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81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  <p:sldMasterId id="2147483717" r:id="rId33"/>
    <p:sldMasterId id="2147483719" r:id="rId34"/>
    <p:sldMasterId id="2147483721" r:id="rId35"/>
    <p:sldMasterId id="2147483723" r:id="rId36"/>
    <p:sldMasterId id="2147483725" r:id="rId37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slide" Target="slides/slide3.xml"/><Relationship Id="rId41" Type="http://schemas.openxmlformats.org/officeDocument/2006/relationships/slide" Target="slides/slide4.xml"/><Relationship Id="rId42" Type="http://schemas.openxmlformats.org/officeDocument/2006/relationships/slide" Target="slides/slide5.xml"/><Relationship Id="rId43" Type="http://schemas.openxmlformats.org/officeDocument/2006/relationships/slide" Target="slides/slide6.xml"/><Relationship Id="rId44" Type="http://schemas.openxmlformats.org/officeDocument/2006/relationships/slide" Target="slides/slide7.xml"/><Relationship Id="rId45" Type="http://schemas.openxmlformats.org/officeDocument/2006/relationships/slide" Target="slides/slide8.xml"/><Relationship Id="rId46" Type="http://schemas.openxmlformats.org/officeDocument/2006/relationships/slide" Target="slides/slide9.xml"/><Relationship Id="rId47" Type="http://schemas.openxmlformats.org/officeDocument/2006/relationships/slide" Target="slides/slide10.xml"/><Relationship Id="rId48" Type="http://schemas.openxmlformats.org/officeDocument/2006/relationships/slide" Target="slides/slide11.xml"/><Relationship Id="rId49" Type="http://schemas.openxmlformats.org/officeDocument/2006/relationships/slide" Target="slides/slide12.xml"/><Relationship Id="rId50" Type="http://schemas.openxmlformats.org/officeDocument/2006/relationships/slide" Target="slides/slide13.xml"/><Relationship Id="rId51" Type="http://schemas.openxmlformats.org/officeDocument/2006/relationships/slide" Target="slides/slide14.xml"/><Relationship Id="rId52" Type="http://schemas.openxmlformats.org/officeDocument/2006/relationships/slide" Target="slides/slide15.xml"/><Relationship Id="rId53" Type="http://schemas.openxmlformats.org/officeDocument/2006/relationships/slide" Target="slides/slide16.xml"/><Relationship Id="rId54" Type="http://schemas.openxmlformats.org/officeDocument/2006/relationships/slide" Target="slides/slide17.xml"/><Relationship Id="rId55" Type="http://schemas.openxmlformats.org/officeDocument/2006/relationships/slide" Target="slides/slide18.xml"/><Relationship Id="rId56" Type="http://schemas.openxmlformats.org/officeDocument/2006/relationships/slide" Target="slides/slide19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585EF9-5531-4E82-8866-B1781F04D9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E9CC5D2-908B-41B5-B73D-C8EDBBE089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017EBC5-12D1-418B-BACB-48034A17DF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91DA657-FE73-4452-8A24-19ECF15F8F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DBD3F48-70AA-4F37-8349-D1018CB25B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B351F12-AB9A-49ED-A314-591675D6DC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83DB174-7C53-45BD-8BF5-22E52AEABD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3089A66-B62E-4383-98AD-A32AC982E0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9F42C92-2379-4E41-8BB1-B542DC9735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CF9400F-7E0F-4145-945D-95E4AB2376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FD78655-ADEA-4118-BD1F-C86718EDD1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3C1F4A-AA36-4AF0-BFDD-FBD356107D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EF824AE-7CA3-4EA6-B37B-6108A3D565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A26B10C-12F0-4562-954B-CD6B4363FC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03BB161B-F650-4F2A-9AAE-1AA2CF5DB9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6A8F83FA-6128-4032-A18E-4C93FC14F0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565A2E01-E7CB-4969-9A67-90DB8E6D15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A31AA1B4-3995-4E40-A5FA-700B1BBD7A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2D360D2B-B1EE-467E-ADFB-20B902E2A5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0D83282F-B6E7-4BBE-B0C9-EEF3304D82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EC37F71-098E-45B6-8CB1-28F826718E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92F601CB-7E59-436E-8623-39740F737E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06AE91-F22E-4E2D-90C2-7AD64B0AFF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D24AF954-2343-47CE-AF9B-54F9C2299F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720319DF-7AFB-410B-B5C3-C1D2446CE2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C1B2F6DB-5320-437C-89C6-67D918D6DB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0168359F-FECF-419B-8626-4FA4E311F1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F99B1C5D-1440-4E0C-81AD-96C796C997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C3F1EC5A-6CE4-46C7-95E7-4FF2DE13CF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EA58F300-B61F-41EE-9073-19FA379D7C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672F73AC-2106-4125-A91F-6B181ECC1D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6EE0198B-BAFC-428B-9D61-6F88EEA252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95464D19-9824-4167-89B6-FCBB6F01C8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D3B8085-C605-46B9-AF46-D3FA0341CB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9C03743E-C224-436A-B7A8-C0112C254A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483FA0E5-A062-47D3-9DF6-169149EC13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B3BB4DD5-35B3-4331-9999-7EAC0F5112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798BBB1E-5B75-4F92-8530-E47E7CCAB4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C64DBC4-832F-4A65-B225-989A9710AF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F190E94-127B-4D37-9567-40A097960E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45ABC9F-6F27-4791-8275-31EA3B726D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E6E06F3-D65E-4D93-8992-1EE295F72C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73C26C6-2E9C-409F-81FE-7E80A6552C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7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8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9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40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1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2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1080" y="-8640"/>
            <a:ext cx="12189960" cy="6867360"/>
            <a:chOff x="1080" y="-8640"/>
            <a:chExt cx="12189960" cy="686736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5C8B25-5F22-4B8C-A0EB-D506F4A6685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5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5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5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28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9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D42718-BEF8-45A0-9083-74F4CD3BC1A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30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6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6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7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3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4BA756-AB71-4D89-A44B-17433ABC2A93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3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8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8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8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3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4425E8-14E8-443E-B238-5943550634E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dt" idx="3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0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0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0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ftr" idx="3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sldNum" idx="3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F79949-CE48-4655-90C2-B03DE39568A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dt" idx="3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4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BA9CF6-9A25-45BF-93B3-1F31F79F28B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dt" idx="4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47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48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49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0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1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2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3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4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5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6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57" name="PlaceHolder 1"/>
          <p:cNvSpPr>
            <a:spLocks noGrp="1"/>
          </p:cNvSpPr>
          <p:nvPr>
            <p:ph type="ftr" idx="4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4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4A2C97-B50D-4B23-A4F6-2D1B5C223AE0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dt" idx="4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6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6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6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71" name="PlaceHolder 1"/>
          <p:cNvSpPr>
            <a:spLocks noGrp="1"/>
          </p:cNvSpPr>
          <p:nvPr>
            <p:ph type="ftr" idx="4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4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F85E87-FAC6-4F1F-A18D-3D2DD84430A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dt" idx="4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75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76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77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8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9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0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1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2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3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4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85" name="PlaceHolder 1"/>
          <p:cNvSpPr>
            <a:spLocks noGrp="1"/>
          </p:cNvSpPr>
          <p:nvPr>
            <p:ph type="ftr" idx="4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ldNum" idx="5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B42D97-DF38-4729-824A-2FA45CE7AF9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dt" idx="5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89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90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91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2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3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4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5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6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7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8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99" name="PlaceHolder 1"/>
          <p:cNvSpPr>
            <a:spLocks noGrp="1"/>
          </p:cNvSpPr>
          <p:nvPr>
            <p:ph type="ftr" idx="5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Num" idx="5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EBB965-F284-431B-9512-9E197811D41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dt" idx="5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03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04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05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6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7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8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9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0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1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2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13" name="PlaceHolder 1"/>
          <p:cNvSpPr>
            <a:spLocks noGrp="1"/>
          </p:cNvSpPr>
          <p:nvPr>
            <p:ph type="ftr" idx="5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5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5216B6-24B3-44C2-BAE1-8A34F1288C9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dt" idx="5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E785A8-F49D-4420-B4AE-50E1D7CB1F7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17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8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19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0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1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2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3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4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5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6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27" name="PlaceHolder 1"/>
          <p:cNvSpPr>
            <a:spLocks noGrp="1"/>
          </p:cNvSpPr>
          <p:nvPr>
            <p:ph type="ftr" idx="58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Num" idx="59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EBD6F0-3C71-41B2-887A-B2A370EAD4A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dt" idx="60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3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3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3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ftr" idx="6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sldNum" idx="6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B987F3-F578-4ED0-B6B6-0FD7F6AC4D1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dt" idx="6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49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50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51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2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3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4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5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6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7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8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ftr" idx="6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6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45F117-BFAF-4074-AB1B-C5B8EF79673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dt" idx="6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66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67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6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5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76" name="PlaceHolder 1"/>
          <p:cNvSpPr>
            <a:spLocks noGrp="1"/>
          </p:cNvSpPr>
          <p:nvPr>
            <p:ph type="ftr" idx="6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 idx="6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1D5DA5-CC8E-434F-A727-3C0D5317253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dt" idx="6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8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8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8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ftr" idx="7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sldNum" idx="7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C222E0-E883-422D-82A4-87AB607478A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dt" idx="7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0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0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0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10" name="PlaceHolder 1"/>
          <p:cNvSpPr>
            <a:spLocks noGrp="1"/>
          </p:cNvSpPr>
          <p:nvPr>
            <p:ph type="ftr" idx="7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ldNum" idx="7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B89088-9DA0-4A19-BA42-38C2AE7A271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dt" idx="7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1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1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1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ftr" idx="7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7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F4F5B1-3D96-4574-8180-F5A3C0D67E0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dt" idx="7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40" name="PlaceHolder 1"/>
          <p:cNvSpPr>
            <a:spLocks noGrp="1"/>
          </p:cNvSpPr>
          <p:nvPr>
            <p:ph type="ftr" idx="7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ldNum" idx="8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701278-3B06-460F-9060-C8001F8F83F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dt" idx="8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54" name="PlaceHolder 1"/>
          <p:cNvSpPr>
            <a:spLocks noGrp="1"/>
          </p:cNvSpPr>
          <p:nvPr>
            <p:ph type="ftr" idx="8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Num" idx="8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737826-7949-41E9-91C2-F242E321E78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dt" idx="8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5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5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6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68" name="PlaceHolder 1"/>
          <p:cNvSpPr>
            <a:spLocks noGrp="1"/>
          </p:cNvSpPr>
          <p:nvPr>
            <p:ph type="ftr" idx="8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ldNum" idx="8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ACA7CA-35F6-4684-A706-4F453D91CEB0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dt" idx="8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4" name="TextBox 19"/>
          <p:cNvSpPr/>
          <p:nvPr/>
        </p:nvSpPr>
        <p:spPr>
          <a:xfrm>
            <a:off x="541800" y="7902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Box 21"/>
          <p:cNvSpPr/>
          <p:nvPr/>
        </p:nvSpPr>
        <p:spPr>
          <a:xfrm>
            <a:off x="8893080" y="288648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523566-5A5F-4D00-B587-DCC0D5E09AC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472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7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7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6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0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1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ftr" idx="88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sldNum" idx="89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2655C7-1CC1-42D1-90CB-4E26A07AAD20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dt" idx="90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9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9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9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ftr" idx="9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sldNum" idx="9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A2EC84-A268-4CD4-B5E3-F716BE3FBEC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dt" idx="9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0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0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1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ftr" idx="9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sldNum" idx="9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09774C-A298-4B2F-B6C1-7494B382C34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2" name="PlaceHolder 5"/>
          <p:cNvSpPr>
            <a:spLocks noGrp="1"/>
          </p:cNvSpPr>
          <p:nvPr>
            <p:ph type="dt" idx="9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26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27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2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5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ftr" idx="9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sldNum" idx="9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D97CD2-484C-4447-8192-781D520DD6B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0" name="PlaceHolder 5"/>
          <p:cNvSpPr>
            <a:spLocks noGrp="1"/>
          </p:cNvSpPr>
          <p:nvPr>
            <p:ph type="dt" idx="9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ftr" idx="10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sldNum" idx="10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2A39F4-83ED-4CCE-9C55-9180F45989F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dt" idx="10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6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6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6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ftr" idx="10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sldNum" idx="10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BDC3C7-F73B-4323-82DC-31D84CB9A883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dt" idx="10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8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8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8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8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ftr" idx="10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sldNum" idx="10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B57AFF-8F6C-426C-8439-DB7BA0F13090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4" name="PlaceHolder 5"/>
          <p:cNvSpPr>
            <a:spLocks noGrp="1"/>
          </p:cNvSpPr>
          <p:nvPr>
            <p:ph type="dt" idx="10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6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6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6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8C2A1A-D434-4214-90DE-0EF1CBBEEB8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7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7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7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84" name="TextBox 23"/>
          <p:cNvSpPr/>
          <p:nvPr/>
        </p:nvSpPr>
        <p:spPr>
          <a:xfrm>
            <a:off x="541800" y="7902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24"/>
          <p:cNvSpPr/>
          <p:nvPr/>
        </p:nvSpPr>
        <p:spPr>
          <a:xfrm>
            <a:off x="8893080" y="288648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FE9E9C-7D4E-44A2-955F-5E24CD875F8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9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9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9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E7740D-342B-4519-A4B7-35DA363A920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0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0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0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960F6F-B130-4F04-9A92-A08BA4FA3F75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1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1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2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28" name="PlaceHolder 1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6E3111-1579-4DE5-8BD7-5E27659D1E6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3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3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 idx="2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sldNum" idx="2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FBB5DC-89A7-4E0A-928A-4C4829C8E0A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dt" idx="2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1523880" y="2088360"/>
            <a:ext cx="5184720" cy="154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Буран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ubTitle"/>
          </p:nvPr>
        </p:nvSpPr>
        <p:spPr>
          <a:xfrm>
            <a:off x="1953360" y="4050720"/>
            <a:ext cx="7765920" cy="109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Подготовила команда «Буран»   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Студенты группы М80-113БВ-24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Подзаголовок 1"/>
          <p:cNvSpPr/>
          <p:nvPr/>
        </p:nvSpPr>
        <p:spPr>
          <a:xfrm>
            <a:off x="5373360" y="5940000"/>
            <a:ext cx="74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2024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14720" cy="47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358120" cy="429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38120" cy="42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3812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358120" cy="493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Рисунок 4" descr=""/>
          <p:cNvPicPr/>
          <p:nvPr/>
        </p:nvPicPr>
        <p:blipFill>
          <a:blip r:embed="rId1"/>
          <a:stretch/>
        </p:blipFill>
        <p:spPr>
          <a:xfrm>
            <a:off x="1440000" y="540000"/>
            <a:ext cx="7734240" cy="13708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3" descr=""/>
          <p:cNvPicPr/>
          <p:nvPr/>
        </p:nvPicPr>
        <p:blipFill>
          <a:blip r:embed="rId2"/>
          <a:stretch/>
        </p:blipFill>
        <p:spPr>
          <a:xfrm>
            <a:off x="3055680" y="1882800"/>
            <a:ext cx="5515920" cy="473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1458000" y="365040"/>
            <a:ext cx="989460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Реализация проекта в </a:t>
            </a:r>
            <a:r>
              <a:rPr b="0" lang="en-US" sz="3500" strike="noStrike" u="none">
                <a:solidFill>
                  <a:schemeClr val="dk1"/>
                </a:solidFill>
                <a:uFillTx/>
                <a:latin typeface="Times New Roman"/>
              </a:rPr>
              <a:t>Kerbal Space Program</a:t>
            </a: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4" name="Рисунок 2" descr=""/>
          <p:cNvPicPr/>
          <p:nvPr/>
        </p:nvPicPr>
        <p:blipFill>
          <a:blip r:embed="rId1"/>
          <a:stretch/>
        </p:blipFill>
        <p:spPr>
          <a:xfrm>
            <a:off x="3085920" y="1690560"/>
            <a:ext cx="4856040" cy="49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838080" y="540000"/>
            <a:ext cx="8341200" cy="9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Графиком зависимости скорости аппарата относительно поверхности Кербина от времени, построенным по данным, полученным из симуляции полёта (взлёта) в Kerbal Space Program.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6" name="Рисунок 3" descr=""/>
          <p:cNvPicPr/>
          <p:nvPr/>
        </p:nvPicPr>
        <p:blipFill>
          <a:blip r:embed="rId1"/>
          <a:stretch/>
        </p:blipFill>
        <p:spPr>
          <a:xfrm>
            <a:off x="2953440" y="1800000"/>
            <a:ext cx="5378400" cy="460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1440000" y="540000"/>
            <a:ext cx="7069320" cy="105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Сравнение полученных графиков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8" name="" descr=""/>
          <p:cNvPicPr/>
          <p:nvPr/>
        </p:nvPicPr>
        <p:blipFill>
          <a:blip r:embed="rId1"/>
          <a:stretch/>
        </p:blipFill>
        <p:spPr>
          <a:xfrm>
            <a:off x="1800000" y="1340640"/>
            <a:ext cx="6000480" cy="513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212720" y="365040"/>
            <a:ext cx="3134160" cy="81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Times New Roman"/>
              </a:rPr>
              <a:t>Заключение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1289880" y="1825560"/>
            <a:ext cx="8069400" cy="299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	</a:t>
            </a: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/>
              </a:rPr>
              <a:t>В результате выполнения проекта были построены и сравнены модель на основе физико-математических расчётов и модель на основе координат, полученных в результате моделирования полёта в Kerbal Space Program, которые отображают зависимость скорости аппарата относительно поверхности планеты от времени полёта.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8015400" cy="82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Команда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ubTitle"/>
          </p:nvPr>
        </p:nvSpPr>
        <p:spPr>
          <a:xfrm>
            <a:off x="2131920" y="2424960"/>
            <a:ext cx="7947360" cy="217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Воровицкая А.Р. - тимлид, редактор.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Кретов А.В. - математик, физик.       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Хомяков А.С. – инженер KSP,</a:t>
            </a:r>
            <a:r>
              <a:rPr b="0" lang="en-US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теоретик.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523880" y="987840"/>
            <a:ext cx="7835400" cy="61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Цель и задачи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ubTitle"/>
          </p:nvPr>
        </p:nvSpPr>
        <p:spPr>
          <a:xfrm>
            <a:off x="900000" y="1918440"/>
            <a:ext cx="8639280" cy="379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Целью данного проекта является создание физико-математической модели и моделирование полёта в Kerbal Space Program корабля-ракетоплана «Буран» с момента взлёта до посадки на аэродроме.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Задачи проекта: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Создание физико-математической модели полёта.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Моделирование полёта в Kerbal Space Program (KSP).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Сравнение результатов вычислений физико-математической модели с данными, полученными при моделировании полёта в КЅР.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Сделать выводы о проделанной работе.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76360" y="677520"/>
            <a:ext cx="9142920" cy="64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Предназначение корабля-ракетоплана «Буран»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1260000" y="1980000"/>
            <a:ext cx="7739280" cy="403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Выведение на орбиты, обслуживание на них и возвращение на Землю космических аппаратов, космонавтов и грузов.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Проведение военно-прикладных исследований и экспериментов по обеспечению создания больших космических систем.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Решение различных задач в интересах народного хозяйства и науки.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Комплексное противодействие мероприятиям возможного противника по использованию космического пространства в военных целях.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523880" y="343080"/>
            <a:ext cx="6935400" cy="61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Описание аппарата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subTitle"/>
          </p:nvPr>
        </p:nvSpPr>
        <p:spPr>
          <a:xfrm>
            <a:off x="1080000" y="1669320"/>
            <a:ext cx="7919280" cy="372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Буран состоит из нескольких ключевых частей: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Фюзеляж: Основная структура корабля, вмещающая экипаж и оборудование. Он герметичен и обеспечивает защиту от внешней среды.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Крыло: Двойное стреловидное крыло с элевонами, обеспечивающее аэродинамические характеристики на сверхзвуковых скоростях.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Вертикальное оперение: Содержит руль направления, который помогает управлять полетом.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Объединенная двигательная установка (ОДУ): Состоит из двух двигателей для маневрирования и 46 двигателей для управления.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5. Кабина: Вмещает до 10 человек и оснащена системами жизнеобеспечения.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523880" y="0"/>
            <a:ext cx="6575400" cy="8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Схема аппарата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9" name="Рисунок 3" descr=""/>
          <p:cNvPicPr/>
          <p:nvPr/>
        </p:nvPicPr>
        <p:blipFill>
          <a:blip r:embed="rId1"/>
          <a:stretch/>
        </p:blipFill>
        <p:spPr>
          <a:xfrm>
            <a:off x="2880000" y="1398960"/>
            <a:ext cx="6299280" cy="49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ubTitle"/>
          </p:nvPr>
        </p:nvSpPr>
        <p:spPr>
          <a:xfrm>
            <a:off x="1523880" y="3282120"/>
            <a:ext cx="7835400" cy="11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Однако рассматриваемый летательный аппарат является не одноступенчатым, а составным. В связи с этим применим формулу Циолковского иного вида: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1" name="Рисунок 3" descr=""/>
          <p:cNvPicPr/>
          <p:nvPr/>
        </p:nvPicPr>
        <p:blipFill>
          <a:blip r:embed="rId1"/>
          <a:stretch/>
        </p:blipFill>
        <p:spPr>
          <a:xfrm>
            <a:off x="4874040" y="1983960"/>
            <a:ext cx="2294640" cy="751680"/>
          </a:xfrm>
          <a:prstGeom prst="rect">
            <a:avLst/>
          </a:prstGeom>
          <a:ln w="0">
            <a:noFill/>
          </a:ln>
        </p:spPr>
      </p:pic>
      <p:pic>
        <p:nvPicPr>
          <p:cNvPr id="612" name="Рисунок 4" descr=""/>
          <p:cNvPicPr/>
          <p:nvPr/>
        </p:nvPicPr>
        <p:blipFill>
          <a:blip r:embed="rId2"/>
          <a:stretch/>
        </p:blipFill>
        <p:spPr>
          <a:xfrm>
            <a:off x="5093280" y="4297320"/>
            <a:ext cx="2075760" cy="932400"/>
          </a:xfrm>
          <a:prstGeom prst="rect">
            <a:avLst/>
          </a:prstGeom>
          <a:ln w="0">
            <a:noFill/>
          </a:ln>
        </p:spPr>
      </p:pic>
      <p:sp>
        <p:nvSpPr>
          <p:cNvPr id="613" name="Подзаголовок 3"/>
          <p:cNvSpPr/>
          <p:nvPr/>
        </p:nvSpPr>
        <p:spPr>
          <a:xfrm>
            <a:off x="1343880" y="1440000"/>
            <a:ext cx="819540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Для одноступенчатого летательного аппарата формула Циолковского имеет вид: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Рисунок 8" descr=""/>
          <p:cNvPicPr/>
          <p:nvPr/>
        </p:nvPicPr>
        <p:blipFill>
          <a:blip r:embed="rId1"/>
          <a:stretch/>
        </p:blipFill>
        <p:spPr>
          <a:xfrm>
            <a:off x="966240" y="1083600"/>
            <a:ext cx="830592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15080" cy="479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299</TotalTime>
  <Application>LibreOffice/24.8.3.2$Windows_X86_64 LibreOffice_project/48a6bac9e7e268aeb4c3483fcf825c94556d9f92</Application>
  <AppVersion>15.0000</AppVersion>
  <Words>394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2024-12-24T09:43:44Z</dcterms:created>
  <dc:creator>артём хомяков</dc:creator>
  <dc:description/>
  <dc:language>ru-RU</dc:language>
  <cp:lastModifiedBy/>
  <dcterms:modified xsi:type="dcterms:W3CDTF">2024-12-26T14:57:02Z</dcterms:modified>
  <cp:revision>24</cp:revision>
  <dc:subject/>
  <dc:title>Для одноступенчатого летательного аппарата формула Циолковского имеет вид: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23</vt:i4>
  </property>
</Properties>
</file>