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FC7C8-2FCB-4C6F-8CB8-6A4BC548B0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1BADE68-C370-4F2A-9C64-A0788CDEAD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370A3AE-9EC4-4A88-A9CA-775113938F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943D6C1-B978-47DC-A481-F4B18F2626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5F64FA6-8B7E-43DE-9A40-7F44525B9C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68C3FDC-2FF6-4F2D-862E-D0C2EA2392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5B4AB5D-AA8F-42A7-85F8-33DABCC37C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F3114AB-C8DA-4753-96B9-FDF74DB3B2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96218B3-1B44-45A4-8661-1D5ADC6A77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5109A42-A340-48C7-B299-FD62A3FAD2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2F073A5-FC3B-49BD-9C8C-B7DB6F6750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E2BE06-795C-498F-9AC1-B6D562941D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32CB069-2FDE-45DB-AA02-6C56CAEBE3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D3E3CA5-3D67-46FC-B5E0-9F3B2EC6D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45F413A0-7A9E-47D5-A1ED-DBCBA21BF4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641FE644-0EB9-43EB-80C7-CDF64D1033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E6898602-69CF-4243-9BD1-CC20C63520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C7BAA02-A12F-4C1E-8C00-75208F1D32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4337E149-B92C-4EFE-AB6C-AB1ED09CF7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46385E0-D543-4BD7-BC3D-066F19B6B7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143074CC-80A5-4C96-9FDA-A8146C3F9B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BE7203C3-E733-4A59-8823-48971A6299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E16379-CAA5-4D24-99BF-3CC72CF6F6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6FD82CBA-9B60-44E4-BBF0-FCED08605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C3CDD3-79FC-4F55-8618-4481AC14F6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6A56B7F-F4AD-4A55-9309-CF1029CFD7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4F88856-6AFC-49C2-919C-AAE9AB12CA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20BAC93-3D2F-4DE2-A151-D354A1939B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50E7B52-7846-485A-9290-1A4C8994F2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89CF272-B6EB-4C06-81A8-9642EC1C39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720" y="-8640"/>
            <a:ext cx="12190680" cy="6867000"/>
            <a:chOff x="720" y="-8640"/>
            <a:chExt cx="12190680" cy="686700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A1ED3E-91D4-4039-A1D0-5C3AB57A786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20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52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5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5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6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0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1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28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9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8E4D70-FC76-4C0E-A431-34B364A447B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30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68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69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70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7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ftr" idx="3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sldNum" idx="3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6ACA42-E5EA-4BED-BBC1-53C45D4CAFD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dt" idx="3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92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9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9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6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0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1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02" name="PlaceHolder 1"/>
          <p:cNvSpPr>
            <a:spLocks noGrp="1"/>
          </p:cNvSpPr>
          <p:nvPr>
            <p:ph type="ftr" idx="34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35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F20E3C-8708-499C-90A0-D024DF0D6342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36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206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07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08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9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0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1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2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3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4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5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ftr" idx="37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Num" idx="38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779CC9-814A-4856-96EC-9CBAE9FC9B0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dt" idx="39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220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21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22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3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4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5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6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7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8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9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30" name="PlaceHolder 1"/>
          <p:cNvSpPr>
            <a:spLocks noGrp="1"/>
          </p:cNvSpPr>
          <p:nvPr>
            <p:ph type="ftr" idx="40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Num" idx="41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979C21-2954-4220-906D-0B1BBCA0F6B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dt" idx="42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234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35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36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7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8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9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0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1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2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3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ftr" idx="43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sldNum" idx="44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C3F4D0-02C2-4629-B5CE-76EF22D2B66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dt" idx="45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252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5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5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6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0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1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ftr" idx="46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47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D34822-D037-4F19-843F-0B9E7BE8140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48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269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70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71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2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3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4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5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6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7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8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79" name="PlaceHolder 1"/>
          <p:cNvSpPr>
            <a:spLocks noGrp="1"/>
          </p:cNvSpPr>
          <p:nvPr>
            <p:ph type="ftr" idx="49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 idx="50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8FAC36-8199-433B-9F52-3262562CA0C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51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283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84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85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6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7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8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9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0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1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2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52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53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C36C44-85DC-4C8C-B554-FBB37A73E13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dt" idx="54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303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04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05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6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7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8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9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0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1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2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13" name="PlaceHolder 1"/>
          <p:cNvSpPr>
            <a:spLocks noGrp="1"/>
          </p:cNvSpPr>
          <p:nvPr>
            <p:ph type="ftr" idx="55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56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EA5681-44DC-4999-8AA4-2077708F740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 idx="57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E3AEB2-D61C-482A-82A0-9D931AA52FF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317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8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19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0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1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2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3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4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5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6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ftr" idx="58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59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9A44B9-D5F5-4560-B53F-DB552206A52A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dt" idx="60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333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34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35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6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7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8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9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0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1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2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43" name="PlaceHolder 1"/>
          <p:cNvSpPr>
            <a:spLocks noGrp="1"/>
          </p:cNvSpPr>
          <p:nvPr>
            <p:ph type="ftr" idx="6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Num" idx="6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DADF4A-3C39-4E1E-85A3-E694428DCB2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dt" idx="6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347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48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49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0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1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2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3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4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5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6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57" name="PlaceHolder 1"/>
          <p:cNvSpPr>
            <a:spLocks noGrp="1"/>
          </p:cNvSpPr>
          <p:nvPr>
            <p:ph type="ftr" idx="64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Num" idx="65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07CC75-D38C-4B0C-928E-BF43F6A4E2C2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dt" idx="66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361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62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63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4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5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6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7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8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9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0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71" name="PlaceHolder 1"/>
          <p:cNvSpPr>
            <a:spLocks noGrp="1"/>
          </p:cNvSpPr>
          <p:nvPr>
            <p:ph type="ftr" idx="67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ldNum" idx="68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3B8834-728F-45B5-8151-DF0CB62DF02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dt" idx="69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37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37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7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dt" idx="7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ftr" idx="7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sldNum" idx="7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D7408A-C9B3-4045-A60D-7FB9AA12651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44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4" name="TextBox 19"/>
          <p:cNvSpPr/>
          <p:nvPr/>
        </p:nvSpPr>
        <p:spPr>
          <a:xfrm>
            <a:off x="541800" y="7902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Box 21"/>
          <p:cNvSpPr/>
          <p:nvPr/>
        </p:nvSpPr>
        <p:spPr>
          <a:xfrm>
            <a:off x="8893080" y="288648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03F73F-05AA-491A-9D50-A2C821BF2C6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60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61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62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3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6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9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953A06-BE84-47D6-8A1E-8B6DA804AEE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74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75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76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9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0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4" name="TextBox 23"/>
          <p:cNvSpPr/>
          <p:nvPr/>
        </p:nvSpPr>
        <p:spPr>
          <a:xfrm>
            <a:off x="541800" y="7902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24"/>
          <p:cNvSpPr/>
          <p:nvPr/>
        </p:nvSpPr>
        <p:spPr>
          <a:xfrm>
            <a:off x="8893080" y="288648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5DDEB3-3D4A-4E74-8B00-DEE0A7B5988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90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91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92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3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4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5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6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8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9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559E71-8183-43A1-BDFA-46B96520D69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04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05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06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7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8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9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0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2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3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BEEFFB-ACEC-4F83-9770-3FAF81249DF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18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19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20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1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2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3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4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6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7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8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6E911B-4D35-4715-90B6-297FCEF0D2B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32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3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1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25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26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FE310A-54D5-465D-8C2B-1A03D12CD9D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dt" idx="27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523880" y="2088360"/>
            <a:ext cx="5185080" cy="15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Буран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1953360" y="4050720"/>
            <a:ext cx="7766280" cy="109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Подготовила команда «Буран»   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Студенты группы М80-113БВ-24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Подзаголовок 1"/>
          <p:cNvSpPr/>
          <p:nvPr/>
        </p:nvSpPr>
        <p:spPr>
          <a:xfrm>
            <a:off x="5373360" y="5940000"/>
            <a:ext cx="74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2024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Рисунок 3" descr=""/>
          <p:cNvPicPr/>
          <p:nvPr/>
        </p:nvPicPr>
        <p:blipFill>
          <a:blip r:embed="rId1"/>
          <a:stretch/>
        </p:blipFill>
        <p:spPr>
          <a:xfrm>
            <a:off x="2013120" y="218520"/>
            <a:ext cx="7151760" cy="3897360"/>
          </a:xfrm>
          <a:prstGeom prst="rect">
            <a:avLst/>
          </a:prstGeom>
          <a:ln w="0">
            <a:noFill/>
          </a:ln>
        </p:spPr>
      </p:pic>
      <p:pic>
        <p:nvPicPr>
          <p:cNvPr id="414" name="Рисунок 4" descr=""/>
          <p:cNvPicPr/>
          <p:nvPr/>
        </p:nvPicPr>
        <p:blipFill>
          <a:blip r:embed="rId2"/>
          <a:stretch/>
        </p:blipFill>
        <p:spPr>
          <a:xfrm>
            <a:off x="2559960" y="4575960"/>
            <a:ext cx="4989240" cy="18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3837240" y="334800"/>
            <a:ext cx="3999960" cy="117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br>
              <a:rPr sz="3600"/>
            </a:b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Ускорение свободного падения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6" name="Рисунок 3" descr=""/>
          <p:cNvPicPr/>
          <p:nvPr/>
        </p:nvPicPr>
        <p:blipFill>
          <a:blip r:embed="rId1"/>
          <a:stretch/>
        </p:blipFill>
        <p:spPr>
          <a:xfrm>
            <a:off x="2923920" y="1894680"/>
            <a:ext cx="6000840" cy="370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838080" y="1557000"/>
            <a:ext cx="10493640" cy="9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Воспользуемся вторым законом Ньютона и запишем в векторной форме:</a:t>
            </a:r>
            <a:endParaRPr b="0" lang="ru-RU" sz="2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418" name="Рисунок 9" descr=""/>
          <p:cNvPicPr/>
          <p:nvPr/>
        </p:nvPicPr>
        <p:blipFill>
          <a:blip r:embed="rId1"/>
          <a:stretch/>
        </p:blipFill>
        <p:spPr>
          <a:xfrm>
            <a:off x="4488120" y="2693160"/>
            <a:ext cx="2562120" cy="380520"/>
          </a:xfrm>
          <a:prstGeom prst="rect">
            <a:avLst/>
          </a:prstGeom>
          <a:ln w="0">
            <a:noFill/>
          </a:ln>
        </p:spPr>
      </p:pic>
      <p:pic>
        <p:nvPicPr>
          <p:cNvPr id="419" name="Рисунок 10" descr=""/>
          <p:cNvPicPr/>
          <p:nvPr/>
        </p:nvPicPr>
        <p:blipFill>
          <a:blip r:embed="rId2"/>
          <a:stretch/>
        </p:blipFill>
        <p:spPr>
          <a:xfrm>
            <a:off x="3495960" y="3315600"/>
            <a:ext cx="4791240" cy="542520"/>
          </a:xfrm>
          <a:prstGeom prst="rect">
            <a:avLst/>
          </a:prstGeom>
          <a:ln w="0">
            <a:noFill/>
          </a:ln>
        </p:spPr>
      </p:pic>
      <p:pic>
        <p:nvPicPr>
          <p:cNvPr id="420" name="Рисунок 11" descr=""/>
          <p:cNvPicPr/>
          <p:nvPr/>
        </p:nvPicPr>
        <p:blipFill>
          <a:blip r:embed="rId3"/>
          <a:stretch/>
        </p:blipFill>
        <p:spPr>
          <a:xfrm>
            <a:off x="1431720" y="4295880"/>
            <a:ext cx="8316000" cy="552240"/>
          </a:xfrm>
          <a:prstGeom prst="rect">
            <a:avLst/>
          </a:prstGeom>
          <a:ln w="0">
            <a:noFill/>
          </a:ln>
        </p:spPr>
      </p:pic>
      <p:pic>
        <p:nvPicPr>
          <p:cNvPr id="421" name="Рисунок 12" descr=""/>
          <p:cNvPicPr/>
          <p:nvPr/>
        </p:nvPicPr>
        <p:blipFill>
          <a:blip r:embed="rId4"/>
          <a:stretch/>
        </p:blipFill>
        <p:spPr>
          <a:xfrm>
            <a:off x="1339200" y="5285520"/>
            <a:ext cx="8016840" cy="90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Рисунок 13" descr=""/>
          <p:cNvPicPr/>
          <p:nvPr/>
        </p:nvPicPr>
        <p:blipFill>
          <a:blip r:embed="rId1"/>
          <a:stretch/>
        </p:blipFill>
        <p:spPr>
          <a:xfrm>
            <a:off x="412560" y="275400"/>
            <a:ext cx="7776000" cy="963720"/>
          </a:xfrm>
          <a:prstGeom prst="rect">
            <a:avLst/>
          </a:prstGeom>
          <a:ln w="0">
            <a:noFill/>
          </a:ln>
        </p:spPr>
      </p:pic>
      <p:pic>
        <p:nvPicPr>
          <p:cNvPr id="423" name="Рисунок 14" descr=""/>
          <p:cNvPicPr/>
          <p:nvPr/>
        </p:nvPicPr>
        <p:blipFill>
          <a:blip r:embed="rId2"/>
          <a:stretch/>
        </p:blipFill>
        <p:spPr>
          <a:xfrm>
            <a:off x="483120" y="1349280"/>
            <a:ext cx="7705440" cy="2647080"/>
          </a:xfrm>
          <a:prstGeom prst="rect">
            <a:avLst/>
          </a:prstGeom>
          <a:ln w="0">
            <a:noFill/>
          </a:ln>
        </p:spPr>
      </p:pic>
      <p:pic>
        <p:nvPicPr>
          <p:cNvPr id="424" name="Рисунок 15" descr=""/>
          <p:cNvPicPr/>
          <p:nvPr/>
        </p:nvPicPr>
        <p:blipFill>
          <a:blip r:embed="rId3"/>
          <a:stretch/>
        </p:blipFill>
        <p:spPr>
          <a:xfrm>
            <a:off x="483120" y="4249800"/>
            <a:ext cx="7705440" cy="217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Рисунок 1" descr=""/>
          <p:cNvPicPr/>
          <p:nvPr/>
        </p:nvPicPr>
        <p:blipFill>
          <a:blip r:embed="rId1"/>
          <a:stretch/>
        </p:blipFill>
        <p:spPr>
          <a:xfrm>
            <a:off x="1330920" y="592200"/>
            <a:ext cx="6883200" cy="56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Рисунок 16" descr=""/>
          <p:cNvPicPr/>
          <p:nvPr/>
        </p:nvPicPr>
        <p:blipFill>
          <a:blip r:embed="rId1"/>
          <a:stretch/>
        </p:blipFill>
        <p:spPr>
          <a:xfrm>
            <a:off x="546840" y="174960"/>
            <a:ext cx="8094240" cy="4779360"/>
          </a:xfrm>
          <a:prstGeom prst="rect">
            <a:avLst/>
          </a:prstGeom>
          <a:ln w="0">
            <a:noFill/>
          </a:ln>
        </p:spPr>
      </p:pic>
      <p:pic>
        <p:nvPicPr>
          <p:cNvPr id="427" name="Рисунок 17" descr=""/>
          <p:cNvPicPr/>
          <p:nvPr/>
        </p:nvPicPr>
        <p:blipFill>
          <a:blip r:embed="rId2"/>
          <a:stretch/>
        </p:blipFill>
        <p:spPr>
          <a:xfrm>
            <a:off x="546840" y="5030640"/>
            <a:ext cx="7798320" cy="17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Рисунок 4" descr=""/>
          <p:cNvPicPr/>
          <p:nvPr/>
        </p:nvPicPr>
        <p:blipFill>
          <a:blip r:embed="rId1"/>
          <a:stretch/>
        </p:blipFill>
        <p:spPr>
          <a:xfrm>
            <a:off x="1440000" y="540000"/>
            <a:ext cx="7734600" cy="1371240"/>
          </a:xfrm>
          <a:prstGeom prst="rect">
            <a:avLst/>
          </a:prstGeom>
          <a:ln w="0">
            <a:noFill/>
          </a:ln>
        </p:spPr>
      </p:pic>
      <p:pic>
        <p:nvPicPr>
          <p:cNvPr id="429" name="Рисунок 3" descr=""/>
          <p:cNvPicPr/>
          <p:nvPr/>
        </p:nvPicPr>
        <p:blipFill>
          <a:blip r:embed="rId2"/>
          <a:stretch/>
        </p:blipFill>
        <p:spPr>
          <a:xfrm>
            <a:off x="3055680" y="1882800"/>
            <a:ext cx="5516280" cy="473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458000" y="365040"/>
            <a:ext cx="98949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Реализация проекта в </a:t>
            </a:r>
            <a:r>
              <a:rPr b="0" lang="en-US" sz="3500" strike="noStrike" u="none">
                <a:solidFill>
                  <a:schemeClr val="dk1"/>
                </a:solidFill>
                <a:uFillTx/>
                <a:latin typeface="Times New Roman"/>
              </a:rPr>
              <a:t>Kerbal Space Program</a:t>
            </a: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1" name="Рисунок 2" descr=""/>
          <p:cNvPicPr/>
          <p:nvPr/>
        </p:nvPicPr>
        <p:blipFill>
          <a:blip r:embed="rId1"/>
          <a:stretch/>
        </p:blipFill>
        <p:spPr>
          <a:xfrm>
            <a:off x="3085920" y="1690560"/>
            <a:ext cx="4856400" cy="498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838080" y="540000"/>
            <a:ext cx="8341560" cy="9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Графиком зависимости скорости аппарата относительно поверхности Кербина от времени, построенным по данным, полученным из симуляции полёта (взлёта) в Kerbal Space Program.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3" name="Рисунок 3" descr=""/>
          <p:cNvPicPr/>
          <p:nvPr/>
        </p:nvPicPr>
        <p:blipFill>
          <a:blip r:embed="rId1"/>
          <a:stretch/>
        </p:blipFill>
        <p:spPr>
          <a:xfrm>
            <a:off x="2953440" y="1800000"/>
            <a:ext cx="5378760" cy="460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2734920" y="651600"/>
            <a:ext cx="7069680" cy="105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Сравнение полученных графиков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5" name="Рисунок 4" descr=""/>
          <p:cNvPicPr/>
          <p:nvPr/>
        </p:nvPicPr>
        <p:blipFill>
          <a:blip r:embed="rId1"/>
          <a:stretch/>
        </p:blipFill>
        <p:spPr>
          <a:xfrm>
            <a:off x="6319080" y="1706760"/>
            <a:ext cx="5065200" cy="4360320"/>
          </a:xfrm>
          <a:prstGeom prst="rect">
            <a:avLst/>
          </a:prstGeom>
          <a:ln w="0">
            <a:noFill/>
          </a:ln>
        </p:spPr>
      </p:pic>
      <p:pic>
        <p:nvPicPr>
          <p:cNvPr id="436" name="Рисунок 2" descr=""/>
          <p:cNvPicPr/>
          <p:nvPr/>
        </p:nvPicPr>
        <p:blipFill>
          <a:blip r:embed="rId2"/>
          <a:stretch/>
        </p:blipFill>
        <p:spPr>
          <a:xfrm>
            <a:off x="979560" y="1968480"/>
            <a:ext cx="4761720" cy="409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015760" cy="82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Команда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2131920" y="2424960"/>
            <a:ext cx="7947720" cy="217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Воровицкая А.Р. - тимлид, редактор.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Кретов А.В. - математик, физик.       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Хомяков А.С. – инженер KSP,</a:t>
            </a: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теоретик.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212720" y="365040"/>
            <a:ext cx="3134520" cy="8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Times New Roman"/>
              </a:rPr>
              <a:t>Заключение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289880" y="1825560"/>
            <a:ext cx="8069760" cy="299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	</a:t>
            </a: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/>
              </a:rPr>
              <a:t>В результате выполнения проекта были построены и сравнены модель на основе физико-математических расчётов и модель на основе координат, полученных в результате моделирования полёта в Kerbal Space Program, которые отображают зависимость скорости аппарата относительно поверхности планеты от времени полёта.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523880" y="987840"/>
            <a:ext cx="783576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Цель и задачи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900000" y="1918440"/>
            <a:ext cx="8639640" cy="379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Целью данного проекта является создание физико-математической модели и моделирование полёта в Kerbal Space Program корабля-ракетоплана «Буран» с момента взлёта до посадки на аэродроме.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Задачи проекта: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Создание физико-математической модели полёта.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Моделирование полёта в Kerbal Space Program (KSP).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Сравнение результатов вычислений физико-математической модели с данными, полученными при моделировании полёта в КЅР.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Сделать выводы о проделанной работе.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76360" y="677520"/>
            <a:ext cx="914328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Предназначение корабля-ракетоплана «Буран»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1260000" y="1980000"/>
            <a:ext cx="7739640" cy="403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Выведение на орбиты, обслуживание на них и возвращение на Землю космических аппаратов, космонавтов и грузов.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Проведение военно-прикладных исследований и экспериментов по обеспечению создания больших космических систем.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Решение различных задач в интересах народного хозяйства и науки.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Комплексное противодействие мероприятиям возможного противника по использованию космического пространства в военных целях.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523880" y="343080"/>
            <a:ext cx="6935760" cy="61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Описание аппарата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1080000" y="1669320"/>
            <a:ext cx="7919640" cy="373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Буран состоит из нескольких ключевых частей: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Фюзеляж: Основная структура корабля, вмещающая экипаж и оборудование. Он герметичен и обеспечивает защиту от внешней среды.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Крыло: Двойное стреловидное крыло с элевонами, обеспечивающее аэродинамические характеристики на сверхзвуковых скоростях.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Вертикальное оперение: Содержит руль направления, который помогает управлять полетом.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Объединенная двигательная установка (ОДУ): Состоит из двух двигателей для маневрирования и 46 двигателей для управления.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5. Кабина: Вмещает до 10 человек и оснащена системами жизнеобеспечения.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6575760" cy="8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Схема аппарата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4" name="Рисунок 3" descr=""/>
          <p:cNvPicPr/>
          <p:nvPr/>
        </p:nvPicPr>
        <p:blipFill>
          <a:blip r:embed="rId1"/>
          <a:stretch/>
        </p:blipFill>
        <p:spPr>
          <a:xfrm>
            <a:off x="2880000" y="1398960"/>
            <a:ext cx="6299640" cy="49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1523880" y="3282120"/>
            <a:ext cx="7835760" cy="112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Однако рассматриваемый летательный аппарат является не одноступенчатым, а составным. В связи с этим применим формулу Циолковского иного вида: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6" name="Рисунок 3" descr=""/>
          <p:cNvPicPr/>
          <p:nvPr/>
        </p:nvPicPr>
        <p:blipFill>
          <a:blip r:embed="rId1"/>
          <a:stretch/>
        </p:blipFill>
        <p:spPr>
          <a:xfrm>
            <a:off x="4874040" y="1983960"/>
            <a:ext cx="2295000" cy="752040"/>
          </a:xfrm>
          <a:prstGeom prst="rect">
            <a:avLst/>
          </a:prstGeom>
          <a:ln w="0">
            <a:noFill/>
          </a:ln>
        </p:spPr>
      </p:pic>
      <p:pic>
        <p:nvPicPr>
          <p:cNvPr id="407" name="Рисунок 4" descr=""/>
          <p:cNvPicPr/>
          <p:nvPr/>
        </p:nvPicPr>
        <p:blipFill>
          <a:blip r:embed="rId2"/>
          <a:stretch/>
        </p:blipFill>
        <p:spPr>
          <a:xfrm>
            <a:off x="5093280" y="4297320"/>
            <a:ext cx="2076120" cy="932760"/>
          </a:xfrm>
          <a:prstGeom prst="rect">
            <a:avLst/>
          </a:prstGeom>
          <a:ln w="0">
            <a:noFill/>
          </a:ln>
        </p:spPr>
      </p:pic>
      <p:sp>
        <p:nvSpPr>
          <p:cNvPr id="408" name="Подзаголовок 3"/>
          <p:cNvSpPr/>
          <p:nvPr/>
        </p:nvSpPr>
        <p:spPr>
          <a:xfrm>
            <a:off x="1343880" y="1440000"/>
            <a:ext cx="819576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Для одноступенчатого летательного аппарата формула Циолковского имеет вид: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Рисунок 8" descr=""/>
          <p:cNvPicPr/>
          <p:nvPr/>
        </p:nvPicPr>
        <p:blipFill>
          <a:blip r:embed="rId1"/>
          <a:stretch/>
        </p:blipFill>
        <p:spPr>
          <a:xfrm>
            <a:off x="966240" y="1083600"/>
            <a:ext cx="8306280" cy="459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009800" y="450720"/>
            <a:ext cx="10514880" cy="75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Удельный импульс тяги двигателя можно найти по формуле:</a:t>
            </a:r>
            <a:br>
              <a:rPr sz="2700"/>
            </a:b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1" name="Рисунок 4" descr=""/>
          <p:cNvPicPr/>
          <p:nvPr/>
        </p:nvPicPr>
        <p:blipFill>
          <a:blip r:embed="rId1"/>
          <a:stretch/>
        </p:blipFill>
        <p:spPr>
          <a:xfrm>
            <a:off x="4140000" y="1080000"/>
            <a:ext cx="1613880" cy="979920"/>
          </a:xfrm>
          <a:prstGeom prst="rect">
            <a:avLst/>
          </a:prstGeom>
          <a:ln w="0">
            <a:noFill/>
          </a:ln>
        </p:spPr>
      </p:pic>
      <p:pic>
        <p:nvPicPr>
          <p:cNvPr id="412" name="Рисунок 5" descr=""/>
          <p:cNvPicPr/>
          <p:nvPr/>
        </p:nvPicPr>
        <p:blipFill>
          <a:blip r:embed="rId2"/>
          <a:stretch/>
        </p:blipFill>
        <p:spPr>
          <a:xfrm>
            <a:off x="243360" y="2361600"/>
            <a:ext cx="9379440" cy="233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118</TotalTime>
  <Application>LibreOffice/24.8.3.2$Windows_X86_64 LibreOffice_project/48a6bac9e7e268aeb4c3483fcf825c94556d9f92</Application>
  <AppVersion>15.0000</AppVersion>
  <Words>394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2024-12-24T09:43:44Z</dcterms:created>
  <dc:creator>артём хомяков</dc:creator>
  <dc:description/>
  <dc:language>ru-RU</dc:language>
  <cp:lastModifiedBy/>
  <dcterms:modified xsi:type="dcterms:W3CDTF">2024-12-26T07:48:35Z</dcterms:modified>
  <cp:revision>20</cp:revision>
  <dc:subject/>
  <dc:title>Для одноступенчатого летательного аппарата формула Циолковского имеет вид: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