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0EF98-E1CE-406D-A3F6-05C011B7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146514-F626-4FBB-BD50-B11451C1E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2C387-C034-4554-BF8E-7BCE6CF0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ABB27-23E5-4C93-A797-02FEF2D9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16A81B-B7DB-4AAA-8100-4E81837B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5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47EB9-1D4F-471C-9C3A-2BD91BFF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BCA16-9216-426F-88B5-3CD8908AB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DE850-57FC-45C2-A602-E2C5409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43F74-A38C-4855-9184-DEAC3FB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2BB7B-9411-4FBE-B701-E9A77207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2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20DEC1-F868-4F2F-9EFE-58633A83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A38187-7339-4200-BC0C-7E4F5500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703E4-2118-4DBB-816D-D44B939A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9A896-1240-4A16-8F5C-E23056B2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8F7F3-FEC0-4B7F-95B7-D6B040E5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F5818-4B7E-4F33-B3D1-84585611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AAE29-1367-47A9-A955-5618BCFC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2909C-51A7-42DA-901E-CCDCA6F4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FBADF-23AC-4FAA-B8D7-BA4E52D0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DA10A0-229B-438A-A29A-559C4426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E7F8A-DE55-43C8-9CEE-37688420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3111E8-4976-49B9-9335-D8CEB7AB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7151-D70E-4348-B77D-D13CEE30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BE40B-4BA9-491D-A45C-487FFD6E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337AB7-1D4A-4BC6-BFAD-5EF9C7E8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4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1903-DE33-479A-A762-70BE6B3D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253FA-4FC6-4AC0-BF1D-91A5930C6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7AC46B-5524-4E76-A5CC-BF40A5848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07F114-28CC-43E0-A0DB-BF1C172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689DC-705C-47C3-B022-CB76505C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92E3AD-2E37-4DFB-B3A4-84E54EA9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2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6D270-FD6E-4A73-9960-1027D485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01AF33-72B7-4AC6-8101-5F44FCA0C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CE1653-6236-4C06-B409-57FC3AFAD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90B078-0D88-425D-A2BE-EF7F77B6D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42B4A-47D9-4A2C-BFD7-ED5A309DB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DDFCCD-EF6B-4EC6-8299-E6EDE704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86021-8687-4706-9C6B-BB0E4C5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028210-AE39-4821-80D3-F2C4B566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3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53F4F-3764-4D41-BB9C-62CF95A5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571F05-BEE6-4911-A159-0AF06E2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2AAA39-2675-4CB1-9AC5-B8EE3A6A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D45216-34EC-494D-B191-06A7D70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3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3C4FF1-27AE-48F1-9821-8D52B80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75F209-F376-4CF4-9358-1F08DD64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43017E-B31E-4828-A2C9-4E324360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5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76FE7-AFED-41C1-BE30-77047A69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36593-F4D9-41DB-8E1D-A34E1258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8823AC-81BB-47AF-AF8F-50A2925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F956DD-996C-4332-9266-3D49FAFD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7F88E5-7BDE-4412-A86A-535431BF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066710-AABE-435F-9A38-09C414A7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1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B2B50-A894-48FA-849D-BC1E95FC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5269E8-B013-4AF5-A75C-10A33256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4B9536-600B-4AC1-8CF1-93C26BB99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7C7AAD-6A1C-48A5-93E5-11C86516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F643D-D972-4A99-88D9-2C4AD47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104B-602E-4D16-9081-08EFC79C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5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E3593-7A3A-4C29-A68F-DD6A848D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65217C-FA5F-4641-A36A-62CC06DBD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0D7FE5-B46B-4151-97FB-649F7E55F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C196-313E-44BB-990B-13AA494DBF58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6707F-7CA8-411E-B454-380F3040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2FD6F2-523F-41D1-89C4-77DD4A1D0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C0E7-3AFF-4062-9291-FDD5A15349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85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tair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0121D-305D-41D6-A773-992F414C1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510" y="438539"/>
            <a:ext cx="9750490" cy="737118"/>
          </a:xfrm>
        </p:spPr>
        <p:txBody>
          <a:bodyPr anchor="t">
            <a:normAutofit/>
          </a:bodyPr>
          <a:lstStyle/>
          <a:p>
            <a:pPr algn="l"/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Продуктовые и ценовые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5840B6-11A8-4D20-AB7C-00A18454C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510" y="6251508"/>
            <a:ext cx="9144000" cy="541177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июль 2021 г.</a:t>
            </a:r>
          </a:p>
        </p:txBody>
      </p:sp>
    </p:spTree>
    <p:extLst>
      <p:ext uri="{BB962C8B-B14F-4D97-AF65-F5344CB8AC3E}">
        <p14:creationId xmlns:p14="http://schemas.microsoft.com/office/powerpoint/2010/main" val="128335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613FA9E3-0572-434F-AB6C-D87F00EDCE8A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и задачи дипломного проекта, инструменты для работы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382552" y="787655"/>
            <a:ext cx="11250241" cy="490390"/>
            <a:chOff x="382552" y="787655"/>
            <a:chExt cx="11250241" cy="490390"/>
          </a:xfrm>
        </p:grpSpPr>
        <p:sp>
          <p:nvSpPr>
            <p:cNvPr id="7" name="Прямоугольник: один усеченный угол 6">
              <a:extLst>
                <a:ext uri="{FF2B5EF4-FFF2-40B4-BE49-F238E27FC236}">
                  <a16:creationId xmlns:a16="http://schemas.microsoft.com/office/drawing/2014/main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Цель</a:t>
              </a:r>
            </a:p>
          </p:txBody>
        </p:sp>
        <p:sp>
          <p:nvSpPr>
            <p:cNvPr id="39" name="Блок-схема: процесс 38">
              <a:extLst>
                <a:ext uri="{FF2B5EF4-FFF2-40B4-BE49-F238E27FC236}">
                  <a16:creationId xmlns:a16="http://schemas.microsoft.com/office/drawing/2014/main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49039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автоматизировать сбор и анализ данных по продуктовым и ценовым A/B тестированиям, проходящих на сайте </a:t>
              </a:r>
              <a:r>
                <a:rPr lang="ru-RU" sz="1200" u="sng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 tooltip="Я ссылка"/>
                </a:rPr>
                <a:t>Utair.ru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382552" y="1459549"/>
            <a:ext cx="11250241" cy="3452085"/>
            <a:chOff x="382552" y="787655"/>
            <a:chExt cx="11250241" cy="3452085"/>
          </a:xfrm>
        </p:grpSpPr>
        <p:sp>
          <p:nvSpPr>
            <p:cNvPr id="65" name="Прямоугольник: один усеченный угол 6">
              <a:extLst>
                <a:ext uri="{FF2B5EF4-FFF2-40B4-BE49-F238E27FC236}">
                  <a16:creationId xmlns:a16="http://schemas.microsoft.com/office/drawing/2014/main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Задачи</a:t>
              </a:r>
            </a:p>
          </p:txBody>
        </p:sp>
        <p:sp>
          <p:nvSpPr>
            <p:cNvPr id="66" name="Блок-схема: процесс 65">
              <a:extLst>
                <a:ext uri="{FF2B5EF4-FFF2-40B4-BE49-F238E27FC236}">
                  <a16:creationId xmlns:a16="http://schemas.microsoft.com/office/drawing/2014/main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345208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Продуктовые А/</a:t>
              </a: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тесты:</a:t>
              </a:r>
            </a:p>
            <a:p>
              <a:endPara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автоматизировать расчет размера выборки, необходимого для проведения теста;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собрать результаты теста: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 базы данных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количество пользователей по шагам, количество успешных заказов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 базы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SalesUT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(SQL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): финансовый результат по группам А и B;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 базе данных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создать справочник тестов и таблицы результатов;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подключиться через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к базе данных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и настроить отчет, содержащий в себе следующие показатели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воронку тестовой и контрольной групп;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итоговое значение и динамику конверсии в успешную оплату;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динамику заказов по этапам;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финансовый результат по группам;</a:t>
              </a:r>
            </a:p>
            <a:p>
              <a:pPr marL="228600" indent="228600">
                <a:buFont typeface="+mj-lt"/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статистическую значимость различий в тестируемой и контрольной группах.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сделать вывод об эффективности проводимого теста.</a:t>
              </a:r>
            </a:p>
            <a:p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Ценовые А/</a:t>
              </a: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</a:t>
              </a:r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тесты: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 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провести анализ продаж дополнительных услуг и сформировать гипотезы;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кластеризировать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маршруты авиакомпании, где продается услуга «Выбор места» для определения контрольной группы</a:t>
              </a:r>
            </a:p>
            <a:p>
              <a:pPr algn="just"/>
              <a:endParaRPr lang="ru-RU" sz="1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Группа 67"/>
          <p:cNvGrpSpPr/>
          <p:nvPr/>
        </p:nvGrpSpPr>
        <p:grpSpPr>
          <a:xfrm>
            <a:off x="382552" y="5146237"/>
            <a:ext cx="11250241" cy="1585490"/>
            <a:chOff x="382552" y="787655"/>
            <a:chExt cx="11250241" cy="1585490"/>
          </a:xfrm>
        </p:grpSpPr>
        <p:sp>
          <p:nvSpPr>
            <p:cNvPr id="69" name="Прямоугольник: один усеченный угол 6">
              <a:extLst>
                <a:ext uri="{FF2B5EF4-FFF2-40B4-BE49-F238E27FC236}">
                  <a16:creationId xmlns:a16="http://schemas.microsoft.com/office/drawing/2014/main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1768465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Инструменты</a:t>
              </a:r>
            </a:p>
          </p:txBody>
        </p:sp>
        <p:sp>
          <p:nvSpPr>
            <p:cNvPr id="70" name="Блок-схема: процесс 69">
              <a:extLst>
                <a:ext uri="{FF2B5EF4-FFF2-40B4-BE49-F238E27FC236}">
                  <a16:creationId xmlns:a16="http://schemas.microsoft.com/office/drawing/2014/main" id="{A802DD8C-D41A-41BB-B325-5C4050747011}"/>
                </a:ext>
              </a:extLst>
            </p:cNvPr>
            <p:cNvSpPr/>
            <p:nvPr/>
          </p:nvSpPr>
          <p:spPr>
            <a:xfrm>
              <a:off x="2409165" y="787655"/>
              <a:ext cx="9223628" cy="158549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BI (комплексное программное обеспечение бизнес анализа) для визуализации данных. В 1 части дипломного проекта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не используется для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отрисовки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графиков по причине сложности работы менеджеров с отчетами в формате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jyputer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notebook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(и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pdf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если конвертировать);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 для сбора и анализа данных;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Jupyter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как среда для написания скриптов;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 для работы с базами данных;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базы данных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SQL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PostgeSQL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как источники данных.</a:t>
              </a:r>
            </a:p>
            <a:p>
              <a:pPr algn="just"/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17" y="996777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13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613FA9E3-0572-434F-AB6C-D87F00EDCE8A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Объект, цель и задачи А/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EBDC5F-4A41-4341-A9F9-6A38C6E54685}"/>
              </a:ext>
            </a:extLst>
          </p:cNvPr>
          <p:cNvSpPr txBox="1"/>
          <p:nvPr/>
        </p:nvSpPr>
        <p:spPr>
          <a:xfrm>
            <a:off x="429202" y="6385215"/>
            <a:ext cx="9116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Конверсия</a:t>
            </a:r>
            <a:r>
              <a:rPr lang="ru-RU" sz="11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sz="11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доля пользователей, совершающих целевые действия</a:t>
            </a:r>
          </a:p>
          <a:p>
            <a:endParaRPr lang="ru-RU" sz="1100" i="1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:a16="http://schemas.microsoft.com/office/drawing/2014/main" id="{C13D74A1-E4DA-467A-A81C-8C6E8BAF62DE}"/>
              </a:ext>
            </a:extLst>
          </p:cNvPr>
          <p:cNvSpPr/>
          <p:nvPr/>
        </p:nvSpPr>
        <p:spPr>
          <a:xfrm>
            <a:off x="585296" y="3214384"/>
            <a:ext cx="2947198" cy="401218"/>
          </a:xfrm>
          <a:prstGeom prst="snip1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Объект, цель, метрики теста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29464" y="3615602"/>
            <a:ext cx="2439976" cy="1996525"/>
            <a:chOff x="420959" y="1188873"/>
            <a:chExt cx="2121741" cy="199652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C4888083-347A-4141-A04F-3FF681F10269}"/>
                </a:ext>
              </a:extLst>
            </p:cNvPr>
            <p:cNvSpPr/>
            <p:nvPr/>
          </p:nvSpPr>
          <p:spPr>
            <a:xfrm>
              <a:off x="687350" y="1497385"/>
              <a:ext cx="1855349" cy="3461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Продуктовые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4C7CEE6-66E4-4186-9F9A-C3116DE75917}"/>
                </a:ext>
              </a:extLst>
            </p:cNvPr>
            <p:cNvSpPr/>
            <p:nvPr/>
          </p:nvSpPr>
          <p:spPr>
            <a:xfrm>
              <a:off x="706786" y="2847599"/>
              <a:ext cx="1835914" cy="3377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Ценовые</a:t>
              </a: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523D96CF-A64B-4E3D-B16D-2C1F55D6D986}"/>
                </a:ext>
              </a:extLst>
            </p:cNvPr>
            <p:cNvCxnSpPr>
              <a:cxnSpLocks/>
            </p:cNvCxnSpPr>
            <p:nvPr/>
          </p:nvCxnSpPr>
          <p:spPr>
            <a:xfrm>
              <a:off x="429202" y="1188873"/>
              <a:ext cx="0" cy="1920950"/>
            </a:xfrm>
            <a:prstGeom prst="line">
              <a:avLst/>
            </a:prstGeom>
            <a:ln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420959" y="1670473"/>
              <a:ext cx="266391" cy="1573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621761F-D0CB-4BD0-96BD-A0C9AE235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9202" y="3068765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93BBB2C-C1D7-45FB-AF8A-69A381A537EC}"/>
              </a:ext>
            </a:extLst>
          </p:cNvPr>
          <p:cNvGrpSpPr/>
          <p:nvPr/>
        </p:nvGrpSpPr>
        <p:grpSpPr>
          <a:xfrm>
            <a:off x="3069438" y="4064748"/>
            <a:ext cx="8321163" cy="1022658"/>
            <a:chOff x="2945356" y="1691596"/>
            <a:chExt cx="7235871" cy="1320856"/>
          </a:xfrm>
        </p:grpSpPr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96289AB8-8810-45ED-975B-EF114631BF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91596"/>
              <a:ext cx="610686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A3EF844-42D8-42BA-B2F5-2B475FCC877C}"/>
                </a:ext>
              </a:extLst>
            </p:cNvPr>
            <p:cNvGrpSpPr/>
            <p:nvPr/>
          </p:nvGrpSpPr>
          <p:grpSpPr>
            <a:xfrm>
              <a:off x="3077540" y="1887871"/>
              <a:ext cx="2258007" cy="1124581"/>
              <a:chOff x="3203503" y="2063688"/>
              <a:chExt cx="2258007" cy="1785027"/>
            </a:xfrm>
          </p:grpSpPr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4122574A-D7AF-40E8-B9D7-07787EDB46DE}"/>
                  </a:ext>
                </a:extLst>
              </p:cNvPr>
              <p:cNvSpPr/>
              <p:nvPr/>
            </p:nvSpPr>
            <p:spPr>
              <a:xfrm>
                <a:off x="3203503" y="2450837"/>
                <a:ext cx="2258007" cy="13978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Сайт Авиакомпании Ютэйр</a:t>
                </a: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6B423DA0-FF03-4244-8C57-DD56FDBF26DF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Объект исследования</a:t>
                </a:r>
              </a:p>
            </p:txBody>
          </p:sp>
        </p:grp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35C8F538-A4B6-4B18-832B-7E9C0B67F6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25226" y="1793552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D9219F02-08B4-4D08-9A24-52C488E09E5A}"/>
                </a:ext>
              </a:extLst>
            </p:cNvPr>
            <p:cNvGrpSpPr/>
            <p:nvPr/>
          </p:nvGrpSpPr>
          <p:grpSpPr>
            <a:xfrm>
              <a:off x="5500380" y="1887872"/>
              <a:ext cx="2258007" cy="1124580"/>
              <a:chOff x="3203503" y="2063688"/>
              <a:chExt cx="2258007" cy="1785027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94CD12A-8027-42BD-9F6B-421BCF9D06AE}"/>
                  </a:ext>
                </a:extLst>
              </p:cNvPr>
              <p:cNvSpPr/>
              <p:nvPr/>
            </p:nvSpPr>
            <p:spPr>
              <a:xfrm>
                <a:off x="3203504" y="2450835"/>
                <a:ext cx="2258006" cy="13978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Улучшение функционала сайта для увеличения показателей конверсии</a:t>
                </a:r>
                <a:r>
                  <a:rPr lang="ru-RU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*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и вовлечения.</a:t>
                </a:r>
              </a:p>
              <a:p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5BDDF9E-F3FB-46C4-9C5A-BC6C384A8CB5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Цель исследования</a:t>
                </a:r>
              </a:p>
            </p:txBody>
          </p:sp>
        </p:grp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4B57D4AC-FB15-426A-AE53-21D00B2C02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8066" y="1793553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1005F1A0-31BF-4F50-B45D-42EC655A1BD1}"/>
                </a:ext>
              </a:extLst>
            </p:cNvPr>
            <p:cNvGrpSpPr/>
            <p:nvPr/>
          </p:nvGrpSpPr>
          <p:grpSpPr>
            <a:xfrm>
              <a:off x="7923220" y="1869715"/>
              <a:ext cx="2258007" cy="1142736"/>
              <a:chOff x="3203503" y="2063688"/>
              <a:chExt cx="2258007" cy="1788566"/>
            </a:xfrm>
          </p:grpSpPr>
          <p:sp>
            <p:nvSpPr>
              <p:cNvPr id="35" name="Прямоугольник 34">
                <a:extLst>
                  <a:ext uri="{FF2B5EF4-FFF2-40B4-BE49-F238E27FC236}">
                    <a16:creationId xmlns:a16="http://schemas.microsoft.com/office/drawing/2014/main" id="{819CB110-E9AD-42F2-8FB0-1AF9DB6198BA}"/>
                  </a:ext>
                </a:extLst>
              </p:cNvPr>
              <p:cNvSpPr/>
              <p:nvPr/>
            </p:nvSpPr>
            <p:spPr>
              <a:xfrm>
                <a:off x="3203503" y="2450833"/>
                <a:ext cx="2258006" cy="14014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Статистическая значимость результатов группы А и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4F835015-89D3-47DC-8131-D2E0389422AC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Метрики</a:t>
                </a:r>
              </a:p>
            </p:txBody>
          </p:sp>
        </p:grp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7DC2F4F5-50DD-4B9F-B708-6ADE20A5A2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69757" y="1774063"/>
              <a:ext cx="16493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25187CB6-EDEB-4737-8633-5D75CB43C26F}"/>
              </a:ext>
            </a:extLst>
          </p:cNvPr>
          <p:cNvGrpSpPr/>
          <p:nvPr/>
        </p:nvGrpSpPr>
        <p:grpSpPr>
          <a:xfrm>
            <a:off x="3068016" y="5382489"/>
            <a:ext cx="8321163" cy="783388"/>
            <a:chOff x="2945356" y="1691596"/>
            <a:chExt cx="7235871" cy="1179696"/>
          </a:xfrm>
        </p:grpSpPr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E47B3C46-8718-45BB-8C5F-4E4EF8964040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91596"/>
              <a:ext cx="6106867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59297297-9228-44D4-93F1-BB536DB47FAE}"/>
                </a:ext>
              </a:extLst>
            </p:cNvPr>
            <p:cNvGrpSpPr/>
            <p:nvPr/>
          </p:nvGrpSpPr>
          <p:grpSpPr>
            <a:xfrm>
              <a:off x="3077540" y="1887871"/>
              <a:ext cx="2258007" cy="983419"/>
              <a:chOff x="3203503" y="2063688"/>
              <a:chExt cx="2258007" cy="1560963"/>
            </a:xfrm>
          </p:grpSpPr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6685839C-4E36-413C-962C-88340A98ADD0}"/>
                  </a:ext>
                </a:extLst>
              </p:cNvPr>
              <p:cNvSpPr/>
              <p:nvPr/>
            </p:nvSpPr>
            <p:spPr>
              <a:xfrm>
                <a:off x="3203503" y="2450835"/>
                <a:ext cx="2258007" cy="1173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Дополнительные услуги</a:t>
                </a:r>
              </a:p>
            </p:txBody>
          </p: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80D8B6BC-114C-49D2-9CE9-E25458B7586A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Объект исследования</a:t>
                </a:r>
              </a:p>
            </p:txBody>
          </p:sp>
        </p:grp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75DB9DAB-BA49-4B67-AD30-BEABB5C30A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25226" y="1793552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Группа 44">
              <a:extLst>
                <a:ext uri="{FF2B5EF4-FFF2-40B4-BE49-F238E27FC236}">
                  <a16:creationId xmlns:a16="http://schemas.microsoft.com/office/drawing/2014/main" id="{8852B364-0054-4320-845E-7B410245628F}"/>
                </a:ext>
              </a:extLst>
            </p:cNvPr>
            <p:cNvGrpSpPr/>
            <p:nvPr/>
          </p:nvGrpSpPr>
          <p:grpSpPr>
            <a:xfrm>
              <a:off x="5500380" y="1887873"/>
              <a:ext cx="2258007" cy="983419"/>
              <a:chOff x="3203503" y="2063688"/>
              <a:chExt cx="2258007" cy="1560964"/>
            </a:xfrm>
          </p:grpSpPr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667E3D6E-F249-4D54-B854-678B5D8DBDEB}"/>
                  </a:ext>
                </a:extLst>
              </p:cNvPr>
              <p:cNvSpPr/>
              <p:nvPr/>
            </p:nvSpPr>
            <p:spPr>
              <a:xfrm>
                <a:off x="3203504" y="2450836"/>
                <a:ext cx="2258006" cy="1173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Установление оптимальной цены на дополнительные услуги</a:t>
                </a: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5E46C0C-376C-42DF-9F67-853B43B7F3E8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Цель исследования</a:t>
                </a:r>
              </a:p>
            </p:txBody>
          </p:sp>
        </p:grp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995AA8F1-9F06-46E1-9F8E-774DCD0257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8066" y="1793553"/>
              <a:ext cx="16263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219BDD60-14B0-4661-8F81-68477C67463A}"/>
                </a:ext>
              </a:extLst>
            </p:cNvPr>
            <p:cNvGrpSpPr/>
            <p:nvPr/>
          </p:nvGrpSpPr>
          <p:grpSpPr>
            <a:xfrm>
              <a:off x="7923220" y="1869715"/>
              <a:ext cx="2258007" cy="1001575"/>
              <a:chOff x="3203503" y="2063688"/>
              <a:chExt cx="2258007" cy="1567626"/>
            </a:xfrm>
          </p:grpSpPr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4C69C623-9051-4E34-B9B7-7E4369363298}"/>
                  </a:ext>
                </a:extLst>
              </p:cNvPr>
              <p:cNvSpPr/>
              <p:nvPr/>
            </p:nvSpPr>
            <p:spPr>
              <a:xfrm>
                <a:off x="3203503" y="2450833"/>
                <a:ext cx="2258006" cy="11804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Статистическая значимость результатов группы А и 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C244EADD-B1BD-4409-9C87-BAAABF9E8808}"/>
                  </a:ext>
                </a:extLst>
              </p:cNvPr>
              <p:cNvSpPr/>
              <p:nvPr/>
            </p:nvSpPr>
            <p:spPr>
              <a:xfrm>
                <a:off x="3203503" y="2063688"/>
                <a:ext cx="2258007" cy="3871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Метрики</a:t>
                </a:r>
              </a:p>
            </p:txBody>
          </p:sp>
        </p:grp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E8C4287C-05F4-46C2-B8F2-E8FAB891E8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69757" y="1774063"/>
              <a:ext cx="164934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Группа 54"/>
          <p:cNvGrpSpPr/>
          <p:nvPr/>
        </p:nvGrpSpPr>
        <p:grpSpPr>
          <a:xfrm>
            <a:off x="568098" y="792994"/>
            <a:ext cx="11276441" cy="2269028"/>
            <a:chOff x="382552" y="787655"/>
            <a:chExt cx="11595775" cy="2571378"/>
          </a:xfrm>
        </p:grpSpPr>
        <p:sp>
          <p:nvSpPr>
            <p:cNvPr id="56" name="Прямоугольник: один усеченный угол 6">
              <a:extLst>
                <a:ext uri="{FF2B5EF4-FFF2-40B4-BE49-F238E27FC236}">
                  <a16:creationId xmlns:a16="http://schemas.microsoft.com/office/drawing/2014/main" id="{C13D74A1-E4DA-467A-A81C-8C6E8BAF62DE}"/>
                </a:ext>
              </a:extLst>
            </p:cNvPr>
            <p:cNvSpPr/>
            <p:nvPr/>
          </p:nvSpPr>
          <p:spPr>
            <a:xfrm>
              <a:off x="382552" y="787655"/>
              <a:ext cx="2562808" cy="401218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Сущность А/В тестирования</a:t>
              </a:r>
            </a:p>
          </p:txBody>
        </p:sp>
        <p:sp>
          <p:nvSpPr>
            <p:cNvPr id="57" name="Блок-схема: процесс 56">
              <a:extLst>
                <a:ext uri="{FF2B5EF4-FFF2-40B4-BE49-F238E27FC236}">
                  <a16:creationId xmlns:a16="http://schemas.microsoft.com/office/drawing/2014/main" id="{A802DD8C-D41A-41BB-B325-5C4050747011}"/>
                </a:ext>
              </a:extLst>
            </p:cNvPr>
            <p:cNvSpPr/>
            <p:nvPr/>
          </p:nvSpPr>
          <p:spPr>
            <a:xfrm>
              <a:off x="3203504" y="1492125"/>
              <a:ext cx="8774823" cy="86426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маркетинговый метод, использующийся для оценки и управления эффективностью </a:t>
              </a:r>
              <a:r>
                <a:rPr lang="ru-RU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веб-страницы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А/B тестирование позволяет оценить показатели работы двух вариантов веб-страницы и сравнить их между собой. Практический смысл использования метода заключается в поиске и внедрении компонентов страницы, увеличивающих ее результативность.</a:t>
              </a:r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429202" y="1188873"/>
              <a:ext cx="2516155" cy="1744657"/>
              <a:chOff x="429202" y="1188873"/>
              <a:chExt cx="2516155" cy="1744657"/>
            </a:xfrm>
          </p:grpSpPr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C4888083-347A-4141-A04F-3FF681F10269}"/>
                  </a:ext>
                </a:extLst>
              </p:cNvPr>
              <p:cNvSpPr/>
              <p:nvPr/>
            </p:nvSpPr>
            <p:spPr>
              <a:xfrm>
                <a:off x="687350" y="1497385"/>
                <a:ext cx="2258007" cy="401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Продуктовые</a:t>
                </a:r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4C7CEE6-66E4-4186-9F9A-C3116DE75917}"/>
                  </a:ext>
                </a:extLst>
              </p:cNvPr>
              <p:cNvSpPr/>
              <p:nvPr/>
            </p:nvSpPr>
            <p:spPr>
              <a:xfrm>
                <a:off x="687350" y="2532312"/>
                <a:ext cx="2258006" cy="401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Ценовые</a:t>
                </a:r>
              </a:p>
            </p:txBody>
          </p: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523D96CF-A64B-4E3D-B16D-2C1F55D6D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02" y="1188873"/>
                <a:ext cx="0" cy="1544048"/>
              </a:xfrm>
              <a:prstGeom prst="line">
                <a:avLst/>
              </a:prstGeom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единительная линия 64">
                <a:extLst>
                  <a:ext uri="{FF2B5EF4-FFF2-40B4-BE49-F238E27FC236}">
                    <a16:creationId xmlns:a16="http://schemas.microsoft.com/office/drawing/2014/main" id="{A0F7688B-A377-4DE3-A1DB-ADC6F22D8206}"/>
                  </a:ext>
                </a:extLst>
              </p:cNvPr>
              <p:cNvCxnSpPr>
                <a:cxnSpLocks/>
                <a:endCxn id="62" idx="1"/>
              </p:cNvCxnSpPr>
              <p:nvPr/>
            </p:nvCxnSpPr>
            <p:spPr>
              <a:xfrm>
                <a:off x="429202" y="1697994"/>
                <a:ext cx="25814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Прямая соединительная линия 65">
                <a:extLst>
                  <a:ext uri="{FF2B5EF4-FFF2-40B4-BE49-F238E27FC236}">
                    <a16:creationId xmlns:a16="http://schemas.microsoft.com/office/drawing/2014/main" id="{0621761F-D0CB-4BD0-96BD-A0C9AE235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202" y="2732921"/>
                <a:ext cx="258148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1684754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Блок-схема: процесс 59">
              <a:extLst>
                <a:ext uri="{FF2B5EF4-FFF2-40B4-BE49-F238E27FC236}">
                  <a16:creationId xmlns:a16="http://schemas.microsoft.com/office/drawing/2014/main" id="{A802DD8C-D41A-41BB-B325-5C4050747011}"/>
                </a:ext>
              </a:extLst>
            </p:cNvPr>
            <p:cNvSpPr/>
            <p:nvPr/>
          </p:nvSpPr>
          <p:spPr>
            <a:xfrm>
              <a:off x="3203504" y="2532312"/>
              <a:ext cx="8774823" cy="8267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маркетинговый метод, использующийся для оценки и управления эффективностью продаж </a:t>
              </a:r>
              <a:r>
                <a:rPr lang="ru-RU" sz="12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дополнительных услуг 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(далее ДУ) на маршрутах авиакомпании. Практический смысл использования метода заключается в поиске  оптимальных цен на ДУ.</a:t>
              </a:r>
            </a:p>
          </p:txBody>
        </p: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A0F7688B-A377-4DE3-A1DB-ADC6F22D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356" y="2715149"/>
              <a:ext cx="258148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6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76320BF1-4C25-4E92-BA3F-1438BC1357BF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проведения продуктовых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8FB6849-64DA-4EBA-926D-9B97B8ECBA17}"/>
              </a:ext>
            </a:extLst>
          </p:cNvPr>
          <p:cNvGrpSpPr/>
          <p:nvPr/>
        </p:nvGrpSpPr>
        <p:grpSpPr>
          <a:xfrm>
            <a:off x="382548" y="821584"/>
            <a:ext cx="11551246" cy="6017754"/>
            <a:chOff x="382548" y="821584"/>
            <a:chExt cx="11551246" cy="6017754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237AFFC-A310-47A3-96C3-07C859F69E27}"/>
                </a:ext>
              </a:extLst>
            </p:cNvPr>
            <p:cNvGrpSpPr/>
            <p:nvPr/>
          </p:nvGrpSpPr>
          <p:grpSpPr>
            <a:xfrm>
              <a:off x="382548" y="821584"/>
              <a:ext cx="2562808" cy="2882206"/>
              <a:chOff x="382549" y="888239"/>
              <a:chExt cx="2562808" cy="1894287"/>
            </a:xfrm>
          </p:grpSpPr>
          <p:sp>
            <p:nvSpPr>
              <p:cNvPr id="7" name="Прямоугольник: один усеченный угол 6">
                <a:extLst>
                  <a:ext uri="{FF2B5EF4-FFF2-40B4-BE49-F238E27FC236}">
                    <a16:creationId xmlns:a16="http://schemas.microsoft.com/office/drawing/2014/main" id="{9D0EDB47-7B11-440E-8C4B-276A9DF72210}"/>
                  </a:ext>
                </a:extLst>
              </p:cNvPr>
              <p:cNvSpPr/>
              <p:nvPr/>
            </p:nvSpPr>
            <p:spPr>
              <a:xfrm>
                <a:off x="382549" y="888239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Исследование данных для выдвижения гипотез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E72972AF-C615-4151-9AFD-1D01027C25E2}"/>
                  </a:ext>
                </a:extLst>
              </p:cNvPr>
              <p:cNvSpPr/>
              <p:nvPr/>
            </p:nvSpPr>
            <p:spPr>
              <a:xfrm>
                <a:off x="382549" y="1401595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MongoDB, Asia (Oracle)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Вариант 1: нужно предварительное исследование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и анализ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статистический анализ;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выдвижение гипотез.</a:t>
                </a:r>
              </a:p>
              <a:p>
                <a:r>
                  <a:rPr lang="ru-RU" sz="12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Вариант 2: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новая гипотеза выдвигается исходя из прошлых результатов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EF86C983-037A-487B-9F61-E34DF394B45E}"/>
                </a:ext>
              </a:extLst>
            </p:cNvPr>
            <p:cNvGrpSpPr/>
            <p:nvPr/>
          </p:nvGrpSpPr>
          <p:grpSpPr>
            <a:xfrm>
              <a:off x="3270361" y="821584"/>
              <a:ext cx="2562809" cy="2885496"/>
              <a:chOff x="382553" y="902734"/>
              <a:chExt cx="2562809" cy="1896450"/>
            </a:xfrm>
          </p:grpSpPr>
          <p:sp>
            <p:nvSpPr>
              <p:cNvPr id="12" name="Прямоугольник: один усеченный угол 11">
                <a:extLst>
                  <a:ext uri="{FF2B5EF4-FFF2-40B4-BE49-F238E27FC236}">
                    <a16:creationId xmlns:a16="http://schemas.microsoft.com/office/drawing/2014/main" id="{4175710F-006D-45F9-B4CB-B49926735E2C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Проверка гипотезы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 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тестом на сайте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CE006926-3B11-41A5-8418-56A5058C9340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постановка задачи: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выдвижение гипотезы;</a:t>
                </a:r>
              </a:p>
              <a:p>
                <a:pPr marL="228600" indent="-228600">
                  <a:buFont typeface="Wingdings" panose="05000000000000000000" pitchFamily="2" charset="2"/>
                  <a:buChar char="§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определение меток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проведение теста</a:t>
                </a: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2314AD73-80B6-4174-BF89-838B49460AF6}"/>
                </a:ext>
              </a:extLst>
            </p:cNvPr>
            <p:cNvGrpSpPr/>
            <p:nvPr/>
          </p:nvGrpSpPr>
          <p:grpSpPr>
            <a:xfrm>
              <a:off x="6158173" y="843638"/>
              <a:ext cx="2562809" cy="2885496"/>
              <a:chOff x="382553" y="902734"/>
              <a:chExt cx="2562809" cy="1896450"/>
            </a:xfrm>
          </p:grpSpPr>
          <p:sp>
            <p:nvSpPr>
              <p:cNvPr id="18" name="Прямоугольник: один усеченный угол 17">
                <a:extLst>
                  <a:ext uri="{FF2B5EF4-FFF2-40B4-BE49-F238E27FC236}">
                    <a16:creationId xmlns:a16="http://schemas.microsoft.com/office/drawing/2014/main" id="{7E82D84F-6A70-449A-B749-B08B9719DE8B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результатов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тестов и их оценка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F8283C7B-C35B-4146-9168-FC111FCCC4F1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3809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Clickhouse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данных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 успешным оплатам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из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Clickhouse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расчет полной конверсии;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расчет статистической значимости между показателями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промежуточные выводы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68D71E03-A758-493D-8386-3B9349FB0319}"/>
                </a:ext>
              </a:extLst>
            </p:cNvPr>
            <p:cNvGrpSpPr/>
            <p:nvPr/>
          </p:nvGrpSpPr>
          <p:grpSpPr>
            <a:xfrm>
              <a:off x="9125323" y="859962"/>
              <a:ext cx="2562809" cy="2885496"/>
              <a:chOff x="382553" y="902734"/>
              <a:chExt cx="2562809" cy="2092693"/>
            </a:xfrm>
          </p:grpSpPr>
          <p:sp>
            <p:nvSpPr>
              <p:cNvPr id="21" name="Прямоугольник: один усеченный угол 20">
                <a:extLst>
                  <a:ext uri="{FF2B5EF4-FFF2-40B4-BE49-F238E27FC236}">
                    <a16:creationId xmlns:a16="http://schemas.microsoft.com/office/drawing/2014/main" id="{22919527-8397-4F40-8350-E750852DA8AE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финансовых результатов А/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тестов и их оценка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E117C6E7-3416-4435-AA03-544144FA193A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SalesUT (SQL Server), Clickhouse</a:t>
                </a: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сбор основных финансовых и производственных показателей по успешным оплатам: количество пассажиров, количество броней, эффективность продаж и т.д. в разрезе брендов и групп А,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A4E0FA79-0081-4689-AA04-59283125097E}"/>
                </a:ext>
              </a:extLst>
            </p:cNvPr>
            <p:cNvGrpSpPr/>
            <p:nvPr/>
          </p:nvGrpSpPr>
          <p:grpSpPr>
            <a:xfrm>
              <a:off x="9125323" y="3834881"/>
              <a:ext cx="2562809" cy="3004457"/>
              <a:chOff x="382553" y="902734"/>
              <a:chExt cx="2562809" cy="2092693"/>
            </a:xfrm>
          </p:grpSpPr>
          <p:sp>
            <p:nvSpPr>
              <p:cNvPr id="24" name="Прямоугольник: один усеченный угол 23">
                <a:extLst>
                  <a:ext uri="{FF2B5EF4-FFF2-40B4-BE49-F238E27FC236}">
                    <a16:creationId xmlns:a16="http://schemas.microsoft.com/office/drawing/2014/main" id="{716F3686-4A01-4684-AA69-AED534593CE1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Помещение итоговых данных по тестам в базу данных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EB789BA4-E23B-4A11-8A3E-6541B6FC6DD8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PostgreSQL 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создаем справочник по тестам с информацией о номере задачи в </a:t>
                </a:r>
                <a:r>
                  <a:rPr 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jira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типе теста, гипотезе, метках теста;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создаем таблицу результатами тестов в разрезе групп А и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конверсия, фин. и производственные показатели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BF9124F8-7A21-4589-AE2E-81D231A8BBBE}"/>
                </a:ext>
              </a:extLst>
            </p:cNvPr>
            <p:cNvGrpSpPr/>
            <p:nvPr/>
          </p:nvGrpSpPr>
          <p:grpSpPr>
            <a:xfrm>
              <a:off x="6197841" y="3834881"/>
              <a:ext cx="2562809" cy="3004457"/>
              <a:chOff x="382553" y="902734"/>
              <a:chExt cx="2562809" cy="2092693"/>
            </a:xfrm>
          </p:grpSpPr>
          <p:sp>
            <p:nvSpPr>
              <p:cNvPr id="27" name="Прямоугольник: один усеченный угол 26">
                <a:extLst>
                  <a:ext uri="{FF2B5EF4-FFF2-40B4-BE49-F238E27FC236}">
                    <a16:creationId xmlns:a16="http://schemas.microsoft.com/office/drawing/2014/main" id="{1213443E-A236-486D-A31C-C73AD2A07CEE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Визуализация результатов тестов в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PowerBI</a:t>
                </a:r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9EEB13B9-3E8F-4537-8B72-EB280BE22AA8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Базы данных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PostgreSQL </a:t>
                </a:r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загрузка данных из базы данных;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визуализация;</a:t>
                </a:r>
              </a:p>
              <a:p>
                <a:pPr marL="228600" indent="-228600">
                  <a:buAutoNum type="arabicPeriod"/>
                </a:pP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публикация в облако.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46DCA232-7D98-4699-B99F-339CF14B95E3}"/>
                </a:ext>
              </a:extLst>
            </p:cNvPr>
            <p:cNvGrpSpPr/>
            <p:nvPr/>
          </p:nvGrpSpPr>
          <p:grpSpPr>
            <a:xfrm>
              <a:off x="3262174" y="3825342"/>
              <a:ext cx="2562809" cy="3004457"/>
              <a:chOff x="382553" y="902734"/>
              <a:chExt cx="2562809" cy="2092693"/>
            </a:xfrm>
          </p:grpSpPr>
          <p:sp>
            <p:nvSpPr>
              <p:cNvPr id="30" name="Прямоугольник: один усеченный угол 29">
                <a:extLst>
                  <a:ext uri="{FF2B5EF4-FFF2-40B4-BE49-F238E27FC236}">
                    <a16:creationId xmlns:a16="http://schemas.microsoft.com/office/drawing/2014/main" id="{234C5D94-908B-4E61-ADAD-F1168F1B9525}"/>
                  </a:ext>
                </a:extLst>
              </p:cNvPr>
              <p:cNvSpPr/>
              <p:nvPr/>
            </p:nvSpPr>
            <p:spPr>
              <a:xfrm>
                <a:off x="382554" y="902734"/>
                <a:ext cx="2562808" cy="515519"/>
              </a:xfrm>
              <a:prstGeom prst="snip1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ru-RU" sz="1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Выводы</a:t>
                </a:r>
              </a:p>
            </p:txBody>
          </p:sp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4712C731-CD47-4F01-95EC-F98C15F76284}"/>
                  </a:ext>
                </a:extLst>
              </p:cNvPr>
              <p:cNvSpPr/>
              <p:nvPr/>
            </p:nvSpPr>
            <p:spPr>
              <a:xfrm>
                <a:off x="382553" y="1418253"/>
                <a:ext cx="2562808" cy="1577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Источник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PowerBI</a:t>
                </a: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Этапы</a:t>
                </a:r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r>
                  <a:rPr lang="ru-RU" sz="1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формирование итоговых результатов по А/В тесту</a:t>
                </a:r>
              </a:p>
              <a:p>
                <a:pPr marL="228600" indent="-228600">
                  <a:buAutoNum type="arabicPeriod"/>
                </a:pPr>
                <a:endPara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Стрелка: вправо 1">
              <a:extLst>
                <a:ext uri="{FF2B5EF4-FFF2-40B4-BE49-F238E27FC236}">
                  <a16:creationId xmlns:a16="http://schemas.microsoft.com/office/drawing/2014/main" id="{DB80D047-C196-4B3C-80E9-2FF4FDDA77F6}"/>
                </a:ext>
              </a:extLst>
            </p:cNvPr>
            <p:cNvSpPr/>
            <p:nvPr/>
          </p:nvSpPr>
          <p:spPr>
            <a:xfrm>
              <a:off x="2890519" y="212045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1220ADCD-33D3-4AC9-BD16-2CCBFD2F35B3}"/>
                </a:ext>
              </a:extLst>
            </p:cNvPr>
            <p:cNvSpPr/>
            <p:nvPr/>
          </p:nvSpPr>
          <p:spPr>
            <a:xfrm>
              <a:off x="8598150" y="2139804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Стрелка: вправо 32">
              <a:extLst>
                <a:ext uri="{FF2B5EF4-FFF2-40B4-BE49-F238E27FC236}">
                  <a16:creationId xmlns:a16="http://schemas.microsoft.com/office/drawing/2014/main" id="{99328D4F-17F7-4851-BF45-9370900E8D3D}"/>
                </a:ext>
              </a:extLst>
            </p:cNvPr>
            <p:cNvSpPr/>
            <p:nvPr/>
          </p:nvSpPr>
          <p:spPr>
            <a:xfrm>
              <a:off x="11608793" y="2139451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трелка: вправо 33">
              <a:extLst>
                <a:ext uri="{FF2B5EF4-FFF2-40B4-BE49-F238E27FC236}">
                  <a16:creationId xmlns:a16="http://schemas.microsoft.com/office/drawing/2014/main" id="{A68E578D-C7EC-4C3B-95FC-59A6F6506FA5}"/>
                </a:ext>
              </a:extLst>
            </p:cNvPr>
            <p:cNvSpPr/>
            <p:nvPr/>
          </p:nvSpPr>
          <p:spPr>
            <a:xfrm flipH="1">
              <a:off x="5912509" y="5139910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трелка: вправо 34">
              <a:extLst>
                <a:ext uri="{FF2B5EF4-FFF2-40B4-BE49-F238E27FC236}">
                  <a16:creationId xmlns:a16="http://schemas.microsoft.com/office/drawing/2014/main" id="{6ED875CC-3C1F-485D-ADA6-1E03F7E0271C}"/>
                </a:ext>
              </a:extLst>
            </p:cNvPr>
            <p:cNvSpPr/>
            <p:nvPr/>
          </p:nvSpPr>
          <p:spPr>
            <a:xfrm flipH="1">
              <a:off x="8923151" y="5156587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трелка: вправо 35">
              <a:extLst>
                <a:ext uri="{FF2B5EF4-FFF2-40B4-BE49-F238E27FC236}">
                  <a16:creationId xmlns:a16="http://schemas.microsoft.com/office/drawing/2014/main" id="{2D1D25AA-0507-4FC2-872B-BD6BB31EB973}"/>
                </a:ext>
              </a:extLst>
            </p:cNvPr>
            <p:cNvSpPr/>
            <p:nvPr/>
          </p:nvSpPr>
          <p:spPr>
            <a:xfrm>
              <a:off x="5750009" y="2139450"/>
              <a:ext cx="325001" cy="284301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изогнутая вверх 7">
              <a:extLst>
                <a:ext uri="{FF2B5EF4-FFF2-40B4-BE49-F238E27FC236}">
                  <a16:creationId xmlns:a16="http://schemas.microsoft.com/office/drawing/2014/main" id="{77B2F64B-0CDB-44E4-A374-F26C4A52A84F}"/>
                </a:ext>
              </a:extLst>
            </p:cNvPr>
            <p:cNvSpPr/>
            <p:nvPr/>
          </p:nvSpPr>
          <p:spPr>
            <a:xfrm flipH="1">
              <a:off x="1436914" y="3745458"/>
              <a:ext cx="1833446" cy="1678753"/>
            </a:xfrm>
            <a:prstGeom prst="bentUpArrow">
              <a:avLst>
                <a:gd name="adj1" fmla="val 7770"/>
                <a:gd name="adj2" fmla="val 10390"/>
                <a:gd name="adj3" fmla="val 17359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0219D1F-855F-4727-8CDE-4F9BD8CCF803}"/>
              </a:ext>
            </a:extLst>
          </p:cNvPr>
          <p:cNvSpPr/>
          <p:nvPr/>
        </p:nvSpPr>
        <p:spPr>
          <a:xfrm>
            <a:off x="9248152" y="221651"/>
            <a:ext cx="2618854" cy="532522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Проверяемые компетенции: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логика</a:t>
            </a: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0219D1F-855F-4727-8CDE-4F9BD8CCF803}"/>
              </a:ext>
            </a:extLst>
          </p:cNvPr>
          <p:cNvSpPr/>
          <p:nvPr/>
        </p:nvSpPr>
        <p:spPr>
          <a:xfrm>
            <a:off x="382548" y="5546061"/>
            <a:ext cx="2872068" cy="1218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Результаты:</a:t>
            </a:r>
          </a:p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 Часть 1. Продуктовые АB тесты. Сбор и анализ результатов.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(вкл.: 1-4 этапы)</a:t>
            </a:r>
          </a:p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 Часть1. Продуктовые АB тесты. Отчет в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.pdf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(вкл.: 5-6 этапы)</a:t>
            </a:r>
          </a:p>
          <a:p>
            <a:pPr marL="228600" indent="-228600">
              <a:buAutoNum type="arabicPeriod"/>
            </a:pPr>
            <a:endParaRPr lang="ru-RU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065710" y="722414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6032858" y="722413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0" name="Овал 39"/>
          <p:cNvSpPr/>
          <p:nvPr/>
        </p:nvSpPr>
        <p:spPr>
          <a:xfrm>
            <a:off x="8954233" y="718288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8928857" y="370379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5989966" y="370379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Овал 42"/>
          <p:cNvSpPr/>
          <p:nvPr/>
        </p:nvSpPr>
        <p:spPr>
          <a:xfrm>
            <a:off x="3095266" y="3683884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657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76320BF1-4C25-4E92-BA3F-1438BC1357BF}"/>
              </a:ext>
            </a:extLst>
          </p:cNvPr>
          <p:cNvSpPr/>
          <p:nvPr/>
        </p:nvSpPr>
        <p:spPr>
          <a:xfrm>
            <a:off x="382553" y="212266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 проведения ценовых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тестов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F86C983-037A-487B-9F61-E34DF394B45E}"/>
              </a:ext>
            </a:extLst>
          </p:cNvPr>
          <p:cNvGrpSpPr/>
          <p:nvPr/>
        </p:nvGrpSpPr>
        <p:grpSpPr>
          <a:xfrm>
            <a:off x="392688" y="803183"/>
            <a:ext cx="3651786" cy="2881612"/>
            <a:chOff x="626103" y="902821"/>
            <a:chExt cx="3651786" cy="1893897"/>
          </a:xfrm>
        </p:grpSpPr>
        <p:sp>
          <p:nvSpPr>
            <p:cNvPr id="12" name="Прямоугольник: один усеченный угол 11">
              <a:extLst>
                <a:ext uri="{FF2B5EF4-FFF2-40B4-BE49-F238E27FC236}">
                  <a16:creationId xmlns:a16="http://schemas.microsoft.com/office/drawing/2014/main" id="{4175710F-006D-45F9-B4CB-B49926735E2C}"/>
                </a:ext>
              </a:extLst>
            </p:cNvPr>
            <p:cNvSpPr/>
            <p:nvPr/>
          </p:nvSpPr>
          <p:spPr>
            <a:xfrm>
              <a:off x="626103" y="902821"/>
              <a:ext cx="3651786" cy="515519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Исследование данных для выдвижения гипотез</a:t>
              </a:r>
            </a:p>
            <a:p>
              <a:pPr algn="ctr"/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E006926-3B11-41A5-8418-56A5058C9340}"/>
                </a:ext>
              </a:extLst>
            </p:cNvPr>
            <p:cNvSpPr/>
            <p:nvPr/>
          </p:nvSpPr>
          <p:spPr>
            <a:xfrm>
              <a:off x="626103" y="1415787"/>
              <a:ext cx="3651786" cy="138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Базы данных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SalesUT (SQL Server)</a:t>
              </a:r>
            </a:p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Этапы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сбор данных;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обработка и очистка данных;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статистический анализ;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выбор гипотезы для проверки;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проведение теста.</a:t>
              </a:r>
            </a:p>
            <a:p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314AD73-80B6-4174-BF89-838B49460AF6}"/>
              </a:ext>
            </a:extLst>
          </p:cNvPr>
          <p:cNvGrpSpPr/>
          <p:nvPr/>
        </p:nvGrpSpPr>
        <p:grpSpPr>
          <a:xfrm>
            <a:off x="4660196" y="799299"/>
            <a:ext cx="3590373" cy="2885496"/>
            <a:chOff x="1958627" y="885774"/>
            <a:chExt cx="3590373" cy="1896450"/>
          </a:xfrm>
        </p:grpSpPr>
        <p:sp>
          <p:nvSpPr>
            <p:cNvPr id="18" name="Прямоугольник: один усеченный угол 17">
              <a:extLst>
                <a:ext uri="{FF2B5EF4-FFF2-40B4-BE49-F238E27FC236}">
                  <a16:creationId xmlns:a16="http://schemas.microsoft.com/office/drawing/2014/main" id="{7E82D84F-6A70-449A-B749-B08B9719DE8B}"/>
                </a:ext>
              </a:extLst>
            </p:cNvPr>
            <p:cNvSpPr/>
            <p:nvPr/>
          </p:nvSpPr>
          <p:spPr>
            <a:xfrm>
              <a:off x="1958627" y="885774"/>
              <a:ext cx="3579876" cy="515519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Кластерный анализ для выявления контрольной группы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F8283C7B-C35B-4146-9168-FC111FCCC4F1}"/>
                </a:ext>
              </a:extLst>
            </p:cNvPr>
            <p:cNvSpPr/>
            <p:nvPr/>
          </p:nvSpPr>
          <p:spPr>
            <a:xfrm>
              <a:off x="1958628" y="1401293"/>
              <a:ext cx="3590372" cy="1380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Базы данных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SalesUT (SQL Server)</a:t>
              </a:r>
            </a:p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Этапы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определение оптимального алгоритма кластеризации маршрутов путем сравнения результатов работы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k-means, EM,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DBSCAN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агломеративной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кластеризации. </a:t>
              </a:r>
            </a:p>
            <a:p>
              <a:pPr marL="228600" indent="-228600">
                <a:buAutoNum type="arabicPeriod"/>
              </a:pP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8D71E03-A758-493D-8386-3B9349FB0319}"/>
              </a:ext>
            </a:extLst>
          </p:cNvPr>
          <p:cNvGrpSpPr/>
          <p:nvPr/>
        </p:nvGrpSpPr>
        <p:grpSpPr>
          <a:xfrm>
            <a:off x="7729411" y="3843954"/>
            <a:ext cx="3607617" cy="2885496"/>
            <a:chOff x="-1010248" y="3046408"/>
            <a:chExt cx="3607617" cy="2092693"/>
          </a:xfrm>
        </p:grpSpPr>
        <p:sp>
          <p:nvSpPr>
            <p:cNvPr id="21" name="Прямоугольник: один усеченный угол 20">
              <a:extLst>
                <a:ext uri="{FF2B5EF4-FFF2-40B4-BE49-F238E27FC236}">
                  <a16:creationId xmlns:a16="http://schemas.microsoft.com/office/drawing/2014/main" id="{22919527-8397-4F40-8350-E750852DA8AE}"/>
                </a:ext>
              </a:extLst>
            </p:cNvPr>
            <p:cNvSpPr/>
            <p:nvPr/>
          </p:nvSpPr>
          <p:spPr>
            <a:xfrm>
              <a:off x="-1010248" y="3046408"/>
              <a:ext cx="3592097" cy="515519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Анализ результатов теста</a:t>
              </a:r>
            </a:p>
            <a:p>
              <a:pPr algn="ctr"/>
              <a:endParaRPr lang="ru-RU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E117C6E7-3416-4435-AA03-544144FA193A}"/>
                </a:ext>
              </a:extLst>
            </p:cNvPr>
            <p:cNvSpPr/>
            <p:nvPr/>
          </p:nvSpPr>
          <p:spPr>
            <a:xfrm>
              <a:off x="-1008523" y="3561927"/>
              <a:ext cx="3605892" cy="1577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Базы данных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SalesUT (SQL Server), Clickhouse</a:t>
              </a:r>
            </a:p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Этапы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используя результаты </a:t>
              </a:r>
              <a:r>
                <a:rPr lang="ru-RU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кластеризационного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анализа определить контрольную группу;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определить эффективность тестовой группы;</a:t>
              </a:r>
            </a:p>
            <a:p>
              <a:pPr marL="228600" indent="-228600">
                <a:buAutoNum type="arabicPeriod"/>
              </a:pP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сделать выводы.</a:t>
              </a:r>
            </a:p>
            <a:p>
              <a:pPr marL="228600" indent="-228600">
                <a:buAutoNum type="arabicPeriod"/>
              </a:pP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indent="-228600">
                <a:buAutoNum type="arabicPeriod"/>
              </a:pP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46DCA232-7D98-4699-B99F-339CF14B95E3}"/>
              </a:ext>
            </a:extLst>
          </p:cNvPr>
          <p:cNvGrpSpPr/>
          <p:nvPr/>
        </p:nvGrpSpPr>
        <p:grpSpPr>
          <a:xfrm>
            <a:off x="3510799" y="3813601"/>
            <a:ext cx="3651786" cy="2915848"/>
            <a:chOff x="634289" y="874913"/>
            <a:chExt cx="3651786" cy="2030975"/>
          </a:xfrm>
        </p:grpSpPr>
        <p:sp>
          <p:nvSpPr>
            <p:cNvPr id="30" name="Прямоугольник: один усеченный угол 29">
              <a:extLst>
                <a:ext uri="{FF2B5EF4-FFF2-40B4-BE49-F238E27FC236}">
                  <a16:creationId xmlns:a16="http://schemas.microsoft.com/office/drawing/2014/main" id="{234C5D94-908B-4E61-ADAD-F1168F1B9525}"/>
                </a:ext>
              </a:extLst>
            </p:cNvPr>
            <p:cNvSpPr/>
            <p:nvPr/>
          </p:nvSpPr>
          <p:spPr>
            <a:xfrm>
              <a:off x="636014" y="874913"/>
              <a:ext cx="3650061" cy="515519"/>
            </a:xfrm>
            <a:prstGeom prst="snip1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4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Выводы</a:t>
              </a:r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4712C731-CD47-4F01-95EC-F98C15F76284}"/>
                </a:ext>
              </a:extLst>
            </p:cNvPr>
            <p:cNvSpPr/>
            <p:nvPr/>
          </p:nvSpPr>
          <p:spPr>
            <a:xfrm>
              <a:off x="634289" y="1383236"/>
              <a:ext cx="3650061" cy="1522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Источник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PowerBI</a:t>
              </a: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Этапы</a:t>
              </a:r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</a:p>
            <a:p>
              <a:r>
                <a:rPr lang="ru-RU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формирование итоговых результатов по А/В тесту</a:t>
              </a:r>
            </a:p>
            <a:p>
              <a:pPr marL="228600" indent="-228600">
                <a:buAutoNum type="arabicPeriod"/>
              </a:pPr>
              <a:endPara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1220ADCD-33D3-4AC9-BD16-2CCBFD2F35B3}"/>
              </a:ext>
            </a:extLst>
          </p:cNvPr>
          <p:cNvSpPr/>
          <p:nvPr/>
        </p:nvSpPr>
        <p:spPr>
          <a:xfrm>
            <a:off x="4102821" y="2071391"/>
            <a:ext cx="325001" cy="28430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право 33">
            <a:extLst>
              <a:ext uri="{FF2B5EF4-FFF2-40B4-BE49-F238E27FC236}">
                <a16:creationId xmlns:a16="http://schemas.microsoft.com/office/drawing/2014/main" id="{A68E578D-C7EC-4C3B-95FC-59A6F6506FA5}"/>
              </a:ext>
            </a:extLst>
          </p:cNvPr>
          <p:cNvSpPr/>
          <p:nvPr/>
        </p:nvSpPr>
        <p:spPr>
          <a:xfrm flipH="1">
            <a:off x="7499107" y="5123443"/>
            <a:ext cx="325001" cy="284301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изогнутая вверх 7">
            <a:extLst>
              <a:ext uri="{FF2B5EF4-FFF2-40B4-BE49-F238E27FC236}">
                <a16:creationId xmlns:a16="http://schemas.microsoft.com/office/drawing/2014/main" id="{77B2F64B-0CDB-44E4-A374-F26C4A52A84F}"/>
              </a:ext>
            </a:extLst>
          </p:cNvPr>
          <p:cNvSpPr/>
          <p:nvPr/>
        </p:nvSpPr>
        <p:spPr>
          <a:xfrm flipH="1">
            <a:off x="1433802" y="3773659"/>
            <a:ext cx="2075271" cy="1666088"/>
          </a:xfrm>
          <a:prstGeom prst="bentUpArrow">
            <a:avLst>
              <a:gd name="adj1" fmla="val 7770"/>
              <a:gd name="adj2" fmla="val 10390"/>
              <a:gd name="adj3" fmla="val 1735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874C623-164D-484F-8F23-6D2BC8E2FE9C}"/>
              </a:ext>
            </a:extLst>
          </p:cNvPr>
          <p:cNvSpPr/>
          <p:nvPr/>
        </p:nvSpPr>
        <p:spPr>
          <a:xfrm>
            <a:off x="8595028" y="226500"/>
            <a:ext cx="2799930" cy="59427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Проверяемые компетенции:</a:t>
            </a:r>
          </a:p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ML,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статистика, логика</a:t>
            </a: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133850" y="719797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Овал 25"/>
          <p:cNvSpPr/>
          <p:nvPr/>
        </p:nvSpPr>
        <p:spPr>
          <a:xfrm>
            <a:off x="4380281" y="742289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Овал 27"/>
          <p:cNvSpPr/>
          <p:nvPr/>
        </p:nvSpPr>
        <p:spPr>
          <a:xfrm>
            <a:off x="7493461" y="373153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0219D1F-855F-4727-8CDE-4F9BD8CCF803}"/>
              </a:ext>
            </a:extLst>
          </p:cNvPr>
          <p:cNvSpPr/>
          <p:nvPr/>
        </p:nvSpPr>
        <p:spPr>
          <a:xfrm>
            <a:off x="338501" y="5601726"/>
            <a:ext cx="3126525" cy="1256274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Результаты:</a:t>
            </a:r>
          </a:p>
          <a:p>
            <a:pPr marL="228600" indent="-228600"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 2. Ценовые АB тесты. Формирование гипотез(вкл.: 1 этап)</a:t>
            </a:r>
          </a:p>
          <a:p>
            <a:pPr marL="228600" indent="-228600">
              <a:buAutoNum type="arabicPeriod"/>
            </a:pP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Часть_2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 рейсов для определения контрольной группы</a:t>
            </a:r>
          </a:p>
        </p:txBody>
      </p:sp>
      <p:sp>
        <p:nvSpPr>
          <p:cNvPr id="36" name="Овал 35"/>
          <p:cNvSpPr/>
          <p:nvPr/>
        </p:nvSpPr>
        <p:spPr>
          <a:xfrm>
            <a:off x="3305285" y="3731530"/>
            <a:ext cx="409303" cy="374469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Стрелка: изогнутая вверх 37">
            <a:extLst>
              <a:ext uri="{FF2B5EF4-FFF2-40B4-BE49-F238E27FC236}">
                <a16:creationId xmlns:a16="http://schemas.microsoft.com/office/drawing/2014/main" id="{11ABF62E-27ED-4A59-98EA-6C6B4223A493}"/>
              </a:ext>
            </a:extLst>
          </p:cNvPr>
          <p:cNvSpPr/>
          <p:nvPr/>
        </p:nvSpPr>
        <p:spPr>
          <a:xfrm rot="10800000" flipH="1">
            <a:off x="8250569" y="2147513"/>
            <a:ext cx="2075271" cy="1666088"/>
          </a:xfrm>
          <a:prstGeom prst="bentUpArrow">
            <a:avLst>
              <a:gd name="adj1" fmla="val 7770"/>
              <a:gd name="adj2" fmla="val 10390"/>
              <a:gd name="adj3" fmla="val 17359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31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один усеченный угол 3">
            <a:extLst>
              <a:ext uri="{FF2B5EF4-FFF2-40B4-BE49-F238E27FC236}">
                <a16:creationId xmlns:a16="http://schemas.microsoft.com/office/drawing/2014/main" id="{613FA9E3-0572-434F-AB6C-D87F00EDCE8A}"/>
              </a:ext>
            </a:extLst>
          </p:cNvPr>
          <p:cNvSpPr/>
          <p:nvPr/>
        </p:nvSpPr>
        <p:spPr>
          <a:xfrm>
            <a:off x="382552" y="202935"/>
            <a:ext cx="6148876" cy="401217"/>
          </a:xfrm>
          <a:prstGeom prst="snip1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9" name="Блок-схема: процесс 38">
            <a:extLst>
              <a:ext uri="{FF2B5EF4-FFF2-40B4-BE49-F238E27FC236}">
                <a16:creationId xmlns:a16="http://schemas.microsoft.com/office/drawing/2014/main" id="{A802DD8C-D41A-41BB-B325-5C4050747011}"/>
              </a:ext>
            </a:extLst>
          </p:cNvPr>
          <p:cNvSpPr/>
          <p:nvPr/>
        </p:nvSpPr>
        <p:spPr>
          <a:xfrm>
            <a:off x="382552" y="787655"/>
            <a:ext cx="11364689" cy="3523088"/>
          </a:xfrm>
          <a:prstGeom prst="flowChartProcess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рамках дипломного проекта был автоматизирован сбор и анализ данных по продуктовым А/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тестам, проходящим на сайте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utair.ru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решены следующие задачи: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автоматизирован расчет размера выборки, необходимой для проведения теста;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Python и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собраны результаты тестов;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базе данных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созданы справочники тестов и таблицы результатов;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Power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данным, находящимся в базе </a:t>
            </a: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настроен отчет, содержащий в себе следующие показатели:</a:t>
            </a:r>
          </a:p>
          <a:p>
            <a:pPr marL="228600" indent="228600">
              <a:buFont typeface="+mj-lt"/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воронку тестовой и контрольной групп;</a:t>
            </a:r>
          </a:p>
          <a:p>
            <a:pPr marL="228600" indent="228600">
              <a:buFont typeface="+mj-lt"/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итоговое значение и динамику конверсии в успешную оплату;</a:t>
            </a:r>
          </a:p>
          <a:p>
            <a:pPr marL="228600" indent="228600">
              <a:buFont typeface="+mj-lt"/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динамику заказов по этапам;</a:t>
            </a:r>
          </a:p>
          <a:p>
            <a:pPr marL="228600" indent="228600">
              <a:buFont typeface="+mj-lt"/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финансовый результат по группам;</a:t>
            </a:r>
          </a:p>
          <a:p>
            <a:pPr marL="228600" indent="228600">
              <a:buFont typeface="+mj-lt"/>
              <a:buAutoNum type="arabicPeriod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статистическую значимость различий в тестируемой и контрольной группах.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сделаны выводы об эффективности проводимого теста.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ценовым тестам, проводимых с дополнительными услугами были решены следующие задачи: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 анализ продаж дополнительных услуг и сформированы гипотезы;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кластеризированы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маршруты авиакомпании, где продается услуга «Выбор места» и определены контрольные группы;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рассчитана статистическая значимость различий в тестируемой и контрольной группах;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сделаны выводы об эффективности проводимого теста.</a:t>
            </a: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272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1090</Words>
  <Application>Microsoft Office PowerPoint</Application>
  <PresentationFormat>Широкоэкранный</PresentationFormat>
  <Paragraphs>156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Продуктовые и ценовые A/B тесты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Кравченко</dc:creator>
  <cp:lastModifiedBy>Анастасия Кравченко</cp:lastModifiedBy>
  <cp:revision>30</cp:revision>
  <dcterms:created xsi:type="dcterms:W3CDTF">2021-05-17T11:48:18Z</dcterms:created>
  <dcterms:modified xsi:type="dcterms:W3CDTF">2021-07-10T18:17:43Z</dcterms:modified>
</cp:coreProperties>
</file>