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Black"/>
      <p:bold r:id="rId23"/>
      <p:boldItalic r:id="rId24"/>
    </p:embeddedFon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
      <p:font typeface="Roboto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Italic.fntdata"/><Relationship Id="rId23" Type="http://schemas.openxmlformats.org/officeDocument/2006/relationships/font" Target="fonts/Robo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RobotoLight-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RobotoLight-italic.fntdata"/><Relationship Id="rId16" Type="http://schemas.openxmlformats.org/officeDocument/2006/relationships/slide" Target="slides/slide11.xml"/><Relationship Id="rId38" Type="http://schemas.openxmlformats.org/officeDocument/2006/relationships/font" Target="fonts/Robot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mparitech.com/blog/vpn-privacy/data-breach-statistics-facts/" TargetMode="External"/><Relationship Id="rId3" Type="http://schemas.openxmlformats.org/officeDocument/2006/relationships/hyperlink" Target="https://www.cpomagazine.com/cyber-security/storage-giant-western-digital-suffers-a-security-breach-denying-cloud-customers-access-to-their-data/" TargetMode="External"/><Relationship Id="rId4" Type="http://schemas.openxmlformats.org/officeDocument/2006/relationships/hyperlink" Target="https://www.securityweek.com/godaddy-says-recent-hack-part-of-multi-year-campaig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Good afternoon everyone </a:t>
            </a:r>
            <a:endParaRPr sz="1400"/>
          </a:p>
          <a:p>
            <a:pPr indent="0" lvl="0" marL="0" rtl="0" algn="l">
              <a:spcBef>
                <a:spcPts val="0"/>
              </a:spcBef>
              <a:spcAft>
                <a:spcPts val="0"/>
              </a:spcAft>
              <a:buNone/>
            </a:pPr>
            <a:r>
              <a:rPr lang="en" sz="1400"/>
              <a:t>We are Los Angeles Consulting Group. </a:t>
            </a:r>
            <a:endParaRPr sz="1400"/>
          </a:p>
          <a:p>
            <a:pPr indent="0" lvl="0" marL="0" rtl="0" algn="l">
              <a:spcBef>
                <a:spcPts val="0"/>
              </a:spcBef>
              <a:spcAft>
                <a:spcPts val="0"/>
              </a:spcAft>
              <a:buNone/>
            </a:pPr>
            <a:r>
              <a:rPr lang="en" sz="1400"/>
              <a:t>We’d </a:t>
            </a:r>
            <a:r>
              <a:rPr lang="en" sz="1400"/>
              <a:t>like to take this opportunity to present our company's project</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d7818407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d7818407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am going to talk about how we did to implement our security zone, We provides two different approaches to let our customers to use either one they like, the one they believe suites their needs the most.</a:t>
            </a:r>
            <a:br>
              <a:rPr lang="en"/>
            </a:br>
            <a:br>
              <a:rPr lang="en"/>
            </a:br>
            <a:r>
              <a:rPr lang="en"/>
              <a:t>First we have Function1: this function let customers to draws their security zones manually in any shape, these security zones can be changed any time clients wants, and label their functions, we believe this approach gives the customers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e14595759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e14595759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am going to talk about how we did to implement our security zone, We provides two different approaches to let our customers to use either one they like, the one they believe suites their needs the most.</a:t>
            </a:r>
            <a:br>
              <a:rPr lang="en"/>
            </a:br>
            <a:br>
              <a:rPr lang="en"/>
            </a:br>
            <a:r>
              <a:rPr lang="en"/>
              <a:t>First we have Function1: this function let customers to draws their security zones manually in any shape, these security zones can be changed any time clients wants, and label their functions, we believe this approach gives the customers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e14595759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e14595759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f59e366b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f59e366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e14595759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e14595759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am going to talk about how we did to implement our security zone, We provides two different approaches to let our customers to use either one they like, the one they believe suites their needs the most.</a:t>
            </a:r>
            <a:br>
              <a:rPr lang="en"/>
            </a:br>
            <a:br>
              <a:rPr lang="en"/>
            </a:br>
            <a:r>
              <a:rPr lang="en"/>
              <a:t>First we have Function1: this function let customers to draws their security zones manually in any shape, these security zones can be changed any time clients wants, and label their functions, we believe this approach gives the customers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578564b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578564b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am going to talk about how we did to implement our security zone, We provides two different approaches to let our customers to use either one they like, the one they believe suites their needs the most.</a:t>
            </a:r>
            <a:br>
              <a:rPr lang="en"/>
            </a:br>
            <a:br>
              <a:rPr lang="en"/>
            </a:br>
            <a:r>
              <a:rPr lang="en"/>
              <a:t>First we have Function1: this function let customers to draws their security zones manually in any shape, these security zones can be changed any time clients wants, and label their functions, we believe this approach gives the customers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e14595759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e14595759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am going to talk about how we did to implement our security zone, We provides two different approaches to let our customers to use either one they like, the one they believe suites their needs the most.</a:t>
            </a:r>
            <a:br>
              <a:rPr lang="en"/>
            </a:br>
            <a:br>
              <a:rPr lang="en"/>
            </a:br>
            <a:r>
              <a:rPr lang="en"/>
              <a:t>First we have Function1: this function let customers to draws their security zones manually in any shape, these security zones can be changed any time clients wants, and label their functions, we believe this approach gives the customers</a:t>
            </a:r>
            <a:endParaRPr/>
          </a:p>
          <a:p>
            <a:pPr indent="0" lvl="0" marL="0" rtl="0" algn="l">
              <a:spcBef>
                <a:spcPts val="0"/>
              </a:spcBef>
              <a:spcAft>
                <a:spcPts val="0"/>
              </a:spcAft>
              <a:buNone/>
            </a:pPr>
            <a:r>
              <a:t/>
            </a:r>
            <a:endParaRPr/>
          </a:p>
          <a:p>
            <a:pPr indent="0" lvl="0" marL="0" rtl="0" algn="l">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By partnering with us, These approaches ensures that customer are not only feel confident that their valuable assets are safe and secure.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 but also having efficient workflows  and long-term cost-effective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7e8f49b4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7e8f49b4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280f0990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280f0990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During this presentation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We’ll help you understand the issue we are trying to solve.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highlight the benefits of our solution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And then</a:t>
            </a:r>
            <a:r>
              <a:rPr lang="en">
                <a:solidFill>
                  <a:schemeClr val="dk1"/>
                </a:solidFill>
              </a:rPr>
              <a:t> </a:t>
            </a:r>
            <a:r>
              <a:rPr lang="en"/>
              <a:t>will go into the details of how our solution works and the method behind that.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Lastly we will share our future plans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let's get started with the first topic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Lastly, we will open up the floor for any questions you may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get started with the first topic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ebc7c640d_5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ebc7c640d_5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u="sng">
                <a:solidFill>
                  <a:srgbClr val="7890CD"/>
                </a:solidFill>
                <a:latin typeface="Roboto"/>
                <a:ea typeface="Roboto"/>
                <a:cs typeface="Roboto"/>
                <a:sym typeface="Roboto"/>
                <a:hlinkClick r:id="rId2">
                  <a:extLst>
                    <a:ext uri="{A12FA001-AC4F-418D-AE19-62706E023703}">
                      <ahyp:hlinkClr val="tx"/>
                    </a:ext>
                  </a:extLst>
                </a:hlinkClick>
              </a:rPr>
              <a:t>https://www.comparitech.com/blog/vpn-privacy/data-breach-statistics-facts/</a:t>
            </a:r>
            <a:endParaRPr sz="10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00" u="sng">
                <a:solidFill>
                  <a:srgbClr val="7890CD"/>
                </a:solidFill>
                <a:hlinkClick r:id="rId3">
                  <a:extLst>
                    <a:ext uri="{A12FA001-AC4F-418D-AE19-62706E023703}">
                      <ahyp:hlinkClr val="tx"/>
                    </a:ext>
                  </a:extLst>
                </a:hlinkClick>
              </a:rPr>
              <a:t>https://www.cpomagazine.com/cyber-security/storage-giant-western-digital-suffers-a-security-breach-denying-cloud-customers-access-to-their-data/</a:t>
            </a:r>
            <a:endParaRPr sz="6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rgbClr val="7890CD"/>
                </a:solidFill>
                <a:hlinkClick r:id="rId4">
                  <a:extLst>
                    <a:ext uri="{A12FA001-AC4F-418D-AE19-62706E023703}">
                      <ahyp:hlinkClr val="tx"/>
                    </a:ext>
                  </a:extLst>
                </a:hlinkClick>
              </a:rPr>
              <a:t>https://www.securityweek.com/godaddy-says-recent-hack-part-of-multi-year-campaign/</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S</a:t>
            </a:r>
            <a:r>
              <a:rPr lang="en" sz="1400">
                <a:solidFill>
                  <a:schemeClr val="dk1"/>
                </a:solidFill>
                <a:latin typeface="Roboto"/>
                <a:ea typeface="Roboto"/>
                <a:cs typeface="Roboto"/>
                <a:sym typeface="Roboto"/>
              </a:rPr>
              <a:t>ecurity is </a:t>
            </a:r>
            <a:r>
              <a:rPr lang="en" sz="1400">
                <a:solidFill>
                  <a:schemeClr val="dk1"/>
                </a:solidFill>
                <a:latin typeface="Roboto"/>
                <a:ea typeface="Roboto"/>
                <a:cs typeface="Roboto"/>
                <a:sym typeface="Roboto"/>
              </a:rPr>
              <a:t>the importance in business. M</a:t>
            </a:r>
            <a:r>
              <a:rPr lang="en" sz="1400">
                <a:solidFill>
                  <a:schemeClr val="dk1"/>
                </a:solidFill>
                <a:latin typeface="Roboto"/>
                <a:ea typeface="Roboto"/>
                <a:cs typeface="Roboto"/>
                <a:sym typeface="Roboto"/>
              </a:rPr>
              <a:t>any Assets must be protected</a:t>
            </a:r>
            <a:r>
              <a:rPr lang="en" sz="1400">
                <a:solidFill>
                  <a:schemeClr val="dk1"/>
                </a:solidFill>
                <a:latin typeface="Roboto"/>
                <a:ea typeface="Roboto"/>
                <a:cs typeface="Roboto"/>
                <a:sym typeface="Roboto"/>
              </a:rPr>
              <a:t> including intellectual property and sensitive information</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Let thinking about the </a:t>
            </a:r>
            <a:r>
              <a:rPr lang="en" sz="1400">
                <a:solidFill>
                  <a:schemeClr val="dk1"/>
                </a:solidFill>
                <a:latin typeface="Roboto"/>
                <a:ea typeface="Roboto"/>
                <a:cs typeface="Roboto"/>
                <a:sym typeface="Roboto"/>
              </a:rPr>
              <a:t>assets</a:t>
            </a:r>
            <a:r>
              <a:rPr lang="en" sz="1400">
                <a:solidFill>
                  <a:schemeClr val="dk1"/>
                </a:solidFill>
                <a:latin typeface="Roboto"/>
                <a:ea typeface="Roboto"/>
                <a:cs typeface="Roboto"/>
                <a:sym typeface="Roboto"/>
              </a:rPr>
              <a:t> is loss. The b</a:t>
            </a:r>
            <a:r>
              <a:rPr lang="en" sz="1400">
                <a:solidFill>
                  <a:schemeClr val="dk1"/>
                </a:solidFill>
                <a:latin typeface="Roboto"/>
                <a:ea typeface="Roboto"/>
                <a:cs typeface="Roboto"/>
                <a:sym typeface="Roboto"/>
              </a:rPr>
              <a:t>usiness will face various impacts</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including </a:t>
            </a:r>
            <a:r>
              <a:rPr lang="en" sz="1400">
                <a:solidFill>
                  <a:schemeClr val="dk1"/>
                </a:solidFill>
                <a:latin typeface="Roboto"/>
                <a:ea typeface="Roboto"/>
                <a:cs typeface="Roboto"/>
                <a:sym typeface="Roboto"/>
              </a:rPr>
              <a:t>Loss of competitive advantage, trust, reputation and can lead to fines and legal battles.</a:t>
            </a:r>
            <a:endParaRPr sz="14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Therefore, it is more important than ever to have strong security measures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400">
              <a:solidFill>
                <a:schemeClr val="dk1"/>
              </a:solidFill>
              <a:latin typeface="Roboto"/>
              <a:ea typeface="Roboto"/>
              <a:cs typeface="Roboto"/>
              <a:sym typeface="Roboto"/>
            </a:endParaRPr>
          </a:p>
          <a:p>
            <a:pPr indent="0" lvl="0" marL="0" rtl="0" algn="l">
              <a:spcBef>
                <a:spcPts val="0"/>
              </a:spcBef>
              <a:spcAft>
                <a:spcPts val="0"/>
              </a:spcAft>
              <a:buNone/>
            </a:pPr>
            <a:r>
              <a:rPr lang="en" sz="1400">
                <a:solidFill>
                  <a:schemeClr val="dk1"/>
                </a:solidFill>
                <a:latin typeface="Roboto"/>
                <a:ea typeface="Roboto"/>
                <a:cs typeface="Roboto"/>
                <a:sym typeface="Roboto"/>
              </a:rPr>
              <a:t>However, implementing security protocols can often be complex and time-consuming</a:t>
            </a:r>
            <a:endParaRPr sz="14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80f0990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280f099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600">
              <a:solidFill>
                <a:schemeClr val="dk1"/>
              </a:solidFill>
              <a:latin typeface="Roboto"/>
              <a:ea typeface="Roboto"/>
              <a:cs typeface="Roboto"/>
              <a:sym typeface="Roboto"/>
            </a:endParaRPr>
          </a:p>
          <a:p>
            <a:pPr indent="0" lvl="0" marL="0" rtl="0" algn="l">
              <a:lnSpc>
                <a:spcPct val="175000"/>
              </a:lnSpc>
              <a:spcBef>
                <a:spcPts val="0"/>
              </a:spcBef>
              <a:spcAft>
                <a:spcPts val="0"/>
              </a:spcAft>
              <a:buClr>
                <a:schemeClr val="dk1"/>
              </a:buClr>
              <a:buSzPts val="1100"/>
              <a:buFont typeface="Arial"/>
              <a:buNone/>
            </a:pPr>
            <a:r>
              <a:rPr lang="en" sz="1050">
                <a:solidFill>
                  <a:schemeClr val="dk1"/>
                </a:solidFill>
                <a:latin typeface="Roboto"/>
                <a:ea typeface="Roboto"/>
                <a:cs typeface="Roboto"/>
                <a:sym typeface="Roboto"/>
              </a:rPr>
              <a:t>Security is the importance in business. Many Assets must be protected including intellectual property, customer information and financial information </a:t>
            </a:r>
            <a:endParaRPr b="1" sz="160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Let thinking about the assets is loss. The business will face various impacts</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including Loss of competitive advantage, trust, reputation and can lead to fines and legal battles.</a:t>
            </a:r>
            <a:endParaRPr sz="105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Light"/>
                <a:ea typeface="Roboto Light"/>
                <a:cs typeface="Roboto Light"/>
                <a:sym typeface="Roboto Light"/>
              </a:rPr>
              <a:t>Security Strategy Can Benefit Your Business </a:t>
            </a:r>
            <a:r>
              <a:rPr b="1" lang="en" sz="1600">
                <a:solidFill>
                  <a:schemeClr val="dk1"/>
                </a:solidFill>
                <a:latin typeface="Roboto"/>
                <a:ea typeface="Roboto"/>
                <a:cs typeface="Roboto"/>
                <a:sym typeface="Roboto"/>
              </a:rPr>
              <a:t>Beyond Protection</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Our prototype helps companies to protect their sensitive information from being stolen by tracking unauthorized access.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This helps in maintaining the trust of their customers as they expect their personal and confidential information to be protected.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It also reduces the risk of security breaches.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Beyond protection, the security optimization approaches can discover the benefit of maintenance and energy saving that we will demonstrate to all of you today.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These approaches ensures that customer are not only </a:t>
            </a:r>
            <a:r>
              <a:rPr lang="en" sz="1050">
                <a:solidFill>
                  <a:schemeClr val="dk1"/>
                </a:solidFill>
                <a:latin typeface="Roboto"/>
                <a:ea typeface="Roboto"/>
                <a:cs typeface="Roboto"/>
                <a:sym typeface="Roboto"/>
              </a:rPr>
              <a:t>feel confident that their valuable assets are safe and secure. </a:t>
            </a:r>
            <a:r>
              <a:rPr lang="en" sz="1050">
                <a:solidFill>
                  <a:schemeClr val="dk1"/>
                </a:solidFill>
                <a:latin typeface="Roboto"/>
                <a:ea typeface="Roboto"/>
                <a:cs typeface="Roboto"/>
                <a:sym typeface="Roboto"/>
              </a:rPr>
              <a:t>, </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but also having efficient workflows  and long-term cost-effective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d7818407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d7818407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Data preparation can improve decision making by revealing the distribution of device type, as shown in the graph. By using standard deviation distance approach, we can divide the Mac ID dataset into 88,000 fixed devices and 37,000 mobile devices, which can further be separated the Mac ID into visitor and employee using the assumption that the MacID </a:t>
            </a:r>
            <a:endParaRPr b="1" sz="1400"/>
          </a:p>
          <a:p>
            <a:pPr indent="0" lvl="0" marL="0" rtl="0" algn="l">
              <a:spcBef>
                <a:spcPts val="0"/>
              </a:spcBef>
              <a:spcAft>
                <a:spcPts val="0"/>
              </a:spcAft>
              <a:buNone/>
            </a:pPr>
            <a:r>
              <a:rPr b="1" lang="en" sz="1400"/>
              <a:t>showing less than 59 days in be 36,000 visitors and more than 59 days to be 700 employees. This information can help us develop effective strategies for our business.</a:t>
            </a:r>
            <a:endParaRPr b="1" sz="1400"/>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d1835ed8_8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d1835ed8_8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endParaRPr>
          </a:p>
          <a:p>
            <a:pPr indent="-311150" lvl="0" marL="457200" rtl="0" algn="l">
              <a:spcBef>
                <a:spcPts val="0"/>
              </a:spcBef>
              <a:spcAft>
                <a:spcPts val="0"/>
              </a:spcAft>
              <a:buClr>
                <a:schemeClr val="dk1"/>
              </a:buClr>
              <a:buSzPts val="1300"/>
              <a:buFont typeface="Lato"/>
              <a:buAutoNum type="arabicPeriod"/>
            </a:pPr>
            <a:r>
              <a:rPr lang="en" sz="1300">
                <a:solidFill>
                  <a:schemeClr val="dk1"/>
                </a:solidFill>
                <a:latin typeface="Lato"/>
                <a:ea typeface="Lato"/>
                <a:cs typeface="Lato"/>
                <a:sym typeface="Lato"/>
              </a:rPr>
              <a:t>Determine the area of security zone to 5 levels from 3 options </a:t>
            </a:r>
            <a:endParaRPr sz="13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Customization the  shape</a:t>
            </a:r>
            <a:endParaRPr sz="10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Selecting the grid</a:t>
            </a:r>
            <a:endParaRPr sz="1000">
              <a:solidFill>
                <a:schemeClr val="dk1"/>
              </a:solidFill>
              <a:latin typeface="Lato"/>
              <a:ea typeface="Lato"/>
              <a:cs typeface="Lato"/>
              <a:sym typeface="Lato"/>
            </a:endParaRPr>
          </a:p>
          <a:p>
            <a:pPr indent="-292100" lvl="0" marL="457200" rtl="0" algn="l">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Loading the location file</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Step retrieve all the coordinate information, </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Loading file is to open the information that we saved last time. It can avoid the manually error(think about that)</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dd1835ed8_8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dd1835ed8_8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00">
                <a:solidFill>
                  <a:schemeClr val="dk1"/>
                </a:solidFill>
                <a:latin typeface="Lato"/>
                <a:ea typeface="Lato"/>
                <a:cs typeface="Lato"/>
                <a:sym typeface="Lato"/>
              </a:rPr>
              <a:t>Assign area name and zone name to employee’s data from Kiana</a:t>
            </a:r>
            <a:endParaRPr sz="1300">
              <a:solidFill>
                <a:schemeClr val="dk1"/>
              </a:solidFill>
              <a:latin typeface="Lato"/>
              <a:ea typeface="Lato"/>
              <a:cs typeface="Lato"/>
              <a:sym typeface="Lato"/>
            </a:endParaRPr>
          </a:p>
          <a:p>
            <a:pPr indent="0" lvl="0" marL="457200" rtl="0" algn="l">
              <a:spcBef>
                <a:spcPts val="0"/>
              </a:spcBef>
              <a:spcAft>
                <a:spcPts val="0"/>
              </a:spcAft>
              <a:buNone/>
            </a:pPr>
            <a:r>
              <a:rPr lang="en" sz="1300">
                <a:solidFill>
                  <a:schemeClr val="dk1"/>
                </a:solidFill>
                <a:latin typeface="Lato"/>
                <a:ea typeface="Lato"/>
                <a:cs typeface="Lato"/>
                <a:sym typeface="Lato"/>
              </a:rPr>
              <a:t>Prepare to 2 data frame:</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AutoNum type="arabicPeriod"/>
            </a:pPr>
            <a:r>
              <a:rPr lang="en" sz="1300">
                <a:solidFill>
                  <a:schemeClr val="dk1"/>
                </a:solidFill>
                <a:latin typeface="Lato"/>
                <a:ea typeface="Lato"/>
                <a:cs typeface="Lato"/>
                <a:sym typeface="Lato"/>
              </a:rPr>
              <a:t>(</a:t>
            </a:r>
            <a:r>
              <a:rPr lang="en" sz="1300">
                <a:solidFill>
                  <a:schemeClr val="dk1"/>
                </a:solidFill>
                <a:latin typeface="Lato"/>
                <a:ea typeface="Lato"/>
                <a:cs typeface="Lato"/>
                <a:sym typeface="Lato"/>
              </a:rPr>
              <a:t>left corner pic</a:t>
            </a:r>
            <a:r>
              <a:rPr lang="en" sz="1300">
                <a:solidFill>
                  <a:schemeClr val="dk1"/>
                </a:solidFill>
                <a:latin typeface="Lato"/>
                <a:ea typeface="Lato"/>
                <a:cs typeface="Lato"/>
                <a:sym typeface="Lato"/>
              </a:rPr>
              <a:t>) all area from website</a:t>
            </a:r>
            <a:endParaRPr sz="1300">
              <a:solidFill>
                <a:schemeClr val="dk1"/>
              </a:solidFill>
              <a:latin typeface="Lato"/>
              <a:ea typeface="Lato"/>
              <a:cs typeface="Lato"/>
              <a:sym typeface="Lato"/>
            </a:endParaRPr>
          </a:p>
          <a:p>
            <a:pPr indent="0" lvl="0" marL="457200" rtl="0" algn="l">
              <a:spcBef>
                <a:spcPts val="0"/>
              </a:spcBef>
              <a:spcAft>
                <a:spcPts val="0"/>
              </a:spcAft>
              <a:buNone/>
            </a:pPr>
            <a:r>
              <a:rPr lang="en" sz="1300">
                <a:solidFill>
                  <a:schemeClr val="dk1"/>
                </a:solidFill>
                <a:latin typeface="Lato"/>
                <a:ea typeface="Lato"/>
                <a:cs typeface="Lato"/>
                <a:sym typeface="Lato"/>
              </a:rPr>
              <a:t>(left corner pic 2) </a:t>
            </a:r>
            <a:r>
              <a:rPr lang="en" sz="1300">
                <a:solidFill>
                  <a:schemeClr val="dk1"/>
                </a:solidFill>
                <a:latin typeface="Lato"/>
                <a:ea typeface="Lato"/>
                <a:cs typeface="Lato"/>
                <a:sym typeface="Lato"/>
              </a:rPr>
              <a:t> selected area f</a:t>
            </a:r>
            <a:r>
              <a:rPr lang="en" sz="1300">
                <a:solidFill>
                  <a:schemeClr val="dk1"/>
                </a:solidFill>
                <a:latin typeface="Lato"/>
                <a:ea typeface="Lato"/>
                <a:cs typeface="Lato"/>
                <a:sym typeface="Lato"/>
              </a:rPr>
              <a:t>rom website</a:t>
            </a:r>
            <a:endParaRPr sz="1300">
              <a:solidFill>
                <a:schemeClr val="dk1"/>
              </a:solidFill>
              <a:latin typeface="Lato"/>
              <a:ea typeface="Lato"/>
              <a:cs typeface="Lato"/>
              <a:sym typeface="Lato"/>
            </a:endParaRPr>
          </a:p>
          <a:p>
            <a:pPr indent="0" lvl="0" marL="457200" rtl="0" algn="l">
              <a:spcBef>
                <a:spcPts val="0"/>
              </a:spcBef>
              <a:spcAft>
                <a:spcPts val="0"/>
              </a:spcAft>
              <a:buNone/>
            </a:pPr>
            <a:r>
              <a:rPr lang="en" sz="1300">
                <a:solidFill>
                  <a:schemeClr val="dk1"/>
                </a:solidFill>
                <a:latin typeface="Lato"/>
                <a:ea typeface="Lato"/>
                <a:cs typeface="Lato"/>
                <a:sym typeface="Lato"/>
              </a:rPr>
              <a:t>Merge  two by coding, the result is the first dataframe</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   2.	Kian’s data</a:t>
            </a:r>
            <a:endParaRPr sz="1300">
              <a:solidFill>
                <a:schemeClr val="dk1"/>
              </a:solidFill>
              <a:latin typeface="Lato"/>
              <a:ea typeface="Lato"/>
              <a:cs typeface="Lato"/>
              <a:sym typeface="Lato"/>
            </a:endParaRPr>
          </a:p>
          <a:p>
            <a:pPr indent="0" lvl="0" marL="0" rtl="0" algn="l">
              <a:spcBef>
                <a:spcPts val="0"/>
              </a:spcBef>
              <a:spcAft>
                <a:spcPts val="0"/>
              </a:spcAft>
              <a:buNone/>
            </a:pPr>
            <a:r>
              <a:rPr lang="en" sz="1300">
                <a:solidFill>
                  <a:schemeClr val="dk1"/>
                </a:solidFill>
                <a:latin typeface="Lato"/>
                <a:ea typeface="Lato"/>
                <a:cs typeface="Lato"/>
                <a:sym typeface="Lato"/>
              </a:rPr>
              <a:t>-&gt; result</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e1459575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e145957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0" lvl="0" marL="457200" rtl="0" algn="l">
              <a:spcBef>
                <a:spcPts val="0"/>
              </a:spcBef>
              <a:spcAft>
                <a:spcPts val="0"/>
              </a:spcAft>
              <a:buNone/>
            </a:pPr>
            <a:r>
              <a:rPr lang="en" sz="1300">
                <a:solidFill>
                  <a:schemeClr val="dk1"/>
                </a:solidFill>
                <a:latin typeface="Lato"/>
                <a:ea typeface="Lato"/>
                <a:cs typeface="Lato"/>
                <a:sym typeface="Lato"/>
              </a:rPr>
              <a:t>Make employee dataset  to simulate the real-world situation:</a:t>
            </a:r>
            <a:endParaRPr sz="13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1459575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1459575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Compared employee security level  with zone </a:t>
            </a:r>
            <a:r>
              <a:rPr lang="en" sz="1300">
                <a:solidFill>
                  <a:schemeClr val="dk1"/>
                </a:solidFill>
                <a:latin typeface="Lato"/>
                <a:ea typeface="Lato"/>
                <a:cs typeface="Lato"/>
                <a:sym typeface="Lato"/>
              </a:rPr>
              <a:t>security</a:t>
            </a:r>
            <a:r>
              <a:rPr lang="en" sz="1300">
                <a:solidFill>
                  <a:schemeClr val="dk1"/>
                </a:solidFill>
                <a:latin typeface="Lato"/>
                <a:ea typeface="Lato"/>
                <a:cs typeface="Lato"/>
                <a:sym typeface="Lato"/>
              </a:rPr>
              <a:t> level, when zone security level is higher than employee’s </a:t>
            </a:r>
            <a:endParaRPr sz="1300">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40"/>
            <a:ext cx="5153705" cy="5134250"/>
            <a:chOff x="0" y="225"/>
            <a:chExt cx="5153705" cy="515280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5" name="Google Shape;15;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grpSp>
        <p:nvGrpSpPr>
          <p:cNvPr id="101" name="Google Shape;101;p11"/>
          <p:cNvGrpSpPr/>
          <p:nvPr/>
        </p:nvGrpSpPr>
        <p:grpSpPr>
          <a:xfrm>
            <a:off x="4406400" y="0"/>
            <a:ext cx="4737600" cy="5143065"/>
            <a:chOff x="4406400" y="0"/>
            <a:chExt cx="4737600" cy="5143065"/>
          </a:xfrm>
        </p:grpSpPr>
        <p:sp>
          <p:nvSpPr>
            <p:cNvPr id="102" name="Google Shape;102;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1" name="Google Shape;121;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2" name="Google Shape;12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4406400" y="0"/>
            <a:ext cx="4737600" cy="5143065"/>
            <a:chOff x="4406400" y="0"/>
            <a:chExt cx="4737600" cy="5143065"/>
          </a:xfrm>
        </p:grpSpPr>
        <p:sp>
          <p:nvSpPr>
            <p:cNvPr id="19" name="Google Shape;19;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908099" y="2069505"/>
              <a:ext cx="808800" cy="808800"/>
            </a:xfrm>
            <a:prstGeom prst="diagStrip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227414" y="3710807"/>
              <a:ext cx="808800" cy="808800"/>
            </a:xfrm>
            <a:prstGeom prst="diagStrip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3" name="Google Shape;43;p4"/>
          <p:cNvGrpSpPr/>
          <p:nvPr/>
        </p:nvGrpSpPr>
        <p:grpSpPr>
          <a:xfrm>
            <a:off x="0" y="4128572"/>
            <a:ext cx="698925" cy="684657"/>
            <a:chOff x="0" y="3785672"/>
            <a:chExt cx="698925" cy="684657"/>
          </a:xfrm>
        </p:grpSpPr>
        <p:sp>
          <p:nvSpPr>
            <p:cNvPr id="44" name="Google Shape;44;p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grpSp>
        <p:nvGrpSpPr>
          <p:cNvPr id="47" name="Google Shape;47;p5"/>
          <p:cNvGrpSpPr/>
          <p:nvPr/>
        </p:nvGrpSpPr>
        <p:grpSpPr>
          <a:xfrm>
            <a:off x="0" y="381001"/>
            <a:ext cx="1037850" cy="1016287"/>
            <a:chOff x="0" y="381001"/>
            <a:chExt cx="1037850" cy="1016287"/>
          </a:xfrm>
        </p:grpSpPr>
        <p:sp>
          <p:nvSpPr>
            <p:cNvPr id="48" name="Google Shape;48;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 name="Google Shape;52;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 name="Google Shape;5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6"/>
          <p:cNvGrpSpPr/>
          <p:nvPr/>
        </p:nvGrpSpPr>
        <p:grpSpPr>
          <a:xfrm>
            <a:off x="0" y="381001"/>
            <a:ext cx="1037850" cy="1016287"/>
            <a:chOff x="0" y="381001"/>
            <a:chExt cx="1037850" cy="1016287"/>
          </a:xfrm>
        </p:grpSpPr>
        <p:sp>
          <p:nvSpPr>
            <p:cNvPr id="56" name="Google Shape;56;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9" name="Google Shape;5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4406400" y="0"/>
            <a:ext cx="4737600" cy="5143500"/>
            <a:chOff x="4406400" y="0"/>
            <a:chExt cx="4737600" cy="5143500"/>
          </a:xfrm>
        </p:grpSpPr>
        <p:sp>
          <p:nvSpPr>
            <p:cNvPr id="66" name="Google Shape;66;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grpSp>
        <p:nvGrpSpPr>
          <p:cNvPr id="87" name="Google Shape;87;p9"/>
          <p:cNvGrpSpPr/>
          <p:nvPr/>
        </p:nvGrpSpPr>
        <p:grpSpPr>
          <a:xfrm>
            <a:off x="0" y="381001"/>
            <a:ext cx="1037850" cy="1016287"/>
            <a:chOff x="0" y="381001"/>
            <a:chExt cx="1037850" cy="1016287"/>
          </a:xfrm>
        </p:grpSpPr>
        <p:sp>
          <p:nvSpPr>
            <p:cNvPr id="88" name="Google Shape;88;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2" name="Google Shape;92;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 name="Google Shape;9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grpSp>
        <p:nvGrpSpPr>
          <p:cNvPr id="95" name="Google Shape;95;p10"/>
          <p:cNvGrpSpPr/>
          <p:nvPr/>
        </p:nvGrpSpPr>
        <p:grpSpPr>
          <a:xfrm>
            <a:off x="0" y="4128572"/>
            <a:ext cx="698925" cy="684657"/>
            <a:chOff x="0" y="3785672"/>
            <a:chExt cx="698925" cy="684657"/>
          </a:xfrm>
        </p:grpSpPr>
        <p:sp>
          <p:nvSpPr>
            <p:cNvPr id="96" name="Google Shape;96;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99" name="Google Shape;9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8.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6.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17.png"/><Relationship Id="rId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txBox="1"/>
          <p:nvPr>
            <p:ph type="ctrTitle"/>
          </p:nvPr>
        </p:nvSpPr>
        <p:spPr>
          <a:xfrm>
            <a:off x="3712900" y="14336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latin typeface="Roboto Light"/>
                <a:ea typeface="Roboto Light"/>
                <a:cs typeface="Roboto Light"/>
                <a:sym typeface="Roboto Light"/>
              </a:rPr>
              <a:t>Kiana Final Presentation</a:t>
            </a:r>
            <a:endParaRPr sz="4300">
              <a:latin typeface="Roboto Light"/>
              <a:ea typeface="Roboto Light"/>
              <a:cs typeface="Roboto Light"/>
              <a:sym typeface="Roboto Light"/>
            </a:endParaRPr>
          </a:p>
        </p:txBody>
      </p:sp>
      <p:sp>
        <p:nvSpPr>
          <p:cNvPr id="130" name="Google Shape;130;p13"/>
          <p:cNvSpPr txBox="1"/>
          <p:nvPr>
            <p:ph idx="1" type="subTitle"/>
          </p:nvPr>
        </p:nvSpPr>
        <p:spPr>
          <a:xfrm>
            <a:off x="3321175" y="2945625"/>
            <a:ext cx="5620500" cy="9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highlight>
                  <a:schemeClr val="lt1"/>
                </a:highlight>
              </a:rPr>
              <a:t>Los Angeles Consulting Group (LACG)</a:t>
            </a:r>
            <a:endParaRPr b="1" sz="2200">
              <a:solidFill>
                <a:schemeClr val="accent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p:nvPr/>
        </p:nvSpPr>
        <p:spPr>
          <a:xfrm>
            <a:off x="0" y="3556925"/>
            <a:ext cx="9144000" cy="1586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txBox="1"/>
          <p:nvPr>
            <p:ph type="title"/>
          </p:nvPr>
        </p:nvSpPr>
        <p:spPr>
          <a:xfrm>
            <a:off x="757300" y="229470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Experience the Power of </a:t>
            </a:r>
            <a:r>
              <a:rPr b="1" lang="en">
                <a:solidFill>
                  <a:schemeClr val="accent6"/>
                </a:solidFill>
                <a:latin typeface="Roboto"/>
                <a:ea typeface="Roboto"/>
                <a:cs typeface="Roboto"/>
                <a:sym typeface="Roboto"/>
              </a:rPr>
              <a:t>Optimal Security</a:t>
            </a:r>
            <a:endParaRPr b="1">
              <a:solidFill>
                <a:schemeClr val="accent6"/>
              </a:solidFill>
              <a:latin typeface="Roboto"/>
              <a:ea typeface="Roboto"/>
              <a:cs typeface="Roboto"/>
              <a:sym typeface="Roboto"/>
            </a:endParaRPr>
          </a:p>
        </p:txBody>
      </p:sp>
      <p:sp>
        <p:nvSpPr>
          <p:cNvPr id="280" name="Google Shape;280;p22"/>
          <p:cNvSpPr txBox="1"/>
          <p:nvPr>
            <p:ph type="title"/>
          </p:nvPr>
        </p:nvSpPr>
        <p:spPr>
          <a:xfrm>
            <a:off x="774775" y="1702250"/>
            <a:ext cx="25392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1"/>
                </a:solidFill>
                <a:highlight>
                  <a:schemeClr val="lt1"/>
                </a:highlight>
                <a:latin typeface="Roboto"/>
                <a:ea typeface="Roboto"/>
                <a:cs typeface="Roboto"/>
                <a:sym typeface="Roboto"/>
              </a:rPr>
              <a:t>Demo time!</a:t>
            </a:r>
            <a:endParaRPr b="1" sz="2800">
              <a:solidFill>
                <a:schemeClr val="accent1"/>
              </a:solidFill>
              <a:highlight>
                <a:schemeClr val="lt1"/>
              </a:highlight>
              <a:latin typeface="Roboto"/>
              <a:ea typeface="Roboto"/>
              <a:cs typeface="Roboto"/>
              <a:sym typeface="Roboto"/>
            </a:endParaRPr>
          </a:p>
        </p:txBody>
      </p:sp>
      <p:pic>
        <p:nvPicPr>
          <p:cNvPr id="281" name="Google Shape;281;p22"/>
          <p:cNvPicPr preferRelativeResize="0"/>
          <p:nvPr/>
        </p:nvPicPr>
        <p:blipFill>
          <a:blip r:embed="rId3">
            <a:alphaModFix/>
          </a:blip>
          <a:stretch>
            <a:fillRect/>
          </a:stretch>
        </p:blipFill>
        <p:spPr>
          <a:xfrm>
            <a:off x="328388" y="3248225"/>
            <a:ext cx="2985580" cy="1989900"/>
          </a:xfrm>
          <a:prstGeom prst="rect">
            <a:avLst/>
          </a:prstGeom>
          <a:noFill/>
          <a:ln>
            <a:noFill/>
          </a:ln>
        </p:spPr>
      </p:pic>
      <p:pic>
        <p:nvPicPr>
          <p:cNvPr id="282" name="Google Shape;282;p22"/>
          <p:cNvPicPr preferRelativeResize="0"/>
          <p:nvPr/>
        </p:nvPicPr>
        <p:blipFill>
          <a:blip r:embed="rId4">
            <a:alphaModFix/>
          </a:blip>
          <a:stretch>
            <a:fillRect/>
          </a:stretch>
        </p:blipFill>
        <p:spPr>
          <a:xfrm>
            <a:off x="3671851" y="3664763"/>
            <a:ext cx="5273926" cy="11568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217075" y="138750"/>
            <a:ext cx="25392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Demo time!</a:t>
            </a:r>
            <a:endParaRPr>
              <a:latin typeface="Roboto Light"/>
              <a:ea typeface="Roboto Light"/>
              <a:cs typeface="Roboto Light"/>
              <a:sym typeface="Roboto Light"/>
            </a:endParaRPr>
          </a:p>
        </p:txBody>
      </p:sp>
      <p:pic>
        <p:nvPicPr>
          <p:cNvPr id="288" name="Google Shape;288;p23"/>
          <p:cNvPicPr preferRelativeResize="0"/>
          <p:nvPr/>
        </p:nvPicPr>
        <p:blipFill>
          <a:blip r:embed="rId3">
            <a:alphaModFix/>
          </a:blip>
          <a:stretch>
            <a:fillRect/>
          </a:stretch>
        </p:blipFill>
        <p:spPr>
          <a:xfrm>
            <a:off x="1913175" y="196650"/>
            <a:ext cx="2516124" cy="4838701"/>
          </a:xfrm>
          <a:prstGeom prst="rect">
            <a:avLst/>
          </a:prstGeom>
          <a:noFill/>
          <a:ln>
            <a:noFill/>
          </a:ln>
        </p:spPr>
      </p:pic>
      <p:pic>
        <p:nvPicPr>
          <p:cNvPr id="289" name="Google Shape;289;p23"/>
          <p:cNvPicPr preferRelativeResize="0"/>
          <p:nvPr/>
        </p:nvPicPr>
        <p:blipFill>
          <a:blip r:embed="rId4">
            <a:alphaModFix/>
          </a:blip>
          <a:stretch>
            <a:fillRect/>
          </a:stretch>
        </p:blipFill>
        <p:spPr>
          <a:xfrm>
            <a:off x="4692299" y="196650"/>
            <a:ext cx="2516124"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p:nvPr/>
        </p:nvSpPr>
        <p:spPr>
          <a:xfrm>
            <a:off x="3133650" y="1094875"/>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Roboto"/>
                <a:ea typeface="Roboto"/>
                <a:cs typeface="Roboto"/>
                <a:sym typeface="Roboto"/>
              </a:rPr>
              <a:t>Device Vs </a:t>
            </a:r>
            <a:r>
              <a:rPr b="1" lang="en" sz="1900">
                <a:solidFill>
                  <a:schemeClr val="accent6"/>
                </a:solidFill>
                <a:latin typeface="Roboto"/>
                <a:ea typeface="Roboto"/>
                <a:cs typeface="Roboto"/>
                <a:sym typeface="Roboto"/>
              </a:rPr>
              <a:t>People</a:t>
            </a:r>
            <a:endParaRPr b="1" sz="1900">
              <a:solidFill>
                <a:schemeClr val="accent6"/>
              </a:solidFill>
              <a:latin typeface="Roboto"/>
              <a:ea typeface="Roboto"/>
              <a:cs typeface="Roboto"/>
              <a:sym typeface="Roboto"/>
            </a:endParaRPr>
          </a:p>
        </p:txBody>
      </p:sp>
      <p:cxnSp>
        <p:nvCxnSpPr>
          <p:cNvPr id="295" name="Google Shape;295;p24"/>
          <p:cNvCxnSpPr/>
          <p:nvPr/>
        </p:nvCxnSpPr>
        <p:spPr>
          <a:xfrm>
            <a:off x="-8525" y="1371925"/>
            <a:ext cx="322800" cy="0"/>
          </a:xfrm>
          <a:prstGeom prst="straightConnector1">
            <a:avLst/>
          </a:prstGeom>
          <a:noFill/>
          <a:ln cap="flat" cmpd="sng" w="28575">
            <a:solidFill>
              <a:schemeClr val="lt1"/>
            </a:solidFill>
            <a:prstDash val="solid"/>
            <a:round/>
            <a:headEnd len="med" w="med" type="none"/>
            <a:tailEnd len="med" w="med" type="none"/>
          </a:ln>
        </p:spPr>
      </p:cxnSp>
      <p:cxnSp>
        <p:nvCxnSpPr>
          <p:cNvPr id="296" name="Google Shape;296;p24"/>
          <p:cNvCxnSpPr>
            <a:stCxn id="297" idx="3"/>
            <a:endCxn id="294" idx="1"/>
          </p:cNvCxnSpPr>
          <p:nvPr/>
        </p:nvCxnSpPr>
        <p:spPr>
          <a:xfrm>
            <a:off x="2581225" y="1371925"/>
            <a:ext cx="552300" cy="600"/>
          </a:xfrm>
          <a:prstGeom prst="bentConnector3">
            <a:avLst>
              <a:gd fmla="val 50011" name="adj1"/>
            </a:avLst>
          </a:prstGeom>
          <a:noFill/>
          <a:ln cap="flat" cmpd="sng" w="28575">
            <a:solidFill>
              <a:schemeClr val="dk2"/>
            </a:solidFill>
            <a:prstDash val="solid"/>
            <a:round/>
            <a:headEnd len="med" w="med" type="none"/>
            <a:tailEnd len="med" w="med" type="none"/>
          </a:ln>
        </p:spPr>
      </p:cxnSp>
      <p:sp>
        <p:nvSpPr>
          <p:cNvPr id="298" name="Google Shape;298;p24"/>
          <p:cNvSpPr/>
          <p:nvPr/>
        </p:nvSpPr>
        <p:spPr>
          <a:xfrm>
            <a:off x="9231050" y="3900200"/>
            <a:ext cx="451200" cy="45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txBox="1"/>
          <p:nvPr>
            <p:ph type="title"/>
          </p:nvPr>
        </p:nvSpPr>
        <p:spPr>
          <a:xfrm>
            <a:off x="330075" y="157100"/>
            <a:ext cx="90459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Achieving Extra Value of </a:t>
            </a:r>
            <a:r>
              <a:rPr b="1" lang="en">
                <a:latin typeface="Roboto"/>
                <a:ea typeface="Roboto"/>
                <a:cs typeface="Roboto"/>
                <a:sym typeface="Roboto"/>
              </a:rPr>
              <a:t>Maintenance</a:t>
            </a:r>
            <a:r>
              <a:rPr lang="en">
                <a:latin typeface="Roboto Light"/>
                <a:ea typeface="Roboto Light"/>
                <a:cs typeface="Roboto Light"/>
                <a:sym typeface="Roboto Light"/>
              </a:rPr>
              <a:t> through Effective Planning of Your Security Strategy</a:t>
            </a:r>
            <a:endParaRPr>
              <a:latin typeface="Roboto Light"/>
              <a:ea typeface="Roboto Light"/>
              <a:cs typeface="Roboto Light"/>
              <a:sym typeface="Roboto Light"/>
            </a:endParaRPr>
          </a:p>
        </p:txBody>
      </p:sp>
      <p:sp>
        <p:nvSpPr>
          <p:cNvPr id="297" name="Google Shape;297;p24"/>
          <p:cNvSpPr/>
          <p:nvPr/>
        </p:nvSpPr>
        <p:spPr>
          <a:xfrm>
            <a:off x="314125" y="1094875"/>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666666"/>
                </a:solidFill>
                <a:latin typeface="Roboto"/>
                <a:ea typeface="Roboto"/>
                <a:cs typeface="Roboto"/>
                <a:sym typeface="Roboto"/>
              </a:rPr>
              <a:t>Area</a:t>
            </a:r>
            <a:endParaRPr b="1" sz="2000">
              <a:solidFill>
                <a:srgbClr val="666666"/>
              </a:solidFill>
              <a:latin typeface="Roboto"/>
              <a:ea typeface="Roboto"/>
              <a:cs typeface="Roboto"/>
              <a:sym typeface="Roboto"/>
            </a:endParaRPr>
          </a:p>
        </p:txBody>
      </p:sp>
      <p:sp>
        <p:nvSpPr>
          <p:cNvPr id="300" name="Google Shape;300;p24"/>
          <p:cNvSpPr txBox="1"/>
          <p:nvPr/>
        </p:nvSpPr>
        <p:spPr>
          <a:xfrm>
            <a:off x="148975" y="1731013"/>
            <a:ext cx="259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Roboto Light"/>
                <a:ea typeface="Roboto Light"/>
                <a:cs typeface="Roboto Light"/>
                <a:sym typeface="Roboto Light"/>
              </a:rPr>
              <a:t>Achieving area from </a:t>
            </a:r>
            <a:r>
              <a:rPr b="1" lang="en" sz="1200">
                <a:solidFill>
                  <a:schemeClr val="lt1"/>
                </a:solidFill>
                <a:latin typeface="Roboto"/>
                <a:ea typeface="Roboto"/>
                <a:cs typeface="Roboto"/>
                <a:sym typeface="Roboto"/>
              </a:rPr>
              <a:t>Optimize Security</a:t>
            </a:r>
            <a:r>
              <a:rPr lang="en" sz="1200">
                <a:solidFill>
                  <a:schemeClr val="lt1"/>
                </a:solidFill>
                <a:latin typeface="Roboto Light"/>
                <a:ea typeface="Roboto Light"/>
                <a:cs typeface="Roboto Light"/>
                <a:sym typeface="Roboto Light"/>
              </a:rPr>
              <a:t> zone</a:t>
            </a:r>
            <a:endParaRPr sz="1200">
              <a:solidFill>
                <a:schemeClr val="lt1"/>
              </a:solidFill>
              <a:latin typeface="Roboto Light"/>
              <a:ea typeface="Roboto Light"/>
              <a:cs typeface="Roboto Light"/>
              <a:sym typeface="Roboto Light"/>
            </a:endParaRPr>
          </a:p>
        </p:txBody>
      </p:sp>
      <p:sp>
        <p:nvSpPr>
          <p:cNvPr id="301" name="Google Shape;301;p24"/>
          <p:cNvSpPr txBox="1"/>
          <p:nvPr/>
        </p:nvSpPr>
        <p:spPr>
          <a:xfrm>
            <a:off x="2968500" y="1731025"/>
            <a:ext cx="2597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Roboto Light"/>
                <a:ea typeface="Roboto Light"/>
                <a:cs typeface="Roboto Light"/>
                <a:sym typeface="Roboto Light"/>
              </a:rPr>
              <a:t>Assign job responsibilities to </a:t>
            </a:r>
            <a:r>
              <a:rPr lang="en" sz="1200">
                <a:solidFill>
                  <a:schemeClr val="lt1"/>
                </a:solidFill>
                <a:latin typeface="Roboto Light"/>
                <a:ea typeface="Roboto Light"/>
                <a:cs typeface="Roboto Light"/>
                <a:sym typeface="Roboto Light"/>
              </a:rPr>
              <a:t>Device and maintenance tasks</a:t>
            </a:r>
            <a:endParaRPr sz="1200">
              <a:solidFill>
                <a:schemeClr val="lt1"/>
              </a:solidFill>
              <a:latin typeface="Roboto Light"/>
              <a:ea typeface="Roboto Light"/>
              <a:cs typeface="Roboto Light"/>
              <a:sym typeface="Roboto Light"/>
            </a:endParaRPr>
          </a:p>
        </p:txBody>
      </p:sp>
      <p:pic>
        <p:nvPicPr>
          <p:cNvPr id="302" name="Google Shape;302;p24"/>
          <p:cNvPicPr preferRelativeResize="0"/>
          <p:nvPr/>
        </p:nvPicPr>
        <p:blipFill>
          <a:blip r:embed="rId3">
            <a:alphaModFix/>
          </a:blip>
          <a:stretch>
            <a:fillRect/>
          </a:stretch>
        </p:blipFill>
        <p:spPr>
          <a:xfrm>
            <a:off x="163200" y="2653400"/>
            <a:ext cx="4291226" cy="2019700"/>
          </a:xfrm>
          <a:prstGeom prst="rect">
            <a:avLst/>
          </a:prstGeom>
          <a:noFill/>
          <a:ln>
            <a:noFill/>
          </a:ln>
        </p:spPr>
      </p:pic>
      <p:pic>
        <p:nvPicPr>
          <p:cNvPr id="303" name="Google Shape;303;p24"/>
          <p:cNvPicPr preferRelativeResize="0"/>
          <p:nvPr/>
        </p:nvPicPr>
        <p:blipFill>
          <a:blip r:embed="rId4">
            <a:alphaModFix/>
          </a:blip>
          <a:stretch>
            <a:fillRect/>
          </a:stretch>
        </p:blipFill>
        <p:spPr>
          <a:xfrm>
            <a:off x="4454425" y="2643625"/>
            <a:ext cx="4526385" cy="2019700"/>
          </a:xfrm>
          <a:prstGeom prst="rect">
            <a:avLst/>
          </a:prstGeom>
          <a:noFill/>
          <a:ln>
            <a:noFill/>
          </a:ln>
        </p:spPr>
      </p:pic>
      <p:sp>
        <p:nvSpPr>
          <p:cNvPr id="304" name="Google Shape;304;p24"/>
          <p:cNvSpPr txBox="1"/>
          <p:nvPr/>
        </p:nvSpPr>
        <p:spPr>
          <a:xfrm>
            <a:off x="6034600" y="1731563"/>
            <a:ext cx="259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p:nvPr/>
        </p:nvSpPr>
        <p:spPr>
          <a:xfrm>
            <a:off x="3133650" y="1094875"/>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666666"/>
                </a:solidFill>
                <a:latin typeface="Roboto"/>
                <a:ea typeface="Roboto"/>
                <a:cs typeface="Roboto"/>
                <a:sym typeface="Roboto"/>
              </a:rPr>
              <a:t>Device Vs People</a:t>
            </a:r>
            <a:endParaRPr b="1" sz="1900">
              <a:solidFill>
                <a:srgbClr val="666666"/>
              </a:solidFill>
              <a:latin typeface="Roboto"/>
              <a:ea typeface="Roboto"/>
              <a:cs typeface="Roboto"/>
              <a:sym typeface="Roboto"/>
            </a:endParaRPr>
          </a:p>
        </p:txBody>
      </p:sp>
      <p:sp>
        <p:nvSpPr>
          <p:cNvPr id="310" name="Google Shape;310;p25"/>
          <p:cNvSpPr/>
          <p:nvPr/>
        </p:nvSpPr>
        <p:spPr>
          <a:xfrm>
            <a:off x="6199738" y="1094875"/>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Roboto"/>
                <a:ea typeface="Roboto"/>
                <a:cs typeface="Roboto"/>
                <a:sym typeface="Roboto"/>
              </a:rPr>
              <a:t>Alert!</a:t>
            </a:r>
            <a:endParaRPr b="1" sz="1700">
              <a:solidFill>
                <a:schemeClr val="accent6"/>
              </a:solidFill>
              <a:latin typeface="Roboto"/>
              <a:ea typeface="Roboto"/>
              <a:cs typeface="Roboto"/>
              <a:sym typeface="Roboto"/>
            </a:endParaRPr>
          </a:p>
        </p:txBody>
      </p:sp>
      <p:cxnSp>
        <p:nvCxnSpPr>
          <p:cNvPr id="311" name="Google Shape;311;p25"/>
          <p:cNvCxnSpPr/>
          <p:nvPr/>
        </p:nvCxnSpPr>
        <p:spPr>
          <a:xfrm>
            <a:off x="-8525" y="1371925"/>
            <a:ext cx="322800" cy="0"/>
          </a:xfrm>
          <a:prstGeom prst="straightConnector1">
            <a:avLst/>
          </a:prstGeom>
          <a:noFill/>
          <a:ln cap="flat" cmpd="sng" w="28575">
            <a:solidFill>
              <a:schemeClr val="lt1"/>
            </a:solidFill>
            <a:prstDash val="solid"/>
            <a:round/>
            <a:headEnd len="med" w="med" type="none"/>
            <a:tailEnd len="med" w="med" type="none"/>
          </a:ln>
        </p:spPr>
      </p:cxnSp>
      <p:cxnSp>
        <p:nvCxnSpPr>
          <p:cNvPr id="312" name="Google Shape;312;p25"/>
          <p:cNvCxnSpPr>
            <a:stCxn id="313" idx="3"/>
            <a:endCxn id="309" idx="1"/>
          </p:cNvCxnSpPr>
          <p:nvPr/>
        </p:nvCxnSpPr>
        <p:spPr>
          <a:xfrm>
            <a:off x="2581225" y="1371925"/>
            <a:ext cx="552300" cy="600"/>
          </a:xfrm>
          <a:prstGeom prst="bentConnector3">
            <a:avLst>
              <a:gd fmla="val 50011" name="adj1"/>
            </a:avLst>
          </a:prstGeom>
          <a:noFill/>
          <a:ln cap="flat" cmpd="sng" w="28575">
            <a:solidFill>
              <a:schemeClr val="dk2"/>
            </a:solidFill>
            <a:prstDash val="solid"/>
            <a:round/>
            <a:headEnd len="med" w="med" type="none"/>
            <a:tailEnd len="med" w="med" type="none"/>
          </a:ln>
        </p:spPr>
      </p:cxnSp>
      <p:cxnSp>
        <p:nvCxnSpPr>
          <p:cNvPr id="314" name="Google Shape;314;p25"/>
          <p:cNvCxnSpPr>
            <a:stCxn id="309" idx="3"/>
            <a:endCxn id="310" idx="1"/>
          </p:cNvCxnSpPr>
          <p:nvPr/>
        </p:nvCxnSpPr>
        <p:spPr>
          <a:xfrm>
            <a:off x="5400750" y="1371925"/>
            <a:ext cx="798900" cy="600"/>
          </a:xfrm>
          <a:prstGeom prst="bentConnector3">
            <a:avLst>
              <a:gd fmla="val 50005" name="adj1"/>
            </a:avLst>
          </a:prstGeom>
          <a:noFill/>
          <a:ln cap="flat" cmpd="sng" w="28575">
            <a:solidFill>
              <a:schemeClr val="dk2"/>
            </a:solidFill>
            <a:prstDash val="solid"/>
            <a:round/>
            <a:headEnd len="med" w="med" type="none"/>
            <a:tailEnd len="med" w="med" type="none"/>
          </a:ln>
        </p:spPr>
      </p:cxnSp>
      <p:cxnSp>
        <p:nvCxnSpPr>
          <p:cNvPr id="315" name="Google Shape;315;p25"/>
          <p:cNvCxnSpPr/>
          <p:nvPr/>
        </p:nvCxnSpPr>
        <p:spPr>
          <a:xfrm>
            <a:off x="8467050" y="1371800"/>
            <a:ext cx="766800" cy="1800"/>
          </a:xfrm>
          <a:prstGeom prst="bentConnector3">
            <a:avLst>
              <a:gd fmla="val 50000" name="adj1"/>
            </a:avLst>
          </a:prstGeom>
          <a:noFill/>
          <a:ln cap="flat" cmpd="sng" w="28575">
            <a:solidFill>
              <a:schemeClr val="dk2"/>
            </a:solidFill>
            <a:prstDash val="solid"/>
            <a:round/>
            <a:headEnd len="med" w="med" type="none"/>
            <a:tailEnd len="med" w="med" type="none"/>
          </a:ln>
        </p:spPr>
      </p:cxnSp>
      <p:sp>
        <p:nvSpPr>
          <p:cNvPr id="316" name="Google Shape;316;p25"/>
          <p:cNvSpPr/>
          <p:nvPr/>
        </p:nvSpPr>
        <p:spPr>
          <a:xfrm>
            <a:off x="9231050" y="3900200"/>
            <a:ext cx="451200" cy="45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314125" y="1094875"/>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666666"/>
                </a:solidFill>
                <a:latin typeface="Roboto"/>
                <a:ea typeface="Roboto"/>
                <a:cs typeface="Roboto"/>
                <a:sym typeface="Roboto"/>
              </a:rPr>
              <a:t>Area</a:t>
            </a:r>
            <a:endParaRPr b="1" sz="2000">
              <a:solidFill>
                <a:srgbClr val="666666"/>
              </a:solidFill>
              <a:latin typeface="Roboto"/>
              <a:ea typeface="Roboto"/>
              <a:cs typeface="Roboto"/>
              <a:sym typeface="Roboto"/>
            </a:endParaRPr>
          </a:p>
        </p:txBody>
      </p:sp>
      <p:sp>
        <p:nvSpPr>
          <p:cNvPr id="317" name="Google Shape;317;p25"/>
          <p:cNvSpPr txBox="1"/>
          <p:nvPr>
            <p:ph type="title"/>
          </p:nvPr>
        </p:nvSpPr>
        <p:spPr>
          <a:xfrm>
            <a:off x="225425" y="252675"/>
            <a:ext cx="8363100" cy="52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Roboto Light"/>
                <a:ea typeface="Roboto Light"/>
                <a:cs typeface="Roboto Light"/>
                <a:sym typeface="Roboto Light"/>
              </a:rPr>
              <a:t>Maintenance Results Can Increase Overall Operational Efficiency </a:t>
            </a:r>
            <a:endParaRPr sz="2200">
              <a:latin typeface="Roboto Light"/>
              <a:ea typeface="Roboto Light"/>
              <a:cs typeface="Roboto Light"/>
              <a:sym typeface="Roboto Light"/>
            </a:endParaRPr>
          </a:p>
        </p:txBody>
      </p:sp>
      <p:grpSp>
        <p:nvGrpSpPr>
          <p:cNvPr id="318" name="Google Shape;318;p25"/>
          <p:cNvGrpSpPr/>
          <p:nvPr/>
        </p:nvGrpSpPr>
        <p:grpSpPr>
          <a:xfrm>
            <a:off x="92725" y="1662280"/>
            <a:ext cx="8858100" cy="3383545"/>
            <a:chOff x="92725" y="1662280"/>
            <a:chExt cx="8858100" cy="3383545"/>
          </a:xfrm>
        </p:grpSpPr>
        <p:sp>
          <p:nvSpPr>
            <p:cNvPr id="319" name="Google Shape;319;p25"/>
            <p:cNvSpPr txBox="1"/>
            <p:nvPr/>
          </p:nvSpPr>
          <p:spPr>
            <a:xfrm>
              <a:off x="2994252" y="1664910"/>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D966"/>
                  </a:solidFill>
                  <a:latin typeface="Roboto"/>
                  <a:ea typeface="Roboto"/>
                  <a:cs typeface="Roboto"/>
                  <a:sym typeface="Roboto"/>
                </a:rPr>
                <a:t>Device Information</a:t>
              </a:r>
              <a:endParaRPr b="1" sz="1200">
                <a:solidFill>
                  <a:srgbClr val="FFD966"/>
                </a:solidFill>
                <a:latin typeface="Roboto"/>
                <a:ea typeface="Roboto"/>
                <a:cs typeface="Roboto"/>
                <a:sym typeface="Roboto"/>
              </a:endParaRPr>
            </a:p>
          </p:txBody>
        </p:sp>
        <p:pic>
          <p:nvPicPr>
            <p:cNvPr id="320" name="Google Shape;320;p25"/>
            <p:cNvPicPr preferRelativeResize="0"/>
            <p:nvPr/>
          </p:nvPicPr>
          <p:blipFill>
            <a:blip r:embed="rId3">
              <a:alphaModFix/>
            </a:blip>
            <a:stretch>
              <a:fillRect/>
            </a:stretch>
          </p:blipFill>
          <p:spPr>
            <a:xfrm>
              <a:off x="1507525" y="3634325"/>
              <a:ext cx="6111922" cy="1411453"/>
            </a:xfrm>
            <a:prstGeom prst="rect">
              <a:avLst/>
            </a:prstGeom>
            <a:noFill/>
            <a:ln>
              <a:noFill/>
            </a:ln>
          </p:spPr>
        </p:pic>
        <p:pic>
          <p:nvPicPr>
            <p:cNvPr id="321" name="Google Shape;321;p25"/>
            <p:cNvPicPr preferRelativeResize="0"/>
            <p:nvPr/>
          </p:nvPicPr>
          <p:blipFill>
            <a:blip r:embed="rId4">
              <a:alphaModFix/>
            </a:blip>
            <a:stretch>
              <a:fillRect/>
            </a:stretch>
          </p:blipFill>
          <p:spPr>
            <a:xfrm>
              <a:off x="92725" y="2062880"/>
              <a:ext cx="8829875" cy="1290842"/>
            </a:xfrm>
            <a:prstGeom prst="rect">
              <a:avLst/>
            </a:prstGeom>
            <a:noFill/>
            <a:ln>
              <a:noFill/>
            </a:ln>
          </p:spPr>
        </p:pic>
        <p:sp>
          <p:nvSpPr>
            <p:cNvPr id="322" name="Google Shape;322;p25"/>
            <p:cNvSpPr/>
            <p:nvPr/>
          </p:nvSpPr>
          <p:spPr>
            <a:xfrm>
              <a:off x="3243237" y="2054150"/>
              <a:ext cx="1444500" cy="12909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1696525" y="3634325"/>
              <a:ext cx="1297800" cy="1411500"/>
            </a:xfrm>
            <a:prstGeom prst="rect">
              <a:avLst/>
            </a:prstGeom>
            <a:no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3043575" y="3634325"/>
              <a:ext cx="3231300" cy="1411500"/>
            </a:xfrm>
            <a:prstGeom prst="rect">
              <a:avLst/>
            </a:prstGeom>
            <a:noFill/>
            <a:ln cap="flat" cmpd="sng" w="19050">
              <a:solidFill>
                <a:srgbClr val="00A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92725" y="2054000"/>
              <a:ext cx="3106200" cy="129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44654"/>
                </a:solidFill>
              </a:endParaRPr>
            </a:p>
          </p:txBody>
        </p:sp>
        <p:sp>
          <p:nvSpPr>
            <p:cNvPr id="326" name="Google Shape;326;p25"/>
            <p:cNvSpPr txBox="1"/>
            <p:nvPr/>
          </p:nvSpPr>
          <p:spPr>
            <a:xfrm>
              <a:off x="658015" y="1662280"/>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0000"/>
                  </a:solidFill>
                  <a:latin typeface="Roboto"/>
                  <a:ea typeface="Roboto"/>
                  <a:cs typeface="Roboto"/>
                  <a:sym typeface="Roboto"/>
                </a:rPr>
                <a:t>Event Information</a:t>
              </a:r>
              <a:endParaRPr b="1" sz="1200">
                <a:solidFill>
                  <a:srgbClr val="FF0000"/>
                </a:solidFill>
                <a:latin typeface="Roboto"/>
                <a:ea typeface="Roboto"/>
                <a:cs typeface="Roboto"/>
                <a:sym typeface="Roboto"/>
              </a:endParaRPr>
            </a:p>
          </p:txBody>
        </p:sp>
        <p:sp>
          <p:nvSpPr>
            <p:cNvPr id="327" name="Google Shape;327;p25"/>
            <p:cNvSpPr txBox="1"/>
            <p:nvPr/>
          </p:nvSpPr>
          <p:spPr>
            <a:xfrm>
              <a:off x="710124" y="3320425"/>
              <a:ext cx="263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200">
                <a:solidFill>
                  <a:schemeClr val="accent6"/>
                </a:solidFill>
                <a:latin typeface="Roboto"/>
                <a:ea typeface="Roboto"/>
                <a:cs typeface="Roboto"/>
                <a:sym typeface="Roboto"/>
              </a:endParaRPr>
            </a:p>
          </p:txBody>
        </p:sp>
        <p:sp>
          <p:nvSpPr>
            <p:cNvPr id="328" name="Google Shape;328;p25"/>
            <p:cNvSpPr/>
            <p:nvPr/>
          </p:nvSpPr>
          <p:spPr>
            <a:xfrm>
              <a:off x="4732025" y="2054000"/>
              <a:ext cx="1542900" cy="129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44654"/>
                </a:solidFill>
              </a:endParaRPr>
            </a:p>
          </p:txBody>
        </p:sp>
        <p:sp>
          <p:nvSpPr>
            <p:cNvPr id="329" name="Google Shape;329;p25"/>
            <p:cNvSpPr/>
            <p:nvPr/>
          </p:nvSpPr>
          <p:spPr>
            <a:xfrm>
              <a:off x="6329220" y="3634325"/>
              <a:ext cx="1347000" cy="1411500"/>
            </a:xfrm>
            <a:prstGeom prst="rect">
              <a:avLst/>
            </a:prstGeom>
            <a:noFill/>
            <a:ln cap="flat" cmpd="sng" w="19050">
              <a:solidFill>
                <a:srgbClr val="3AC3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AC334"/>
                </a:solidFill>
              </a:endParaRPr>
            </a:p>
          </p:txBody>
        </p:sp>
        <p:sp>
          <p:nvSpPr>
            <p:cNvPr id="330" name="Google Shape;330;p25"/>
            <p:cNvSpPr txBox="1"/>
            <p:nvPr/>
          </p:nvSpPr>
          <p:spPr>
            <a:xfrm>
              <a:off x="6030265" y="3320430"/>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3AC334"/>
                  </a:solidFill>
                  <a:latin typeface="Roboto"/>
                  <a:ea typeface="Roboto"/>
                  <a:cs typeface="Roboto"/>
                  <a:sym typeface="Roboto"/>
                </a:rPr>
                <a:t>Calculation</a:t>
              </a:r>
              <a:endParaRPr b="1" sz="1200">
                <a:solidFill>
                  <a:srgbClr val="3AC334"/>
                </a:solidFill>
                <a:latin typeface="Roboto"/>
                <a:ea typeface="Roboto"/>
                <a:cs typeface="Roboto"/>
                <a:sym typeface="Roboto"/>
              </a:endParaRPr>
            </a:p>
          </p:txBody>
        </p:sp>
        <p:sp>
          <p:nvSpPr>
            <p:cNvPr id="331" name="Google Shape;331;p25"/>
            <p:cNvSpPr/>
            <p:nvPr/>
          </p:nvSpPr>
          <p:spPr>
            <a:xfrm>
              <a:off x="6318325" y="2054200"/>
              <a:ext cx="2632500" cy="1290900"/>
            </a:xfrm>
            <a:prstGeom prst="rect">
              <a:avLst/>
            </a:prstGeom>
            <a:noFill/>
            <a:ln cap="flat" cmpd="sng" w="19050">
              <a:solidFill>
                <a:srgbClr val="00A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nvSpPr>
          <p:spPr>
            <a:xfrm>
              <a:off x="6662127" y="1705048"/>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00AAFF"/>
                  </a:solidFill>
                  <a:latin typeface="Roboto"/>
                  <a:ea typeface="Roboto"/>
                  <a:cs typeface="Roboto"/>
                  <a:sym typeface="Roboto"/>
                </a:rPr>
                <a:t>Personnel Information</a:t>
              </a:r>
              <a:endParaRPr b="1" sz="1200">
                <a:solidFill>
                  <a:srgbClr val="00AAFF"/>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757300" y="229470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Experience the Power of </a:t>
            </a:r>
            <a:r>
              <a:rPr b="1" lang="en">
                <a:solidFill>
                  <a:schemeClr val="accent6"/>
                </a:solidFill>
                <a:latin typeface="Roboto"/>
                <a:ea typeface="Roboto"/>
                <a:cs typeface="Roboto"/>
                <a:sym typeface="Roboto"/>
              </a:rPr>
              <a:t>Managing Maintenance</a:t>
            </a:r>
            <a:endParaRPr b="1">
              <a:solidFill>
                <a:schemeClr val="accent6"/>
              </a:solidFill>
              <a:latin typeface="Roboto"/>
              <a:ea typeface="Roboto"/>
              <a:cs typeface="Roboto"/>
              <a:sym typeface="Roboto"/>
            </a:endParaRPr>
          </a:p>
        </p:txBody>
      </p:sp>
      <p:sp>
        <p:nvSpPr>
          <p:cNvPr id="338" name="Google Shape;338;p26"/>
          <p:cNvSpPr txBox="1"/>
          <p:nvPr>
            <p:ph type="title"/>
          </p:nvPr>
        </p:nvSpPr>
        <p:spPr>
          <a:xfrm>
            <a:off x="774775" y="1702250"/>
            <a:ext cx="25392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accent1"/>
                </a:solidFill>
                <a:highlight>
                  <a:schemeClr val="lt1"/>
                </a:highlight>
                <a:latin typeface="Roboto"/>
                <a:ea typeface="Roboto"/>
                <a:cs typeface="Roboto"/>
                <a:sym typeface="Roboto"/>
              </a:rPr>
              <a:t>Demo time!</a:t>
            </a:r>
            <a:endParaRPr b="1" sz="2800">
              <a:solidFill>
                <a:schemeClr val="accent1"/>
              </a:solidFill>
              <a:highlight>
                <a:schemeClr val="lt1"/>
              </a:highlight>
              <a:latin typeface="Roboto"/>
              <a:ea typeface="Roboto"/>
              <a:cs typeface="Roboto"/>
              <a:sym typeface="Roboto"/>
            </a:endParaRPr>
          </a:p>
        </p:txBody>
      </p:sp>
      <p:sp>
        <p:nvSpPr>
          <p:cNvPr id="339" name="Google Shape;339;p26"/>
          <p:cNvSpPr/>
          <p:nvPr/>
        </p:nvSpPr>
        <p:spPr>
          <a:xfrm>
            <a:off x="0" y="3556925"/>
            <a:ext cx="9144000" cy="1586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26"/>
          <p:cNvPicPr preferRelativeResize="0"/>
          <p:nvPr/>
        </p:nvPicPr>
        <p:blipFill>
          <a:blip r:embed="rId3">
            <a:alphaModFix/>
          </a:blip>
          <a:stretch>
            <a:fillRect/>
          </a:stretch>
        </p:blipFill>
        <p:spPr>
          <a:xfrm>
            <a:off x="328388" y="3248225"/>
            <a:ext cx="2985580" cy="1989900"/>
          </a:xfrm>
          <a:prstGeom prst="rect">
            <a:avLst/>
          </a:prstGeom>
          <a:noFill/>
          <a:ln>
            <a:noFill/>
          </a:ln>
        </p:spPr>
      </p:pic>
      <p:pic>
        <p:nvPicPr>
          <p:cNvPr id="341" name="Google Shape;341;p26"/>
          <p:cNvPicPr preferRelativeResize="0"/>
          <p:nvPr/>
        </p:nvPicPr>
        <p:blipFill>
          <a:blip r:embed="rId4">
            <a:alphaModFix/>
          </a:blip>
          <a:stretch>
            <a:fillRect/>
          </a:stretch>
        </p:blipFill>
        <p:spPr>
          <a:xfrm>
            <a:off x="3671851" y="3664763"/>
            <a:ext cx="5273926" cy="11568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7"/>
          <p:cNvSpPr txBox="1"/>
          <p:nvPr>
            <p:ph type="title"/>
          </p:nvPr>
        </p:nvSpPr>
        <p:spPr>
          <a:xfrm>
            <a:off x="217075" y="138750"/>
            <a:ext cx="25392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Demo time!</a:t>
            </a:r>
            <a:endParaRPr>
              <a:latin typeface="Roboto Light"/>
              <a:ea typeface="Roboto Light"/>
              <a:cs typeface="Roboto Light"/>
              <a:sym typeface="Roboto Light"/>
            </a:endParaRPr>
          </a:p>
        </p:txBody>
      </p:sp>
      <p:pic>
        <p:nvPicPr>
          <p:cNvPr id="347" name="Google Shape;347;p27"/>
          <p:cNvPicPr preferRelativeResize="0"/>
          <p:nvPr/>
        </p:nvPicPr>
        <p:blipFill>
          <a:blip r:embed="rId3">
            <a:alphaModFix/>
          </a:blip>
          <a:stretch>
            <a:fillRect/>
          </a:stretch>
        </p:blipFill>
        <p:spPr>
          <a:xfrm>
            <a:off x="1913175" y="196650"/>
            <a:ext cx="2516124" cy="4838701"/>
          </a:xfrm>
          <a:prstGeom prst="rect">
            <a:avLst/>
          </a:prstGeom>
          <a:noFill/>
          <a:ln>
            <a:noFill/>
          </a:ln>
        </p:spPr>
      </p:pic>
      <p:pic>
        <p:nvPicPr>
          <p:cNvPr id="348" name="Google Shape;348;p27"/>
          <p:cNvPicPr preferRelativeResize="0"/>
          <p:nvPr/>
        </p:nvPicPr>
        <p:blipFill>
          <a:blip r:embed="rId4">
            <a:alphaModFix/>
          </a:blip>
          <a:stretch>
            <a:fillRect/>
          </a:stretch>
        </p:blipFill>
        <p:spPr>
          <a:xfrm>
            <a:off x="1901638" y="130213"/>
            <a:ext cx="2539200" cy="4883068"/>
          </a:xfrm>
          <a:prstGeom prst="rect">
            <a:avLst/>
          </a:prstGeom>
          <a:noFill/>
          <a:ln>
            <a:noFill/>
          </a:ln>
        </p:spPr>
      </p:pic>
      <p:pic>
        <p:nvPicPr>
          <p:cNvPr id="349" name="Google Shape;349;p27"/>
          <p:cNvPicPr preferRelativeResize="0"/>
          <p:nvPr/>
        </p:nvPicPr>
        <p:blipFill>
          <a:blip r:embed="rId5">
            <a:alphaModFix/>
          </a:blip>
          <a:stretch>
            <a:fillRect/>
          </a:stretch>
        </p:blipFill>
        <p:spPr>
          <a:xfrm>
            <a:off x="4717175" y="174463"/>
            <a:ext cx="2539200" cy="4883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type="title"/>
          </p:nvPr>
        </p:nvSpPr>
        <p:spPr>
          <a:xfrm>
            <a:off x="405025" y="270875"/>
            <a:ext cx="8204400" cy="11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60">
                <a:latin typeface="Roboto Light"/>
                <a:ea typeface="Roboto Light"/>
                <a:cs typeface="Roboto Light"/>
                <a:sym typeface="Roboto Light"/>
              </a:rPr>
              <a:t>The Power of Optimized Security Strategies and Effective Maintenance Planning for Maximum Protection and Efficiency.</a:t>
            </a:r>
            <a:endParaRPr sz="1960">
              <a:latin typeface="Roboto Light"/>
              <a:ea typeface="Roboto Light"/>
              <a:cs typeface="Roboto Light"/>
              <a:sym typeface="Roboto Light"/>
            </a:endParaRPr>
          </a:p>
        </p:txBody>
      </p:sp>
      <p:sp>
        <p:nvSpPr>
          <p:cNvPr id="355" name="Google Shape;355;p28"/>
          <p:cNvSpPr txBox="1"/>
          <p:nvPr>
            <p:ph type="title"/>
          </p:nvPr>
        </p:nvSpPr>
        <p:spPr>
          <a:xfrm>
            <a:off x="1710338" y="1837850"/>
            <a:ext cx="3427800" cy="805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990"/>
              <a:buNone/>
            </a:pPr>
            <a:r>
              <a:rPr b="1" lang="en" sz="2244">
                <a:solidFill>
                  <a:schemeClr val="accent6"/>
                </a:solidFill>
                <a:latin typeface="Roboto"/>
                <a:ea typeface="Roboto"/>
                <a:cs typeface="Roboto"/>
                <a:sym typeface="Roboto"/>
              </a:rPr>
              <a:t>Security Optimization </a:t>
            </a:r>
            <a:endParaRPr b="1" sz="2244">
              <a:solidFill>
                <a:schemeClr val="accent6"/>
              </a:solidFill>
              <a:latin typeface="Roboto"/>
              <a:ea typeface="Roboto"/>
              <a:cs typeface="Roboto"/>
              <a:sym typeface="Roboto"/>
            </a:endParaRPr>
          </a:p>
          <a:p>
            <a:pPr indent="0" lvl="0" marL="457200" rtl="0" algn="l">
              <a:lnSpc>
                <a:spcPct val="200000"/>
              </a:lnSpc>
              <a:spcBef>
                <a:spcPts val="0"/>
              </a:spcBef>
              <a:spcAft>
                <a:spcPts val="0"/>
              </a:spcAft>
              <a:buSzPts val="990"/>
              <a:buNone/>
            </a:pPr>
            <a:r>
              <a:t/>
            </a:r>
            <a:endParaRPr b="1" sz="2244">
              <a:solidFill>
                <a:schemeClr val="accent6"/>
              </a:solidFill>
              <a:latin typeface="Roboto"/>
              <a:ea typeface="Roboto"/>
              <a:cs typeface="Roboto"/>
              <a:sym typeface="Roboto"/>
            </a:endParaRPr>
          </a:p>
          <a:p>
            <a:pPr indent="0" lvl="0" marL="0" rtl="0" algn="l">
              <a:lnSpc>
                <a:spcPct val="200000"/>
              </a:lnSpc>
              <a:spcBef>
                <a:spcPts val="0"/>
              </a:spcBef>
              <a:spcAft>
                <a:spcPts val="0"/>
              </a:spcAft>
              <a:buSzPts val="990"/>
              <a:buNone/>
            </a:pPr>
            <a:r>
              <a:t/>
            </a:r>
            <a:endParaRPr b="1" sz="2244">
              <a:solidFill>
                <a:schemeClr val="accent6"/>
              </a:solidFill>
              <a:latin typeface="Roboto"/>
              <a:ea typeface="Roboto"/>
              <a:cs typeface="Roboto"/>
              <a:sym typeface="Roboto"/>
            </a:endParaRPr>
          </a:p>
        </p:txBody>
      </p:sp>
      <p:pic>
        <p:nvPicPr>
          <p:cNvPr id="356" name="Google Shape;356;p28"/>
          <p:cNvPicPr preferRelativeResize="0"/>
          <p:nvPr/>
        </p:nvPicPr>
        <p:blipFill>
          <a:blip r:embed="rId3">
            <a:alphaModFix/>
          </a:blip>
          <a:stretch>
            <a:fillRect/>
          </a:stretch>
        </p:blipFill>
        <p:spPr>
          <a:xfrm>
            <a:off x="658579" y="1684695"/>
            <a:ext cx="896350" cy="896325"/>
          </a:xfrm>
          <a:prstGeom prst="rect">
            <a:avLst/>
          </a:prstGeom>
          <a:noFill/>
          <a:ln>
            <a:noFill/>
          </a:ln>
          <a:effectLst>
            <a:outerShdw blurRad="57150" rotWithShape="0" algn="bl" dir="5400000" dist="19050">
              <a:srgbClr val="000000">
                <a:alpha val="50000"/>
              </a:srgbClr>
            </a:outerShdw>
          </a:effectLst>
        </p:spPr>
      </p:pic>
      <p:grpSp>
        <p:nvGrpSpPr>
          <p:cNvPr id="357" name="Google Shape;357;p28"/>
          <p:cNvGrpSpPr/>
          <p:nvPr/>
        </p:nvGrpSpPr>
        <p:grpSpPr>
          <a:xfrm>
            <a:off x="658587" y="3014566"/>
            <a:ext cx="896330" cy="896308"/>
            <a:chOff x="3238984" y="1961424"/>
            <a:chExt cx="596400" cy="583800"/>
          </a:xfrm>
        </p:grpSpPr>
        <p:sp>
          <p:nvSpPr>
            <p:cNvPr id="358" name="Google Shape;358;p28"/>
            <p:cNvSpPr/>
            <p:nvPr/>
          </p:nvSpPr>
          <p:spPr>
            <a:xfrm>
              <a:off x="3238984" y="1961424"/>
              <a:ext cx="596400" cy="583800"/>
            </a:xfrm>
            <a:prstGeom prst="ellipse">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28"/>
            <p:cNvPicPr preferRelativeResize="0"/>
            <p:nvPr/>
          </p:nvPicPr>
          <p:blipFill>
            <a:blip r:embed="rId4">
              <a:alphaModFix/>
            </a:blip>
            <a:stretch>
              <a:fillRect/>
            </a:stretch>
          </p:blipFill>
          <p:spPr>
            <a:xfrm>
              <a:off x="3314237" y="2016818"/>
              <a:ext cx="445821" cy="445798"/>
            </a:xfrm>
            <a:prstGeom prst="rect">
              <a:avLst/>
            </a:prstGeom>
            <a:noFill/>
            <a:ln>
              <a:noFill/>
            </a:ln>
            <a:effectLst>
              <a:outerShdw blurRad="57150" rotWithShape="0" algn="bl" dir="5400000" dist="19050">
                <a:srgbClr val="000000">
                  <a:alpha val="50000"/>
                </a:srgbClr>
              </a:outerShdw>
            </a:effectLst>
          </p:spPr>
        </p:pic>
      </p:grpSp>
      <p:pic>
        <p:nvPicPr>
          <p:cNvPr id="360" name="Google Shape;360;p28"/>
          <p:cNvPicPr preferRelativeResize="0"/>
          <p:nvPr/>
        </p:nvPicPr>
        <p:blipFill>
          <a:blip r:embed="rId5">
            <a:alphaModFix/>
          </a:blip>
          <a:stretch>
            <a:fillRect/>
          </a:stretch>
        </p:blipFill>
        <p:spPr>
          <a:xfrm>
            <a:off x="6301050" y="946500"/>
            <a:ext cx="2133100" cy="4102099"/>
          </a:xfrm>
          <a:prstGeom prst="rect">
            <a:avLst/>
          </a:prstGeom>
          <a:noFill/>
          <a:ln>
            <a:noFill/>
          </a:ln>
        </p:spPr>
      </p:pic>
      <p:pic>
        <p:nvPicPr>
          <p:cNvPr id="361" name="Google Shape;361;p28"/>
          <p:cNvPicPr preferRelativeResize="0"/>
          <p:nvPr/>
        </p:nvPicPr>
        <p:blipFill>
          <a:blip r:embed="rId6">
            <a:alphaModFix/>
          </a:blip>
          <a:stretch>
            <a:fillRect/>
          </a:stretch>
        </p:blipFill>
        <p:spPr>
          <a:xfrm>
            <a:off x="6301050" y="946498"/>
            <a:ext cx="2133100" cy="4102102"/>
          </a:xfrm>
          <a:prstGeom prst="rect">
            <a:avLst/>
          </a:prstGeom>
          <a:noFill/>
          <a:ln>
            <a:noFill/>
          </a:ln>
        </p:spPr>
      </p:pic>
      <p:sp>
        <p:nvSpPr>
          <p:cNvPr id="362" name="Google Shape;362;p28"/>
          <p:cNvSpPr txBox="1"/>
          <p:nvPr>
            <p:ph type="title"/>
          </p:nvPr>
        </p:nvSpPr>
        <p:spPr>
          <a:xfrm>
            <a:off x="1710350" y="3233775"/>
            <a:ext cx="1867800" cy="677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2200">
                <a:solidFill>
                  <a:schemeClr val="accent6"/>
                </a:solidFill>
                <a:latin typeface="Roboto"/>
                <a:ea typeface="Roboto"/>
                <a:cs typeface="Roboto"/>
                <a:sym typeface="Roboto"/>
              </a:rPr>
              <a:t>Maintenance </a:t>
            </a:r>
            <a:endParaRPr b="1" sz="2200">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5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xit" presetID="10" presetSubtype="0">
                                  <p:stCondLst>
                                    <p:cond delay="0"/>
                                  </p:stCondLst>
                                  <p:childTnLst>
                                    <p:animEffect filter="fade" transition="out">
                                      <p:cBhvr>
                                        <p:cTn dur="500"/>
                                        <p:tgtEl>
                                          <p:spTgt spid="360"/>
                                        </p:tgtEl>
                                      </p:cBhvr>
                                    </p:animEffect>
                                    <p:set>
                                      <p:cBhvr>
                                        <p:cTn dur="1" fill="hold">
                                          <p:stCondLst>
                                            <p:cond delay="500"/>
                                          </p:stCondLst>
                                        </p:cTn>
                                        <p:tgtEl>
                                          <p:spTgt spid="3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Thank You</a:t>
            </a:r>
            <a:endParaRPr sz="3700"/>
          </a:p>
          <a:p>
            <a:pPr indent="0" lvl="0" marL="0" rtl="0" algn="l">
              <a:spcBef>
                <a:spcPts val="0"/>
              </a:spcBef>
              <a:spcAft>
                <a:spcPts val="0"/>
              </a:spcAft>
              <a:buNone/>
            </a:pPr>
            <a:r>
              <a:rPr lang="en" sz="3700"/>
              <a:t>Q&amp;A</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78050" y="536750"/>
            <a:ext cx="4157400" cy="11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Light"/>
                <a:ea typeface="Roboto Light"/>
                <a:cs typeface="Roboto Light"/>
                <a:sym typeface="Roboto Light"/>
              </a:rPr>
              <a:t>Agenda</a:t>
            </a:r>
            <a:endParaRPr>
              <a:latin typeface="Roboto Light"/>
              <a:ea typeface="Roboto Light"/>
              <a:cs typeface="Roboto Light"/>
              <a:sym typeface="Roboto Light"/>
            </a:endParaRPr>
          </a:p>
        </p:txBody>
      </p:sp>
      <p:pic>
        <p:nvPicPr>
          <p:cNvPr id="136" name="Google Shape;136;p14"/>
          <p:cNvPicPr preferRelativeResize="0"/>
          <p:nvPr/>
        </p:nvPicPr>
        <p:blipFill>
          <a:blip r:embed="rId3">
            <a:alphaModFix/>
          </a:blip>
          <a:stretch>
            <a:fillRect/>
          </a:stretch>
        </p:blipFill>
        <p:spPr>
          <a:xfrm>
            <a:off x="4364325" y="1688750"/>
            <a:ext cx="4406451" cy="3304850"/>
          </a:xfrm>
          <a:prstGeom prst="rect">
            <a:avLst/>
          </a:prstGeom>
          <a:noFill/>
          <a:ln>
            <a:noFill/>
          </a:ln>
        </p:spPr>
      </p:pic>
      <p:sp>
        <p:nvSpPr>
          <p:cNvPr id="137" name="Google Shape;137;p14"/>
          <p:cNvSpPr txBox="1"/>
          <p:nvPr>
            <p:ph type="title"/>
          </p:nvPr>
        </p:nvSpPr>
        <p:spPr>
          <a:xfrm>
            <a:off x="778050" y="1283725"/>
            <a:ext cx="4157400" cy="3127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990"/>
              <a:buNone/>
            </a:pPr>
            <a:r>
              <a:rPr lang="en" sz="1560">
                <a:latin typeface="Roboto Light"/>
                <a:ea typeface="Roboto Light"/>
                <a:cs typeface="Roboto Light"/>
                <a:sym typeface="Roboto Light"/>
              </a:rPr>
              <a:t>Security Values</a:t>
            </a:r>
            <a:endParaRPr sz="1560">
              <a:latin typeface="Roboto Light"/>
              <a:ea typeface="Roboto Light"/>
              <a:cs typeface="Roboto Light"/>
              <a:sym typeface="Roboto Light"/>
            </a:endParaRPr>
          </a:p>
          <a:p>
            <a:pPr indent="0" lvl="0" marL="0" rtl="0" algn="l">
              <a:lnSpc>
                <a:spcPct val="200000"/>
              </a:lnSpc>
              <a:spcBef>
                <a:spcPts val="0"/>
              </a:spcBef>
              <a:spcAft>
                <a:spcPts val="0"/>
              </a:spcAft>
              <a:buSzPts val="990"/>
              <a:buNone/>
            </a:pPr>
            <a:r>
              <a:rPr lang="en" sz="1560">
                <a:latin typeface="Roboto Light"/>
                <a:ea typeface="Roboto Light"/>
                <a:cs typeface="Roboto Light"/>
                <a:sym typeface="Roboto Light"/>
              </a:rPr>
              <a:t>Data Exploration</a:t>
            </a:r>
            <a:endParaRPr sz="1560">
              <a:latin typeface="Roboto Light"/>
              <a:ea typeface="Roboto Light"/>
              <a:cs typeface="Roboto Light"/>
              <a:sym typeface="Roboto Light"/>
            </a:endParaRPr>
          </a:p>
          <a:p>
            <a:pPr indent="0" lvl="0" marL="0" rtl="0" algn="l">
              <a:lnSpc>
                <a:spcPct val="200000"/>
              </a:lnSpc>
              <a:spcBef>
                <a:spcPts val="0"/>
              </a:spcBef>
              <a:spcAft>
                <a:spcPts val="0"/>
              </a:spcAft>
              <a:buSzPts val="990"/>
              <a:buNone/>
            </a:pPr>
            <a:r>
              <a:rPr lang="en" sz="1560">
                <a:latin typeface="Roboto Light"/>
                <a:ea typeface="Roboto Light"/>
                <a:cs typeface="Roboto Light"/>
                <a:sym typeface="Roboto Light"/>
              </a:rPr>
              <a:t>Optimizing Security</a:t>
            </a:r>
            <a:endParaRPr sz="1560">
              <a:latin typeface="Roboto Light"/>
              <a:ea typeface="Roboto Light"/>
              <a:cs typeface="Roboto Light"/>
              <a:sym typeface="Roboto Light"/>
            </a:endParaRPr>
          </a:p>
          <a:p>
            <a:pPr indent="0" lvl="0" marL="0" rtl="0" algn="l">
              <a:lnSpc>
                <a:spcPct val="200000"/>
              </a:lnSpc>
              <a:spcBef>
                <a:spcPts val="0"/>
              </a:spcBef>
              <a:spcAft>
                <a:spcPts val="0"/>
              </a:spcAft>
              <a:buSzPts val="990"/>
              <a:buNone/>
            </a:pPr>
            <a:r>
              <a:rPr lang="en" sz="1560">
                <a:latin typeface="Roboto Light"/>
                <a:ea typeface="Roboto Light"/>
                <a:cs typeface="Roboto Light"/>
                <a:sym typeface="Roboto Light"/>
              </a:rPr>
              <a:t>Maintenance Issue</a:t>
            </a:r>
            <a:endParaRPr sz="1560">
              <a:latin typeface="Roboto Light"/>
              <a:ea typeface="Roboto Light"/>
              <a:cs typeface="Roboto Light"/>
              <a:sym typeface="Roboto Light"/>
            </a:endParaRPr>
          </a:p>
          <a:p>
            <a:pPr indent="0" lvl="0" marL="0" rtl="0" algn="l">
              <a:lnSpc>
                <a:spcPct val="200000"/>
              </a:lnSpc>
              <a:spcBef>
                <a:spcPts val="0"/>
              </a:spcBef>
              <a:spcAft>
                <a:spcPts val="0"/>
              </a:spcAft>
              <a:buSzPts val="990"/>
              <a:buNone/>
            </a:pPr>
            <a:r>
              <a:rPr lang="en" sz="1560">
                <a:latin typeface="Roboto Light"/>
                <a:ea typeface="Roboto Light"/>
                <a:cs typeface="Roboto Light"/>
                <a:sym typeface="Roboto Light"/>
              </a:rPr>
              <a:t>Conclusion</a:t>
            </a:r>
            <a:endParaRPr sz="1560">
              <a:latin typeface="Roboto Light"/>
              <a:ea typeface="Roboto Light"/>
              <a:cs typeface="Roboto Light"/>
              <a:sym typeface="Roboto Light"/>
            </a:endParaRPr>
          </a:p>
          <a:p>
            <a:pPr indent="0" lvl="0" marL="0" rtl="0" algn="l">
              <a:spcBef>
                <a:spcPts val="0"/>
              </a:spcBef>
              <a:spcAft>
                <a:spcPts val="0"/>
              </a:spcAft>
              <a:buSzPts val="990"/>
              <a:buNone/>
            </a:pPr>
            <a:r>
              <a:t/>
            </a:r>
            <a:endParaRPr sz="1560">
              <a:latin typeface="Roboto Light"/>
              <a:ea typeface="Roboto Light"/>
              <a:cs typeface="Roboto Light"/>
              <a:sym typeface="Roboto Light"/>
            </a:endParaRPr>
          </a:p>
          <a:p>
            <a:pPr indent="0" lvl="0" marL="0" rtl="0" algn="l">
              <a:spcBef>
                <a:spcPts val="0"/>
              </a:spcBef>
              <a:spcAft>
                <a:spcPts val="0"/>
              </a:spcAft>
              <a:buSzPts val="990"/>
              <a:buNone/>
            </a:pPr>
            <a:r>
              <a:t/>
            </a:r>
            <a:endParaRPr sz="1560">
              <a:latin typeface="Roboto Light"/>
              <a:ea typeface="Roboto Light"/>
              <a:cs typeface="Roboto Light"/>
              <a:sym typeface="Roboto Light"/>
            </a:endParaRPr>
          </a:p>
          <a:p>
            <a:pPr indent="0" lvl="0" marL="0" rtl="0" algn="l">
              <a:spcBef>
                <a:spcPts val="0"/>
              </a:spcBef>
              <a:spcAft>
                <a:spcPts val="0"/>
              </a:spcAft>
              <a:buSzPts val="990"/>
              <a:buNone/>
            </a:pPr>
            <a:r>
              <a:t/>
            </a:r>
            <a:endParaRPr sz="1560">
              <a:latin typeface="Roboto Light"/>
              <a:ea typeface="Roboto Light"/>
              <a:cs typeface="Roboto Light"/>
              <a:sym typeface="Roboto Light"/>
            </a:endParaRPr>
          </a:p>
          <a:p>
            <a:pPr indent="0" lvl="0" marL="0" rtl="0" algn="l">
              <a:spcBef>
                <a:spcPts val="0"/>
              </a:spcBef>
              <a:spcAft>
                <a:spcPts val="0"/>
              </a:spcAft>
              <a:buSzPts val="990"/>
              <a:buNone/>
            </a:pPr>
            <a:r>
              <a:t/>
            </a:r>
            <a:endParaRPr sz="1560">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30075" y="1080500"/>
            <a:ext cx="4992300" cy="129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Light"/>
                <a:ea typeface="Roboto Light"/>
                <a:cs typeface="Roboto Light"/>
                <a:sym typeface="Roboto Light"/>
              </a:rPr>
              <a:t>From Thales Data Threat Report</a:t>
            </a:r>
            <a:r>
              <a:rPr lang="en" sz="2200">
                <a:latin typeface="Roboto Light"/>
                <a:ea typeface="Roboto Light"/>
                <a:cs typeface="Roboto Light"/>
                <a:sym typeface="Roboto Light"/>
              </a:rPr>
              <a:t>, </a:t>
            </a:r>
            <a:endParaRPr sz="2200">
              <a:latin typeface="Roboto Light"/>
              <a:ea typeface="Roboto Light"/>
              <a:cs typeface="Roboto Light"/>
              <a:sym typeface="Roboto Light"/>
            </a:endParaRPr>
          </a:p>
          <a:p>
            <a:pPr indent="0" lvl="0" marL="0" rtl="0" algn="l">
              <a:spcBef>
                <a:spcPts val="0"/>
              </a:spcBef>
              <a:spcAft>
                <a:spcPts val="0"/>
              </a:spcAft>
              <a:buNone/>
            </a:pPr>
            <a:r>
              <a:rPr lang="en" sz="2200">
                <a:latin typeface="Roboto Light"/>
                <a:ea typeface="Roboto Light"/>
                <a:cs typeface="Roboto Light"/>
                <a:sym typeface="Roboto Light"/>
              </a:rPr>
              <a:t>In 2022, </a:t>
            </a:r>
            <a:r>
              <a:rPr lang="en" sz="2800">
                <a:solidFill>
                  <a:schemeClr val="accent1"/>
                </a:solidFill>
                <a:highlight>
                  <a:schemeClr val="lt1"/>
                </a:highlight>
                <a:latin typeface="Roboto Black"/>
                <a:ea typeface="Roboto Black"/>
                <a:cs typeface="Roboto Black"/>
                <a:sym typeface="Roboto Black"/>
              </a:rPr>
              <a:t>45% of US companies</a:t>
            </a:r>
            <a:r>
              <a:rPr b="1" lang="en" sz="2200">
                <a:solidFill>
                  <a:schemeClr val="accent1"/>
                </a:solidFill>
                <a:highlight>
                  <a:schemeClr val="lt1"/>
                </a:highlight>
                <a:latin typeface="Roboto"/>
                <a:ea typeface="Roboto"/>
                <a:cs typeface="Roboto"/>
                <a:sym typeface="Roboto"/>
              </a:rPr>
              <a:t> </a:t>
            </a:r>
            <a:endParaRPr b="1" sz="2200">
              <a:solidFill>
                <a:schemeClr val="accent1"/>
              </a:solidFill>
              <a:highlight>
                <a:schemeClr val="lt1"/>
              </a:highlight>
              <a:latin typeface="Roboto"/>
              <a:ea typeface="Roboto"/>
              <a:cs typeface="Roboto"/>
              <a:sym typeface="Roboto"/>
            </a:endParaRPr>
          </a:p>
          <a:p>
            <a:pPr indent="0" lvl="0" marL="0" rtl="0" algn="l">
              <a:spcBef>
                <a:spcPts val="0"/>
              </a:spcBef>
              <a:spcAft>
                <a:spcPts val="0"/>
              </a:spcAft>
              <a:buNone/>
            </a:pPr>
            <a:r>
              <a:rPr lang="en" sz="2200">
                <a:latin typeface="Roboto Light"/>
                <a:ea typeface="Roboto Light"/>
                <a:cs typeface="Roboto Light"/>
                <a:sym typeface="Roboto Light"/>
              </a:rPr>
              <a:t>have experienced </a:t>
            </a:r>
            <a:r>
              <a:rPr b="1" lang="en" sz="2200">
                <a:latin typeface="Roboto"/>
                <a:ea typeface="Roboto"/>
                <a:cs typeface="Roboto"/>
                <a:sym typeface="Roboto"/>
              </a:rPr>
              <a:t>a data breach</a:t>
            </a:r>
            <a:endParaRPr b="1" sz="2200">
              <a:latin typeface="Roboto"/>
              <a:ea typeface="Roboto"/>
              <a:cs typeface="Roboto"/>
              <a:sym typeface="Roboto"/>
            </a:endParaRPr>
          </a:p>
        </p:txBody>
      </p:sp>
      <p:sp>
        <p:nvSpPr>
          <p:cNvPr id="143" name="Google Shape;143;p15"/>
          <p:cNvSpPr txBox="1"/>
          <p:nvPr>
            <p:ph type="title"/>
          </p:nvPr>
        </p:nvSpPr>
        <p:spPr>
          <a:xfrm>
            <a:off x="330075" y="157100"/>
            <a:ext cx="87285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Turning Alarming Statistics into Action:</a:t>
            </a:r>
            <a:r>
              <a:rPr lang="en">
                <a:latin typeface="Roboto Light"/>
                <a:ea typeface="Roboto Light"/>
                <a:cs typeface="Roboto Light"/>
                <a:sym typeface="Roboto Light"/>
              </a:rPr>
              <a:t> Building an Optimized Security Solution to Protect Your Business from Data Breaches.</a:t>
            </a:r>
            <a:endParaRPr>
              <a:latin typeface="Roboto Light"/>
              <a:ea typeface="Roboto Light"/>
              <a:cs typeface="Roboto Light"/>
              <a:sym typeface="Roboto Light"/>
            </a:endParaRPr>
          </a:p>
        </p:txBody>
      </p:sp>
      <p:sp>
        <p:nvSpPr>
          <p:cNvPr id="144" name="Google Shape;144;p15"/>
          <p:cNvSpPr txBox="1"/>
          <p:nvPr/>
        </p:nvSpPr>
        <p:spPr>
          <a:xfrm>
            <a:off x="3729875" y="2373500"/>
            <a:ext cx="5220000" cy="1305300"/>
          </a:xfrm>
          <a:prstGeom prst="rect">
            <a:avLst/>
          </a:prstGeom>
          <a:noFill/>
          <a:ln>
            <a:noFill/>
          </a:ln>
        </p:spPr>
        <p:txBody>
          <a:bodyPr anchorCtr="0" anchor="t" bIns="91425" lIns="91425" spcFirstLastPara="1" rIns="91425" wrap="square" tIns="91425">
            <a:spAutoFit/>
          </a:bodyPr>
          <a:lstStyle/>
          <a:p>
            <a:pPr indent="0" lvl="0" marL="0" rtl="0" algn="r">
              <a:lnSpc>
                <a:spcPct val="120000"/>
              </a:lnSpc>
              <a:spcBef>
                <a:spcPts val="0"/>
              </a:spcBef>
              <a:spcAft>
                <a:spcPts val="0"/>
              </a:spcAft>
              <a:buNone/>
            </a:pPr>
            <a:r>
              <a:rPr lang="en" sz="2000">
                <a:solidFill>
                  <a:schemeClr val="lt1"/>
                </a:solidFill>
                <a:latin typeface="Roboto Light"/>
                <a:ea typeface="Roboto Light"/>
                <a:cs typeface="Roboto Light"/>
                <a:sym typeface="Roboto Light"/>
              </a:rPr>
              <a:t>Storage Giant, </a:t>
            </a:r>
            <a:r>
              <a:rPr b="1" lang="en" sz="2000">
                <a:solidFill>
                  <a:schemeClr val="lt1"/>
                </a:solidFill>
                <a:latin typeface="Roboto"/>
                <a:ea typeface="Roboto"/>
                <a:cs typeface="Roboto"/>
                <a:sym typeface="Roboto"/>
              </a:rPr>
              <a:t>Western Digital</a:t>
            </a:r>
            <a:r>
              <a:rPr lang="en" sz="2000">
                <a:solidFill>
                  <a:schemeClr val="lt1"/>
                </a:solidFill>
                <a:latin typeface="Roboto Light"/>
                <a:ea typeface="Roboto Light"/>
                <a:cs typeface="Roboto Light"/>
                <a:sym typeface="Roboto Light"/>
              </a:rPr>
              <a:t>, </a:t>
            </a:r>
            <a:endParaRPr sz="2000">
              <a:solidFill>
                <a:schemeClr val="lt1"/>
              </a:solidFill>
              <a:latin typeface="Roboto Light"/>
              <a:ea typeface="Roboto Light"/>
              <a:cs typeface="Roboto Light"/>
              <a:sym typeface="Roboto Light"/>
            </a:endParaRPr>
          </a:p>
          <a:p>
            <a:pPr indent="0" lvl="0" marL="0" rtl="0" algn="r">
              <a:lnSpc>
                <a:spcPct val="120000"/>
              </a:lnSpc>
              <a:spcBef>
                <a:spcPts val="0"/>
              </a:spcBef>
              <a:spcAft>
                <a:spcPts val="0"/>
              </a:spcAft>
              <a:buNone/>
            </a:pPr>
            <a:r>
              <a:rPr lang="en" sz="2400">
                <a:solidFill>
                  <a:schemeClr val="accent6"/>
                </a:solidFill>
                <a:highlight>
                  <a:schemeClr val="lt1"/>
                </a:highlight>
                <a:latin typeface="Roboto Black"/>
                <a:ea typeface="Roboto Black"/>
                <a:cs typeface="Roboto Black"/>
                <a:sym typeface="Roboto Black"/>
              </a:rPr>
              <a:t>Suffers a Security Breach</a:t>
            </a:r>
            <a:r>
              <a:rPr lang="en" sz="2000">
                <a:solidFill>
                  <a:schemeClr val="lt1"/>
                </a:solidFill>
                <a:latin typeface="Roboto Light"/>
                <a:ea typeface="Roboto Light"/>
                <a:cs typeface="Roboto Light"/>
                <a:sym typeface="Roboto Light"/>
              </a:rPr>
              <a:t>, Denying Cloud Customers Access to Their Data</a:t>
            </a:r>
            <a:endParaRPr sz="1600">
              <a:solidFill>
                <a:schemeClr val="lt1"/>
              </a:solidFill>
              <a:latin typeface="Roboto Light"/>
              <a:ea typeface="Roboto Light"/>
              <a:cs typeface="Roboto Light"/>
              <a:sym typeface="Roboto Light"/>
            </a:endParaRPr>
          </a:p>
        </p:txBody>
      </p:sp>
      <p:sp>
        <p:nvSpPr>
          <p:cNvPr id="145" name="Google Shape;145;p15"/>
          <p:cNvSpPr txBox="1"/>
          <p:nvPr/>
        </p:nvSpPr>
        <p:spPr>
          <a:xfrm>
            <a:off x="236425" y="3448525"/>
            <a:ext cx="5833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Roboto"/>
                <a:ea typeface="Roboto"/>
                <a:cs typeface="Roboto"/>
                <a:sym typeface="Roboto"/>
              </a:rPr>
              <a:t>GoDaddy</a:t>
            </a:r>
            <a:r>
              <a:rPr lang="en" sz="1800">
                <a:solidFill>
                  <a:schemeClr val="lt1"/>
                </a:solidFill>
                <a:latin typeface="Roboto Light"/>
                <a:ea typeface="Roboto Light"/>
                <a:cs typeface="Roboto Light"/>
                <a:sym typeface="Roboto Light"/>
              </a:rPr>
              <a:t> Reveals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2200">
                <a:solidFill>
                  <a:srgbClr val="1C7685"/>
                </a:solidFill>
                <a:highlight>
                  <a:schemeClr val="lt1"/>
                </a:highlight>
                <a:latin typeface="Roboto Black"/>
                <a:ea typeface="Roboto Black"/>
                <a:cs typeface="Roboto Black"/>
                <a:sym typeface="Roboto Black"/>
              </a:rPr>
              <a:t>Multi-Year Cybersecurity Campaign</a:t>
            </a:r>
            <a:endParaRPr sz="2000">
              <a:solidFill>
                <a:srgbClr val="1C7685"/>
              </a:solidFill>
              <a:highlight>
                <a:schemeClr val="lt1"/>
              </a:highlight>
              <a:latin typeface="Roboto Black"/>
              <a:ea typeface="Roboto Black"/>
              <a:cs typeface="Roboto Black"/>
              <a:sym typeface="Roboto Black"/>
            </a:endParaRPr>
          </a:p>
          <a:p>
            <a:pPr indent="0" lvl="0" marL="0" rtl="0" algn="l">
              <a:spcBef>
                <a:spcPts val="0"/>
              </a:spcBef>
              <a:spcAft>
                <a:spcPts val="0"/>
              </a:spcAft>
              <a:buNone/>
            </a:pPr>
            <a:r>
              <a:rPr lang="en" sz="1800">
                <a:solidFill>
                  <a:schemeClr val="lt1"/>
                </a:solidFill>
                <a:latin typeface="Roboto Light"/>
                <a:ea typeface="Roboto Light"/>
                <a:cs typeface="Roboto Light"/>
                <a:sym typeface="Roboto Light"/>
              </a:rPr>
              <a:t>by Sophisticated Threat Actor, </a:t>
            </a:r>
            <a:endParaRPr sz="1800">
              <a:solidFill>
                <a:schemeClr val="lt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lt1"/>
                </a:solidFill>
                <a:latin typeface="Roboto Light"/>
                <a:ea typeface="Roboto Light"/>
                <a:cs typeface="Roboto Light"/>
                <a:sym typeface="Roboto Light"/>
              </a:rPr>
              <a:t>Including Malware Installation and Source Code Breach.</a:t>
            </a:r>
            <a:endParaRPr sz="2000">
              <a:solidFill>
                <a:schemeClr val="lt1"/>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xit" presetID="10" presetSubtype="0">
                                  <p:stCondLst>
                                    <p:cond delay="0"/>
                                  </p:stCondLst>
                                  <p:childTnLst>
                                    <p:animEffect filter="fade" transition="out">
                                      <p:cBhvr>
                                        <p:cTn dur="1000"/>
                                        <p:tgtEl>
                                          <p:spTgt spid="142"/>
                                        </p:tgtEl>
                                      </p:cBhvr>
                                    </p:animEffect>
                                    <p:set>
                                      <p:cBhvr>
                                        <p:cTn dur="1" fill="hold">
                                          <p:stCondLst>
                                            <p:cond delay="1000"/>
                                          </p:stCondLst>
                                        </p:cTn>
                                        <p:tgtEl>
                                          <p:spTgt spid="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xit" presetID="10" presetSubtype="0">
                                  <p:stCondLst>
                                    <p:cond delay="0"/>
                                  </p:stCondLst>
                                  <p:childTnLst>
                                    <p:animEffect filter="fade" transition="out">
                                      <p:cBhvr>
                                        <p:cTn dur="1000"/>
                                        <p:tgtEl>
                                          <p:spTgt spid="144"/>
                                        </p:tgtEl>
                                      </p:cBhvr>
                                    </p:animEffect>
                                    <p:set>
                                      <p:cBhvr>
                                        <p:cTn dur="1" fill="hold">
                                          <p:stCondLst>
                                            <p:cond delay="1000"/>
                                          </p:stCondLst>
                                        </p:cTn>
                                        <p:tgtEl>
                                          <p:spTgt spid="1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p:nvPr/>
        </p:nvSpPr>
        <p:spPr>
          <a:xfrm>
            <a:off x="6429375" y="8525"/>
            <a:ext cx="27147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ph type="title"/>
          </p:nvPr>
        </p:nvSpPr>
        <p:spPr>
          <a:xfrm>
            <a:off x="330075" y="157100"/>
            <a:ext cx="60312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Security Strategy Can Benefit Your Business </a:t>
            </a:r>
            <a:endParaRPr>
              <a:latin typeface="Roboto Light"/>
              <a:ea typeface="Roboto Light"/>
              <a:cs typeface="Roboto Light"/>
              <a:sym typeface="Roboto Light"/>
            </a:endParaRPr>
          </a:p>
          <a:p>
            <a:pPr indent="0" lvl="0" marL="0" rtl="0" algn="l">
              <a:spcBef>
                <a:spcPts val="0"/>
              </a:spcBef>
              <a:spcAft>
                <a:spcPts val="0"/>
              </a:spcAft>
              <a:buNone/>
            </a:pPr>
            <a:r>
              <a:rPr b="1" lang="en">
                <a:latin typeface="Roboto"/>
                <a:ea typeface="Roboto"/>
                <a:cs typeface="Roboto"/>
                <a:sym typeface="Roboto"/>
              </a:rPr>
              <a:t>Beyond Protection</a:t>
            </a:r>
            <a:endParaRPr b="1">
              <a:latin typeface="Roboto"/>
              <a:ea typeface="Roboto"/>
              <a:cs typeface="Roboto"/>
              <a:sym typeface="Roboto"/>
            </a:endParaRPr>
          </a:p>
        </p:txBody>
      </p:sp>
      <p:pic>
        <p:nvPicPr>
          <p:cNvPr id="152" name="Google Shape;152;p16"/>
          <p:cNvPicPr preferRelativeResize="0"/>
          <p:nvPr/>
        </p:nvPicPr>
        <p:blipFill>
          <a:blip r:embed="rId3">
            <a:alphaModFix/>
          </a:blip>
          <a:stretch>
            <a:fillRect/>
          </a:stretch>
        </p:blipFill>
        <p:spPr>
          <a:xfrm>
            <a:off x="7475813" y="1480258"/>
            <a:ext cx="555131" cy="555107"/>
          </a:xfrm>
          <a:prstGeom prst="rect">
            <a:avLst/>
          </a:prstGeom>
          <a:noFill/>
          <a:ln>
            <a:noFill/>
          </a:ln>
          <a:effectLst>
            <a:outerShdw blurRad="57150" rotWithShape="0" algn="bl" dir="5400000" dist="19050">
              <a:srgbClr val="000000">
                <a:alpha val="50000"/>
              </a:srgbClr>
            </a:outerShdw>
          </a:effectLst>
        </p:spPr>
      </p:pic>
      <p:sp>
        <p:nvSpPr>
          <p:cNvPr id="153" name="Google Shape;153;p16"/>
          <p:cNvSpPr txBox="1"/>
          <p:nvPr/>
        </p:nvSpPr>
        <p:spPr>
          <a:xfrm>
            <a:off x="6563575" y="1095275"/>
            <a:ext cx="237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Security Optimization</a:t>
            </a:r>
            <a:endParaRPr b="1">
              <a:solidFill>
                <a:schemeClr val="lt1"/>
              </a:solidFill>
              <a:latin typeface="Roboto"/>
              <a:ea typeface="Roboto"/>
              <a:cs typeface="Roboto"/>
              <a:sym typeface="Roboto"/>
            </a:endParaRPr>
          </a:p>
        </p:txBody>
      </p:sp>
      <p:sp>
        <p:nvSpPr>
          <p:cNvPr id="154" name="Google Shape;154;p16"/>
          <p:cNvSpPr txBox="1"/>
          <p:nvPr/>
        </p:nvSpPr>
        <p:spPr>
          <a:xfrm>
            <a:off x="7103075" y="3702375"/>
            <a:ext cx="13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Energy Saving</a:t>
            </a:r>
            <a:endParaRPr b="1">
              <a:solidFill>
                <a:schemeClr val="lt1"/>
              </a:solidFill>
              <a:latin typeface="Roboto"/>
              <a:ea typeface="Roboto"/>
              <a:cs typeface="Roboto"/>
              <a:sym typeface="Roboto"/>
            </a:endParaRPr>
          </a:p>
        </p:txBody>
      </p:sp>
      <p:sp>
        <p:nvSpPr>
          <p:cNvPr id="155" name="Google Shape;155;p16"/>
          <p:cNvSpPr txBox="1"/>
          <p:nvPr/>
        </p:nvSpPr>
        <p:spPr>
          <a:xfrm>
            <a:off x="6810263" y="2364000"/>
            <a:ext cx="194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Maintenance</a:t>
            </a:r>
            <a:endParaRPr>
              <a:solidFill>
                <a:schemeClr val="lt1"/>
              </a:solidFill>
              <a:latin typeface="Roboto"/>
              <a:ea typeface="Roboto"/>
              <a:cs typeface="Roboto"/>
              <a:sym typeface="Roboto"/>
            </a:endParaRPr>
          </a:p>
        </p:txBody>
      </p:sp>
      <p:pic>
        <p:nvPicPr>
          <p:cNvPr id="156" name="Google Shape;156;p16"/>
          <p:cNvPicPr preferRelativeResize="0"/>
          <p:nvPr/>
        </p:nvPicPr>
        <p:blipFill rotWithShape="1">
          <a:blip r:embed="rId4">
            <a:alphaModFix/>
          </a:blip>
          <a:srcRect b="0" l="5272" r="11303" t="0"/>
          <a:stretch/>
        </p:blipFill>
        <p:spPr>
          <a:xfrm>
            <a:off x="7504430" y="4112774"/>
            <a:ext cx="612300" cy="615600"/>
          </a:xfrm>
          <a:prstGeom prst="ellipse">
            <a:avLst/>
          </a:prstGeom>
          <a:noFill/>
          <a:ln>
            <a:noFill/>
          </a:ln>
          <a:effectLst>
            <a:outerShdw blurRad="57150" rotWithShape="0" algn="bl" dir="5400000" dist="19050">
              <a:srgbClr val="000000">
                <a:alpha val="50000"/>
              </a:srgbClr>
            </a:outerShdw>
          </a:effectLst>
        </p:spPr>
      </p:pic>
      <p:grpSp>
        <p:nvGrpSpPr>
          <p:cNvPr id="157" name="Google Shape;157;p16"/>
          <p:cNvGrpSpPr/>
          <p:nvPr/>
        </p:nvGrpSpPr>
        <p:grpSpPr>
          <a:xfrm>
            <a:off x="7483784" y="2736461"/>
            <a:ext cx="596400" cy="583800"/>
            <a:chOff x="3238984" y="1961424"/>
            <a:chExt cx="596400" cy="583800"/>
          </a:xfrm>
        </p:grpSpPr>
        <p:sp>
          <p:nvSpPr>
            <p:cNvPr id="158" name="Google Shape;158;p16"/>
            <p:cNvSpPr/>
            <p:nvPr/>
          </p:nvSpPr>
          <p:spPr>
            <a:xfrm>
              <a:off x="3238984" y="1961424"/>
              <a:ext cx="596400" cy="583800"/>
            </a:xfrm>
            <a:prstGeom prst="ellipse">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6"/>
            <p:cNvPicPr preferRelativeResize="0"/>
            <p:nvPr/>
          </p:nvPicPr>
          <p:blipFill>
            <a:blip r:embed="rId5">
              <a:alphaModFix/>
            </a:blip>
            <a:stretch>
              <a:fillRect/>
            </a:stretch>
          </p:blipFill>
          <p:spPr>
            <a:xfrm>
              <a:off x="3314237" y="2016818"/>
              <a:ext cx="445821" cy="445798"/>
            </a:xfrm>
            <a:prstGeom prst="rect">
              <a:avLst/>
            </a:prstGeom>
            <a:noFill/>
            <a:ln>
              <a:noFill/>
            </a:ln>
            <a:effectLst>
              <a:outerShdw blurRad="57150" rotWithShape="0" algn="bl" dir="5400000" dist="19050">
                <a:srgbClr val="000000">
                  <a:alpha val="50000"/>
                </a:srgbClr>
              </a:outerShdw>
            </a:effectLst>
          </p:spPr>
        </p:pic>
      </p:grpSp>
      <p:sp>
        <p:nvSpPr>
          <p:cNvPr id="160" name="Google Shape;160;p16"/>
          <p:cNvSpPr/>
          <p:nvPr/>
        </p:nvSpPr>
        <p:spPr>
          <a:xfrm>
            <a:off x="6979125" y="2035375"/>
            <a:ext cx="1481750" cy="272500"/>
          </a:xfrm>
          <a:custGeom>
            <a:rect b="b" l="l" r="r" t="t"/>
            <a:pathLst>
              <a:path extrusionOk="0" h="10900" w="59270">
                <a:moveTo>
                  <a:pt x="0" y="681"/>
                </a:moveTo>
                <a:lnTo>
                  <a:pt x="32701" y="10900"/>
                </a:lnTo>
                <a:lnTo>
                  <a:pt x="59270" y="0"/>
                </a:lnTo>
              </a:path>
            </a:pathLst>
          </a:custGeom>
          <a:noFill/>
          <a:ln cap="flat" cmpd="sng" w="38100">
            <a:solidFill>
              <a:schemeClr val="lt1"/>
            </a:solidFill>
            <a:prstDash val="solid"/>
            <a:round/>
            <a:headEnd len="med" w="med" type="none"/>
            <a:tailEnd len="med" w="med" type="none"/>
          </a:ln>
        </p:spPr>
      </p:sp>
      <p:sp>
        <p:nvSpPr>
          <p:cNvPr id="161" name="Google Shape;161;p16"/>
          <p:cNvSpPr/>
          <p:nvPr/>
        </p:nvSpPr>
        <p:spPr>
          <a:xfrm>
            <a:off x="6979125" y="3375063"/>
            <a:ext cx="1481750" cy="272500"/>
          </a:xfrm>
          <a:custGeom>
            <a:rect b="b" l="l" r="r" t="t"/>
            <a:pathLst>
              <a:path extrusionOk="0" h="10900" w="59270">
                <a:moveTo>
                  <a:pt x="0" y="681"/>
                </a:moveTo>
                <a:lnTo>
                  <a:pt x="32701" y="10900"/>
                </a:lnTo>
                <a:lnTo>
                  <a:pt x="59270" y="0"/>
                </a:lnTo>
              </a:path>
            </a:pathLst>
          </a:custGeom>
          <a:noFill/>
          <a:ln cap="flat" cmpd="sng" w="38100">
            <a:solidFill>
              <a:schemeClr val="lt1"/>
            </a:solidFill>
            <a:prstDash val="solid"/>
            <a:round/>
            <a:headEnd len="med" w="med" type="none"/>
            <a:tailEnd len="med" w="med" type="none"/>
          </a:ln>
        </p:spPr>
      </p:sp>
      <p:sp>
        <p:nvSpPr>
          <p:cNvPr id="162" name="Google Shape;162;p16"/>
          <p:cNvSpPr txBox="1"/>
          <p:nvPr/>
        </p:nvSpPr>
        <p:spPr>
          <a:xfrm>
            <a:off x="1312675" y="1818500"/>
            <a:ext cx="3193500" cy="3849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300">
                <a:solidFill>
                  <a:schemeClr val="accent1"/>
                </a:solidFill>
                <a:latin typeface="Roboto"/>
                <a:ea typeface="Roboto"/>
                <a:cs typeface="Roboto"/>
                <a:sym typeface="Roboto"/>
              </a:rPr>
              <a:t>Protect Sensitive Information</a:t>
            </a:r>
            <a:endParaRPr b="1" sz="1300">
              <a:solidFill>
                <a:schemeClr val="accent1"/>
              </a:solidFill>
              <a:latin typeface="Roboto"/>
              <a:ea typeface="Roboto"/>
              <a:cs typeface="Roboto"/>
              <a:sym typeface="Roboto"/>
            </a:endParaRPr>
          </a:p>
        </p:txBody>
      </p:sp>
      <p:sp>
        <p:nvSpPr>
          <p:cNvPr id="163" name="Google Shape;163;p16"/>
          <p:cNvSpPr txBox="1"/>
          <p:nvPr/>
        </p:nvSpPr>
        <p:spPr>
          <a:xfrm>
            <a:off x="1312675" y="2516700"/>
            <a:ext cx="3193500" cy="3849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300">
                <a:solidFill>
                  <a:schemeClr val="accent1"/>
                </a:solidFill>
                <a:latin typeface="Roboto"/>
                <a:ea typeface="Roboto"/>
                <a:cs typeface="Roboto"/>
                <a:sym typeface="Roboto"/>
              </a:rPr>
              <a:t>Maintain Customer Trust</a:t>
            </a:r>
            <a:endParaRPr b="1" sz="1300">
              <a:solidFill>
                <a:schemeClr val="accent1"/>
              </a:solidFill>
              <a:latin typeface="Roboto"/>
              <a:ea typeface="Roboto"/>
              <a:cs typeface="Roboto"/>
              <a:sym typeface="Roboto"/>
            </a:endParaRPr>
          </a:p>
        </p:txBody>
      </p:sp>
      <p:sp>
        <p:nvSpPr>
          <p:cNvPr id="164" name="Google Shape;164;p16"/>
          <p:cNvSpPr txBox="1"/>
          <p:nvPr/>
        </p:nvSpPr>
        <p:spPr>
          <a:xfrm>
            <a:off x="1312675" y="3214900"/>
            <a:ext cx="3193500" cy="3849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300">
                <a:solidFill>
                  <a:schemeClr val="accent1"/>
                </a:solidFill>
                <a:latin typeface="Roboto"/>
                <a:ea typeface="Roboto"/>
                <a:cs typeface="Roboto"/>
                <a:sym typeface="Roboto"/>
              </a:rPr>
              <a:t>Reduce Security Risk</a:t>
            </a:r>
            <a:endParaRPr b="1" sz="1300">
              <a:solidFill>
                <a:schemeClr val="accent1"/>
              </a:solidFill>
              <a:latin typeface="Roboto"/>
              <a:ea typeface="Roboto"/>
              <a:cs typeface="Roboto"/>
              <a:sym typeface="Roboto"/>
            </a:endParaRPr>
          </a:p>
        </p:txBody>
      </p:sp>
      <p:pic>
        <p:nvPicPr>
          <p:cNvPr id="165" name="Google Shape;165;p16"/>
          <p:cNvPicPr preferRelativeResize="0"/>
          <p:nvPr/>
        </p:nvPicPr>
        <p:blipFill>
          <a:blip r:embed="rId6">
            <a:alphaModFix/>
          </a:blip>
          <a:stretch>
            <a:fillRect/>
          </a:stretch>
        </p:blipFill>
        <p:spPr>
          <a:xfrm>
            <a:off x="863750" y="1715937"/>
            <a:ext cx="590025" cy="590025"/>
          </a:xfrm>
          <a:prstGeom prst="rect">
            <a:avLst/>
          </a:prstGeom>
          <a:noFill/>
          <a:ln>
            <a:noFill/>
          </a:ln>
          <a:effectLst>
            <a:outerShdw blurRad="57150" rotWithShape="0" algn="bl" dir="5400000" dist="19050">
              <a:srgbClr val="000000">
                <a:alpha val="50000"/>
              </a:srgbClr>
            </a:outerShdw>
          </a:effectLst>
        </p:spPr>
      </p:pic>
      <p:pic>
        <p:nvPicPr>
          <p:cNvPr id="166" name="Google Shape;166;p16"/>
          <p:cNvPicPr preferRelativeResize="0"/>
          <p:nvPr/>
        </p:nvPicPr>
        <p:blipFill>
          <a:blip r:embed="rId7">
            <a:alphaModFix/>
          </a:blip>
          <a:stretch>
            <a:fillRect/>
          </a:stretch>
        </p:blipFill>
        <p:spPr>
          <a:xfrm>
            <a:off x="863746" y="2414138"/>
            <a:ext cx="590025" cy="590025"/>
          </a:xfrm>
          <a:prstGeom prst="rect">
            <a:avLst/>
          </a:prstGeom>
          <a:noFill/>
          <a:ln>
            <a:noFill/>
          </a:ln>
          <a:effectLst>
            <a:outerShdw blurRad="57150" rotWithShape="0" algn="bl" dir="5400000" dist="19050">
              <a:srgbClr val="000000">
                <a:alpha val="50000"/>
              </a:srgbClr>
            </a:outerShdw>
          </a:effectLst>
        </p:spPr>
      </p:pic>
      <p:pic>
        <p:nvPicPr>
          <p:cNvPr id="167" name="Google Shape;167;p16"/>
          <p:cNvPicPr preferRelativeResize="0"/>
          <p:nvPr/>
        </p:nvPicPr>
        <p:blipFill>
          <a:blip r:embed="rId8">
            <a:alphaModFix/>
          </a:blip>
          <a:stretch>
            <a:fillRect/>
          </a:stretch>
        </p:blipFill>
        <p:spPr>
          <a:xfrm>
            <a:off x="863750" y="3112350"/>
            <a:ext cx="590025" cy="590025"/>
          </a:xfrm>
          <a:prstGeom prst="rect">
            <a:avLst/>
          </a:prstGeom>
          <a:noFill/>
          <a:ln>
            <a:noFill/>
          </a:ln>
          <a:effectLst>
            <a:outerShdw blurRad="57150" rotWithShape="0" algn="bl" dir="5400000" dist="19050">
              <a:srgbClr val="000000">
                <a:alpha val="50000"/>
              </a:srgbClr>
            </a:outerShdw>
          </a:effectLst>
        </p:spPr>
      </p:pic>
      <p:sp>
        <p:nvSpPr>
          <p:cNvPr id="168" name="Google Shape;168;p16"/>
          <p:cNvSpPr/>
          <p:nvPr/>
        </p:nvSpPr>
        <p:spPr>
          <a:xfrm rot="-5400000">
            <a:off x="4160487" y="2572912"/>
            <a:ext cx="1983026" cy="272500"/>
          </a:xfrm>
          <a:custGeom>
            <a:rect b="b" l="l" r="r" t="t"/>
            <a:pathLst>
              <a:path extrusionOk="0" h="10900" w="59270">
                <a:moveTo>
                  <a:pt x="0" y="681"/>
                </a:moveTo>
                <a:lnTo>
                  <a:pt x="32701" y="10900"/>
                </a:lnTo>
                <a:lnTo>
                  <a:pt x="59270" y="0"/>
                </a:lnTo>
              </a:path>
            </a:pathLst>
          </a:custGeom>
          <a:noFill/>
          <a:ln cap="flat" cmpd="sng" w="38100">
            <a:solidFill>
              <a:schemeClr val="lt1"/>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7" title="Chart"/>
          <p:cNvPicPr preferRelativeResize="0"/>
          <p:nvPr/>
        </p:nvPicPr>
        <p:blipFill rotWithShape="1">
          <a:blip r:embed="rId3">
            <a:alphaModFix/>
          </a:blip>
          <a:srcRect b="0" l="0" r="0" t="0"/>
          <a:stretch/>
        </p:blipFill>
        <p:spPr>
          <a:xfrm>
            <a:off x="1304900" y="1838250"/>
            <a:ext cx="6407794" cy="3264949"/>
          </a:xfrm>
          <a:prstGeom prst="rect">
            <a:avLst/>
          </a:prstGeom>
          <a:noFill/>
          <a:ln>
            <a:noFill/>
          </a:ln>
        </p:spPr>
      </p:pic>
      <p:sp>
        <p:nvSpPr>
          <p:cNvPr id="174" name="Google Shape;174;p17"/>
          <p:cNvSpPr txBox="1"/>
          <p:nvPr>
            <p:ph type="title"/>
          </p:nvPr>
        </p:nvSpPr>
        <p:spPr>
          <a:xfrm>
            <a:off x="672300" y="1108350"/>
            <a:ext cx="77994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Roboto"/>
                <a:ea typeface="Roboto"/>
                <a:cs typeface="Roboto"/>
                <a:sym typeface="Roboto"/>
              </a:rPr>
              <a:t>Device type distribution based on </a:t>
            </a:r>
            <a:r>
              <a:rPr b="1" lang="en" sz="1600">
                <a:solidFill>
                  <a:schemeClr val="accent1"/>
                </a:solidFill>
                <a:highlight>
                  <a:schemeClr val="lt1"/>
                </a:highlight>
                <a:latin typeface="Roboto"/>
                <a:ea typeface="Roboto"/>
                <a:cs typeface="Roboto"/>
                <a:sym typeface="Roboto"/>
              </a:rPr>
              <a:t>standard deviation distance</a:t>
            </a:r>
            <a:endParaRPr b="1" sz="1600">
              <a:solidFill>
                <a:schemeClr val="accent1"/>
              </a:solidFill>
              <a:highlight>
                <a:schemeClr val="lt1"/>
              </a:highlight>
              <a:latin typeface="Roboto"/>
              <a:ea typeface="Roboto"/>
              <a:cs typeface="Roboto"/>
              <a:sym typeface="Roboto"/>
            </a:endParaRPr>
          </a:p>
        </p:txBody>
      </p:sp>
      <p:sp>
        <p:nvSpPr>
          <p:cNvPr id="175" name="Google Shape;175;p17"/>
          <p:cNvSpPr txBox="1"/>
          <p:nvPr/>
        </p:nvSpPr>
        <p:spPr>
          <a:xfrm>
            <a:off x="1431300" y="1424625"/>
            <a:ext cx="6281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lt1"/>
                </a:solidFill>
                <a:latin typeface="Lato"/>
                <a:ea typeface="Lato"/>
                <a:cs typeface="Lato"/>
                <a:sym typeface="Lato"/>
              </a:rPr>
              <a:t>The </a:t>
            </a:r>
            <a:r>
              <a:rPr lang="en" sz="1100">
                <a:solidFill>
                  <a:schemeClr val="lt1"/>
                </a:solidFill>
                <a:latin typeface="Lato"/>
                <a:ea typeface="Lato"/>
                <a:cs typeface="Lato"/>
                <a:sym typeface="Lato"/>
              </a:rPr>
              <a:t>124,444 </a:t>
            </a:r>
            <a:r>
              <a:rPr lang="en" sz="1100">
                <a:solidFill>
                  <a:schemeClr val="lt1"/>
                </a:solidFill>
                <a:latin typeface="Lato"/>
                <a:ea typeface="Lato"/>
                <a:cs typeface="Lato"/>
                <a:sym typeface="Lato"/>
              </a:rPr>
              <a:t>unique  Mac ID presenting From 2019-08-12 UTC to 2020-09-01 UTC</a:t>
            </a:r>
            <a:endParaRPr sz="1100">
              <a:solidFill>
                <a:schemeClr val="lt1"/>
              </a:solidFill>
              <a:latin typeface="Lato"/>
              <a:ea typeface="Lato"/>
              <a:cs typeface="Lato"/>
              <a:sym typeface="Lato"/>
            </a:endParaRPr>
          </a:p>
        </p:txBody>
      </p:sp>
      <p:sp>
        <p:nvSpPr>
          <p:cNvPr id="176" name="Google Shape;176;p17"/>
          <p:cNvSpPr txBox="1"/>
          <p:nvPr>
            <p:ph type="title"/>
          </p:nvPr>
        </p:nvSpPr>
        <p:spPr>
          <a:xfrm>
            <a:off x="255700" y="237950"/>
            <a:ext cx="8506200" cy="892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Roboto Light"/>
                <a:ea typeface="Roboto Light"/>
                <a:cs typeface="Roboto Light"/>
                <a:sym typeface="Roboto Light"/>
              </a:rPr>
              <a:t>Data Preparation Reveals the Distribution of Device Types for Improved Decision Making.</a:t>
            </a:r>
            <a:endParaRPr sz="2300">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18"/>
          <p:cNvCxnSpPr>
            <a:stCxn id="182" idx="2"/>
            <a:endCxn id="183" idx="0"/>
          </p:cNvCxnSpPr>
          <p:nvPr/>
        </p:nvCxnSpPr>
        <p:spPr>
          <a:xfrm flipH="1">
            <a:off x="1676975" y="1996063"/>
            <a:ext cx="11700" cy="2343000"/>
          </a:xfrm>
          <a:prstGeom prst="straightConnector1">
            <a:avLst/>
          </a:prstGeom>
          <a:noFill/>
          <a:ln cap="flat" cmpd="sng" w="9525">
            <a:solidFill>
              <a:schemeClr val="lt1"/>
            </a:solidFill>
            <a:prstDash val="solid"/>
            <a:round/>
            <a:headEnd len="med" w="med" type="none"/>
            <a:tailEnd len="med" w="med" type="none"/>
          </a:ln>
        </p:spPr>
      </p:cxnSp>
      <p:cxnSp>
        <p:nvCxnSpPr>
          <p:cNvPr id="184" name="Google Shape;184;p18"/>
          <p:cNvCxnSpPr>
            <a:stCxn id="185" idx="3"/>
          </p:cNvCxnSpPr>
          <p:nvPr/>
        </p:nvCxnSpPr>
        <p:spPr>
          <a:xfrm>
            <a:off x="2737800" y="1184850"/>
            <a:ext cx="753600" cy="0"/>
          </a:xfrm>
          <a:prstGeom prst="straightConnector1">
            <a:avLst/>
          </a:prstGeom>
          <a:noFill/>
          <a:ln cap="flat" cmpd="sng" w="28575">
            <a:solidFill>
              <a:schemeClr val="lt1"/>
            </a:solidFill>
            <a:prstDash val="solid"/>
            <a:round/>
            <a:headEnd len="med" w="med" type="none"/>
            <a:tailEnd len="med" w="med" type="none"/>
          </a:ln>
        </p:spPr>
      </p:cxnSp>
      <p:cxnSp>
        <p:nvCxnSpPr>
          <p:cNvPr id="186" name="Google Shape;186;p18"/>
          <p:cNvCxnSpPr>
            <a:endCxn id="185" idx="1"/>
          </p:cNvCxnSpPr>
          <p:nvPr/>
        </p:nvCxnSpPr>
        <p:spPr>
          <a:xfrm>
            <a:off x="-153300" y="1184850"/>
            <a:ext cx="624000" cy="0"/>
          </a:xfrm>
          <a:prstGeom prst="straightConnector1">
            <a:avLst/>
          </a:prstGeom>
          <a:noFill/>
          <a:ln cap="flat" cmpd="sng" w="28575">
            <a:solidFill>
              <a:schemeClr val="lt1"/>
            </a:solidFill>
            <a:prstDash val="solid"/>
            <a:round/>
            <a:headEnd len="med" w="med" type="none"/>
            <a:tailEnd len="med" w="med" type="none"/>
          </a:ln>
        </p:spPr>
      </p:cxnSp>
      <p:sp>
        <p:nvSpPr>
          <p:cNvPr id="187" name="Google Shape;187;p18"/>
          <p:cNvSpPr txBox="1"/>
          <p:nvPr/>
        </p:nvSpPr>
        <p:spPr>
          <a:xfrm>
            <a:off x="729313" y="2434417"/>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Retrieve coordinate</a:t>
            </a:r>
            <a:endParaRPr b="1" sz="1200">
              <a:solidFill>
                <a:srgbClr val="444654"/>
              </a:solidFill>
              <a:latin typeface="Roboto"/>
              <a:ea typeface="Roboto"/>
              <a:cs typeface="Roboto"/>
              <a:sym typeface="Roboto"/>
            </a:endParaRPr>
          </a:p>
        </p:txBody>
      </p:sp>
      <p:sp>
        <p:nvSpPr>
          <p:cNvPr id="188" name="Google Shape;188;p18"/>
          <p:cNvSpPr txBox="1"/>
          <p:nvPr/>
        </p:nvSpPr>
        <p:spPr>
          <a:xfrm>
            <a:off x="729300" y="3196283"/>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Divide area to grid</a:t>
            </a:r>
            <a:endParaRPr b="1" sz="1200">
              <a:solidFill>
                <a:srgbClr val="444654"/>
              </a:solidFill>
              <a:latin typeface="Roboto"/>
              <a:ea typeface="Roboto"/>
              <a:cs typeface="Roboto"/>
              <a:sym typeface="Roboto"/>
            </a:endParaRPr>
          </a:p>
        </p:txBody>
      </p:sp>
      <p:sp>
        <p:nvSpPr>
          <p:cNvPr id="189" name="Google Shape;189;p18"/>
          <p:cNvSpPr txBox="1"/>
          <p:nvPr/>
        </p:nvSpPr>
        <p:spPr>
          <a:xfrm>
            <a:off x="729313" y="2043250"/>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Draw area on map</a:t>
            </a:r>
            <a:endParaRPr b="1" sz="1200">
              <a:solidFill>
                <a:srgbClr val="444654"/>
              </a:solidFill>
              <a:latin typeface="Roboto"/>
              <a:ea typeface="Roboto"/>
              <a:cs typeface="Roboto"/>
              <a:sym typeface="Roboto"/>
            </a:endParaRPr>
          </a:p>
        </p:txBody>
      </p:sp>
      <p:sp>
        <p:nvSpPr>
          <p:cNvPr id="190" name="Google Shape;190;p18"/>
          <p:cNvSpPr txBox="1"/>
          <p:nvPr/>
        </p:nvSpPr>
        <p:spPr>
          <a:xfrm>
            <a:off x="729300" y="3958141"/>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Display setting</a:t>
            </a:r>
            <a:endParaRPr b="1" sz="1200">
              <a:solidFill>
                <a:srgbClr val="444654"/>
              </a:solidFill>
              <a:latin typeface="Roboto"/>
              <a:ea typeface="Roboto"/>
              <a:cs typeface="Roboto"/>
              <a:sym typeface="Roboto"/>
            </a:endParaRPr>
          </a:p>
        </p:txBody>
      </p:sp>
      <p:sp>
        <p:nvSpPr>
          <p:cNvPr id="191" name="Google Shape;191;p18"/>
          <p:cNvSpPr txBox="1"/>
          <p:nvPr/>
        </p:nvSpPr>
        <p:spPr>
          <a:xfrm>
            <a:off x="729313" y="2815352"/>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Loading file</a:t>
            </a:r>
            <a:endParaRPr b="1" sz="1200">
              <a:solidFill>
                <a:srgbClr val="444654"/>
              </a:solidFill>
              <a:latin typeface="Roboto"/>
              <a:ea typeface="Roboto"/>
              <a:cs typeface="Roboto"/>
              <a:sym typeface="Roboto"/>
            </a:endParaRPr>
          </a:p>
        </p:txBody>
      </p:sp>
      <p:sp>
        <p:nvSpPr>
          <p:cNvPr id="192" name="Google Shape;192;p18"/>
          <p:cNvSpPr txBox="1"/>
          <p:nvPr/>
        </p:nvSpPr>
        <p:spPr>
          <a:xfrm>
            <a:off x="737076" y="3577206"/>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Select the grid</a:t>
            </a:r>
            <a:endParaRPr b="1" sz="1200">
              <a:solidFill>
                <a:srgbClr val="444654"/>
              </a:solidFill>
              <a:latin typeface="Roboto"/>
              <a:ea typeface="Roboto"/>
              <a:cs typeface="Roboto"/>
              <a:sym typeface="Roboto"/>
            </a:endParaRPr>
          </a:p>
        </p:txBody>
      </p:sp>
      <p:sp>
        <p:nvSpPr>
          <p:cNvPr id="193" name="Google Shape;193;p18"/>
          <p:cNvSpPr txBox="1"/>
          <p:nvPr/>
        </p:nvSpPr>
        <p:spPr>
          <a:xfrm>
            <a:off x="729300" y="4339088"/>
            <a:ext cx="1903200" cy="310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Get selected area</a:t>
            </a:r>
            <a:endParaRPr b="1" sz="1200">
              <a:solidFill>
                <a:srgbClr val="444654"/>
              </a:solidFill>
              <a:latin typeface="Roboto"/>
              <a:ea typeface="Roboto"/>
              <a:cs typeface="Roboto"/>
              <a:sym typeface="Roboto"/>
            </a:endParaRPr>
          </a:p>
        </p:txBody>
      </p:sp>
      <p:pic>
        <p:nvPicPr>
          <p:cNvPr id="194" name="Google Shape;194;p18"/>
          <p:cNvPicPr preferRelativeResize="0"/>
          <p:nvPr/>
        </p:nvPicPr>
        <p:blipFill rotWithShape="1">
          <a:blip r:embed="rId3">
            <a:alphaModFix/>
          </a:blip>
          <a:srcRect b="0" l="0" r="7424" t="0"/>
          <a:stretch/>
        </p:blipFill>
        <p:spPr>
          <a:xfrm>
            <a:off x="3389100" y="1171075"/>
            <a:ext cx="5562399" cy="3205526"/>
          </a:xfrm>
          <a:prstGeom prst="rect">
            <a:avLst/>
          </a:prstGeom>
          <a:noFill/>
          <a:ln>
            <a:noFill/>
          </a:ln>
        </p:spPr>
      </p:pic>
      <p:sp>
        <p:nvSpPr>
          <p:cNvPr id="195" name="Google Shape;195;p18"/>
          <p:cNvSpPr txBox="1"/>
          <p:nvPr/>
        </p:nvSpPr>
        <p:spPr>
          <a:xfrm>
            <a:off x="725425" y="2434417"/>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Retrieve coordinate</a:t>
            </a:r>
            <a:endParaRPr b="1" sz="1200">
              <a:solidFill>
                <a:srgbClr val="444654"/>
              </a:solidFill>
              <a:latin typeface="Roboto"/>
              <a:ea typeface="Roboto"/>
              <a:cs typeface="Roboto"/>
              <a:sym typeface="Roboto"/>
            </a:endParaRPr>
          </a:p>
        </p:txBody>
      </p:sp>
      <p:sp>
        <p:nvSpPr>
          <p:cNvPr id="196" name="Google Shape;196;p18"/>
          <p:cNvSpPr txBox="1"/>
          <p:nvPr/>
        </p:nvSpPr>
        <p:spPr>
          <a:xfrm>
            <a:off x="725413" y="3196283"/>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Divide area to grid</a:t>
            </a:r>
            <a:endParaRPr b="1" sz="1200">
              <a:solidFill>
                <a:srgbClr val="444654"/>
              </a:solidFill>
              <a:latin typeface="Roboto"/>
              <a:ea typeface="Roboto"/>
              <a:cs typeface="Roboto"/>
              <a:sym typeface="Roboto"/>
            </a:endParaRPr>
          </a:p>
        </p:txBody>
      </p:sp>
      <p:sp>
        <p:nvSpPr>
          <p:cNvPr id="197" name="Google Shape;197;p18"/>
          <p:cNvSpPr txBox="1"/>
          <p:nvPr/>
        </p:nvSpPr>
        <p:spPr>
          <a:xfrm>
            <a:off x="725413" y="3958141"/>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Display setting</a:t>
            </a:r>
            <a:endParaRPr b="1" sz="1200">
              <a:solidFill>
                <a:srgbClr val="444654"/>
              </a:solidFill>
              <a:latin typeface="Roboto"/>
              <a:ea typeface="Roboto"/>
              <a:cs typeface="Roboto"/>
              <a:sym typeface="Roboto"/>
            </a:endParaRPr>
          </a:p>
        </p:txBody>
      </p:sp>
      <p:sp>
        <p:nvSpPr>
          <p:cNvPr id="198" name="Google Shape;198;p18"/>
          <p:cNvSpPr txBox="1"/>
          <p:nvPr/>
        </p:nvSpPr>
        <p:spPr>
          <a:xfrm>
            <a:off x="725425" y="2815352"/>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Loading file</a:t>
            </a:r>
            <a:endParaRPr b="1" sz="1200">
              <a:solidFill>
                <a:srgbClr val="444654"/>
              </a:solidFill>
              <a:latin typeface="Roboto"/>
              <a:ea typeface="Roboto"/>
              <a:cs typeface="Roboto"/>
              <a:sym typeface="Roboto"/>
            </a:endParaRPr>
          </a:p>
        </p:txBody>
      </p:sp>
      <p:sp>
        <p:nvSpPr>
          <p:cNvPr id="199" name="Google Shape;199;p18"/>
          <p:cNvSpPr txBox="1"/>
          <p:nvPr/>
        </p:nvSpPr>
        <p:spPr>
          <a:xfrm>
            <a:off x="733189" y="3577206"/>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Select the grid</a:t>
            </a:r>
            <a:endParaRPr b="1" sz="1200">
              <a:solidFill>
                <a:srgbClr val="444654"/>
              </a:solidFill>
              <a:latin typeface="Roboto"/>
              <a:ea typeface="Roboto"/>
              <a:cs typeface="Roboto"/>
              <a:sym typeface="Roboto"/>
            </a:endParaRPr>
          </a:p>
        </p:txBody>
      </p:sp>
      <p:sp>
        <p:nvSpPr>
          <p:cNvPr id="183" name="Google Shape;183;p18"/>
          <p:cNvSpPr txBox="1"/>
          <p:nvPr/>
        </p:nvSpPr>
        <p:spPr>
          <a:xfrm>
            <a:off x="725413" y="4339088"/>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Get selected area</a:t>
            </a:r>
            <a:endParaRPr b="1" sz="1200">
              <a:solidFill>
                <a:srgbClr val="444654"/>
              </a:solidFill>
              <a:latin typeface="Roboto"/>
              <a:ea typeface="Roboto"/>
              <a:cs typeface="Roboto"/>
              <a:sym typeface="Roboto"/>
            </a:endParaRPr>
          </a:p>
        </p:txBody>
      </p:sp>
      <p:sp>
        <p:nvSpPr>
          <p:cNvPr id="200" name="Google Shape;200;p18"/>
          <p:cNvSpPr/>
          <p:nvPr/>
        </p:nvSpPr>
        <p:spPr>
          <a:xfrm>
            <a:off x="6735950" y="1738100"/>
            <a:ext cx="613200" cy="22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txBox="1"/>
          <p:nvPr/>
        </p:nvSpPr>
        <p:spPr>
          <a:xfrm>
            <a:off x="729288" y="2043250"/>
            <a:ext cx="1903200" cy="310500"/>
          </a:xfrm>
          <a:prstGeom prst="rect">
            <a:avLst/>
          </a:prstGeom>
          <a:solidFill>
            <a:srgbClr val="B7B7B7"/>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rgbClr val="444654"/>
                </a:solidFill>
                <a:latin typeface="Roboto"/>
                <a:ea typeface="Roboto"/>
                <a:cs typeface="Roboto"/>
                <a:sym typeface="Roboto"/>
              </a:rPr>
              <a:t>Draw area on map</a:t>
            </a:r>
            <a:endParaRPr b="1" sz="1200">
              <a:solidFill>
                <a:srgbClr val="444654"/>
              </a:solidFill>
              <a:latin typeface="Roboto"/>
              <a:ea typeface="Roboto"/>
              <a:cs typeface="Roboto"/>
              <a:sym typeface="Roboto"/>
            </a:endParaRPr>
          </a:p>
        </p:txBody>
      </p:sp>
      <p:grpSp>
        <p:nvGrpSpPr>
          <p:cNvPr id="202" name="Google Shape;202;p18"/>
          <p:cNvGrpSpPr/>
          <p:nvPr/>
        </p:nvGrpSpPr>
        <p:grpSpPr>
          <a:xfrm>
            <a:off x="3389094" y="1173450"/>
            <a:ext cx="5562401" cy="3200770"/>
            <a:chOff x="3389094" y="1323475"/>
            <a:chExt cx="5562401" cy="3200770"/>
          </a:xfrm>
        </p:grpSpPr>
        <p:pic>
          <p:nvPicPr>
            <p:cNvPr id="203" name="Google Shape;203;p18"/>
            <p:cNvPicPr preferRelativeResize="0"/>
            <p:nvPr/>
          </p:nvPicPr>
          <p:blipFill>
            <a:blip r:embed="rId4">
              <a:alphaModFix/>
            </a:blip>
            <a:stretch>
              <a:fillRect/>
            </a:stretch>
          </p:blipFill>
          <p:spPr>
            <a:xfrm>
              <a:off x="3389094" y="1323475"/>
              <a:ext cx="5562401" cy="3200770"/>
            </a:xfrm>
            <a:prstGeom prst="rect">
              <a:avLst/>
            </a:prstGeom>
            <a:noFill/>
            <a:ln>
              <a:noFill/>
            </a:ln>
          </p:spPr>
        </p:pic>
        <p:sp>
          <p:nvSpPr>
            <p:cNvPr id="204" name="Google Shape;204;p18"/>
            <p:cNvSpPr/>
            <p:nvPr/>
          </p:nvSpPr>
          <p:spPr>
            <a:xfrm>
              <a:off x="3431850" y="1864950"/>
              <a:ext cx="894300" cy="22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401950" y="1822375"/>
              <a:ext cx="486000" cy="22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8"/>
          <p:cNvGrpSpPr/>
          <p:nvPr/>
        </p:nvGrpSpPr>
        <p:grpSpPr>
          <a:xfrm>
            <a:off x="3389100" y="1171075"/>
            <a:ext cx="5562400" cy="3326126"/>
            <a:chOff x="3389100" y="1323475"/>
            <a:chExt cx="5562400" cy="3326126"/>
          </a:xfrm>
        </p:grpSpPr>
        <p:pic>
          <p:nvPicPr>
            <p:cNvPr id="207" name="Google Shape;207;p18"/>
            <p:cNvPicPr preferRelativeResize="0"/>
            <p:nvPr/>
          </p:nvPicPr>
          <p:blipFill rotWithShape="1">
            <a:blip r:embed="rId5">
              <a:alphaModFix/>
            </a:blip>
            <a:srcRect b="5150" l="0" r="0" t="0"/>
            <a:stretch/>
          </p:blipFill>
          <p:spPr>
            <a:xfrm>
              <a:off x="3389100" y="1323475"/>
              <a:ext cx="5562400" cy="3326126"/>
            </a:xfrm>
            <a:prstGeom prst="rect">
              <a:avLst/>
            </a:prstGeom>
            <a:noFill/>
            <a:ln>
              <a:noFill/>
            </a:ln>
          </p:spPr>
        </p:pic>
        <p:sp>
          <p:nvSpPr>
            <p:cNvPr id="208" name="Google Shape;208;p18"/>
            <p:cNvSpPr/>
            <p:nvPr/>
          </p:nvSpPr>
          <p:spPr>
            <a:xfrm>
              <a:off x="5458575" y="1788300"/>
              <a:ext cx="493800" cy="31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9" name="Google Shape;209;p18"/>
          <p:cNvPicPr preferRelativeResize="0"/>
          <p:nvPr/>
        </p:nvPicPr>
        <p:blipFill rotWithShape="1">
          <a:blip r:embed="rId6">
            <a:alphaModFix/>
          </a:blip>
          <a:srcRect b="3372" l="0" r="0" t="0"/>
          <a:stretch/>
        </p:blipFill>
        <p:spPr>
          <a:xfrm>
            <a:off x="3389100" y="1161800"/>
            <a:ext cx="5562399" cy="3404801"/>
          </a:xfrm>
          <a:prstGeom prst="rect">
            <a:avLst/>
          </a:prstGeom>
          <a:noFill/>
          <a:ln>
            <a:noFill/>
          </a:ln>
        </p:spPr>
      </p:pic>
      <p:grpSp>
        <p:nvGrpSpPr>
          <p:cNvPr id="210" name="Google Shape;210;p18"/>
          <p:cNvGrpSpPr/>
          <p:nvPr/>
        </p:nvGrpSpPr>
        <p:grpSpPr>
          <a:xfrm>
            <a:off x="3389100" y="1169525"/>
            <a:ext cx="5562400" cy="3393624"/>
            <a:chOff x="3389100" y="1321925"/>
            <a:chExt cx="5562400" cy="3393624"/>
          </a:xfrm>
        </p:grpSpPr>
        <p:grpSp>
          <p:nvGrpSpPr>
            <p:cNvPr id="211" name="Google Shape;211;p18"/>
            <p:cNvGrpSpPr/>
            <p:nvPr/>
          </p:nvGrpSpPr>
          <p:grpSpPr>
            <a:xfrm>
              <a:off x="3389100" y="1321925"/>
              <a:ext cx="5562400" cy="3393624"/>
              <a:chOff x="3389100" y="1321925"/>
              <a:chExt cx="5562400" cy="3393624"/>
            </a:xfrm>
          </p:grpSpPr>
          <p:pic>
            <p:nvPicPr>
              <p:cNvPr id="212" name="Google Shape;212;p18"/>
              <p:cNvPicPr preferRelativeResize="0"/>
              <p:nvPr/>
            </p:nvPicPr>
            <p:blipFill rotWithShape="1">
              <a:blip r:embed="rId7">
                <a:alphaModFix/>
              </a:blip>
              <a:srcRect b="0" l="0" r="0" t="19015"/>
              <a:stretch/>
            </p:blipFill>
            <p:spPr>
              <a:xfrm>
                <a:off x="3389100" y="1364447"/>
                <a:ext cx="5562400" cy="3351102"/>
              </a:xfrm>
              <a:prstGeom prst="rect">
                <a:avLst/>
              </a:prstGeom>
              <a:noFill/>
              <a:ln>
                <a:noFill/>
              </a:ln>
            </p:spPr>
          </p:pic>
          <p:pic>
            <p:nvPicPr>
              <p:cNvPr id="213" name="Google Shape;213;p18"/>
              <p:cNvPicPr preferRelativeResize="0"/>
              <p:nvPr/>
            </p:nvPicPr>
            <p:blipFill rotWithShape="1">
              <a:blip r:embed="rId7">
                <a:alphaModFix/>
              </a:blip>
              <a:srcRect b="65606" l="0" r="75518" t="0"/>
              <a:stretch/>
            </p:blipFill>
            <p:spPr>
              <a:xfrm>
                <a:off x="3389100" y="1321925"/>
                <a:ext cx="1495257" cy="1562824"/>
              </a:xfrm>
              <a:prstGeom prst="rect">
                <a:avLst/>
              </a:prstGeom>
              <a:noFill/>
              <a:ln>
                <a:noFill/>
              </a:ln>
            </p:spPr>
          </p:pic>
        </p:grpSp>
        <p:sp>
          <p:nvSpPr>
            <p:cNvPr id="214" name="Google Shape;214;p18"/>
            <p:cNvSpPr/>
            <p:nvPr/>
          </p:nvSpPr>
          <p:spPr>
            <a:xfrm>
              <a:off x="3434425" y="1324838"/>
              <a:ext cx="1557000" cy="155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8"/>
          <p:cNvSpPr txBox="1"/>
          <p:nvPr>
            <p:ph type="title"/>
          </p:nvPr>
        </p:nvSpPr>
        <p:spPr>
          <a:xfrm>
            <a:off x="330075" y="157100"/>
            <a:ext cx="9045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Achieving Optimal Security Zones through Effective Planning </a:t>
            </a:r>
            <a:endParaRPr>
              <a:latin typeface="Roboto Light"/>
              <a:ea typeface="Roboto Light"/>
              <a:cs typeface="Roboto Light"/>
              <a:sym typeface="Roboto Light"/>
            </a:endParaRPr>
          </a:p>
        </p:txBody>
      </p:sp>
      <p:sp>
        <p:nvSpPr>
          <p:cNvPr id="182" name="Google Shape;182;p18"/>
          <p:cNvSpPr txBox="1"/>
          <p:nvPr/>
        </p:nvSpPr>
        <p:spPr>
          <a:xfrm>
            <a:off x="178175" y="1626763"/>
            <a:ext cx="302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Roboto Light"/>
                <a:ea typeface="Roboto Light"/>
                <a:cs typeface="Roboto Light"/>
                <a:sym typeface="Roboto Light"/>
              </a:rPr>
              <a:t>Determine the security zone to </a:t>
            </a:r>
            <a:r>
              <a:rPr b="1" lang="en" sz="1200">
                <a:solidFill>
                  <a:schemeClr val="lt1"/>
                </a:solidFill>
                <a:latin typeface="Roboto"/>
                <a:ea typeface="Roboto"/>
                <a:cs typeface="Roboto"/>
                <a:sym typeface="Roboto"/>
              </a:rPr>
              <a:t>5 levels</a:t>
            </a:r>
            <a:endParaRPr b="1" sz="1200">
              <a:solidFill>
                <a:schemeClr val="lt1"/>
              </a:solidFill>
              <a:latin typeface="Roboto"/>
              <a:ea typeface="Roboto"/>
              <a:cs typeface="Roboto"/>
              <a:sym typeface="Roboto"/>
            </a:endParaRPr>
          </a:p>
        </p:txBody>
      </p:sp>
      <p:sp>
        <p:nvSpPr>
          <p:cNvPr id="216" name="Google Shape;216;p18"/>
          <p:cNvSpPr/>
          <p:nvPr/>
        </p:nvSpPr>
        <p:spPr>
          <a:xfrm>
            <a:off x="3380750" y="1099400"/>
            <a:ext cx="5628900" cy="350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18"/>
          <p:cNvPicPr preferRelativeResize="0"/>
          <p:nvPr/>
        </p:nvPicPr>
        <p:blipFill>
          <a:blip r:embed="rId8">
            <a:alphaModFix/>
          </a:blip>
          <a:stretch>
            <a:fillRect/>
          </a:stretch>
        </p:blipFill>
        <p:spPr>
          <a:xfrm>
            <a:off x="4929775" y="738761"/>
            <a:ext cx="1574275" cy="4190773"/>
          </a:xfrm>
          <a:prstGeom prst="rect">
            <a:avLst/>
          </a:prstGeom>
          <a:noFill/>
          <a:ln>
            <a:noFill/>
          </a:ln>
        </p:spPr>
      </p:pic>
      <p:sp>
        <p:nvSpPr>
          <p:cNvPr id="185" name="Google Shape;185;p18"/>
          <p:cNvSpPr/>
          <p:nvPr/>
        </p:nvSpPr>
        <p:spPr>
          <a:xfrm>
            <a:off x="470700" y="907800"/>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6"/>
                </a:solidFill>
                <a:latin typeface="Roboto"/>
                <a:ea typeface="Roboto"/>
                <a:cs typeface="Roboto"/>
                <a:sym typeface="Roboto"/>
              </a:rPr>
              <a:t>Area</a:t>
            </a:r>
            <a:endParaRPr b="1" sz="2000">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xit" presetID="10" presetSubtype="0">
                                  <p:stCondLst>
                                    <p:cond delay="0"/>
                                  </p:stCondLst>
                                  <p:childTnLst>
                                    <p:animEffect filter="fade" transition="out">
                                      <p:cBhvr>
                                        <p:cTn dur="1000"/>
                                        <p:tgtEl>
                                          <p:spTgt spid="183"/>
                                        </p:tgtEl>
                                      </p:cBhvr>
                                    </p:animEffect>
                                    <p:set>
                                      <p:cBhvr>
                                        <p:cTn dur="1" fill="hold">
                                          <p:stCondLst>
                                            <p:cond delay="1000"/>
                                          </p:stCondLst>
                                        </p:cTn>
                                        <p:tgtEl>
                                          <p:spTgt spid="1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cxnSp>
        <p:nvCxnSpPr>
          <p:cNvPr id="222" name="Google Shape;222;p19"/>
          <p:cNvCxnSpPr/>
          <p:nvPr/>
        </p:nvCxnSpPr>
        <p:spPr>
          <a:xfrm>
            <a:off x="-8775" y="1194600"/>
            <a:ext cx="9255900" cy="3600"/>
          </a:xfrm>
          <a:prstGeom prst="straightConnector1">
            <a:avLst/>
          </a:prstGeom>
          <a:noFill/>
          <a:ln cap="flat" cmpd="sng" w="38100">
            <a:solidFill>
              <a:schemeClr val="lt1"/>
            </a:solidFill>
            <a:prstDash val="solid"/>
            <a:round/>
            <a:headEnd len="med" w="med" type="none"/>
            <a:tailEnd len="med" w="med" type="none"/>
          </a:ln>
        </p:spPr>
      </p:cxnSp>
      <p:sp>
        <p:nvSpPr>
          <p:cNvPr id="223" name="Google Shape;223;p19"/>
          <p:cNvSpPr/>
          <p:nvPr/>
        </p:nvSpPr>
        <p:spPr>
          <a:xfrm>
            <a:off x="3307100"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666666"/>
                </a:solidFill>
                <a:latin typeface="Roboto"/>
                <a:ea typeface="Roboto"/>
                <a:cs typeface="Roboto"/>
                <a:sym typeface="Roboto"/>
              </a:rPr>
              <a:t>People</a:t>
            </a:r>
            <a:endParaRPr b="1" sz="1900">
              <a:solidFill>
                <a:srgbClr val="666666"/>
              </a:solidFill>
              <a:latin typeface="Roboto"/>
              <a:ea typeface="Roboto"/>
              <a:cs typeface="Roboto"/>
              <a:sym typeface="Roboto"/>
            </a:endParaRPr>
          </a:p>
        </p:txBody>
      </p:sp>
      <p:sp>
        <p:nvSpPr>
          <p:cNvPr id="224" name="Google Shape;224;p19"/>
          <p:cNvSpPr/>
          <p:nvPr/>
        </p:nvSpPr>
        <p:spPr>
          <a:xfrm>
            <a:off x="6143488"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666666"/>
                </a:solidFill>
                <a:latin typeface="Roboto"/>
                <a:ea typeface="Roboto"/>
                <a:cs typeface="Roboto"/>
                <a:sym typeface="Roboto"/>
              </a:rPr>
              <a:t>A</a:t>
            </a:r>
            <a:r>
              <a:rPr b="1" lang="en" sz="1900">
                <a:solidFill>
                  <a:srgbClr val="666666"/>
                </a:solidFill>
                <a:latin typeface="Roboto"/>
                <a:ea typeface="Roboto"/>
                <a:cs typeface="Roboto"/>
                <a:sym typeface="Roboto"/>
              </a:rPr>
              <a:t>lert!</a:t>
            </a:r>
            <a:endParaRPr b="1" sz="1700">
              <a:solidFill>
                <a:srgbClr val="666666"/>
              </a:solidFill>
              <a:latin typeface="Roboto"/>
              <a:ea typeface="Roboto"/>
              <a:cs typeface="Roboto"/>
              <a:sym typeface="Roboto"/>
            </a:endParaRPr>
          </a:p>
        </p:txBody>
      </p:sp>
      <p:sp>
        <p:nvSpPr>
          <p:cNvPr id="225" name="Google Shape;225;p19"/>
          <p:cNvSpPr/>
          <p:nvPr/>
        </p:nvSpPr>
        <p:spPr>
          <a:xfrm>
            <a:off x="9247200" y="3712825"/>
            <a:ext cx="451200" cy="45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txBox="1"/>
          <p:nvPr>
            <p:ph type="title"/>
          </p:nvPr>
        </p:nvSpPr>
        <p:spPr>
          <a:xfrm>
            <a:off x="330075" y="157100"/>
            <a:ext cx="9045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Achieving Optimal Security Zones through Effective Planning</a:t>
            </a:r>
            <a:r>
              <a:rPr lang="en">
                <a:latin typeface="Roboto Light"/>
                <a:ea typeface="Roboto Light"/>
                <a:cs typeface="Roboto Light"/>
                <a:sym typeface="Roboto Light"/>
              </a:rPr>
              <a:t> </a:t>
            </a:r>
            <a:endParaRPr>
              <a:latin typeface="Roboto Light"/>
              <a:ea typeface="Roboto Light"/>
              <a:cs typeface="Roboto Light"/>
              <a:sym typeface="Roboto Light"/>
            </a:endParaRPr>
          </a:p>
        </p:txBody>
      </p:sp>
      <p:sp>
        <p:nvSpPr>
          <p:cNvPr id="227" name="Google Shape;227;p19"/>
          <p:cNvSpPr/>
          <p:nvPr/>
        </p:nvSpPr>
        <p:spPr>
          <a:xfrm>
            <a:off x="470700" y="907800"/>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6"/>
                </a:solidFill>
                <a:latin typeface="Roboto"/>
                <a:ea typeface="Roboto"/>
                <a:cs typeface="Roboto"/>
                <a:sym typeface="Roboto"/>
              </a:rPr>
              <a:t>Area</a:t>
            </a:r>
            <a:endParaRPr b="1" sz="2000">
              <a:solidFill>
                <a:schemeClr val="accent6"/>
              </a:solidFill>
              <a:latin typeface="Roboto"/>
              <a:ea typeface="Roboto"/>
              <a:cs typeface="Roboto"/>
              <a:sym typeface="Roboto"/>
            </a:endParaRPr>
          </a:p>
        </p:txBody>
      </p:sp>
      <p:pic>
        <p:nvPicPr>
          <p:cNvPr id="228" name="Google Shape;228;p19"/>
          <p:cNvPicPr preferRelativeResize="0"/>
          <p:nvPr/>
        </p:nvPicPr>
        <p:blipFill>
          <a:blip r:embed="rId3">
            <a:alphaModFix/>
          </a:blip>
          <a:stretch>
            <a:fillRect/>
          </a:stretch>
        </p:blipFill>
        <p:spPr>
          <a:xfrm>
            <a:off x="654525" y="1681600"/>
            <a:ext cx="3605900" cy="3316050"/>
          </a:xfrm>
          <a:prstGeom prst="rect">
            <a:avLst/>
          </a:prstGeom>
          <a:noFill/>
          <a:ln>
            <a:noFill/>
          </a:ln>
        </p:spPr>
      </p:pic>
      <p:pic>
        <p:nvPicPr>
          <p:cNvPr id="229" name="Google Shape;229;p19"/>
          <p:cNvPicPr preferRelativeResize="0"/>
          <p:nvPr/>
        </p:nvPicPr>
        <p:blipFill>
          <a:blip r:embed="rId4">
            <a:alphaModFix/>
          </a:blip>
          <a:stretch>
            <a:fillRect/>
          </a:stretch>
        </p:blipFill>
        <p:spPr>
          <a:xfrm>
            <a:off x="4448475" y="1658508"/>
            <a:ext cx="2924876" cy="3316041"/>
          </a:xfrm>
          <a:prstGeom prst="rect">
            <a:avLst/>
          </a:prstGeom>
          <a:noFill/>
          <a:ln>
            <a:noFill/>
          </a:ln>
        </p:spPr>
      </p:pic>
      <p:pic>
        <p:nvPicPr>
          <p:cNvPr id="230" name="Google Shape;230;p19"/>
          <p:cNvPicPr preferRelativeResize="0"/>
          <p:nvPr/>
        </p:nvPicPr>
        <p:blipFill>
          <a:blip r:embed="rId5">
            <a:alphaModFix/>
          </a:blip>
          <a:stretch>
            <a:fillRect/>
          </a:stretch>
        </p:blipFill>
        <p:spPr>
          <a:xfrm>
            <a:off x="1262438" y="2010601"/>
            <a:ext cx="6713474" cy="2611855"/>
          </a:xfrm>
          <a:prstGeom prst="rect">
            <a:avLst/>
          </a:prstGeom>
          <a:noFill/>
          <a:ln>
            <a:noFill/>
          </a:ln>
        </p:spPr>
      </p:pic>
      <p:pic>
        <p:nvPicPr>
          <p:cNvPr id="231" name="Google Shape;231;p19"/>
          <p:cNvPicPr preferRelativeResize="0"/>
          <p:nvPr/>
        </p:nvPicPr>
        <p:blipFill>
          <a:blip r:embed="rId6">
            <a:alphaModFix/>
          </a:blip>
          <a:stretch>
            <a:fillRect/>
          </a:stretch>
        </p:blipFill>
        <p:spPr>
          <a:xfrm>
            <a:off x="510025" y="2010588"/>
            <a:ext cx="8218299" cy="24736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20"/>
          <p:cNvCxnSpPr/>
          <p:nvPr/>
        </p:nvCxnSpPr>
        <p:spPr>
          <a:xfrm>
            <a:off x="-8775" y="1194600"/>
            <a:ext cx="9255900" cy="3600"/>
          </a:xfrm>
          <a:prstGeom prst="straightConnector1">
            <a:avLst/>
          </a:prstGeom>
          <a:noFill/>
          <a:ln cap="flat" cmpd="sng" w="38100">
            <a:solidFill>
              <a:schemeClr val="lt1"/>
            </a:solidFill>
            <a:prstDash val="solid"/>
            <a:round/>
            <a:headEnd len="med" w="med" type="none"/>
            <a:tailEnd len="med" w="med" type="none"/>
          </a:ln>
        </p:spPr>
      </p:cxnSp>
      <p:sp>
        <p:nvSpPr>
          <p:cNvPr id="237" name="Google Shape;237;p20"/>
          <p:cNvSpPr/>
          <p:nvPr/>
        </p:nvSpPr>
        <p:spPr>
          <a:xfrm>
            <a:off x="3307100" y="907800"/>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Roboto"/>
                <a:ea typeface="Roboto"/>
                <a:cs typeface="Roboto"/>
                <a:sym typeface="Roboto"/>
              </a:rPr>
              <a:t>People</a:t>
            </a:r>
            <a:endParaRPr b="1" sz="1900">
              <a:solidFill>
                <a:schemeClr val="accent6"/>
              </a:solidFill>
              <a:latin typeface="Roboto"/>
              <a:ea typeface="Roboto"/>
              <a:cs typeface="Roboto"/>
              <a:sym typeface="Roboto"/>
            </a:endParaRPr>
          </a:p>
        </p:txBody>
      </p:sp>
      <p:sp>
        <p:nvSpPr>
          <p:cNvPr id="238" name="Google Shape;238;p20"/>
          <p:cNvSpPr txBox="1"/>
          <p:nvPr/>
        </p:nvSpPr>
        <p:spPr>
          <a:xfrm>
            <a:off x="2411011" y="1461900"/>
            <a:ext cx="405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Roboto Light"/>
                <a:ea typeface="Roboto Light"/>
                <a:cs typeface="Roboto Light"/>
                <a:sym typeface="Roboto Light"/>
              </a:rPr>
              <a:t>Assign job responsibilities to each security zone level</a:t>
            </a:r>
            <a:endParaRPr sz="1200">
              <a:solidFill>
                <a:schemeClr val="lt1"/>
              </a:solidFill>
              <a:latin typeface="Roboto Light"/>
              <a:ea typeface="Roboto Light"/>
              <a:cs typeface="Roboto Light"/>
              <a:sym typeface="Roboto Light"/>
            </a:endParaRPr>
          </a:p>
        </p:txBody>
      </p:sp>
      <p:sp>
        <p:nvSpPr>
          <p:cNvPr id="239" name="Google Shape;239;p20"/>
          <p:cNvSpPr/>
          <p:nvPr/>
        </p:nvSpPr>
        <p:spPr>
          <a:xfrm>
            <a:off x="9247200" y="3712825"/>
            <a:ext cx="451200" cy="45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txBox="1"/>
          <p:nvPr>
            <p:ph type="title"/>
          </p:nvPr>
        </p:nvSpPr>
        <p:spPr>
          <a:xfrm>
            <a:off x="330075" y="157100"/>
            <a:ext cx="9045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Achieving Optimal Security Zones through Effective Planning </a:t>
            </a:r>
            <a:endParaRPr>
              <a:latin typeface="Roboto Light"/>
              <a:ea typeface="Roboto Light"/>
              <a:cs typeface="Roboto Light"/>
              <a:sym typeface="Roboto Light"/>
            </a:endParaRPr>
          </a:p>
        </p:txBody>
      </p:sp>
      <p:sp>
        <p:nvSpPr>
          <p:cNvPr id="241" name="Google Shape;241;p20"/>
          <p:cNvSpPr/>
          <p:nvPr/>
        </p:nvSpPr>
        <p:spPr>
          <a:xfrm>
            <a:off x="6143488"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666666"/>
                </a:solidFill>
                <a:latin typeface="Roboto"/>
                <a:ea typeface="Roboto"/>
                <a:cs typeface="Roboto"/>
                <a:sym typeface="Roboto"/>
              </a:rPr>
              <a:t>Alert!</a:t>
            </a:r>
            <a:endParaRPr b="1" sz="1700">
              <a:solidFill>
                <a:srgbClr val="666666"/>
              </a:solidFill>
              <a:latin typeface="Roboto"/>
              <a:ea typeface="Roboto"/>
              <a:cs typeface="Roboto"/>
              <a:sym typeface="Roboto"/>
            </a:endParaRPr>
          </a:p>
        </p:txBody>
      </p:sp>
      <p:sp>
        <p:nvSpPr>
          <p:cNvPr id="242" name="Google Shape;242;p20"/>
          <p:cNvSpPr/>
          <p:nvPr/>
        </p:nvSpPr>
        <p:spPr>
          <a:xfrm>
            <a:off x="470700"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666666"/>
                </a:solidFill>
                <a:latin typeface="Roboto"/>
                <a:ea typeface="Roboto"/>
                <a:cs typeface="Roboto"/>
                <a:sym typeface="Roboto"/>
              </a:rPr>
              <a:t>Area</a:t>
            </a:r>
            <a:endParaRPr b="1" sz="2000">
              <a:solidFill>
                <a:srgbClr val="666666"/>
              </a:solidFill>
              <a:latin typeface="Roboto"/>
              <a:ea typeface="Roboto"/>
              <a:cs typeface="Roboto"/>
              <a:sym typeface="Roboto"/>
            </a:endParaRPr>
          </a:p>
        </p:txBody>
      </p:sp>
      <p:pic>
        <p:nvPicPr>
          <p:cNvPr id="243" name="Google Shape;243;p20"/>
          <p:cNvPicPr preferRelativeResize="0"/>
          <p:nvPr/>
        </p:nvPicPr>
        <p:blipFill rotWithShape="1">
          <a:blip r:embed="rId3">
            <a:alphaModFix/>
          </a:blip>
          <a:srcRect b="50002" l="-500" r="499" t="0"/>
          <a:stretch/>
        </p:blipFill>
        <p:spPr>
          <a:xfrm>
            <a:off x="574800" y="1926625"/>
            <a:ext cx="8088751" cy="2936099"/>
          </a:xfrm>
          <a:prstGeom prst="rect">
            <a:avLst/>
          </a:prstGeom>
          <a:noFill/>
          <a:ln>
            <a:noFill/>
          </a:ln>
        </p:spPr>
      </p:pic>
      <p:sp>
        <p:nvSpPr>
          <p:cNvPr id="244" name="Google Shape;244;p20"/>
          <p:cNvSpPr txBox="1"/>
          <p:nvPr/>
        </p:nvSpPr>
        <p:spPr>
          <a:xfrm>
            <a:off x="693000" y="2202450"/>
            <a:ext cx="7970700" cy="369300"/>
          </a:xfrm>
          <a:prstGeom prst="rect">
            <a:avLst/>
          </a:prstGeom>
          <a:noFill/>
          <a:ln cap="flat" cmpd="sng" w="38100">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1"/>
          <p:cNvPicPr preferRelativeResize="0"/>
          <p:nvPr/>
        </p:nvPicPr>
        <p:blipFill>
          <a:blip r:embed="rId3">
            <a:alphaModFix/>
          </a:blip>
          <a:stretch>
            <a:fillRect/>
          </a:stretch>
        </p:blipFill>
        <p:spPr>
          <a:xfrm>
            <a:off x="272501" y="1827925"/>
            <a:ext cx="8412524" cy="3189825"/>
          </a:xfrm>
          <a:prstGeom prst="rect">
            <a:avLst/>
          </a:prstGeom>
          <a:noFill/>
          <a:ln>
            <a:noFill/>
          </a:ln>
        </p:spPr>
      </p:pic>
      <p:cxnSp>
        <p:nvCxnSpPr>
          <p:cNvPr id="250" name="Google Shape;250;p21"/>
          <p:cNvCxnSpPr/>
          <p:nvPr/>
        </p:nvCxnSpPr>
        <p:spPr>
          <a:xfrm>
            <a:off x="-8775" y="1194600"/>
            <a:ext cx="9255900" cy="3600"/>
          </a:xfrm>
          <a:prstGeom prst="straightConnector1">
            <a:avLst/>
          </a:prstGeom>
          <a:noFill/>
          <a:ln cap="flat" cmpd="sng" w="38100">
            <a:solidFill>
              <a:schemeClr val="lt1"/>
            </a:solidFill>
            <a:prstDash val="solid"/>
            <a:round/>
            <a:headEnd len="med" w="med" type="none"/>
            <a:tailEnd len="med" w="med" type="none"/>
          </a:ln>
        </p:spPr>
      </p:cxnSp>
      <p:sp>
        <p:nvSpPr>
          <p:cNvPr id="251" name="Google Shape;251;p21"/>
          <p:cNvSpPr/>
          <p:nvPr/>
        </p:nvSpPr>
        <p:spPr>
          <a:xfrm>
            <a:off x="6143488" y="907800"/>
            <a:ext cx="2267100" cy="554100"/>
          </a:xfrm>
          <a:prstGeom prst="roundRect">
            <a:avLst>
              <a:gd fmla="val 0" name="adj"/>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Roboto"/>
                <a:ea typeface="Roboto"/>
                <a:cs typeface="Roboto"/>
                <a:sym typeface="Roboto"/>
              </a:rPr>
              <a:t>Alert!</a:t>
            </a:r>
            <a:endParaRPr b="1" sz="1700">
              <a:solidFill>
                <a:schemeClr val="accent6"/>
              </a:solidFill>
              <a:latin typeface="Roboto"/>
              <a:ea typeface="Roboto"/>
              <a:cs typeface="Roboto"/>
              <a:sym typeface="Roboto"/>
            </a:endParaRPr>
          </a:p>
        </p:txBody>
      </p:sp>
      <p:sp>
        <p:nvSpPr>
          <p:cNvPr id="252" name="Google Shape;252;p21"/>
          <p:cNvSpPr/>
          <p:nvPr/>
        </p:nvSpPr>
        <p:spPr>
          <a:xfrm>
            <a:off x="9247200" y="3712825"/>
            <a:ext cx="451200" cy="451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txBox="1"/>
          <p:nvPr>
            <p:ph type="title"/>
          </p:nvPr>
        </p:nvSpPr>
        <p:spPr>
          <a:xfrm>
            <a:off x="330075" y="157100"/>
            <a:ext cx="9045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Light"/>
                <a:ea typeface="Roboto Light"/>
                <a:cs typeface="Roboto Light"/>
                <a:sym typeface="Roboto Light"/>
              </a:rPr>
              <a:t>Achieving Optimal Security Zones through Effective Planning </a:t>
            </a:r>
            <a:endParaRPr>
              <a:latin typeface="Roboto Light"/>
              <a:ea typeface="Roboto Light"/>
              <a:cs typeface="Roboto Light"/>
              <a:sym typeface="Roboto Light"/>
            </a:endParaRPr>
          </a:p>
        </p:txBody>
      </p:sp>
      <p:sp>
        <p:nvSpPr>
          <p:cNvPr id="254" name="Google Shape;254;p21"/>
          <p:cNvSpPr/>
          <p:nvPr/>
        </p:nvSpPr>
        <p:spPr>
          <a:xfrm>
            <a:off x="3307100"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666666"/>
                </a:solidFill>
                <a:latin typeface="Roboto"/>
                <a:ea typeface="Roboto"/>
                <a:cs typeface="Roboto"/>
                <a:sym typeface="Roboto"/>
              </a:rPr>
              <a:t>People</a:t>
            </a:r>
            <a:endParaRPr b="1" sz="1900">
              <a:solidFill>
                <a:srgbClr val="666666"/>
              </a:solidFill>
              <a:latin typeface="Roboto"/>
              <a:ea typeface="Roboto"/>
              <a:cs typeface="Roboto"/>
              <a:sym typeface="Roboto"/>
            </a:endParaRPr>
          </a:p>
        </p:txBody>
      </p:sp>
      <p:sp>
        <p:nvSpPr>
          <p:cNvPr id="255" name="Google Shape;255;p21"/>
          <p:cNvSpPr/>
          <p:nvPr/>
        </p:nvSpPr>
        <p:spPr>
          <a:xfrm>
            <a:off x="470700" y="907800"/>
            <a:ext cx="2267100" cy="554100"/>
          </a:xfrm>
          <a:prstGeom prst="roundRect">
            <a:avLst>
              <a:gd fmla="val 0" name="adj"/>
            </a:avLst>
          </a:prstGeom>
          <a:solidFill>
            <a:srgbClr val="B7B7B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666666"/>
                </a:solidFill>
                <a:latin typeface="Roboto"/>
                <a:ea typeface="Roboto"/>
                <a:cs typeface="Roboto"/>
                <a:sym typeface="Roboto"/>
              </a:rPr>
              <a:t>Area</a:t>
            </a:r>
            <a:endParaRPr b="1" sz="2000">
              <a:solidFill>
                <a:srgbClr val="666666"/>
              </a:solidFill>
              <a:latin typeface="Roboto"/>
              <a:ea typeface="Roboto"/>
              <a:cs typeface="Roboto"/>
              <a:sym typeface="Roboto"/>
            </a:endParaRPr>
          </a:p>
        </p:txBody>
      </p:sp>
      <p:grpSp>
        <p:nvGrpSpPr>
          <p:cNvPr id="256" name="Google Shape;256;p21"/>
          <p:cNvGrpSpPr/>
          <p:nvPr/>
        </p:nvGrpSpPr>
        <p:grpSpPr>
          <a:xfrm>
            <a:off x="116788" y="2068063"/>
            <a:ext cx="8910425" cy="2145675"/>
            <a:chOff x="116788" y="2068063"/>
            <a:chExt cx="8910425" cy="2145675"/>
          </a:xfrm>
        </p:grpSpPr>
        <p:pic>
          <p:nvPicPr>
            <p:cNvPr id="257" name="Google Shape;257;p21"/>
            <p:cNvPicPr preferRelativeResize="0"/>
            <p:nvPr/>
          </p:nvPicPr>
          <p:blipFill>
            <a:blip r:embed="rId4">
              <a:alphaModFix/>
            </a:blip>
            <a:stretch>
              <a:fillRect/>
            </a:stretch>
          </p:blipFill>
          <p:spPr>
            <a:xfrm>
              <a:off x="6649987" y="2068063"/>
              <a:ext cx="2377225" cy="2083747"/>
            </a:xfrm>
            <a:prstGeom prst="rect">
              <a:avLst/>
            </a:prstGeom>
            <a:noFill/>
            <a:ln>
              <a:noFill/>
            </a:ln>
          </p:spPr>
        </p:pic>
        <p:pic>
          <p:nvPicPr>
            <p:cNvPr id="258" name="Google Shape;258;p21"/>
            <p:cNvPicPr preferRelativeResize="0"/>
            <p:nvPr/>
          </p:nvPicPr>
          <p:blipFill>
            <a:blip r:embed="rId5">
              <a:alphaModFix/>
            </a:blip>
            <a:stretch>
              <a:fillRect/>
            </a:stretch>
          </p:blipFill>
          <p:spPr>
            <a:xfrm>
              <a:off x="116788" y="2068063"/>
              <a:ext cx="6533199" cy="2145675"/>
            </a:xfrm>
            <a:prstGeom prst="rect">
              <a:avLst/>
            </a:prstGeom>
            <a:noFill/>
            <a:ln>
              <a:noFill/>
            </a:ln>
          </p:spPr>
        </p:pic>
      </p:grpSp>
      <p:grpSp>
        <p:nvGrpSpPr>
          <p:cNvPr id="259" name="Google Shape;259;p21"/>
          <p:cNvGrpSpPr/>
          <p:nvPr/>
        </p:nvGrpSpPr>
        <p:grpSpPr>
          <a:xfrm>
            <a:off x="145650" y="1614305"/>
            <a:ext cx="9073815" cy="3205645"/>
            <a:chOff x="145650" y="1614305"/>
            <a:chExt cx="9073815" cy="3205645"/>
          </a:xfrm>
        </p:grpSpPr>
        <p:grpSp>
          <p:nvGrpSpPr>
            <p:cNvPr id="260" name="Google Shape;260;p21"/>
            <p:cNvGrpSpPr/>
            <p:nvPr/>
          </p:nvGrpSpPr>
          <p:grpSpPr>
            <a:xfrm>
              <a:off x="145650" y="1614305"/>
              <a:ext cx="9073815" cy="3205645"/>
              <a:chOff x="145650" y="1614305"/>
              <a:chExt cx="9073815" cy="3205645"/>
            </a:xfrm>
          </p:grpSpPr>
          <p:sp>
            <p:nvSpPr>
              <p:cNvPr id="261" name="Google Shape;261;p21"/>
              <p:cNvSpPr/>
              <p:nvPr/>
            </p:nvSpPr>
            <p:spPr>
              <a:xfrm>
                <a:off x="2388825" y="1920925"/>
                <a:ext cx="2865300" cy="1324500"/>
              </a:xfrm>
              <a:prstGeom prst="rect">
                <a:avLst/>
              </a:prstGeom>
              <a:noFill/>
              <a:ln cap="flat" cmpd="sng" w="19050">
                <a:solidFill>
                  <a:srgbClr val="00A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1"/>
              <p:cNvGrpSpPr/>
              <p:nvPr/>
            </p:nvGrpSpPr>
            <p:grpSpPr>
              <a:xfrm>
                <a:off x="145650" y="1614305"/>
                <a:ext cx="9073815" cy="3205645"/>
                <a:chOff x="145650" y="1614305"/>
                <a:chExt cx="9073815" cy="3205645"/>
              </a:xfrm>
            </p:grpSpPr>
            <p:pic>
              <p:nvPicPr>
                <p:cNvPr id="263" name="Google Shape;263;p21"/>
                <p:cNvPicPr preferRelativeResize="0"/>
                <p:nvPr/>
              </p:nvPicPr>
              <p:blipFill>
                <a:blip r:embed="rId6">
                  <a:alphaModFix/>
                </a:blip>
                <a:stretch>
                  <a:fillRect/>
                </a:stretch>
              </p:blipFill>
              <p:spPr>
                <a:xfrm>
                  <a:off x="1963850" y="3405150"/>
                  <a:ext cx="5209550" cy="1383643"/>
                </a:xfrm>
                <a:prstGeom prst="rect">
                  <a:avLst/>
                </a:prstGeom>
                <a:noFill/>
                <a:ln>
                  <a:noFill/>
                </a:ln>
              </p:spPr>
            </p:pic>
            <p:pic>
              <p:nvPicPr>
                <p:cNvPr id="264" name="Google Shape;264;p21"/>
                <p:cNvPicPr preferRelativeResize="0"/>
                <p:nvPr/>
              </p:nvPicPr>
              <p:blipFill>
                <a:blip r:embed="rId7">
                  <a:alphaModFix/>
                </a:blip>
                <a:stretch>
                  <a:fillRect/>
                </a:stretch>
              </p:blipFill>
              <p:spPr>
                <a:xfrm>
                  <a:off x="145650" y="1920900"/>
                  <a:ext cx="8845949" cy="1324524"/>
                </a:xfrm>
                <a:prstGeom prst="rect">
                  <a:avLst/>
                </a:prstGeom>
                <a:noFill/>
                <a:ln>
                  <a:noFill/>
                </a:ln>
              </p:spPr>
            </p:pic>
            <p:sp>
              <p:nvSpPr>
                <p:cNvPr id="265" name="Google Shape;265;p21"/>
                <p:cNvSpPr/>
                <p:nvPr/>
              </p:nvSpPr>
              <p:spPr>
                <a:xfrm>
                  <a:off x="153275" y="1923675"/>
                  <a:ext cx="2222700" cy="132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1963834" y="3405150"/>
                  <a:ext cx="2026200" cy="14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3990012" y="3405150"/>
                  <a:ext cx="3183300" cy="1414800"/>
                </a:xfrm>
                <a:prstGeom prst="rect">
                  <a:avLst/>
                </a:prstGeom>
                <a:noFill/>
                <a:ln cap="flat" cmpd="sng" w="19050">
                  <a:solidFill>
                    <a:srgbClr val="00A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7485325" y="1920925"/>
                  <a:ext cx="1523400" cy="1324500"/>
                </a:xfrm>
                <a:prstGeom prst="rect">
                  <a:avLst/>
                </a:prstGeom>
                <a:noFill/>
                <a:ln cap="flat" cmpd="sng" w="19050">
                  <a:solidFill>
                    <a:srgbClr val="3AC33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5266975" y="1920925"/>
                  <a:ext cx="876600" cy="132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txBox="1"/>
                <p:nvPr/>
              </p:nvSpPr>
              <p:spPr>
                <a:xfrm>
                  <a:off x="330065" y="1627805"/>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FF0000"/>
                      </a:solidFill>
                      <a:latin typeface="Roboto"/>
                      <a:ea typeface="Roboto"/>
                      <a:cs typeface="Roboto"/>
                      <a:sym typeface="Roboto"/>
                    </a:rPr>
                    <a:t>Event Information</a:t>
                  </a:r>
                  <a:endParaRPr b="1" sz="1200">
                    <a:solidFill>
                      <a:srgbClr val="FF0000"/>
                    </a:solidFill>
                    <a:latin typeface="Roboto"/>
                    <a:ea typeface="Roboto"/>
                    <a:cs typeface="Roboto"/>
                    <a:sym typeface="Roboto"/>
                  </a:endParaRPr>
                </a:p>
              </p:txBody>
            </p:sp>
            <p:sp>
              <p:nvSpPr>
                <p:cNvPr id="271" name="Google Shape;271;p21"/>
                <p:cNvSpPr txBox="1"/>
                <p:nvPr/>
              </p:nvSpPr>
              <p:spPr>
                <a:xfrm>
                  <a:off x="2900940" y="1614305"/>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00AAFF"/>
                      </a:solidFill>
                      <a:latin typeface="Roboto"/>
                      <a:ea typeface="Roboto"/>
                      <a:cs typeface="Roboto"/>
                      <a:sym typeface="Roboto"/>
                    </a:rPr>
                    <a:t>Personal Information</a:t>
                  </a:r>
                  <a:endParaRPr b="1" sz="1200">
                    <a:solidFill>
                      <a:srgbClr val="00AAFF"/>
                    </a:solidFill>
                    <a:latin typeface="Roboto"/>
                    <a:ea typeface="Roboto"/>
                    <a:cs typeface="Roboto"/>
                    <a:sym typeface="Roboto"/>
                  </a:endParaRPr>
                </a:p>
              </p:txBody>
            </p:sp>
            <p:sp>
              <p:nvSpPr>
                <p:cNvPr id="272" name="Google Shape;272;p21"/>
                <p:cNvSpPr txBox="1"/>
                <p:nvPr/>
              </p:nvSpPr>
              <p:spPr>
                <a:xfrm>
                  <a:off x="7274565" y="1614305"/>
                  <a:ext cx="194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3AC334"/>
                      </a:solidFill>
                      <a:latin typeface="Roboto"/>
                      <a:ea typeface="Roboto"/>
                      <a:cs typeface="Roboto"/>
                      <a:sym typeface="Roboto"/>
                    </a:rPr>
                    <a:t>Calculation</a:t>
                  </a:r>
                  <a:endParaRPr b="1" sz="1200">
                    <a:solidFill>
                      <a:srgbClr val="3AC334"/>
                    </a:solidFill>
                    <a:latin typeface="Roboto"/>
                    <a:ea typeface="Roboto"/>
                    <a:cs typeface="Roboto"/>
                    <a:sym typeface="Roboto"/>
                  </a:endParaRPr>
                </a:p>
              </p:txBody>
            </p:sp>
          </p:grpSp>
        </p:grpSp>
        <p:sp>
          <p:nvSpPr>
            <p:cNvPr id="273" name="Google Shape;273;p21"/>
            <p:cNvSpPr/>
            <p:nvPr/>
          </p:nvSpPr>
          <p:spPr>
            <a:xfrm>
              <a:off x="6182425" y="1929100"/>
              <a:ext cx="1263900" cy="1305300"/>
            </a:xfrm>
            <a:prstGeom prst="rect">
              <a:avLst/>
            </a:prstGeom>
            <a:noFill/>
            <a:ln cap="flat" cmpd="sng" w="19050">
              <a:solidFill>
                <a:srgbClr val="00A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xit" presetID="10" presetSubtype="0">
                                  <p:stCondLst>
                                    <p:cond delay="0"/>
                                  </p:stCondLst>
                                  <p:childTnLst>
                                    <p:animEffect filter="fade" transition="out">
                                      <p:cBhvr>
                                        <p:cTn dur="1000"/>
                                        <p:tgtEl>
                                          <p:spTgt spid="256"/>
                                        </p:tgtEl>
                                      </p:cBhvr>
                                    </p:animEffect>
                                    <p:set>
                                      <p:cBhvr>
                                        <p:cTn dur="1" fill="hold">
                                          <p:stCondLst>
                                            <p:cond delay="1000"/>
                                          </p:stCondLst>
                                        </p:cTn>
                                        <p:tgtEl>
                                          <p:spTgt spid="2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