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6858000" cx="12192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ilepHkX5ihj+Rk9MKaCIhtUQ4o/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5" name="Microsoft Office User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B813E1-F287-4927-B5DE-F360BD2B42EB}">
  <a:tblStyle styleId="{53B813E1-F287-4927-B5DE-F360BD2B42E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C390AA7C-06A3-493F-8242-D2C24D966FA2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5A77CD5C-0342-4656-9B8D-B083EB971134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fill>
          <a:solidFill>
            <a:srgbClr val="CACAC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ACAC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1-06T12:02:23.573">
    <p:pos x="10" y="10"/>
    <p:text>Указываем точные цифры.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jmPd9sI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11-06T12:09:25.190">
    <p:pos x="146" y="146"/>
    <p:text>Сформулировать просто и понятно.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jmPd9sM"/>
      </p:ext>
    </p:extLst>
  </p:cm>
  <p:cm authorId="0" idx="3" dt="2022-11-06T12:04:06.085">
    <p:pos x="10" y="10"/>
    <p:text>Настаиваем на изначальном.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jmPd9sQ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11-06T12:14:56.512">
    <p:pos x="10" y="10"/>
    <p:text>Сверить с XLS.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jmPd9sU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5" dt="2022-11-06T12:16:09.376">
    <p:pos x="10" y="10"/>
    <p:text>Делаем точно.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jmPd9sE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наименование разрабатываемого(дорабатываемого) решения;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актуальность, назначение и области применения решения, его соответствие одному или нескольким приоритетным направлениям;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стадия реализации проекта (проектирование или пилотирование);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обоснование целесообразности грантовой поддержки проекта.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Сроки выполнения проекта (количество и длительность этапов, краткое описание этапов с указанием дат начала и окончания, ключевых параметров и мероприятий для каждого этапа);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Стоимость проекта (общая стоимость, доля софинансирования, этапы и источник софинансирования).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ru-RU"/>
              <a:t>источники софинансирования.</a:t>
            </a:r>
            <a:endParaRPr/>
          </a:p>
        </p:txBody>
      </p:sp>
      <p:sp>
        <p:nvSpPr>
          <p:cNvPr id="186" name="Google Shape;186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наименование разрабатываемого(дорабатываемого) решения;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актуальность, назначение и области применения решения, его соответствие одному или нескольким приоритетным направлениям;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стадия реализации проекта (проектирование или пилотирование);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обоснование целесообразности грантовой поддержки проекта.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</a:rPr>
              <a:t>-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Архитектура (дизайн) решения (для Лота 1) или спецификация решения (для Лота 2) с кратким описанием работ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(в отношении дорабатываемого решения приводится сравнительный анализ в формате «было – станет»).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 Описание рынка и стратегия продвижения решения;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i="1"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Модель монетизации</a:t>
            </a:r>
            <a:r>
              <a:rPr i="1" lang="ru-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i="1"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	Сравнение решения с аналогами и его конкурентные преимущества.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 Опыт реализации аналогичных проектов;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 Наличие инфраструктуры, необходимой для реализации проекта;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 Ключевые члены команды;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Информация о ранее полученных мерах поддержки, реализуемых в рамках национальной программы «Цифровая экономика Российской Федерации», в целях реализации ИТ-проектов (получение грантовой поддержки в рамках программ Фонда «Сколково», Фонда содействия инновациям, успешное прохождение акселерационной программы Фонда развития интернет-инициатив и другие программы) 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(указывается, если есть).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 Опыт реализации аналогичных проектов;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 Наличие инфраструктуры, необходимой для реализации проекта;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 Ключевые члены команды;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Информация о ранее полученных мерах поддержки, реализуемых в рамках национальной программы «Цифровая экономика Российской Федерации», в целях реализации ИТ-проектов (получение грантовой поддержки в рамках программ Фонда «Сколково», Фонда содействия инновациям, успешное прохождение акселерационной программы Фонда развития интернет-инициатив и другие программы) 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(указывается, если есть).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77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 Опыт реализации аналогичных проектов;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 Наличие инфраструктуры, необходимой для реализации проекта;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  Ключевые члены команды;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Информация о ранее полученных мерах поддержки, реализуемых в рамках национальной программы «Цифровая экономика Российской Федерации», в целях реализации ИТ-проектов (получение грантовой поддержки в рамках программ Фонда «Сколково», Фонда содействия инновациям, успешное прохождение акселерационной программы Фонда развития интернет-инициатив и другие программы) </a:t>
            </a:r>
            <a:r>
              <a:rPr i="1" lang="ru-RU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(указывается, если есть).</a:t>
            </a:r>
            <a:endParaRPr i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138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17274"/>
              </a:buClr>
              <a:buSzPts val="6000"/>
              <a:buFont typeface="Calibri"/>
              <a:buNone/>
              <a:defRPr b="1" sz="6000">
                <a:solidFill>
                  <a:srgbClr val="71727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2638211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" name="Google Shape;21;p18"/>
          <p:cNvSpPr txBox="1"/>
          <p:nvPr/>
        </p:nvSpPr>
        <p:spPr>
          <a:xfrm rot="-5400000">
            <a:off x="-1768695" y="2105561"/>
            <a:ext cx="5823389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600"/>
              <a:buFont typeface="Arial"/>
              <a:buNone/>
            </a:pPr>
            <a:r>
              <a:rPr b="0" i="0" lang="ru-RU" sz="16600" u="none" cap="none" strike="noStrike">
                <a:solidFill>
                  <a:srgbClr val="E7E7E8"/>
                </a:solidFill>
                <a:latin typeface="Calibri"/>
                <a:ea typeface="Calibri"/>
                <a:cs typeface="Calibri"/>
                <a:sym typeface="Calibri"/>
              </a:rPr>
              <a:t>Cortex</a:t>
            </a:r>
            <a:endParaRPr b="0" i="0" sz="16600" u="none" cap="none" strike="noStrike">
              <a:solidFill>
                <a:srgbClr val="E7E7E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" name="Google Shape;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909882"/>
            <a:ext cx="811593" cy="81159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8"/>
          <p:cNvSpPr txBox="1"/>
          <p:nvPr/>
        </p:nvSpPr>
        <p:spPr>
          <a:xfrm>
            <a:off x="90417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rgbClr val="FDDA2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FDDA2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24;p18">
            <a:hlinkClick action="ppaction://hlinkshowjump?jump=nextslide"/>
          </p:cNvPr>
          <p:cNvCxnSpPr/>
          <p:nvPr/>
        </p:nvCxnSpPr>
        <p:spPr>
          <a:xfrm>
            <a:off x="11653850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rgbClr val="FDDA2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" name="Google Shape;25;p18">
            <a:hlinkClick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rgbClr val="FDDA28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DDA28"/>
              </a:buClr>
              <a:buSzPts val="2800"/>
              <a:buChar char="•"/>
              <a:defRPr/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DDA28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DDA28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DDA28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DDA28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0" type="dt"/>
          </p:nvPr>
        </p:nvSpPr>
        <p:spPr>
          <a:xfrm>
            <a:off x="363874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90417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DDA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DDA2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DDA2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DDA2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DDA2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DDA2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DDA2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DDA2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DDA2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32" name="Google Shape;32;p19">
            <a:hlinkClick action="ppaction://hlinkshowjump?jump=nextslide"/>
          </p:cNvPr>
          <p:cNvCxnSpPr/>
          <p:nvPr/>
        </p:nvCxnSpPr>
        <p:spPr>
          <a:xfrm>
            <a:off x="11653850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rgbClr val="FDDA28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" name="Google Shape;33;p19">
            <a:hlinkClick action="ppaction://hlinkshowjump?jump=previousslide"/>
          </p:cNvPr>
          <p:cNvCxnSpPr/>
          <p:nvPr/>
        </p:nvCxnSpPr>
        <p:spPr>
          <a:xfrm rot="10800000">
            <a:off x="232775" y="303450"/>
            <a:ext cx="262200" cy="0"/>
          </a:xfrm>
          <a:prstGeom prst="straightConnector1">
            <a:avLst/>
          </a:prstGeom>
          <a:noFill/>
          <a:ln cap="flat" cmpd="sng" w="9525">
            <a:solidFill>
              <a:srgbClr val="FDDA28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1" sz="6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cxnSp>
        <p:nvCxnSpPr>
          <p:cNvPr id="40" name="Google Shape;40;p20"/>
          <p:cNvCxnSpPr/>
          <p:nvPr/>
        </p:nvCxnSpPr>
        <p:spPr>
          <a:xfrm>
            <a:off x="542275" y="2095500"/>
            <a:ext cx="0" cy="3994150"/>
          </a:xfrm>
          <a:prstGeom prst="straightConnector1">
            <a:avLst/>
          </a:prstGeom>
          <a:noFill/>
          <a:ln cap="flat" cmpd="sng" w="76200">
            <a:solidFill>
              <a:srgbClr val="FDDA28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4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rg.ru/2022/03/15/pravitelstvo-smozhet-ustanavlivat-osobyj-poriadok-licenzirovaniia-lekarstv.html" TargetMode="External"/><Relationship Id="rId4" Type="http://schemas.openxmlformats.org/officeDocument/2006/relationships/hyperlink" Target="https://minobrnauki.gov.ru/press-center/news/?ELEMENT_ID=4556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2.scienceexchange.com/s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3.xml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1391" y="311285"/>
            <a:ext cx="1040605" cy="104060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1965392" y="3054090"/>
            <a:ext cx="8594714" cy="81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1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Разработка информационной системы </a:t>
            </a:r>
            <a:br>
              <a:rPr b="1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«Цифровая платформа персонализированной медицины»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034474" y="2104320"/>
            <a:ext cx="10187708" cy="7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Общество с ограниченной ответственностью «Кортекс»</a:t>
            </a:r>
            <a:endParaRPr b="0" i="0" sz="7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5" name="Google Shape;95;p1"/>
          <p:cNvGraphicFramePr/>
          <p:nvPr/>
        </p:nvGraphicFramePr>
        <p:xfrm>
          <a:off x="331391" y="43474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{53B813E1-F287-4927-B5DE-F360BD2B42EB}</a:tableStyleId>
              </a:tblPr>
              <a:tblGrid>
                <a:gridCol w="4567550"/>
                <a:gridCol w="3873875"/>
              </a:tblGrid>
              <a:tr h="288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</a:rPr>
                        <a:t>Лот №: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</a:rPr>
                        <a:t>Лот 1 – отбор проектов по разработке (доработке) программного обеспечения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802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</a:rPr>
                        <a:t>Регион регистрации участника: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</a:rPr>
                        <a:t>Краснодарский край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</a:rPr>
                        <a:t>Запрашиваемая сумма гранта, рублей: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</a:rPr>
                        <a:t>25 948 818 рублей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ru-RU" sz="1600" u="none" cap="none" strike="noStrike">
                          <a:solidFill>
                            <a:schemeClr val="dk1"/>
                          </a:solidFill>
                        </a:rPr>
                        <a:t>Общая стоимость проекта, рублей: 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b="0" lang="ru-RU" sz="1600" u="none" cap="none" strike="noStrike">
                          <a:solidFill>
                            <a:schemeClr val="dk1"/>
                          </a:solidFill>
                        </a:rPr>
                        <a:t>32 436 023 рублей</a:t>
                      </a:r>
                      <a:endParaRPr b="0"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</a:rPr>
                        <a:t>Срок реализации проекта, месяцев: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ru-RU" sz="1600" u="none" cap="none" strike="noStrike">
                          <a:solidFill>
                            <a:schemeClr val="dk1"/>
                          </a:solidFill>
                        </a:rPr>
                        <a:t>18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/>
        </p:nvSpPr>
        <p:spPr>
          <a:xfrm>
            <a:off x="838200" y="5137047"/>
            <a:ext cx="11110800" cy="1692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Информация о ранее полученных мерах поддержки:</a:t>
            </a:r>
            <a:b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Информация о ранее полученных мерах поддержки, реализуемых в рамках национальной программы «Цифровая экономика Российской Федерации», в целях реализации IT-проектов (получение грантовой поддержки в рамках программ Фонда «Сколково», Фонда содействия инновациям, успешное прохождение акселерационной программы Фонда развития интернет-инициатив и другие программы):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Меры поддержки ранее не получали.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838200" y="303764"/>
            <a:ext cx="10515600" cy="14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Ключевые члены команды 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Calibri"/>
              <a:buChar char="+"/>
            </a:pPr>
            <a:r>
              <a:rPr b="1" i="0" lang="ru-RU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Сведения о ранее полученных мерах поддержки</a:t>
            </a:r>
            <a:endParaRPr b="1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99391" y="2195275"/>
            <a:ext cx="50391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32385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Сергей Алексеевич Карулин. </a:t>
            </a:r>
            <a:br>
              <a:rPr b="1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CTO, информационные технологии, руководитель проекта. Опыт продаж в сегменте B2B/B2G – 10 лет.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2385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Дмитрий Аркадьевич Квон, к.м.н.</a:t>
            </a:r>
            <a:b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CTO, руководитель центра коллективного пользования «Опорный центр секвенирования» НИЦ «Курчатовский институт»</a:t>
            </a:r>
            <a:endParaRPr/>
          </a:p>
          <a:p>
            <a:pPr indent="-171450" lvl="0" marL="32385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Василий Евгеньевич Раменский, </a:t>
            </a: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к.ф.-м.н., доцент МГУ им М.В.Ломоносова, Руководитель Лаборатории геномной и медицинской биоинформатики ФГБУ "Национальный медицинский исследовательский центр терапии и профилактической медицины" Минздрава России.</a:t>
            </a:r>
            <a:b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Эксперт проекта по направлению общая генетика.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2385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1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Алексей Юрьевич </a:t>
            </a:r>
            <a:r>
              <a:rPr b="1" lang="ru-RU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Горбачев</a:t>
            </a:r>
            <a:r>
              <a:rPr b="1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кандидат биологических наук, зав. лабораторий протеомного анализа ФГБУН ФНКЦ ФХМ ФМБА России.</a:t>
            </a:r>
            <a:b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Руководитель направления Биоинформатика, со-основатель.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5250" lvl="0" marL="32385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4973850" y="2195275"/>
            <a:ext cx="34173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Сергей Сергеевич Умаров</a:t>
            </a:r>
            <a:b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Программист, с медицинским образованием.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Евгений Владимирович Полянский</a:t>
            </a:r>
            <a:b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Программист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Юрий Николаевич Саприкин</a:t>
            </a:r>
            <a:b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Программист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Максим Евгеньевич Смирнов</a:t>
            </a:r>
            <a:b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8215575" y="2212725"/>
            <a:ext cx="3417300" cy="6456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Антон Владимирович Лебедев</a:t>
            </a:r>
            <a:b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8625050" y="3022463"/>
            <a:ext cx="3000000" cy="5539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+ 4 человек привлекаются с других проектов компании. Найм не требуется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908425" y="1919575"/>
            <a:ext cx="3269700" cy="37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Ключевые члены команды: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/>
          <p:nvPr/>
        </p:nvSpPr>
        <p:spPr>
          <a:xfrm>
            <a:off x="838200" y="300037"/>
            <a:ext cx="10515600" cy="1411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График реализации, план финансирования проекта, результаты реализации, планы по развитию решения.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9" name="Google Shape;189;p12"/>
          <p:cNvGraphicFramePr/>
          <p:nvPr/>
        </p:nvGraphicFramePr>
        <p:xfrm>
          <a:off x="964871" y="14872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{5A77CD5C-0342-4656-9B8D-B083EB971134}</a:tableStyleId>
              </a:tblPr>
              <a:tblGrid>
                <a:gridCol w="823625"/>
                <a:gridCol w="964650"/>
                <a:gridCol w="4922275"/>
                <a:gridCol w="757375"/>
                <a:gridCol w="1676400"/>
                <a:gridCol w="1353625"/>
              </a:tblGrid>
              <a:tr h="404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</a:rPr>
                        <a:t>Номер этапа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DDA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</a:rPr>
                        <a:t>Сроки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DDA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</a:rPr>
                        <a:t>Совокупный обьем работ и мероприятий этапа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DDA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</a:rPr>
                        <a:t>Сумма гранта, руб.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DDA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</a:rPr>
                        <a:t>Сумма (руб) и доля  (%) софинансирования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DDA2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</a:rPr>
                        <a:t>Общая сумма расходов на этап, руб.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DDA28"/>
                    </a:solidFill>
                  </a:tcPr>
                </a:tc>
              </a:tr>
              <a:tr h="614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</a:rPr>
                        <a:t>Этап 1 (soft launch)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</a:rPr>
                        <a:t>01.08.2022 – 30.04.2023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6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ru-RU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Запуск подсистемы контрактного взаимодействия;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6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ru-RU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Вовлечение ресурсного(-ых) -омик центра (-ов);</a:t>
                      </a:r>
                      <a:endParaRPr b="0" i="0" sz="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171450" lvl="0" marL="171450" marR="0" rtl="0" algn="l">
                        <a:lnSpc>
                          <a:spcPct val="106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</a:rPr>
                        <a:t>Вовлечение центра(-ов) химии: масс-спектрография, пептидный синтез.</a:t>
                      </a:r>
                      <a:br>
                        <a:rPr lang="ru-RU" sz="8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</a:rPr>
                        <a:t>Вовлечение партнёра по защите конфиденциальной информации и персональных данных.</a:t>
                      </a:r>
                      <a:br>
                        <a:rPr lang="ru-RU" sz="8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b="1" lang="ru-RU" sz="800" u="none" cap="none" strike="noStrike">
                          <a:solidFill>
                            <a:schemeClr val="dk1"/>
                          </a:solidFill>
                        </a:rPr>
                        <a:t>Ключевые параметр этапа – запуск MVP с системой контрактного взаимодействия.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12 807 136</a:t>
                      </a:r>
                      <a:endParaRPr/>
                    </a:p>
                  </a:txBody>
                  <a:tcPr marT="0" marB="0" marR="28575" marL="28575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</a:rPr>
                        <a:t>3 201 784 (20%)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</a:rPr>
                        <a:t>(собственный + заемные)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</a:rPr>
                        <a:t>16 008 920</a:t>
                      </a:r>
                      <a:endParaRPr/>
                    </a:p>
                  </a:txBody>
                  <a:tcPr marT="45725" marB="45725" marR="91450" marL="91450" anchor="ctr">
                    <a:solidFill>
                      <a:srgbClr val="F2F2F2"/>
                    </a:solidFill>
                  </a:tcPr>
                </a:tc>
              </a:tr>
              <a:tr h="61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</a:rPr>
                        <a:t>Этап 2 (hard launch)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</a:rPr>
                        <a:t>01.05.2023 – 31.01.2024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-179999" lvl="0" marL="179999" marR="0" rtl="0" algn="l">
                        <a:lnSpc>
                          <a:spcPct val="106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●"/>
                      </a:pP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  <a:extLst>
                            <a:ext uri="http://customooxmlschemas.google.com/">
                              <go:slidesCustomData xmlns:go="http://customooxmlschemas.google.com/" textRoundtripDataId="22"/>
                            </a:ext>
                          </a:extLst>
                        </a:rPr>
                        <a:t>З</a:t>
                      </a: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апуск публичной базы знаний;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179999" lvl="0" marL="179999" marR="0" rtl="0" algn="l">
                        <a:lnSpc>
                          <a:spcPct val="106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●"/>
                      </a:pP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Вовлечение учреждения(-й) здравоохранения или профильного(-ых) НИИ;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179999" lvl="0" marL="179999" marR="0" rtl="0" algn="l">
                        <a:lnSpc>
                          <a:spcPct val="106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●"/>
                      </a:pP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Вовлечение центра(-ов) клинических испытаний;</a:t>
                      </a:r>
                      <a:endParaRPr sz="8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179999" lvl="0" marL="179999" marR="0" rtl="0" algn="l">
                        <a:lnSpc>
                          <a:spcPct val="106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Char char="●"/>
                      </a:pP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Сертификация системы по ЗПДн.</a:t>
                      </a:r>
                      <a:br>
                        <a:rPr lang="ru-RU" sz="8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</a:br>
                      <a:r>
                        <a:rPr b="1" lang="ru-RU" sz="800" u="none" cap="none" strike="noStrike">
                          <a:solidFill>
                            <a:schemeClr val="dk1"/>
                          </a:solidFill>
                        </a:rPr>
                        <a:t>Ключевые параметры этапа – запуск брокеров данных и типовых решений, начало коммерциализации.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ru-RU" sz="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13 141 682</a:t>
                      </a:r>
                      <a:endParaRPr/>
                    </a:p>
                  </a:txBody>
                  <a:tcPr marT="0" marB="0" marR="28575" marL="2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</a:rPr>
                        <a:t>3 285 421 (20%)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</a:rPr>
                        <a:t>(собственный + заемные)</a:t>
                      </a:r>
                      <a:endParaRPr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ru-RU" sz="800" u="none" cap="none" strike="noStrike">
                          <a:solidFill>
                            <a:schemeClr val="dk1"/>
                          </a:solidFill>
                        </a:rPr>
                        <a:t>16 427 103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35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ru-RU" sz="800" u="none" cap="none" strike="noStrike">
                          <a:solidFill>
                            <a:schemeClr val="dk1"/>
                          </a:solidFill>
                        </a:rPr>
                        <a:t>Итого по проекту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ru-RU" sz="800" u="none" cap="none" strike="noStrike">
                          <a:solidFill>
                            <a:schemeClr val="dk1"/>
                          </a:solidFill>
                        </a:rPr>
                        <a:t>01.08.2022 – 31.01.2024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ru-RU" sz="800" u="none" cap="none" strike="noStrike">
                          <a:solidFill>
                            <a:schemeClr val="dk1"/>
                          </a:solidFill>
                        </a:rPr>
                        <a:t>25,948,818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ru-RU" sz="800" u="none" cap="none" strike="noStrike">
                          <a:solidFill>
                            <a:schemeClr val="dk1"/>
                          </a:solidFill>
                        </a:rPr>
                        <a:t>6 487 205 (20%)</a:t>
                      </a:r>
                      <a:endParaRPr b="1" sz="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1" lang="ru-RU" sz="800" u="none" cap="none" strike="noStrike">
                          <a:solidFill>
                            <a:schemeClr val="dk1"/>
                          </a:solidFill>
                        </a:rPr>
                        <a:t>32 436 023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90" name="Google Shape;190;p12"/>
          <p:cNvSpPr txBox="1"/>
          <p:nvPr/>
        </p:nvSpPr>
        <p:spPr>
          <a:xfrm>
            <a:off x="838201" y="4354385"/>
            <a:ext cx="220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ru-RU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Ближайшие контрольные точки:</a:t>
            </a:r>
            <a:endParaRPr b="1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ru-RU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Заключение контрактов на разработку отечественного решения для проведения геномных исследований и обработки омиксных данных.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ru-RU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Разработка и запуск платформы контрактного взаимодействия.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ru-RU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Заключение договоров о совместной разработке типовых решений: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3" marL="3635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ru-RU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Типовое решение мультиформатных данных – НИИ ККБ 1.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3" marL="3635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ru-RU" sz="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Облачная платформа для оборудования проведения лабораторных исследований крови – ООО Айвок.</a:t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3038765" y="3891382"/>
            <a:ext cx="3628500" cy="8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Результаты реализации проекта: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arenR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Завершена процесса разработка решения;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arenR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Решение включено в реестр российских программ по ЭВМ;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arenR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Доход системы 2025 – 37 190 869,91 руб.</a:t>
            </a:r>
            <a:endParaRPr/>
          </a:p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arenR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Внесение ПО в реестр отечественного ПО (2024, январь)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2"/>
          <p:cNvSpPr txBox="1"/>
          <p:nvPr/>
        </p:nvSpPr>
        <p:spPr>
          <a:xfrm>
            <a:off x="3038765" y="4675431"/>
            <a:ext cx="3888509" cy="21601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Планы по развитию решения после завершения проекта.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по расширению перечня участников системы контрактного взаимодействия: поставщиков услуг, научно-исследовательских и медицинских учреждений;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Расширение портфеля типовых решений;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Работа по расширению базы пользователей типовых решений, привлечению клиентов на кастомизацию типовых решений в сфере анализа данных лабораторного оборудования, анализа мультиформатных данных, управления лабораторными операциями;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Развитие системы контрактного взаимодействия для имплементации персонализированных протоколов лечения как услуг, предоставляемых их операторами;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Развитие системы брокеров данных для автоматизации аннотирования данных анамнеза и мульти-омисксных данных в исследовательских и клинических целях.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 txBox="1"/>
          <p:nvPr/>
        </p:nvSpPr>
        <p:spPr>
          <a:xfrm>
            <a:off x="6834909" y="3891382"/>
            <a:ext cx="4996873" cy="2686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Эффект для отрасли: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arenR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Ускорить ввод в клиническую практику передовых технологий иммунотерапии.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arenR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Повысить доступность (удешевить и ускорить производство) существующих средств иммунотерапии.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arenR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Повысить скорость оказания медицинских услуг, связанных с привлечением центров секвенирования, синтеза пептидов, биоинформатики и подобных, например, снизить сроки ожидания при ЭКО.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arenR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Повысить загрузку мощностей технологических центров: медицинская генетика, масс-спектрометрия, биоинформатика, синтез пептидов; в том числе за счёт привлечения иностранных заказчиков.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arenR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Упростить вывод на рынок конкурентоспособных отечественных диагностических платформ на стыках химии, биологии и информатики.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arenR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Повысить привлекательность профессии биоинформатиков, удерживая и привлекая их в страну.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arenR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Выявить диспропорции и инвестиционные возможности, привлечь в отрасль осведомлённые инвестиции, в том числе краудфаундинг.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arenR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Выявить задачи с наивысшим потенциалом применения вычислительной биологии и предоставить независимым участникам рынка доступ к открывающимся нишам.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arenR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 счёт «стирающей границы» цифровизации, включить в процесс участников из дружественных стран, сформировав предпосылки для их зависимости от российских технологий или российских заказов.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arenR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Обеспечить поток данных для наполнения отечественных публичных баз данных и обогатить данные в информационных системах биобанков.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arenR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Повысить привлекательность клинических испытаний.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/>
          <p:nvPr/>
        </p:nvSpPr>
        <p:spPr>
          <a:xfrm>
            <a:off x="838200" y="43342"/>
            <a:ext cx="11052175" cy="939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i="0" lang="ru-RU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Письма о заинтересованности от якорных клиентов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271" y="859895"/>
            <a:ext cx="3025697" cy="4538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15701" y="1240700"/>
            <a:ext cx="3502326" cy="52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"/>
          <p:cNvSpPr txBox="1"/>
          <p:nvPr/>
        </p:nvSpPr>
        <p:spPr>
          <a:xfrm>
            <a:off x="838200" y="390389"/>
            <a:ext cx="10515600" cy="9392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Иная информация, необходимая, по мнению участника, </a:t>
            </a:r>
            <a:br>
              <a:rPr b="1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для оценки заявки и защиты проекта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838200" y="1474850"/>
            <a:ext cx="10341300" cy="18389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Кроме того, равно как и при онкологических заболеваниях, эффективность тех или иных препаратов, включённых в клинические протоколы (статины, антикоагулянты, антидепрессанты, антипсихотики, противозачаточные, весь спектр препаратов при лечении COVID-19) в значительной степени определяется иммунным профилем пациента, что остро ставит вопрос о включении в клиническую практику иммунного профилирования (вплоть до исследования репертуаров TCR/BCR) и фармакогеномного профилирования (PGx).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6999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 момента появления первой вакцины на протяжении сотен лет инструментарий иммунотерапии был преимущественно превентивным, однако прорывы в биотехнологии и медицине, произошедшие в последнее десятилетие изменили представления о границах применения иммунотерапии. Новые технологии персонализированной иммунотерапии требуют новых подходов к регулированию, вследствие чего правительство РФ производит адаптацию нормативно-правовой базы, открывая рынок для инноваций: </a:t>
            </a:r>
            <a:r>
              <a:rPr b="0" i="0" lang="ru-RU" sz="1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https://rg.ru/2022/03/15/pravitelstvo-smozhet-ustanavlivat-osobyj-poriadok-licenzirovaniia-lekarstv.html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838200" y="3625000"/>
            <a:ext cx="10428450" cy="18422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Сегодня генетика стала одной из основных технологий будущего. Генетические исследования прокладывают путь к созданию вакцин и лекарств, улучшению экологической обстановки и качественному земледелию. Прорывных результатов в сфере генетики удалось добиться благодаря Федеральной научно-технической программе (ФНТП) развития генетических технологий на 2019–2027 годы, а также нацпроекту «Наука и университеты».  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ru-RU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2021 году на поддержку трех геномных центров мирового уровня выделено 1,3 млрд руб. 6,8 млрд руб. до 2023 года составил объем финансирования 22 исследовательских программ, отобранных для решения фундаментальных и прикладных задач и создания мировых исследовательских коллективов в области генетических технологий. 2,6 млрд руб. до 2023 года выделено на 15 проектов по развитию биоресурсных коллекций. Финансирование селекционных центров в 2021 году составило 525 млн руб. </a:t>
            </a:r>
            <a:r>
              <a:rPr b="0" i="0" lang="ru-RU" sz="1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https://minobrnauki.gov.ru/press-center/news/?ELEMENT_ID=45562</a:t>
            </a:r>
            <a:endParaRPr b="0" i="0" sz="1100" u="none" cap="none" strike="noStrike">
              <a:solidFill>
                <a:srgbClr val="3A3C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838200" y="5609168"/>
            <a:ext cx="10341299" cy="676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3988" lvl="0" marL="1651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Необходимые лицензии для получения –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39711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FDDA28"/>
              </a:buClr>
              <a:buSzPts val="1000"/>
              <a:buFont typeface="Arial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Лицензия ФСТЭК России на деятельность по разработке и производству средств защиты конфиденциальной информации;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39711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FDDA28"/>
              </a:buClr>
              <a:buSzPts val="1000"/>
              <a:buFont typeface="Arial"/>
              <a:buAutoNum type="arabicPeriod"/>
            </a:pPr>
            <a:r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Лицензия ФСТЭК России на деятельность по технической защите конфиденциальной информации.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9" name="Google Shape;209;p13"/>
          <p:cNvCxnSpPr/>
          <p:nvPr/>
        </p:nvCxnSpPr>
        <p:spPr>
          <a:xfrm>
            <a:off x="319249" y="5485083"/>
            <a:ext cx="11379200" cy="0"/>
          </a:xfrm>
          <a:prstGeom prst="straightConnector1">
            <a:avLst/>
          </a:prstGeom>
          <a:noFill/>
          <a:ln cap="flat" cmpd="sng" w="44450">
            <a:solidFill>
              <a:srgbClr val="FBCB5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0" name="Google Shape;210;p13"/>
          <p:cNvCxnSpPr/>
          <p:nvPr/>
        </p:nvCxnSpPr>
        <p:spPr>
          <a:xfrm>
            <a:off x="362825" y="3429000"/>
            <a:ext cx="11379200" cy="0"/>
          </a:xfrm>
          <a:prstGeom prst="straightConnector1">
            <a:avLst/>
          </a:prstGeom>
          <a:noFill/>
          <a:ln cap="flat" cmpd="sng" w="44450">
            <a:solidFill>
              <a:srgbClr val="FBCB5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idx="4294967295" type="title"/>
          </p:nvPr>
        </p:nvSpPr>
        <p:spPr>
          <a:xfrm>
            <a:off x="838200" y="166700"/>
            <a:ext cx="5171700" cy="141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"/>
                  </a:ext>
                </a:extLst>
              </a:rPr>
              <a:t>Резюме</a:t>
            </a:r>
            <a:r>
              <a:rPr b="1" lang="ru-RU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проекта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 txBox="1"/>
          <p:nvPr/>
        </p:nvSpPr>
        <p:spPr>
          <a:xfrm>
            <a:off x="360218" y="1144315"/>
            <a:ext cx="3436278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Наименование разрабатываемого (дорабатываемого) решения</a:t>
            </a:r>
            <a:r>
              <a:rPr b="1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b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Разработка информационной системы «Цифровая платформа персонализированной медицины»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Наименование решения: </a:t>
            </a: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Информационной системы «Цифровая платформа персонализированной медицины»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584199" y="4494384"/>
            <a:ext cx="5650632" cy="22108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Потенциальные клиенты: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	Ресурсные центры по направлениям: секвенирование ДНК/РНК, хроматография/масс спектрометрия, проточная цитометрия, синтез пептидов, биотехнологии и др.;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	Компании и профессионалы в области вычислительной биологии/биоинформатики;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	Научно исследовательские организации, лаборатории, в сфере персонализированной иммунотерапии, онкологии, аутоиммунных заболеваний, лабораторной диагностики;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	Фармакологические компании, биотехнологические стартапы/компании;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	Центры клинических испытаний и виварии;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	Учреждения здравоохранения и клиники в сфере онкологии, иммунологии, инфекционных заболеваний, репродуктивной медицины, лабораторных исследований;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	Пациенты.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3817576" y="1074804"/>
            <a:ext cx="2461780" cy="110796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Стадия</a:t>
            </a: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«Пилотирование».</a:t>
            </a:r>
            <a:endParaRPr b="1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Основное направление: </a:t>
            </a: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Средства управления бизнес-процессами (BPM) </a:t>
            </a:r>
            <a:r>
              <a:rPr b="1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Дополнительное направление: </a:t>
            </a: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Средства управления отношениями с клиентами  (CRM)</a:t>
            </a:r>
            <a:endParaRPr b="0" i="0" sz="1000" u="none" cap="none" strike="noStrike">
              <a:solidFill>
                <a:schemeClr val="dk1"/>
              </a:solidFill>
              <a:highlight>
                <a:srgbClr val="FFFF0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584199" y="3199032"/>
            <a:ext cx="5650632" cy="13264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Назначение и области применения решения : 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Платформа является средой горизонтальной интеграции бизнеса, медицины и науки.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Используется в роли информационной и сервисной платформы в лечении аутоиммунных, онкологических и инфекционных заболеваний, внедрения персонализированных подходов;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Оказывает кросс-функциональные услуги, с привлечением специалистов из прочих отраслей;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Автоматизирует существующие лабораторные и медицинские задачи;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</a:pP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Накапливает медицинскую и лабораторную статистику.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539307" y="2057563"/>
            <a:ext cx="5650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Проблема (Актуальность)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arenR"/>
            </a:pP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Малое количество инструментов для кросс-функционального взаимодействия (ученых, практиков, бизнеса) в лечении аутоиммунных, онкологических и инфекционных заболеваний, внедрения персонализированных подходов.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arenR"/>
            </a:pP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Биоинформатика – космонавтика 21 века, но с 2022 большинство современных решений в области биоинформатики стали закрыты для российских пользователей, что снизило долю Российской Биоинформатики с 1,5% практически до нуля.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6384445" y="1080382"/>
            <a:ext cx="5569740" cy="2620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Обоснование целесообразности грантовой поддержки проекта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Грантовая поддержка позволит </a:t>
            </a: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Создать среду исполнения вычислительными пайплайнов для биоинформатической обработки данных, медицинского/лабораторного программного обеспечения, и управления им.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Создать библиотеку унифицированных брокеров данных (в форме API или SDK) для доступа публичным информационным ресурсам и для работы со стандартизованными данными.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Создать импортозамещающие типовые решения с открытым исходным кодом для работы с мультиформатными медицинскими данными, геномными/транскриптомными данными, популяционными данными, управления образцами и лабораторные блокноты.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Создать более развитую среду контрактного взаимодействия с упором на биоинформатику. 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0" lang="ru-RU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Создать технологический задел для дальнейшего развития платформы в сторону аналитической поддержки принятия решений на основе многофакторного анализа лабораторных (традиционных и омиксных) данных, нейросетевого анализа научных публикаций, а также интеграции данных с оборудования (секвенирование, хроматография, МС, ИФА и др.),</a:t>
            </a:r>
            <a:endParaRPr b="0" i="0" sz="10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6413268" y="3645315"/>
            <a:ext cx="5440477" cy="3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Текущие результаты:</a:t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arenR"/>
            </a:pP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Достигнуты договорённости с ключевыми участниками: ресурсный центр – Опорный центр секвенирования Курчатовского института. Биоинформатика – ООО «Институт геномного анализа», здравоохранение НИИ ККБ 1;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arenR"/>
            </a:pP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Запущен MVP платформы со следующими услугами: секвенирование геномов; ресеквенирование геномов; секвенирование экзомов; секвенирование панелей генов; секвенирование транскриптомов (поли-А профилирование и тотальный РНК-сек); GWAS методом секвенирования с низким покрытием;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arenR"/>
            </a:pP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Контракты в процессе заключения: </a:t>
            </a:r>
            <a:b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Облачная платформа для оборудования проведения лабораторных исследований крови – ООО Айвок.</a:t>
            </a:r>
            <a:b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на разработку отечественного решения для проведения геномных исследований и обработки омиксных данных;</a:t>
            </a:r>
            <a:b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Типовое решение для анализа мультиформатных данных – НИИ ККБ 1;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arenR"/>
            </a:pP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Достигнуты договоренности с оператором инфраструктуры (ПАО Мегафон) – Хранение + вычислительные мощности.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arenR"/>
            </a:pPr>
            <a:r>
              <a:rPr b="0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Найдены все ресурсы (партнеры, эксперты, разработчики, необходимые для старта и функционирования первого этапа проекта)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>
            <a:off x="519478" y="3244333"/>
            <a:ext cx="104203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727374"/>
                </a:solidFill>
                <a:latin typeface="Calibri"/>
                <a:ea typeface="Calibri"/>
                <a:cs typeface="Calibri"/>
                <a:sym typeface="Calibri"/>
              </a:rPr>
              <a:t>Вспомогательные компоненты и функции системы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838200" y="300038"/>
            <a:ext cx="10515600" cy="571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Архитектура и спецификация разрабатываемого ПО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365760" y="3428999"/>
            <a:ext cx="5766126" cy="3128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Сервис Fron-End </a:t>
            </a:r>
            <a:br>
              <a:rPr b="1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Web-app приложение для доступа к системе всех пользователей.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Модуль интеграции </a:t>
            </a:r>
            <a:br>
              <a:rPr b="1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Предназначена для загрузки данных о пациентах в интеграции данных из различных источников (открытые базы данных, данные сторонних ИС, таких как МИС/ЛИС).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Брокер сообщений</a:t>
            </a:r>
            <a:br>
              <a:rPr b="1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Инструмент для взаимодействия модулей системы друг с другом. Загрузка и предоставление данных из/во внешние подсистемы осуществляется через gateway с учетом ролевой модели.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Сервис авторизации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Модуль аналитики и медицинской статистики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Модуль биллинга и взаиморасчетов</a:t>
            </a:r>
            <a:endParaRPr b="1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1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Модуль администрирования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Управление ролевой моделью, привилегиями, учётными записями организаций и пользователей, журналирование и контроль доступа, защита конфиденциальной информации.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Модуль информирования</a:t>
            </a:r>
            <a:b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Позволит информировать клиентов и подписчиков платформы о результатах работы над клиническими протоколами, старты испытаний, новые лаборатории/сектора, прорывные достижения) и обмена сообщениями.</a:t>
            </a:r>
            <a:endParaRPr b="1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База данных &amp; хранилище (Хранилище данных в соответствие с 152 ФЗ и уровнем s3)</a:t>
            </a:r>
            <a:b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Предназначена для структурированного накопления знаний по результатам выполнения отраслевых задач, управление каталогом протоколов, базами омикс-данных, нормативно-справочной информацией.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для предоставление данных – </a:t>
            </a: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Предоставление данных (преимущественно аналитических) для внешних интеграций.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235975"/>
            <a:ext cx="6162943" cy="3321987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/>
        </p:nvSpPr>
        <p:spPr>
          <a:xfrm>
            <a:off x="519478" y="1143693"/>
            <a:ext cx="11048578" cy="1797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21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Брокер данных.</a:t>
            </a: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Библиотека компонентов для взаимодействия с разнородными базами данных и оборудованием (посредством открытого кросс-платформенного API или SDK): будет содержать ряд типовых решений для популярных публичных баз данных, средства импорта/экспорта стандартизованных медицинских и омиксных данных, позволит участникам публиковать собственные разработки для доступа к данным, включая драйверы для оборудования.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651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Библиотека типовых решений.</a:t>
            </a:r>
            <a:br>
              <a:rPr b="1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Предназначена для публикации и распространения готовых программных модулей обработки лабораторных и медицинских данных, выполнения исследовательских и клинических протоколов, интеграции данных, интерпретации медицинских изображений (радиология, результаты применения реагентики), управления исследованиями, лабораторными операциями (LIMS/ELN), контроля качества и др. В рамках грантовой поддержки будет реализовано несколько типовых решений с открытым исходным кодом:</a:t>
            </a:r>
            <a:b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Проведение ПЦР анализа</a:t>
            </a:r>
            <a:b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Работа с мультиформатными медицинскими данными (фенотипическими, популяционными, омиксными) и биобанкинг.</a:t>
            </a:r>
            <a:b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b="1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Подсистема контрактного взаимодействия.</a:t>
            </a:r>
            <a:br>
              <a:rPr b="1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Предназначен для размещения услуг компаний поставщиков (масс-спектронометрия, Хроматографии, Секвенирования),, продажа оборудования (в т.ч. БУ), и реагентики.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519478" y="770182"/>
            <a:ext cx="104203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rgbClr val="727374"/>
                </a:solidFill>
                <a:latin typeface="Calibri"/>
                <a:ea typeface="Calibri"/>
                <a:cs typeface="Calibri"/>
                <a:sym typeface="Calibri"/>
              </a:rPr>
              <a:t>Основные компоненты и функции системы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/>
        </p:nvSpPr>
        <p:spPr>
          <a:xfrm>
            <a:off x="290456" y="0"/>
            <a:ext cx="11607502" cy="1411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ru-RU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Архитектура и спецификация разрабатываемого ПО (Было-Стало)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" name="Google Shape;123;p6"/>
          <p:cNvGraphicFramePr/>
          <p:nvPr/>
        </p:nvGraphicFramePr>
        <p:xfrm>
          <a:off x="903643" y="13302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{C390AA7C-06A3-493F-8242-D2C24D966FA2}</a:tableStyleId>
              </a:tblPr>
              <a:tblGrid>
                <a:gridCol w="2538800"/>
                <a:gridCol w="2947600"/>
                <a:gridCol w="5292750"/>
              </a:tblGrid>
              <a:tr h="13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Система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Было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Стало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521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Подсистема контрактного взаимодействия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Регистрация организаций поставщиков и потребителей услуг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Управление услугами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Заявки на оказание услуг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Регистрация организаций поставщиков и потребителей услуг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Управление услугами ресурсных центров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Управление номенклатурой и остатками, синхронизация справочник</a:t>
                      </a:r>
                      <a:r>
                        <a:rPr lang="ru-RU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ов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Заявки на оказание услуг или приобретения продукции, сбор ценовых предложений, анал</a:t>
                      </a:r>
                      <a:r>
                        <a:rPr lang="ru-RU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итика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Заключение сделки в системе, контроль выполнение сделок в системе</a:t>
                      </a:r>
                      <a:r>
                        <a:rPr lang="ru-RU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(в случае оказания услуги несколькими поставщиками)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Управление и испо</a:t>
                      </a:r>
                      <a:r>
                        <a:rPr lang="ru-RU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лнение</a:t>
                      </a: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протокол</a:t>
                      </a:r>
                      <a:r>
                        <a:rPr lang="ru-RU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ов</a:t>
                      </a: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оказания услуг/цепочек производства (управление процессами)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Исполнение протоколов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Оценка взаимодействия, отзывы</a:t>
                      </a:r>
                      <a:endParaRPr sz="1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1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Подсистема брокеров данных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Да, не менее 20 публичных источников данных, поддержка структурированной сквозной передачи данных между стадиями биоинформатической обработки информации, выполняемыми различными участниками, api для закгрузки/выгрузки данных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3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Биболиотека типовых решений</a:t>
                      </a:r>
                      <a:endParaRPr b="1"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7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Инфраструктура исполнения типовых решений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Один </a:t>
                      </a:r>
                      <a:r>
                        <a:rPr lang="ru-RU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поставщик</a:t>
                      </a: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(Мегафон)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Несколько поставщиков, Балансировка нагрузки между поставщиками, отсутвие зависимости от конкретного поставщика.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Типовое решение для анализа мультиформатных данных (омиксные данные, фенотипические данные и др.)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Да, с поддержкой одного биоинформатического протокола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Да, 10+ биоинформатический протоколов с возможностью пакетного выполнения для множества образцов с адаптивной загрузкой инфраструктуры хранения и исполнения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Типовое решение для ПЦР анализа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Да, поддержка оборудования Aivok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3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Среда исполнения типовых решений, управления исполнением типовых решений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3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Вспомогательные подсистемы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3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Сервис авторизации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Модуль администрирования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Да, для части из имеющихся систем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Модуль аналитики и мед.статистики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Модуль информирования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Отдельные e-mail уведомления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Модуль биллинга и взаиморасчетов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Да, с поддержкой различных способов оплаты, анал</a:t>
                      </a:r>
                      <a:r>
                        <a:rPr lang="ru-RU" sz="10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итика и контроль оплат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3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Окружение и инфраструктура Системы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13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Среда непрерывной интеграции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6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Инфраструктура автоматического тестирования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Среда масштабируемого исполнения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Нет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Да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0" marB="0" marR="25425" marL="254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/>
          <p:nvPr/>
        </p:nvSpPr>
        <p:spPr>
          <a:xfrm>
            <a:off x="157044" y="809409"/>
            <a:ext cx="6065336" cy="1267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3988" lvl="0" marL="1651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Коммерциализация системы:</a:t>
            </a:r>
            <a:endParaRPr/>
          </a:p>
          <a:p>
            <a:pPr indent="0" lvl="0" marL="1651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Коммерциализация системы обеспечивается следующими бизнес-моделями:</a:t>
            </a:r>
            <a:endParaRPr/>
          </a:p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Комиссии от продажи товаров, услуг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Продажа услуг ресурсных центров (лаборатории, виварии и т.д.);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Продажа товаров (оборудование, реагентика и др).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Продажа консалтинговых услуг (биоинформатика, разработка и обслуживание ПО и т.д.);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Продажа партнерских решений по схеме revenue-sharing (вычислительных мощностей, облачное хранилища, программные продукты).</a:t>
            </a:r>
            <a:endParaRPr b="1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Кастомизация типовых решений и создание новых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/>
        </p:nvSpPr>
        <p:spPr>
          <a:xfrm>
            <a:off x="647313" y="-116686"/>
            <a:ext cx="10515600" cy="1411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ru-RU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Рынок проекта + стратегия продвижения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6666213" y="315768"/>
            <a:ext cx="449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5"/>
          <p:cNvSpPr txBox="1"/>
          <p:nvPr/>
        </p:nvSpPr>
        <p:spPr>
          <a:xfrm>
            <a:off x="6356194" y="915058"/>
            <a:ext cx="5296987" cy="1488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3988" lvl="0" marL="165100" marR="0" rtl="0" algn="l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Стратегия продвижения.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Прямые продажи (b2b) потребителям типовых решений - медицинским НИИ, производителям оборудования, лабораториям, центрам омиксных исследований;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Ко-брендинговые продажи с пользователями типовых решений, использование их каналов медиа-присутствия;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Участие в отраслевых мероприятиях в форме со-докладов с пользователями типовых решений;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Прямые продажи услуг кастомизации типовых решений b2b и  b2g;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Контекстная реклама среди медперсонала и пациентов, заинтересованных в передовых исследованиях по состояниям, обслуживаемым типовыми решениями системы.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Продажа через ЛОМ комьюнити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AutoNum type="arabicPeriod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Покупка контекстной рекламы (яндекс директ)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157044" y="2220696"/>
            <a:ext cx="12034956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25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ru-RU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Сравнение решения с аналогами и его конкурентные преимущества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текущий момент Прямых конкурентов Платформы в РФ – нет. Есть x-bio.ru, но данная платформа еще не запустила коммерциализацию. Все задачи, которые планируются решать на платформе – решаются с помощью коммьюнити (Телеграм каналы, линкедин, vk + покупка контекстной рекламы) и личных связей. 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AutoNum type="arabicPeriod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Прямой иностранный конкурент с максимально близким целевым функционалом - </a:t>
            </a:r>
            <a:r>
              <a:rPr b="0" i="0" lang="ru-RU" sz="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https://ww2.scienceexchange.com/s/</a:t>
            </a: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но платформа больше позиционирует себя как R&amp;D центр заказной разработки.</a:t>
            </a:r>
            <a:endParaRPr/>
          </a:p>
          <a:p>
            <a:pPr indent="-163513" lvl="2" marL="357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Прочие прямые конкуренты: SAP Connected Health Platform, Microsoft for Genomics, Seven Bridges Genomic, Amazon (Amazon Comprehend Medical/ Amazon Genomics CLI).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63513" lvl="2" marL="3571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Прочие косвенные конкуренты: SAP QM, Waters (Empower), Agilent (OpenLab), UpWork, Labware, Ilumina (Dragen), Azenta (FreezerPro).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ru-RU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Следует отметить, что большинство конкурентов ограничивают доступ к своим системам для жителей РФ.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" name="Google Shape;133;p5"/>
          <p:cNvGraphicFramePr/>
          <p:nvPr/>
        </p:nvGraphicFramePr>
        <p:xfrm>
          <a:off x="370205" y="319027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{53B813E1-F287-4927-B5DE-F360BD2B42EB}</a:tableStyleId>
              </a:tblPr>
              <a:tblGrid>
                <a:gridCol w="1616375"/>
                <a:gridCol w="1662100"/>
                <a:gridCol w="733350"/>
                <a:gridCol w="790825"/>
                <a:gridCol w="605475"/>
                <a:gridCol w="827900"/>
                <a:gridCol w="704325"/>
                <a:gridCol w="815850"/>
                <a:gridCol w="662550"/>
                <a:gridCol w="662550"/>
                <a:gridCol w="572175"/>
                <a:gridCol w="798050"/>
                <a:gridCol w="572175"/>
                <a:gridCol w="798050"/>
              </a:tblGrid>
              <a:tr h="356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Описание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Открытый исходный код + открытая экосистема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Быстрая масштабируемость (вычисление + хранение)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Сегмент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Соответствует российскому законодательству и регуляторике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API для Интеграция с МИС/ЛИС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Модуль для фундаментальных исследований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Модуль для работы с моделью геномных данных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Модуль для интеграции лабораторного оборудования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Хранение анализов и генома пациента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Наличие онкологического модуля и классификаторов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Модуль распознавания текста и документов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Маркетплейс информационных и программных продуктов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62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Inunio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Платформа для кросс-функционально</a:t>
                      </a:r>
                      <a:r>
                        <a:rPr lang="ru-RU" sz="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го</a:t>
                      </a: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взаимодействия в области персональной медицины 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Да, облачная инфр-ра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B2B2C</a:t>
                      </a:r>
                      <a:b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B2G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43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X-bio.ru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Платформа для выполнения облачных вычисления по определенным протоколам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B2B2C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 (?)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5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scienceexchange.com/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Платформа для заказной геномной разработки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B2B2C</a:t>
                      </a:r>
                      <a:b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B2G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50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SAP Connected Health Platform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Платформа для Лечения пациентов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B2C</a:t>
                      </a:r>
                      <a:b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B2B2C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3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Microsoft for Genomics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Облачная платформа для проведения геномного анализа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Да, облачная инфр-ра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B2B</a:t>
                      </a:r>
                      <a:b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B2G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3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Seven Bridges Genomic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Облачная платформа для распределенных исследовательских групп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Да, облачная инфр-ра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B2B</a:t>
                      </a:r>
                      <a:b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B2G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37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Amazon (Amazon Comprehend Medical/ Amazon Genomics CLI).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Облачная платформа для распределенных исследовательских групп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Да, облачная инфр-ра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B2B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B2C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Нет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ru-RU" sz="700" u="none" cap="none" strike="noStrike">
                          <a:solidFill>
                            <a:schemeClr val="dk1"/>
                          </a:solidFill>
                        </a:rPr>
                        <a:t>Да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/>
        </p:nvSpPr>
        <p:spPr>
          <a:xfrm>
            <a:off x="647313" y="-116686"/>
            <a:ext cx="10515600" cy="1411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ru-RU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Финансовая модель проекта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050" y="1049776"/>
            <a:ext cx="11887201" cy="4881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"/>
          <p:cNvSpPr txBox="1"/>
          <p:nvPr/>
        </p:nvSpPr>
        <p:spPr>
          <a:xfrm>
            <a:off x="838200" y="166687"/>
            <a:ext cx="10515600" cy="1411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ru-RU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Описание участника конкурсного отбора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7"/>
          <p:cNvSpPr/>
          <p:nvPr/>
        </p:nvSpPr>
        <p:spPr>
          <a:xfrm>
            <a:off x="838200" y="2209823"/>
            <a:ext cx="10751288" cy="2385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1" i="0" lang="ru-RU" sz="1600" u="none" cap="none" strike="noStrike">
                <a:solidFill>
                  <a:srgbClr val="727374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2"/>
                  </a:ext>
                </a:extLst>
              </a:rPr>
              <a:t>Medtech: 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3"/>
                  </a:ext>
                </a:extLst>
              </a:rPr>
              <a:t>телемедицина, анализ омиксных данных, планирование и учёт питания в ЛПУ.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:go="http://customooxmlschemas.google.com/" textRoundtripDataId="4"/>
                </a:ext>
              </a:extLst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1" i="0" lang="ru-RU" sz="1600" u="none" cap="none" strike="noStrike">
                <a:solidFill>
                  <a:srgbClr val="727374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5"/>
                  </a:ext>
                </a:extLst>
              </a:rPr>
              <a:t>Софтверная интеграция: 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6"/>
                  </a:ext>
                </a:extLst>
              </a:rPr>
              <a:t>управление инцидентами безопасности в казино, ситуационное управление регионом, интеграция торговых систем финансовых рынков, интеграция потоков данных с оборудования;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:go="http://customooxmlschemas.google.com/" textRoundtripDataId="7"/>
                </a:ext>
              </a:extLst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1" i="0" lang="ru-RU" sz="1600" u="none" cap="none" strike="noStrike">
                <a:solidFill>
                  <a:srgbClr val="727374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8"/>
                  </a:ext>
                </a:extLst>
              </a:rPr>
              <a:t>Электронные рынки и fintech: 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9"/>
                  </a:ext>
                </a:extLst>
              </a:rPr>
              <a:t>сырьевой трейдинг, системы автоматической и автоматизированной торговли для традиционных и криптовалютных бирж, блокчейн-технологии (custom blockchain, dApps/смарт-контакты);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:go="http://customooxmlschemas.google.com/" textRoundtripDataId="10"/>
                </a:ext>
              </a:extLst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1" i="0" lang="ru-RU" sz="1600" u="none" cap="none" strike="noStrike">
                <a:solidFill>
                  <a:srgbClr val="727374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1"/>
                  </a:ext>
                </a:extLst>
              </a:rPr>
              <a:t>Agrotech:</a:t>
            </a:r>
            <a:r>
              <a:rPr b="0" i="0" lang="ru-RU" sz="1600" u="none" cap="none" strike="noStrike">
                <a:solidFill>
                  <a:srgbClr val="727374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2"/>
                  </a:ext>
                </a:extLst>
              </a:rPr>
              <a:t> 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3"/>
                  </a:ext>
                </a:extLst>
              </a:rPr>
              <a:t>автоматизация работы предприятий растениеводства и животноводства, системы совместной работы в сельском хозяйстве, с/х социальные сети;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:go="http://customooxmlschemas.google.com/" textRoundtripDataId="14"/>
                </a:ext>
              </a:extLst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b="1" i="0" lang="ru-RU" sz="1600" u="none" cap="none" strike="noStrike">
                <a:solidFill>
                  <a:srgbClr val="727374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5"/>
                  </a:ext>
                </a:extLst>
              </a:rPr>
              <a:t>Social Media: 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6"/>
                  </a:ext>
                </a:extLst>
              </a:rPr>
              <a:t>мессенджеры и социальные сети, рекомендательные системы на основе искусственного интеллекта (NLP).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  <a:extLst>
                <a:ext uri="http://customooxmlschemas.google.com/">
                  <go:slidesCustomData xmlns:go="http://customooxmlschemas.google.com/" textRoundtripDataId="17"/>
                </a:ext>
              </a:extLst>
            </a:endParaRPr>
          </a:p>
        </p:txBody>
      </p:sp>
      <p:sp>
        <p:nvSpPr>
          <p:cNvPr id="146" name="Google Shape;146;p7"/>
          <p:cNvSpPr/>
          <p:nvPr/>
        </p:nvSpPr>
        <p:spPr>
          <a:xfrm>
            <a:off x="838200" y="1364749"/>
            <a:ext cx="105156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ru-RU" sz="2400" u="none" cap="none" strike="noStrike">
                <a:solidFill>
                  <a:srgbClr val="0C0C0C"/>
                </a:solidFill>
                <a:latin typeface="Calibri"/>
                <a:ea typeface="Calibri"/>
                <a:cs typeface="Calibri"/>
                <a:sym typeface="Calibri"/>
              </a:rPr>
              <a:t>Кортекс </a:t>
            </a: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(www.cx.technology) - международная софтверная и инвестиционная группа, обслуживающая инновационные проекты в сферах:</a:t>
            </a:r>
            <a:r>
              <a:rPr b="0" i="0" lang="ru-RU" sz="1800" u="none" cap="none" strike="noStrike">
                <a:solidFill>
                  <a:srgbClr val="05121D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7"/>
          <p:cNvSpPr txBox="1"/>
          <p:nvPr/>
        </p:nvSpPr>
        <p:spPr>
          <a:xfrm>
            <a:off x="838200" y="4774842"/>
            <a:ext cx="8677055" cy="204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37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Ключевыми направлениями нашего бизнеса являются</a:t>
            </a: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838200" y="4979000"/>
            <a:ext cx="10751288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программного обеспечения;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Организация процессов разработки и развития программных продуктов;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Предоставление маркетингового, продуктового и юридического консалтинга;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Формирование технологических команд;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•"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IT-компаний «под ключ».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/>
        </p:nvSpPr>
        <p:spPr>
          <a:xfrm>
            <a:off x="838200" y="166687"/>
            <a:ext cx="10515600" cy="1411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ru-RU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8"/>
                  </a:ext>
                </a:extLst>
              </a:rPr>
              <a:t>Опыт реализации аналогичных проектов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838200" y="1577974"/>
            <a:ext cx="10976100" cy="45627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238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Char char="●"/>
            </a:pPr>
            <a:r>
              <a:rPr b="1" i="0" lang="ru-RU" sz="1500" u="none" cap="none" strike="noStrike">
                <a:solidFill>
                  <a:srgbClr val="727374"/>
                </a:solidFill>
                <a:latin typeface="Calibri"/>
                <a:ea typeface="Calibri"/>
                <a:cs typeface="Calibri"/>
                <a:sym typeface="Calibri"/>
              </a:rPr>
              <a:t>Медицина: Cortex Telemedicine (https://</a:t>
            </a:r>
            <a:r>
              <a:rPr b="1" i="0" lang="ru-RU" sz="1500" u="none" cap="none" strike="noStrike">
                <a:solidFill>
                  <a:srgbClr val="727374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19"/>
                  </a:ext>
                </a:extLst>
              </a:rPr>
              <a:t>telmed.technology</a:t>
            </a:r>
            <a:r>
              <a:rPr b="1" i="0" lang="ru-RU" sz="1500" u="none" cap="none" strike="noStrike">
                <a:solidFill>
                  <a:srgbClr val="727374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  <a:r>
              <a:rPr b="0" i="0" lang="ru-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Электронная площадка для оказания услуг телемедицины, используется стартапами в Гаити, ЮАР и Великобритании.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33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ru-RU" sz="1500" u="none" cap="none" strike="noStrike">
                <a:solidFill>
                  <a:srgbClr val="727374"/>
                </a:solidFill>
                <a:latin typeface="Calibri"/>
                <a:ea typeface="Calibri"/>
                <a:cs typeface="Calibri"/>
                <a:sym typeface="Calibri"/>
              </a:rPr>
              <a:t>Брокеры данных, работа с оборудованием: AuraESM. </a:t>
            </a:r>
            <a:r>
              <a:rPr b="0" i="0" lang="ru-RU" sz="1500" u="none" cap="none" strike="noStrike">
                <a:solidFill>
                  <a:srgbClr val="3C404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Интеграционная платформа, объединяющая потоки мультиформатных данных в общий контекст для анализа поддержки принятия решений. Платформа использована для создания Ситуационного центра губернатора Краснодарского края (обеспечивает совместную работу 30 РОИВ и 44 МО Краснодарского края, поддержку принятия решений и управление инцидентами в масштабе региона с населением более 5 млн. чел.) с комплексной системы безопасности казино (объединяет потоки данных 11 информационных систем, предоставляя, как сигналы конечного оборудования, так и сигналы от ИС в едином контексте управления инцидентами и обеспечения безопасности).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72737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ru-RU" sz="1500" u="none" cap="none" strike="noStrike">
                <a:solidFill>
                  <a:srgbClr val="727374"/>
                </a:solidFill>
                <a:latin typeface="Calibri"/>
                <a:ea typeface="Calibri"/>
                <a:cs typeface="Calibri"/>
                <a:sym typeface="Calibri"/>
              </a:rPr>
              <a:t>Совместная работа: Direct.</a:t>
            </a:r>
            <a:r>
              <a:rPr b="1" i="0" lang="ru-RU" sz="1500" u="none" cap="none" strike="noStrike">
                <a:solidFill>
                  <a:srgbClr val="727374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20"/>
                  </a:ext>
                </a:extLst>
              </a:rPr>
              <a:t>Farm (www.direct.farm). </a:t>
            </a:r>
            <a:r>
              <a:rPr b="0" i="0" lang="ru-RU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Крупнейшая в России сеть обмена опытом в сельском хозяйстве, объединяющая сельхозтоваропроизводителей, агрономов, животноводов/ветеринаров, профильные исследовательские организации и поставщиков для выработки оптимальных стратегий применения существующих и апробации новых технологий. </a:t>
            </a:r>
            <a:r>
              <a:rPr b="1" i="0" lang="ru-RU" sz="15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ОПЕРАТОР ОБРАБОТКИ ПЕРСОНАЛЬНЫХ ДАННЫХ;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72737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b="1" i="0" lang="ru-RU" sz="1500" u="none" cap="none" strike="noStrike">
                <a:solidFill>
                  <a:srgbClr val="727374"/>
                </a:solidFill>
                <a:latin typeface="Calibri"/>
                <a:ea typeface="Calibri"/>
                <a:cs typeface="Calibri"/>
                <a:sym typeface="Calibri"/>
              </a:rPr>
              <a:t>Контрактное взаимодействие: Technology metal </a:t>
            </a:r>
            <a:r>
              <a:rPr b="1" i="0" lang="ru-RU" sz="1500" u="none" cap="none" strike="noStrike">
                <a:solidFill>
                  <a:srgbClr val="727374"/>
                </a:solidFill>
                <a:latin typeface="Calibri"/>
                <a:ea typeface="Calibri"/>
                <a:cs typeface="Calibri"/>
                <a:sym typeface="Calibri"/>
                <a:extLst>
                  <a:ext uri="http://customooxmlschemas.google.com/">
                    <go:slidesCustomData xmlns:go="http://customooxmlschemas.google.com/" textRoundtripDataId="21"/>
                  </a:ext>
                </a:extLst>
              </a:rPr>
              <a:t>market (www.tm2.com). </a:t>
            </a:r>
            <a:r>
              <a:rPr b="0" i="0" lang="ru-RU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Платформа заключения электронных сделок в условиях гибкой спецификации конечной продукции и услуг.</a:t>
            </a:r>
            <a:endParaRPr b="1" i="0" sz="1500" u="none" cap="none" strike="noStrike">
              <a:solidFill>
                <a:schemeClr val="dk1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"/>
          <p:cNvSpPr txBox="1"/>
          <p:nvPr/>
        </p:nvSpPr>
        <p:spPr>
          <a:xfrm>
            <a:off x="838200" y="525675"/>
            <a:ext cx="10515600" cy="1411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1" i="0" lang="ru-RU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Наличие инфраструктуры, необходимой для реализации проекта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9"/>
          <p:cNvSpPr/>
          <p:nvPr/>
        </p:nvSpPr>
        <p:spPr>
          <a:xfrm>
            <a:off x="838200" y="2229693"/>
            <a:ext cx="10693400" cy="8309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Кортекс объединяет три софтверные компаний в РФ и три софтверные компании за рубежом. Старейшая компания группы ведёт деятельность по разработке программного обеспечения с 1991 года. Группа полностью оснащена средствами производства, эксплуатации и поддержки информационных систем. Коллектив – более 100 человек.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" name="Google Shape;161;p9"/>
          <p:cNvGrpSpPr/>
          <p:nvPr/>
        </p:nvGrpSpPr>
        <p:grpSpPr>
          <a:xfrm>
            <a:off x="838200" y="4163277"/>
            <a:ext cx="10507802" cy="584735"/>
            <a:chOff x="838200" y="3907326"/>
            <a:chExt cx="10507802" cy="584735"/>
          </a:xfrm>
        </p:grpSpPr>
        <p:pic>
          <p:nvPicPr>
            <p:cNvPr id="162" name="Google Shape;16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38200" y="4071020"/>
              <a:ext cx="179362" cy="2573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9"/>
            <p:cNvSpPr/>
            <p:nvPr/>
          </p:nvSpPr>
          <p:spPr>
            <a:xfrm>
              <a:off x="1159346" y="3907326"/>
              <a:ext cx="10186656" cy="584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ru-RU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Полное оснащение команды: офисы, вычисли</a:t>
              </a:r>
              <a:r>
                <a:rPr b="1" lang="ru-RU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те</a:t>
              </a:r>
              <a:r>
                <a:rPr b="1" i="0" lang="ru-RU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льная техника, облачные сервисы для хранения больших данных и ресурсоёмких вычислений.</a:t>
              </a:r>
              <a:endPara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9"/>
          <p:cNvGrpSpPr/>
          <p:nvPr/>
        </p:nvGrpSpPr>
        <p:grpSpPr>
          <a:xfrm>
            <a:off x="849898" y="3340670"/>
            <a:ext cx="10503902" cy="830956"/>
            <a:chOff x="849898" y="3177708"/>
            <a:chExt cx="10503902" cy="830956"/>
          </a:xfrm>
        </p:grpSpPr>
        <p:pic>
          <p:nvPicPr>
            <p:cNvPr id="165" name="Google Shape;165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49898" y="3468412"/>
              <a:ext cx="155967" cy="2495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9"/>
            <p:cNvSpPr/>
            <p:nvPr/>
          </p:nvSpPr>
          <p:spPr>
            <a:xfrm>
              <a:off x="1167144" y="3177708"/>
              <a:ext cx="10186656" cy="830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ru-RU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Команда разработки проекта в количестве 9 человек, с профильными компетенциями в геномике, биологии, софтверной интеграции, телемедицине, обработке больших данных, создании систем совместной работы, автоматизации процессов, создании торговых систем.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" name="Google Shape;167;p9"/>
          <p:cNvGrpSpPr/>
          <p:nvPr/>
        </p:nvGrpSpPr>
        <p:grpSpPr>
          <a:xfrm>
            <a:off x="838200" y="4744125"/>
            <a:ext cx="10515600" cy="584735"/>
            <a:chOff x="838200" y="4489379"/>
            <a:chExt cx="10515600" cy="584735"/>
          </a:xfrm>
        </p:grpSpPr>
        <p:pic>
          <p:nvPicPr>
            <p:cNvPr id="168" name="Google Shape;168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38200" y="4665032"/>
              <a:ext cx="171564" cy="26514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9"/>
            <p:cNvSpPr/>
            <p:nvPr/>
          </p:nvSpPr>
          <p:spPr>
            <a:xfrm>
              <a:off x="1167144" y="4489379"/>
              <a:ext cx="10186656" cy="584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ru-RU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Предварительные договорённости (согласованы агентские условия) с оператором облачной инфраструктуры для нужд проекта, в т.ч. обеспечивающего соответствии 152-ФЗ.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0" name="Google Shape;170;p9"/>
          <p:cNvGrpSpPr/>
          <p:nvPr/>
        </p:nvGrpSpPr>
        <p:grpSpPr>
          <a:xfrm>
            <a:off x="829901" y="5451163"/>
            <a:ext cx="10516101" cy="584735"/>
            <a:chOff x="829891" y="5041580"/>
            <a:chExt cx="10516101" cy="830944"/>
          </a:xfrm>
        </p:grpSpPr>
        <p:sp>
          <p:nvSpPr>
            <p:cNvPr id="171" name="Google Shape;171;p9"/>
            <p:cNvSpPr/>
            <p:nvPr/>
          </p:nvSpPr>
          <p:spPr>
            <a:xfrm>
              <a:off x="1159192" y="5041580"/>
              <a:ext cx="10186800" cy="8309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ru-RU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Наличие доступа к оборудованию и компетенций пробоподготовки, и обработки образцов, для получения данных, необходимых для создания брокеров данных.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2" name="Google Shape;172;p9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29891" y="5102100"/>
              <a:ext cx="187661" cy="37678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2022-05-12T13:15:22Z</dcterms:created>
  <dc:creator>Наталия</dc:creator>
</cp:coreProperties>
</file>