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DF537-0C75-429C-96B2-50E4E9B42CF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E2C59C-E395-47AA-B2A1-2FD28C37546B}">
      <dgm:prSet phldrT="[文本]"/>
      <dgm:spPr/>
      <dgm:t>
        <a:bodyPr/>
        <a:lstStyle/>
        <a:p>
          <a:r>
            <a:rPr lang="en-US" altLang="zh-CN" dirty="0" smtClean="0"/>
            <a:t>Source</a:t>
          </a:r>
          <a:endParaRPr lang="zh-CN" altLang="en-US" dirty="0"/>
        </a:p>
      </dgm:t>
    </dgm:pt>
    <dgm:pt modelId="{9723290F-1C65-41AF-9BAE-514225A5EA37}" type="parTrans" cxnId="{08FE498F-BD43-422C-B418-A78CAA48245E}">
      <dgm:prSet/>
      <dgm:spPr/>
      <dgm:t>
        <a:bodyPr/>
        <a:lstStyle/>
        <a:p>
          <a:endParaRPr lang="zh-CN" altLang="en-US"/>
        </a:p>
      </dgm:t>
    </dgm:pt>
    <dgm:pt modelId="{AE2C2BD7-6033-41BA-B188-FA27953DAE19}" type="sibTrans" cxnId="{08FE498F-BD43-422C-B418-A78CAA48245E}">
      <dgm:prSet/>
      <dgm:spPr/>
      <dgm:t>
        <a:bodyPr/>
        <a:lstStyle/>
        <a:p>
          <a:endParaRPr lang="zh-CN" altLang="en-US"/>
        </a:p>
      </dgm:t>
    </dgm:pt>
    <dgm:pt modelId="{710601BA-C96A-42A4-BE87-4D3E428C7F53}">
      <dgm:prSet phldrT="[文本]"/>
      <dgm:spPr/>
      <dgm:t>
        <a:bodyPr/>
        <a:lstStyle/>
        <a:p>
          <a:r>
            <a:rPr lang="en-US" altLang="zh-CN" dirty="0" smtClean="0"/>
            <a:t>Compression</a:t>
          </a:r>
          <a:endParaRPr lang="zh-CN" altLang="en-US" dirty="0"/>
        </a:p>
      </dgm:t>
    </dgm:pt>
    <dgm:pt modelId="{7B00AED8-5DA6-4D19-8153-75CABA363A5E}" type="parTrans" cxnId="{5277E78E-BC5A-40C2-A1C1-B73857D6D7BD}">
      <dgm:prSet/>
      <dgm:spPr/>
      <dgm:t>
        <a:bodyPr/>
        <a:lstStyle/>
        <a:p>
          <a:endParaRPr lang="zh-CN" altLang="en-US"/>
        </a:p>
      </dgm:t>
    </dgm:pt>
    <dgm:pt modelId="{E93E8341-E447-4C16-8DA8-94F7FD416F5B}" type="sibTrans" cxnId="{5277E78E-BC5A-40C2-A1C1-B73857D6D7BD}">
      <dgm:prSet/>
      <dgm:spPr/>
      <dgm:t>
        <a:bodyPr/>
        <a:lstStyle/>
        <a:p>
          <a:endParaRPr lang="zh-CN" altLang="en-US"/>
        </a:p>
      </dgm:t>
    </dgm:pt>
    <dgm:pt modelId="{CA38E331-7207-4E0A-BAAE-2DEA33358379}">
      <dgm:prSet phldrT="[文本]"/>
      <dgm:spPr/>
      <dgm:t>
        <a:bodyPr/>
        <a:lstStyle/>
        <a:p>
          <a:r>
            <a:rPr lang="en-US" altLang="zh-CN" dirty="0" smtClean="0"/>
            <a:t>Decompression</a:t>
          </a:r>
          <a:endParaRPr lang="zh-CN" altLang="en-US" dirty="0"/>
        </a:p>
      </dgm:t>
    </dgm:pt>
    <dgm:pt modelId="{A231FA46-7E51-47A7-95B9-D924D77D192D}" type="parTrans" cxnId="{2AF3DC70-B09E-408B-8577-3E7123346C26}">
      <dgm:prSet/>
      <dgm:spPr/>
      <dgm:t>
        <a:bodyPr/>
        <a:lstStyle/>
        <a:p>
          <a:endParaRPr lang="zh-CN" altLang="en-US"/>
        </a:p>
      </dgm:t>
    </dgm:pt>
    <dgm:pt modelId="{486EF6F4-67E2-4B64-A61A-1519C8DDC76E}" type="sibTrans" cxnId="{2AF3DC70-B09E-408B-8577-3E7123346C26}">
      <dgm:prSet/>
      <dgm:spPr/>
      <dgm:t>
        <a:bodyPr/>
        <a:lstStyle/>
        <a:p>
          <a:endParaRPr lang="zh-CN" altLang="en-US"/>
        </a:p>
      </dgm:t>
    </dgm:pt>
    <dgm:pt modelId="{BEBE4AE1-432A-4D0B-A04A-E91647691C46}">
      <dgm:prSet phldrT="[文本]"/>
      <dgm:spPr/>
      <dgm:t>
        <a:bodyPr/>
        <a:lstStyle/>
        <a:p>
          <a:r>
            <a:rPr lang="en-US" altLang="zh-CN" dirty="0" smtClean="0"/>
            <a:t>Target</a:t>
          </a:r>
          <a:endParaRPr lang="zh-CN" altLang="en-US" dirty="0"/>
        </a:p>
      </dgm:t>
    </dgm:pt>
    <dgm:pt modelId="{BE42B156-D957-422E-8C74-EA95177669CE}" type="parTrans" cxnId="{C8F297B1-809C-42C9-A3C0-090AAB2E40A5}">
      <dgm:prSet/>
      <dgm:spPr/>
      <dgm:t>
        <a:bodyPr/>
        <a:lstStyle/>
        <a:p>
          <a:endParaRPr lang="zh-CN" altLang="en-US"/>
        </a:p>
      </dgm:t>
    </dgm:pt>
    <dgm:pt modelId="{36A3852A-D504-4631-A2F0-0016033BA2F5}" type="sibTrans" cxnId="{C8F297B1-809C-42C9-A3C0-090AAB2E40A5}">
      <dgm:prSet/>
      <dgm:spPr/>
      <dgm:t>
        <a:bodyPr/>
        <a:lstStyle/>
        <a:p>
          <a:endParaRPr lang="zh-CN" altLang="en-US"/>
        </a:p>
      </dgm:t>
    </dgm:pt>
    <dgm:pt modelId="{6F005D1A-9E10-4446-A99E-DFB7F0AFD641}" type="pres">
      <dgm:prSet presAssocID="{E94DF537-0C75-429C-96B2-50E4E9B42C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98BBEE-1229-49B0-82D9-3A4917D9D143}" type="pres">
      <dgm:prSet presAssocID="{E94DF537-0C75-429C-96B2-50E4E9B42CF4}" presName="cycle" presStyleCnt="0"/>
      <dgm:spPr/>
    </dgm:pt>
    <dgm:pt modelId="{A414AFFD-B990-4B6E-B665-47C2E2FD8581}" type="pres">
      <dgm:prSet presAssocID="{74E2C59C-E395-47AA-B2A1-2FD28C37546B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88508B-AB1D-4500-B104-7ACBDC973B8C}" type="pres">
      <dgm:prSet presAssocID="{AE2C2BD7-6033-41BA-B188-FA27953DAE1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718D81B4-5168-4ABC-8522-A4E64D88A3B8}" type="pres">
      <dgm:prSet presAssocID="{710601BA-C96A-42A4-BE87-4D3E428C7F53}" presName="nodeFollowingNodes" presStyleLbl="node1" presStyleIdx="1" presStyleCnt="4" custScaleX="53471" custScaleY="53470" custRadScaleRad="132779" custRadScaleInc="7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7B08F-3B8A-4C89-9FE6-4330F432CA27}" type="pres">
      <dgm:prSet presAssocID="{BEBE4AE1-432A-4D0B-A04A-E91647691C46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79306C-6E6A-4CE8-85F7-614ED04F6D0A}" type="pres">
      <dgm:prSet presAssocID="{CA38E331-7207-4E0A-BAAE-2DEA33358379}" presName="nodeFollowingNodes" presStyleLbl="node1" presStyleIdx="3" presStyleCnt="4" custScaleX="57104" custScaleY="57104" custRadScaleRad="124847" custRadScaleInc="-2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2AF45F-E542-4090-81CE-422846129EEC}" type="presOf" srcId="{74E2C59C-E395-47AA-B2A1-2FD28C37546B}" destId="{A414AFFD-B990-4B6E-B665-47C2E2FD8581}" srcOrd="0" destOrd="0" presId="urn:microsoft.com/office/officeart/2005/8/layout/cycle3"/>
    <dgm:cxn modelId="{5277E78E-BC5A-40C2-A1C1-B73857D6D7BD}" srcId="{E94DF537-0C75-429C-96B2-50E4E9B42CF4}" destId="{710601BA-C96A-42A4-BE87-4D3E428C7F53}" srcOrd="1" destOrd="0" parTransId="{7B00AED8-5DA6-4D19-8153-75CABA363A5E}" sibTransId="{E93E8341-E447-4C16-8DA8-94F7FD416F5B}"/>
    <dgm:cxn modelId="{D6C93134-28DD-4513-876A-8FA332A6576F}" type="presOf" srcId="{BEBE4AE1-432A-4D0B-A04A-E91647691C46}" destId="{0AE7B08F-3B8A-4C89-9FE6-4330F432CA27}" srcOrd="0" destOrd="0" presId="urn:microsoft.com/office/officeart/2005/8/layout/cycle3"/>
    <dgm:cxn modelId="{2D927944-EAD0-430D-88EF-FB236E957256}" type="presOf" srcId="{710601BA-C96A-42A4-BE87-4D3E428C7F53}" destId="{718D81B4-5168-4ABC-8522-A4E64D88A3B8}" srcOrd="0" destOrd="0" presId="urn:microsoft.com/office/officeart/2005/8/layout/cycle3"/>
    <dgm:cxn modelId="{2AF3DC70-B09E-408B-8577-3E7123346C26}" srcId="{E94DF537-0C75-429C-96B2-50E4E9B42CF4}" destId="{CA38E331-7207-4E0A-BAAE-2DEA33358379}" srcOrd="3" destOrd="0" parTransId="{A231FA46-7E51-47A7-95B9-D924D77D192D}" sibTransId="{486EF6F4-67E2-4B64-A61A-1519C8DDC76E}"/>
    <dgm:cxn modelId="{158ADF0F-7C35-44AB-A64B-AEB1572155A0}" type="presOf" srcId="{AE2C2BD7-6033-41BA-B188-FA27953DAE19}" destId="{EA88508B-AB1D-4500-B104-7ACBDC973B8C}" srcOrd="0" destOrd="0" presId="urn:microsoft.com/office/officeart/2005/8/layout/cycle3"/>
    <dgm:cxn modelId="{C5E9B77E-0B00-41CA-A235-A2E3787BB794}" type="presOf" srcId="{E94DF537-0C75-429C-96B2-50E4E9B42CF4}" destId="{6F005D1A-9E10-4446-A99E-DFB7F0AFD641}" srcOrd="0" destOrd="0" presId="urn:microsoft.com/office/officeart/2005/8/layout/cycle3"/>
    <dgm:cxn modelId="{C8F297B1-809C-42C9-A3C0-090AAB2E40A5}" srcId="{E94DF537-0C75-429C-96B2-50E4E9B42CF4}" destId="{BEBE4AE1-432A-4D0B-A04A-E91647691C46}" srcOrd="2" destOrd="0" parTransId="{BE42B156-D957-422E-8C74-EA95177669CE}" sibTransId="{36A3852A-D504-4631-A2F0-0016033BA2F5}"/>
    <dgm:cxn modelId="{08FE498F-BD43-422C-B418-A78CAA48245E}" srcId="{E94DF537-0C75-429C-96B2-50E4E9B42CF4}" destId="{74E2C59C-E395-47AA-B2A1-2FD28C37546B}" srcOrd="0" destOrd="0" parTransId="{9723290F-1C65-41AF-9BAE-514225A5EA37}" sibTransId="{AE2C2BD7-6033-41BA-B188-FA27953DAE19}"/>
    <dgm:cxn modelId="{9EAD3058-44B8-42BE-880E-BE1217BB8B97}" type="presOf" srcId="{CA38E331-7207-4E0A-BAAE-2DEA33358379}" destId="{2779306C-6E6A-4CE8-85F7-614ED04F6D0A}" srcOrd="0" destOrd="0" presId="urn:microsoft.com/office/officeart/2005/8/layout/cycle3"/>
    <dgm:cxn modelId="{CBA06C0E-42AA-4684-9B12-3524B858E87B}" type="presParOf" srcId="{6F005D1A-9E10-4446-A99E-DFB7F0AFD641}" destId="{5D98BBEE-1229-49B0-82D9-3A4917D9D143}" srcOrd="0" destOrd="0" presId="urn:microsoft.com/office/officeart/2005/8/layout/cycle3"/>
    <dgm:cxn modelId="{2DB9DD4E-767E-4FC2-BFA3-F35E6AA76F9F}" type="presParOf" srcId="{5D98BBEE-1229-49B0-82D9-3A4917D9D143}" destId="{A414AFFD-B990-4B6E-B665-47C2E2FD8581}" srcOrd="0" destOrd="0" presId="urn:microsoft.com/office/officeart/2005/8/layout/cycle3"/>
    <dgm:cxn modelId="{239145AD-5055-46CA-BF96-15094DAE6EF6}" type="presParOf" srcId="{5D98BBEE-1229-49B0-82D9-3A4917D9D143}" destId="{EA88508B-AB1D-4500-B104-7ACBDC973B8C}" srcOrd="1" destOrd="0" presId="urn:microsoft.com/office/officeart/2005/8/layout/cycle3"/>
    <dgm:cxn modelId="{A940F39A-9481-4087-BB28-1C279FA976E6}" type="presParOf" srcId="{5D98BBEE-1229-49B0-82D9-3A4917D9D143}" destId="{718D81B4-5168-4ABC-8522-A4E64D88A3B8}" srcOrd="2" destOrd="0" presId="urn:microsoft.com/office/officeart/2005/8/layout/cycle3"/>
    <dgm:cxn modelId="{1218B28E-B03F-40CF-B557-170D5D894183}" type="presParOf" srcId="{5D98BBEE-1229-49B0-82D9-3A4917D9D143}" destId="{0AE7B08F-3B8A-4C89-9FE6-4330F432CA27}" srcOrd="3" destOrd="0" presId="urn:microsoft.com/office/officeart/2005/8/layout/cycle3"/>
    <dgm:cxn modelId="{F8F372F3-C348-4ABC-BC83-CC9CE0018558}" type="presParOf" srcId="{5D98BBEE-1229-49B0-82D9-3A4917D9D143}" destId="{2779306C-6E6A-4CE8-85F7-614ED04F6D0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B9577-2956-4728-8C3D-042E51F87718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A50F-C470-4F40-93F7-7AE98DE39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64AB-A52D-48EA-BF07-61E7B884BE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7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64AB-A52D-48EA-BF07-61E7B884BE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21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54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9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E93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57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68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EEC488-2E38-4A67-AB5F-4C2BD2D6A329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6C88A3-90AF-4C7D-AB2A-A0C09DF6D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5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2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2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55C8-ADE5-4F18-A14C-6DE4FD82D615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28C-E933-4407-9CE8-765C47B50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7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Lab3-Huffman </a:t>
            </a:r>
            <a:r>
              <a:rPr lang="en-US" altLang="zh-CN" dirty="0" err="1" smtClean="0"/>
              <a:t>Encodeing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63523" y="624053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魏晓乐、李文泰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8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629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DECOMPRESSION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0556" y="2881421"/>
            <a:ext cx="2415396" cy="2562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35856" y="3829120"/>
            <a:ext cx="1821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Content</a:t>
            </a:r>
          </a:p>
          <a:p>
            <a:r>
              <a:rPr lang="en-US" altLang="zh-CN" sz="2400" dirty="0" smtClean="0"/>
              <a:t>10110……</a:t>
            </a:r>
          </a:p>
          <a:p>
            <a:endParaRPr lang="en-US" altLang="zh-CN" sz="2400" dirty="0" smtClean="0"/>
          </a:p>
        </p:txBody>
      </p:sp>
      <p:cxnSp>
        <p:nvCxnSpPr>
          <p:cNvPr id="5" name="直接箭头连接符 4"/>
          <p:cNvCxnSpPr>
            <a:stCxn id="10" idx="3"/>
          </p:cNvCxnSpPr>
          <p:nvPr/>
        </p:nvCxnSpPr>
        <p:spPr>
          <a:xfrm flipV="1">
            <a:off x="3795952" y="4110522"/>
            <a:ext cx="4154653" cy="5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90031" y="2163370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23871" y="1154079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280586" y="3119403"/>
            <a:ext cx="1080241" cy="794353"/>
            <a:chOff x="7841411" y="2863969"/>
            <a:chExt cx="809444" cy="595223"/>
          </a:xfrm>
        </p:grpSpPr>
        <p:sp>
          <p:nvSpPr>
            <p:cNvPr id="17" name="椭圆 16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70364" y="3119393"/>
            <a:ext cx="1080241" cy="794353"/>
            <a:chOff x="7841411" y="2863969"/>
            <a:chExt cx="809444" cy="595223"/>
          </a:xfrm>
        </p:grpSpPr>
        <p:sp>
          <p:nvSpPr>
            <p:cNvPr id="20" name="椭圆 19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00357" y="3011417"/>
              <a:ext cx="750498" cy="27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EB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2375" y="2180608"/>
            <a:ext cx="1080241" cy="794353"/>
            <a:chOff x="7841411" y="2863969"/>
            <a:chExt cx="809444" cy="595223"/>
          </a:xfrm>
        </p:grpSpPr>
        <p:sp>
          <p:nvSpPr>
            <p:cNvPr id="23" name="椭圆 22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直接连接符 24"/>
          <p:cNvCxnSpPr>
            <a:stCxn id="15" idx="3"/>
            <a:endCxn id="23" idx="7"/>
          </p:cNvCxnSpPr>
          <p:nvPr/>
        </p:nvCxnSpPr>
        <p:spPr>
          <a:xfrm flipH="1">
            <a:off x="4670398" y="1832102"/>
            <a:ext cx="569803" cy="464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5"/>
            <a:endCxn id="13" idx="1"/>
          </p:cNvCxnSpPr>
          <p:nvPr/>
        </p:nvCxnSpPr>
        <p:spPr>
          <a:xfrm>
            <a:off x="5801894" y="1832102"/>
            <a:ext cx="404467" cy="447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3"/>
            <a:endCxn id="17" idx="7"/>
          </p:cNvCxnSpPr>
          <p:nvPr/>
        </p:nvCxnSpPr>
        <p:spPr>
          <a:xfrm flipH="1">
            <a:off x="5958609" y="2841393"/>
            <a:ext cx="247752" cy="394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5"/>
            <a:endCxn id="20" idx="1"/>
          </p:cNvCxnSpPr>
          <p:nvPr/>
        </p:nvCxnSpPr>
        <p:spPr>
          <a:xfrm>
            <a:off x="6768054" y="2841393"/>
            <a:ext cx="218640" cy="39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928621" y="3536318"/>
            <a:ext cx="2044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0001 0101 1110 1011 0011 1100</a:t>
            </a:r>
          </a:p>
        </p:txBody>
      </p:sp>
    </p:spTree>
    <p:extLst>
      <p:ext uri="{BB962C8B-B14F-4D97-AF65-F5344CB8AC3E}">
        <p14:creationId xmlns:p14="http://schemas.microsoft.com/office/powerpoint/2010/main" val="5395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由二叉树的遍历重构二叉树（无重复元素）：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先序遍历 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中序遍历 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后序遍历 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 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中序遍历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zh-CN" altLang="en-US" strike="dblStrike" dirty="0">
                <a:solidFill>
                  <a:srgbClr val="222222"/>
                </a:solidFill>
                <a:latin typeface="Verdana" panose="020B0604030504040204" pitchFamily="34" charset="0"/>
              </a:rPr>
              <a:t>先序遍历 </a:t>
            </a:r>
            <a:r>
              <a:rPr lang="en-US" altLang="zh-CN" strike="dblStrike" dirty="0">
                <a:solidFill>
                  <a:srgbClr val="222222"/>
                </a:solidFill>
                <a:latin typeface="Verdana" panose="020B0604030504040204" pitchFamily="34" charset="0"/>
              </a:rPr>
              <a:t>+ </a:t>
            </a:r>
            <a:r>
              <a:rPr lang="zh-CN" altLang="en-US" strike="dblStrike" dirty="0">
                <a:solidFill>
                  <a:srgbClr val="222222"/>
                </a:solidFill>
                <a:latin typeface="Verdana" panose="020B0604030504040204" pitchFamily="34" charset="0"/>
              </a:rPr>
              <a:t>后序遍历   </a:t>
            </a:r>
            <a:endParaRPr lang="en-US" altLang="zh-CN" strike="dblStrike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4245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e.g.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设一棵二叉树的中序遍历序列：badce，后序遍历序列：bdeca，则二叉树先序遍历序列为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______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US" altLang="zh-CN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000" dirty="0">
                <a:solidFill>
                  <a:srgbClr val="222222"/>
                </a:solidFill>
                <a:latin typeface="Verdana" panose="020B0604030504040204" pitchFamily="34" charset="0"/>
              </a:rPr>
              <a:t>Key</a:t>
            </a:r>
            <a:r>
              <a:rPr lang="en-US" altLang="zh-CN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找根节点</a:t>
            </a:r>
            <a:r>
              <a:rPr lang="zh-CN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kumimoji="0" lang="zh-CN" altLang="en-US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找左右子树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u="sng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zh-CN" altLang="en-US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中序</a:t>
            </a:r>
            <a:r>
              <a:rPr lang="en-US" altLang="zh-CN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zh-CN" altLang="en-US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后序</a:t>
            </a:r>
            <a:endParaRPr lang="en-US" altLang="zh-CN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bdec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dec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altLang="zh-CN" b="0" i="0" u="none" strike="dblStrike" cap="none" normalizeH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altLang="zh-CN" b="0" i="0" u="none" strike="dblStrike" cap="none" normalizeH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kumimoji="0" lang="en-US" altLang="zh-CN" b="0" i="0" u="none" strike="dblStrike" cap="none" normalizeH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lang="zh-CN" altLang="zh-CN" strike="dblStrike" dirty="0"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zh-CN" altLang="zh-CN" strike="dblStrike" dirty="0" smtClean="0">
                <a:latin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altLang="zh-CN" b="0" i="0" u="none" strike="dblStrike" cap="none" normalizeH="0" dirty="0" smtClean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726159" y="2511792"/>
            <a:ext cx="2954698" cy="1668814"/>
            <a:chOff x="7306904" y="1543950"/>
            <a:chExt cx="2954698" cy="1668814"/>
          </a:xfrm>
        </p:grpSpPr>
        <p:sp>
          <p:nvSpPr>
            <p:cNvPr id="54" name="文本框 250"/>
            <p:cNvSpPr txBox="1"/>
            <p:nvPr/>
          </p:nvSpPr>
          <p:spPr>
            <a:xfrm>
              <a:off x="7344546" y="2236155"/>
              <a:ext cx="838284" cy="82959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3600" kern="100" dirty="0" smtClean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250"/>
            <p:cNvSpPr txBox="1"/>
            <p:nvPr/>
          </p:nvSpPr>
          <p:spPr>
            <a:xfrm>
              <a:off x="9291708" y="2203076"/>
              <a:ext cx="953214" cy="100968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36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dec</a:t>
              </a:r>
              <a:endParaRPr lang="zh-CN" sz="3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7306904" y="1543950"/>
              <a:ext cx="2954698" cy="1321835"/>
              <a:chOff x="7715086" y="1779965"/>
              <a:chExt cx="1118007" cy="432282"/>
            </a:xfrm>
          </p:grpSpPr>
          <p:sp>
            <p:nvSpPr>
              <p:cNvPr id="25" name="椭圆 24" title="1"/>
              <p:cNvSpPr/>
              <p:nvPr/>
            </p:nvSpPr>
            <p:spPr>
              <a:xfrm>
                <a:off x="8402449" y="1988820"/>
                <a:ext cx="430644" cy="2234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7983220" y="1779965"/>
                <a:ext cx="368290" cy="330200"/>
                <a:chOff x="66040" y="29905"/>
                <a:chExt cx="368290" cy="330200"/>
              </a:xfrm>
            </p:grpSpPr>
            <p:sp>
              <p:nvSpPr>
                <p:cNvPr id="27" name="文本框 250"/>
                <p:cNvSpPr txBox="1"/>
                <p:nvPr/>
              </p:nvSpPr>
              <p:spPr>
                <a:xfrm>
                  <a:off x="73650" y="29905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椭圆 27" title="1"/>
                <p:cNvSpPr/>
                <p:nvPr/>
              </p:nvSpPr>
              <p:spPr>
                <a:xfrm>
                  <a:off x="66040" y="66040"/>
                  <a:ext cx="172720" cy="172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椭圆 30" title="1"/>
              <p:cNvSpPr/>
              <p:nvPr/>
            </p:nvSpPr>
            <p:spPr>
              <a:xfrm>
                <a:off x="7715086" y="2039527"/>
                <a:ext cx="172720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H="1">
                <a:off x="7861300" y="1938020"/>
                <a:ext cx="152400" cy="127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8150860" y="1927860"/>
                <a:ext cx="274320" cy="1117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直接箭头连接符 75"/>
          <p:cNvCxnSpPr/>
          <p:nvPr/>
        </p:nvCxnSpPr>
        <p:spPr>
          <a:xfrm>
            <a:off x="2425700" y="3383138"/>
            <a:ext cx="1828800" cy="5411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2730221" y="5132933"/>
            <a:ext cx="1879879" cy="5633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567776" y="4391149"/>
            <a:ext cx="3881891" cy="2421394"/>
            <a:chOff x="7083373" y="4267304"/>
            <a:chExt cx="3881891" cy="2421394"/>
          </a:xfrm>
        </p:grpSpPr>
        <p:sp>
          <p:nvSpPr>
            <p:cNvPr id="84" name="文本框 250"/>
            <p:cNvSpPr txBox="1"/>
            <p:nvPr/>
          </p:nvSpPr>
          <p:spPr>
            <a:xfrm>
              <a:off x="7175319" y="4977580"/>
              <a:ext cx="1028189" cy="1061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250"/>
            <p:cNvSpPr txBox="1"/>
            <p:nvPr/>
          </p:nvSpPr>
          <p:spPr>
            <a:xfrm>
              <a:off x="9174490" y="4920726"/>
              <a:ext cx="1028189" cy="1061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250"/>
            <p:cNvSpPr txBox="1"/>
            <p:nvPr/>
          </p:nvSpPr>
          <p:spPr>
            <a:xfrm>
              <a:off x="8262859" y="5612008"/>
              <a:ext cx="1028189" cy="1061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083373" y="4267304"/>
              <a:ext cx="2505307" cy="1945404"/>
              <a:chOff x="7713980" y="1783906"/>
              <a:chExt cx="878840" cy="605423"/>
            </a:xfrm>
          </p:grpSpPr>
          <p:sp>
            <p:nvSpPr>
              <p:cNvPr id="70" name="椭圆 69" title="1"/>
              <p:cNvSpPr/>
              <p:nvPr/>
            </p:nvSpPr>
            <p:spPr>
              <a:xfrm>
                <a:off x="8420100" y="2014220"/>
                <a:ext cx="172720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7983220" y="1783906"/>
                <a:ext cx="386080" cy="330200"/>
                <a:chOff x="66040" y="33846"/>
                <a:chExt cx="386080" cy="330200"/>
              </a:xfrm>
            </p:grpSpPr>
            <p:sp>
              <p:nvSpPr>
                <p:cNvPr id="67" name="文本框 250"/>
                <p:cNvSpPr txBox="1"/>
                <p:nvPr/>
              </p:nvSpPr>
              <p:spPr>
                <a:xfrm>
                  <a:off x="91440" y="33846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3600" kern="100" dirty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sz="3600" kern="100" dirty="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椭圆 67" title="1"/>
                <p:cNvSpPr/>
                <p:nvPr/>
              </p:nvSpPr>
              <p:spPr>
                <a:xfrm>
                  <a:off x="66040" y="66040"/>
                  <a:ext cx="172720" cy="172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椭圆 58" title="1"/>
              <p:cNvSpPr/>
              <p:nvPr/>
            </p:nvSpPr>
            <p:spPr>
              <a:xfrm>
                <a:off x="7713980" y="2034540"/>
                <a:ext cx="172720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椭圆 65" title="1"/>
              <p:cNvSpPr/>
              <p:nvPr/>
            </p:nvSpPr>
            <p:spPr>
              <a:xfrm>
                <a:off x="8113008" y="2216609"/>
                <a:ext cx="172720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>
                <a:off x="7861300" y="1938020"/>
                <a:ext cx="152400" cy="127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150860" y="1927860"/>
                <a:ext cx="274320" cy="1117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endCxn id="66" idx="7"/>
              </p:cNvCxnSpPr>
              <p:nvPr/>
            </p:nvCxnSpPr>
            <p:spPr>
              <a:xfrm flipH="1">
                <a:off x="8260434" y="2134169"/>
                <a:ext cx="182245" cy="1077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250"/>
            <p:cNvSpPr txBox="1"/>
            <p:nvPr/>
          </p:nvSpPr>
          <p:spPr>
            <a:xfrm>
              <a:off x="9937075" y="5627667"/>
              <a:ext cx="1028189" cy="1061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连接符 87"/>
            <p:cNvCxnSpPr>
              <a:stCxn id="70" idx="5"/>
              <a:endCxn id="89" idx="1"/>
            </p:cNvCxnSpPr>
            <p:nvPr/>
          </p:nvCxnSpPr>
          <p:spPr>
            <a:xfrm>
              <a:off x="9516574" y="5481094"/>
              <a:ext cx="452230" cy="296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椭圆 88" title="1"/>
            <p:cNvSpPr/>
            <p:nvPr/>
          </p:nvSpPr>
          <p:spPr>
            <a:xfrm>
              <a:off x="9896698" y="5696271"/>
              <a:ext cx="492372" cy="555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4245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特殊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二叉树重构条件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binary search 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</a:t>
            </a:r>
            <a:r>
              <a:rPr lang="zh-CN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序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遍历或后序</a:t>
            </a:r>
            <a:r>
              <a:rPr lang="zh-CN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遍历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	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中序遍历已知，即所有元素排序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altLang="zh-CN" dirty="0" err="1">
                <a:solidFill>
                  <a:srgbClr val="222222"/>
                </a:solidFill>
                <a:latin typeface="Verdana" panose="020B0604030504040204" pitchFamily="34" charset="0"/>
              </a:rPr>
              <a:t>huffman</a:t>
            </a: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已知先序遍历或后序遍历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3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424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已知先序遍历，重构</a:t>
            </a:r>
            <a:r>
              <a:rPr lang="en-US" altLang="zh-CN" dirty="0" err="1" smtClean="0">
                <a:solidFill>
                  <a:srgbClr val="222222"/>
                </a:solidFill>
                <a:latin typeface="Verdana" panose="020B0604030504040204" pitchFamily="34" charset="0"/>
              </a:rPr>
              <a:t>huffman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0 0 a b 0 c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Key: </a:t>
            </a:r>
            <a:r>
              <a:rPr kumimoji="0" lang="zh-CN" altLang="en-US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找左右子树</a:t>
            </a:r>
            <a:endParaRPr kumimoji="0" lang="en-US" altLang="zh-CN" b="0" i="0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Review: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zh-CN" altLang="en-US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中序</a:t>
            </a:r>
            <a:r>
              <a:rPr lang="en-US" altLang="zh-CN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zh-CN" altLang="en-US" dirty="0" smtClean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后序</a:t>
            </a:r>
            <a:endParaRPr lang="en-US" altLang="zh-CN" dirty="0" smtClean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bdec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dec</a:t>
            </a:r>
            <a:r>
              <a:rPr kumimoji="0" lang="zh-CN" altLang="zh-CN" b="0" i="0" u="none" strike="dblStrike" cap="none" normalizeH="0" dirty="0" smtClean="0">
                <a:ln>
                  <a:noFill/>
                </a:ln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74153" y="3891020"/>
            <a:ext cx="2954698" cy="1668814"/>
            <a:chOff x="7306904" y="1543950"/>
            <a:chExt cx="2954698" cy="1668814"/>
          </a:xfrm>
        </p:grpSpPr>
        <p:sp>
          <p:nvSpPr>
            <p:cNvPr id="6" name="文本框 250"/>
            <p:cNvSpPr txBox="1"/>
            <p:nvPr/>
          </p:nvSpPr>
          <p:spPr>
            <a:xfrm>
              <a:off x="7344546" y="2236155"/>
              <a:ext cx="838284" cy="82959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3600" kern="100" dirty="0" smtClean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250"/>
            <p:cNvSpPr txBox="1"/>
            <p:nvPr/>
          </p:nvSpPr>
          <p:spPr>
            <a:xfrm>
              <a:off x="9291708" y="2203076"/>
              <a:ext cx="953214" cy="100968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3600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dec</a:t>
              </a:r>
              <a:endParaRPr lang="zh-CN" sz="3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306904" y="1543950"/>
              <a:ext cx="2954698" cy="1321835"/>
              <a:chOff x="7715086" y="1779965"/>
              <a:chExt cx="1118007" cy="432282"/>
            </a:xfrm>
          </p:grpSpPr>
          <p:sp>
            <p:nvSpPr>
              <p:cNvPr id="9" name="椭圆 8" title="1"/>
              <p:cNvSpPr/>
              <p:nvPr/>
            </p:nvSpPr>
            <p:spPr>
              <a:xfrm>
                <a:off x="8402449" y="1988820"/>
                <a:ext cx="430644" cy="2234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7983220" y="1779965"/>
                <a:ext cx="368290" cy="330200"/>
                <a:chOff x="66040" y="29905"/>
                <a:chExt cx="368290" cy="330200"/>
              </a:xfrm>
            </p:grpSpPr>
            <p:sp>
              <p:nvSpPr>
                <p:cNvPr id="14" name="文本框 250"/>
                <p:cNvSpPr txBox="1"/>
                <p:nvPr/>
              </p:nvSpPr>
              <p:spPr>
                <a:xfrm>
                  <a:off x="73650" y="29905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椭圆 14" title="1"/>
                <p:cNvSpPr/>
                <p:nvPr/>
              </p:nvSpPr>
              <p:spPr>
                <a:xfrm>
                  <a:off x="66040" y="66040"/>
                  <a:ext cx="172720" cy="172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椭圆 10" title="1"/>
              <p:cNvSpPr/>
              <p:nvPr/>
            </p:nvSpPr>
            <p:spPr>
              <a:xfrm>
                <a:off x="7715086" y="2039527"/>
                <a:ext cx="172720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H="1">
                <a:off x="7861300" y="1938020"/>
                <a:ext cx="152400" cy="127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8150860" y="1927860"/>
                <a:ext cx="274320" cy="1117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188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879" y="152399"/>
            <a:ext cx="10515600" cy="574245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已知先序遍历，重构</a:t>
            </a:r>
            <a:r>
              <a:rPr lang="en-US" altLang="zh-CN" dirty="0" err="1" smtClean="0">
                <a:solidFill>
                  <a:srgbClr val="222222"/>
                </a:solidFill>
                <a:latin typeface="Verdana" panose="020B0604030504040204" pitchFamily="34" charset="0"/>
              </a:rPr>
              <a:t>huffman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0 0 a b 0 c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性质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zh-CN" altLang="en-US" dirty="0">
                <a:solidFill>
                  <a:srgbClr val="222222"/>
                </a:solidFill>
                <a:latin typeface="Verdana" panose="020B0604030504040204" pitchFamily="34" charset="0"/>
              </a:rPr>
              <a:t>叶子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节点数 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= 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非叶子节点树 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+ 1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		&lt;= x</a:t>
            </a:r>
            <a:r>
              <a:rPr lang="en-US" altLang="zh-CN" baseline="-250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+x</a:t>
            </a:r>
            <a:r>
              <a:rPr lang="en-US" altLang="zh-CN" baseline="-25000" dirty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+x</a:t>
            </a:r>
            <a:r>
              <a:rPr lang="en-US" altLang="zh-CN" baseline="-25000" dirty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= x</a:t>
            </a:r>
            <a:r>
              <a:rPr lang="en-US" altLang="zh-CN" baseline="-250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1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+2x</a:t>
            </a:r>
            <a:r>
              <a:rPr lang="en-US" altLang="zh-CN" baseline="-250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+1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0 a b | 0 c 0 d e</a:t>
            </a:r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0 a b 0 c |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性质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任意一棵子树中，先序遍历最后两个节点为叶子节点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724840" y="5223396"/>
            <a:ext cx="1852492" cy="1271634"/>
            <a:chOff x="2291078" y="5239568"/>
            <a:chExt cx="1852492" cy="1271634"/>
          </a:xfrm>
        </p:grpSpPr>
        <p:grpSp>
          <p:nvGrpSpPr>
            <p:cNvPr id="19" name="组合 18"/>
            <p:cNvGrpSpPr/>
            <p:nvPr/>
          </p:nvGrpSpPr>
          <p:grpSpPr>
            <a:xfrm>
              <a:off x="2291078" y="5239568"/>
              <a:ext cx="1603307" cy="1035658"/>
              <a:chOff x="7800534" y="1795687"/>
              <a:chExt cx="606664" cy="33869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983220" y="1795687"/>
                <a:ext cx="391764" cy="330200"/>
                <a:chOff x="66040" y="45627"/>
                <a:chExt cx="391764" cy="330200"/>
              </a:xfrm>
            </p:grpSpPr>
            <p:sp>
              <p:nvSpPr>
                <p:cNvPr id="25" name="文本框 250"/>
                <p:cNvSpPr txBox="1"/>
                <p:nvPr/>
              </p:nvSpPr>
              <p:spPr>
                <a:xfrm>
                  <a:off x="97124" y="45627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椭圆 25" title="1"/>
                <p:cNvSpPr/>
                <p:nvPr/>
              </p:nvSpPr>
              <p:spPr>
                <a:xfrm>
                  <a:off x="66040" y="66040"/>
                  <a:ext cx="223331" cy="1902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3" name="直接连接符 22"/>
              <p:cNvCxnSpPr>
                <a:stCxn id="26" idx="3"/>
                <a:endCxn id="47" idx="0"/>
              </p:cNvCxnSpPr>
              <p:nvPr/>
            </p:nvCxnSpPr>
            <p:spPr>
              <a:xfrm flipH="1">
                <a:off x="7800534" y="1978478"/>
                <a:ext cx="215391" cy="155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6" idx="5"/>
                <a:endCxn id="27" idx="0"/>
              </p:cNvCxnSpPr>
              <p:nvPr/>
            </p:nvCxnSpPr>
            <p:spPr>
              <a:xfrm>
                <a:off x="8173845" y="1978478"/>
                <a:ext cx="233353" cy="1474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3645218" y="6249254"/>
              <a:ext cx="498352" cy="2619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250"/>
          <p:cNvSpPr txBox="1"/>
          <p:nvPr/>
        </p:nvSpPr>
        <p:spPr>
          <a:xfrm>
            <a:off x="5947679" y="5948811"/>
            <a:ext cx="953215" cy="100968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36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873892" y="5215083"/>
            <a:ext cx="2136965" cy="1312744"/>
            <a:chOff x="2006605" y="5239567"/>
            <a:chExt cx="2136965" cy="1312744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605" y="5239567"/>
              <a:ext cx="1887801" cy="1312744"/>
              <a:chOff x="7692887" y="1795687"/>
              <a:chExt cx="714311" cy="429309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983220" y="1795687"/>
                <a:ext cx="391764" cy="330200"/>
                <a:chOff x="66040" y="45627"/>
                <a:chExt cx="391764" cy="330200"/>
              </a:xfrm>
            </p:grpSpPr>
            <p:sp>
              <p:nvSpPr>
                <p:cNvPr id="45" name="文本框 250"/>
                <p:cNvSpPr txBox="1"/>
                <p:nvPr/>
              </p:nvSpPr>
              <p:spPr>
                <a:xfrm>
                  <a:off x="97124" y="45627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椭圆 45" title="1"/>
                <p:cNvSpPr/>
                <p:nvPr/>
              </p:nvSpPr>
              <p:spPr>
                <a:xfrm>
                  <a:off x="66040" y="66040"/>
                  <a:ext cx="223331" cy="1902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椭圆 41" title="1"/>
              <p:cNvSpPr/>
              <p:nvPr/>
            </p:nvSpPr>
            <p:spPr>
              <a:xfrm>
                <a:off x="7692887" y="2042541"/>
                <a:ext cx="201187" cy="1824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6" idx="3"/>
                <a:endCxn id="42" idx="7"/>
              </p:cNvCxnSpPr>
              <p:nvPr/>
            </p:nvCxnSpPr>
            <p:spPr>
              <a:xfrm flipH="1">
                <a:off x="7864609" y="1978478"/>
                <a:ext cx="151317" cy="90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6" idx="5"/>
                <a:endCxn id="40" idx="0"/>
              </p:cNvCxnSpPr>
              <p:nvPr/>
            </p:nvCxnSpPr>
            <p:spPr>
              <a:xfrm>
                <a:off x="8173845" y="1978478"/>
                <a:ext cx="233353" cy="1474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3645218" y="6249254"/>
              <a:ext cx="498352" cy="2619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3475666" y="6259053"/>
            <a:ext cx="498352" cy="2619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4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50"/>
          <p:cNvSpPr txBox="1"/>
          <p:nvPr/>
        </p:nvSpPr>
        <p:spPr>
          <a:xfrm>
            <a:off x="6160563" y="3420508"/>
            <a:ext cx="953215" cy="100968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36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424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已知先序遍历，重构</a:t>
            </a:r>
            <a:r>
              <a:rPr lang="en-US" altLang="zh-CN" dirty="0" err="1" smtClean="0">
                <a:solidFill>
                  <a:srgbClr val="222222"/>
                </a:solidFill>
                <a:latin typeface="Verdana" panose="020B0604030504040204" pitchFamily="34" charset="0"/>
              </a:rPr>
              <a:t>huffman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0 0 a b 0 c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性质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任意一棵子树中，先序遍历最后两个节点为叶子节点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0 a b | 0 c 0 d 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strike="dblStrike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trike="dblStrike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0 a b 0 c |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005929" y="2700484"/>
            <a:ext cx="1852486" cy="1271634"/>
            <a:chOff x="2291084" y="5239568"/>
            <a:chExt cx="1852486" cy="1271634"/>
          </a:xfrm>
        </p:grpSpPr>
        <p:grpSp>
          <p:nvGrpSpPr>
            <p:cNvPr id="19" name="组合 18"/>
            <p:cNvGrpSpPr/>
            <p:nvPr/>
          </p:nvGrpSpPr>
          <p:grpSpPr>
            <a:xfrm>
              <a:off x="2291084" y="5239568"/>
              <a:ext cx="1603316" cy="1035658"/>
              <a:chOff x="7800531" y="1795687"/>
              <a:chExt cx="606667" cy="33869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983220" y="1795687"/>
                <a:ext cx="391764" cy="330200"/>
                <a:chOff x="66040" y="45627"/>
                <a:chExt cx="391764" cy="330200"/>
              </a:xfrm>
            </p:grpSpPr>
            <p:sp>
              <p:nvSpPr>
                <p:cNvPr id="25" name="文本框 250"/>
                <p:cNvSpPr txBox="1"/>
                <p:nvPr/>
              </p:nvSpPr>
              <p:spPr>
                <a:xfrm>
                  <a:off x="97124" y="45627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椭圆 25" title="1"/>
                <p:cNvSpPr/>
                <p:nvPr/>
              </p:nvSpPr>
              <p:spPr>
                <a:xfrm>
                  <a:off x="66040" y="66040"/>
                  <a:ext cx="223331" cy="1902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3" name="直接连接符 22"/>
              <p:cNvCxnSpPr>
                <a:stCxn id="26" idx="3"/>
                <a:endCxn id="47" idx="0"/>
              </p:cNvCxnSpPr>
              <p:nvPr/>
            </p:nvCxnSpPr>
            <p:spPr>
              <a:xfrm flipH="1">
                <a:off x="7800531" y="1978478"/>
                <a:ext cx="215395" cy="155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6" idx="5"/>
                <a:endCxn id="27" idx="0"/>
              </p:cNvCxnSpPr>
              <p:nvPr/>
            </p:nvCxnSpPr>
            <p:spPr>
              <a:xfrm>
                <a:off x="8173845" y="1978478"/>
                <a:ext cx="233353" cy="1474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3645218" y="6249254"/>
              <a:ext cx="498352" cy="2619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64392" y="2732885"/>
            <a:ext cx="2136965" cy="1280340"/>
            <a:chOff x="2006605" y="5271969"/>
            <a:chExt cx="2136965" cy="1280340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605" y="5271969"/>
              <a:ext cx="1887801" cy="1280340"/>
              <a:chOff x="7692887" y="1806284"/>
              <a:chExt cx="714311" cy="418712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7983220" y="1806284"/>
                <a:ext cx="392894" cy="330200"/>
                <a:chOff x="66040" y="56224"/>
                <a:chExt cx="392894" cy="330200"/>
              </a:xfrm>
            </p:grpSpPr>
            <p:sp>
              <p:nvSpPr>
                <p:cNvPr id="45" name="文本框 250"/>
                <p:cNvSpPr txBox="1"/>
                <p:nvPr/>
              </p:nvSpPr>
              <p:spPr>
                <a:xfrm>
                  <a:off x="98254" y="56224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sz="3600" kern="100" dirty="0" smtClean="0"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椭圆 45" title="1"/>
                <p:cNvSpPr/>
                <p:nvPr/>
              </p:nvSpPr>
              <p:spPr>
                <a:xfrm>
                  <a:off x="66040" y="66040"/>
                  <a:ext cx="223331" cy="1902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椭圆 41" title="1"/>
              <p:cNvSpPr/>
              <p:nvPr/>
            </p:nvSpPr>
            <p:spPr>
              <a:xfrm>
                <a:off x="7692887" y="2042541"/>
                <a:ext cx="201187" cy="1824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6" idx="3"/>
                <a:endCxn id="42" idx="7"/>
              </p:cNvCxnSpPr>
              <p:nvPr/>
            </p:nvCxnSpPr>
            <p:spPr>
              <a:xfrm flipH="1">
                <a:off x="7864609" y="1978478"/>
                <a:ext cx="151317" cy="907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6" idx="5"/>
                <a:endCxn id="40" idx="0"/>
              </p:cNvCxnSpPr>
              <p:nvPr/>
            </p:nvCxnSpPr>
            <p:spPr>
              <a:xfrm>
                <a:off x="8173845" y="1978478"/>
                <a:ext cx="233353" cy="1474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3645218" y="6249254"/>
              <a:ext cx="498352" cy="2619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2756749" y="3736141"/>
            <a:ext cx="498352" cy="2619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9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7424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已知先序遍历，重构</a:t>
            </a:r>
            <a:r>
              <a:rPr lang="en-US" altLang="zh-CN" dirty="0" err="1" smtClean="0">
                <a:solidFill>
                  <a:srgbClr val="222222"/>
                </a:solidFill>
                <a:latin typeface="Verdana" panose="020B0604030504040204" pitchFamily="34" charset="0"/>
              </a:rPr>
              <a:t>huffman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tree</a:t>
            </a:r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222222"/>
                </a:solidFill>
                <a:latin typeface="Verdana" panose="020B0604030504040204" pitchFamily="34" charset="0"/>
              </a:rPr>
              <a:t>贪心策略</a:t>
            </a: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0 a b | 0 c 0 d 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Verdana" panose="020B0604030504040204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 </a:t>
            </a:r>
            <a:r>
              <a:rPr lang="en-US" altLang="zh-CN" dirty="0" smtClean="0"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a b |  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dirty="0" smtClean="0">
                <a:solidFill>
                  <a:srgbClr val="222222"/>
                </a:solidFill>
                <a:latin typeface="Verdana" panose="020B0604030504040204" pitchFamily="34" charset="0"/>
              </a:rPr>
              <a:t> c | 0 d e</a:t>
            </a: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52400" y="86380"/>
            <a:ext cx="12192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255491" y="1679392"/>
            <a:ext cx="3661514" cy="1697962"/>
            <a:chOff x="6783211" y="4267304"/>
            <a:chExt cx="3501967" cy="1904680"/>
          </a:xfrm>
        </p:grpSpPr>
        <p:sp>
          <p:nvSpPr>
            <p:cNvPr id="58" name="文本框 250"/>
            <p:cNvSpPr txBox="1"/>
            <p:nvPr/>
          </p:nvSpPr>
          <p:spPr>
            <a:xfrm>
              <a:off x="6868485" y="5077936"/>
              <a:ext cx="1028189" cy="106103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0ab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250"/>
            <p:cNvSpPr txBox="1"/>
            <p:nvPr/>
          </p:nvSpPr>
          <p:spPr>
            <a:xfrm>
              <a:off x="8805470" y="5151980"/>
              <a:ext cx="1479708" cy="102000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3600" kern="100" dirty="0" smtClean="0">
                  <a:ea typeface="宋体" panose="02010600030101010101" pitchFamily="2" charset="-122"/>
                  <a:cs typeface="Times New Roman" panose="02020603050405020304" pitchFamily="18" charset="0"/>
                </a:rPr>
                <a:t>0c0de</a:t>
              </a:r>
              <a:endParaRPr lang="zh-CN" sz="3600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783211" y="4267304"/>
              <a:ext cx="3340673" cy="1503219"/>
              <a:chOff x="7608685" y="1783906"/>
              <a:chExt cx="1171879" cy="467812"/>
            </a:xfrm>
          </p:grpSpPr>
          <p:sp>
            <p:nvSpPr>
              <p:cNvPr id="65" name="椭圆 64" title="1"/>
              <p:cNvSpPr/>
              <p:nvPr/>
            </p:nvSpPr>
            <p:spPr>
              <a:xfrm>
                <a:off x="8273221" y="2078998"/>
                <a:ext cx="507343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983220" y="1783906"/>
                <a:ext cx="386080" cy="330200"/>
                <a:chOff x="66040" y="33846"/>
                <a:chExt cx="386080" cy="330200"/>
              </a:xfrm>
            </p:grpSpPr>
            <p:sp>
              <p:nvSpPr>
                <p:cNvPr id="72" name="文本框 250"/>
                <p:cNvSpPr txBox="1"/>
                <p:nvPr/>
              </p:nvSpPr>
              <p:spPr>
                <a:xfrm>
                  <a:off x="91440" y="33846"/>
                  <a:ext cx="360680" cy="3302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3600" kern="100" dirty="0" smtClean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椭圆 72" title="1"/>
                <p:cNvSpPr/>
                <p:nvPr/>
              </p:nvSpPr>
              <p:spPr>
                <a:xfrm>
                  <a:off x="66040" y="66040"/>
                  <a:ext cx="172720" cy="172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7" name="椭圆 66" title="1"/>
              <p:cNvSpPr/>
              <p:nvPr/>
            </p:nvSpPr>
            <p:spPr>
              <a:xfrm>
                <a:off x="7608685" y="2056950"/>
                <a:ext cx="355989" cy="1727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9" name="直接连接符 68"/>
              <p:cNvCxnSpPr>
                <a:stCxn id="73" idx="3"/>
                <a:endCxn id="67" idx="7"/>
              </p:cNvCxnSpPr>
              <p:nvPr/>
            </p:nvCxnSpPr>
            <p:spPr>
              <a:xfrm flipH="1">
                <a:off x="7912541" y="1963526"/>
                <a:ext cx="95973" cy="118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73" idx="5"/>
                <a:endCxn id="65" idx="1"/>
              </p:cNvCxnSpPr>
              <p:nvPr/>
            </p:nvCxnSpPr>
            <p:spPr>
              <a:xfrm>
                <a:off x="8130646" y="1963526"/>
                <a:ext cx="216874" cy="140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组合 109"/>
          <p:cNvGrpSpPr/>
          <p:nvPr/>
        </p:nvGrpSpPr>
        <p:grpSpPr>
          <a:xfrm>
            <a:off x="7067356" y="3521550"/>
            <a:ext cx="3795399" cy="2174424"/>
            <a:chOff x="6944536" y="3035703"/>
            <a:chExt cx="3795399" cy="2174424"/>
          </a:xfrm>
        </p:grpSpPr>
        <p:grpSp>
          <p:nvGrpSpPr>
            <p:cNvPr id="106" name="组合 105"/>
            <p:cNvGrpSpPr/>
            <p:nvPr/>
          </p:nvGrpSpPr>
          <p:grpSpPr>
            <a:xfrm>
              <a:off x="6944536" y="3035703"/>
              <a:ext cx="3795399" cy="2174424"/>
              <a:chOff x="6814482" y="3277663"/>
              <a:chExt cx="3795399" cy="2174424"/>
            </a:xfrm>
          </p:grpSpPr>
          <p:sp>
            <p:nvSpPr>
              <p:cNvPr id="102" name="文本框 250"/>
              <p:cNvSpPr txBox="1"/>
              <p:nvPr/>
            </p:nvSpPr>
            <p:spPr>
              <a:xfrm>
                <a:off x="8573725" y="4555156"/>
                <a:ext cx="722208" cy="65053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altLang="zh-CN" sz="36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sz="36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814482" y="3277663"/>
                <a:ext cx="3795399" cy="2174424"/>
                <a:chOff x="6698803" y="2810946"/>
                <a:chExt cx="3795399" cy="2174424"/>
              </a:xfrm>
            </p:grpSpPr>
            <p:sp>
              <p:nvSpPr>
                <p:cNvPr id="91" name="文本框 250"/>
                <p:cNvSpPr txBox="1"/>
                <p:nvPr/>
              </p:nvSpPr>
              <p:spPr>
                <a:xfrm>
                  <a:off x="7290194" y="3415059"/>
                  <a:ext cx="1028189" cy="106103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3600" kern="100" dirty="0" smtClean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3600" kern="100" dirty="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文本框 250"/>
                <p:cNvSpPr txBox="1"/>
                <p:nvPr/>
              </p:nvSpPr>
              <p:spPr>
                <a:xfrm>
                  <a:off x="7791984" y="4051738"/>
                  <a:ext cx="505204" cy="60218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3600" kern="100" dirty="0" smtClean="0"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sz="3600" kern="100" dirty="0"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6717430" y="2810946"/>
                  <a:ext cx="3776772" cy="2174424"/>
                  <a:chOff x="6679561" y="4206489"/>
                  <a:chExt cx="3776772" cy="2174424"/>
                </a:xfrm>
              </p:grpSpPr>
              <p:sp>
                <p:nvSpPr>
                  <p:cNvPr id="75" name="文本框 250"/>
                  <p:cNvSpPr txBox="1"/>
                  <p:nvPr/>
                </p:nvSpPr>
                <p:spPr>
                  <a:xfrm>
                    <a:off x="6679561" y="5319882"/>
                    <a:ext cx="1028189" cy="106103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3600" kern="100" dirty="0" smtClean="0"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zh-CN" sz="3600" kern="100" dirty="0"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文本框 250"/>
                  <p:cNvSpPr txBox="1"/>
                  <p:nvPr/>
                </p:nvSpPr>
                <p:spPr>
                  <a:xfrm>
                    <a:off x="8915084" y="4817969"/>
                    <a:ext cx="722208" cy="65053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3600" kern="100" dirty="0"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lang="zh-CN" sz="3600" kern="100" dirty="0"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7171586" y="4206489"/>
                    <a:ext cx="2163765" cy="1454310"/>
                    <a:chOff x="7744924" y="1764979"/>
                    <a:chExt cx="759030" cy="452591"/>
                  </a:xfrm>
                </p:grpSpPr>
                <p:sp>
                  <p:nvSpPr>
                    <p:cNvPr id="82" name="椭圆 81" title="1"/>
                    <p:cNvSpPr/>
                    <p:nvPr/>
                  </p:nvSpPr>
                  <p:spPr>
                    <a:xfrm>
                      <a:off x="8331234" y="1974659"/>
                      <a:ext cx="172720" cy="17272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8044049" y="1764979"/>
                      <a:ext cx="208075" cy="216046"/>
                      <a:chOff x="126869" y="14919"/>
                      <a:chExt cx="208075" cy="216046"/>
                    </a:xfrm>
                  </p:grpSpPr>
                  <p:sp>
                    <p:nvSpPr>
                      <p:cNvPr id="89" name="文本框 250"/>
                      <p:cNvSpPr txBox="1"/>
                      <p:nvPr/>
                    </p:nvSpPr>
                    <p:spPr>
                      <a:xfrm>
                        <a:off x="137741" y="14919"/>
                        <a:ext cx="197203" cy="21604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/>
                        <a:r>
                          <a:rPr lang="en-US" altLang="zh-CN" sz="3600" kern="100" dirty="0" smtClean="0"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0</a:t>
                        </a:r>
                        <a:endParaRPr lang="zh-CN" sz="3600" kern="100" dirty="0"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0" name="椭圆 89" title="1"/>
                      <p:cNvSpPr/>
                      <p:nvPr/>
                    </p:nvSpPr>
                    <p:spPr>
                      <a:xfrm>
                        <a:off x="126869" y="17899"/>
                        <a:ext cx="172720" cy="17272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84" name="椭圆 83" title="1"/>
                    <p:cNvSpPr/>
                    <p:nvPr/>
                  </p:nvSpPr>
                  <p:spPr>
                    <a:xfrm>
                      <a:off x="7744924" y="1979088"/>
                      <a:ext cx="172720" cy="17272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86" name="直接连接符 85"/>
                    <p:cNvCxnSpPr>
                      <a:stCxn id="90" idx="3"/>
                      <a:endCxn id="84" idx="7"/>
                    </p:cNvCxnSpPr>
                    <p:nvPr/>
                  </p:nvCxnSpPr>
                  <p:spPr>
                    <a:xfrm flipH="1">
                      <a:off x="7892350" y="1915385"/>
                      <a:ext cx="176994" cy="8899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/>
                    <p:cNvCxnSpPr>
                      <a:stCxn id="90" idx="5"/>
                      <a:endCxn id="82" idx="1"/>
                    </p:cNvCxnSpPr>
                    <p:nvPr/>
                  </p:nvCxnSpPr>
                  <p:spPr>
                    <a:xfrm>
                      <a:off x="8191475" y="1915385"/>
                      <a:ext cx="165053" cy="84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>
                      <a:stCxn id="82" idx="3"/>
                      <a:endCxn id="48" idx="7"/>
                    </p:cNvCxnSpPr>
                    <p:nvPr/>
                  </p:nvCxnSpPr>
                  <p:spPr>
                    <a:xfrm flipH="1">
                      <a:off x="8305940" y="2122085"/>
                      <a:ext cx="50589" cy="9548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文本框 250"/>
                  <p:cNvSpPr txBox="1"/>
                  <p:nvPr/>
                </p:nvSpPr>
                <p:spPr>
                  <a:xfrm>
                    <a:off x="9542896" y="5530509"/>
                    <a:ext cx="913437" cy="6040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3600" kern="100" dirty="0" smtClean="0"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0de</a:t>
                    </a:r>
                    <a:endParaRPr lang="zh-CN" sz="3600" kern="100" dirty="0"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0" name="直接连接符 79"/>
                  <p:cNvCxnSpPr>
                    <a:stCxn id="82" idx="5"/>
                    <a:endCxn id="81" idx="1"/>
                  </p:cNvCxnSpPr>
                  <p:nvPr/>
                </p:nvCxnSpPr>
                <p:spPr>
                  <a:xfrm>
                    <a:off x="9263245" y="5353976"/>
                    <a:ext cx="331879" cy="2975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椭圆 80" title="1"/>
                  <p:cNvSpPr/>
                  <p:nvPr/>
                </p:nvSpPr>
                <p:spPr>
                  <a:xfrm>
                    <a:off x="9447364" y="5570057"/>
                    <a:ext cx="1008969" cy="55620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" name="椭圆 92" title="1"/>
                <p:cNvSpPr/>
                <p:nvPr/>
              </p:nvSpPr>
              <p:spPr>
                <a:xfrm>
                  <a:off x="7742743" y="4098918"/>
                  <a:ext cx="492372" cy="55500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椭圆 93" title="1"/>
                <p:cNvSpPr/>
                <p:nvPr/>
              </p:nvSpPr>
              <p:spPr>
                <a:xfrm>
                  <a:off x="6698803" y="4048271"/>
                  <a:ext cx="492372" cy="55500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95" name="直接连接符 94"/>
                <p:cNvCxnSpPr>
                  <a:stCxn id="84" idx="3"/>
                  <a:endCxn id="94" idx="7"/>
                </p:cNvCxnSpPr>
                <p:nvPr/>
              </p:nvCxnSpPr>
              <p:spPr>
                <a:xfrm flipH="1">
                  <a:off x="7119069" y="3972662"/>
                  <a:ext cx="162491" cy="156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>
                  <a:stCxn id="84" idx="5"/>
                  <a:endCxn id="93" idx="1"/>
                </p:cNvCxnSpPr>
                <p:nvPr/>
              </p:nvCxnSpPr>
              <p:spPr>
                <a:xfrm>
                  <a:off x="7629720" y="3972662"/>
                  <a:ext cx="185129" cy="2075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椭圆 47" title="1"/>
            <p:cNvSpPr/>
            <p:nvPr/>
          </p:nvSpPr>
          <p:spPr>
            <a:xfrm>
              <a:off x="8634207" y="4408733"/>
              <a:ext cx="492373" cy="555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30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319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FINAL AIM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200948703"/>
              </p:ext>
            </p:extLst>
          </p:nvPr>
        </p:nvGraphicFramePr>
        <p:xfrm>
          <a:off x="3552898" y="1189052"/>
          <a:ext cx="7242297" cy="482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7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629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1835" y="711924"/>
            <a:ext cx="3002299" cy="1501149"/>
            <a:chOff x="2147266" y="2245"/>
            <a:chExt cx="3002299" cy="1501149"/>
          </a:xfrm>
        </p:grpSpPr>
        <p:sp>
          <p:nvSpPr>
            <p:cNvPr id="10" name="圆角矩形 9"/>
            <p:cNvSpPr/>
            <p:nvPr/>
          </p:nvSpPr>
          <p:spPr>
            <a:xfrm>
              <a:off x="2147266" y="2245"/>
              <a:ext cx="3002299" cy="15011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2220546" y="75525"/>
              <a:ext cx="2855739" cy="1354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Source</a:t>
              </a:r>
              <a:endParaRPr lang="zh-CN" altLang="en-US" sz="2000" kern="12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626039" y="2812096"/>
            <a:ext cx="7022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01</a:t>
            </a:r>
            <a:r>
              <a:rPr lang="zh-CN" altLang="en-US" sz="2400" dirty="0" smtClean="0"/>
              <a:t>串的集合：</a:t>
            </a:r>
            <a:r>
              <a:rPr lang="en-US" altLang="zh-CN" sz="2400" dirty="0" smtClean="0"/>
              <a:t>0001 0101 1110 1011 0011 1100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	           0001 0101 1110 1011 0011 1100</a:t>
            </a:r>
          </a:p>
          <a:p>
            <a:r>
              <a:rPr lang="en-US" altLang="zh-CN" sz="2400" dirty="0" smtClean="0"/>
              <a:t>                      ………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626039" y="42576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1byte=8bit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626039" y="5080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2∧8-1=255 </a:t>
            </a:r>
            <a:r>
              <a:rPr lang="zh-CN" altLang="en-US" sz="2400" dirty="0" smtClean="0"/>
              <a:t>种</a:t>
            </a:r>
            <a:r>
              <a:rPr lang="en-US" altLang="zh-CN" sz="2400" dirty="0" smtClean="0"/>
              <a:t>byte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7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59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867581" y="28278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扫描文件，统计每个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出现字数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56181"/>
              </p:ext>
            </p:extLst>
          </p:nvPr>
        </p:nvGraphicFramePr>
        <p:xfrm>
          <a:off x="4867581" y="3779193"/>
          <a:ext cx="36813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555"/>
                <a:gridCol w="2574782"/>
              </a:tblGrid>
              <a:tr h="35080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次数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40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671835" y="711924"/>
            <a:ext cx="3002299" cy="1501149"/>
            <a:chOff x="2147266" y="2245"/>
            <a:chExt cx="3002299" cy="1501149"/>
          </a:xfrm>
        </p:grpSpPr>
        <p:sp>
          <p:nvSpPr>
            <p:cNvPr id="17" name="圆角矩形 16"/>
            <p:cNvSpPr/>
            <p:nvPr/>
          </p:nvSpPr>
          <p:spPr>
            <a:xfrm>
              <a:off x="2147266" y="2245"/>
              <a:ext cx="3002299" cy="15011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220546" y="75525"/>
              <a:ext cx="2855739" cy="1354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Source</a:t>
              </a:r>
              <a:endParaRPr lang="zh-CN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8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59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883823" y="1721215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17663" y="711924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74378" y="2677248"/>
            <a:ext cx="1080241" cy="794353"/>
            <a:chOff x="7841411" y="2863969"/>
            <a:chExt cx="809444" cy="595223"/>
          </a:xfrm>
        </p:grpSpPr>
        <p:sp>
          <p:nvSpPr>
            <p:cNvPr id="2" name="椭圆 1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64156" y="2677238"/>
            <a:ext cx="1080241" cy="794353"/>
            <a:chOff x="7841411" y="2863969"/>
            <a:chExt cx="809444" cy="595223"/>
          </a:xfrm>
        </p:grpSpPr>
        <p:sp>
          <p:nvSpPr>
            <p:cNvPr id="18" name="椭圆 17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00357" y="3011417"/>
              <a:ext cx="750498" cy="27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EB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86167" y="1738453"/>
            <a:ext cx="1080241" cy="794353"/>
            <a:chOff x="7841411" y="2863969"/>
            <a:chExt cx="809444" cy="595223"/>
          </a:xfrm>
        </p:grpSpPr>
        <p:sp>
          <p:nvSpPr>
            <p:cNvPr id="21" name="椭圆 20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/>
          <p:cNvCxnSpPr>
            <a:stCxn id="16" idx="3"/>
            <a:endCxn id="21" idx="7"/>
          </p:cNvCxnSpPr>
          <p:nvPr/>
        </p:nvCxnSpPr>
        <p:spPr>
          <a:xfrm flipH="1">
            <a:off x="6464190" y="1389947"/>
            <a:ext cx="569803" cy="464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5"/>
            <a:endCxn id="14" idx="1"/>
          </p:cNvCxnSpPr>
          <p:nvPr/>
        </p:nvCxnSpPr>
        <p:spPr>
          <a:xfrm>
            <a:off x="7595686" y="1389947"/>
            <a:ext cx="404467" cy="447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3"/>
            <a:endCxn id="2" idx="7"/>
          </p:cNvCxnSpPr>
          <p:nvPr/>
        </p:nvCxnSpPr>
        <p:spPr>
          <a:xfrm flipH="1">
            <a:off x="7752401" y="2399238"/>
            <a:ext cx="247752" cy="394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5"/>
            <a:endCxn id="18" idx="1"/>
          </p:cNvCxnSpPr>
          <p:nvPr/>
        </p:nvCxnSpPr>
        <p:spPr>
          <a:xfrm>
            <a:off x="8561846" y="2399238"/>
            <a:ext cx="218640" cy="39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12089"/>
              </p:ext>
            </p:extLst>
          </p:nvPr>
        </p:nvGraphicFramePr>
        <p:xfrm>
          <a:off x="4880509" y="3779193"/>
          <a:ext cx="36813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555"/>
                <a:gridCol w="2574782"/>
              </a:tblGrid>
              <a:tr h="35080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编码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59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883823" y="1721215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17663" y="711924"/>
            <a:ext cx="794353" cy="7943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74378" y="2677248"/>
            <a:ext cx="1080241" cy="794353"/>
            <a:chOff x="7841411" y="2863969"/>
            <a:chExt cx="809444" cy="595223"/>
          </a:xfrm>
        </p:grpSpPr>
        <p:sp>
          <p:nvSpPr>
            <p:cNvPr id="2" name="椭圆 1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64156" y="2677238"/>
            <a:ext cx="1080241" cy="794353"/>
            <a:chOff x="7841411" y="2863969"/>
            <a:chExt cx="809444" cy="595223"/>
          </a:xfrm>
        </p:grpSpPr>
        <p:sp>
          <p:nvSpPr>
            <p:cNvPr id="18" name="椭圆 17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00357" y="3011417"/>
              <a:ext cx="750498" cy="27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EB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86167" y="1738453"/>
            <a:ext cx="1080241" cy="794353"/>
            <a:chOff x="7841411" y="2863969"/>
            <a:chExt cx="809444" cy="595223"/>
          </a:xfrm>
        </p:grpSpPr>
        <p:sp>
          <p:nvSpPr>
            <p:cNvPr id="21" name="椭圆 20"/>
            <p:cNvSpPr/>
            <p:nvPr/>
          </p:nvSpPr>
          <p:spPr>
            <a:xfrm>
              <a:off x="7841411" y="2863969"/>
              <a:ext cx="595223" cy="5952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00357" y="3011417"/>
              <a:ext cx="75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/>
          <p:cNvCxnSpPr>
            <a:stCxn id="16" idx="3"/>
            <a:endCxn id="21" idx="7"/>
          </p:cNvCxnSpPr>
          <p:nvPr/>
        </p:nvCxnSpPr>
        <p:spPr>
          <a:xfrm flipH="1">
            <a:off x="6464190" y="1389947"/>
            <a:ext cx="569803" cy="464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5"/>
            <a:endCxn id="14" idx="1"/>
          </p:cNvCxnSpPr>
          <p:nvPr/>
        </p:nvCxnSpPr>
        <p:spPr>
          <a:xfrm>
            <a:off x="7595686" y="1389947"/>
            <a:ext cx="404467" cy="447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3"/>
            <a:endCxn id="2" idx="7"/>
          </p:cNvCxnSpPr>
          <p:nvPr/>
        </p:nvCxnSpPr>
        <p:spPr>
          <a:xfrm flipH="1">
            <a:off x="7752401" y="2399238"/>
            <a:ext cx="247752" cy="394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5"/>
            <a:endCxn id="18" idx="1"/>
          </p:cNvCxnSpPr>
          <p:nvPr/>
        </p:nvCxnSpPr>
        <p:spPr>
          <a:xfrm>
            <a:off x="8561846" y="2399238"/>
            <a:ext cx="218640" cy="39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7918" y="4180897"/>
            <a:ext cx="7144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0001 0101 1110 1011 0011 1100   =&gt; 10    11     0   </a:t>
            </a:r>
          </a:p>
        </p:txBody>
      </p:sp>
    </p:spTree>
    <p:extLst>
      <p:ext uri="{BB962C8B-B14F-4D97-AF65-F5344CB8AC3E}">
        <p14:creationId xmlns:p14="http://schemas.microsoft.com/office/powerpoint/2010/main" val="2135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599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71072" y="2260121"/>
            <a:ext cx="2415396" cy="106104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1072" y="3321170"/>
            <a:ext cx="2415396" cy="2562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226372" y="2559812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Header</a:t>
            </a:r>
          </a:p>
        </p:txBody>
      </p:sp>
      <p:sp>
        <p:nvSpPr>
          <p:cNvPr id="37" name="矩形 36"/>
          <p:cNvSpPr/>
          <p:nvPr/>
        </p:nvSpPr>
        <p:spPr>
          <a:xfrm>
            <a:off x="6226372" y="4268869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Content</a:t>
            </a:r>
          </a:p>
        </p:txBody>
      </p:sp>
      <p:sp>
        <p:nvSpPr>
          <p:cNvPr id="38" name="矩形 37"/>
          <p:cNvSpPr/>
          <p:nvPr/>
        </p:nvSpPr>
        <p:spPr>
          <a:xfrm>
            <a:off x="3659827" y="3654804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Target:</a:t>
            </a:r>
          </a:p>
        </p:txBody>
      </p:sp>
      <p:cxnSp>
        <p:nvCxnSpPr>
          <p:cNvPr id="11" name="直接连接符 10"/>
          <p:cNvCxnSpPr>
            <a:stCxn id="3" idx="3"/>
          </p:cNvCxnSpPr>
          <p:nvPr/>
        </p:nvCxnSpPr>
        <p:spPr>
          <a:xfrm flipV="1">
            <a:off x="8186468" y="2786743"/>
            <a:ext cx="1273218" cy="3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188966" y="4534669"/>
            <a:ext cx="1273218" cy="3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459686" y="2555910"/>
            <a:ext cx="2351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一些必要信息</a:t>
            </a:r>
            <a:endParaRPr lang="en-US" altLang="zh-CN" sz="2400" dirty="0" smtClean="0"/>
          </a:p>
          <a:p>
            <a:r>
              <a:rPr lang="zh-CN" altLang="en-US" sz="2400" dirty="0" smtClean="0"/>
              <a:t>（编码表、哈弗曼树等）</a:t>
            </a:r>
            <a:endParaRPr lang="en-US" altLang="zh-CN" sz="2400" dirty="0" smtClean="0"/>
          </a:p>
        </p:txBody>
      </p:sp>
      <p:sp>
        <p:nvSpPr>
          <p:cNvPr id="42" name="矩形 41"/>
          <p:cNvSpPr/>
          <p:nvPr/>
        </p:nvSpPr>
        <p:spPr>
          <a:xfrm>
            <a:off x="9570769" y="4371359"/>
            <a:ext cx="2436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压缩</a:t>
            </a:r>
            <a:r>
              <a:rPr lang="zh-CN" altLang="en-US" sz="2400" dirty="0" smtClean="0"/>
              <a:t>后的</a:t>
            </a:r>
            <a:r>
              <a:rPr lang="zh-CN" altLang="en-US" sz="2400" dirty="0"/>
              <a:t>源文件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958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629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DECOMPRESSION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71072" y="2260121"/>
            <a:ext cx="2415396" cy="106104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1072" y="3321170"/>
            <a:ext cx="2415396" cy="2562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226372" y="2559812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Header</a:t>
            </a:r>
          </a:p>
        </p:txBody>
      </p:sp>
      <p:sp>
        <p:nvSpPr>
          <p:cNvPr id="37" name="矩形 36"/>
          <p:cNvSpPr/>
          <p:nvPr/>
        </p:nvSpPr>
        <p:spPr>
          <a:xfrm>
            <a:off x="6226372" y="4268869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Content</a:t>
            </a:r>
          </a:p>
        </p:txBody>
      </p:sp>
      <p:sp>
        <p:nvSpPr>
          <p:cNvPr id="38" name="矩形 37"/>
          <p:cNvSpPr/>
          <p:nvPr/>
        </p:nvSpPr>
        <p:spPr>
          <a:xfrm>
            <a:off x="3659827" y="3654804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Target: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8186468" y="2786743"/>
            <a:ext cx="1273218" cy="3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188966" y="4534669"/>
            <a:ext cx="1273218" cy="3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459686" y="2555910"/>
            <a:ext cx="235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恢复编码等信息</a:t>
            </a:r>
            <a:endParaRPr lang="en-US" altLang="zh-CN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9570769" y="4371359"/>
            <a:ext cx="2436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恢复源文件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178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573234" y="0"/>
            <a:ext cx="2826725" cy="1791478"/>
            <a:chOff x="787145" y="0"/>
            <a:chExt cx="2120044" cy="1343608"/>
          </a:xfrm>
        </p:grpSpPr>
        <p:sp>
          <p:nvSpPr>
            <p:cNvPr id="8" name="矩形 7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solidFill>
              <a:srgbClr val="E9392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71107" y="533943"/>
              <a:ext cx="1855426" cy="629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NAIVE SOLUTION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867" dirty="0" smtClean="0">
                  <a:solidFill>
                    <a:srgbClr val="FFFFFF"/>
                  </a:solidFill>
                </a:rPr>
                <a:t>DECOMPRESSION</a:t>
              </a:r>
              <a:endParaRPr kumimoji="1" lang="en-US" altLang="zh-CN" sz="1867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71072" y="2260121"/>
            <a:ext cx="2415396" cy="106104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226372" y="2559812"/>
            <a:ext cx="150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Header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69245"/>
              </p:ext>
            </p:extLst>
          </p:nvPr>
        </p:nvGraphicFramePr>
        <p:xfrm>
          <a:off x="5890499" y="4100281"/>
          <a:ext cx="36813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555"/>
                <a:gridCol w="2574782"/>
              </a:tblGrid>
              <a:tr h="35080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编码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35080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箭头连接符 3"/>
          <p:cNvCxnSpPr>
            <a:stCxn id="3" idx="2"/>
          </p:cNvCxnSpPr>
          <p:nvPr/>
        </p:nvCxnSpPr>
        <p:spPr>
          <a:xfrm>
            <a:off x="6978770" y="3321170"/>
            <a:ext cx="15343" cy="78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8087c629c6837dca4ac5bb704e4f4e25fa1802d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280</Words>
  <Application>Microsoft Office PowerPoint</Application>
  <PresentationFormat>宽屏</PresentationFormat>
  <Paragraphs>190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Century Gothic</vt:lpstr>
      <vt:lpstr>Courier New</vt:lpstr>
      <vt:lpstr>Times New Roman</vt:lpstr>
      <vt:lpstr>Verdana</vt:lpstr>
      <vt:lpstr>Office 主题</vt:lpstr>
      <vt:lpstr>78087c629c6837dca4ac5bb704e4f4e25fa1802d</vt:lpstr>
      <vt:lpstr>Lab3-Huffman Encodeing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Lab3-Huffman Encodeing</dc:title>
  <dc:creator>魏晓乐</dc:creator>
  <cp:lastModifiedBy>谢然</cp:lastModifiedBy>
  <cp:revision>12</cp:revision>
  <dcterms:created xsi:type="dcterms:W3CDTF">2016-06-04T11:48:55Z</dcterms:created>
  <dcterms:modified xsi:type="dcterms:W3CDTF">2016-06-10T01:58:19Z</dcterms:modified>
</cp:coreProperties>
</file>