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24" r:id="rId1"/>
  </p:sldMasterIdLst>
  <p:notesMasterIdLst>
    <p:notesMasterId r:id="rId51"/>
  </p:notesMasterIdLst>
  <p:handoutMasterIdLst>
    <p:handoutMasterId r:id="rId52"/>
  </p:handoutMasterIdLst>
  <p:sldIdLst>
    <p:sldId id="422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76" r:id="rId32"/>
    <p:sldId id="477" r:id="rId33"/>
    <p:sldId id="478" r:id="rId34"/>
    <p:sldId id="479" r:id="rId35"/>
    <p:sldId id="480" r:id="rId36"/>
    <p:sldId id="481" r:id="rId37"/>
    <p:sldId id="482" r:id="rId38"/>
    <p:sldId id="470" r:id="rId39"/>
    <p:sldId id="471" r:id="rId40"/>
    <p:sldId id="472" r:id="rId41"/>
    <p:sldId id="473" r:id="rId42"/>
    <p:sldId id="474" r:id="rId43"/>
    <p:sldId id="475" r:id="rId44"/>
    <p:sldId id="483" r:id="rId45"/>
    <p:sldId id="484" r:id="rId46"/>
    <p:sldId id="485" r:id="rId47"/>
    <p:sldId id="486" r:id="rId48"/>
    <p:sldId id="487" r:id="rId49"/>
    <p:sldId id="488" r:id="rId50"/>
  </p:sldIdLst>
  <p:sldSz cx="12192000" cy="6858000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buClr>
        <a:schemeClr val="tx1"/>
      </a:buClr>
      <a:buSzPct val="75000"/>
      <a:buFont typeface="Wingdings" pitchFamily="2" charset="2"/>
      <a:defRPr sz="1200" kern="1200">
        <a:solidFill>
          <a:schemeClr val="tx1"/>
        </a:solidFill>
        <a:latin typeface="Consolas" pitchFamily="49" charset="0"/>
        <a:ea typeface="微软雅黑" pitchFamily="34" charset="-122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buClr>
        <a:schemeClr val="tx1"/>
      </a:buClr>
      <a:buSzPct val="75000"/>
      <a:buFont typeface="Wingdings" pitchFamily="2" charset="2"/>
      <a:defRPr sz="1200" kern="1200">
        <a:solidFill>
          <a:schemeClr val="tx1"/>
        </a:solidFill>
        <a:latin typeface="Consolas" pitchFamily="49" charset="0"/>
        <a:ea typeface="微软雅黑" pitchFamily="34" charset="-122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buClr>
        <a:schemeClr val="tx1"/>
      </a:buClr>
      <a:buSzPct val="75000"/>
      <a:buFont typeface="Wingdings" pitchFamily="2" charset="2"/>
      <a:defRPr sz="1200" kern="1200">
        <a:solidFill>
          <a:schemeClr val="tx1"/>
        </a:solidFill>
        <a:latin typeface="Consolas" pitchFamily="49" charset="0"/>
        <a:ea typeface="微软雅黑" pitchFamily="34" charset="-122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buClr>
        <a:schemeClr val="tx1"/>
      </a:buClr>
      <a:buSzPct val="75000"/>
      <a:buFont typeface="Wingdings" pitchFamily="2" charset="2"/>
      <a:defRPr sz="1200" kern="1200">
        <a:solidFill>
          <a:schemeClr val="tx1"/>
        </a:solidFill>
        <a:latin typeface="Consolas" pitchFamily="49" charset="0"/>
        <a:ea typeface="微软雅黑" pitchFamily="34" charset="-122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buClr>
        <a:schemeClr val="tx1"/>
      </a:buClr>
      <a:buSzPct val="75000"/>
      <a:buFont typeface="Wingdings" pitchFamily="2" charset="2"/>
      <a:defRPr sz="1200" kern="1200">
        <a:solidFill>
          <a:schemeClr val="tx1"/>
        </a:solidFill>
        <a:latin typeface="Consolas" pitchFamily="49" charset="0"/>
        <a:ea typeface="微软雅黑" pitchFamily="34" charset="-122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Consolas" pitchFamily="49" charset="0"/>
        <a:ea typeface="微软雅黑" pitchFamily="34" charset="-122"/>
        <a:cs typeface="Times New Roman" pitchFamily="18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Consolas" pitchFamily="49" charset="0"/>
        <a:ea typeface="微软雅黑" pitchFamily="34" charset="-122"/>
        <a:cs typeface="Times New Roman" pitchFamily="18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Consolas" pitchFamily="49" charset="0"/>
        <a:ea typeface="微软雅黑" pitchFamily="34" charset="-122"/>
        <a:cs typeface="Times New Roman" pitchFamily="18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Consolas" pitchFamily="49" charset="0"/>
        <a:ea typeface="微软雅黑" pitchFamily="34" charset="-122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c Herzog" initials="" lastIdx="3" clrIdx="0"/>
  <p:cmAuthor id="1" name="Junhui Deng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FFFFCC"/>
    <a:srgbClr val="006600"/>
    <a:srgbClr val="FF9900"/>
    <a:srgbClr val="003399"/>
    <a:srgbClr val="FF0000"/>
    <a:srgbClr val="5F5F5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 varScale="1">
        <p:scale>
          <a:sx n="66" d="100"/>
          <a:sy n="66" d="100"/>
        </p:scale>
        <p:origin x="102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850"/>
    </p:cViewPr>
  </p:sorterViewPr>
  <p:notesViewPr>
    <p:cSldViewPr>
      <p:cViewPr varScale="1">
        <p:scale>
          <a:sx n="60" d="100"/>
          <a:sy n="60" d="100"/>
        </p:scale>
        <p:origin x="-1068" y="-90"/>
      </p:cViewPr>
      <p:guideLst>
        <p:guide orient="horz" pos="3224"/>
        <p:guide pos="2237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8.xml"/><Relationship Id="rId39" Type="http://schemas.openxmlformats.org/officeDocument/2006/relationships/slide" Target="slides/slide41.xml"/><Relationship Id="rId21" Type="http://schemas.openxmlformats.org/officeDocument/2006/relationships/slide" Target="slides/slide22.xml"/><Relationship Id="rId34" Type="http://schemas.openxmlformats.org/officeDocument/2006/relationships/slide" Target="slides/slide36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1.xml"/><Relationship Id="rId41" Type="http://schemas.openxmlformats.org/officeDocument/2006/relationships/slide" Target="slides/slide43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24" Type="http://schemas.openxmlformats.org/officeDocument/2006/relationships/slide" Target="slides/slide26.xml"/><Relationship Id="rId32" Type="http://schemas.openxmlformats.org/officeDocument/2006/relationships/slide" Target="slides/slide34.xml"/><Relationship Id="rId37" Type="http://schemas.openxmlformats.org/officeDocument/2006/relationships/slide" Target="slides/slide39.xml"/><Relationship Id="rId40" Type="http://schemas.openxmlformats.org/officeDocument/2006/relationships/slide" Target="slides/slide42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23" Type="http://schemas.openxmlformats.org/officeDocument/2006/relationships/slide" Target="slides/slide25.xml"/><Relationship Id="rId28" Type="http://schemas.openxmlformats.org/officeDocument/2006/relationships/slide" Target="slides/slide30.xml"/><Relationship Id="rId36" Type="http://schemas.openxmlformats.org/officeDocument/2006/relationships/slide" Target="slides/slide38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3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9.xml"/><Relationship Id="rId30" Type="http://schemas.openxmlformats.org/officeDocument/2006/relationships/slide" Target="slides/slide32.xml"/><Relationship Id="rId35" Type="http://schemas.openxmlformats.org/officeDocument/2006/relationships/slide" Target="slides/slide37.xml"/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7.xml"/><Relationship Id="rId33" Type="http://schemas.openxmlformats.org/officeDocument/2006/relationships/slide" Target="slides/slide35.xml"/><Relationship Id="rId38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151" cy="51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44" tIns="47622" rIns="95244" bIns="47622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149" y="0"/>
            <a:ext cx="3075151" cy="51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44" tIns="47622" rIns="95244" bIns="47622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545"/>
            <a:ext cx="3075151" cy="51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44" tIns="47622" rIns="95244" bIns="47622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149" y="9723545"/>
            <a:ext cx="3075151" cy="51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44" tIns="47622" rIns="95244" bIns="47622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  <a:ea typeface="宋体" pitchFamily="2" charset="-122"/>
              </a:defRPr>
            </a:lvl1pPr>
          </a:lstStyle>
          <a:p>
            <a:fld id="{18CA1F83-3793-48F9-B6B5-A02A1ACF983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982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4-05-24T06:18:23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7644 1380 3612,'-6'-10'4128,"6"10"-1677,0 0-387,0 0-387,0 0-258,0 0-258,0 0-387,0-14-258,11 14-129,2-4 129,8 2-129,3-2-129,9-1 0,2-4 0,9 7-258,3 2 129,1-3 0,0-1 0,1 3 0,-3 1 129,0 3 0,-5 4-258,-2 0 129,-7-2 129,0-3-129,-6-2 0,-3 1 0,-3 1-129,-4-2-129,0 0-516,-16 0-1032,13-3-2838,-13 3-258,-4 6-516</inkml:trace>
  <inkml:trace contextRef="#ctx0" brushRef="#br0" timeOffset="781.0447">7719 1743 2322,'0'0'3999,"0"0"129,0 0-2580,0 0-258,0 0-129,0 0-258,0 10-387,0-10-129,0 0 129,14 12-258,-14-12 129,13 9-129,-13-9-129,16 3 129,-16-3 129,11 3-129,-11-3 0,0 0 129,0 0 0,0 0 0,0 0-129,0 0 0,0 0 129,0 0-258,0 0 0,-13 2 0,13-2-129,-16 0 129,16 0-129,-13 0 0,13 0 129,0 0 129,0 0-129,0 0 0,0 0 0,0 0 0,0 0 0,0 0 0,13 3 0,7-4-129,5-3 129,5 1 0,7-2 129,3-1-129,6 3 0,0 0 0,1 0-129,-4 3 129,0 0 0,-1 0-129,-7 0 129,-5 0-129,-4 0 129,-5 0 0,-4 0-129,-4 0 0,-13 0 258,15 3-129,-15-3-129,11 0 0,-11 0 129,0 0-129,0 0 0,0 0 129,0 0-129,11 3 0,-11-3 129,0 0-129,0 0 0,0 0 0,0 0-129,0 0-903,-15 0-3612,2-1-258,-6-4-516,-5-4-516</inkml:trace>
  <inkml:trace contextRef="#ctx0" brushRef="#br0" timeOffset="1856.106">7936 971 3612,'0'0'4128,"0"0"-1935,0 0-129,0 0-129,0 0-129,0 0-516,0 0-258,0 0-387,0 0 0,-17 53 129,17-53-129,0 0-129,-50 82 129,27-48-129,-1-1-129,-5 7 258,0-1-387,-2 0-129,1-7 0,-3 7 516,3-6-516,1-2 129,2-4-387,4 0 258,3-10-129,3 0 258,3-3-516,6-2 387,8-12-258,-12 16 129,12-16 0,-8 15 0,8-15 0,0 0 0,-5 13 0,5-13 0,0 0 0,0 10-129,0-10 129,0 0 0,7 8 0,-7-8 0,14 15 0,-3-5 0,3 5 0,0-2 0,3 6 0,-2 0-129,1 7 258,2-2-258,2-2 258,0 0-258,-1 2 258,2 0-129,0-3 129,0 0-129,1 4 0,1-5 129,-2-4-129,-4 5 258,2-4-258,-2-3-129,-1-2 258,-3 0-258,1-2 129,-4-2 0,0 3 0,-10-11-129,19 11 129,-19-11 129,16 16-129,-16-16 0,13 10 0,-13-10 0,12 9 129,-12-9-129,0 0 0,0 0 0,13 5 129,-13-5 0,0 0-129,0 0 258,0 0-258,0 0 129,0 0 0,0 0 0,0 0 0,0 0-258,0 0-903,-6-5-3999,-5-7-129,-5-2-387,-8-7-516</inkml:trace>
  <inkml:trace contextRef="#ctx0" brushRef="#br0" timeOffset="21532.2314">4164 2508 258,'0'0'3612,"0"0"-645,0 0-516,0 0-387,0 0-387,0 0-516,0 0-516,0 0-129,0 0-129,0 0 0,0 0 0,0 0-129,0 0 0,0 0 0,0 0 0,0 0 0,0 0 0,11 5 129,-11-5-129,0 0 0,6 13 0,-6-13 129,4 18 0,-2-1 0,-2-1 0,1 5 129,-1 0-129,0 4 129,0-1-129,0 2-129,0-2 0,0 1-129,0-1 129,2 2-258,-2-11 129,1 2-129,0-1 129,0-4-129,-1-12 129,1 13-129,-1-13 0,0 0-129,0 0 0,0 0-258,0 0-129,0 0-516,14 0-774,-13-11-1419,6-2-1677,2 1 0,-3-3-258</inkml:trace>
  <inkml:trace contextRef="#ctx0" brushRef="#br0" timeOffset="21908.2531">4394 2493 129,'0'0'3483,"14"-7"-645,-14 7-258,0 0-516,0 0-129,0 0-516,7 17 0,-7-17-258,0 27-258,0-13 0,0 10-129,0-2-129,0 7-258,0-2 129,0 0-129,0-1 129,0 1-258,0 0 0,0-1-129,-1-2 0,1-3 0,0-6-129,-1 0 0,1 0-129,0-15-387,0 16-516,0-16-1548,0 0-1935,0 0-387,-15 0-258</inkml:trace>
  <inkml:trace contextRef="#ctx0" brushRef="#br0" timeOffset="22744.3008">4002 2752 774,'-13'-9'3999,"13"9"129,0 0-1806,0 0-258,0 0-516,-13-8-129,13 8-516,0 0-258,6 0 129,-6 0-387,13 3 129,-13-3 0,17 5 0,-5 2 0,2 1 0,-1 1 129,7 5-129,0 1 0,3 2-129,-1-3 0,3 4-129,-1 0 129,0-3-129,0-1 0,-2-1-129,-1-4 0,-3 3 0,0 0-129,-2-2 129,-4-2 0,0 0-129,-12-8 129,18 11 0,-18-11-129,12 9 0,-12-9 129,0 0-129,0 0 129,12 8 0,-12-8-129,0 0 129,0 0-129,0 0 129,0 0 0,0 0-129,0 0 129,0 0-129,0 0 0,0 0 0,0 0 0,0 0 0,0 0 0,0 0 0,0 0 0,0 0 0,0 0 0,9-8 0,-9 8 0,0 0 0,0 0 129,0 0-129,0 0 0,6-11 129,-6 11-129,0 0 0,0 0 0,4-10 0,-4 10 0,0 0 0,5-15-129,-5 15 129,0 0 129,11-17-129,-11 17 0,20-17-129,-6 1 0,6-2 129,0-5 0,4 1-129,3-1 129,2 0-129,-2 1 129,-3-3 0,-3 12 0,-2-3-516,6 7-3612,-13-3-774,-4 2-387,-8 10-516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151" cy="51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44" tIns="47622" rIns="95244" bIns="47622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149" y="0"/>
            <a:ext cx="3075151" cy="51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44" tIns="47622" rIns="95244" bIns="47622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545"/>
            <a:ext cx="3075151" cy="51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44" tIns="47622" rIns="95244" bIns="47622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149" y="9723545"/>
            <a:ext cx="3075151" cy="51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44" tIns="47622" rIns="95244" bIns="47622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  <a:ea typeface="宋体" pitchFamily="2" charset="-122"/>
              </a:defRPr>
            </a:lvl1pPr>
          </a:lstStyle>
          <a:p>
            <a:fld id="{0A3DA249-6975-482B-9E91-FFF559E914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5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E7414-01A2-4FF1-A9F9-DEC82E110C70}" type="slidenum">
              <a:rPr lang="zh-CN" altLang="en-US"/>
              <a:pPr/>
              <a:t>0</a:t>
            </a:fld>
            <a:endParaRPr lang="en-US" altLang="zh-CN"/>
          </a:p>
        </p:txBody>
      </p:sp>
      <p:sp>
        <p:nvSpPr>
          <p:cNvPr id="155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" y="738188"/>
            <a:ext cx="6548438" cy="3683000"/>
          </a:xfrm>
          <a:ln/>
        </p:spPr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67250"/>
            <a:ext cx="5451475" cy="441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59377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</p:spPr>
        <p:txBody>
          <a:bodyPr/>
          <a:lstStyle/>
          <a:p>
            <a:endParaRPr lang="en-US">
              <a:latin typeface="Consolas"/>
              <a:ea typeface="微软雅黑"/>
              <a:sym typeface="Consola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EBC09-34EE-4031-9CAB-14E9FF5E8D2F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605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E7414-01A2-4FF1-A9F9-DEC82E110C70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55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" y="738188"/>
            <a:ext cx="6548438" cy="3683000"/>
          </a:xfrm>
          <a:ln/>
        </p:spPr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67250"/>
            <a:ext cx="5451475" cy="441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1731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FCF0A-1DBA-4289-9581-82A1F5A65EED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16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" y="738188"/>
            <a:ext cx="6548438" cy="3683000"/>
          </a:xfrm>
          <a:ln/>
        </p:spPr>
      </p:sp>
      <p:sp>
        <p:nvSpPr>
          <p:cNvPr id="1162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67250"/>
            <a:ext cx="4997450" cy="4419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0597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73C40-E1F0-4F8C-94DD-A923347CDAFE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56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" y="738188"/>
            <a:ext cx="6548438" cy="3683000"/>
          </a:xfrm>
          <a:ln/>
        </p:spPr>
      </p:sp>
      <p:sp>
        <p:nvSpPr>
          <p:cNvPr id="156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67250"/>
            <a:ext cx="5451475" cy="441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94026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E7414-01A2-4FF1-A9F9-DEC82E110C70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55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" y="738188"/>
            <a:ext cx="6548438" cy="3683000"/>
          </a:xfrm>
          <a:ln/>
        </p:spPr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67250"/>
            <a:ext cx="5451475" cy="441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 smtClean="0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7278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B5F4E-E7D8-4A43-91AC-CE287721B17C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55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" y="738188"/>
            <a:ext cx="6548438" cy="3683000"/>
          </a:xfrm>
          <a:ln/>
        </p:spPr>
      </p:sp>
      <p:sp>
        <p:nvSpPr>
          <p:cNvPr id="155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67250"/>
            <a:ext cx="5451475" cy="441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4361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</p:spPr>
        <p:txBody>
          <a:bodyPr/>
          <a:lstStyle/>
          <a:p>
            <a:endParaRPr lang="en-US">
              <a:latin typeface="Consolas"/>
              <a:ea typeface="微软雅黑"/>
              <a:cs typeface="Consolas" pitchFamily="49" charset="0"/>
              <a:sym typeface="Consola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EBC09-34EE-4031-9CAB-14E9FF5E8D2F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795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</p:spPr>
        <p:txBody>
          <a:bodyPr/>
          <a:lstStyle/>
          <a:p>
            <a:endParaRPr lang="en-US">
              <a:latin typeface="Consolas"/>
              <a:ea typeface="微软雅黑"/>
              <a:sym typeface="Consola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EBC09-34EE-4031-9CAB-14E9FF5E8D2F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034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</p:spPr>
        <p:txBody>
          <a:bodyPr/>
          <a:lstStyle/>
          <a:p>
            <a:endParaRPr lang="en-US">
              <a:latin typeface="Consolas"/>
              <a:ea typeface="微软雅黑"/>
              <a:sym typeface="Consola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EBC09-34EE-4031-9CAB-14E9FF5E8D2F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400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16CF1-8EED-4E3E-BA7F-237199A2BB66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56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" y="738188"/>
            <a:ext cx="6548438" cy="3683000"/>
          </a:xfrm>
          <a:ln/>
        </p:spPr>
      </p:sp>
      <p:sp>
        <p:nvSpPr>
          <p:cNvPr id="156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67250"/>
            <a:ext cx="5451475" cy="441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7341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9FFF2A-49BD-46AB-9DB3-3C32DA97FCC6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14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" y="738188"/>
            <a:ext cx="6548438" cy="3683000"/>
          </a:xfrm>
          <a:ln/>
        </p:spPr>
      </p:sp>
      <p:sp>
        <p:nvSpPr>
          <p:cNvPr id="1147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67250"/>
            <a:ext cx="4997450" cy="4419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30842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E7414-01A2-4FF1-A9F9-DEC82E110C70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55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" y="738188"/>
            <a:ext cx="6548438" cy="3683000"/>
          </a:xfrm>
          <a:ln/>
        </p:spPr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67250"/>
            <a:ext cx="5451475" cy="441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 smtClean="0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22923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</p:spPr>
        <p:txBody>
          <a:bodyPr/>
          <a:lstStyle/>
          <a:p>
            <a:endParaRPr lang="en-US">
              <a:latin typeface="Consolas"/>
              <a:ea typeface="微软雅黑"/>
              <a:sym typeface="Consola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EBC09-34EE-4031-9CAB-14E9FF5E8D2F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150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</p:spPr>
        <p:txBody>
          <a:bodyPr/>
          <a:lstStyle/>
          <a:p>
            <a:endParaRPr lang="en-US">
              <a:latin typeface="Consolas"/>
              <a:ea typeface="微软雅黑"/>
              <a:sym typeface="Consola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EBC09-34EE-4031-9CAB-14E9FF5E8D2F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682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</p:spPr>
        <p:txBody>
          <a:bodyPr/>
          <a:lstStyle/>
          <a:p>
            <a:endParaRPr lang="en-US" altLang="zh-CN" baseline="0" smtClean="0">
              <a:latin typeface="Consolas"/>
              <a:ea typeface="微软雅黑"/>
              <a:sym typeface="Consola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EBC09-34EE-4031-9CAB-14E9FF5E8D2F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031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</p:spPr>
        <p:txBody>
          <a:bodyPr/>
          <a:lstStyle/>
          <a:p>
            <a:endParaRPr lang="en-US">
              <a:latin typeface="Consolas"/>
              <a:ea typeface="微软雅黑"/>
              <a:sym typeface="Consola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EBC09-34EE-4031-9CAB-14E9FF5E8D2F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725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23798-99C4-41AF-9535-F2C6D4650DCB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54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8" y="738188"/>
            <a:ext cx="6543675" cy="3681412"/>
          </a:xfrm>
          <a:ln/>
        </p:spPr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65663"/>
            <a:ext cx="5451475" cy="4422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>
              <a:latin typeface="Consolas"/>
              <a:ea typeface="微软雅黑"/>
              <a:cs typeface="Consolas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62191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FFC2B2-8FD3-4296-979A-041D24E8D28A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57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8" y="738188"/>
            <a:ext cx="6543675" cy="3681412"/>
          </a:xfrm>
          <a:ln/>
        </p:spPr>
      </p:sp>
      <p:sp>
        <p:nvSpPr>
          <p:cNvPr id="1571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67250"/>
            <a:ext cx="5451475" cy="44211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546158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9706B-FB09-4618-888C-6CF19C6FE9D0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57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8" y="738188"/>
            <a:ext cx="6543675" cy="3681412"/>
          </a:xfrm>
          <a:ln/>
        </p:spPr>
      </p:sp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67250"/>
            <a:ext cx="5451475" cy="44211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8971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9706B-FB09-4618-888C-6CF19C6FE9D0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57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8" y="738188"/>
            <a:ext cx="6543675" cy="3681412"/>
          </a:xfrm>
          <a:ln/>
        </p:spPr>
      </p:sp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67250"/>
            <a:ext cx="5451475" cy="44211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566985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013B1-8E7D-4E36-8AFB-1902F5D5EDFB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57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8" y="738188"/>
            <a:ext cx="6543675" cy="3681412"/>
          </a:xfrm>
          <a:ln/>
        </p:spPr>
      </p:sp>
      <p:sp>
        <p:nvSpPr>
          <p:cNvPr id="1576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67250"/>
            <a:ext cx="5451475" cy="44211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13781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D3564-104F-4BA4-86A8-D47980A6A5CF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54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" y="738188"/>
            <a:ext cx="6548438" cy="3683000"/>
          </a:xfrm>
          <a:ln/>
        </p:spPr>
      </p:sp>
      <p:sp>
        <p:nvSpPr>
          <p:cNvPr id="1545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67250"/>
            <a:ext cx="5451475" cy="441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495384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</p:spPr>
        <p:txBody>
          <a:bodyPr/>
          <a:lstStyle/>
          <a:p>
            <a:endParaRPr lang="en-US">
              <a:latin typeface="Consolas"/>
              <a:ea typeface="微软雅黑"/>
              <a:sym typeface="Consola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F1CA6-E859-48C9-B789-1F671B72AE0E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072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B3BBC-E0E3-4840-83CE-8736E49618C4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44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269" y="4860946"/>
            <a:ext cx="5680763" cy="46045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244" tIns="47622" rIns="95244" bIns="47622"/>
          <a:lstStyle/>
          <a:p>
            <a:endParaRPr lang="zh-CN" altLang="en-US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996760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520A3-B6E6-41C3-B597-D515B834D798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24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692" y="4860946"/>
            <a:ext cx="5207917" cy="46045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244" tIns="47622" rIns="95244" bIns="47622"/>
          <a:lstStyle/>
          <a:p>
            <a:endParaRPr lang="en-US" altLang="zh-CN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043069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84DB4-7FE3-4887-BF4D-E3DCC43F1DDA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52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525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269" y="4860946"/>
            <a:ext cx="5680763" cy="4606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244" tIns="47622" rIns="95244" bIns="47622"/>
          <a:lstStyle/>
          <a:p>
            <a:endParaRPr lang="zh-CN" altLang="zh-CN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102398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0A69A-1829-46D4-BCF2-C6BC2608B8CD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692" y="4860946"/>
            <a:ext cx="5207917" cy="46045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244" tIns="47622" rIns="95244" bIns="47622"/>
          <a:lstStyle/>
          <a:p>
            <a:endParaRPr lang="zh-CN" altLang="en-US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447105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928C72-43BF-456A-8024-5A6B884F4A8B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52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523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269" y="4860946"/>
            <a:ext cx="5680763" cy="4606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244" tIns="47622" rIns="95244" bIns="47622"/>
          <a:lstStyle/>
          <a:p>
            <a:endParaRPr lang="zh-CN" altLang="en-US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625198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37A26-356A-4C84-9DC3-DAC3447DF214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692" y="4860946"/>
            <a:ext cx="5207917" cy="46045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244" tIns="47622" rIns="95244" bIns="47622"/>
          <a:lstStyle/>
          <a:p>
            <a:endParaRPr lang="en-US" altLang="zh-CN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62773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37A26-356A-4C84-9DC3-DAC3447DF214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692" y="4860946"/>
            <a:ext cx="5207917" cy="46045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244" tIns="47622" rIns="95244" bIns="47622"/>
          <a:lstStyle/>
          <a:p>
            <a:endParaRPr lang="en-US" altLang="zh-CN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066183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B3BBC-E0E3-4840-83CE-8736E49618C4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44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269" y="4860946"/>
            <a:ext cx="5680763" cy="46045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244" tIns="47622" rIns="95244" bIns="47622"/>
          <a:lstStyle/>
          <a:p>
            <a:endParaRPr lang="zh-CN" altLang="en-US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179274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3F059-3BA5-4BBA-8095-0DC924A8DD82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692" y="4860946"/>
            <a:ext cx="5207917" cy="46045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244" tIns="47622" rIns="95244" bIns="47622"/>
          <a:lstStyle/>
          <a:p>
            <a:pPr marL="238110" indent="-238110"/>
            <a:endParaRPr lang="zh-CN" altLang="en-US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1547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D891E-5FE4-45A2-9E61-7324C9019839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58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" y="738188"/>
            <a:ext cx="6548438" cy="3683000"/>
          </a:xfrm>
          <a:ln/>
        </p:spPr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67250"/>
            <a:ext cx="5451475" cy="441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74244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3F059-3BA5-4BBA-8095-0DC924A8DD82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692" y="4860946"/>
            <a:ext cx="5207917" cy="46045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244" tIns="47622" rIns="95244" bIns="47622"/>
          <a:lstStyle/>
          <a:p>
            <a:pPr marL="238110" indent="-238110"/>
            <a:endParaRPr lang="zh-CN" altLang="en-US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491363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679F0-FE7C-4017-AEE3-252A01BC8192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52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524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269" y="4860946"/>
            <a:ext cx="5680763" cy="4606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244" tIns="47622" rIns="95244" bIns="47622"/>
          <a:lstStyle/>
          <a:p>
            <a:endParaRPr lang="zh-CN" altLang="en-US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64689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679F0-FE7C-4017-AEE3-252A01BC8192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52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524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269" y="4860946"/>
            <a:ext cx="5680763" cy="4606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244" tIns="47622" rIns="95244" bIns="47622"/>
          <a:lstStyle/>
          <a:p>
            <a:endParaRPr lang="zh-CN" altLang="en-US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544865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94D093-43B5-4BA9-A7E8-CB573BD645CE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692" y="4860946"/>
            <a:ext cx="5207917" cy="460458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244" tIns="47622" rIns="95244" bIns="47622"/>
          <a:lstStyle/>
          <a:p>
            <a:endParaRPr lang="en-US" altLang="zh-CN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8354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</p:spPr>
        <p:txBody>
          <a:bodyPr/>
          <a:lstStyle/>
          <a:p>
            <a:endParaRPr lang="en-US">
              <a:latin typeface="Consolas"/>
              <a:ea typeface="微软雅黑"/>
              <a:sym typeface="Consola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EBC09-34EE-4031-9CAB-14E9FF5E8D2F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299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47451-80A5-4B46-9812-AF36E612D956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55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" y="738188"/>
            <a:ext cx="6548438" cy="3683000"/>
          </a:xfrm>
          <a:ln/>
        </p:spPr>
      </p:sp>
      <p:sp>
        <p:nvSpPr>
          <p:cNvPr id="1550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67250"/>
            <a:ext cx="5451475" cy="441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40930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47451-80A5-4B46-9812-AF36E612D956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55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" y="738188"/>
            <a:ext cx="6548438" cy="3683000"/>
          </a:xfrm>
          <a:ln/>
        </p:spPr>
      </p:sp>
      <p:sp>
        <p:nvSpPr>
          <p:cNvPr id="1550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67250"/>
            <a:ext cx="5451475" cy="441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658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BDEB9-5517-413F-BF0B-9D7EDCA00033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54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" y="738188"/>
            <a:ext cx="6548438" cy="3683000"/>
          </a:xfrm>
          <a:ln/>
        </p:spPr>
      </p:sp>
      <p:sp>
        <p:nvSpPr>
          <p:cNvPr id="1549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67250"/>
            <a:ext cx="5451475" cy="441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6188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99E47C-10BE-4D7F-841B-6A5FE40029B5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55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" y="738188"/>
            <a:ext cx="6548438" cy="3683000"/>
          </a:xfrm>
          <a:ln/>
        </p:spPr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667250"/>
            <a:ext cx="5451475" cy="441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u="none">
              <a:latin typeface="Consolas"/>
              <a:ea typeface="微软雅黑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502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.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512798" y="1412539"/>
            <a:ext cx="65" cy="430887"/>
          </a:xfrm>
          <a:prstGeom prst="rect">
            <a:avLst/>
          </a:prstGeom>
          <a:noFill/>
          <a:ln w="9525"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0"/>
          <a:lstStyle>
            <a:lvl1pPr algn="r">
              <a:defRPr sz="2800" kern="0" spc="0" baseline="0">
                <a:solidFill>
                  <a:srgbClr val="18660C"/>
                </a:solidFill>
                <a:effectLst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112742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511768" y="2108220"/>
            <a:ext cx="4001095" cy="55399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bIns="0" anchor="ctr">
            <a:spAutoFit/>
          </a:bodyPr>
          <a:lstStyle>
            <a:lvl1pPr marL="0" indent="0" algn="r" defTabSz="91440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buNone/>
              <a:defRPr sz="2400" kern="0" spc="0" baseline="0">
                <a:solidFill>
                  <a:srgbClr val="18660C"/>
                </a:solidFill>
                <a:effectLst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7014923" y="4724400"/>
            <a:ext cx="3497939" cy="93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r"/>
            <a:r>
              <a:rPr lang="zh-CN" altLang="en-US" sz="2800" b="1" kern="0" cap="none" spc="0" baseline="0" dirty="0">
                <a:ln w="11430">
                  <a:noFill/>
                </a:ln>
                <a:solidFill>
                  <a:srgbClr val="18660C"/>
                </a:solidFill>
                <a:effectLst/>
                <a:latin typeface="方正黄草简体" pitchFamily="2" charset="-122"/>
                <a:ea typeface="方正黄草简体" pitchFamily="2" charset="-122"/>
              </a:rPr>
              <a:t>邓俊辉</a:t>
            </a:r>
          </a:p>
          <a:p>
            <a:pPr algn="r">
              <a:spcBef>
                <a:spcPct val="100000"/>
              </a:spcBef>
            </a:pPr>
            <a:r>
              <a:rPr lang="en-US" altLang="zh-CN" sz="1400" b="1" kern="0" cap="none" spc="0" baseline="0" dirty="0">
                <a:ln w="11430">
                  <a:noFill/>
                </a:ln>
                <a:solidFill>
                  <a:srgbClr val="18660C"/>
                </a:solidFill>
                <a:effectLst/>
                <a:latin typeface="微软雅黑" pitchFamily="34" charset="-122"/>
              </a:rPr>
              <a:t>deng@tsinghua.edu.cn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18660C"/>
              </a:buClr>
              <a:defRPr/>
            </a:lvl1pPr>
            <a:lvl2pPr>
              <a:buClr>
                <a:srgbClr val="18660C"/>
              </a:buClr>
              <a:defRPr/>
            </a:lvl2pPr>
            <a:lvl3pPr>
              <a:buClr>
                <a:srgbClr val="18660C"/>
              </a:buClr>
              <a:defRPr/>
            </a:lvl3pPr>
            <a:lvl4pPr>
              <a:buClr>
                <a:srgbClr val="18660C"/>
              </a:buClr>
              <a:defRPr/>
            </a:lvl4pPr>
            <a:lvl5pPr marL="1795463" indent="-228600">
              <a:buClr>
                <a:srgbClr val="18660C"/>
              </a:buClr>
              <a:defRPr b="1">
                <a:solidFill>
                  <a:srgbClr val="18660C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526913" y="549508"/>
            <a:ext cx="11138174" cy="5903913"/>
          </a:xfrm>
          <a:prstGeom prst="rect">
            <a:avLst/>
          </a:prstGeom>
          <a:noFill/>
          <a:ln w="28575" algn="ctr">
            <a:solidFill>
              <a:srgbClr val="18660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endParaRPr lang="zh-CN" altLang="en-US">
              <a:solidFill>
                <a:srgbClr val="18660C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AutoShape 34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7571663" y="6358985"/>
            <a:ext cx="3456331" cy="1947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mpd="sng">
            <a:solidFill>
              <a:srgbClr val="18660C"/>
            </a:solidFill>
            <a:round/>
            <a:headEnd/>
            <a:tailEnd/>
          </a:ln>
          <a:effectLst/>
        </p:spPr>
        <p:txBody>
          <a:bodyPr vert="horz" wrap="none" lIns="108000" tIns="0" rIns="108000" bIns="0" numCol="1" anchor="ctr" anchorCtr="1" compatLnSpc="1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lvl="0">
              <a:spcBef>
                <a:spcPct val="0"/>
              </a:spcBef>
            </a:pPr>
            <a:r>
              <a:rPr lang="en-US" altLang="zh-CN" sz="900" b="1" cap="none" spc="0" baseline="0" dirty="0">
                <a:ln w="11430">
                  <a:noFill/>
                </a:ln>
                <a:solidFill>
                  <a:srgbClr val="18660C"/>
                </a:solidFill>
                <a:effectLst/>
                <a:cs typeface="+mj-cs"/>
              </a:rPr>
              <a:t>Data </a:t>
            </a:r>
            <a:r>
              <a:rPr lang="en-US" altLang="zh-CN" sz="900" b="1" cap="none" spc="0" baseline="0">
                <a:ln w="11430">
                  <a:noFill/>
                </a:ln>
                <a:solidFill>
                  <a:srgbClr val="18660C"/>
                </a:solidFill>
                <a:effectLst/>
                <a:cs typeface="+mj-cs"/>
              </a:rPr>
              <a:t>Structures </a:t>
            </a:r>
            <a:r>
              <a:rPr lang="en-US" altLang="zh-CN" sz="900" b="1" cap="none" spc="0" baseline="0" smtClean="0">
                <a:ln w="11430">
                  <a:noFill/>
                </a:ln>
                <a:solidFill>
                  <a:srgbClr val="18660C"/>
                </a:solidFill>
                <a:effectLst/>
                <a:cs typeface="+mj-cs"/>
              </a:rPr>
              <a:t>(Spring 2015), </a:t>
            </a:r>
            <a:r>
              <a:rPr lang="en-US" altLang="zh-CN" sz="900" b="1" cap="none" spc="0" baseline="0" dirty="0">
                <a:ln w="11430">
                  <a:noFill/>
                </a:ln>
                <a:solidFill>
                  <a:srgbClr val="18660C"/>
                </a:solidFill>
                <a:effectLst/>
                <a:cs typeface="+mj-cs"/>
              </a:rPr>
              <a:t>Tsinghua University</a:t>
            </a:r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11523838" y="6308726"/>
            <a:ext cx="287262" cy="288925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18660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lvl="0"/>
            <a:fld id="{CBBD8241-C999-4590-8F5E-4609724CC49B}" type="slidenum">
              <a:rPr lang="zh-CN" altLang="en-US" sz="1600" b="0">
                <a:solidFill>
                  <a:srgbClr val="18660C"/>
                </a:solidFill>
                <a:effectLst/>
                <a:latin typeface="BrushScript BT" pitchFamily="66" charset="0"/>
                <a:ea typeface="黑体" pitchFamily="49" charset="-122"/>
              </a:rPr>
              <a:pPr lvl="0"/>
              <a:t>‹#›</a:t>
            </a:fld>
            <a:endParaRPr lang="en-US" altLang="zh-CN" sz="1600" b="0" dirty="0">
              <a:solidFill>
                <a:srgbClr val="18660C"/>
              </a:solidFill>
              <a:effectLst/>
              <a:latin typeface="BrushScript BT" pitchFamily="66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0006" y="291881"/>
            <a:ext cx="3912975" cy="511616"/>
          </a:xfrm>
          <a:prstGeom prst="roundRect">
            <a:avLst>
              <a:gd name="adj" fmla="val 36463"/>
            </a:avLst>
          </a:prstGeom>
          <a:solidFill>
            <a:schemeClr val="bg1"/>
          </a:solidFill>
          <a:ln w="28575" cmpd="sng">
            <a:solidFill>
              <a:srgbClr val="18660C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vert="horz" wrap="none" lIns="72000" tIns="18000" rIns="72000" bIns="18000" numCol="1" anchor="ctr" anchorCtr="0" compatLnSpc="1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>
              <a:defRPr lang="zh-CN" altLang="en-US" dirty="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0128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1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6913" y="836614"/>
            <a:ext cx="11138174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44000" tIns="72000" rIns="0" bIns="7200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/>
            <a:r>
              <a:rPr lang="zh-CN" altLang="en-US" dirty="0" smtClean="0"/>
              <a:t>第一级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</p:sldLayoutIdLst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64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643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64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643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64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643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64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64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cap="none" spc="0" baseline="0">
          <a:ln w="11430">
            <a:noFill/>
          </a:ln>
          <a:solidFill>
            <a:srgbClr val="18660C"/>
          </a:solidFill>
          <a:effectLst/>
          <a:latin typeface="Consolas" pitchFamily="49" charset="0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微软雅黑" pitchFamily="34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微软雅黑" pitchFamily="34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微软雅黑" pitchFamily="34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微软雅黑" pitchFamily="34" charset="-122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微软雅黑" pitchFamily="34" charset="-122"/>
          <a:cs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微软雅黑" pitchFamily="34" charset="-122"/>
          <a:cs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微软雅黑" pitchFamily="34" charset="-122"/>
          <a:cs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微软雅黑" pitchFamily="34" charset="-122"/>
          <a:cs typeface="Times New Roman" pitchFamily="18" charset="0"/>
        </a:defRPr>
      </a:lvl9pPr>
    </p:titleStyle>
    <p:bodyStyle>
      <a:lvl1pPr marL="288000" indent="-266700" algn="l" defTabSz="288000" rtl="0" eaLnBrk="1" fontAlgn="base" hangingPunct="1">
        <a:lnSpc>
          <a:spcPct val="150000"/>
        </a:lnSpc>
        <a:spcBef>
          <a:spcPct val="30000"/>
        </a:spcBef>
        <a:spcAft>
          <a:spcPct val="10000"/>
        </a:spcAft>
        <a:buClr>
          <a:srgbClr val="207908"/>
        </a:buClr>
        <a:buFont typeface="Wingdings" pitchFamily="2" charset="2"/>
        <a:buChar char="v"/>
        <a:tabLst>
          <a:tab pos="288000" algn="l"/>
          <a:tab pos="576000" algn="l"/>
          <a:tab pos="864000" algn="l"/>
          <a:tab pos="1152000" algn="l"/>
          <a:tab pos="1440000" algn="l"/>
          <a:tab pos="1728000" algn="l"/>
          <a:tab pos="2016000" algn="l"/>
          <a:tab pos="2304000" algn="l"/>
          <a:tab pos="2592000" algn="l"/>
          <a:tab pos="2880000" algn="l"/>
          <a:tab pos="10656000" algn="r"/>
        </a:tabLst>
        <a:defRPr sz="2000" b="1" cap="none" spc="0" baseline="0">
          <a:ln w="11430"/>
          <a:solidFill>
            <a:srgbClr val="18660C"/>
          </a:solidFill>
          <a:effectLst/>
          <a:latin typeface="Consolas" pitchFamily="49" charset="0"/>
          <a:ea typeface="微软雅黑" pitchFamily="34" charset="-122"/>
          <a:cs typeface="+mn-cs"/>
        </a:defRPr>
      </a:lvl1pPr>
      <a:lvl2pPr marL="714375" indent="-268288" algn="l" defTabSz="193675" rtl="0" eaLnBrk="1" fontAlgn="base" hangingPunct="1">
        <a:lnSpc>
          <a:spcPct val="150000"/>
        </a:lnSpc>
        <a:spcBef>
          <a:spcPct val="30000"/>
        </a:spcBef>
        <a:spcAft>
          <a:spcPct val="10000"/>
        </a:spcAft>
        <a:buClr>
          <a:srgbClr val="207908"/>
        </a:buClr>
        <a:buFont typeface="Wingdings" pitchFamily="2" charset="2"/>
        <a:buChar char="Ø"/>
        <a:tabLst>
          <a:tab pos="266700" algn="l"/>
          <a:tab pos="714375" algn="l"/>
          <a:tab pos="1071563" algn="l"/>
          <a:tab pos="1438275" algn="l"/>
          <a:tab pos="1704975" algn="l"/>
          <a:tab pos="1971675" algn="l"/>
          <a:tab pos="2243138" algn="l"/>
          <a:tab pos="2509838" algn="l"/>
          <a:tab pos="2781300" algn="l"/>
          <a:tab pos="3048000" algn="l"/>
          <a:tab pos="7980363" algn="r"/>
        </a:tabLst>
        <a:defRPr b="1" cap="none" spc="0" baseline="0">
          <a:ln w="11430"/>
          <a:solidFill>
            <a:srgbClr val="18660C"/>
          </a:solidFill>
          <a:effectLst/>
          <a:latin typeface="Consolas" pitchFamily="49" charset="0"/>
          <a:ea typeface="微软雅黑" pitchFamily="34" charset="-122"/>
          <a:cs typeface="+mn-cs"/>
        </a:defRPr>
      </a:lvl2pPr>
      <a:lvl3pPr marL="1071563" indent="-177800" algn="l" defTabSz="193675" rtl="0" eaLnBrk="1" fontAlgn="base" hangingPunct="1">
        <a:lnSpc>
          <a:spcPct val="150000"/>
        </a:lnSpc>
        <a:spcBef>
          <a:spcPct val="30000"/>
        </a:spcBef>
        <a:spcAft>
          <a:spcPct val="10000"/>
        </a:spcAft>
        <a:buClr>
          <a:srgbClr val="207908"/>
        </a:buClr>
        <a:buFont typeface="Wingdings" pitchFamily="2" charset="2"/>
        <a:buChar char="§"/>
        <a:tabLst>
          <a:tab pos="266700" algn="l"/>
          <a:tab pos="714375" algn="l"/>
          <a:tab pos="1071563" algn="l"/>
          <a:tab pos="1438275" algn="l"/>
          <a:tab pos="1704975" algn="l"/>
          <a:tab pos="1971675" algn="l"/>
          <a:tab pos="2243138" algn="l"/>
          <a:tab pos="2509838" algn="l"/>
          <a:tab pos="2781300" algn="l"/>
          <a:tab pos="3048000" algn="l"/>
          <a:tab pos="7980363" algn="r"/>
        </a:tabLst>
        <a:defRPr sz="1600" b="1" cap="none" spc="0" baseline="0">
          <a:ln w="11430"/>
          <a:solidFill>
            <a:srgbClr val="18660C"/>
          </a:solidFill>
          <a:effectLst/>
          <a:latin typeface="Consolas" pitchFamily="49" charset="0"/>
          <a:ea typeface="微软雅黑" pitchFamily="34" charset="-122"/>
          <a:cs typeface="+mn-cs"/>
        </a:defRPr>
      </a:lvl3pPr>
      <a:lvl4pPr marL="1438275" indent="-187325" algn="l" defTabSz="193675" rtl="0" eaLnBrk="1" fontAlgn="base" hangingPunct="1">
        <a:lnSpc>
          <a:spcPct val="150000"/>
        </a:lnSpc>
        <a:spcBef>
          <a:spcPct val="30000"/>
        </a:spcBef>
        <a:spcAft>
          <a:spcPct val="10000"/>
        </a:spcAft>
        <a:buClr>
          <a:srgbClr val="207908"/>
        </a:buClr>
        <a:buFont typeface="Wingdings" pitchFamily="2" charset="2"/>
        <a:buChar char="§"/>
        <a:tabLst>
          <a:tab pos="266700" algn="l"/>
          <a:tab pos="714375" algn="l"/>
          <a:tab pos="1071563" algn="l"/>
          <a:tab pos="1438275" algn="l"/>
          <a:tab pos="1704975" algn="l"/>
          <a:tab pos="1971675" algn="l"/>
          <a:tab pos="2243138" algn="l"/>
          <a:tab pos="2509838" algn="l"/>
          <a:tab pos="2781300" algn="l"/>
          <a:tab pos="3048000" algn="l"/>
          <a:tab pos="7980363" algn="r"/>
        </a:tabLst>
        <a:defRPr sz="1400" b="1" cap="none" spc="0" baseline="0">
          <a:ln w="11430"/>
          <a:solidFill>
            <a:srgbClr val="18660C"/>
          </a:solidFill>
          <a:effectLst/>
          <a:latin typeface="Consolas" pitchFamily="49" charset="0"/>
          <a:ea typeface="微软雅黑" pitchFamily="34" charset="-122"/>
          <a:cs typeface="+mn-cs"/>
        </a:defRPr>
      </a:lvl4pPr>
      <a:lvl5pPr marL="2786063" indent="-228600" algn="l" defTabSz="193675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tabLst>
          <a:tab pos="266700" algn="l"/>
          <a:tab pos="714375" algn="l"/>
          <a:tab pos="1071563" algn="l"/>
          <a:tab pos="1438275" algn="l"/>
          <a:tab pos="1704975" algn="l"/>
          <a:tab pos="1971675" algn="l"/>
          <a:tab pos="2243138" algn="l"/>
          <a:tab pos="2509838" algn="l"/>
          <a:tab pos="2781300" algn="l"/>
          <a:tab pos="3048000" algn="l"/>
          <a:tab pos="7980363" algn="r"/>
        </a:tabLst>
        <a:defRPr sz="1200">
          <a:solidFill>
            <a:schemeClr val="tx1"/>
          </a:solidFill>
          <a:latin typeface="Comic Sans MS" pitchFamily="66" charset="0"/>
          <a:ea typeface="文鼎粗钢笔行楷" pitchFamily="33" charset="-122"/>
          <a:cs typeface="+mn-cs"/>
        </a:defRPr>
      </a:lvl5pPr>
      <a:lvl6pPr marL="3243263" indent="-228600" algn="l" defTabSz="193675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tabLst>
          <a:tab pos="266700" algn="l"/>
          <a:tab pos="714375" algn="l"/>
          <a:tab pos="1071563" algn="l"/>
          <a:tab pos="1438275" algn="l"/>
          <a:tab pos="1704975" algn="l"/>
          <a:tab pos="1971675" algn="l"/>
          <a:tab pos="2243138" algn="l"/>
          <a:tab pos="2509838" algn="l"/>
          <a:tab pos="2781300" algn="l"/>
          <a:tab pos="3048000" algn="l"/>
          <a:tab pos="7980363" algn="r"/>
        </a:tabLst>
        <a:defRPr sz="1200">
          <a:solidFill>
            <a:schemeClr val="tx1"/>
          </a:solidFill>
          <a:latin typeface="Comic Sans MS" pitchFamily="66" charset="0"/>
          <a:ea typeface="文鼎粗钢笔行楷" pitchFamily="33" charset="-122"/>
          <a:cs typeface="+mn-cs"/>
        </a:defRPr>
      </a:lvl6pPr>
      <a:lvl7pPr marL="3700463" indent="-228600" algn="l" defTabSz="193675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tabLst>
          <a:tab pos="266700" algn="l"/>
          <a:tab pos="714375" algn="l"/>
          <a:tab pos="1071563" algn="l"/>
          <a:tab pos="1438275" algn="l"/>
          <a:tab pos="1704975" algn="l"/>
          <a:tab pos="1971675" algn="l"/>
          <a:tab pos="2243138" algn="l"/>
          <a:tab pos="2509838" algn="l"/>
          <a:tab pos="2781300" algn="l"/>
          <a:tab pos="3048000" algn="l"/>
          <a:tab pos="7980363" algn="r"/>
        </a:tabLst>
        <a:defRPr sz="1200">
          <a:solidFill>
            <a:schemeClr val="tx1"/>
          </a:solidFill>
          <a:latin typeface="Comic Sans MS" pitchFamily="66" charset="0"/>
          <a:ea typeface="文鼎粗钢笔行楷" pitchFamily="33" charset="-122"/>
          <a:cs typeface="+mn-cs"/>
        </a:defRPr>
      </a:lvl7pPr>
      <a:lvl8pPr marL="4157663" indent="-228600" algn="l" defTabSz="193675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tabLst>
          <a:tab pos="266700" algn="l"/>
          <a:tab pos="714375" algn="l"/>
          <a:tab pos="1071563" algn="l"/>
          <a:tab pos="1438275" algn="l"/>
          <a:tab pos="1704975" algn="l"/>
          <a:tab pos="1971675" algn="l"/>
          <a:tab pos="2243138" algn="l"/>
          <a:tab pos="2509838" algn="l"/>
          <a:tab pos="2781300" algn="l"/>
          <a:tab pos="3048000" algn="l"/>
          <a:tab pos="7980363" algn="r"/>
        </a:tabLst>
        <a:defRPr sz="1200">
          <a:solidFill>
            <a:schemeClr val="tx1"/>
          </a:solidFill>
          <a:latin typeface="Comic Sans MS" pitchFamily="66" charset="0"/>
          <a:ea typeface="文鼎粗钢笔行楷" pitchFamily="33" charset="-122"/>
          <a:cs typeface="+mn-cs"/>
        </a:defRPr>
      </a:lvl8pPr>
      <a:lvl9pPr marL="4614863" indent="-228600" algn="l" defTabSz="193675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tabLst>
          <a:tab pos="266700" algn="l"/>
          <a:tab pos="714375" algn="l"/>
          <a:tab pos="1071563" algn="l"/>
          <a:tab pos="1438275" algn="l"/>
          <a:tab pos="1704975" algn="l"/>
          <a:tab pos="1971675" algn="l"/>
          <a:tab pos="2243138" algn="l"/>
          <a:tab pos="2509838" algn="l"/>
          <a:tab pos="2781300" algn="l"/>
          <a:tab pos="3048000" algn="l"/>
          <a:tab pos="7980363" algn="r"/>
        </a:tabLst>
        <a:defRPr sz="1200">
          <a:solidFill>
            <a:schemeClr val="tx1"/>
          </a:solidFill>
          <a:latin typeface="Comic Sans MS" pitchFamily="66" charset="0"/>
          <a:ea typeface="文鼎粗钢笔行楷" pitchFamily="33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src_link/vector/vector.h.ht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src_link/vector/vector_partition_a1.h.ht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src_link/vector/vector.h.ht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src_link/vector/vector_partition_b1.h.ht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src_link/vector/vector.h.ht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src_link/vector/vector_partition_b.h.ht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src_link/vector/vector.h.ht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src_link/vector/vector_partition_c.h.htm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src_link/majority/majority.h.ht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src_link/majority/majoritycheck.h.htm" TargetMode="External"/><Relationship Id="rId4" Type="http://schemas.openxmlformats.org/officeDocument/2006/relationships/hyperlink" Target="src_link/vector/vector.h.ht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src_link/majority/majority.h.ht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src_link/majority/majoritycandidate.h.htm" TargetMode="External"/><Relationship Id="rId5" Type="http://schemas.openxmlformats.org/officeDocument/2006/relationships/hyperlink" Target="src_link/majority/majoritycheck.h.htm" TargetMode="External"/><Relationship Id="rId4" Type="http://schemas.openxmlformats.org/officeDocument/2006/relationships/hyperlink" Target="src_link/vector/vector.h.ht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src_link/majority/majoritycandidate.h.ht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src_link/vector/vector.h.htm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demo/binsort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demo/binsort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demo/binsort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src_link/vector/vector.h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src_link/vector/vector_partition_a1.h.htm" TargetMode="External"/><Relationship Id="rId4" Type="http://schemas.openxmlformats.org/officeDocument/2006/relationships/hyperlink" Target="src_link/vector/vector_quicksort.h.htm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hyperlink" Target="demo/radixsort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src_link/vector/vector.h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hyperlink" Target="src_link/vector/vector_partition_a.h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31" name="Rectangle 7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1306632" name="Rectangle 8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/>
              <a:t>(</a:t>
            </a:r>
            <a:r>
              <a:rPr lang="en-US" altLang="zh-CN" smtClean="0"/>
              <a:t>a1) </a:t>
            </a:r>
            <a:r>
              <a:rPr lang="zh-CN" altLang="en-US"/>
              <a:t>快速排</a:t>
            </a:r>
            <a:r>
              <a:rPr lang="zh-CN" altLang="en-US" smtClean="0"/>
              <a:t>序：算法</a:t>
            </a:r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1306635" name="Rectangle 11"/>
          <p:cNvSpPr>
            <a:spLocks noChangeArrowheads="1"/>
          </p:cNvSpPr>
          <p:nvPr/>
        </p:nvSpPr>
        <p:spPr bwMode="auto">
          <a:xfrm>
            <a:off x="1295400" y="3429000"/>
            <a:ext cx="4605867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b">
            <a:scene3d>
              <a:camera prst="orthographicFront"/>
              <a:lightRig rig="soft" dir="t">
                <a:rot lat="0" lon="0" rev="10800000"/>
              </a:lightRig>
            </a:scene3d>
            <a:sp3d prstMaterial="metal">
              <a:bevelT w="27940" h="12700"/>
              <a:contourClr>
                <a:srgbClr val="DDDDDD"/>
              </a:contourClr>
            </a:sp3d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zh-TW" altLang="zh-CN" sz="2000" b="1" kern="0">
                <a:ln w="11430"/>
                <a:solidFill>
                  <a:srgbClr val="207907"/>
                </a:solidFill>
                <a:cs typeface="+mn-cs"/>
              </a:rPr>
              <a:t>左朱雀之苃苃</a:t>
            </a:r>
            <a:r>
              <a:rPr lang="zh-TW" altLang="zh-CN" sz="2000" b="1" kern="0" smtClean="0">
                <a:ln w="11430"/>
                <a:solidFill>
                  <a:srgbClr val="207907"/>
                </a:solidFill>
                <a:cs typeface="+mn-cs"/>
              </a:rPr>
              <a:t>兮</a:t>
            </a:r>
            <a:endParaRPr lang="en-US" altLang="zh-TW" sz="2000" b="1" kern="0" smtClean="0">
              <a:ln w="11430"/>
              <a:solidFill>
                <a:srgbClr val="207907"/>
              </a:solidFill>
              <a:cs typeface="+mn-cs"/>
            </a:endParaRPr>
          </a:p>
          <a:p>
            <a:pPr algn="l">
              <a:lnSpc>
                <a:spcPct val="13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zh-TW" altLang="zh-CN" sz="2000" b="1" kern="0" smtClean="0">
                <a:ln w="11430"/>
                <a:solidFill>
                  <a:srgbClr val="207907"/>
                </a:solidFill>
                <a:cs typeface="+mn-cs"/>
              </a:rPr>
              <a:t>右</a:t>
            </a:r>
            <a:r>
              <a:rPr lang="zh-TW" altLang="zh-CN" sz="2000" b="1" kern="0">
                <a:ln w="11430"/>
                <a:solidFill>
                  <a:srgbClr val="207907"/>
                </a:solidFill>
                <a:cs typeface="+mn-cs"/>
              </a:rPr>
              <a:t>苍龙之躣躣</a:t>
            </a:r>
            <a:endParaRPr lang="en-US" altLang="zh-CN" sz="2000" b="1" kern="0">
              <a:ln w="11430"/>
              <a:solidFill>
                <a:srgbClr val="207907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6788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0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006" y="291881"/>
            <a:ext cx="863991" cy="511616"/>
          </a:xfrm>
          <a:ln/>
        </p:spPr>
        <p:txBody>
          <a:bodyPr/>
          <a:lstStyle/>
          <a:p>
            <a:r>
              <a:rPr lang="zh-CN" altLang="en-US"/>
              <a:t>实</a:t>
            </a:r>
            <a:r>
              <a:rPr lang="zh-CN" altLang="en-US" dirty="0"/>
              <a:t>例</a:t>
            </a: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auto">
          <a:xfrm>
            <a:off x="3359622" y="983966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0C662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7" name="AutoShape 5"/>
          <p:cNvSpPr>
            <a:spLocks noChangeArrowheads="1"/>
          </p:cNvSpPr>
          <p:nvPr/>
        </p:nvSpPr>
        <p:spPr bwMode="auto">
          <a:xfrm>
            <a:off x="3938617" y="983966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3</a:t>
            </a:r>
          </a:p>
        </p:txBody>
      </p:sp>
      <p:sp>
        <p:nvSpPr>
          <p:cNvPr id="88" name="AutoShape 6"/>
          <p:cNvSpPr>
            <a:spLocks noChangeArrowheads="1"/>
          </p:cNvSpPr>
          <p:nvPr/>
        </p:nvSpPr>
        <p:spPr bwMode="auto">
          <a:xfrm>
            <a:off x="4514437" y="983966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8</a:t>
            </a:r>
          </a:p>
        </p:txBody>
      </p:sp>
      <p:sp>
        <p:nvSpPr>
          <p:cNvPr id="89" name="AutoShape 8"/>
          <p:cNvSpPr>
            <a:spLocks noChangeArrowheads="1"/>
          </p:cNvSpPr>
          <p:nvPr/>
        </p:nvSpPr>
        <p:spPr bwMode="auto">
          <a:xfrm>
            <a:off x="7395126" y="983966"/>
            <a:ext cx="287338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5</a:t>
            </a:r>
            <a:r>
              <a:rPr lang="en-US" altLang="zh-CN" sz="2000" b="1" baseline="-25000">
                <a:solidFill>
                  <a:srgbClr val="0C6620"/>
                </a:solidFill>
                <a:ea typeface="宋体" charset="-122"/>
              </a:rPr>
              <a:t>b</a:t>
            </a: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5666079" y="983966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5</a:t>
            </a:r>
            <a:r>
              <a:rPr lang="en-US" altLang="zh-CN" sz="2000" b="1" baseline="-25000">
                <a:solidFill>
                  <a:srgbClr val="0C6620"/>
                </a:solidFill>
                <a:ea typeface="宋体" charset="-122"/>
              </a:rPr>
              <a:t>a</a:t>
            </a:r>
          </a:p>
        </p:txBody>
      </p:sp>
      <p:sp>
        <p:nvSpPr>
          <p:cNvPr id="91" name="AutoShape 10"/>
          <p:cNvSpPr>
            <a:spLocks noChangeArrowheads="1"/>
          </p:cNvSpPr>
          <p:nvPr/>
        </p:nvSpPr>
        <p:spPr bwMode="auto">
          <a:xfrm>
            <a:off x="7972534" y="983966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1</a:t>
            </a:r>
          </a:p>
        </p:txBody>
      </p:sp>
      <p:sp>
        <p:nvSpPr>
          <p:cNvPr id="92" name="AutoShape 11"/>
          <p:cNvSpPr>
            <a:spLocks noChangeArrowheads="1"/>
          </p:cNvSpPr>
          <p:nvPr/>
        </p:nvSpPr>
        <p:spPr bwMode="auto">
          <a:xfrm>
            <a:off x="8546766" y="983966"/>
            <a:ext cx="287338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7</a:t>
            </a:r>
          </a:p>
        </p:txBody>
      </p:sp>
      <p:sp>
        <p:nvSpPr>
          <p:cNvPr id="93" name="AutoShape 12"/>
          <p:cNvSpPr>
            <a:spLocks noChangeArrowheads="1"/>
          </p:cNvSpPr>
          <p:nvPr/>
        </p:nvSpPr>
        <p:spPr bwMode="auto">
          <a:xfrm>
            <a:off x="6819306" y="983966"/>
            <a:ext cx="287338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4</a:t>
            </a:r>
          </a:p>
        </p:txBody>
      </p:sp>
      <p:sp>
        <p:nvSpPr>
          <p:cNvPr id="94" name="AutoShape 13"/>
          <p:cNvSpPr>
            <a:spLocks noChangeArrowheads="1"/>
          </p:cNvSpPr>
          <p:nvPr/>
        </p:nvSpPr>
        <p:spPr bwMode="auto">
          <a:xfrm>
            <a:off x="6245074" y="983966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9</a:t>
            </a:r>
          </a:p>
        </p:txBody>
      </p:sp>
      <p:sp>
        <p:nvSpPr>
          <p:cNvPr id="95" name="AutoShape 14"/>
          <p:cNvSpPr>
            <a:spLocks noChangeArrowheads="1"/>
          </p:cNvSpPr>
          <p:nvPr/>
        </p:nvSpPr>
        <p:spPr bwMode="auto">
          <a:xfrm>
            <a:off x="5090257" y="983966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2</a:t>
            </a:r>
          </a:p>
        </p:txBody>
      </p:sp>
      <p:sp>
        <p:nvSpPr>
          <p:cNvPr id="96" name="AutoShape 15"/>
          <p:cNvSpPr>
            <a:spLocks noChangeArrowheads="1"/>
          </p:cNvSpPr>
          <p:nvPr/>
        </p:nvSpPr>
        <p:spPr bwMode="auto">
          <a:xfrm>
            <a:off x="8546766" y="1773525"/>
            <a:ext cx="287338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7</a:t>
            </a:r>
          </a:p>
        </p:txBody>
      </p:sp>
      <p:sp>
        <p:nvSpPr>
          <p:cNvPr id="97" name="AutoShape 16"/>
          <p:cNvSpPr>
            <a:spLocks noChangeArrowheads="1"/>
          </p:cNvSpPr>
          <p:nvPr/>
        </p:nvSpPr>
        <p:spPr bwMode="auto">
          <a:xfrm>
            <a:off x="3359622" y="1773525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0C6620"/>
          </a:solidFill>
          <a:ln w="28575" algn="ctr">
            <a:solidFill>
              <a:srgbClr val="C0C0C0"/>
            </a:solidFill>
            <a:prstDash val="sysDot"/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98" name="AutoShape 17"/>
          <p:cNvSpPr>
            <a:spLocks noChangeArrowheads="1"/>
          </p:cNvSpPr>
          <p:nvPr/>
        </p:nvSpPr>
        <p:spPr bwMode="auto">
          <a:xfrm>
            <a:off x="3359622" y="2567845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1</a:t>
            </a:r>
          </a:p>
        </p:txBody>
      </p:sp>
      <p:sp>
        <p:nvSpPr>
          <p:cNvPr id="99" name="AutoShape 18"/>
          <p:cNvSpPr>
            <a:spLocks noChangeArrowheads="1"/>
          </p:cNvSpPr>
          <p:nvPr/>
        </p:nvSpPr>
        <p:spPr bwMode="auto">
          <a:xfrm>
            <a:off x="3938617" y="2567845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3</a:t>
            </a:r>
          </a:p>
        </p:txBody>
      </p:sp>
      <p:sp>
        <p:nvSpPr>
          <p:cNvPr id="100" name="AutoShape 19"/>
          <p:cNvSpPr>
            <a:spLocks noChangeArrowheads="1"/>
          </p:cNvSpPr>
          <p:nvPr/>
        </p:nvSpPr>
        <p:spPr bwMode="auto">
          <a:xfrm>
            <a:off x="3938617" y="1773525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3</a:t>
            </a:r>
          </a:p>
        </p:txBody>
      </p:sp>
      <p:sp>
        <p:nvSpPr>
          <p:cNvPr id="101" name="AutoShape 20"/>
          <p:cNvSpPr>
            <a:spLocks noChangeArrowheads="1"/>
          </p:cNvSpPr>
          <p:nvPr/>
        </p:nvSpPr>
        <p:spPr bwMode="auto">
          <a:xfrm>
            <a:off x="4514437" y="1773525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8</a:t>
            </a:r>
          </a:p>
        </p:txBody>
      </p:sp>
      <p:sp>
        <p:nvSpPr>
          <p:cNvPr id="102" name="AutoShape 22"/>
          <p:cNvSpPr>
            <a:spLocks noChangeArrowheads="1"/>
          </p:cNvSpPr>
          <p:nvPr/>
        </p:nvSpPr>
        <p:spPr bwMode="auto">
          <a:xfrm>
            <a:off x="7395126" y="1773525"/>
            <a:ext cx="287338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5</a:t>
            </a:r>
            <a:r>
              <a:rPr lang="en-US" altLang="zh-CN" sz="2000" b="1" baseline="-25000">
                <a:solidFill>
                  <a:srgbClr val="0C6620"/>
                </a:solidFill>
                <a:ea typeface="宋体" charset="-122"/>
              </a:rPr>
              <a:t>b</a:t>
            </a:r>
          </a:p>
        </p:txBody>
      </p:sp>
      <p:sp>
        <p:nvSpPr>
          <p:cNvPr id="103" name="AutoShape 23"/>
          <p:cNvSpPr>
            <a:spLocks noChangeArrowheads="1"/>
          </p:cNvSpPr>
          <p:nvPr/>
        </p:nvSpPr>
        <p:spPr bwMode="auto">
          <a:xfrm>
            <a:off x="5666079" y="1773525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5</a:t>
            </a:r>
            <a:r>
              <a:rPr lang="en-US" altLang="zh-CN" sz="2000" b="1" baseline="-25000">
                <a:solidFill>
                  <a:srgbClr val="0C6620"/>
                </a:solidFill>
                <a:ea typeface="宋体" charset="-122"/>
              </a:rPr>
              <a:t>a</a:t>
            </a:r>
          </a:p>
        </p:txBody>
      </p:sp>
      <p:sp>
        <p:nvSpPr>
          <p:cNvPr id="104" name="AutoShape 24"/>
          <p:cNvSpPr>
            <a:spLocks noChangeArrowheads="1"/>
          </p:cNvSpPr>
          <p:nvPr/>
        </p:nvSpPr>
        <p:spPr bwMode="auto">
          <a:xfrm>
            <a:off x="7972534" y="1773525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1</a:t>
            </a:r>
          </a:p>
        </p:txBody>
      </p:sp>
      <p:sp>
        <p:nvSpPr>
          <p:cNvPr id="105" name="AutoShape 25"/>
          <p:cNvSpPr>
            <a:spLocks noChangeArrowheads="1"/>
          </p:cNvSpPr>
          <p:nvPr/>
        </p:nvSpPr>
        <p:spPr bwMode="auto">
          <a:xfrm>
            <a:off x="6819306" y="1773525"/>
            <a:ext cx="287338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4</a:t>
            </a:r>
          </a:p>
        </p:txBody>
      </p:sp>
      <p:sp>
        <p:nvSpPr>
          <p:cNvPr id="106" name="AutoShape 26"/>
          <p:cNvSpPr>
            <a:spLocks noChangeArrowheads="1"/>
          </p:cNvSpPr>
          <p:nvPr/>
        </p:nvSpPr>
        <p:spPr bwMode="auto">
          <a:xfrm>
            <a:off x="6245074" y="1773525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9</a:t>
            </a:r>
          </a:p>
        </p:txBody>
      </p:sp>
      <p:sp>
        <p:nvSpPr>
          <p:cNvPr id="107" name="AutoShape 27"/>
          <p:cNvSpPr>
            <a:spLocks noChangeArrowheads="1"/>
          </p:cNvSpPr>
          <p:nvPr/>
        </p:nvSpPr>
        <p:spPr bwMode="auto">
          <a:xfrm>
            <a:off x="5090257" y="1773525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2</a:t>
            </a:r>
          </a:p>
        </p:txBody>
      </p:sp>
      <p:sp>
        <p:nvSpPr>
          <p:cNvPr id="108" name="Line 28"/>
          <p:cNvSpPr>
            <a:spLocks noChangeShapeType="1"/>
          </p:cNvSpPr>
          <p:nvPr/>
        </p:nvSpPr>
        <p:spPr bwMode="auto">
          <a:xfrm>
            <a:off x="3359622" y="910937"/>
            <a:ext cx="5474480" cy="0"/>
          </a:xfrm>
          <a:prstGeom prst="line">
            <a:avLst/>
          </a:prstGeom>
          <a:noFill/>
          <a:ln w="76200">
            <a:solidFill>
              <a:srgbClr val="0C662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>
              <a:solidFill>
                <a:srgbClr val="0C6620"/>
              </a:solidFill>
            </a:endParaRPr>
          </a:p>
        </p:txBody>
      </p:sp>
      <p:sp>
        <p:nvSpPr>
          <p:cNvPr id="109" name="Line 29"/>
          <p:cNvSpPr>
            <a:spLocks noChangeShapeType="1"/>
          </p:cNvSpPr>
          <p:nvPr/>
        </p:nvSpPr>
        <p:spPr bwMode="auto">
          <a:xfrm>
            <a:off x="3359623" y="1702085"/>
            <a:ext cx="4900247" cy="0"/>
          </a:xfrm>
          <a:prstGeom prst="line">
            <a:avLst/>
          </a:prstGeom>
          <a:noFill/>
          <a:ln w="76200">
            <a:solidFill>
              <a:srgbClr val="0C662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>
              <a:solidFill>
                <a:srgbClr val="0C6620"/>
              </a:solidFill>
            </a:endParaRPr>
          </a:p>
        </p:txBody>
      </p:sp>
      <p:sp>
        <p:nvSpPr>
          <p:cNvPr id="110" name="AutoShape 30"/>
          <p:cNvSpPr>
            <a:spLocks noChangeArrowheads="1"/>
          </p:cNvSpPr>
          <p:nvPr/>
        </p:nvSpPr>
        <p:spPr bwMode="auto">
          <a:xfrm>
            <a:off x="8546766" y="2567845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7</a:t>
            </a:r>
          </a:p>
        </p:txBody>
      </p:sp>
      <p:sp>
        <p:nvSpPr>
          <p:cNvPr id="111" name="AutoShape 31"/>
          <p:cNvSpPr>
            <a:spLocks noChangeArrowheads="1"/>
          </p:cNvSpPr>
          <p:nvPr/>
        </p:nvSpPr>
        <p:spPr bwMode="auto">
          <a:xfrm>
            <a:off x="4514437" y="2567845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8</a:t>
            </a:r>
          </a:p>
        </p:txBody>
      </p:sp>
      <p:sp>
        <p:nvSpPr>
          <p:cNvPr id="112" name="AutoShape 33"/>
          <p:cNvSpPr>
            <a:spLocks noChangeArrowheads="1"/>
          </p:cNvSpPr>
          <p:nvPr/>
        </p:nvSpPr>
        <p:spPr bwMode="auto">
          <a:xfrm>
            <a:off x="7395126" y="2567845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5</a:t>
            </a:r>
            <a:r>
              <a:rPr lang="en-US" altLang="zh-CN" sz="2000" b="1" baseline="-25000">
                <a:solidFill>
                  <a:srgbClr val="0C6620"/>
                </a:solidFill>
                <a:ea typeface="宋体" charset="-122"/>
              </a:rPr>
              <a:t>b</a:t>
            </a:r>
          </a:p>
        </p:txBody>
      </p:sp>
      <p:sp>
        <p:nvSpPr>
          <p:cNvPr id="113" name="AutoShape 34"/>
          <p:cNvSpPr>
            <a:spLocks noChangeArrowheads="1"/>
          </p:cNvSpPr>
          <p:nvPr/>
        </p:nvSpPr>
        <p:spPr bwMode="auto">
          <a:xfrm>
            <a:off x="5666079" y="2567845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5</a:t>
            </a:r>
            <a:r>
              <a:rPr lang="en-US" altLang="zh-CN" sz="2000" b="1" baseline="-25000">
                <a:solidFill>
                  <a:srgbClr val="0C6620"/>
                </a:solidFill>
                <a:ea typeface="宋体" charset="-122"/>
              </a:rPr>
              <a:t>a</a:t>
            </a:r>
          </a:p>
        </p:txBody>
      </p:sp>
      <p:sp>
        <p:nvSpPr>
          <p:cNvPr id="114" name="AutoShape 35"/>
          <p:cNvSpPr>
            <a:spLocks noChangeArrowheads="1"/>
          </p:cNvSpPr>
          <p:nvPr/>
        </p:nvSpPr>
        <p:spPr bwMode="auto">
          <a:xfrm>
            <a:off x="6819306" y="2567845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4</a:t>
            </a:r>
          </a:p>
        </p:txBody>
      </p:sp>
      <p:sp>
        <p:nvSpPr>
          <p:cNvPr id="115" name="AutoShape 36"/>
          <p:cNvSpPr>
            <a:spLocks noChangeArrowheads="1"/>
          </p:cNvSpPr>
          <p:nvPr/>
        </p:nvSpPr>
        <p:spPr bwMode="auto">
          <a:xfrm>
            <a:off x="6245074" y="2567845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9</a:t>
            </a:r>
          </a:p>
        </p:txBody>
      </p:sp>
      <p:sp>
        <p:nvSpPr>
          <p:cNvPr id="116" name="AutoShape 37"/>
          <p:cNvSpPr>
            <a:spLocks noChangeArrowheads="1"/>
          </p:cNvSpPr>
          <p:nvPr/>
        </p:nvSpPr>
        <p:spPr bwMode="auto">
          <a:xfrm>
            <a:off x="5090257" y="2567845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2</a:t>
            </a:r>
          </a:p>
        </p:txBody>
      </p:sp>
      <p:sp>
        <p:nvSpPr>
          <p:cNvPr id="117" name="AutoShape 38"/>
          <p:cNvSpPr>
            <a:spLocks noChangeArrowheads="1"/>
          </p:cNvSpPr>
          <p:nvPr/>
        </p:nvSpPr>
        <p:spPr bwMode="auto">
          <a:xfrm>
            <a:off x="7972534" y="2567845"/>
            <a:ext cx="287337" cy="287338"/>
          </a:xfrm>
          <a:prstGeom prst="roundRect">
            <a:avLst>
              <a:gd name="adj" fmla="val 16667"/>
            </a:avLst>
          </a:prstGeom>
          <a:solidFill>
            <a:srgbClr val="0C6620"/>
          </a:solidFill>
          <a:ln w="28575" algn="ctr">
            <a:solidFill>
              <a:srgbClr val="C0C0C0"/>
            </a:solidFill>
            <a:prstDash val="sysDot"/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18" name="Line 39"/>
          <p:cNvSpPr>
            <a:spLocks noChangeShapeType="1"/>
          </p:cNvSpPr>
          <p:nvPr/>
        </p:nvSpPr>
        <p:spPr bwMode="auto">
          <a:xfrm>
            <a:off x="4514437" y="2494820"/>
            <a:ext cx="3745431" cy="0"/>
          </a:xfrm>
          <a:prstGeom prst="line">
            <a:avLst/>
          </a:prstGeom>
          <a:noFill/>
          <a:ln w="76200">
            <a:solidFill>
              <a:srgbClr val="0C662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>
              <a:solidFill>
                <a:srgbClr val="0C6620"/>
              </a:solidFill>
            </a:endParaRPr>
          </a:p>
        </p:txBody>
      </p:sp>
      <p:cxnSp>
        <p:nvCxnSpPr>
          <p:cNvPr id="119" name="AutoShape 40"/>
          <p:cNvCxnSpPr>
            <a:cxnSpLocks noChangeShapeType="1"/>
            <a:stCxn id="104" idx="2"/>
            <a:endCxn id="98" idx="0"/>
          </p:cNvCxnSpPr>
          <p:nvPr/>
        </p:nvCxnSpPr>
        <p:spPr bwMode="auto">
          <a:xfrm rot="5400000">
            <a:off x="5556256" y="7899"/>
            <a:ext cx="506985" cy="4612910"/>
          </a:xfrm>
          <a:prstGeom prst="curvedConnector3">
            <a:avLst/>
          </a:prstGeom>
          <a:noFill/>
          <a:ln w="28575">
            <a:solidFill>
              <a:srgbClr val="0C662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AutoShape 41"/>
          <p:cNvSpPr>
            <a:spLocks noChangeArrowheads="1"/>
          </p:cNvSpPr>
          <p:nvPr/>
        </p:nvSpPr>
        <p:spPr bwMode="auto">
          <a:xfrm>
            <a:off x="3359622" y="3360580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1</a:t>
            </a:r>
          </a:p>
        </p:txBody>
      </p:sp>
      <p:sp>
        <p:nvSpPr>
          <p:cNvPr id="121" name="AutoShape 42"/>
          <p:cNvSpPr>
            <a:spLocks noChangeArrowheads="1"/>
          </p:cNvSpPr>
          <p:nvPr/>
        </p:nvSpPr>
        <p:spPr bwMode="auto">
          <a:xfrm>
            <a:off x="3938617" y="3360580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3</a:t>
            </a:r>
          </a:p>
        </p:txBody>
      </p:sp>
      <p:sp>
        <p:nvSpPr>
          <p:cNvPr id="122" name="AutoShape 43"/>
          <p:cNvSpPr>
            <a:spLocks noChangeArrowheads="1"/>
          </p:cNvSpPr>
          <p:nvPr/>
        </p:nvSpPr>
        <p:spPr bwMode="auto">
          <a:xfrm>
            <a:off x="8546766" y="3360580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7</a:t>
            </a:r>
          </a:p>
        </p:txBody>
      </p:sp>
      <p:sp>
        <p:nvSpPr>
          <p:cNvPr id="123" name="AutoShape 44"/>
          <p:cNvSpPr>
            <a:spLocks noChangeArrowheads="1"/>
          </p:cNvSpPr>
          <p:nvPr/>
        </p:nvSpPr>
        <p:spPr bwMode="auto">
          <a:xfrm>
            <a:off x="7972534" y="3360580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8</a:t>
            </a:r>
          </a:p>
        </p:txBody>
      </p:sp>
      <p:sp>
        <p:nvSpPr>
          <p:cNvPr id="124" name="AutoShape 46"/>
          <p:cNvSpPr>
            <a:spLocks noChangeArrowheads="1"/>
          </p:cNvSpPr>
          <p:nvPr/>
        </p:nvSpPr>
        <p:spPr bwMode="auto">
          <a:xfrm>
            <a:off x="7395126" y="3360580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5</a:t>
            </a:r>
            <a:r>
              <a:rPr lang="en-US" altLang="zh-CN" sz="2000" b="1" baseline="-25000">
                <a:solidFill>
                  <a:srgbClr val="0C6620"/>
                </a:solidFill>
                <a:ea typeface="宋体" charset="-122"/>
              </a:rPr>
              <a:t>b</a:t>
            </a:r>
          </a:p>
        </p:txBody>
      </p:sp>
      <p:sp>
        <p:nvSpPr>
          <p:cNvPr id="125" name="AutoShape 47"/>
          <p:cNvSpPr>
            <a:spLocks noChangeArrowheads="1"/>
          </p:cNvSpPr>
          <p:nvPr/>
        </p:nvSpPr>
        <p:spPr bwMode="auto">
          <a:xfrm>
            <a:off x="5666079" y="3360580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5</a:t>
            </a:r>
            <a:r>
              <a:rPr lang="en-US" altLang="zh-CN" sz="2000" b="1" baseline="-25000">
                <a:solidFill>
                  <a:srgbClr val="0C6620"/>
                </a:solidFill>
                <a:ea typeface="宋体" charset="-122"/>
              </a:rPr>
              <a:t>a</a:t>
            </a:r>
          </a:p>
        </p:txBody>
      </p:sp>
      <p:sp>
        <p:nvSpPr>
          <p:cNvPr id="126" name="AutoShape 48"/>
          <p:cNvSpPr>
            <a:spLocks noChangeArrowheads="1"/>
          </p:cNvSpPr>
          <p:nvPr/>
        </p:nvSpPr>
        <p:spPr bwMode="auto">
          <a:xfrm>
            <a:off x="6819306" y="3360580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4</a:t>
            </a:r>
          </a:p>
        </p:txBody>
      </p:sp>
      <p:sp>
        <p:nvSpPr>
          <p:cNvPr id="127" name="AutoShape 49"/>
          <p:cNvSpPr>
            <a:spLocks noChangeArrowheads="1"/>
          </p:cNvSpPr>
          <p:nvPr/>
        </p:nvSpPr>
        <p:spPr bwMode="auto">
          <a:xfrm>
            <a:off x="6245074" y="3360580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9</a:t>
            </a:r>
          </a:p>
        </p:txBody>
      </p:sp>
      <p:sp>
        <p:nvSpPr>
          <p:cNvPr id="128" name="AutoShape 50"/>
          <p:cNvSpPr>
            <a:spLocks noChangeArrowheads="1"/>
          </p:cNvSpPr>
          <p:nvPr/>
        </p:nvSpPr>
        <p:spPr bwMode="auto">
          <a:xfrm>
            <a:off x="5090257" y="3360580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2</a:t>
            </a:r>
          </a:p>
        </p:txBody>
      </p:sp>
      <p:sp>
        <p:nvSpPr>
          <p:cNvPr id="129" name="AutoShape 51"/>
          <p:cNvSpPr>
            <a:spLocks noChangeArrowheads="1"/>
          </p:cNvSpPr>
          <p:nvPr/>
        </p:nvSpPr>
        <p:spPr bwMode="auto">
          <a:xfrm>
            <a:off x="4514437" y="3360580"/>
            <a:ext cx="287337" cy="287338"/>
          </a:xfrm>
          <a:prstGeom prst="roundRect">
            <a:avLst>
              <a:gd name="adj" fmla="val 16667"/>
            </a:avLst>
          </a:prstGeom>
          <a:solidFill>
            <a:srgbClr val="0C6620"/>
          </a:solidFill>
          <a:ln w="28575" algn="ctr">
            <a:solidFill>
              <a:srgbClr val="C0C0C0"/>
            </a:solidFill>
            <a:prstDash val="sysDot"/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30" name="Line 52"/>
          <p:cNvSpPr>
            <a:spLocks noChangeShapeType="1"/>
          </p:cNvSpPr>
          <p:nvPr/>
        </p:nvSpPr>
        <p:spPr bwMode="auto">
          <a:xfrm>
            <a:off x="4514437" y="3287555"/>
            <a:ext cx="3168025" cy="0"/>
          </a:xfrm>
          <a:prstGeom prst="line">
            <a:avLst/>
          </a:prstGeom>
          <a:noFill/>
          <a:ln w="76200">
            <a:solidFill>
              <a:srgbClr val="0C662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>
              <a:solidFill>
                <a:srgbClr val="0C6620"/>
              </a:solidFill>
            </a:endParaRPr>
          </a:p>
        </p:txBody>
      </p:sp>
      <p:cxnSp>
        <p:nvCxnSpPr>
          <p:cNvPr id="131" name="AutoShape 53"/>
          <p:cNvCxnSpPr>
            <a:cxnSpLocks noChangeShapeType="1"/>
            <a:stCxn id="111" idx="2"/>
            <a:endCxn id="123" idx="0"/>
          </p:cNvCxnSpPr>
          <p:nvPr/>
        </p:nvCxnSpPr>
        <p:spPr bwMode="auto">
          <a:xfrm rot="16200000" flipH="1">
            <a:off x="6134457" y="1378835"/>
            <a:ext cx="505397" cy="3458095"/>
          </a:xfrm>
          <a:prstGeom prst="curvedConnector3">
            <a:avLst/>
          </a:prstGeom>
          <a:noFill/>
          <a:ln w="28575">
            <a:solidFill>
              <a:srgbClr val="0C662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AutoShape 54"/>
          <p:cNvSpPr>
            <a:spLocks noChangeArrowheads="1"/>
          </p:cNvSpPr>
          <p:nvPr/>
        </p:nvSpPr>
        <p:spPr bwMode="auto">
          <a:xfrm>
            <a:off x="3359622" y="4151732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1</a:t>
            </a:r>
          </a:p>
        </p:txBody>
      </p:sp>
      <p:sp>
        <p:nvSpPr>
          <p:cNvPr id="133" name="AutoShape 55"/>
          <p:cNvSpPr>
            <a:spLocks noChangeArrowheads="1"/>
          </p:cNvSpPr>
          <p:nvPr/>
        </p:nvSpPr>
        <p:spPr bwMode="auto">
          <a:xfrm>
            <a:off x="3938617" y="4151732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3</a:t>
            </a:r>
          </a:p>
        </p:txBody>
      </p:sp>
      <p:sp>
        <p:nvSpPr>
          <p:cNvPr id="134" name="AutoShape 56"/>
          <p:cNvSpPr>
            <a:spLocks noChangeArrowheads="1"/>
          </p:cNvSpPr>
          <p:nvPr/>
        </p:nvSpPr>
        <p:spPr bwMode="auto">
          <a:xfrm>
            <a:off x="8546766" y="4151732"/>
            <a:ext cx="287338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7</a:t>
            </a:r>
          </a:p>
        </p:txBody>
      </p:sp>
      <p:sp>
        <p:nvSpPr>
          <p:cNvPr id="135" name="AutoShape 57"/>
          <p:cNvSpPr>
            <a:spLocks noChangeArrowheads="1"/>
          </p:cNvSpPr>
          <p:nvPr/>
        </p:nvSpPr>
        <p:spPr bwMode="auto">
          <a:xfrm>
            <a:off x="7972534" y="4151732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8</a:t>
            </a:r>
          </a:p>
        </p:txBody>
      </p:sp>
      <p:sp>
        <p:nvSpPr>
          <p:cNvPr id="136" name="AutoShape 59"/>
          <p:cNvSpPr>
            <a:spLocks noChangeArrowheads="1"/>
          </p:cNvSpPr>
          <p:nvPr/>
        </p:nvSpPr>
        <p:spPr bwMode="auto">
          <a:xfrm>
            <a:off x="4514437" y="4151732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5</a:t>
            </a:r>
            <a:r>
              <a:rPr lang="en-US" altLang="zh-CN" sz="2000" b="1" baseline="-25000">
                <a:solidFill>
                  <a:srgbClr val="0C6620"/>
                </a:solidFill>
                <a:ea typeface="宋体" charset="-122"/>
              </a:rPr>
              <a:t>b</a:t>
            </a:r>
          </a:p>
        </p:txBody>
      </p:sp>
      <p:sp>
        <p:nvSpPr>
          <p:cNvPr id="137" name="AutoShape 60"/>
          <p:cNvSpPr>
            <a:spLocks noChangeArrowheads="1"/>
          </p:cNvSpPr>
          <p:nvPr/>
        </p:nvSpPr>
        <p:spPr bwMode="auto">
          <a:xfrm>
            <a:off x="5666079" y="4151732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5</a:t>
            </a:r>
            <a:r>
              <a:rPr lang="en-US" altLang="zh-CN" sz="2000" b="1" baseline="-25000">
                <a:solidFill>
                  <a:srgbClr val="0C6620"/>
                </a:solidFill>
                <a:ea typeface="宋体" charset="-122"/>
              </a:rPr>
              <a:t>a</a:t>
            </a:r>
          </a:p>
        </p:txBody>
      </p:sp>
      <p:sp>
        <p:nvSpPr>
          <p:cNvPr id="138" name="AutoShape 61"/>
          <p:cNvSpPr>
            <a:spLocks noChangeArrowheads="1"/>
          </p:cNvSpPr>
          <p:nvPr/>
        </p:nvSpPr>
        <p:spPr bwMode="auto">
          <a:xfrm>
            <a:off x="6819306" y="4151732"/>
            <a:ext cx="287338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4</a:t>
            </a:r>
          </a:p>
        </p:txBody>
      </p:sp>
      <p:sp>
        <p:nvSpPr>
          <p:cNvPr id="139" name="AutoShape 62"/>
          <p:cNvSpPr>
            <a:spLocks noChangeArrowheads="1"/>
          </p:cNvSpPr>
          <p:nvPr/>
        </p:nvSpPr>
        <p:spPr bwMode="auto">
          <a:xfrm>
            <a:off x="6245074" y="4151732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9</a:t>
            </a:r>
          </a:p>
        </p:txBody>
      </p:sp>
      <p:sp>
        <p:nvSpPr>
          <p:cNvPr id="140" name="AutoShape 63"/>
          <p:cNvSpPr>
            <a:spLocks noChangeArrowheads="1"/>
          </p:cNvSpPr>
          <p:nvPr/>
        </p:nvSpPr>
        <p:spPr bwMode="auto">
          <a:xfrm>
            <a:off x="5090257" y="4151732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2</a:t>
            </a:r>
          </a:p>
        </p:txBody>
      </p:sp>
      <p:sp>
        <p:nvSpPr>
          <p:cNvPr id="141" name="AutoShape 64"/>
          <p:cNvSpPr>
            <a:spLocks noChangeArrowheads="1"/>
          </p:cNvSpPr>
          <p:nvPr/>
        </p:nvSpPr>
        <p:spPr bwMode="auto">
          <a:xfrm>
            <a:off x="7395126" y="4151732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0C6620"/>
          </a:solidFill>
          <a:ln w="28575" algn="ctr">
            <a:solidFill>
              <a:srgbClr val="C0C0C0"/>
            </a:solidFill>
            <a:prstDash val="sysDot"/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42" name="Line 65"/>
          <p:cNvSpPr>
            <a:spLocks noChangeShapeType="1"/>
          </p:cNvSpPr>
          <p:nvPr/>
        </p:nvSpPr>
        <p:spPr bwMode="auto">
          <a:xfrm>
            <a:off x="6245072" y="4080290"/>
            <a:ext cx="1437390" cy="0"/>
          </a:xfrm>
          <a:prstGeom prst="line">
            <a:avLst/>
          </a:prstGeom>
          <a:noFill/>
          <a:ln w="76200">
            <a:solidFill>
              <a:srgbClr val="0C662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>
              <a:solidFill>
                <a:srgbClr val="0C6620"/>
              </a:solidFill>
            </a:endParaRPr>
          </a:p>
        </p:txBody>
      </p:sp>
      <p:cxnSp>
        <p:nvCxnSpPr>
          <p:cNvPr id="143" name="AutoShape 66"/>
          <p:cNvCxnSpPr>
            <a:cxnSpLocks noChangeShapeType="1"/>
            <a:stCxn id="124" idx="2"/>
            <a:endCxn id="136" idx="0"/>
          </p:cNvCxnSpPr>
          <p:nvPr/>
        </p:nvCxnSpPr>
        <p:spPr bwMode="auto">
          <a:xfrm rot="5400000">
            <a:off x="5846545" y="2459484"/>
            <a:ext cx="503810" cy="2880687"/>
          </a:xfrm>
          <a:prstGeom prst="curvedConnector3">
            <a:avLst/>
          </a:prstGeom>
          <a:noFill/>
          <a:ln w="28575">
            <a:solidFill>
              <a:srgbClr val="0C662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AutoShape 67"/>
          <p:cNvSpPr>
            <a:spLocks noChangeArrowheads="1"/>
          </p:cNvSpPr>
          <p:nvPr/>
        </p:nvSpPr>
        <p:spPr bwMode="auto">
          <a:xfrm>
            <a:off x="3359622" y="4942875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1</a:t>
            </a:r>
          </a:p>
        </p:txBody>
      </p:sp>
      <p:sp>
        <p:nvSpPr>
          <p:cNvPr id="145" name="AutoShape 68"/>
          <p:cNvSpPr>
            <a:spLocks noChangeArrowheads="1"/>
          </p:cNvSpPr>
          <p:nvPr/>
        </p:nvSpPr>
        <p:spPr bwMode="auto">
          <a:xfrm>
            <a:off x="3938617" y="4942875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3</a:t>
            </a:r>
          </a:p>
        </p:txBody>
      </p:sp>
      <p:sp>
        <p:nvSpPr>
          <p:cNvPr id="146" name="AutoShape 69"/>
          <p:cNvSpPr>
            <a:spLocks noChangeArrowheads="1"/>
          </p:cNvSpPr>
          <p:nvPr/>
        </p:nvSpPr>
        <p:spPr bwMode="auto">
          <a:xfrm>
            <a:off x="8546766" y="4942875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7</a:t>
            </a:r>
          </a:p>
        </p:txBody>
      </p:sp>
      <p:sp>
        <p:nvSpPr>
          <p:cNvPr id="147" name="AutoShape 70"/>
          <p:cNvSpPr>
            <a:spLocks noChangeArrowheads="1"/>
          </p:cNvSpPr>
          <p:nvPr/>
        </p:nvSpPr>
        <p:spPr bwMode="auto">
          <a:xfrm>
            <a:off x="7972534" y="4942875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8</a:t>
            </a:r>
          </a:p>
        </p:txBody>
      </p:sp>
      <p:sp>
        <p:nvSpPr>
          <p:cNvPr id="148" name="AutoShape 72"/>
          <p:cNvSpPr>
            <a:spLocks noChangeArrowheads="1"/>
          </p:cNvSpPr>
          <p:nvPr/>
        </p:nvSpPr>
        <p:spPr bwMode="auto">
          <a:xfrm>
            <a:off x="4514437" y="4942875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5</a:t>
            </a:r>
            <a:r>
              <a:rPr lang="en-US" altLang="zh-CN" sz="2000" b="1" baseline="-25000">
                <a:solidFill>
                  <a:srgbClr val="0C6620"/>
                </a:solidFill>
                <a:ea typeface="宋体" charset="-122"/>
              </a:rPr>
              <a:t>b</a:t>
            </a:r>
          </a:p>
        </p:txBody>
      </p:sp>
      <p:sp>
        <p:nvSpPr>
          <p:cNvPr id="149" name="AutoShape 73"/>
          <p:cNvSpPr>
            <a:spLocks noChangeArrowheads="1"/>
          </p:cNvSpPr>
          <p:nvPr/>
        </p:nvSpPr>
        <p:spPr bwMode="auto">
          <a:xfrm>
            <a:off x="5666079" y="4942875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5</a:t>
            </a:r>
            <a:r>
              <a:rPr lang="en-US" altLang="zh-CN" sz="2000" b="1" baseline="-25000">
                <a:solidFill>
                  <a:srgbClr val="0C6620"/>
                </a:solidFill>
                <a:ea typeface="宋体" charset="-122"/>
              </a:rPr>
              <a:t>a</a:t>
            </a:r>
          </a:p>
        </p:txBody>
      </p:sp>
      <p:sp>
        <p:nvSpPr>
          <p:cNvPr id="150" name="AutoShape 74"/>
          <p:cNvSpPr>
            <a:spLocks noChangeArrowheads="1"/>
          </p:cNvSpPr>
          <p:nvPr/>
        </p:nvSpPr>
        <p:spPr bwMode="auto">
          <a:xfrm>
            <a:off x="6819306" y="4942875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4</a:t>
            </a:r>
          </a:p>
        </p:txBody>
      </p:sp>
      <p:sp>
        <p:nvSpPr>
          <p:cNvPr id="151" name="AutoShape 75"/>
          <p:cNvSpPr>
            <a:spLocks noChangeArrowheads="1"/>
          </p:cNvSpPr>
          <p:nvPr/>
        </p:nvSpPr>
        <p:spPr bwMode="auto">
          <a:xfrm>
            <a:off x="7395126" y="4942875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9</a:t>
            </a:r>
          </a:p>
        </p:txBody>
      </p:sp>
      <p:sp>
        <p:nvSpPr>
          <p:cNvPr id="152" name="AutoShape 76"/>
          <p:cNvSpPr>
            <a:spLocks noChangeArrowheads="1"/>
          </p:cNvSpPr>
          <p:nvPr/>
        </p:nvSpPr>
        <p:spPr bwMode="auto">
          <a:xfrm>
            <a:off x="5090257" y="4942875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2</a:t>
            </a:r>
          </a:p>
        </p:txBody>
      </p:sp>
      <p:sp>
        <p:nvSpPr>
          <p:cNvPr id="153" name="AutoShape 77"/>
          <p:cNvSpPr>
            <a:spLocks noChangeArrowheads="1"/>
          </p:cNvSpPr>
          <p:nvPr/>
        </p:nvSpPr>
        <p:spPr bwMode="auto">
          <a:xfrm>
            <a:off x="6245074" y="4942875"/>
            <a:ext cx="287337" cy="287338"/>
          </a:xfrm>
          <a:prstGeom prst="roundRect">
            <a:avLst>
              <a:gd name="adj" fmla="val 16667"/>
            </a:avLst>
          </a:prstGeom>
          <a:solidFill>
            <a:srgbClr val="0C6620"/>
          </a:solidFill>
          <a:ln w="28575" algn="ctr">
            <a:solidFill>
              <a:srgbClr val="C0C0C0"/>
            </a:solidFill>
            <a:prstDash val="sysDot"/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54" name="Line 78"/>
          <p:cNvSpPr>
            <a:spLocks noChangeShapeType="1"/>
          </p:cNvSpPr>
          <p:nvPr/>
        </p:nvSpPr>
        <p:spPr bwMode="auto">
          <a:xfrm>
            <a:off x="6245072" y="4871438"/>
            <a:ext cx="861570" cy="0"/>
          </a:xfrm>
          <a:prstGeom prst="line">
            <a:avLst/>
          </a:prstGeom>
          <a:noFill/>
          <a:ln w="76200">
            <a:solidFill>
              <a:srgbClr val="0C662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>
              <a:solidFill>
                <a:srgbClr val="0C6620"/>
              </a:solidFill>
            </a:endParaRPr>
          </a:p>
        </p:txBody>
      </p:sp>
      <p:cxnSp>
        <p:nvCxnSpPr>
          <p:cNvPr id="155" name="AutoShape 79"/>
          <p:cNvCxnSpPr>
            <a:cxnSpLocks noChangeShapeType="1"/>
            <a:stCxn id="139" idx="2"/>
            <a:endCxn id="151" idx="0"/>
          </p:cNvCxnSpPr>
          <p:nvPr/>
        </p:nvCxnSpPr>
        <p:spPr bwMode="auto">
          <a:xfrm rot="16200000" flipH="1">
            <a:off x="6711862" y="4115946"/>
            <a:ext cx="503810" cy="1150052"/>
          </a:xfrm>
          <a:prstGeom prst="curvedConnector3">
            <a:avLst/>
          </a:prstGeom>
          <a:noFill/>
          <a:ln w="28575">
            <a:solidFill>
              <a:srgbClr val="0C662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AutoShape 80"/>
          <p:cNvSpPr>
            <a:spLocks noChangeArrowheads="1"/>
          </p:cNvSpPr>
          <p:nvPr/>
        </p:nvSpPr>
        <p:spPr bwMode="auto">
          <a:xfrm>
            <a:off x="3359622" y="5734027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1</a:t>
            </a:r>
          </a:p>
        </p:txBody>
      </p:sp>
      <p:sp>
        <p:nvSpPr>
          <p:cNvPr id="157" name="AutoShape 81"/>
          <p:cNvSpPr>
            <a:spLocks noChangeArrowheads="1"/>
          </p:cNvSpPr>
          <p:nvPr/>
        </p:nvSpPr>
        <p:spPr bwMode="auto">
          <a:xfrm>
            <a:off x="3938617" y="5734027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3</a:t>
            </a:r>
          </a:p>
        </p:txBody>
      </p:sp>
      <p:sp>
        <p:nvSpPr>
          <p:cNvPr id="158" name="AutoShape 82"/>
          <p:cNvSpPr>
            <a:spLocks noChangeArrowheads="1"/>
          </p:cNvSpPr>
          <p:nvPr/>
        </p:nvSpPr>
        <p:spPr bwMode="auto">
          <a:xfrm>
            <a:off x="8546766" y="5734027"/>
            <a:ext cx="287338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7</a:t>
            </a:r>
          </a:p>
        </p:txBody>
      </p:sp>
      <p:sp>
        <p:nvSpPr>
          <p:cNvPr id="159" name="AutoShape 83"/>
          <p:cNvSpPr>
            <a:spLocks noChangeArrowheads="1"/>
          </p:cNvSpPr>
          <p:nvPr/>
        </p:nvSpPr>
        <p:spPr bwMode="auto">
          <a:xfrm>
            <a:off x="7972534" y="5734027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8</a:t>
            </a:r>
          </a:p>
        </p:txBody>
      </p:sp>
      <p:sp>
        <p:nvSpPr>
          <p:cNvPr id="160" name="AutoShape 85"/>
          <p:cNvSpPr>
            <a:spLocks noChangeArrowheads="1"/>
          </p:cNvSpPr>
          <p:nvPr/>
        </p:nvSpPr>
        <p:spPr bwMode="auto">
          <a:xfrm>
            <a:off x="4514437" y="5734027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5</a:t>
            </a:r>
            <a:r>
              <a:rPr lang="en-US" altLang="zh-CN" sz="2000" b="1" baseline="-25000">
                <a:solidFill>
                  <a:srgbClr val="0C6620"/>
                </a:solidFill>
                <a:ea typeface="宋体" charset="-122"/>
              </a:rPr>
              <a:t>b</a:t>
            </a:r>
          </a:p>
        </p:txBody>
      </p:sp>
      <p:sp>
        <p:nvSpPr>
          <p:cNvPr id="161" name="AutoShape 86"/>
          <p:cNvSpPr>
            <a:spLocks noChangeArrowheads="1"/>
          </p:cNvSpPr>
          <p:nvPr/>
        </p:nvSpPr>
        <p:spPr bwMode="auto">
          <a:xfrm>
            <a:off x="5666079" y="5734027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5</a:t>
            </a:r>
            <a:r>
              <a:rPr lang="en-US" altLang="zh-CN" sz="2000" b="1" baseline="-25000">
                <a:solidFill>
                  <a:srgbClr val="0C6620"/>
                </a:solidFill>
                <a:ea typeface="宋体" charset="-122"/>
              </a:rPr>
              <a:t>a</a:t>
            </a:r>
          </a:p>
        </p:txBody>
      </p:sp>
      <p:sp>
        <p:nvSpPr>
          <p:cNvPr id="162" name="AutoShape 87"/>
          <p:cNvSpPr>
            <a:spLocks noChangeArrowheads="1"/>
          </p:cNvSpPr>
          <p:nvPr/>
        </p:nvSpPr>
        <p:spPr bwMode="auto">
          <a:xfrm>
            <a:off x="6245074" y="5734027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4</a:t>
            </a:r>
          </a:p>
        </p:txBody>
      </p:sp>
      <p:sp>
        <p:nvSpPr>
          <p:cNvPr id="163" name="AutoShape 88"/>
          <p:cNvSpPr>
            <a:spLocks noChangeArrowheads="1"/>
          </p:cNvSpPr>
          <p:nvPr/>
        </p:nvSpPr>
        <p:spPr bwMode="auto">
          <a:xfrm>
            <a:off x="7395126" y="5734027"/>
            <a:ext cx="287338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9</a:t>
            </a:r>
          </a:p>
        </p:txBody>
      </p:sp>
      <p:sp>
        <p:nvSpPr>
          <p:cNvPr id="164" name="AutoShape 89"/>
          <p:cNvSpPr>
            <a:spLocks noChangeArrowheads="1"/>
          </p:cNvSpPr>
          <p:nvPr/>
        </p:nvSpPr>
        <p:spPr bwMode="auto">
          <a:xfrm>
            <a:off x="5090257" y="5734027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a typeface="宋体" charset="-122"/>
              </a:rPr>
              <a:t>2</a:t>
            </a:r>
          </a:p>
        </p:txBody>
      </p:sp>
      <p:sp>
        <p:nvSpPr>
          <p:cNvPr id="165" name="AutoShape 90"/>
          <p:cNvSpPr>
            <a:spLocks noChangeArrowheads="1"/>
          </p:cNvSpPr>
          <p:nvPr/>
        </p:nvSpPr>
        <p:spPr bwMode="auto">
          <a:xfrm>
            <a:off x="6819306" y="5734027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0C6620"/>
          </a:solidFill>
          <a:ln w="28575" algn="ctr">
            <a:solidFill>
              <a:srgbClr val="C0C0C0"/>
            </a:solidFill>
            <a:prstDash val="sysDot"/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6" name="Line 91"/>
          <p:cNvSpPr>
            <a:spLocks noChangeShapeType="1"/>
          </p:cNvSpPr>
          <p:nvPr/>
        </p:nvSpPr>
        <p:spPr bwMode="auto">
          <a:xfrm>
            <a:off x="6819306" y="5662585"/>
            <a:ext cx="287338" cy="0"/>
          </a:xfrm>
          <a:prstGeom prst="line">
            <a:avLst/>
          </a:prstGeom>
          <a:noFill/>
          <a:ln w="76200">
            <a:solidFill>
              <a:srgbClr val="0C662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>
              <a:solidFill>
                <a:srgbClr val="0C6620"/>
              </a:solidFill>
            </a:endParaRPr>
          </a:p>
        </p:txBody>
      </p:sp>
      <p:cxnSp>
        <p:nvCxnSpPr>
          <p:cNvPr id="167" name="AutoShape 92"/>
          <p:cNvCxnSpPr>
            <a:cxnSpLocks noChangeShapeType="1"/>
            <a:stCxn id="150" idx="2"/>
            <a:endCxn id="162" idx="0"/>
          </p:cNvCxnSpPr>
          <p:nvPr/>
        </p:nvCxnSpPr>
        <p:spPr bwMode="auto">
          <a:xfrm rot="5400000">
            <a:off x="6423952" y="5195002"/>
            <a:ext cx="503810" cy="574232"/>
          </a:xfrm>
          <a:prstGeom prst="curvedConnector3">
            <a:avLst/>
          </a:prstGeom>
          <a:noFill/>
          <a:ln w="28575">
            <a:solidFill>
              <a:srgbClr val="0C662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AutoShape 100"/>
          <p:cNvCxnSpPr>
            <a:cxnSpLocks noChangeShapeType="1"/>
            <a:stCxn id="86" idx="1"/>
            <a:endCxn id="165" idx="2"/>
          </p:cNvCxnSpPr>
          <p:nvPr/>
        </p:nvCxnSpPr>
        <p:spPr bwMode="auto">
          <a:xfrm rot="10800000" flipH="1" flipV="1">
            <a:off x="3359623" y="1127634"/>
            <a:ext cx="3603351" cy="4893729"/>
          </a:xfrm>
          <a:prstGeom prst="bentConnector4">
            <a:avLst>
              <a:gd name="adj1" fmla="val -6344"/>
              <a:gd name="adj2" fmla="val 104671"/>
            </a:avLst>
          </a:prstGeom>
          <a:noFill/>
          <a:ln w="28575">
            <a:solidFill>
              <a:srgbClr val="0C662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788043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8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0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2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3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repeatCount="3000" accel="50000" decel="50000" autoRev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4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45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6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8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0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9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2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1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4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3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6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1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5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8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4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7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0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9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2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1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4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800"/>
                            </p:stCondLst>
                            <p:childTnLst>
                              <p:par>
                                <p:cTn id="2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5" dur="9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276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7" fill="hold">
                      <p:stCondLst>
                        <p:cond delay="0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800"/>
                            </p:stCondLst>
                            <p:childTnLst>
                              <p:par>
                                <p:cTn id="2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9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286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" fill="hold">
                      <p:stCondLst>
                        <p:cond delay="0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0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3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6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298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9" fill="hold">
                      <p:stCondLst>
                        <p:cond delay="0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5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8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310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1" fill="hold">
                      <p:stCondLst>
                        <p:cond delay="0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4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7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0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1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322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3" fill="hold">
                      <p:stCondLst>
                        <p:cond delay="0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6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9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2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3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334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5" fill="hold">
                      <p:stCondLst>
                        <p:cond delay="0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8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1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3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4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5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346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7" fill="hold">
                      <p:stCondLst>
                        <p:cond delay="0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0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3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5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6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7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358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9" fill="hold">
                      <p:stCondLst>
                        <p:cond delay="0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2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5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7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8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9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370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1" fill="hold">
                      <p:stCondLst>
                        <p:cond delay="0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5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6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9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3" presetClass="emph" presetSubtype="2" repeatCount="3000" accel="50000" decel="50000" autoRev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0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81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382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3" fill="hold">
                      <p:stCondLst>
                        <p:cond delay="0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6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7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800"/>
                            </p:stCondLst>
                            <p:childTnLst>
                              <p:par>
                                <p:cTn id="3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9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392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3" fill="hold">
                      <p:stCondLst>
                        <p:cond delay="0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7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2" dur="3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4" dur="3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5" dur="3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7" dur="3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8" dur="3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9" dur="3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1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4" dur="3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6" dur="3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7" dur="3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9" dur="3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0" dur="3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1" dur="3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1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6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8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9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1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2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3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8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0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1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3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4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5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0" dur="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2" dur="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3" dur="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5" dur="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6" dur="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7" dur="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2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4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5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7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8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9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4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6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7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9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0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1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seq concurrent="1" nextAc="seek">
              <p:cTn id="482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3" fill="hold">
                      <p:stCondLst>
                        <p:cond delay="0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6" dur="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9" dur="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1" dur="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2" dur="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3" dur="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  <p:seq concurrent="1" nextAc="seek">
              <p:cTn id="494" restart="whenNotActive" fill="hold" evtFilter="cancelBubble" nodeType="interactiveSeq">
                <p:stCondLst>
                  <p:cond evt="onClick" delay="0">
                    <p:tgtEl>
                      <p:spTgt spid="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5" fill="hold">
                      <p:stCondLst>
                        <p:cond delay="0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8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0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1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3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4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5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8"/>
                  </p:tgtEl>
                </p:cond>
              </p:nextCondLst>
            </p:seq>
            <p:seq concurrent="1" nextAc="seek">
              <p:cTn id="506" restart="whenNotActive" fill="hold" evtFilter="cancelBubble" nodeType="interactiveSeq">
                <p:stCondLst>
                  <p:cond evt="onClick" delay="0">
                    <p:tgtEl>
                      <p:spTgt spid="1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7" fill="hold">
                      <p:stCondLst>
                        <p:cond delay="0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3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1" dur="3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3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4" dur="3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5" dur="3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3" presetClass="emph" presetSubtype="2" repeatCount="3000" accel="50000" decel="50000" autoRev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6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17" dur="3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9"/>
                  </p:tgtEl>
                </p:cond>
              </p:nextCondLst>
            </p:seq>
            <p:seq concurrent="1" nextAc="seek">
              <p:cTn id="518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9" fill="hold">
                      <p:stCondLst>
                        <p:cond delay="0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2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3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1800"/>
                            </p:stCondLst>
                            <p:childTnLst>
                              <p:par>
                                <p:cTn id="5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7" dur="9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528" restart="whenNotActive" fill="hold" evtFilter="cancelBubble" nodeType="interactiveSeq">
                <p:stCondLst>
                  <p:cond evt="onClick" delay="0">
                    <p:tgtEl>
                      <p:spTgt spid="1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9" fill="hold">
                      <p:stCondLst>
                        <p:cond delay="0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2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3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"/>
                  </p:tgtEl>
                </p:cond>
              </p:nextCondLst>
            </p:seq>
            <p:seq concurrent="1" nextAc="seek">
              <p:cTn id="534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5" fill="hold">
                      <p:stCondLst>
                        <p:cond delay="0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8" dur="3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0" dur="3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1" dur="3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3" dur="3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4" dur="3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5" dur="3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546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7" fill="hold">
                      <p:stCondLst>
                        <p:cond delay="0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0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2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3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5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6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7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558" restart="whenNotActive" fill="hold" evtFilter="cancelBubble" nodeType="interactiveSeq">
                <p:stCondLst>
                  <p:cond evt="onClick" delay="0">
                    <p:tgtEl>
                      <p:spTgt spid="1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9" fill="hold">
                      <p:stCondLst>
                        <p:cond delay="0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2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4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5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7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8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9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"/>
                  </p:tgtEl>
                </p:cond>
              </p:nextCondLst>
            </p:seq>
            <p:seq concurrent="1" nextAc="seek">
              <p:cTn id="570" restart="whenNotActive" fill="hold" evtFilter="cancelBubble" nodeType="interactiveSeq">
                <p:stCondLst>
                  <p:cond evt="onClick" delay="0">
                    <p:tgtEl>
                      <p:spTgt spid="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1" fill="hold">
                      <p:stCondLst>
                        <p:cond delay="0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4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6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7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9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0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1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"/>
                  </p:tgtEl>
                </p:cond>
              </p:nextCondLst>
            </p:seq>
            <p:seq concurrent="1" nextAc="seek">
              <p:cTn id="582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3" fill="hold">
                      <p:stCondLst>
                        <p:cond delay="0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6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8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9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1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2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3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seq concurrent="1" nextAc="seek">
              <p:cTn id="594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5" fill="hold">
                      <p:stCondLst>
                        <p:cond delay="0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8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0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1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3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4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5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seq concurrent="1" nextAc="seek">
              <p:cTn id="606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7" fill="hold">
                      <p:stCondLst>
                        <p:cond delay="0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0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2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3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5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6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7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618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9" fill="hold">
                      <p:stCondLst>
                        <p:cond delay="0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2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4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5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7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8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9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630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1" fill="hold">
                      <p:stCondLst>
                        <p:cond delay="0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4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6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7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9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0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1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642" restart="whenNotActive" fill="hold" evtFilter="cancelBubble" nodeType="interactiveSeq">
                <p:stCondLst>
                  <p:cond evt="onClick" delay="0">
                    <p:tgtEl>
                      <p:spTgt spid="1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3" fill="hold">
                      <p:stCondLst>
                        <p:cond delay="0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6" dur="3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7" dur="3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8" dur="3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0" dur="3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51" dur="3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3" presetClass="emph" presetSubtype="2" repeatCount="3000" accel="50000" decel="50000" autoRev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2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53" dur="3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1"/>
                  </p:tgtEl>
                </p:cond>
              </p:nextCondLst>
            </p:seq>
            <p:seq concurrent="1" nextAc="seek">
              <p:cTn id="654" restart="whenNotActive" fill="hold" evtFilter="cancelBubble" nodeType="interactiveSeq">
                <p:stCondLst>
                  <p:cond evt="onClick" delay="0">
                    <p:tgtEl>
                      <p:spTgt spid="1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5" fill="hold">
                      <p:stCondLst>
                        <p:cond delay="0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8" dur="3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9" dur="3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1800"/>
                            </p:stCondLst>
                            <p:childTnLst>
                              <p:par>
                                <p:cTn id="6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3" dur="9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2"/>
                  </p:tgtEl>
                </p:cond>
              </p:nextCondLst>
            </p:seq>
            <p:seq concurrent="1" nextAc="seek">
              <p:cTn id="664" restart="whenNotActive" fill="hold" evtFilter="cancelBubble" nodeType="interactiveSeq">
                <p:stCondLst>
                  <p:cond evt="onClick" delay="0">
                    <p:tgtEl>
                      <p:spTgt spid="1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5" fill="hold">
                      <p:stCondLst>
                        <p:cond delay="0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8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9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4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6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7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9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80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1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  <p:seq concurrent="1" nextAc="seek">
              <p:cTn id="682" restart="whenNotActive" fill="hold" evtFilter="cancelBubble" nodeType="interactiveSeq">
                <p:stCondLst>
                  <p:cond evt="onClick" delay="0">
                    <p:tgtEl>
                      <p:spTgt spid="1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3" fill="hold">
                      <p:stCondLst>
                        <p:cond delay="0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6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8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9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1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2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3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5"/>
                  </p:tgtEl>
                </p:cond>
              </p:nextCondLst>
            </p:seq>
            <p:seq concurrent="1" nextAc="seek">
              <p:cTn id="694" restart="whenNotActive" fill="hold" evtFilter="cancelBubble" nodeType="interactiveSeq">
                <p:stCondLst>
                  <p:cond evt="onClick" delay="0">
                    <p:tgtEl>
                      <p:spTgt spid="1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5" fill="hold">
                      <p:stCondLst>
                        <p:cond delay="0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8" dur="3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0" dur="3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1" dur="3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3" dur="3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4" dur="3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5" dur="3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"/>
                  </p:tgtEl>
                </p:cond>
              </p:nextCondLst>
            </p:seq>
            <p:seq concurrent="1" nextAc="seek">
              <p:cTn id="706" restart="whenNotActive" fill="hold" evtFilter="cancelBubble" nodeType="interactiveSeq">
                <p:stCondLst>
                  <p:cond evt="onClick" delay="0">
                    <p:tgtEl>
                      <p:spTgt spid="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7" fill="hold">
                      <p:stCondLst>
                        <p:cond delay="0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0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2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3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5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6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7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7"/>
                  </p:tgtEl>
                </p:cond>
              </p:nextCondLst>
            </p:seq>
            <p:seq concurrent="1" nextAc="seek">
              <p:cTn id="718" restart="whenNotActive" fill="hold" evtFilter="cancelBubble" nodeType="interactiveSeq">
                <p:stCondLst>
                  <p:cond evt="onClick" delay="0">
                    <p:tgtEl>
                      <p:spTgt spid="1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9" fill="hold">
                      <p:stCondLst>
                        <p:cond delay="0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2" dur="3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4" dur="3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5" dur="3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7" dur="3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8" dur="3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9" dur="3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8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4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6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7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9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40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1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9"/>
                  </p:tgtEl>
                </p:cond>
              </p:nextCondLst>
            </p:seq>
            <p:seq concurrent="1" nextAc="seek">
              <p:cTn id="742" restart="whenNotActive" fill="hold" evtFilter="cancelBubble" nodeType="interactiveSeq">
                <p:stCondLst>
                  <p:cond evt="onClick" delay="0">
                    <p:tgtEl>
                      <p:spTgt spid="1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3" fill="hold">
                      <p:stCondLst>
                        <p:cond delay="0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6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8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9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1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52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3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0"/>
                  </p:tgtEl>
                </p:cond>
              </p:nextCondLst>
            </p:seq>
            <p:seq concurrent="1" nextAc="seek">
              <p:cTn id="754" restart="whenNotActive" fill="hold" evtFilter="cancelBubble" nodeType="interactiveSeq">
                <p:stCondLst>
                  <p:cond evt="onClick" delay="0">
                    <p:tgtEl>
                      <p:spTgt spid="1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5" fill="hold">
                      <p:stCondLst>
                        <p:cond delay="0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8" dur="3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0" dur="3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1" dur="3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3" dur="3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4" dur="3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5" dur="3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1"/>
                  </p:tgtEl>
                </p:cond>
              </p:nextCondLst>
            </p:seq>
            <p:seq concurrent="1" nextAc="seek">
              <p:cTn id="766" restart="whenNotActive" fill="hold" evtFilter="cancelBubble" nodeType="interactiveSeq">
                <p:stCondLst>
                  <p:cond evt="onClick" delay="0">
                    <p:tgtEl>
                      <p:spTgt spid="1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7" fill="hold">
                      <p:stCondLst>
                        <p:cond delay="0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0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2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3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5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6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7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"/>
                  </p:tgtEl>
                </p:cond>
              </p:nextCondLst>
            </p:seq>
            <p:seq concurrent="1" nextAc="seek">
              <p:cTn id="778" restart="whenNotActive" fill="hold" evtFilter="cancelBubble" nodeType="interactiveSeq">
                <p:stCondLst>
                  <p:cond evt="onClick" delay="0">
                    <p:tgtEl>
                      <p:spTgt spid="1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9" fill="hold">
                      <p:stCondLst>
                        <p:cond delay="0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2" dur="3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3" dur="3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4" dur="3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6" dur="3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87" dur="3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3" presetClass="emph" presetSubtype="2" repeatCount="3000" accel="50000" decel="50000" autoRev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8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89" dur="3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4" dur="3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5" dur="3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1800"/>
                            </p:stCondLst>
                            <p:childTnLst>
                              <p:par>
                                <p:cTn id="7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9" dur="9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"/>
                  </p:tgtEl>
                </p:cond>
              </p:nextCondLst>
            </p:seq>
            <p:seq concurrent="1" nextAc="seek">
              <p:cTn id="800" restart="whenNotActive" fill="hold" evtFilter="cancelBubble" nodeType="interactiveSeq">
                <p:stCondLst>
                  <p:cond evt="onClick" delay="0">
                    <p:tgtEl>
                      <p:spTgt spid="1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1" fill="hold">
                      <p:stCondLst>
                        <p:cond delay="0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4" dur="3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5" dur="3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5"/>
                  </p:tgtEl>
                </p:cond>
              </p:nextCondLst>
            </p:seq>
            <p:seq concurrent="1" nextAc="seek">
              <p:cTn id="806" restart="whenNotActive" fill="hold" evtFilter="cancelBubble" nodeType="interactiveSeq">
                <p:stCondLst>
                  <p:cond evt="onClick" delay="0">
                    <p:tgtEl>
                      <p:spTgt spid="1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7" fill="hold">
                      <p:stCondLst>
                        <p:cond delay="0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0" dur="3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2" dur="3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3" dur="3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5" dur="3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6" dur="3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7" dur="3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6"/>
                  </p:tgtEl>
                </p:cond>
              </p:nextCondLst>
            </p:seq>
            <p:seq concurrent="1" nextAc="seek">
              <p:cTn id="818" restart="whenNotActive" fill="hold" evtFilter="cancelBubble" nodeType="interactiveSeq">
                <p:stCondLst>
                  <p:cond evt="onClick" delay="0">
                    <p:tgtEl>
                      <p:spTgt spid="1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9" fill="hold">
                      <p:stCondLst>
                        <p:cond delay="0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2" dur="3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4" dur="3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5" dur="3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7" dur="3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28" dur="3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9" dur="3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"/>
                  </p:tgtEl>
                </p:cond>
              </p:nextCondLst>
            </p:seq>
            <p:seq concurrent="1" nextAc="seek">
              <p:cTn id="830" restart="whenNotActive" fill="hold" evtFilter="cancelBubble" nodeType="interactiveSeq">
                <p:stCondLst>
                  <p:cond evt="onClick" delay="0">
                    <p:tgtEl>
                      <p:spTgt spid="1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1" fill="hold">
                      <p:stCondLst>
                        <p:cond delay="0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4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6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7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9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0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1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"/>
                  </p:tgtEl>
                </p:cond>
              </p:nextCondLst>
            </p:seq>
            <p:seq concurrent="1" nextAc="seek">
              <p:cTn id="842" restart="whenNotActive" fill="hold" evtFilter="cancelBubble" nodeType="interactiveSeq">
                <p:stCondLst>
                  <p:cond evt="onClick" delay="0">
                    <p:tgtEl>
                      <p:spTgt spid="1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3" fill="hold">
                      <p:stCondLst>
                        <p:cond delay="0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6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8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9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1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2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3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"/>
                  </p:tgtEl>
                </p:cond>
              </p:nextCondLst>
            </p:seq>
            <p:seq concurrent="1" nextAc="seek">
              <p:cTn id="854" restart="whenNotActive" fill="hold" evtFilter="cancelBubble" nodeType="interactiveSeq">
                <p:stCondLst>
                  <p:cond evt="onClick" delay="0">
                    <p:tgtEl>
                      <p:spTgt spid="1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5" fill="hold">
                      <p:stCondLst>
                        <p:cond delay="0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8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0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1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3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4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5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0"/>
                  </p:tgtEl>
                </p:cond>
              </p:nextCondLst>
            </p:seq>
            <p:seq concurrent="1" nextAc="seek">
              <p:cTn id="866" restart="whenNotActive" fill="hold" evtFilter="cancelBubble" nodeType="interactiveSeq">
                <p:stCondLst>
                  <p:cond evt="onClick" delay="0">
                    <p:tgtEl>
                      <p:spTgt spid="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7" fill="hold">
                      <p:stCondLst>
                        <p:cond delay="0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0" dur="3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2" dur="3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3" dur="3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5" dur="3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76" dur="3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7" dur="3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1"/>
                  </p:tgtEl>
                </p:cond>
              </p:nextCondLst>
            </p:seq>
            <p:seq concurrent="1" nextAc="seek">
              <p:cTn id="878" restart="whenNotActive" fill="hold" evtFilter="cancelBubble" nodeType="interactiveSeq">
                <p:stCondLst>
                  <p:cond evt="onClick" delay="0">
                    <p:tgtEl>
                      <p:spTgt spid="1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9" fill="hold">
                      <p:stCondLst>
                        <p:cond delay="0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2" dur="3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4" dur="3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5" dur="3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7" dur="3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88" dur="3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9" dur="3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2"/>
                  </p:tgtEl>
                </p:cond>
              </p:nextCondLst>
            </p:seq>
            <p:seq concurrent="1" nextAc="seek">
              <p:cTn id="890" restart="whenNotActive" fill="hold" evtFilter="cancelBubble" nodeType="interactiveSeq">
                <p:stCondLst>
                  <p:cond evt="onClick" delay="0">
                    <p:tgtEl>
                      <p:spTgt spid="1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1" fill="hold">
                      <p:stCondLst>
                        <p:cond delay="0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4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6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7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9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00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1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"/>
                  </p:tgtEl>
                </p:cond>
              </p:nextCondLst>
            </p:seq>
            <p:seq concurrent="1" nextAc="seek">
              <p:cTn id="902" restart="whenNotActive" fill="hold" evtFilter="cancelBubble" nodeType="interactiveSeq">
                <p:stCondLst>
                  <p:cond evt="onClick" delay="0">
                    <p:tgtEl>
                      <p:spTgt spid="1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3" fill="hold">
                      <p:stCondLst>
                        <p:cond delay="0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6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8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9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1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2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3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4"/>
                  </p:tgtEl>
                </p:cond>
              </p:nextCondLst>
            </p:seq>
            <p:seq concurrent="1" nextAc="seek">
              <p:cTn id="914" restart="whenNotActive" fill="hold" evtFilter="cancelBubble" nodeType="interactiveSeq">
                <p:stCondLst>
                  <p:cond evt="onClick" delay="0">
                    <p:tgtEl>
                      <p:spTgt spid="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5" fill="hold">
                      <p:stCondLst>
                        <p:cond delay="0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8" dur="3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9" dur="3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0" dur="3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2" dur="3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23" dur="3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5" dur="3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"/>
                  </p:tgtEl>
                </p:cond>
              </p:nextCondLst>
            </p:seq>
            <p:seq concurrent="1" nextAc="seek">
              <p:cTn id="926" restart="whenNotActive" fill="hold" evtFilter="cancelBubble" nodeType="interactiveSeq">
                <p:stCondLst>
                  <p:cond evt="onClick" delay="0">
                    <p:tgtEl>
                      <p:spTgt spid="1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7" fill="hold">
                      <p:stCondLst>
                        <p:cond delay="0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0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1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1800"/>
                            </p:stCondLst>
                            <p:childTnLst>
                              <p:par>
                                <p:cTn id="9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5" dur="9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6"/>
                  </p:tgtEl>
                </p:cond>
              </p:nextCondLst>
            </p:seq>
            <p:seq concurrent="1" nextAc="seek">
              <p:cTn id="936" restart="whenNotActive" fill="hold" evtFilter="cancelBubble" nodeType="interactiveSeq">
                <p:stCondLst>
                  <p:cond evt="onClick" delay="0">
                    <p:tgtEl>
                      <p:spTgt spid="1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7" fill="hold">
                      <p:stCondLst>
                        <p:cond delay="0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0" dur="3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1" dur="3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7"/>
                  </p:tgtEl>
                </p:cond>
              </p:nextCondLst>
            </p:seq>
            <p:seq concurrent="1" nextAc="seek">
              <p:cTn id="942" restart="whenNotActive" fill="hold" evtFilter="cancelBubble" nodeType="interactiveSeq">
                <p:stCondLst>
                  <p:cond evt="onClick" delay="0">
                    <p:tgtEl>
                      <p:spTgt spid="1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3" fill="hold">
                      <p:stCondLst>
                        <p:cond delay="0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6" dur="3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7" dur="3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8"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31" name="Rectangle 7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/>
              <a:t>12.</a:t>
            </a:r>
            <a:r>
              <a:rPr lang="zh-CN" altLang="en-US" dirty="0"/>
              <a:t>排序</a:t>
            </a:r>
          </a:p>
        </p:txBody>
      </p:sp>
      <p:sp>
        <p:nvSpPr>
          <p:cNvPr id="1306632" name="Rectangle 8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/>
              <a:t>(</a:t>
            </a:r>
            <a:r>
              <a:rPr lang="en-US" altLang="zh-CN" smtClean="0"/>
              <a:t>a2) </a:t>
            </a:r>
            <a:r>
              <a:rPr lang="zh-CN" altLang="en-US"/>
              <a:t>快速排</a:t>
            </a:r>
            <a:r>
              <a:rPr lang="zh-CN" altLang="en-US" smtClean="0"/>
              <a:t>序：性能分析</a:t>
            </a:r>
            <a:endParaRPr lang="zh-CN" altLang="en-US"/>
          </a:p>
        </p:txBody>
      </p:sp>
      <p:sp>
        <p:nvSpPr>
          <p:cNvPr id="1306635" name="Rectangle 11"/>
          <p:cNvSpPr>
            <a:spLocks noChangeArrowheads="1"/>
          </p:cNvSpPr>
          <p:nvPr/>
        </p:nvSpPr>
        <p:spPr bwMode="auto">
          <a:xfrm>
            <a:off x="1295400" y="3429000"/>
            <a:ext cx="4605867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b">
            <a:scene3d>
              <a:camera prst="orthographicFront"/>
              <a:lightRig rig="soft" dir="t">
                <a:rot lat="0" lon="0" rev="10800000"/>
              </a:lightRig>
            </a:scene3d>
            <a:sp3d prstMaterial="metal">
              <a:bevelT w="27940" h="12700"/>
              <a:contourClr>
                <a:srgbClr val="DDDDDD"/>
              </a:contourClr>
            </a:sp3d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  <a:spcAft>
                <a:spcPct val="10000"/>
              </a:spcAft>
            </a:pPr>
            <a:endParaRPr lang="en-US" altLang="zh-CN" sz="2000" b="1" kern="0">
              <a:ln w="11430"/>
              <a:solidFill>
                <a:srgbClr val="207907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4529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0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61221" name="Rectangle 5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35000"/>
                  </a:lnSpc>
                  <a:tabLst>
                    <a:tab pos="266700" algn="l"/>
                    <a:tab pos="803275" algn="l"/>
                    <a:tab pos="1704975" algn="l"/>
                    <a:tab pos="7980363" algn="r"/>
                  </a:tabLst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unstable</m:t>
                        </m:r>
                      </m:e>
                    </m:borderBox>
                  </m:oMath>
                </a14:m>
                <a:r>
                  <a:rPr lang="zh-CN" altLang="en-US" smtClean="0"/>
                  <a:t>：</a:t>
                </a:r>
                <a:r>
                  <a:rPr lang="en-US" altLang="zh-CN" smtClean="0"/>
                  <a:t>lo/hi</a:t>
                </a:r>
                <a:r>
                  <a:rPr lang="zh-CN" altLang="en-US"/>
                  <a:t>的移动方向相反，左</a:t>
                </a:r>
                <a:r>
                  <a:rPr lang="en-US" altLang="zh-CN"/>
                  <a:t>/</a:t>
                </a:r>
                <a:r>
                  <a:rPr lang="zh-CN" altLang="en-US"/>
                  <a:t>右侧的大</a:t>
                </a:r>
                <a:r>
                  <a:rPr lang="en-US" altLang="zh-CN"/>
                  <a:t>/</a:t>
                </a:r>
                <a:r>
                  <a:rPr lang="zh-CN" altLang="en-US"/>
                  <a:t>小重复元</a:t>
                </a:r>
                <a:r>
                  <a:rPr lang="zh-CN" altLang="en-US" smtClean="0"/>
                  <a:t>素可能前</a:t>
                </a:r>
                <a:r>
                  <a:rPr lang="en-US" altLang="zh-CN" smtClean="0"/>
                  <a:t>/</a:t>
                </a:r>
                <a:r>
                  <a:rPr lang="zh-CN" altLang="en-US" smtClean="0"/>
                  <a:t>后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颠倒</m:t>
                        </m:r>
                      </m:e>
                    </m:borderBox>
                  </m:oMath>
                </a14:m>
                <a:endParaRPr lang="zh-CN" altLang="en-US"/>
              </a:p>
              <a:p>
                <a:pPr>
                  <a:lnSpc>
                    <a:spcPct val="135000"/>
                  </a:lnSpc>
                  <a:tabLst>
                    <a:tab pos="266700" algn="l"/>
                    <a:tab pos="803275" algn="l"/>
                    <a:tab pos="1704975" algn="l"/>
                    <a:tab pos="7980363" algn="r"/>
                  </a:tabLst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in</m:t>
                        </m:r>
                        <m:r>
                          <m:rPr>
                            <m:nor/>
                          </m:rPr>
                          <a:rPr lang="en-US" altLang="zh-CN"/>
                          <m:t>−</m:t>
                        </m:r>
                        <m:r>
                          <m:rPr>
                            <m:nor/>
                          </m:rPr>
                          <a:rPr lang="en-US" altLang="zh-CN"/>
                          <m:t>place</m:t>
                        </m:r>
                      </m:e>
                    </m:borderBox>
                  </m:oMath>
                </a14:m>
                <a:r>
                  <a:rPr lang="zh-CN" altLang="en-US" smtClean="0"/>
                  <a:t>：</a:t>
                </a:r>
                <a:r>
                  <a:rPr lang="zh-CN" altLang="en-US"/>
                  <a:t>只需</a:t>
                </a:r>
                <a:r>
                  <a:rPr lang="en-US" altLang="zh-CN">
                    <a:latin typeface="Brush Script MT" pitchFamily="66" charset="0"/>
                  </a:rPr>
                  <a:t>O</a:t>
                </a:r>
                <a:r>
                  <a:rPr lang="en-US" altLang="zh-CN"/>
                  <a:t>(1)</a:t>
                </a:r>
                <a:r>
                  <a:rPr lang="zh-CN" altLang="en-US"/>
                  <a:t>附加空间</a:t>
                </a:r>
                <a:r>
                  <a:rPr lang="en-US" altLang="zh-CN">
                    <a:latin typeface="微软雅黑" pitchFamily="34" charset="-122"/>
                  </a:rPr>
                  <a:t>——</a:t>
                </a:r>
                <a:r>
                  <a:rPr lang="zh-CN" altLang="en-US"/>
                  <a:t>时间呢？</a:t>
                </a:r>
              </a:p>
              <a:p>
                <a:pPr>
                  <a:lnSpc>
                    <a:spcPct val="125000"/>
                  </a:lnSpc>
                  <a:tabLst>
                    <a:tab pos="266700" algn="l"/>
                    <a:tab pos="803275" algn="l"/>
                    <a:tab pos="1704975" algn="l"/>
                    <a:tab pos="7980363" algn="r"/>
                  </a:tabLst>
                </a:pPr>
                <a:r>
                  <a:rPr lang="zh-CN" altLang="en-US"/>
                  <a:t>最好情况：每次划分都（接近</a:t>
                </a:r>
                <a:r>
                  <a:rPr lang="zh-CN" altLang="en-US" smtClean="0"/>
                  <a:t>）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平均</m:t>
                        </m:r>
                      </m:e>
                    </m:borderBox>
                  </m:oMath>
                </a14:m>
                <a:r>
                  <a:rPr lang="zh-CN" altLang="en-US" smtClean="0"/>
                  <a:t>，</a:t>
                </a:r>
                <a:r>
                  <a:rPr lang="zh-CN" altLang="en-US"/>
                  <a:t>轴点总是（接近</a:t>
                </a:r>
                <a:r>
                  <a:rPr lang="zh-CN" altLang="en-US" smtClean="0"/>
                  <a:t>）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中央</m:t>
                        </m:r>
                      </m:e>
                    </m:borderBox>
                  </m:oMath>
                </a14:m>
                <a:r>
                  <a:rPr lang="zh-CN" altLang="en-US"/>
                  <a:t/>
                </a:r>
                <a:br>
                  <a:rPr lang="zh-CN" altLang="en-US"/>
                </a:br>
                <a:r>
                  <a:rPr lang="zh-CN" altLang="en-US"/>
                  <a:t>	</a:t>
                </a:r>
                <a:r>
                  <a:rPr lang="en-US" altLang="zh-CN"/>
                  <a:t>T(n) </a:t>
                </a:r>
                <a:r>
                  <a:rPr lang="en-US" altLang="zh-CN" smtClean="0"/>
                  <a:t> =  2 </a:t>
                </a:r>
                <a:r>
                  <a:rPr lang="en-US" altLang="zh-CN" smtClean="0">
                    <a:sym typeface="Symbol" pitchFamily="18" charset="2"/>
                  </a:rPr>
                  <a:t> </a:t>
                </a:r>
                <a:r>
                  <a:rPr lang="en-US" altLang="zh-CN" smtClean="0"/>
                  <a:t>T(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(</m:t>
                        </m:r>
                        <m:r>
                          <m:rPr>
                            <m:nor/>
                          </m:rPr>
                          <a:rPr lang="en-US" altLang="zh-CN"/>
                          <m:t>n</m:t>
                        </m:r>
                        <m:r>
                          <m:rPr>
                            <m:nor/>
                          </m:rPr>
                          <a:rPr lang="en-US" altLang="zh-CN"/>
                          <m:t> − 1)/2</m:t>
                        </m:r>
                      </m:e>
                    </m:borderBox>
                  </m:oMath>
                </a14:m>
                <a:r>
                  <a:rPr lang="en-US" altLang="zh-CN" smtClean="0"/>
                  <a:t> ) </a:t>
                </a:r>
                <a:r>
                  <a:rPr lang="en-US" altLang="zh-CN"/>
                  <a:t>+ </a:t>
                </a:r>
                <a:r>
                  <a:rPr lang="en-US" altLang="zh-CN">
                    <a:latin typeface="BrushScript BT" pitchFamily="66" charset="0"/>
                  </a:rPr>
                  <a:t>O</a:t>
                </a:r>
                <a:r>
                  <a:rPr lang="en-US" altLang="zh-CN"/>
                  <a:t>(n) </a:t>
                </a:r>
                <a:r>
                  <a:rPr lang="en-US" altLang="zh-CN" smtClean="0"/>
                  <a:t> =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>
                            <a:latin typeface="BrushScript BT" pitchFamily="66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zh-CN"/>
                          <m:t>(</m:t>
                        </m:r>
                        <m:r>
                          <m:rPr>
                            <m:nor/>
                          </m:rPr>
                          <a:rPr lang="en-US" altLang="zh-CN"/>
                          <m:t>nlogn</m:t>
                        </m:r>
                        <m:r>
                          <m:rPr>
                            <m:nor/>
                          </m:rPr>
                          <a:rPr lang="en-US" altLang="zh-CN"/>
                          <m:t>)</m:t>
                        </m:r>
                      </m:e>
                    </m:borderBox>
                  </m:oMath>
                </a14:m>
                <a:r>
                  <a:rPr lang="en-US" altLang="zh-CN" smtClean="0"/>
                  <a:t> 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//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到达下界！</a:t>
                </a:r>
                <a:endParaRPr lang="en-US" altLang="zh-CN" b="0">
                  <a:solidFill>
                    <a:srgbClr val="0070C0"/>
                  </a:solidFill>
                  <a:ea typeface="华文行楷" pitchFamily="2" charset="-122"/>
                </a:endParaRPr>
              </a:p>
              <a:p>
                <a:pPr>
                  <a:lnSpc>
                    <a:spcPct val="125000"/>
                  </a:lnSpc>
                  <a:tabLst>
                    <a:tab pos="266700" algn="l"/>
                    <a:tab pos="803275" algn="l"/>
                    <a:tab pos="1704975" algn="l"/>
                    <a:tab pos="7980363" algn="r"/>
                  </a:tabLst>
                </a:pPr>
                <a:r>
                  <a:rPr lang="zh-CN" altLang="en-US"/>
                  <a:t>最坏情况：每次划分</a:t>
                </a:r>
                <a:r>
                  <a:rPr lang="zh-CN" altLang="en-US" smtClean="0"/>
                  <a:t>都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极不均衡</m:t>
                        </m:r>
                      </m:e>
                    </m:borderBox>
                  </m:oMath>
                </a14:m>
                <a:r>
                  <a:rPr lang="zh-CN" altLang="en-US" smtClean="0"/>
                  <a:t>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比如，轴点总是最小</a:t>
                </a:r>
                <a:r>
                  <a:rPr lang="en-US" altLang="zh-CN">
                    <a:solidFill>
                      <a:srgbClr val="0070C0"/>
                    </a:solidFill>
                  </a:rPr>
                  <a:t>/</a:t>
                </a:r>
                <a:r>
                  <a:rPr lang="zh-CN" altLang="en-US">
                    <a:solidFill>
                      <a:srgbClr val="0070C0"/>
                    </a:solidFill>
                  </a:rPr>
                  <a:t>大元素</a:t>
                </a:r>
                <a:r>
                  <a:rPr lang="zh-CN" altLang="en-US"/>
                  <a:t/>
                </a:r>
                <a:br>
                  <a:rPr lang="zh-CN" altLang="en-US"/>
                </a:br>
                <a:r>
                  <a:rPr lang="zh-CN" altLang="en-US"/>
                  <a:t>	</a:t>
                </a:r>
                <a:r>
                  <a:rPr lang="en-US" altLang="zh-CN"/>
                  <a:t>T(n) </a:t>
                </a:r>
                <a:r>
                  <a:rPr lang="en-US" altLang="zh-CN" smtClean="0"/>
                  <a:t> =  T(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n</m:t>
                        </m:r>
                        <m:r>
                          <m:rPr>
                            <m:nor/>
                          </m:rPr>
                          <a:rPr lang="en-US" altLang="zh-CN"/>
                          <m:t> − 1</m:t>
                        </m:r>
                      </m:e>
                    </m:borderBox>
                  </m:oMath>
                </a14:m>
                <a:r>
                  <a:rPr lang="en-US" altLang="zh-CN" smtClean="0"/>
                  <a:t>) </a:t>
                </a:r>
                <a:r>
                  <a:rPr lang="en-US" altLang="zh-CN"/>
                  <a:t>+ T</a:t>
                </a:r>
                <a:r>
                  <a:rPr lang="en-US" altLang="zh-CN" smtClean="0"/>
                  <a:t>(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0</m:t>
                        </m:r>
                      </m:e>
                    </m:borderBox>
                  </m:oMath>
                </a14:m>
                <a:r>
                  <a:rPr lang="en-US" altLang="zh-CN" smtClean="0"/>
                  <a:t>) </a:t>
                </a:r>
                <a:r>
                  <a:rPr lang="en-US" altLang="zh-CN"/>
                  <a:t>+ </a:t>
                </a:r>
                <a:r>
                  <a:rPr lang="en-US" altLang="zh-CN">
                    <a:latin typeface="BrushScript BT" pitchFamily="66" charset="0"/>
                  </a:rPr>
                  <a:t>O</a:t>
                </a:r>
                <a:r>
                  <a:rPr lang="en-US" altLang="zh-CN"/>
                  <a:t>(n) </a:t>
                </a:r>
                <a:r>
                  <a:rPr lang="en-US" altLang="zh-CN" smtClean="0"/>
                  <a:t> =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>
                            <a:latin typeface="BrushScript BT" pitchFamily="66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zh-CN"/>
                          <m:t>(</m:t>
                        </m:r>
                        <m:r>
                          <m:rPr>
                            <m:nor/>
                          </m:rPr>
                          <a:rPr lang="en-US" altLang="zh-CN"/>
                          <m:t>n</m:t>
                        </m:r>
                        <m:r>
                          <m:rPr>
                            <m:nor/>
                          </m:rPr>
                          <a:rPr lang="en-US" altLang="zh-CN" baseline="30000"/>
                          <m:t>2</m:t>
                        </m:r>
                        <m:r>
                          <m:rPr>
                            <m:nor/>
                          </m:rPr>
                          <a:rPr lang="en-US" altLang="zh-CN"/>
                          <m:t>)</m:t>
                        </m:r>
                      </m:e>
                    </m:borderBox>
                  </m:oMath>
                </a14:m>
                <a:r>
                  <a:rPr lang="en-US" altLang="zh-CN" smtClean="0"/>
                  <a:t> 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//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与</a:t>
                </a:r>
                <a:r>
                  <a:rPr lang="zh-CN" altLang="en-US">
                    <a:solidFill>
                      <a:srgbClr val="0070C0"/>
                    </a:solidFill>
                  </a:rPr>
                  <a:t>起泡排序相当！</a:t>
                </a:r>
              </a:p>
              <a:p>
                <a:pPr>
                  <a:lnSpc>
                    <a:spcPct val="135000"/>
                  </a:lnSpc>
                  <a:tabLst>
                    <a:tab pos="266700" algn="l"/>
                    <a:tab pos="803275" algn="l"/>
                    <a:tab pos="1704975" algn="l"/>
                    <a:tab pos="7980363" algn="r"/>
                  </a:tabLst>
                </a:pPr>
                <a:r>
                  <a:rPr lang="zh-CN" altLang="en-US"/>
                  <a:t>即便采</a:t>
                </a:r>
                <a:r>
                  <a:rPr lang="zh-CN" altLang="en-US" smtClean="0"/>
                  <a:t>用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随机选取</m:t>
                        </m:r>
                      </m:e>
                    </m:borderBox>
                  </m:oMath>
                </a14:m>
                <a:r>
                  <a:rPr lang="zh-CN" altLang="en-US" smtClean="0"/>
                  <a:t>、（</a:t>
                </a:r>
                <a:r>
                  <a:rPr lang="en-US" altLang="zh-CN"/>
                  <a:t>Unix</a:t>
                </a:r>
                <a:r>
                  <a:rPr lang="zh-CN" altLang="en-US" smtClean="0"/>
                  <a:t>）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三者取中</m:t>
                        </m:r>
                      </m:e>
                    </m:borderBox>
                  </m:oMath>
                </a14:m>
                <a:r>
                  <a:rPr lang="zh-CN" altLang="en-US" smtClean="0"/>
                  <a:t>之</a:t>
                </a:r>
                <a:r>
                  <a:rPr lang="zh-CN" altLang="en-US"/>
                  <a:t>类的策略</a:t>
                </a:r>
                <a:br>
                  <a:rPr lang="zh-CN" altLang="en-US"/>
                </a:br>
                <a:r>
                  <a:rPr lang="zh-CN" altLang="en-US"/>
                  <a:t>也只</a:t>
                </a:r>
                <a:r>
                  <a:rPr lang="zh-CN" altLang="en-US" smtClean="0"/>
                  <a:t>能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降低</m:t>
                        </m:r>
                      </m:e>
                    </m:borderBox>
                  </m:oMath>
                </a14:m>
                <a:r>
                  <a:rPr lang="zh-CN" altLang="en-US" smtClean="0"/>
                  <a:t>最</a:t>
                </a:r>
                <a:r>
                  <a:rPr lang="zh-CN" altLang="en-US"/>
                  <a:t>坏情况的概率，而无</a:t>
                </a:r>
                <a:r>
                  <a:rPr lang="zh-CN" altLang="en-US" smtClean="0"/>
                  <a:t>法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杜绝</m:t>
                        </m:r>
                      </m:e>
                    </m:borderBox>
                  </m:oMath>
                </a14:m>
                <a:endParaRPr lang="zh-CN" altLang="en-US"/>
              </a:p>
              <a:p>
                <a:pPr>
                  <a:lnSpc>
                    <a:spcPct val="135000"/>
                  </a:lnSpc>
                  <a:tabLst>
                    <a:tab pos="266700" algn="l"/>
                    <a:tab pos="803275" algn="l"/>
                    <a:tab pos="1704975" algn="l"/>
                    <a:tab pos="7980363" algn="r"/>
                  </a:tabLst>
                </a:pPr>
                <a:r>
                  <a:rPr lang="zh-CN" altLang="en-US"/>
                  <a:t>既然如此，为何还称作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快速</m:t>
                        </m:r>
                      </m:e>
                    </m:borderBox>
                  </m:oMath>
                </a14:m>
                <a:r>
                  <a:rPr lang="zh-CN" altLang="en-US"/>
                  <a:t>排序？</a:t>
                </a:r>
              </a:p>
            </p:txBody>
          </p:sp>
        </mc:Choice>
        <mc:Fallback xmlns="">
          <p:sp>
            <p:nvSpPr>
              <p:cNvPr id="116122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b="-2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1220" name="AutoShape 4"/>
          <p:cNvSpPr>
            <a:spLocks noGrp="1" noChangeArrowheads="1"/>
          </p:cNvSpPr>
          <p:nvPr>
            <p:ph type="title"/>
          </p:nvPr>
        </p:nvSpPr>
        <p:spPr>
          <a:xfrm>
            <a:off x="1130006" y="291881"/>
            <a:ext cx="1469700" cy="511616"/>
          </a:xfrm>
          <a:ln/>
        </p:spPr>
        <p:txBody>
          <a:bodyPr/>
          <a:lstStyle/>
          <a:p>
            <a:r>
              <a:rPr lang="zh-CN" altLang="en-US" smtClean="0"/>
              <a:t>性</a:t>
            </a:r>
            <a:r>
              <a:rPr lang="zh-CN" altLang="en-US" dirty="0"/>
              <a:t>能分析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1431360" y="349560"/>
              <a:ext cx="1578960" cy="7279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1280" y="338760"/>
                <a:ext cx="1597680" cy="7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17356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6262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Brush Script MT" pitchFamily="66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zh-CN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dirty="0"/>
                          <m:t>nlogn</m:t>
                        </m:r>
                        <m:r>
                          <m:rPr>
                            <m:nor/>
                          </m:rPr>
                          <a:rPr lang="en-US" altLang="zh-CN" dirty="0"/>
                          <m:t>)</m:t>
                        </m:r>
                      </m:e>
                    </m:borderBox>
                  </m:oMath>
                </a14:m>
                <a:r>
                  <a:rPr lang="en-US" altLang="zh-CN" smtClean="0">
                    <a:latin typeface="+mj-ea"/>
                    <a:ea typeface="+mj-ea"/>
                  </a:rPr>
                  <a:t>——</a:t>
                </a:r>
                <a:r>
                  <a:rPr lang="zh-CN" altLang="en-US" dirty="0"/>
                  <a:t>以均匀独立分布为</a:t>
                </a:r>
                <a:r>
                  <a:rPr lang="zh-CN" altLang="en-US"/>
                  <a:t>例</a:t>
                </a:r>
                <a:r>
                  <a:rPr lang="en-US" altLang="zh-CN" smtClean="0"/>
                  <a:t>...</a:t>
                </a:r>
              </a:p>
              <a:p>
                <a:r>
                  <a:rPr lang="en-US" altLang="zh-CN"/>
                  <a:t>	</a:t>
                </a:r>
                <a:r>
                  <a:rPr lang="en-US" altLang="zh-CN" dirty="0" smtClean="0"/>
                  <a:t>T(n)  =  </a:t>
                </a:r>
                <a:r>
                  <a:rPr lang="en-US" altLang="zh-CN"/>
                  <a:t>(</a:t>
                </a:r>
                <a:r>
                  <a:rPr lang="en-US" altLang="zh-CN" smtClean="0"/>
                  <a:t>n + 1</a:t>
                </a:r>
                <a:r>
                  <a:rPr lang="en-US" altLang="zh-CN" dirty="0"/>
                  <a:t>) </a:t>
                </a:r>
                <a:r>
                  <a:rPr lang="en-US" altLang="zh-CN"/>
                  <a:t>+ </a:t>
                </a:r>
                <a:r>
                  <a:rPr lang="en-US" altLang="zh-CN" smtClean="0"/>
                  <a:t>(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dirty="0"/>
                          <m:t>1</m:t>
                        </m:r>
                      </m:e>
                    </m:borderBox>
                  </m:oMath>
                </a14:m>
                <a:r>
                  <a:rPr lang="en-US" altLang="zh-CN" smtClean="0"/>
                  <a:t>/</a:t>
                </a:r>
                <a:r>
                  <a:rPr lang="en-US" altLang="zh-CN" dirty="0"/>
                  <a:t>n) </a:t>
                </a:r>
                <a:r>
                  <a:rPr lang="zh-CN" altLang="en-US">
                    <a:sym typeface="Symbol" pitchFamily="18" charset="2"/>
                  </a:rPr>
                  <a:t>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b="1" i="0" dirty="0" smtClean="0"/>
                          <m:t>[ </m:t>
                        </m:r>
                        <m:r>
                          <m:rPr>
                            <m:nor/>
                          </m:rPr>
                          <a:rPr lang="en-US" altLang="zh-CN" b="1" i="0" dirty="0" smtClean="0"/>
                          <m:t>T</m:t>
                        </m:r>
                        <m:r>
                          <m:rPr>
                            <m:nor/>
                          </m:rPr>
                          <a:rPr lang="en-US" altLang="zh-CN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dirty="0"/>
                          <m:t>k</m:t>
                        </m:r>
                        <m:r>
                          <m:rPr>
                            <m:nor/>
                          </m:rPr>
                          <a:rPr lang="en-US" altLang="zh-CN" dirty="0"/>
                          <m:t>) +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b="1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−</m:t>
                        </m:r>
                        <m:r>
                          <m:rPr>
                            <m:nor/>
                          </m:rPr>
                          <a:rPr lang="en-US" altLang="zh-CN" b="1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k</m:t>
                        </m:r>
                        <m:r>
                          <m:rPr>
                            <m:nor/>
                          </m:rPr>
                          <a:rPr lang="en-US" altLang="zh-CN" b="1" i="0" dirty="0" smtClean="0"/>
                          <m:t> − 1</m:t>
                        </m:r>
                        <m:r>
                          <m:rPr>
                            <m:nor/>
                          </m:rPr>
                          <a:rPr lang="en-US" altLang="zh-CN" dirty="0"/>
                          <m:t>)</m:t>
                        </m:r>
                        <m:r>
                          <m:rPr>
                            <m:nor/>
                          </m:rPr>
                          <a:rPr lang="en-US" altLang="zh-CN" b="1" i="0" dirty="0" smtClean="0"/>
                          <m:t> ]</m:t>
                        </m:r>
                      </m:e>
                    </m:nary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/>
                  <a:t>      </a:t>
                </a:r>
                <a:r>
                  <a:rPr lang="en-US" altLang="zh-CN" smtClean="0"/>
                  <a:t>  =  </a:t>
                </a:r>
                <a:r>
                  <a:rPr lang="en-US" altLang="zh-CN"/>
                  <a:t>(</a:t>
                </a:r>
                <a:r>
                  <a:rPr lang="en-US" altLang="zh-CN" smtClean="0"/>
                  <a:t>n + 1</a:t>
                </a:r>
                <a:r>
                  <a:rPr lang="en-US" altLang="zh-CN" dirty="0"/>
                  <a:t>) </a:t>
                </a:r>
                <a:r>
                  <a:rPr lang="en-US" altLang="zh-CN"/>
                  <a:t>+ </a:t>
                </a:r>
                <a:r>
                  <a:rPr lang="en-US" altLang="zh-CN" smtClean="0"/>
                  <a:t>(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dirty="0"/>
                          <m:t>2</m:t>
                        </m:r>
                      </m:e>
                    </m:borderBox>
                  </m:oMath>
                </a14:m>
                <a:r>
                  <a:rPr lang="en-US" altLang="zh-CN" smtClean="0"/>
                  <a:t>/</a:t>
                </a:r>
                <a:r>
                  <a:rPr lang="en-US" altLang="zh-CN" dirty="0"/>
                  <a:t>n) </a:t>
                </a:r>
                <a:r>
                  <a:rPr lang="zh-CN" altLang="en-US" dirty="0">
                    <a:sym typeface="Symbol" pitchFamily="18" charset="2"/>
                  </a:rPr>
                  <a:t>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dirty="0"/>
                          <m:t>k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smtClean="0"/>
                  <a:t>	n * T(n)             =   n * (n + 1)  +  2 </a:t>
                </a:r>
                <a:r>
                  <a:rPr lang="zh-CN" altLang="en-US" smtClean="0">
                    <a:sym typeface="Symbol" pitchFamily="18" charset="2"/>
                  </a:rPr>
                  <a:t></a:t>
                </a:r>
                <a:r>
                  <a:rPr lang="en-US" altLang="zh-CN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dirty="0"/>
                          <m:t>k</m:t>
                        </m:r>
                        <m:r>
                          <m:rPr>
                            <m:nor/>
                          </m:rPr>
                          <a:rPr lang="en-US" altLang="zh-CN" dirty="0"/>
                          <m:t>)</m:t>
                        </m:r>
                      </m:e>
                    </m:nary>
                  </m:oMath>
                </a14:m>
                <a:r>
                  <a:rPr lang="en-US" altLang="zh-CN" smtClean="0"/>
                  <a:t/>
                </a:r>
                <a:br>
                  <a:rPr lang="en-US" altLang="zh-CN" smtClean="0"/>
                </a:br>
                <a:r>
                  <a:rPr lang="en-US" altLang="zh-CN"/>
                  <a:t>	</a:t>
                </a:r>
                <a:r>
                  <a:rPr lang="en-US" altLang="zh-CN" smtClean="0"/>
                  <a:t>(n − 1) * T(n − 1)   =   (n − 1) * n  +  2 </a:t>
                </a:r>
                <a:r>
                  <a:rPr lang="zh-CN" altLang="en-US">
                    <a:sym typeface="Symbol" pitchFamily="18" charset="2"/>
                  </a:rPr>
                  <a:t>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dirty="0"/>
                          <m:t>k</m:t>
                        </m:r>
                        <m:r>
                          <m:rPr>
                            <m:nor/>
                          </m:rPr>
                          <a:rPr lang="en-US" altLang="zh-CN" dirty="0"/>
                          <m:t>)</m:t>
                        </m:r>
                      </m:e>
                    </m:nary>
                  </m:oMath>
                </a14:m>
                <a:endParaRPr lang="en-US" altLang="zh-CN" smtClean="0"/>
              </a:p>
              <a:p>
                <a:r>
                  <a:rPr lang="en-US" altLang="zh-CN"/>
                  <a:t>	</a:t>
                </a:r>
                <a:r>
                  <a:rPr lang="en-US" altLang="zh-CN" smtClean="0"/>
                  <a:t>n * T(n</a:t>
                </a:r>
                <a:r>
                  <a:rPr lang="en-US" altLang="zh-CN"/>
                  <a:t>) </a:t>
                </a:r>
                <a:r>
                  <a:rPr lang="en-US" altLang="zh-CN" smtClean="0"/>
                  <a:t>− </a:t>
                </a:r>
                <a:r>
                  <a:rPr lang="en-US" altLang="zh-CN"/>
                  <a:t>(</a:t>
                </a:r>
                <a:r>
                  <a:rPr lang="en-US" altLang="zh-CN" smtClean="0"/>
                  <a:t>n - 1) * T(n - 1</a:t>
                </a:r>
                <a:r>
                  <a:rPr lang="en-US" altLang="zh-CN"/>
                  <a:t>) </a:t>
                </a:r>
                <a:r>
                  <a:rPr lang="en-US" altLang="zh-CN" smtClean="0"/>
                  <a:t>  =   2 * n  +  2 * T(n − 1)</a:t>
                </a:r>
              </a:p>
              <a:p>
                <a:r>
                  <a:rPr lang="en-US" altLang="zh-CN" smtClean="0"/>
                  <a:t>	n * T(n) − (n + 1) * T(n − 1)   =   2 * n</a:t>
                </a:r>
              </a:p>
              <a:p>
                <a:r>
                  <a:rPr lang="en-US" altLang="zh-CN" dirty="0"/>
                  <a:t>	</a:t>
                </a:r>
                <a:r>
                  <a:rPr lang="en-US" altLang="zh-CN"/>
                  <a:t>T(n</a:t>
                </a:r>
                <a:r>
                  <a:rPr lang="en-US" altLang="zh-CN" smtClean="0"/>
                  <a:t>)/(n + 1</a:t>
                </a:r>
                <a:r>
                  <a:rPr lang="en-US" altLang="zh-CN"/>
                  <a:t>) </a:t>
                </a:r>
                <a:r>
                  <a:rPr lang="en-US" altLang="zh-CN" smtClean="0"/>
                  <a:t>  =   2</a:t>
                </a:r>
                <a:r>
                  <a:rPr lang="en-US" altLang="zh-CN"/>
                  <a:t>/(</a:t>
                </a:r>
                <a:r>
                  <a:rPr lang="en-US" altLang="zh-CN" smtClean="0"/>
                  <a:t>n+1</a:t>
                </a:r>
                <a:r>
                  <a:rPr lang="en-US" altLang="zh-CN" dirty="0"/>
                  <a:t>) </a:t>
                </a:r>
                <a:r>
                  <a:rPr lang="en-US" altLang="zh-CN"/>
                  <a:t>+ </a:t>
                </a:r>
                <a:r>
                  <a:rPr lang="en-US" altLang="zh-CN" smtClean="0"/>
                  <a:t>T(n-1</a:t>
                </a:r>
                <a:r>
                  <a:rPr lang="en-US" altLang="zh-CN"/>
                  <a:t>)/</a:t>
                </a:r>
                <a:r>
                  <a:rPr lang="en-US" altLang="zh-CN" smtClean="0"/>
                  <a:t>n  =  2/(n+1) + 2/n + T(n-2)/(n-1)</a:t>
                </a:r>
                <a:br>
                  <a:rPr lang="en-US" altLang="zh-CN" smtClean="0"/>
                </a:br>
                <a:r>
                  <a:rPr lang="en-US" altLang="zh-CN" smtClean="0"/>
                  <a:t>                 =   2</a:t>
                </a:r>
                <a:r>
                  <a:rPr lang="en-US" altLang="zh-CN"/>
                  <a:t>/(</a:t>
                </a:r>
                <a:r>
                  <a:rPr lang="en-US" altLang="zh-CN" smtClean="0"/>
                  <a:t>n+1</a:t>
                </a:r>
                <a:r>
                  <a:rPr lang="en-US" altLang="zh-CN" dirty="0"/>
                  <a:t>) + 2/n + 2</a:t>
                </a:r>
                <a:r>
                  <a:rPr lang="en-US" altLang="zh-CN"/>
                  <a:t>/(</a:t>
                </a:r>
                <a:r>
                  <a:rPr lang="en-US" altLang="zh-CN" smtClean="0"/>
                  <a:t>n-1</a:t>
                </a:r>
                <a:r>
                  <a:rPr lang="en-US" altLang="zh-CN" dirty="0"/>
                  <a:t>) + ... + 2/2 + T(0)/1</a:t>
                </a:r>
                <a:br>
                  <a:rPr lang="en-US" altLang="zh-CN" dirty="0"/>
                </a:br>
                <a:r>
                  <a:rPr lang="en-US" altLang="zh-CN"/>
                  <a:t>           </a:t>
                </a:r>
                <a:r>
                  <a:rPr lang="en-US" altLang="zh-CN" smtClean="0"/>
                  <a:t>      =   ( 2 * ln2 ) * logn   = 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dirty="0"/>
                          <m:t>1.39</m:t>
                        </m:r>
                      </m:e>
                    </m:borderBox>
                  </m:oMath>
                </a14:m>
                <a:r>
                  <a:rPr lang="en-US" altLang="zh-CN" smtClean="0"/>
                  <a:t> </a:t>
                </a:r>
                <a:r>
                  <a:rPr lang="zh-CN" altLang="en-US" dirty="0">
                    <a:sym typeface="Symbol" pitchFamily="18" charset="2"/>
                  </a:rPr>
                  <a:t> </a:t>
                </a:r>
                <a:r>
                  <a:rPr lang="en-US" altLang="zh-CN" dirty="0" err="1"/>
                  <a:t>logn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562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2626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006" y="291881"/>
            <a:ext cx="1469700" cy="511616"/>
          </a:xfrm>
          <a:ln/>
        </p:spPr>
        <p:txBody>
          <a:bodyPr/>
          <a:lstStyle/>
          <a:p>
            <a:r>
              <a:rPr lang="zh-CN" altLang="en-US"/>
              <a:t>平</a:t>
            </a:r>
            <a:r>
              <a:rPr lang="zh-CN" altLang="en-US" smtClean="0"/>
              <a:t>均性</a:t>
            </a:r>
            <a:r>
              <a:rPr lang="zh-CN" altLang="en-US" dirty="0"/>
              <a:t>能</a:t>
            </a:r>
          </a:p>
        </p:txBody>
      </p:sp>
    </p:spTree>
    <p:extLst>
      <p:ext uri="{BB962C8B-B14F-4D97-AF65-F5344CB8AC3E}">
        <p14:creationId xmlns:p14="http://schemas.microsoft.com/office/powerpoint/2010/main" val="42932370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31" name="Rectangle 7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/>
              <a:t>12.</a:t>
            </a:r>
            <a:r>
              <a:rPr lang="zh-CN" altLang="en-US" dirty="0"/>
              <a:t>排序</a:t>
            </a:r>
          </a:p>
        </p:txBody>
      </p:sp>
      <p:sp>
        <p:nvSpPr>
          <p:cNvPr id="1306632" name="Rectangle 8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/>
              <a:t>(</a:t>
            </a:r>
            <a:r>
              <a:rPr lang="en-US" altLang="zh-CN" smtClean="0"/>
              <a:t>a3) </a:t>
            </a:r>
            <a:r>
              <a:rPr lang="zh-CN" altLang="en-US"/>
              <a:t>快速排</a:t>
            </a:r>
            <a:r>
              <a:rPr lang="zh-CN" altLang="en-US" smtClean="0"/>
              <a:t>序：重复元素</a:t>
            </a:r>
            <a:endParaRPr lang="zh-CN" altLang="en-US"/>
          </a:p>
        </p:txBody>
      </p:sp>
      <p:sp>
        <p:nvSpPr>
          <p:cNvPr id="1306635" name="Rectangle 11"/>
          <p:cNvSpPr>
            <a:spLocks noChangeArrowheads="1"/>
          </p:cNvSpPr>
          <p:nvPr/>
        </p:nvSpPr>
        <p:spPr bwMode="auto">
          <a:xfrm>
            <a:off x="1295400" y="3429000"/>
            <a:ext cx="4605867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b">
            <a:scene3d>
              <a:camera prst="orthographicFront"/>
              <a:lightRig rig="soft" dir="t">
                <a:rot lat="0" lon="0" rev="10800000"/>
              </a:lightRig>
            </a:scene3d>
            <a:sp3d prstMaterial="metal">
              <a:bevelT w="27940" h="12700"/>
              <a:contourClr>
                <a:srgbClr val="DDDDDD"/>
              </a:contourClr>
            </a:sp3d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zh-CN" altLang="en-US" sz="2000" b="1" kern="0">
                <a:ln w="11430"/>
                <a:solidFill>
                  <a:srgbClr val="207907"/>
                </a:solidFill>
                <a:cs typeface="+mn-cs"/>
              </a:rPr>
              <a:t>左见兮鸣鵙，右睹兮呼枭</a:t>
            </a:r>
            <a:endParaRPr lang="en-US" altLang="zh-CN" sz="2000" b="1" kern="0">
              <a:ln w="11430"/>
              <a:solidFill>
                <a:srgbClr val="207907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3759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0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585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大量</m:t>
                        </m:r>
                      </m:e>
                    </m:borderBox>
                  </m:oMath>
                </a14:m>
                <a:r>
                  <a:rPr lang="zh-CN" altLang="en-US" smtClean="0"/>
                  <a:t>甚至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全部</m:t>
                        </m:r>
                      </m:e>
                    </m:borderBox>
                  </m:oMath>
                </a14:m>
                <a:r>
                  <a:rPr lang="zh-CN" altLang="en-US" smtClean="0"/>
                  <a:t>元素重复时</a:t>
                </a:r>
                <a:r>
                  <a:rPr lang="zh-CN" altLang="en-US"/>
                  <a:t/>
                </a:r>
                <a:br>
                  <a:rPr lang="zh-CN" altLang="en-US"/>
                </a:br>
                <a:r>
                  <a:rPr lang="zh-CN" altLang="en-US"/>
                  <a:t>	轴点位置总是接近</a:t>
                </a:r>
                <a:r>
                  <a:rPr lang="zh-CN" altLang="en-US" smtClean="0"/>
                  <a:t>于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</m:e>
                    </m:borderBox>
                  </m:oMath>
                </a14:m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/>
                  <a:t>	</a:t>
                </a:r>
                <a:r>
                  <a:rPr lang="zh-CN" altLang="en-US"/>
                  <a:t>子序列的划</a:t>
                </a:r>
                <a:r>
                  <a:rPr lang="zh-CN" altLang="en-US" smtClean="0"/>
                  <a:t>分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极不</m:t>
                        </m:r>
                      </m:e>
                    </m:borderBox>
                  </m:oMath>
                </a14:m>
                <a:r>
                  <a:rPr lang="zh-CN" altLang="en-US" smtClean="0"/>
                  <a:t>均</a:t>
                </a:r>
                <a:r>
                  <a:rPr lang="zh-CN" altLang="en-US"/>
                  <a:t>匀</a:t>
                </a:r>
                <a:br>
                  <a:rPr lang="zh-CN" altLang="en-US"/>
                </a:br>
                <a:r>
                  <a:rPr lang="zh-CN" altLang="en-US"/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二分</m:t>
                        </m:r>
                      </m:e>
                    </m:borderBox>
                  </m:oMath>
                </a14:m>
                <a:r>
                  <a:rPr lang="zh-CN" altLang="en-US" smtClean="0"/>
                  <a:t>递</a:t>
                </a:r>
                <a:r>
                  <a:rPr lang="zh-CN" altLang="en-US"/>
                  <a:t>归退化</a:t>
                </a:r>
                <a:r>
                  <a:rPr lang="zh-CN" altLang="en-US" smtClean="0"/>
                  <a:t>为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线性</m:t>
                        </m:r>
                      </m:e>
                    </m:borderBox>
                  </m:oMath>
                </a14:m>
                <a:r>
                  <a:rPr lang="zh-CN" altLang="en-US" smtClean="0"/>
                  <a:t>递</a:t>
                </a:r>
                <a:r>
                  <a:rPr lang="zh-CN" altLang="en-US"/>
                  <a:t>归</a:t>
                </a:r>
                <a:br>
                  <a:rPr lang="zh-CN" altLang="en-US"/>
                </a:br>
                <a:r>
                  <a:rPr lang="zh-CN" altLang="en-US"/>
                  <a:t>	递归深度接近</a:t>
                </a:r>
                <a:r>
                  <a:rPr lang="zh-CN" altLang="en-US" smtClean="0"/>
                  <a:t>于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>
                            <a:latin typeface="Brush Script MT" pitchFamily="66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zh-CN"/>
                          <m:t>(</m:t>
                        </m:r>
                        <m:r>
                          <m:rPr>
                            <m:nor/>
                          </m:rPr>
                          <a:rPr lang="en-US" altLang="zh-CN"/>
                          <m:t>n</m:t>
                        </m:r>
                        <m:r>
                          <m:rPr>
                            <m:nor/>
                          </m:rPr>
                          <a:rPr lang="en-US" altLang="zh-CN"/>
                          <m:t>)</m:t>
                        </m:r>
                      </m:e>
                    </m:borderBox>
                  </m:oMath>
                </a14:m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zh-CN" altLang="en-US"/>
                  <a:t>	运行时间接近</a:t>
                </a:r>
                <a:r>
                  <a:rPr lang="zh-CN" altLang="en-US" smtClean="0"/>
                  <a:t>于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>
                            <a:latin typeface="Brush Script MT" pitchFamily="66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zh-CN"/>
                          <m:t>(</m:t>
                        </m:r>
                        <m:r>
                          <m:rPr>
                            <m:nor/>
                          </m:rPr>
                          <a:rPr lang="en-US" altLang="zh-CN"/>
                          <m:t>n</m:t>
                        </m:r>
                        <m:r>
                          <m:rPr>
                            <m:nor/>
                          </m:rPr>
                          <a:rPr lang="en-US" altLang="zh-CN" baseline="30000"/>
                          <m:t>2</m:t>
                        </m:r>
                        <m:r>
                          <m:rPr>
                            <m:nor/>
                          </m:rPr>
                          <a:rPr lang="en-US" altLang="zh-CN"/>
                          <m:t>)</m:t>
                        </m:r>
                      </m:e>
                    </m:borderBox>
                  </m:oMath>
                </a14:m>
                <a:endParaRPr lang="en-US" altLang="zh-CN"/>
              </a:p>
              <a:p>
                <a:r>
                  <a:rPr lang="zh-CN" altLang="en-US" smtClean="0"/>
                  <a:t>移</a:t>
                </a:r>
                <a:r>
                  <a:rPr lang="zh-CN" altLang="en-US"/>
                  <a:t>动</a:t>
                </a:r>
                <a:r>
                  <a:rPr lang="en-US" altLang="zh-CN"/>
                  <a:t>lo</a:t>
                </a:r>
                <a:r>
                  <a:rPr lang="zh-CN" altLang="en-US"/>
                  <a:t>和</a:t>
                </a:r>
                <a:r>
                  <a:rPr lang="en-US" altLang="zh-CN"/>
                  <a:t>hi</a:t>
                </a:r>
                <a:r>
                  <a:rPr lang="zh-CN" altLang="en-US"/>
                  <a:t>的过程中，同时比较相邻元</a:t>
                </a:r>
                <a:r>
                  <a:rPr lang="zh-CN" altLang="en-US" smtClean="0"/>
                  <a:t>素：若</a:t>
                </a:r>
                <a:r>
                  <a:rPr lang="zh-CN" altLang="en-US"/>
                  <a:t>属于相邻的重复元素，则不再深入递归</a:t>
                </a:r>
                <a:br>
                  <a:rPr lang="zh-CN" altLang="en-US"/>
                </a:br>
                <a:r>
                  <a:rPr lang="zh-CN" altLang="en-US"/>
                  <a:t>但一般情况下，如此计算量反而增加</a:t>
                </a:r>
                <a:r>
                  <a:rPr lang="zh-CN" altLang="en-US" smtClean="0"/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得不偿失</m:t>
                        </m:r>
                      </m:e>
                    </m:borderBox>
                  </m:oMath>
                </a14:m>
                <a:endParaRPr lang="zh-CN" altLang="en-US"/>
              </a:p>
              <a:p>
                <a:r>
                  <a:rPr lang="zh-CN" altLang="en-US"/>
                  <a:t>对算</a:t>
                </a:r>
                <a:r>
                  <a:rPr lang="zh-CN" altLang="en-US" smtClean="0"/>
                  <a:t>法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A</m:t>
                        </m:r>
                      </m:e>
                    </m:borderBox>
                  </m:oMath>
                </a14:m>
                <a:r>
                  <a:rPr lang="zh-CN" altLang="en-US" smtClean="0"/>
                  <a:t>略</a:t>
                </a:r>
                <a:r>
                  <a:rPr lang="zh-CN" altLang="en-US"/>
                  <a:t>做调整，即可解决问</a:t>
                </a:r>
                <a:r>
                  <a:rPr lang="zh-CN" altLang="en-US" smtClean="0"/>
                  <a:t>题</a:t>
                </a:r>
                <a:r>
                  <a:rPr lang="en-US" altLang="zh-CN" smtClean="0">
                    <a:latin typeface="微软雅黑" pitchFamily="34" charset="-122"/>
                  </a:rPr>
                  <a:t>——</a:t>
                </a:r>
                <a:r>
                  <a:rPr lang="zh-CN" altLang="en-US"/>
                  <a:t>为便于对比，先给出等价形</a:t>
                </a:r>
                <a:r>
                  <a:rPr lang="zh-CN" altLang="en-US" smtClean="0"/>
                  <a:t>式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A</m:t>
                        </m:r>
                        <m:r>
                          <m:rPr>
                            <m:nor/>
                          </m:rPr>
                          <a:rPr lang="en-US" altLang="zh-CN"/>
                          <m:t>1</m:t>
                        </m:r>
                      </m:e>
                    </m:borderBox>
                  </m:oMath>
                </a14:m>
                <a:r>
                  <a:rPr lang="en-US" altLang="zh-CN" smtClean="0"/>
                  <a:t>...</a:t>
                </a:r>
                <a:endParaRPr lang="en-US" altLang="zh-CN"/>
              </a:p>
            </p:txBody>
          </p:sp>
        </mc:Choice>
        <mc:Fallback xmlns="">
          <p:sp>
            <p:nvSpPr>
              <p:cNvPr id="1558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8530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006" y="291881"/>
            <a:ext cx="1469700" cy="511616"/>
          </a:xfrm>
          <a:ln/>
        </p:spPr>
        <p:txBody>
          <a:bodyPr/>
          <a:lstStyle/>
          <a:p>
            <a:r>
              <a:rPr lang="zh-CN" altLang="en-US" smtClean="0"/>
              <a:t>重复</a:t>
            </a:r>
            <a:r>
              <a:rPr lang="zh-CN" altLang="en-US" dirty="0"/>
              <a:t>元素</a:t>
            </a: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6894655" y="2276731"/>
            <a:ext cx="4242045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6535307" y="2276731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400" b="1">
              <a:ea typeface="黑体" pitchFamily="49" charset="-122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7180407" y="2852551"/>
            <a:ext cx="3956293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6821057" y="2852551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400" b="1">
              <a:ea typeface="黑体" pitchFamily="49" charset="-122"/>
            </a:endParaRP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7467742" y="3429963"/>
            <a:ext cx="3668958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7108397" y="3429963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400" b="1">
              <a:ea typeface="黑体" pitchFamily="49" charset="-122"/>
            </a:endParaRPr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>
            <a:off x="7756669" y="4005783"/>
            <a:ext cx="3380031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7397320" y="4005783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400" b="1">
              <a:ea typeface="黑体" pitchFamily="49" charset="-122"/>
            </a:endParaRPr>
          </a:p>
        </p:txBody>
      </p:sp>
      <p:sp>
        <p:nvSpPr>
          <p:cNvPr id="24" name="AutoShape 12"/>
          <p:cNvSpPr>
            <a:spLocks noChangeArrowheads="1"/>
          </p:cNvSpPr>
          <p:nvPr/>
        </p:nvSpPr>
        <p:spPr bwMode="auto">
          <a:xfrm>
            <a:off x="6602557" y="1702503"/>
            <a:ext cx="4534143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25" name="AutoShape 13"/>
          <p:cNvSpPr>
            <a:spLocks noChangeArrowheads="1"/>
          </p:cNvSpPr>
          <p:nvPr/>
        </p:nvSpPr>
        <p:spPr bwMode="auto">
          <a:xfrm>
            <a:off x="6243209" y="1702503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400" b="1">
              <a:ea typeface="黑体" pitchFamily="49" charset="-122"/>
            </a:endParaRPr>
          </a:p>
        </p:txBody>
      </p:sp>
      <p:sp>
        <p:nvSpPr>
          <p:cNvPr id="26" name="AutoShape 14"/>
          <p:cNvSpPr>
            <a:spLocks noChangeArrowheads="1"/>
          </p:cNvSpPr>
          <p:nvPr/>
        </p:nvSpPr>
        <p:spPr bwMode="auto">
          <a:xfrm>
            <a:off x="6313630" y="1123950"/>
            <a:ext cx="4823070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27" name="AutoShape 15"/>
          <p:cNvSpPr>
            <a:spLocks noChangeArrowheads="1"/>
          </p:cNvSpPr>
          <p:nvPr/>
        </p:nvSpPr>
        <p:spPr bwMode="auto">
          <a:xfrm>
            <a:off x="5954284" y="1123950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400" b="1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2165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820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60000"/>
                  </a:lnSpc>
                  <a:buNone/>
                  <a:tabLst>
                    <a:tab pos="7980363" algn="r"/>
                  </a:tabLst>
                </a:pPr>
                <a:r>
                  <a:rPr lang="en-US" altLang="zh-CN" smtClean="0"/>
                  <a:t>template &lt;typename T&gt; Rank </a:t>
                </a:r>
                <a:r>
                  <a:rPr lang="en-US" altLang="zh-CN">
                    <a:hlinkClick r:id="rId3" action="ppaction://hlinkfile"/>
                  </a:rPr>
                  <a:t>Vector</a:t>
                </a:r>
                <a:r>
                  <a:rPr lang="en-US" altLang="zh-CN"/>
                  <a:t>&lt;T&gt;::</a:t>
                </a:r>
                <a:r>
                  <a:rPr lang="en-US" altLang="zh-CN">
                    <a:hlinkClick r:id="rId4" action="ppaction://hlinkfile"/>
                  </a:rPr>
                  <a:t>partition</a:t>
                </a:r>
                <a:r>
                  <a:rPr lang="en-US" altLang="zh-CN" smtClean="0"/>
                  <a:t>( Rank </a:t>
                </a:r>
                <a:r>
                  <a:rPr lang="en-US" altLang="zh-CN"/>
                  <a:t>lo, Rank </a:t>
                </a:r>
                <a:r>
                  <a:rPr lang="en-US" altLang="zh-CN" smtClean="0"/>
                  <a:t>hi ) </a:t>
                </a:r>
                <a:r>
                  <a:rPr lang="en-US" altLang="zh-CN"/>
                  <a:t>{ </a:t>
                </a:r>
                <a:r>
                  <a:rPr lang="en-US" altLang="zh-CN">
                    <a:solidFill>
                      <a:srgbClr val="0070C0"/>
                    </a:solidFill>
                  </a:rPr>
                  <a:t>//[lo, hi]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 smtClean="0"/>
                  <a:t>   </a:t>
                </a:r>
                <a:r>
                  <a:rPr lang="en-US" altLang="zh-CN"/>
                  <a:t>swap( _elem[ lo ], _elem[ lo + rand() % ( hi – lo + 1 ) ] );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随机交换</a:t>
                </a:r>
                <a:r>
                  <a:rPr lang="zh-CN" altLang="en-US">
                    <a:solidFill>
                      <a:schemeClr val="folHlink"/>
                    </a:solidFill>
                  </a:rPr>
                  <a:t/>
                </a:r>
                <a:br>
                  <a:rPr lang="zh-CN" altLang="en-US">
                    <a:solidFill>
                      <a:schemeClr val="folHlink"/>
                    </a:solidFill>
                  </a:rPr>
                </a:br>
                <a:r>
                  <a:rPr lang="zh-CN" altLang="en-US"/>
                  <a:t>   </a:t>
                </a:r>
                <a:r>
                  <a:rPr lang="en-US" altLang="zh-CN"/>
                  <a:t>T pivot = _elem[ lo ];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经以上交换，等效于随机选取候选轴点</a:t>
                </a:r>
                <a:r>
                  <a:rPr lang="zh-CN" altLang="en-US">
                    <a:solidFill>
                      <a:schemeClr val="folHlink"/>
                    </a:solidFill>
                  </a:rPr>
                  <a:t/>
                </a:r>
                <a:br>
                  <a:rPr lang="zh-CN" altLang="en-US">
                    <a:solidFill>
                      <a:schemeClr val="folHlink"/>
                    </a:solidFill>
                  </a:rPr>
                </a:br>
                <a:r>
                  <a:rPr lang="zh-CN" altLang="en-US"/>
                  <a:t>   </a:t>
                </a:r>
                <a:r>
                  <a:rPr lang="en-US" altLang="zh-CN"/>
                  <a:t>while ( lo &lt; hi ) {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从两端交替地向中间扫描，彼此靠拢</a:t>
                </a:r>
                <a:r>
                  <a:rPr lang="zh-CN" altLang="en-US">
                    <a:solidFill>
                      <a:schemeClr val="folHlink"/>
                    </a:solidFill>
                  </a:rPr>
                  <a:t/>
                </a:r>
                <a:br>
                  <a:rPr lang="zh-CN" altLang="en-US">
                    <a:solidFill>
                      <a:schemeClr val="folHlink"/>
                    </a:solidFill>
                  </a:rPr>
                </a:br>
                <a:r>
                  <a:rPr lang="zh-CN" altLang="en-US" smtClean="0"/>
                  <a:t>      </a:t>
                </a:r>
                <a:r>
                  <a:rPr lang="en-US" altLang="zh-CN"/>
                  <a:t>while </a:t>
                </a:r>
                <a:r>
                  <a:rPr lang="en-US" altLang="zh-CN" smtClean="0"/>
                  <a:t>(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  <m:r>
                          <m:rPr>
                            <m:nor/>
                          </m:rPr>
                          <a:rPr lang="en-US" altLang="zh-CN"/>
                          <m:t> &lt; </m:t>
                        </m:r>
                        <m:r>
                          <m:rPr>
                            <m:nor/>
                          </m:rPr>
                          <a:rPr lang="en-US" altLang="zh-CN"/>
                          <m:t>hi</m:t>
                        </m:r>
                      </m:e>
                    </m:borderBox>
                  </m:oMath>
                </a14:m>
                <a:r>
                  <a:rPr lang="en-US" altLang="zh-CN" smtClean="0"/>
                  <a:t> </a:t>
                </a:r>
                <a:r>
                  <a:rPr lang="en-US" altLang="zh-CN"/>
                  <a:t>&amp;&amp;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pivot</m:t>
                        </m:r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  <m:borderBox>
                          <m:borderBox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borderBoxPr>
                          <m:e>
                            <m:r>
                              <m:rPr>
                                <m:nor/>
                              </m:rPr>
                              <a:rPr lang="en-US" altLang="zh-CN"/>
                              <m:t>&lt;=</m:t>
                            </m:r>
                          </m:e>
                        </m:borderBox>
                        <m:r>
                          <m:rPr>
                            <m:nor/>
                          </m:rPr>
                          <a:rPr lang="en-US" altLang="zh-CN"/>
                          <m:t> _</m:t>
                        </m:r>
                        <m:r>
                          <m:rPr>
                            <m:nor/>
                          </m:rPr>
                          <a:rPr lang="en-US" altLang="zh-CN"/>
                          <m:t>elem</m:t>
                        </m:r>
                        <m:r>
                          <m:rPr>
                            <m:nor/>
                          </m:rPr>
                          <a:rPr lang="en-US" altLang="zh-CN"/>
                          <m:t>[ </m:t>
                        </m:r>
                        <m:r>
                          <m:rPr>
                            <m:nor/>
                          </m:rPr>
                          <a:rPr lang="en-US" altLang="zh-CN"/>
                          <m:t>hi</m:t>
                        </m:r>
                        <m:r>
                          <m:rPr>
                            <m:nor/>
                          </m:rPr>
                          <a:rPr lang="en-US" altLang="zh-CN"/>
                          <m:t> ]</m:t>
                        </m:r>
                      </m:e>
                    </m:borderBox>
                  </m:oMath>
                </a14:m>
                <a:r>
                  <a:rPr lang="en-US" altLang="zh-CN" smtClean="0"/>
                  <a:t> ) </a:t>
                </a:r>
                <a:r>
                  <a:rPr lang="en-US" altLang="zh-CN"/>
                  <a:t>hi--;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向左拓展</a:t>
                </a:r>
                <a:r>
                  <a:rPr lang="en-US" altLang="zh-CN">
                    <a:solidFill>
                      <a:srgbClr val="0070C0"/>
                    </a:solidFill>
                  </a:rPr>
                  <a:t>G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/>
                  <a:t>    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if</m:t>
                        </m:r>
                        <m:r>
                          <m:rPr>
                            <m:nor/>
                          </m:rPr>
                          <a:rPr lang="en-US" altLang="zh-CN"/>
                          <m:t> (</m:t>
                        </m:r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  <m:r>
                          <m:rPr>
                            <m:nor/>
                          </m:rPr>
                          <a:rPr lang="en-US" altLang="zh-CN"/>
                          <m:t> &lt; </m:t>
                        </m:r>
                        <m:r>
                          <m:rPr>
                            <m:nor/>
                          </m:rPr>
                          <a:rPr lang="en-US" altLang="zh-CN"/>
                          <m:t>hi</m:t>
                        </m:r>
                        <m:r>
                          <m:rPr>
                            <m:nor/>
                          </m:rPr>
                          <a:rPr lang="en-US" altLang="zh-CN"/>
                          <m:t>)</m:t>
                        </m:r>
                      </m:e>
                    </m:borderBox>
                  </m:oMath>
                </a14:m>
                <a:r>
                  <a:rPr lang="en-US" altLang="zh-CN" smtClean="0"/>
                  <a:t> </a:t>
                </a:r>
                <a:r>
                  <a:rPr lang="en-US" altLang="zh-CN"/>
                  <a:t>_elem</a:t>
                </a:r>
                <a:r>
                  <a:rPr lang="en-US" altLang="zh-CN" smtClean="0"/>
                  <a:t>[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  <m:r>
                          <m:rPr>
                            <m:nor/>
                          </m:rPr>
                          <a:rPr lang="en-US" altLang="zh-CN"/>
                          <m:t>++ </m:t>
                        </m:r>
                      </m:e>
                    </m:borderBox>
                  </m:oMath>
                </a14:m>
                <a:r>
                  <a:rPr lang="en-US" altLang="zh-CN" smtClean="0"/>
                  <a:t>] </a:t>
                </a:r>
                <a:r>
                  <a:rPr lang="en-US" altLang="zh-CN"/>
                  <a:t>= _elem</a:t>
                </a:r>
                <a:r>
                  <a:rPr lang="en-US" altLang="zh-CN" smtClean="0"/>
                  <a:t>[ hi ];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凡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70C0"/>
                            </a:solidFill>
                          </a:rPr>
                          <m:t>小于</m:t>
                        </m:r>
                      </m:e>
                    </m:borderBox>
                  </m:oMath>
                </a14:m>
                <a:r>
                  <a:rPr lang="zh-CN" altLang="en-US" smtClean="0">
                    <a:solidFill>
                      <a:srgbClr val="0070C0"/>
                    </a:solidFill>
                  </a:rPr>
                  <a:t>轴</a:t>
                </a:r>
                <a:r>
                  <a:rPr lang="zh-CN" altLang="en-US">
                    <a:solidFill>
                      <a:srgbClr val="0070C0"/>
                    </a:solidFill>
                  </a:rPr>
                  <a:t>点者，皆归入</a:t>
                </a:r>
                <a:r>
                  <a:rPr lang="en-US" altLang="zh-CN">
                    <a:solidFill>
                      <a:srgbClr val="0070C0"/>
                    </a:solidFill>
                  </a:rPr>
                  <a:t>L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/>
                  <a:t>      while </a:t>
                </a:r>
                <a:r>
                  <a:rPr lang="en-US" altLang="zh-CN" smtClean="0"/>
                  <a:t>(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  <m:r>
                          <m:rPr>
                            <m:nor/>
                          </m:rPr>
                          <a:rPr lang="en-US" altLang="zh-CN"/>
                          <m:t> &lt; </m:t>
                        </m:r>
                        <m:r>
                          <m:rPr>
                            <m:nor/>
                          </m:rPr>
                          <a:rPr lang="en-US" altLang="zh-CN"/>
                          <m:t>hi</m:t>
                        </m:r>
                      </m:e>
                    </m:borderBox>
                  </m:oMath>
                </a14:m>
                <a:r>
                  <a:rPr lang="en-US" altLang="zh-CN" smtClean="0"/>
                  <a:t> </a:t>
                </a:r>
                <a:r>
                  <a:rPr lang="en-US" altLang="zh-CN"/>
                  <a:t>&amp;&amp;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_</m:t>
                        </m:r>
                        <m:r>
                          <m:rPr>
                            <m:nor/>
                          </m:rPr>
                          <a:rPr lang="en-US" altLang="zh-CN"/>
                          <m:t>elem</m:t>
                        </m:r>
                        <m:r>
                          <m:rPr>
                            <m:nor/>
                          </m:rPr>
                          <a:rPr lang="en-US" altLang="zh-CN"/>
                          <m:t>[ </m:t>
                        </m:r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  <m:r>
                          <m:rPr>
                            <m:nor/>
                          </m:rPr>
                          <a:rPr lang="en-US" altLang="zh-CN"/>
                          <m:t> ] </m:t>
                        </m:r>
                        <m:borderBox>
                          <m:borderBox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borderBoxPr>
                          <m:e>
                            <m:r>
                              <m:rPr>
                                <m:nor/>
                              </m:rPr>
                              <a:rPr lang="en-US" altLang="zh-CN"/>
                              <m:t>&lt;=</m:t>
                            </m:r>
                          </m:e>
                        </m:borderBox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  <m:r>
                          <m:rPr>
                            <m:nor/>
                          </m:rPr>
                          <a:rPr lang="en-US" altLang="zh-CN"/>
                          <m:t>pivot</m:t>
                        </m:r>
                      </m:e>
                    </m:borderBox>
                  </m:oMath>
                </a14:m>
                <a:r>
                  <a:rPr lang="en-US" altLang="zh-CN" smtClean="0"/>
                  <a:t> ) </a:t>
                </a:r>
                <a:r>
                  <a:rPr lang="en-US" altLang="zh-CN"/>
                  <a:t>lo++;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向右拓展</a:t>
                </a:r>
                <a:r>
                  <a:rPr lang="en-US" altLang="zh-CN">
                    <a:solidFill>
                      <a:srgbClr val="0070C0"/>
                    </a:solidFill>
                  </a:rPr>
                  <a:t>L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/>
                  <a:t>    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if</m:t>
                        </m:r>
                        <m:r>
                          <m:rPr>
                            <m:nor/>
                          </m:rPr>
                          <a:rPr lang="en-US" altLang="zh-CN"/>
                          <m:t> (</m:t>
                        </m:r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  <m:r>
                          <m:rPr>
                            <m:nor/>
                          </m:rPr>
                          <a:rPr lang="en-US" altLang="zh-CN"/>
                          <m:t> &lt; </m:t>
                        </m:r>
                        <m:r>
                          <m:rPr>
                            <m:nor/>
                          </m:rPr>
                          <a:rPr lang="en-US" altLang="zh-CN"/>
                          <m:t>hi</m:t>
                        </m:r>
                        <m:r>
                          <m:rPr>
                            <m:nor/>
                          </m:rPr>
                          <a:rPr lang="en-US" altLang="zh-CN"/>
                          <m:t>)</m:t>
                        </m:r>
                      </m:e>
                    </m:borderBox>
                  </m:oMath>
                </a14:m>
                <a:r>
                  <a:rPr lang="en-US" altLang="zh-CN" smtClean="0"/>
                  <a:t> </a:t>
                </a:r>
                <a:r>
                  <a:rPr lang="en-US" altLang="zh-CN"/>
                  <a:t>_elem</a:t>
                </a:r>
                <a:r>
                  <a:rPr lang="en-US" altLang="zh-CN" smtClean="0"/>
                  <a:t>[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  <m:r>
                          <m:rPr>
                            <m:nor/>
                          </m:rPr>
                          <a:rPr lang="en-US" altLang="zh-CN"/>
                          <m:t>hi</m:t>
                        </m:r>
                        <m:r>
                          <m:rPr>
                            <m:nor/>
                          </m:rPr>
                          <a:rPr lang="en-US" altLang="zh-CN"/>
                          <m:t>−− </m:t>
                        </m:r>
                      </m:e>
                    </m:borderBox>
                  </m:oMath>
                </a14:m>
                <a:r>
                  <a:rPr lang="en-US" altLang="zh-CN" smtClean="0"/>
                  <a:t>] </a:t>
                </a:r>
                <a:r>
                  <a:rPr lang="en-US" altLang="zh-CN"/>
                  <a:t>= _elem</a:t>
                </a:r>
                <a:r>
                  <a:rPr lang="en-US" altLang="zh-CN" smtClean="0"/>
                  <a:t>[ lo ];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凡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70C0"/>
                            </a:solidFill>
                          </a:rPr>
                          <m:t>大于</m:t>
                        </m:r>
                      </m:e>
                    </m:borderBox>
                  </m:oMath>
                </a14:m>
                <a:r>
                  <a:rPr lang="zh-CN" altLang="en-US" smtClean="0">
                    <a:solidFill>
                      <a:srgbClr val="0070C0"/>
                    </a:solidFill>
                  </a:rPr>
                  <a:t>轴</a:t>
                </a:r>
                <a:r>
                  <a:rPr lang="zh-CN" altLang="en-US">
                    <a:solidFill>
                      <a:srgbClr val="0070C0"/>
                    </a:solidFill>
                  </a:rPr>
                  <a:t>点者，皆归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入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G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/>
                  <a:t>   } </a:t>
                </a:r>
                <a:r>
                  <a:rPr lang="en-US" altLang="zh-CN">
                    <a:solidFill>
                      <a:srgbClr val="0070C0"/>
                    </a:solidFill>
                  </a:rPr>
                  <a:t>//assert: lo == hi</a:t>
                </a:r>
                <a:r>
                  <a:rPr lang="en-US" altLang="zh-CN">
                    <a:solidFill>
                      <a:schemeClr val="folHlink"/>
                    </a:solidFill>
                  </a:rPr>
                  <a:t/>
                </a:r>
                <a:br>
                  <a:rPr lang="en-US" altLang="zh-CN">
                    <a:solidFill>
                      <a:schemeClr val="folHlink"/>
                    </a:solidFill>
                  </a:rPr>
                </a:br>
                <a:r>
                  <a:rPr lang="en-US" altLang="zh-CN"/>
                  <a:t>   _elem</a:t>
                </a:r>
                <a:r>
                  <a:rPr lang="en-US" altLang="zh-CN" smtClean="0"/>
                  <a:t>[ lo ] </a:t>
                </a:r>
                <a:r>
                  <a:rPr lang="en-US" altLang="zh-CN"/>
                  <a:t>= pivot; return lo;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候选轴点归位；返回其秩</a:t>
                </a:r>
                <a:r>
                  <a:rPr lang="zh-CN" altLang="en-US">
                    <a:solidFill>
                      <a:schemeClr val="folHlink"/>
                    </a:solidFill>
                  </a:rPr>
                  <a:t/>
                </a:r>
                <a:br>
                  <a:rPr lang="zh-CN" altLang="en-US">
                    <a:solidFill>
                      <a:schemeClr val="folHlink"/>
                    </a:solidFill>
                  </a:rPr>
                </a:br>
                <a:r>
                  <a:rPr lang="en-US" altLang="zh-CN"/>
                  <a:t>}</a:t>
                </a:r>
              </a:p>
            </p:txBody>
          </p:sp>
        </mc:Choice>
        <mc:Fallback xmlns="">
          <p:sp>
            <p:nvSpPr>
              <p:cNvPr id="15820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r="-1422" b="-11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2082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299" y="291880"/>
            <a:ext cx="1207256" cy="511616"/>
          </a:xfrm>
          <a:ln/>
        </p:spPr>
        <p:txBody>
          <a:bodyPr/>
          <a:lstStyle/>
          <a:p>
            <a:r>
              <a:rPr lang="zh-CN" altLang="en-US"/>
              <a:t>算法</a:t>
            </a:r>
            <a:r>
              <a:rPr lang="en-US" altLang="zh-CN" smtClean="0"/>
              <a:t>A1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470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841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60000"/>
                  </a:lnSpc>
                  <a:buNone/>
                  <a:tabLst>
                    <a:tab pos="7980363" algn="r"/>
                  </a:tabLst>
                </a:pPr>
                <a:r>
                  <a:rPr lang="en-US" altLang="zh-CN" smtClean="0"/>
                  <a:t>template &lt;typename T&gt; Rank </a:t>
                </a:r>
                <a:r>
                  <a:rPr lang="en-US" altLang="zh-CN">
                    <a:hlinkClick r:id="rId3" action="ppaction://hlinkfile"/>
                  </a:rPr>
                  <a:t>Vector</a:t>
                </a:r>
                <a:r>
                  <a:rPr lang="en-US" altLang="zh-CN"/>
                  <a:t>&lt;T&gt;::</a:t>
                </a:r>
                <a:r>
                  <a:rPr lang="en-US" altLang="zh-CN">
                    <a:hlinkClick r:id="rId4" action="ppaction://hlinkfile"/>
                  </a:rPr>
                  <a:t>partition</a:t>
                </a:r>
                <a:r>
                  <a:rPr lang="en-US" altLang="zh-CN" smtClean="0"/>
                  <a:t>( Rank </a:t>
                </a:r>
                <a:r>
                  <a:rPr lang="en-US" altLang="zh-CN"/>
                  <a:t>lo, Rank </a:t>
                </a:r>
                <a:r>
                  <a:rPr lang="en-US" altLang="zh-CN" smtClean="0"/>
                  <a:t>hi ) </a:t>
                </a:r>
                <a:r>
                  <a:rPr lang="en-US" altLang="zh-CN"/>
                  <a:t>{ </a:t>
                </a:r>
                <a:r>
                  <a:rPr lang="en-US" altLang="zh-CN">
                    <a:solidFill>
                      <a:srgbClr val="0070C0"/>
                    </a:solidFill>
                  </a:rPr>
                  <a:t>//[lo, hi]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 smtClean="0"/>
                  <a:t>   </a:t>
                </a:r>
                <a:r>
                  <a:rPr lang="en-US" altLang="zh-CN"/>
                  <a:t>swap( _elem[ lo ], _elem[ lo + rand() % ( hi – lo + 1 ) ] );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随机交换</a:t>
                </a:r>
                <a:r>
                  <a:rPr lang="zh-CN" altLang="en-US">
                    <a:solidFill>
                      <a:schemeClr val="folHlink"/>
                    </a:solidFill>
                  </a:rPr>
                  <a:t/>
                </a:r>
                <a:br>
                  <a:rPr lang="zh-CN" altLang="en-US">
                    <a:solidFill>
                      <a:schemeClr val="folHlink"/>
                    </a:solidFill>
                  </a:rPr>
                </a:br>
                <a:r>
                  <a:rPr lang="zh-CN" altLang="en-US"/>
                  <a:t>   </a:t>
                </a:r>
                <a:r>
                  <a:rPr lang="en-US" altLang="zh-CN"/>
                  <a:t>T pivot = _elem[ lo ];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经以上交换，等效于随机选取候选轴点</a:t>
                </a:r>
                <a:r>
                  <a:rPr lang="zh-CN" altLang="en-US">
                    <a:solidFill>
                      <a:schemeClr val="folHlink"/>
                    </a:solidFill>
                  </a:rPr>
                  <a:t/>
                </a:r>
                <a:br>
                  <a:rPr lang="zh-CN" altLang="en-US">
                    <a:solidFill>
                      <a:schemeClr val="folHlink"/>
                    </a:solidFill>
                  </a:rPr>
                </a:br>
                <a:r>
                  <a:rPr lang="zh-CN" altLang="en-US"/>
                  <a:t>   </a:t>
                </a:r>
                <a:r>
                  <a:rPr lang="en-US" altLang="zh-CN"/>
                  <a:t>while ( lo &lt; hi ) {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从两端交替地向中间扫描，彼此靠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拢</a:t>
                </a:r>
                <a:r>
                  <a:rPr lang="zh-CN" altLang="en-US" smtClean="0">
                    <a:solidFill>
                      <a:schemeClr val="folHlink"/>
                    </a:solidFill>
                  </a:rPr>
                  <a:t/>
                </a:r>
                <a:br>
                  <a:rPr lang="zh-CN" altLang="en-US" smtClean="0">
                    <a:solidFill>
                      <a:schemeClr val="folHlink"/>
                    </a:solidFill>
                  </a:rPr>
                </a:br>
                <a:r>
                  <a:rPr lang="en-US" altLang="zh-CN" smtClean="0"/>
                  <a:t>      while </a:t>
                </a:r>
                <a:r>
                  <a:rPr lang="en-US" altLang="zh-CN"/>
                  <a:t>(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  <m:r>
                          <m:rPr>
                            <m:nor/>
                          </m:rPr>
                          <a:rPr lang="en-US" altLang="zh-CN"/>
                          <m:t> &lt; </m:t>
                        </m:r>
                        <m:r>
                          <m:rPr>
                            <m:nor/>
                          </m:rPr>
                          <a:rPr lang="en-US" altLang="zh-CN"/>
                          <m:t>hi</m:t>
                        </m:r>
                      </m:e>
                    </m:borderBox>
                  </m:oMath>
                </a14:m>
                <a:r>
                  <a:rPr lang="en-US" altLang="zh-CN" smtClean="0"/>
                  <a:t> </a:t>
                </a:r>
                <a:r>
                  <a:rPr lang="en-US" altLang="zh-CN"/>
                  <a:t>&amp;&amp;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pivot</m:t>
                        </m:r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  <m:borderBox>
                          <m:borderBox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borderBoxPr>
                          <m:e>
                            <m:r>
                              <m:rPr>
                                <m:nor/>
                              </m:rPr>
                              <a:rPr lang="en-US" altLang="zh-CN"/>
                              <m:t>&lt;</m:t>
                            </m:r>
                            <m:r>
                              <m:rPr>
                                <m:nor/>
                              </m:rPr>
                              <a:rPr lang="en-US" altLang="zh-CN" b="1" i="0" smtClean="0"/>
                              <m:t> </m:t>
                            </m:r>
                          </m:e>
                        </m:borderBox>
                        <m:r>
                          <m:rPr>
                            <m:nor/>
                          </m:rPr>
                          <a:rPr lang="en-US" altLang="zh-CN"/>
                          <m:t> _</m:t>
                        </m:r>
                        <m:r>
                          <m:rPr>
                            <m:nor/>
                          </m:rPr>
                          <a:rPr lang="en-US" altLang="zh-CN"/>
                          <m:t>elem</m:t>
                        </m:r>
                        <m:r>
                          <m:rPr>
                            <m:nor/>
                          </m:rPr>
                          <a:rPr lang="en-US" altLang="zh-CN"/>
                          <m:t>[ </m:t>
                        </m:r>
                        <m:r>
                          <m:rPr>
                            <m:nor/>
                          </m:rPr>
                          <a:rPr lang="en-US" altLang="zh-CN"/>
                          <m:t>hi</m:t>
                        </m:r>
                        <m:r>
                          <m:rPr>
                            <m:nor/>
                          </m:rPr>
                          <a:rPr lang="en-US" altLang="zh-CN"/>
                          <m:t> ]</m:t>
                        </m:r>
                      </m:e>
                    </m:borderBox>
                  </m:oMath>
                </a14:m>
                <a:r>
                  <a:rPr lang="en-US" altLang="zh-CN" smtClean="0"/>
                  <a:t> </a:t>
                </a:r>
                <a:r>
                  <a:rPr lang="en-US" altLang="zh-CN"/>
                  <a:t>) hi--;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向左拓展</a:t>
                </a:r>
                <a:r>
                  <a:rPr lang="en-US" altLang="zh-CN">
                    <a:solidFill>
                      <a:srgbClr val="0070C0"/>
                    </a:solidFill>
                  </a:rPr>
                  <a:t>G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/>
                  <a:t>    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if</m:t>
                        </m:r>
                        <m:r>
                          <m:rPr>
                            <m:nor/>
                          </m:rPr>
                          <a:rPr lang="en-US" altLang="zh-CN"/>
                          <m:t> (</m:t>
                        </m:r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  <m:r>
                          <m:rPr>
                            <m:nor/>
                          </m:rPr>
                          <a:rPr lang="en-US" altLang="zh-CN"/>
                          <m:t> &lt; </m:t>
                        </m:r>
                        <m:r>
                          <m:rPr>
                            <m:nor/>
                          </m:rPr>
                          <a:rPr lang="en-US" altLang="zh-CN"/>
                          <m:t>hi</m:t>
                        </m:r>
                        <m:r>
                          <m:rPr>
                            <m:nor/>
                          </m:rPr>
                          <a:rPr lang="en-US" altLang="zh-CN"/>
                          <m:t>)</m:t>
                        </m:r>
                      </m:e>
                    </m:borderBox>
                  </m:oMath>
                </a14:m>
                <a:r>
                  <a:rPr lang="en-US" altLang="zh-CN"/>
                  <a:t> _elem[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  <m:r>
                          <m:rPr>
                            <m:nor/>
                          </m:rPr>
                          <a:rPr lang="en-US" altLang="zh-CN"/>
                          <m:t>++ </m:t>
                        </m:r>
                      </m:e>
                    </m:borderBox>
                  </m:oMath>
                </a14:m>
                <a:r>
                  <a:rPr lang="en-US" altLang="zh-CN"/>
                  <a:t>] = _elem[ hi ];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凡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70C0"/>
                            </a:solidFill>
                          </a:rPr>
                          <m:t>不大于</m:t>
                        </m:r>
                      </m:e>
                    </m:borderBox>
                  </m:oMath>
                </a14:m>
                <a:r>
                  <a:rPr lang="zh-CN" altLang="en-US" smtClean="0">
                    <a:solidFill>
                      <a:srgbClr val="0070C0"/>
                    </a:solidFill>
                  </a:rPr>
                  <a:t>轴</a:t>
                </a:r>
                <a:r>
                  <a:rPr lang="zh-CN" altLang="en-US">
                    <a:solidFill>
                      <a:srgbClr val="0070C0"/>
                    </a:solidFill>
                  </a:rPr>
                  <a:t>点者，皆归入</a:t>
                </a:r>
                <a:r>
                  <a:rPr lang="en-US" altLang="zh-CN">
                    <a:solidFill>
                      <a:srgbClr val="0070C0"/>
                    </a:solidFill>
                  </a:rPr>
                  <a:t>L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 smtClean="0"/>
                  <a:t>      </a:t>
                </a:r>
                <a:r>
                  <a:rPr lang="en-US" altLang="zh-CN"/>
                  <a:t>while (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  <m:r>
                          <m:rPr>
                            <m:nor/>
                          </m:rPr>
                          <a:rPr lang="en-US" altLang="zh-CN"/>
                          <m:t> &lt; </m:t>
                        </m:r>
                        <m:r>
                          <m:rPr>
                            <m:nor/>
                          </m:rPr>
                          <a:rPr lang="en-US" altLang="zh-CN"/>
                          <m:t>hi</m:t>
                        </m:r>
                      </m:e>
                    </m:borderBox>
                  </m:oMath>
                </a14:m>
                <a:r>
                  <a:rPr lang="en-US" altLang="zh-CN"/>
                  <a:t> &amp;&amp;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_</m:t>
                        </m:r>
                        <m:r>
                          <m:rPr>
                            <m:nor/>
                          </m:rPr>
                          <a:rPr lang="en-US" altLang="zh-CN"/>
                          <m:t>elem</m:t>
                        </m:r>
                        <m:r>
                          <m:rPr>
                            <m:nor/>
                          </m:rPr>
                          <a:rPr lang="en-US" altLang="zh-CN"/>
                          <m:t>[ </m:t>
                        </m:r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  <m:r>
                          <m:rPr>
                            <m:nor/>
                          </m:rPr>
                          <a:rPr lang="en-US" altLang="zh-CN"/>
                          <m:t> ] </m:t>
                        </m:r>
                        <m:borderBox>
                          <m:borderBox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borderBoxPr>
                          <m:e>
                            <m:r>
                              <m:rPr>
                                <m:nor/>
                              </m:rPr>
                              <a:rPr lang="en-US" altLang="zh-CN"/>
                              <m:t>&lt;</m:t>
                            </m:r>
                            <m:r>
                              <m:rPr>
                                <m:nor/>
                              </m:rPr>
                              <a:rPr lang="en-US" altLang="zh-CN" b="1" i="0" smtClean="0"/>
                              <m:t> </m:t>
                            </m:r>
                          </m:e>
                        </m:borderBox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  <m:r>
                          <m:rPr>
                            <m:nor/>
                          </m:rPr>
                          <a:rPr lang="en-US" altLang="zh-CN"/>
                          <m:t>pivot</m:t>
                        </m:r>
                      </m:e>
                    </m:borderBox>
                  </m:oMath>
                </a14:m>
                <a:r>
                  <a:rPr lang="en-US" altLang="zh-CN"/>
                  <a:t> ) lo++;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向右拓展</a:t>
                </a:r>
                <a:r>
                  <a:rPr lang="en-US" altLang="zh-CN">
                    <a:solidFill>
                      <a:srgbClr val="0070C0"/>
                    </a:solidFill>
                  </a:rPr>
                  <a:t>L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/>
                  <a:t>    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if</m:t>
                        </m:r>
                        <m:r>
                          <m:rPr>
                            <m:nor/>
                          </m:rPr>
                          <a:rPr lang="en-US" altLang="zh-CN"/>
                          <m:t> (</m:t>
                        </m:r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  <m:r>
                          <m:rPr>
                            <m:nor/>
                          </m:rPr>
                          <a:rPr lang="en-US" altLang="zh-CN"/>
                          <m:t> &lt; </m:t>
                        </m:r>
                        <m:r>
                          <m:rPr>
                            <m:nor/>
                          </m:rPr>
                          <a:rPr lang="en-US" altLang="zh-CN"/>
                          <m:t>hi</m:t>
                        </m:r>
                        <m:r>
                          <m:rPr>
                            <m:nor/>
                          </m:rPr>
                          <a:rPr lang="en-US" altLang="zh-CN"/>
                          <m:t>)</m:t>
                        </m:r>
                      </m:e>
                    </m:borderBox>
                  </m:oMath>
                </a14:m>
                <a:r>
                  <a:rPr lang="en-US" altLang="zh-CN"/>
                  <a:t> _elem[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  <m:r>
                          <m:rPr>
                            <m:nor/>
                          </m:rPr>
                          <a:rPr lang="en-US" altLang="zh-CN"/>
                          <m:t>hi</m:t>
                        </m:r>
                        <m:r>
                          <m:rPr>
                            <m:nor/>
                          </m:rPr>
                          <a:rPr lang="en-US" altLang="zh-CN"/>
                          <m:t>−− </m:t>
                        </m:r>
                      </m:e>
                    </m:borderBox>
                  </m:oMath>
                </a14:m>
                <a:r>
                  <a:rPr lang="en-US" altLang="zh-CN"/>
                  <a:t>] = _elem[ lo ];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凡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70C0"/>
                            </a:solidFill>
                          </a:rPr>
                          <m:t>不小于</m:t>
                        </m:r>
                      </m:e>
                    </m:borderBox>
                  </m:oMath>
                </a14:m>
                <a:r>
                  <a:rPr lang="zh-CN" altLang="en-US" smtClean="0">
                    <a:solidFill>
                      <a:srgbClr val="0070C0"/>
                    </a:solidFill>
                  </a:rPr>
                  <a:t>轴</a:t>
                </a:r>
                <a:r>
                  <a:rPr lang="zh-CN" altLang="en-US">
                    <a:solidFill>
                      <a:srgbClr val="0070C0"/>
                    </a:solidFill>
                  </a:rPr>
                  <a:t>点者，皆归入</a:t>
                </a:r>
                <a:r>
                  <a:rPr lang="en-US" altLang="zh-CN">
                    <a:solidFill>
                      <a:srgbClr val="0070C0"/>
                    </a:solidFill>
                  </a:rPr>
                  <a:t>G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 smtClean="0"/>
                  <a:t>   </a:t>
                </a:r>
                <a:r>
                  <a:rPr lang="en-US" altLang="zh-CN"/>
                  <a:t>} </a:t>
                </a:r>
                <a:r>
                  <a:rPr lang="en-US" altLang="zh-CN">
                    <a:solidFill>
                      <a:srgbClr val="0070C0"/>
                    </a:solidFill>
                  </a:rPr>
                  <a:t>//assert: lo == hi</a:t>
                </a:r>
                <a:br>
                  <a:rPr lang="en-US" altLang="zh-CN">
                    <a:solidFill>
                      <a:srgbClr val="0070C0"/>
                    </a:solidFill>
                  </a:rPr>
                </a:br>
                <a:r>
                  <a:rPr lang="en-US" altLang="zh-CN"/>
                  <a:t>   _elem[ lo ] = pivot; return lo;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候选轴点归位；返回其秩</a:t>
                </a:r>
                <a:r>
                  <a:rPr lang="zh-CN" altLang="en-US">
                    <a:solidFill>
                      <a:schemeClr val="folHlink"/>
                    </a:solidFill>
                  </a:rPr>
                  <a:t/>
                </a:r>
                <a:br>
                  <a:rPr lang="zh-CN" altLang="en-US">
                    <a:solidFill>
                      <a:schemeClr val="folHlink"/>
                    </a:solidFill>
                  </a:rPr>
                </a:br>
                <a:r>
                  <a:rPr lang="en-US" altLang="zh-CN" smtClean="0"/>
                  <a:t>}</a:t>
                </a:r>
                <a:endParaRPr lang="en-US" altLang="zh-CN"/>
              </a:p>
            </p:txBody>
          </p:sp>
        </mc:Choice>
        <mc:Fallback xmlns="">
          <p:sp>
            <p:nvSpPr>
              <p:cNvPr id="1584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r="-1422" b="-11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4130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299" y="291880"/>
            <a:ext cx="1207256" cy="511616"/>
          </a:xfrm>
          <a:ln/>
        </p:spPr>
        <p:txBody>
          <a:bodyPr/>
          <a:lstStyle/>
          <a:p>
            <a:r>
              <a:rPr lang="zh-CN" altLang="en-US"/>
              <a:t>算法</a:t>
            </a:r>
            <a:r>
              <a:rPr lang="en-US" altLang="zh-CN" smtClean="0"/>
              <a:t>B1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755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831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40000"/>
                  </a:lnSpc>
                  <a:buNone/>
                  <a:tabLst>
                    <a:tab pos="7980363" algn="r"/>
                  </a:tabLst>
                </a:pPr>
                <a:r>
                  <a:rPr lang="en-US" altLang="zh-CN" smtClean="0"/>
                  <a:t>template &lt;typename </a:t>
                </a:r>
                <a:r>
                  <a:rPr lang="en-US" altLang="zh-CN"/>
                  <a:t>T</a:t>
                </a:r>
                <a:r>
                  <a:rPr lang="en-US" altLang="zh-CN" smtClean="0"/>
                  <a:t>&gt; Rank </a:t>
                </a:r>
                <a:r>
                  <a:rPr lang="en-US" altLang="zh-CN">
                    <a:hlinkClick r:id="rId3" action="ppaction://hlinkfile"/>
                  </a:rPr>
                  <a:t>Vector</a:t>
                </a:r>
                <a:r>
                  <a:rPr lang="en-US" altLang="zh-CN"/>
                  <a:t>&lt;T&gt;::</a:t>
                </a:r>
                <a:r>
                  <a:rPr lang="en-US" altLang="zh-CN">
                    <a:hlinkClick r:id="rId4" action="ppaction://hlinkfile"/>
                  </a:rPr>
                  <a:t>partition</a:t>
                </a:r>
                <a:r>
                  <a:rPr lang="en-US" altLang="zh-CN" smtClean="0"/>
                  <a:t>( Rank </a:t>
                </a:r>
                <a:r>
                  <a:rPr lang="en-US" altLang="zh-CN"/>
                  <a:t>lo, Rank </a:t>
                </a:r>
                <a:r>
                  <a:rPr lang="en-US" altLang="zh-CN" smtClean="0"/>
                  <a:t>hi ) { </a:t>
                </a:r>
                <a:r>
                  <a:rPr lang="en-US" altLang="zh-CN">
                    <a:solidFill>
                      <a:srgbClr val="0070C0"/>
                    </a:solidFill>
                  </a:rPr>
                  <a:t>//[lo, hi]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 smtClean="0"/>
                  <a:t>   </a:t>
                </a:r>
                <a:r>
                  <a:rPr lang="en-US" altLang="zh-CN"/>
                  <a:t>swap( _elem[ lo ], _elem[ lo + rand() % ( hi – lo + 1 ) ] );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随机交换</a:t>
                </a:r>
                <a:r>
                  <a:rPr lang="zh-CN" altLang="en-US">
                    <a:solidFill>
                      <a:schemeClr val="folHlink"/>
                    </a:solidFill>
                  </a:rPr>
                  <a:t/>
                </a:r>
                <a:br>
                  <a:rPr lang="zh-CN" altLang="en-US">
                    <a:solidFill>
                      <a:schemeClr val="folHlink"/>
                    </a:solidFill>
                  </a:rPr>
                </a:br>
                <a:r>
                  <a:rPr lang="zh-CN" altLang="en-US"/>
                  <a:t>   </a:t>
                </a:r>
                <a:r>
                  <a:rPr lang="en-US" altLang="zh-CN"/>
                  <a:t>T pivot = _elem[ lo ];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经以上交换，等效于随机选取候选轴点</a:t>
                </a:r>
                <a:r>
                  <a:rPr lang="zh-CN" altLang="en-US">
                    <a:solidFill>
                      <a:schemeClr val="folHlink"/>
                    </a:solidFill>
                  </a:rPr>
                  <a:t/>
                </a:r>
                <a:br>
                  <a:rPr lang="zh-CN" altLang="en-US">
                    <a:solidFill>
                      <a:schemeClr val="folHlink"/>
                    </a:solidFill>
                  </a:rPr>
                </a:br>
                <a:r>
                  <a:rPr lang="zh-CN" altLang="en-US" smtClean="0"/>
                  <a:t>   </a:t>
                </a:r>
                <a:r>
                  <a:rPr lang="en-US" altLang="zh-CN"/>
                  <a:t>while ( lo &lt; hi ) {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从两端交替地向中间扫描，彼此靠拢</a:t>
                </a:r>
                <a:r>
                  <a:rPr lang="zh-CN" altLang="en-US">
                    <a:solidFill>
                      <a:schemeClr val="folHlink"/>
                    </a:solidFill>
                  </a:rPr>
                  <a:t/>
                </a:r>
                <a:br>
                  <a:rPr lang="zh-CN" altLang="en-US">
                    <a:solidFill>
                      <a:schemeClr val="folHlink"/>
                    </a:solidFill>
                  </a:rPr>
                </a:br>
                <a:r>
                  <a:rPr lang="zh-CN" altLang="en-US" smtClean="0"/>
                  <a:t>      </a:t>
                </a:r>
                <a:r>
                  <a:rPr lang="en-US" altLang="zh-CN"/>
                  <a:t>while </a:t>
                </a:r>
                <a:r>
                  <a:rPr lang="en-US" altLang="zh-CN" smtClean="0"/>
                  <a:t>( lo </a:t>
                </a:r>
                <a:r>
                  <a:rPr lang="en-US" altLang="zh-CN"/>
                  <a:t>&lt; </a:t>
                </a:r>
                <a:r>
                  <a:rPr lang="en-US" altLang="zh-CN" smtClean="0"/>
                  <a:t>hi )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/>
                  <a:t>         if </a:t>
                </a:r>
                <a:r>
                  <a:rPr lang="en-US" altLang="zh-CN" smtClean="0"/>
                  <a:t>( pivot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&lt;</m:t>
                        </m:r>
                      </m:e>
                    </m:borderBox>
                  </m:oMath>
                </a14:m>
                <a:r>
                  <a:rPr lang="en-US" altLang="zh-CN" smtClean="0"/>
                  <a:t> </a:t>
                </a:r>
                <a:r>
                  <a:rPr lang="en-US" altLang="zh-CN"/>
                  <a:t>_elem</a:t>
                </a:r>
                <a:r>
                  <a:rPr lang="en-US" altLang="zh-CN" smtClean="0"/>
                  <a:t>[ hi ] ) </a:t>
                </a:r>
                <a:r>
                  <a:rPr lang="en-US" altLang="zh-CN"/>
                  <a:t>hi--;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向左拓展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G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，直</a:t>
                </a:r>
                <a:r>
                  <a:rPr lang="zh-CN" altLang="en-US">
                    <a:solidFill>
                      <a:srgbClr val="0070C0"/>
                    </a:solidFill>
                  </a:rPr>
                  <a:t>至遇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到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70C0"/>
                            </a:solidFill>
                          </a:rPr>
                          <m:t>不大于</m:t>
                        </m:r>
                      </m:e>
                    </m:borderBox>
                  </m:oMath>
                </a14:m>
                <a:r>
                  <a:rPr lang="zh-CN" altLang="en-US" smtClean="0">
                    <a:solidFill>
                      <a:srgbClr val="0070C0"/>
                    </a:solidFill>
                  </a:rPr>
                  <a:t>轴</a:t>
                </a:r>
                <a:r>
                  <a:rPr lang="zh-CN" altLang="en-US">
                    <a:solidFill>
                      <a:srgbClr val="0070C0"/>
                    </a:solidFill>
                  </a:rPr>
                  <a:t>点者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/>
                  <a:t>         else </a:t>
                </a:r>
                <a:r>
                  <a:rPr lang="en-US" altLang="zh-CN" smtClean="0"/>
                  <a:t>{ </a:t>
                </a:r>
                <a:r>
                  <a:rPr lang="en-US" altLang="zh-CN"/>
                  <a:t>_elem</a:t>
                </a:r>
                <a:r>
                  <a:rPr lang="en-US" altLang="zh-CN" smtClean="0"/>
                  <a:t>[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  <m:r>
                          <m:rPr>
                            <m:nor/>
                          </m:rPr>
                          <a:rPr lang="en-US" altLang="zh-CN"/>
                          <m:t>++ </m:t>
                        </m:r>
                      </m:e>
                    </m:borderBox>
                  </m:oMath>
                </a14:m>
                <a:r>
                  <a:rPr lang="en-US" altLang="zh-CN" smtClean="0"/>
                  <a:t>] </a:t>
                </a:r>
                <a:r>
                  <a:rPr lang="en-US" altLang="zh-CN"/>
                  <a:t>= _elem</a:t>
                </a:r>
                <a:r>
                  <a:rPr lang="en-US" altLang="zh-CN" smtClean="0"/>
                  <a:t>[ hi ];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break</m:t>
                        </m:r>
                      </m:e>
                    </m:borderBox>
                  </m:oMath>
                </a14:m>
                <a:r>
                  <a:rPr lang="en-US" altLang="zh-CN" smtClean="0"/>
                  <a:t>; </a:t>
                </a:r>
                <a:r>
                  <a:rPr lang="en-US" altLang="zh-CN"/>
                  <a:t>}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将其归入</a:t>
                </a:r>
                <a:r>
                  <a:rPr lang="en-US" altLang="zh-CN">
                    <a:solidFill>
                      <a:srgbClr val="0070C0"/>
                    </a:solidFill>
                  </a:rPr>
                  <a:t>L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/>
                  <a:t>      while </a:t>
                </a:r>
                <a:r>
                  <a:rPr lang="en-US" altLang="zh-CN" smtClean="0"/>
                  <a:t>( lo </a:t>
                </a:r>
                <a:r>
                  <a:rPr lang="en-US" altLang="zh-CN"/>
                  <a:t>&lt; </a:t>
                </a:r>
                <a:r>
                  <a:rPr lang="en-US" altLang="zh-CN" smtClean="0"/>
                  <a:t>hi )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/>
                  <a:t>         if </a:t>
                </a:r>
                <a:r>
                  <a:rPr lang="en-US" altLang="zh-CN" smtClean="0"/>
                  <a:t>( _</a:t>
                </a:r>
                <a:r>
                  <a:rPr lang="en-US" altLang="zh-CN"/>
                  <a:t>elem</a:t>
                </a:r>
                <a:r>
                  <a:rPr lang="en-US" altLang="zh-CN" smtClean="0"/>
                  <a:t>[ lo ]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&lt;</m:t>
                        </m:r>
                      </m:e>
                    </m:borderBox>
                  </m:oMath>
                </a14:m>
                <a:r>
                  <a:rPr lang="en-US" altLang="zh-CN" smtClean="0"/>
                  <a:t> pivot ) </a:t>
                </a:r>
                <a:r>
                  <a:rPr lang="en-US" altLang="zh-CN"/>
                  <a:t>lo++;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向右拓展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L</a:t>
                </a:r>
                <a:r>
                  <a:rPr lang="zh-CN" altLang="en-US">
                    <a:solidFill>
                      <a:srgbClr val="0070C0"/>
                    </a:solidFill>
                  </a:rPr>
                  <a:t>，直至遇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到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70C0"/>
                            </a:solidFill>
                          </a:rPr>
                          <m:t>不小于</m:t>
                        </m:r>
                      </m:e>
                    </m:borderBox>
                  </m:oMath>
                </a14:m>
                <a:r>
                  <a:rPr lang="zh-CN" altLang="en-US" smtClean="0">
                    <a:solidFill>
                      <a:srgbClr val="0070C0"/>
                    </a:solidFill>
                  </a:rPr>
                  <a:t>轴</a:t>
                </a:r>
                <a:r>
                  <a:rPr lang="zh-CN" altLang="en-US">
                    <a:solidFill>
                      <a:srgbClr val="0070C0"/>
                    </a:solidFill>
                  </a:rPr>
                  <a:t>点者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/>
                  <a:t>         else </a:t>
                </a:r>
                <a:r>
                  <a:rPr lang="en-US" altLang="zh-CN" smtClean="0"/>
                  <a:t>{ </a:t>
                </a:r>
                <a:r>
                  <a:rPr lang="en-US" altLang="zh-CN"/>
                  <a:t>_elem</a:t>
                </a:r>
                <a:r>
                  <a:rPr lang="en-US" altLang="zh-CN" smtClean="0"/>
                  <a:t>[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  <m:r>
                          <m:rPr>
                            <m:nor/>
                          </m:rPr>
                          <a:rPr lang="en-US" altLang="zh-CN"/>
                          <m:t>hi</m:t>
                        </m:r>
                        <m:r>
                          <m:rPr>
                            <m:nor/>
                          </m:rPr>
                          <a:rPr lang="en-US" altLang="zh-CN"/>
                          <m:t>−− </m:t>
                        </m:r>
                      </m:e>
                    </m:borderBox>
                  </m:oMath>
                </a14:m>
                <a:r>
                  <a:rPr lang="en-US" altLang="zh-CN" smtClean="0"/>
                  <a:t>] </a:t>
                </a:r>
                <a:r>
                  <a:rPr lang="en-US" altLang="zh-CN"/>
                  <a:t>= _elem</a:t>
                </a:r>
                <a:r>
                  <a:rPr lang="en-US" altLang="zh-CN" smtClean="0"/>
                  <a:t>[ lo ];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break</m:t>
                        </m:r>
                      </m:e>
                    </m:borderBox>
                  </m:oMath>
                </a14:m>
                <a:r>
                  <a:rPr lang="en-US" altLang="zh-CN" smtClean="0"/>
                  <a:t>; </a:t>
                </a:r>
                <a:r>
                  <a:rPr lang="en-US" altLang="zh-CN"/>
                  <a:t>}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将其归入</a:t>
                </a:r>
                <a:r>
                  <a:rPr lang="en-US" altLang="zh-CN">
                    <a:solidFill>
                      <a:srgbClr val="0070C0"/>
                    </a:solidFill>
                  </a:rPr>
                  <a:t>G</a:t>
                </a:r>
                <a:r>
                  <a:rPr lang="en-US" altLang="zh-CN">
                    <a:solidFill>
                      <a:schemeClr val="folHlink"/>
                    </a:solidFill>
                  </a:rPr>
                  <a:t/>
                </a:r>
                <a:br>
                  <a:rPr lang="en-US" altLang="zh-CN">
                    <a:solidFill>
                      <a:schemeClr val="folHlink"/>
                    </a:solidFill>
                  </a:rPr>
                </a:br>
                <a:r>
                  <a:rPr lang="en-US" altLang="zh-CN"/>
                  <a:t>   } </a:t>
                </a:r>
                <a:r>
                  <a:rPr lang="en-US" altLang="zh-CN">
                    <a:solidFill>
                      <a:srgbClr val="0070C0"/>
                    </a:solidFill>
                  </a:rPr>
                  <a:t>//assert: lo == hi</a:t>
                </a:r>
                <a:r>
                  <a:rPr lang="en-US" altLang="zh-CN">
                    <a:solidFill>
                      <a:schemeClr val="folHlink"/>
                    </a:solidFill>
                  </a:rPr>
                  <a:t/>
                </a:r>
                <a:br>
                  <a:rPr lang="en-US" altLang="zh-CN">
                    <a:solidFill>
                      <a:schemeClr val="folHlink"/>
                    </a:solidFill>
                  </a:rPr>
                </a:br>
                <a:r>
                  <a:rPr lang="en-US" altLang="zh-CN"/>
                  <a:t>   _elem[ lo ] = pivot; return lo;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候选轴点归位；返回其秩</a:t>
                </a:r>
                <a:r>
                  <a:rPr lang="zh-CN" altLang="en-US">
                    <a:solidFill>
                      <a:schemeClr val="folHlink"/>
                    </a:solidFill>
                  </a:rPr>
                  <a:t/>
                </a:r>
                <a:br>
                  <a:rPr lang="zh-CN" altLang="en-US">
                    <a:solidFill>
                      <a:schemeClr val="folHlink"/>
                    </a:solidFill>
                  </a:rPr>
                </a:br>
                <a:r>
                  <a:rPr lang="en-US" altLang="zh-CN"/>
                  <a:t>}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3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r="-1422" b="-9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3106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006" y="291881"/>
            <a:ext cx="1038910" cy="511616"/>
          </a:xfrm>
          <a:ln/>
        </p:spPr>
        <p:txBody>
          <a:bodyPr/>
          <a:lstStyle/>
          <a:p>
            <a:r>
              <a:rPr lang="zh-CN" altLang="en-US"/>
              <a:t>算法</a:t>
            </a:r>
            <a:r>
              <a:rPr lang="en-US" altLang="zh-CN" smtClean="0"/>
              <a:t>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9971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6057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可以正确地</a:t>
                </a:r>
                <a:r>
                  <a:rPr lang="zh-CN" altLang="en-US"/>
                  <a:t>处</a:t>
                </a:r>
                <a:r>
                  <a:rPr lang="zh-CN" altLang="en-US" smtClean="0"/>
                  <a:t>理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一般</m:t>
                        </m:r>
                      </m:e>
                    </m:borderBox>
                  </m:oMath>
                </a14:m>
                <a:r>
                  <a:rPr lang="zh-CN" altLang="en-US" smtClean="0"/>
                  <a:t>情</a:t>
                </a:r>
                <a:r>
                  <a:rPr lang="zh-CN" altLang="en-US"/>
                  <a:t>况，而且复杂</a:t>
                </a:r>
                <a:r>
                  <a:rPr lang="zh-CN" altLang="en-US" smtClean="0"/>
                  <a:t>度并未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实质</m:t>
                        </m:r>
                      </m:e>
                    </m:borderBox>
                  </m:oMath>
                </a14:m>
                <a:r>
                  <a:rPr lang="zh-CN" altLang="en-US" smtClean="0"/>
                  <a:t>增高</a:t>
                </a:r>
                <a:endParaRPr lang="zh-CN" altLang="en-US"/>
              </a:p>
              <a:p>
                <a:r>
                  <a:rPr lang="zh-CN" altLang="en-US"/>
                  <a:t>处</a:t>
                </a:r>
                <a:r>
                  <a:rPr lang="zh-CN" altLang="en-US" smtClean="0"/>
                  <a:t>理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重复</m:t>
                        </m:r>
                      </m:e>
                    </m:borderBox>
                  </m:oMath>
                </a14:m>
                <a:r>
                  <a:rPr lang="zh-CN" altLang="en-US" smtClean="0"/>
                  <a:t>元</a:t>
                </a:r>
                <a:r>
                  <a:rPr lang="zh-CN" altLang="en-US"/>
                  <a:t>素时</a:t>
                </a:r>
                <a:br>
                  <a:rPr lang="zh-CN" altLang="en-US"/>
                </a:br>
                <a:r>
                  <a:rPr lang="zh-CN" altLang="en-US"/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</m:e>
                    </m:borderBox>
                  </m:oMath>
                </a14:m>
                <a:r>
                  <a:rPr lang="zh-CN" altLang="en-US" smtClean="0"/>
                  <a:t>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hi</m:t>
                        </m:r>
                      </m:e>
                    </m:borderBox>
                  </m:oMath>
                </a14:m>
                <a:r>
                  <a:rPr lang="zh-CN" altLang="en-US" smtClean="0"/>
                  <a:t>会</a:t>
                </a:r>
                <a:r>
                  <a:rPr lang="zh-CN" altLang="en-US"/>
                  <a:t>交替移动</a:t>
                </a:r>
                <a:br>
                  <a:rPr lang="zh-CN" altLang="en-US"/>
                </a:br>
                <a:r>
                  <a:rPr lang="zh-CN" altLang="en-US"/>
                  <a:t>	二者移动的距</a:t>
                </a:r>
                <a:r>
                  <a:rPr lang="zh-CN" altLang="en-US" smtClean="0"/>
                  <a:t>离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大致相当</m:t>
                        </m:r>
                      </m:e>
                    </m:borderBox>
                  </m:oMath>
                </a14:m>
                <a:r>
                  <a:rPr lang="zh-CN" altLang="en-US"/>
                  <a:t/>
                </a:r>
                <a:br>
                  <a:rPr lang="zh-CN" altLang="en-US"/>
                </a:br>
                <a:r>
                  <a:rPr lang="zh-CN" altLang="en-US"/>
                  <a:t>最终，轴点被安置</a:t>
                </a:r>
                <a:r>
                  <a:rPr lang="zh-CN" altLang="en-US" smtClean="0"/>
                  <a:t>于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 (</m:t>
                        </m:r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  <m:r>
                          <m:rPr>
                            <m:nor/>
                          </m:rPr>
                          <a:rPr lang="en-US" altLang="zh-CN"/>
                          <m:t> + </m:t>
                        </m:r>
                        <m:r>
                          <m:rPr>
                            <m:nor/>
                          </m:rPr>
                          <a:rPr lang="en-US" altLang="zh-CN"/>
                          <m:t>hi</m:t>
                        </m:r>
                        <m:r>
                          <m:rPr>
                            <m:nor/>
                          </m:rPr>
                          <a:rPr lang="en-US" altLang="zh-CN"/>
                          <m:t>)</m:t>
                        </m:r>
                        <m:r>
                          <m:rPr>
                            <m:nor/>
                          </m:rPr>
                          <a:rPr lang="en-US" altLang="zh-CN" b="1" i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CN"/>
                          <m:t>/</m:t>
                        </m:r>
                        <m:r>
                          <m:rPr>
                            <m:nor/>
                          </m:rPr>
                          <a:rPr lang="en-US" altLang="zh-CN" b="1" i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CN"/>
                          <m:t>2 </m:t>
                        </m:r>
                      </m:e>
                    </m:borderBox>
                  </m:oMath>
                </a14:m>
                <a:r>
                  <a:rPr lang="zh-CN" altLang="en-US" smtClean="0"/>
                  <a:t>处</a:t>
                </a:r>
                <a:r>
                  <a:rPr lang="zh-CN" altLang="en-US"/>
                  <a:t>，实</a:t>
                </a:r>
                <a:r>
                  <a:rPr lang="zh-CN" altLang="en-US" smtClean="0"/>
                  <a:t>现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划分均匀</m:t>
                        </m:r>
                      </m:e>
                    </m:borderBox>
                  </m:oMath>
                </a14:m>
                <a:endParaRPr lang="zh-CN" altLang="en-US"/>
              </a:p>
              <a:p>
                <a:r>
                  <a:rPr lang="zh-CN" altLang="en-US"/>
                  <a:t>相对于算法</a:t>
                </a:r>
                <a:r>
                  <a:rPr lang="en-US" altLang="zh-CN"/>
                  <a:t>A</a:t>
                </a:r>
                <a:r>
                  <a:rPr lang="zh-CN" altLang="en-US"/>
                  <a:t>的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勤于拓展、懒于交换</m:t>
                        </m:r>
                      </m:e>
                    </m:borderBox>
                  </m:oMath>
                </a14:m>
                <a:r>
                  <a:rPr lang="zh-CN" altLang="en-US" smtClean="0"/>
                  <a:t>，</a:t>
                </a:r>
                <a:r>
                  <a:rPr lang="zh-CN" altLang="en-US"/>
                  <a:t>转为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懒于拓展、勤于交换</m:t>
                        </m:r>
                      </m:e>
                    </m:borderBox>
                  </m:oMath>
                </a14:m>
                <a:r>
                  <a:rPr lang="zh-CN" altLang="en-US"/>
                  <a:t/>
                </a:r>
                <a:br>
                  <a:rPr lang="zh-CN" altLang="en-US"/>
                </a:br>
                <a:r>
                  <a:rPr lang="zh-CN" altLang="en-US"/>
                  <a:t>因</a:t>
                </a:r>
                <a:r>
                  <a:rPr lang="zh-CN" altLang="en-US" smtClean="0"/>
                  <a:t>此：</a:t>
                </a:r>
                <a:r>
                  <a:rPr lang="en-US" altLang="zh-CN" smtClean="0"/>
                  <a:t>	1</a:t>
                </a:r>
                <a:r>
                  <a:rPr lang="zh-CN" altLang="en-US" smtClean="0"/>
                  <a:t>）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交换</m:t>
                        </m:r>
                      </m:e>
                    </m:borderBox>
                  </m:oMath>
                </a14:m>
                <a:r>
                  <a:rPr lang="zh-CN" altLang="en-US" smtClean="0"/>
                  <a:t>操</a:t>
                </a:r>
                <a:r>
                  <a:rPr lang="zh-CN" altLang="en-US"/>
                  <a:t>作有</a:t>
                </a:r>
                <a:r>
                  <a:rPr lang="zh-CN" altLang="en-US" smtClean="0"/>
                  <a:t>所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增多</m:t>
                        </m:r>
                      </m:e>
                    </m:borderBox>
                  </m:oMath>
                </a14:m>
                <a:r>
                  <a:rPr lang="en-US" altLang="zh-CN" smtClean="0">
                    <a:latin typeface="+mj-ea"/>
                    <a:ea typeface="+mj-ea"/>
                  </a:rPr>
                  <a:t>——</a:t>
                </a:r>
                <a:r>
                  <a:rPr lang="zh-CN" altLang="en-US"/>
                  <a:t>尤其是雷同元素，在版本</a:t>
                </a:r>
                <a:r>
                  <a:rPr lang="en-US" altLang="zh-CN"/>
                  <a:t>A</a:t>
                </a:r>
                <a:r>
                  <a:rPr lang="zh-CN" altLang="en-US"/>
                  <a:t>中多不移动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 smtClean="0"/>
                  <a:t>			2</a:t>
                </a:r>
                <a:r>
                  <a:rPr lang="zh-CN" altLang="en-US" smtClean="0"/>
                  <a:t>）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更不稳定</m:t>
                        </m:r>
                      </m:e>
                    </m:borderBox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560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0578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300" y="291880"/>
            <a:ext cx="863991" cy="511616"/>
          </a:xfrm>
          <a:ln/>
        </p:spPr>
        <p:txBody>
          <a:bodyPr/>
          <a:lstStyle/>
          <a:p>
            <a:r>
              <a:rPr lang="zh-CN" altLang="en-US" smtClean="0"/>
              <a:t>性能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49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46885" name="Rectangle 5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26913" y="5445280"/>
                <a:ext cx="11138174" cy="647989"/>
              </a:xfrm>
            </p:spPr>
            <p:txBody>
              <a:bodyPr/>
              <a:lstStyle/>
              <a:p>
                <a:pPr>
                  <a:lnSpc>
                    <a:spcPct val="175000"/>
                  </a:lnSpc>
                  <a:tabLst>
                    <a:tab pos="266700" algn="l"/>
                    <a:tab pos="2955925" algn="l"/>
                    <a:tab pos="3581400" algn="l"/>
                    <a:tab pos="10575925" algn="r"/>
                  </a:tabLst>
                </a:pPr>
                <a:r>
                  <a:rPr lang="en-US" altLang="zh-CN" smtClean="0"/>
                  <a:t>mergesort</a:t>
                </a:r>
                <a:r>
                  <a:rPr lang="zh-CN" altLang="en-US"/>
                  <a:t>的计算量和难</a:t>
                </a:r>
                <a:r>
                  <a:rPr lang="zh-CN" altLang="en-US" smtClean="0"/>
                  <a:t>点在于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合</m:t>
                        </m:r>
                      </m:e>
                    </m:borderBox>
                  </m:oMath>
                </a14:m>
                <a:r>
                  <a:rPr lang="zh-CN" altLang="en-US" smtClean="0"/>
                  <a:t>，</a:t>
                </a:r>
                <a:r>
                  <a:rPr lang="zh-CN" altLang="en-US"/>
                  <a:t>而</a:t>
                </a:r>
                <a:r>
                  <a:rPr lang="en-US" altLang="zh-CN" smtClean="0"/>
                  <a:t>quicksort</a:t>
                </a:r>
                <a:r>
                  <a:rPr lang="zh-CN" altLang="en-US"/>
                  <a:t>在于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分</m:t>
                        </m:r>
                      </m:e>
                    </m:borderBox>
                  </m:oMath>
                </a14:m>
                <a:r>
                  <a:rPr lang="en-US" altLang="zh-CN" smtClean="0"/>
                  <a:t>	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//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如何</a:t>
                </a:r>
                <a:r>
                  <a:rPr lang="zh-CN" altLang="en-US">
                    <a:solidFill>
                      <a:srgbClr val="0070C0"/>
                    </a:solidFill>
                  </a:rPr>
                  <a:t>实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现上述划分呢？</a:t>
                </a:r>
                <a:endParaRPr lang="en-US" altLang="zh-C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46885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913" y="5445280"/>
                <a:ext cx="11138174" cy="647989"/>
              </a:xfrm>
              <a:blipFill rotWithShape="1">
                <a:blip r:embed="rId3"/>
                <a:stretch>
                  <a:fillRect b="-9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6884" name="AutoShape 4"/>
          <p:cNvSpPr>
            <a:spLocks noGrp="1" noChangeArrowheads="1"/>
          </p:cNvSpPr>
          <p:nvPr>
            <p:ph type="title"/>
          </p:nvPr>
        </p:nvSpPr>
        <p:spPr>
          <a:xfrm>
            <a:off x="1130006" y="291881"/>
            <a:ext cx="1469700" cy="511616"/>
          </a:xfrm>
          <a:ln/>
        </p:spPr>
        <p:txBody>
          <a:bodyPr/>
          <a:lstStyle/>
          <a:p>
            <a:r>
              <a:rPr lang="zh-CN" altLang="en-US"/>
              <a:t>分而治之</a:t>
            </a:r>
          </a:p>
        </p:txBody>
      </p:sp>
      <p:pic>
        <p:nvPicPr>
          <p:cNvPr id="5" name="Picture 10" descr="022509_CACMp38_AnInterview_lar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80" y="1268700"/>
            <a:ext cx="2368550" cy="37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 txBox="1">
                <a:spLocks noChangeArrowheads="1"/>
              </p:cNvSpPr>
              <p:nvPr/>
            </p:nvSpPr>
            <p:spPr bwMode="auto">
              <a:xfrm>
                <a:off x="3863690" y="836640"/>
                <a:ext cx="7825714" cy="45020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144000" tIns="72000" rIns="0" bIns="72000" numCol="1" anchor="t" anchorCtr="0" compatLnSpc="1"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>
                <a:lvl1pPr marL="288000" indent="-266700" algn="l" defTabSz="288000" rtl="0" eaLnBrk="1" fontAlgn="base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ct val="10000"/>
                  </a:spcAft>
                  <a:buClr>
                    <a:srgbClr val="18660C"/>
                  </a:buClr>
                  <a:buFont typeface="Wingdings" pitchFamily="2" charset="2"/>
                  <a:buChar char="v"/>
                  <a:tabLst>
                    <a:tab pos="288000" algn="l"/>
                    <a:tab pos="576000" algn="l"/>
                    <a:tab pos="864000" algn="l"/>
                    <a:tab pos="1152000" algn="l"/>
                    <a:tab pos="1440000" algn="l"/>
                    <a:tab pos="1728000" algn="l"/>
                    <a:tab pos="2016000" algn="l"/>
                    <a:tab pos="2304000" algn="l"/>
                    <a:tab pos="2592000" algn="l"/>
                    <a:tab pos="2880000" algn="l"/>
                    <a:tab pos="10656000" algn="r"/>
                  </a:tabLst>
                  <a:defRPr sz="2000" b="1" cap="none" spc="0" baseline="0">
                    <a:ln w="11430"/>
                    <a:solidFill>
                      <a:srgbClr val="18660C"/>
                    </a:solidFill>
                    <a:effectLst/>
                    <a:latin typeface="Consolas" pitchFamily="49" charset="0"/>
                    <a:ea typeface="微软雅黑" pitchFamily="34" charset="-122"/>
                    <a:cs typeface="+mn-cs"/>
                  </a:defRPr>
                </a:lvl1pPr>
                <a:lvl2pPr marL="714375" indent="-268288" algn="l" defTabSz="193675" rtl="0" eaLnBrk="1" fontAlgn="base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ct val="10000"/>
                  </a:spcAft>
                  <a:buClr>
                    <a:srgbClr val="18660C"/>
                  </a:buClr>
                  <a:buFont typeface="Wingdings" pitchFamily="2" charset="2"/>
                  <a:buChar char="Ø"/>
                  <a:tabLst>
                    <a:tab pos="266700" algn="l"/>
                    <a:tab pos="714375" algn="l"/>
                    <a:tab pos="1071563" algn="l"/>
                    <a:tab pos="1438275" algn="l"/>
                    <a:tab pos="1704975" algn="l"/>
                    <a:tab pos="1971675" algn="l"/>
                    <a:tab pos="2243138" algn="l"/>
                    <a:tab pos="2509838" algn="l"/>
                    <a:tab pos="2781300" algn="l"/>
                    <a:tab pos="3048000" algn="l"/>
                    <a:tab pos="7980363" algn="r"/>
                  </a:tabLst>
                  <a:defRPr b="1" cap="none" spc="0" baseline="0">
                    <a:ln w="11430"/>
                    <a:solidFill>
                      <a:srgbClr val="18660C"/>
                    </a:solidFill>
                    <a:effectLst/>
                    <a:latin typeface="Consolas" pitchFamily="49" charset="0"/>
                    <a:ea typeface="微软雅黑" pitchFamily="34" charset="-122"/>
                    <a:cs typeface="+mn-cs"/>
                  </a:defRPr>
                </a:lvl2pPr>
                <a:lvl3pPr marL="1071563" indent="-177800" algn="l" defTabSz="193675" rtl="0" eaLnBrk="1" fontAlgn="base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ct val="10000"/>
                  </a:spcAft>
                  <a:buClr>
                    <a:srgbClr val="18660C"/>
                  </a:buClr>
                  <a:buFont typeface="Wingdings" pitchFamily="2" charset="2"/>
                  <a:buChar char="§"/>
                  <a:tabLst>
                    <a:tab pos="266700" algn="l"/>
                    <a:tab pos="714375" algn="l"/>
                    <a:tab pos="1071563" algn="l"/>
                    <a:tab pos="1438275" algn="l"/>
                    <a:tab pos="1704975" algn="l"/>
                    <a:tab pos="1971675" algn="l"/>
                    <a:tab pos="2243138" algn="l"/>
                    <a:tab pos="2509838" algn="l"/>
                    <a:tab pos="2781300" algn="l"/>
                    <a:tab pos="3048000" algn="l"/>
                    <a:tab pos="7980363" algn="r"/>
                  </a:tabLst>
                  <a:defRPr sz="1600" b="1" cap="none" spc="0" baseline="0">
                    <a:ln w="11430"/>
                    <a:solidFill>
                      <a:srgbClr val="18660C"/>
                    </a:solidFill>
                    <a:effectLst/>
                    <a:latin typeface="Consolas" pitchFamily="49" charset="0"/>
                    <a:ea typeface="微软雅黑" pitchFamily="34" charset="-122"/>
                    <a:cs typeface="+mn-cs"/>
                  </a:defRPr>
                </a:lvl3pPr>
                <a:lvl4pPr marL="1438275" indent="-187325" algn="l" defTabSz="193675" rtl="0" eaLnBrk="1" fontAlgn="base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ct val="10000"/>
                  </a:spcAft>
                  <a:buClr>
                    <a:srgbClr val="18660C"/>
                  </a:buClr>
                  <a:buFont typeface="Wingdings" pitchFamily="2" charset="2"/>
                  <a:buChar char="§"/>
                  <a:tabLst>
                    <a:tab pos="266700" algn="l"/>
                    <a:tab pos="714375" algn="l"/>
                    <a:tab pos="1071563" algn="l"/>
                    <a:tab pos="1438275" algn="l"/>
                    <a:tab pos="1704975" algn="l"/>
                    <a:tab pos="1971675" algn="l"/>
                    <a:tab pos="2243138" algn="l"/>
                    <a:tab pos="2509838" algn="l"/>
                    <a:tab pos="2781300" algn="l"/>
                    <a:tab pos="3048000" algn="l"/>
                    <a:tab pos="7980363" algn="r"/>
                  </a:tabLst>
                  <a:defRPr sz="1400" b="1" cap="none" spc="0" baseline="0">
                    <a:ln w="11430"/>
                    <a:solidFill>
                      <a:srgbClr val="18660C"/>
                    </a:solidFill>
                    <a:effectLst/>
                    <a:latin typeface="Consolas" pitchFamily="49" charset="0"/>
                    <a:ea typeface="微软雅黑" pitchFamily="34" charset="-122"/>
                    <a:cs typeface="+mn-cs"/>
                  </a:defRPr>
                </a:lvl4pPr>
                <a:lvl5pPr marL="1795463" indent="-228600" algn="l" defTabSz="193675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18660C"/>
                  </a:buClr>
                  <a:buChar char="•"/>
                  <a:tabLst>
                    <a:tab pos="266700" algn="l"/>
                    <a:tab pos="714375" algn="l"/>
                    <a:tab pos="1071563" algn="l"/>
                    <a:tab pos="1438275" algn="l"/>
                    <a:tab pos="1704975" algn="l"/>
                    <a:tab pos="1971675" algn="l"/>
                    <a:tab pos="2243138" algn="l"/>
                    <a:tab pos="2509838" algn="l"/>
                    <a:tab pos="2781300" algn="l"/>
                    <a:tab pos="3048000" algn="l"/>
                    <a:tab pos="7980363" algn="r"/>
                  </a:tabLst>
                  <a:defRPr sz="1200" b="1">
                    <a:solidFill>
                      <a:srgbClr val="18660C"/>
                    </a:solidFill>
                    <a:latin typeface="+mn-ea"/>
                    <a:ea typeface="+mn-ea"/>
                    <a:cs typeface="+mn-cs"/>
                  </a:defRPr>
                </a:lvl5pPr>
                <a:lvl6pPr marL="3243263" indent="-228600" algn="l" defTabSz="193675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tabLst>
                    <a:tab pos="266700" algn="l"/>
                    <a:tab pos="714375" algn="l"/>
                    <a:tab pos="1071563" algn="l"/>
                    <a:tab pos="1438275" algn="l"/>
                    <a:tab pos="1704975" algn="l"/>
                    <a:tab pos="1971675" algn="l"/>
                    <a:tab pos="2243138" algn="l"/>
                    <a:tab pos="2509838" algn="l"/>
                    <a:tab pos="2781300" algn="l"/>
                    <a:tab pos="3048000" algn="l"/>
                    <a:tab pos="7980363" algn="r"/>
                  </a:tabLst>
                  <a:defRPr sz="1200">
                    <a:solidFill>
                      <a:schemeClr val="tx1"/>
                    </a:solidFill>
                    <a:latin typeface="Comic Sans MS" pitchFamily="66" charset="0"/>
                    <a:ea typeface="文鼎粗钢笔行楷" pitchFamily="33" charset="-122"/>
                    <a:cs typeface="+mn-cs"/>
                  </a:defRPr>
                </a:lvl6pPr>
                <a:lvl7pPr marL="3700463" indent="-228600" algn="l" defTabSz="193675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tabLst>
                    <a:tab pos="266700" algn="l"/>
                    <a:tab pos="714375" algn="l"/>
                    <a:tab pos="1071563" algn="l"/>
                    <a:tab pos="1438275" algn="l"/>
                    <a:tab pos="1704975" algn="l"/>
                    <a:tab pos="1971675" algn="l"/>
                    <a:tab pos="2243138" algn="l"/>
                    <a:tab pos="2509838" algn="l"/>
                    <a:tab pos="2781300" algn="l"/>
                    <a:tab pos="3048000" algn="l"/>
                    <a:tab pos="7980363" algn="r"/>
                  </a:tabLst>
                  <a:defRPr sz="1200">
                    <a:solidFill>
                      <a:schemeClr val="tx1"/>
                    </a:solidFill>
                    <a:latin typeface="Comic Sans MS" pitchFamily="66" charset="0"/>
                    <a:ea typeface="文鼎粗钢笔行楷" pitchFamily="33" charset="-122"/>
                    <a:cs typeface="+mn-cs"/>
                  </a:defRPr>
                </a:lvl7pPr>
                <a:lvl8pPr marL="4157663" indent="-228600" algn="l" defTabSz="193675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tabLst>
                    <a:tab pos="266700" algn="l"/>
                    <a:tab pos="714375" algn="l"/>
                    <a:tab pos="1071563" algn="l"/>
                    <a:tab pos="1438275" algn="l"/>
                    <a:tab pos="1704975" algn="l"/>
                    <a:tab pos="1971675" algn="l"/>
                    <a:tab pos="2243138" algn="l"/>
                    <a:tab pos="2509838" algn="l"/>
                    <a:tab pos="2781300" algn="l"/>
                    <a:tab pos="3048000" algn="l"/>
                    <a:tab pos="7980363" algn="r"/>
                  </a:tabLst>
                  <a:defRPr sz="1200">
                    <a:solidFill>
                      <a:schemeClr val="tx1"/>
                    </a:solidFill>
                    <a:latin typeface="Comic Sans MS" pitchFamily="66" charset="0"/>
                    <a:ea typeface="文鼎粗钢笔行楷" pitchFamily="33" charset="-122"/>
                    <a:cs typeface="+mn-cs"/>
                  </a:defRPr>
                </a:lvl8pPr>
                <a:lvl9pPr marL="4614863" indent="-228600" algn="l" defTabSz="193675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tabLst>
                    <a:tab pos="266700" algn="l"/>
                    <a:tab pos="714375" algn="l"/>
                    <a:tab pos="1071563" algn="l"/>
                    <a:tab pos="1438275" algn="l"/>
                    <a:tab pos="1704975" algn="l"/>
                    <a:tab pos="1971675" algn="l"/>
                    <a:tab pos="2243138" algn="l"/>
                    <a:tab pos="2509838" algn="l"/>
                    <a:tab pos="2781300" algn="l"/>
                    <a:tab pos="3048000" algn="l"/>
                    <a:tab pos="7980363" algn="r"/>
                  </a:tabLst>
                  <a:defRPr sz="1200">
                    <a:solidFill>
                      <a:schemeClr val="tx1"/>
                    </a:solidFill>
                    <a:latin typeface="Comic Sans MS" pitchFamily="66" charset="0"/>
                    <a:ea typeface="文鼎粗钢笔行楷" pitchFamily="33" charset="-122"/>
                    <a:cs typeface="+mn-cs"/>
                  </a:defRPr>
                </a:lvl9pPr>
              </a:lstStyle>
              <a:p>
                <a:pPr>
                  <a:lnSpc>
                    <a:spcPct val="175000"/>
                  </a:lnSpc>
                  <a:buSzTx/>
                  <a:tabLst>
                    <a:tab pos="266700" algn="l"/>
                    <a:tab pos="808038" algn="l"/>
                    <a:tab pos="3581400" algn="l"/>
                    <a:tab pos="7980363" algn="r"/>
                  </a:tabLst>
                </a:pPr>
                <a:r>
                  <a:rPr lang="zh-CN" altLang="en-US" kern="0" smtClean="0"/>
                  <a:t>将序列分</a:t>
                </a:r>
                <a:r>
                  <a:rPr lang="zh-CN" altLang="en-US" kern="0" dirty="0"/>
                  <a:t>为两个子序</a:t>
                </a:r>
                <a:r>
                  <a:rPr lang="zh-CN" altLang="en-US" kern="0"/>
                  <a:t>列</a:t>
                </a:r>
                <a:r>
                  <a:rPr lang="zh-CN" altLang="en-US" kern="0" smtClean="0"/>
                  <a:t>：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kern="0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 kern="0"/>
                          <m:t>  </m:t>
                        </m:r>
                        <m:r>
                          <m:rPr>
                            <m:nor/>
                          </m:rPr>
                          <a:rPr lang="en-US" altLang="zh-CN" kern="0"/>
                          <m:t>S</m:t>
                        </m:r>
                        <m:r>
                          <m:rPr>
                            <m:nor/>
                          </m:rPr>
                          <a:rPr lang="en-US" altLang="zh-CN" kern="0"/>
                          <m:t>  </m:t>
                        </m:r>
                      </m:e>
                    </m:borderBox>
                  </m:oMath>
                </a14:m>
                <a:r>
                  <a:rPr lang="en-US" altLang="zh-CN" kern="0" smtClean="0"/>
                  <a:t>  =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kern="0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kern="0"/>
                          <m:t> </m:t>
                        </m:r>
                        <m:sSub>
                          <m:sSubPr>
                            <m:ctrlPr>
                              <a:rPr lang="en-US" altLang="zh-CN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0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i="1" kern="0"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kern="0"/>
                          <m:t> </m:t>
                        </m:r>
                      </m:e>
                    </m:borderBox>
                  </m:oMath>
                </a14:m>
                <a:r>
                  <a:rPr lang="en-US" altLang="zh-CN" kern="0" smtClean="0"/>
                  <a:t> +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kern="0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kern="0"/>
                          <m:t> </m:t>
                        </m:r>
                        <m:sSub>
                          <m:sSubPr>
                            <m:ctrlPr>
                              <a:rPr lang="en-US" altLang="zh-CN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0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b="1" i="1" kern="0" smtClean="0">
                                <a:latin typeface="Cambria Math"/>
                              </a:rPr>
                              <m:t>𝑹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kern="0"/>
                          <m:t> </m:t>
                        </m:r>
                      </m:e>
                    </m:borderBox>
                  </m:oMath>
                </a14:m>
                <a:r>
                  <a:rPr lang="zh-CN" altLang="en-US" kern="0" smtClean="0"/>
                  <a:t> </a:t>
                </a:r>
                <a:r>
                  <a:rPr lang="en-US" altLang="zh-CN" kern="0">
                    <a:solidFill>
                      <a:srgbClr val="0070C0"/>
                    </a:solidFill>
                  </a:rPr>
                  <a:t>//</a:t>
                </a:r>
                <a:r>
                  <a:rPr lang="en-US" altLang="zh-CN" kern="0">
                    <a:solidFill>
                      <a:srgbClr val="0070C0"/>
                    </a:solidFill>
                    <a:latin typeface="Brush Script MT" pitchFamily="66" charset="0"/>
                  </a:rPr>
                  <a:t>O</a:t>
                </a:r>
                <a:r>
                  <a:rPr lang="en-US" altLang="zh-CN" kern="0">
                    <a:solidFill>
                      <a:srgbClr val="0070C0"/>
                    </a:solidFill>
                  </a:rPr>
                  <a:t>(n)</a:t>
                </a:r>
                <a:r>
                  <a:rPr lang="zh-CN" altLang="en-US" b="0" kern="0">
                    <a:solidFill>
                      <a:srgbClr val="0070C0"/>
                    </a:solidFill>
                    <a:latin typeface="Tempus Sans ITC" pitchFamily="82" charset="0"/>
                    <a:ea typeface="hakuyokaishu7000" pitchFamily="2" charset="-122"/>
                    <a:cs typeface="hakuyokaishu7000" pitchFamily="2" charset="-122"/>
                  </a:rPr>
                  <a:t/>
                </a:r>
                <a:br>
                  <a:rPr lang="zh-CN" altLang="en-US" b="0" kern="0">
                    <a:solidFill>
                      <a:srgbClr val="0070C0"/>
                    </a:solidFill>
                    <a:latin typeface="Tempus Sans ITC" pitchFamily="82" charset="0"/>
                    <a:ea typeface="hakuyokaishu7000" pitchFamily="2" charset="-122"/>
                    <a:cs typeface="hakuyokaishu7000" pitchFamily="2" charset="-122"/>
                  </a:rPr>
                </a:br>
                <a:r>
                  <a:rPr lang="en-US" altLang="zh-CN" kern="0" smtClean="0"/>
                  <a:t>	</a:t>
                </a:r>
                <a:r>
                  <a:rPr lang="zh-CN" altLang="en-US" kern="0" smtClean="0"/>
                  <a:t>规</a:t>
                </a:r>
                <a:r>
                  <a:rPr lang="zh-CN" altLang="en-US" kern="0"/>
                  <a:t>模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 ker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 kern="0" dirty="0"/>
                          <m:t>缩小</m:t>
                        </m:r>
                      </m:e>
                    </m:borderBox>
                  </m:oMath>
                </a14:m>
                <a:r>
                  <a:rPr lang="zh-CN" altLang="en-US" kern="0" dirty="0" smtClean="0"/>
                  <a:t>：</a:t>
                </a:r>
                <a:r>
                  <a:rPr lang="en-US" altLang="zh-CN" kern="0" dirty="0" smtClean="0"/>
                  <a:t>max </a:t>
                </a:r>
                <a:r>
                  <a:rPr lang="en-US" altLang="zh-CN" kern="0" smtClean="0"/>
                  <a:t>{ |S</a:t>
                </a:r>
                <a:r>
                  <a:rPr lang="en-US" altLang="zh-CN" kern="0" baseline="-25000" smtClean="0"/>
                  <a:t>L</a:t>
                </a:r>
                <a:r>
                  <a:rPr lang="en-US" altLang="zh-CN" kern="0" smtClean="0"/>
                  <a:t>|, |S</a:t>
                </a:r>
                <a:r>
                  <a:rPr lang="en-US" altLang="zh-CN" kern="0" baseline="-25000" smtClean="0"/>
                  <a:t>R</a:t>
                </a:r>
                <a:r>
                  <a:rPr lang="en-US" altLang="zh-CN" kern="0" smtClean="0"/>
                  <a:t>| }   &lt;   n</a:t>
                </a:r>
                <a:r>
                  <a:rPr lang="zh-CN" altLang="en-US" kern="0"/>
                  <a:t/>
                </a:r>
                <a:br>
                  <a:rPr lang="zh-CN" altLang="en-US" kern="0"/>
                </a:br>
                <a:r>
                  <a:rPr lang="en-US" altLang="zh-CN" kern="0" smtClean="0"/>
                  <a:t>	</a:t>
                </a:r>
                <a:r>
                  <a:rPr lang="zh-CN" altLang="en-US" kern="0" smtClean="0"/>
                  <a:t>彼此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 ker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 kern="0" dirty="0"/>
                          <m:t>独</m:t>
                        </m:r>
                        <m:r>
                          <m:rPr>
                            <m:nor/>
                          </m:rPr>
                          <a:rPr lang="zh-CN" altLang="en-US" kern="0"/>
                          <m:t>立</m:t>
                        </m:r>
                      </m:e>
                    </m:borderBox>
                  </m:oMath>
                </a14:m>
                <a:r>
                  <a:rPr lang="zh-CN" altLang="en-US" kern="0"/>
                  <a:t>：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 ker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 kern="0"/>
                          <m:t> </m:t>
                        </m:r>
                        <m:r>
                          <m:rPr>
                            <m:nor/>
                          </m:rPr>
                          <a:rPr lang="en-US" altLang="zh-CN" kern="0"/>
                          <m:t>max</m:t>
                        </m:r>
                        <m:r>
                          <m:rPr>
                            <m:nor/>
                          </m:rPr>
                          <a:rPr lang="en-US" altLang="zh-CN" kern="0"/>
                          <m:t>( </m:t>
                        </m:r>
                        <m:sSub>
                          <m:sSubPr>
                            <m:ctrlPr>
                              <a:rPr lang="en-US" altLang="zh-CN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0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i="1" kern="0"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kern="0"/>
                          <m:t> ) </m:t>
                        </m:r>
                        <m:r>
                          <a:rPr lang="en-US" altLang="zh-CN" i="1" ker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m:rPr>
                            <m:nor/>
                          </m:rPr>
                          <a:rPr lang="en-US" altLang="zh-CN" kern="0"/>
                          <m:t> </m:t>
                        </m:r>
                        <m:r>
                          <m:rPr>
                            <m:nor/>
                          </m:rPr>
                          <a:rPr lang="en-US" altLang="zh-CN" kern="0"/>
                          <m:t>min</m:t>
                        </m:r>
                        <m:r>
                          <m:rPr>
                            <m:nor/>
                          </m:rPr>
                          <a:rPr lang="en-US" altLang="zh-CN" kern="0"/>
                          <m:t>( </m:t>
                        </m:r>
                        <m:sSub>
                          <m:sSubPr>
                            <m:ctrlPr>
                              <a:rPr lang="en-US" altLang="zh-CN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0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i="1" kern="0">
                                <a:latin typeface="Cambria Math"/>
                              </a:rPr>
                              <m:t>𝑹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kern="0"/>
                          <m:t> ) </m:t>
                        </m:r>
                      </m:e>
                    </m:borderBox>
                  </m:oMath>
                </a14:m>
                <a:endParaRPr lang="en-US" altLang="zh-CN" kern="0" dirty="0"/>
              </a:p>
              <a:p>
                <a:pPr>
                  <a:lnSpc>
                    <a:spcPct val="175000"/>
                  </a:lnSpc>
                  <a:buSzTx/>
                  <a:tabLst>
                    <a:tab pos="266700" algn="l"/>
                    <a:tab pos="808038" algn="l"/>
                    <a:tab pos="3581400" algn="l"/>
                    <a:tab pos="7980363" algn="r"/>
                  </a:tabLst>
                </a:pPr>
                <a:r>
                  <a:rPr lang="zh-CN" altLang="en-US" kern="0" smtClean="0"/>
                  <a:t>在子</a:t>
                </a:r>
                <a:r>
                  <a:rPr lang="zh-CN" altLang="en-US" kern="0"/>
                  <a:t>序</a:t>
                </a:r>
                <a:r>
                  <a:rPr lang="zh-CN" altLang="en-US" kern="0" smtClean="0"/>
                  <a:t>列分别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kern="0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 kern="0"/>
                          <m:t>递归地</m:t>
                        </m:r>
                      </m:e>
                    </m:borderBox>
                  </m:oMath>
                </a14:m>
                <a:r>
                  <a:rPr lang="zh-CN" altLang="en-US" kern="0" smtClean="0"/>
                  <a:t>排序之后，原序列自然有序</a:t>
                </a:r>
                <a:r>
                  <a:rPr lang="zh-CN" altLang="en-US" kern="0"/>
                  <a:t/>
                </a:r>
                <a:br>
                  <a:rPr lang="zh-CN" altLang="en-US" kern="0"/>
                </a:br>
                <a:r>
                  <a:rPr lang="en-US" altLang="zh-CN" kern="0" smtClean="0"/>
                  <a:t>	sorted(S)   =   sorted(S</a:t>
                </a:r>
                <a:r>
                  <a:rPr lang="en-US" altLang="zh-CN" kern="0" baseline="-25000" smtClean="0"/>
                  <a:t>L</a:t>
                </a:r>
                <a:r>
                  <a:rPr lang="en-US" altLang="zh-CN" kern="0" smtClean="0"/>
                  <a:t>)  +  sorted(S</a:t>
                </a:r>
                <a:r>
                  <a:rPr lang="en-US" altLang="zh-CN" kern="0" baseline="-25000" smtClean="0"/>
                  <a:t>R</a:t>
                </a:r>
                <a:r>
                  <a:rPr lang="en-US" altLang="zh-CN" kern="0" smtClean="0"/>
                  <a:t>)	</a:t>
                </a:r>
                <a:endParaRPr lang="zh-CN" altLang="en-US" kern="0" dirty="0"/>
              </a:p>
              <a:p>
                <a:pPr>
                  <a:lnSpc>
                    <a:spcPct val="175000"/>
                  </a:lnSpc>
                  <a:buSzTx/>
                  <a:tabLst>
                    <a:tab pos="266700" algn="l"/>
                    <a:tab pos="808038" algn="l"/>
                    <a:tab pos="3581400" algn="l"/>
                    <a:tab pos="7980363" algn="r"/>
                  </a:tabLst>
                </a:pPr>
                <a:r>
                  <a:rPr lang="zh-CN" altLang="en-US" kern="0"/>
                  <a:t>平</a:t>
                </a:r>
                <a:r>
                  <a:rPr lang="zh-CN" altLang="en-US" kern="0" dirty="0"/>
                  <a:t>凡解：</a:t>
                </a:r>
                <a:r>
                  <a:rPr lang="zh-CN" altLang="en-US" kern="0"/>
                  <a:t>只剩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 ker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 kern="0" dirty="0"/>
                          <m:t>单个</m:t>
                        </m:r>
                      </m:e>
                    </m:borderBox>
                  </m:oMath>
                </a14:m>
                <a:r>
                  <a:rPr lang="zh-CN" altLang="en-US" kern="0"/>
                  <a:t>元</a:t>
                </a:r>
                <a:r>
                  <a:rPr lang="zh-CN" altLang="en-US" kern="0" dirty="0"/>
                  <a:t>素时，本身就</a:t>
                </a:r>
                <a:r>
                  <a:rPr lang="zh-CN" altLang="en-US" kern="0"/>
                  <a:t>是解</a:t>
                </a:r>
                <a:endParaRPr lang="zh-CN" altLang="en-US" kern="0" dirty="0"/>
              </a:p>
            </p:txBody>
          </p:sp>
        </mc:Choice>
        <mc:Fallback xmlns="">
          <p:sp>
            <p:nvSpPr>
              <p:cNvPr id="7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3690" y="836640"/>
                <a:ext cx="7825714" cy="45020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7645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6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885" grpId="0" build="p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31" name="Rectangle 7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/>
              <a:t>12.</a:t>
            </a:r>
            <a:r>
              <a:rPr lang="zh-CN" altLang="en-US" dirty="0"/>
              <a:t>排序</a:t>
            </a:r>
          </a:p>
        </p:txBody>
      </p:sp>
      <p:sp>
        <p:nvSpPr>
          <p:cNvPr id="1306632" name="Rectangle 8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/>
              <a:t>(</a:t>
            </a:r>
            <a:r>
              <a:rPr lang="en-US" altLang="zh-CN" smtClean="0"/>
              <a:t>a4) </a:t>
            </a:r>
            <a:r>
              <a:rPr lang="zh-CN" altLang="en-US"/>
              <a:t>快速排</a:t>
            </a:r>
            <a:r>
              <a:rPr lang="zh-CN" altLang="en-US" smtClean="0"/>
              <a:t>序：变种</a:t>
            </a:r>
            <a:endParaRPr lang="zh-CN" altLang="en-US"/>
          </a:p>
        </p:txBody>
      </p:sp>
      <p:sp>
        <p:nvSpPr>
          <p:cNvPr id="1306635" name="Rectangle 11"/>
          <p:cNvSpPr>
            <a:spLocks noChangeArrowheads="1"/>
          </p:cNvSpPr>
          <p:nvPr/>
        </p:nvSpPr>
        <p:spPr bwMode="auto">
          <a:xfrm>
            <a:off x="1295400" y="3429000"/>
            <a:ext cx="4605867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b">
            <a:scene3d>
              <a:camera prst="orthographicFront"/>
              <a:lightRig rig="soft" dir="t">
                <a:rot lat="0" lon="0" rev="10800000"/>
              </a:lightRig>
            </a:scene3d>
            <a:sp3d prstMaterial="metal">
              <a:bevelT w="27940" h="12700"/>
              <a:contourClr>
                <a:srgbClr val="DDDDDD"/>
              </a:contourClr>
            </a:sp3d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  <a:spcAft>
                <a:spcPct val="10000"/>
              </a:spcAft>
            </a:pPr>
            <a:endParaRPr lang="en-US" altLang="zh-CN" sz="2000" b="1" kern="0">
              <a:ln w="11430"/>
              <a:solidFill>
                <a:srgbClr val="207907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9987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0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tabLst>
                <a:tab pos="266700" algn="l"/>
                <a:tab pos="1617663" algn="l"/>
                <a:tab pos="3768725" algn="l"/>
                <a:tab pos="4214813" algn="l"/>
                <a:tab pos="7980363" algn="r"/>
              </a:tabLst>
            </a:pPr>
            <a:r>
              <a:rPr lang="zh-CN" altLang="en-US" smtClean="0"/>
              <a:t>四部分：</a:t>
            </a:r>
            <a:r>
              <a:rPr lang="en-US" altLang="zh-CN" smtClean="0"/>
              <a:t>	S  =  [ lo ]  +  L( lo, mi ]  +  G( mi, k )  +  U[ k, hi ]</a:t>
            </a:r>
            <a:br>
              <a:rPr lang="en-US" altLang="zh-CN" smtClean="0"/>
            </a:br>
            <a:r>
              <a:rPr lang="en-US" altLang="zh-CN" smtClean="0"/>
              <a:t>	L  &lt;  pivot  </a:t>
            </a:r>
            <a:r>
              <a:rPr lang="zh-CN" altLang="en-US" smtClean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</a:t>
            </a:r>
            <a:r>
              <a:rPr lang="en-US" altLang="zh-CN" smtClean="0"/>
              <a:t>  G</a:t>
            </a:r>
          </a:p>
        </p:txBody>
      </p:sp>
      <p:sp>
        <p:nvSpPr>
          <p:cNvPr id="1586178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306" y="291880"/>
            <a:ext cx="1172095" cy="511616"/>
          </a:xfrm>
          <a:ln/>
        </p:spPr>
        <p:txBody>
          <a:bodyPr/>
          <a:lstStyle/>
          <a:p>
            <a:r>
              <a:rPr lang="zh-CN" altLang="en-US" smtClean="0"/>
              <a:t>不</a:t>
            </a:r>
            <a:r>
              <a:rPr lang="zh-CN" altLang="en-US"/>
              <a:t>变</a:t>
            </a:r>
            <a:r>
              <a:rPr lang="zh-CN" altLang="en-US" smtClean="0"/>
              <a:t>性</a:t>
            </a:r>
            <a:endParaRPr lang="zh-CN" altLang="en-US"/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2641357" y="2924845"/>
            <a:ext cx="2373583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</p:txBody>
      </p:sp>
      <p:sp>
        <p:nvSpPr>
          <p:cNvPr id="56" name="AutoShape 5"/>
          <p:cNvSpPr>
            <a:spLocks noChangeArrowheads="1"/>
          </p:cNvSpPr>
          <p:nvPr/>
        </p:nvSpPr>
        <p:spPr bwMode="auto">
          <a:xfrm>
            <a:off x="5088535" y="2924846"/>
            <a:ext cx="2016490" cy="288925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</a:p>
        </p:txBody>
      </p:sp>
      <p:sp>
        <p:nvSpPr>
          <p:cNvPr id="63" name="AutoShape 6"/>
          <p:cNvSpPr>
            <a:spLocks noChangeArrowheads="1"/>
          </p:cNvSpPr>
          <p:nvPr/>
        </p:nvSpPr>
        <p:spPr bwMode="auto">
          <a:xfrm>
            <a:off x="7176490" y="2924845"/>
            <a:ext cx="2303630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U</a:t>
            </a:r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>
            <a:off x="7319363" y="2710533"/>
            <a:ext cx="0" cy="215900"/>
          </a:xfrm>
          <a:prstGeom prst="line">
            <a:avLst/>
          </a:prstGeom>
          <a:noFill/>
          <a:ln w="57150">
            <a:solidFill>
              <a:srgbClr val="0C662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/>
          <a:p>
            <a:endParaRPr lang="zh-CN" altLang="en-US">
              <a:solidFill>
                <a:srgbClr val="0C6620"/>
              </a:solidFill>
            </a:endParaRPr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7176488" y="2421612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k</a:t>
            </a: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7176489" y="2924227"/>
            <a:ext cx="287270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x</a:t>
            </a: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9337778" y="2708945"/>
            <a:ext cx="0" cy="215900"/>
          </a:xfrm>
          <a:prstGeom prst="line">
            <a:avLst/>
          </a:prstGeom>
          <a:noFill/>
          <a:ln w="57150">
            <a:solidFill>
              <a:srgbClr val="0C662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/>
          <a:p>
            <a:endParaRPr lang="zh-CN" altLang="en-US">
              <a:solidFill>
                <a:srgbClr val="0C6620"/>
              </a:solidFill>
            </a:endParaRPr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9193315" y="2420958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hi</a:t>
            </a:r>
          </a:p>
        </p:txBody>
      </p:sp>
      <p:sp>
        <p:nvSpPr>
          <p:cNvPr id="69" name="Line 14"/>
          <p:cNvSpPr>
            <a:spLocks noChangeShapeType="1"/>
          </p:cNvSpPr>
          <p:nvPr/>
        </p:nvSpPr>
        <p:spPr bwMode="auto">
          <a:xfrm>
            <a:off x="4872063" y="2710533"/>
            <a:ext cx="0" cy="215900"/>
          </a:xfrm>
          <a:prstGeom prst="line">
            <a:avLst/>
          </a:prstGeom>
          <a:noFill/>
          <a:ln w="57150">
            <a:solidFill>
              <a:srgbClr val="0C662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/>
          <a:p>
            <a:endParaRPr lang="zh-CN" altLang="en-US">
              <a:solidFill>
                <a:srgbClr val="0C6620"/>
              </a:solidFill>
            </a:endParaRPr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729190" y="2421612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mi</a:t>
            </a:r>
          </a:p>
        </p:txBody>
      </p:sp>
      <p:sp>
        <p:nvSpPr>
          <p:cNvPr id="71" name="AutoShape 16"/>
          <p:cNvSpPr>
            <a:spLocks noChangeArrowheads="1"/>
          </p:cNvSpPr>
          <p:nvPr/>
        </p:nvSpPr>
        <p:spPr bwMode="auto">
          <a:xfrm>
            <a:off x="2641357" y="3790601"/>
            <a:ext cx="2373583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</p:txBody>
      </p:sp>
      <p:sp>
        <p:nvSpPr>
          <p:cNvPr id="72" name="AutoShape 17"/>
          <p:cNvSpPr>
            <a:spLocks noChangeArrowheads="1"/>
          </p:cNvSpPr>
          <p:nvPr/>
        </p:nvSpPr>
        <p:spPr bwMode="auto">
          <a:xfrm>
            <a:off x="5089450" y="3790601"/>
            <a:ext cx="2375627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</a:p>
        </p:txBody>
      </p:sp>
      <p:sp>
        <p:nvSpPr>
          <p:cNvPr id="73" name="AutoShape 18"/>
          <p:cNvSpPr>
            <a:spLocks noChangeArrowheads="1"/>
          </p:cNvSpPr>
          <p:nvPr/>
        </p:nvSpPr>
        <p:spPr bwMode="auto">
          <a:xfrm>
            <a:off x="7537355" y="3790597"/>
            <a:ext cx="1943548" cy="28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U</a:t>
            </a:r>
          </a:p>
        </p:txBody>
      </p:sp>
      <p:sp>
        <p:nvSpPr>
          <p:cNvPr id="74" name="AutoShape 19"/>
          <p:cNvSpPr>
            <a:spLocks noChangeArrowheads="1"/>
          </p:cNvSpPr>
          <p:nvPr/>
        </p:nvSpPr>
        <p:spPr bwMode="auto">
          <a:xfrm>
            <a:off x="2642905" y="4656415"/>
            <a:ext cx="2733880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</p:txBody>
      </p:sp>
      <p:sp>
        <p:nvSpPr>
          <p:cNvPr id="75" name="AutoShape 20"/>
          <p:cNvSpPr>
            <a:spLocks noChangeArrowheads="1"/>
          </p:cNvSpPr>
          <p:nvPr/>
        </p:nvSpPr>
        <p:spPr bwMode="auto">
          <a:xfrm>
            <a:off x="5448782" y="4656415"/>
            <a:ext cx="2016293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</a:p>
        </p:txBody>
      </p:sp>
      <p:sp>
        <p:nvSpPr>
          <p:cNvPr id="76" name="AutoShape 21"/>
          <p:cNvSpPr>
            <a:spLocks noChangeArrowheads="1"/>
          </p:cNvSpPr>
          <p:nvPr/>
        </p:nvSpPr>
        <p:spPr bwMode="auto">
          <a:xfrm>
            <a:off x="7535768" y="4656415"/>
            <a:ext cx="1943548" cy="28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U</a:t>
            </a:r>
          </a:p>
        </p:txBody>
      </p:sp>
      <p:sp>
        <p:nvSpPr>
          <p:cNvPr id="77" name="AutoShape 22"/>
          <p:cNvSpPr>
            <a:spLocks noChangeArrowheads="1"/>
          </p:cNvSpPr>
          <p:nvPr/>
        </p:nvSpPr>
        <p:spPr bwMode="auto">
          <a:xfrm>
            <a:off x="7176489" y="3789796"/>
            <a:ext cx="287270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x</a:t>
            </a:r>
          </a:p>
        </p:txBody>
      </p:sp>
      <p:sp>
        <p:nvSpPr>
          <p:cNvPr id="78" name="AutoShape 23"/>
          <p:cNvSpPr>
            <a:spLocks noChangeArrowheads="1"/>
          </p:cNvSpPr>
          <p:nvPr/>
        </p:nvSpPr>
        <p:spPr bwMode="auto">
          <a:xfrm>
            <a:off x="5089451" y="4656184"/>
            <a:ext cx="287270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x</a:t>
            </a:r>
          </a:p>
        </p:txBody>
      </p:sp>
      <p:sp>
        <p:nvSpPr>
          <p:cNvPr id="79" name="AutoShape 24"/>
          <p:cNvSpPr>
            <a:spLocks noChangeArrowheads="1"/>
          </p:cNvSpPr>
          <p:nvPr/>
        </p:nvSpPr>
        <p:spPr bwMode="auto">
          <a:xfrm>
            <a:off x="2281059" y="2926437"/>
            <a:ext cx="287270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p</a:t>
            </a:r>
          </a:p>
        </p:txBody>
      </p:sp>
      <p:sp>
        <p:nvSpPr>
          <p:cNvPr id="80" name="AutoShape 25"/>
          <p:cNvSpPr>
            <a:spLocks noChangeArrowheads="1"/>
          </p:cNvSpPr>
          <p:nvPr/>
        </p:nvSpPr>
        <p:spPr bwMode="auto">
          <a:xfrm>
            <a:off x="2281059" y="3790601"/>
            <a:ext cx="287270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p</a:t>
            </a:r>
          </a:p>
        </p:txBody>
      </p:sp>
      <p:sp>
        <p:nvSpPr>
          <p:cNvPr id="81" name="AutoShape 26"/>
          <p:cNvSpPr>
            <a:spLocks noChangeArrowheads="1"/>
          </p:cNvSpPr>
          <p:nvPr/>
        </p:nvSpPr>
        <p:spPr bwMode="auto">
          <a:xfrm>
            <a:off x="2279472" y="4656415"/>
            <a:ext cx="287271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p</a:t>
            </a:r>
          </a:p>
        </p:txBody>
      </p:sp>
      <p:sp>
        <p:nvSpPr>
          <p:cNvPr id="82" name="Line 27"/>
          <p:cNvSpPr>
            <a:spLocks noChangeShapeType="1"/>
          </p:cNvSpPr>
          <p:nvPr/>
        </p:nvSpPr>
        <p:spPr bwMode="auto">
          <a:xfrm>
            <a:off x="2425520" y="2708295"/>
            <a:ext cx="0" cy="215900"/>
          </a:xfrm>
          <a:prstGeom prst="line">
            <a:avLst/>
          </a:prstGeom>
          <a:noFill/>
          <a:ln w="57150">
            <a:solidFill>
              <a:srgbClr val="0C662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/>
          <a:p>
            <a:endParaRPr lang="zh-CN" altLang="en-US">
              <a:solidFill>
                <a:srgbClr val="0C6620"/>
              </a:solidFill>
            </a:endParaRPr>
          </a:p>
        </p:txBody>
      </p:sp>
      <p:sp>
        <p:nvSpPr>
          <p:cNvPr id="83" name="Rectangle 28"/>
          <p:cNvSpPr>
            <a:spLocks noChangeArrowheads="1"/>
          </p:cNvSpPr>
          <p:nvPr/>
        </p:nvSpPr>
        <p:spPr bwMode="auto">
          <a:xfrm>
            <a:off x="2281058" y="2420860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lo</a:t>
            </a:r>
          </a:p>
        </p:txBody>
      </p:sp>
      <p:sp>
        <p:nvSpPr>
          <p:cNvPr id="84" name="AutoShape 19"/>
          <p:cNvSpPr>
            <a:spLocks noChangeArrowheads="1"/>
          </p:cNvSpPr>
          <p:nvPr/>
        </p:nvSpPr>
        <p:spPr bwMode="auto">
          <a:xfrm>
            <a:off x="2641357" y="5448805"/>
            <a:ext cx="3742693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</p:txBody>
      </p:sp>
      <p:sp>
        <p:nvSpPr>
          <p:cNvPr id="85" name="AutoShape 20"/>
          <p:cNvSpPr>
            <a:spLocks noChangeArrowheads="1"/>
          </p:cNvSpPr>
          <p:nvPr/>
        </p:nvSpPr>
        <p:spPr bwMode="auto">
          <a:xfrm>
            <a:off x="6456929" y="5448805"/>
            <a:ext cx="3022388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</a:p>
        </p:txBody>
      </p:sp>
      <p:sp>
        <p:nvSpPr>
          <p:cNvPr id="86" name="AutoShape 23"/>
          <p:cNvSpPr>
            <a:spLocks noChangeArrowheads="1"/>
          </p:cNvSpPr>
          <p:nvPr/>
        </p:nvSpPr>
        <p:spPr bwMode="auto">
          <a:xfrm>
            <a:off x="2281885" y="5448574"/>
            <a:ext cx="287270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 smtClean="0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p</a:t>
            </a:r>
            <a:endParaRPr lang="en-US" altLang="zh-CN" sz="2000" b="1">
              <a:solidFill>
                <a:srgbClr val="0C662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87" name="AutoShape 26"/>
          <p:cNvSpPr>
            <a:spLocks noChangeArrowheads="1"/>
          </p:cNvSpPr>
          <p:nvPr/>
        </p:nvSpPr>
        <p:spPr bwMode="auto">
          <a:xfrm>
            <a:off x="6096780" y="5448805"/>
            <a:ext cx="287271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 smtClean="0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m</a:t>
            </a:r>
            <a:endParaRPr lang="en-US" altLang="zh-CN" sz="2000" b="1">
              <a:solidFill>
                <a:srgbClr val="0C662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88" name="AutoShape 19"/>
          <p:cNvSpPr>
            <a:spLocks noChangeArrowheads="1"/>
          </p:cNvSpPr>
          <p:nvPr/>
        </p:nvSpPr>
        <p:spPr bwMode="auto">
          <a:xfrm>
            <a:off x="2281886" y="5737934"/>
            <a:ext cx="3742104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</p:txBody>
      </p:sp>
      <p:sp>
        <p:nvSpPr>
          <p:cNvPr id="89" name="AutoShape 20"/>
          <p:cNvSpPr>
            <a:spLocks noChangeArrowheads="1"/>
          </p:cNvSpPr>
          <p:nvPr/>
        </p:nvSpPr>
        <p:spPr bwMode="auto">
          <a:xfrm>
            <a:off x="6456929" y="5737934"/>
            <a:ext cx="3022388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</a:p>
        </p:txBody>
      </p:sp>
      <p:sp>
        <p:nvSpPr>
          <p:cNvPr id="90" name="AutoShape 23"/>
          <p:cNvSpPr>
            <a:spLocks noChangeArrowheads="1"/>
          </p:cNvSpPr>
          <p:nvPr/>
        </p:nvSpPr>
        <p:spPr bwMode="auto">
          <a:xfrm>
            <a:off x="2281885" y="5737703"/>
            <a:ext cx="287270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 smtClean="0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m</a:t>
            </a:r>
            <a:endParaRPr lang="en-US" altLang="zh-CN" sz="2000" b="1">
              <a:solidFill>
                <a:srgbClr val="0C662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91" name="AutoShape 26"/>
          <p:cNvSpPr>
            <a:spLocks noChangeArrowheads="1"/>
          </p:cNvSpPr>
          <p:nvPr/>
        </p:nvSpPr>
        <p:spPr bwMode="auto">
          <a:xfrm>
            <a:off x="6096780" y="5737934"/>
            <a:ext cx="287271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7888555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4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2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9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30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3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5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3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66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78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9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90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1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2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3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1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14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5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6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7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4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7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38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9" fill="hold">
                      <p:stCondLst>
                        <p:cond delay="0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5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246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7" fill="hold">
                      <p:stCondLst>
                        <p:cond delay="0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5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7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258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9" fill="hold">
                      <p:stCondLst>
                        <p:cond delay="0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7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9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5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78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9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1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282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3" fill="hold">
                      <p:stCondLst>
                        <p:cond delay="0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7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0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3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294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5" fill="hold">
                      <p:stCondLst>
                        <p:cond delay="0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9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2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3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5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306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1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2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4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5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7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318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9" fill="hold">
                      <p:stCondLst>
                        <p:cond delay="0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3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26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7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9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330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1" fill="hold">
                      <p:stCondLst>
                        <p:cond delay="0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4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5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6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38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9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1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</p:childTnLst>
        </p:cTn>
      </p:par>
    </p:tnLst>
    <p:bldLst>
      <p:bldP spid="36" grpId="0" animBg="1"/>
      <p:bldP spid="56" grpId="0" animBg="1"/>
      <p:bldP spid="63" grpId="0" animBg="1"/>
      <p:bldP spid="65" grpId="0"/>
      <p:bldP spid="65" grpId="1"/>
      <p:bldP spid="66" grpId="0" animBg="1"/>
      <p:bldP spid="68" grpId="0"/>
      <p:bldP spid="68" grpId="1"/>
      <p:bldP spid="70" grpId="0"/>
      <p:bldP spid="70" grpId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/>
      <p:bldP spid="83" grpId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8617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  <a:tabLst>
                    <a:tab pos="266700" algn="l"/>
                    <a:tab pos="1249363" algn="l"/>
                    <a:tab pos="3768725" algn="l"/>
                    <a:tab pos="4214813" algn="l"/>
                    <a:tab pos="7980363" algn="r"/>
                  </a:tabLst>
                </a:pPr>
                <a:r>
                  <a:rPr lang="en-US" altLang="zh-CN" smtClean="0"/>
                  <a:t>	[k]</a:t>
                </a:r>
                <a:r>
                  <a:rPr lang="zh-CN" altLang="en-US" smtClean="0"/>
                  <a:t>不小于轴点     </a:t>
                </a:r>
                <a:r>
                  <a:rPr lang="en-US" altLang="zh-CN" smtClean="0"/>
                  <a:t>?   </a:t>
                </a:r>
                <a:r>
                  <a:rPr lang="zh-CN" altLang="en-US" smtClean="0"/>
                  <a:t>直</a:t>
                </a:r>
                <a:r>
                  <a:rPr lang="zh-CN" altLang="en-US"/>
                  <a:t>接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G</m:t>
                        </m:r>
                      </m:e>
                    </m:borderBox>
                  </m:oMath>
                </a14:m>
                <a:r>
                  <a:rPr lang="zh-CN" altLang="en-US"/>
                  <a:t>拓</a:t>
                </a:r>
                <a:r>
                  <a:rPr lang="zh-CN" altLang="en-US" smtClean="0"/>
                  <a:t>展   </a:t>
                </a:r>
                <a:r>
                  <a:rPr lang="en-US" altLang="zh-CN" smtClean="0"/>
                  <a:t>: 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G</m:t>
                        </m:r>
                      </m:e>
                    </m:borderBox>
                  </m:oMath>
                </a14:m>
                <a:r>
                  <a:rPr lang="zh-CN" altLang="en-US" smtClean="0"/>
                  <a:t>滚动后移，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L</m:t>
                        </m:r>
                      </m:e>
                    </m:borderBox>
                  </m:oMath>
                </a14:m>
                <a:r>
                  <a:rPr lang="zh-CN" altLang="en-US"/>
                  <a:t>拓展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/>
                  <a:t>	</a:t>
                </a:r>
                <a:r>
                  <a:rPr lang="en-US" altLang="zh-CN" smtClean="0"/>
                  <a:t>pivot </a:t>
                </a:r>
                <a:r>
                  <a:rPr lang="en-US" altLang="zh-CN" smtClean="0">
                    <a:ea typeface="Arial Unicode MS" pitchFamily="34" charset="-122"/>
                    <a:cs typeface="Arial Unicode MS" pitchFamily="34" charset="-122"/>
                    <a:sym typeface="Symbol" pitchFamily="18" charset="2"/>
                  </a:rPr>
                  <a:t>&lt;=</a:t>
                </a:r>
                <a:r>
                  <a:rPr lang="en-US" altLang="zh-CN" smtClean="0"/>
                  <a:t> S[ k ]  ?   k++         :   swap( S[ ++mi ], S[ k++ ] )</a:t>
                </a:r>
                <a:endParaRPr lang="en-US" altLang="zh-CN"/>
              </a:p>
            </p:txBody>
          </p:sp>
        </mc:Choice>
        <mc:Fallback xmlns="">
          <p:sp>
            <p:nvSpPr>
              <p:cNvPr id="1586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6178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306" y="291880"/>
            <a:ext cx="1172095" cy="511616"/>
          </a:xfrm>
          <a:ln/>
        </p:spPr>
        <p:txBody>
          <a:bodyPr/>
          <a:lstStyle/>
          <a:p>
            <a:r>
              <a:rPr lang="zh-CN" altLang="en-US" smtClean="0"/>
              <a:t>单调性</a:t>
            </a:r>
            <a:endParaRPr lang="zh-CN" altLang="en-US"/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2641357" y="2924845"/>
            <a:ext cx="2373583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5088535" y="2924846"/>
            <a:ext cx="2016490" cy="288925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176490" y="2924845"/>
            <a:ext cx="2303630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U</a:t>
            </a: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7319363" y="2710533"/>
            <a:ext cx="0" cy="215900"/>
          </a:xfrm>
          <a:prstGeom prst="line">
            <a:avLst/>
          </a:prstGeom>
          <a:noFill/>
          <a:ln w="57150">
            <a:solidFill>
              <a:srgbClr val="0C662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/>
          <a:p>
            <a:endParaRPr lang="zh-CN" altLang="en-US">
              <a:solidFill>
                <a:srgbClr val="0C6620"/>
              </a:solidFill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7176488" y="2421612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k</a:t>
            </a:r>
          </a:p>
        </p:txBody>
      </p:sp>
      <p:sp>
        <p:nvSpPr>
          <p:cNvPr id="34" name="AutoShape 9"/>
          <p:cNvSpPr>
            <a:spLocks noChangeArrowheads="1"/>
          </p:cNvSpPr>
          <p:nvPr/>
        </p:nvSpPr>
        <p:spPr bwMode="auto">
          <a:xfrm>
            <a:off x="7176489" y="2924227"/>
            <a:ext cx="287270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x</a:t>
            </a: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9337778" y="2708945"/>
            <a:ext cx="0" cy="215900"/>
          </a:xfrm>
          <a:prstGeom prst="line">
            <a:avLst/>
          </a:prstGeom>
          <a:noFill/>
          <a:ln w="57150">
            <a:solidFill>
              <a:srgbClr val="0C662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/>
          <a:p>
            <a:endParaRPr lang="zh-CN" altLang="en-US">
              <a:solidFill>
                <a:srgbClr val="0C6620"/>
              </a:solidFill>
            </a:endParaRP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9193315" y="2420958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hi</a:t>
            </a: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4872063" y="2710533"/>
            <a:ext cx="0" cy="215900"/>
          </a:xfrm>
          <a:prstGeom prst="line">
            <a:avLst/>
          </a:prstGeom>
          <a:noFill/>
          <a:ln w="57150">
            <a:solidFill>
              <a:srgbClr val="0C662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/>
          <a:p>
            <a:endParaRPr lang="zh-CN" altLang="en-US">
              <a:solidFill>
                <a:srgbClr val="0C6620"/>
              </a:solidFill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4729190" y="2421612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mi</a:t>
            </a:r>
          </a:p>
        </p:txBody>
      </p:sp>
      <p:sp>
        <p:nvSpPr>
          <p:cNvPr id="41" name="AutoShape 16"/>
          <p:cNvSpPr>
            <a:spLocks noChangeArrowheads="1"/>
          </p:cNvSpPr>
          <p:nvPr/>
        </p:nvSpPr>
        <p:spPr bwMode="auto">
          <a:xfrm>
            <a:off x="2641357" y="3790601"/>
            <a:ext cx="2373583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</p:txBody>
      </p:sp>
      <p:sp>
        <p:nvSpPr>
          <p:cNvPr id="42" name="AutoShape 17"/>
          <p:cNvSpPr>
            <a:spLocks noChangeArrowheads="1"/>
          </p:cNvSpPr>
          <p:nvPr/>
        </p:nvSpPr>
        <p:spPr bwMode="auto">
          <a:xfrm>
            <a:off x="5089450" y="3790601"/>
            <a:ext cx="2375627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7537355" y="3790597"/>
            <a:ext cx="1943548" cy="28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U</a:t>
            </a:r>
          </a:p>
        </p:txBody>
      </p:sp>
      <p:sp>
        <p:nvSpPr>
          <p:cNvPr id="44" name="AutoShape 19"/>
          <p:cNvSpPr>
            <a:spLocks noChangeArrowheads="1"/>
          </p:cNvSpPr>
          <p:nvPr/>
        </p:nvSpPr>
        <p:spPr bwMode="auto">
          <a:xfrm>
            <a:off x="2642905" y="4656415"/>
            <a:ext cx="2733880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</p:txBody>
      </p:sp>
      <p:sp>
        <p:nvSpPr>
          <p:cNvPr id="45" name="AutoShape 20"/>
          <p:cNvSpPr>
            <a:spLocks noChangeArrowheads="1"/>
          </p:cNvSpPr>
          <p:nvPr/>
        </p:nvSpPr>
        <p:spPr bwMode="auto">
          <a:xfrm>
            <a:off x="5448782" y="4656415"/>
            <a:ext cx="2016293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</a:p>
        </p:txBody>
      </p:sp>
      <p:sp>
        <p:nvSpPr>
          <p:cNvPr id="46" name="AutoShape 21"/>
          <p:cNvSpPr>
            <a:spLocks noChangeArrowheads="1"/>
          </p:cNvSpPr>
          <p:nvPr/>
        </p:nvSpPr>
        <p:spPr bwMode="auto">
          <a:xfrm>
            <a:off x="7535768" y="4656415"/>
            <a:ext cx="1943548" cy="28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U</a:t>
            </a:r>
          </a:p>
        </p:txBody>
      </p:sp>
      <p:sp>
        <p:nvSpPr>
          <p:cNvPr id="47" name="AutoShape 22"/>
          <p:cNvSpPr>
            <a:spLocks noChangeArrowheads="1"/>
          </p:cNvSpPr>
          <p:nvPr/>
        </p:nvSpPr>
        <p:spPr bwMode="auto">
          <a:xfrm>
            <a:off x="7176489" y="3789796"/>
            <a:ext cx="287270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x</a:t>
            </a:r>
          </a:p>
        </p:txBody>
      </p:sp>
      <p:sp>
        <p:nvSpPr>
          <p:cNvPr id="48" name="AutoShape 23"/>
          <p:cNvSpPr>
            <a:spLocks noChangeArrowheads="1"/>
          </p:cNvSpPr>
          <p:nvPr/>
        </p:nvSpPr>
        <p:spPr bwMode="auto">
          <a:xfrm>
            <a:off x="5089451" y="4656184"/>
            <a:ext cx="287270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x</a:t>
            </a:r>
          </a:p>
        </p:txBody>
      </p:sp>
      <p:sp>
        <p:nvSpPr>
          <p:cNvPr id="49" name="AutoShape 24"/>
          <p:cNvSpPr>
            <a:spLocks noChangeArrowheads="1"/>
          </p:cNvSpPr>
          <p:nvPr/>
        </p:nvSpPr>
        <p:spPr bwMode="auto">
          <a:xfrm>
            <a:off x="2281059" y="2926437"/>
            <a:ext cx="287270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p</a:t>
            </a:r>
          </a:p>
        </p:txBody>
      </p:sp>
      <p:sp>
        <p:nvSpPr>
          <p:cNvPr id="50" name="AutoShape 25"/>
          <p:cNvSpPr>
            <a:spLocks noChangeArrowheads="1"/>
          </p:cNvSpPr>
          <p:nvPr/>
        </p:nvSpPr>
        <p:spPr bwMode="auto">
          <a:xfrm>
            <a:off x="2281059" y="3790601"/>
            <a:ext cx="287270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p</a:t>
            </a:r>
          </a:p>
        </p:txBody>
      </p:sp>
      <p:sp>
        <p:nvSpPr>
          <p:cNvPr id="51" name="AutoShape 26"/>
          <p:cNvSpPr>
            <a:spLocks noChangeArrowheads="1"/>
          </p:cNvSpPr>
          <p:nvPr/>
        </p:nvSpPr>
        <p:spPr bwMode="auto">
          <a:xfrm>
            <a:off x="2279472" y="4656415"/>
            <a:ext cx="287271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p</a:t>
            </a:r>
          </a:p>
        </p:txBody>
      </p:sp>
      <p:sp>
        <p:nvSpPr>
          <p:cNvPr id="52" name="Line 27"/>
          <p:cNvSpPr>
            <a:spLocks noChangeShapeType="1"/>
          </p:cNvSpPr>
          <p:nvPr/>
        </p:nvSpPr>
        <p:spPr bwMode="auto">
          <a:xfrm>
            <a:off x="2425520" y="2708295"/>
            <a:ext cx="0" cy="215900"/>
          </a:xfrm>
          <a:prstGeom prst="line">
            <a:avLst/>
          </a:prstGeom>
          <a:noFill/>
          <a:ln w="57150">
            <a:solidFill>
              <a:srgbClr val="0C662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/>
          <a:p>
            <a:endParaRPr lang="zh-CN" altLang="en-US">
              <a:solidFill>
                <a:srgbClr val="0C6620"/>
              </a:solidFill>
            </a:endParaRPr>
          </a:p>
        </p:txBody>
      </p:sp>
      <p:sp>
        <p:nvSpPr>
          <p:cNvPr id="53" name="Rectangle 28"/>
          <p:cNvSpPr>
            <a:spLocks noChangeArrowheads="1"/>
          </p:cNvSpPr>
          <p:nvPr/>
        </p:nvSpPr>
        <p:spPr bwMode="auto">
          <a:xfrm>
            <a:off x="2281058" y="2420860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lo</a:t>
            </a:r>
          </a:p>
        </p:txBody>
      </p:sp>
      <p:sp>
        <p:nvSpPr>
          <p:cNvPr id="54" name="AutoShape 19"/>
          <p:cNvSpPr>
            <a:spLocks noChangeArrowheads="1"/>
          </p:cNvSpPr>
          <p:nvPr/>
        </p:nvSpPr>
        <p:spPr bwMode="auto">
          <a:xfrm>
            <a:off x="2641357" y="5448805"/>
            <a:ext cx="3742693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</p:txBody>
      </p:sp>
      <p:sp>
        <p:nvSpPr>
          <p:cNvPr id="55" name="AutoShape 20"/>
          <p:cNvSpPr>
            <a:spLocks noChangeArrowheads="1"/>
          </p:cNvSpPr>
          <p:nvPr/>
        </p:nvSpPr>
        <p:spPr bwMode="auto">
          <a:xfrm>
            <a:off x="6456929" y="5448805"/>
            <a:ext cx="3022388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</a:p>
        </p:txBody>
      </p:sp>
      <p:sp>
        <p:nvSpPr>
          <p:cNvPr id="57" name="AutoShape 23"/>
          <p:cNvSpPr>
            <a:spLocks noChangeArrowheads="1"/>
          </p:cNvSpPr>
          <p:nvPr/>
        </p:nvSpPr>
        <p:spPr bwMode="auto">
          <a:xfrm>
            <a:off x="2281885" y="5448574"/>
            <a:ext cx="287270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 smtClean="0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p</a:t>
            </a:r>
            <a:endParaRPr lang="en-US" altLang="zh-CN" sz="2000" b="1">
              <a:solidFill>
                <a:srgbClr val="0C662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58" name="AutoShape 26"/>
          <p:cNvSpPr>
            <a:spLocks noChangeArrowheads="1"/>
          </p:cNvSpPr>
          <p:nvPr/>
        </p:nvSpPr>
        <p:spPr bwMode="auto">
          <a:xfrm>
            <a:off x="6096780" y="5448805"/>
            <a:ext cx="287271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 smtClean="0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m</a:t>
            </a:r>
            <a:endParaRPr lang="en-US" altLang="zh-CN" sz="2000" b="1">
              <a:solidFill>
                <a:srgbClr val="0C662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59" name="AutoShape 19"/>
          <p:cNvSpPr>
            <a:spLocks noChangeArrowheads="1"/>
          </p:cNvSpPr>
          <p:nvPr/>
        </p:nvSpPr>
        <p:spPr bwMode="auto">
          <a:xfrm>
            <a:off x="2281886" y="5737934"/>
            <a:ext cx="3742104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</p:txBody>
      </p:sp>
      <p:sp>
        <p:nvSpPr>
          <p:cNvPr id="60" name="AutoShape 20"/>
          <p:cNvSpPr>
            <a:spLocks noChangeArrowheads="1"/>
          </p:cNvSpPr>
          <p:nvPr/>
        </p:nvSpPr>
        <p:spPr bwMode="auto">
          <a:xfrm>
            <a:off x="6456929" y="5737934"/>
            <a:ext cx="3022388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</a:p>
        </p:txBody>
      </p:sp>
      <p:sp>
        <p:nvSpPr>
          <p:cNvPr id="61" name="AutoShape 23"/>
          <p:cNvSpPr>
            <a:spLocks noChangeArrowheads="1"/>
          </p:cNvSpPr>
          <p:nvPr/>
        </p:nvSpPr>
        <p:spPr bwMode="auto">
          <a:xfrm>
            <a:off x="2281885" y="5737703"/>
            <a:ext cx="287270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 smtClean="0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m</a:t>
            </a:r>
            <a:endParaRPr lang="en-US" altLang="zh-CN" sz="2000" b="1">
              <a:solidFill>
                <a:srgbClr val="0C662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62" name="AutoShape 26"/>
          <p:cNvSpPr>
            <a:spLocks noChangeArrowheads="1"/>
          </p:cNvSpPr>
          <p:nvPr/>
        </p:nvSpPr>
        <p:spPr bwMode="auto">
          <a:xfrm>
            <a:off x="6096780" y="5737934"/>
            <a:ext cx="287271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601681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3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5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3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6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78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9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90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1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2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3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14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5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7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4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7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38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9" fill="hold">
                      <p:stCondLst>
                        <p:cond delay="0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4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7" fill="hold">
                      <p:stCondLst>
                        <p:cond delay="0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58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9" fill="hold">
                      <p:stCondLst>
                        <p:cond delay="0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7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9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5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78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9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1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8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3" fill="hold">
                      <p:stCondLst>
                        <p:cond delay="0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7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1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3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94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5" fill="hold">
                      <p:stCondLst>
                        <p:cond delay="0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9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3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5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306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1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2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4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5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318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9" fill="hold">
                      <p:stCondLst>
                        <p:cond delay="0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3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26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7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9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330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1" fill="hold">
                      <p:stCondLst>
                        <p:cond delay="0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4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5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6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38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9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1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3" grpId="0"/>
      <p:bldP spid="33" grpId="1"/>
      <p:bldP spid="34" grpId="0" animBg="1"/>
      <p:bldP spid="38" grpId="0"/>
      <p:bldP spid="38" grpId="1"/>
      <p:bldP spid="40" grpId="0"/>
      <p:bldP spid="40" grpId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/>
      <p:bldP spid="53" grpId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mtClean="0"/>
              <a:t>template </a:t>
            </a:r>
            <a:r>
              <a:rPr lang="en-US" altLang="zh-CN"/>
              <a:t>&lt;typename </a:t>
            </a:r>
            <a:r>
              <a:rPr lang="en-US" altLang="zh-CN" smtClean="0"/>
              <a:t>T&gt; Rank </a:t>
            </a:r>
            <a:r>
              <a:rPr lang="en-US" altLang="zh-CN">
                <a:hlinkClick r:id="rId3" action="ppaction://hlinkfile"/>
              </a:rPr>
              <a:t>Vector</a:t>
            </a:r>
            <a:r>
              <a:rPr lang="en-US" altLang="zh-CN"/>
              <a:t>&lt;T&gt;::</a:t>
            </a:r>
            <a:r>
              <a:rPr lang="en-US" altLang="zh-CN">
                <a:hlinkClick r:id="rId4" action="ppaction://hlinkfile"/>
              </a:rPr>
              <a:t>partition</a:t>
            </a:r>
            <a:r>
              <a:rPr lang="en-US" altLang="zh-CN" smtClean="0"/>
              <a:t>( Rank </a:t>
            </a:r>
            <a:r>
              <a:rPr lang="en-US" altLang="zh-CN"/>
              <a:t>lo, Rank </a:t>
            </a:r>
            <a:r>
              <a:rPr lang="en-US" altLang="zh-CN" smtClean="0"/>
              <a:t>hi ) </a:t>
            </a:r>
            <a:r>
              <a:rPr lang="en-US" altLang="zh-CN"/>
              <a:t>{ </a:t>
            </a:r>
            <a:r>
              <a:rPr lang="en-US" altLang="zh-CN">
                <a:solidFill>
                  <a:srgbClr val="0070C0"/>
                </a:solidFill>
              </a:rPr>
              <a:t>//[lo, hi</a:t>
            </a:r>
            <a:r>
              <a:rPr lang="en-US" altLang="zh-CN" smtClean="0">
                <a:solidFill>
                  <a:srgbClr val="0070C0"/>
                </a:solidFill>
              </a:rPr>
              <a:t>]</a:t>
            </a:r>
            <a:br>
              <a:rPr lang="en-US" altLang="zh-CN" smtClean="0">
                <a:solidFill>
                  <a:srgbClr val="0070C0"/>
                </a:solidFill>
              </a:rPr>
            </a:br>
            <a:r>
              <a:rPr lang="en-US" altLang="zh-CN"/>
              <a:t>   swap( _elem[ lo ], _elem[ lo + rand() % ( hi – lo + 1 ) ] ); </a:t>
            </a:r>
            <a:r>
              <a:rPr lang="en-US" altLang="zh-CN">
                <a:solidFill>
                  <a:srgbClr val="0070C0"/>
                </a:solidFill>
              </a:rPr>
              <a:t>//</a:t>
            </a:r>
            <a:r>
              <a:rPr lang="zh-CN" altLang="en-US">
                <a:solidFill>
                  <a:srgbClr val="0070C0"/>
                </a:solidFill>
              </a:rPr>
              <a:t>随机交换</a:t>
            </a:r>
            <a:r>
              <a:rPr lang="zh-CN" altLang="en-US">
                <a:solidFill>
                  <a:schemeClr val="folHlink"/>
                </a:solidFill>
              </a:rPr>
              <a:t/>
            </a:r>
            <a:br>
              <a:rPr lang="zh-CN" altLang="en-US">
                <a:solidFill>
                  <a:schemeClr val="folHlink"/>
                </a:solidFill>
              </a:rPr>
            </a:br>
            <a:r>
              <a:rPr lang="en-US" altLang="zh-CN" smtClean="0"/>
              <a:t>   T </a:t>
            </a:r>
            <a:r>
              <a:rPr lang="en-US" altLang="zh-CN"/>
              <a:t>pivot = _elem</a:t>
            </a:r>
            <a:r>
              <a:rPr lang="en-US" altLang="zh-CN" smtClean="0"/>
              <a:t>[ lo ]; </a:t>
            </a:r>
            <a:r>
              <a:rPr lang="en-US" altLang="zh-CN"/>
              <a:t>int mi = lo;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mtClean="0"/>
              <a:t> for ( int </a:t>
            </a:r>
            <a:r>
              <a:rPr lang="en-US" altLang="zh-CN"/>
              <a:t>k = lo + 1; k &lt;= hi; k</a:t>
            </a:r>
            <a:r>
              <a:rPr lang="en-US" altLang="zh-CN" smtClean="0"/>
              <a:t>++ ) </a:t>
            </a:r>
            <a:r>
              <a:rPr lang="en-US" altLang="zh-CN">
                <a:solidFill>
                  <a:srgbClr val="0070C0"/>
                </a:solidFill>
              </a:rPr>
              <a:t>//</a:t>
            </a:r>
            <a:r>
              <a:rPr lang="zh-CN" altLang="en-US">
                <a:solidFill>
                  <a:srgbClr val="0070C0"/>
                </a:solidFill>
              </a:rPr>
              <a:t>自左向右</a:t>
            </a:r>
            <a:r>
              <a:rPr lang="zh-CN" altLang="en-US" smtClean="0">
                <a:solidFill>
                  <a:srgbClr val="0070C0"/>
                </a:solidFill>
              </a:rPr>
              <a:t>考</a:t>
            </a:r>
            <a:r>
              <a:rPr lang="zh-CN" altLang="en-US">
                <a:solidFill>
                  <a:srgbClr val="0070C0"/>
                </a:solidFill>
              </a:rPr>
              <a:t>查</a:t>
            </a:r>
            <a:r>
              <a:rPr lang="zh-CN" altLang="en-US" smtClean="0">
                <a:solidFill>
                  <a:srgbClr val="0070C0"/>
                </a:solidFill>
              </a:rPr>
              <a:t>每个</a:t>
            </a:r>
            <a:r>
              <a:rPr lang="en-US" altLang="zh-CN" smtClean="0">
                <a:solidFill>
                  <a:srgbClr val="0070C0"/>
                </a:solidFill>
              </a:rPr>
              <a:t>[</a:t>
            </a:r>
            <a:r>
              <a:rPr lang="en-US" altLang="zh-CN">
                <a:solidFill>
                  <a:srgbClr val="0070C0"/>
                </a:solidFill>
              </a:rPr>
              <a:t>k]</a:t>
            </a:r>
            <a:r>
              <a:rPr lang="en-US" altLang="zh-CN">
                <a:solidFill>
                  <a:schemeClr val="folHlink"/>
                </a:solidFill>
              </a:rPr>
              <a:t/>
            </a:r>
            <a:br>
              <a:rPr lang="en-US" altLang="zh-CN">
                <a:solidFill>
                  <a:schemeClr val="folHlink"/>
                </a:solidFill>
              </a:rPr>
            </a:br>
            <a:r>
              <a:rPr lang="en-US" altLang="zh-CN"/>
              <a:t>   </a:t>
            </a:r>
            <a:r>
              <a:rPr lang="en-US" altLang="zh-CN" smtClean="0"/>
              <a:t>   </a:t>
            </a:r>
            <a:r>
              <a:rPr lang="en-US" altLang="zh-CN"/>
              <a:t>if </a:t>
            </a:r>
            <a:r>
              <a:rPr lang="en-US" altLang="zh-CN" smtClean="0"/>
              <a:t>( _</a:t>
            </a:r>
            <a:r>
              <a:rPr lang="en-US" altLang="zh-CN"/>
              <a:t>elem</a:t>
            </a:r>
            <a:r>
              <a:rPr lang="en-US" altLang="zh-CN" smtClean="0"/>
              <a:t>[ k ] </a:t>
            </a:r>
            <a:r>
              <a:rPr lang="en-US" altLang="zh-CN"/>
              <a:t>&lt; </a:t>
            </a:r>
            <a:r>
              <a:rPr lang="en-US" altLang="zh-CN" smtClean="0"/>
              <a:t>pivot ) </a:t>
            </a:r>
            <a:r>
              <a:rPr lang="en-US" altLang="zh-CN">
                <a:solidFill>
                  <a:srgbClr val="0070C0"/>
                </a:solidFill>
              </a:rPr>
              <a:t>//</a:t>
            </a:r>
            <a:r>
              <a:rPr lang="zh-CN" altLang="en-US">
                <a:solidFill>
                  <a:srgbClr val="0070C0"/>
                </a:solidFill>
              </a:rPr>
              <a:t>若</a:t>
            </a:r>
            <a:r>
              <a:rPr lang="en-US" altLang="zh-CN">
                <a:solidFill>
                  <a:srgbClr val="0070C0"/>
                </a:solidFill>
              </a:rPr>
              <a:t>[k]</a:t>
            </a:r>
            <a:r>
              <a:rPr lang="zh-CN" altLang="en-US">
                <a:solidFill>
                  <a:srgbClr val="0070C0"/>
                </a:solidFill>
              </a:rPr>
              <a:t>小于轴点，则将其</a:t>
            </a:r>
            <a:r>
              <a:rPr lang="en-US" altLang="zh-CN">
                <a:solidFill>
                  <a:schemeClr val="folHlink"/>
                </a:solidFill>
              </a:rPr>
              <a:t/>
            </a:r>
            <a:br>
              <a:rPr lang="en-US" altLang="zh-CN">
                <a:solidFill>
                  <a:schemeClr val="folHlink"/>
                </a:solidFill>
              </a:rPr>
            </a:br>
            <a:r>
              <a:rPr lang="zh-CN" altLang="en-US"/>
              <a:t>     </a:t>
            </a:r>
            <a:r>
              <a:rPr lang="zh-CN" altLang="en-US" smtClean="0"/>
              <a:t>    </a:t>
            </a:r>
            <a:r>
              <a:rPr lang="en-US" altLang="zh-CN"/>
              <a:t>swap</a:t>
            </a:r>
            <a:r>
              <a:rPr lang="en-US" altLang="zh-CN" smtClean="0"/>
              <a:t>( _</a:t>
            </a:r>
            <a:r>
              <a:rPr lang="en-US" altLang="zh-CN"/>
              <a:t>elem</a:t>
            </a:r>
            <a:r>
              <a:rPr lang="en-US" altLang="zh-CN" smtClean="0"/>
              <a:t>[ ++mi ], </a:t>
            </a:r>
            <a:r>
              <a:rPr lang="en-US" altLang="zh-CN"/>
              <a:t>_elem</a:t>
            </a:r>
            <a:r>
              <a:rPr lang="en-US" altLang="zh-CN" smtClean="0"/>
              <a:t>[ k ]); </a:t>
            </a:r>
            <a:r>
              <a:rPr lang="en-US" altLang="zh-CN">
                <a:solidFill>
                  <a:srgbClr val="0070C0"/>
                </a:solidFill>
              </a:rPr>
              <a:t>//</a:t>
            </a:r>
            <a:r>
              <a:rPr lang="zh-CN" altLang="en-US">
                <a:solidFill>
                  <a:srgbClr val="0070C0"/>
                </a:solidFill>
              </a:rPr>
              <a:t>与</a:t>
            </a:r>
            <a:r>
              <a:rPr lang="en-US" altLang="zh-CN">
                <a:solidFill>
                  <a:srgbClr val="0070C0"/>
                </a:solidFill>
              </a:rPr>
              <a:t>[mi]</a:t>
            </a:r>
            <a:r>
              <a:rPr lang="zh-CN" altLang="en-US">
                <a:solidFill>
                  <a:srgbClr val="0070C0"/>
                </a:solidFill>
              </a:rPr>
              <a:t>交换，</a:t>
            </a:r>
            <a:r>
              <a:rPr lang="en-US" altLang="zh-CN">
                <a:solidFill>
                  <a:srgbClr val="0070C0"/>
                </a:solidFill>
              </a:rPr>
              <a:t>L</a:t>
            </a:r>
            <a:r>
              <a:rPr lang="zh-CN" altLang="en-US">
                <a:solidFill>
                  <a:srgbClr val="0070C0"/>
                </a:solidFill>
              </a:rPr>
              <a:t>向右扩展</a:t>
            </a:r>
            <a:r>
              <a:rPr lang="en-US" altLang="zh-CN">
                <a:solidFill>
                  <a:schemeClr val="folHlink"/>
                </a:solidFill>
              </a:rPr>
              <a:t/>
            </a:r>
            <a:br>
              <a:rPr lang="en-US" altLang="zh-CN">
                <a:solidFill>
                  <a:schemeClr val="folHlink"/>
                </a:solidFill>
              </a:rPr>
            </a:br>
            <a:r>
              <a:rPr lang="zh-CN" altLang="en-US"/>
              <a:t>  </a:t>
            </a:r>
            <a:r>
              <a:rPr lang="zh-CN" altLang="en-US" smtClean="0"/>
              <a:t> </a:t>
            </a:r>
            <a:r>
              <a:rPr lang="en-US" altLang="zh-CN" smtClean="0"/>
              <a:t>swap( _</a:t>
            </a:r>
            <a:r>
              <a:rPr lang="en-US" altLang="zh-CN"/>
              <a:t>elem</a:t>
            </a:r>
            <a:r>
              <a:rPr lang="en-US" altLang="zh-CN" smtClean="0"/>
              <a:t>[ lo ], </a:t>
            </a:r>
            <a:r>
              <a:rPr lang="en-US" altLang="zh-CN"/>
              <a:t>_</a:t>
            </a:r>
            <a:r>
              <a:rPr lang="en-US" altLang="zh-CN" smtClean="0"/>
              <a:t>elem[ mi ] ); </a:t>
            </a:r>
            <a:r>
              <a:rPr lang="en-US" altLang="zh-CN">
                <a:solidFill>
                  <a:srgbClr val="0070C0"/>
                </a:solidFill>
              </a:rPr>
              <a:t>//</a:t>
            </a:r>
            <a:r>
              <a:rPr lang="zh-CN" altLang="en-US">
                <a:solidFill>
                  <a:srgbClr val="0070C0"/>
                </a:solidFill>
              </a:rPr>
              <a:t>候选轴点归</a:t>
            </a:r>
            <a:r>
              <a:rPr lang="zh-CN" altLang="en-US" smtClean="0">
                <a:solidFill>
                  <a:srgbClr val="0070C0"/>
                </a:solidFill>
              </a:rPr>
              <a:t>位（从而名副其实）</a:t>
            </a:r>
            <a:r>
              <a:rPr lang="zh-CN" altLang="en-US">
                <a:solidFill>
                  <a:schemeClr val="folHlink"/>
                </a:solidFill>
              </a:rPr>
              <a:t/>
            </a:r>
            <a:br>
              <a:rPr lang="zh-CN" altLang="en-US">
                <a:solidFill>
                  <a:schemeClr val="folHlink"/>
                </a:solidFill>
              </a:rPr>
            </a:br>
            <a:r>
              <a:rPr lang="zh-CN" altLang="en-US"/>
              <a:t> </a:t>
            </a:r>
            <a:r>
              <a:rPr lang="zh-CN" altLang="en-US" smtClean="0"/>
              <a:t>  </a:t>
            </a:r>
            <a:r>
              <a:rPr lang="en-US" altLang="zh-CN"/>
              <a:t>return mi; </a:t>
            </a:r>
            <a:r>
              <a:rPr lang="en-US" altLang="zh-CN">
                <a:solidFill>
                  <a:srgbClr val="0070C0"/>
                </a:solidFill>
              </a:rPr>
              <a:t>//</a:t>
            </a:r>
            <a:r>
              <a:rPr lang="zh-CN" altLang="en-US">
                <a:solidFill>
                  <a:srgbClr val="0070C0"/>
                </a:solidFill>
              </a:rPr>
              <a:t>返回轴点的秩</a:t>
            </a:r>
            <a:r>
              <a:rPr lang="en-US" altLang="zh-CN">
                <a:solidFill>
                  <a:schemeClr val="folHlink"/>
                </a:solidFill>
              </a:rPr>
              <a:t/>
            </a:r>
            <a:br>
              <a:rPr lang="en-US" altLang="zh-CN">
                <a:solidFill>
                  <a:schemeClr val="folHlink"/>
                </a:solidFill>
              </a:rPr>
            </a:br>
            <a:r>
              <a:rPr lang="en-US" altLang="zh-CN"/>
              <a:t>}</a:t>
            </a:r>
          </a:p>
        </p:txBody>
      </p:sp>
      <p:sp>
        <p:nvSpPr>
          <p:cNvPr id="1585154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306" y="291880"/>
            <a:ext cx="863991" cy="511616"/>
          </a:xfrm>
          <a:ln/>
        </p:spPr>
        <p:txBody>
          <a:bodyPr/>
          <a:lstStyle/>
          <a:p>
            <a:r>
              <a:rPr lang="zh-CN" altLang="en-US" smtClean="0"/>
              <a:t>实</a:t>
            </a:r>
            <a:r>
              <a:rPr lang="zh-CN" altLang="en-US"/>
              <a:t>现</a:t>
            </a:r>
          </a:p>
        </p:txBody>
      </p:sp>
    </p:spTree>
    <p:extLst>
      <p:ext uri="{BB962C8B-B14F-4D97-AF65-F5344CB8AC3E}">
        <p14:creationId xmlns:p14="http://schemas.microsoft.com/office/powerpoint/2010/main" val="1468202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006" y="291881"/>
            <a:ext cx="863991" cy="511616"/>
          </a:xfrm>
          <a:ln/>
        </p:spPr>
        <p:txBody>
          <a:bodyPr/>
          <a:lstStyle/>
          <a:p>
            <a:r>
              <a:rPr lang="zh-CN" altLang="en-US"/>
              <a:t>实</a:t>
            </a:r>
            <a:r>
              <a:rPr lang="zh-CN" altLang="en-US" dirty="0"/>
              <a:t>例</a:t>
            </a: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auto">
          <a:xfrm>
            <a:off x="1057932" y="1124171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chemeClr val="bg1"/>
                </a:solidFill>
              </a:rPr>
              <a:t>6</a:t>
            </a:r>
          </a:p>
        </p:txBody>
      </p:sp>
      <p:sp useBgFill="1">
        <p:nvSpPr>
          <p:cNvPr id="87" name="AutoShape 5"/>
          <p:cNvSpPr>
            <a:spLocks noChangeArrowheads="1"/>
          </p:cNvSpPr>
          <p:nvPr/>
        </p:nvSpPr>
        <p:spPr bwMode="auto">
          <a:xfrm>
            <a:off x="1487362" y="1124171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3</a:t>
            </a:r>
          </a:p>
        </p:txBody>
      </p:sp>
      <p:sp useBgFill="1">
        <p:nvSpPr>
          <p:cNvPr id="88" name="AutoShape 6"/>
          <p:cNvSpPr>
            <a:spLocks noChangeArrowheads="1"/>
          </p:cNvSpPr>
          <p:nvPr/>
        </p:nvSpPr>
        <p:spPr bwMode="auto">
          <a:xfrm>
            <a:off x="1919422" y="1124171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a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89" name="AutoShape 8"/>
          <p:cNvSpPr>
            <a:spLocks noChangeArrowheads="1"/>
          </p:cNvSpPr>
          <p:nvPr/>
        </p:nvSpPr>
        <p:spPr bwMode="auto">
          <a:xfrm>
            <a:off x="4512479" y="1124171"/>
            <a:ext cx="287338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5</a:t>
            </a:r>
            <a:r>
              <a:rPr lang="en-US" altLang="zh-CN" sz="2000" b="1" baseline="-25000">
                <a:ea typeface="宋体" charset="-122"/>
              </a:rPr>
              <a:t>b</a:t>
            </a:r>
          </a:p>
        </p:txBody>
      </p:sp>
      <p:sp useBgFill="1">
        <p:nvSpPr>
          <p:cNvPr id="90" name="AutoShape 9"/>
          <p:cNvSpPr>
            <a:spLocks noChangeArrowheads="1"/>
          </p:cNvSpPr>
          <p:nvPr/>
        </p:nvSpPr>
        <p:spPr bwMode="auto">
          <a:xfrm>
            <a:off x="2783542" y="1124171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5</a:t>
            </a:r>
            <a:r>
              <a:rPr lang="en-US" altLang="zh-CN" sz="2000" b="1" baseline="-25000">
                <a:ea typeface="宋体" charset="-122"/>
              </a:rPr>
              <a:t>a</a:t>
            </a:r>
          </a:p>
        </p:txBody>
      </p:sp>
      <p:sp useBgFill="1">
        <p:nvSpPr>
          <p:cNvPr id="91" name="AutoShape 10"/>
          <p:cNvSpPr>
            <a:spLocks noChangeArrowheads="1"/>
          </p:cNvSpPr>
          <p:nvPr/>
        </p:nvSpPr>
        <p:spPr bwMode="auto">
          <a:xfrm>
            <a:off x="5375201" y="1124171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2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92" name="AutoShape 11"/>
          <p:cNvSpPr>
            <a:spLocks noChangeArrowheads="1"/>
          </p:cNvSpPr>
          <p:nvPr/>
        </p:nvSpPr>
        <p:spPr bwMode="auto">
          <a:xfrm>
            <a:off x="4943840" y="1124171"/>
            <a:ext cx="287338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7</a:t>
            </a:r>
          </a:p>
        </p:txBody>
      </p:sp>
      <p:sp useBgFill="1">
        <p:nvSpPr>
          <p:cNvPr id="93" name="AutoShape 12"/>
          <p:cNvSpPr>
            <a:spLocks noChangeArrowheads="1"/>
          </p:cNvSpPr>
          <p:nvPr/>
        </p:nvSpPr>
        <p:spPr bwMode="auto">
          <a:xfrm>
            <a:off x="4080419" y="1124171"/>
            <a:ext cx="287338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4</a:t>
            </a:r>
          </a:p>
        </p:txBody>
      </p:sp>
      <p:sp useBgFill="1">
        <p:nvSpPr>
          <p:cNvPr id="94" name="AutoShape 13"/>
          <p:cNvSpPr>
            <a:spLocks noChangeArrowheads="1"/>
          </p:cNvSpPr>
          <p:nvPr/>
        </p:nvSpPr>
        <p:spPr bwMode="auto">
          <a:xfrm>
            <a:off x="3215600" y="1124171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9</a:t>
            </a:r>
          </a:p>
        </p:txBody>
      </p:sp>
      <p:sp useBgFill="1">
        <p:nvSpPr>
          <p:cNvPr id="95" name="AutoShape 14"/>
          <p:cNvSpPr>
            <a:spLocks noChangeArrowheads="1"/>
          </p:cNvSpPr>
          <p:nvPr/>
        </p:nvSpPr>
        <p:spPr bwMode="auto">
          <a:xfrm>
            <a:off x="2351480" y="1124680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1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96" name="AutoShape 15"/>
          <p:cNvSpPr>
            <a:spLocks noChangeArrowheads="1"/>
          </p:cNvSpPr>
          <p:nvPr/>
        </p:nvSpPr>
        <p:spPr bwMode="auto">
          <a:xfrm>
            <a:off x="4943840" y="2063458"/>
            <a:ext cx="287338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7</a:t>
            </a:r>
          </a:p>
        </p:txBody>
      </p:sp>
      <p:sp useBgFill="1">
        <p:nvSpPr>
          <p:cNvPr id="99" name="AutoShape 18"/>
          <p:cNvSpPr>
            <a:spLocks noChangeArrowheads="1"/>
          </p:cNvSpPr>
          <p:nvPr/>
        </p:nvSpPr>
        <p:spPr bwMode="auto">
          <a:xfrm>
            <a:off x="1487362" y="3001798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3</a:t>
            </a:r>
          </a:p>
        </p:txBody>
      </p:sp>
      <p:sp useBgFill="1">
        <p:nvSpPr>
          <p:cNvPr id="100" name="AutoShape 19"/>
          <p:cNvSpPr>
            <a:spLocks noChangeArrowheads="1"/>
          </p:cNvSpPr>
          <p:nvPr/>
        </p:nvSpPr>
        <p:spPr bwMode="auto">
          <a:xfrm>
            <a:off x="1487362" y="2063458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3</a:t>
            </a:r>
          </a:p>
        </p:txBody>
      </p:sp>
      <p:sp useBgFill="1">
        <p:nvSpPr>
          <p:cNvPr id="102" name="AutoShape 22"/>
          <p:cNvSpPr>
            <a:spLocks noChangeArrowheads="1"/>
          </p:cNvSpPr>
          <p:nvPr/>
        </p:nvSpPr>
        <p:spPr bwMode="auto">
          <a:xfrm>
            <a:off x="4512479" y="2063458"/>
            <a:ext cx="287338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5</a:t>
            </a:r>
            <a:r>
              <a:rPr lang="en-US" altLang="zh-CN" sz="2000" b="1" baseline="-25000">
                <a:ea typeface="宋体" charset="-122"/>
              </a:rPr>
              <a:t>b</a:t>
            </a:r>
          </a:p>
        </p:txBody>
      </p:sp>
      <p:sp useBgFill="1">
        <p:nvSpPr>
          <p:cNvPr id="103" name="AutoShape 23"/>
          <p:cNvSpPr>
            <a:spLocks noChangeArrowheads="1"/>
          </p:cNvSpPr>
          <p:nvPr/>
        </p:nvSpPr>
        <p:spPr bwMode="auto">
          <a:xfrm>
            <a:off x="2783542" y="2063458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5</a:t>
            </a:r>
            <a:r>
              <a:rPr lang="en-US" altLang="zh-CN" sz="2000" b="1" baseline="-25000">
                <a:ea typeface="宋体" charset="-122"/>
              </a:rPr>
              <a:t>a</a:t>
            </a:r>
          </a:p>
        </p:txBody>
      </p:sp>
      <p:sp useBgFill="1">
        <p:nvSpPr>
          <p:cNvPr id="104" name="AutoShape 24"/>
          <p:cNvSpPr>
            <a:spLocks noChangeArrowheads="1"/>
          </p:cNvSpPr>
          <p:nvPr/>
        </p:nvSpPr>
        <p:spPr bwMode="auto">
          <a:xfrm>
            <a:off x="5375201" y="2063458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2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105" name="AutoShape 25"/>
          <p:cNvSpPr>
            <a:spLocks noChangeArrowheads="1"/>
          </p:cNvSpPr>
          <p:nvPr/>
        </p:nvSpPr>
        <p:spPr bwMode="auto">
          <a:xfrm>
            <a:off x="4080419" y="2063458"/>
            <a:ext cx="287338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4</a:t>
            </a:r>
          </a:p>
        </p:txBody>
      </p:sp>
      <p:sp useBgFill="1">
        <p:nvSpPr>
          <p:cNvPr id="106" name="AutoShape 26"/>
          <p:cNvSpPr>
            <a:spLocks noChangeArrowheads="1"/>
          </p:cNvSpPr>
          <p:nvPr/>
        </p:nvSpPr>
        <p:spPr bwMode="auto">
          <a:xfrm>
            <a:off x="3215600" y="2063458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9</a:t>
            </a:r>
          </a:p>
        </p:txBody>
      </p:sp>
      <p:sp useBgFill="1">
        <p:nvSpPr>
          <p:cNvPr id="107" name="AutoShape 27"/>
          <p:cNvSpPr>
            <a:spLocks noChangeArrowheads="1"/>
          </p:cNvSpPr>
          <p:nvPr/>
        </p:nvSpPr>
        <p:spPr bwMode="auto">
          <a:xfrm>
            <a:off x="2351480" y="2063458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1</a:t>
            </a:r>
            <a:endParaRPr lang="en-US" altLang="zh-CN" sz="2000" b="1">
              <a:ea typeface="宋体" charset="-122"/>
            </a:endParaRPr>
          </a:p>
        </p:txBody>
      </p:sp>
      <p:sp>
        <p:nvSpPr>
          <p:cNvPr id="108" name="Line 28"/>
          <p:cNvSpPr>
            <a:spLocks noChangeShapeType="1"/>
          </p:cNvSpPr>
          <p:nvPr/>
        </p:nvSpPr>
        <p:spPr bwMode="auto">
          <a:xfrm>
            <a:off x="1487362" y="1051142"/>
            <a:ext cx="4176575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109" name="Line 29"/>
          <p:cNvSpPr>
            <a:spLocks noChangeShapeType="1"/>
          </p:cNvSpPr>
          <p:nvPr/>
        </p:nvSpPr>
        <p:spPr bwMode="auto">
          <a:xfrm>
            <a:off x="1919423" y="1992018"/>
            <a:ext cx="3744514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 useBgFill="1">
        <p:nvSpPr>
          <p:cNvPr id="110" name="AutoShape 30"/>
          <p:cNvSpPr>
            <a:spLocks noChangeArrowheads="1"/>
          </p:cNvSpPr>
          <p:nvPr/>
        </p:nvSpPr>
        <p:spPr bwMode="auto">
          <a:xfrm>
            <a:off x="4943840" y="3001798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7</a:t>
            </a:r>
          </a:p>
        </p:txBody>
      </p:sp>
      <p:sp useBgFill="1">
        <p:nvSpPr>
          <p:cNvPr id="112" name="AutoShape 33"/>
          <p:cNvSpPr>
            <a:spLocks noChangeArrowheads="1"/>
          </p:cNvSpPr>
          <p:nvPr/>
        </p:nvSpPr>
        <p:spPr bwMode="auto">
          <a:xfrm>
            <a:off x="4512479" y="3001798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5</a:t>
            </a:r>
            <a:r>
              <a:rPr lang="en-US" altLang="zh-CN" sz="2000" b="1" baseline="-25000">
                <a:ea typeface="宋体" charset="-122"/>
              </a:rPr>
              <a:t>b</a:t>
            </a:r>
          </a:p>
        </p:txBody>
      </p:sp>
      <p:sp useBgFill="1">
        <p:nvSpPr>
          <p:cNvPr id="113" name="AutoShape 34"/>
          <p:cNvSpPr>
            <a:spLocks noChangeArrowheads="1"/>
          </p:cNvSpPr>
          <p:nvPr/>
        </p:nvSpPr>
        <p:spPr bwMode="auto">
          <a:xfrm>
            <a:off x="2783542" y="3001798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5</a:t>
            </a:r>
            <a:r>
              <a:rPr lang="en-US" altLang="zh-CN" sz="2000" b="1" baseline="-25000">
                <a:ea typeface="宋体" charset="-122"/>
              </a:rPr>
              <a:t>a</a:t>
            </a:r>
          </a:p>
        </p:txBody>
      </p:sp>
      <p:sp useBgFill="1">
        <p:nvSpPr>
          <p:cNvPr id="114" name="AutoShape 35"/>
          <p:cNvSpPr>
            <a:spLocks noChangeArrowheads="1"/>
          </p:cNvSpPr>
          <p:nvPr/>
        </p:nvSpPr>
        <p:spPr bwMode="auto">
          <a:xfrm>
            <a:off x="4080419" y="3001798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4</a:t>
            </a:r>
          </a:p>
        </p:txBody>
      </p:sp>
      <p:sp useBgFill="1">
        <p:nvSpPr>
          <p:cNvPr id="115" name="AutoShape 36"/>
          <p:cNvSpPr>
            <a:spLocks noChangeArrowheads="1"/>
          </p:cNvSpPr>
          <p:nvPr/>
        </p:nvSpPr>
        <p:spPr bwMode="auto">
          <a:xfrm>
            <a:off x="3215600" y="3001798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9</a:t>
            </a:r>
          </a:p>
        </p:txBody>
      </p:sp>
      <p:sp useBgFill="1">
        <p:nvSpPr>
          <p:cNvPr id="116" name="AutoShape 37"/>
          <p:cNvSpPr>
            <a:spLocks noChangeArrowheads="1"/>
          </p:cNvSpPr>
          <p:nvPr/>
        </p:nvSpPr>
        <p:spPr bwMode="auto">
          <a:xfrm>
            <a:off x="2351480" y="3001798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1</a:t>
            </a:r>
            <a:endParaRPr lang="en-US" altLang="zh-CN" sz="2000" b="1">
              <a:ea typeface="宋体" charset="-122"/>
            </a:endParaRPr>
          </a:p>
        </p:txBody>
      </p:sp>
      <p:sp>
        <p:nvSpPr>
          <p:cNvPr id="118" name="Line 39"/>
          <p:cNvSpPr>
            <a:spLocks noChangeShapeType="1"/>
          </p:cNvSpPr>
          <p:nvPr/>
        </p:nvSpPr>
        <p:spPr bwMode="auto">
          <a:xfrm>
            <a:off x="2367772" y="2928773"/>
            <a:ext cx="3295469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169" name="Line 29"/>
          <p:cNvSpPr>
            <a:spLocks noChangeShapeType="1"/>
          </p:cNvSpPr>
          <p:nvPr/>
        </p:nvSpPr>
        <p:spPr bwMode="auto">
          <a:xfrm>
            <a:off x="1487360" y="1992018"/>
            <a:ext cx="287339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172" name="Line 29"/>
          <p:cNvSpPr>
            <a:spLocks noChangeShapeType="1"/>
          </p:cNvSpPr>
          <p:nvPr/>
        </p:nvSpPr>
        <p:spPr bwMode="auto">
          <a:xfrm>
            <a:off x="1487360" y="2928773"/>
            <a:ext cx="287339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173" name="Line 29"/>
          <p:cNvSpPr>
            <a:spLocks noChangeShapeType="1"/>
          </p:cNvSpPr>
          <p:nvPr/>
        </p:nvSpPr>
        <p:spPr bwMode="auto">
          <a:xfrm>
            <a:off x="1919420" y="2928773"/>
            <a:ext cx="287339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174" name="AutoShape 4"/>
          <p:cNvSpPr>
            <a:spLocks noChangeArrowheads="1"/>
          </p:cNvSpPr>
          <p:nvPr/>
        </p:nvSpPr>
        <p:spPr bwMode="auto">
          <a:xfrm>
            <a:off x="1057932" y="2063458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5" name="AutoShape 4"/>
          <p:cNvSpPr>
            <a:spLocks noChangeArrowheads="1"/>
          </p:cNvSpPr>
          <p:nvPr/>
        </p:nvSpPr>
        <p:spPr bwMode="auto">
          <a:xfrm>
            <a:off x="1057932" y="3001798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chemeClr val="bg1"/>
                </a:solidFill>
              </a:rPr>
              <a:t>6</a:t>
            </a:r>
          </a:p>
        </p:txBody>
      </p:sp>
      <p:sp useBgFill="1">
        <p:nvSpPr>
          <p:cNvPr id="176" name="AutoShape 24"/>
          <p:cNvSpPr>
            <a:spLocks noChangeArrowheads="1"/>
          </p:cNvSpPr>
          <p:nvPr/>
        </p:nvSpPr>
        <p:spPr bwMode="auto">
          <a:xfrm>
            <a:off x="5375201" y="3013728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2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177" name="AutoShape 18"/>
          <p:cNvSpPr>
            <a:spLocks noChangeArrowheads="1"/>
          </p:cNvSpPr>
          <p:nvPr/>
        </p:nvSpPr>
        <p:spPr bwMode="auto">
          <a:xfrm>
            <a:off x="1487362" y="3923736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3</a:t>
            </a:r>
          </a:p>
        </p:txBody>
      </p:sp>
      <p:sp useBgFill="1">
        <p:nvSpPr>
          <p:cNvPr id="178" name="AutoShape 30"/>
          <p:cNvSpPr>
            <a:spLocks noChangeArrowheads="1"/>
          </p:cNvSpPr>
          <p:nvPr/>
        </p:nvSpPr>
        <p:spPr bwMode="auto">
          <a:xfrm>
            <a:off x="4943840" y="3923736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7</a:t>
            </a:r>
          </a:p>
        </p:txBody>
      </p:sp>
      <p:sp useBgFill="1">
        <p:nvSpPr>
          <p:cNvPr id="179" name="AutoShape 31"/>
          <p:cNvSpPr>
            <a:spLocks noChangeArrowheads="1"/>
          </p:cNvSpPr>
          <p:nvPr/>
        </p:nvSpPr>
        <p:spPr bwMode="auto">
          <a:xfrm>
            <a:off x="1919422" y="3923736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1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180" name="AutoShape 33"/>
          <p:cNvSpPr>
            <a:spLocks noChangeArrowheads="1"/>
          </p:cNvSpPr>
          <p:nvPr/>
        </p:nvSpPr>
        <p:spPr bwMode="auto">
          <a:xfrm>
            <a:off x="4512479" y="3923736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5</a:t>
            </a:r>
            <a:r>
              <a:rPr lang="en-US" altLang="zh-CN" sz="2000" b="1" baseline="-25000">
                <a:ea typeface="宋体" charset="-122"/>
              </a:rPr>
              <a:t>b</a:t>
            </a:r>
          </a:p>
        </p:txBody>
      </p:sp>
      <p:sp useBgFill="1">
        <p:nvSpPr>
          <p:cNvPr id="181" name="AutoShape 34"/>
          <p:cNvSpPr>
            <a:spLocks noChangeArrowheads="1"/>
          </p:cNvSpPr>
          <p:nvPr/>
        </p:nvSpPr>
        <p:spPr bwMode="auto">
          <a:xfrm>
            <a:off x="2783542" y="3923736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5</a:t>
            </a:r>
            <a:r>
              <a:rPr lang="en-US" altLang="zh-CN" sz="2000" b="1" baseline="-25000">
                <a:ea typeface="宋体" charset="-122"/>
              </a:rPr>
              <a:t>a</a:t>
            </a:r>
          </a:p>
        </p:txBody>
      </p:sp>
      <p:sp useBgFill="1">
        <p:nvSpPr>
          <p:cNvPr id="182" name="AutoShape 35"/>
          <p:cNvSpPr>
            <a:spLocks noChangeArrowheads="1"/>
          </p:cNvSpPr>
          <p:nvPr/>
        </p:nvSpPr>
        <p:spPr bwMode="auto">
          <a:xfrm>
            <a:off x="4080419" y="3923736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4</a:t>
            </a:r>
          </a:p>
        </p:txBody>
      </p:sp>
      <p:sp useBgFill="1">
        <p:nvSpPr>
          <p:cNvPr id="183" name="AutoShape 36"/>
          <p:cNvSpPr>
            <a:spLocks noChangeArrowheads="1"/>
          </p:cNvSpPr>
          <p:nvPr/>
        </p:nvSpPr>
        <p:spPr bwMode="auto">
          <a:xfrm>
            <a:off x="3215600" y="3923736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9</a:t>
            </a:r>
          </a:p>
        </p:txBody>
      </p:sp>
      <p:sp useBgFill="1">
        <p:nvSpPr>
          <p:cNvPr id="184" name="AutoShape 37"/>
          <p:cNvSpPr>
            <a:spLocks noChangeArrowheads="1"/>
          </p:cNvSpPr>
          <p:nvPr/>
        </p:nvSpPr>
        <p:spPr bwMode="auto">
          <a:xfrm>
            <a:off x="2352183" y="3923736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a</a:t>
            </a:r>
            <a:endParaRPr lang="en-US" altLang="zh-CN" sz="2000" b="1">
              <a:ea typeface="宋体" charset="-122"/>
            </a:endParaRPr>
          </a:p>
        </p:txBody>
      </p:sp>
      <p:sp>
        <p:nvSpPr>
          <p:cNvPr id="185" name="Line 39"/>
          <p:cNvSpPr>
            <a:spLocks noChangeShapeType="1"/>
          </p:cNvSpPr>
          <p:nvPr/>
        </p:nvSpPr>
        <p:spPr bwMode="auto">
          <a:xfrm>
            <a:off x="2783543" y="3850711"/>
            <a:ext cx="2880394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186" name="Line 29"/>
          <p:cNvSpPr>
            <a:spLocks noChangeShapeType="1"/>
          </p:cNvSpPr>
          <p:nvPr/>
        </p:nvSpPr>
        <p:spPr bwMode="auto">
          <a:xfrm>
            <a:off x="1487360" y="3850711"/>
            <a:ext cx="719399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187" name="Line 29"/>
          <p:cNvSpPr>
            <a:spLocks noChangeShapeType="1"/>
          </p:cNvSpPr>
          <p:nvPr/>
        </p:nvSpPr>
        <p:spPr bwMode="auto">
          <a:xfrm>
            <a:off x="2351480" y="3855981"/>
            <a:ext cx="287339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188" name="AutoShape 4"/>
          <p:cNvSpPr>
            <a:spLocks noChangeArrowheads="1"/>
          </p:cNvSpPr>
          <p:nvPr/>
        </p:nvSpPr>
        <p:spPr bwMode="auto">
          <a:xfrm>
            <a:off x="1057932" y="3923736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chemeClr val="bg1"/>
                </a:solidFill>
              </a:rPr>
              <a:t>6</a:t>
            </a:r>
          </a:p>
        </p:txBody>
      </p:sp>
      <p:sp useBgFill="1">
        <p:nvSpPr>
          <p:cNvPr id="189" name="AutoShape 24"/>
          <p:cNvSpPr>
            <a:spLocks noChangeArrowheads="1"/>
          </p:cNvSpPr>
          <p:nvPr/>
        </p:nvSpPr>
        <p:spPr bwMode="auto">
          <a:xfrm>
            <a:off x="5375201" y="3935666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2</a:t>
            </a:r>
            <a:endParaRPr lang="en-US" altLang="zh-CN" sz="2000" b="1">
              <a:ea typeface="宋体" charset="-122"/>
            </a:endParaRPr>
          </a:p>
        </p:txBody>
      </p:sp>
      <p:cxnSp>
        <p:nvCxnSpPr>
          <p:cNvPr id="190" name="AutoShape 79"/>
          <p:cNvCxnSpPr>
            <a:cxnSpLocks noChangeShapeType="1"/>
            <a:stCxn id="236" idx="2"/>
            <a:endCxn id="116" idx="2"/>
          </p:cNvCxnSpPr>
          <p:nvPr/>
        </p:nvCxnSpPr>
        <p:spPr bwMode="auto">
          <a:xfrm rot="16200000" flipH="1">
            <a:off x="2279120" y="3073107"/>
            <a:ext cx="12700" cy="432058"/>
          </a:xfrm>
          <a:prstGeom prst="curvedConnector3">
            <a:avLst>
              <a:gd name="adj1" fmla="val 1800000"/>
            </a:avLst>
          </a:prstGeom>
          <a:noFill/>
          <a:ln w="28575">
            <a:solidFill>
              <a:srgbClr val="4D4D4D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191" name="AutoShape 18"/>
          <p:cNvSpPr>
            <a:spLocks noChangeArrowheads="1"/>
          </p:cNvSpPr>
          <p:nvPr/>
        </p:nvSpPr>
        <p:spPr bwMode="auto">
          <a:xfrm>
            <a:off x="1487362" y="4859866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3</a:t>
            </a:r>
          </a:p>
        </p:txBody>
      </p:sp>
      <p:sp useBgFill="1">
        <p:nvSpPr>
          <p:cNvPr id="192" name="AutoShape 30"/>
          <p:cNvSpPr>
            <a:spLocks noChangeArrowheads="1"/>
          </p:cNvSpPr>
          <p:nvPr/>
        </p:nvSpPr>
        <p:spPr bwMode="auto">
          <a:xfrm>
            <a:off x="4943840" y="4859866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7</a:t>
            </a:r>
          </a:p>
        </p:txBody>
      </p:sp>
      <p:sp useBgFill="1">
        <p:nvSpPr>
          <p:cNvPr id="193" name="AutoShape 31"/>
          <p:cNvSpPr>
            <a:spLocks noChangeArrowheads="1"/>
          </p:cNvSpPr>
          <p:nvPr/>
        </p:nvSpPr>
        <p:spPr bwMode="auto">
          <a:xfrm>
            <a:off x="1919422" y="4859866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1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194" name="AutoShape 33"/>
          <p:cNvSpPr>
            <a:spLocks noChangeArrowheads="1"/>
          </p:cNvSpPr>
          <p:nvPr/>
        </p:nvSpPr>
        <p:spPr bwMode="auto">
          <a:xfrm>
            <a:off x="4512479" y="4859866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5</a:t>
            </a:r>
            <a:r>
              <a:rPr lang="en-US" altLang="zh-CN" sz="2000" b="1" baseline="-25000">
                <a:ea typeface="宋体" charset="-122"/>
              </a:rPr>
              <a:t>b</a:t>
            </a:r>
          </a:p>
        </p:txBody>
      </p:sp>
      <p:sp useBgFill="1">
        <p:nvSpPr>
          <p:cNvPr id="195" name="AutoShape 34"/>
          <p:cNvSpPr>
            <a:spLocks noChangeArrowheads="1"/>
          </p:cNvSpPr>
          <p:nvPr/>
        </p:nvSpPr>
        <p:spPr bwMode="auto">
          <a:xfrm>
            <a:off x="2783542" y="4859866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a</a:t>
            </a:r>
            <a:endParaRPr lang="en-US" altLang="zh-CN" sz="2000" b="1" baseline="-25000">
              <a:ea typeface="宋体" charset="-122"/>
            </a:endParaRPr>
          </a:p>
        </p:txBody>
      </p:sp>
      <p:sp useBgFill="1">
        <p:nvSpPr>
          <p:cNvPr id="196" name="AutoShape 35"/>
          <p:cNvSpPr>
            <a:spLocks noChangeArrowheads="1"/>
          </p:cNvSpPr>
          <p:nvPr/>
        </p:nvSpPr>
        <p:spPr bwMode="auto">
          <a:xfrm>
            <a:off x="4080419" y="4859866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4</a:t>
            </a:r>
          </a:p>
        </p:txBody>
      </p:sp>
      <p:sp useBgFill="1">
        <p:nvSpPr>
          <p:cNvPr id="197" name="AutoShape 36"/>
          <p:cNvSpPr>
            <a:spLocks noChangeArrowheads="1"/>
          </p:cNvSpPr>
          <p:nvPr/>
        </p:nvSpPr>
        <p:spPr bwMode="auto">
          <a:xfrm>
            <a:off x="3215600" y="4859866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9</a:t>
            </a:r>
          </a:p>
        </p:txBody>
      </p:sp>
      <p:sp useBgFill="1">
        <p:nvSpPr>
          <p:cNvPr id="198" name="AutoShape 37"/>
          <p:cNvSpPr>
            <a:spLocks noChangeArrowheads="1"/>
          </p:cNvSpPr>
          <p:nvPr/>
        </p:nvSpPr>
        <p:spPr bwMode="auto">
          <a:xfrm>
            <a:off x="2351480" y="4859866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5</a:t>
            </a:r>
            <a:r>
              <a:rPr lang="en-US" altLang="zh-CN" sz="2000" b="1" baseline="-25000" smtClean="0">
                <a:ea typeface="宋体" charset="-122"/>
              </a:rPr>
              <a:t>a</a:t>
            </a:r>
            <a:endParaRPr lang="en-US" altLang="zh-CN" sz="2000" b="1">
              <a:ea typeface="宋体" charset="-122"/>
            </a:endParaRPr>
          </a:p>
        </p:txBody>
      </p:sp>
      <p:sp>
        <p:nvSpPr>
          <p:cNvPr id="199" name="Line 39"/>
          <p:cNvSpPr>
            <a:spLocks noChangeShapeType="1"/>
          </p:cNvSpPr>
          <p:nvPr/>
        </p:nvSpPr>
        <p:spPr bwMode="auto">
          <a:xfrm flipV="1">
            <a:off x="3215600" y="4792111"/>
            <a:ext cx="2447641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200" name="Line 29"/>
          <p:cNvSpPr>
            <a:spLocks noChangeShapeType="1"/>
          </p:cNvSpPr>
          <p:nvPr/>
        </p:nvSpPr>
        <p:spPr bwMode="auto">
          <a:xfrm>
            <a:off x="1487361" y="4786841"/>
            <a:ext cx="1152160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202" name="AutoShape 4"/>
          <p:cNvSpPr>
            <a:spLocks noChangeArrowheads="1"/>
          </p:cNvSpPr>
          <p:nvPr/>
        </p:nvSpPr>
        <p:spPr bwMode="auto">
          <a:xfrm>
            <a:off x="1057932" y="4859866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chemeClr val="bg1"/>
                </a:solidFill>
              </a:rPr>
              <a:t>6</a:t>
            </a:r>
          </a:p>
        </p:txBody>
      </p:sp>
      <p:sp useBgFill="1">
        <p:nvSpPr>
          <p:cNvPr id="203" name="AutoShape 24"/>
          <p:cNvSpPr>
            <a:spLocks noChangeArrowheads="1"/>
          </p:cNvSpPr>
          <p:nvPr/>
        </p:nvSpPr>
        <p:spPr bwMode="auto">
          <a:xfrm>
            <a:off x="5375201" y="4871796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2</a:t>
            </a:r>
            <a:endParaRPr lang="en-US" altLang="zh-CN" sz="2000" b="1">
              <a:ea typeface="宋体" charset="-122"/>
            </a:endParaRPr>
          </a:p>
        </p:txBody>
      </p:sp>
      <p:cxnSp>
        <p:nvCxnSpPr>
          <p:cNvPr id="204" name="AutoShape 79"/>
          <p:cNvCxnSpPr>
            <a:cxnSpLocks noChangeShapeType="1"/>
            <a:stCxn id="184" idx="2"/>
            <a:endCxn id="181" idx="2"/>
          </p:cNvCxnSpPr>
          <p:nvPr/>
        </p:nvCxnSpPr>
        <p:spPr bwMode="auto">
          <a:xfrm rot="16200000" flipH="1">
            <a:off x="2711531" y="3995394"/>
            <a:ext cx="12700" cy="431359"/>
          </a:xfrm>
          <a:prstGeom prst="curvedConnector3">
            <a:avLst>
              <a:gd name="adj1" fmla="val 1800000"/>
            </a:avLst>
          </a:prstGeom>
          <a:noFill/>
          <a:ln w="28575">
            <a:solidFill>
              <a:srgbClr val="4D4D4D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" name="Line 29"/>
          <p:cNvSpPr>
            <a:spLocks noChangeShapeType="1"/>
          </p:cNvSpPr>
          <p:nvPr/>
        </p:nvSpPr>
        <p:spPr bwMode="auto">
          <a:xfrm>
            <a:off x="2783540" y="4792111"/>
            <a:ext cx="287339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 useBgFill="1">
        <p:nvSpPr>
          <p:cNvPr id="206" name="AutoShape 18"/>
          <p:cNvSpPr>
            <a:spLocks noChangeArrowheads="1"/>
          </p:cNvSpPr>
          <p:nvPr/>
        </p:nvSpPr>
        <p:spPr bwMode="auto">
          <a:xfrm>
            <a:off x="1487362" y="5794103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3</a:t>
            </a:r>
          </a:p>
        </p:txBody>
      </p:sp>
      <p:sp useBgFill="1">
        <p:nvSpPr>
          <p:cNvPr id="207" name="AutoShape 30"/>
          <p:cNvSpPr>
            <a:spLocks noChangeArrowheads="1"/>
          </p:cNvSpPr>
          <p:nvPr/>
        </p:nvSpPr>
        <p:spPr bwMode="auto">
          <a:xfrm>
            <a:off x="4943840" y="5794103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7</a:t>
            </a:r>
          </a:p>
        </p:txBody>
      </p:sp>
      <p:sp useBgFill="1">
        <p:nvSpPr>
          <p:cNvPr id="208" name="AutoShape 31"/>
          <p:cNvSpPr>
            <a:spLocks noChangeArrowheads="1"/>
          </p:cNvSpPr>
          <p:nvPr/>
        </p:nvSpPr>
        <p:spPr bwMode="auto">
          <a:xfrm>
            <a:off x="1919420" y="5794103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1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209" name="AutoShape 33"/>
          <p:cNvSpPr>
            <a:spLocks noChangeArrowheads="1"/>
          </p:cNvSpPr>
          <p:nvPr/>
        </p:nvSpPr>
        <p:spPr bwMode="auto">
          <a:xfrm>
            <a:off x="4512479" y="5794103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5</a:t>
            </a:r>
            <a:r>
              <a:rPr lang="en-US" altLang="zh-CN" sz="2000" b="1" baseline="-25000">
                <a:ea typeface="宋体" charset="-122"/>
              </a:rPr>
              <a:t>b</a:t>
            </a:r>
          </a:p>
        </p:txBody>
      </p:sp>
      <p:sp useBgFill="1">
        <p:nvSpPr>
          <p:cNvPr id="210" name="AutoShape 34"/>
          <p:cNvSpPr>
            <a:spLocks noChangeArrowheads="1"/>
          </p:cNvSpPr>
          <p:nvPr/>
        </p:nvSpPr>
        <p:spPr bwMode="auto">
          <a:xfrm>
            <a:off x="2783542" y="5794103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a</a:t>
            </a:r>
            <a:endParaRPr lang="en-US" altLang="zh-CN" sz="2000" b="1" baseline="-25000">
              <a:ea typeface="宋体" charset="-122"/>
            </a:endParaRPr>
          </a:p>
        </p:txBody>
      </p:sp>
      <p:sp useBgFill="1">
        <p:nvSpPr>
          <p:cNvPr id="211" name="AutoShape 35"/>
          <p:cNvSpPr>
            <a:spLocks noChangeArrowheads="1"/>
          </p:cNvSpPr>
          <p:nvPr/>
        </p:nvSpPr>
        <p:spPr bwMode="auto">
          <a:xfrm>
            <a:off x="4080419" y="5794103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4</a:t>
            </a:r>
          </a:p>
        </p:txBody>
      </p:sp>
      <p:sp useBgFill="1">
        <p:nvSpPr>
          <p:cNvPr id="212" name="AutoShape 36"/>
          <p:cNvSpPr>
            <a:spLocks noChangeArrowheads="1"/>
          </p:cNvSpPr>
          <p:nvPr/>
        </p:nvSpPr>
        <p:spPr bwMode="auto">
          <a:xfrm>
            <a:off x="3215600" y="5794103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9</a:t>
            </a:r>
          </a:p>
        </p:txBody>
      </p:sp>
      <p:sp useBgFill="1">
        <p:nvSpPr>
          <p:cNvPr id="213" name="AutoShape 37"/>
          <p:cNvSpPr>
            <a:spLocks noChangeArrowheads="1"/>
          </p:cNvSpPr>
          <p:nvPr/>
        </p:nvSpPr>
        <p:spPr bwMode="auto">
          <a:xfrm>
            <a:off x="2351480" y="5794103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5</a:t>
            </a:r>
            <a:r>
              <a:rPr lang="en-US" altLang="zh-CN" sz="2000" b="1" baseline="-25000" smtClean="0">
                <a:ea typeface="宋体" charset="-122"/>
              </a:rPr>
              <a:t>a</a:t>
            </a:r>
            <a:endParaRPr lang="en-US" altLang="zh-CN" sz="2000" b="1">
              <a:ea typeface="宋体" charset="-122"/>
            </a:endParaRPr>
          </a:p>
        </p:txBody>
      </p:sp>
      <p:sp>
        <p:nvSpPr>
          <p:cNvPr id="214" name="Line 39"/>
          <p:cNvSpPr>
            <a:spLocks noChangeShapeType="1"/>
          </p:cNvSpPr>
          <p:nvPr/>
        </p:nvSpPr>
        <p:spPr bwMode="auto">
          <a:xfrm flipV="1">
            <a:off x="3650562" y="5721078"/>
            <a:ext cx="2012680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215" name="Line 29"/>
          <p:cNvSpPr>
            <a:spLocks noChangeShapeType="1"/>
          </p:cNvSpPr>
          <p:nvPr/>
        </p:nvSpPr>
        <p:spPr bwMode="auto">
          <a:xfrm>
            <a:off x="1487360" y="5721078"/>
            <a:ext cx="1152161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216" name="AutoShape 4"/>
          <p:cNvSpPr>
            <a:spLocks noChangeArrowheads="1"/>
          </p:cNvSpPr>
          <p:nvPr/>
        </p:nvSpPr>
        <p:spPr bwMode="auto">
          <a:xfrm>
            <a:off x="1057932" y="5794103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chemeClr val="bg1"/>
                </a:solidFill>
              </a:rPr>
              <a:t>6</a:t>
            </a:r>
          </a:p>
        </p:txBody>
      </p:sp>
      <p:sp useBgFill="1">
        <p:nvSpPr>
          <p:cNvPr id="217" name="AutoShape 24"/>
          <p:cNvSpPr>
            <a:spLocks noChangeArrowheads="1"/>
          </p:cNvSpPr>
          <p:nvPr/>
        </p:nvSpPr>
        <p:spPr bwMode="auto">
          <a:xfrm>
            <a:off x="5375201" y="5806033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2</a:t>
            </a:r>
            <a:endParaRPr lang="en-US" altLang="zh-CN" sz="2000" b="1">
              <a:ea typeface="宋体" charset="-122"/>
            </a:endParaRPr>
          </a:p>
        </p:txBody>
      </p:sp>
      <p:sp>
        <p:nvSpPr>
          <p:cNvPr id="218" name="Line 29"/>
          <p:cNvSpPr>
            <a:spLocks noChangeShapeType="1"/>
          </p:cNvSpPr>
          <p:nvPr/>
        </p:nvSpPr>
        <p:spPr bwMode="auto">
          <a:xfrm flipV="1">
            <a:off x="2783540" y="5721078"/>
            <a:ext cx="719397" cy="527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 useBgFill="1">
        <p:nvSpPr>
          <p:cNvPr id="234" name="AutoShape 6"/>
          <p:cNvSpPr>
            <a:spLocks noChangeArrowheads="1"/>
          </p:cNvSpPr>
          <p:nvPr/>
        </p:nvSpPr>
        <p:spPr bwMode="auto">
          <a:xfrm>
            <a:off x="3650561" y="1124171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b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235" name="AutoShape 6"/>
          <p:cNvSpPr>
            <a:spLocks noChangeArrowheads="1"/>
          </p:cNvSpPr>
          <p:nvPr/>
        </p:nvSpPr>
        <p:spPr bwMode="auto">
          <a:xfrm>
            <a:off x="1919422" y="2080634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a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236" name="AutoShape 6"/>
          <p:cNvSpPr>
            <a:spLocks noChangeArrowheads="1"/>
          </p:cNvSpPr>
          <p:nvPr/>
        </p:nvSpPr>
        <p:spPr bwMode="auto">
          <a:xfrm>
            <a:off x="1919422" y="3001799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a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237" name="AutoShape 6"/>
          <p:cNvSpPr>
            <a:spLocks noChangeArrowheads="1"/>
          </p:cNvSpPr>
          <p:nvPr/>
        </p:nvSpPr>
        <p:spPr bwMode="auto">
          <a:xfrm>
            <a:off x="3650561" y="2063457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b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238" name="AutoShape 6"/>
          <p:cNvSpPr>
            <a:spLocks noChangeArrowheads="1"/>
          </p:cNvSpPr>
          <p:nvPr/>
        </p:nvSpPr>
        <p:spPr bwMode="auto">
          <a:xfrm>
            <a:off x="3650561" y="3013727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b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239" name="AutoShape 6"/>
          <p:cNvSpPr>
            <a:spLocks noChangeArrowheads="1"/>
          </p:cNvSpPr>
          <p:nvPr/>
        </p:nvSpPr>
        <p:spPr bwMode="auto">
          <a:xfrm>
            <a:off x="3650561" y="3927805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b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240" name="AutoShape 6"/>
          <p:cNvSpPr>
            <a:spLocks noChangeArrowheads="1"/>
          </p:cNvSpPr>
          <p:nvPr/>
        </p:nvSpPr>
        <p:spPr bwMode="auto">
          <a:xfrm>
            <a:off x="3650561" y="4871796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b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241" name="AutoShape 6"/>
          <p:cNvSpPr>
            <a:spLocks noChangeArrowheads="1"/>
          </p:cNvSpPr>
          <p:nvPr/>
        </p:nvSpPr>
        <p:spPr bwMode="auto">
          <a:xfrm>
            <a:off x="3650561" y="5800454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b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242" name="AutoShape 18"/>
          <p:cNvSpPr>
            <a:spLocks noChangeArrowheads="1"/>
          </p:cNvSpPr>
          <p:nvPr/>
        </p:nvSpPr>
        <p:spPr bwMode="auto">
          <a:xfrm>
            <a:off x="6957490" y="1124167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3</a:t>
            </a:r>
          </a:p>
        </p:txBody>
      </p:sp>
      <p:sp useBgFill="1">
        <p:nvSpPr>
          <p:cNvPr id="243" name="AutoShape 30"/>
          <p:cNvSpPr>
            <a:spLocks noChangeArrowheads="1"/>
          </p:cNvSpPr>
          <p:nvPr/>
        </p:nvSpPr>
        <p:spPr bwMode="auto">
          <a:xfrm>
            <a:off x="10416600" y="1124167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7</a:t>
            </a:r>
          </a:p>
        </p:txBody>
      </p:sp>
      <p:sp useBgFill="1">
        <p:nvSpPr>
          <p:cNvPr id="244" name="AutoShape 31"/>
          <p:cNvSpPr>
            <a:spLocks noChangeArrowheads="1"/>
          </p:cNvSpPr>
          <p:nvPr/>
        </p:nvSpPr>
        <p:spPr bwMode="auto">
          <a:xfrm>
            <a:off x="7389548" y="1124167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1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245" name="AutoShape 33"/>
          <p:cNvSpPr>
            <a:spLocks noChangeArrowheads="1"/>
          </p:cNvSpPr>
          <p:nvPr/>
        </p:nvSpPr>
        <p:spPr bwMode="auto">
          <a:xfrm>
            <a:off x="9982607" y="1124167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5</a:t>
            </a:r>
            <a:r>
              <a:rPr lang="en-US" altLang="zh-CN" sz="2000" b="1" baseline="-25000">
                <a:ea typeface="宋体" charset="-122"/>
              </a:rPr>
              <a:t>b</a:t>
            </a:r>
          </a:p>
        </p:txBody>
      </p:sp>
      <p:sp useBgFill="1">
        <p:nvSpPr>
          <p:cNvPr id="246" name="AutoShape 34"/>
          <p:cNvSpPr>
            <a:spLocks noChangeArrowheads="1"/>
          </p:cNvSpPr>
          <p:nvPr/>
        </p:nvSpPr>
        <p:spPr bwMode="auto">
          <a:xfrm>
            <a:off x="8253670" y="1124167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a</a:t>
            </a:r>
            <a:endParaRPr lang="en-US" altLang="zh-CN" sz="2000" b="1" baseline="-25000">
              <a:ea typeface="宋体" charset="-122"/>
            </a:endParaRPr>
          </a:p>
        </p:txBody>
      </p:sp>
      <p:sp useBgFill="1">
        <p:nvSpPr>
          <p:cNvPr id="247" name="AutoShape 35"/>
          <p:cNvSpPr>
            <a:spLocks noChangeArrowheads="1"/>
          </p:cNvSpPr>
          <p:nvPr/>
        </p:nvSpPr>
        <p:spPr bwMode="auto">
          <a:xfrm>
            <a:off x="9550547" y="1124167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4</a:t>
            </a:r>
          </a:p>
        </p:txBody>
      </p:sp>
      <p:sp useBgFill="1">
        <p:nvSpPr>
          <p:cNvPr id="248" name="AutoShape 36"/>
          <p:cNvSpPr>
            <a:spLocks noChangeArrowheads="1"/>
          </p:cNvSpPr>
          <p:nvPr/>
        </p:nvSpPr>
        <p:spPr bwMode="auto">
          <a:xfrm>
            <a:off x="8685728" y="1124167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9</a:t>
            </a:r>
          </a:p>
        </p:txBody>
      </p:sp>
      <p:sp useBgFill="1">
        <p:nvSpPr>
          <p:cNvPr id="249" name="AutoShape 37"/>
          <p:cNvSpPr>
            <a:spLocks noChangeArrowheads="1"/>
          </p:cNvSpPr>
          <p:nvPr/>
        </p:nvSpPr>
        <p:spPr bwMode="auto">
          <a:xfrm>
            <a:off x="7821608" y="1124167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5</a:t>
            </a:r>
            <a:r>
              <a:rPr lang="en-US" altLang="zh-CN" sz="2000" b="1" baseline="-25000" smtClean="0">
                <a:ea typeface="宋体" charset="-122"/>
              </a:rPr>
              <a:t>a</a:t>
            </a:r>
            <a:endParaRPr lang="en-US" altLang="zh-CN" sz="2000" b="1">
              <a:ea typeface="宋体" charset="-122"/>
            </a:endParaRPr>
          </a:p>
        </p:txBody>
      </p:sp>
      <p:sp>
        <p:nvSpPr>
          <p:cNvPr id="250" name="Line 39"/>
          <p:cNvSpPr>
            <a:spLocks noChangeShapeType="1"/>
          </p:cNvSpPr>
          <p:nvPr/>
        </p:nvSpPr>
        <p:spPr bwMode="auto">
          <a:xfrm flipV="1">
            <a:off x="9550546" y="1051142"/>
            <a:ext cx="1582823" cy="527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251" name="Line 29"/>
          <p:cNvSpPr>
            <a:spLocks noChangeShapeType="1"/>
          </p:cNvSpPr>
          <p:nvPr/>
        </p:nvSpPr>
        <p:spPr bwMode="auto">
          <a:xfrm>
            <a:off x="6957488" y="1051142"/>
            <a:ext cx="1152161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252" name="AutoShape 4"/>
          <p:cNvSpPr>
            <a:spLocks noChangeArrowheads="1"/>
          </p:cNvSpPr>
          <p:nvPr/>
        </p:nvSpPr>
        <p:spPr bwMode="auto">
          <a:xfrm>
            <a:off x="6528060" y="1124167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chemeClr val="bg1"/>
                </a:solidFill>
              </a:rPr>
              <a:t>6</a:t>
            </a:r>
          </a:p>
        </p:txBody>
      </p:sp>
      <p:sp useBgFill="1">
        <p:nvSpPr>
          <p:cNvPr id="253" name="AutoShape 24"/>
          <p:cNvSpPr>
            <a:spLocks noChangeArrowheads="1"/>
          </p:cNvSpPr>
          <p:nvPr/>
        </p:nvSpPr>
        <p:spPr bwMode="auto">
          <a:xfrm>
            <a:off x="10851296" y="1136097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2</a:t>
            </a:r>
            <a:endParaRPr lang="en-US" altLang="zh-CN" sz="2000" b="1">
              <a:ea typeface="宋体" charset="-122"/>
            </a:endParaRPr>
          </a:p>
        </p:txBody>
      </p:sp>
      <p:sp>
        <p:nvSpPr>
          <p:cNvPr id="254" name="Line 29"/>
          <p:cNvSpPr>
            <a:spLocks noChangeShapeType="1"/>
          </p:cNvSpPr>
          <p:nvPr/>
        </p:nvSpPr>
        <p:spPr bwMode="auto">
          <a:xfrm flipV="1">
            <a:off x="8253668" y="1056412"/>
            <a:ext cx="1154358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 useBgFill="1">
        <p:nvSpPr>
          <p:cNvPr id="255" name="AutoShape 6"/>
          <p:cNvSpPr>
            <a:spLocks noChangeArrowheads="1"/>
          </p:cNvSpPr>
          <p:nvPr/>
        </p:nvSpPr>
        <p:spPr bwMode="auto">
          <a:xfrm>
            <a:off x="9120689" y="1130518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b</a:t>
            </a:r>
            <a:endParaRPr lang="en-US" altLang="zh-CN" sz="2000" b="1">
              <a:ea typeface="宋体" charset="-122"/>
            </a:endParaRPr>
          </a:p>
        </p:txBody>
      </p:sp>
      <p:cxnSp>
        <p:nvCxnSpPr>
          <p:cNvPr id="256" name="AutoShape 79"/>
          <p:cNvCxnSpPr>
            <a:cxnSpLocks noChangeShapeType="1"/>
            <a:stCxn id="246" idx="2"/>
            <a:endCxn id="247" idx="2"/>
          </p:cNvCxnSpPr>
          <p:nvPr/>
        </p:nvCxnSpPr>
        <p:spPr bwMode="auto">
          <a:xfrm rot="16200000" flipH="1">
            <a:off x="9045777" y="763066"/>
            <a:ext cx="12700" cy="1296877"/>
          </a:xfrm>
          <a:prstGeom prst="curvedConnector3">
            <a:avLst>
              <a:gd name="adj1" fmla="val 1800000"/>
            </a:avLst>
          </a:prstGeom>
          <a:noFill/>
          <a:ln w="28575">
            <a:solidFill>
              <a:srgbClr val="4D4D4D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257" name="AutoShape 18"/>
          <p:cNvSpPr>
            <a:spLocks noChangeArrowheads="1"/>
          </p:cNvSpPr>
          <p:nvPr/>
        </p:nvSpPr>
        <p:spPr bwMode="auto">
          <a:xfrm>
            <a:off x="6957490" y="2063458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3</a:t>
            </a:r>
          </a:p>
        </p:txBody>
      </p:sp>
      <p:sp useBgFill="1">
        <p:nvSpPr>
          <p:cNvPr id="258" name="AutoShape 30"/>
          <p:cNvSpPr>
            <a:spLocks noChangeArrowheads="1"/>
          </p:cNvSpPr>
          <p:nvPr/>
        </p:nvSpPr>
        <p:spPr bwMode="auto">
          <a:xfrm>
            <a:off x="10416600" y="2063458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7</a:t>
            </a:r>
          </a:p>
        </p:txBody>
      </p:sp>
      <p:sp useBgFill="1">
        <p:nvSpPr>
          <p:cNvPr id="259" name="AutoShape 31"/>
          <p:cNvSpPr>
            <a:spLocks noChangeArrowheads="1"/>
          </p:cNvSpPr>
          <p:nvPr/>
        </p:nvSpPr>
        <p:spPr bwMode="auto">
          <a:xfrm>
            <a:off x="7389548" y="2063458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1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260" name="AutoShape 33"/>
          <p:cNvSpPr>
            <a:spLocks noChangeArrowheads="1"/>
          </p:cNvSpPr>
          <p:nvPr/>
        </p:nvSpPr>
        <p:spPr bwMode="auto">
          <a:xfrm>
            <a:off x="9982607" y="2063458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5</a:t>
            </a:r>
            <a:r>
              <a:rPr lang="en-US" altLang="zh-CN" sz="2000" b="1" baseline="-25000">
                <a:ea typeface="宋体" charset="-122"/>
              </a:rPr>
              <a:t>b</a:t>
            </a:r>
          </a:p>
        </p:txBody>
      </p:sp>
      <p:sp useBgFill="1">
        <p:nvSpPr>
          <p:cNvPr id="261" name="AutoShape 34"/>
          <p:cNvSpPr>
            <a:spLocks noChangeArrowheads="1"/>
          </p:cNvSpPr>
          <p:nvPr/>
        </p:nvSpPr>
        <p:spPr bwMode="auto">
          <a:xfrm>
            <a:off x="8253670" y="2063458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4</a:t>
            </a:r>
            <a:endParaRPr lang="en-US" altLang="zh-CN" sz="2000" b="1" baseline="-25000">
              <a:ea typeface="宋体" charset="-122"/>
            </a:endParaRPr>
          </a:p>
        </p:txBody>
      </p:sp>
      <p:sp useBgFill="1">
        <p:nvSpPr>
          <p:cNvPr id="262" name="AutoShape 35"/>
          <p:cNvSpPr>
            <a:spLocks noChangeArrowheads="1"/>
          </p:cNvSpPr>
          <p:nvPr/>
        </p:nvSpPr>
        <p:spPr bwMode="auto">
          <a:xfrm>
            <a:off x="9550547" y="2063458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a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263" name="AutoShape 36"/>
          <p:cNvSpPr>
            <a:spLocks noChangeArrowheads="1"/>
          </p:cNvSpPr>
          <p:nvPr/>
        </p:nvSpPr>
        <p:spPr bwMode="auto">
          <a:xfrm>
            <a:off x="8685728" y="2063458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9</a:t>
            </a:r>
          </a:p>
        </p:txBody>
      </p:sp>
      <p:sp useBgFill="1">
        <p:nvSpPr>
          <p:cNvPr id="264" name="AutoShape 37"/>
          <p:cNvSpPr>
            <a:spLocks noChangeArrowheads="1"/>
          </p:cNvSpPr>
          <p:nvPr/>
        </p:nvSpPr>
        <p:spPr bwMode="auto">
          <a:xfrm>
            <a:off x="7821608" y="2063458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5</a:t>
            </a:r>
            <a:r>
              <a:rPr lang="en-US" altLang="zh-CN" sz="2000" b="1" baseline="-25000" smtClean="0">
                <a:ea typeface="宋体" charset="-122"/>
              </a:rPr>
              <a:t>a</a:t>
            </a:r>
            <a:endParaRPr lang="en-US" altLang="zh-CN" sz="2000" b="1">
              <a:ea typeface="宋体" charset="-122"/>
            </a:endParaRPr>
          </a:p>
        </p:txBody>
      </p:sp>
      <p:sp>
        <p:nvSpPr>
          <p:cNvPr id="265" name="Line 39"/>
          <p:cNvSpPr>
            <a:spLocks noChangeShapeType="1"/>
          </p:cNvSpPr>
          <p:nvPr/>
        </p:nvSpPr>
        <p:spPr bwMode="auto">
          <a:xfrm flipV="1">
            <a:off x="9982607" y="1990433"/>
            <a:ext cx="1150762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266" name="Line 29"/>
          <p:cNvSpPr>
            <a:spLocks noChangeShapeType="1"/>
          </p:cNvSpPr>
          <p:nvPr/>
        </p:nvSpPr>
        <p:spPr bwMode="auto">
          <a:xfrm>
            <a:off x="6957488" y="1990433"/>
            <a:ext cx="1583519" cy="527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267" name="AutoShape 4"/>
          <p:cNvSpPr>
            <a:spLocks noChangeArrowheads="1"/>
          </p:cNvSpPr>
          <p:nvPr/>
        </p:nvSpPr>
        <p:spPr bwMode="auto">
          <a:xfrm>
            <a:off x="6528060" y="2063458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chemeClr val="bg1"/>
                </a:solidFill>
              </a:rPr>
              <a:t>6</a:t>
            </a:r>
          </a:p>
        </p:txBody>
      </p:sp>
      <p:sp useBgFill="1">
        <p:nvSpPr>
          <p:cNvPr id="268" name="AutoShape 24"/>
          <p:cNvSpPr>
            <a:spLocks noChangeArrowheads="1"/>
          </p:cNvSpPr>
          <p:nvPr/>
        </p:nvSpPr>
        <p:spPr bwMode="auto">
          <a:xfrm>
            <a:off x="10851296" y="2075388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2</a:t>
            </a:r>
            <a:endParaRPr lang="en-US" altLang="zh-CN" sz="2000" b="1">
              <a:ea typeface="宋体" charset="-122"/>
            </a:endParaRPr>
          </a:p>
        </p:txBody>
      </p:sp>
      <p:sp>
        <p:nvSpPr>
          <p:cNvPr id="269" name="Line 29"/>
          <p:cNvSpPr>
            <a:spLocks noChangeShapeType="1"/>
          </p:cNvSpPr>
          <p:nvPr/>
        </p:nvSpPr>
        <p:spPr bwMode="auto">
          <a:xfrm>
            <a:off x="8685728" y="1990433"/>
            <a:ext cx="1152156" cy="527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 useBgFill="1">
        <p:nvSpPr>
          <p:cNvPr id="270" name="AutoShape 6"/>
          <p:cNvSpPr>
            <a:spLocks noChangeArrowheads="1"/>
          </p:cNvSpPr>
          <p:nvPr/>
        </p:nvSpPr>
        <p:spPr bwMode="auto">
          <a:xfrm>
            <a:off x="9120689" y="2069809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b</a:t>
            </a:r>
            <a:endParaRPr lang="en-US" altLang="zh-CN" sz="2000" b="1">
              <a:ea typeface="宋体" charset="-122"/>
            </a:endParaRPr>
          </a:p>
        </p:txBody>
      </p:sp>
      <p:cxnSp>
        <p:nvCxnSpPr>
          <p:cNvPr id="271" name="AutoShape 79"/>
          <p:cNvCxnSpPr>
            <a:cxnSpLocks noChangeShapeType="1"/>
            <a:stCxn id="263" idx="2"/>
            <a:endCxn id="260" idx="2"/>
          </p:cNvCxnSpPr>
          <p:nvPr/>
        </p:nvCxnSpPr>
        <p:spPr bwMode="auto">
          <a:xfrm rot="16200000" flipH="1">
            <a:off x="9477836" y="1702356"/>
            <a:ext cx="12700" cy="1296879"/>
          </a:xfrm>
          <a:prstGeom prst="curvedConnector3">
            <a:avLst>
              <a:gd name="adj1" fmla="val 1800000"/>
            </a:avLst>
          </a:prstGeom>
          <a:noFill/>
          <a:ln w="28575">
            <a:solidFill>
              <a:srgbClr val="4D4D4D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272" name="AutoShape 18"/>
          <p:cNvSpPr>
            <a:spLocks noChangeArrowheads="1"/>
          </p:cNvSpPr>
          <p:nvPr/>
        </p:nvSpPr>
        <p:spPr bwMode="auto">
          <a:xfrm>
            <a:off x="6957490" y="2995397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3</a:t>
            </a:r>
          </a:p>
        </p:txBody>
      </p:sp>
      <p:sp useBgFill="1">
        <p:nvSpPr>
          <p:cNvPr id="273" name="AutoShape 30"/>
          <p:cNvSpPr>
            <a:spLocks noChangeArrowheads="1"/>
          </p:cNvSpPr>
          <p:nvPr/>
        </p:nvSpPr>
        <p:spPr bwMode="auto">
          <a:xfrm>
            <a:off x="10416600" y="2995397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7</a:t>
            </a:r>
          </a:p>
        </p:txBody>
      </p:sp>
      <p:sp useBgFill="1">
        <p:nvSpPr>
          <p:cNvPr id="274" name="AutoShape 31"/>
          <p:cNvSpPr>
            <a:spLocks noChangeArrowheads="1"/>
          </p:cNvSpPr>
          <p:nvPr/>
        </p:nvSpPr>
        <p:spPr bwMode="auto">
          <a:xfrm>
            <a:off x="7389548" y="2995397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1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275" name="AutoShape 33"/>
          <p:cNvSpPr>
            <a:spLocks noChangeArrowheads="1"/>
          </p:cNvSpPr>
          <p:nvPr/>
        </p:nvSpPr>
        <p:spPr bwMode="auto">
          <a:xfrm>
            <a:off x="9982607" y="2995397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9</a:t>
            </a:r>
            <a:endParaRPr lang="en-US" altLang="zh-CN" sz="2000" b="1" baseline="-25000">
              <a:ea typeface="宋体" charset="-122"/>
            </a:endParaRPr>
          </a:p>
        </p:txBody>
      </p:sp>
      <p:sp useBgFill="1">
        <p:nvSpPr>
          <p:cNvPr id="276" name="AutoShape 34"/>
          <p:cNvSpPr>
            <a:spLocks noChangeArrowheads="1"/>
          </p:cNvSpPr>
          <p:nvPr/>
        </p:nvSpPr>
        <p:spPr bwMode="auto">
          <a:xfrm>
            <a:off x="8253670" y="2995397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4</a:t>
            </a:r>
            <a:endParaRPr lang="en-US" altLang="zh-CN" sz="2000" b="1" baseline="-25000">
              <a:ea typeface="宋体" charset="-122"/>
            </a:endParaRPr>
          </a:p>
        </p:txBody>
      </p:sp>
      <p:sp useBgFill="1">
        <p:nvSpPr>
          <p:cNvPr id="277" name="AutoShape 35"/>
          <p:cNvSpPr>
            <a:spLocks noChangeArrowheads="1"/>
          </p:cNvSpPr>
          <p:nvPr/>
        </p:nvSpPr>
        <p:spPr bwMode="auto">
          <a:xfrm>
            <a:off x="9550547" y="2995397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a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278" name="AutoShape 36"/>
          <p:cNvSpPr>
            <a:spLocks noChangeArrowheads="1"/>
          </p:cNvSpPr>
          <p:nvPr/>
        </p:nvSpPr>
        <p:spPr bwMode="auto">
          <a:xfrm>
            <a:off x="8685728" y="2995397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5</a:t>
            </a:r>
            <a:r>
              <a:rPr lang="en-US" altLang="zh-CN" sz="2000" b="1" baseline="-25000" smtClean="0">
                <a:ea typeface="宋体" charset="-122"/>
              </a:rPr>
              <a:t>b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279" name="AutoShape 37"/>
          <p:cNvSpPr>
            <a:spLocks noChangeArrowheads="1"/>
          </p:cNvSpPr>
          <p:nvPr/>
        </p:nvSpPr>
        <p:spPr bwMode="auto">
          <a:xfrm>
            <a:off x="7821608" y="2995397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5</a:t>
            </a:r>
            <a:r>
              <a:rPr lang="en-US" altLang="zh-CN" sz="2000" b="1" baseline="-25000" smtClean="0">
                <a:ea typeface="宋体" charset="-122"/>
              </a:rPr>
              <a:t>a</a:t>
            </a:r>
            <a:endParaRPr lang="en-US" altLang="zh-CN" sz="2000" b="1">
              <a:ea typeface="宋体" charset="-122"/>
            </a:endParaRPr>
          </a:p>
        </p:txBody>
      </p:sp>
      <p:sp>
        <p:nvSpPr>
          <p:cNvPr id="280" name="Line 39"/>
          <p:cNvSpPr>
            <a:spLocks noChangeShapeType="1"/>
          </p:cNvSpPr>
          <p:nvPr/>
        </p:nvSpPr>
        <p:spPr bwMode="auto">
          <a:xfrm flipV="1">
            <a:off x="10416599" y="2922372"/>
            <a:ext cx="716769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281" name="Line 29"/>
          <p:cNvSpPr>
            <a:spLocks noChangeShapeType="1"/>
          </p:cNvSpPr>
          <p:nvPr/>
        </p:nvSpPr>
        <p:spPr bwMode="auto">
          <a:xfrm>
            <a:off x="6957488" y="2922371"/>
            <a:ext cx="2015577" cy="6401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282" name="AutoShape 4"/>
          <p:cNvSpPr>
            <a:spLocks noChangeArrowheads="1"/>
          </p:cNvSpPr>
          <p:nvPr/>
        </p:nvSpPr>
        <p:spPr bwMode="auto">
          <a:xfrm>
            <a:off x="6528060" y="2995397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chemeClr val="bg1"/>
                </a:solidFill>
              </a:rPr>
              <a:t>6</a:t>
            </a:r>
          </a:p>
        </p:txBody>
      </p:sp>
      <p:sp useBgFill="1">
        <p:nvSpPr>
          <p:cNvPr id="283" name="AutoShape 24"/>
          <p:cNvSpPr>
            <a:spLocks noChangeArrowheads="1"/>
          </p:cNvSpPr>
          <p:nvPr/>
        </p:nvSpPr>
        <p:spPr bwMode="auto">
          <a:xfrm>
            <a:off x="10851296" y="3007327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2</a:t>
            </a:r>
            <a:endParaRPr lang="en-US" altLang="zh-CN" sz="2000" b="1">
              <a:ea typeface="宋体" charset="-122"/>
            </a:endParaRPr>
          </a:p>
        </p:txBody>
      </p:sp>
      <p:sp>
        <p:nvSpPr>
          <p:cNvPr id="284" name="Line 29"/>
          <p:cNvSpPr>
            <a:spLocks noChangeShapeType="1"/>
          </p:cNvSpPr>
          <p:nvPr/>
        </p:nvSpPr>
        <p:spPr bwMode="auto">
          <a:xfrm>
            <a:off x="9117789" y="2922372"/>
            <a:ext cx="1152156" cy="527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 useBgFill="1">
        <p:nvSpPr>
          <p:cNvPr id="285" name="AutoShape 6"/>
          <p:cNvSpPr>
            <a:spLocks noChangeArrowheads="1"/>
          </p:cNvSpPr>
          <p:nvPr/>
        </p:nvSpPr>
        <p:spPr bwMode="auto">
          <a:xfrm>
            <a:off x="9120689" y="3001748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b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287" name="AutoShape 18"/>
          <p:cNvSpPr>
            <a:spLocks noChangeArrowheads="1"/>
          </p:cNvSpPr>
          <p:nvPr/>
        </p:nvSpPr>
        <p:spPr bwMode="auto">
          <a:xfrm>
            <a:off x="6957490" y="3935141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3</a:t>
            </a:r>
          </a:p>
        </p:txBody>
      </p:sp>
      <p:sp useBgFill="1">
        <p:nvSpPr>
          <p:cNvPr id="288" name="AutoShape 30"/>
          <p:cNvSpPr>
            <a:spLocks noChangeArrowheads="1"/>
          </p:cNvSpPr>
          <p:nvPr/>
        </p:nvSpPr>
        <p:spPr bwMode="auto">
          <a:xfrm>
            <a:off x="10416600" y="3935141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7</a:t>
            </a:r>
          </a:p>
        </p:txBody>
      </p:sp>
      <p:sp useBgFill="1">
        <p:nvSpPr>
          <p:cNvPr id="289" name="AutoShape 31"/>
          <p:cNvSpPr>
            <a:spLocks noChangeArrowheads="1"/>
          </p:cNvSpPr>
          <p:nvPr/>
        </p:nvSpPr>
        <p:spPr bwMode="auto">
          <a:xfrm>
            <a:off x="7389548" y="3935141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1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290" name="AutoShape 33"/>
          <p:cNvSpPr>
            <a:spLocks noChangeArrowheads="1"/>
          </p:cNvSpPr>
          <p:nvPr/>
        </p:nvSpPr>
        <p:spPr bwMode="auto">
          <a:xfrm>
            <a:off x="9982607" y="3935141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9</a:t>
            </a:r>
            <a:endParaRPr lang="en-US" altLang="zh-CN" sz="2000" b="1" baseline="-25000">
              <a:ea typeface="宋体" charset="-122"/>
            </a:endParaRPr>
          </a:p>
        </p:txBody>
      </p:sp>
      <p:sp useBgFill="1">
        <p:nvSpPr>
          <p:cNvPr id="291" name="AutoShape 34"/>
          <p:cNvSpPr>
            <a:spLocks noChangeArrowheads="1"/>
          </p:cNvSpPr>
          <p:nvPr/>
        </p:nvSpPr>
        <p:spPr bwMode="auto">
          <a:xfrm>
            <a:off x="8253670" y="3935141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4</a:t>
            </a:r>
            <a:endParaRPr lang="en-US" altLang="zh-CN" sz="2000" b="1" baseline="-25000">
              <a:ea typeface="宋体" charset="-122"/>
            </a:endParaRPr>
          </a:p>
        </p:txBody>
      </p:sp>
      <p:sp useBgFill="1">
        <p:nvSpPr>
          <p:cNvPr id="292" name="AutoShape 35"/>
          <p:cNvSpPr>
            <a:spLocks noChangeArrowheads="1"/>
          </p:cNvSpPr>
          <p:nvPr/>
        </p:nvSpPr>
        <p:spPr bwMode="auto">
          <a:xfrm>
            <a:off x="9550547" y="3935141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a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293" name="AutoShape 36"/>
          <p:cNvSpPr>
            <a:spLocks noChangeArrowheads="1"/>
          </p:cNvSpPr>
          <p:nvPr/>
        </p:nvSpPr>
        <p:spPr bwMode="auto">
          <a:xfrm>
            <a:off x="8685728" y="3935141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5</a:t>
            </a:r>
            <a:r>
              <a:rPr lang="en-US" altLang="zh-CN" sz="2000" b="1" baseline="-25000" smtClean="0">
                <a:ea typeface="宋体" charset="-122"/>
              </a:rPr>
              <a:t>b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294" name="AutoShape 37"/>
          <p:cNvSpPr>
            <a:spLocks noChangeArrowheads="1"/>
          </p:cNvSpPr>
          <p:nvPr/>
        </p:nvSpPr>
        <p:spPr bwMode="auto">
          <a:xfrm>
            <a:off x="7821608" y="3935141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5</a:t>
            </a:r>
            <a:r>
              <a:rPr lang="en-US" altLang="zh-CN" sz="2000" b="1" baseline="-25000" smtClean="0">
                <a:ea typeface="宋体" charset="-122"/>
              </a:rPr>
              <a:t>a</a:t>
            </a:r>
            <a:endParaRPr lang="en-US" altLang="zh-CN" sz="2000" b="1">
              <a:ea typeface="宋体" charset="-122"/>
            </a:endParaRPr>
          </a:p>
        </p:txBody>
      </p:sp>
      <p:sp>
        <p:nvSpPr>
          <p:cNvPr id="295" name="Line 39"/>
          <p:cNvSpPr>
            <a:spLocks noChangeShapeType="1"/>
          </p:cNvSpPr>
          <p:nvPr/>
        </p:nvSpPr>
        <p:spPr bwMode="auto">
          <a:xfrm flipV="1">
            <a:off x="10851296" y="3862116"/>
            <a:ext cx="282072" cy="640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296" name="Line 29"/>
          <p:cNvSpPr>
            <a:spLocks noChangeShapeType="1"/>
          </p:cNvSpPr>
          <p:nvPr/>
        </p:nvSpPr>
        <p:spPr bwMode="auto">
          <a:xfrm>
            <a:off x="6957488" y="3862115"/>
            <a:ext cx="2015577" cy="6401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297" name="AutoShape 4"/>
          <p:cNvSpPr>
            <a:spLocks noChangeArrowheads="1"/>
          </p:cNvSpPr>
          <p:nvPr/>
        </p:nvSpPr>
        <p:spPr bwMode="auto">
          <a:xfrm>
            <a:off x="6528060" y="3935141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chemeClr val="bg1"/>
                </a:solidFill>
              </a:rPr>
              <a:t>6</a:t>
            </a:r>
          </a:p>
        </p:txBody>
      </p:sp>
      <p:sp useBgFill="1">
        <p:nvSpPr>
          <p:cNvPr id="298" name="AutoShape 24"/>
          <p:cNvSpPr>
            <a:spLocks noChangeArrowheads="1"/>
          </p:cNvSpPr>
          <p:nvPr/>
        </p:nvSpPr>
        <p:spPr bwMode="auto">
          <a:xfrm>
            <a:off x="10851296" y="3947071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2</a:t>
            </a:r>
            <a:endParaRPr lang="en-US" altLang="zh-CN" sz="2000" b="1">
              <a:ea typeface="宋体" charset="-122"/>
            </a:endParaRPr>
          </a:p>
        </p:txBody>
      </p:sp>
      <p:sp>
        <p:nvSpPr>
          <p:cNvPr id="299" name="Line 29"/>
          <p:cNvSpPr>
            <a:spLocks noChangeShapeType="1"/>
          </p:cNvSpPr>
          <p:nvPr/>
        </p:nvSpPr>
        <p:spPr bwMode="auto">
          <a:xfrm>
            <a:off x="9117788" y="3862116"/>
            <a:ext cx="1586149" cy="640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 useBgFill="1">
        <p:nvSpPr>
          <p:cNvPr id="300" name="AutoShape 6"/>
          <p:cNvSpPr>
            <a:spLocks noChangeArrowheads="1"/>
          </p:cNvSpPr>
          <p:nvPr/>
        </p:nvSpPr>
        <p:spPr bwMode="auto">
          <a:xfrm>
            <a:off x="9120689" y="3941492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b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301" name="AutoShape 18"/>
          <p:cNvSpPr>
            <a:spLocks noChangeArrowheads="1"/>
          </p:cNvSpPr>
          <p:nvPr/>
        </p:nvSpPr>
        <p:spPr bwMode="auto">
          <a:xfrm>
            <a:off x="6957490" y="4859865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3</a:t>
            </a:r>
          </a:p>
        </p:txBody>
      </p:sp>
      <p:sp useBgFill="1">
        <p:nvSpPr>
          <p:cNvPr id="302" name="AutoShape 30"/>
          <p:cNvSpPr>
            <a:spLocks noChangeArrowheads="1"/>
          </p:cNvSpPr>
          <p:nvPr/>
        </p:nvSpPr>
        <p:spPr bwMode="auto">
          <a:xfrm>
            <a:off x="10416600" y="4859865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7</a:t>
            </a:r>
          </a:p>
        </p:txBody>
      </p:sp>
      <p:sp useBgFill="1">
        <p:nvSpPr>
          <p:cNvPr id="303" name="AutoShape 31"/>
          <p:cNvSpPr>
            <a:spLocks noChangeArrowheads="1"/>
          </p:cNvSpPr>
          <p:nvPr/>
        </p:nvSpPr>
        <p:spPr bwMode="auto">
          <a:xfrm>
            <a:off x="7389548" y="4859865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1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304" name="AutoShape 33"/>
          <p:cNvSpPr>
            <a:spLocks noChangeArrowheads="1"/>
          </p:cNvSpPr>
          <p:nvPr/>
        </p:nvSpPr>
        <p:spPr bwMode="auto">
          <a:xfrm>
            <a:off x="9982607" y="4859865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9</a:t>
            </a:r>
            <a:endParaRPr lang="en-US" altLang="zh-CN" sz="2000" b="1" baseline="-25000">
              <a:ea typeface="宋体" charset="-122"/>
            </a:endParaRPr>
          </a:p>
        </p:txBody>
      </p:sp>
      <p:sp useBgFill="1">
        <p:nvSpPr>
          <p:cNvPr id="305" name="AutoShape 34"/>
          <p:cNvSpPr>
            <a:spLocks noChangeArrowheads="1"/>
          </p:cNvSpPr>
          <p:nvPr/>
        </p:nvSpPr>
        <p:spPr bwMode="auto">
          <a:xfrm>
            <a:off x="8253670" y="4859865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4</a:t>
            </a:r>
            <a:endParaRPr lang="en-US" altLang="zh-CN" sz="2000" b="1" baseline="-25000">
              <a:ea typeface="宋体" charset="-122"/>
            </a:endParaRPr>
          </a:p>
        </p:txBody>
      </p:sp>
      <p:sp useBgFill="1">
        <p:nvSpPr>
          <p:cNvPr id="306" name="AutoShape 35"/>
          <p:cNvSpPr>
            <a:spLocks noChangeArrowheads="1"/>
          </p:cNvSpPr>
          <p:nvPr/>
        </p:nvSpPr>
        <p:spPr bwMode="auto">
          <a:xfrm>
            <a:off x="9550547" y="4859865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a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307" name="AutoShape 36"/>
          <p:cNvSpPr>
            <a:spLocks noChangeArrowheads="1"/>
          </p:cNvSpPr>
          <p:nvPr/>
        </p:nvSpPr>
        <p:spPr bwMode="auto">
          <a:xfrm>
            <a:off x="8685728" y="4859865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5</a:t>
            </a:r>
            <a:r>
              <a:rPr lang="en-US" altLang="zh-CN" sz="2000" b="1" baseline="-25000" smtClean="0">
                <a:ea typeface="宋体" charset="-122"/>
              </a:rPr>
              <a:t>b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308" name="AutoShape 37"/>
          <p:cNvSpPr>
            <a:spLocks noChangeArrowheads="1"/>
          </p:cNvSpPr>
          <p:nvPr/>
        </p:nvSpPr>
        <p:spPr bwMode="auto">
          <a:xfrm>
            <a:off x="7821608" y="4859865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5</a:t>
            </a:r>
            <a:r>
              <a:rPr lang="en-US" altLang="zh-CN" sz="2000" b="1" baseline="-25000" smtClean="0">
                <a:ea typeface="宋体" charset="-122"/>
              </a:rPr>
              <a:t>a</a:t>
            </a:r>
            <a:endParaRPr lang="en-US" altLang="zh-CN" sz="2000" b="1">
              <a:ea typeface="宋体" charset="-122"/>
            </a:endParaRPr>
          </a:p>
        </p:txBody>
      </p:sp>
      <p:sp>
        <p:nvSpPr>
          <p:cNvPr id="310" name="Line 29"/>
          <p:cNvSpPr>
            <a:spLocks noChangeShapeType="1"/>
          </p:cNvSpPr>
          <p:nvPr/>
        </p:nvSpPr>
        <p:spPr bwMode="auto">
          <a:xfrm>
            <a:off x="6957488" y="4786840"/>
            <a:ext cx="2450538" cy="5272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311" name="AutoShape 4"/>
          <p:cNvSpPr>
            <a:spLocks noChangeArrowheads="1"/>
          </p:cNvSpPr>
          <p:nvPr/>
        </p:nvSpPr>
        <p:spPr bwMode="auto">
          <a:xfrm>
            <a:off x="6528060" y="4859865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chemeClr val="bg1"/>
                </a:solidFill>
              </a:rPr>
              <a:t>6</a:t>
            </a:r>
          </a:p>
        </p:txBody>
      </p:sp>
      <p:sp useBgFill="1">
        <p:nvSpPr>
          <p:cNvPr id="312" name="AutoShape 24"/>
          <p:cNvSpPr>
            <a:spLocks noChangeArrowheads="1"/>
          </p:cNvSpPr>
          <p:nvPr/>
        </p:nvSpPr>
        <p:spPr bwMode="auto">
          <a:xfrm>
            <a:off x="10851296" y="4871795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b</a:t>
            </a:r>
            <a:endParaRPr lang="en-US" altLang="zh-CN" sz="2000" b="1">
              <a:ea typeface="宋体" charset="-122"/>
            </a:endParaRPr>
          </a:p>
        </p:txBody>
      </p:sp>
      <p:sp>
        <p:nvSpPr>
          <p:cNvPr id="313" name="Line 29"/>
          <p:cNvSpPr>
            <a:spLocks noChangeShapeType="1"/>
          </p:cNvSpPr>
          <p:nvPr/>
        </p:nvSpPr>
        <p:spPr bwMode="auto">
          <a:xfrm>
            <a:off x="9532621" y="4793240"/>
            <a:ext cx="1586149" cy="640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 useBgFill="1">
        <p:nvSpPr>
          <p:cNvPr id="314" name="AutoShape 6"/>
          <p:cNvSpPr>
            <a:spLocks noChangeArrowheads="1"/>
          </p:cNvSpPr>
          <p:nvPr/>
        </p:nvSpPr>
        <p:spPr bwMode="auto">
          <a:xfrm>
            <a:off x="9120689" y="4866216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2</a:t>
            </a:r>
            <a:endParaRPr lang="en-US" altLang="zh-CN" sz="2000" b="1">
              <a:ea typeface="宋体" charset="-122"/>
            </a:endParaRPr>
          </a:p>
        </p:txBody>
      </p:sp>
      <p:cxnSp>
        <p:nvCxnSpPr>
          <p:cNvPr id="315" name="AutoShape 79"/>
          <p:cNvCxnSpPr>
            <a:cxnSpLocks noChangeShapeType="1"/>
            <a:stCxn id="300" idx="2"/>
            <a:endCxn id="298" idx="2"/>
          </p:cNvCxnSpPr>
          <p:nvPr/>
        </p:nvCxnSpPr>
        <p:spPr bwMode="auto">
          <a:xfrm rot="16200000" flipH="1">
            <a:off x="10126872" y="3366314"/>
            <a:ext cx="5579" cy="1730607"/>
          </a:xfrm>
          <a:prstGeom prst="curvedConnector3">
            <a:avLst>
              <a:gd name="adj1" fmla="val 4197509"/>
            </a:avLst>
          </a:prstGeom>
          <a:noFill/>
          <a:ln w="28575">
            <a:solidFill>
              <a:srgbClr val="4D4D4D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6" name="AutoShape 79"/>
          <p:cNvCxnSpPr>
            <a:cxnSpLocks noChangeShapeType="1"/>
            <a:stCxn id="311" idx="2"/>
            <a:endCxn id="314" idx="2"/>
          </p:cNvCxnSpPr>
          <p:nvPr/>
        </p:nvCxnSpPr>
        <p:spPr bwMode="auto">
          <a:xfrm rot="16200000" flipH="1">
            <a:off x="7964868" y="3854062"/>
            <a:ext cx="6351" cy="2592629"/>
          </a:xfrm>
          <a:prstGeom prst="curvedConnector3">
            <a:avLst>
              <a:gd name="adj1" fmla="val 3699433"/>
            </a:avLst>
          </a:prstGeom>
          <a:noFill/>
          <a:ln w="28575">
            <a:solidFill>
              <a:srgbClr val="4D4D4D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317" name="AutoShape 18"/>
          <p:cNvSpPr>
            <a:spLocks noChangeArrowheads="1"/>
          </p:cNvSpPr>
          <p:nvPr/>
        </p:nvSpPr>
        <p:spPr bwMode="auto">
          <a:xfrm>
            <a:off x="6957490" y="5791204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3</a:t>
            </a:r>
          </a:p>
        </p:txBody>
      </p:sp>
      <p:sp useBgFill="1">
        <p:nvSpPr>
          <p:cNvPr id="318" name="AutoShape 30"/>
          <p:cNvSpPr>
            <a:spLocks noChangeArrowheads="1"/>
          </p:cNvSpPr>
          <p:nvPr/>
        </p:nvSpPr>
        <p:spPr bwMode="auto">
          <a:xfrm>
            <a:off x="10416600" y="5791204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ea typeface="宋体" charset="-122"/>
              </a:rPr>
              <a:t>7</a:t>
            </a:r>
          </a:p>
        </p:txBody>
      </p:sp>
      <p:sp useBgFill="1">
        <p:nvSpPr>
          <p:cNvPr id="319" name="AutoShape 31"/>
          <p:cNvSpPr>
            <a:spLocks noChangeArrowheads="1"/>
          </p:cNvSpPr>
          <p:nvPr/>
        </p:nvSpPr>
        <p:spPr bwMode="auto">
          <a:xfrm>
            <a:off x="7389548" y="5791204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1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320" name="AutoShape 33"/>
          <p:cNvSpPr>
            <a:spLocks noChangeArrowheads="1"/>
          </p:cNvSpPr>
          <p:nvPr/>
        </p:nvSpPr>
        <p:spPr bwMode="auto">
          <a:xfrm>
            <a:off x="9982607" y="5791204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9</a:t>
            </a:r>
            <a:endParaRPr lang="en-US" altLang="zh-CN" sz="2000" b="1" baseline="-25000">
              <a:ea typeface="宋体" charset="-122"/>
            </a:endParaRPr>
          </a:p>
        </p:txBody>
      </p:sp>
      <p:sp useBgFill="1">
        <p:nvSpPr>
          <p:cNvPr id="321" name="AutoShape 34"/>
          <p:cNvSpPr>
            <a:spLocks noChangeArrowheads="1"/>
          </p:cNvSpPr>
          <p:nvPr/>
        </p:nvSpPr>
        <p:spPr bwMode="auto">
          <a:xfrm>
            <a:off x="8253670" y="5791204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4</a:t>
            </a:r>
            <a:endParaRPr lang="en-US" altLang="zh-CN" sz="2000" b="1" baseline="-25000">
              <a:ea typeface="宋体" charset="-122"/>
            </a:endParaRPr>
          </a:p>
        </p:txBody>
      </p:sp>
      <p:sp useBgFill="1">
        <p:nvSpPr>
          <p:cNvPr id="322" name="AutoShape 35"/>
          <p:cNvSpPr>
            <a:spLocks noChangeArrowheads="1"/>
          </p:cNvSpPr>
          <p:nvPr/>
        </p:nvSpPr>
        <p:spPr bwMode="auto">
          <a:xfrm>
            <a:off x="9550547" y="5791204"/>
            <a:ext cx="287338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a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323" name="AutoShape 36"/>
          <p:cNvSpPr>
            <a:spLocks noChangeArrowheads="1"/>
          </p:cNvSpPr>
          <p:nvPr/>
        </p:nvSpPr>
        <p:spPr bwMode="auto">
          <a:xfrm>
            <a:off x="8685728" y="5791204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5</a:t>
            </a:r>
            <a:r>
              <a:rPr lang="en-US" altLang="zh-CN" sz="2000" b="1" baseline="-25000" smtClean="0">
                <a:ea typeface="宋体" charset="-122"/>
              </a:rPr>
              <a:t>b</a:t>
            </a:r>
            <a:endParaRPr lang="en-US" altLang="zh-CN" sz="2000" b="1">
              <a:ea typeface="宋体" charset="-122"/>
            </a:endParaRPr>
          </a:p>
        </p:txBody>
      </p:sp>
      <p:sp useBgFill="1">
        <p:nvSpPr>
          <p:cNvPr id="324" name="AutoShape 37"/>
          <p:cNvSpPr>
            <a:spLocks noChangeArrowheads="1"/>
          </p:cNvSpPr>
          <p:nvPr/>
        </p:nvSpPr>
        <p:spPr bwMode="auto">
          <a:xfrm>
            <a:off x="7821608" y="5791204"/>
            <a:ext cx="287337" cy="287338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5</a:t>
            </a:r>
            <a:r>
              <a:rPr lang="en-US" altLang="zh-CN" sz="2000" b="1" baseline="-25000" smtClean="0">
                <a:ea typeface="宋体" charset="-122"/>
              </a:rPr>
              <a:t>a</a:t>
            </a:r>
            <a:endParaRPr lang="en-US" altLang="zh-CN" sz="2000" b="1">
              <a:ea typeface="宋体" charset="-122"/>
            </a:endParaRPr>
          </a:p>
        </p:txBody>
      </p:sp>
      <p:sp>
        <p:nvSpPr>
          <p:cNvPr id="325" name="Line 29"/>
          <p:cNvSpPr>
            <a:spLocks noChangeShapeType="1"/>
          </p:cNvSpPr>
          <p:nvPr/>
        </p:nvSpPr>
        <p:spPr bwMode="auto">
          <a:xfrm>
            <a:off x="6528060" y="5718179"/>
            <a:ext cx="2450538" cy="5272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>
        <p:nvSpPr>
          <p:cNvPr id="326" name="AutoShape 4"/>
          <p:cNvSpPr>
            <a:spLocks noChangeArrowheads="1"/>
          </p:cNvSpPr>
          <p:nvPr/>
        </p:nvSpPr>
        <p:spPr bwMode="auto">
          <a:xfrm>
            <a:off x="9111123" y="5791204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chemeClr val="bg1"/>
                </a:solidFill>
              </a:rPr>
              <a:t>6</a:t>
            </a:r>
          </a:p>
        </p:txBody>
      </p:sp>
      <p:sp useBgFill="1">
        <p:nvSpPr>
          <p:cNvPr id="327" name="AutoShape 24"/>
          <p:cNvSpPr>
            <a:spLocks noChangeArrowheads="1"/>
          </p:cNvSpPr>
          <p:nvPr/>
        </p:nvSpPr>
        <p:spPr bwMode="auto">
          <a:xfrm>
            <a:off x="10851296" y="5803134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8</a:t>
            </a:r>
            <a:r>
              <a:rPr lang="en-US" altLang="zh-CN" sz="2000" b="1" baseline="-25000" smtClean="0">
                <a:ea typeface="宋体" charset="-122"/>
              </a:rPr>
              <a:t>b</a:t>
            </a:r>
            <a:endParaRPr lang="en-US" altLang="zh-CN" sz="2000" b="1">
              <a:ea typeface="宋体" charset="-122"/>
            </a:endParaRPr>
          </a:p>
        </p:txBody>
      </p:sp>
      <p:sp>
        <p:nvSpPr>
          <p:cNvPr id="328" name="Line 29"/>
          <p:cNvSpPr>
            <a:spLocks noChangeShapeType="1"/>
          </p:cNvSpPr>
          <p:nvPr/>
        </p:nvSpPr>
        <p:spPr bwMode="auto">
          <a:xfrm>
            <a:off x="9532621" y="5724579"/>
            <a:ext cx="1586149" cy="640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zh-CN" altLang="en-US" sz="2000"/>
          </a:p>
        </p:txBody>
      </p:sp>
      <p:sp useBgFill="1">
        <p:nvSpPr>
          <p:cNvPr id="329" name="AutoShape 6"/>
          <p:cNvSpPr>
            <a:spLocks noChangeArrowheads="1"/>
          </p:cNvSpPr>
          <p:nvPr/>
        </p:nvSpPr>
        <p:spPr bwMode="auto">
          <a:xfrm>
            <a:off x="6536256" y="5784028"/>
            <a:ext cx="287337" cy="287337"/>
          </a:xfrm>
          <a:prstGeom prst="roundRect">
            <a:avLst>
              <a:gd name="adj" fmla="val 16667"/>
            </a:avLst>
          </a:prstGeom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 smtClean="0">
                <a:ea typeface="宋体" charset="-122"/>
              </a:rPr>
              <a:t>2</a:t>
            </a:r>
            <a:endParaRPr lang="en-US" altLang="zh-CN" sz="2000" b="1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3393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8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0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2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4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6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8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0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9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2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1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4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3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6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5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8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5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800"/>
                            </p:stCondLst>
                            <p:childTnLst>
                              <p:par>
                                <p:cTn id="2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9" dur="9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240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5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8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9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250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" fill="hold">
                      <p:stCondLst>
                        <p:cond delay="0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7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0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262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3" fill="hold">
                      <p:stCondLst>
                        <p:cond delay="0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9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2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274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5" fill="hold">
                      <p:stCondLst>
                        <p:cond delay="0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4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286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" fill="hold">
                      <p:stCondLst>
                        <p:cond delay="0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0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3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6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298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9" fill="hold">
                      <p:stCondLst>
                        <p:cond delay="0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5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8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310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1" fill="hold">
                      <p:stCondLst>
                        <p:cond delay="0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4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7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0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1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322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3" fill="hold">
                      <p:stCondLst>
                        <p:cond delay="0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6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7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800"/>
                            </p:stCondLst>
                            <p:childTnLst>
                              <p:par>
                                <p:cTn id="3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9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332" restart="whenNotActive" fill="hold" evtFilter="cancelBubble" nodeType="interactiveSeq">
                <p:stCondLst>
                  <p:cond evt="onClick" delay="0">
                    <p:tgtEl>
                      <p:spTgt spid="1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3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7" dur="3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9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9"/>
                  </p:tgtEl>
                </p:cond>
              </p:nextCondLst>
            </p:seq>
            <p:seq concurrent="1" nextAc="seek">
              <p:cTn id="342" restart="whenNotActive" fill="hold" evtFilter="cancelBubble" nodeType="interactiveSeq">
                <p:stCondLst>
                  <p:cond evt="onClick" delay="0">
                    <p:tgtEl>
                      <p:spTgt spid="1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" fill="hold">
                      <p:stCondLst>
                        <p:cond delay="0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3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7" dur="3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800"/>
                            </p:stCondLst>
                            <p:childTnLst>
                              <p:par>
                                <p:cTn id="3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9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2"/>
                  </p:tgtEl>
                </p:cond>
              </p:nextCondLst>
            </p:seq>
            <p:seq concurrent="1" nextAc="seek">
              <p:cTn id="352" restart="whenNotActive" fill="hold" evtFilter="cancelBubble" nodeType="interactiveSeq">
                <p:stCondLst>
                  <p:cond evt="onClick" delay="0">
                    <p:tgtEl>
                      <p:spTgt spid="1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3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7" dur="3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800"/>
                            </p:stCondLst>
                            <p:childTnLst>
                              <p:par>
                                <p:cTn id="3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9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3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1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3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7" dur="3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3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0" dur="3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1" dur="3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3" dur="3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3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9" dur="3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3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2" dur="3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3" dur="3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5" dur="3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5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1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0" dur="3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2" dur="3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3" dur="3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5" dur="3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6" dur="3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7" dur="3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6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2" dur="3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4" dur="3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5" dur="3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7" dur="3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8" dur="3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9" dur="3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7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1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4" dur="3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6" dur="3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7" dur="3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9" dur="3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0" dur="3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1" dur="3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8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1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6" dur="3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8" dur="3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9" dur="3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1" dur="3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2" dur="3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3" dur="3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9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8" dur="3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0" dur="3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1" dur="3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3" dur="3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4" dur="3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5" dur="3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0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0" dur="3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2" dur="3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3" dur="3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5" dur="3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6" dur="3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7" dur="3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1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1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2" dur="3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4" dur="3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5" dur="3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7" dur="3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8" dur="3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9" dur="3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2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4" dur="3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6" dur="3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7" dur="3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9" dur="3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0" dur="3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1" dur="3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3"/>
                  </p:tgtEl>
                </p:cond>
              </p:nextCondLst>
            </p:seq>
            <p:seq concurrent="1" nextAc="seek">
              <p:cTn id="482" restart="whenNotActive" fill="hold" evtFilter="cancelBubble" nodeType="interactiveSeq">
                <p:stCondLst>
                  <p:cond evt="onClick" delay="0">
                    <p:tgtEl>
                      <p:spTgt spid="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3" fill="hold">
                      <p:stCondLst>
                        <p:cond delay="0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6" dur="3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3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9" dur="3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1" dur="3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2" dur="3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3" dur="3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"/>
                  </p:tgtEl>
                </p:cond>
              </p:nextCondLst>
            </p:seq>
            <p:seq concurrent="1" nextAc="seek">
              <p:cTn id="494" restart="whenNotActive" fill="hold" evtFilter="cancelBubble" nodeType="interactiveSeq">
                <p:stCondLst>
                  <p:cond evt="onClick" delay="0">
                    <p:tgtEl>
                      <p:spTgt spid="1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5" fill="hold">
                      <p:stCondLst>
                        <p:cond delay="0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8" dur="3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9" dur="3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1800"/>
                            </p:stCondLst>
                            <p:childTnLst>
                              <p:par>
                                <p:cTn id="5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9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5"/>
                  </p:tgtEl>
                </p:cond>
              </p:nextCondLst>
            </p:seq>
            <p:seq concurrent="1" nextAc="seek">
              <p:cTn id="504" restart="whenNotActive" fill="hold" evtFilter="cancelBubble" nodeType="interactiveSeq">
                <p:stCondLst>
                  <p:cond evt="onClick" delay="0">
                    <p:tgtEl>
                      <p:spTgt spid="1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5" fill="hold">
                      <p:stCondLst>
                        <p:cond delay="0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3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9" dur="3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1800"/>
                            </p:stCondLst>
                            <p:childTnLst>
                              <p:par>
                                <p:cTn id="5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9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6"/>
                  </p:tgtEl>
                </p:cond>
              </p:nextCondLst>
            </p:seq>
            <p:seq concurrent="1" nextAc="seek">
              <p:cTn id="514" restart="whenNotActive" fill="hold" evtFilter="cancelBubble" nodeType="interactiveSeq">
                <p:stCondLst>
                  <p:cond evt="onClick" delay="0">
                    <p:tgtEl>
                      <p:spTgt spid="1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5" fill="hold">
                      <p:stCondLst>
                        <p:cond delay="0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8" dur="3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9" dur="3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1800"/>
                            </p:stCondLst>
                            <p:childTnLst>
                              <p:par>
                                <p:cTn id="5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9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7"/>
                  </p:tgtEl>
                </p:cond>
              </p:nextCondLst>
            </p:seq>
            <p:seq concurrent="1" nextAc="seek">
              <p:cTn id="524" restart="whenNotActive" fill="hold" evtFilter="cancelBubble" nodeType="interactiveSeq">
                <p:stCondLst>
                  <p:cond evt="onClick" delay="0">
                    <p:tgtEl>
                      <p:spTgt spid="1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5" fill="hold">
                      <p:stCondLst>
                        <p:cond delay="0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8" dur="3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9" dur="3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0" dur="3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2" dur="3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3" dur="3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5" dur="3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8"/>
                  </p:tgtEl>
                </p:cond>
              </p:nextCondLst>
            </p:seq>
            <p:seq concurrent="1" nextAc="seek">
              <p:cTn id="536" restart="whenNotActive" fill="hold" evtFilter="cancelBubble" nodeType="interactiveSeq">
                <p:stCondLst>
                  <p:cond evt="onClick" delay="0">
                    <p:tgtEl>
                      <p:spTgt spid="1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7" fill="hold">
                      <p:stCondLst>
                        <p:cond delay="0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0" dur="3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2" dur="3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3" dur="3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5" dur="3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6" dur="3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7" dur="3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9"/>
                  </p:tgtEl>
                </p:cond>
              </p:nextCondLst>
            </p:seq>
            <p:seq concurrent="1" nextAc="seek">
              <p:cTn id="548" restart="whenNotActive" fill="hold" evtFilter="cancelBubble" nodeType="interactiveSeq">
                <p:stCondLst>
                  <p:cond evt="onClick" delay="0">
                    <p:tgtEl>
                      <p:spTgt spid="1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9" fill="hold">
                      <p:stCondLst>
                        <p:cond delay="0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2" dur="3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3" dur="3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0"/>
                  </p:tgtEl>
                </p:cond>
              </p:nextCondLst>
            </p:seq>
            <p:seq concurrent="1" nextAc="seek">
              <p:cTn id="554" restart="whenNotActive" fill="hold" evtFilter="cancelBubble" nodeType="interactiveSeq">
                <p:stCondLst>
                  <p:cond evt="onClick" delay="0">
                    <p:tgtEl>
                      <p:spTgt spid="1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5" fill="hold">
                      <p:stCondLst>
                        <p:cond delay="0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8" dur="3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0" dur="3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1" dur="3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3" dur="3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4" dur="3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5" dur="3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1"/>
                  </p:tgtEl>
                </p:cond>
              </p:nextCondLst>
            </p:seq>
            <p:seq concurrent="1" nextAc="seek">
              <p:cTn id="566" restart="whenNotActive" fill="hold" evtFilter="cancelBubble" nodeType="interactiveSeq">
                <p:stCondLst>
                  <p:cond evt="onClick" delay="0">
                    <p:tgtEl>
                      <p:spTgt spid="1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7" fill="hold">
                      <p:stCondLst>
                        <p:cond delay="0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0" dur="3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2" dur="3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3" dur="3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5" dur="3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6" dur="3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7" dur="3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2"/>
                  </p:tgtEl>
                </p:cond>
              </p:nextCondLst>
            </p:seq>
            <p:seq concurrent="1" nextAc="seek">
              <p:cTn id="578" restart="whenNotActive" fill="hold" evtFilter="cancelBubble" nodeType="interactiveSeq">
                <p:stCondLst>
                  <p:cond evt="onClick" delay="0">
                    <p:tgtEl>
                      <p:spTgt spid="1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9" fill="hold">
                      <p:stCondLst>
                        <p:cond delay="0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2" dur="3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4" dur="3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5" dur="3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7" dur="3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8" dur="3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9" dur="3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3"/>
                  </p:tgtEl>
                </p:cond>
              </p:nextCondLst>
            </p:seq>
            <p:seq concurrent="1" nextAc="seek">
              <p:cTn id="590" restart="whenNotActive" fill="hold" evtFilter="cancelBubble" nodeType="interactiveSeq">
                <p:stCondLst>
                  <p:cond evt="onClick" delay="0">
                    <p:tgtEl>
                      <p:spTgt spid="1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1" fill="hold">
                      <p:stCondLst>
                        <p:cond delay="0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4" dur="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6" dur="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7" dur="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9" dur="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0" dur="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1" dur="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4"/>
                  </p:tgtEl>
                </p:cond>
              </p:nextCondLst>
            </p:seq>
            <p:seq concurrent="1" nextAc="seek">
              <p:cTn id="602" restart="whenNotActive" fill="hold" evtFilter="cancelBubble" nodeType="interactiveSeq">
                <p:stCondLst>
                  <p:cond evt="onClick" delay="0">
                    <p:tgtEl>
                      <p:spTgt spid="1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3" fill="hold">
                      <p:stCondLst>
                        <p:cond delay="0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6" dur="3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8" dur="3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9" dur="3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1" dur="3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2" dur="3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3" dur="3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5"/>
                  </p:tgtEl>
                </p:cond>
              </p:nextCondLst>
            </p:seq>
            <p:seq concurrent="1" nextAc="seek">
              <p:cTn id="614" restart="whenNotActive" fill="hold" evtFilter="cancelBubble" nodeType="interactiveSeq">
                <p:stCondLst>
                  <p:cond evt="onClick" delay="0">
                    <p:tgtEl>
                      <p:spTgt spid="1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5" fill="hold">
                      <p:stCondLst>
                        <p:cond delay="0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8" dur="3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0" dur="3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1" dur="3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3" dur="3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4" dur="3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5" dur="3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6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1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0" dur="3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2" dur="3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3" dur="3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5" dur="3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6" dur="3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7" dur="3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7"/>
                  </p:tgtEl>
                </p:cond>
              </p:nextCondLst>
            </p:seq>
            <p:seq concurrent="1" nextAc="seek">
              <p:cTn id="638" restart="whenNotActive" fill="hold" evtFilter="cancelBubble" nodeType="interactiveSeq">
                <p:stCondLst>
                  <p:cond evt="onClick" delay="0">
                    <p:tgtEl>
                      <p:spTgt spid="1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9" fill="hold">
                      <p:stCondLst>
                        <p:cond delay="0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2" dur="3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4" dur="3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5" dur="3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7" dur="3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8" dur="3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9" dur="3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8"/>
                  </p:tgtEl>
                </p:cond>
              </p:nextCondLst>
            </p:seq>
            <p:seq concurrent="1" nextAc="seek">
              <p:cTn id="650" restart="whenNotActive" fill="hold" evtFilter="cancelBubble" nodeType="interactiveSeq">
                <p:stCondLst>
                  <p:cond evt="onClick" delay="0">
                    <p:tgtEl>
                      <p:spTgt spid="1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1" fill="hold">
                      <p:stCondLst>
                        <p:cond delay="0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4" dur="3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5" dur="3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1800"/>
                            </p:stCondLst>
                            <p:childTnLst>
                              <p:par>
                                <p:cTn id="6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9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9"/>
                  </p:tgtEl>
                </p:cond>
              </p:nextCondLst>
            </p:seq>
            <p:seq concurrent="1" nextAc="seek">
              <p:cTn id="660" restart="whenNotActive" fill="hold" evtFilter="cancelBubble" nodeType="interactiveSeq">
                <p:stCondLst>
                  <p:cond evt="onClick" delay="0">
                    <p:tgtEl>
                      <p:spTgt spid="2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1" fill="hold">
                      <p:stCondLst>
                        <p:cond delay="0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4" dur="3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5" dur="3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6" fill="hold">
                            <p:stCondLst>
                              <p:cond delay="1800"/>
                            </p:stCondLst>
                            <p:childTnLst>
                              <p:par>
                                <p:cTn id="6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9" dur="9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0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2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4" dur="3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5" dur="3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6" dur="3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8" dur="3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9" dur="3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1" dur="3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2"/>
                  </p:tgtEl>
                </p:cond>
              </p:nextCondLst>
            </p:seq>
            <p:seq concurrent="1" nextAc="seek">
              <p:cTn id="682" restart="whenNotActive" fill="hold" evtFilter="cancelBubble" nodeType="interactiveSeq">
                <p:stCondLst>
                  <p:cond evt="onClick" delay="0">
                    <p:tgtEl>
                      <p:spTgt spid="2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3" fill="hold">
                      <p:stCondLst>
                        <p:cond delay="0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6" dur="3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8" dur="3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9" dur="3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1" dur="3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2" dur="3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3" dur="3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3"/>
                  </p:tgtEl>
                </p:cond>
              </p:nextCondLst>
            </p:seq>
            <p:seq concurrent="1" nextAc="seek">
              <p:cTn id="694" restart="whenNotActive" fill="hold" evtFilter="cancelBubble" nodeType="interactiveSeq">
                <p:stCondLst>
                  <p:cond evt="onClick" delay="0">
                    <p:tgtEl>
                      <p:spTgt spid="2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5" fill="hold">
                      <p:stCondLst>
                        <p:cond delay="0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8" dur="3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9" dur="3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2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4" dur="3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5" dur="3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6" fill="hold">
                            <p:stCondLst>
                              <p:cond delay="1800"/>
                            </p:stCondLst>
                            <p:childTnLst>
                              <p:par>
                                <p:cTn id="7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9" dur="9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"/>
                  </p:tgtEl>
                </p:cond>
              </p:nextCondLst>
            </p:seq>
            <p:seq concurrent="1" nextAc="seek">
              <p:cTn id="710" restart="whenNotActive" fill="hold" evtFilter="cancelBubble" nodeType="interactiveSeq">
                <p:stCondLst>
                  <p:cond evt="onClick" delay="0">
                    <p:tgtEl>
                      <p:spTgt spid="2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1" fill="hold">
                      <p:stCondLst>
                        <p:cond delay="0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4" dur="3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6" dur="3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7" dur="3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9" dur="3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0" dur="3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1" dur="3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"/>
                  </p:tgtEl>
                </p:cond>
              </p:nextCondLst>
            </p:seq>
            <p:seq concurrent="1" nextAc="seek">
              <p:cTn id="722" restart="whenNotActive" fill="hold" evtFilter="cancelBubble" nodeType="interactiveSeq">
                <p:stCondLst>
                  <p:cond evt="onClick" delay="0">
                    <p:tgtEl>
                      <p:spTgt spid="2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3" fill="hold">
                      <p:stCondLst>
                        <p:cond delay="0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6" dur="3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8" dur="3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9" dur="3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1" dur="3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32" dur="3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3" dur="3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7"/>
                  </p:tgtEl>
                </p:cond>
              </p:nextCondLst>
            </p:seq>
            <p:seq concurrent="1" nextAc="seek">
              <p:cTn id="734" restart="whenNotActive" fill="hold" evtFilter="cancelBubble" nodeType="interactiveSeq">
                <p:stCondLst>
                  <p:cond evt="onClick" delay="0">
                    <p:tgtEl>
                      <p:spTgt spid="2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5" fill="hold">
                      <p:stCondLst>
                        <p:cond delay="0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8" dur="3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0" dur="3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1" dur="3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3" dur="3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44" dur="3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5" dur="3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8"/>
                  </p:tgtEl>
                </p:cond>
              </p:nextCondLst>
            </p:seq>
            <p:seq concurrent="1" nextAc="seek">
              <p:cTn id="746" restart="whenNotActive" fill="hold" evtFilter="cancelBubble" nodeType="interactiveSeq">
                <p:stCondLst>
                  <p:cond evt="onClick" delay="0">
                    <p:tgtEl>
                      <p:spTgt spid="2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7" fill="hold">
                      <p:stCondLst>
                        <p:cond delay="0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0" dur="3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2" dur="3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3" dur="3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5" dur="3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56" dur="3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7" dur="3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"/>
                  </p:tgtEl>
                </p:cond>
              </p:nextCondLst>
            </p:seq>
            <p:seq concurrent="1" nextAc="seek">
              <p:cTn id="758" restart="whenNotActive" fill="hold" evtFilter="cancelBubble" nodeType="interactiveSeq">
                <p:stCondLst>
                  <p:cond evt="onClick" delay="0">
                    <p:tgtEl>
                      <p:spTgt spid="2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9" fill="hold">
                      <p:stCondLst>
                        <p:cond delay="0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2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4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5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7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8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9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0"/>
                  </p:tgtEl>
                </p:cond>
              </p:nextCondLst>
            </p:seq>
            <p:seq concurrent="1" nextAc="seek">
              <p:cTn id="770" restart="whenNotActive" fill="hold" evtFilter="cancelBubble" nodeType="interactiveSeq">
                <p:stCondLst>
                  <p:cond evt="onClick" delay="0">
                    <p:tgtEl>
                      <p:spTgt spid="2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1" fill="hold">
                      <p:stCondLst>
                        <p:cond delay="0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4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6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7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9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80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1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1"/>
                  </p:tgtEl>
                </p:cond>
              </p:nextCondLst>
            </p:seq>
            <p:seq concurrent="1" nextAc="seek">
              <p:cTn id="782" restart="whenNotActive" fill="hold" evtFilter="cancelBubble" nodeType="interactiveSeq">
                <p:stCondLst>
                  <p:cond evt="onClick" delay="0">
                    <p:tgtEl>
                      <p:spTgt spid="2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3" fill="hold">
                      <p:stCondLst>
                        <p:cond delay="0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6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8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9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1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2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3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2"/>
                  </p:tgtEl>
                </p:cond>
              </p:nextCondLst>
            </p:seq>
            <p:seq concurrent="1" nextAc="seek">
              <p:cTn id="794" restart="whenNotActive" fill="hold" evtFilter="cancelBubble" nodeType="interactiveSeq">
                <p:stCondLst>
                  <p:cond evt="onClick" delay="0">
                    <p:tgtEl>
                      <p:spTgt spid="2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5" fill="hold">
                      <p:stCondLst>
                        <p:cond delay="0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8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0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1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3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4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5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3"/>
                  </p:tgtEl>
                </p:cond>
              </p:nextCondLst>
            </p:seq>
            <p:seq concurrent="1" nextAc="seek">
              <p:cTn id="806" restart="whenNotActive" fill="hold" evtFilter="cancelBubble" nodeType="interactiveSeq">
                <p:stCondLst>
                  <p:cond evt="onClick" delay="0">
                    <p:tgtEl>
                      <p:spTgt spid="2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7" fill="hold">
                      <p:stCondLst>
                        <p:cond delay="0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0" dur="3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1" dur="3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1800"/>
                            </p:stCondLst>
                            <p:childTnLst>
                              <p:par>
                                <p:cTn id="8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5" dur="9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4"/>
                  </p:tgtEl>
                </p:cond>
              </p:nextCondLst>
            </p:seq>
            <p:seq concurrent="1" nextAc="seek">
              <p:cTn id="816" restart="whenNotActive" fill="hold" evtFilter="cancelBubble" nodeType="interactiveSeq">
                <p:stCondLst>
                  <p:cond evt="onClick" delay="0">
                    <p:tgtEl>
                      <p:spTgt spid="2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7" fill="hold">
                      <p:stCondLst>
                        <p:cond delay="0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0" dur="3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1" dur="3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2" fill="hold">
                            <p:stCondLst>
                              <p:cond delay="1800"/>
                            </p:stCondLst>
                            <p:childTnLst>
                              <p:par>
                                <p:cTn id="8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5" dur="9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"/>
                  </p:tgtEl>
                </p:cond>
              </p:nextCondLst>
            </p:seq>
            <p:seq concurrent="1" nextAc="seek">
              <p:cTn id="826" restart="whenNotActive" fill="hold" evtFilter="cancelBubble" nodeType="interactiveSeq">
                <p:stCondLst>
                  <p:cond evt="onClick" delay="0">
                    <p:tgtEl>
                      <p:spTgt spid="2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7" fill="hold">
                      <p:stCondLst>
                        <p:cond delay="0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0" dur="3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1" dur="3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2" dur="3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4" dur="3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5" dur="3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7" dur="3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6"/>
                  </p:tgtEl>
                </p:cond>
              </p:nextCondLst>
            </p:seq>
            <p:seq concurrent="1" nextAc="seek">
              <p:cTn id="838" restart="whenNotActive" fill="hold" evtFilter="cancelBubble" nodeType="interactiveSeq">
                <p:stCondLst>
                  <p:cond evt="onClick" delay="0">
                    <p:tgtEl>
                      <p:spTgt spid="2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9" fill="hold">
                      <p:stCondLst>
                        <p:cond delay="0"/>
                      </p:stCondLst>
                      <p:childTnLst>
                        <p:par>
                          <p:cTn id="840" fill="hold">
                            <p:stCondLst>
                              <p:cond delay="0"/>
                            </p:stCondLst>
                            <p:childTnLst>
                              <p:par>
                                <p:cTn id="8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2" dur="3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4" dur="3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5" dur="3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7" dur="3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8" dur="3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9" dur="3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7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2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4" dur="3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5" dur="3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1800"/>
                            </p:stCondLst>
                            <p:childTnLst>
                              <p:par>
                                <p:cTn id="8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9" dur="9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8"/>
                  </p:tgtEl>
                </p:cond>
              </p:nextCondLst>
            </p:seq>
            <p:seq concurrent="1" nextAc="seek">
              <p:cTn id="860" restart="whenNotActive" fill="hold" evtFilter="cancelBubble" nodeType="interactiveSeq">
                <p:stCondLst>
                  <p:cond evt="onClick" delay="0">
                    <p:tgtEl>
                      <p:spTgt spid="2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1" fill="hold">
                      <p:stCondLst>
                        <p:cond delay="0"/>
                      </p:stCondLst>
                      <p:childTnLst>
                        <p:par>
                          <p:cTn id="862" fill="hold">
                            <p:stCondLst>
                              <p:cond delay="0"/>
                            </p:stCondLst>
                            <p:childTnLst>
                              <p:par>
                                <p:cTn id="86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4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6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7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9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70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1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4"/>
                  </p:tgtEl>
                </p:cond>
              </p:nextCondLst>
            </p:seq>
            <p:seq concurrent="1" nextAc="seek">
              <p:cTn id="872" restart="whenNotActive" fill="hold" evtFilter="cancelBubble" nodeType="interactiveSeq">
                <p:stCondLst>
                  <p:cond evt="onClick" delay="0">
                    <p:tgtEl>
                      <p:spTgt spid="2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3" fill="hold">
                      <p:stCondLst>
                        <p:cond delay="0"/>
                      </p:stCondLst>
                      <p:childTnLst>
                        <p:par>
                          <p:cTn id="874" fill="hold">
                            <p:stCondLst>
                              <p:cond delay="0"/>
                            </p:stCondLst>
                            <p:childTnLst>
                              <p:par>
                                <p:cTn id="8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6" dur="3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8" dur="3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9" dur="3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1" dur="3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82" dur="3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3" dur="3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"/>
                  </p:tgtEl>
                </p:cond>
              </p:nextCondLst>
            </p:seq>
            <p:seq concurrent="1" nextAc="seek">
              <p:cTn id="884" restart="whenNotActive" fill="hold" evtFilter="cancelBubble" nodeType="interactiveSeq">
                <p:stCondLst>
                  <p:cond evt="onClick" delay="0">
                    <p:tgtEl>
                      <p:spTgt spid="2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5" fill="hold">
                      <p:stCondLst>
                        <p:cond delay="0"/>
                      </p:stCondLst>
                      <p:childTnLst>
                        <p:par>
                          <p:cTn id="886" fill="hold">
                            <p:stCondLst>
                              <p:cond delay="0"/>
                            </p:stCondLst>
                            <p:childTnLst>
                              <p:par>
                                <p:cTn id="8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8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0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1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3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94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5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6"/>
                  </p:tgtEl>
                </p:cond>
              </p:nextCondLst>
            </p:seq>
            <p:seq concurrent="1" nextAc="seek">
              <p:cTn id="896" restart="whenNotActive" fill="hold" evtFilter="cancelBubble" nodeType="interactiveSeq">
                <p:stCondLst>
                  <p:cond evt="onClick" delay="0">
                    <p:tgtEl>
                      <p:spTgt spid="2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7" fill="hold">
                      <p:stCondLst>
                        <p:cond delay="0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0" dur="3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2" dur="3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3" dur="3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5" dur="3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06" dur="3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7" dur="3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7"/>
                  </p:tgtEl>
                </p:cond>
              </p:nextCondLst>
            </p:seq>
            <p:seq concurrent="1" nextAc="seek">
              <p:cTn id="908" restart="whenNotActive" fill="hold" evtFilter="cancelBubble" nodeType="interactiveSeq">
                <p:stCondLst>
                  <p:cond evt="onClick" delay="0">
                    <p:tgtEl>
                      <p:spTgt spid="2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9" fill="hold">
                      <p:stCondLst>
                        <p:cond delay="0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2" dur="3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4" dur="3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5" dur="3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7" dur="3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8" dur="3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9" dur="3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8"/>
                  </p:tgtEl>
                </p:cond>
              </p:nextCondLst>
            </p:seq>
            <p:seq concurrent="1" nextAc="seek">
              <p:cTn id="920" restart="whenNotActive" fill="hold" evtFilter="cancelBubble" nodeType="interactiveSeq">
                <p:stCondLst>
                  <p:cond evt="onClick" delay="0">
                    <p:tgtEl>
                      <p:spTgt spid="2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1" fill="hold">
                      <p:stCondLst>
                        <p:cond delay="0"/>
                      </p:stCondLst>
                      <p:childTnLst>
                        <p:par>
                          <p:cTn id="922" fill="hold">
                            <p:stCondLst>
                              <p:cond delay="0"/>
                            </p:stCondLst>
                            <p:childTnLst>
                              <p:par>
                                <p:cTn id="92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4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6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7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9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30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1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9"/>
                  </p:tgtEl>
                </p:cond>
              </p:nextCondLst>
            </p:seq>
            <p:seq concurrent="1" nextAc="seek">
              <p:cTn id="932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3" fill="hold">
                      <p:stCondLst>
                        <p:cond delay="0"/>
                      </p:stCondLst>
                      <p:childTnLst>
                        <p:par>
                          <p:cTn id="934" fill="hold">
                            <p:stCondLst>
                              <p:cond delay="0"/>
                            </p:stCondLst>
                            <p:childTnLst>
                              <p:par>
                                <p:cTn id="93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6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8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9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1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42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3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944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5" fill="hold">
                      <p:stCondLst>
                        <p:cond delay="0"/>
                      </p:stCondLst>
                      <p:childTnLst>
                        <p:par>
                          <p:cTn id="946" fill="hold">
                            <p:stCondLst>
                              <p:cond delay="0"/>
                            </p:stCondLst>
                            <p:childTnLst>
                              <p:par>
                                <p:cTn id="94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8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0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1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3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4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5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956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7" fill="hold">
                      <p:stCondLst>
                        <p:cond delay="0"/>
                      </p:stCondLst>
                      <p:childTnLst>
                        <p:par>
                          <p:cTn id="958" fill="hold">
                            <p:stCondLst>
                              <p:cond delay="0"/>
                            </p:stCondLst>
                            <p:childTnLst>
                              <p:par>
                                <p:cTn id="95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0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2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3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5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6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7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968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9" fill="hold">
                      <p:stCondLst>
                        <p:cond delay="0"/>
                      </p:stCondLst>
                      <p:childTnLst>
                        <p:par>
                          <p:cTn id="970" fill="hold">
                            <p:stCondLst>
                              <p:cond delay="0"/>
                            </p:stCondLst>
                            <p:childTnLst>
                              <p:par>
                                <p:cTn id="97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2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4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5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7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78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9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980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1" fill="hold">
                      <p:stCondLst>
                        <p:cond delay="0"/>
                      </p:stCondLst>
                      <p:childTnLst>
                        <p:par>
                          <p:cTn id="982" fill="hold">
                            <p:stCondLst>
                              <p:cond delay="0"/>
                            </p:stCondLst>
                            <p:childTnLst>
                              <p:par>
                                <p:cTn id="98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4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6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7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9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90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1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992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3" fill="hold">
                      <p:stCondLst>
                        <p:cond delay="0"/>
                      </p:stCondLst>
                      <p:childTnLst>
                        <p:par>
                          <p:cTn id="994" fill="hold">
                            <p:stCondLst>
                              <p:cond delay="0"/>
                            </p:stCondLst>
                            <p:childTnLst>
                              <p:par>
                                <p:cTn id="99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6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8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9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1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02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3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1004" restart="whenNotActive" fill="hold" evtFilter="cancelBubble" nodeType="interactiveSeq">
                <p:stCondLst>
                  <p:cond evt="onClick" delay="0">
                    <p:tgtEl>
                      <p:spTgt spid="2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5" fill="hold">
                      <p:stCondLst>
                        <p:cond delay="0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8" dur="3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0" dur="3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1" dur="3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3" dur="3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14" dur="3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5" dur="3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6"/>
                  </p:tgtEl>
                </p:cond>
              </p:nextCondLst>
            </p:seq>
            <p:seq concurrent="1" nextAc="seek">
              <p:cTn id="1016" restart="whenNotActive" fill="hold" evtFilter="cancelBubble" nodeType="interactiveSeq">
                <p:stCondLst>
                  <p:cond evt="onClick" delay="0">
                    <p:tgtEl>
                      <p:spTgt spid="2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7" fill="hold">
                      <p:stCondLst>
                        <p:cond delay="0"/>
                      </p:stCondLst>
                      <p:childTnLst>
                        <p:par>
                          <p:cTn id="1018" fill="hold">
                            <p:stCondLst>
                              <p:cond delay="0"/>
                            </p:stCondLst>
                            <p:childTnLst>
                              <p:par>
                                <p:cTn id="10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0" dur="3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2" dur="3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3" dur="3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5" dur="3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26" dur="3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7" dur="3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7"/>
                  </p:tgtEl>
                </p:cond>
              </p:nextCondLst>
            </p:seq>
            <p:seq concurrent="1" nextAc="seek">
              <p:cTn id="1028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9" fill="hold">
                      <p:stCondLst>
                        <p:cond delay="0"/>
                      </p:stCondLst>
                      <p:childTnLst>
                        <p:par>
                          <p:cTn id="1030" fill="hold">
                            <p:stCondLst>
                              <p:cond delay="0"/>
                            </p:stCondLst>
                            <p:childTnLst>
                              <p:par>
                                <p:cTn id="10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2" dur="3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4" dur="3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5" dur="3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7" dur="3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8" dur="3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9" dur="3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1040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1" fill="hold">
                      <p:stCondLst>
                        <p:cond delay="0"/>
                      </p:stCondLst>
                      <p:childTnLst>
                        <p:par>
                          <p:cTn id="1042" fill="hold">
                            <p:stCondLst>
                              <p:cond delay="0"/>
                            </p:stCondLst>
                            <p:childTnLst>
                              <p:par>
                                <p:cTn id="10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4" dur="3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6" dur="3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7" dur="3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9" dur="3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50" dur="3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1" dur="3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1052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3" fill="hold">
                      <p:stCondLst>
                        <p:cond delay="0"/>
                      </p:stCondLst>
                      <p:childTnLst>
                        <p:par>
                          <p:cTn id="1054" fill="hold">
                            <p:stCondLst>
                              <p:cond delay="0"/>
                            </p:stCondLst>
                            <p:childTnLst>
                              <p:par>
                                <p:cTn id="1055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6" dur="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7" dur="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800"/>
                            </p:stCondLst>
                            <p:childTnLst>
                              <p:par>
                                <p:cTn id="10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1" dur="9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1062" restart="whenNotActive" fill="hold" evtFilter="cancelBubble" nodeType="interactiveSeq">
                <p:stCondLst>
                  <p:cond evt="onClick" delay="0">
                    <p:tgtEl>
                      <p:spTgt spid="2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3" fill="hold">
                      <p:stCondLst>
                        <p:cond delay="0"/>
                      </p:stCondLst>
                      <p:childTnLst>
                        <p:par>
                          <p:cTn id="1064" fill="hold">
                            <p:stCondLst>
                              <p:cond delay="0"/>
                            </p:stCondLst>
                            <p:childTnLst>
                              <p:par>
                                <p:cTn id="1065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6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7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1800"/>
                            </p:stCondLst>
                            <p:childTnLst>
                              <p:par>
                                <p:cTn id="10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1" dur="9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"/>
                  </p:tgtEl>
                </p:cond>
              </p:nextCondLst>
            </p:seq>
            <p:seq concurrent="1" nextAc="seek">
              <p:cTn id="1072" restart="whenNotActive" fill="hold" evtFilter="cancelBubble" nodeType="interactiveSeq">
                <p:stCondLst>
                  <p:cond evt="onClick" delay="0">
                    <p:tgtEl>
                      <p:spTgt spid="2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3" fill="hold">
                      <p:stCondLst>
                        <p:cond delay="0"/>
                      </p:stCondLst>
                      <p:childTnLst>
                        <p:par>
                          <p:cTn id="1074" fill="hold">
                            <p:stCondLst>
                              <p:cond delay="0"/>
                            </p:stCondLst>
                            <p:childTnLst>
                              <p:par>
                                <p:cTn id="107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6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77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8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0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81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3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2"/>
                  </p:tgtEl>
                </p:cond>
              </p:nextCondLst>
            </p:seq>
            <p:seq concurrent="1" nextAc="seek">
              <p:cTn id="1084" restart="whenNotActive" fill="hold" evtFilter="cancelBubble" nodeType="interactiveSeq">
                <p:stCondLst>
                  <p:cond evt="onClick" delay="0">
                    <p:tgtEl>
                      <p:spTgt spid="2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5" fill="hold">
                      <p:stCondLst>
                        <p:cond delay="0"/>
                      </p:stCondLst>
                      <p:childTnLst>
                        <p:par>
                          <p:cTn id="1086" fill="hold">
                            <p:stCondLst>
                              <p:cond delay="0"/>
                            </p:stCondLst>
                            <p:childTnLst>
                              <p:par>
                                <p:cTn id="10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8" dur="3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0" dur="3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1" dur="3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3" dur="3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4" dur="3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5" dur="3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3"/>
                  </p:tgtEl>
                </p:cond>
              </p:nextCondLst>
            </p:seq>
            <p:seq concurrent="1" nextAc="seek">
              <p:cTn id="1096" restart="whenNotActive" fill="hold" evtFilter="cancelBubble" nodeType="interactiveSeq">
                <p:stCondLst>
                  <p:cond evt="onClick" delay="0">
                    <p:tgtEl>
                      <p:spTgt spid="2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7" fill="hold">
                      <p:stCondLst>
                        <p:cond delay="0"/>
                      </p:stCondLst>
                      <p:childTnLst>
                        <p:par>
                          <p:cTn id="1098" fill="hold">
                            <p:stCondLst>
                              <p:cond delay="0"/>
                            </p:stCondLst>
                            <p:childTnLst>
                              <p:par>
                                <p:cTn id="1099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0" dur="3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1" dur="3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1800"/>
                            </p:stCondLst>
                            <p:childTnLst>
                              <p:par>
                                <p:cTn id="1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5" dur="9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4"/>
                  </p:tgtEl>
                </p:cond>
              </p:nextCondLst>
            </p:seq>
            <p:seq concurrent="1" nextAc="seek">
              <p:cTn id="1106" restart="whenNotActive" fill="hold" evtFilter="cancelBubble" nodeType="interactiveSeq">
                <p:stCondLst>
                  <p:cond evt="onClick" delay="0">
                    <p:tgtEl>
                      <p:spTgt spid="2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7" fill="hold">
                      <p:stCondLst>
                        <p:cond delay="0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0" dur="3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2" dur="3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3" dur="3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5" dur="3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16" dur="3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7" dur="3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5"/>
                  </p:tgtEl>
                </p:cond>
              </p:nextCondLst>
            </p:seq>
            <p:seq concurrent="1" nextAc="seek">
              <p:cTn id="1118" restart="whenNotActive" fill="hold" evtFilter="cancelBubble" nodeType="interactiveSeq">
                <p:stCondLst>
                  <p:cond evt="onClick" delay="0">
                    <p:tgtEl>
                      <p:spTgt spid="2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9" fill="hold">
                      <p:stCondLst>
                        <p:cond delay="0"/>
                      </p:stCondLst>
                      <p:childTnLst>
                        <p:par>
                          <p:cTn id="1120" fill="hold">
                            <p:stCondLst>
                              <p:cond delay="0"/>
                            </p:stCondLst>
                            <p:childTnLst>
                              <p:par>
                                <p:cTn id="11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2" dur="3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3" dur="3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6"/>
                  </p:tgtEl>
                </p:cond>
              </p:nextCondLst>
            </p:seq>
            <p:seq concurrent="1" nextAc="seek">
              <p:cTn id="1124" restart="whenNotActive" fill="hold" evtFilter="cancelBubble" nodeType="interactiveSeq">
                <p:stCondLst>
                  <p:cond evt="onClick" delay="0">
                    <p:tgtEl>
                      <p:spTgt spid="2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5" fill="hold">
                      <p:stCondLst>
                        <p:cond delay="0"/>
                      </p:stCondLst>
                      <p:childTnLst>
                        <p:par>
                          <p:cTn id="1126" fill="hold">
                            <p:stCondLst>
                              <p:cond delay="0"/>
                            </p:stCondLst>
                            <p:childTnLst>
                              <p:par>
                                <p:cTn id="11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8" dur="3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0" dur="3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1" dur="3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3" dur="3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34" dur="3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5" dur="3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7"/>
                  </p:tgtEl>
                </p:cond>
              </p:nextCondLst>
            </p:seq>
            <p:seq concurrent="1" nextAc="seek">
              <p:cTn id="1136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7" fill="hold">
                      <p:stCondLst>
                        <p:cond delay="0"/>
                      </p:stCondLst>
                      <p:childTnLst>
                        <p:par>
                          <p:cTn id="1138" fill="hold">
                            <p:stCondLst>
                              <p:cond delay="0"/>
                            </p:stCondLst>
                            <p:childTnLst>
                              <p:par>
                                <p:cTn id="113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0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2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3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5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46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7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1148" restart="whenNotActive" fill="hold" evtFilter="cancelBubble" nodeType="interactiveSeq">
                <p:stCondLst>
                  <p:cond evt="onClick" delay="0">
                    <p:tgtEl>
                      <p:spTgt spid="2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9" fill="hold">
                      <p:stCondLst>
                        <p:cond delay="0"/>
                      </p:stCondLst>
                      <p:childTnLst>
                        <p:par>
                          <p:cTn id="1150" fill="hold">
                            <p:stCondLst>
                              <p:cond delay="0"/>
                            </p:stCondLst>
                            <p:childTnLst>
                              <p:par>
                                <p:cTn id="115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2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4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5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7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8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9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9"/>
                  </p:tgtEl>
                </p:cond>
              </p:nextCondLst>
            </p:seq>
            <p:seq concurrent="1" nextAc="seek">
              <p:cTn id="1160" restart="whenNotActive" fill="hold" evtFilter="cancelBubble" nodeType="interactiveSeq">
                <p:stCondLst>
                  <p:cond evt="onClick" delay="0">
                    <p:tgtEl>
                      <p:spTgt spid="2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1" fill="hold">
                      <p:stCondLst>
                        <p:cond delay="0"/>
                      </p:stCondLst>
                      <p:childTnLst>
                        <p:par>
                          <p:cTn id="1162" fill="hold">
                            <p:stCondLst>
                              <p:cond delay="0"/>
                            </p:stCondLst>
                            <p:childTnLst>
                              <p:par>
                                <p:cTn id="116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4" dur="3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6" dur="3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7" dur="3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9" dur="3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70" dur="3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1" dur="3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0"/>
                  </p:tgtEl>
                </p:cond>
              </p:nextCondLst>
            </p:seq>
            <p:seq concurrent="1" nextAc="seek">
              <p:cTn id="1172" restart="whenNotActive" fill="hold" evtFilter="cancelBubble" nodeType="interactiveSeq">
                <p:stCondLst>
                  <p:cond evt="onClick" delay="0">
                    <p:tgtEl>
                      <p:spTgt spid="2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3" fill="hold">
                      <p:stCondLst>
                        <p:cond delay="0"/>
                      </p:stCondLst>
                      <p:childTnLst>
                        <p:par>
                          <p:cTn id="1174" fill="hold">
                            <p:stCondLst>
                              <p:cond delay="0"/>
                            </p:stCondLst>
                            <p:childTnLst>
                              <p:par>
                                <p:cTn id="11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6" dur="3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8" dur="3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9" dur="3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1" dur="3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82" dur="3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3" dur="3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1"/>
                  </p:tgtEl>
                </p:cond>
              </p:nextCondLst>
            </p:seq>
            <p:seq concurrent="1" nextAc="seek">
              <p:cTn id="1184" restart="whenNotActive" fill="hold" evtFilter="cancelBubble" nodeType="interactiveSeq">
                <p:stCondLst>
                  <p:cond evt="onClick" delay="0">
                    <p:tgtEl>
                      <p:spTgt spid="2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5" fill="hold">
                      <p:stCondLst>
                        <p:cond delay="0"/>
                      </p:stCondLst>
                      <p:childTnLst>
                        <p:par>
                          <p:cTn id="1186" fill="hold">
                            <p:stCondLst>
                              <p:cond delay="0"/>
                            </p:stCondLst>
                            <p:childTnLst>
                              <p:par>
                                <p:cTn id="11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8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0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1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3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94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5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2"/>
                  </p:tgtEl>
                </p:cond>
              </p:nextCondLst>
            </p:seq>
            <p:seq concurrent="1" nextAc="seek">
              <p:cTn id="1196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7" fill="hold">
                      <p:stCondLst>
                        <p:cond delay="0"/>
                      </p:stCondLst>
                      <p:childTnLst>
                        <p:par>
                          <p:cTn id="1198" fill="hold">
                            <p:stCondLst>
                              <p:cond delay="0"/>
                            </p:stCondLst>
                            <p:childTnLst>
                              <p:par>
                                <p:cTn id="119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0" dur="3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2" dur="3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3" dur="3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5" dur="3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06" dur="3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7" dur="3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1208" restart="whenNotActive" fill="hold" evtFilter="cancelBubble" nodeType="interactiveSeq">
                <p:stCondLst>
                  <p:cond evt="onClick" delay="0">
                    <p:tgtEl>
                      <p:spTgt spid="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9" fill="hold">
                      <p:stCondLst>
                        <p:cond delay="0"/>
                      </p:stCondLst>
                      <p:childTnLst>
                        <p:par>
                          <p:cTn id="1210" fill="hold">
                            <p:stCondLst>
                              <p:cond delay="0"/>
                            </p:stCondLst>
                            <p:childTnLst>
                              <p:par>
                                <p:cTn id="121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2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4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5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7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18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9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4"/>
                  </p:tgtEl>
                </p:cond>
              </p:nextCondLst>
            </p:seq>
            <p:seq concurrent="1" nextAc="seek">
              <p:cTn id="1220" restart="whenNotActive" fill="hold" evtFilter="cancelBubble" nodeType="interactiveSeq">
                <p:stCondLst>
                  <p:cond evt="onClick" delay="0">
                    <p:tgtEl>
                      <p:spTgt spid="2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1" fill="hold">
                      <p:stCondLst>
                        <p:cond delay="0"/>
                      </p:stCondLst>
                      <p:childTnLst>
                        <p:par>
                          <p:cTn id="1222" fill="hold">
                            <p:stCondLst>
                              <p:cond delay="0"/>
                            </p:stCondLst>
                            <p:childTnLst>
                              <p:par>
                                <p:cTn id="1223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4" dur="3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5" dur="3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1800"/>
                            </p:stCondLst>
                            <p:childTnLst>
                              <p:par>
                                <p:cTn id="1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9" dur="9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5"/>
                  </p:tgtEl>
                </p:cond>
              </p:nextCondLst>
            </p:seq>
            <p:seq concurrent="1" nextAc="seek">
              <p:cTn id="1230" restart="whenNotActive" fill="hold" evtFilter="cancelBubble" nodeType="interactiveSeq">
                <p:stCondLst>
                  <p:cond evt="onClick" delay="0">
                    <p:tgtEl>
                      <p:spTgt spid="2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1" fill="hold">
                      <p:stCondLst>
                        <p:cond delay="0"/>
                      </p:stCondLst>
                      <p:childTnLst>
                        <p:par>
                          <p:cTn id="1232" fill="hold">
                            <p:stCondLst>
                              <p:cond delay="0"/>
                            </p:stCondLst>
                            <p:childTnLst>
                              <p:par>
                                <p:cTn id="1233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4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5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6" fill="hold">
                            <p:stCondLst>
                              <p:cond delay="1800"/>
                            </p:stCondLst>
                            <p:childTnLst>
                              <p:par>
                                <p:cTn id="1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9" dur="9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6"/>
                  </p:tgtEl>
                </p:cond>
              </p:nextCondLst>
            </p:seq>
            <p:seq concurrent="1" nextAc="seek">
              <p:cTn id="1240" restart="whenNotActive" fill="hold" evtFilter="cancelBubble" nodeType="interactiveSeq">
                <p:stCondLst>
                  <p:cond evt="onClick" delay="0">
                    <p:tgtEl>
                      <p:spTgt spid="2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1" fill="hold">
                      <p:stCondLst>
                        <p:cond delay="0"/>
                      </p:stCondLst>
                      <p:childTnLst>
                        <p:par>
                          <p:cTn id="1242" fill="hold">
                            <p:stCondLst>
                              <p:cond delay="0"/>
                            </p:stCondLst>
                            <p:childTnLst>
                              <p:par>
                                <p:cTn id="124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4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5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6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8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49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1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7"/>
                  </p:tgtEl>
                </p:cond>
              </p:nextCondLst>
            </p:seq>
            <p:seq concurrent="1" nextAc="seek">
              <p:cTn id="1252" restart="whenNotActive" fill="hold" evtFilter="cancelBubble" nodeType="interactiveSeq">
                <p:stCondLst>
                  <p:cond evt="onClick" delay="0">
                    <p:tgtEl>
                      <p:spTgt spid="2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3" fill="hold">
                      <p:stCondLst>
                        <p:cond delay="0"/>
                      </p:stCondLst>
                      <p:childTnLst>
                        <p:par>
                          <p:cTn id="1254" fill="hold">
                            <p:stCondLst>
                              <p:cond delay="0"/>
                            </p:stCondLst>
                            <p:childTnLst>
                              <p:par>
                                <p:cTn id="125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6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8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9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1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62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3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8"/>
                  </p:tgtEl>
                </p:cond>
              </p:nextCondLst>
            </p:seq>
            <p:seq concurrent="1" nextAc="seek">
              <p:cTn id="1264" restart="whenNotActive" fill="hold" evtFilter="cancelBubble" nodeType="interactiveSeq">
                <p:stCondLst>
                  <p:cond evt="onClick" delay="0">
                    <p:tgtEl>
                      <p:spTgt spid="2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5" fill="hold">
                      <p:stCondLst>
                        <p:cond delay="0"/>
                      </p:stCondLst>
                      <p:childTnLst>
                        <p:par>
                          <p:cTn id="1266" fill="hold">
                            <p:stCondLst>
                              <p:cond delay="0"/>
                            </p:stCondLst>
                            <p:childTnLst>
                              <p:par>
                                <p:cTn id="1267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8" dur="3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9" dur="3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1800"/>
                            </p:stCondLst>
                            <p:childTnLst>
                              <p:par>
                                <p:cTn id="1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3" dur="9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9"/>
                  </p:tgtEl>
                </p:cond>
              </p:nextCondLst>
            </p:seq>
            <p:seq concurrent="1" nextAc="seek">
              <p:cTn id="1274" restart="whenNotActive" fill="hold" evtFilter="cancelBubble" nodeType="interactiveSeq">
                <p:stCondLst>
                  <p:cond evt="onClick" delay="0">
                    <p:tgtEl>
                      <p:spTgt spid="2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5" fill="hold">
                      <p:stCondLst>
                        <p:cond delay="0"/>
                      </p:stCondLst>
                      <p:childTnLst>
                        <p:par>
                          <p:cTn id="1276" fill="hold">
                            <p:stCondLst>
                              <p:cond delay="0"/>
                            </p:stCondLst>
                            <p:childTnLst>
                              <p:par>
                                <p:cTn id="12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8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0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1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3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84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5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0"/>
                  </p:tgtEl>
                </p:cond>
              </p:nextCondLst>
            </p:seq>
            <p:seq concurrent="1" nextAc="seek">
              <p:cTn id="1286" restart="whenNotActive" fill="hold" evtFilter="cancelBubble" nodeType="interactiveSeq">
                <p:stCondLst>
                  <p:cond evt="onClick" delay="0">
                    <p:tgtEl>
                      <p:spTgt spid="2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7" fill="hold">
                      <p:stCondLst>
                        <p:cond delay="0"/>
                      </p:stCondLst>
                      <p:childTnLst>
                        <p:par>
                          <p:cTn id="1288" fill="hold">
                            <p:stCondLst>
                              <p:cond delay="0"/>
                            </p:stCondLst>
                            <p:childTnLst>
                              <p:par>
                                <p:cTn id="12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0" dur="3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1" dur="3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1"/>
                  </p:tgtEl>
                </p:cond>
              </p:nextCondLst>
            </p:seq>
            <p:seq concurrent="1" nextAc="seek">
              <p:cTn id="1292" restart="whenNotActive" fill="hold" evtFilter="cancelBubble" nodeType="interactiveSeq">
                <p:stCondLst>
                  <p:cond evt="onClick" delay="0">
                    <p:tgtEl>
                      <p:spTgt spid="2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3" fill="hold">
                      <p:stCondLst>
                        <p:cond delay="0"/>
                      </p:stCondLst>
                      <p:childTnLst>
                        <p:par>
                          <p:cTn id="1294" fill="hold">
                            <p:stCondLst>
                              <p:cond delay="0"/>
                            </p:stCondLst>
                            <p:childTnLst>
                              <p:par>
                                <p:cTn id="129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6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8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9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1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02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3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2"/>
                  </p:tgtEl>
                </p:cond>
              </p:nextCondLst>
            </p:seq>
            <p:seq concurrent="1" nextAc="seek">
              <p:cTn id="1304" restart="whenNotActive" fill="hold" evtFilter="cancelBubble" nodeType="interactiveSeq">
                <p:stCondLst>
                  <p:cond evt="onClick" delay="0">
                    <p:tgtEl>
                      <p:spTgt spid="2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5" fill="hold">
                      <p:stCondLst>
                        <p:cond delay="0"/>
                      </p:stCondLst>
                      <p:childTnLst>
                        <p:par>
                          <p:cTn id="1306" fill="hold">
                            <p:stCondLst>
                              <p:cond delay="0"/>
                            </p:stCondLst>
                            <p:childTnLst>
                              <p:par>
                                <p:cTn id="13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8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0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1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3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14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5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3"/>
                  </p:tgtEl>
                </p:cond>
              </p:nextCondLst>
            </p:seq>
            <p:seq concurrent="1" nextAc="seek">
              <p:cTn id="1316" restart="whenNotActive" fill="hold" evtFilter="cancelBubble" nodeType="interactiveSeq">
                <p:stCondLst>
                  <p:cond evt="onClick" delay="0">
                    <p:tgtEl>
                      <p:spTgt spid="2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7" fill="hold">
                      <p:stCondLst>
                        <p:cond delay="0"/>
                      </p:stCondLst>
                      <p:childTnLst>
                        <p:par>
                          <p:cTn id="1318" fill="hold">
                            <p:stCondLst>
                              <p:cond delay="0"/>
                            </p:stCondLst>
                            <p:childTnLst>
                              <p:par>
                                <p:cTn id="13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0" dur="3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2" dur="3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3" dur="3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5" dur="3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26" dur="3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7" dur="3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4"/>
                  </p:tgtEl>
                </p:cond>
              </p:nextCondLst>
            </p:seq>
            <p:seq concurrent="1" nextAc="seek">
              <p:cTn id="1328" restart="whenNotActive" fill="hold" evtFilter="cancelBubble" nodeType="interactiveSeq">
                <p:stCondLst>
                  <p:cond evt="onClick" delay="0">
                    <p:tgtEl>
                      <p:spTgt spid="2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9" fill="hold">
                      <p:stCondLst>
                        <p:cond delay="0"/>
                      </p:stCondLst>
                      <p:childTnLst>
                        <p:par>
                          <p:cTn id="1330" fill="hold">
                            <p:stCondLst>
                              <p:cond delay="0"/>
                            </p:stCondLst>
                            <p:childTnLst>
                              <p:par>
                                <p:cTn id="13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2" dur="3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4" dur="3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5" dur="3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7" dur="3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38" dur="3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9" dur="3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5"/>
                  </p:tgtEl>
                </p:cond>
              </p:nextCondLst>
            </p:seq>
            <p:seq concurrent="1" nextAc="seek">
              <p:cTn id="1340" restart="whenNotActive" fill="hold" evtFilter="cancelBubble" nodeType="interactiveSeq">
                <p:stCondLst>
                  <p:cond evt="onClick" delay="0">
                    <p:tgtEl>
                      <p:spTgt spid="2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1" fill="hold">
                      <p:stCondLst>
                        <p:cond delay="0"/>
                      </p:stCondLst>
                      <p:childTnLst>
                        <p:par>
                          <p:cTn id="1342" fill="hold">
                            <p:stCondLst>
                              <p:cond delay="0"/>
                            </p:stCondLst>
                            <p:childTnLst>
                              <p:par>
                                <p:cTn id="13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4" dur="3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6" dur="3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47" dur="3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9" dur="3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50" dur="3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1" dur="3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"/>
                  </p:tgtEl>
                </p:cond>
              </p:nextCondLst>
            </p:seq>
            <p:seq concurrent="1" nextAc="seek">
              <p:cTn id="1352" restart="whenNotActive" fill="hold" evtFilter="cancelBubble" nodeType="interactiveSeq">
                <p:stCondLst>
                  <p:cond evt="onClick" delay="0">
                    <p:tgtEl>
                      <p:spTgt spid="2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3" fill="hold">
                      <p:stCondLst>
                        <p:cond delay="0"/>
                      </p:stCondLst>
                      <p:childTnLst>
                        <p:par>
                          <p:cTn id="1354" fill="hold">
                            <p:stCondLst>
                              <p:cond delay="0"/>
                            </p:stCondLst>
                            <p:childTnLst>
                              <p:par>
                                <p:cTn id="135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6" dur="3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8" dur="3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9" dur="3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1" dur="3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62" dur="3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3" dur="3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7"/>
                  </p:tgtEl>
                </p:cond>
              </p:nextCondLst>
            </p:seq>
            <p:seq concurrent="1" nextAc="seek">
              <p:cTn id="1364" restart="whenNotActive" fill="hold" evtFilter="cancelBubble" nodeType="interactiveSeq">
                <p:stCondLst>
                  <p:cond evt="onClick" delay="0">
                    <p:tgtEl>
                      <p:spTgt spid="2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5" fill="hold">
                      <p:stCondLst>
                        <p:cond delay="0"/>
                      </p:stCondLst>
                      <p:childTnLst>
                        <p:par>
                          <p:cTn id="1366" fill="hold">
                            <p:stCondLst>
                              <p:cond delay="0"/>
                            </p:stCondLst>
                            <p:childTnLst>
                              <p:par>
                                <p:cTn id="136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8" dur="3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0" dur="3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1" dur="3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3" dur="3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74" dur="3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5" dur="3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8"/>
                  </p:tgtEl>
                </p:cond>
              </p:nextCondLst>
            </p:seq>
            <p:seq concurrent="1" nextAc="seek">
              <p:cTn id="1376" restart="whenNotActive" fill="hold" evtFilter="cancelBubble" nodeType="interactiveSeq">
                <p:stCondLst>
                  <p:cond evt="onClick" delay="0">
                    <p:tgtEl>
                      <p:spTgt spid="2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7" fill="hold">
                      <p:stCondLst>
                        <p:cond delay="0"/>
                      </p:stCondLst>
                      <p:childTnLst>
                        <p:par>
                          <p:cTn id="1378" fill="hold">
                            <p:stCondLst>
                              <p:cond delay="0"/>
                            </p:stCondLst>
                            <p:childTnLst>
                              <p:par>
                                <p:cTn id="137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0" dur="3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2" dur="3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3" dur="3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5" dur="3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86" dur="3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7" dur="3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9"/>
                  </p:tgtEl>
                </p:cond>
              </p:nextCondLst>
            </p:seq>
            <p:seq concurrent="1" nextAc="seek">
              <p:cTn id="1388" restart="whenNotActive" fill="hold" evtFilter="cancelBubble" nodeType="interactiveSeq">
                <p:stCondLst>
                  <p:cond evt="onClick" delay="0">
                    <p:tgtEl>
                      <p:spTgt spid="2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9" fill="hold">
                      <p:stCondLst>
                        <p:cond delay="0"/>
                      </p:stCondLst>
                      <p:childTnLst>
                        <p:par>
                          <p:cTn id="1390" fill="hold">
                            <p:stCondLst>
                              <p:cond delay="0"/>
                            </p:stCondLst>
                            <p:childTnLst>
                              <p:par>
                                <p:cTn id="1391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2" dur="3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3" dur="3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800"/>
                            </p:stCondLst>
                            <p:childTnLst>
                              <p:par>
                                <p:cTn id="13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7" dur="9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0"/>
                  </p:tgtEl>
                </p:cond>
              </p:nextCondLst>
            </p:seq>
            <p:seq concurrent="1" nextAc="seek">
              <p:cTn id="1398" restart="whenNotActive" fill="hold" evtFilter="cancelBubble" nodeType="interactiveSeq">
                <p:stCondLst>
                  <p:cond evt="onClick" delay="0">
                    <p:tgtEl>
                      <p:spTgt spid="2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9" fill="hold">
                      <p:stCondLst>
                        <p:cond delay="0"/>
                      </p:stCondLst>
                      <p:childTnLst>
                        <p:par>
                          <p:cTn id="1400" fill="hold">
                            <p:stCondLst>
                              <p:cond delay="0"/>
                            </p:stCondLst>
                            <p:childTnLst>
                              <p:par>
                                <p:cTn id="1401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2" dur="3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03" dur="3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4" fill="hold">
                            <p:stCondLst>
                              <p:cond delay="1800"/>
                            </p:stCondLst>
                            <p:childTnLst>
                              <p:par>
                                <p:cTn id="14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7" dur="9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1"/>
                  </p:tgtEl>
                </p:cond>
              </p:nextCondLst>
            </p:seq>
            <p:seq concurrent="1" nextAc="seek">
              <p:cTn id="1408" restart="whenNotActive" fill="hold" evtFilter="cancelBubble" nodeType="interactiveSeq">
                <p:stCondLst>
                  <p:cond evt="onClick" delay="0">
                    <p:tgtEl>
                      <p:spTgt spid="2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9" fill="hold">
                      <p:stCondLst>
                        <p:cond delay="0"/>
                      </p:stCondLst>
                      <p:childTnLst>
                        <p:par>
                          <p:cTn id="1410" fill="hold">
                            <p:stCondLst>
                              <p:cond delay="0"/>
                            </p:stCondLst>
                            <p:childTnLst>
                              <p:par>
                                <p:cTn id="141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2" dur="3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3" dur="3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4" dur="3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6" dur="3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17" dur="3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9" dur="3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2"/>
                  </p:tgtEl>
                </p:cond>
              </p:nextCondLst>
            </p:seq>
            <p:seq concurrent="1" nextAc="seek">
              <p:cTn id="1420" restart="whenNotActive" fill="hold" evtFilter="cancelBubble" nodeType="interactiveSeq">
                <p:stCondLst>
                  <p:cond evt="onClick" delay="0">
                    <p:tgtEl>
                      <p:spTgt spid="2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1" fill="hold">
                      <p:stCondLst>
                        <p:cond delay="0"/>
                      </p:stCondLst>
                      <p:childTnLst>
                        <p:par>
                          <p:cTn id="1422" fill="hold">
                            <p:stCondLst>
                              <p:cond delay="0"/>
                            </p:stCondLst>
                            <p:childTnLst>
                              <p:par>
                                <p:cTn id="142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4" dur="3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6" dur="3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27" dur="3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9" dur="3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30" dur="3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1" dur="3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3"/>
                  </p:tgtEl>
                </p:cond>
              </p:nextCondLst>
            </p:seq>
            <p:seq concurrent="1" nextAc="seek">
              <p:cTn id="1432" restart="whenNotActive" fill="hold" evtFilter="cancelBubble" nodeType="interactiveSeq">
                <p:stCondLst>
                  <p:cond evt="onClick" delay="0">
                    <p:tgtEl>
                      <p:spTgt spid="2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3" fill="hold">
                      <p:stCondLst>
                        <p:cond delay="0"/>
                      </p:stCondLst>
                      <p:childTnLst>
                        <p:par>
                          <p:cTn id="1434" fill="hold">
                            <p:stCondLst>
                              <p:cond delay="0"/>
                            </p:stCondLst>
                            <p:childTnLst>
                              <p:par>
                                <p:cTn id="1435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6" dur="3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7" dur="3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800"/>
                            </p:stCondLst>
                            <p:childTnLst>
                              <p:par>
                                <p:cTn id="14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1" dur="9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4"/>
                  </p:tgtEl>
                </p:cond>
              </p:nextCondLst>
            </p:seq>
            <p:seq concurrent="1" nextAc="seek">
              <p:cTn id="1442" restart="whenNotActive" fill="hold" evtFilter="cancelBubble" nodeType="interactiveSeq">
                <p:stCondLst>
                  <p:cond evt="onClick" delay="0">
                    <p:tgtEl>
                      <p:spTgt spid="2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3" fill="hold">
                      <p:stCondLst>
                        <p:cond delay="0"/>
                      </p:stCondLst>
                      <p:childTnLst>
                        <p:par>
                          <p:cTn id="1444" fill="hold">
                            <p:stCondLst>
                              <p:cond delay="0"/>
                            </p:stCondLst>
                            <p:childTnLst>
                              <p:par>
                                <p:cTn id="14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6" dur="3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8" dur="3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49" dur="3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1" dur="3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52" dur="3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3" dur="3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5"/>
                  </p:tgtEl>
                </p:cond>
              </p:nextCondLst>
            </p:seq>
            <p:seq concurrent="1" nextAc="seek">
              <p:cTn id="1454" restart="whenNotActive" fill="hold" evtFilter="cancelBubble" nodeType="interactiveSeq">
                <p:stCondLst>
                  <p:cond evt="onClick" delay="0">
                    <p:tgtEl>
                      <p:spTgt spid="2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5" fill="hold">
                      <p:stCondLst>
                        <p:cond delay="0"/>
                      </p:stCondLst>
                      <p:childTnLst>
                        <p:par>
                          <p:cTn id="1456" fill="hold">
                            <p:stCondLst>
                              <p:cond delay="0"/>
                            </p:stCondLst>
                            <p:childTnLst>
                              <p:par>
                                <p:cTn id="14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8" dur="3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0" dur="3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61" dur="3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3" dur="3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64" dur="3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5" dur="3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7"/>
                  </p:tgtEl>
                </p:cond>
              </p:nextCondLst>
            </p:seq>
            <p:seq concurrent="1" nextAc="seek">
              <p:cTn id="1466" restart="whenNotActive" fill="hold" evtFilter="cancelBubble" nodeType="interactiveSeq">
                <p:stCondLst>
                  <p:cond evt="onClick" delay="0">
                    <p:tgtEl>
                      <p:spTgt spid="2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7" fill="hold">
                      <p:stCondLst>
                        <p:cond delay="0"/>
                      </p:stCondLst>
                      <p:childTnLst>
                        <p:par>
                          <p:cTn id="1468" fill="hold">
                            <p:stCondLst>
                              <p:cond delay="0"/>
                            </p:stCondLst>
                            <p:childTnLst>
                              <p:par>
                                <p:cTn id="14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0" dur="3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2" dur="3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3" dur="3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5" dur="3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76" dur="3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7" dur="3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8"/>
                  </p:tgtEl>
                </p:cond>
              </p:nextCondLst>
            </p:seq>
            <p:seq concurrent="1" nextAc="seek">
              <p:cTn id="1478" restart="whenNotActive" fill="hold" evtFilter="cancelBubble" nodeType="interactiveSeq">
                <p:stCondLst>
                  <p:cond evt="onClick" delay="0">
                    <p:tgtEl>
                      <p:spTgt spid="2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9" fill="hold">
                      <p:stCondLst>
                        <p:cond delay="0"/>
                      </p:stCondLst>
                      <p:childTnLst>
                        <p:par>
                          <p:cTn id="1480" fill="hold">
                            <p:stCondLst>
                              <p:cond delay="0"/>
                            </p:stCondLst>
                            <p:childTnLst>
                              <p:par>
                                <p:cTn id="14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2" dur="3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4" dur="3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5" dur="3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7" dur="3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88" dur="3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9" dur="3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9"/>
                  </p:tgtEl>
                </p:cond>
              </p:nextCondLst>
            </p:seq>
            <p:seq concurrent="1" nextAc="seek">
              <p:cTn id="1490" restart="whenNotActive" fill="hold" evtFilter="cancelBubble" nodeType="interactiveSeq">
                <p:stCondLst>
                  <p:cond evt="onClick" delay="0">
                    <p:tgtEl>
                      <p:spTgt spid="2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1" fill="hold">
                      <p:stCondLst>
                        <p:cond delay="0"/>
                      </p:stCondLst>
                      <p:childTnLst>
                        <p:par>
                          <p:cTn id="1492" fill="hold">
                            <p:stCondLst>
                              <p:cond delay="0"/>
                            </p:stCondLst>
                            <p:childTnLst>
                              <p:par>
                                <p:cTn id="14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4" dur="3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6" dur="3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7" dur="3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9" dur="3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00" dur="3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1" dur="3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0"/>
                  </p:tgtEl>
                </p:cond>
              </p:nextCondLst>
            </p:seq>
            <p:seq concurrent="1" nextAc="seek">
              <p:cTn id="1502" restart="whenNotActive" fill="hold" evtFilter="cancelBubble" nodeType="interactiveSeq">
                <p:stCondLst>
                  <p:cond evt="onClick" delay="0">
                    <p:tgtEl>
                      <p:spTgt spid="2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3" fill="hold">
                      <p:stCondLst>
                        <p:cond delay="0"/>
                      </p:stCondLst>
                      <p:childTnLst>
                        <p:par>
                          <p:cTn id="1504" fill="hold">
                            <p:stCondLst>
                              <p:cond delay="0"/>
                            </p:stCondLst>
                            <p:childTnLst>
                              <p:par>
                                <p:cTn id="15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6" dur="3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8" dur="3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9" dur="3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1" dur="3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2" dur="3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3" dur="3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1"/>
                  </p:tgtEl>
                </p:cond>
              </p:nextCondLst>
            </p:seq>
            <p:seq concurrent="1" nextAc="seek">
              <p:cTn id="1514" restart="whenNotActive" fill="hold" evtFilter="cancelBubble" nodeType="interactiveSeq">
                <p:stCondLst>
                  <p:cond evt="onClick" delay="0">
                    <p:tgtEl>
                      <p:spTgt spid="2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5" fill="hold">
                      <p:stCondLst>
                        <p:cond delay="0"/>
                      </p:stCondLst>
                      <p:childTnLst>
                        <p:par>
                          <p:cTn id="1516" fill="hold">
                            <p:stCondLst>
                              <p:cond delay="0"/>
                            </p:stCondLst>
                            <p:childTnLst>
                              <p:par>
                                <p:cTn id="15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8" dur="3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0" dur="3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1" dur="3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3" dur="3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24" dur="3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5" dur="3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2"/>
                  </p:tgtEl>
                </p:cond>
              </p:nextCondLst>
            </p:seq>
            <p:seq concurrent="1" nextAc="seek">
              <p:cTn id="1526" restart="whenNotActive" fill="hold" evtFilter="cancelBubble" nodeType="interactiveSeq">
                <p:stCondLst>
                  <p:cond evt="onClick" delay="0">
                    <p:tgtEl>
                      <p:spTgt spid="2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7" fill="hold">
                      <p:stCondLst>
                        <p:cond delay="0"/>
                      </p:stCondLst>
                      <p:childTnLst>
                        <p:par>
                          <p:cTn id="1528" fill="hold">
                            <p:stCondLst>
                              <p:cond delay="0"/>
                            </p:stCondLst>
                            <p:childTnLst>
                              <p:par>
                                <p:cTn id="15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0" dur="3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2" dur="3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3" dur="3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5" dur="3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36" dur="3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7" dur="3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3"/>
                  </p:tgtEl>
                </p:cond>
              </p:nextCondLst>
            </p:seq>
            <p:seq concurrent="1" nextAc="seek">
              <p:cTn id="1538" restart="whenNotActive" fill="hold" evtFilter="cancelBubble" nodeType="interactiveSeq">
                <p:stCondLst>
                  <p:cond evt="onClick" delay="0">
                    <p:tgtEl>
                      <p:spTgt spid="2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9" fill="hold">
                      <p:stCondLst>
                        <p:cond delay="0"/>
                      </p:stCondLst>
                      <p:childTnLst>
                        <p:par>
                          <p:cTn id="1540" fill="hold">
                            <p:stCondLst>
                              <p:cond delay="0"/>
                            </p:stCondLst>
                            <p:childTnLst>
                              <p:par>
                                <p:cTn id="15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2" dur="3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4" dur="3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45" dur="3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7" dur="3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48" dur="3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9" dur="3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4"/>
                  </p:tgtEl>
                </p:cond>
              </p:nextCondLst>
            </p:seq>
            <p:seq concurrent="1" nextAc="seek">
              <p:cTn id="1550" restart="whenNotActive" fill="hold" evtFilter="cancelBubble" nodeType="interactiveSeq">
                <p:stCondLst>
                  <p:cond evt="onClick" delay="0">
                    <p:tgtEl>
                      <p:spTgt spid="2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1" fill="hold">
                      <p:stCondLst>
                        <p:cond delay="0"/>
                      </p:stCondLst>
                      <p:childTnLst>
                        <p:par>
                          <p:cTn id="1552" fill="hold">
                            <p:stCondLst>
                              <p:cond delay="0"/>
                            </p:stCondLst>
                            <p:childTnLst>
                              <p:par>
                                <p:cTn id="1553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4" dur="3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5" dur="3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6" fill="hold">
                            <p:stCondLst>
                              <p:cond delay="1800"/>
                            </p:stCondLst>
                            <p:childTnLst>
                              <p:par>
                                <p:cTn id="15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9" dur="9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5"/>
                  </p:tgtEl>
                </p:cond>
              </p:nextCondLst>
            </p:seq>
            <p:seq concurrent="1" nextAc="seek">
              <p:cTn id="1560" restart="whenNotActive" fill="hold" evtFilter="cancelBubble" nodeType="interactiveSeq">
                <p:stCondLst>
                  <p:cond evt="onClick" delay="0">
                    <p:tgtEl>
                      <p:spTgt spid="2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1" fill="hold">
                      <p:stCondLst>
                        <p:cond delay="0"/>
                      </p:stCondLst>
                      <p:childTnLst>
                        <p:par>
                          <p:cTn id="1562" fill="hold">
                            <p:stCondLst>
                              <p:cond delay="0"/>
                            </p:stCondLst>
                            <p:childTnLst>
                              <p:par>
                                <p:cTn id="1563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4" dur="3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5" dur="3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1800"/>
                            </p:stCondLst>
                            <p:childTnLst>
                              <p:par>
                                <p:cTn id="15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9" dur="9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6"/>
                  </p:tgtEl>
                </p:cond>
              </p:nextCondLst>
            </p:seq>
            <p:seq concurrent="1" nextAc="seek">
              <p:cTn id="1570" restart="whenNotActive" fill="hold" evtFilter="cancelBubble" nodeType="interactiveSeq">
                <p:stCondLst>
                  <p:cond evt="onClick" delay="0">
                    <p:tgtEl>
                      <p:spTgt spid="2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1" fill="hold">
                      <p:stCondLst>
                        <p:cond delay="0"/>
                      </p:stCondLst>
                      <p:childTnLst>
                        <p:par>
                          <p:cTn id="1572" fill="hold">
                            <p:stCondLst>
                              <p:cond delay="0"/>
                            </p:stCondLst>
                            <p:childTnLst>
                              <p:par>
                                <p:cTn id="15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4" dur="3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5" dur="3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6" dur="3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8" dur="3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79" dur="3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1" dur="3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7"/>
                  </p:tgtEl>
                </p:cond>
              </p:nextCondLst>
            </p:seq>
            <p:seq concurrent="1" nextAc="seek">
              <p:cTn id="1582" restart="whenNotActive" fill="hold" evtFilter="cancelBubble" nodeType="interactiveSeq">
                <p:stCondLst>
                  <p:cond evt="onClick" delay="0">
                    <p:tgtEl>
                      <p:spTgt spid="2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3" fill="hold">
                      <p:stCondLst>
                        <p:cond delay="0"/>
                      </p:stCondLst>
                      <p:childTnLst>
                        <p:par>
                          <p:cTn id="1584" fill="hold">
                            <p:stCondLst>
                              <p:cond delay="0"/>
                            </p:stCondLst>
                            <p:childTnLst>
                              <p:par>
                                <p:cTn id="15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6" dur="3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8" dur="3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9" dur="3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1" dur="3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92" dur="3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3" dur="3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8"/>
                  </p:tgtEl>
                </p:cond>
              </p:nextCondLst>
            </p:seq>
            <p:seq concurrent="1" nextAc="seek">
              <p:cTn id="1594" restart="whenNotActive" fill="hold" evtFilter="cancelBubble" nodeType="interactiveSeq">
                <p:stCondLst>
                  <p:cond evt="onClick" delay="0">
                    <p:tgtEl>
                      <p:spTgt spid="2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5" fill="hold">
                      <p:stCondLst>
                        <p:cond delay="0"/>
                      </p:stCondLst>
                      <p:childTnLst>
                        <p:par>
                          <p:cTn id="1596" fill="hold">
                            <p:stCondLst>
                              <p:cond delay="0"/>
                            </p:stCondLst>
                            <p:childTnLst>
                              <p:par>
                                <p:cTn id="1597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8" dur="3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9" dur="3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0" fill="hold">
                            <p:stCondLst>
                              <p:cond delay="1800"/>
                            </p:stCondLst>
                            <p:childTnLst>
                              <p:par>
                                <p:cTn id="16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3" dur="9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9"/>
                  </p:tgtEl>
                </p:cond>
              </p:nextCondLst>
            </p:seq>
            <p:seq concurrent="1" nextAc="seek">
              <p:cTn id="1604" restart="whenNotActive" fill="hold" evtFilter="cancelBubble" nodeType="interactiveSeq">
                <p:stCondLst>
                  <p:cond evt="onClick" delay="0">
                    <p:tgtEl>
                      <p:spTgt spid="3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05" fill="hold">
                      <p:stCondLst>
                        <p:cond delay="0"/>
                      </p:stCondLst>
                      <p:childTnLst>
                        <p:par>
                          <p:cTn id="1606" fill="hold">
                            <p:stCondLst>
                              <p:cond delay="0"/>
                            </p:stCondLst>
                            <p:childTnLst>
                              <p:par>
                                <p:cTn id="16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8" dur="3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0" dur="3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1" dur="3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3" dur="3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14" dur="3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5" dur="3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0"/>
                  </p:tgtEl>
                </p:cond>
              </p:nextCondLst>
            </p:seq>
            <p:seq concurrent="1" nextAc="seek">
              <p:cTn id="1616" restart="whenNotActive" fill="hold" evtFilter="cancelBubble" nodeType="interactiveSeq">
                <p:stCondLst>
                  <p:cond evt="onClick" delay="0">
                    <p:tgtEl>
                      <p:spTgt spid="3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7" fill="hold">
                      <p:stCondLst>
                        <p:cond delay="0"/>
                      </p:stCondLst>
                      <p:childTnLst>
                        <p:par>
                          <p:cTn id="1618" fill="hold">
                            <p:stCondLst>
                              <p:cond delay="0"/>
                            </p:stCondLst>
                            <p:childTnLst>
                              <p:par>
                                <p:cTn id="16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0" dur="3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2" dur="3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23" dur="3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5" dur="3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26" dur="3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7" dur="3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1"/>
                  </p:tgtEl>
                </p:cond>
              </p:nextCondLst>
            </p:seq>
            <p:seq concurrent="1" nextAc="seek">
              <p:cTn id="1628" restart="whenNotActive" fill="hold" evtFilter="cancelBubble" nodeType="interactiveSeq">
                <p:stCondLst>
                  <p:cond evt="onClick" delay="0">
                    <p:tgtEl>
                      <p:spTgt spid="3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9" fill="hold">
                      <p:stCondLst>
                        <p:cond delay="0"/>
                      </p:stCondLst>
                      <p:childTnLst>
                        <p:par>
                          <p:cTn id="1630" fill="hold">
                            <p:stCondLst>
                              <p:cond delay="0"/>
                            </p:stCondLst>
                            <p:childTnLst>
                              <p:par>
                                <p:cTn id="16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2" dur="3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4" dur="3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5" dur="3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7" dur="3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38" dur="3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9" dur="3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2"/>
                  </p:tgtEl>
                </p:cond>
              </p:nextCondLst>
            </p:seq>
            <p:seq concurrent="1" nextAc="seek">
              <p:cTn id="1640" restart="whenNotActive" fill="hold" evtFilter="cancelBubble" nodeType="interactiveSeq">
                <p:stCondLst>
                  <p:cond evt="onClick" delay="0">
                    <p:tgtEl>
                      <p:spTgt spid="3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41" fill="hold">
                      <p:stCondLst>
                        <p:cond delay="0"/>
                      </p:stCondLst>
                      <p:childTnLst>
                        <p:par>
                          <p:cTn id="1642" fill="hold">
                            <p:stCondLst>
                              <p:cond delay="0"/>
                            </p:stCondLst>
                            <p:childTnLst>
                              <p:par>
                                <p:cTn id="16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4" dur="3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6" dur="3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47" dur="3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9" dur="3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50" dur="3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1" dur="3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3"/>
                  </p:tgtEl>
                </p:cond>
              </p:nextCondLst>
            </p:seq>
            <p:seq concurrent="1" nextAc="seek">
              <p:cTn id="1652" restart="whenNotActive" fill="hold" evtFilter="cancelBubble" nodeType="interactiveSeq">
                <p:stCondLst>
                  <p:cond evt="onClick" delay="0">
                    <p:tgtEl>
                      <p:spTgt spid="3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3" fill="hold">
                      <p:stCondLst>
                        <p:cond delay="0"/>
                      </p:stCondLst>
                      <p:childTnLst>
                        <p:par>
                          <p:cTn id="1654" fill="hold">
                            <p:stCondLst>
                              <p:cond delay="0"/>
                            </p:stCondLst>
                            <p:childTnLst>
                              <p:par>
                                <p:cTn id="165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6" dur="3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8" dur="3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9" dur="3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1" dur="3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62" dur="3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3" dur="3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4"/>
                  </p:tgtEl>
                </p:cond>
              </p:nextCondLst>
            </p:seq>
            <p:seq concurrent="1" nextAc="seek">
              <p:cTn id="1664" restart="whenNotActive" fill="hold" evtFilter="cancelBubble" nodeType="interactiveSeq">
                <p:stCondLst>
                  <p:cond evt="onClick" delay="0">
                    <p:tgtEl>
                      <p:spTgt spid="3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5" fill="hold">
                      <p:stCondLst>
                        <p:cond delay="0"/>
                      </p:stCondLst>
                      <p:childTnLst>
                        <p:par>
                          <p:cTn id="1666" fill="hold">
                            <p:stCondLst>
                              <p:cond delay="0"/>
                            </p:stCondLst>
                            <p:childTnLst>
                              <p:par>
                                <p:cTn id="166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8" dur="3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0" dur="3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1" dur="3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3" dur="3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74" dur="3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5" dur="3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5"/>
                  </p:tgtEl>
                </p:cond>
              </p:nextCondLst>
            </p:seq>
            <p:seq concurrent="1" nextAc="seek">
              <p:cTn id="1676" restart="whenNotActive" fill="hold" evtFilter="cancelBubble" nodeType="interactiveSeq">
                <p:stCondLst>
                  <p:cond evt="onClick" delay="0">
                    <p:tgtEl>
                      <p:spTgt spid="3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7" fill="hold">
                      <p:stCondLst>
                        <p:cond delay="0"/>
                      </p:stCondLst>
                      <p:childTnLst>
                        <p:par>
                          <p:cTn id="1678" fill="hold">
                            <p:stCondLst>
                              <p:cond delay="0"/>
                            </p:stCondLst>
                            <p:childTnLst>
                              <p:par>
                                <p:cTn id="167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0" dur="3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2" dur="3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83" dur="3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5" dur="3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86" dur="3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7" dur="3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6"/>
                  </p:tgtEl>
                </p:cond>
              </p:nextCondLst>
            </p:seq>
            <p:seq concurrent="1" nextAc="seek">
              <p:cTn id="1688" restart="whenNotActive" fill="hold" evtFilter="cancelBubble" nodeType="interactiveSeq">
                <p:stCondLst>
                  <p:cond evt="onClick" delay="0">
                    <p:tgtEl>
                      <p:spTgt spid="3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9" fill="hold">
                      <p:stCondLst>
                        <p:cond delay="0"/>
                      </p:stCondLst>
                      <p:childTnLst>
                        <p:par>
                          <p:cTn id="1690" fill="hold">
                            <p:stCondLst>
                              <p:cond delay="0"/>
                            </p:stCondLst>
                            <p:childTnLst>
                              <p:par>
                                <p:cTn id="169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2" dur="3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4" dur="3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5" dur="3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7" dur="3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98" dur="3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9" dur="3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7"/>
                  </p:tgtEl>
                </p:cond>
              </p:nextCondLst>
            </p:seq>
            <p:seq concurrent="1" nextAc="seek">
              <p:cTn id="1700" restart="whenNotActive" fill="hold" evtFilter="cancelBubble" nodeType="interactiveSeq">
                <p:stCondLst>
                  <p:cond evt="onClick" delay="0">
                    <p:tgtEl>
                      <p:spTgt spid="3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01" fill="hold">
                      <p:stCondLst>
                        <p:cond delay="0"/>
                      </p:stCondLst>
                      <p:childTnLst>
                        <p:par>
                          <p:cTn id="1702" fill="hold">
                            <p:stCondLst>
                              <p:cond delay="0"/>
                            </p:stCondLst>
                            <p:childTnLst>
                              <p:par>
                                <p:cTn id="170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4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6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07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9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10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1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8"/>
                  </p:tgtEl>
                </p:cond>
              </p:nextCondLst>
            </p:seq>
            <p:seq concurrent="1" nextAc="seek">
              <p:cTn id="1712" restart="whenNotActive" fill="hold" evtFilter="cancelBubble" nodeType="interactiveSeq">
                <p:stCondLst>
                  <p:cond evt="onClick" delay="0">
                    <p:tgtEl>
                      <p:spTgt spid="3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3" fill="hold">
                      <p:stCondLst>
                        <p:cond delay="0"/>
                      </p:stCondLst>
                      <p:childTnLst>
                        <p:par>
                          <p:cTn id="1714" fill="hold">
                            <p:stCondLst>
                              <p:cond delay="0"/>
                            </p:stCondLst>
                            <p:childTnLst>
                              <p:par>
                                <p:cTn id="1715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6" dur="3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17" dur="3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7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1" dur="9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0"/>
                  </p:tgtEl>
                </p:cond>
              </p:nextCondLst>
            </p:seq>
            <p:seq concurrent="1" nextAc="seek">
              <p:cTn id="1722" restart="whenNotActive" fill="hold" evtFilter="cancelBubble" nodeType="interactiveSeq">
                <p:stCondLst>
                  <p:cond evt="onClick" delay="0">
                    <p:tgtEl>
                      <p:spTgt spid="3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3" fill="hold">
                      <p:stCondLst>
                        <p:cond delay="0"/>
                      </p:stCondLst>
                      <p:childTnLst>
                        <p:par>
                          <p:cTn id="1724" fill="hold">
                            <p:stCondLst>
                              <p:cond delay="0"/>
                            </p:stCondLst>
                            <p:childTnLst>
                              <p:par>
                                <p:cTn id="17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6" dur="3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27" dur="3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8" dur="3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0" dur="3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31" dur="3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3" dur="3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1"/>
                  </p:tgtEl>
                </p:cond>
              </p:nextCondLst>
            </p:seq>
            <p:seq concurrent="1" nextAc="seek">
              <p:cTn id="1734" restart="whenNotActive" fill="hold" evtFilter="cancelBubble" nodeType="interactiveSeq">
                <p:stCondLst>
                  <p:cond evt="onClick" delay="0">
                    <p:tgtEl>
                      <p:spTgt spid="3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5" fill="hold">
                      <p:stCondLst>
                        <p:cond delay="0"/>
                      </p:stCondLst>
                      <p:childTnLst>
                        <p:par>
                          <p:cTn id="1736" fill="hold">
                            <p:stCondLst>
                              <p:cond delay="0"/>
                            </p:stCondLst>
                            <p:childTnLst>
                              <p:par>
                                <p:cTn id="17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8" dur="3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0" dur="3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41" dur="3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3" dur="3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44" dur="3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5" dur="3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2"/>
                  </p:tgtEl>
                </p:cond>
              </p:nextCondLst>
            </p:seq>
            <p:seq concurrent="1" nextAc="seek">
              <p:cTn id="1746" restart="whenNotActive" fill="hold" evtFilter="cancelBubble" nodeType="interactiveSeq">
                <p:stCondLst>
                  <p:cond evt="onClick" delay="0">
                    <p:tgtEl>
                      <p:spTgt spid="3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7" fill="hold">
                      <p:stCondLst>
                        <p:cond delay="0"/>
                      </p:stCondLst>
                      <p:childTnLst>
                        <p:par>
                          <p:cTn id="1748" fill="hold">
                            <p:stCondLst>
                              <p:cond delay="0"/>
                            </p:stCondLst>
                            <p:childTnLst>
                              <p:par>
                                <p:cTn id="1749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0" dur="3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1" dur="3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2" fill="hold">
                            <p:stCondLst>
                              <p:cond delay="1800"/>
                            </p:stCondLst>
                            <p:childTnLst>
                              <p:par>
                                <p:cTn id="17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5" dur="9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3"/>
                  </p:tgtEl>
                </p:cond>
              </p:nextCondLst>
            </p:seq>
            <p:seq concurrent="1" nextAc="seek">
              <p:cTn id="1756" restart="whenNotActive" fill="hold" evtFilter="cancelBubble" nodeType="interactiveSeq">
                <p:stCondLst>
                  <p:cond evt="onClick" delay="0">
                    <p:tgtEl>
                      <p:spTgt spid="3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57" fill="hold">
                      <p:stCondLst>
                        <p:cond delay="0"/>
                      </p:stCondLst>
                      <p:childTnLst>
                        <p:par>
                          <p:cTn id="1758" fill="hold">
                            <p:stCondLst>
                              <p:cond delay="0"/>
                            </p:stCondLst>
                            <p:childTnLst>
                              <p:par>
                                <p:cTn id="175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0" dur="3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2" dur="3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63" dur="3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5" dur="3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66" dur="3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7" dur="3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4"/>
                  </p:tgtEl>
                </p:cond>
              </p:nextCondLst>
            </p:seq>
            <p:seq concurrent="1" nextAc="seek">
              <p:cTn id="1768" restart="whenNotActive" fill="hold" evtFilter="cancelBubble" nodeType="interactiveSeq">
                <p:stCondLst>
                  <p:cond evt="onClick" delay="0">
                    <p:tgtEl>
                      <p:spTgt spid="3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9" fill="hold">
                      <p:stCondLst>
                        <p:cond delay="0"/>
                      </p:stCondLst>
                      <p:childTnLst>
                        <p:par>
                          <p:cTn id="1770" fill="hold">
                            <p:stCondLst>
                              <p:cond delay="0"/>
                            </p:stCondLst>
                            <p:childTnLst>
                              <p:par>
                                <p:cTn id="17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2" dur="3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3" dur="3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5"/>
                  </p:tgtEl>
                </p:cond>
              </p:nextCondLst>
            </p:seq>
            <p:seq concurrent="1" nextAc="seek">
              <p:cTn id="1774" restart="whenNotActive" fill="hold" evtFilter="cancelBubble" nodeType="interactiveSeq">
                <p:stCondLst>
                  <p:cond evt="onClick" delay="0">
                    <p:tgtEl>
                      <p:spTgt spid="3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5" fill="hold">
                      <p:stCondLst>
                        <p:cond delay="0"/>
                      </p:stCondLst>
                      <p:childTnLst>
                        <p:par>
                          <p:cTn id="1776" fill="hold">
                            <p:stCondLst>
                              <p:cond delay="0"/>
                            </p:stCondLst>
                            <p:childTnLst>
                              <p:par>
                                <p:cTn id="17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8" dur="3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9" dur="3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6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3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4" dur="3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6" dur="3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87" dur="3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9" dur="3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90" dur="3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1" dur="3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7"/>
                  </p:tgtEl>
                </p:cond>
              </p:nextCondLst>
            </p:seq>
            <p:seq concurrent="1" nextAc="seek">
              <p:cTn id="1792" restart="whenNotActive" fill="hold" evtFilter="cancelBubble" nodeType="interactiveSeq">
                <p:stCondLst>
                  <p:cond evt="onClick" delay="0">
                    <p:tgtEl>
                      <p:spTgt spid="3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3" fill="hold">
                      <p:stCondLst>
                        <p:cond delay="0"/>
                      </p:stCondLst>
                      <p:childTnLst>
                        <p:par>
                          <p:cTn id="1794" fill="hold">
                            <p:stCondLst>
                              <p:cond delay="0"/>
                            </p:stCondLst>
                            <p:childTnLst>
                              <p:par>
                                <p:cTn id="179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6" dur="3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8" dur="3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99" dur="3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1" dur="3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02" dur="3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3" dur="3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8"/>
                  </p:tgtEl>
                </p:cond>
              </p:nextCondLst>
            </p:seq>
            <p:seq concurrent="1" nextAc="seek">
              <p:cTn id="1804" restart="whenNotActive" fill="hold" evtFilter="cancelBubble" nodeType="interactiveSeq">
                <p:stCondLst>
                  <p:cond evt="onClick" delay="0">
                    <p:tgtEl>
                      <p:spTgt spid="3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5" fill="hold">
                      <p:stCondLst>
                        <p:cond delay="0"/>
                      </p:stCondLst>
                      <p:childTnLst>
                        <p:par>
                          <p:cTn id="1806" fill="hold">
                            <p:stCondLst>
                              <p:cond delay="0"/>
                            </p:stCondLst>
                            <p:childTnLst>
                              <p:par>
                                <p:cTn id="18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8" dur="3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0" dur="3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11" dur="3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3" dur="3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14" dur="3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5" dur="3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9"/>
                  </p:tgtEl>
                </p:cond>
              </p:nextCondLst>
            </p:seq>
            <p:seq concurrent="1" nextAc="seek">
              <p:cTn id="1816" restart="whenNotActive" fill="hold" evtFilter="cancelBubble" nodeType="interactiveSeq">
                <p:stCondLst>
                  <p:cond evt="onClick" delay="0">
                    <p:tgtEl>
                      <p:spTgt spid="3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7" fill="hold">
                      <p:stCondLst>
                        <p:cond delay="0"/>
                      </p:stCondLst>
                      <p:childTnLst>
                        <p:par>
                          <p:cTn id="1818" fill="hold">
                            <p:stCondLst>
                              <p:cond delay="0"/>
                            </p:stCondLst>
                            <p:childTnLst>
                              <p:par>
                                <p:cTn id="18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0" dur="3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2" dur="3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3" dur="3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5" dur="3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26" dur="3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7" dur="3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0"/>
                  </p:tgtEl>
                </p:cond>
              </p:nextCondLst>
            </p:seq>
            <p:seq concurrent="1" nextAc="seek">
              <p:cTn id="1828" restart="whenNotActive" fill="hold" evtFilter="cancelBubble" nodeType="interactiveSeq">
                <p:stCondLst>
                  <p:cond evt="onClick" delay="0">
                    <p:tgtEl>
                      <p:spTgt spid="3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9" fill="hold">
                      <p:stCondLst>
                        <p:cond delay="0"/>
                      </p:stCondLst>
                      <p:childTnLst>
                        <p:par>
                          <p:cTn id="1830" fill="hold">
                            <p:stCondLst>
                              <p:cond delay="0"/>
                            </p:stCondLst>
                            <p:childTnLst>
                              <p:par>
                                <p:cTn id="18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2" dur="3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4" dur="3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35" dur="3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7" dur="3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38" dur="3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9" dur="3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1"/>
                  </p:tgtEl>
                </p:cond>
              </p:nextCondLst>
            </p:seq>
            <p:seq concurrent="1" nextAc="seek">
              <p:cTn id="1840" restart="whenNotActive" fill="hold" evtFilter="cancelBubble" nodeType="interactiveSeq">
                <p:stCondLst>
                  <p:cond evt="onClick" delay="0">
                    <p:tgtEl>
                      <p:spTgt spid="3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41" fill="hold">
                      <p:stCondLst>
                        <p:cond delay="0"/>
                      </p:stCondLst>
                      <p:childTnLst>
                        <p:par>
                          <p:cTn id="1842" fill="hold">
                            <p:stCondLst>
                              <p:cond delay="0"/>
                            </p:stCondLst>
                            <p:childTnLst>
                              <p:par>
                                <p:cTn id="18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4" dur="3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6" dur="3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47" dur="3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9" dur="3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50" dur="3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1" dur="3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2"/>
                  </p:tgtEl>
                </p:cond>
              </p:nextCondLst>
            </p:seq>
            <p:seq concurrent="1" nextAc="seek">
              <p:cTn id="1852" restart="whenNotActive" fill="hold" evtFilter="cancelBubble" nodeType="interactiveSeq">
                <p:stCondLst>
                  <p:cond evt="onClick" delay="0">
                    <p:tgtEl>
                      <p:spTgt spid="3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3" fill="hold">
                      <p:stCondLst>
                        <p:cond delay="0"/>
                      </p:stCondLst>
                      <p:childTnLst>
                        <p:par>
                          <p:cTn id="1854" fill="hold">
                            <p:stCondLst>
                              <p:cond delay="0"/>
                            </p:stCondLst>
                            <p:childTnLst>
                              <p:par>
                                <p:cTn id="185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6" dur="3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8" dur="3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59" dur="3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1" dur="3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62" dur="3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3" dur="3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3"/>
                  </p:tgtEl>
                </p:cond>
              </p:nextCondLst>
            </p:seq>
            <p:seq concurrent="1" nextAc="seek">
              <p:cTn id="1864" restart="whenNotActive" fill="hold" evtFilter="cancelBubble" nodeType="interactiveSeq">
                <p:stCondLst>
                  <p:cond evt="onClick" delay="0">
                    <p:tgtEl>
                      <p:spTgt spid="3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65" fill="hold">
                      <p:stCondLst>
                        <p:cond delay="0"/>
                      </p:stCondLst>
                      <p:childTnLst>
                        <p:par>
                          <p:cTn id="1866" fill="hold">
                            <p:stCondLst>
                              <p:cond delay="0"/>
                            </p:stCondLst>
                            <p:childTnLst>
                              <p:par>
                                <p:cTn id="186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8" dur="3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0" dur="3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1" dur="3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3" dur="3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74" dur="3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5" dur="3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4"/>
                  </p:tgtEl>
                </p:cond>
              </p:nextCondLst>
            </p:seq>
            <p:seq concurrent="1" nextAc="seek">
              <p:cTn id="1876" restart="whenNotActive" fill="hold" evtFilter="cancelBubble" nodeType="interactiveSeq">
                <p:stCondLst>
                  <p:cond evt="onClick" delay="0">
                    <p:tgtEl>
                      <p:spTgt spid="3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7" fill="hold">
                      <p:stCondLst>
                        <p:cond delay="0"/>
                      </p:stCondLst>
                      <p:childTnLst>
                        <p:par>
                          <p:cTn id="1878" fill="hold">
                            <p:stCondLst>
                              <p:cond delay="0"/>
                            </p:stCondLst>
                            <p:childTnLst>
                              <p:par>
                                <p:cTn id="1879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0" dur="3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1" dur="3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1800"/>
                            </p:stCondLst>
                            <p:childTnLst>
                              <p:par>
                                <p:cTn id="18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5" dur="9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5"/>
                  </p:tgtEl>
                </p:cond>
              </p:nextCondLst>
            </p:seq>
            <p:seq concurrent="1" nextAc="seek">
              <p:cTn id="1886" restart="whenNotActive" fill="hold" evtFilter="cancelBubble" nodeType="interactiveSeq">
                <p:stCondLst>
                  <p:cond evt="onClick" delay="0">
                    <p:tgtEl>
                      <p:spTgt spid="3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87" fill="hold">
                      <p:stCondLst>
                        <p:cond delay="0"/>
                      </p:stCondLst>
                      <p:childTnLst>
                        <p:par>
                          <p:cTn id="1888" fill="hold">
                            <p:stCondLst>
                              <p:cond delay="0"/>
                            </p:stCondLst>
                            <p:childTnLst>
                              <p:par>
                                <p:cTn id="188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0" dur="3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91" dur="3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2" dur="3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4" dur="3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95" dur="3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7" dur="3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6"/>
                  </p:tgtEl>
                </p:cond>
              </p:nextCondLst>
            </p:seq>
            <p:seq concurrent="1" nextAc="seek">
              <p:cTn id="1898" restart="whenNotActive" fill="hold" evtFilter="cancelBubble" nodeType="interactiveSeq">
                <p:stCondLst>
                  <p:cond evt="onClick" delay="0">
                    <p:tgtEl>
                      <p:spTgt spid="3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9" fill="hold">
                      <p:stCondLst>
                        <p:cond delay="0"/>
                      </p:stCondLst>
                      <p:childTnLst>
                        <p:par>
                          <p:cTn id="1900" fill="hold">
                            <p:stCondLst>
                              <p:cond delay="0"/>
                            </p:stCondLst>
                            <p:childTnLst>
                              <p:par>
                                <p:cTn id="19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2" dur="3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4" dur="3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05" dur="3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7" dur="3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08" dur="3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9" dur="3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7"/>
                  </p:tgtEl>
                </p:cond>
              </p:nextCondLst>
            </p:seq>
            <p:seq concurrent="1" nextAc="seek">
              <p:cTn id="1910" restart="whenNotActive" fill="hold" evtFilter="cancelBubble" nodeType="interactiveSeq">
                <p:stCondLst>
                  <p:cond evt="onClick" delay="0">
                    <p:tgtEl>
                      <p:spTgt spid="3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1" fill="hold">
                      <p:stCondLst>
                        <p:cond delay="0"/>
                      </p:stCondLst>
                      <p:childTnLst>
                        <p:par>
                          <p:cTn id="1912" fill="hold">
                            <p:stCondLst>
                              <p:cond delay="0"/>
                            </p:stCondLst>
                            <p:childTnLst>
                              <p:par>
                                <p:cTn id="1913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4" dur="3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15" dur="3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9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9" dur="9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8"/>
                  </p:tgtEl>
                </p:cond>
              </p:nextCondLst>
            </p:seq>
            <p:seq concurrent="1" nextAc="seek">
              <p:cTn id="1920" restart="whenNotActive" fill="hold" evtFilter="cancelBubble" nodeType="interactiveSeq">
                <p:stCondLst>
                  <p:cond evt="onClick" delay="0">
                    <p:tgtEl>
                      <p:spTgt spid="3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1" fill="hold">
                      <p:stCondLst>
                        <p:cond delay="0"/>
                      </p:stCondLst>
                      <p:childTnLst>
                        <p:par>
                          <p:cTn id="1922" fill="hold">
                            <p:stCondLst>
                              <p:cond delay="0"/>
                            </p:stCondLst>
                            <p:childTnLst>
                              <p:par>
                                <p:cTn id="192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4" dur="3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6" dur="3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27" dur="3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9" dur="3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30" dur="3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1" dur="3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9"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9" grpId="0" animBg="1"/>
      <p:bldP spid="100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8" grpId="0" animBg="1"/>
      <p:bldP spid="169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2" grpId="0" animBg="1"/>
      <p:bldP spid="203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31" name="Rectangle 7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/>
              <a:t>12.</a:t>
            </a:r>
            <a:r>
              <a:rPr lang="zh-CN" altLang="en-US"/>
              <a:t>排序</a:t>
            </a:r>
          </a:p>
        </p:txBody>
      </p:sp>
      <p:sp>
        <p:nvSpPr>
          <p:cNvPr id="130663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124389" y="2108220"/>
            <a:ext cx="2388474" cy="553998"/>
          </a:xfrm>
        </p:spPr>
        <p:txBody>
          <a:bodyPr/>
          <a:lstStyle/>
          <a:p>
            <a:r>
              <a:rPr lang="en-US" altLang="zh-CN"/>
              <a:t>(</a:t>
            </a:r>
            <a:r>
              <a:rPr lang="en-US" altLang="zh-CN" smtClean="0"/>
              <a:t>b1) </a:t>
            </a:r>
            <a:r>
              <a:rPr lang="zh-CN" altLang="en-US"/>
              <a:t>选取</a:t>
            </a:r>
            <a:r>
              <a:rPr lang="zh-CN" altLang="en-US" smtClean="0"/>
              <a:t>：众数</a:t>
            </a:r>
            <a:endParaRPr lang="en-US" altLang="zh-CN"/>
          </a:p>
        </p:txBody>
      </p:sp>
      <p:sp>
        <p:nvSpPr>
          <p:cNvPr id="1306634" name="Rectangle 10"/>
          <p:cNvSpPr>
            <a:spLocks noChangeArrowheads="1"/>
          </p:cNvSpPr>
          <p:nvPr/>
        </p:nvSpPr>
        <p:spPr bwMode="auto">
          <a:xfrm>
            <a:off x="1390656" y="4149738"/>
            <a:ext cx="460586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b">
            <a:scene3d>
              <a:camera prst="orthographicFront"/>
              <a:lightRig rig="soft" dir="t">
                <a:rot lat="0" lon="0" rev="10800000"/>
              </a:lightRig>
            </a:scene3d>
            <a:sp3d prstMaterial="metal">
              <a:bevelT w="27940" h="12700"/>
              <a:contourClr>
                <a:srgbClr val="DDDDDD"/>
              </a:contourClr>
            </a:sp3d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  <a:spcAft>
                <a:spcPct val="10000"/>
              </a:spcAft>
            </a:pPr>
            <a:endParaRPr lang="zh-CN" altLang="en-US" sz="2000" b="1" kern="0">
              <a:ln w="11430"/>
              <a:solidFill>
                <a:srgbClr val="207907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331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0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554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tabLst>
                    <a:tab pos="1965325" algn="r"/>
                    <a:tab pos="2303463" algn="l"/>
                    <a:tab pos="10655300" algn="r"/>
                  </a:tabLst>
                </a:pPr>
                <a:r>
                  <a:rPr lang="en-US" altLang="zh-CN" b="1" smtClean="0"/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k</m:t>
                        </m:r>
                        <m:r>
                          <m:rPr>
                            <m:nor/>
                          </m:rPr>
                          <a:rPr lang="en-US" altLang="zh-CN"/>
                          <m:t>−</m:t>
                        </m:r>
                        <m:r>
                          <m:rPr>
                            <m:nor/>
                          </m:rPr>
                          <a:rPr lang="en-US" altLang="zh-CN"/>
                          <m:t>selection</m:t>
                        </m:r>
                      </m:e>
                    </m:borderBox>
                  </m:oMath>
                </a14:m>
                <a:r>
                  <a:rPr lang="en-US" altLang="zh-CN" smtClean="0"/>
                  <a:t>	</a:t>
                </a:r>
                <a:r>
                  <a:rPr lang="zh-CN" altLang="en-US" smtClean="0"/>
                  <a:t>在</a:t>
                </a:r>
                <a:r>
                  <a:rPr lang="zh-CN" altLang="en-US"/>
                  <a:t>任意一组可比较大小的元素中，如</a:t>
                </a:r>
                <a:r>
                  <a:rPr lang="zh-CN" altLang="en-US" smtClean="0"/>
                  <a:t>何由</a:t>
                </a:r>
                <a:r>
                  <a:rPr lang="zh-CN" altLang="en-US"/>
                  <a:t>小到</a:t>
                </a:r>
                <a:r>
                  <a:rPr lang="zh-CN" altLang="en-US" smtClean="0"/>
                  <a:t>大，找</a:t>
                </a:r>
                <a:r>
                  <a:rPr lang="zh-CN" altLang="en-US"/>
                  <a:t>到次序为</a:t>
                </a:r>
                <a:r>
                  <a:rPr lang="en-US" altLang="zh-CN"/>
                  <a:t>k</a:t>
                </a:r>
                <a:r>
                  <a:rPr lang="zh-CN" altLang="en-US"/>
                  <a:t>者？</a:t>
                </a:r>
                <a:br>
                  <a:rPr lang="zh-CN" altLang="en-US"/>
                </a:br>
                <a:r>
                  <a:rPr lang="en-US" altLang="zh-CN" smtClean="0"/>
                  <a:t>		</a:t>
                </a:r>
                <a:r>
                  <a:rPr lang="zh-CN" altLang="en-US" smtClean="0"/>
                  <a:t>亦</a:t>
                </a:r>
                <a:r>
                  <a:rPr lang="zh-CN" altLang="en-US"/>
                  <a:t>即，在这组元素的非降排序序列</a:t>
                </a:r>
                <a:r>
                  <a:rPr lang="en-US" altLang="zh-CN"/>
                  <a:t>S</a:t>
                </a:r>
                <a:r>
                  <a:rPr lang="zh-CN" altLang="en-US"/>
                  <a:t>中，找出</a:t>
                </a:r>
                <a:r>
                  <a:rPr lang="en-US" altLang="zh-CN"/>
                  <a:t>S[k]</a:t>
                </a:r>
                <a:br>
                  <a:rPr lang="en-US" altLang="zh-CN"/>
                </a:br>
                <a:r>
                  <a:rPr lang="en-US" altLang="zh-CN"/>
                  <a:t>	</a:t>
                </a:r>
                <a:r>
                  <a:rPr lang="en-US" altLang="zh-CN" smtClean="0"/>
                  <a:t>	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// Excel</a:t>
                </a:r>
                <a:r>
                  <a:rPr lang="zh-CN" altLang="en-US">
                    <a:solidFill>
                      <a:srgbClr val="0070C0"/>
                    </a:solidFill>
                  </a:rPr>
                  <a:t>：</a:t>
                </a:r>
                <a:r>
                  <a:rPr lang="en-US" altLang="zh-CN">
                    <a:solidFill>
                      <a:srgbClr val="0070C0"/>
                    </a:solidFill>
                  </a:rPr>
                  <a:t>large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( range</a:t>
                </a:r>
                <a:r>
                  <a:rPr lang="en-US" altLang="zh-CN">
                    <a:solidFill>
                      <a:srgbClr val="0070C0"/>
                    </a:solidFill>
                  </a:rPr>
                  <a:t>, 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rank )</a:t>
                </a:r>
                <a:endParaRPr lang="en-US" altLang="zh-CN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  <a:tabLst>
                    <a:tab pos="1965325" algn="r"/>
                    <a:tab pos="2303463" algn="l"/>
                    <a:tab pos="10655300" algn="r"/>
                  </a:tabLst>
                </a:pPr>
                <a:r>
                  <a:rPr lang="en-US" altLang="zh-CN" smtClean="0"/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median</m:t>
                        </m:r>
                      </m:e>
                    </m:borderBox>
                  </m:oMath>
                </a14:m>
                <a:r>
                  <a:rPr lang="en-US" altLang="zh-CN" smtClean="0"/>
                  <a:t>	</a:t>
                </a:r>
                <a:r>
                  <a:rPr lang="zh-CN" altLang="en-US" smtClean="0"/>
                  <a:t>长</a:t>
                </a:r>
                <a:r>
                  <a:rPr lang="zh-CN" altLang="en-US"/>
                  <a:t>度为</a:t>
                </a:r>
                <a:r>
                  <a:rPr lang="en-US" altLang="zh-CN"/>
                  <a:t>n</a:t>
                </a:r>
                <a:r>
                  <a:rPr lang="zh-CN" altLang="en-US"/>
                  <a:t>的有序序列</a:t>
                </a:r>
                <a:r>
                  <a:rPr lang="en-US" altLang="zh-CN"/>
                  <a:t>S</a:t>
                </a:r>
                <a:r>
                  <a:rPr lang="zh-CN" altLang="en-US"/>
                  <a:t>中，元</a:t>
                </a:r>
                <a:r>
                  <a:rPr lang="zh-CN" altLang="en-US" smtClean="0"/>
                  <a:t>素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S</m:t>
                        </m:r>
                        <m:r>
                          <m:rPr>
                            <m:nor/>
                          </m:rPr>
                          <a:rPr lang="en-US" altLang="zh-CN"/>
                          <m:t>[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altLang="zh-CN"/>
                          <m:t>]</m:t>
                        </m:r>
                      </m:e>
                    </m:borderBox>
                  </m:oMath>
                </a14:m>
                <a:r>
                  <a:rPr lang="zh-CN" altLang="en-US" smtClean="0"/>
                  <a:t>称</a:t>
                </a:r>
                <a:r>
                  <a:rPr lang="zh-CN" altLang="en-US"/>
                  <a:t>作中位</a:t>
                </a:r>
                <a:r>
                  <a:rPr lang="zh-CN" altLang="en-US" smtClean="0"/>
                  <a:t>数</a:t>
                </a:r>
                <a:r>
                  <a:rPr lang="en-US" altLang="zh-CN" smtClean="0"/>
                  <a:t>	</a:t>
                </a:r>
                <a:r>
                  <a:rPr lang="en-US" altLang="zh-CN">
                    <a:solidFill>
                      <a:srgbClr val="0070C0"/>
                    </a:solidFill>
                  </a:rPr>
                  <a:t> 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//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数值上可</a:t>
                </a:r>
                <a:r>
                  <a:rPr lang="zh-CN" altLang="en-US">
                    <a:solidFill>
                      <a:srgbClr val="0070C0"/>
                    </a:solidFill>
                  </a:rPr>
                  <a:t>能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有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70C0"/>
                            </a:solidFill>
                          </a:rPr>
                          <m:t>重复</m:t>
                        </m:r>
                      </m:e>
                    </m:borderBox>
                  </m:oMath>
                </a14:m>
                <a:r>
                  <a:rPr lang="zh-CN" altLang="en-US"/>
                  <a:t/>
                </a:r>
                <a:br>
                  <a:rPr lang="zh-CN" altLang="en-US"/>
                </a:br>
                <a:r>
                  <a:rPr lang="en-US" altLang="zh-CN" smtClean="0"/>
                  <a:t>		</a:t>
                </a:r>
                <a:r>
                  <a:rPr lang="zh-CN" altLang="en-US" smtClean="0"/>
                  <a:t>在</a:t>
                </a:r>
                <a:r>
                  <a:rPr lang="zh-CN" altLang="en-US"/>
                  <a:t>任意一组可比较大小的元素中，如何找到中位数？</a:t>
                </a:r>
                <a:br>
                  <a:rPr lang="zh-CN" altLang="en-US"/>
                </a:br>
                <a:r>
                  <a:rPr lang="en-US" altLang="zh-CN"/>
                  <a:t>	</a:t>
                </a:r>
                <a:r>
                  <a:rPr lang="en-US" altLang="zh-CN" smtClean="0"/>
                  <a:t>	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// Excel</a:t>
                </a:r>
                <a:r>
                  <a:rPr lang="zh-CN" altLang="en-US">
                    <a:solidFill>
                      <a:srgbClr val="0070C0"/>
                    </a:solidFill>
                  </a:rPr>
                  <a:t>：</a:t>
                </a:r>
                <a:r>
                  <a:rPr lang="en-US" altLang="zh-CN">
                    <a:solidFill>
                      <a:srgbClr val="0070C0"/>
                    </a:solidFill>
                  </a:rPr>
                  <a:t>median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( range )</a:t>
                </a:r>
                <a:r>
                  <a:rPr lang="zh-CN" altLang="en-US"/>
                  <a:t/>
                </a:r>
                <a:br>
                  <a:rPr lang="zh-CN" altLang="en-US"/>
                </a:br>
                <a:r>
                  <a:rPr lang="zh-CN" altLang="en-US"/>
                  <a:t/>
                </a:r>
                <a:br>
                  <a:rPr lang="zh-CN" altLang="en-US"/>
                </a:br>
                <a:r>
                  <a:rPr lang="zh-CN" altLang="en-US"/>
                  <a:t/>
                </a:r>
                <a:br>
                  <a:rPr lang="zh-CN" altLang="en-US"/>
                </a:br>
                <a:endParaRPr lang="zh-CN" altLang="en-US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  <a:tabLst>
                    <a:tab pos="1965325" algn="r"/>
                    <a:tab pos="2303463" algn="l"/>
                    <a:tab pos="10655300" algn="r"/>
                  </a:tabLst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中位数</m:t>
                        </m:r>
                      </m:e>
                    </m:borderBox>
                  </m:oMath>
                </a14:m>
                <a:r>
                  <a:rPr lang="zh-CN" altLang="en-US" smtClean="0"/>
                  <a:t>是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k</m:t>
                        </m:r>
                        <m:r>
                          <m:rPr>
                            <m:nor/>
                          </m:rPr>
                          <a:rPr lang="en-US" altLang="zh-CN"/>
                          <m:t>−</m:t>
                        </m:r>
                        <m:r>
                          <m:rPr>
                            <m:nor/>
                          </m:rPr>
                          <a:rPr lang="zh-CN" altLang="en-US"/>
                          <m:t>选取</m:t>
                        </m:r>
                      </m:e>
                    </m:borderBox>
                  </m:oMath>
                </a14:m>
                <a:r>
                  <a:rPr lang="zh-CN" altLang="en-US" smtClean="0"/>
                  <a:t>的</a:t>
                </a:r>
                <a:r>
                  <a:rPr lang="zh-CN" altLang="en-US"/>
                  <a:t>一个特例；稍后将看到，也是其中难度最大者</a:t>
                </a:r>
              </a:p>
            </p:txBody>
          </p:sp>
        </mc:Choice>
        <mc:Fallback xmlns="">
          <p:sp>
            <p:nvSpPr>
              <p:cNvPr id="1555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5458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303" y="291880"/>
            <a:ext cx="2087850" cy="511616"/>
          </a:xfrm>
          <a:ln/>
        </p:spPr>
        <p:txBody>
          <a:bodyPr/>
          <a:lstStyle/>
          <a:p>
            <a:r>
              <a:rPr lang="zh-CN" altLang="en-US"/>
              <a:t>选取与中位数</a:t>
            </a: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3001440" y="4365207"/>
            <a:ext cx="431800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0</a:t>
            </a:r>
            <a:endParaRPr lang="en-US" altLang="zh-CN" sz="1800" b="1" baseline="-25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9192690" y="4365207"/>
            <a:ext cx="431800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n-1</a:t>
            </a:r>
            <a:endParaRPr lang="en-US" altLang="zh-CN" sz="1800" b="1" baseline="-25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5304902" y="4365207"/>
            <a:ext cx="431800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k</a:t>
            </a:r>
            <a:endParaRPr lang="en-US" altLang="zh-CN" sz="1800" b="1" baseline="-25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3001440" y="5085932"/>
            <a:ext cx="431800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0</a:t>
            </a:r>
            <a:endParaRPr lang="en-US" altLang="zh-CN" sz="1800" b="1" baseline="-25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9192690" y="5085932"/>
            <a:ext cx="431800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n-1</a:t>
            </a:r>
            <a:endParaRPr lang="en-US" altLang="zh-CN" sz="1800" b="1" baseline="-25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6097065" y="5085932"/>
            <a:ext cx="431800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sym typeface="Symbol" pitchFamily="18" charset="2"/>
              </a:rPr>
              <a:t>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n/2</a:t>
            </a:r>
            <a:r>
              <a:rPr lang="en-US" altLang="zh-CN" b="1">
                <a:solidFill>
                  <a:schemeClr val="bg1"/>
                </a:solidFill>
                <a:ea typeface="黑体" pitchFamily="49" charset="-122"/>
                <a:sym typeface="Symbol" pitchFamily="18" charset="2"/>
              </a:rPr>
              <a:t></a:t>
            </a:r>
            <a:endParaRPr lang="en-US" altLang="zh-CN" b="1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3504677" y="4365207"/>
            <a:ext cx="172878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3333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. . . . . .</a:t>
            </a:r>
            <a:endParaRPr lang="en-US" altLang="zh-CN" sz="1800" b="1" baseline="-25000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5808140" y="4365207"/>
            <a:ext cx="3313112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3333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. . . . . .</a:t>
            </a:r>
            <a:endParaRPr lang="en-US" altLang="zh-CN" sz="1800" b="1" baseline="-25000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</p:txBody>
      </p:sp>
      <p:sp>
        <p:nvSpPr>
          <p:cNvPr id="22" name="AutoShape 12"/>
          <p:cNvSpPr>
            <a:spLocks noChangeArrowheads="1"/>
          </p:cNvSpPr>
          <p:nvPr/>
        </p:nvSpPr>
        <p:spPr bwMode="auto">
          <a:xfrm>
            <a:off x="6600302" y="5085932"/>
            <a:ext cx="2520950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3333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. . . . . .</a:t>
            </a:r>
            <a:endParaRPr lang="en-US" altLang="zh-CN" sz="1800" b="1" baseline="-25000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</p:txBody>
      </p:sp>
      <p:sp>
        <p:nvSpPr>
          <p:cNvPr id="23" name="AutoShape 13"/>
          <p:cNvSpPr>
            <a:spLocks noChangeArrowheads="1"/>
          </p:cNvSpPr>
          <p:nvPr/>
        </p:nvSpPr>
        <p:spPr bwMode="auto">
          <a:xfrm>
            <a:off x="3504677" y="5085932"/>
            <a:ext cx="2520950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3333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. . . . . .</a:t>
            </a:r>
            <a:endParaRPr lang="en-US" altLang="zh-CN" sz="1800" b="1" baseline="-25000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294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800"/>
                            </p:stCondLst>
                            <p:childTnLst>
                              <p:par>
                                <p:cTn id="87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800"/>
                            </p:stCondLst>
                            <p:childTnLst>
                              <p:par>
                                <p:cTn id="10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1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3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800"/>
                            </p:stCondLst>
                            <p:childTnLst>
                              <p:par>
                                <p:cTn id="13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523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tabLst>
                    <a:tab pos="1798638" algn="r"/>
                    <a:tab pos="2149475" algn="l"/>
                    <a:tab pos="10655300" algn="r"/>
                  </a:tabLst>
                </a:pPr>
                <a:r>
                  <a:rPr lang="en-US" altLang="zh-CN" smtClean="0"/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majority</m:t>
                        </m:r>
                      </m:e>
                    </m:borderBox>
                  </m:oMath>
                </a14:m>
                <a:r>
                  <a:rPr lang="en-US" altLang="zh-CN" smtClean="0"/>
                  <a:t>	</a:t>
                </a:r>
                <a:r>
                  <a:rPr lang="zh-CN" altLang="en-US" smtClean="0"/>
                  <a:t>无序向量中，若有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一半以上</m:t>
                        </m:r>
                      </m:e>
                    </m:borderBox>
                  </m:oMath>
                </a14:m>
                <a:r>
                  <a:rPr lang="zh-CN" altLang="en-US" smtClean="0"/>
                  <a:t>元</a:t>
                </a:r>
                <a:r>
                  <a:rPr lang="zh-CN" altLang="en-US"/>
                  <a:t>素同为</a:t>
                </a:r>
                <a:r>
                  <a:rPr lang="en-US" altLang="zh-CN"/>
                  <a:t>m</a:t>
                </a:r>
                <a:r>
                  <a:rPr lang="zh-CN" altLang="en-US"/>
                  <a:t>，则称之</a:t>
                </a:r>
                <a:r>
                  <a:rPr lang="zh-CN" altLang="en-US" smtClean="0"/>
                  <a:t>为众数</a:t>
                </a:r>
                <a:r>
                  <a:rPr lang="zh-CN" altLang="en-US"/>
                  <a:t/>
                </a:r>
                <a:br>
                  <a:rPr lang="zh-CN" altLang="en-US"/>
                </a:br>
                <a:r>
                  <a:rPr lang="en-US" altLang="zh-CN" smtClean="0"/>
                  <a:t>		</a:t>
                </a:r>
                <a:r>
                  <a:rPr lang="zh-CN" altLang="en-US" smtClean="0"/>
                  <a:t>在</a:t>
                </a:r>
                <a:r>
                  <a:rPr lang="en-US" altLang="zh-CN" smtClean="0"/>
                  <a:t>{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3</m:t>
                        </m:r>
                      </m:e>
                    </m:borderBox>
                  </m:oMath>
                </a14:m>
                <a:r>
                  <a:rPr lang="en-US" altLang="zh-CN" smtClean="0"/>
                  <a:t>, </a:t>
                </a:r>
                <a:r>
                  <a:rPr lang="en-US" altLang="zh-CN"/>
                  <a:t>5, 2,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3</m:t>
                        </m:r>
                      </m:e>
                    </m:borderBox>
                  </m:oMath>
                </a14:m>
                <a:r>
                  <a:rPr lang="en-US" altLang="zh-CN" smtClean="0"/>
                  <a:t>,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3</m:t>
                        </m:r>
                      </m:e>
                    </m:borderBox>
                  </m:oMath>
                </a14:m>
                <a:r>
                  <a:rPr lang="en-US" altLang="zh-CN" smtClean="0"/>
                  <a:t> }</a:t>
                </a:r>
                <a:r>
                  <a:rPr lang="zh-CN" altLang="en-US" smtClean="0"/>
                  <a:t>中，众</a:t>
                </a:r>
                <a:r>
                  <a:rPr lang="zh-CN" altLang="en-US"/>
                  <a:t>数</a:t>
                </a:r>
                <a:r>
                  <a:rPr lang="zh-CN" altLang="en-US" smtClean="0"/>
                  <a:t>为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3</m:t>
                        </m:r>
                      </m:e>
                    </m:borderBox>
                  </m:oMath>
                </a14:m>
                <a:r>
                  <a:rPr lang="zh-CN" altLang="en-US" smtClean="0"/>
                  <a:t>；然而</a:t>
                </a:r>
                <a:r>
                  <a:rPr lang="en-US" altLang="zh-CN" smtClean="0"/>
                  <a:t/>
                </a:r>
                <a:br>
                  <a:rPr lang="en-US" altLang="zh-CN" smtClean="0"/>
                </a:br>
                <a:r>
                  <a:rPr lang="en-US" altLang="zh-CN" smtClean="0"/>
                  <a:t>		</a:t>
                </a:r>
                <a:r>
                  <a:rPr lang="zh-CN" altLang="en-US" smtClean="0"/>
                  <a:t>在</a:t>
                </a:r>
                <a:r>
                  <a:rPr lang="en-US" altLang="zh-CN" smtClean="0"/>
                  <a:t>{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3</m:t>
                        </m:r>
                      </m:e>
                    </m:borderBox>
                  </m:oMath>
                </a14:m>
                <a:r>
                  <a:rPr lang="en-US" altLang="zh-CN" smtClean="0"/>
                  <a:t>, </a:t>
                </a:r>
                <a:r>
                  <a:rPr lang="en-US" altLang="zh-CN"/>
                  <a:t>5, 2,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3</m:t>
                        </m:r>
                      </m:e>
                    </m:borderBox>
                  </m:oMath>
                </a14:m>
                <a:r>
                  <a:rPr lang="en-US" altLang="zh-CN" smtClean="0"/>
                  <a:t>,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3</m:t>
                        </m:r>
                      </m:e>
                    </m:borderBox>
                  </m:oMath>
                </a14:m>
                <a:r>
                  <a:rPr lang="en-US" altLang="zh-CN" smtClean="0"/>
                  <a:t>, 0 }</a:t>
                </a:r>
                <a:r>
                  <a:rPr lang="zh-CN" altLang="en-US" smtClean="0"/>
                  <a:t>中，却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无</m:t>
                        </m:r>
                      </m:e>
                    </m:borderBox>
                  </m:oMath>
                </a14:m>
                <a:r>
                  <a:rPr lang="zh-CN" altLang="en-US" smtClean="0"/>
                  <a:t>众数</a:t>
                </a:r>
                <a:endParaRPr lang="en-US" altLang="zh-CN"/>
              </a:p>
              <a:p>
                <a:pPr>
                  <a:tabLst>
                    <a:tab pos="1798638" algn="r"/>
                    <a:tab pos="2149475" algn="l"/>
                    <a:tab pos="10655300" algn="r"/>
                  </a:tabLst>
                </a:pPr>
                <a:r>
                  <a:rPr lang="en-US" altLang="zh-CN" smtClean="0"/>
                  <a:t>	</a:t>
                </a:r>
                <a:r>
                  <a:rPr lang="zh-CN" altLang="en-US" smtClean="0"/>
                  <a:t>平</a:t>
                </a:r>
                <a:r>
                  <a:rPr lang="zh-CN" altLang="en-US"/>
                  <a:t>凡算</a:t>
                </a:r>
                <a:r>
                  <a:rPr lang="zh-CN" altLang="en-US" smtClean="0"/>
                  <a:t>法</a:t>
                </a:r>
                <a:r>
                  <a:rPr lang="en-US" altLang="zh-CN" smtClean="0"/>
                  <a:t>	</a:t>
                </a:r>
                <a:r>
                  <a:rPr lang="zh-CN" altLang="en-US" smtClean="0"/>
                  <a:t>排序 </a:t>
                </a:r>
                <a:r>
                  <a:rPr lang="en-US" altLang="zh-CN" smtClean="0"/>
                  <a:t>+ </a:t>
                </a:r>
                <a:r>
                  <a:rPr lang="zh-CN" altLang="en-US" smtClean="0"/>
                  <a:t>扫描</a:t>
                </a:r>
                <a:r>
                  <a:rPr lang="en-US" altLang="zh-CN" smtClean="0"/>
                  <a:t/>
                </a:r>
                <a:br>
                  <a:rPr lang="en-US" altLang="zh-CN" smtClean="0"/>
                </a:br>
                <a:r>
                  <a:rPr lang="en-US" altLang="zh-CN" smtClean="0"/>
                  <a:t>	</a:t>
                </a:r>
                <a:r>
                  <a:rPr lang="zh-CN" altLang="en-US" smtClean="0"/>
                  <a:t>但进一步地</a:t>
                </a:r>
                <a:r>
                  <a:rPr lang="en-US" altLang="zh-CN" smtClean="0"/>
                  <a:t>	</a:t>
                </a:r>
                <a:r>
                  <a:rPr lang="zh-CN" altLang="en-US" smtClean="0"/>
                  <a:t>若限制时间不超过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>
                            <a:latin typeface="BrushScript BT" pitchFamily="66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zh-CN"/>
                          <m:t>(</m:t>
                        </m:r>
                        <m:r>
                          <m:rPr>
                            <m:nor/>
                          </m:rPr>
                          <a:rPr lang="en-US" altLang="zh-CN"/>
                          <m:t>n</m:t>
                        </m:r>
                        <m:r>
                          <m:rPr>
                            <m:nor/>
                          </m:rPr>
                          <a:rPr lang="en-US" altLang="zh-CN"/>
                          <m:t>)</m:t>
                        </m:r>
                      </m:e>
                    </m:borderBox>
                  </m:oMath>
                </a14:m>
                <a:r>
                  <a:rPr lang="zh-CN" altLang="en-US" smtClean="0"/>
                  <a:t>，附加空间不超过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>
                            <a:latin typeface="BrushScript BT" pitchFamily="66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zh-CN"/>
                          <m:t>(1)</m:t>
                        </m:r>
                      </m:e>
                    </m:borderBox>
                  </m:oMath>
                </a14:m>
                <a:r>
                  <a:rPr lang="zh-CN" altLang="en-US" smtClean="0"/>
                  <a:t>呢？</a:t>
                </a:r>
                <a:endParaRPr lang="zh-CN" altLang="en-US"/>
              </a:p>
              <a:p>
                <a:pPr>
                  <a:tabLst>
                    <a:tab pos="1798638" algn="r"/>
                    <a:tab pos="2149475" algn="l"/>
                    <a:tab pos="10655300" algn="r"/>
                  </a:tabLst>
                </a:pPr>
                <a:r>
                  <a:rPr lang="en-US" altLang="zh-CN" smtClean="0"/>
                  <a:t>	</a:t>
                </a:r>
                <a:r>
                  <a:rPr lang="zh-CN" altLang="en-US" smtClean="0"/>
                  <a:t>必</a:t>
                </a:r>
                <a:r>
                  <a:rPr lang="zh-CN" altLang="en-US"/>
                  <a:t>要</a:t>
                </a:r>
                <a:r>
                  <a:rPr lang="zh-CN" altLang="en-US" smtClean="0"/>
                  <a:t>性</a:t>
                </a:r>
                <a:r>
                  <a:rPr lang="en-US" altLang="zh-CN" smtClean="0"/>
                  <a:t>	</a:t>
                </a:r>
                <a:r>
                  <a:rPr lang="zh-CN" altLang="en-US" smtClean="0"/>
                  <a:t>众</a:t>
                </a:r>
                <a:r>
                  <a:rPr lang="zh-CN" altLang="en-US"/>
                  <a:t>数若存在，</a:t>
                </a:r>
                <a:r>
                  <a:rPr lang="zh-CN" altLang="en-US" smtClean="0"/>
                  <a:t>则亦必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中位数</m:t>
                        </m:r>
                      </m:e>
                    </m:borderBox>
                  </m:oMath>
                </a14:m>
                <a:endParaRPr lang="zh-CN" altLang="en-US">
                  <a:solidFill>
                    <a:srgbClr val="FF0000"/>
                  </a:solidFill>
                </a:endParaRPr>
              </a:p>
              <a:p>
                <a:pPr>
                  <a:lnSpc>
                    <a:spcPct val="140000"/>
                  </a:lnSpc>
                  <a:tabLst>
                    <a:tab pos="1798638" algn="r"/>
                    <a:tab pos="2149475" algn="l"/>
                    <a:tab pos="10655300" algn="r"/>
                  </a:tabLst>
                </a:pPr>
                <a:r>
                  <a:rPr lang="en-US" altLang="zh-CN" smtClean="0"/>
                  <a:t>	</a:t>
                </a:r>
                <a:r>
                  <a:rPr lang="zh-CN" altLang="en-US" smtClean="0"/>
                  <a:t>事实上</a:t>
                </a:r>
                <a:r>
                  <a:rPr lang="en-US" altLang="zh-CN" smtClean="0"/>
                  <a:t>	</a:t>
                </a:r>
                <a:r>
                  <a:rPr lang="zh-CN" altLang="en-US" smtClean="0"/>
                  <a:t>只要能够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找出</m:t>
                        </m:r>
                      </m:e>
                    </m:borderBox>
                  </m:oMath>
                </a14:m>
                <a:r>
                  <a:rPr lang="zh-CN" altLang="en-US" smtClean="0"/>
                  <a:t>中</a:t>
                </a:r>
                <a:r>
                  <a:rPr lang="zh-CN" altLang="en-US"/>
                  <a:t>位数，即不</a:t>
                </a:r>
                <a:r>
                  <a:rPr lang="zh-CN" altLang="en-US" smtClean="0"/>
                  <a:t>难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验证</m:t>
                        </m:r>
                      </m:e>
                    </m:borderBox>
                  </m:oMath>
                </a14:m>
                <a:r>
                  <a:rPr lang="zh-CN" altLang="en-US" smtClean="0"/>
                  <a:t>它</a:t>
                </a:r>
                <a:r>
                  <a:rPr lang="zh-CN" altLang="en-US"/>
                  <a:t>是否众数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 smtClean="0"/>
                  <a:t>		template </a:t>
                </a:r>
                <a:r>
                  <a:rPr lang="en-US" altLang="zh-CN"/>
                  <a:t>&lt;typename T</a:t>
                </a:r>
                <a:r>
                  <a:rPr lang="en-US" altLang="zh-CN" smtClean="0"/>
                  <a:t>&gt; bool </a:t>
                </a:r>
                <a:r>
                  <a:rPr lang="en-US" altLang="zh-CN">
                    <a:hlinkClick r:id="rId3" action="ppaction://hlinkfile"/>
                  </a:rPr>
                  <a:t>majority</a:t>
                </a:r>
                <a:r>
                  <a:rPr lang="en-US" altLang="zh-CN" smtClean="0"/>
                  <a:t>( </a:t>
                </a:r>
                <a:r>
                  <a:rPr lang="en-US" altLang="zh-CN" smtClean="0">
                    <a:hlinkClick r:id="rId4" action="ppaction://hlinkfile"/>
                  </a:rPr>
                  <a:t>Vector</a:t>
                </a:r>
                <a:r>
                  <a:rPr lang="en-US" altLang="zh-CN" smtClean="0"/>
                  <a:t>&lt;T</a:t>
                </a:r>
                <a:r>
                  <a:rPr lang="en-US" altLang="zh-CN"/>
                  <a:t>&gt; A, </a:t>
                </a:r>
                <a:r>
                  <a:rPr lang="en-US" altLang="zh-CN" smtClean="0"/>
                  <a:t>T &amp; maj )</a:t>
                </a:r>
                <a:br>
                  <a:rPr lang="en-US" altLang="zh-CN" smtClean="0"/>
                </a:br>
                <a:r>
                  <a:rPr lang="en-US" altLang="zh-CN" smtClean="0"/>
                  <a:t>		   { return </a:t>
                </a:r>
                <a:r>
                  <a:rPr lang="en-US" altLang="zh-CN">
                    <a:hlinkClick r:id="rId5" action="ppaction://hlinkfile"/>
                  </a:rPr>
                  <a:t>majEleCheck</a:t>
                </a:r>
                <a:r>
                  <a:rPr lang="en-US" altLang="zh-CN" smtClean="0"/>
                  <a:t>( A</a:t>
                </a:r>
                <a:r>
                  <a:rPr lang="en-US" altLang="zh-CN"/>
                  <a:t>,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maj</m:t>
                        </m:r>
                        <m:r>
                          <m:rPr>
                            <m:nor/>
                          </m:rPr>
                          <a:rPr lang="en-US" altLang="zh-CN"/>
                          <m:t> = </m:t>
                        </m:r>
                        <m:borderBox>
                          <m:borderBox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borderBoxPr>
                          <m:e>
                            <m:r>
                              <m:rPr>
                                <m:nor/>
                              </m:rPr>
                              <a:rPr lang="en-US" altLang="zh-CN"/>
                              <m:t>median</m:t>
                            </m:r>
                          </m:e>
                        </m:borderBox>
                        <m:r>
                          <m:rPr>
                            <m:nor/>
                          </m:rPr>
                          <a:rPr lang="en-US" altLang="zh-CN"/>
                          <m:t>( </m:t>
                        </m:r>
                        <m:r>
                          <m:rPr>
                            <m:nor/>
                          </m:rPr>
                          <a:rPr lang="en-US" altLang="zh-CN"/>
                          <m:t>A</m:t>
                        </m:r>
                        <m:r>
                          <m:rPr>
                            <m:nor/>
                          </m:rPr>
                          <a:rPr lang="en-US" altLang="zh-CN"/>
                          <m:t> )</m:t>
                        </m:r>
                      </m:e>
                    </m:borderBox>
                  </m:oMath>
                </a14:m>
                <a:r>
                  <a:rPr lang="en-US" altLang="zh-CN" smtClean="0"/>
                  <a:t> ); }</a:t>
                </a:r>
                <a:endParaRPr lang="en-US" altLang="zh-CN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52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 b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2386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301" y="291880"/>
            <a:ext cx="863766" cy="511616"/>
          </a:xfrm>
          <a:ln/>
        </p:spPr>
        <p:txBody>
          <a:bodyPr/>
          <a:lstStyle/>
          <a:p>
            <a:r>
              <a:rPr lang="zh-CN" altLang="en-US"/>
              <a:t>众数</a:t>
            </a:r>
          </a:p>
        </p:txBody>
      </p:sp>
    </p:spTree>
    <p:extLst>
      <p:ext uri="{BB962C8B-B14F-4D97-AF65-F5344CB8AC3E}">
        <p14:creationId xmlns:p14="http://schemas.microsoft.com/office/powerpoint/2010/main" val="3722137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523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tabLst>
                    <a:tab pos="1798638" algn="r"/>
                    <a:tab pos="2149475" algn="l"/>
                    <a:tab pos="10655300" algn="r"/>
                  </a:tabLst>
                </a:pPr>
                <a:r>
                  <a:rPr lang="en-US" altLang="zh-CN" smtClean="0"/>
                  <a:t>	</a:t>
                </a:r>
                <a:r>
                  <a:rPr lang="zh-CN" altLang="en-US" smtClean="0"/>
                  <a:t>然而</a:t>
                </a:r>
                <a:r>
                  <a:rPr lang="en-US" altLang="zh-CN" smtClean="0"/>
                  <a:t>	</a:t>
                </a:r>
                <a:r>
                  <a:rPr lang="zh-CN" altLang="en-US" smtClean="0"/>
                  <a:t>在</a:t>
                </a:r>
                <a:r>
                  <a:rPr lang="zh-CN" altLang="en-US"/>
                  <a:t>高效的中位</a:t>
                </a:r>
                <a:r>
                  <a:rPr lang="zh-CN" altLang="en-US" smtClean="0"/>
                  <a:t>数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算法未知</m:t>
                        </m:r>
                      </m:e>
                    </m:borderBox>
                  </m:oMath>
                </a14:m>
                <a:r>
                  <a:rPr lang="zh-CN" altLang="en-US" smtClean="0"/>
                  <a:t>之</a:t>
                </a:r>
                <a:r>
                  <a:rPr lang="zh-CN" altLang="en-US"/>
                  <a:t>前，如何确定众数的候选呢？</a:t>
                </a:r>
              </a:p>
              <a:p>
                <a:pPr>
                  <a:tabLst>
                    <a:tab pos="1798638" algn="r"/>
                    <a:tab pos="2149475" algn="l"/>
                    <a:tab pos="10655300" algn="r"/>
                  </a:tabLst>
                </a:pPr>
                <a:r>
                  <a:rPr lang="en-US" altLang="zh-CN" b="1" smtClean="0"/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mode</m:t>
                        </m:r>
                      </m:e>
                    </m:borderBox>
                  </m:oMath>
                </a14:m>
                <a:r>
                  <a:rPr lang="en-US" altLang="zh-CN" smtClean="0"/>
                  <a:t>	</a:t>
                </a:r>
                <a:r>
                  <a:rPr lang="zh-CN" altLang="en-US" smtClean="0"/>
                  <a:t>众</a:t>
                </a:r>
                <a:r>
                  <a:rPr lang="zh-CN" altLang="en-US"/>
                  <a:t>数若存在，</a:t>
                </a:r>
                <a:r>
                  <a:rPr lang="zh-CN" altLang="en-US" smtClean="0"/>
                  <a:t>则亦必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频繁数</m:t>
                        </m:r>
                      </m:e>
                    </m:borderBox>
                  </m:oMath>
                </a14:m>
                <a:r>
                  <a:rPr lang="en-US" altLang="zh-CN" smtClean="0"/>
                  <a:t>	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//Excel</a:t>
                </a:r>
                <a:r>
                  <a:rPr lang="zh-CN" altLang="en-US">
                    <a:solidFill>
                      <a:srgbClr val="0070C0"/>
                    </a:solidFill>
                  </a:rPr>
                  <a:t>：</a:t>
                </a:r>
                <a:r>
                  <a:rPr lang="en-US" altLang="zh-CN">
                    <a:solidFill>
                      <a:srgbClr val="0070C0"/>
                    </a:solidFill>
                  </a:rPr>
                  <a:t>mode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( range )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/>
                  <a:t>		</a:t>
                </a:r>
                <a:r>
                  <a:rPr lang="en-US" altLang="zh-CN" smtClean="0"/>
                  <a:t>template </a:t>
                </a:r>
                <a:r>
                  <a:rPr lang="en-US" altLang="zh-CN"/>
                  <a:t>&lt;typename T&gt; bool </a:t>
                </a:r>
                <a:r>
                  <a:rPr lang="en-US" altLang="zh-CN">
                    <a:hlinkClick r:id="rId3" action="ppaction://hlinkfile"/>
                  </a:rPr>
                  <a:t>majority</a:t>
                </a:r>
                <a:r>
                  <a:rPr lang="en-US" altLang="zh-CN"/>
                  <a:t>( </a:t>
                </a:r>
                <a:r>
                  <a:rPr lang="en-US" altLang="zh-CN">
                    <a:hlinkClick r:id="rId4" action="ppaction://hlinkfile"/>
                  </a:rPr>
                  <a:t>Vector</a:t>
                </a:r>
                <a:r>
                  <a:rPr lang="en-US" altLang="zh-CN"/>
                  <a:t>&lt;T&gt; A, T &amp; maj )</a:t>
                </a:r>
                <a:br>
                  <a:rPr lang="en-US" altLang="zh-CN"/>
                </a:br>
                <a:r>
                  <a:rPr lang="en-US" altLang="zh-CN"/>
                  <a:t>		</a:t>
                </a:r>
                <a:r>
                  <a:rPr lang="en-US" altLang="zh-CN" smtClean="0"/>
                  <a:t>   </a:t>
                </a:r>
                <a:r>
                  <a:rPr lang="en-US" altLang="zh-CN"/>
                  <a:t>{ return </a:t>
                </a:r>
                <a:r>
                  <a:rPr lang="en-US" altLang="zh-CN">
                    <a:hlinkClick r:id="rId5" action="ppaction://hlinkfile"/>
                  </a:rPr>
                  <a:t>majEleCheck</a:t>
                </a:r>
                <a:r>
                  <a:rPr lang="en-US" altLang="zh-CN"/>
                  <a:t>( A,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maj</m:t>
                        </m:r>
                        <m:r>
                          <m:rPr>
                            <m:nor/>
                          </m:rPr>
                          <a:rPr lang="en-US" altLang="zh-CN"/>
                          <m:t> = </m:t>
                        </m:r>
                        <m:borderBox>
                          <m:borderBox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borderBoxPr>
                          <m:e>
                            <m:r>
                              <m:rPr>
                                <m:nor/>
                              </m:rPr>
                              <a:rPr lang="en-US" altLang="zh-CN"/>
                              <m:t>mode</m:t>
                            </m:r>
                          </m:e>
                        </m:borderBox>
                        <m:r>
                          <m:rPr>
                            <m:nor/>
                          </m:rPr>
                          <a:rPr lang="en-US" altLang="zh-CN"/>
                          <m:t>( </m:t>
                        </m:r>
                        <m:r>
                          <m:rPr>
                            <m:nor/>
                          </m:rPr>
                          <a:rPr lang="en-US" altLang="zh-CN"/>
                          <m:t>A</m:t>
                        </m:r>
                        <m:r>
                          <m:rPr>
                            <m:nor/>
                          </m:rPr>
                          <a:rPr lang="en-US" altLang="zh-CN"/>
                          <m:t> )</m:t>
                        </m:r>
                      </m:e>
                    </m:borderBox>
                  </m:oMath>
                </a14:m>
                <a:r>
                  <a:rPr lang="en-US" altLang="zh-CN"/>
                  <a:t> ); </a:t>
                </a:r>
                <a:r>
                  <a:rPr lang="en-US" altLang="zh-CN" smtClean="0"/>
                  <a:t>}</a:t>
                </a:r>
                <a:endParaRPr lang="en-US" altLang="zh-CN">
                  <a:solidFill>
                    <a:srgbClr val="0070C0"/>
                  </a:solidFill>
                </a:endParaRPr>
              </a:p>
              <a:p>
                <a:pPr>
                  <a:tabLst>
                    <a:tab pos="1798638" algn="r"/>
                    <a:tab pos="2149475" algn="l"/>
                    <a:tab pos="10655300" algn="r"/>
                  </a:tabLst>
                </a:pPr>
                <a:r>
                  <a:rPr lang="en-US" altLang="zh-CN" smtClean="0"/>
                  <a:t>	</a:t>
                </a:r>
                <a:r>
                  <a:rPr lang="zh-CN" altLang="en-US" smtClean="0"/>
                  <a:t>同样地</a:t>
                </a:r>
                <a:r>
                  <a:rPr lang="en-US" altLang="zh-CN" smtClean="0"/>
                  <a:t>	mode()</a:t>
                </a:r>
                <a:r>
                  <a:rPr lang="zh-CN" altLang="en-US" smtClean="0"/>
                  <a:t>算法难以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兼顾</m:t>
                        </m:r>
                      </m:e>
                    </m:borderBox>
                  </m:oMath>
                </a14:m>
                <a:r>
                  <a:rPr lang="zh-CN" altLang="en-US" smtClean="0"/>
                  <a:t>时间、空间的高效</a:t>
                </a:r>
                <a:endParaRPr lang="en-US" altLang="zh-CN" smtClean="0"/>
              </a:p>
              <a:p>
                <a:pPr>
                  <a:tabLst>
                    <a:tab pos="1798638" algn="r"/>
                    <a:tab pos="2149475" algn="l"/>
                    <a:tab pos="10655300" algn="r"/>
                  </a:tabLst>
                </a:pPr>
                <a:r>
                  <a:rPr lang="en-US" altLang="zh-CN" b="1" smtClean="0"/>
                  <a:t>	</a:t>
                </a:r>
                <a:r>
                  <a:rPr lang="zh-CN" altLang="en-US" b="1" smtClean="0"/>
                  <a:t>可行思路</a:t>
                </a:r>
                <a:r>
                  <a:rPr lang="en-US" altLang="zh-CN" b="1" smtClean="0"/>
                  <a:t>	</a:t>
                </a:r>
                <a:r>
                  <a:rPr lang="zh-CN" altLang="en-US" b="1" smtClean="0"/>
                  <a:t>借助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更弱</m:t>
                        </m:r>
                      </m:e>
                    </m:borderBox>
                  </m:oMath>
                </a14:m>
                <a:r>
                  <a:rPr lang="zh-CN" altLang="en-US" smtClean="0"/>
                  <a:t>但计算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成本更低</m:t>
                        </m:r>
                      </m:e>
                    </m:borderBox>
                  </m:oMath>
                </a14:m>
                <a:r>
                  <a:rPr lang="zh-CN" altLang="en-US" smtClean="0"/>
                  <a:t>的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必要条件</m:t>
                        </m:r>
                      </m:e>
                    </m:borderBox>
                  </m:oMath>
                </a14:m>
                <a:r>
                  <a:rPr lang="zh-CN" altLang="en-US" smtClean="0"/>
                  <a:t>，</a:t>
                </a:r>
                <a:r>
                  <a:rPr lang="zh-CN" altLang="en-US"/>
                  <a:t>选</a:t>
                </a:r>
                <a:r>
                  <a:rPr lang="zh-CN" altLang="en-US" smtClean="0"/>
                  <a:t>出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唯一</m:t>
                        </m:r>
                      </m:e>
                    </m:borderBox>
                  </m:oMath>
                </a14:m>
                <a:r>
                  <a:rPr lang="zh-CN" altLang="en-US" smtClean="0"/>
                  <a:t>的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候选</m:t>
                        </m:r>
                      </m:e>
                    </m:borderBox>
                  </m:oMath>
                </a14:m>
                <a:r>
                  <a:rPr lang="zh-CN" altLang="en-US" smtClean="0"/>
                  <a:t>者</a:t>
                </a:r>
                <a:r>
                  <a:rPr lang="en-US" altLang="zh-CN" smtClean="0"/>
                  <a:t/>
                </a:r>
                <a:br>
                  <a:rPr lang="en-US" altLang="zh-CN" smtClean="0"/>
                </a:br>
                <a:r>
                  <a:rPr lang="en-US" altLang="zh-CN" smtClean="0"/>
                  <a:t>		template </a:t>
                </a:r>
                <a:r>
                  <a:rPr lang="en-US" altLang="zh-CN"/>
                  <a:t>&lt;typename T&gt; bool </a:t>
                </a:r>
                <a:r>
                  <a:rPr lang="en-US" altLang="zh-CN">
                    <a:hlinkClick r:id="rId3" action="ppaction://hlinkfile"/>
                  </a:rPr>
                  <a:t>majority</a:t>
                </a:r>
                <a:r>
                  <a:rPr lang="en-US" altLang="zh-CN"/>
                  <a:t>( </a:t>
                </a:r>
                <a:r>
                  <a:rPr lang="en-US" altLang="zh-CN">
                    <a:hlinkClick r:id="rId4" action="ppaction://hlinkfile"/>
                  </a:rPr>
                  <a:t>Vector</a:t>
                </a:r>
                <a:r>
                  <a:rPr lang="en-US" altLang="zh-CN"/>
                  <a:t>&lt;T&gt; A, T &amp; maj )</a:t>
                </a:r>
                <a:br>
                  <a:rPr lang="en-US" altLang="zh-CN"/>
                </a:br>
                <a:r>
                  <a:rPr lang="en-US" altLang="zh-CN"/>
                  <a:t>		</a:t>
                </a:r>
                <a:r>
                  <a:rPr lang="en-US" altLang="zh-CN" smtClean="0"/>
                  <a:t>   </a:t>
                </a:r>
                <a:r>
                  <a:rPr lang="en-US" altLang="zh-CN"/>
                  <a:t>{ return </a:t>
                </a:r>
                <a:r>
                  <a:rPr lang="en-US" altLang="zh-CN">
                    <a:hlinkClick r:id="rId5" action="ppaction://hlinkfile"/>
                  </a:rPr>
                  <a:t>majEleCheck</a:t>
                </a:r>
                <a:r>
                  <a:rPr lang="en-US" altLang="zh-CN"/>
                  <a:t>( A,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maj</m:t>
                        </m:r>
                        <m:r>
                          <m:rPr>
                            <m:nor/>
                          </m:rPr>
                          <a:rPr lang="en-US" altLang="zh-CN"/>
                          <m:t> = </m:t>
                        </m:r>
                        <m:borderBox>
                          <m:borderBox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borderBoxPr>
                          <m:e>
                            <m:r>
                              <m:rPr>
                                <m:nor/>
                              </m:rPr>
                              <a:rPr lang="en-US" altLang="zh-CN">
                                <a:hlinkClick r:id="rId6" action="ppaction://hlinkfile"/>
                              </a:rPr>
                              <m:t>majEleCandidate</m:t>
                            </m:r>
                          </m:e>
                        </m:borderBox>
                        <m:r>
                          <m:rPr>
                            <m:nor/>
                          </m:rPr>
                          <a:rPr lang="en-US" altLang="zh-CN"/>
                          <m:t>( </m:t>
                        </m:r>
                        <m:r>
                          <m:rPr>
                            <m:nor/>
                          </m:rPr>
                          <a:rPr lang="en-US" altLang="zh-CN"/>
                          <m:t>A</m:t>
                        </m:r>
                        <m:r>
                          <m:rPr>
                            <m:nor/>
                          </m:rPr>
                          <a:rPr lang="en-US" altLang="zh-CN"/>
                          <m:t> )</m:t>
                        </m:r>
                      </m:e>
                    </m:borderBox>
                  </m:oMath>
                </a14:m>
                <a:r>
                  <a:rPr lang="en-US" altLang="zh-CN"/>
                  <a:t> ); </a:t>
                </a:r>
                <a:r>
                  <a:rPr lang="en-US" altLang="zh-CN" smtClean="0"/>
                  <a:t>}</a:t>
                </a:r>
                <a:endParaRPr lang="en-US" altLang="zh-CN">
                  <a:solidFill>
                    <a:schemeClr val="folHlink"/>
                  </a:solidFill>
                </a:endParaRPr>
              </a:p>
            </p:txBody>
          </p:sp>
        </mc:Choice>
        <mc:Fallback xmlns="">
          <p:sp>
            <p:nvSpPr>
              <p:cNvPr id="1552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2386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006" y="291881"/>
            <a:ext cx="1469700" cy="511616"/>
          </a:xfrm>
          <a:ln/>
        </p:spPr>
        <p:txBody>
          <a:bodyPr/>
          <a:lstStyle/>
          <a:p>
            <a:r>
              <a:rPr lang="zh-CN" altLang="en-US" smtClean="0"/>
              <a:t>必要条件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601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6057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若在向量</a:t>
                </a:r>
                <a:r>
                  <a:rPr lang="en-US" altLang="zh-CN"/>
                  <a:t>A</a:t>
                </a:r>
                <a:r>
                  <a:rPr lang="zh-CN" altLang="en-US"/>
                  <a:t>的前缀</a:t>
                </a:r>
                <a:r>
                  <a:rPr lang="en-US" altLang="zh-CN"/>
                  <a:t>P</a:t>
                </a:r>
                <a:r>
                  <a:rPr lang="zh-CN" altLang="en-US"/>
                  <a:t>（</a:t>
                </a:r>
                <a:r>
                  <a:rPr lang="en-US" altLang="zh-CN"/>
                  <a:t>|P|</a:t>
                </a:r>
                <a:r>
                  <a:rPr lang="zh-CN" altLang="en-US"/>
                  <a:t>为偶数）中，元</a:t>
                </a:r>
                <a:r>
                  <a:rPr lang="zh-CN" altLang="en-US" smtClean="0"/>
                  <a:t>素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x</m:t>
                        </m:r>
                      </m:e>
                    </m:borderBox>
                  </m:oMath>
                </a14:m>
                <a:r>
                  <a:rPr lang="zh-CN" altLang="en-US" smtClean="0"/>
                  <a:t>出</a:t>
                </a:r>
                <a:r>
                  <a:rPr lang="zh-CN" altLang="en-US"/>
                  <a:t>现的次</a:t>
                </a:r>
                <a:r>
                  <a:rPr lang="zh-CN" altLang="en-US" smtClean="0"/>
                  <a:t>数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恰</m:t>
                        </m:r>
                      </m:e>
                    </m:borderBox>
                  </m:oMath>
                </a14:m>
                <a:r>
                  <a:rPr lang="zh-CN" altLang="en-US" smtClean="0"/>
                  <a:t>占</a:t>
                </a:r>
                <a:r>
                  <a:rPr lang="zh-CN" altLang="en-US"/>
                  <a:t>半数，则</a:t>
                </a:r>
                <a:br>
                  <a:rPr lang="zh-CN" altLang="en-US"/>
                </a:br>
                <a:r>
                  <a:rPr lang="en-US" altLang="zh-CN"/>
                  <a:t>A</a:t>
                </a:r>
                <a:r>
                  <a:rPr lang="zh-CN" altLang="en-US"/>
                  <a:t>有众</a:t>
                </a:r>
                <a:r>
                  <a:rPr lang="zh-CN" altLang="en-US" smtClean="0"/>
                  <a:t>数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仅当</m:t>
                        </m:r>
                      </m:e>
                    </m:borderBox>
                  </m:oMath>
                </a14:m>
                <a:r>
                  <a:rPr lang="zh-CN" altLang="en-US" smtClean="0"/>
                  <a:t>，</a:t>
                </a:r>
                <a:r>
                  <a:rPr lang="zh-CN" altLang="en-US"/>
                  <a:t>对应的后</a:t>
                </a:r>
                <a:r>
                  <a:rPr lang="zh-CN" altLang="en-US" smtClean="0"/>
                  <a:t>缀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A</m:t>
                        </m:r>
                        <m:r>
                          <m:rPr>
                            <m:nor/>
                          </m:rPr>
                          <a:rPr lang="en-US" altLang="zh-CN"/>
                          <m:t> − </m:t>
                        </m:r>
                        <m:r>
                          <m:rPr>
                            <m:nor/>
                          </m:rPr>
                          <a:rPr lang="en-US" altLang="zh-CN"/>
                          <m:t>P</m:t>
                        </m:r>
                      </m:e>
                    </m:borderBox>
                  </m:oMath>
                </a14:m>
                <a:r>
                  <a:rPr lang="zh-CN" altLang="en-US" smtClean="0"/>
                  <a:t>有</a:t>
                </a:r>
                <a:r>
                  <a:rPr lang="zh-CN" altLang="en-US"/>
                  <a:t>众数</a:t>
                </a:r>
                <a:r>
                  <a:rPr lang="en-US" altLang="zh-CN"/>
                  <a:t>m</a:t>
                </a:r>
                <a:r>
                  <a:rPr lang="zh-CN" altLang="en-US"/>
                  <a:t>，且</a:t>
                </a:r>
                <a:r>
                  <a:rPr lang="en-US" altLang="zh-CN" smtClean="0"/>
                  <a:t>m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就是</m:t>
                        </m:r>
                      </m:e>
                    </m:borderBox>
                  </m:oMath>
                </a14:m>
                <a:r>
                  <a:rPr lang="en-US" altLang="zh-CN" smtClean="0"/>
                  <a:t>A</a:t>
                </a:r>
                <a:r>
                  <a:rPr lang="zh-CN" altLang="en-US"/>
                  <a:t>的众数</a:t>
                </a:r>
                <a:br>
                  <a:rPr lang="zh-CN" altLang="en-US"/>
                </a:br>
                <a:r>
                  <a:rPr lang="zh-CN" altLang="en-US"/>
                  <a:t/>
                </a:r>
                <a:br>
                  <a:rPr lang="zh-CN" altLang="en-US"/>
                </a:br>
                <a:r>
                  <a:rPr lang="en-US" altLang="zh-CN" smtClean="0"/>
                  <a:t/>
                </a:r>
                <a:br>
                  <a:rPr lang="en-US" altLang="zh-CN" smtClean="0"/>
                </a:br>
                <a:endParaRPr lang="zh-CN" altLang="en-US"/>
              </a:p>
              <a:p>
                <a:r>
                  <a:rPr lang="zh-CN" altLang="en-US"/>
                  <a:t>既然最终总</a:t>
                </a:r>
                <a:r>
                  <a:rPr lang="zh-CN" altLang="en-US" smtClean="0"/>
                  <a:t>要花费</a:t>
                </a:r>
                <a:r>
                  <a:rPr lang="en-US" altLang="zh-CN" smtClean="0">
                    <a:latin typeface="Brush Script MT" pitchFamily="66" charset="0"/>
                  </a:rPr>
                  <a:t>O</a:t>
                </a:r>
                <a:r>
                  <a:rPr lang="en-US" altLang="zh-CN" smtClean="0"/>
                  <a:t>(n</a:t>
                </a:r>
                <a:r>
                  <a:rPr lang="en-US" altLang="zh-CN"/>
                  <a:t>)</a:t>
                </a:r>
                <a:r>
                  <a:rPr lang="zh-CN" altLang="en-US"/>
                  <a:t>时</a:t>
                </a:r>
                <a:r>
                  <a:rPr lang="zh-CN" altLang="en-US" smtClean="0"/>
                  <a:t>间做验证，故</a:t>
                </a:r>
                <a:r>
                  <a:rPr lang="zh-CN" altLang="en-US"/>
                  <a:t>而只需考虑</a:t>
                </a:r>
                <a:r>
                  <a:rPr lang="en-US" altLang="zh-CN" smtClean="0"/>
                  <a:t>A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的确</m:t>
                        </m:r>
                      </m:e>
                    </m:borderBox>
                  </m:oMath>
                </a14:m>
                <a:r>
                  <a:rPr lang="zh-CN" altLang="en-US" smtClean="0"/>
                  <a:t>含</a:t>
                </a:r>
                <a:r>
                  <a:rPr lang="zh-CN" altLang="en-US"/>
                  <a:t>有众数的两种情况：</a:t>
                </a:r>
                <a:br>
                  <a:rPr lang="zh-CN" altLang="en-US"/>
                </a:br>
                <a:r>
                  <a:rPr lang="en-US" altLang="zh-CN"/>
                  <a:t>1</a:t>
                </a:r>
                <a:r>
                  <a:rPr lang="en-US" altLang="zh-CN" smtClean="0"/>
                  <a:t>. </a:t>
                </a:r>
                <a:r>
                  <a:rPr lang="zh-CN" altLang="en-US" smtClean="0"/>
                  <a:t>若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x</m:t>
                        </m:r>
                        <m:r>
                          <m:rPr>
                            <m:nor/>
                          </m:rPr>
                          <a:rPr lang="en-US" altLang="zh-CN"/>
                          <m:t> = </m:t>
                        </m:r>
                        <m:r>
                          <m:rPr>
                            <m:nor/>
                          </m:rPr>
                          <a:rPr lang="en-US" altLang="zh-CN"/>
                          <m:t>m</m:t>
                        </m:r>
                      </m:e>
                    </m:borderBox>
                  </m:oMath>
                </a14:m>
                <a:r>
                  <a:rPr lang="zh-CN" altLang="en-US" smtClean="0"/>
                  <a:t>，</a:t>
                </a:r>
                <a:r>
                  <a:rPr lang="zh-CN" altLang="en-US"/>
                  <a:t>则在排除前</a:t>
                </a:r>
                <a:r>
                  <a:rPr lang="zh-CN" altLang="en-US" smtClean="0"/>
                  <a:t>缀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P</m:t>
                        </m:r>
                      </m:e>
                    </m:borderBox>
                  </m:oMath>
                </a14:m>
                <a:r>
                  <a:rPr lang="zh-CN" altLang="en-US" smtClean="0"/>
                  <a:t>之</a:t>
                </a:r>
                <a:r>
                  <a:rPr lang="zh-CN" altLang="en-US"/>
                  <a:t>后，</a:t>
                </a:r>
                <a:r>
                  <a:rPr lang="en-US" altLang="zh-CN"/>
                  <a:t>m</a:t>
                </a:r>
                <a:r>
                  <a:rPr lang="zh-CN" altLang="en-US"/>
                  <a:t>与其它元</a:t>
                </a:r>
                <a:r>
                  <a:rPr lang="zh-CN" altLang="en-US" smtClean="0"/>
                  <a:t>素在数量上的</a:t>
                </a:r>
                <a:r>
                  <a:rPr lang="zh-CN" altLang="en-US"/>
                  <a:t>差</a:t>
                </a:r>
                <a:r>
                  <a:rPr lang="zh-CN" altLang="en-US" smtClean="0"/>
                  <a:t>距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保持不变</m:t>
                        </m:r>
                      </m:e>
                    </m:borderBox>
                  </m:oMath>
                </a14:m>
                <a:r>
                  <a:rPr lang="zh-CN" altLang="en-US"/>
                  <a:t/>
                </a:r>
                <a:br>
                  <a:rPr lang="zh-CN" altLang="en-US"/>
                </a:br>
                <a:r>
                  <a:rPr lang="zh-CN" altLang="en-US"/>
                  <a:t>（从浓</a:t>
                </a:r>
                <a:r>
                  <a:rPr lang="zh-CN" altLang="en-US" smtClean="0"/>
                  <a:t>度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50</m:t>
                        </m:r>
                        <m:r>
                          <m:rPr>
                            <m:nor/>
                          </m:rPr>
                          <a:rPr lang="en-US" altLang="zh-CN" baseline="30000"/>
                          <m:t>+</m:t>
                        </m:r>
                        <m:r>
                          <m:rPr>
                            <m:nor/>
                          </m:rPr>
                          <a:rPr lang="en-US" altLang="zh-CN"/>
                          <m:t>%</m:t>
                        </m:r>
                      </m:e>
                    </m:borderBox>
                  </m:oMath>
                </a14:m>
                <a:r>
                  <a:rPr lang="zh-CN" altLang="en-US" smtClean="0"/>
                  <a:t>的</a:t>
                </a:r>
                <a:r>
                  <a:rPr lang="zh-CN" altLang="en-US"/>
                  <a:t>盐水中渗析</a:t>
                </a:r>
                <a:r>
                  <a:rPr lang="zh-CN" altLang="en-US" smtClean="0"/>
                  <a:t>出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50%</m:t>
                        </m:r>
                      </m:e>
                    </m:borderBox>
                  </m:oMath>
                </a14:m>
                <a:r>
                  <a:rPr lang="zh-CN" altLang="en-US" smtClean="0"/>
                  <a:t>的</a:t>
                </a:r>
                <a:r>
                  <a:rPr lang="zh-CN" altLang="en-US"/>
                  <a:t>一部分，剩余部分的浓度</a:t>
                </a:r>
                <a:r>
                  <a:rPr lang="zh-CN" altLang="en-US" smtClean="0"/>
                  <a:t>仍为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50</m:t>
                        </m:r>
                        <m:r>
                          <m:rPr>
                            <m:nor/>
                          </m:rPr>
                          <a:rPr lang="en-US" altLang="zh-CN" baseline="30000"/>
                          <m:t>+</m:t>
                        </m:r>
                        <m:r>
                          <m:rPr>
                            <m:nor/>
                          </m:rPr>
                          <a:rPr lang="en-US" altLang="zh-CN"/>
                          <m:t>%</m:t>
                        </m:r>
                      </m:e>
                    </m:borderBox>
                  </m:oMath>
                </a14:m>
                <a:r>
                  <a:rPr lang="zh-CN" altLang="en-US" smtClean="0"/>
                  <a:t>）</a:t>
                </a:r>
                <a:r>
                  <a:rPr lang="zh-CN" altLang="en-US">
                    <a:solidFill>
                      <a:schemeClr val="tx1"/>
                    </a:solidFill>
                  </a:rPr>
                  <a:t/>
                </a:r>
                <a:br>
                  <a:rPr lang="zh-CN" altLang="en-US">
                    <a:solidFill>
                      <a:schemeClr val="tx1"/>
                    </a:solidFill>
                  </a:rPr>
                </a:br>
                <a:r>
                  <a:rPr lang="en-US" altLang="zh-CN"/>
                  <a:t>2</a:t>
                </a:r>
                <a:r>
                  <a:rPr lang="en-US" altLang="zh-CN" smtClean="0"/>
                  <a:t>. </a:t>
                </a:r>
                <a:r>
                  <a:rPr lang="zh-CN" altLang="en-US" smtClean="0"/>
                  <a:t>若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x</m:t>
                        </m:r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  <m:r>
                          <m:rPr>
                            <m:nor/>
                          </m:rPr>
                          <a:rPr lang="zh-CN" altLang="en-US">
                            <a:sym typeface="Symbol" pitchFamily="18" charset="2"/>
                          </a:rPr>
                          <m:t></m:t>
                        </m:r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  <m:r>
                          <m:rPr>
                            <m:nor/>
                          </m:rPr>
                          <a:rPr lang="en-US" altLang="zh-CN"/>
                          <m:t>m</m:t>
                        </m:r>
                      </m:e>
                    </m:borderBox>
                  </m:oMath>
                </a14:m>
                <a:r>
                  <a:rPr lang="zh-CN" altLang="en-US" smtClean="0"/>
                  <a:t>，</a:t>
                </a:r>
                <a:r>
                  <a:rPr lang="zh-CN" altLang="en-US"/>
                  <a:t>则在排除前</a:t>
                </a:r>
                <a:r>
                  <a:rPr lang="zh-CN" altLang="en-US" smtClean="0"/>
                  <a:t>缀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P</m:t>
                        </m:r>
                      </m:e>
                    </m:borderBox>
                  </m:oMath>
                </a14:m>
                <a:r>
                  <a:rPr lang="zh-CN" altLang="en-US" smtClean="0"/>
                  <a:t>之</a:t>
                </a:r>
                <a:r>
                  <a:rPr lang="zh-CN" altLang="en-US"/>
                  <a:t>后，</a:t>
                </a:r>
                <a:r>
                  <a:rPr lang="en-US" altLang="zh-CN"/>
                  <a:t>m</a:t>
                </a:r>
                <a:r>
                  <a:rPr lang="zh-CN" altLang="en-US"/>
                  <a:t>与其它元</a:t>
                </a:r>
                <a:r>
                  <a:rPr lang="zh-CN" altLang="en-US" smtClean="0"/>
                  <a:t>素在数量上的</a:t>
                </a:r>
                <a:r>
                  <a:rPr lang="zh-CN" altLang="en-US"/>
                  <a:t>差</a:t>
                </a:r>
                <a:r>
                  <a:rPr lang="zh-CN" altLang="en-US" smtClean="0"/>
                  <a:t>距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不致缩小</m:t>
                        </m:r>
                      </m:e>
                    </m:borderBox>
                  </m:oMath>
                </a14:m>
                <a:endParaRPr lang="zh-CN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60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0578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307" y="291880"/>
            <a:ext cx="1469700" cy="511616"/>
          </a:xfrm>
          <a:ln/>
        </p:spPr>
        <p:txBody>
          <a:bodyPr/>
          <a:lstStyle/>
          <a:p>
            <a:r>
              <a:rPr lang="zh-CN" altLang="en-US" smtClean="0"/>
              <a:t>减</a:t>
            </a:r>
            <a:r>
              <a:rPr lang="zh-CN" altLang="en-US"/>
              <a:t>而治之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084165" y="2924934"/>
            <a:ext cx="3532187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- P</a:t>
            </a:r>
            <a:endParaRPr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572863" y="2924934"/>
            <a:ext cx="1439862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ea typeface="黑体" pitchFamily="49" charset="-122"/>
              </a:rPr>
              <a:t>P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572863" y="2349557"/>
            <a:ext cx="5040312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450864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288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75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pivot</m:t>
                        </m:r>
                      </m:e>
                    </m:borderBox>
                  </m:oMath>
                </a14:m>
                <a:r>
                  <a:rPr lang="zh-CN" altLang="en-US" smtClean="0"/>
                  <a:t>：</a:t>
                </a:r>
                <a:r>
                  <a:rPr lang="en-US" altLang="zh-CN" smtClean="0"/>
                  <a:t/>
                </a:r>
                <a:br>
                  <a:rPr lang="en-US" altLang="zh-CN" smtClean="0"/>
                </a:br>
                <a:r>
                  <a:rPr lang="en-US" altLang="zh-CN" smtClean="0"/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左</m:t>
                        </m:r>
                      </m:e>
                    </m:borderBox>
                  </m:oMath>
                </a14:m>
                <a:r>
                  <a:rPr lang="en-US" altLang="zh-CN" smtClean="0"/>
                  <a:t>/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右</m:t>
                        </m:r>
                      </m:e>
                    </m:borderBox>
                  </m:oMath>
                </a14:m>
                <a:r>
                  <a:rPr lang="zh-CN" altLang="en-US"/>
                  <a:t>侧的元</a:t>
                </a:r>
                <a:r>
                  <a:rPr lang="zh-CN" altLang="en-US" smtClean="0"/>
                  <a:t>素，均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>
                            <a:latin typeface="Cambria Math"/>
                          </a:rPr>
                          <m:t>不</m:t>
                        </m:r>
                      </m:e>
                    </m:borderBox>
                  </m:oMath>
                </a14:m>
                <a:r>
                  <a:rPr lang="zh-CN" altLang="en-US" smtClean="0"/>
                  <a:t>比</a:t>
                </a:r>
                <a:r>
                  <a:rPr lang="zh-CN" altLang="en-US"/>
                  <a:t>它</a:t>
                </a:r>
                <a:r>
                  <a:rPr lang="zh-CN" altLang="en-US" smtClean="0"/>
                  <a:t>更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大</m:t>
                        </m:r>
                      </m:e>
                    </m:borderBox>
                  </m:oMath>
                </a14:m>
                <a:r>
                  <a:rPr lang="en-US" altLang="zh-CN" smtClean="0"/>
                  <a:t>/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小</m:t>
                        </m:r>
                      </m:e>
                    </m:borderBox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/>
                </a:r>
                <a:br>
                  <a:rPr lang="en-US" altLang="zh-CN">
                    <a:solidFill>
                      <a:schemeClr val="tx1"/>
                    </a:solidFill>
                  </a:rPr>
                </a:br>
                <a:r>
                  <a:rPr lang="en-US" altLang="zh-CN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mtClean="0">
                    <a:solidFill>
                      <a:schemeClr val="tx1"/>
                    </a:solidFill>
                  </a:rPr>
                </a:br>
                <a:r>
                  <a:rPr lang="en-US" altLang="zh-CN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mtClean="0">
                    <a:solidFill>
                      <a:schemeClr val="tx1"/>
                    </a:solidFill>
                  </a:rPr>
                </a:br>
                <a:r>
                  <a:rPr lang="en-US" altLang="zh-CN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mtClean="0">
                    <a:solidFill>
                      <a:schemeClr val="tx1"/>
                    </a:solidFill>
                  </a:rPr>
                </a:br>
                <a:endParaRPr lang="zh-CN" altLang="en-US"/>
              </a:p>
              <a:p>
                <a:pPr>
                  <a:lnSpc>
                    <a:spcPct val="175000"/>
                  </a:lnSpc>
                </a:pPr>
                <a:r>
                  <a:rPr lang="zh-CN" altLang="en-US" smtClean="0"/>
                  <a:t>以</a:t>
                </a:r>
                <a:r>
                  <a:rPr lang="zh-CN" altLang="en-US"/>
                  <a:t>轴</a:t>
                </a:r>
                <a:r>
                  <a:rPr lang="zh-CN" altLang="en-US" smtClean="0"/>
                  <a:t>点为</a:t>
                </a:r>
                <a:r>
                  <a:rPr lang="zh-CN" altLang="en-US"/>
                  <a:t>界，原序</a:t>
                </a:r>
                <a:r>
                  <a:rPr lang="zh-CN" altLang="en-US" smtClean="0"/>
                  <a:t>列的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划分</m:t>
                        </m:r>
                      </m:e>
                    </m:borderBox>
                  </m:oMath>
                </a14:m>
                <a:r>
                  <a:rPr lang="zh-CN" altLang="en-US" smtClean="0"/>
                  <a:t>自然实现：</a:t>
                </a:r>
                <a:r>
                  <a:rPr lang="en-US" altLang="zh-CN" smtClean="0"/>
                  <a:t/>
                </a:r>
                <a:br>
                  <a:rPr lang="en-US" altLang="zh-CN" smtClean="0"/>
                </a:br>
                <a:r>
                  <a:rPr lang="en-US" altLang="zh-CN" smtClean="0"/>
                  <a:t>	[lo</a:t>
                </a:r>
                <a:r>
                  <a:rPr lang="en-US" altLang="zh-CN"/>
                  <a:t>,</a:t>
                </a:r>
                <a:r>
                  <a:rPr lang="en-US" altLang="zh-CN" smtClean="0"/>
                  <a:t> hi)  =  [lo, mi) + [mi] + (mi, hi)</a:t>
                </a:r>
              </a:p>
            </p:txBody>
          </p:sp>
        </mc:Choice>
        <mc:Fallback xmlns="">
          <p:sp>
            <p:nvSpPr>
              <p:cNvPr id="15288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8834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301" y="290292"/>
            <a:ext cx="863766" cy="511616"/>
          </a:xfrm>
          <a:ln/>
        </p:spPr>
        <p:txBody>
          <a:bodyPr/>
          <a:lstStyle/>
          <a:p>
            <a:r>
              <a:rPr lang="zh-CN" altLang="en-US"/>
              <a:t>轴点</a:t>
            </a:r>
          </a:p>
        </p:txBody>
      </p:sp>
      <p:sp>
        <p:nvSpPr>
          <p:cNvPr id="22" name="Rectangle 66"/>
          <p:cNvSpPr>
            <a:spLocks noChangeArrowheads="1"/>
          </p:cNvSpPr>
          <p:nvPr/>
        </p:nvSpPr>
        <p:spPr bwMode="auto">
          <a:xfrm>
            <a:off x="6888110" y="2060814"/>
            <a:ext cx="4176580" cy="227138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>
              <a:spcBef>
                <a:spcPct val="0"/>
              </a:spcBef>
            </a:pPr>
            <a:endParaRPr lang="zh-CN" altLang="zh-CN" sz="1600" b="1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Rectangle 67"/>
          <p:cNvSpPr>
            <a:spLocks noChangeArrowheads="1"/>
          </p:cNvSpPr>
          <p:nvPr/>
        </p:nvSpPr>
        <p:spPr bwMode="auto">
          <a:xfrm>
            <a:off x="2423490" y="3140143"/>
            <a:ext cx="3889062" cy="119205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>
              <a:spcBef>
                <a:spcPct val="0"/>
              </a:spcBef>
            </a:pPr>
            <a:endParaRPr lang="zh-CN" altLang="zh-CN" sz="1600" b="1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AutoShape 68"/>
          <p:cNvSpPr>
            <a:spLocks noChangeArrowheads="1"/>
          </p:cNvSpPr>
          <p:nvPr/>
        </p:nvSpPr>
        <p:spPr bwMode="auto">
          <a:xfrm flipV="1">
            <a:off x="3071680" y="3140813"/>
            <a:ext cx="2592000" cy="1079999"/>
          </a:xfrm>
          <a:prstGeom prst="flowChartDocument">
            <a:avLst/>
          </a:prstGeom>
          <a:solidFill>
            <a:srgbClr val="969696"/>
          </a:solidFill>
          <a:ln w="28575" algn="ctr">
            <a:solidFill>
              <a:srgbClr val="FFFFF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endParaRPr lang="zh-CN" altLang="en-US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4265875" y="4365532"/>
            <a:ext cx="431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CN" sz="1600" b="1">
                <a:solidFill>
                  <a:srgbClr val="0C6620">
                    <a:alpha val="87843"/>
                  </a:srgbClr>
                </a:solidFill>
                <a:ea typeface="宋体" charset="-122"/>
              </a:rPr>
              <a:t>...</a:t>
            </a:r>
          </a:p>
        </p:txBody>
      </p:sp>
      <p:sp>
        <p:nvSpPr>
          <p:cNvPr id="26" name="AutoShape 70"/>
          <p:cNvSpPr>
            <a:spLocks noChangeArrowheads="1"/>
          </p:cNvSpPr>
          <p:nvPr/>
        </p:nvSpPr>
        <p:spPr bwMode="auto">
          <a:xfrm>
            <a:off x="2495500" y="3356689"/>
            <a:ext cx="431800" cy="86412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 algn="ctr">
            <a:solidFill>
              <a:srgbClr val="EAEAE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spcBef>
                <a:spcPct val="0"/>
              </a:spcBef>
            </a:pPr>
            <a:endParaRPr lang="en-US" altLang="zh-CN" sz="1600" b="1" baseline="-250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7" name="Oval 71"/>
          <p:cNvSpPr>
            <a:spLocks noChangeArrowheads="1"/>
          </p:cNvSpPr>
          <p:nvPr/>
        </p:nvSpPr>
        <p:spPr bwMode="auto">
          <a:xfrm>
            <a:off x="2495500" y="4332199"/>
            <a:ext cx="431800" cy="2873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>
                    <a:alpha val="87843"/>
                  </a:srgbClr>
                </a:solidFill>
                <a:ea typeface="宋体" charset="-122"/>
              </a:rPr>
              <a:t>lo</a:t>
            </a:r>
          </a:p>
        </p:txBody>
      </p:sp>
      <p:sp>
        <p:nvSpPr>
          <p:cNvPr id="28" name="AutoShape 72"/>
          <p:cNvSpPr>
            <a:spLocks noChangeArrowheads="1"/>
          </p:cNvSpPr>
          <p:nvPr/>
        </p:nvSpPr>
        <p:spPr bwMode="auto">
          <a:xfrm>
            <a:off x="5808482" y="3680808"/>
            <a:ext cx="431800" cy="540001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 algn="ctr">
            <a:solidFill>
              <a:srgbClr val="EAEAE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spcBef>
                <a:spcPct val="0"/>
              </a:spcBef>
            </a:pPr>
            <a:endParaRPr lang="en-US" altLang="zh-CN" sz="1600" b="1" baseline="-250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9" name="Oval 73"/>
          <p:cNvSpPr>
            <a:spLocks noChangeArrowheads="1"/>
          </p:cNvSpPr>
          <p:nvPr/>
        </p:nvSpPr>
        <p:spPr bwMode="auto">
          <a:xfrm>
            <a:off x="5808482" y="4332199"/>
            <a:ext cx="431800" cy="2873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>
                    <a:alpha val="87843"/>
                  </a:srgbClr>
                </a:solidFill>
                <a:ea typeface="宋体" charset="-122"/>
              </a:rPr>
              <a:t>mi-1</a:t>
            </a:r>
          </a:p>
        </p:txBody>
      </p:sp>
      <p:sp>
        <p:nvSpPr>
          <p:cNvPr id="30" name="AutoShape 74"/>
          <p:cNvSpPr>
            <a:spLocks noChangeArrowheads="1"/>
          </p:cNvSpPr>
          <p:nvPr/>
        </p:nvSpPr>
        <p:spPr bwMode="auto">
          <a:xfrm>
            <a:off x="6380815" y="2995677"/>
            <a:ext cx="431800" cy="1225132"/>
          </a:xfrm>
          <a:prstGeom prst="roundRect">
            <a:avLst>
              <a:gd name="adj" fmla="val 16667"/>
            </a:avLst>
          </a:prstGeom>
          <a:solidFill>
            <a:srgbClr val="0C6620"/>
          </a:solidFill>
          <a:ln w="28575" algn="ctr">
            <a:solidFill>
              <a:srgbClr val="EAEAEA"/>
            </a:solidFill>
            <a:round/>
            <a:headEnd/>
            <a:tailEnd/>
          </a:ln>
          <a:effectLst/>
          <a:extLst/>
        </p:spPr>
        <p:txBody>
          <a:bodyPr vert="eaVert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pivot</a:t>
            </a:r>
          </a:p>
        </p:txBody>
      </p:sp>
      <p:sp>
        <p:nvSpPr>
          <p:cNvPr id="31" name="Oval 75"/>
          <p:cNvSpPr>
            <a:spLocks noChangeArrowheads="1"/>
          </p:cNvSpPr>
          <p:nvPr/>
        </p:nvSpPr>
        <p:spPr bwMode="auto">
          <a:xfrm>
            <a:off x="6380815" y="4332199"/>
            <a:ext cx="431800" cy="2873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>
                    <a:alpha val="87843"/>
                  </a:srgbClr>
                </a:solidFill>
                <a:ea typeface="宋体" charset="-122"/>
              </a:rPr>
              <a:t>mi</a:t>
            </a:r>
          </a:p>
        </p:txBody>
      </p:sp>
      <p:sp>
        <p:nvSpPr>
          <p:cNvPr id="33" name="AutoShape 77"/>
          <p:cNvSpPr>
            <a:spLocks noChangeArrowheads="1"/>
          </p:cNvSpPr>
          <p:nvPr/>
        </p:nvSpPr>
        <p:spPr bwMode="auto">
          <a:xfrm flipV="1">
            <a:off x="7536200" y="2060810"/>
            <a:ext cx="2880000" cy="2160000"/>
          </a:xfrm>
          <a:prstGeom prst="flowChartDocument">
            <a:avLst/>
          </a:prstGeom>
          <a:solidFill>
            <a:srgbClr val="969696"/>
          </a:solidFill>
          <a:ln w="28575" algn="ctr">
            <a:solidFill>
              <a:srgbClr val="FFFFF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endParaRPr lang="zh-CN" altLang="en-US"/>
          </a:p>
        </p:txBody>
      </p:sp>
      <p:sp>
        <p:nvSpPr>
          <p:cNvPr id="34" name="Rectangle 78"/>
          <p:cNvSpPr>
            <a:spLocks noChangeArrowheads="1"/>
          </p:cNvSpPr>
          <p:nvPr/>
        </p:nvSpPr>
        <p:spPr bwMode="auto">
          <a:xfrm>
            <a:off x="8944675" y="4365532"/>
            <a:ext cx="431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CN" sz="1600" b="1">
                <a:solidFill>
                  <a:srgbClr val="0C6620">
                    <a:alpha val="87843"/>
                  </a:srgbClr>
                </a:solidFill>
                <a:ea typeface="宋体" charset="-122"/>
              </a:rPr>
              <a:t>...</a:t>
            </a:r>
          </a:p>
        </p:txBody>
      </p:sp>
      <p:sp>
        <p:nvSpPr>
          <p:cNvPr id="35" name="AutoShape 79"/>
          <p:cNvSpPr>
            <a:spLocks noChangeArrowheads="1"/>
          </p:cNvSpPr>
          <p:nvPr/>
        </p:nvSpPr>
        <p:spPr bwMode="auto">
          <a:xfrm>
            <a:off x="6960742" y="2492574"/>
            <a:ext cx="431800" cy="1728239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 algn="ctr">
            <a:solidFill>
              <a:srgbClr val="EAEAE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spcBef>
                <a:spcPct val="0"/>
              </a:spcBef>
            </a:pPr>
            <a:endParaRPr lang="en-US" altLang="zh-CN" sz="1600" b="1" baseline="-250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6" name="Oval 80"/>
          <p:cNvSpPr>
            <a:spLocks noChangeArrowheads="1"/>
          </p:cNvSpPr>
          <p:nvPr/>
        </p:nvSpPr>
        <p:spPr bwMode="auto">
          <a:xfrm>
            <a:off x="6962330" y="4332199"/>
            <a:ext cx="431800" cy="2873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>
                    <a:alpha val="87843"/>
                  </a:srgbClr>
                </a:solidFill>
                <a:ea typeface="宋体" charset="-122"/>
              </a:rPr>
              <a:t>mi+1</a:t>
            </a:r>
          </a:p>
        </p:txBody>
      </p:sp>
      <p:sp>
        <p:nvSpPr>
          <p:cNvPr id="37" name="AutoShape 81"/>
          <p:cNvSpPr>
            <a:spLocks noChangeArrowheads="1"/>
          </p:cNvSpPr>
          <p:nvPr/>
        </p:nvSpPr>
        <p:spPr bwMode="auto">
          <a:xfrm>
            <a:off x="10560880" y="2708344"/>
            <a:ext cx="431800" cy="1512469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 algn="ctr">
            <a:solidFill>
              <a:srgbClr val="EAEAE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spcBef>
                <a:spcPct val="0"/>
              </a:spcBef>
            </a:pPr>
            <a:endParaRPr lang="en-US" altLang="zh-CN" sz="1600" b="1" baseline="-250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8" name="Oval 82"/>
          <p:cNvSpPr>
            <a:spLocks noChangeArrowheads="1"/>
          </p:cNvSpPr>
          <p:nvPr/>
        </p:nvSpPr>
        <p:spPr bwMode="auto">
          <a:xfrm>
            <a:off x="10560880" y="4332199"/>
            <a:ext cx="431800" cy="2873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>
                    <a:alpha val="87843"/>
                  </a:srgbClr>
                </a:solidFill>
                <a:ea typeface="宋体" charset="-122"/>
              </a:rPr>
              <a:t>hi-1</a:t>
            </a:r>
          </a:p>
        </p:txBody>
      </p:sp>
      <p:sp>
        <p:nvSpPr>
          <p:cNvPr id="39" name="Line 83"/>
          <p:cNvSpPr>
            <a:spLocks noChangeShapeType="1"/>
          </p:cNvSpPr>
          <p:nvPr/>
        </p:nvSpPr>
        <p:spPr bwMode="auto">
          <a:xfrm>
            <a:off x="2279470" y="2995677"/>
            <a:ext cx="8929240" cy="0"/>
          </a:xfrm>
          <a:prstGeom prst="line">
            <a:avLst/>
          </a:prstGeom>
          <a:noFill/>
          <a:ln w="28575">
            <a:solidFill>
              <a:srgbClr val="0C662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440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7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0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3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4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5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7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8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6" grpId="1" animBg="1"/>
      <p:bldP spid="26" grpId="2" animBg="1"/>
      <p:bldP spid="27" grpId="0"/>
      <p:bldP spid="27" grpId="1"/>
      <p:bldP spid="28" grpId="0" animBg="1"/>
      <p:bldP spid="28" grpId="1" animBg="1"/>
      <p:bldP spid="28" grpId="2" animBg="1"/>
      <p:bldP spid="29" grpId="0"/>
      <p:bldP spid="29" grpId="1"/>
      <p:bldP spid="30" grpId="0" animBg="1"/>
      <p:bldP spid="30" grpId="1" animBg="1"/>
      <p:bldP spid="30" grpId="2" animBg="1"/>
      <p:bldP spid="31" grpId="0"/>
      <p:bldP spid="31" grpId="1"/>
      <p:bldP spid="35" grpId="0" animBg="1"/>
      <p:bldP spid="35" grpId="1" animBg="1"/>
      <p:bldP spid="35" grpId="2" animBg="1"/>
      <p:bldP spid="36" grpId="0"/>
      <p:bldP spid="36" grpId="1"/>
      <p:bldP spid="37" grpId="0" animBg="1"/>
      <p:bldP spid="37" grpId="1" animBg="1"/>
      <p:bldP spid="37" grpId="2" animBg="1"/>
      <p:bldP spid="38" grpId="0"/>
      <p:bldP spid="3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6160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template &lt;</a:t>
                </a:r>
                <a:r>
                  <a:rPr lang="en-US" altLang="zh-CN" dirty="0" err="1" smtClean="0"/>
                  <a:t>typename</a:t>
                </a:r>
                <a:r>
                  <a:rPr lang="en-US" altLang="zh-CN" dirty="0" smtClean="0"/>
                  <a:t> T&gt; T </a:t>
                </a:r>
                <a:r>
                  <a:rPr lang="en-US" altLang="zh-CN" dirty="0" err="1">
                    <a:hlinkClick r:id="rId3" action="ppaction://hlinkfile"/>
                  </a:rPr>
                  <a:t>majEleCandidate</a:t>
                </a:r>
                <a:r>
                  <a:rPr lang="en-US" altLang="zh-CN" dirty="0" smtClean="0"/>
                  <a:t>( </a:t>
                </a:r>
                <a:r>
                  <a:rPr lang="en-US" altLang="zh-CN" dirty="0" smtClean="0">
                    <a:hlinkClick r:id="rId4" action="ppaction://hlinkfile"/>
                  </a:rPr>
                  <a:t>Vector</a:t>
                </a:r>
                <a:r>
                  <a:rPr lang="en-US" altLang="zh-CN" dirty="0" smtClean="0"/>
                  <a:t>&lt;T</a:t>
                </a:r>
                <a:r>
                  <a:rPr lang="en-US" altLang="zh-CN" dirty="0"/>
                  <a:t>&gt; </a:t>
                </a:r>
                <a:r>
                  <a:rPr lang="en-US" altLang="zh-CN" dirty="0" smtClean="0"/>
                  <a:t>A ) </a:t>
                </a:r>
                <a:r>
                  <a:rPr lang="en-US" altLang="zh-CN" dirty="0"/>
                  <a:t>{</a:t>
                </a:r>
                <a:br>
                  <a:rPr lang="en-US" altLang="zh-CN" dirty="0"/>
                </a:br>
                <a:r>
                  <a:rPr lang="en-US" altLang="zh-CN" dirty="0"/>
                  <a:t>   T </a:t>
                </a:r>
                <a:r>
                  <a:rPr lang="en-US" altLang="zh-CN" dirty="0" err="1"/>
                  <a:t>maj</a:t>
                </a:r>
                <a:r>
                  <a:rPr lang="en-US" altLang="zh-CN" dirty="0"/>
                  <a:t>;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众数候选者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线性扫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描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：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借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助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计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数器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c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，记录</a:t>
                </a:r>
                <a:r>
                  <a:rPr lang="en-US" altLang="zh-CN" dirty="0" err="1" smtClean="0">
                    <a:solidFill>
                      <a:srgbClr val="0070C0"/>
                    </a:solidFill>
                  </a:rPr>
                  <a:t>maj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与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其它元素的数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量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70C0"/>
                            </a:solidFill>
                          </a:rPr>
                          <m:t>差额</m:t>
                        </m:r>
                      </m:e>
                    </m:borderBox>
                  </m:oMath>
                </a14:m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>   </a:t>
                </a:r>
                <a:r>
                  <a:rPr lang="en-US" altLang="zh-CN" dirty="0"/>
                  <a:t>for </a:t>
                </a:r>
                <a:r>
                  <a:rPr lang="en-US" altLang="zh-CN" dirty="0" smtClean="0"/>
                  <a:t>( </a:t>
                </a:r>
                <a:r>
                  <a:rPr lang="en-US" altLang="zh-CN" dirty="0" err="1" smtClean="0"/>
                  <a:t>int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c = 0,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 0;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&lt; </a:t>
                </a:r>
                <a:r>
                  <a:rPr lang="en-US" altLang="zh-CN" dirty="0" err="1"/>
                  <a:t>A.size</a:t>
                </a:r>
                <a:r>
                  <a:rPr lang="en-US" altLang="zh-CN" dirty="0"/>
                  <a:t>(); </a:t>
                </a:r>
                <a:r>
                  <a:rPr lang="en-US" altLang="zh-CN" dirty="0" err="1"/>
                  <a:t>i</a:t>
                </a:r>
                <a:r>
                  <a:rPr lang="en-US" altLang="zh-CN" dirty="0" smtClean="0"/>
                  <a:t>++ )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/>
                  <a:t>      </a:t>
                </a:r>
                <a:r>
                  <a:rPr lang="en-US" altLang="zh-CN" dirty="0"/>
                  <a:t>if </a:t>
                </a:r>
                <a:r>
                  <a:rPr lang="en-US" altLang="zh-CN" dirty="0" smtClean="0"/>
                  <a:t>( 0 </a:t>
                </a:r>
                <a:r>
                  <a:rPr lang="en-US" altLang="zh-CN" dirty="0"/>
                  <a:t>== </a:t>
                </a:r>
                <a:r>
                  <a:rPr lang="en-US" altLang="zh-CN" dirty="0" smtClean="0"/>
                  <a:t>c ) </a:t>
                </a:r>
                <a:r>
                  <a:rPr lang="en-US" altLang="zh-CN" dirty="0"/>
                  <a:t>{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//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每当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c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归零，都意味着此时的前缀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P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可以剪除</a:t>
                </a:r>
                <a:r>
                  <a:rPr lang="zh-CN" altLang="en-US" dirty="0">
                    <a:solidFill>
                      <a:schemeClr val="folHlink"/>
                    </a:solidFill>
                  </a:rPr>
                  <a:t/>
                </a:r>
                <a:br>
                  <a:rPr lang="zh-CN" altLang="en-US" dirty="0">
                    <a:solidFill>
                      <a:schemeClr val="folHlink"/>
                    </a:solidFill>
                  </a:rPr>
                </a:br>
                <a:r>
                  <a:rPr lang="zh-CN" altLang="en-US" dirty="0"/>
                  <a:t>         </a:t>
                </a:r>
                <a:r>
                  <a:rPr lang="en-US" altLang="zh-CN" dirty="0" err="1"/>
                  <a:t>maj</a:t>
                </a:r>
                <a:r>
                  <a:rPr lang="en-US" altLang="zh-CN" dirty="0"/>
                  <a:t> = 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]; c = 1;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众数候选者改为新的当前元素</a:t>
                </a:r>
                <a:r>
                  <a:rPr lang="zh-CN" altLang="en-US" dirty="0">
                    <a:solidFill>
                      <a:schemeClr val="folHlink"/>
                    </a:solidFill>
                  </a:rPr>
                  <a:t/>
                </a:r>
                <a:br>
                  <a:rPr lang="zh-CN" altLang="en-US" dirty="0">
                    <a:solidFill>
                      <a:schemeClr val="folHlink"/>
                    </a:solidFill>
                  </a:rPr>
                </a:br>
                <a:r>
                  <a:rPr lang="zh-CN" altLang="en-US" dirty="0"/>
                  <a:t>      </a:t>
                </a:r>
                <a:r>
                  <a:rPr lang="en-US" altLang="zh-CN" dirty="0"/>
                  <a:t>} else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否则</a:t>
                </a:r>
                <a:r>
                  <a:rPr lang="zh-CN" altLang="en-US" dirty="0">
                    <a:solidFill>
                      <a:schemeClr val="folHlink"/>
                    </a:solidFill>
                  </a:rPr>
                  <a:t/>
                </a:r>
                <a:br>
                  <a:rPr lang="zh-CN" altLang="en-US" dirty="0">
                    <a:solidFill>
                      <a:schemeClr val="folHlink"/>
                    </a:solidFill>
                  </a:rPr>
                </a:br>
                <a:r>
                  <a:rPr lang="zh-CN" altLang="en-US" dirty="0"/>
                  <a:t>         </a:t>
                </a:r>
                <a:r>
                  <a:rPr lang="en-US" altLang="zh-CN" dirty="0" err="1"/>
                  <a:t>maj</a:t>
                </a:r>
                <a:r>
                  <a:rPr lang="en-US" altLang="zh-CN" dirty="0"/>
                  <a:t> == 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? </a:t>
                </a:r>
                <a:r>
                  <a:rPr lang="en-US" altLang="zh-CN" dirty="0" err="1"/>
                  <a:t>c++</a:t>
                </a:r>
                <a:r>
                  <a:rPr lang="en-US" altLang="zh-CN" dirty="0"/>
                  <a:t> 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c--;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相应地更新差额计数器</a:t>
                </a:r>
                <a:r>
                  <a:rPr lang="zh-CN" altLang="en-US" dirty="0">
                    <a:solidFill>
                      <a:schemeClr val="folHlink"/>
                    </a:solidFill>
                  </a:rPr>
                  <a:t/>
                </a:r>
                <a:br>
                  <a:rPr lang="zh-CN" altLang="en-US" dirty="0">
                    <a:solidFill>
                      <a:schemeClr val="folHlink"/>
                    </a:solidFill>
                  </a:rPr>
                </a:br>
                <a:r>
                  <a:rPr lang="zh-CN" altLang="en-US" dirty="0"/>
                  <a:t>   </a:t>
                </a:r>
                <a:r>
                  <a:rPr lang="en-US" altLang="zh-CN" dirty="0"/>
                  <a:t>return </a:t>
                </a:r>
                <a:r>
                  <a:rPr lang="en-US" altLang="zh-CN" dirty="0" err="1"/>
                  <a:t>maj</a:t>
                </a:r>
                <a:r>
                  <a:rPr lang="en-US" altLang="zh-CN" dirty="0"/>
                  <a:t>;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//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至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此，原向量的众数若存在，则只能是</a:t>
                </a:r>
                <a:r>
                  <a:rPr lang="en-US" altLang="zh-CN" dirty="0" err="1">
                    <a:solidFill>
                      <a:srgbClr val="0070C0"/>
                    </a:solidFill>
                  </a:rPr>
                  <a:t>maj</a:t>
                </a:r>
                <a:r>
                  <a:rPr lang="en-US" altLang="zh-CN" dirty="0">
                    <a:solidFill>
                      <a:srgbClr val="0070C0"/>
                    </a:solidFill>
                    <a:latin typeface="+mj-ea"/>
                    <a:ea typeface="+mj-ea"/>
                  </a:rPr>
                  <a:t> ——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尽管反之不然</a:t>
                </a:r>
                <a:r>
                  <a:rPr lang="zh-CN" altLang="en-US" dirty="0">
                    <a:solidFill>
                      <a:schemeClr val="folHlink"/>
                    </a:solidFill>
                  </a:rPr>
                  <a:t/>
                </a:r>
                <a:br>
                  <a:rPr lang="zh-CN" altLang="en-US" dirty="0">
                    <a:solidFill>
                      <a:schemeClr val="folHlink"/>
                    </a:solidFill>
                  </a:rPr>
                </a:br>
                <a:r>
                  <a:rPr lang="en-US" altLang="zh-CN" dirty="0" smtClean="0"/>
                  <a:t>}</a:t>
                </a:r>
                <a:endParaRPr lang="en-US" altLang="zh-CN" dirty="0" smtClean="0">
                  <a:solidFill>
                    <a:schemeClr val="folHlink"/>
                  </a:solidFill>
                </a:endParaRPr>
              </a:p>
            </p:txBody>
          </p:sp>
        </mc:Choice>
        <mc:Fallback xmlns="">
          <p:sp>
            <p:nvSpPr>
              <p:cNvPr id="1561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1602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307" y="291880"/>
            <a:ext cx="863991" cy="511616"/>
          </a:xfrm>
          <a:ln/>
        </p:spPr>
        <p:txBody>
          <a:bodyPr/>
          <a:lstStyle/>
          <a:p>
            <a:r>
              <a:rPr lang="zh-CN" altLang="en-US" smtClean="0"/>
              <a:t>算</a:t>
            </a:r>
            <a:r>
              <a:rPr lang="zh-CN" altLang="en-US"/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9994728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31" name="Rectangle 7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12.</a:t>
            </a:r>
            <a:r>
              <a:rPr lang="zh-CN" altLang="en-US" dirty="0"/>
              <a:t>排序</a:t>
            </a:r>
          </a:p>
        </p:txBody>
      </p:sp>
      <p:sp>
        <p:nvSpPr>
          <p:cNvPr id="130663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124389" y="1738889"/>
            <a:ext cx="2388474" cy="1292662"/>
          </a:xfrm>
        </p:spPr>
        <p:txBody>
          <a:bodyPr/>
          <a:lstStyle/>
          <a:p>
            <a:r>
              <a:rPr lang="en-US" altLang="zh-CN" dirty="0" smtClean="0"/>
              <a:t>(3) </a:t>
            </a:r>
            <a:r>
              <a:rPr lang="zh-CN" altLang="en-US" dirty="0" smtClean="0"/>
              <a:t>桶</a:t>
            </a:r>
            <a:r>
              <a:rPr lang="en-US" altLang="zh-CN" dirty="0" smtClean="0"/>
              <a:t>/</a:t>
            </a:r>
            <a:r>
              <a:rPr lang="zh-CN" altLang="en-US" dirty="0" smtClean="0"/>
              <a:t>计数排序</a:t>
            </a:r>
            <a:endParaRPr lang="en-US" altLang="zh-CN" dirty="0" smtClean="0"/>
          </a:p>
          <a:p>
            <a:r>
              <a:rPr lang="en-US" altLang="zh-CN" dirty="0" smtClean="0"/>
              <a:t>Bucket 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12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43141" name="Rectangle 5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zh-CN" altLang="en-US" smtClean="0"/>
                  <a:t>给定</a:t>
                </a:r>
                <a:r>
                  <a:rPr lang="en-US" altLang="zh-CN"/>
                  <a:t>[0, m)</a:t>
                </a:r>
                <a:r>
                  <a:rPr lang="zh-CN" altLang="en-US"/>
                  <a:t>内的</a:t>
                </a:r>
                <a:r>
                  <a:rPr lang="en-US" altLang="zh-CN"/>
                  <a:t>n</a:t>
                </a:r>
                <a:r>
                  <a:rPr lang="zh-CN" altLang="en-US" smtClean="0"/>
                  <a:t>个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互异</m:t>
                        </m:r>
                      </m:e>
                    </m:borderBox>
                  </m:oMath>
                </a14:m>
                <a:r>
                  <a:rPr lang="zh-CN" altLang="en-US" smtClean="0"/>
                  <a:t>整数</a:t>
                </a:r>
                <a:r>
                  <a:rPr lang="zh-CN" altLang="en-US"/>
                  <a:t>，</a:t>
                </a:r>
                <a:r>
                  <a:rPr lang="zh-CN" altLang="en-US" smtClean="0"/>
                  <a:t>如</a:t>
                </a:r>
                <a:r>
                  <a:rPr lang="zh-CN" altLang="en-US"/>
                  <a:t>何高效地排序？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必有</a:t>
                </a:r>
                <a:r>
                  <a:rPr lang="en-US" altLang="zh-CN">
                    <a:solidFill>
                      <a:srgbClr val="0070C0"/>
                    </a:solidFill>
                  </a:rPr>
                  <a:t>n </a:t>
                </a:r>
                <a:r>
                  <a:rPr lang="zh-CN" altLang="en-US">
                    <a:solidFill>
                      <a:srgbClr val="0070C0"/>
                    </a:solidFill>
                    <a:ea typeface="Arial Unicode MS" pitchFamily="34" charset="-122"/>
                    <a:cs typeface="Arial Unicode MS" pitchFamily="34" charset="-122"/>
                    <a:sym typeface="Symbol" pitchFamily="18" charset="2"/>
                  </a:rPr>
                  <a:t> 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m</a:t>
                </a:r>
                <a:endParaRPr lang="en-US" altLang="zh-CN" b="0">
                  <a:solidFill>
                    <a:srgbClr val="0070C0"/>
                  </a:solidFill>
                  <a:latin typeface="Tempus Sans ITC" pitchFamily="82" charset="0"/>
                  <a:ea typeface="hakuyokaishu7000" pitchFamily="2" charset="-122"/>
                  <a:cs typeface="hakuyokaishu7000" pitchFamily="2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mtClean="0"/>
                  <a:t>借助散</a:t>
                </a:r>
                <a:r>
                  <a:rPr lang="zh-CN" altLang="en-US"/>
                  <a:t>列表</a:t>
                </a:r>
                <a:r>
                  <a:rPr lang="en-US" altLang="zh-CN" smtClean="0"/>
                  <a:t>E[0, m)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各元素仅需</a:t>
                </a:r>
                <a:r>
                  <a:rPr lang="en-US" altLang="zh-CN">
                    <a:solidFill>
                      <a:srgbClr val="0070C0"/>
                    </a:solidFill>
                  </a:rPr>
                  <a:t>1</a:t>
                </a:r>
                <a:r>
                  <a:rPr lang="zh-CN" altLang="en-US">
                    <a:solidFill>
                      <a:srgbClr val="0070C0"/>
                    </a:solidFill>
                  </a:rPr>
                  <a:t>个</a:t>
                </a:r>
                <a:r>
                  <a:rPr lang="en-US" altLang="zh-CN">
                    <a:solidFill>
                      <a:srgbClr val="0070C0"/>
                    </a:solidFill>
                  </a:rPr>
                  <a:t>bit</a:t>
                </a:r>
                <a:r>
                  <a:rPr lang="zh-CN" altLang="en-US"/>
                  <a:t/>
                </a:r>
                <a:br>
                  <a:rPr lang="zh-CN" altLang="en-US"/>
                </a:br>
                <a:r>
                  <a:rPr lang="zh-CN" altLang="en-US"/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initialization</m:t>
                        </m:r>
                      </m:e>
                    </m:borderBox>
                  </m:oMath>
                </a14:m>
                <a:r>
                  <a:rPr lang="en-US" altLang="zh-CN" smtClean="0"/>
                  <a:t>  for </a:t>
                </a:r>
                <a:r>
                  <a:rPr lang="en-US" altLang="zh-CN"/>
                  <a:t>i = 0 to </a:t>
                </a:r>
                <a:r>
                  <a:rPr lang="en-US" altLang="zh-CN" smtClean="0"/>
                  <a:t>m - 1</a:t>
                </a:r>
                <a:r>
                  <a:rPr lang="en-US" altLang="zh-CN"/>
                  <a:t>, let E[i] = 0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en-US" altLang="zh-CN">
                    <a:solidFill>
                      <a:srgbClr val="0070C0"/>
                    </a:solidFill>
                    <a:latin typeface="Brush Script MT" pitchFamily="66" charset="0"/>
                  </a:rPr>
                  <a:t>O</a:t>
                </a:r>
                <a:r>
                  <a:rPr lang="en-US" altLang="zh-CN">
                    <a:solidFill>
                      <a:srgbClr val="0070C0"/>
                    </a:solidFill>
                  </a:rPr>
                  <a:t>(m)</a:t>
                </a:r>
                <a:r>
                  <a:rPr lang="zh-CN" altLang="en-US">
                    <a:solidFill>
                      <a:srgbClr val="0070C0"/>
                    </a:solidFill>
                  </a:rPr>
                  <a:t>，可优化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至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>
                            <a:solidFill>
                              <a:srgbClr val="0070C0"/>
                            </a:solidFill>
                            <a:latin typeface="Brush Script MT" pitchFamily="66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zh-CN">
                            <a:solidFill>
                              <a:srgbClr val="0070C0"/>
                            </a:solidFill>
                          </a:rPr>
                          <m:t>(1)</m:t>
                        </m:r>
                      </m:e>
                    </m:borderBox>
                  </m:oMath>
                </a14:m>
                <a:r>
                  <a:rPr lang="en-US" altLang="zh-CN">
                    <a:solidFill>
                      <a:srgbClr val="0070C0"/>
                    </a:solidFill>
                  </a:rPr>
                  <a:t/>
                </a:r>
                <a:br>
                  <a:rPr lang="en-US" altLang="zh-CN">
                    <a:solidFill>
                      <a:srgbClr val="0070C0"/>
                    </a:solidFill>
                  </a:rPr>
                </a:br>
                <a:r>
                  <a:rPr lang="en-US" altLang="zh-CN"/>
                  <a:t>	</a:t>
                </a:r>
                <a:r>
                  <a:rPr lang="en-US" altLang="zh-CN" smtClean="0"/>
                  <a:t>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distribution</m:t>
                        </m:r>
                      </m:e>
                    </m:borderBox>
                  </m:oMath>
                </a14:m>
                <a:r>
                  <a:rPr lang="en-US" altLang="zh-CN" smtClean="0"/>
                  <a:t>  for </a:t>
                </a:r>
                <a:r>
                  <a:rPr lang="en-US" altLang="zh-CN"/>
                  <a:t>each key in the input, let E[key] = 1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en-US" altLang="zh-CN">
                    <a:solidFill>
                      <a:srgbClr val="0070C0"/>
                    </a:solidFill>
                    <a:latin typeface="Brush Script MT" pitchFamily="66" charset="0"/>
                  </a:rPr>
                  <a:t>O</a:t>
                </a:r>
                <a:r>
                  <a:rPr lang="en-US" altLang="zh-CN">
                    <a:solidFill>
                      <a:srgbClr val="0070C0"/>
                    </a:solidFill>
                  </a:rPr>
                  <a:t>(n)</a:t>
                </a:r>
                <a:br>
                  <a:rPr lang="en-US" altLang="zh-CN">
                    <a:solidFill>
                      <a:srgbClr val="0070C0"/>
                    </a:solidFill>
                  </a:rPr>
                </a:br>
                <a:r>
                  <a:rPr lang="en-US" altLang="zh-CN"/>
                  <a:t>	</a:t>
                </a:r>
                <a:r>
                  <a:rPr lang="en-US" altLang="zh-CN" smtClean="0"/>
                  <a:t> 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enumeration</m:t>
                        </m:r>
                      </m:e>
                    </m:borderBox>
                  </m:oMath>
                </a14:m>
                <a:r>
                  <a:rPr lang="en-US" altLang="zh-CN" smtClean="0"/>
                  <a:t>  for </a:t>
                </a:r>
                <a:r>
                  <a:rPr lang="en-US" altLang="zh-CN"/>
                  <a:t>i = 0 to </a:t>
                </a:r>
                <a:r>
                  <a:rPr lang="en-US" altLang="zh-CN" smtClean="0"/>
                  <a:t>m - 1</a:t>
                </a:r>
                <a:r>
                  <a:rPr lang="en-US" altLang="zh-CN"/>
                  <a:t>, output i if E[i] = 1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en-US" altLang="zh-CN">
                    <a:solidFill>
                      <a:srgbClr val="0070C0"/>
                    </a:solidFill>
                    <a:latin typeface="Brush Script MT" pitchFamily="66" charset="0"/>
                  </a:rPr>
                  <a:t>O</a:t>
                </a:r>
                <a:r>
                  <a:rPr lang="en-US" altLang="zh-CN">
                    <a:solidFill>
                      <a:srgbClr val="0070C0"/>
                    </a:solidFill>
                  </a:rPr>
                  <a:t>(m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)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/>
                  <a:t>空间：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>
                            <a:latin typeface="BrushScript BT" pitchFamily="66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zh-CN"/>
                          <m:t>(</m:t>
                        </m:r>
                        <m:r>
                          <m:rPr>
                            <m:nor/>
                          </m:rPr>
                          <a:rPr lang="en-US" altLang="zh-CN"/>
                          <m:t>m</m:t>
                        </m:r>
                        <m:r>
                          <m:rPr>
                            <m:nor/>
                          </m:rPr>
                          <a:rPr lang="en-US" altLang="zh-CN"/>
                          <m:t>)</m:t>
                        </m:r>
                      </m:e>
                    </m:borderBox>
                  </m:oMath>
                </a14:m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zh-CN" altLang="en-US"/>
                  <a:t>时间：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>
                            <a:latin typeface="BrushScript BT" pitchFamily="66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zh-CN"/>
                          <m:t>(</m:t>
                        </m:r>
                        <m:r>
                          <m:rPr>
                            <m:nor/>
                          </m:rPr>
                          <a:rPr lang="en-US" altLang="zh-CN"/>
                          <m:t>n</m:t>
                        </m:r>
                        <m:r>
                          <m:rPr>
                            <m:nor/>
                          </m:rPr>
                          <a:rPr lang="en-US" altLang="zh-CN"/>
                          <m:t> + </m:t>
                        </m:r>
                        <m:r>
                          <m:rPr>
                            <m:nor/>
                          </m:rPr>
                          <a:rPr lang="en-US" altLang="zh-CN"/>
                          <m:t>m</m:t>
                        </m:r>
                        <m:r>
                          <m:rPr>
                            <m:nor/>
                          </m:rPr>
                          <a:rPr lang="en-US" altLang="zh-CN"/>
                          <m:t>)</m:t>
                        </m:r>
                      </m:e>
                    </m:borderBox>
                  </m:oMath>
                </a14:m>
                <a:endParaRPr lang="en-US" altLang="zh-CN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4314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3140" name="AutoShape 4"/>
          <p:cNvSpPr>
            <a:spLocks noGrp="1" noChangeArrowheads="1"/>
          </p:cNvSpPr>
          <p:nvPr>
            <p:ph type="title"/>
          </p:nvPr>
        </p:nvSpPr>
        <p:spPr>
          <a:xfrm>
            <a:off x="1130006" y="291881"/>
            <a:ext cx="2708494" cy="511616"/>
          </a:xfrm>
          <a:ln/>
        </p:spPr>
        <p:txBody>
          <a:bodyPr/>
          <a:lstStyle/>
          <a:p>
            <a:r>
              <a:rPr lang="zh-CN" altLang="en-US">
                <a:hlinkClick r:id="rId4" action="ppaction://hlinkfile"/>
              </a:rPr>
              <a:t>桶排序</a:t>
            </a:r>
            <a:r>
              <a:rPr lang="zh-CN" altLang="en-US"/>
              <a:t>：简单情况</a:t>
            </a:r>
            <a:endParaRPr lang="en-US" altLang="zh-CN"/>
          </a:p>
        </p:txBody>
      </p:sp>
      <p:sp>
        <p:nvSpPr>
          <p:cNvPr id="35" name="AutoShape 98"/>
          <p:cNvSpPr>
            <a:spLocks noChangeArrowheads="1"/>
          </p:cNvSpPr>
          <p:nvPr/>
        </p:nvSpPr>
        <p:spPr bwMode="auto">
          <a:xfrm>
            <a:off x="3935800" y="5590262"/>
            <a:ext cx="7200900" cy="719138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endParaRPr lang="zh-CN" altLang="en-US" sz="1800" b="1"/>
          </a:p>
        </p:txBody>
      </p:sp>
      <p:sp>
        <p:nvSpPr>
          <p:cNvPr id="36" name="Rectangle 99"/>
          <p:cNvSpPr>
            <a:spLocks noChangeArrowheads="1"/>
          </p:cNvSpPr>
          <p:nvPr/>
        </p:nvSpPr>
        <p:spPr bwMode="auto">
          <a:xfrm>
            <a:off x="4153288" y="6022062"/>
            <a:ext cx="287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33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37" name="AutoShape 100"/>
          <p:cNvSpPr>
            <a:spLocks noChangeAspect="1" noChangeArrowheads="1"/>
          </p:cNvSpPr>
          <p:nvPr/>
        </p:nvSpPr>
        <p:spPr bwMode="auto">
          <a:xfrm>
            <a:off x="4151700" y="5733137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38" name="Rectangle 101"/>
          <p:cNvSpPr>
            <a:spLocks noChangeArrowheads="1"/>
          </p:cNvSpPr>
          <p:nvPr/>
        </p:nvSpPr>
        <p:spPr bwMode="auto">
          <a:xfrm>
            <a:off x="4874013" y="6022062"/>
            <a:ext cx="287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33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39" name="AutoShape 102"/>
          <p:cNvSpPr>
            <a:spLocks noChangeAspect="1" noChangeArrowheads="1"/>
          </p:cNvSpPr>
          <p:nvPr/>
        </p:nvSpPr>
        <p:spPr bwMode="auto">
          <a:xfrm>
            <a:off x="4872425" y="5733137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40" name="Rectangle 103"/>
          <p:cNvSpPr>
            <a:spLocks noChangeArrowheads="1"/>
          </p:cNvSpPr>
          <p:nvPr/>
        </p:nvSpPr>
        <p:spPr bwMode="auto">
          <a:xfrm>
            <a:off x="5593150" y="6022062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33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41" name="AutoShape 104"/>
          <p:cNvSpPr>
            <a:spLocks noChangeAspect="1" noChangeArrowheads="1"/>
          </p:cNvSpPr>
          <p:nvPr/>
        </p:nvSpPr>
        <p:spPr bwMode="auto">
          <a:xfrm>
            <a:off x="5591563" y="5733137"/>
            <a:ext cx="287337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</a:p>
        </p:txBody>
      </p:sp>
      <p:cxnSp>
        <p:nvCxnSpPr>
          <p:cNvPr id="42" name="AutoShape 105"/>
          <p:cNvCxnSpPr>
            <a:cxnSpLocks noChangeShapeType="1"/>
            <a:stCxn id="43" idx="3"/>
            <a:endCxn id="41" idx="0"/>
          </p:cNvCxnSpPr>
          <p:nvPr/>
        </p:nvCxnSpPr>
        <p:spPr bwMode="auto">
          <a:xfrm flipH="1">
            <a:off x="5736025" y="4983837"/>
            <a:ext cx="3140075" cy="735013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Oval 106"/>
          <p:cNvSpPr>
            <a:spLocks noChangeArrowheads="1"/>
          </p:cNvSpPr>
          <p:nvPr/>
        </p:nvSpPr>
        <p:spPr bwMode="auto">
          <a:xfrm>
            <a:off x="8833238" y="4725075"/>
            <a:ext cx="287337" cy="287337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44" name="Rectangle 107"/>
          <p:cNvSpPr>
            <a:spLocks noChangeArrowheads="1"/>
          </p:cNvSpPr>
          <p:nvPr/>
        </p:nvSpPr>
        <p:spPr bwMode="auto">
          <a:xfrm>
            <a:off x="6313875" y="6022062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33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5" name="AutoShape 108"/>
          <p:cNvSpPr>
            <a:spLocks noChangeAspect="1" noChangeArrowheads="1"/>
          </p:cNvSpPr>
          <p:nvPr/>
        </p:nvSpPr>
        <p:spPr bwMode="auto">
          <a:xfrm>
            <a:off x="6312288" y="5733137"/>
            <a:ext cx="287337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46" name="Rectangle 109"/>
          <p:cNvSpPr>
            <a:spLocks noChangeArrowheads="1"/>
          </p:cNvSpPr>
          <p:nvPr/>
        </p:nvSpPr>
        <p:spPr bwMode="auto">
          <a:xfrm>
            <a:off x="7034600" y="6022062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33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47" name="AutoShape 110"/>
          <p:cNvSpPr>
            <a:spLocks noChangeAspect="1" noChangeArrowheads="1"/>
          </p:cNvSpPr>
          <p:nvPr/>
        </p:nvSpPr>
        <p:spPr bwMode="auto">
          <a:xfrm>
            <a:off x="7033013" y="5733137"/>
            <a:ext cx="287337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48" name="Rectangle 111"/>
          <p:cNvSpPr>
            <a:spLocks noChangeArrowheads="1"/>
          </p:cNvSpPr>
          <p:nvPr/>
        </p:nvSpPr>
        <p:spPr bwMode="auto">
          <a:xfrm>
            <a:off x="7753738" y="6022062"/>
            <a:ext cx="287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33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49" name="AutoShape 112"/>
          <p:cNvSpPr>
            <a:spLocks noChangeAspect="1" noChangeArrowheads="1"/>
          </p:cNvSpPr>
          <p:nvPr/>
        </p:nvSpPr>
        <p:spPr bwMode="auto">
          <a:xfrm>
            <a:off x="7752150" y="5733137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50" name="Rectangle 113"/>
          <p:cNvSpPr>
            <a:spLocks noChangeArrowheads="1"/>
          </p:cNvSpPr>
          <p:nvPr/>
        </p:nvSpPr>
        <p:spPr bwMode="auto">
          <a:xfrm>
            <a:off x="8472875" y="6022062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33"/>
                </a:solidFill>
                <a:ea typeface="宋体" pitchFamily="2" charset="-122"/>
              </a:rPr>
              <a:t>6</a:t>
            </a:r>
          </a:p>
        </p:txBody>
      </p:sp>
      <p:sp>
        <p:nvSpPr>
          <p:cNvPr id="51" name="AutoShape 114"/>
          <p:cNvSpPr>
            <a:spLocks noChangeAspect="1" noChangeArrowheads="1"/>
          </p:cNvSpPr>
          <p:nvPr/>
        </p:nvSpPr>
        <p:spPr bwMode="auto">
          <a:xfrm>
            <a:off x="8471288" y="5733137"/>
            <a:ext cx="287337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52" name="Rectangle 115"/>
          <p:cNvSpPr>
            <a:spLocks noChangeArrowheads="1"/>
          </p:cNvSpPr>
          <p:nvPr/>
        </p:nvSpPr>
        <p:spPr bwMode="auto">
          <a:xfrm>
            <a:off x="9193600" y="6022062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33"/>
                </a:solidFill>
                <a:ea typeface="宋体" pitchFamily="2" charset="-122"/>
              </a:rPr>
              <a:t>7</a:t>
            </a:r>
          </a:p>
        </p:txBody>
      </p:sp>
      <p:sp>
        <p:nvSpPr>
          <p:cNvPr id="53" name="AutoShape 116"/>
          <p:cNvSpPr>
            <a:spLocks noChangeAspect="1" noChangeArrowheads="1"/>
          </p:cNvSpPr>
          <p:nvPr/>
        </p:nvSpPr>
        <p:spPr bwMode="auto">
          <a:xfrm>
            <a:off x="9192013" y="5733137"/>
            <a:ext cx="287337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54" name="Rectangle 117"/>
          <p:cNvSpPr>
            <a:spLocks noChangeArrowheads="1"/>
          </p:cNvSpPr>
          <p:nvPr/>
        </p:nvSpPr>
        <p:spPr bwMode="auto">
          <a:xfrm>
            <a:off x="9912738" y="6022062"/>
            <a:ext cx="287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33"/>
                </a:solidFill>
                <a:ea typeface="宋体" pitchFamily="2" charset="-122"/>
              </a:rPr>
              <a:t>8</a:t>
            </a:r>
          </a:p>
        </p:txBody>
      </p:sp>
      <p:sp>
        <p:nvSpPr>
          <p:cNvPr id="55" name="AutoShape 118"/>
          <p:cNvSpPr>
            <a:spLocks noChangeAspect="1" noChangeArrowheads="1"/>
          </p:cNvSpPr>
          <p:nvPr/>
        </p:nvSpPr>
        <p:spPr bwMode="auto">
          <a:xfrm>
            <a:off x="9911150" y="5733137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56" name="Rectangle 119"/>
          <p:cNvSpPr>
            <a:spLocks noChangeArrowheads="1"/>
          </p:cNvSpPr>
          <p:nvPr/>
        </p:nvSpPr>
        <p:spPr bwMode="auto">
          <a:xfrm>
            <a:off x="10633463" y="6022062"/>
            <a:ext cx="287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33"/>
                </a:solidFill>
                <a:ea typeface="宋体" pitchFamily="2" charset="-122"/>
              </a:rPr>
              <a:t>9</a:t>
            </a:r>
          </a:p>
        </p:txBody>
      </p:sp>
      <p:sp>
        <p:nvSpPr>
          <p:cNvPr id="57" name="AutoShape 120"/>
          <p:cNvSpPr>
            <a:spLocks noChangeAspect="1" noChangeArrowheads="1"/>
          </p:cNvSpPr>
          <p:nvPr/>
        </p:nvSpPr>
        <p:spPr bwMode="auto">
          <a:xfrm>
            <a:off x="10631875" y="5733137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</a:p>
        </p:txBody>
      </p:sp>
      <p:cxnSp>
        <p:nvCxnSpPr>
          <p:cNvPr id="58" name="AutoShape 121"/>
          <p:cNvCxnSpPr>
            <a:cxnSpLocks noChangeShapeType="1"/>
            <a:stCxn id="59" idx="5"/>
            <a:endCxn id="45" idx="0"/>
          </p:cNvCxnSpPr>
          <p:nvPr/>
        </p:nvCxnSpPr>
        <p:spPr bwMode="auto">
          <a:xfrm>
            <a:off x="6197988" y="4983837"/>
            <a:ext cx="258762" cy="735013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Oval 122"/>
          <p:cNvSpPr>
            <a:spLocks noChangeArrowheads="1"/>
          </p:cNvSpPr>
          <p:nvPr/>
        </p:nvSpPr>
        <p:spPr bwMode="auto">
          <a:xfrm>
            <a:off x="5953513" y="4725075"/>
            <a:ext cx="287337" cy="287337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3</a:t>
            </a:r>
          </a:p>
        </p:txBody>
      </p:sp>
      <p:cxnSp>
        <p:nvCxnSpPr>
          <p:cNvPr id="60" name="AutoShape 123"/>
          <p:cNvCxnSpPr>
            <a:cxnSpLocks noChangeShapeType="1"/>
            <a:stCxn id="61" idx="5"/>
            <a:endCxn id="49" idx="0"/>
          </p:cNvCxnSpPr>
          <p:nvPr/>
        </p:nvCxnSpPr>
        <p:spPr bwMode="auto">
          <a:xfrm>
            <a:off x="7636263" y="4983837"/>
            <a:ext cx="260350" cy="735013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124"/>
          <p:cNvSpPr>
            <a:spLocks noChangeArrowheads="1"/>
          </p:cNvSpPr>
          <p:nvPr/>
        </p:nvSpPr>
        <p:spPr bwMode="auto">
          <a:xfrm>
            <a:off x="7391788" y="4725075"/>
            <a:ext cx="287337" cy="287337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5</a:t>
            </a:r>
          </a:p>
        </p:txBody>
      </p:sp>
      <p:cxnSp>
        <p:nvCxnSpPr>
          <p:cNvPr id="62" name="AutoShape 125"/>
          <p:cNvCxnSpPr>
            <a:cxnSpLocks noChangeShapeType="1"/>
            <a:stCxn id="63" idx="5"/>
            <a:endCxn id="57" idx="0"/>
          </p:cNvCxnSpPr>
          <p:nvPr/>
        </p:nvCxnSpPr>
        <p:spPr bwMode="auto">
          <a:xfrm>
            <a:off x="6917125" y="4983837"/>
            <a:ext cx="3859213" cy="735013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Oval 126"/>
          <p:cNvSpPr>
            <a:spLocks noChangeArrowheads="1"/>
          </p:cNvSpPr>
          <p:nvPr/>
        </p:nvSpPr>
        <p:spPr bwMode="auto">
          <a:xfrm>
            <a:off x="6672650" y="4725075"/>
            <a:ext cx="287338" cy="287337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9</a:t>
            </a:r>
          </a:p>
        </p:txBody>
      </p:sp>
      <p:cxnSp>
        <p:nvCxnSpPr>
          <p:cNvPr id="64" name="AutoShape 127"/>
          <p:cNvCxnSpPr>
            <a:cxnSpLocks noChangeShapeType="1"/>
            <a:stCxn id="65" idx="5"/>
            <a:endCxn id="55" idx="0"/>
          </p:cNvCxnSpPr>
          <p:nvPr/>
        </p:nvCxnSpPr>
        <p:spPr bwMode="auto">
          <a:xfrm>
            <a:off x="8356988" y="4983837"/>
            <a:ext cx="1698625" cy="735013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Oval 128"/>
          <p:cNvSpPr>
            <a:spLocks noChangeArrowheads="1"/>
          </p:cNvSpPr>
          <p:nvPr/>
        </p:nvSpPr>
        <p:spPr bwMode="auto">
          <a:xfrm>
            <a:off x="8112513" y="4725075"/>
            <a:ext cx="287337" cy="287337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719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5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5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2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3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5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0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9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3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1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3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6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28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9" fill="hold">
                      <p:stCondLst>
                        <p:cond delay="0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3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9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9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4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56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" fill="hold">
                      <p:stCondLst>
                        <p:cond delay="0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1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5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7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9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4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7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9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2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284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5" fill="hold">
                      <p:stCondLst>
                        <p:cond delay="0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9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3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5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7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98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9" fill="hold">
                      <p:stCondLst>
                        <p:cond delay="0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5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306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0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18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8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1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322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3" fill="hold">
                      <p:stCondLst>
                        <p:cond delay="0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6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9" dur="18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330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1" fill="hold">
                      <p:stCondLst>
                        <p:cond delay="0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4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7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2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18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346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7" fill="hold">
                      <p:stCondLst>
                        <p:cond delay="0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0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3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354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5" fill="hold">
                      <p:stCondLst>
                        <p:cond delay="0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1" dur="1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7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9" grpId="0" animBg="1"/>
      <p:bldP spid="39" grpId="1" animBg="1"/>
      <p:bldP spid="41" grpId="0" animBg="1"/>
      <p:bldP spid="41" grpId="1" animBg="1"/>
      <p:bldP spid="43" grpId="0" animBg="1"/>
      <p:bldP spid="43" grpId="1" animBg="1"/>
      <p:bldP spid="45" grpId="0" animBg="1"/>
      <p:bldP spid="45" grpId="1" animBg="1"/>
      <p:bldP spid="47" grpId="0" animBg="1"/>
      <p:bldP spid="47" grpId="1" animBg="1"/>
      <p:bldP spid="49" grpId="0" animBg="1"/>
      <p:bldP spid="49" grpId="1" animBg="1"/>
      <p:bldP spid="51" grpId="0" animBg="1"/>
      <p:bldP spid="51" grpId="1" animBg="1"/>
      <p:bldP spid="53" grpId="0" animBg="1"/>
      <p:bldP spid="53" grpId="1" animBg="1"/>
      <p:bldP spid="55" grpId="0" animBg="1"/>
      <p:bldP spid="55" grpId="1" animBg="1"/>
      <p:bldP spid="57" grpId="0" animBg="1"/>
      <p:bldP spid="57" grpId="1" animBg="1"/>
      <p:bldP spid="59" grpId="0" animBg="1"/>
      <p:bldP spid="59" grpId="1" animBg="1"/>
      <p:bldP spid="61" grpId="0" animBg="1"/>
      <p:bldP spid="61" grpId="1" animBg="1"/>
      <p:bldP spid="63" grpId="0" animBg="1"/>
      <p:bldP spid="63" grpId="1" animBg="1"/>
      <p:bldP spid="65" grpId="0" animBg="1"/>
      <p:bldP spid="6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1040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zh-CN" altLang="en-US" smtClean="0"/>
                  <a:t>进一步地，若允许关键码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重复</m:t>
                        </m:r>
                      </m:e>
                    </m:borderBox>
                  </m:oMath>
                </a14:m>
                <a:r>
                  <a:rPr lang="zh-CN" altLang="en-US" smtClean="0"/>
                  <a:t>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此时未必</a:t>
                </a:r>
                <a:r>
                  <a:rPr lang="en-US" altLang="zh-CN">
                    <a:solidFill>
                      <a:srgbClr val="0070C0"/>
                    </a:solidFill>
                  </a:rPr>
                  <a:t>n </a:t>
                </a:r>
                <a:r>
                  <a:rPr lang="zh-CN" altLang="en-US">
                    <a:solidFill>
                      <a:srgbClr val="0070C0"/>
                    </a:solidFill>
                    <a:ea typeface="Arial Unicode MS" pitchFamily="34" charset="-122"/>
                    <a:cs typeface="Arial Unicode MS" pitchFamily="34" charset="-122"/>
                    <a:sym typeface="Symbol" pitchFamily="18" charset="2"/>
                  </a:rPr>
                  <a:t></a:t>
                </a:r>
                <a:r>
                  <a:rPr lang="en-US" altLang="zh-CN">
                    <a:solidFill>
                      <a:srgbClr val="0070C0"/>
                    </a:solidFill>
                  </a:rPr>
                  <a:t> m</a:t>
                </a:r>
                <a:r>
                  <a:rPr lang="zh-CN" altLang="en-US">
                    <a:solidFill>
                      <a:srgbClr val="0070C0"/>
                    </a:solidFill>
                  </a:rPr>
                  <a:t>，甚至可能</a:t>
                </a:r>
                <a:r>
                  <a:rPr lang="en-US" altLang="zh-CN">
                    <a:solidFill>
                      <a:srgbClr val="0070C0"/>
                    </a:solidFill>
                  </a:rPr>
                  <a:t>m </a:t>
                </a:r>
                <a:r>
                  <a:rPr lang="en-US" altLang="zh-CN">
                    <a:solidFill>
                      <a:srgbClr val="0070C0"/>
                    </a:solidFill>
                    <a:ea typeface="Arial Unicode MS" pitchFamily="34" charset="-122"/>
                    <a:cs typeface="Arial Unicode MS" pitchFamily="34" charset="-122"/>
                  </a:rPr>
                  <a:t>&lt;&lt;</a:t>
                </a:r>
                <a:r>
                  <a:rPr lang="en-US" altLang="zh-CN">
                    <a:solidFill>
                      <a:srgbClr val="0070C0"/>
                    </a:solidFill>
                  </a:rPr>
                  <a:t> n</a:t>
                </a:r>
                <a:br>
                  <a:rPr lang="en-US" altLang="zh-CN">
                    <a:solidFill>
                      <a:srgbClr val="0070C0"/>
                    </a:solidFill>
                  </a:rPr>
                </a:br>
                <a:r>
                  <a:rPr lang="zh-CN" altLang="en-US"/>
                  <a:t>比如，清华大学</a:t>
                </a:r>
                <a:r>
                  <a:rPr lang="en-US" altLang="zh-CN" smtClean="0"/>
                  <a:t>2013</a:t>
                </a:r>
                <a:r>
                  <a:rPr lang="zh-CN" altLang="en-US" smtClean="0"/>
                  <a:t>级</a:t>
                </a:r>
                <a:r>
                  <a:rPr lang="zh-CN" altLang="en-US"/>
                  <a:t>本科生</a:t>
                </a:r>
                <a:r>
                  <a:rPr lang="zh-CN" altLang="en-US" smtClean="0"/>
                  <a:t>按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生日</m:t>
                        </m:r>
                      </m:e>
                    </m:borderBox>
                  </m:oMath>
                </a14:m>
                <a:r>
                  <a:rPr lang="zh-CN" altLang="en-US" smtClean="0"/>
                  <a:t>排</a:t>
                </a:r>
                <a:r>
                  <a:rPr lang="zh-CN" altLang="en-US"/>
                  <a:t>序，则有</a:t>
                </a:r>
                <a:r>
                  <a:rPr lang="en-US" altLang="zh-CN"/>
                  <a:t>n = 3300</a:t>
                </a:r>
                <a:r>
                  <a:rPr lang="zh-CN" altLang="en-US"/>
                  <a:t>，</a:t>
                </a:r>
                <a:r>
                  <a:rPr lang="en-US" altLang="zh-CN"/>
                  <a:t>m = 365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mtClean="0"/>
                  <a:t>依</a:t>
                </a:r>
                <a:r>
                  <a:rPr lang="zh-CN" altLang="en-US"/>
                  <a:t>然使用散列</a:t>
                </a:r>
                <a:r>
                  <a:rPr lang="zh-CN" altLang="en-US" smtClean="0"/>
                  <a:t>表，相</a:t>
                </a:r>
                <a:r>
                  <a:rPr lang="zh-CN" altLang="en-US"/>
                  <a:t>互冲突的词</a:t>
                </a:r>
                <a:r>
                  <a:rPr lang="zh-CN" altLang="en-US" smtClean="0"/>
                  <a:t>条</a:t>
                </a:r>
                <a:r>
                  <a:rPr lang="en-US" altLang="zh-CN" smtClean="0"/>
                  <a:t>...</a:t>
                </a:r>
                <a:br>
                  <a:rPr lang="en-US" altLang="zh-CN" smtClean="0"/>
                </a:br>
                <a:r>
                  <a:rPr lang="zh-CN" altLang="en-US" smtClean="0"/>
                  <a:t>组成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独立链</m:t>
                        </m:r>
                      </m:e>
                    </m:borderBox>
                  </m:oMath>
                </a14:m>
                <a:endParaRPr lang="zh-CN" altLang="en-US">
                  <a:solidFill>
                    <a:srgbClr val="0070C0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/>
                  <a:t>空间复杂</a:t>
                </a:r>
                <a:r>
                  <a:rPr lang="zh-CN" altLang="en-US" smtClean="0"/>
                  <a:t>度</a:t>
                </a:r>
                <a:r>
                  <a:rPr lang="en-US" altLang="zh-CN" smtClean="0"/>
                  <a:t/>
                </a:r>
                <a:br>
                  <a:rPr lang="en-US" altLang="zh-CN" smtClean="0"/>
                </a:br>
                <a:r>
                  <a:rPr lang="en-US" altLang="zh-CN" smtClean="0"/>
                  <a:t>= </a:t>
                </a:r>
                <a:r>
                  <a:rPr lang="zh-CN" altLang="en-US"/>
                  <a:t>散列表长 </a:t>
                </a:r>
                <a:r>
                  <a:rPr lang="en-US" altLang="zh-CN"/>
                  <a:t>+ </a:t>
                </a:r>
                <a:r>
                  <a:rPr lang="zh-CN" altLang="en-US"/>
                  <a:t>所有链表总</a:t>
                </a:r>
                <a:r>
                  <a:rPr lang="zh-CN" altLang="en-US" smtClean="0"/>
                  <a:t>长</a:t>
                </a:r>
                <a:r>
                  <a:rPr lang="en-US" altLang="zh-CN" smtClean="0"/>
                  <a:t/>
                </a:r>
                <a:br>
                  <a:rPr lang="en-US" altLang="zh-CN" smtClean="0"/>
                </a:br>
                <a:r>
                  <a:rPr lang="en-US" altLang="zh-CN" smtClean="0"/>
                  <a:t>= </a:t>
                </a:r>
                <a:r>
                  <a:rPr lang="en-US" altLang="zh-CN" smtClean="0">
                    <a:latin typeface="Brush Script MT" pitchFamily="66" charset="0"/>
                  </a:rPr>
                  <a:t>O</a:t>
                </a:r>
                <a:r>
                  <a:rPr lang="en-US" altLang="zh-CN" smtClean="0"/>
                  <a:t>(m + n</a:t>
                </a:r>
                <a:r>
                  <a:rPr lang="en-US" altLang="zh-CN"/>
                  <a:t>)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改用向量呢</a:t>
                </a:r>
              </a:p>
            </p:txBody>
          </p:sp>
        </mc:Choice>
        <mc:Fallback xmlns="">
          <p:sp>
            <p:nvSpPr>
              <p:cNvPr id="15104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0402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006" y="291881"/>
            <a:ext cx="2708494" cy="511616"/>
          </a:xfrm>
          <a:ln/>
        </p:spPr>
        <p:txBody>
          <a:bodyPr/>
          <a:lstStyle/>
          <a:p>
            <a:r>
              <a:rPr lang="zh-CN" altLang="en-US">
                <a:hlinkClick r:id="rId4" action="ppaction://hlinkfile"/>
              </a:rPr>
              <a:t>桶排序</a:t>
            </a:r>
            <a:r>
              <a:rPr lang="zh-CN" altLang="en-US"/>
              <a:t>：一般情况</a:t>
            </a:r>
          </a:p>
        </p:txBody>
      </p:sp>
      <p:sp>
        <p:nvSpPr>
          <p:cNvPr id="61" name="AutoShape 138"/>
          <p:cNvSpPr>
            <a:spLocks noChangeArrowheads="1"/>
          </p:cNvSpPr>
          <p:nvPr/>
        </p:nvSpPr>
        <p:spPr bwMode="auto">
          <a:xfrm>
            <a:off x="4295850" y="3786943"/>
            <a:ext cx="7200900" cy="719137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endParaRPr lang="zh-CN" altLang="en-US" sz="1800" b="1"/>
          </a:p>
        </p:txBody>
      </p:sp>
      <p:sp>
        <p:nvSpPr>
          <p:cNvPr id="62" name="Rectangle 139"/>
          <p:cNvSpPr>
            <a:spLocks noChangeArrowheads="1"/>
          </p:cNvSpPr>
          <p:nvPr/>
        </p:nvSpPr>
        <p:spPr bwMode="auto">
          <a:xfrm>
            <a:off x="4513338" y="4218743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33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3" name="AutoShape 140"/>
          <p:cNvSpPr>
            <a:spLocks noChangeAspect="1" noChangeArrowheads="1"/>
          </p:cNvSpPr>
          <p:nvPr/>
        </p:nvSpPr>
        <p:spPr bwMode="auto">
          <a:xfrm>
            <a:off x="4511750" y="3929818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64" name="Rectangle 141"/>
          <p:cNvSpPr>
            <a:spLocks noChangeArrowheads="1"/>
          </p:cNvSpPr>
          <p:nvPr/>
        </p:nvSpPr>
        <p:spPr bwMode="auto">
          <a:xfrm>
            <a:off x="5234063" y="4218743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33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5" name="AutoShape 142"/>
          <p:cNvSpPr>
            <a:spLocks noChangeAspect="1" noChangeArrowheads="1"/>
          </p:cNvSpPr>
          <p:nvPr/>
        </p:nvSpPr>
        <p:spPr bwMode="auto">
          <a:xfrm>
            <a:off x="5232475" y="3929818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66" name="Rectangle 143"/>
          <p:cNvSpPr>
            <a:spLocks noChangeArrowheads="1"/>
          </p:cNvSpPr>
          <p:nvPr/>
        </p:nvSpPr>
        <p:spPr bwMode="auto">
          <a:xfrm>
            <a:off x="5953200" y="4218743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33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7" name="AutoShape 144"/>
          <p:cNvSpPr>
            <a:spLocks noChangeAspect="1" noChangeArrowheads="1"/>
          </p:cNvSpPr>
          <p:nvPr/>
        </p:nvSpPr>
        <p:spPr bwMode="auto">
          <a:xfrm>
            <a:off x="5951613" y="3929818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</a:p>
        </p:txBody>
      </p:sp>
      <p:cxnSp>
        <p:nvCxnSpPr>
          <p:cNvPr id="68" name="AutoShape 145"/>
          <p:cNvCxnSpPr>
            <a:cxnSpLocks noChangeShapeType="1"/>
            <a:stCxn id="69" idx="3"/>
            <a:endCxn id="67" idx="0"/>
          </p:cNvCxnSpPr>
          <p:nvPr/>
        </p:nvCxnSpPr>
        <p:spPr bwMode="auto">
          <a:xfrm flipH="1">
            <a:off x="6096075" y="3183693"/>
            <a:ext cx="3427413" cy="731837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Oval 146"/>
          <p:cNvSpPr>
            <a:spLocks noChangeArrowheads="1"/>
          </p:cNvSpPr>
          <p:nvPr/>
        </p:nvSpPr>
        <p:spPr bwMode="auto">
          <a:xfrm>
            <a:off x="9480625" y="2924930"/>
            <a:ext cx="287338" cy="287338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2c</a:t>
            </a:r>
          </a:p>
        </p:txBody>
      </p:sp>
      <p:sp>
        <p:nvSpPr>
          <p:cNvPr id="70" name="Rectangle 147"/>
          <p:cNvSpPr>
            <a:spLocks noChangeArrowheads="1"/>
          </p:cNvSpPr>
          <p:nvPr/>
        </p:nvSpPr>
        <p:spPr bwMode="auto">
          <a:xfrm>
            <a:off x="6673925" y="4218743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33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71" name="AutoShape 148"/>
          <p:cNvSpPr>
            <a:spLocks noChangeAspect="1" noChangeArrowheads="1"/>
          </p:cNvSpPr>
          <p:nvPr/>
        </p:nvSpPr>
        <p:spPr bwMode="auto">
          <a:xfrm>
            <a:off x="6672338" y="3929818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72" name="Rectangle 149"/>
          <p:cNvSpPr>
            <a:spLocks noChangeArrowheads="1"/>
          </p:cNvSpPr>
          <p:nvPr/>
        </p:nvSpPr>
        <p:spPr bwMode="auto">
          <a:xfrm>
            <a:off x="7394650" y="4218743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33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73" name="AutoShape 150"/>
          <p:cNvSpPr>
            <a:spLocks noChangeAspect="1" noChangeArrowheads="1"/>
          </p:cNvSpPr>
          <p:nvPr/>
        </p:nvSpPr>
        <p:spPr bwMode="auto">
          <a:xfrm>
            <a:off x="7393063" y="3929818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74" name="Rectangle 151"/>
          <p:cNvSpPr>
            <a:spLocks noChangeArrowheads="1"/>
          </p:cNvSpPr>
          <p:nvPr/>
        </p:nvSpPr>
        <p:spPr bwMode="auto">
          <a:xfrm>
            <a:off x="8113788" y="4218743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33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75" name="AutoShape 152"/>
          <p:cNvSpPr>
            <a:spLocks noChangeAspect="1" noChangeArrowheads="1"/>
          </p:cNvSpPr>
          <p:nvPr/>
        </p:nvSpPr>
        <p:spPr bwMode="auto">
          <a:xfrm>
            <a:off x="8112200" y="3929818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76" name="Rectangle 153"/>
          <p:cNvSpPr>
            <a:spLocks noChangeArrowheads="1"/>
          </p:cNvSpPr>
          <p:nvPr/>
        </p:nvSpPr>
        <p:spPr bwMode="auto">
          <a:xfrm>
            <a:off x="8832925" y="4218743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33"/>
                </a:solidFill>
                <a:ea typeface="宋体" pitchFamily="2" charset="-122"/>
              </a:rPr>
              <a:t>6</a:t>
            </a:r>
          </a:p>
        </p:txBody>
      </p:sp>
      <p:sp>
        <p:nvSpPr>
          <p:cNvPr id="77" name="AutoShape 154"/>
          <p:cNvSpPr>
            <a:spLocks noChangeAspect="1" noChangeArrowheads="1"/>
          </p:cNvSpPr>
          <p:nvPr/>
        </p:nvSpPr>
        <p:spPr bwMode="auto">
          <a:xfrm>
            <a:off x="8831338" y="3929818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78" name="Rectangle 155"/>
          <p:cNvSpPr>
            <a:spLocks noChangeArrowheads="1"/>
          </p:cNvSpPr>
          <p:nvPr/>
        </p:nvSpPr>
        <p:spPr bwMode="auto">
          <a:xfrm>
            <a:off x="9553650" y="4218743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33"/>
                </a:solidFill>
                <a:ea typeface="宋体" pitchFamily="2" charset="-122"/>
              </a:rPr>
              <a:t>7</a:t>
            </a:r>
          </a:p>
        </p:txBody>
      </p:sp>
      <p:sp>
        <p:nvSpPr>
          <p:cNvPr id="79" name="AutoShape 156"/>
          <p:cNvSpPr>
            <a:spLocks noChangeAspect="1" noChangeArrowheads="1"/>
          </p:cNvSpPr>
          <p:nvPr/>
        </p:nvSpPr>
        <p:spPr bwMode="auto">
          <a:xfrm>
            <a:off x="9552063" y="3929818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0</a:t>
            </a:r>
          </a:p>
        </p:txBody>
      </p:sp>
      <p:sp>
        <p:nvSpPr>
          <p:cNvPr id="80" name="Rectangle 157"/>
          <p:cNvSpPr>
            <a:spLocks noChangeArrowheads="1"/>
          </p:cNvSpPr>
          <p:nvPr/>
        </p:nvSpPr>
        <p:spPr bwMode="auto">
          <a:xfrm>
            <a:off x="10272788" y="4218743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33"/>
                </a:solidFill>
                <a:ea typeface="宋体" pitchFamily="2" charset="-122"/>
              </a:rPr>
              <a:t>8</a:t>
            </a:r>
          </a:p>
        </p:txBody>
      </p:sp>
      <p:sp>
        <p:nvSpPr>
          <p:cNvPr id="81" name="AutoShape 158"/>
          <p:cNvSpPr>
            <a:spLocks noChangeAspect="1" noChangeArrowheads="1"/>
          </p:cNvSpPr>
          <p:nvPr/>
        </p:nvSpPr>
        <p:spPr bwMode="auto">
          <a:xfrm>
            <a:off x="10271200" y="3929818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82" name="Rectangle 159"/>
          <p:cNvSpPr>
            <a:spLocks noChangeArrowheads="1"/>
          </p:cNvSpPr>
          <p:nvPr/>
        </p:nvSpPr>
        <p:spPr bwMode="auto">
          <a:xfrm>
            <a:off x="10993513" y="4218743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333333"/>
                </a:solidFill>
                <a:ea typeface="宋体" pitchFamily="2" charset="-122"/>
              </a:rPr>
              <a:t>9</a:t>
            </a:r>
          </a:p>
        </p:txBody>
      </p:sp>
      <p:sp>
        <p:nvSpPr>
          <p:cNvPr id="83" name="AutoShape 160"/>
          <p:cNvSpPr>
            <a:spLocks noChangeAspect="1" noChangeArrowheads="1"/>
          </p:cNvSpPr>
          <p:nvPr/>
        </p:nvSpPr>
        <p:spPr bwMode="auto">
          <a:xfrm>
            <a:off x="10991925" y="3929818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cxnSp>
        <p:nvCxnSpPr>
          <p:cNvPr id="84" name="AutoShape 161"/>
          <p:cNvCxnSpPr>
            <a:cxnSpLocks noChangeShapeType="1"/>
            <a:stCxn id="85" idx="4"/>
            <a:endCxn id="71" idx="0"/>
          </p:cNvCxnSpPr>
          <p:nvPr/>
        </p:nvCxnSpPr>
        <p:spPr bwMode="auto">
          <a:xfrm flipH="1">
            <a:off x="6816800" y="3226555"/>
            <a:ext cx="244475" cy="688975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Oval 162"/>
          <p:cNvSpPr>
            <a:spLocks noChangeArrowheads="1"/>
          </p:cNvSpPr>
          <p:nvPr/>
        </p:nvSpPr>
        <p:spPr bwMode="auto">
          <a:xfrm>
            <a:off x="6916813" y="2924930"/>
            <a:ext cx="287337" cy="287338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3</a:t>
            </a:r>
          </a:p>
        </p:txBody>
      </p:sp>
      <p:cxnSp>
        <p:nvCxnSpPr>
          <p:cNvPr id="86" name="AutoShape 163"/>
          <p:cNvCxnSpPr>
            <a:cxnSpLocks noChangeShapeType="1"/>
            <a:stCxn id="87" idx="4"/>
            <a:endCxn id="75" idx="0"/>
          </p:cNvCxnSpPr>
          <p:nvPr/>
        </p:nvCxnSpPr>
        <p:spPr bwMode="auto">
          <a:xfrm flipH="1">
            <a:off x="8256663" y="3226555"/>
            <a:ext cx="73025" cy="688975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Oval 164"/>
          <p:cNvSpPr>
            <a:spLocks noChangeArrowheads="1"/>
          </p:cNvSpPr>
          <p:nvPr/>
        </p:nvSpPr>
        <p:spPr bwMode="auto">
          <a:xfrm>
            <a:off x="8185225" y="2924930"/>
            <a:ext cx="287338" cy="287338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5b</a:t>
            </a:r>
          </a:p>
        </p:txBody>
      </p:sp>
      <p:cxnSp>
        <p:nvCxnSpPr>
          <p:cNvPr id="88" name="AutoShape 165"/>
          <p:cNvCxnSpPr>
            <a:cxnSpLocks noChangeShapeType="1"/>
            <a:stCxn id="89" idx="5"/>
            <a:endCxn id="83" idx="0"/>
          </p:cNvCxnSpPr>
          <p:nvPr/>
        </p:nvCxnSpPr>
        <p:spPr bwMode="auto">
          <a:xfrm>
            <a:off x="7997900" y="3183693"/>
            <a:ext cx="3138488" cy="731837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Oval 166"/>
          <p:cNvSpPr>
            <a:spLocks noChangeArrowheads="1"/>
          </p:cNvSpPr>
          <p:nvPr/>
        </p:nvSpPr>
        <p:spPr bwMode="auto">
          <a:xfrm>
            <a:off x="7753425" y="2924930"/>
            <a:ext cx="287338" cy="287338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9a</a:t>
            </a:r>
          </a:p>
        </p:txBody>
      </p:sp>
      <p:cxnSp>
        <p:nvCxnSpPr>
          <p:cNvPr id="90" name="AutoShape 167"/>
          <p:cNvCxnSpPr>
            <a:cxnSpLocks noChangeShapeType="1"/>
            <a:stCxn id="91" idx="5"/>
            <a:endCxn id="81" idx="0"/>
          </p:cNvCxnSpPr>
          <p:nvPr/>
        </p:nvCxnSpPr>
        <p:spPr bwMode="auto">
          <a:xfrm>
            <a:off x="9291713" y="3183693"/>
            <a:ext cx="1123950" cy="731837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Oval 168"/>
          <p:cNvSpPr>
            <a:spLocks noChangeArrowheads="1"/>
          </p:cNvSpPr>
          <p:nvPr/>
        </p:nvSpPr>
        <p:spPr bwMode="auto">
          <a:xfrm>
            <a:off x="9047238" y="2924930"/>
            <a:ext cx="287337" cy="287338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8</a:t>
            </a:r>
          </a:p>
        </p:txBody>
      </p:sp>
      <p:cxnSp>
        <p:nvCxnSpPr>
          <p:cNvPr id="92" name="AutoShape 169"/>
          <p:cNvCxnSpPr>
            <a:cxnSpLocks noChangeShapeType="1"/>
            <a:endCxn id="93" idx="0"/>
          </p:cNvCxnSpPr>
          <p:nvPr/>
        </p:nvCxnSpPr>
        <p:spPr bwMode="auto">
          <a:xfrm>
            <a:off x="6094488" y="4521955"/>
            <a:ext cx="1587" cy="188913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Oval 170"/>
          <p:cNvSpPr>
            <a:spLocks noChangeArrowheads="1"/>
          </p:cNvSpPr>
          <p:nvPr/>
        </p:nvSpPr>
        <p:spPr bwMode="auto">
          <a:xfrm>
            <a:off x="5951613" y="4725155"/>
            <a:ext cx="287337" cy="287338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2a</a:t>
            </a:r>
          </a:p>
        </p:txBody>
      </p:sp>
      <p:cxnSp>
        <p:nvCxnSpPr>
          <p:cNvPr id="94" name="AutoShape 171"/>
          <p:cNvCxnSpPr>
            <a:cxnSpLocks noChangeShapeType="1"/>
            <a:stCxn id="93" idx="4"/>
            <a:endCxn id="95" idx="0"/>
          </p:cNvCxnSpPr>
          <p:nvPr/>
        </p:nvCxnSpPr>
        <p:spPr bwMode="auto">
          <a:xfrm>
            <a:off x="6096075" y="5026780"/>
            <a:ext cx="0" cy="188913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Oval 172"/>
          <p:cNvSpPr>
            <a:spLocks noChangeArrowheads="1"/>
          </p:cNvSpPr>
          <p:nvPr/>
        </p:nvSpPr>
        <p:spPr bwMode="auto">
          <a:xfrm>
            <a:off x="5951613" y="5229980"/>
            <a:ext cx="287337" cy="287338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2b</a:t>
            </a:r>
          </a:p>
        </p:txBody>
      </p:sp>
      <p:cxnSp>
        <p:nvCxnSpPr>
          <p:cNvPr id="96" name="AutoShape 173"/>
          <p:cNvCxnSpPr>
            <a:cxnSpLocks noChangeShapeType="1"/>
            <a:stCxn id="95" idx="4"/>
            <a:endCxn id="97" idx="0"/>
          </p:cNvCxnSpPr>
          <p:nvPr/>
        </p:nvCxnSpPr>
        <p:spPr bwMode="auto">
          <a:xfrm>
            <a:off x="6096075" y="5531605"/>
            <a:ext cx="0" cy="187325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Oval 174"/>
          <p:cNvSpPr>
            <a:spLocks noChangeArrowheads="1"/>
          </p:cNvSpPr>
          <p:nvPr/>
        </p:nvSpPr>
        <p:spPr bwMode="auto">
          <a:xfrm>
            <a:off x="5951613" y="5733218"/>
            <a:ext cx="287337" cy="287337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2c</a:t>
            </a:r>
          </a:p>
        </p:txBody>
      </p:sp>
      <p:cxnSp>
        <p:nvCxnSpPr>
          <p:cNvPr id="98" name="AutoShape 175"/>
          <p:cNvCxnSpPr>
            <a:cxnSpLocks noChangeShapeType="1"/>
            <a:endCxn id="99" idx="0"/>
          </p:cNvCxnSpPr>
          <p:nvPr/>
        </p:nvCxnSpPr>
        <p:spPr bwMode="auto">
          <a:xfrm>
            <a:off x="6815213" y="4521955"/>
            <a:ext cx="0" cy="188913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Oval 176"/>
          <p:cNvSpPr>
            <a:spLocks noChangeArrowheads="1"/>
          </p:cNvSpPr>
          <p:nvPr/>
        </p:nvSpPr>
        <p:spPr bwMode="auto">
          <a:xfrm>
            <a:off x="6670750" y="4725155"/>
            <a:ext cx="287338" cy="287338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3</a:t>
            </a:r>
          </a:p>
        </p:txBody>
      </p:sp>
      <p:cxnSp>
        <p:nvCxnSpPr>
          <p:cNvPr id="100" name="AutoShape 177"/>
          <p:cNvCxnSpPr>
            <a:cxnSpLocks noChangeShapeType="1"/>
            <a:endCxn id="101" idx="0"/>
          </p:cNvCxnSpPr>
          <p:nvPr/>
        </p:nvCxnSpPr>
        <p:spPr bwMode="auto">
          <a:xfrm>
            <a:off x="8255075" y="4521955"/>
            <a:ext cx="0" cy="188913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Oval 178"/>
          <p:cNvSpPr>
            <a:spLocks noChangeArrowheads="1"/>
          </p:cNvSpPr>
          <p:nvPr/>
        </p:nvSpPr>
        <p:spPr bwMode="auto">
          <a:xfrm>
            <a:off x="8110613" y="4725155"/>
            <a:ext cx="287337" cy="287338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5a</a:t>
            </a:r>
          </a:p>
        </p:txBody>
      </p:sp>
      <p:cxnSp>
        <p:nvCxnSpPr>
          <p:cNvPr id="102" name="AutoShape 179"/>
          <p:cNvCxnSpPr>
            <a:cxnSpLocks noChangeShapeType="1"/>
            <a:stCxn id="101" idx="4"/>
            <a:endCxn id="103" idx="0"/>
          </p:cNvCxnSpPr>
          <p:nvPr/>
        </p:nvCxnSpPr>
        <p:spPr bwMode="auto">
          <a:xfrm>
            <a:off x="8255075" y="5026780"/>
            <a:ext cx="0" cy="188913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Oval 180"/>
          <p:cNvSpPr>
            <a:spLocks noChangeArrowheads="1"/>
          </p:cNvSpPr>
          <p:nvPr/>
        </p:nvSpPr>
        <p:spPr bwMode="auto">
          <a:xfrm>
            <a:off x="8110613" y="5229980"/>
            <a:ext cx="287337" cy="287338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5b</a:t>
            </a:r>
          </a:p>
        </p:txBody>
      </p:sp>
      <p:cxnSp>
        <p:nvCxnSpPr>
          <p:cNvPr id="104" name="AutoShape 181"/>
          <p:cNvCxnSpPr>
            <a:cxnSpLocks noChangeShapeType="1"/>
            <a:endCxn id="105" idx="0"/>
          </p:cNvCxnSpPr>
          <p:nvPr/>
        </p:nvCxnSpPr>
        <p:spPr bwMode="auto">
          <a:xfrm>
            <a:off x="10414075" y="4521955"/>
            <a:ext cx="1588" cy="188913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Oval 182"/>
          <p:cNvSpPr>
            <a:spLocks noChangeArrowheads="1"/>
          </p:cNvSpPr>
          <p:nvPr/>
        </p:nvSpPr>
        <p:spPr bwMode="auto">
          <a:xfrm>
            <a:off x="10271200" y="4725155"/>
            <a:ext cx="287338" cy="287338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8</a:t>
            </a:r>
          </a:p>
        </p:txBody>
      </p:sp>
      <p:cxnSp>
        <p:nvCxnSpPr>
          <p:cNvPr id="106" name="AutoShape 183"/>
          <p:cNvCxnSpPr>
            <a:cxnSpLocks noChangeShapeType="1"/>
            <a:endCxn id="107" idx="0"/>
          </p:cNvCxnSpPr>
          <p:nvPr/>
        </p:nvCxnSpPr>
        <p:spPr bwMode="auto">
          <a:xfrm>
            <a:off x="11136388" y="4507668"/>
            <a:ext cx="0" cy="203200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Oval 184"/>
          <p:cNvSpPr>
            <a:spLocks noChangeArrowheads="1"/>
          </p:cNvSpPr>
          <p:nvPr/>
        </p:nvSpPr>
        <p:spPr bwMode="auto">
          <a:xfrm>
            <a:off x="10991925" y="4725155"/>
            <a:ext cx="287338" cy="287338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9a</a:t>
            </a:r>
          </a:p>
        </p:txBody>
      </p:sp>
      <p:cxnSp>
        <p:nvCxnSpPr>
          <p:cNvPr id="108" name="AutoShape 185"/>
          <p:cNvCxnSpPr>
            <a:cxnSpLocks noChangeShapeType="1"/>
            <a:stCxn id="107" idx="4"/>
            <a:endCxn id="109" idx="0"/>
          </p:cNvCxnSpPr>
          <p:nvPr/>
        </p:nvCxnSpPr>
        <p:spPr bwMode="auto">
          <a:xfrm>
            <a:off x="11136388" y="5026780"/>
            <a:ext cx="0" cy="188913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Oval 186"/>
          <p:cNvSpPr>
            <a:spLocks noChangeArrowheads="1"/>
          </p:cNvSpPr>
          <p:nvPr/>
        </p:nvSpPr>
        <p:spPr bwMode="auto">
          <a:xfrm>
            <a:off x="10991925" y="5229980"/>
            <a:ext cx="287338" cy="287338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9b</a:t>
            </a:r>
          </a:p>
        </p:txBody>
      </p:sp>
      <p:cxnSp>
        <p:nvCxnSpPr>
          <p:cNvPr id="110" name="AutoShape 187"/>
          <p:cNvCxnSpPr>
            <a:cxnSpLocks noChangeShapeType="1"/>
            <a:stCxn id="111" idx="3"/>
            <a:endCxn id="67" idx="0"/>
          </p:cNvCxnSpPr>
          <p:nvPr/>
        </p:nvCxnSpPr>
        <p:spPr bwMode="auto">
          <a:xfrm flipH="1">
            <a:off x="6096075" y="3183693"/>
            <a:ext cx="430213" cy="731837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Oval 188"/>
          <p:cNvSpPr>
            <a:spLocks noChangeArrowheads="1"/>
          </p:cNvSpPr>
          <p:nvPr/>
        </p:nvSpPr>
        <p:spPr bwMode="auto">
          <a:xfrm>
            <a:off x="6483425" y="2924930"/>
            <a:ext cx="287338" cy="287338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2a</a:t>
            </a:r>
          </a:p>
        </p:txBody>
      </p:sp>
      <p:cxnSp>
        <p:nvCxnSpPr>
          <p:cNvPr id="112" name="AutoShape 189"/>
          <p:cNvCxnSpPr>
            <a:cxnSpLocks noChangeShapeType="1"/>
            <a:stCxn id="113" idx="3"/>
            <a:endCxn id="67" idx="0"/>
          </p:cNvCxnSpPr>
          <p:nvPr/>
        </p:nvCxnSpPr>
        <p:spPr bwMode="auto">
          <a:xfrm flipH="1">
            <a:off x="6096075" y="3183693"/>
            <a:ext cx="1295400" cy="731837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Oval 190"/>
          <p:cNvSpPr>
            <a:spLocks noChangeArrowheads="1"/>
          </p:cNvSpPr>
          <p:nvPr/>
        </p:nvSpPr>
        <p:spPr bwMode="auto">
          <a:xfrm>
            <a:off x="7348613" y="2924930"/>
            <a:ext cx="287337" cy="287338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2b</a:t>
            </a:r>
          </a:p>
        </p:txBody>
      </p:sp>
      <p:cxnSp>
        <p:nvCxnSpPr>
          <p:cNvPr id="114" name="AutoShape 191"/>
          <p:cNvCxnSpPr>
            <a:cxnSpLocks noChangeShapeType="1"/>
            <a:stCxn id="115" idx="5"/>
            <a:endCxn id="83" idx="0"/>
          </p:cNvCxnSpPr>
          <p:nvPr/>
        </p:nvCxnSpPr>
        <p:spPr bwMode="auto">
          <a:xfrm>
            <a:off x="8861500" y="3183693"/>
            <a:ext cx="2274888" cy="731837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Oval 192"/>
          <p:cNvSpPr>
            <a:spLocks noChangeArrowheads="1"/>
          </p:cNvSpPr>
          <p:nvPr/>
        </p:nvSpPr>
        <p:spPr bwMode="auto">
          <a:xfrm>
            <a:off x="8617025" y="2924930"/>
            <a:ext cx="287338" cy="287338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9b</a:t>
            </a:r>
          </a:p>
        </p:txBody>
      </p:sp>
      <p:cxnSp>
        <p:nvCxnSpPr>
          <p:cNvPr id="116" name="AutoShape 193"/>
          <p:cNvCxnSpPr>
            <a:cxnSpLocks noChangeShapeType="1"/>
            <a:stCxn id="117" idx="5"/>
            <a:endCxn id="75" idx="0"/>
          </p:cNvCxnSpPr>
          <p:nvPr/>
        </p:nvCxnSpPr>
        <p:spPr bwMode="auto">
          <a:xfrm>
            <a:off x="6269113" y="3183693"/>
            <a:ext cx="1987550" cy="731837"/>
          </a:xfrm>
          <a:prstGeom prst="straightConnector1">
            <a:avLst/>
          </a:prstGeom>
          <a:noFill/>
          <a:ln w="2857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Oval 194"/>
          <p:cNvSpPr>
            <a:spLocks noChangeArrowheads="1"/>
          </p:cNvSpPr>
          <p:nvPr/>
        </p:nvSpPr>
        <p:spPr bwMode="auto">
          <a:xfrm>
            <a:off x="6024638" y="2924930"/>
            <a:ext cx="287337" cy="287338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5a</a:t>
            </a:r>
          </a:p>
        </p:txBody>
      </p:sp>
    </p:spTree>
    <p:extLst>
      <p:ext uri="{BB962C8B-B14F-4D97-AF65-F5344CB8AC3E}">
        <p14:creationId xmlns:p14="http://schemas.microsoft.com/office/powerpoint/2010/main" val="12067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5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8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5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7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2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3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5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0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9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3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1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3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6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228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9" fill="hold">
                      <p:stCondLst>
                        <p:cond delay="0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3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7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9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9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4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56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" fill="hold">
                      <p:stCondLst>
                        <p:cond delay="0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1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5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7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9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4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7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9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2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84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5" fill="hold">
                      <p:stCondLst>
                        <p:cond delay="0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9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3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5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7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298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9" fill="hold">
                      <p:stCondLst>
                        <p:cond delay="0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5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306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0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18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8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1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322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3" fill="hold">
                      <p:stCondLst>
                        <p:cond delay="0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6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9" dur="18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330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1" fill="hold">
                      <p:stCondLst>
                        <p:cond delay="0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4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7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2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18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346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7" fill="hold">
                      <p:stCondLst>
                        <p:cond delay="0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0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3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354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5" fill="hold">
                      <p:stCondLst>
                        <p:cond delay="0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1" dur="18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7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70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1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3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8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1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382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3" fill="hold">
                      <p:stCondLst>
                        <p:cond delay="0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6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9" dur="18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390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1" fill="hold">
                      <p:stCondLst>
                        <p:cond delay="0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4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7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2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18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406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7" fill="hold">
                      <p:stCondLst>
                        <p:cond delay="0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0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2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3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414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5" fill="hold">
                      <p:stCondLst>
                        <p:cond delay="0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8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1" dur="18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8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9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4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7" dur="18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438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9" fill="hold">
                      <p:stCondLst>
                        <p:cond delay="0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2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4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5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0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3" dur="18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454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5" fill="hold">
                      <p:stCondLst>
                        <p:cond delay="0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8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0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1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462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3" fill="hold">
                      <p:stCondLst>
                        <p:cond delay="0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6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9" dur="1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1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4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6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7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"/>
                  </p:tgtEl>
                </p:cond>
              </p:nextCondLst>
            </p:seq>
            <p:seq concurrent="1" nextAc="seek">
              <p:cTn id="478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9" fill="hold">
                      <p:stCondLst>
                        <p:cond delay="0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2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5" dur="18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486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7" fill="hold">
                      <p:stCondLst>
                        <p:cond delay="0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0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2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3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494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5" fill="hold">
                      <p:stCondLst>
                        <p:cond delay="0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8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1" dur="18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502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3" fill="hold">
                      <p:stCondLst>
                        <p:cond delay="0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6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9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510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1" fill="hold">
                      <p:stCondLst>
                        <p:cond delay="0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4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7" dur="18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518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9" fill="hold">
                      <p:stCondLst>
                        <p:cond delay="0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2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4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5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526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7" fill="hold">
                      <p:stCondLst>
                        <p:cond delay="0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0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3" dur="18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534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5" fill="hold">
                      <p:stCondLst>
                        <p:cond delay="0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8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0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1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542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3" fill="hold">
                      <p:stCondLst>
                        <p:cond delay="0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6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9" dur="18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4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6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7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558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9" fill="hold">
                      <p:stCondLst>
                        <p:cond delay="0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2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5" dur="18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566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7" fill="hold">
                      <p:stCondLst>
                        <p:cond delay="0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0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2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3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574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5" fill="hold">
                      <p:stCondLst>
                        <p:cond delay="0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8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1" dur="18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</p:childTnLst>
        </p:cTn>
      </p:par>
    </p:tnLst>
    <p:bldLst>
      <p:bldP spid="61" grpId="0" animBg="1"/>
      <p:bldP spid="63" grpId="0" animBg="1"/>
      <p:bldP spid="63" grpId="1" animBg="1"/>
      <p:bldP spid="65" grpId="0" animBg="1"/>
      <p:bldP spid="65" grpId="1" animBg="1"/>
      <p:bldP spid="67" grpId="0" animBg="1"/>
      <p:bldP spid="67" grpId="1" animBg="1"/>
      <p:bldP spid="69" grpId="0" animBg="1"/>
      <p:bldP spid="69" grpId="1" animBg="1"/>
      <p:bldP spid="71" grpId="0" animBg="1"/>
      <p:bldP spid="71" grpId="1" animBg="1"/>
      <p:bldP spid="73" grpId="0" animBg="1"/>
      <p:bldP spid="73" grpId="1" animBg="1"/>
      <p:bldP spid="75" grpId="0" animBg="1"/>
      <p:bldP spid="75" grpId="1" animBg="1"/>
      <p:bldP spid="77" grpId="0" animBg="1"/>
      <p:bldP spid="77" grpId="1" animBg="1"/>
      <p:bldP spid="79" grpId="0" animBg="1"/>
      <p:bldP spid="79" grpId="1" animBg="1"/>
      <p:bldP spid="81" grpId="0" animBg="1"/>
      <p:bldP spid="81" grpId="1" animBg="1"/>
      <p:bldP spid="83" grpId="0" animBg="1"/>
      <p:bldP spid="83" grpId="1" animBg="1"/>
      <p:bldP spid="85" grpId="0" animBg="1"/>
      <p:bldP spid="85" grpId="1" animBg="1"/>
      <p:bldP spid="87" grpId="0" animBg="1"/>
      <p:bldP spid="87" grpId="1" animBg="1"/>
      <p:bldP spid="89" grpId="0" animBg="1"/>
      <p:bldP spid="89" grpId="1" animBg="1"/>
      <p:bldP spid="91" grpId="0" animBg="1"/>
      <p:bldP spid="91" grpId="1" animBg="1"/>
      <p:bldP spid="93" grpId="0" animBg="1"/>
      <p:bldP spid="93" grpId="1" animBg="1"/>
      <p:bldP spid="95" grpId="0" animBg="1"/>
      <p:bldP spid="95" grpId="1" animBg="1"/>
      <p:bldP spid="97" grpId="0" animBg="1"/>
      <p:bldP spid="97" grpId="1" animBg="1"/>
      <p:bldP spid="99" grpId="0" animBg="1"/>
      <p:bldP spid="99" grpId="1" animBg="1"/>
      <p:bldP spid="101" grpId="0" animBg="1"/>
      <p:bldP spid="101" grpId="1" animBg="1"/>
      <p:bldP spid="103" grpId="0" animBg="1"/>
      <p:bldP spid="103" grpId="1" animBg="1"/>
      <p:bldP spid="105" grpId="0" animBg="1"/>
      <p:bldP spid="105" grpId="1" animBg="1"/>
      <p:bldP spid="107" grpId="0" animBg="1"/>
      <p:bldP spid="107" grpId="1" animBg="1"/>
      <p:bldP spid="109" grpId="0" animBg="1"/>
      <p:bldP spid="109" grpId="1" animBg="1"/>
      <p:bldP spid="111" grpId="0" animBg="1"/>
      <p:bldP spid="111" grpId="1" animBg="1"/>
      <p:bldP spid="113" grpId="0" animBg="1"/>
      <p:bldP spid="113" grpId="1" animBg="1"/>
      <p:bldP spid="115" grpId="0" animBg="1"/>
      <p:bldP spid="115" grpId="1" animBg="1"/>
      <p:bldP spid="117" grpId="0" animBg="1"/>
      <p:bldP spid="11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47237" name="Rectangle 5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75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initialization</m:t>
                        </m:r>
                      </m:e>
                    </m:borderBox>
                  </m:oMath>
                </a14:m>
                <a:r>
                  <a:rPr lang="zh-CN" altLang="en-US" smtClean="0"/>
                  <a:t>  初</a:t>
                </a:r>
                <a:r>
                  <a:rPr lang="zh-CN" altLang="en-US"/>
                  <a:t>始化散列表（开辟空间、设置各桶的表头） 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//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如有必要，可以优化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 smtClean="0"/>
                  <a:t>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distribution</m:t>
                        </m:r>
                      </m:e>
                    </m:borderBox>
                  </m:oMath>
                </a14:m>
                <a:r>
                  <a:rPr lang="en-US" altLang="zh-CN" smtClean="0"/>
                  <a:t>  </a:t>
                </a:r>
                <a:r>
                  <a:rPr lang="zh-CN" altLang="en-US" smtClean="0"/>
                  <a:t>扫</a:t>
                </a:r>
                <a:r>
                  <a:rPr lang="zh-CN" altLang="en-US"/>
                  <a:t>描各词条</a:t>
                </a:r>
                <a:r>
                  <a:rPr lang="zh-CN" altLang="en-US" smtClean="0"/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散列</m:t>
                        </m:r>
                      </m:e>
                    </m:borderBox>
                  </m:oMath>
                </a14:m>
                <a:r>
                  <a:rPr lang="zh-CN" altLang="en-US" smtClean="0"/>
                  <a:t>并</a:t>
                </a:r>
                <a:r>
                  <a:rPr lang="zh-CN" altLang="en-US"/>
                  <a:t>插至对应桶的链表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插入位置有讲究</a:t>
                </a:r>
                <a:r>
                  <a:rPr lang="zh-CN" altLang="en-US"/>
                  <a:t/>
                </a:r>
                <a:br>
                  <a:rPr lang="zh-CN" altLang="en-US"/>
                </a:br>
                <a:r>
                  <a:rPr lang="en-US" altLang="zh-CN" smtClean="0"/>
                  <a:t>  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collection</m:t>
                        </m:r>
                      </m:e>
                    </m:borderBox>
                  </m:oMath>
                </a14:m>
                <a:r>
                  <a:rPr lang="en-US" altLang="zh-CN" smtClean="0"/>
                  <a:t>  </a:t>
                </a:r>
                <a:r>
                  <a:rPr lang="zh-CN" altLang="en-US" smtClean="0"/>
                  <a:t>扫</a:t>
                </a:r>
                <a:r>
                  <a:rPr lang="zh-CN" altLang="en-US"/>
                  <a:t>描各桶</a:t>
                </a:r>
                <a:r>
                  <a:rPr lang="zh-CN" altLang="en-US" smtClean="0"/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串接</m:t>
                        </m:r>
                      </m:e>
                    </m:borderBox>
                  </m:oMath>
                </a14:m>
                <a:r>
                  <a:rPr lang="zh-CN" altLang="en-US" smtClean="0"/>
                  <a:t>所</a:t>
                </a:r>
                <a:r>
                  <a:rPr lang="zh-CN" altLang="en-US"/>
                  <a:t>有非空链表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串接次序和方向也有讲究</a:t>
                </a:r>
                <a:endParaRPr lang="zh-CN" altLang="en-US">
                  <a:solidFill>
                    <a:srgbClr val="0070C0"/>
                  </a:solidFill>
                  <a:latin typeface="Tempus Sans ITC" pitchFamily="82" charset="0"/>
                  <a:ea typeface="hakuyokaishu7000" pitchFamily="2" charset="-122"/>
                  <a:cs typeface="hakuyokaishu7000" pitchFamily="2" charset="-122"/>
                </a:endParaRPr>
              </a:p>
              <a:p>
                <a:pPr>
                  <a:lnSpc>
                    <a:spcPct val="175000"/>
                  </a:lnSpc>
                </a:pPr>
                <a:r>
                  <a:rPr lang="zh-CN" altLang="en-US"/>
                  <a:t>只要实现得当，必能保</a:t>
                </a:r>
                <a:r>
                  <a:rPr lang="zh-CN" altLang="en-US" smtClean="0"/>
                  <a:t>证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稳定</m:t>
                        </m:r>
                      </m:e>
                    </m:borderBox>
                  </m:oMath>
                </a14:m>
                <a:r>
                  <a:rPr lang="zh-CN" altLang="en-US" smtClean="0"/>
                  <a:t>性</a:t>
                </a:r>
                <a:r>
                  <a:rPr lang="zh-CN" altLang="en-US"/>
                  <a:t>，即雷同词条的次序与输入相</a:t>
                </a:r>
                <a:r>
                  <a:rPr lang="zh-CN" altLang="en-US" smtClean="0"/>
                  <a:t>同 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//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其重要性，远超直觉</a:t>
                </a:r>
                <a:endParaRPr lang="zh-CN" altLang="en-US">
                  <a:solidFill>
                    <a:srgbClr val="0070C0"/>
                  </a:solidFill>
                </a:endParaRPr>
              </a:p>
              <a:p>
                <a:pPr>
                  <a:lnSpc>
                    <a:spcPct val="175000"/>
                  </a:lnSpc>
                </a:pPr>
                <a:r>
                  <a:rPr lang="zh-CN" altLang="en-US"/>
                  <a:t>时间复杂</a:t>
                </a:r>
                <a:r>
                  <a:rPr lang="zh-CN" altLang="en-US" smtClean="0"/>
                  <a:t>度 </a:t>
                </a:r>
                <a:r>
                  <a:rPr lang="en-US" altLang="zh-CN" smtClean="0"/>
                  <a:t>= </a:t>
                </a:r>
                <a:r>
                  <a:rPr lang="en-US" altLang="zh-CN" smtClean="0">
                    <a:latin typeface="Brush Script MT" pitchFamily="66" charset="0"/>
                  </a:rPr>
                  <a:t>O</a:t>
                </a:r>
                <a:r>
                  <a:rPr lang="en-US" altLang="zh-CN" smtClean="0"/>
                  <a:t>(m</a:t>
                </a:r>
                <a:r>
                  <a:rPr lang="en-US" altLang="zh-CN"/>
                  <a:t>) + </a:t>
                </a:r>
                <a:r>
                  <a:rPr lang="en-US" altLang="zh-CN">
                    <a:latin typeface="Brush Script MT" pitchFamily="66" charset="0"/>
                  </a:rPr>
                  <a:t>O</a:t>
                </a:r>
                <a:r>
                  <a:rPr lang="en-US" altLang="zh-CN"/>
                  <a:t>(n) + </a:t>
                </a:r>
                <a:r>
                  <a:rPr lang="en-US" altLang="zh-CN">
                    <a:latin typeface="Brush Script MT" pitchFamily="66" charset="0"/>
                  </a:rPr>
                  <a:t>O</a:t>
                </a:r>
                <a:r>
                  <a:rPr lang="en-US" altLang="zh-CN"/>
                  <a:t>(m</a:t>
                </a:r>
                <a:r>
                  <a:rPr lang="en-US" altLang="zh-CN" smtClean="0"/>
                  <a:t>) = </a:t>
                </a:r>
                <a:r>
                  <a:rPr lang="en-US" altLang="zh-CN" smtClean="0">
                    <a:latin typeface="Brush Script MT" pitchFamily="66" charset="0"/>
                  </a:rPr>
                  <a:t>O</a:t>
                </a:r>
                <a:r>
                  <a:rPr lang="en-US" altLang="zh-CN" smtClean="0"/>
                  <a:t>(n + m</a:t>
                </a:r>
                <a:r>
                  <a:rPr lang="en-US" altLang="zh-CN"/>
                  <a:t>)</a:t>
                </a:r>
              </a:p>
              <a:p>
                <a:pPr>
                  <a:lnSpc>
                    <a:spcPct val="175000"/>
                  </a:lnSpc>
                </a:pPr>
                <a:r>
                  <a:rPr lang="zh-CN" altLang="en-US"/>
                  <a:t>大量词条重</a:t>
                </a:r>
                <a:r>
                  <a:rPr lang="zh-CN" altLang="en-US" smtClean="0"/>
                  <a:t>复时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m</m:t>
                        </m:r>
                        <m:r>
                          <m:rPr>
                            <m:nor/>
                          </m:rPr>
                          <a:rPr lang="en-US" altLang="zh-CN"/>
                          <m:t> &lt;&lt; </m:t>
                        </m:r>
                        <m:r>
                          <m:rPr>
                            <m:nor/>
                          </m:rPr>
                          <a:rPr lang="en-US" altLang="zh-CN"/>
                          <m:t>n</m:t>
                        </m:r>
                      </m:e>
                    </m:borderBox>
                  </m:oMath>
                </a14:m>
                <a:r>
                  <a:rPr lang="zh-CN" altLang="en-US" smtClean="0"/>
                  <a:t>，性</a:t>
                </a:r>
                <a:r>
                  <a:rPr lang="zh-CN" altLang="en-US"/>
                  <a:t>能接近</a:t>
                </a:r>
                <a:r>
                  <a:rPr lang="zh-CN" altLang="en-US" smtClean="0"/>
                  <a:t>于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线性</m:t>
                        </m:r>
                      </m:e>
                    </m:borderBox>
                  </m:oMath>
                </a14:m>
                <a:endParaRPr lang="zh-CN" altLang="en-US"/>
              </a:p>
              <a:p>
                <a:pPr>
                  <a:lnSpc>
                    <a:spcPct val="175000"/>
                  </a:lnSpc>
                </a:pPr>
                <a:r>
                  <a:rPr lang="zh-CN" altLang="en-US"/>
                  <a:t>关键码均匀分布</a:t>
                </a:r>
                <a:r>
                  <a:rPr lang="zh-CN" altLang="en-US" smtClean="0"/>
                  <a:t>时，亦是如此</a:t>
                </a:r>
                <a:endParaRPr lang="zh-CN" altLang="en-US"/>
              </a:p>
            </p:txBody>
          </p:sp>
        </mc:Choice>
        <mc:Fallback xmlns="">
          <p:sp>
            <p:nvSpPr>
              <p:cNvPr id="124723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7236" name="AutoShape 4"/>
          <p:cNvSpPr>
            <a:spLocks noGrp="1" noChangeArrowheads="1"/>
          </p:cNvSpPr>
          <p:nvPr>
            <p:ph type="title"/>
          </p:nvPr>
        </p:nvSpPr>
        <p:spPr>
          <a:xfrm>
            <a:off x="1130006" y="291881"/>
            <a:ext cx="2708494" cy="511616"/>
          </a:xfrm>
          <a:ln/>
        </p:spPr>
        <p:txBody>
          <a:bodyPr/>
          <a:lstStyle/>
          <a:p>
            <a:r>
              <a:rPr lang="zh-CN" altLang="en-US">
                <a:hlinkClick r:id="rId4" action="ppaction://hlinkfile"/>
              </a:rPr>
              <a:t>桶排序</a:t>
            </a:r>
            <a:r>
              <a:rPr lang="zh-CN" altLang="en-US"/>
              <a:t>：一般情况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1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1142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  <a:tabLst>
                    <a:tab pos="266700" algn="l"/>
                    <a:tab pos="714375" algn="l"/>
                    <a:tab pos="1071563" algn="l"/>
                    <a:tab pos="1616075" algn="l"/>
                    <a:tab pos="7980363" algn="r"/>
                  </a:tabLst>
                </a:pPr>
                <a:r>
                  <a:rPr lang="zh-CN" altLang="en-US" smtClean="0"/>
                  <a:t>任意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n</m:t>
                        </m:r>
                      </m:e>
                    </m:borderBox>
                  </m:oMath>
                </a14:m>
                <a:r>
                  <a:rPr lang="zh-CN" altLang="en-US" smtClean="0"/>
                  <a:t>个</a:t>
                </a:r>
                <a:r>
                  <a:rPr lang="zh-CN" altLang="en-US"/>
                  <a:t>互异点均将实轴分</a:t>
                </a:r>
                <a:r>
                  <a:rPr lang="zh-CN" altLang="en-US" smtClean="0"/>
                  <a:t>为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n</m:t>
                        </m:r>
                        <m:r>
                          <m:rPr>
                            <m:nor/>
                          </m:rPr>
                          <a:rPr lang="en-US" altLang="zh-CN" b="1" i="0" smtClean="0"/>
                          <m:t> − </m:t>
                        </m:r>
                        <m:r>
                          <m:rPr>
                            <m:nor/>
                          </m:rPr>
                          <a:rPr lang="en-US" altLang="zh-CN"/>
                          <m:t>1</m:t>
                        </m:r>
                      </m:e>
                    </m:borderBox>
                  </m:oMath>
                </a14:m>
                <a:r>
                  <a:rPr lang="zh-CN" altLang="en-US" smtClean="0"/>
                  <a:t>段</a:t>
                </a:r>
                <a:r>
                  <a:rPr lang="zh-CN" altLang="en-US"/>
                  <a:t>有界区间，</a:t>
                </a:r>
                <a:r>
                  <a:rPr lang="zh-CN" altLang="en-US" smtClean="0"/>
                  <a:t>其中哪</a:t>
                </a:r>
                <a:r>
                  <a:rPr lang="zh-CN" altLang="en-US"/>
                  <a:t>一段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最长</m:t>
                        </m:r>
                      </m:e>
                    </m:borderBox>
                  </m:oMath>
                </a14:m>
                <a:r>
                  <a:rPr lang="zh-CN" altLang="en-US" smtClean="0"/>
                  <a:t>？</a:t>
                </a:r>
                <a:r>
                  <a:rPr lang="en-US" altLang="zh-CN" smtClean="0"/>
                  <a:t/>
                </a:r>
                <a:br>
                  <a:rPr lang="en-US" altLang="zh-CN" smtClean="0"/>
                </a:br>
                <a:r>
                  <a:rPr lang="en-US" altLang="zh-CN" smtClean="0"/>
                  <a:t/>
                </a:r>
                <a:br>
                  <a:rPr lang="en-US" altLang="zh-CN" smtClean="0"/>
                </a:br>
                <a:endParaRPr lang="zh-CN" altLang="en-US"/>
              </a:p>
              <a:p>
                <a:pPr>
                  <a:lnSpc>
                    <a:spcPct val="200000"/>
                  </a:lnSpc>
                  <a:tabLst>
                    <a:tab pos="266700" algn="l"/>
                    <a:tab pos="714375" algn="l"/>
                    <a:tab pos="1071563" algn="l"/>
                    <a:tab pos="1616075" algn="l"/>
                    <a:tab pos="7980363" algn="r"/>
                  </a:tabLst>
                </a:pPr>
                <a:r>
                  <a:rPr lang="zh-CN" altLang="en-US"/>
                  <a:t>平凡算</a:t>
                </a:r>
                <a:r>
                  <a:rPr lang="zh-CN" altLang="en-US" smtClean="0"/>
                  <a:t>法：</a:t>
                </a:r>
                <a:r>
                  <a:rPr lang="en-US" altLang="zh-CN" smtClean="0"/>
                  <a:t>	</a:t>
                </a:r>
                <a:r>
                  <a:rPr lang="zh-CN" altLang="en-US" smtClean="0"/>
                  <a:t>对</a:t>
                </a:r>
                <a:r>
                  <a:rPr lang="zh-CN" altLang="en-US"/>
                  <a:t>所有</a:t>
                </a:r>
                <a:r>
                  <a:rPr lang="zh-CN" altLang="en-US" smtClean="0"/>
                  <a:t>点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排序</m:t>
                        </m:r>
                      </m:e>
                    </m:borderBox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//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最坏情况下</a:t>
                </a:r>
                <a:r>
                  <a:rPr lang="zh-CN" altLang="en-US" smtClean="0">
                    <a:solidFill>
                      <a:srgbClr val="0070C0"/>
                    </a:solidFill>
                    <a:sym typeface="Symbol" pitchFamily="18" charset="2"/>
                  </a:rPr>
                  <a:t>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(nlogn)</a:t>
                </a:r>
                <a:r>
                  <a:rPr lang="en-US" altLang="zh-CN" smtClean="0">
                    <a:solidFill>
                      <a:srgbClr val="120CE0"/>
                    </a:solidFill>
                  </a:rPr>
                  <a:t/>
                </a:r>
                <a:br>
                  <a:rPr lang="en-US" altLang="zh-CN" smtClean="0">
                    <a:solidFill>
                      <a:srgbClr val="120CE0"/>
                    </a:solidFill>
                  </a:rPr>
                </a:br>
                <a:r>
                  <a:rPr lang="en-US" altLang="zh-CN"/>
                  <a:t>	</a:t>
                </a:r>
                <a:r>
                  <a:rPr lang="en-US" altLang="zh-CN" smtClean="0"/>
                  <a:t>		</a:t>
                </a:r>
                <a:r>
                  <a:rPr lang="zh-CN" altLang="en-US" smtClean="0"/>
                  <a:t>依</a:t>
                </a:r>
                <a:r>
                  <a:rPr lang="zh-CN" altLang="en-US"/>
                  <a:t>次计算各相邻点对的间距，保留最大者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zh-CN">
                    <a:solidFill>
                      <a:srgbClr val="0070C0"/>
                    </a:solidFill>
                    <a:ea typeface="Arial Unicode MS" pitchFamily="34" charset="-122"/>
                    <a:cs typeface="Arial Unicode MS" pitchFamily="34" charset="-122"/>
                    <a:sym typeface="Symbol" pitchFamily="18" charset="2"/>
                  </a:rPr>
                  <a:t></a:t>
                </a:r>
                <a:r>
                  <a:rPr lang="en-US" altLang="zh-CN">
                    <a:solidFill>
                      <a:srgbClr val="0070C0"/>
                    </a:solidFill>
                  </a:rPr>
                  <a:t>(n)</a:t>
                </a:r>
                <a:endParaRPr lang="en-US" altLang="zh-CN">
                  <a:solidFill>
                    <a:srgbClr val="0070C0"/>
                  </a:solidFill>
                  <a:latin typeface="Tempus Sans ITC" pitchFamily="82" charset="0"/>
                  <a:ea typeface="hakuyokaishu7000" pitchFamily="2" charset="-122"/>
                  <a:cs typeface="hakuyokaishu7000" pitchFamily="2" charset="-122"/>
                </a:endParaRPr>
              </a:p>
              <a:p>
                <a:pPr>
                  <a:lnSpc>
                    <a:spcPct val="200000"/>
                  </a:lnSpc>
                  <a:tabLst>
                    <a:tab pos="266700" algn="l"/>
                    <a:tab pos="714375" algn="l"/>
                    <a:tab pos="1071563" algn="l"/>
                    <a:tab pos="1616075" algn="l"/>
                    <a:tab pos="7980363" algn="r"/>
                  </a:tabLst>
                </a:pPr>
                <a:r>
                  <a:rPr lang="zh-CN" altLang="en-US"/>
                  <a:t>可</a:t>
                </a:r>
                <a:r>
                  <a:rPr lang="zh-CN" altLang="en-US" smtClean="0"/>
                  <a:t>否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更快</m:t>
                        </m:r>
                      </m:e>
                    </m:borderBox>
                  </m:oMath>
                </a14:m>
                <a:r>
                  <a:rPr lang="zh-CN" altLang="en-US" smtClean="0"/>
                  <a:t>？</a:t>
                </a:r>
                <a:endParaRPr lang="en-US" altLang="zh-CN" smtClean="0"/>
              </a:p>
              <a:p>
                <a:pPr>
                  <a:lnSpc>
                    <a:spcPct val="200000"/>
                  </a:lnSpc>
                  <a:tabLst>
                    <a:tab pos="266700" algn="l"/>
                    <a:tab pos="714375" algn="l"/>
                    <a:tab pos="1071563" algn="l"/>
                    <a:tab pos="1616075" algn="l"/>
                    <a:tab pos="7980363" algn="r"/>
                  </a:tabLst>
                </a:pPr>
                <a:r>
                  <a:rPr lang="zh-CN" altLang="en-US"/>
                  <a:t>采用分桶策略，可改进</a:t>
                </a:r>
                <a:r>
                  <a:rPr lang="zh-CN" altLang="en-US" smtClean="0"/>
                  <a:t>至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>
                            <a:latin typeface="Brush Script MT" pitchFamily="66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zh-CN"/>
                          <m:t>(</m:t>
                        </m:r>
                        <m:r>
                          <m:rPr>
                            <m:nor/>
                          </m:rPr>
                          <a:rPr lang="en-US" altLang="zh-CN"/>
                          <m:t>n</m:t>
                        </m:r>
                        <m:r>
                          <m:rPr>
                            <m:nor/>
                          </m:rPr>
                          <a:rPr lang="en-US" altLang="zh-CN"/>
                          <m:t>)</m:t>
                        </m:r>
                      </m:e>
                    </m:borderBox>
                  </m:oMath>
                </a14:m>
                <a:r>
                  <a:rPr lang="zh-CN" altLang="en-US" smtClean="0"/>
                  <a:t>时间</a:t>
                </a:r>
                <a:r>
                  <a:rPr lang="en-US" altLang="zh-CN" smtClean="0"/>
                  <a:t>...</a:t>
                </a:r>
                <a:endParaRPr lang="zh-CN" altLang="en-US"/>
              </a:p>
            </p:txBody>
          </p:sp>
        </mc:Choice>
        <mc:Fallback xmlns="">
          <p:sp>
            <p:nvSpPr>
              <p:cNvPr id="15114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b="-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1426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006" y="291881"/>
            <a:ext cx="2808395" cy="511616"/>
          </a:xfrm>
          <a:ln/>
        </p:spPr>
        <p:txBody>
          <a:bodyPr/>
          <a:lstStyle/>
          <a:p>
            <a:r>
              <a:rPr lang="en-US" altLang="zh-CN"/>
              <a:t>MaxGap</a:t>
            </a:r>
            <a:r>
              <a:rPr lang="zh-CN" altLang="en-US"/>
              <a:t>：平凡算法</a:t>
            </a:r>
            <a:endParaRPr lang="en-US" altLang="zh-CN"/>
          </a:p>
        </p:txBody>
      </p:sp>
      <p:cxnSp>
        <p:nvCxnSpPr>
          <p:cNvPr id="29" name="AutoShape 117"/>
          <p:cNvCxnSpPr>
            <a:cxnSpLocks noChangeShapeType="1"/>
          </p:cNvCxnSpPr>
          <p:nvPr/>
        </p:nvCxnSpPr>
        <p:spPr bwMode="auto">
          <a:xfrm flipH="1" flipV="1">
            <a:off x="3938533" y="2131363"/>
            <a:ext cx="1588" cy="863600"/>
          </a:xfrm>
          <a:prstGeom prst="straightConnector1">
            <a:avLst/>
          </a:prstGeom>
          <a:noFill/>
          <a:ln w="412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18"/>
          <p:cNvCxnSpPr>
            <a:cxnSpLocks noChangeShapeType="1"/>
          </p:cNvCxnSpPr>
          <p:nvPr/>
        </p:nvCxnSpPr>
        <p:spPr bwMode="auto">
          <a:xfrm flipH="1" flipV="1">
            <a:off x="4946596" y="2131363"/>
            <a:ext cx="1587" cy="863600"/>
          </a:xfrm>
          <a:prstGeom prst="straightConnector1">
            <a:avLst/>
          </a:prstGeom>
          <a:noFill/>
          <a:ln w="412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19"/>
          <p:cNvCxnSpPr>
            <a:cxnSpLocks noChangeShapeType="1"/>
          </p:cNvCxnSpPr>
          <p:nvPr/>
        </p:nvCxnSpPr>
        <p:spPr bwMode="auto">
          <a:xfrm flipH="1" flipV="1">
            <a:off x="5378396" y="2132950"/>
            <a:ext cx="1587" cy="863600"/>
          </a:xfrm>
          <a:prstGeom prst="straightConnector1">
            <a:avLst/>
          </a:prstGeom>
          <a:noFill/>
          <a:ln w="412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20"/>
          <p:cNvCxnSpPr>
            <a:cxnSpLocks noChangeShapeType="1"/>
          </p:cNvCxnSpPr>
          <p:nvPr/>
        </p:nvCxnSpPr>
        <p:spPr bwMode="auto">
          <a:xfrm flipH="1" flipV="1">
            <a:off x="7538983" y="2132950"/>
            <a:ext cx="1588" cy="863600"/>
          </a:xfrm>
          <a:prstGeom prst="straightConnector1">
            <a:avLst/>
          </a:prstGeom>
          <a:noFill/>
          <a:ln w="412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121"/>
          <p:cNvCxnSpPr>
            <a:cxnSpLocks noChangeShapeType="1"/>
          </p:cNvCxnSpPr>
          <p:nvPr/>
        </p:nvCxnSpPr>
        <p:spPr bwMode="auto">
          <a:xfrm flipH="1" flipV="1">
            <a:off x="8115246" y="2132950"/>
            <a:ext cx="1587" cy="863600"/>
          </a:xfrm>
          <a:prstGeom prst="straightConnector1">
            <a:avLst/>
          </a:prstGeom>
          <a:noFill/>
          <a:ln w="412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AutoShape 122"/>
          <p:cNvSpPr>
            <a:spLocks noChangeArrowheads="1"/>
          </p:cNvSpPr>
          <p:nvPr/>
        </p:nvSpPr>
        <p:spPr bwMode="auto">
          <a:xfrm rot="16200000" flipH="1">
            <a:off x="8763740" y="2060718"/>
            <a:ext cx="431800" cy="1008063"/>
          </a:xfrm>
          <a:prstGeom prst="flowChartDocument">
            <a:avLst/>
          </a:prstGeom>
          <a:solidFill>
            <a:srgbClr val="EAEAEA"/>
          </a:solidFill>
          <a:ln w="28575" algn="ctr">
            <a:solidFill>
              <a:srgbClr val="80808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anchor="ctr" anchorCtr="1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35" name="AutoShape 123"/>
          <p:cNvSpPr>
            <a:spLocks noChangeArrowheads="1"/>
          </p:cNvSpPr>
          <p:nvPr/>
        </p:nvSpPr>
        <p:spPr bwMode="auto">
          <a:xfrm>
            <a:off x="5451421" y="2348850"/>
            <a:ext cx="2016125" cy="431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rgbClr val="333333"/>
                </a:solidFill>
                <a:ea typeface="黑体" pitchFamily="49" charset="-122"/>
              </a:rPr>
              <a:t>maxGap</a:t>
            </a:r>
          </a:p>
        </p:txBody>
      </p:sp>
      <p:sp>
        <p:nvSpPr>
          <p:cNvPr id="36" name="AutoShape 124"/>
          <p:cNvSpPr>
            <a:spLocks noChangeArrowheads="1"/>
          </p:cNvSpPr>
          <p:nvPr/>
        </p:nvSpPr>
        <p:spPr bwMode="auto">
          <a:xfrm>
            <a:off x="7612008" y="2348850"/>
            <a:ext cx="431800" cy="431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1800" b="1">
              <a:solidFill>
                <a:srgbClr val="333333"/>
              </a:solidFill>
              <a:ea typeface="黑体" pitchFamily="49" charset="-122"/>
            </a:endParaRPr>
          </a:p>
        </p:txBody>
      </p:sp>
      <p:sp>
        <p:nvSpPr>
          <p:cNvPr id="37" name="AutoShape 125"/>
          <p:cNvSpPr>
            <a:spLocks noChangeArrowheads="1"/>
          </p:cNvSpPr>
          <p:nvPr/>
        </p:nvSpPr>
        <p:spPr bwMode="auto">
          <a:xfrm>
            <a:off x="8188271" y="2348850"/>
            <a:ext cx="142875" cy="431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1800" b="1">
              <a:solidFill>
                <a:srgbClr val="333333"/>
              </a:solidFill>
              <a:ea typeface="黑体" pitchFamily="49" charset="-122"/>
            </a:endParaRPr>
          </a:p>
        </p:txBody>
      </p:sp>
      <p:sp>
        <p:nvSpPr>
          <p:cNvPr id="38" name="AutoShape 126"/>
          <p:cNvSpPr>
            <a:spLocks noChangeArrowheads="1"/>
          </p:cNvSpPr>
          <p:nvPr/>
        </p:nvSpPr>
        <p:spPr bwMode="auto">
          <a:xfrm>
            <a:off x="5019621" y="2348850"/>
            <a:ext cx="287337" cy="431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1800" b="1">
              <a:solidFill>
                <a:srgbClr val="333333"/>
              </a:solidFill>
              <a:ea typeface="黑体" pitchFamily="49" charset="-122"/>
            </a:endParaRPr>
          </a:p>
        </p:txBody>
      </p:sp>
      <p:sp>
        <p:nvSpPr>
          <p:cNvPr id="39" name="AutoShape 127"/>
          <p:cNvSpPr>
            <a:spLocks noChangeArrowheads="1"/>
          </p:cNvSpPr>
          <p:nvPr/>
        </p:nvSpPr>
        <p:spPr bwMode="auto">
          <a:xfrm>
            <a:off x="4011558" y="2348850"/>
            <a:ext cx="863600" cy="431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1800" b="1">
              <a:solidFill>
                <a:srgbClr val="333333"/>
              </a:solidFill>
              <a:ea typeface="黑体" pitchFamily="49" charset="-122"/>
            </a:endParaRPr>
          </a:p>
        </p:txBody>
      </p:sp>
      <p:sp>
        <p:nvSpPr>
          <p:cNvPr id="40" name="AutoShape 128"/>
          <p:cNvSpPr>
            <a:spLocks noChangeArrowheads="1"/>
          </p:cNvSpPr>
          <p:nvPr/>
        </p:nvSpPr>
        <p:spPr bwMode="auto">
          <a:xfrm>
            <a:off x="3290833" y="2348850"/>
            <a:ext cx="576263" cy="431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1800" b="1">
              <a:solidFill>
                <a:srgbClr val="333333"/>
              </a:solidFill>
              <a:ea typeface="黑体" pitchFamily="49" charset="-122"/>
            </a:endParaRPr>
          </a:p>
        </p:txBody>
      </p:sp>
      <p:sp>
        <p:nvSpPr>
          <p:cNvPr id="41" name="AutoShape 129"/>
          <p:cNvSpPr>
            <a:spLocks noChangeArrowheads="1"/>
          </p:cNvSpPr>
          <p:nvPr/>
        </p:nvSpPr>
        <p:spPr bwMode="auto">
          <a:xfrm rot="5400000" flipH="1">
            <a:off x="2428027" y="2060719"/>
            <a:ext cx="431800" cy="1008062"/>
          </a:xfrm>
          <a:prstGeom prst="flowChartDocument">
            <a:avLst/>
          </a:prstGeom>
          <a:solidFill>
            <a:srgbClr val="EAEAEA"/>
          </a:solidFill>
          <a:ln w="28575" algn="ctr">
            <a:solidFill>
              <a:srgbClr val="80808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0" tIns="0" rIns="0" bIns="0" anchor="ctr" anchorCtr="1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>
              <a:solidFill>
                <a:srgbClr val="333333"/>
              </a:solidFill>
              <a:ea typeface="楷体_GB2312" pitchFamily="49" charset="-122"/>
            </a:endParaRPr>
          </a:p>
        </p:txBody>
      </p:sp>
      <p:cxnSp>
        <p:nvCxnSpPr>
          <p:cNvPr id="42" name="AutoShape 130"/>
          <p:cNvCxnSpPr>
            <a:cxnSpLocks noChangeShapeType="1"/>
          </p:cNvCxnSpPr>
          <p:nvPr/>
        </p:nvCxnSpPr>
        <p:spPr bwMode="auto">
          <a:xfrm>
            <a:off x="3219396" y="2131363"/>
            <a:ext cx="0" cy="863600"/>
          </a:xfrm>
          <a:prstGeom prst="straightConnector1">
            <a:avLst/>
          </a:prstGeom>
          <a:noFill/>
          <a:ln w="412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Oval 131"/>
          <p:cNvSpPr>
            <a:spLocks noChangeArrowheads="1"/>
          </p:cNvSpPr>
          <p:nvPr/>
        </p:nvSpPr>
        <p:spPr bwMode="auto">
          <a:xfrm>
            <a:off x="3074933" y="3023876"/>
            <a:ext cx="287338" cy="2873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lo</a:t>
            </a:r>
          </a:p>
        </p:txBody>
      </p:sp>
      <p:cxnSp>
        <p:nvCxnSpPr>
          <p:cNvPr id="44" name="AutoShape 132"/>
          <p:cNvCxnSpPr>
            <a:cxnSpLocks noChangeShapeType="1"/>
          </p:cNvCxnSpPr>
          <p:nvPr/>
        </p:nvCxnSpPr>
        <p:spPr bwMode="auto">
          <a:xfrm>
            <a:off x="8404171" y="2131363"/>
            <a:ext cx="0" cy="863600"/>
          </a:xfrm>
          <a:prstGeom prst="straightConnector1">
            <a:avLst/>
          </a:prstGeom>
          <a:noFill/>
          <a:ln w="412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133"/>
          <p:cNvSpPr>
            <a:spLocks noChangeArrowheads="1"/>
          </p:cNvSpPr>
          <p:nvPr/>
        </p:nvSpPr>
        <p:spPr bwMode="auto">
          <a:xfrm>
            <a:off x="8259708" y="3023876"/>
            <a:ext cx="287338" cy="2873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46770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2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6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8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9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4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" fill="hold">
                      <p:stCondLst>
                        <p:cond delay="0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/>
      <p:bldP spid="43" grpId="1"/>
      <p:bldP spid="45" grpId="0"/>
      <p:bldP spid="45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233363">
              <a:lnSpc>
                <a:spcPct val="175000"/>
              </a:lnSpc>
              <a:tabLst>
                <a:tab pos="5557838" algn="r"/>
                <a:tab pos="6015038" algn="l"/>
              </a:tabLst>
            </a:pPr>
            <a:r>
              <a:rPr lang="zh-CN" altLang="en-US"/>
              <a:t>	找到最左点、最右点	</a:t>
            </a:r>
            <a:r>
              <a:rPr lang="en-US" altLang="zh-CN">
                <a:latin typeface="Brush Script MT" pitchFamily="66" charset="0"/>
              </a:rPr>
              <a:t>O</a:t>
            </a:r>
            <a:r>
              <a:rPr lang="en-US" altLang="zh-CN"/>
              <a:t>(n</a:t>
            </a:r>
            <a:r>
              <a:rPr lang="en-US" altLang="zh-CN" smtClean="0"/>
              <a:t>)  </a:t>
            </a:r>
            <a:r>
              <a:rPr lang="en-US" altLang="zh-CN" smtClean="0">
                <a:solidFill>
                  <a:srgbClr val="0070C0"/>
                </a:solidFill>
              </a:rPr>
              <a:t>//</a:t>
            </a:r>
            <a:r>
              <a:rPr lang="zh-CN" altLang="en-US">
                <a:solidFill>
                  <a:srgbClr val="0070C0"/>
                </a:solidFill>
              </a:rPr>
              <a:t>一趟线性扫描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	将有效范围均匀地划分为</a:t>
            </a:r>
            <a:r>
              <a:rPr lang="en-US" altLang="zh-CN"/>
              <a:t>n-1</a:t>
            </a:r>
            <a:r>
              <a:rPr lang="zh-CN" altLang="en-US"/>
              <a:t>段（桶）	</a:t>
            </a:r>
            <a:r>
              <a:rPr lang="en-US" altLang="zh-CN">
                <a:latin typeface="Brush Script MT" pitchFamily="66" charset="0"/>
              </a:rPr>
              <a:t>O</a:t>
            </a:r>
            <a:r>
              <a:rPr lang="en-US" altLang="zh-CN"/>
              <a:t>(n</a:t>
            </a:r>
            <a:r>
              <a:rPr lang="en-US" altLang="zh-CN" smtClean="0"/>
              <a:t>)  </a:t>
            </a:r>
            <a:r>
              <a:rPr lang="en-US" altLang="zh-CN" smtClean="0">
                <a:solidFill>
                  <a:srgbClr val="0070C0"/>
                </a:solidFill>
              </a:rPr>
              <a:t>//</a:t>
            </a:r>
            <a:r>
              <a:rPr lang="zh-CN" altLang="en-US">
                <a:solidFill>
                  <a:srgbClr val="0070C0"/>
                </a:solidFill>
              </a:rPr>
              <a:t>相当于散列表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	通过散列，将各点归入对应的桶	</a:t>
            </a:r>
            <a:r>
              <a:rPr lang="en-US" altLang="zh-CN">
                <a:latin typeface="Brush Script MT" pitchFamily="66" charset="0"/>
              </a:rPr>
              <a:t>O</a:t>
            </a:r>
            <a:r>
              <a:rPr lang="en-US" altLang="zh-CN"/>
              <a:t>(n</a:t>
            </a:r>
            <a:r>
              <a:rPr lang="en-US" altLang="zh-CN" smtClean="0"/>
              <a:t>)  </a:t>
            </a:r>
            <a:r>
              <a:rPr lang="en-US" altLang="zh-CN" smtClean="0">
                <a:solidFill>
                  <a:srgbClr val="0070C0"/>
                </a:solidFill>
              </a:rPr>
              <a:t>//</a:t>
            </a:r>
            <a:r>
              <a:rPr lang="zh-CN" altLang="en-US">
                <a:solidFill>
                  <a:srgbClr val="0070C0"/>
                </a:solidFill>
              </a:rPr>
              <a:t>模余法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	在各桶中，动态记录最左点、最右点	</a:t>
            </a:r>
            <a:r>
              <a:rPr lang="en-US" altLang="zh-CN">
                <a:latin typeface="Brush Script MT" pitchFamily="66" charset="0"/>
              </a:rPr>
              <a:t>O</a:t>
            </a:r>
            <a:r>
              <a:rPr lang="en-US" altLang="zh-CN"/>
              <a:t>(n</a:t>
            </a:r>
            <a:r>
              <a:rPr lang="en-US" altLang="zh-CN" smtClean="0"/>
              <a:t>)  </a:t>
            </a:r>
            <a:r>
              <a:rPr lang="en-US" altLang="zh-CN" smtClean="0">
                <a:solidFill>
                  <a:srgbClr val="0070C0"/>
                </a:solidFill>
              </a:rPr>
              <a:t>//</a:t>
            </a:r>
            <a:r>
              <a:rPr lang="zh-CN" altLang="en-US">
                <a:solidFill>
                  <a:srgbClr val="0070C0"/>
                </a:solidFill>
              </a:rPr>
              <a:t>可能相同甚至没有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	算出相邻（非空）桶之间的</a:t>
            </a:r>
            <a:r>
              <a:rPr lang="zh-CN" altLang="en-US">
                <a:latin typeface="Calibri"/>
              </a:rPr>
              <a:t>“</a:t>
            </a:r>
            <a:r>
              <a:rPr lang="zh-CN" altLang="en-US"/>
              <a:t>距离</a:t>
            </a:r>
            <a:r>
              <a:rPr lang="zh-CN" altLang="en-US">
                <a:latin typeface="Calibri"/>
              </a:rPr>
              <a:t>”</a:t>
            </a:r>
            <a:r>
              <a:rPr lang="zh-CN" altLang="en-US"/>
              <a:t>	</a:t>
            </a:r>
            <a:r>
              <a:rPr lang="en-US" altLang="zh-CN">
                <a:latin typeface="Brush Script MT" pitchFamily="66" charset="0"/>
              </a:rPr>
              <a:t>O</a:t>
            </a:r>
            <a:r>
              <a:rPr lang="en-US" altLang="zh-CN"/>
              <a:t>(n</a:t>
            </a:r>
            <a:r>
              <a:rPr lang="en-US" altLang="zh-CN" smtClean="0"/>
              <a:t>)  </a:t>
            </a:r>
            <a:r>
              <a:rPr lang="en-US" altLang="zh-CN" smtClean="0">
                <a:solidFill>
                  <a:srgbClr val="0070C0"/>
                </a:solidFill>
              </a:rPr>
              <a:t>//</a:t>
            </a:r>
            <a:r>
              <a:rPr lang="zh-CN" altLang="en-US">
                <a:solidFill>
                  <a:srgbClr val="0070C0"/>
                </a:solidFill>
              </a:rPr>
              <a:t>一趟遍历足矣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	最大的距离即</a:t>
            </a:r>
            <a:r>
              <a:rPr lang="en-US" altLang="zh-CN"/>
              <a:t>MaxGap	</a:t>
            </a:r>
            <a:r>
              <a:rPr lang="en-US" altLang="zh-CN">
                <a:latin typeface="Brush Script MT" pitchFamily="66" charset="0"/>
              </a:rPr>
              <a:t>O</a:t>
            </a:r>
            <a:r>
              <a:rPr lang="en-US" altLang="zh-CN"/>
              <a:t>(n</a:t>
            </a:r>
            <a:r>
              <a:rPr lang="en-US" altLang="zh-CN" smtClean="0"/>
              <a:t>)  </a:t>
            </a:r>
            <a:r>
              <a:rPr lang="en-US" altLang="zh-CN" smtClean="0">
                <a:solidFill>
                  <a:srgbClr val="0070C0"/>
                </a:solidFill>
              </a:rPr>
              <a:t>//</a:t>
            </a:r>
            <a:r>
              <a:rPr lang="zh-CN" altLang="en-US">
                <a:solidFill>
                  <a:srgbClr val="0070C0"/>
                </a:solidFill>
              </a:rPr>
              <a:t>画家算</a:t>
            </a:r>
            <a:r>
              <a:rPr lang="zh-CN" altLang="en-US" smtClean="0">
                <a:solidFill>
                  <a:srgbClr val="0070C0"/>
                </a:solidFill>
              </a:rPr>
              <a:t>法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259524" name="AutoShape 4"/>
          <p:cNvSpPr>
            <a:spLocks noGrp="1" noChangeArrowheads="1"/>
          </p:cNvSpPr>
          <p:nvPr>
            <p:ph type="title"/>
          </p:nvPr>
        </p:nvSpPr>
        <p:spPr>
          <a:xfrm>
            <a:off x="1130006" y="291881"/>
            <a:ext cx="2808395" cy="511616"/>
          </a:xfrm>
          <a:ln/>
        </p:spPr>
        <p:txBody>
          <a:bodyPr/>
          <a:lstStyle/>
          <a:p>
            <a:r>
              <a:rPr lang="en-US" altLang="zh-CN"/>
              <a:t>MaxGap</a:t>
            </a:r>
            <a:r>
              <a:rPr lang="zh-CN" altLang="en-US"/>
              <a:t>：线性算法</a:t>
            </a:r>
            <a:endParaRPr lang="en-US" altLang="zh-CN"/>
          </a:p>
        </p:txBody>
      </p:sp>
      <p:cxnSp>
        <p:nvCxnSpPr>
          <p:cNvPr id="4" name="AutoShape 117"/>
          <p:cNvCxnSpPr>
            <a:cxnSpLocks noChangeShapeType="1"/>
          </p:cNvCxnSpPr>
          <p:nvPr/>
        </p:nvCxnSpPr>
        <p:spPr bwMode="auto">
          <a:xfrm flipH="1" flipV="1">
            <a:off x="4367155" y="4438180"/>
            <a:ext cx="1588" cy="863600"/>
          </a:xfrm>
          <a:prstGeom prst="straightConnector1">
            <a:avLst/>
          </a:prstGeom>
          <a:noFill/>
          <a:ln w="412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AutoShape 118"/>
          <p:cNvCxnSpPr>
            <a:cxnSpLocks noChangeShapeType="1"/>
          </p:cNvCxnSpPr>
          <p:nvPr/>
        </p:nvCxnSpPr>
        <p:spPr bwMode="auto">
          <a:xfrm flipH="1" flipV="1">
            <a:off x="5375218" y="4438180"/>
            <a:ext cx="1587" cy="863600"/>
          </a:xfrm>
          <a:prstGeom prst="straightConnector1">
            <a:avLst/>
          </a:prstGeom>
          <a:noFill/>
          <a:ln w="412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AutoShape 119"/>
          <p:cNvCxnSpPr>
            <a:cxnSpLocks noChangeShapeType="1"/>
          </p:cNvCxnSpPr>
          <p:nvPr/>
        </p:nvCxnSpPr>
        <p:spPr bwMode="auto">
          <a:xfrm flipH="1" flipV="1">
            <a:off x="5807018" y="4439767"/>
            <a:ext cx="1587" cy="863600"/>
          </a:xfrm>
          <a:prstGeom prst="straightConnector1">
            <a:avLst/>
          </a:prstGeom>
          <a:noFill/>
          <a:ln w="412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120"/>
          <p:cNvCxnSpPr>
            <a:cxnSpLocks noChangeShapeType="1"/>
          </p:cNvCxnSpPr>
          <p:nvPr/>
        </p:nvCxnSpPr>
        <p:spPr bwMode="auto">
          <a:xfrm flipH="1" flipV="1">
            <a:off x="7967605" y="4439767"/>
            <a:ext cx="1588" cy="863600"/>
          </a:xfrm>
          <a:prstGeom prst="straightConnector1">
            <a:avLst/>
          </a:prstGeom>
          <a:noFill/>
          <a:ln w="412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121"/>
          <p:cNvCxnSpPr>
            <a:cxnSpLocks noChangeShapeType="1"/>
          </p:cNvCxnSpPr>
          <p:nvPr/>
        </p:nvCxnSpPr>
        <p:spPr bwMode="auto">
          <a:xfrm flipH="1" flipV="1">
            <a:off x="8543868" y="4439767"/>
            <a:ext cx="1587" cy="863600"/>
          </a:xfrm>
          <a:prstGeom prst="straightConnector1">
            <a:avLst/>
          </a:prstGeom>
          <a:noFill/>
          <a:ln w="412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AutoShape 122"/>
          <p:cNvSpPr>
            <a:spLocks noChangeArrowheads="1"/>
          </p:cNvSpPr>
          <p:nvPr/>
        </p:nvSpPr>
        <p:spPr bwMode="auto">
          <a:xfrm rot="16200000" flipH="1">
            <a:off x="9192362" y="4367535"/>
            <a:ext cx="431800" cy="1008063"/>
          </a:xfrm>
          <a:prstGeom prst="flowChartDocument">
            <a:avLst/>
          </a:prstGeom>
          <a:solidFill>
            <a:srgbClr val="EAEAEA"/>
          </a:solidFill>
          <a:ln w="28575" algn="ctr">
            <a:solidFill>
              <a:srgbClr val="80808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anchor="ctr" anchorCtr="1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10" name="AutoShape 123"/>
          <p:cNvSpPr>
            <a:spLocks noChangeArrowheads="1"/>
          </p:cNvSpPr>
          <p:nvPr/>
        </p:nvSpPr>
        <p:spPr bwMode="auto">
          <a:xfrm>
            <a:off x="5880043" y="4655667"/>
            <a:ext cx="2016125" cy="431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rgbClr val="333333"/>
                </a:solidFill>
                <a:ea typeface="黑体" pitchFamily="49" charset="-122"/>
              </a:rPr>
              <a:t>maxGap</a:t>
            </a:r>
          </a:p>
        </p:txBody>
      </p:sp>
      <p:sp>
        <p:nvSpPr>
          <p:cNvPr id="11" name="AutoShape 124"/>
          <p:cNvSpPr>
            <a:spLocks noChangeArrowheads="1"/>
          </p:cNvSpPr>
          <p:nvPr/>
        </p:nvSpPr>
        <p:spPr bwMode="auto">
          <a:xfrm>
            <a:off x="8040630" y="4655667"/>
            <a:ext cx="431800" cy="431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1800" b="1">
              <a:solidFill>
                <a:srgbClr val="333333"/>
              </a:solidFill>
              <a:ea typeface="黑体" pitchFamily="49" charset="-122"/>
            </a:endParaRPr>
          </a:p>
        </p:txBody>
      </p:sp>
      <p:sp>
        <p:nvSpPr>
          <p:cNvPr id="12" name="AutoShape 125"/>
          <p:cNvSpPr>
            <a:spLocks noChangeArrowheads="1"/>
          </p:cNvSpPr>
          <p:nvPr/>
        </p:nvSpPr>
        <p:spPr bwMode="auto">
          <a:xfrm>
            <a:off x="8616893" y="4655667"/>
            <a:ext cx="142875" cy="431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1800" b="1">
              <a:solidFill>
                <a:srgbClr val="333333"/>
              </a:solidFill>
              <a:ea typeface="黑体" pitchFamily="49" charset="-122"/>
            </a:endParaRPr>
          </a:p>
        </p:txBody>
      </p:sp>
      <p:sp>
        <p:nvSpPr>
          <p:cNvPr id="13" name="AutoShape 126"/>
          <p:cNvSpPr>
            <a:spLocks noChangeArrowheads="1"/>
          </p:cNvSpPr>
          <p:nvPr/>
        </p:nvSpPr>
        <p:spPr bwMode="auto">
          <a:xfrm>
            <a:off x="5448243" y="4655667"/>
            <a:ext cx="287337" cy="431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1800" b="1">
              <a:solidFill>
                <a:srgbClr val="333333"/>
              </a:solidFill>
              <a:ea typeface="黑体" pitchFamily="49" charset="-122"/>
            </a:endParaRPr>
          </a:p>
        </p:txBody>
      </p:sp>
      <p:sp>
        <p:nvSpPr>
          <p:cNvPr id="14" name="AutoShape 127"/>
          <p:cNvSpPr>
            <a:spLocks noChangeArrowheads="1"/>
          </p:cNvSpPr>
          <p:nvPr/>
        </p:nvSpPr>
        <p:spPr bwMode="auto">
          <a:xfrm>
            <a:off x="4440180" y="4655667"/>
            <a:ext cx="863600" cy="431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1800" b="1">
              <a:solidFill>
                <a:srgbClr val="333333"/>
              </a:solidFill>
              <a:ea typeface="黑体" pitchFamily="49" charset="-122"/>
            </a:endParaRPr>
          </a:p>
        </p:txBody>
      </p:sp>
      <p:sp>
        <p:nvSpPr>
          <p:cNvPr id="15" name="AutoShape 128"/>
          <p:cNvSpPr>
            <a:spLocks noChangeArrowheads="1"/>
          </p:cNvSpPr>
          <p:nvPr/>
        </p:nvSpPr>
        <p:spPr bwMode="auto">
          <a:xfrm>
            <a:off x="3719455" y="4655667"/>
            <a:ext cx="576263" cy="431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1800" b="1">
              <a:solidFill>
                <a:srgbClr val="333333"/>
              </a:solidFill>
              <a:ea typeface="黑体" pitchFamily="49" charset="-122"/>
            </a:endParaRPr>
          </a:p>
        </p:txBody>
      </p:sp>
      <p:sp>
        <p:nvSpPr>
          <p:cNvPr id="16" name="AutoShape 129"/>
          <p:cNvSpPr>
            <a:spLocks noChangeArrowheads="1"/>
          </p:cNvSpPr>
          <p:nvPr/>
        </p:nvSpPr>
        <p:spPr bwMode="auto">
          <a:xfrm rot="5400000" flipH="1">
            <a:off x="2856649" y="4367536"/>
            <a:ext cx="431800" cy="1008062"/>
          </a:xfrm>
          <a:prstGeom prst="flowChartDocument">
            <a:avLst/>
          </a:prstGeom>
          <a:solidFill>
            <a:srgbClr val="EAEAEA"/>
          </a:solidFill>
          <a:ln w="28575" algn="ctr">
            <a:solidFill>
              <a:srgbClr val="80808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0" tIns="0" rIns="0" bIns="0" anchor="ctr" anchorCtr="1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>
              <a:solidFill>
                <a:srgbClr val="333333"/>
              </a:solidFill>
              <a:ea typeface="楷体_GB2312" pitchFamily="49" charset="-122"/>
            </a:endParaRPr>
          </a:p>
        </p:txBody>
      </p:sp>
      <p:cxnSp>
        <p:nvCxnSpPr>
          <p:cNvPr id="17" name="AutoShape 130"/>
          <p:cNvCxnSpPr>
            <a:cxnSpLocks noChangeShapeType="1"/>
          </p:cNvCxnSpPr>
          <p:nvPr/>
        </p:nvCxnSpPr>
        <p:spPr bwMode="auto">
          <a:xfrm>
            <a:off x="3648018" y="4438180"/>
            <a:ext cx="0" cy="863600"/>
          </a:xfrm>
          <a:prstGeom prst="straightConnector1">
            <a:avLst/>
          </a:prstGeom>
          <a:noFill/>
          <a:ln w="412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31"/>
          <p:cNvSpPr>
            <a:spLocks noChangeArrowheads="1"/>
          </p:cNvSpPr>
          <p:nvPr/>
        </p:nvSpPr>
        <p:spPr bwMode="auto">
          <a:xfrm>
            <a:off x="3503555" y="4149255"/>
            <a:ext cx="287338" cy="2873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lo</a:t>
            </a:r>
          </a:p>
        </p:txBody>
      </p:sp>
      <p:cxnSp>
        <p:nvCxnSpPr>
          <p:cNvPr id="19" name="AutoShape 132"/>
          <p:cNvCxnSpPr>
            <a:cxnSpLocks noChangeShapeType="1"/>
          </p:cNvCxnSpPr>
          <p:nvPr/>
        </p:nvCxnSpPr>
        <p:spPr bwMode="auto">
          <a:xfrm>
            <a:off x="8832793" y="4438180"/>
            <a:ext cx="0" cy="863600"/>
          </a:xfrm>
          <a:prstGeom prst="straightConnector1">
            <a:avLst/>
          </a:prstGeom>
          <a:noFill/>
          <a:ln w="412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33"/>
          <p:cNvSpPr>
            <a:spLocks noChangeArrowheads="1"/>
          </p:cNvSpPr>
          <p:nvPr/>
        </p:nvSpPr>
        <p:spPr bwMode="auto">
          <a:xfrm>
            <a:off x="8688330" y="4149255"/>
            <a:ext cx="287338" cy="2873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hi</a:t>
            </a:r>
          </a:p>
        </p:txBody>
      </p:sp>
      <p:sp>
        <p:nvSpPr>
          <p:cNvPr id="21" name="Rectangle 134"/>
          <p:cNvSpPr>
            <a:spLocks noChangeArrowheads="1"/>
          </p:cNvSpPr>
          <p:nvPr/>
        </p:nvSpPr>
        <p:spPr bwMode="auto">
          <a:xfrm>
            <a:off x="3648018" y="5731992"/>
            <a:ext cx="863600" cy="431800"/>
          </a:xfrm>
          <a:prstGeom prst="rect">
            <a:avLst/>
          </a:prstGeom>
          <a:solidFill>
            <a:srgbClr val="4D4D4D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chemeClr val="bg1"/>
                </a:solidFill>
                <a:ea typeface="黑体" pitchFamily="49" charset="-122"/>
              </a:rPr>
              <a:t>0</a:t>
            </a:r>
          </a:p>
        </p:txBody>
      </p:sp>
      <p:sp>
        <p:nvSpPr>
          <p:cNvPr id="22" name="Rectangle 135"/>
          <p:cNvSpPr>
            <a:spLocks noChangeArrowheads="1"/>
          </p:cNvSpPr>
          <p:nvPr/>
        </p:nvSpPr>
        <p:spPr bwMode="auto">
          <a:xfrm>
            <a:off x="4511618" y="5733580"/>
            <a:ext cx="863600" cy="4318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rgbClr val="333333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3" name="Rectangle 136"/>
          <p:cNvSpPr>
            <a:spLocks noChangeArrowheads="1"/>
          </p:cNvSpPr>
          <p:nvPr/>
        </p:nvSpPr>
        <p:spPr bwMode="auto">
          <a:xfrm>
            <a:off x="5376805" y="5731992"/>
            <a:ext cx="863600" cy="431800"/>
          </a:xfrm>
          <a:prstGeom prst="rect">
            <a:avLst/>
          </a:prstGeom>
          <a:solidFill>
            <a:srgbClr val="4D4D4D"/>
          </a:solidFill>
          <a:ln w="28575" algn="ctr">
            <a:solidFill>
              <a:srgbClr val="DDDDD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chemeClr val="bg1"/>
                </a:solidFill>
                <a:ea typeface="黑体" pitchFamily="49" charset="-122"/>
              </a:rPr>
              <a:t>...</a:t>
            </a:r>
          </a:p>
        </p:txBody>
      </p:sp>
      <p:sp>
        <p:nvSpPr>
          <p:cNvPr id="24" name="Rectangle 137"/>
          <p:cNvSpPr>
            <a:spLocks noChangeArrowheads="1"/>
          </p:cNvSpPr>
          <p:nvPr/>
        </p:nvSpPr>
        <p:spPr bwMode="auto">
          <a:xfrm>
            <a:off x="6240405" y="5733580"/>
            <a:ext cx="863600" cy="4318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rgbClr val="333333"/>
                </a:solidFill>
                <a:ea typeface="黑体" pitchFamily="49" charset="-122"/>
              </a:rPr>
              <a:t>...</a:t>
            </a:r>
          </a:p>
        </p:txBody>
      </p:sp>
      <p:sp>
        <p:nvSpPr>
          <p:cNvPr id="25" name="Rectangle 138"/>
          <p:cNvSpPr>
            <a:spLocks noChangeArrowheads="1"/>
          </p:cNvSpPr>
          <p:nvPr/>
        </p:nvSpPr>
        <p:spPr bwMode="auto">
          <a:xfrm>
            <a:off x="7104005" y="5733580"/>
            <a:ext cx="863600" cy="4318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rgbClr val="333333"/>
                </a:solidFill>
                <a:ea typeface="黑体" pitchFamily="49" charset="-122"/>
              </a:rPr>
              <a:t>...</a:t>
            </a:r>
          </a:p>
        </p:txBody>
      </p:sp>
      <p:sp>
        <p:nvSpPr>
          <p:cNvPr id="26" name="Rectangle 139"/>
          <p:cNvSpPr>
            <a:spLocks noChangeArrowheads="1"/>
          </p:cNvSpPr>
          <p:nvPr/>
        </p:nvSpPr>
        <p:spPr bwMode="auto">
          <a:xfrm>
            <a:off x="7969193" y="5731992"/>
            <a:ext cx="863600" cy="431800"/>
          </a:xfrm>
          <a:prstGeom prst="rect">
            <a:avLst/>
          </a:prstGeom>
          <a:solidFill>
            <a:srgbClr val="4D4D4D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chemeClr val="bg1"/>
                </a:solidFill>
                <a:ea typeface="黑体" pitchFamily="49" charset="-122"/>
              </a:rPr>
              <a:t>n-2</a:t>
            </a:r>
          </a:p>
        </p:txBody>
      </p:sp>
      <p:sp>
        <p:nvSpPr>
          <p:cNvPr id="27" name="Rectangle 140"/>
          <p:cNvSpPr>
            <a:spLocks noChangeArrowheads="1"/>
          </p:cNvSpPr>
          <p:nvPr/>
        </p:nvSpPr>
        <p:spPr bwMode="auto">
          <a:xfrm>
            <a:off x="8832793" y="5731992"/>
            <a:ext cx="863600" cy="431800"/>
          </a:xfrm>
          <a:prstGeom prst="rect">
            <a:avLst/>
          </a:prstGeom>
          <a:solidFill>
            <a:srgbClr val="4D4D4D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chemeClr val="bg1"/>
                </a:solidFill>
                <a:ea typeface="黑体" pitchFamily="49" charset="-122"/>
              </a:rPr>
              <a:t>n-1</a:t>
            </a:r>
          </a:p>
        </p:txBody>
      </p:sp>
      <p:sp>
        <p:nvSpPr>
          <p:cNvPr id="28" name="Rectangle 141"/>
          <p:cNvSpPr>
            <a:spLocks noChangeArrowheads="1"/>
          </p:cNvSpPr>
          <p:nvPr/>
        </p:nvSpPr>
        <p:spPr bwMode="auto">
          <a:xfrm>
            <a:off x="2639955" y="5733580"/>
            <a:ext cx="863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3333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rgbClr val="333333"/>
                </a:solidFill>
                <a:ea typeface="黑体" pitchFamily="49" charset="-122"/>
              </a:rPr>
              <a:t>ht[]:</a:t>
            </a:r>
          </a:p>
        </p:txBody>
      </p:sp>
    </p:spTree>
    <p:extLst>
      <p:ext uri="{BB962C8B-B14F-4D97-AF65-F5344CB8AC3E}">
        <p14:creationId xmlns:p14="http://schemas.microsoft.com/office/powerpoint/2010/main" val="250173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3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4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" fill="hold">
                      <p:stCondLst>
                        <p:cond delay="0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5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0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5" fill="hold">
                      <p:stCondLst>
                        <p:cond delay="0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1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16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7" fill="hold">
                      <p:stCondLst>
                        <p:cond delay="0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4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28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9" fill="hold">
                      <p:stCondLst>
                        <p:cond delay="0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3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4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/>
      <p:bldP spid="18" grpId="1"/>
      <p:bldP spid="20" grpId="0"/>
      <p:bldP spid="20" grpId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59525" name="Rectangle 5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233363">
                  <a:lnSpc>
                    <a:spcPct val="185000"/>
                  </a:lnSpc>
                  <a:tabLst>
                    <a:tab pos="4489450" algn="r"/>
                    <a:tab pos="4665663" algn="l"/>
                    <a:tab pos="7897813" algn="r"/>
                  </a:tabLst>
                </a:pPr>
                <a:r>
                  <a:rPr lang="zh-CN" altLang="en-US" dirty="0" smtClean="0"/>
                  <a:t>正</a:t>
                </a:r>
                <a:r>
                  <a:rPr lang="zh-CN" altLang="en-US" dirty="0"/>
                  <a:t>确性：</a:t>
                </a:r>
                <a:r>
                  <a:rPr lang="en-US" altLang="zh-CN" dirty="0" err="1"/>
                  <a:t>MaxGap</a:t>
                </a:r>
                <a:r>
                  <a:rPr lang="zh-CN" altLang="en-US" dirty="0"/>
                  <a:t>至少</a:t>
                </a:r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相邻的</m:t>
                        </m:r>
                      </m:e>
                    </m:borderBox>
                  </m:oMath>
                </a14:m>
                <a:r>
                  <a:rPr lang="zh-CN" altLang="en-US" dirty="0" smtClean="0"/>
                  <a:t>两</a:t>
                </a:r>
                <a:r>
                  <a:rPr lang="zh-CN" altLang="en-US" dirty="0"/>
                  <a:t>个</a:t>
                </a:r>
                <a:r>
                  <a:rPr lang="zh-CN" altLang="en-US" dirty="0" smtClean="0"/>
                  <a:t>桶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相交</m:t>
                        </m:r>
                      </m:e>
                    </m:borderBox>
                  </m:oMath>
                </a14:m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>等价地，定义</a:t>
                </a:r>
                <a:r>
                  <a:rPr lang="en-US" altLang="zh-CN" dirty="0" err="1"/>
                  <a:t>MaxGap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点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不可能</m:t>
                        </m:r>
                      </m:e>
                    </m:borderBox>
                  </m:oMath>
                </a14:m>
                <a:r>
                  <a:rPr lang="zh-CN" altLang="en-US" dirty="0" smtClean="0"/>
                  <a:t>属于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同一个</m:t>
                        </m:r>
                      </m:e>
                    </m:borderBox>
                  </m:oMath>
                </a14:m>
                <a:r>
                  <a:rPr lang="zh-CN" altLang="en-US" dirty="0" smtClean="0"/>
                  <a:t>桶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endParaRPr lang="zh-CN" altLang="en-US" dirty="0">
                  <a:solidFill>
                    <a:srgbClr val="0000CC"/>
                  </a:solidFill>
                  <a:ea typeface="hakuyokaishu7000" pitchFamily="2" charset="-122"/>
                  <a:cs typeface="hakuyokaishu7000" pitchFamily="2" charset="-122"/>
                </a:endParaRPr>
              </a:p>
              <a:p>
                <a:pPr marL="21300" indent="0" defTabSz="233363">
                  <a:lnSpc>
                    <a:spcPct val="185000"/>
                  </a:lnSpc>
                  <a:buNone/>
                  <a:tabLst>
                    <a:tab pos="4489450" algn="r"/>
                    <a:tab pos="4665663" algn="l"/>
                    <a:tab pos="7897813" algn="r"/>
                  </a:tabLst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259525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9524" name="AutoShape 4"/>
          <p:cNvSpPr>
            <a:spLocks noGrp="1" noChangeArrowheads="1"/>
          </p:cNvSpPr>
          <p:nvPr>
            <p:ph type="title"/>
          </p:nvPr>
        </p:nvSpPr>
        <p:spPr>
          <a:xfrm>
            <a:off x="1130006" y="291881"/>
            <a:ext cx="2488712" cy="511616"/>
          </a:xfrm>
          <a:ln/>
        </p:spPr>
        <p:txBody>
          <a:bodyPr/>
          <a:lstStyle/>
          <a:p>
            <a:r>
              <a:rPr lang="en-US" altLang="zh-CN"/>
              <a:t>MaxGap</a:t>
            </a:r>
            <a:r>
              <a:rPr lang="zh-CN" altLang="en-US"/>
              <a:t>：正确性</a:t>
            </a:r>
            <a:endParaRPr lang="en-US" altLang="zh-CN"/>
          </a:p>
        </p:txBody>
      </p:sp>
      <p:cxnSp>
        <p:nvCxnSpPr>
          <p:cNvPr id="4" name="AutoShape 117"/>
          <p:cNvCxnSpPr>
            <a:cxnSpLocks noChangeShapeType="1"/>
          </p:cNvCxnSpPr>
          <p:nvPr/>
        </p:nvCxnSpPr>
        <p:spPr bwMode="auto">
          <a:xfrm flipH="1" flipV="1">
            <a:off x="4367155" y="2853960"/>
            <a:ext cx="1588" cy="863600"/>
          </a:xfrm>
          <a:prstGeom prst="straightConnector1">
            <a:avLst/>
          </a:prstGeom>
          <a:noFill/>
          <a:ln w="412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AutoShape 118"/>
          <p:cNvCxnSpPr>
            <a:cxnSpLocks noChangeShapeType="1"/>
          </p:cNvCxnSpPr>
          <p:nvPr/>
        </p:nvCxnSpPr>
        <p:spPr bwMode="auto">
          <a:xfrm flipH="1" flipV="1">
            <a:off x="5375218" y="2853960"/>
            <a:ext cx="1587" cy="863600"/>
          </a:xfrm>
          <a:prstGeom prst="straightConnector1">
            <a:avLst/>
          </a:prstGeom>
          <a:noFill/>
          <a:ln w="412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AutoShape 119"/>
          <p:cNvCxnSpPr>
            <a:cxnSpLocks noChangeShapeType="1"/>
          </p:cNvCxnSpPr>
          <p:nvPr/>
        </p:nvCxnSpPr>
        <p:spPr bwMode="auto">
          <a:xfrm flipH="1" flipV="1">
            <a:off x="5807018" y="2855547"/>
            <a:ext cx="1587" cy="863600"/>
          </a:xfrm>
          <a:prstGeom prst="straightConnector1">
            <a:avLst/>
          </a:prstGeom>
          <a:noFill/>
          <a:ln w="412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120"/>
          <p:cNvCxnSpPr>
            <a:cxnSpLocks noChangeShapeType="1"/>
          </p:cNvCxnSpPr>
          <p:nvPr/>
        </p:nvCxnSpPr>
        <p:spPr bwMode="auto">
          <a:xfrm flipH="1" flipV="1">
            <a:off x="7967605" y="2855547"/>
            <a:ext cx="1588" cy="863600"/>
          </a:xfrm>
          <a:prstGeom prst="straightConnector1">
            <a:avLst/>
          </a:prstGeom>
          <a:noFill/>
          <a:ln w="412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121"/>
          <p:cNvCxnSpPr>
            <a:cxnSpLocks noChangeShapeType="1"/>
          </p:cNvCxnSpPr>
          <p:nvPr/>
        </p:nvCxnSpPr>
        <p:spPr bwMode="auto">
          <a:xfrm flipH="1" flipV="1">
            <a:off x="8543868" y="2855547"/>
            <a:ext cx="1587" cy="863600"/>
          </a:xfrm>
          <a:prstGeom prst="straightConnector1">
            <a:avLst/>
          </a:prstGeom>
          <a:noFill/>
          <a:ln w="412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AutoShape 122"/>
          <p:cNvSpPr>
            <a:spLocks noChangeArrowheads="1"/>
          </p:cNvSpPr>
          <p:nvPr/>
        </p:nvSpPr>
        <p:spPr bwMode="auto">
          <a:xfrm rot="16200000" flipH="1">
            <a:off x="9192362" y="2783315"/>
            <a:ext cx="431800" cy="1008063"/>
          </a:xfrm>
          <a:prstGeom prst="flowChartDocument">
            <a:avLst/>
          </a:prstGeom>
          <a:solidFill>
            <a:srgbClr val="EAEAEA"/>
          </a:solidFill>
          <a:ln w="28575" algn="ctr">
            <a:solidFill>
              <a:srgbClr val="80808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anchor="ctr" anchorCtr="1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10" name="AutoShape 123"/>
          <p:cNvSpPr>
            <a:spLocks noChangeArrowheads="1"/>
          </p:cNvSpPr>
          <p:nvPr/>
        </p:nvSpPr>
        <p:spPr bwMode="auto">
          <a:xfrm>
            <a:off x="5880043" y="3071447"/>
            <a:ext cx="2016125" cy="431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rgbClr val="333333"/>
                </a:solidFill>
                <a:ea typeface="黑体" pitchFamily="49" charset="-122"/>
              </a:rPr>
              <a:t>maxGap</a:t>
            </a:r>
          </a:p>
        </p:txBody>
      </p:sp>
      <p:sp>
        <p:nvSpPr>
          <p:cNvPr id="11" name="AutoShape 124"/>
          <p:cNvSpPr>
            <a:spLocks noChangeArrowheads="1"/>
          </p:cNvSpPr>
          <p:nvPr/>
        </p:nvSpPr>
        <p:spPr bwMode="auto">
          <a:xfrm>
            <a:off x="8040630" y="3071447"/>
            <a:ext cx="431800" cy="431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1800" b="1">
              <a:solidFill>
                <a:srgbClr val="333333"/>
              </a:solidFill>
              <a:ea typeface="黑体" pitchFamily="49" charset="-122"/>
            </a:endParaRPr>
          </a:p>
        </p:txBody>
      </p:sp>
      <p:sp>
        <p:nvSpPr>
          <p:cNvPr id="12" name="AutoShape 125"/>
          <p:cNvSpPr>
            <a:spLocks noChangeArrowheads="1"/>
          </p:cNvSpPr>
          <p:nvPr/>
        </p:nvSpPr>
        <p:spPr bwMode="auto">
          <a:xfrm>
            <a:off x="8616893" y="3071447"/>
            <a:ext cx="142875" cy="431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1800" b="1">
              <a:solidFill>
                <a:srgbClr val="333333"/>
              </a:solidFill>
              <a:ea typeface="黑体" pitchFamily="49" charset="-122"/>
            </a:endParaRPr>
          </a:p>
        </p:txBody>
      </p:sp>
      <p:sp>
        <p:nvSpPr>
          <p:cNvPr id="13" name="AutoShape 126"/>
          <p:cNvSpPr>
            <a:spLocks noChangeArrowheads="1"/>
          </p:cNvSpPr>
          <p:nvPr/>
        </p:nvSpPr>
        <p:spPr bwMode="auto">
          <a:xfrm>
            <a:off x="5448243" y="3071447"/>
            <a:ext cx="287337" cy="431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1800" b="1">
              <a:solidFill>
                <a:srgbClr val="333333"/>
              </a:solidFill>
              <a:ea typeface="黑体" pitchFamily="49" charset="-122"/>
            </a:endParaRPr>
          </a:p>
        </p:txBody>
      </p:sp>
      <p:sp>
        <p:nvSpPr>
          <p:cNvPr id="14" name="AutoShape 127"/>
          <p:cNvSpPr>
            <a:spLocks noChangeArrowheads="1"/>
          </p:cNvSpPr>
          <p:nvPr/>
        </p:nvSpPr>
        <p:spPr bwMode="auto">
          <a:xfrm>
            <a:off x="4440180" y="3071447"/>
            <a:ext cx="863600" cy="431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1800" b="1">
              <a:solidFill>
                <a:srgbClr val="333333"/>
              </a:solidFill>
              <a:ea typeface="黑体" pitchFamily="49" charset="-122"/>
            </a:endParaRPr>
          </a:p>
        </p:txBody>
      </p:sp>
      <p:sp>
        <p:nvSpPr>
          <p:cNvPr id="15" name="AutoShape 128"/>
          <p:cNvSpPr>
            <a:spLocks noChangeArrowheads="1"/>
          </p:cNvSpPr>
          <p:nvPr/>
        </p:nvSpPr>
        <p:spPr bwMode="auto">
          <a:xfrm>
            <a:off x="3719455" y="3071447"/>
            <a:ext cx="576263" cy="431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1800" b="1">
              <a:solidFill>
                <a:srgbClr val="333333"/>
              </a:solidFill>
              <a:ea typeface="黑体" pitchFamily="49" charset="-122"/>
            </a:endParaRPr>
          </a:p>
        </p:txBody>
      </p:sp>
      <p:sp>
        <p:nvSpPr>
          <p:cNvPr id="16" name="AutoShape 129"/>
          <p:cNvSpPr>
            <a:spLocks noChangeArrowheads="1"/>
          </p:cNvSpPr>
          <p:nvPr/>
        </p:nvSpPr>
        <p:spPr bwMode="auto">
          <a:xfrm rot="5400000" flipH="1">
            <a:off x="2856649" y="2783316"/>
            <a:ext cx="431800" cy="1008062"/>
          </a:xfrm>
          <a:prstGeom prst="flowChartDocument">
            <a:avLst/>
          </a:prstGeom>
          <a:solidFill>
            <a:srgbClr val="EAEAEA"/>
          </a:solidFill>
          <a:ln w="28575" algn="ctr">
            <a:solidFill>
              <a:srgbClr val="80808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0" tIns="0" rIns="0" bIns="0" anchor="ctr" anchorCtr="1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>
              <a:solidFill>
                <a:srgbClr val="333333"/>
              </a:solidFill>
              <a:ea typeface="楷体_GB2312" pitchFamily="49" charset="-122"/>
            </a:endParaRPr>
          </a:p>
        </p:txBody>
      </p:sp>
      <p:cxnSp>
        <p:nvCxnSpPr>
          <p:cNvPr id="17" name="AutoShape 130"/>
          <p:cNvCxnSpPr>
            <a:cxnSpLocks noChangeShapeType="1"/>
          </p:cNvCxnSpPr>
          <p:nvPr/>
        </p:nvCxnSpPr>
        <p:spPr bwMode="auto">
          <a:xfrm>
            <a:off x="3648018" y="2853960"/>
            <a:ext cx="0" cy="863600"/>
          </a:xfrm>
          <a:prstGeom prst="straightConnector1">
            <a:avLst/>
          </a:prstGeom>
          <a:noFill/>
          <a:ln w="412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31"/>
          <p:cNvSpPr>
            <a:spLocks noChangeArrowheads="1"/>
          </p:cNvSpPr>
          <p:nvPr/>
        </p:nvSpPr>
        <p:spPr bwMode="auto">
          <a:xfrm>
            <a:off x="3503555" y="2565035"/>
            <a:ext cx="287338" cy="2873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lo</a:t>
            </a:r>
          </a:p>
        </p:txBody>
      </p:sp>
      <p:cxnSp>
        <p:nvCxnSpPr>
          <p:cNvPr id="19" name="AutoShape 132"/>
          <p:cNvCxnSpPr>
            <a:cxnSpLocks noChangeShapeType="1"/>
          </p:cNvCxnSpPr>
          <p:nvPr/>
        </p:nvCxnSpPr>
        <p:spPr bwMode="auto">
          <a:xfrm>
            <a:off x="8832793" y="2853960"/>
            <a:ext cx="0" cy="863600"/>
          </a:xfrm>
          <a:prstGeom prst="straightConnector1">
            <a:avLst/>
          </a:prstGeom>
          <a:noFill/>
          <a:ln w="4127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33"/>
          <p:cNvSpPr>
            <a:spLocks noChangeArrowheads="1"/>
          </p:cNvSpPr>
          <p:nvPr/>
        </p:nvSpPr>
        <p:spPr bwMode="auto">
          <a:xfrm>
            <a:off x="8688330" y="2565035"/>
            <a:ext cx="287338" cy="2873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rgbClr val="333333"/>
                </a:solidFill>
                <a:ea typeface="宋体" pitchFamily="2" charset="-122"/>
              </a:rPr>
              <a:t>hi</a:t>
            </a:r>
          </a:p>
        </p:txBody>
      </p:sp>
      <p:sp>
        <p:nvSpPr>
          <p:cNvPr id="21" name="Rectangle 134"/>
          <p:cNvSpPr>
            <a:spLocks noChangeArrowheads="1"/>
          </p:cNvSpPr>
          <p:nvPr/>
        </p:nvSpPr>
        <p:spPr bwMode="auto">
          <a:xfrm>
            <a:off x="3648018" y="4147772"/>
            <a:ext cx="863600" cy="431800"/>
          </a:xfrm>
          <a:prstGeom prst="rect">
            <a:avLst/>
          </a:prstGeom>
          <a:solidFill>
            <a:srgbClr val="4D4D4D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chemeClr val="bg1"/>
                </a:solidFill>
                <a:ea typeface="黑体" pitchFamily="49" charset="-122"/>
              </a:rPr>
              <a:t>0</a:t>
            </a:r>
          </a:p>
        </p:txBody>
      </p:sp>
      <p:sp>
        <p:nvSpPr>
          <p:cNvPr id="22" name="Rectangle 135"/>
          <p:cNvSpPr>
            <a:spLocks noChangeArrowheads="1"/>
          </p:cNvSpPr>
          <p:nvPr/>
        </p:nvSpPr>
        <p:spPr bwMode="auto">
          <a:xfrm>
            <a:off x="4511618" y="4149360"/>
            <a:ext cx="863600" cy="4318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rgbClr val="333333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3" name="Rectangle 136"/>
          <p:cNvSpPr>
            <a:spLocks noChangeArrowheads="1"/>
          </p:cNvSpPr>
          <p:nvPr/>
        </p:nvSpPr>
        <p:spPr bwMode="auto">
          <a:xfrm>
            <a:off x="5376805" y="4147772"/>
            <a:ext cx="863600" cy="431800"/>
          </a:xfrm>
          <a:prstGeom prst="rect">
            <a:avLst/>
          </a:prstGeom>
          <a:solidFill>
            <a:srgbClr val="4D4D4D"/>
          </a:solidFill>
          <a:ln w="28575" algn="ctr">
            <a:solidFill>
              <a:srgbClr val="DDDDD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chemeClr val="bg1"/>
                </a:solidFill>
                <a:ea typeface="黑体" pitchFamily="49" charset="-122"/>
              </a:rPr>
              <a:t>...</a:t>
            </a:r>
          </a:p>
        </p:txBody>
      </p:sp>
      <p:sp>
        <p:nvSpPr>
          <p:cNvPr id="24" name="Rectangle 137"/>
          <p:cNvSpPr>
            <a:spLocks noChangeArrowheads="1"/>
          </p:cNvSpPr>
          <p:nvPr/>
        </p:nvSpPr>
        <p:spPr bwMode="auto">
          <a:xfrm>
            <a:off x="6240405" y="4149360"/>
            <a:ext cx="863600" cy="4318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rgbClr val="333333"/>
                </a:solidFill>
                <a:ea typeface="黑体" pitchFamily="49" charset="-122"/>
              </a:rPr>
              <a:t>...</a:t>
            </a:r>
          </a:p>
        </p:txBody>
      </p:sp>
      <p:sp>
        <p:nvSpPr>
          <p:cNvPr id="25" name="Rectangle 138"/>
          <p:cNvSpPr>
            <a:spLocks noChangeArrowheads="1"/>
          </p:cNvSpPr>
          <p:nvPr/>
        </p:nvSpPr>
        <p:spPr bwMode="auto">
          <a:xfrm>
            <a:off x="7104005" y="4149360"/>
            <a:ext cx="863600" cy="4318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rgbClr val="333333"/>
                </a:solidFill>
                <a:ea typeface="黑体" pitchFamily="49" charset="-122"/>
              </a:rPr>
              <a:t>...</a:t>
            </a:r>
          </a:p>
        </p:txBody>
      </p:sp>
      <p:sp>
        <p:nvSpPr>
          <p:cNvPr id="26" name="Rectangle 139"/>
          <p:cNvSpPr>
            <a:spLocks noChangeArrowheads="1"/>
          </p:cNvSpPr>
          <p:nvPr/>
        </p:nvSpPr>
        <p:spPr bwMode="auto">
          <a:xfrm>
            <a:off x="7969193" y="4147772"/>
            <a:ext cx="863600" cy="431800"/>
          </a:xfrm>
          <a:prstGeom prst="rect">
            <a:avLst/>
          </a:prstGeom>
          <a:solidFill>
            <a:srgbClr val="4D4D4D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chemeClr val="bg1"/>
                </a:solidFill>
                <a:ea typeface="黑体" pitchFamily="49" charset="-122"/>
              </a:rPr>
              <a:t>n-2</a:t>
            </a:r>
          </a:p>
        </p:txBody>
      </p:sp>
      <p:sp>
        <p:nvSpPr>
          <p:cNvPr id="27" name="Rectangle 140"/>
          <p:cNvSpPr>
            <a:spLocks noChangeArrowheads="1"/>
          </p:cNvSpPr>
          <p:nvPr/>
        </p:nvSpPr>
        <p:spPr bwMode="auto">
          <a:xfrm>
            <a:off x="8832793" y="4147772"/>
            <a:ext cx="863600" cy="431800"/>
          </a:xfrm>
          <a:prstGeom prst="rect">
            <a:avLst/>
          </a:prstGeom>
          <a:solidFill>
            <a:srgbClr val="4D4D4D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chemeClr val="bg1"/>
                </a:solidFill>
                <a:ea typeface="黑体" pitchFamily="49" charset="-122"/>
              </a:rPr>
              <a:t>n-1</a:t>
            </a:r>
          </a:p>
        </p:txBody>
      </p:sp>
      <p:sp>
        <p:nvSpPr>
          <p:cNvPr id="28" name="Rectangle 141"/>
          <p:cNvSpPr>
            <a:spLocks noChangeArrowheads="1"/>
          </p:cNvSpPr>
          <p:nvPr/>
        </p:nvSpPr>
        <p:spPr bwMode="auto">
          <a:xfrm>
            <a:off x="2639955" y="4149360"/>
            <a:ext cx="863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3333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800" b="1">
                <a:solidFill>
                  <a:srgbClr val="333333"/>
                </a:solidFill>
                <a:ea typeface="黑体" pitchFamily="49" charset="-122"/>
              </a:rPr>
              <a:t>ht[]:</a:t>
            </a:r>
          </a:p>
        </p:txBody>
      </p:sp>
    </p:spTree>
    <p:extLst>
      <p:ext uri="{BB962C8B-B14F-4D97-AF65-F5344CB8AC3E}">
        <p14:creationId xmlns:p14="http://schemas.microsoft.com/office/powerpoint/2010/main" val="324805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3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4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" fill="hold">
                      <p:stCondLst>
                        <p:cond delay="0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5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0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5" fill="hold">
                      <p:stCondLst>
                        <p:cond delay="0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1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16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7" fill="hold">
                      <p:stCondLst>
                        <p:cond delay="0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4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28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9" fill="hold">
                      <p:stCondLst>
                        <p:cond delay="0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3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4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/>
      <p:bldP spid="18" grpId="1"/>
      <p:bldP spid="20" grpId="0"/>
      <p:bldP spid="20" grpId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31" name="Rectangle 7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12.</a:t>
            </a:r>
            <a:r>
              <a:rPr lang="zh-CN" altLang="en-US" dirty="0"/>
              <a:t>排序</a:t>
            </a:r>
          </a:p>
        </p:txBody>
      </p:sp>
      <p:sp>
        <p:nvSpPr>
          <p:cNvPr id="130663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602084" y="1738889"/>
            <a:ext cx="1910779" cy="1292662"/>
          </a:xfrm>
        </p:spPr>
        <p:txBody>
          <a:bodyPr/>
          <a:lstStyle/>
          <a:p>
            <a:r>
              <a:rPr lang="en-US" altLang="zh-CN" dirty="0" smtClean="0"/>
              <a:t>(4) </a:t>
            </a:r>
            <a:r>
              <a:rPr lang="zh-CN" altLang="en-US" dirty="0" smtClean="0"/>
              <a:t>基</a:t>
            </a:r>
            <a:r>
              <a:rPr lang="zh-CN" altLang="en-US" dirty="0"/>
              <a:t>数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r>
              <a:rPr lang="en-US" altLang="zh-CN" dirty="0" smtClean="0"/>
              <a:t>Radix 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69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61573" name="Rectangle 5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65000"/>
                  </a:lnSpc>
                  <a:tabLst>
                    <a:tab pos="538163" algn="l"/>
                  </a:tabLst>
                </a:pPr>
                <a:r>
                  <a:rPr lang="zh-CN" altLang="en-US" smtClean="0"/>
                  <a:t>有时，关键码由多个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域</m:t>
                        </m:r>
                      </m:e>
                    </m:borderBox>
                  </m:oMath>
                </a14:m>
                <a:r>
                  <a:rPr lang="zh-CN" altLang="en-US" smtClean="0"/>
                  <a:t>组成：</a:t>
                </a:r>
                <a:r>
                  <a:rPr lang="en-US" altLang="zh-CN" smtClean="0"/>
                  <a:t>k</a:t>
                </a:r>
                <a:r>
                  <a:rPr lang="en-US" altLang="zh-CN" baseline="-25000" smtClean="0"/>
                  <a:t>t</a:t>
                </a:r>
                <a:r>
                  <a:rPr lang="en-US" altLang="zh-CN"/>
                  <a:t> </a:t>
                </a:r>
                <a:r>
                  <a:rPr lang="en-US" altLang="zh-CN" smtClean="0"/>
                  <a:t>, k</a:t>
                </a:r>
                <a:r>
                  <a:rPr lang="en-US" altLang="zh-CN" baseline="-25000" smtClean="0"/>
                  <a:t>t-1</a:t>
                </a:r>
                <a:r>
                  <a:rPr lang="en-US" altLang="zh-CN"/>
                  <a:t> </a:t>
                </a:r>
                <a:r>
                  <a:rPr lang="en-US" altLang="zh-CN" smtClean="0"/>
                  <a:t>, ...</a:t>
                </a:r>
                <a:r>
                  <a:rPr lang="en-US" altLang="zh-CN"/>
                  <a:t> </a:t>
                </a:r>
                <a:r>
                  <a:rPr lang="en-US" altLang="zh-CN" smtClean="0"/>
                  <a:t>, </a:t>
                </a:r>
                <a:r>
                  <a:rPr lang="en-US" altLang="zh-CN"/>
                  <a:t>k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 </a:t>
                </a:r>
                <a:endParaRPr lang="en-US" altLang="zh-CN" smtClean="0"/>
              </a:p>
              <a:p>
                <a:pPr>
                  <a:lnSpc>
                    <a:spcPct val="165000"/>
                  </a:lnSpc>
                  <a:tabLst>
                    <a:tab pos="538163" algn="l"/>
                  </a:tabLst>
                </a:pPr>
                <a:r>
                  <a:rPr lang="zh-CN" altLang="en-US" smtClean="0"/>
                  <a:t>若</a:t>
                </a:r>
                <a:r>
                  <a:rPr lang="zh-CN" altLang="en-US"/>
                  <a:t>将各域视</a:t>
                </a:r>
                <a:r>
                  <a:rPr lang="zh-CN" altLang="en-US" smtClean="0"/>
                  <a:t>作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字母</m:t>
                        </m:r>
                      </m:e>
                    </m:borderBox>
                  </m:oMath>
                </a14:m>
                <a:r>
                  <a:rPr lang="zh-CN" altLang="en-US" smtClean="0"/>
                  <a:t>，</a:t>
                </a:r>
                <a:r>
                  <a:rPr lang="zh-CN" altLang="en-US"/>
                  <a:t>则关键码</a:t>
                </a:r>
                <a:r>
                  <a:rPr lang="zh-CN" altLang="en-US" smtClean="0"/>
                  <a:t>即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单词</m:t>
                        </m:r>
                      </m:e>
                    </m:borderBox>
                  </m:oMath>
                </a14:m>
                <a:endParaRPr lang="en-US" altLang="zh-CN" smtClean="0"/>
              </a:p>
              <a:p>
                <a:pPr>
                  <a:lnSpc>
                    <a:spcPct val="165000"/>
                  </a:lnSpc>
                  <a:tabLst>
                    <a:tab pos="538163" algn="l"/>
                  </a:tabLst>
                </a:pPr>
                <a:r>
                  <a:rPr lang="zh-CN" altLang="en-US" smtClean="0"/>
                  <a:t>于是，可</a:t>
                </a:r>
                <a:r>
                  <a:rPr lang="zh-CN" altLang="en-US"/>
                  <a:t>按</a:t>
                </a:r>
                <a:r>
                  <a:rPr lang="zh-CN" altLang="en-US" smtClean="0"/>
                  <a:t>照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词典</m:t>
                        </m:r>
                      </m:e>
                    </m:borderBox>
                  </m:oMath>
                </a14:m>
                <a:r>
                  <a:rPr lang="zh-CN" altLang="en-US" smtClean="0"/>
                  <a:t>方</a:t>
                </a:r>
                <a:r>
                  <a:rPr lang="zh-CN" altLang="en-US"/>
                  <a:t>式排</a:t>
                </a:r>
                <a:r>
                  <a:rPr lang="zh-CN" altLang="en-US" smtClean="0"/>
                  <a:t>序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lexicographic</m:t>
                        </m:r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  <m:r>
                          <m:rPr>
                            <m:nor/>
                          </m:rPr>
                          <a:rPr lang="en-US" altLang="zh-CN"/>
                          <m:t>order</m:t>
                        </m:r>
                      </m:e>
                    </m:borderBox>
                  </m:oMath>
                </a14:m>
                <a:endParaRPr lang="zh-CN" altLang="en-US"/>
              </a:p>
              <a:p>
                <a:pPr>
                  <a:lnSpc>
                    <a:spcPct val="165000"/>
                  </a:lnSpc>
                  <a:tabLst>
                    <a:tab pos="538163" algn="l"/>
                  </a:tabLst>
                </a:pPr>
                <a:r>
                  <a:rPr lang="zh-CN" altLang="en-US" sz="2400"/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</m:t>
                        </m:r>
                        <m:r>
                          <m:rPr>
                            <m:nor/>
                          </m:rPr>
                          <a:rPr lang="en-US" altLang="zh-CN" sz="2400"/>
                          <m:t>A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&gt;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</m:t>
                        </m:r>
                        <m:r>
                          <m:rPr>
                            <m:nor/>
                          </m:rPr>
                          <a:rPr lang="en-US" altLang="zh-CN" sz="2400"/>
                          <m:t>K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&gt;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</m:t>
                        </m:r>
                        <m:r>
                          <m:rPr>
                            <m:nor/>
                          </m:rPr>
                          <a:rPr lang="en-US" altLang="zh-CN" sz="2400"/>
                          <m:t>Q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&gt;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</m:t>
                        </m:r>
                        <m:r>
                          <m:rPr>
                            <m:nor/>
                          </m:rPr>
                          <a:rPr lang="en-US" altLang="zh-CN" sz="2400"/>
                          <m:t>J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&gt;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</m:t>
                        </m:r>
                        <m:r>
                          <m:rPr>
                            <m:nor/>
                          </m:rPr>
                          <a:rPr lang="en-US" altLang="zh-CN" sz="2400"/>
                          <m:t>10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&gt;  ...  &gt;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</m:t>
                        </m:r>
                        <m:r>
                          <m:rPr>
                            <m:nor/>
                          </m:rPr>
                          <a:rPr lang="en-US" altLang="zh-CN" sz="2400"/>
                          <m:t>2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 &gt;  </a:t>
                </a:r>
                <a:r>
                  <a:rPr lang="en-US" altLang="zh-CN" sz="2400"/>
                  <a:t/>
                </a:r>
                <a:br>
                  <a:rPr lang="en-US" altLang="zh-CN" sz="2400"/>
                </a:br>
                <a:r>
                  <a:rPr lang="en-US" altLang="zh-CN" sz="2400"/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</m:t>
                        </m:r>
                        <m:r>
                          <m:rPr>
                            <m:nor/>
                          </m:rPr>
                          <a:rPr lang="en-US" altLang="zh-CN" sz="2400"/>
                          <m:t>A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&gt;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</m:t>
                        </m:r>
                        <m:r>
                          <m:rPr>
                            <m:nor/>
                          </m:rPr>
                          <a:rPr lang="en-US" altLang="zh-CN" sz="2400"/>
                          <m:t>K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&gt;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</m:t>
                        </m:r>
                        <m:r>
                          <m:rPr>
                            <m:nor/>
                          </m:rPr>
                          <a:rPr lang="en-US" altLang="zh-CN" sz="2400"/>
                          <m:t>Q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&gt;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</m:t>
                        </m:r>
                        <m:r>
                          <m:rPr>
                            <m:nor/>
                          </m:rPr>
                          <a:rPr lang="en-US" altLang="zh-CN" sz="2400"/>
                          <m:t>J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&gt;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</m:t>
                        </m:r>
                        <m:r>
                          <m:rPr>
                            <m:nor/>
                          </m:rPr>
                          <a:rPr lang="en-US" altLang="zh-CN" sz="2400"/>
                          <m:t>10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&gt;  ...  &gt;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</m:t>
                        </m:r>
                        <m:r>
                          <m:rPr>
                            <m:nor/>
                          </m:rPr>
                          <a:rPr lang="en-US" altLang="zh-CN" sz="2400"/>
                          <m:t>2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 &gt;  </a:t>
                </a:r>
                <a:r>
                  <a:rPr lang="en-US" altLang="zh-CN" sz="2400"/>
                  <a:t/>
                </a:r>
                <a:br>
                  <a:rPr lang="en-US" altLang="zh-CN" sz="2400"/>
                </a:br>
                <a:r>
                  <a:rPr lang="en-US" altLang="zh-CN" sz="2400"/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</m:t>
                        </m:r>
                        <m:r>
                          <m:rPr>
                            <m:nor/>
                          </m:rPr>
                          <a:rPr lang="en-US" altLang="zh-CN" sz="2400"/>
                          <m:t>A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&gt;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</m:t>
                        </m:r>
                        <m:r>
                          <m:rPr>
                            <m:nor/>
                          </m:rPr>
                          <a:rPr lang="en-US" altLang="zh-CN" sz="2400"/>
                          <m:t>K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&gt;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</m:t>
                        </m:r>
                        <m:r>
                          <m:rPr>
                            <m:nor/>
                          </m:rPr>
                          <a:rPr lang="en-US" altLang="zh-CN" sz="2400"/>
                          <m:t>Q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&gt;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</m:t>
                        </m:r>
                        <m:r>
                          <m:rPr>
                            <m:nor/>
                          </m:rPr>
                          <a:rPr lang="en-US" altLang="zh-CN" sz="2400"/>
                          <m:t>J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&gt;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</m:t>
                        </m:r>
                        <m:r>
                          <m:rPr>
                            <m:nor/>
                          </m:rPr>
                          <a:rPr lang="en-US" altLang="zh-CN" sz="2400"/>
                          <m:t>10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&gt;  ...  &gt;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</m:t>
                        </m:r>
                        <m:r>
                          <m:rPr>
                            <m:nor/>
                          </m:rPr>
                          <a:rPr lang="en-US" altLang="zh-CN" sz="2400"/>
                          <m:t>2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 &gt;  </a:t>
                </a:r>
                <a:r>
                  <a:rPr lang="en-US" altLang="zh-CN" sz="2400"/>
                  <a:t/>
                </a:r>
                <a:br>
                  <a:rPr lang="en-US" altLang="zh-CN" sz="2400"/>
                </a:br>
                <a:r>
                  <a:rPr lang="en-US" altLang="zh-CN" sz="2400"/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</m:t>
                        </m:r>
                        <m:r>
                          <m:rPr>
                            <m:nor/>
                          </m:rPr>
                          <a:rPr lang="en-US" altLang="zh-CN" sz="2400"/>
                          <m:t>A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&gt;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</m:t>
                        </m:r>
                        <m:r>
                          <m:rPr>
                            <m:nor/>
                          </m:rPr>
                          <a:rPr lang="en-US" altLang="zh-CN" sz="2400"/>
                          <m:t>K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&gt;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</m:t>
                        </m:r>
                        <m:r>
                          <m:rPr>
                            <m:nor/>
                          </m:rPr>
                          <a:rPr lang="en-US" altLang="zh-CN" sz="2400"/>
                          <m:t>Q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&gt;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</m:t>
                        </m:r>
                        <m:r>
                          <m:rPr>
                            <m:nor/>
                          </m:rPr>
                          <a:rPr lang="en-US" altLang="zh-CN" sz="2400"/>
                          <m:t>J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&gt;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</m:t>
                        </m:r>
                        <m:r>
                          <m:rPr>
                            <m:nor/>
                          </m:rPr>
                          <a:rPr lang="en-US" altLang="zh-CN" sz="2400"/>
                          <m:t>10</m:t>
                        </m:r>
                      </m:e>
                    </m:borderBox>
                  </m:oMath>
                </a14:m>
                <a:r>
                  <a:rPr lang="en-US" altLang="zh-CN" sz="2400" smtClean="0"/>
                  <a:t>  &gt;  ...  &gt;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>
                            <a:sym typeface="Symbol" pitchFamily="18" charset="2"/>
                          </a:rPr>
                          <m:t>2</m:t>
                        </m:r>
                      </m:e>
                    </m:borderBox>
                  </m:oMath>
                </a14:m>
                <a:endParaRPr lang="en-US" altLang="zh-CN" sz="2400"/>
              </a:p>
            </p:txBody>
          </p:sp>
        </mc:Choice>
        <mc:Fallback xmlns="">
          <p:sp>
            <p:nvSpPr>
              <p:cNvPr id="126157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b="-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1572" name="AutoShape 4"/>
          <p:cNvSpPr>
            <a:spLocks noGrp="1" noChangeArrowheads="1"/>
          </p:cNvSpPr>
          <p:nvPr>
            <p:ph type="title"/>
          </p:nvPr>
        </p:nvSpPr>
        <p:spPr>
          <a:xfrm>
            <a:off x="1130006" y="291881"/>
            <a:ext cx="2708494" cy="511616"/>
          </a:xfrm>
          <a:ln/>
        </p:spPr>
        <p:txBody>
          <a:bodyPr/>
          <a:lstStyle/>
          <a:p>
            <a:r>
              <a:rPr lang="zh-CN" altLang="en-US" smtClean="0"/>
              <a:t>基数排序：词典序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68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790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  <a:spcBef>
                    <a:spcPct val="40000"/>
                  </a:spcBef>
                </a:pPr>
                <a:r>
                  <a:rPr lang="en-US" altLang="zh-CN" smtClean="0"/>
                  <a:t>template &lt;typename T&gt; void </a:t>
                </a:r>
                <a:r>
                  <a:rPr lang="en-US" altLang="zh-CN">
                    <a:hlinkClick r:id="rId3" action="ppaction://hlinkfile"/>
                  </a:rPr>
                  <a:t>Vector</a:t>
                </a:r>
                <a:r>
                  <a:rPr lang="en-US" altLang="zh-CN"/>
                  <a:t>&lt;T&gt;::</a:t>
                </a:r>
                <a:r>
                  <a:rPr lang="en-US" altLang="zh-CN">
                    <a:hlinkClick r:id="rId4" action="ppaction://hlinkfile"/>
                  </a:rPr>
                  <a:t>quickSort</a:t>
                </a:r>
                <a:r>
                  <a:rPr lang="en-US" altLang="zh-CN" smtClean="0"/>
                  <a:t>( Rank </a:t>
                </a:r>
                <a:r>
                  <a:rPr lang="en-US" altLang="zh-CN"/>
                  <a:t>lo, Rank </a:t>
                </a:r>
                <a:r>
                  <a:rPr lang="en-US" altLang="zh-CN" smtClean="0"/>
                  <a:t>hi ) </a:t>
                </a:r>
                <a:r>
                  <a:rPr lang="en-US" altLang="zh-CN"/>
                  <a:t>{</a:t>
                </a:r>
                <a:br>
                  <a:rPr lang="en-US" altLang="zh-CN"/>
                </a:br>
                <a:r>
                  <a:rPr lang="en-US" altLang="zh-CN"/>
                  <a:t>   if </a:t>
                </a:r>
                <a:r>
                  <a:rPr lang="en-US" altLang="zh-CN" smtClean="0"/>
                  <a:t>( hi </a:t>
                </a:r>
                <a:r>
                  <a:rPr lang="en-US" altLang="zh-CN"/>
                  <a:t>- lo &lt; </a:t>
                </a:r>
                <a:r>
                  <a:rPr lang="en-US" altLang="zh-CN" smtClean="0"/>
                  <a:t>2 ) </a:t>
                </a:r>
                <a:r>
                  <a:rPr lang="en-US" altLang="zh-CN"/>
                  <a:t>return;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单元素区间自然有序，否则</a:t>
                </a:r>
                <a:r>
                  <a:rPr lang="en-US" altLang="zh-CN">
                    <a:solidFill>
                      <a:schemeClr val="folHlink"/>
                    </a:solidFill>
                  </a:rPr>
                  <a:t/>
                </a:r>
                <a:br>
                  <a:rPr lang="en-US" altLang="zh-CN">
                    <a:solidFill>
                      <a:schemeClr val="folHlink"/>
                    </a:solidFill>
                  </a:rPr>
                </a:br>
                <a:r>
                  <a:rPr lang="en-US" altLang="zh-CN"/>
                  <a:t>   Rank mi = </a:t>
                </a:r>
                <a:r>
                  <a:rPr lang="en-US" altLang="zh-CN">
                    <a:hlinkClick r:id="rId5" action="ppaction://hlinkfile"/>
                  </a:rPr>
                  <a:t>partition</a:t>
                </a:r>
                <a:r>
                  <a:rPr lang="en-US" altLang="zh-CN" smtClean="0"/>
                  <a:t>(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</m:e>
                    </m:borderBox>
                  </m:oMath>
                </a14:m>
                <a:r>
                  <a:rPr lang="en-US" altLang="zh-CN" smtClean="0"/>
                  <a:t>,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>
                            <a:latin typeface="+mj-lt"/>
                          </a:rPr>
                          <m:t>hi</m:t>
                        </m:r>
                        <m:r>
                          <m:rPr>
                            <m:nor/>
                          </m:rPr>
                          <a:rPr lang="en-US" altLang="zh-CN" b="1" i="0" smtClean="0">
                            <a:latin typeface="+mj-lt"/>
                          </a:rPr>
                          <m:t> − 1</m:t>
                        </m:r>
                      </m:e>
                    </m:borderBox>
                  </m:oMath>
                </a14:m>
                <a:r>
                  <a:rPr lang="en-US" altLang="zh-CN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mtClean="0"/>
                  <a:t>); 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//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先构</a:t>
                </a:r>
                <a:r>
                  <a:rPr lang="zh-CN" altLang="en-US">
                    <a:solidFill>
                      <a:srgbClr val="0070C0"/>
                    </a:solidFill>
                  </a:rPr>
                  <a:t>造轴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点，再</a:t>
                </a:r>
                <a:r>
                  <a:rPr lang="zh-CN" altLang="en-US">
                    <a:solidFill>
                      <a:schemeClr val="folHlink"/>
                    </a:solidFill>
                  </a:rPr>
                  <a:t/>
                </a:r>
                <a:br>
                  <a:rPr lang="zh-CN" altLang="en-US">
                    <a:solidFill>
                      <a:schemeClr val="folHlink"/>
                    </a:solidFill>
                  </a:rPr>
                </a:br>
                <a:r>
                  <a:rPr lang="zh-CN" altLang="en-US"/>
                  <a:t>   </a:t>
                </a:r>
                <a:r>
                  <a:rPr lang="en-US" altLang="zh-CN">
                    <a:hlinkClick r:id="rId4" action="ppaction://hlinkfile"/>
                  </a:rPr>
                  <a:t>quickSort</a:t>
                </a:r>
                <a:r>
                  <a:rPr lang="en-US" altLang="zh-CN" smtClean="0"/>
                  <a:t>(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</m:e>
                    </m:borderBox>
                  </m:oMath>
                </a14:m>
                <a:r>
                  <a:rPr lang="en-US" altLang="zh-CN" smtClean="0"/>
                  <a:t>,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mi</m:t>
                        </m:r>
                      </m:e>
                    </m:borderBox>
                  </m:oMath>
                </a14:m>
                <a:r>
                  <a:rPr lang="en-US" altLang="zh-CN" smtClean="0"/>
                  <a:t> ); 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//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前缀</a:t>
                </a:r>
                <a:r>
                  <a:rPr lang="zh-CN" altLang="en-US">
                    <a:solidFill>
                      <a:srgbClr val="0070C0"/>
                    </a:solidFill>
                  </a:rPr>
                  <a:t>排序</a:t>
                </a:r>
                <a:r>
                  <a:rPr lang="en-US" altLang="zh-CN" smtClean="0"/>
                  <a:t/>
                </a:r>
                <a:br>
                  <a:rPr lang="en-US" altLang="zh-CN" smtClean="0"/>
                </a:br>
                <a:r>
                  <a:rPr lang="en-US" altLang="zh-CN" smtClean="0"/>
                  <a:t>   </a:t>
                </a:r>
                <a:r>
                  <a:rPr lang="en-US" altLang="zh-CN" smtClean="0">
                    <a:hlinkClick r:id="rId4" action="ppaction://hlinkfile"/>
                  </a:rPr>
                  <a:t>quickSort</a:t>
                </a:r>
                <a:r>
                  <a:rPr lang="en-US" altLang="zh-CN" smtClean="0"/>
                  <a:t>(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mi</m:t>
                        </m:r>
                        <m:r>
                          <m:rPr>
                            <m:nor/>
                          </m:rPr>
                          <a:rPr lang="en-US" altLang="zh-CN"/>
                          <m:t> + 1</m:t>
                        </m:r>
                      </m:e>
                    </m:borderBox>
                  </m:oMath>
                </a14:m>
                <a:r>
                  <a:rPr lang="en-US" altLang="zh-CN" smtClean="0"/>
                  <a:t>,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hi</m:t>
                        </m:r>
                      </m:e>
                    </m:borderBox>
                  </m:oMath>
                </a14:m>
                <a:r>
                  <a:rPr lang="en-US" altLang="zh-CN" smtClean="0"/>
                  <a:t> ); 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//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后缀排</a:t>
                </a:r>
                <a:r>
                  <a:rPr lang="zh-CN" altLang="en-US">
                    <a:solidFill>
                      <a:srgbClr val="0070C0"/>
                    </a:solidFill>
                  </a:rPr>
                  <a:t>序</a:t>
                </a:r>
                <a:r>
                  <a:rPr lang="zh-CN" altLang="en-US">
                    <a:solidFill>
                      <a:schemeClr val="folHlink"/>
                    </a:solidFill>
                  </a:rPr>
                  <a:t/>
                </a:r>
                <a:br>
                  <a:rPr lang="zh-CN" altLang="en-US">
                    <a:solidFill>
                      <a:schemeClr val="folHlink"/>
                    </a:solidFill>
                  </a:rPr>
                </a:br>
                <a:r>
                  <a:rPr lang="en-US" altLang="zh-CN" smtClean="0"/>
                  <a:t>}</a:t>
                </a:r>
                <a:r>
                  <a:rPr lang="zh-CN" altLang="en-US">
                    <a:solidFill>
                      <a:srgbClr val="120CE0"/>
                    </a:solidFill>
                  </a:rPr>
                  <a:t/>
                </a:r>
                <a:br>
                  <a:rPr lang="zh-CN" altLang="en-US">
                    <a:solidFill>
                      <a:srgbClr val="120CE0"/>
                    </a:solidFill>
                  </a:rPr>
                </a:br>
                <a:r>
                  <a:rPr lang="en-US" altLang="zh-CN" smtClean="0">
                    <a:solidFill>
                      <a:srgbClr val="120CE0"/>
                    </a:solidFill>
                  </a:rPr>
                  <a:t/>
                </a:r>
                <a:br>
                  <a:rPr lang="en-US" altLang="zh-CN" smtClean="0">
                    <a:solidFill>
                      <a:srgbClr val="120CE0"/>
                    </a:solidFill>
                  </a:rPr>
                </a:br>
                <a:r>
                  <a:rPr lang="zh-CN" altLang="en-US">
                    <a:solidFill>
                      <a:srgbClr val="120CE0"/>
                    </a:solidFill>
                  </a:rPr>
                  <a:t/>
                </a:r>
                <a:br>
                  <a:rPr lang="zh-CN" altLang="en-US">
                    <a:solidFill>
                      <a:srgbClr val="120CE0"/>
                    </a:solidFill>
                  </a:rPr>
                </a:b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9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9010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303" y="290292"/>
            <a:ext cx="1469700" cy="511616"/>
          </a:xfrm>
          <a:ln/>
        </p:spPr>
        <p:txBody>
          <a:bodyPr/>
          <a:lstStyle/>
          <a:p>
            <a:r>
              <a:rPr lang="zh-CN" altLang="en-US"/>
              <a:t>快速排序</a:t>
            </a:r>
          </a:p>
        </p:txBody>
      </p:sp>
      <p:sp>
        <p:nvSpPr>
          <p:cNvPr id="40" name="Rectangle 66"/>
          <p:cNvSpPr>
            <a:spLocks noChangeArrowheads="1"/>
          </p:cNvSpPr>
          <p:nvPr/>
        </p:nvSpPr>
        <p:spPr bwMode="auto">
          <a:xfrm>
            <a:off x="6816100" y="3717044"/>
            <a:ext cx="4176580" cy="227138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>
              <a:spcBef>
                <a:spcPct val="0"/>
              </a:spcBef>
            </a:pPr>
            <a:endParaRPr lang="zh-CN" altLang="zh-CN" sz="1600" b="1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Rectangle 67"/>
          <p:cNvSpPr>
            <a:spLocks noChangeArrowheads="1"/>
          </p:cNvSpPr>
          <p:nvPr/>
        </p:nvSpPr>
        <p:spPr bwMode="auto">
          <a:xfrm>
            <a:off x="2351480" y="4796373"/>
            <a:ext cx="3889062" cy="119205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>
              <a:spcBef>
                <a:spcPct val="0"/>
              </a:spcBef>
            </a:pPr>
            <a:endParaRPr lang="zh-CN" altLang="zh-CN" sz="1600" b="1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2" name="AutoShape 68"/>
          <p:cNvSpPr>
            <a:spLocks noChangeArrowheads="1"/>
          </p:cNvSpPr>
          <p:nvPr/>
        </p:nvSpPr>
        <p:spPr bwMode="auto">
          <a:xfrm flipV="1">
            <a:off x="2999670" y="4797043"/>
            <a:ext cx="2592000" cy="1079999"/>
          </a:xfrm>
          <a:prstGeom prst="flowChartDocument">
            <a:avLst/>
          </a:prstGeom>
          <a:solidFill>
            <a:srgbClr val="969696"/>
          </a:solidFill>
          <a:ln w="28575" algn="ctr">
            <a:solidFill>
              <a:srgbClr val="FFFFF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endParaRPr lang="zh-CN" altLang="en-US"/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auto">
          <a:xfrm>
            <a:off x="4193865" y="6021762"/>
            <a:ext cx="431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CN" sz="1600" b="1">
                <a:solidFill>
                  <a:srgbClr val="0C6620">
                    <a:alpha val="87843"/>
                  </a:srgbClr>
                </a:solidFill>
                <a:ea typeface="宋体" charset="-122"/>
              </a:rPr>
              <a:t>...</a:t>
            </a:r>
          </a:p>
        </p:txBody>
      </p:sp>
      <p:sp>
        <p:nvSpPr>
          <p:cNvPr id="44" name="AutoShape 70"/>
          <p:cNvSpPr>
            <a:spLocks noChangeArrowheads="1"/>
          </p:cNvSpPr>
          <p:nvPr/>
        </p:nvSpPr>
        <p:spPr bwMode="auto">
          <a:xfrm>
            <a:off x="2423490" y="5012919"/>
            <a:ext cx="431800" cy="86412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 algn="ctr">
            <a:solidFill>
              <a:srgbClr val="EAEAE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spcBef>
                <a:spcPct val="0"/>
              </a:spcBef>
            </a:pPr>
            <a:endParaRPr lang="en-US" altLang="zh-CN" sz="1600" b="1" baseline="-250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5" name="Oval 71"/>
          <p:cNvSpPr>
            <a:spLocks noChangeArrowheads="1"/>
          </p:cNvSpPr>
          <p:nvPr/>
        </p:nvSpPr>
        <p:spPr bwMode="auto">
          <a:xfrm>
            <a:off x="2423490" y="5988429"/>
            <a:ext cx="431800" cy="2873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 smtClean="0">
                <a:solidFill>
                  <a:srgbClr val="0C6620">
                    <a:alpha val="87843"/>
                  </a:srgbClr>
                </a:solidFill>
                <a:ea typeface="宋体" charset="-122"/>
              </a:rPr>
              <a:t>lo</a:t>
            </a:r>
            <a:endParaRPr lang="en-US" altLang="zh-CN" sz="1600" b="1">
              <a:solidFill>
                <a:srgbClr val="0C6620">
                  <a:alpha val="87843"/>
                </a:srgbClr>
              </a:solidFill>
              <a:ea typeface="宋体" charset="-122"/>
            </a:endParaRPr>
          </a:p>
        </p:txBody>
      </p:sp>
      <p:sp>
        <p:nvSpPr>
          <p:cNvPr id="46" name="AutoShape 72"/>
          <p:cNvSpPr>
            <a:spLocks noChangeArrowheads="1"/>
          </p:cNvSpPr>
          <p:nvPr/>
        </p:nvSpPr>
        <p:spPr bwMode="auto">
          <a:xfrm>
            <a:off x="5736472" y="5337042"/>
            <a:ext cx="431800" cy="540001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 algn="ctr">
            <a:solidFill>
              <a:srgbClr val="EAEAE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spcBef>
                <a:spcPct val="0"/>
              </a:spcBef>
            </a:pPr>
            <a:endParaRPr lang="en-US" altLang="zh-CN" sz="1600" b="1" baseline="-250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7" name="Oval 73"/>
          <p:cNvSpPr>
            <a:spLocks noChangeArrowheads="1"/>
          </p:cNvSpPr>
          <p:nvPr/>
        </p:nvSpPr>
        <p:spPr bwMode="auto">
          <a:xfrm>
            <a:off x="5736472" y="5988429"/>
            <a:ext cx="431800" cy="2873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>
                    <a:alpha val="87843"/>
                  </a:srgbClr>
                </a:solidFill>
                <a:ea typeface="宋体" charset="-122"/>
              </a:rPr>
              <a:t>mi-1</a:t>
            </a:r>
          </a:p>
        </p:txBody>
      </p:sp>
      <p:sp>
        <p:nvSpPr>
          <p:cNvPr id="48" name="AutoShape 74"/>
          <p:cNvSpPr>
            <a:spLocks noChangeArrowheads="1"/>
          </p:cNvSpPr>
          <p:nvPr/>
        </p:nvSpPr>
        <p:spPr bwMode="auto">
          <a:xfrm>
            <a:off x="6308805" y="4651907"/>
            <a:ext cx="431800" cy="1225132"/>
          </a:xfrm>
          <a:prstGeom prst="roundRect">
            <a:avLst>
              <a:gd name="adj" fmla="val 16667"/>
            </a:avLst>
          </a:prstGeom>
          <a:solidFill>
            <a:srgbClr val="0C6620"/>
          </a:solidFill>
          <a:ln w="28575" algn="ctr">
            <a:solidFill>
              <a:srgbClr val="EAEAEA"/>
            </a:solidFill>
            <a:round/>
            <a:headEnd/>
            <a:tailEnd/>
          </a:ln>
          <a:effectLst/>
          <a:extLst/>
        </p:spPr>
        <p:txBody>
          <a:bodyPr vert="eaVert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pivot</a:t>
            </a:r>
          </a:p>
        </p:txBody>
      </p:sp>
      <p:sp>
        <p:nvSpPr>
          <p:cNvPr id="49" name="Oval 75"/>
          <p:cNvSpPr>
            <a:spLocks noChangeArrowheads="1"/>
          </p:cNvSpPr>
          <p:nvPr/>
        </p:nvSpPr>
        <p:spPr bwMode="auto">
          <a:xfrm>
            <a:off x="6308805" y="5988429"/>
            <a:ext cx="431800" cy="2873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>
                    <a:alpha val="87843"/>
                  </a:srgbClr>
                </a:solidFill>
                <a:ea typeface="宋体" charset="-122"/>
              </a:rPr>
              <a:t>mi</a:t>
            </a:r>
          </a:p>
        </p:txBody>
      </p:sp>
      <p:sp>
        <p:nvSpPr>
          <p:cNvPr id="50" name="AutoShape 77"/>
          <p:cNvSpPr>
            <a:spLocks noChangeArrowheads="1"/>
          </p:cNvSpPr>
          <p:nvPr/>
        </p:nvSpPr>
        <p:spPr bwMode="auto">
          <a:xfrm flipV="1">
            <a:off x="7464190" y="3717040"/>
            <a:ext cx="2880000" cy="2160000"/>
          </a:xfrm>
          <a:prstGeom prst="flowChartDocument">
            <a:avLst/>
          </a:prstGeom>
          <a:solidFill>
            <a:srgbClr val="969696"/>
          </a:solidFill>
          <a:ln w="28575" algn="ctr">
            <a:solidFill>
              <a:srgbClr val="FFFFF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endParaRPr lang="zh-CN" altLang="en-US"/>
          </a:p>
        </p:txBody>
      </p:sp>
      <p:sp>
        <p:nvSpPr>
          <p:cNvPr id="51" name="Rectangle 78"/>
          <p:cNvSpPr>
            <a:spLocks noChangeArrowheads="1"/>
          </p:cNvSpPr>
          <p:nvPr/>
        </p:nvSpPr>
        <p:spPr bwMode="auto">
          <a:xfrm>
            <a:off x="8872665" y="6021762"/>
            <a:ext cx="431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altLang="zh-CN" sz="1600" b="1">
                <a:solidFill>
                  <a:srgbClr val="0C6620">
                    <a:alpha val="87843"/>
                  </a:srgbClr>
                </a:solidFill>
                <a:ea typeface="宋体" charset="-122"/>
              </a:rPr>
              <a:t>...</a:t>
            </a:r>
          </a:p>
        </p:txBody>
      </p:sp>
      <p:sp>
        <p:nvSpPr>
          <p:cNvPr id="52" name="AutoShape 79"/>
          <p:cNvSpPr>
            <a:spLocks noChangeArrowheads="1"/>
          </p:cNvSpPr>
          <p:nvPr/>
        </p:nvSpPr>
        <p:spPr bwMode="auto">
          <a:xfrm>
            <a:off x="6888732" y="4148802"/>
            <a:ext cx="431800" cy="1728239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 algn="ctr">
            <a:solidFill>
              <a:srgbClr val="EAEAE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spcBef>
                <a:spcPct val="0"/>
              </a:spcBef>
            </a:pPr>
            <a:endParaRPr lang="en-US" altLang="zh-CN" sz="1600" b="1" baseline="-250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3" name="Oval 80"/>
          <p:cNvSpPr>
            <a:spLocks noChangeArrowheads="1"/>
          </p:cNvSpPr>
          <p:nvPr/>
        </p:nvSpPr>
        <p:spPr bwMode="auto">
          <a:xfrm>
            <a:off x="6890320" y="5988429"/>
            <a:ext cx="431800" cy="2873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>
                    <a:alpha val="87843"/>
                  </a:srgbClr>
                </a:solidFill>
                <a:ea typeface="宋体" charset="-122"/>
              </a:rPr>
              <a:t>mi+1</a:t>
            </a:r>
          </a:p>
        </p:txBody>
      </p:sp>
      <p:sp>
        <p:nvSpPr>
          <p:cNvPr id="54" name="AutoShape 81"/>
          <p:cNvSpPr>
            <a:spLocks noChangeArrowheads="1"/>
          </p:cNvSpPr>
          <p:nvPr/>
        </p:nvSpPr>
        <p:spPr bwMode="auto">
          <a:xfrm>
            <a:off x="10488870" y="4364574"/>
            <a:ext cx="431800" cy="1512469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 algn="ctr">
            <a:solidFill>
              <a:srgbClr val="EAEAE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spcBef>
                <a:spcPct val="0"/>
              </a:spcBef>
            </a:pPr>
            <a:endParaRPr lang="en-US" altLang="zh-CN" sz="1600" b="1" baseline="-2500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5" name="Oval 82"/>
          <p:cNvSpPr>
            <a:spLocks noChangeArrowheads="1"/>
          </p:cNvSpPr>
          <p:nvPr/>
        </p:nvSpPr>
        <p:spPr bwMode="auto">
          <a:xfrm>
            <a:off x="10488870" y="5988429"/>
            <a:ext cx="431800" cy="2873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>
                    <a:alpha val="87843"/>
                  </a:srgbClr>
                </a:solidFill>
                <a:ea typeface="宋体" charset="-122"/>
              </a:rPr>
              <a:t>hi-1</a:t>
            </a:r>
          </a:p>
        </p:txBody>
      </p:sp>
      <p:sp>
        <p:nvSpPr>
          <p:cNvPr id="56" name="Line 83"/>
          <p:cNvSpPr>
            <a:spLocks noChangeShapeType="1"/>
          </p:cNvSpPr>
          <p:nvPr/>
        </p:nvSpPr>
        <p:spPr bwMode="auto">
          <a:xfrm>
            <a:off x="2207460" y="4651907"/>
            <a:ext cx="8929240" cy="0"/>
          </a:xfrm>
          <a:prstGeom prst="line">
            <a:avLst/>
          </a:prstGeom>
          <a:noFill/>
          <a:ln w="28575">
            <a:solidFill>
              <a:srgbClr val="0C662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72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4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78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2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662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06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662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30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4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4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5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72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8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4" grpId="0" animBg="1"/>
      <p:bldP spid="44" grpId="1" animBg="1"/>
      <p:bldP spid="44" grpId="2" animBg="1"/>
      <p:bldP spid="45" grpId="0"/>
      <p:bldP spid="45" grpId="1"/>
      <p:bldP spid="46" grpId="0" animBg="1"/>
      <p:bldP spid="46" grpId="1" animBg="1"/>
      <p:bldP spid="46" grpId="2" animBg="1"/>
      <p:bldP spid="47" grpId="0"/>
      <p:bldP spid="47" grpId="1"/>
      <p:bldP spid="48" grpId="0" animBg="1"/>
      <p:bldP spid="48" grpId="1" animBg="1"/>
      <p:bldP spid="48" grpId="2" animBg="1"/>
      <p:bldP spid="49" grpId="0"/>
      <p:bldP spid="49" grpId="1"/>
      <p:bldP spid="52" grpId="0" animBg="1"/>
      <p:bldP spid="52" grpId="1" animBg="1"/>
      <p:bldP spid="52" grpId="2" animBg="1"/>
      <p:bldP spid="53" grpId="0"/>
      <p:bldP spid="53" grpId="1"/>
      <p:bldP spid="54" grpId="0" animBg="1"/>
      <p:bldP spid="54" grpId="1" animBg="1"/>
      <p:bldP spid="54" grpId="2" animBg="1"/>
      <p:bldP spid="55" grpId="0"/>
      <p:bldP spid="55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61573" name="Rectangle 5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  <a:tabLst>
                    <a:tab pos="266700" algn="l"/>
                    <a:tab pos="1438275" algn="l"/>
                    <a:tab pos="2863850" algn="l"/>
                    <a:tab pos="4303713" algn="l"/>
                    <a:tab pos="5741988" algn="l"/>
                    <a:tab pos="7980363" algn="r"/>
                  </a:tabLst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低位优先</m:t>
                        </m:r>
                      </m:e>
                    </m:borderBox>
                  </m:oMath>
                </a14:m>
                <a:r>
                  <a:rPr lang="zh-CN" altLang="en-US" smtClean="0"/>
                  <a:t>：自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k</m:t>
                        </m:r>
                        <m:r>
                          <m:rPr>
                            <m:nor/>
                          </m:rPr>
                          <a:rPr lang="en-US" altLang="zh-CN" baseline="-25000"/>
                          <m:t>1</m:t>
                        </m:r>
                      </m:e>
                    </m:borderBox>
                  </m:oMath>
                </a14:m>
                <a:r>
                  <a:rPr lang="zh-CN" altLang="en-US" smtClean="0"/>
                  <a:t>到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k</m:t>
                        </m:r>
                        <m:r>
                          <m:rPr>
                            <m:nor/>
                          </m:rPr>
                          <a:rPr lang="en-US" altLang="zh-CN" baseline="-25000"/>
                          <m:t>t</m:t>
                        </m:r>
                      </m:e>
                    </m:borderBox>
                  </m:oMath>
                </a14:m>
                <a:r>
                  <a:rPr lang="zh-CN" altLang="en-US" smtClean="0"/>
                  <a:t>，依次以各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域</m:t>
                        </m:r>
                      </m:e>
                    </m:borderBox>
                  </m:oMath>
                </a14:m>
                <a:r>
                  <a:rPr lang="zh-CN" altLang="en-US" smtClean="0"/>
                  <a:t>为序，做一趟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桶排序</m:t>
                        </m:r>
                      </m:e>
                    </m:borderBox>
                  </m:oMath>
                </a14:m>
                <a:endParaRPr lang="en-US" altLang="zh-CN"/>
              </a:p>
              <a:p>
                <a:pPr>
                  <a:lnSpc>
                    <a:spcPct val="200000"/>
                  </a:lnSpc>
                  <a:tabLst>
                    <a:tab pos="266700" algn="l"/>
                    <a:tab pos="1438275" algn="l"/>
                    <a:tab pos="2863850" algn="l"/>
                    <a:tab pos="4303713" algn="l"/>
                    <a:tab pos="5741988" algn="l"/>
                    <a:tab pos="7980363" algn="r"/>
                  </a:tabLst>
                </a:pPr>
                <a:r>
                  <a:rPr lang="en-US" altLang="zh-CN"/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3</m:t>
                        </m:r>
                      </m:e>
                    </m:borderBox>
                  </m:oMath>
                </a14:m>
                <a:r>
                  <a:rPr lang="en-US" altLang="zh-CN" smtClean="0"/>
                  <a:t>280	5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1</m:t>
                        </m:r>
                      </m:e>
                    </m:borderBox>
                  </m:oMath>
                </a14:m>
                <a:r>
                  <a:rPr lang="en-US" altLang="zh-CN" smtClean="0"/>
                  <a:t>12</a:t>
                </a:r>
                <a:r>
                  <a:rPr lang="en-US" altLang="zh-CN"/>
                  <a:t>	</a:t>
                </a:r>
                <a:r>
                  <a:rPr lang="en-US" altLang="zh-CN" smtClean="0"/>
                  <a:t>51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b="1" i="0" smtClean="0"/>
                          <m:t>1</m:t>
                        </m:r>
                      </m:e>
                    </m:borderBox>
                  </m:oMath>
                </a14:m>
                <a:r>
                  <a:rPr lang="en-US" altLang="zh-CN" smtClean="0"/>
                  <a:t>2</a:t>
                </a:r>
                <a:r>
                  <a:rPr lang="en-US" altLang="zh-CN"/>
                  <a:t>	</a:t>
                </a:r>
                <a:r>
                  <a:rPr lang="en-US" altLang="zh-CN" smtClean="0"/>
                  <a:t>432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0</m:t>
                        </m:r>
                      </m:e>
                    </m:borderBox>
                  </m:oMath>
                </a14:m>
                <a:r>
                  <a:rPr lang="en-US" altLang="zh-CN"/>
                  <a:t>	</a:t>
                </a:r>
                <a:r>
                  <a:rPr lang="en-US" altLang="zh-CN" smtClean="0"/>
                  <a:t>6441</a:t>
                </a:r>
                <a:br>
                  <a:rPr lang="en-US" altLang="zh-CN" smtClean="0"/>
                </a:br>
                <a:r>
                  <a:rPr lang="en-US" altLang="zh-CN"/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4</m:t>
                        </m:r>
                      </m:e>
                    </m:borderBox>
                  </m:oMath>
                </a14:m>
                <a:r>
                  <a:rPr lang="en-US" altLang="zh-CN" smtClean="0"/>
                  <a:t>320	7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2</m:t>
                        </m:r>
                      </m:e>
                    </m:borderBox>
                  </m:oMath>
                </a14:m>
                <a:r>
                  <a:rPr lang="en-US" altLang="zh-CN" smtClean="0"/>
                  <a:t>14</a:t>
                </a:r>
                <a:r>
                  <a:rPr lang="en-US" altLang="zh-CN"/>
                  <a:t>	</a:t>
                </a:r>
                <a:r>
                  <a:rPr lang="en-US" altLang="zh-CN" smtClean="0"/>
                  <a:t>72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1</m:t>
                        </m:r>
                      </m:e>
                    </m:borderBox>
                  </m:oMath>
                </a14:m>
                <a:r>
                  <a:rPr lang="en-US" altLang="zh-CN" smtClean="0"/>
                  <a:t>4</a:t>
                </a:r>
                <a:r>
                  <a:rPr lang="en-US" altLang="zh-CN"/>
                  <a:t>	</a:t>
                </a:r>
                <a:r>
                  <a:rPr lang="en-US" altLang="zh-CN" smtClean="0"/>
                  <a:t>328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0</m:t>
                        </m:r>
                      </m:e>
                    </m:borderBox>
                  </m:oMath>
                </a14:m>
                <a:r>
                  <a:rPr lang="en-US" altLang="zh-CN"/>
                  <a:t>	</a:t>
                </a:r>
                <a:r>
                  <a:rPr lang="en-US" altLang="zh-CN" smtClean="0"/>
                  <a:t>5276</a:t>
                </a:r>
                <a:br>
                  <a:rPr lang="en-US" altLang="zh-CN" smtClean="0"/>
                </a:br>
                <a:r>
                  <a:rPr lang="en-US" altLang="zh-CN"/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4</m:t>
                        </m:r>
                      </m:e>
                    </m:borderBox>
                  </m:oMath>
                </a14:m>
                <a:r>
                  <a:rPr lang="en-US" altLang="zh-CN" smtClean="0"/>
                  <a:t>698	5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2</m:t>
                        </m:r>
                      </m:e>
                    </m:borderBox>
                  </m:oMath>
                </a14:m>
                <a:r>
                  <a:rPr lang="en-US" altLang="zh-CN" smtClean="0"/>
                  <a:t>76</a:t>
                </a:r>
                <a:r>
                  <a:rPr lang="en-US" altLang="zh-CN"/>
                  <a:t>	</a:t>
                </a:r>
                <a:r>
                  <a:rPr lang="en-US" altLang="zh-CN" smtClean="0"/>
                  <a:t>43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2</m:t>
                        </m:r>
                      </m:e>
                    </m:borderBox>
                  </m:oMath>
                </a14:m>
                <a:r>
                  <a:rPr lang="en-US" altLang="zh-CN" smtClean="0"/>
                  <a:t>0</a:t>
                </a:r>
                <a:r>
                  <a:rPr lang="en-US" altLang="zh-CN"/>
                  <a:t>	</a:t>
                </a:r>
                <a:r>
                  <a:rPr lang="en-US" altLang="zh-CN" smtClean="0"/>
                  <a:t>644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1</m:t>
                        </m:r>
                      </m:e>
                    </m:borderBox>
                  </m:oMath>
                </a14:m>
                <a:r>
                  <a:rPr lang="en-US" altLang="zh-CN"/>
                  <a:t>	</a:t>
                </a:r>
                <a:r>
                  <a:rPr lang="en-US" altLang="zh-CN" smtClean="0"/>
                  <a:t>4320</a:t>
                </a:r>
                <a:br>
                  <a:rPr lang="en-US" altLang="zh-CN" smtClean="0"/>
                </a:br>
                <a:r>
                  <a:rPr lang="en-US" altLang="zh-CN"/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5</m:t>
                        </m:r>
                      </m:e>
                    </m:borderBox>
                  </m:oMath>
                </a14:m>
                <a:r>
                  <a:rPr lang="en-US" altLang="zh-CN" smtClean="0"/>
                  <a:t>112	3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2</m:t>
                        </m:r>
                      </m:e>
                    </m:borderBox>
                  </m:oMath>
                </a14:m>
                <a:r>
                  <a:rPr lang="en-US" altLang="zh-CN" smtClean="0"/>
                  <a:t>80</a:t>
                </a:r>
                <a:r>
                  <a:rPr lang="en-US" altLang="zh-CN"/>
                  <a:t>	</a:t>
                </a:r>
                <a:r>
                  <a:rPr lang="en-US" altLang="zh-CN" smtClean="0"/>
                  <a:t>64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4</m:t>
                        </m:r>
                      </m:e>
                    </m:borderBox>
                  </m:oMath>
                </a14:m>
                <a:r>
                  <a:rPr lang="en-US" altLang="zh-CN" smtClean="0"/>
                  <a:t>1</a:t>
                </a:r>
                <a:r>
                  <a:rPr lang="en-US" altLang="zh-CN"/>
                  <a:t>	</a:t>
                </a:r>
                <a:r>
                  <a:rPr lang="en-US" altLang="zh-CN" smtClean="0"/>
                  <a:t>511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2</m:t>
                        </m:r>
                      </m:e>
                    </m:borderBox>
                  </m:oMath>
                </a14:m>
                <a:r>
                  <a:rPr lang="en-US" altLang="zh-CN"/>
                  <a:t>	</a:t>
                </a:r>
                <a:r>
                  <a:rPr lang="en-US" altLang="zh-CN" smtClean="0"/>
                  <a:t>7214</a:t>
                </a:r>
                <a:br>
                  <a:rPr lang="en-US" altLang="zh-CN" smtClean="0"/>
                </a:br>
                <a:r>
                  <a:rPr lang="en-US" altLang="zh-CN"/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5</m:t>
                        </m:r>
                      </m:e>
                    </m:borderBox>
                  </m:oMath>
                </a14:m>
                <a:r>
                  <a:rPr lang="en-US" altLang="zh-CN" smtClean="0"/>
                  <a:t>276	4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3</m:t>
                        </m:r>
                      </m:e>
                    </m:borderBox>
                  </m:oMath>
                </a14:m>
                <a:r>
                  <a:rPr lang="en-US" altLang="zh-CN" smtClean="0"/>
                  <a:t>20</a:t>
                </a:r>
                <a:r>
                  <a:rPr lang="en-US" altLang="zh-CN"/>
                  <a:t>	</a:t>
                </a:r>
                <a:r>
                  <a:rPr lang="en-US" altLang="zh-CN" smtClean="0"/>
                  <a:t>52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7</m:t>
                        </m:r>
                      </m:e>
                    </m:borderBox>
                  </m:oMath>
                </a14:m>
                <a:r>
                  <a:rPr lang="en-US" altLang="zh-CN" smtClean="0"/>
                  <a:t>6</a:t>
                </a:r>
                <a:r>
                  <a:rPr lang="en-US" altLang="zh-CN"/>
                  <a:t>	</a:t>
                </a:r>
                <a:r>
                  <a:rPr lang="en-US" altLang="zh-CN" smtClean="0"/>
                  <a:t>721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4</m:t>
                        </m:r>
                      </m:e>
                    </m:borderBox>
                  </m:oMath>
                </a14:m>
                <a:r>
                  <a:rPr lang="en-US" altLang="zh-CN"/>
                  <a:t>	</a:t>
                </a:r>
                <a:r>
                  <a:rPr lang="en-US" altLang="zh-CN" smtClean="0"/>
                  <a:t>4698</a:t>
                </a:r>
                <a:br>
                  <a:rPr lang="en-US" altLang="zh-CN" smtClean="0"/>
                </a:br>
                <a:r>
                  <a:rPr lang="en-US" altLang="zh-CN"/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6</m:t>
                        </m:r>
                      </m:e>
                    </m:borderBox>
                  </m:oMath>
                </a14:m>
                <a:r>
                  <a:rPr lang="en-US" altLang="zh-CN" smtClean="0"/>
                  <a:t>441	6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4</m:t>
                        </m:r>
                      </m:e>
                    </m:borderBox>
                  </m:oMath>
                </a14:m>
                <a:r>
                  <a:rPr lang="en-US" altLang="zh-CN" smtClean="0"/>
                  <a:t>41</a:t>
                </a:r>
                <a:r>
                  <a:rPr lang="en-US" altLang="zh-CN"/>
                  <a:t>	</a:t>
                </a:r>
                <a:r>
                  <a:rPr lang="en-US" altLang="zh-CN" smtClean="0"/>
                  <a:t>32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8</m:t>
                        </m:r>
                      </m:e>
                    </m:borderBox>
                  </m:oMath>
                </a14:m>
                <a:r>
                  <a:rPr lang="en-US" altLang="zh-CN" smtClean="0"/>
                  <a:t>0</a:t>
                </a:r>
                <a:r>
                  <a:rPr lang="en-US" altLang="zh-CN"/>
                  <a:t>	</a:t>
                </a:r>
                <a:r>
                  <a:rPr lang="en-US" altLang="zh-CN" smtClean="0"/>
                  <a:t>527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6</m:t>
                        </m:r>
                      </m:e>
                    </m:borderBox>
                  </m:oMath>
                </a14:m>
                <a:r>
                  <a:rPr lang="en-US" altLang="zh-CN"/>
                  <a:t>	</a:t>
                </a:r>
                <a:r>
                  <a:rPr lang="en-US" altLang="zh-CN" smtClean="0"/>
                  <a:t>3280</a:t>
                </a:r>
                <a:br>
                  <a:rPr lang="en-US" altLang="zh-CN" smtClean="0"/>
                </a:br>
                <a:r>
                  <a:rPr lang="en-US" altLang="zh-CN"/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7</m:t>
                        </m:r>
                      </m:e>
                    </m:borderBox>
                  </m:oMath>
                </a14:m>
                <a:r>
                  <a:rPr lang="en-US" altLang="zh-CN" smtClean="0"/>
                  <a:t>214	4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6</m:t>
                        </m:r>
                      </m:e>
                    </m:borderBox>
                  </m:oMath>
                </a14:m>
                <a:r>
                  <a:rPr lang="en-US" altLang="zh-CN" smtClean="0"/>
                  <a:t>98</a:t>
                </a:r>
                <a:r>
                  <a:rPr lang="en-US" altLang="zh-CN"/>
                  <a:t>	</a:t>
                </a:r>
                <a:r>
                  <a:rPr lang="en-US" altLang="zh-CN" smtClean="0"/>
                  <a:t>46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9</m:t>
                        </m:r>
                      </m:e>
                    </m:borderBox>
                  </m:oMath>
                </a14:m>
                <a:r>
                  <a:rPr lang="en-US" altLang="zh-CN" smtClean="0"/>
                  <a:t>8</a:t>
                </a:r>
                <a:r>
                  <a:rPr lang="en-US" altLang="zh-CN"/>
                  <a:t>	</a:t>
                </a:r>
                <a:r>
                  <a:rPr lang="en-US" altLang="zh-CN" smtClean="0"/>
                  <a:t>469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8</m:t>
                        </m:r>
                      </m:e>
                    </m:borderBox>
                  </m:oMath>
                </a14:m>
                <a:r>
                  <a:rPr lang="en-US" altLang="zh-CN"/>
                  <a:t>	</a:t>
                </a:r>
                <a:r>
                  <a:rPr lang="en-US" altLang="zh-CN" smtClean="0"/>
                  <a:t>5112</a:t>
                </a:r>
                <a:endParaRPr lang="en-US" altLang="zh-CN"/>
              </a:p>
            </p:txBody>
          </p:sp>
        </mc:Choice>
        <mc:Fallback xmlns="">
          <p:sp>
            <p:nvSpPr>
              <p:cNvPr id="126157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b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1572" name="AutoShape 4"/>
          <p:cNvSpPr>
            <a:spLocks noGrp="1" noChangeArrowheads="1"/>
          </p:cNvSpPr>
          <p:nvPr>
            <p:ph type="title"/>
          </p:nvPr>
        </p:nvSpPr>
        <p:spPr>
          <a:xfrm>
            <a:off x="1130006" y="291881"/>
            <a:ext cx="2388811" cy="511616"/>
          </a:xfrm>
          <a:ln/>
        </p:spPr>
        <p:txBody>
          <a:bodyPr/>
          <a:lstStyle/>
          <a:p>
            <a:r>
              <a:rPr lang="zh-CN" altLang="en-US"/>
              <a:t>基数排序：</a:t>
            </a:r>
            <a:r>
              <a:rPr lang="zh-CN" altLang="en-US">
                <a:hlinkClick r:id="rId4" action="ppaction://hlinkfile"/>
              </a:rPr>
              <a:t>算法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84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206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  <a:tabLst>
                    <a:tab pos="266700" algn="l"/>
                    <a:tab pos="714375" algn="l"/>
                    <a:tab pos="2151063" algn="l"/>
                    <a:tab pos="7980363" algn="r"/>
                  </a:tabLst>
                </a:pPr>
                <a:r>
                  <a:rPr lang="zh-CN" altLang="en-US" smtClean="0"/>
                  <a:t>以上算法的正确性何以见得？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数学归纳</m:t>
                        </m:r>
                      </m:e>
                    </m:borderBox>
                  </m:oMath>
                </a14:m>
                <a:endParaRPr lang="en-US" altLang="zh-CN"/>
              </a:p>
              <a:p>
                <a:pPr>
                  <a:lnSpc>
                    <a:spcPct val="200000"/>
                  </a:lnSpc>
                  <a:tabLst>
                    <a:tab pos="266700" algn="l"/>
                    <a:tab pos="714375" algn="l"/>
                    <a:tab pos="2151063" algn="l"/>
                    <a:tab pos="7980363" algn="r"/>
                  </a:tabLst>
                </a:pPr>
                <a:r>
                  <a:rPr lang="zh-CN" altLang="en-US"/>
                  <a:t>归纳假设：在经过算法</a:t>
                </a:r>
                <a:r>
                  <a:rPr lang="zh-CN" altLang="en-US" smtClean="0"/>
                  <a:t>的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前</m:t>
                        </m:r>
                        <m:r>
                          <m:rPr>
                            <m:nor/>
                          </m:rPr>
                          <a:rPr lang="en-US" altLang="zh-CN"/>
                          <m:t>i</m:t>
                        </m:r>
                        <m:r>
                          <m:rPr>
                            <m:nor/>
                          </m:rPr>
                          <a:rPr lang="zh-CN" altLang="en-US"/>
                          <m:t>趟</m:t>
                        </m:r>
                      </m:e>
                    </m:borderBox>
                  </m:oMath>
                </a14:m>
                <a:r>
                  <a:rPr lang="zh-CN" altLang="en-US" smtClean="0"/>
                  <a:t>之</a:t>
                </a:r>
                <a:r>
                  <a:rPr lang="zh-CN" altLang="en-US"/>
                  <a:t>后，所有词条关</a:t>
                </a:r>
                <a:r>
                  <a:rPr lang="zh-CN" altLang="en-US" smtClean="0"/>
                  <a:t>于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最低的</m:t>
                        </m:r>
                        <m:r>
                          <m:rPr>
                            <m:nor/>
                          </m:rPr>
                          <a:rPr lang="en-US" altLang="zh-CN"/>
                          <m:t>i</m:t>
                        </m:r>
                        <m:r>
                          <m:rPr>
                            <m:nor/>
                          </m:rPr>
                          <a:rPr lang="zh-CN" altLang="en-US"/>
                          <m:t>位</m:t>
                        </m:r>
                      </m:e>
                    </m:borderBox>
                  </m:oMath>
                </a14:m>
                <a:r>
                  <a:rPr lang="zh-CN" altLang="en-US" smtClean="0"/>
                  <a:t>有序</a:t>
                </a:r>
                <a:r>
                  <a:rPr lang="en-US" altLang="zh-CN" smtClean="0">
                    <a:latin typeface="微软雅黑" panose="020B0503020204020204" pitchFamily="34" charset="-122"/>
                  </a:rPr>
                  <a:t>——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第</m:t>
                        </m:r>
                        <m:r>
                          <m:rPr>
                            <m:nor/>
                          </m:rPr>
                          <a:rPr lang="en-US" altLang="zh-CN"/>
                          <m:t>1</m:t>
                        </m:r>
                        <m:r>
                          <m:rPr>
                            <m:nor/>
                          </m:rPr>
                          <a:rPr lang="zh-CN" altLang="en-US"/>
                          <m:t>趟</m:t>
                        </m:r>
                      </m:e>
                    </m:borderBox>
                  </m:oMath>
                </a14:m>
                <a:r>
                  <a:rPr lang="zh-CN" altLang="en-US" smtClean="0"/>
                  <a:t>易</a:t>
                </a:r>
                <a:r>
                  <a:rPr lang="zh-CN" altLang="en-US"/>
                  <a:t>见成</a:t>
                </a:r>
                <a:r>
                  <a:rPr lang="zh-CN" altLang="en-US" smtClean="0"/>
                  <a:t>立</a:t>
                </a:r>
                <a:endParaRPr lang="en-US" altLang="zh-CN" smtClean="0"/>
              </a:p>
              <a:p>
                <a:pPr algn="just">
                  <a:lnSpc>
                    <a:spcPct val="200000"/>
                  </a:lnSpc>
                  <a:tabLst>
                    <a:tab pos="266700" algn="l"/>
                    <a:tab pos="714375" algn="l"/>
                    <a:tab pos="2151063" algn="l"/>
                    <a:tab pos="7980363" algn="r"/>
                  </a:tabLst>
                </a:pPr>
                <a:r>
                  <a:rPr lang="zh-CN" altLang="en-US" smtClean="0"/>
                  <a:t>假设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前</m:t>
                        </m:r>
                        <m:borderBox>
                          <m:borderBox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borderBoxPr>
                          <m:e>
                            <m:r>
                              <m:rPr>
                                <m:nor/>
                              </m:rPr>
                              <a:rPr lang="en-US" altLang="zh-CN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zh-CN"/>
                              <m:t> − 1</m:t>
                            </m:r>
                          </m:e>
                        </m:borderBox>
                        <m:r>
                          <m:rPr>
                            <m:nor/>
                          </m:rPr>
                          <a:rPr lang="zh-CN" altLang="en-US"/>
                          <m:t>趟</m:t>
                        </m:r>
                      </m:e>
                    </m:borderBox>
                  </m:oMath>
                </a14:m>
                <a:r>
                  <a:rPr lang="zh-CN" altLang="en-US" smtClean="0"/>
                  <a:t>均</a:t>
                </a:r>
                <a:r>
                  <a:rPr lang="zh-CN" altLang="en-US"/>
                  <a:t>成立</a:t>
                </a:r>
                <a:r>
                  <a:rPr lang="zh-CN" altLang="en-US" smtClean="0"/>
                  <a:t>，现</a:t>
                </a:r>
                <a:r>
                  <a:rPr lang="zh-CN" altLang="en-US"/>
                  <a:t>考</a:t>
                </a:r>
                <a:r>
                  <a:rPr lang="zh-CN" altLang="en-US" smtClean="0"/>
                  <a:t>查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第</m:t>
                        </m:r>
                        <m:borderBox>
                          <m:borderBox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borderBoxPr>
                          <m:e>
                            <m:r>
                              <m:rPr>
                                <m:nor/>
                              </m:rPr>
                              <a:rPr lang="en-US" altLang="zh-CN"/>
                              <m:t>i</m:t>
                            </m:r>
                          </m:e>
                        </m:borderBox>
                        <m:r>
                          <m:rPr>
                            <m:nor/>
                          </m:rPr>
                          <a:rPr lang="zh-CN" altLang="en-US"/>
                          <m:t>趟</m:t>
                        </m:r>
                      </m:e>
                    </m:borderBox>
                  </m:oMath>
                </a14:m>
                <a:r>
                  <a:rPr lang="zh-CN" altLang="en-US" smtClean="0"/>
                  <a:t>排序之后的时刻</a:t>
                </a:r>
                <a:r>
                  <a:rPr lang="en-US" altLang="zh-CN" smtClean="0"/>
                  <a:t/>
                </a:r>
                <a:br>
                  <a:rPr lang="en-US" altLang="zh-CN" smtClean="0"/>
                </a:br>
                <a:r>
                  <a:rPr lang="zh-CN" altLang="en-US" smtClean="0"/>
                  <a:t>无</a:t>
                </a:r>
                <a:r>
                  <a:rPr lang="zh-CN" altLang="en-US"/>
                  <a:t>非两种情</a:t>
                </a:r>
                <a:r>
                  <a:rPr lang="zh-CN" altLang="en-US" smtClean="0"/>
                  <a:t>况：</a:t>
                </a:r>
                <a:r>
                  <a:rPr lang="en-US" altLang="zh-CN" smtClean="0"/>
                  <a:t>	1</a:t>
                </a:r>
                <a:r>
                  <a:rPr lang="en-US" altLang="zh-CN"/>
                  <a:t>)	</a:t>
                </a:r>
                <a:r>
                  <a:rPr lang="zh-CN" altLang="en-US" smtClean="0"/>
                  <a:t>凡第</a:t>
                </a:r>
                <a:r>
                  <a:rPr lang="en-US" altLang="zh-CN"/>
                  <a:t>i</a:t>
                </a:r>
                <a:r>
                  <a:rPr lang="zh-CN" altLang="en-US" smtClean="0"/>
                  <a:t>位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不同</m:t>
                        </m:r>
                      </m:e>
                    </m:borderBox>
                  </m:oMath>
                </a14:m>
                <a:r>
                  <a:rPr lang="zh-CN" altLang="en-US" smtClean="0"/>
                  <a:t>的</a:t>
                </a:r>
                <a:r>
                  <a:rPr lang="zh-CN" altLang="en-US"/>
                  <a:t>词条</a:t>
                </a:r>
                <a:r>
                  <a:rPr lang="zh-CN" altLang="en-US" smtClean="0"/>
                  <a:t>：</a:t>
                </a:r>
                <a:r>
                  <a:rPr lang="zh-CN" altLang="en-US"/>
                  <a:t>即</a:t>
                </a:r>
                <a:r>
                  <a:rPr lang="zh-CN" altLang="en-US" smtClean="0"/>
                  <a:t>便此前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曾是</m:t>
                        </m:r>
                      </m:e>
                    </m:borderBox>
                  </m:oMath>
                </a14:m>
                <a:r>
                  <a:rPr lang="zh-CN" altLang="en-US" smtClean="0"/>
                  <a:t>逆序，现在亦必已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转为</m:t>
                        </m:r>
                      </m:e>
                    </m:borderBox>
                  </m:oMath>
                </a14:m>
                <a:r>
                  <a:rPr lang="zh-CN" altLang="en-US" smtClean="0"/>
                  <a:t>有</a:t>
                </a:r>
                <a:r>
                  <a:rPr lang="zh-CN" altLang="en-US"/>
                  <a:t>序</a:t>
                </a:r>
                <a:br>
                  <a:rPr lang="zh-CN" altLang="en-US"/>
                </a:br>
                <a:r>
                  <a:rPr lang="en-US" altLang="zh-CN" smtClean="0"/>
                  <a:t>		2</a:t>
                </a:r>
                <a:r>
                  <a:rPr lang="en-US" altLang="zh-CN"/>
                  <a:t>)	</a:t>
                </a:r>
                <a:r>
                  <a:rPr lang="zh-CN" altLang="en-US" smtClean="0"/>
                  <a:t>凡第</a:t>
                </a:r>
                <a:r>
                  <a:rPr lang="en-US" altLang="zh-CN"/>
                  <a:t>i</a:t>
                </a:r>
                <a:r>
                  <a:rPr lang="zh-CN" altLang="en-US" smtClean="0"/>
                  <a:t>位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相同</m:t>
                        </m:r>
                      </m:e>
                    </m:borderBox>
                  </m:oMath>
                </a14:m>
                <a:r>
                  <a:rPr lang="zh-CN" altLang="en-US" smtClean="0"/>
                  <a:t>的</a:t>
                </a:r>
                <a:r>
                  <a:rPr lang="zh-CN" altLang="en-US"/>
                  <a:t>词条：得益于桶排序</a:t>
                </a:r>
                <a:r>
                  <a:rPr lang="zh-CN" altLang="en-US" smtClean="0"/>
                  <a:t>的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稳定</m:t>
                        </m:r>
                      </m:e>
                    </m:borderBox>
                  </m:oMath>
                </a14:m>
                <a:r>
                  <a:rPr lang="zh-CN" altLang="en-US" smtClean="0"/>
                  <a:t>性</a:t>
                </a:r>
                <a:r>
                  <a:rPr lang="zh-CN" altLang="en-US"/>
                  <a:t>，</a:t>
                </a:r>
                <a:r>
                  <a:rPr lang="zh-CN" altLang="en-US" smtClean="0"/>
                  <a:t>必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保持</m:t>
                        </m:r>
                      </m:e>
                    </m:borderBox>
                  </m:oMath>
                </a14:m>
                <a:r>
                  <a:rPr lang="zh-CN" altLang="en-US" smtClean="0"/>
                  <a:t>原</a:t>
                </a:r>
                <a:r>
                  <a:rPr lang="zh-CN" altLang="en-US"/>
                  <a:t>有次序</a:t>
                </a:r>
              </a:p>
              <a:p>
                <a:pPr>
                  <a:lnSpc>
                    <a:spcPct val="200000"/>
                  </a:lnSpc>
                  <a:tabLst>
                    <a:tab pos="266700" algn="l"/>
                    <a:tab pos="714375" algn="l"/>
                    <a:tab pos="2151063" algn="l"/>
                    <a:tab pos="7980363" algn="r"/>
                  </a:tabLst>
                </a:pPr>
                <a:r>
                  <a:rPr lang="zh-CN" altLang="en-US" smtClean="0"/>
                  <a:t>由</a:t>
                </a:r>
                <a:r>
                  <a:rPr lang="zh-CN" altLang="en-US"/>
                  <a:t>此</a:t>
                </a:r>
                <a:r>
                  <a:rPr lang="zh-CN" altLang="en-US" smtClean="0"/>
                  <a:t>也可看出，</a:t>
                </a:r>
                <a:r>
                  <a:rPr lang="zh-CN" altLang="en-US"/>
                  <a:t>只要实</a:t>
                </a:r>
                <a:r>
                  <a:rPr lang="zh-CN" altLang="en-US" smtClean="0"/>
                  <a:t>现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得法</m:t>
                        </m:r>
                      </m:e>
                    </m:borderBox>
                  </m:oMath>
                </a14:m>
                <a:r>
                  <a:rPr lang="zh-CN" altLang="en-US" smtClean="0"/>
                  <a:t>，基</a:t>
                </a:r>
                <a:r>
                  <a:rPr lang="zh-CN" altLang="en-US"/>
                  <a:t>数排序同样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稳定</m:t>
                        </m:r>
                      </m:e>
                    </m:borderBox>
                  </m:oMath>
                </a14:m>
                <a:endParaRPr lang="zh-CN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206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b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0642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006" y="291881"/>
            <a:ext cx="2708494" cy="511616"/>
          </a:xfrm>
          <a:ln/>
        </p:spPr>
        <p:txBody>
          <a:bodyPr/>
          <a:lstStyle/>
          <a:p>
            <a:r>
              <a:rPr lang="zh-CN" altLang="en-US"/>
              <a:t>基数排序：正确性</a:t>
            </a:r>
          </a:p>
        </p:txBody>
      </p:sp>
    </p:spTree>
    <p:extLst>
      <p:ext uri="{BB962C8B-B14F-4D97-AF65-F5344CB8AC3E}">
        <p14:creationId xmlns:p14="http://schemas.microsoft.com/office/powerpoint/2010/main" val="293830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206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  <a:tabLst>
                    <a:tab pos="266700" algn="l"/>
                    <a:tab pos="714375" algn="l"/>
                    <a:tab pos="7980363" algn="r"/>
                  </a:tabLst>
                </a:pPr>
                <a:r>
                  <a:rPr lang="zh-CN" altLang="en-US" smtClean="0"/>
                  <a:t>运</a:t>
                </a:r>
                <a:r>
                  <a:rPr lang="zh-CN" altLang="en-US"/>
                  <a:t>行时间</a:t>
                </a:r>
                <a:br>
                  <a:rPr lang="zh-CN" altLang="en-US"/>
                </a:br>
                <a:r>
                  <a:rPr lang="en-US" altLang="zh-CN"/>
                  <a:t>=	</a:t>
                </a:r>
                <a:r>
                  <a:rPr lang="zh-CN" altLang="en-US"/>
                  <a:t>各趟桶排序所需时间之和</a:t>
                </a:r>
                <a:br>
                  <a:rPr lang="zh-CN" altLang="en-US"/>
                </a:br>
                <a:r>
                  <a:rPr lang="en-US" altLang="zh-CN"/>
                  <a:t>=	</a:t>
                </a:r>
                <a:r>
                  <a:rPr lang="en-US" altLang="zh-CN" smtClean="0"/>
                  <a:t>( n + 2m</a:t>
                </a:r>
                <a:r>
                  <a:rPr lang="en-US" altLang="zh-CN" baseline="-25000" smtClean="0"/>
                  <a:t>1</a:t>
                </a:r>
                <a:r>
                  <a:rPr lang="en-US" altLang="zh-CN"/>
                  <a:t> </a:t>
                </a:r>
                <a:r>
                  <a:rPr lang="en-US" altLang="zh-CN" smtClean="0"/>
                  <a:t>)</a:t>
                </a:r>
                <a:r>
                  <a:rPr lang="en-US" altLang="zh-CN"/>
                  <a:t> </a:t>
                </a:r>
                <a:r>
                  <a:rPr lang="en-US" altLang="zh-CN" smtClean="0"/>
                  <a:t> </a:t>
                </a:r>
                <a:r>
                  <a:rPr lang="en-US" altLang="zh-CN"/>
                  <a:t>+  ( n </a:t>
                </a:r>
                <a:r>
                  <a:rPr lang="en-US" altLang="zh-CN" smtClean="0"/>
                  <a:t>+ 2m</a:t>
                </a:r>
                <a:r>
                  <a:rPr lang="en-US" altLang="zh-CN" baseline="-25000" smtClean="0"/>
                  <a:t>2</a:t>
                </a:r>
                <a:r>
                  <a:rPr lang="en-US" altLang="zh-CN"/>
                  <a:t> </a:t>
                </a:r>
                <a:r>
                  <a:rPr lang="en-US" altLang="zh-CN" smtClean="0"/>
                  <a:t>)</a:t>
                </a:r>
                <a:r>
                  <a:rPr lang="en-US" altLang="zh-CN"/>
                  <a:t> </a:t>
                </a:r>
                <a:r>
                  <a:rPr lang="en-US" altLang="zh-CN" smtClean="0"/>
                  <a:t> </a:t>
                </a:r>
                <a:r>
                  <a:rPr lang="en-US" altLang="zh-CN"/>
                  <a:t>+  ...  +  </a:t>
                </a:r>
                <a:r>
                  <a:rPr lang="en-US" altLang="zh-CN" smtClean="0"/>
                  <a:t>(</a:t>
                </a:r>
                <a:r>
                  <a:rPr lang="en-US" altLang="zh-CN"/>
                  <a:t> n </a:t>
                </a:r>
                <a:r>
                  <a:rPr lang="en-US" altLang="zh-CN" smtClean="0"/>
                  <a:t>+ 2m</a:t>
                </a:r>
                <a:r>
                  <a:rPr lang="en-US" altLang="zh-CN" baseline="-25000" smtClean="0"/>
                  <a:t>t</a:t>
                </a:r>
                <a:r>
                  <a:rPr lang="en-US" altLang="zh-CN"/>
                  <a:t> ) </a:t>
                </a:r>
                <a:r>
                  <a:rPr lang="en-US" altLang="zh-CN">
                    <a:solidFill>
                      <a:srgbClr val="0070C0"/>
                    </a:solidFill>
                  </a:rPr>
                  <a:t>//m</a:t>
                </a:r>
                <a:r>
                  <a:rPr lang="en-US" altLang="zh-CN" baseline="-25000">
                    <a:solidFill>
                      <a:srgbClr val="0070C0"/>
                    </a:solidFill>
                  </a:rPr>
                  <a:t>k</a:t>
                </a:r>
                <a:r>
                  <a:rPr lang="zh-CN" altLang="en-US">
                    <a:solidFill>
                      <a:srgbClr val="0070C0"/>
                    </a:solidFill>
                  </a:rPr>
                  <a:t>为各域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的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70C0"/>
                            </a:solidFill>
                          </a:rPr>
                          <m:t>取值范围</m:t>
                        </m:r>
                      </m:e>
                    </m:borderBox>
                  </m:oMath>
                </a14:m>
                <a:r>
                  <a:rPr lang="zh-CN" altLang="en-US"/>
                  <a:t/>
                </a:r>
                <a:br>
                  <a:rPr lang="zh-CN" altLang="en-US"/>
                </a:br>
                <a:r>
                  <a:rPr lang="en-US" altLang="zh-CN"/>
                  <a:t>=	</a:t>
                </a:r>
                <a:r>
                  <a:rPr lang="en-US" altLang="zh-CN">
                    <a:latin typeface="Brush Script MT" pitchFamily="66" charset="0"/>
                  </a:rPr>
                  <a:t>O</a:t>
                </a:r>
                <a:r>
                  <a:rPr lang="en-US" altLang="zh-CN" smtClean="0"/>
                  <a:t>( t </a:t>
                </a:r>
                <a:r>
                  <a:rPr lang="zh-CN" altLang="en-US">
                    <a:ea typeface="Arial Unicode MS" pitchFamily="34" charset="-122"/>
                    <a:cs typeface="Arial Unicode MS" pitchFamily="34" charset="-122"/>
                    <a:sym typeface="Symbol" pitchFamily="18" charset="2"/>
                  </a:rPr>
                  <a:t></a:t>
                </a:r>
                <a:r>
                  <a:rPr lang="en-US" altLang="zh-CN"/>
                  <a:t> (</a:t>
                </a:r>
                <a:r>
                  <a:rPr lang="en-US" altLang="zh-CN" smtClean="0"/>
                  <a:t>n + m) ) </a:t>
                </a:r>
                <a:r>
                  <a:rPr lang="en-US" altLang="zh-CN">
                    <a:solidFill>
                      <a:srgbClr val="0070C0"/>
                    </a:solidFill>
                  </a:rPr>
                  <a:t>//m = max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{ m</a:t>
                </a:r>
                <a:r>
                  <a:rPr lang="en-US" altLang="zh-CN" baseline="-2500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>
                    <a:solidFill>
                      <a:srgbClr val="0070C0"/>
                    </a:solidFill>
                  </a:rPr>
                  <a:t>, ..., 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baseline="-25000" smtClean="0">
                    <a:solidFill>
                      <a:srgbClr val="0070C0"/>
                    </a:solidFill>
                  </a:rPr>
                  <a:t>t</a:t>
                </a:r>
                <a:r>
                  <a:rPr lang="en-US" altLang="zh-CN">
                    <a:solidFill>
                      <a:srgbClr val="0070C0"/>
                    </a:solidFill>
                  </a:rPr>
                  <a:t> }</a:t>
                </a:r>
                <a:endParaRPr lang="zh-CN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206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0642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006" y="291881"/>
            <a:ext cx="2388811" cy="511616"/>
          </a:xfrm>
          <a:ln/>
        </p:spPr>
        <p:txBody>
          <a:bodyPr/>
          <a:lstStyle/>
          <a:p>
            <a:r>
              <a:rPr lang="zh-CN" altLang="en-US"/>
              <a:t>基数排序：性能</a:t>
            </a:r>
          </a:p>
        </p:txBody>
      </p:sp>
    </p:spTree>
    <p:extLst>
      <p:ext uri="{BB962C8B-B14F-4D97-AF65-F5344CB8AC3E}">
        <p14:creationId xmlns:p14="http://schemas.microsoft.com/office/powerpoint/2010/main" val="1187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67717" name="Rectangle 5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tabLst>
                    <a:tab pos="266700" algn="l"/>
                    <a:tab pos="714375" algn="l"/>
                    <a:tab pos="1071563" algn="l"/>
                    <a:tab pos="1438275" algn="l"/>
                    <a:tab pos="7980363" algn="r"/>
                  </a:tabLst>
                </a:pPr>
                <a:r>
                  <a:rPr lang="zh-CN" altLang="en-US" smtClean="0"/>
                  <a:t>对于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[0, </m:t>
                        </m:r>
                        <m:r>
                          <m:rPr>
                            <m:nor/>
                          </m:rPr>
                          <a:rPr lang="en-US" altLang="zh-CN"/>
                          <m:t>n</m:t>
                        </m:r>
                        <m:r>
                          <m:rPr>
                            <m:nor/>
                          </m:rPr>
                          <a:rPr lang="en-US" altLang="zh-CN" b="1" i="0" smtClean="0"/>
                          <m:t>^</m:t>
                        </m:r>
                        <m:r>
                          <m:rPr>
                            <m:nor/>
                          </m:rPr>
                          <a:rPr lang="en-US" altLang="zh-CN"/>
                          <m:t>d</m:t>
                        </m:r>
                        <m:r>
                          <m:rPr>
                            <m:nor/>
                          </m:rPr>
                          <a:rPr lang="en-US" altLang="zh-CN"/>
                          <m:t>)</m:t>
                        </m:r>
                      </m:e>
                    </m:borderBox>
                  </m:oMath>
                </a14:m>
                <a:r>
                  <a:rPr lang="zh-CN" altLang="en-US" smtClean="0"/>
                  <a:t>内</a:t>
                </a:r>
                <a:r>
                  <a:rPr lang="zh-CN" altLang="en-US"/>
                  <a:t>的任</a:t>
                </a:r>
                <a:r>
                  <a:rPr lang="zh-CN" altLang="en-US" smtClean="0"/>
                  <a:t>意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n</m:t>
                        </m:r>
                      </m:e>
                    </m:borderBox>
                  </m:oMath>
                </a14:m>
                <a:r>
                  <a:rPr lang="zh-CN" altLang="en-US" smtClean="0"/>
                  <a:t>个</a:t>
                </a:r>
                <a:r>
                  <a:rPr lang="zh-CN" altLang="en-US"/>
                  <a:t>整数，如何高效排序？ 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//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常数</a:t>
                </a:r>
                <a:r>
                  <a:rPr lang="en-US" altLang="zh-CN" smtClean="0">
                    <a:solidFill>
                      <a:srgbClr val="0070C0"/>
                    </a:solidFill>
                    <a:ea typeface="hakuyokaishu7000" pitchFamily="2" charset="-122"/>
                    <a:cs typeface="hakuyokaishu7000" pitchFamily="2" charset="-122"/>
                  </a:rPr>
                  <a:t>d &gt; 1</a:t>
                </a:r>
                <a:endParaRPr lang="en-US" altLang="zh-CN">
                  <a:solidFill>
                    <a:srgbClr val="0070C0"/>
                  </a:solidFill>
                  <a:ea typeface="hakuyokaishu7000" pitchFamily="2" charset="-122"/>
                  <a:cs typeface="hakuyokaishu7000" pitchFamily="2" charset="-122"/>
                </a:endParaRPr>
              </a:p>
              <a:p>
                <a:pPr>
                  <a:tabLst>
                    <a:tab pos="266700" algn="l"/>
                    <a:tab pos="714375" algn="l"/>
                    <a:tab pos="1071563" algn="l"/>
                    <a:tab pos="1438275" algn="l"/>
                    <a:tab pos="7980363" algn="r"/>
                  </a:tabLst>
                </a:pPr>
                <a:r>
                  <a:rPr lang="zh-CN" altLang="en-US"/>
                  <a:t>理解：</a:t>
                </a:r>
                <a:r>
                  <a:rPr lang="en-US" altLang="zh-CN"/>
                  <a:t>1/d = </a:t>
                </a:r>
                <a:r>
                  <a:rPr lang="en-US" altLang="zh-CN" smtClean="0"/>
                  <a:t>log(n) / log(n^d) 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//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70C0"/>
                            </a:solidFill>
                          </a:rPr>
                          <m:t>常</m:t>
                        </m:r>
                      </m:e>
                    </m:borderBox>
                  </m:oMath>
                </a14:m>
                <a:r>
                  <a:rPr lang="zh-CN" altLang="en-US" smtClean="0">
                    <a:solidFill>
                      <a:srgbClr val="0070C0"/>
                    </a:solidFill>
                  </a:rPr>
                  <a:t>对</a:t>
                </a:r>
                <a:r>
                  <a:rPr lang="zh-CN" altLang="en-US">
                    <a:solidFill>
                      <a:srgbClr val="0070C0"/>
                    </a:solidFill>
                  </a:rPr>
                  <a:t>数密度，实际应用中不难满足</a:t>
                </a:r>
                <a:endParaRPr lang="zh-CN" altLang="en-US">
                  <a:solidFill>
                    <a:srgbClr val="0070C0"/>
                  </a:solidFill>
                  <a:ea typeface="hakuyokaishu7000" pitchFamily="2" charset="-122"/>
                  <a:cs typeface="hakuyokaishu7000" pitchFamily="2" charset="-122"/>
                </a:endParaRPr>
              </a:p>
              <a:p>
                <a:pPr>
                  <a:tabLst>
                    <a:tab pos="266700" algn="l"/>
                    <a:tab pos="714375" algn="l"/>
                    <a:tab pos="1071563" algn="l"/>
                    <a:tab pos="1438275" algn="l"/>
                    <a:tab pos="7980363" algn="r"/>
                  </a:tabLst>
                </a:pPr>
                <a:r>
                  <a:rPr lang="zh-CN" altLang="en-US"/>
                  <a:t>预处理：将所有关键码转换</a:t>
                </a:r>
                <a:r>
                  <a:rPr lang="zh-CN" altLang="en-US" smtClean="0"/>
                  <a:t>为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n</m:t>
                        </m:r>
                        <m:r>
                          <m:rPr>
                            <m:nor/>
                          </m:rPr>
                          <a:rPr lang="zh-CN" altLang="en-US"/>
                          <m:t>进制</m:t>
                        </m:r>
                      </m:e>
                    </m:borderBox>
                  </m:oMath>
                </a14:m>
                <a:r>
                  <a:rPr lang="zh-CN" altLang="en-US" smtClean="0"/>
                  <a:t>形</a:t>
                </a:r>
                <a:r>
                  <a:rPr lang="zh-CN" altLang="en-US"/>
                  <a:t>式</a:t>
                </a:r>
                <a:r>
                  <a:rPr lang="en-US" altLang="zh-CN"/>
                  <a:t>x = </a:t>
                </a:r>
                <a:r>
                  <a:rPr lang="en-US" altLang="zh-CN" smtClean="0"/>
                  <a:t>( x</a:t>
                </a:r>
                <a:r>
                  <a:rPr lang="en-US" altLang="zh-CN" baseline="-25000" smtClean="0"/>
                  <a:t>d</a:t>
                </a:r>
                <a:r>
                  <a:rPr lang="en-US" altLang="zh-CN"/>
                  <a:t>, </a:t>
                </a:r>
                <a:r>
                  <a:rPr lang="en-US" altLang="zh-CN" smtClean="0"/>
                  <a:t>..., </a:t>
                </a:r>
                <a:r>
                  <a:rPr lang="en-US" altLang="zh-CN"/>
                  <a:t>x</a:t>
                </a:r>
                <a:r>
                  <a:rPr lang="en-US" altLang="zh-CN" baseline="-25000"/>
                  <a:t>2</a:t>
                </a:r>
                <a:r>
                  <a:rPr lang="en-US" altLang="zh-CN"/>
                  <a:t>, </a:t>
                </a:r>
                <a:r>
                  <a:rPr lang="en-US" altLang="zh-CN" smtClean="0"/>
                  <a:t>x</a:t>
                </a:r>
                <a:r>
                  <a:rPr lang="en-US" altLang="zh-CN" baseline="-25000" smtClean="0"/>
                  <a:t>1</a:t>
                </a:r>
                <a:r>
                  <a:rPr lang="en-US" altLang="zh-CN" smtClean="0"/>
                  <a:t> )</a:t>
                </a:r>
                <a:endParaRPr lang="en-US" altLang="zh-CN"/>
              </a:p>
              <a:p>
                <a:pPr>
                  <a:tabLst>
                    <a:tab pos="266700" algn="l"/>
                    <a:tab pos="714375" algn="l"/>
                    <a:tab pos="1071563" algn="l"/>
                    <a:tab pos="1438275" algn="l"/>
                    <a:tab pos="7980363" algn="r"/>
                  </a:tabLst>
                </a:pPr>
                <a:r>
                  <a:rPr lang="zh-CN" altLang="en-US"/>
                  <a:t>于是，原问题转化</a:t>
                </a:r>
                <a:r>
                  <a:rPr lang="zh-CN" altLang="en-US" smtClean="0"/>
                  <a:t>为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d</m:t>
                        </m:r>
                        <m:r>
                          <m:rPr>
                            <m:nor/>
                          </m:rPr>
                          <a:rPr lang="zh-CN" altLang="en-US"/>
                          <m:t>个域</m:t>
                        </m:r>
                      </m:e>
                    </m:borderBox>
                  </m:oMath>
                </a14:m>
                <a:r>
                  <a:rPr lang="zh-CN" altLang="en-US" smtClean="0"/>
                  <a:t>的</a:t>
                </a:r>
                <a:r>
                  <a:rPr lang="zh-CN" altLang="en-US"/>
                  <a:t>基数排序问题，可套用前述算法</a:t>
                </a:r>
              </a:p>
              <a:p>
                <a:pPr>
                  <a:tabLst>
                    <a:tab pos="266700" algn="l"/>
                    <a:tab pos="714375" algn="l"/>
                    <a:tab pos="1071563" algn="l"/>
                    <a:tab pos="1438275" algn="l"/>
                    <a:tab pos="7980363" algn="r"/>
                  </a:tabLst>
                </a:pPr>
                <a:r>
                  <a:rPr lang="zh-CN" altLang="en-US"/>
                  <a:t>排序时间 </a:t>
                </a:r>
                <a:r>
                  <a:rPr lang="en-US" altLang="zh-CN"/>
                  <a:t>= </a:t>
                </a:r>
                <a:r>
                  <a:rPr lang="en-US" altLang="zh-CN" smtClean="0"/>
                  <a:t>d(n + n</a:t>
                </a:r>
                <a:r>
                  <a:rPr lang="en-US" altLang="zh-CN"/>
                  <a:t>) =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>
                            <a:latin typeface="Brush Script MT" pitchFamily="66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zh-CN"/>
                          <m:t>(</m:t>
                        </m:r>
                        <m:r>
                          <m:rPr>
                            <m:nor/>
                          </m:rPr>
                          <a:rPr lang="en-US" altLang="zh-CN"/>
                          <m:t>n</m:t>
                        </m:r>
                        <m:r>
                          <m:rPr>
                            <m:nor/>
                          </m:rPr>
                          <a:rPr lang="en-US" altLang="zh-CN"/>
                          <m:t>)</m:t>
                        </m:r>
                      </m:e>
                    </m:borderBox>
                  </m:oMath>
                </a14:m>
                <a:r>
                  <a:rPr lang="en-US" altLang="zh-CN" smtClean="0"/>
                  <a:t>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en-US" altLang="zh-CN">
                    <a:solidFill>
                      <a:srgbClr val="0070C0"/>
                    </a:solidFill>
                    <a:latin typeface="Calibri"/>
                  </a:rPr>
                  <a:t>“</a:t>
                </a:r>
                <a:r>
                  <a:rPr lang="zh-CN" altLang="en-US">
                    <a:solidFill>
                      <a:srgbClr val="0070C0"/>
                    </a:solidFill>
                  </a:rPr>
                  <a:t>突破</a:t>
                </a:r>
                <a:r>
                  <a:rPr lang="zh-CN" altLang="en-US">
                    <a:solidFill>
                      <a:srgbClr val="0070C0"/>
                    </a:solidFill>
                    <a:latin typeface="Calibri"/>
                  </a:rPr>
                  <a:t>”</a:t>
                </a:r>
                <a:r>
                  <a:rPr lang="zh-CN" altLang="en-US">
                    <a:solidFill>
                      <a:srgbClr val="0070C0"/>
                    </a:solidFill>
                  </a:rPr>
                  <a:t>了此前确定的下界！</a:t>
                </a:r>
                <a:endParaRPr lang="zh-CN" altLang="en-US">
                  <a:solidFill>
                    <a:srgbClr val="0070C0"/>
                  </a:solidFill>
                  <a:ea typeface="hakuyokaishu7000" pitchFamily="2" charset="-122"/>
                  <a:cs typeface="hakuyokaishu7000" pitchFamily="2" charset="-122"/>
                </a:endParaRPr>
              </a:p>
              <a:p>
                <a:pPr>
                  <a:tabLst>
                    <a:tab pos="266700" algn="l"/>
                    <a:tab pos="714375" algn="l"/>
                    <a:tab pos="1071563" algn="l"/>
                    <a:tab pos="1438275" algn="l"/>
                    <a:tab pos="7980363" algn="r"/>
                  </a:tabLst>
                </a:pPr>
                <a:r>
                  <a:rPr lang="zh-CN" altLang="en-US"/>
                  <a:t>原因：	</a:t>
                </a:r>
                <a:r>
                  <a:rPr lang="en-US" altLang="zh-CN"/>
                  <a:t>1</a:t>
                </a:r>
                <a:r>
                  <a:rPr lang="en-US" altLang="zh-CN" smtClean="0"/>
                  <a:t>) </a:t>
                </a:r>
                <a:r>
                  <a:rPr lang="zh-CN" altLang="en-US" smtClean="0"/>
                  <a:t>整数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取值范围</m:t>
                        </m:r>
                      </m:e>
                    </m:borderBox>
                  </m:oMath>
                </a14:m>
                <a:r>
                  <a:rPr lang="zh-CN" altLang="en-US" smtClean="0"/>
                  <a:t>有</a:t>
                </a:r>
                <a:r>
                  <a:rPr lang="zh-CN" altLang="en-US"/>
                  <a:t>限</a:t>
                </a:r>
                <a:r>
                  <a:rPr lang="zh-CN" altLang="en-US" smtClean="0"/>
                  <a:t>制；</a:t>
                </a:r>
                <a:r>
                  <a:rPr lang="en-US" altLang="zh-CN" smtClean="0"/>
                  <a:t>2) </a:t>
                </a:r>
                <a:r>
                  <a:rPr lang="zh-CN" altLang="en-US" smtClean="0"/>
                  <a:t>不</a:t>
                </a:r>
                <a:r>
                  <a:rPr lang="zh-CN" altLang="en-US"/>
                  <a:t>再</a:t>
                </a:r>
                <a:r>
                  <a:rPr lang="zh-CN" altLang="en-US" smtClean="0"/>
                  <a:t>是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基于比较</m:t>
                        </m:r>
                      </m:e>
                    </m:borderBox>
                  </m:oMath>
                </a14:m>
                <a:r>
                  <a:rPr lang="zh-CN" altLang="en-US" smtClean="0"/>
                  <a:t>的</a:t>
                </a:r>
                <a:r>
                  <a:rPr lang="zh-CN" altLang="en-US"/>
                  <a:t>计算模式</a:t>
                </a:r>
              </a:p>
              <a:p>
                <a:pPr>
                  <a:tabLst>
                    <a:tab pos="266700" algn="l"/>
                    <a:tab pos="714375" algn="l"/>
                    <a:tab pos="1071563" algn="l"/>
                    <a:tab pos="1438275" algn="l"/>
                    <a:tab pos="7980363" algn="r"/>
                  </a:tabLst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预处理</m:t>
                        </m:r>
                      </m:e>
                    </m:borderBox>
                  </m:oMath>
                </a14:m>
                <a:r>
                  <a:rPr lang="zh-CN" altLang="en-US" smtClean="0"/>
                  <a:t>的</a:t>
                </a:r>
                <a:r>
                  <a:rPr lang="zh-CN" altLang="en-US"/>
                  <a:t>用时尚未计入，它本身需要多少时间</a:t>
                </a:r>
                <a:r>
                  <a:rPr lang="zh-CN" altLang="en-US" smtClean="0"/>
                  <a:t>？回</a:t>
                </a:r>
                <a:r>
                  <a:rPr lang="zh-CN" altLang="en-US"/>
                  <a:t>忆一下，此前的相关内容</a:t>
                </a:r>
                <a:r>
                  <a:rPr lang="en-US" altLang="zh-CN"/>
                  <a:t>...</a:t>
                </a:r>
              </a:p>
            </p:txBody>
          </p:sp>
        </mc:Choice>
        <mc:Fallback xmlns="">
          <p:sp>
            <p:nvSpPr>
              <p:cNvPr id="126771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7716" name="AutoShape 4"/>
          <p:cNvSpPr>
            <a:spLocks noGrp="1" noChangeArrowheads="1"/>
          </p:cNvSpPr>
          <p:nvPr>
            <p:ph type="title"/>
          </p:nvPr>
        </p:nvSpPr>
        <p:spPr>
          <a:xfrm>
            <a:off x="1130006" y="291881"/>
            <a:ext cx="1469700" cy="511616"/>
          </a:xfrm>
          <a:ln/>
        </p:spPr>
        <p:txBody>
          <a:bodyPr/>
          <a:lstStyle/>
          <a:p>
            <a:r>
              <a:rPr lang="zh-CN" altLang="en-US"/>
              <a:t>整数排序</a:t>
            </a:r>
          </a:p>
        </p:txBody>
      </p:sp>
    </p:spTree>
    <p:extLst>
      <p:ext uri="{BB962C8B-B14F-4D97-AF65-F5344CB8AC3E}">
        <p14:creationId xmlns:p14="http://schemas.microsoft.com/office/powerpoint/2010/main" val="216608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37531"/>
              </p:ext>
            </p:extLst>
          </p:nvPr>
        </p:nvGraphicFramePr>
        <p:xfrm>
          <a:off x="551230" y="44530"/>
          <a:ext cx="6858000" cy="814388"/>
        </p:xfrm>
        <a:graphic>
          <a:graphicData uri="http://schemas.openxmlformats.org/drawingml/2006/table">
            <a:tbl>
              <a:tblPr firstRow="1" firstCol="1" bandRow="1"/>
              <a:tblGrid>
                <a:gridCol w="1170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14388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200025" marT="30492" marB="3049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Best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200025" marT="30492" marB="3049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Average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200025" marT="30492" marB="3049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Worst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200025" marT="30492" marB="3049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Memory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200025" marT="30492" marB="3049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Stable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200025" marT="30492" marB="3049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794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0" y="849394"/>
            <a:ext cx="68580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9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0" y="2257505"/>
            <a:ext cx="6858000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9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0" y="4540331"/>
            <a:ext cx="68580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97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0" y="3800556"/>
            <a:ext cx="68580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98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0" y="1624093"/>
            <a:ext cx="6858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9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0" y="5492830"/>
            <a:ext cx="6858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9376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0" y="1124680"/>
            <a:ext cx="11233559" cy="518472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30006" y="291881"/>
            <a:ext cx="1172095" cy="511616"/>
          </a:xfrm>
        </p:spPr>
        <p:txBody>
          <a:bodyPr/>
          <a:lstStyle/>
          <a:p>
            <a:r>
              <a:rPr lang="zh-CN" altLang="en-US" dirty="0" smtClean="0"/>
              <a:t>代码行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2082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30006" y="291881"/>
            <a:ext cx="2388811" cy="511616"/>
          </a:xfrm>
        </p:spPr>
        <p:txBody>
          <a:bodyPr/>
          <a:lstStyle/>
          <a:p>
            <a:r>
              <a:rPr lang="zh-CN" altLang="en-US" dirty="0" smtClean="0"/>
              <a:t>从入门到？？？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73" y="1628750"/>
            <a:ext cx="2743583" cy="3839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50" y="1597174"/>
            <a:ext cx="3061252" cy="3839111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auto">
          <a:xfrm>
            <a:off x="4799820" y="3356990"/>
            <a:ext cx="1512210" cy="191315"/>
          </a:xfrm>
          <a:prstGeom prst="rightArrow">
            <a:avLst/>
          </a:prstGeom>
          <a:noFill/>
          <a:ln w="28575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863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30" y="2877135"/>
            <a:ext cx="8392696" cy="29245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30" y="1412720"/>
            <a:ext cx="896427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87999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0" y="4293120"/>
            <a:ext cx="9269119" cy="21148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516" y="141120"/>
            <a:ext cx="9254017" cy="37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3880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写一段程序</a:t>
            </a:r>
            <a:r>
              <a:rPr lang="en-US" altLang="zh-CN" dirty="0"/>
              <a:t>,</a:t>
            </a:r>
            <a:r>
              <a:rPr lang="zh-CN" altLang="en-US" dirty="0"/>
              <a:t>判断两个链表是否相交</a:t>
            </a:r>
            <a:r>
              <a:rPr lang="en-US" altLang="zh-CN" dirty="0"/>
              <a:t>(</a:t>
            </a:r>
            <a:r>
              <a:rPr lang="zh-CN" altLang="en-US" dirty="0"/>
              <a:t>即共享同一个结点</a:t>
            </a:r>
            <a:r>
              <a:rPr lang="en-US" altLang="zh-CN" dirty="0"/>
              <a:t>Node</a:t>
            </a:r>
            <a:r>
              <a:rPr lang="en-US" altLang="zh-CN" dirty="0" smtClean="0"/>
              <a:t>),</a:t>
            </a:r>
          </a:p>
          <a:p>
            <a:pPr marL="2130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请</a:t>
            </a:r>
            <a:r>
              <a:rPr lang="zh-CN" altLang="en-US" dirty="0"/>
              <a:t>注意链表是否有环</a:t>
            </a:r>
            <a:r>
              <a:rPr lang="en-US" altLang="zh-CN" dirty="0"/>
              <a:t>,</a:t>
            </a:r>
            <a:r>
              <a:rPr lang="zh-CN" altLang="en-US" dirty="0"/>
              <a:t>并且简述你的算法的基本思想，并给出复杂度分析。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30006" y="291881"/>
            <a:ext cx="1266311" cy="511616"/>
          </a:xfrm>
        </p:spPr>
        <p:txBody>
          <a:bodyPr/>
          <a:lstStyle/>
          <a:p>
            <a:r>
              <a:rPr lang="en-US" altLang="zh-CN" dirty="0" smtClean="0"/>
              <a:t>Sample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02126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60000"/>
                  </a:lnSpc>
                  <a:spcBef>
                    <a:spcPct val="40000"/>
                  </a:spcBef>
                  <a:tabLst>
                    <a:tab pos="287338" algn="l"/>
                    <a:tab pos="2332038" algn="r"/>
                    <a:tab pos="2865438" algn="l"/>
                    <a:tab pos="10655300" algn="r"/>
                  </a:tabLst>
                </a:pPr>
                <a:r>
                  <a:rPr lang="en-US" altLang="zh-CN" smtClean="0"/>
                  <a:t>	</a:t>
                </a:r>
                <a:r>
                  <a:rPr lang="zh-CN" altLang="en-US" smtClean="0"/>
                  <a:t>坏</a:t>
                </a:r>
                <a:r>
                  <a:rPr lang="zh-CN" altLang="en-US"/>
                  <a:t>消息</a:t>
                </a:r>
                <a:r>
                  <a:rPr lang="zh-CN" altLang="en-US" smtClean="0"/>
                  <a:t>：</a:t>
                </a:r>
                <a:r>
                  <a:rPr lang="en-US" altLang="zh-CN" smtClean="0"/>
                  <a:t>	</a:t>
                </a:r>
                <a:r>
                  <a:rPr lang="zh-CN" altLang="en-US" smtClean="0"/>
                  <a:t>在</a:t>
                </a:r>
                <a:r>
                  <a:rPr lang="zh-CN" altLang="en-US"/>
                  <a:t>原始序列中，轴点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未必</m:t>
                        </m:r>
                      </m:e>
                    </m:borderBox>
                  </m:oMath>
                </a14:m>
                <a:r>
                  <a:rPr lang="zh-CN" altLang="en-US"/>
                  <a:t>存</a:t>
                </a:r>
                <a:r>
                  <a:rPr lang="zh-CN" altLang="en-US" smtClean="0"/>
                  <a:t>在</a:t>
                </a:r>
                <a:r>
                  <a:rPr lang="en-US" altLang="zh-CN" smtClean="0"/>
                  <a:t>...</a:t>
                </a:r>
              </a:p>
              <a:p>
                <a:pPr>
                  <a:lnSpc>
                    <a:spcPct val="160000"/>
                  </a:lnSpc>
                  <a:spcBef>
                    <a:spcPct val="40000"/>
                  </a:spcBef>
                  <a:tabLst>
                    <a:tab pos="287338" algn="l"/>
                    <a:tab pos="2332038" algn="r"/>
                    <a:tab pos="2865438" algn="l"/>
                    <a:tab pos="10655300" algn="r"/>
                  </a:tabLst>
                </a:pPr>
                <a:r>
                  <a:rPr lang="en-US" altLang="zh-CN" smtClean="0"/>
                  <a:t>	</a:t>
                </a:r>
                <a:r>
                  <a:rPr lang="zh-CN" altLang="en-US" smtClean="0"/>
                  <a:t>必</a:t>
                </a:r>
                <a:r>
                  <a:rPr lang="zh-CN" altLang="en-US"/>
                  <a:t>要条</a:t>
                </a:r>
                <a:r>
                  <a:rPr lang="zh-CN" altLang="en-US" smtClean="0"/>
                  <a:t>件：</a:t>
                </a:r>
                <a:r>
                  <a:rPr lang="en-US" altLang="zh-CN" smtClean="0"/>
                  <a:t>	</a:t>
                </a:r>
                <a:r>
                  <a:rPr lang="zh-CN" altLang="en-US" smtClean="0"/>
                  <a:t>轴</a:t>
                </a:r>
                <a:r>
                  <a:rPr lang="zh-CN" altLang="en-US"/>
                  <a:t>点必定已然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就位</m:t>
                        </m:r>
                      </m:e>
                    </m:borderBox>
                  </m:oMath>
                </a14:m>
                <a:r>
                  <a:rPr lang="en-US" altLang="zh-CN"/>
                  <a:t>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尽管反之不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然</a:t>
                </a:r>
                <a:r>
                  <a:rPr lang="en-US" altLang="zh-CN" smtClean="0"/>
                  <a:t>	</a:t>
                </a:r>
              </a:p>
              <a:p>
                <a:pPr>
                  <a:lnSpc>
                    <a:spcPct val="160000"/>
                  </a:lnSpc>
                  <a:spcBef>
                    <a:spcPct val="40000"/>
                  </a:spcBef>
                  <a:tabLst>
                    <a:tab pos="287338" algn="l"/>
                    <a:tab pos="2332038" algn="r"/>
                    <a:tab pos="2865438" algn="l"/>
                    <a:tab pos="10655300" algn="r"/>
                  </a:tabLst>
                </a:pPr>
                <a:r>
                  <a:rPr lang="en-US" smtClean="0"/>
                  <a:t>	derangement</a:t>
                </a:r>
                <a:r>
                  <a:rPr lang="zh-CN" altLang="en-US" smtClean="0"/>
                  <a:t>：</a:t>
                </a:r>
                <a:r>
                  <a:rPr lang="en-US" altLang="zh-CN" smtClean="0"/>
                  <a:t>	2   3   4   ...   n   1</a:t>
                </a:r>
              </a:p>
              <a:p>
                <a:pPr>
                  <a:lnSpc>
                    <a:spcPct val="160000"/>
                  </a:lnSpc>
                  <a:spcBef>
                    <a:spcPct val="40000"/>
                  </a:spcBef>
                  <a:tabLst>
                    <a:tab pos="287338" algn="l"/>
                    <a:tab pos="2332038" algn="r"/>
                    <a:tab pos="2865438" algn="l"/>
                    <a:tab pos="10655300" algn="r"/>
                  </a:tabLst>
                </a:pPr>
                <a:r>
                  <a:rPr lang="en-US" altLang="zh-CN" smtClean="0"/>
                  <a:t>	</a:t>
                </a:r>
                <a:r>
                  <a:rPr lang="zh-CN" altLang="en-US" smtClean="0"/>
                  <a:t>特</a:t>
                </a:r>
                <a:r>
                  <a:rPr lang="zh-CN" altLang="en-US"/>
                  <a:t>别地：</a:t>
                </a:r>
                <a:r>
                  <a:rPr lang="en-US" altLang="zh-CN"/>
                  <a:t>	</a:t>
                </a:r>
                <a:r>
                  <a:rPr lang="zh-CN" altLang="en-US"/>
                  <a:t>在</a:t>
                </a:r>
                <a:r>
                  <a:rPr lang="zh-CN" altLang="en-US" smtClean="0"/>
                  <a:t>有</a:t>
                </a:r>
                <a:r>
                  <a:rPr lang="zh-CN" altLang="en-US"/>
                  <a:t>序序列中，所有元素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皆为</m:t>
                        </m:r>
                      </m:e>
                    </m:borderBox>
                  </m:oMath>
                </a14:m>
                <a:r>
                  <a:rPr lang="zh-CN" altLang="en-US"/>
                  <a:t>轴点；反之亦然</a:t>
                </a:r>
              </a:p>
              <a:p>
                <a:pPr>
                  <a:lnSpc>
                    <a:spcPct val="160000"/>
                  </a:lnSpc>
                  <a:spcBef>
                    <a:spcPct val="40000"/>
                  </a:spcBef>
                  <a:tabLst>
                    <a:tab pos="287338" algn="l"/>
                    <a:tab pos="2332038" algn="r"/>
                    <a:tab pos="2865438" algn="l"/>
                    <a:tab pos="10655300" algn="r"/>
                  </a:tabLst>
                </a:pPr>
                <a:r>
                  <a:rPr lang="en-US" altLang="zh-CN" smtClean="0"/>
                  <a:t>	</a:t>
                </a:r>
                <a:r>
                  <a:rPr lang="zh-CN" altLang="en-US" smtClean="0"/>
                  <a:t>快</a:t>
                </a:r>
                <a:r>
                  <a:rPr lang="zh-CN" altLang="en-US"/>
                  <a:t>速排</a:t>
                </a:r>
                <a:r>
                  <a:rPr lang="zh-CN" altLang="en-US" smtClean="0"/>
                  <a:t>序：</a:t>
                </a:r>
                <a:r>
                  <a:rPr lang="en-US" altLang="zh-CN" smtClean="0"/>
                  <a:t>	</a:t>
                </a:r>
                <a:r>
                  <a:rPr lang="zh-CN" altLang="en-US" smtClean="0"/>
                  <a:t>就</a:t>
                </a:r>
                <a:r>
                  <a:rPr lang="zh-CN" altLang="en-US"/>
                  <a:t>是将所有元素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逐个转换</m:t>
                        </m:r>
                      </m:e>
                    </m:borderBox>
                  </m:oMath>
                </a14:m>
                <a:r>
                  <a:rPr lang="zh-CN" altLang="en-US"/>
                  <a:t>为轴点的过程</a:t>
                </a:r>
                <a:endParaRPr lang="en-US" altLang="zh-CN"/>
              </a:p>
              <a:p>
                <a:pPr>
                  <a:lnSpc>
                    <a:spcPct val="160000"/>
                  </a:lnSpc>
                  <a:spcBef>
                    <a:spcPct val="40000"/>
                  </a:spcBef>
                  <a:tabLst>
                    <a:tab pos="287338" algn="l"/>
                    <a:tab pos="2332038" algn="r"/>
                    <a:tab pos="2865438" algn="l"/>
                    <a:tab pos="10655300" algn="r"/>
                  </a:tabLst>
                </a:pPr>
                <a:r>
                  <a:rPr lang="en-US" altLang="zh-CN" smtClean="0"/>
                  <a:t>	</a:t>
                </a:r>
                <a:r>
                  <a:rPr lang="zh-CN" altLang="en-US" smtClean="0"/>
                  <a:t>好</a:t>
                </a:r>
                <a:r>
                  <a:rPr lang="zh-CN" altLang="en-US"/>
                  <a:t>消息：</a:t>
                </a:r>
                <a:r>
                  <a:rPr lang="en-US" altLang="zh-CN"/>
                  <a:t>	</a:t>
                </a:r>
                <a:r>
                  <a:rPr lang="zh-CN" altLang="en-US" smtClean="0"/>
                  <a:t>通</a:t>
                </a:r>
                <a:r>
                  <a:rPr lang="zh-CN" altLang="en-US"/>
                  <a:t>过</a:t>
                </a:r>
                <a:r>
                  <a:rPr lang="zh-CN" altLang="en-US" smtClean="0"/>
                  <a:t>适当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交换</m:t>
                        </m:r>
                      </m:e>
                    </m:borderBox>
                  </m:oMath>
                </a14:m>
                <a:r>
                  <a:rPr lang="zh-CN" altLang="en-US"/>
                  <a:t>，可使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任一</m:t>
                        </m:r>
                      </m:e>
                    </m:borderBox>
                  </m:oMath>
                </a14:m>
                <a:r>
                  <a:rPr lang="zh-CN" altLang="en-US"/>
                  <a:t>元素转换为轴点</a:t>
                </a:r>
                <a:endParaRPr lang="en-US" altLang="zh-CN"/>
              </a:p>
              <a:p>
                <a:pPr>
                  <a:lnSpc>
                    <a:spcPct val="160000"/>
                  </a:lnSpc>
                  <a:spcBef>
                    <a:spcPct val="40000"/>
                  </a:spcBef>
                  <a:tabLst>
                    <a:tab pos="287338" algn="l"/>
                    <a:tab pos="2332038" algn="r"/>
                    <a:tab pos="2865438" algn="l"/>
                    <a:tab pos="10655300" algn="r"/>
                  </a:tabLst>
                </a:pPr>
                <a:r>
                  <a:rPr lang="en-US" altLang="zh-CN" smtClean="0"/>
                  <a:t>	</a:t>
                </a:r>
                <a:r>
                  <a:rPr lang="zh-CN" altLang="en-US" smtClean="0"/>
                  <a:t>问题：</a:t>
                </a:r>
                <a:r>
                  <a:rPr lang="en-US" altLang="zh-CN" smtClean="0"/>
                  <a:t>	</a:t>
                </a:r>
                <a:r>
                  <a:rPr lang="zh-CN" altLang="en-US" smtClean="0"/>
                  <a:t>如</a:t>
                </a:r>
                <a:r>
                  <a:rPr lang="zh-CN" altLang="en-US"/>
                  <a:t>何交换</a:t>
                </a:r>
                <a:r>
                  <a:rPr lang="zh-CN" altLang="en-US" smtClean="0"/>
                  <a:t>？成本多高？</a:t>
                </a:r>
                <a:endParaRPr 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30006" y="291881"/>
            <a:ext cx="863991" cy="511616"/>
          </a:xfrm>
        </p:spPr>
        <p:txBody>
          <a:bodyPr/>
          <a:lstStyle/>
          <a:p>
            <a:r>
              <a:rPr lang="zh-CN" altLang="en-US" smtClean="0"/>
              <a:t>轴</a:t>
            </a:r>
            <a:r>
              <a:rPr lang="zh-CN" altLang="en-US"/>
              <a:t>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31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462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50000"/>
                  </a:lnSpc>
                </a:pPr>
                <a:r>
                  <a:rPr lang="zh-CN" altLang="en-US" smtClean="0"/>
                  <a:t>任取一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候选者</m:t>
                        </m:r>
                      </m:e>
                    </m:borderBox>
                  </m:oMath>
                </a14:m>
                <a:r>
                  <a:rPr lang="zh-CN" altLang="en-US" smtClean="0"/>
                  <a:t>（如</a:t>
                </a:r>
                <a:r>
                  <a:rPr lang="en-US" altLang="zh-CN"/>
                  <a:t>[0]</a:t>
                </a:r>
                <a:r>
                  <a:rPr lang="zh-CN" altLang="en-US" smtClean="0"/>
                  <a:t>）</a:t>
                </a:r>
                <a:endParaRPr lang="zh-CN" altLang="en-US">
                  <a:solidFill>
                    <a:srgbClr val="0070C0"/>
                  </a:solidFill>
                </a:endParaRPr>
              </a:p>
              <a:p>
                <a:pPr>
                  <a:lnSpc>
                    <a:spcPct val="2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2</m:t>
                        </m:r>
                      </m:e>
                    </m:borderBox>
                  </m:oMath>
                </a14:m>
                <a:r>
                  <a:rPr lang="zh-CN" altLang="en-US" smtClean="0"/>
                  <a:t>个</a:t>
                </a:r>
                <a:r>
                  <a:rPr lang="zh-CN" altLang="en-US"/>
                  <a:t>指</a:t>
                </a:r>
                <a:r>
                  <a:rPr lang="zh-CN" altLang="en-US" smtClean="0"/>
                  <a:t>针，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3</m:t>
                        </m:r>
                      </m:e>
                    </m:borderBox>
                  </m:oMath>
                </a14:m>
                <a:r>
                  <a:rPr lang="zh-CN" altLang="en-US" smtClean="0"/>
                  <a:t>个子序列</a:t>
                </a:r>
                <a:r>
                  <a:rPr lang="zh-CN" altLang="en-US"/>
                  <a:t/>
                </a:r>
                <a:br>
                  <a:rPr lang="zh-CN" altLang="en-US"/>
                </a:br>
                <a:r>
                  <a:rPr lang="zh-CN" altLang="en-US">
                    <a:latin typeface="+mj-lt"/>
                  </a:rPr>
                  <a:t>	</a:t>
                </a:r>
                <a:r>
                  <a:rPr lang="zh-CN" altLang="en-US" smtClean="0">
                    <a:latin typeface="+mj-lt"/>
                  </a:rPr>
                  <a:t>前缀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>
                            <a:latin typeface="+mj-lt"/>
                          </a:rPr>
                          <m:t>L</m:t>
                        </m:r>
                      </m:e>
                    </m:borderBox>
                  </m:oMath>
                </a14:m>
                <a:r>
                  <a:rPr lang="zh-CN" altLang="en-US" smtClean="0">
                    <a:latin typeface="+mj-lt"/>
                  </a:rPr>
                  <a:t>：</a:t>
                </a:r>
                <a:r>
                  <a:rPr lang="zh-CN" altLang="en-US">
                    <a:latin typeface="+mj-lt"/>
                  </a:rPr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>
                            <a:latin typeface="+mj-lt"/>
                          </a:rPr>
                          <m:t>≤</m:t>
                        </m:r>
                      </m:e>
                    </m:borderBox>
                  </m:oMath>
                </a14:m>
                <a:r>
                  <a:rPr lang="en-US" altLang="zh-CN" smtClean="0">
                    <a:latin typeface="+mj-lt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zh-CN" altLang="en-US" smtClean="0">
                    <a:latin typeface="+mj-lt"/>
                  </a:rPr>
                  <a:t>候选者，初始为空</a:t>
                </a:r>
                <a:r>
                  <a:rPr lang="zh-CN" altLang="en-US">
                    <a:latin typeface="+mj-lt"/>
                  </a:rPr>
                  <a:t/>
                </a:r>
                <a:br>
                  <a:rPr lang="zh-CN" altLang="en-US">
                    <a:latin typeface="+mj-lt"/>
                  </a:rPr>
                </a:br>
                <a:r>
                  <a:rPr lang="zh-CN" altLang="en-US">
                    <a:latin typeface="+mj-lt"/>
                  </a:rPr>
                  <a:t>	</a:t>
                </a:r>
                <a:r>
                  <a:rPr lang="zh-CN" altLang="en-US" smtClean="0">
                    <a:latin typeface="+mj-lt"/>
                  </a:rPr>
                  <a:t>后缀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>
                            <a:latin typeface="+mj-lt"/>
                          </a:rPr>
                          <m:t>G</m:t>
                        </m:r>
                      </m:e>
                    </m:borderBox>
                  </m:oMath>
                </a14:m>
                <a:r>
                  <a:rPr lang="zh-CN" altLang="en-US" smtClean="0">
                    <a:latin typeface="+mj-lt"/>
                  </a:rPr>
                  <a:t>：</a:t>
                </a:r>
                <a:r>
                  <a:rPr lang="zh-CN" altLang="en-US">
                    <a:latin typeface="+mj-lt"/>
                  </a:rPr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>
                            <a:latin typeface="+mj-lt"/>
                          </a:rPr>
                          <m:t>≥</m:t>
                        </m:r>
                      </m:e>
                    </m:borderBox>
                  </m:oMath>
                </a14:m>
                <a:r>
                  <a:rPr lang="en-US" altLang="zh-CN" smtClean="0">
                    <a:latin typeface="+mj-lt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zh-CN" altLang="en-US" smtClean="0"/>
                  <a:t>候</a:t>
                </a:r>
                <a:r>
                  <a:rPr lang="zh-CN" altLang="en-US"/>
                  <a:t>选者</a:t>
                </a:r>
                <a:r>
                  <a:rPr lang="zh-CN" altLang="en-US" smtClean="0"/>
                  <a:t>，</a:t>
                </a:r>
                <a:r>
                  <a:rPr lang="zh-CN" altLang="en-US"/>
                  <a:t>初始为空</a:t>
                </a:r>
                <a:br>
                  <a:rPr lang="zh-CN" altLang="en-US"/>
                </a:br>
                <a:r>
                  <a:rPr lang="zh-CN" altLang="en-US"/>
                  <a:t>	中</a:t>
                </a:r>
                <a:r>
                  <a:rPr lang="zh-CN" altLang="en-US" smtClean="0"/>
                  <a:t>段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U</m:t>
                        </m:r>
                      </m:e>
                    </m:borderBox>
                  </m:oMath>
                </a14:m>
                <a:r>
                  <a:rPr lang="zh-CN" altLang="en-US" smtClean="0"/>
                  <a:t>：</a:t>
                </a:r>
                <a:r>
                  <a:rPr lang="zh-CN" altLang="en-US"/>
                  <a:t>	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?</m:t>
                        </m:r>
                      </m:e>
                    </m:borderBox>
                  </m:oMath>
                </a14:m>
                <a:r>
                  <a:rPr lang="zh-CN" altLang="en-US" smtClean="0"/>
                  <a:t> 待</a:t>
                </a:r>
                <a:r>
                  <a:rPr lang="zh-CN" altLang="en-US"/>
                  <a:t>确</a:t>
                </a:r>
                <a:r>
                  <a:rPr lang="zh-CN" altLang="en-US" smtClean="0"/>
                  <a:t>定</a:t>
                </a:r>
                <a:r>
                  <a:rPr lang="zh-CN" altLang="en-US"/>
                  <a:t>，初始</a:t>
                </a:r>
                <a:r>
                  <a:rPr lang="zh-CN" altLang="en-US" smtClean="0"/>
                  <a:t>为全集</a:t>
                </a:r>
                <a:endParaRPr lang="zh-CN" altLang="en-US"/>
              </a:p>
            </p:txBody>
          </p:sp>
        </mc:Choice>
        <mc:Fallback xmlns="">
          <p:sp>
            <p:nvSpPr>
              <p:cNvPr id="1546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6242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303" y="291880"/>
            <a:ext cx="1469700" cy="511616"/>
          </a:xfrm>
          <a:ln/>
        </p:spPr>
        <p:txBody>
          <a:bodyPr/>
          <a:lstStyle/>
          <a:p>
            <a:r>
              <a:rPr lang="zh-CN" altLang="en-US"/>
              <a:t>构造轴点</a:t>
            </a:r>
            <a:endParaRPr lang="en-US" altLang="zh-CN"/>
          </a:p>
        </p:txBody>
      </p:sp>
      <p:sp>
        <p:nvSpPr>
          <p:cNvPr id="24" name="AutoShape 50"/>
          <p:cNvSpPr>
            <a:spLocks noChangeArrowheads="1"/>
          </p:cNvSpPr>
          <p:nvPr/>
        </p:nvSpPr>
        <p:spPr bwMode="auto">
          <a:xfrm>
            <a:off x="5735953" y="2810659"/>
            <a:ext cx="2014798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 ≤ pivot</a:t>
            </a:r>
          </a:p>
        </p:txBody>
      </p:sp>
      <p:sp>
        <p:nvSpPr>
          <p:cNvPr id="25" name="Line 51"/>
          <p:cNvSpPr>
            <a:spLocks noChangeShapeType="1"/>
          </p:cNvSpPr>
          <p:nvPr/>
        </p:nvSpPr>
        <p:spPr bwMode="auto">
          <a:xfrm>
            <a:off x="7896845" y="3097992"/>
            <a:ext cx="0" cy="215900"/>
          </a:xfrm>
          <a:prstGeom prst="line">
            <a:avLst/>
          </a:prstGeom>
          <a:noFill/>
          <a:ln w="57150">
            <a:solidFill>
              <a:srgbClr val="0C662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/>
          <a:p>
            <a:endParaRPr lang="zh-CN" altLang="en-US">
              <a:solidFill>
                <a:srgbClr val="0C6620"/>
              </a:solidFill>
            </a:endParaRPr>
          </a:p>
        </p:txBody>
      </p:sp>
      <p:sp>
        <p:nvSpPr>
          <p:cNvPr id="26" name="Rectangle 52"/>
          <p:cNvSpPr>
            <a:spLocks noChangeArrowheads="1"/>
          </p:cNvSpPr>
          <p:nvPr/>
        </p:nvSpPr>
        <p:spPr bwMode="auto">
          <a:xfrm>
            <a:off x="7752385" y="3285317"/>
            <a:ext cx="287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lo</a:t>
            </a:r>
          </a:p>
        </p:txBody>
      </p:sp>
      <p:sp>
        <p:nvSpPr>
          <p:cNvPr id="27" name="AutoShape 53"/>
          <p:cNvSpPr>
            <a:spLocks noChangeArrowheads="1"/>
          </p:cNvSpPr>
          <p:nvPr/>
        </p:nvSpPr>
        <p:spPr bwMode="auto">
          <a:xfrm>
            <a:off x="9479537" y="2810659"/>
            <a:ext cx="1729175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pivot ≤ G</a:t>
            </a:r>
          </a:p>
        </p:txBody>
      </p:sp>
      <p:sp>
        <p:nvSpPr>
          <p:cNvPr id="28" name="AutoShape 54"/>
          <p:cNvSpPr>
            <a:spLocks noChangeArrowheads="1"/>
          </p:cNvSpPr>
          <p:nvPr/>
        </p:nvSpPr>
        <p:spPr bwMode="auto">
          <a:xfrm>
            <a:off x="7752335" y="2810659"/>
            <a:ext cx="1727200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U</a:t>
            </a:r>
          </a:p>
        </p:txBody>
      </p:sp>
      <p:sp>
        <p:nvSpPr>
          <p:cNvPr id="29" name="AutoShape 55"/>
          <p:cNvSpPr>
            <a:spLocks noChangeArrowheads="1"/>
          </p:cNvSpPr>
          <p:nvPr/>
        </p:nvSpPr>
        <p:spPr bwMode="auto">
          <a:xfrm>
            <a:off x="9192198" y="3963184"/>
            <a:ext cx="2016512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pivot</a:t>
            </a:r>
            <a:r>
              <a:rPr lang="en-US" altLang="zh-CN" sz="240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≤</a:t>
            </a:r>
            <a:r>
              <a:rPr lang="en-US" altLang="zh-CN" sz="240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</a:p>
        </p:txBody>
      </p:sp>
      <p:sp>
        <p:nvSpPr>
          <p:cNvPr id="30" name="Line 56"/>
          <p:cNvSpPr>
            <a:spLocks noChangeShapeType="1"/>
          </p:cNvSpPr>
          <p:nvPr/>
        </p:nvSpPr>
        <p:spPr bwMode="auto">
          <a:xfrm>
            <a:off x="9047735" y="4250517"/>
            <a:ext cx="0" cy="215900"/>
          </a:xfrm>
          <a:prstGeom prst="line">
            <a:avLst/>
          </a:prstGeom>
          <a:noFill/>
          <a:ln w="57150">
            <a:solidFill>
              <a:srgbClr val="0C662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/>
          <a:p>
            <a:endParaRPr lang="zh-CN" altLang="en-US">
              <a:solidFill>
                <a:srgbClr val="0C6620"/>
              </a:solidFill>
            </a:endParaRPr>
          </a:p>
        </p:txBody>
      </p:sp>
      <p:sp>
        <p:nvSpPr>
          <p:cNvPr id="31" name="Rectangle 57"/>
          <p:cNvSpPr>
            <a:spLocks noChangeArrowheads="1"/>
          </p:cNvSpPr>
          <p:nvPr/>
        </p:nvSpPr>
        <p:spPr bwMode="auto">
          <a:xfrm>
            <a:off x="8904860" y="4437842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lo</a:t>
            </a:r>
          </a:p>
        </p:txBody>
      </p:sp>
      <p:sp>
        <p:nvSpPr>
          <p:cNvPr id="32" name="AutoShape 58"/>
          <p:cNvSpPr>
            <a:spLocks noChangeArrowheads="1"/>
          </p:cNvSpPr>
          <p:nvPr/>
        </p:nvSpPr>
        <p:spPr bwMode="auto">
          <a:xfrm>
            <a:off x="5735953" y="3963184"/>
            <a:ext cx="3167322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zh-CN" sz="240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≤</a:t>
            </a:r>
            <a:r>
              <a:rPr lang="en-US" altLang="zh-CN" sz="240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pivot</a:t>
            </a:r>
          </a:p>
        </p:txBody>
      </p:sp>
      <p:sp>
        <p:nvSpPr>
          <p:cNvPr id="33" name="Line 59"/>
          <p:cNvSpPr>
            <a:spLocks noChangeShapeType="1"/>
          </p:cNvSpPr>
          <p:nvPr/>
        </p:nvSpPr>
        <p:spPr bwMode="auto">
          <a:xfrm>
            <a:off x="9047735" y="3747280"/>
            <a:ext cx="0" cy="215900"/>
          </a:xfrm>
          <a:prstGeom prst="line">
            <a:avLst/>
          </a:prstGeom>
          <a:noFill/>
          <a:ln w="57150">
            <a:solidFill>
              <a:srgbClr val="0C662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/>
          <a:p>
            <a:endParaRPr lang="zh-CN" altLang="en-US">
              <a:solidFill>
                <a:srgbClr val="0C6620"/>
              </a:solidFill>
            </a:endParaRPr>
          </a:p>
        </p:txBody>
      </p:sp>
      <p:sp>
        <p:nvSpPr>
          <p:cNvPr id="34" name="Rectangle 60"/>
          <p:cNvSpPr>
            <a:spLocks noChangeArrowheads="1"/>
          </p:cNvSpPr>
          <p:nvPr/>
        </p:nvSpPr>
        <p:spPr bwMode="auto">
          <a:xfrm>
            <a:off x="8904860" y="3458359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hi</a:t>
            </a:r>
          </a:p>
        </p:txBody>
      </p:sp>
      <p:sp>
        <p:nvSpPr>
          <p:cNvPr id="35" name="AutoShape 61"/>
          <p:cNvSpPr>
            <a:spLocks noChangeArrowheads="1"/>
          </p:cNvSpPr>
          <p:nvPr/>
        </p:nvSpPr>
        <p:spPr bwMode="auto">
          <a:xfrm>
            <a:off x="8904860" y="3963184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m</a:t>
            </a:r>
          </a:p>
        </p:txBody>
      </p:sp>
      <p:sp>
        <p:nvSpPr>
          <p:cNvPr id="36" name="AutoShape 62"/>
          <p:cNvSpPr>
            <a:spLocks noChangeArrowheads="1"/>
          </p:cNvSpPr>
          <p:nvPr/>
        </p:nvSpPr>
        <p:spPr bwMode="auto">
          <a:xfrm>
            <a:off x="5734807" y="1297767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m</a:t>
            </a:r>
          </a:p>
        </p:txBody>
      </p:sp>
      <p:sp>
        <p:nvSpPr>
          <p:cNvPr id="37" name="AutoShape 63"/>
          <p:cNvSpPr>
            <a:spLocks noChangeArrowheads="1"/>
          </p:cNvSpPr>
          <p:nvPr/>
        </p:nvSpPr>
        <p:spPr bwMode="auto">
          <a:xfrm>
            <a:off x="5735953" y="1658130"/>
            <a:ext cx="5472759" cy="317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4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. . .</a:t>
            </a:r>
          </a:p>
        </p:txBody>
      </p:sp>
      <p:sp>
        <p:nvSpPr>
          <p:cNvPr id="38" name="Line 64"/>
          <p:cNvSpPr>
            <a:spLocks noChangeShapeType="1"/>
          </p:cNvSpPr>
          <p:nvPr/>
        </p:nvSpPr>
        <p:spPr bwMode="auto">
          <a:xfrm>
            <a:off x="5878825" y="1975630"/>
            <a:ext cx="0" cy="215900"/>
          </a:xfrm>
          <a:prstGeom prst="line">
            <a:avLst/>
          </a:prstGeom>
          <a:noFill/>
          <a:ln w="57150">
            <a:solidFill>
              <a:srgbClr val="0C662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/>
          <a:p>
            <a:endParaRPr lang="zh-CN" altLang="en-US">
              <a:solidFill>
                <a:srgbClr val="0C6620"/>
              </a:solidFill>
            </a:endParaRPr>
          </a:p>
        </p:txBody>
      </p:sp>
      <p:sp>
        <p:nvSpPr>
          <p:cNvPr id="39" name="Rectangle 65"/>
          <p:cNvSpPr>
            <a:spLocks noChangeArrowheads="1"/>
          </p:cNvSpPr>
          <p:nvPr/>
        </p:nvSpPr>
        <p:spPr bwMode="auto">
          <a:xfrm>
            <a:off x="5735950" y="2162959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lo</a:t>
            </a:r>
          </a:p>
        </p:txBody>
      </p:sp>
      <p:sp>
        <p:nvSpPr>
          <p:cNvPr id="40" name="Line 66"/>
          <p:cNvSpPr>
            <a:spLocks noChangeShapeType="1"/>
          </p:cNvSpPr>
          <p:nvPr/>
        </p:nvSpPr>
        <p:spPr bwMode="auto">
          <a:xfrm>
            <a:off x="9335303" y="2594755"/>
            <a:ext cx="0" cy="215900"/>
          </a:xfrm>
          <a:prstGeom prst="line">
            <a:avLst/>
          </a:prstGeom>
          <a:noFill/>
          <a:ln w="57150">
            <a:solidFill>
              <a:srgbClr val="0C662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/>
          <a:p>
            <a:endParaRPr lang="zh-CN" altLang="en-US">
              <a:solidFill>
                <a:srgbClr val="0C6620"/>
              </a:solidFill>
            </a:endParaRPr>
          </a:p>
        </p:txBody>
      </p:sp>
      <p:sp>
        <p:nvSpPr>
          <p:cNvPr id="41" name="Rectangle 67"/>
          <p:cNvSpPr>
            <a:spLocks noChangeArrowheads="1"/>
          </p:cNvSpPr>
          <p:nvPr/>
        </p:nvSpPr>
        <p:spPr bwMode="auto">
          <a:xfrm>
            <a:off x="9192430" y="2305834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hi</a:t>
            </a:r>
          </a:p>
        </p:txBody>
      </p:sp>
      <p:sp>
        <p:nvSpPr>
          <p:cNvPr id="42" name="Line 68"/>
          <p:cNvSpPr>
            <a:spLocks noChangeShapeType="1"/>
          </p:cNvSpPr>
          <p:nvPr/>
        </p:nvSpPr>
        <p:spPr bwMode="auto">
          <a:xfrm>
            <a:off x="11065132" y="1443817"/>
            <a:ext cx="0" cy="215900"/>
          </a:xfrm>
          <a:prstGeom prst="line">
            <a:avLst/>
          </a:prstGeom>
          <a:noFill/>
          <a:ln w="57150">
            <a:solidFill>
              <a:srgbClr val="0C662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/>
          <a:p>
            <a:endParaRPr lang="zh-CN" altLang="en-US">
              <a:solidFill>
                <a:srgbClr val="0C6620"/>
              </a:solidFill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auto">
          <a:xfrm>
            <a:off x="10920670" y="1154892"/>
            <a:ext cx="287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868156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30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6" grpId="1"/>
      <p:bldP spid="27" grpId="0" animBg="1"/>
      <p:bldP spid="28" grpId="0" animBg="1"/>
      <p:bldP spid="29" grpId="0" animBg="1"/>
      <p:bldP spid="31" grpId="0"/>
      <p:bldP spid="31" grpId="1"/>
      <p:bldP spid="32" grpId="0" animBg="1"/>
      <p:bldP spid="34" grpId="0"/>
      <p:bldP spid="34" grpId="1"/>
      <p:bldP spid="35" grpId="0" animBg="1"/>
      <p:bldP spid="36" grpId="0" animBg="1"/>
      <p:bldP spid="37" grpId="0" animBg="1"/>
      <p:bldP spid="39" grpId="0"/>
      <p:bldP spid="39" grpId="1"/>
      <p:bldP spid="41" grpId="0"/>
      <p:bldP spid="41" grpId="1"/>
      <p:bldP spid="43" grpId="0"/>
      <p:bldP spid="4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462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25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交替</m:t>
                        </m:r>
                      </m:e>
                    </m:borderBox>
                  </m:oMath>
                </a14:m>
                <a:r>
                  <a:rPr lang="zh-CN" altLang="en-US" smtClean="0"/>
                  <a:t>地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向内</m:t>
                        </m:r>
                      </m:e>
                    </m:borderBox>
                  </m:oMath>
                </a14:m>
                <a:r>
                  <a:rPr lang="zh-CN" altLang="en-US" smtClean="0"/>
                  <a:t>移</a:t>
                </a:r>
                <a:r>
                  <a:rPr lang="zh-CN" altLang="en-US"/>
                  <a:t>动</a:t>
                </a:r>
                <a:r>
                  <a:rPr lang="en-US" altLang="zh-CN"/>
                  <a:t>lo</a:t>
                </a:r>
                <a:r>
                  <a:rPr lang="zh-CN" altLang="en-US"/>
                  <a:t>和</a:t>
                </a:r>
                <a:r>
                  <a:rPr lang="en-US" altLang="zh-CN" smtClean="0"/>
                  <a:t>hi</a:t>
                </a:r>
              </a:p>
              <a:p>
                <a:pPr>
                  <a:lnSpc>
                    <a:spcPct val="225000"/>
                  </a:lnSpc>
                </a:pPr>
                <a:r>
                  <a:rPr lang="zh-CN" altLang="en-US"/>
                  <a:t>逐</a:t>
                </a:r>
                <a:r>
                  <a:rPr lang="zh-CN" altLang="en-US" smtClean="0"/>
                  <a:t>个检查</a:t>
                </a:r>
                <a:r>
                  <a:rPr lang="zh-CN" altLang="en-US"/>
                  <a:t>当前</a:t>
                </a:r>
                <a:r>
                  <a:rPr lang="zh-CN" altLang="en-US" smtClean="0"/>
                  <a:t>元</a:t>
                </a:r>
                <a:r>
                  <a:rPr lang="zh-CN" altLang="en-US"/>
                  <a:t>素</a:t>
                </a:r>
                <a:r>
                  <a:rPr lang="zh-CN" altLang="en-US" smtClean="0"/>
                  <a:t>：</a:t>
                </a:r>
                <a:r>
                  <a:rPr lang="en-US" altLang="zh-CN" smtClean="0"/>
                  <a:t/>
                </a:r>
                <a:br>
                  <a:rPr lang="en-US" altLang="zh-CN" smtClean="0"/>
                </a:br>
                <a:r>
                  <a:rPr lang="zh-CN" altLang="en-US" smtClean="0"/>
                  <a:t>若更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小</m:t>
                        </m:r>
                      </m:e>
                    </m:borderBox>
                  </m:oMath>
                </a14:m>
                <a:r>
                  <a:rPr lang="en-US" altLang="zh-CN" smtClean="0"/>
                  <a:t>/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大</m:t>
                        </m:r>
                      </m:e>
                    </m:borderBox>
                  </m:oMath>
                </a14:m>
                <a:r>
                  <a:rPr lang="zh-CN" altLang="en-US"/>
                  <a:t>，则转移归</a:t>
                </a:r>
                <a:r>
                  <a:rPr lang="zh-CN" altLang="en-US" smtClean="0"/>
                  <a:t>入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L</m:t>
                        </m:r>
                      </m:e>
                    </m:borderBox>
                  </m:oMath>
                </a14:m>
                <a:r>
                  <a:rPr lang="en-US" altLang="zh-CN" smtClean="0"/>
                  <a:t>/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G</m:t>
                        </m:r>
                      </m:e>
                    </m:borderBox>
                  </m:oMath>
                </a14:m>
                <a:endParaRPr lang="en-US" altLang="zh-CN"/>
              </a:p>
              <a:p>
                <a:pPr>
                  <a:lnSpc>
                    <a:spcPct val="225000"/>
                  </a:lnSpc>
                </a:pPr>
                <a:r>
                  <a:rPr lang="zh-CN" altLang="en-US"/>
                  <a:t>当</a:t>
                </a:r>
                <a:r>
                  <a:rPr lang="en-US" altLang="zh-CN"/>
                  <a:t>lo = hi</a:t>
                </a:r>
                <a:r>
                  <a:rPr lang="zh-CN" altLang="en-US" smtClean="0"/>
                  <a:t>时</a:t>
                </a:r>
                <a:r>
                  <a:rPr lang="en-US" altLang="zh-CN" smtClean="0"/>
                  <a:t/>
                </a:r>
                <a:br>
                  <a:rPr lang="en-US" altLang="zh-CN" smtClean="0"/>
                </a:br>
                <a:r>
                  <a:rPr lang="zh-CN" altLang="en-US" smtClean="0"/>
                  <a:t>只</a:t>
                </a:r>
                <a:r>
                  <a:rPr lang="zh-CN" altLang="en-US"/>
                  <a:t>需将候选</a:t>
                </a:r>
                <a:r>
                  <a:rPr lang="zh-CN" altLang="en-US" smtClean="0"/>
                  <a:t>者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/>
                          <m:t>嵌入</m:t>
                        </m:r>
                      </m:e>
                    </m:borderBox>
                  </m:oMath>
                </a14:m>
                <a:r>
                  <a:rPr lang="zh-CN" altLang="en-US" smtClean="0"/>
                  <a:t>于</a:t>
                </a:r>
                <a:r>
                  <a:rPr lang="en-US" altLang="zh-CN"/>
                  <a:t>L</a:t>
                </a:r>
                <a:r>
                  <a:rPr lang="zh-CN" altLang="en-US"/>
                  <a:t>、</a:t>
                </a:r>
                <a:r>
                  <a:rPr lang="en-US" altLang="zh-CN"/>
                  <a:t>G</a:t>
                </a:r>
                <a:r>
                  <a:rPr lang="zh-CN" altLang="en-US"/>
                  <a:t>之间，它即是轴点！</a:t>
                </a:r>
              </a:p>
              <a:p>
                <a:pPr>
                  <a:lnSpc>
                    <a:spcPct val="225000"/>
                  </a:lnSpc>
                </a:pPr>
                <a:r>
                  <a:rPr lang="zh-CN" altLang="en-US"/>
                  <a:t>整个过程中，各元素最多移动一次（候选者两次</a:t>
                </a:r>
                <a:r>
                  <a:rPr lang="zh-CN" altLang="en-US" smtClean="0"/>
                  <a:t>）</a:t>
                </a:r>
                <a:r>
                  <a:rPr lang="en-US" altLang="zh-CN" smtClean="0">
                    <a:latin typeface="微软雅黑" pitchFamily="34" charset="-122"/>
                  </a:rPr>
                  <a:t>——</a:t>
                </a:r>
                <a:r>
                  <a:rPr lang="zh-CN" altLang="en-US"/>
                  <a:t>累</a:t>
                </a:r>
                <a:r>
                  <a:rPr lang="zh-CN" altLang="en-US" smtClean="0"/>
                  <a:t>计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>
                            <a:latin typeface="Brush Script MT" pitchFamily="66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zh-CN"/>
                          <m:t>(</m:t>
                        </m:r>
                        <m:r>
                          <m:rPr>
                            <m:nor/>
                          </m:rPr>
                          <a:rPr lang="en-US" altLang="zh-CN"/>
                          <m:t>n</m:t>
                        </m:r>
                        <m:r>
                          <m:rPr>
                            <m:nor/>
                          </m:rPr>
                          <a:rPr lang="en-US" altLang="zh-CN"/>
                          <m:t>)</m:t>
                        </m:r>
                      </m:e>
                    </m:borderBox>
                  </m:oMath>
                </a14:m>
                <a:r>
                  <a:rPr lang="zh-CN" altLang="en-US" smtClean="0"/>
                  <a:t>时间、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>
                            <a:latin typeface="BrushScript BT" panose="03060802040406070304" pitchFamily="66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zh-CN"/>
                          <m:t>(1)</m:t>
                        </m:r>
                      </m:e>
                    </m:borderBox>
                  </m:oMath>
                </a14:m>
                <a:r>
                  <a:rPr lang="zh-CN" altLang="en-US" smtClean="0"/>
                  <a:t>辅助空间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6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6242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303" y="291880"/>
            <a:ext cx="1469700" cy="511616"/>
          </a:xfrm>
          <a:ln/>
        </p:spPr>
        <p:txBody>
          <a:bodyPr/>
          <a:lstStyle/>
          <a:p>
            <a:r>
              <a:rPr lang="zh-CN" altLang="en-US"/>
              <a:t>构造轴点</a:t>
            </a:r>
            <a:endParaRPr lang="en-US" altLang="zh-CN"/>
          </a:p>
        </p:txBody>
      </p:sp>
      <p:sp>
        <p:nvSpPr>
          <p:cNvPr id="24" name="AutoShape 50"/>
          <p:cNvSpPr>
            <a:spLocks noChangeArrowheads="1"/>
          </p:cNvSpPr>
          <p:nvPr/>
        </p:nvSpPr>
        <p:spPr bwMode="auto">
          <a:xfrm>
            <a:off x="5735953" y="2810659"/>
            <a:ext cx="2014798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 ≤ pivot</a:t>
            </a:r>
          </a:p>
        </p:txBody>
      </p:sp>
      <p:sp>
        <p:nvSpPr>
          <p:cNvPr id="25" name="Line 51"/>
          <p:cNvSpPr>
            <a:spLocks noChangeShapeType="1"/>
          </p:cNvSpPr>
          <p:nvPr/>
        </p:nvSpPr>
        <p:spPr bwMode="auto">
          <a:xfrm>
            <a:off x="7896845" y="3097992"/>
            <a:ext cx="0" cy="215900"/>
          </a:xfrm>
          <a:prstGeom prst="line">
            <a:avLst/>
          </a:prstGeom>
          <a:noFill/>
          <a:ln w="57150">
            <a:solidFill>
              <a:srgbClr val="0C662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/>
          <a:p>
            <a:endParaRPr lang="zh-CN" altLang="en-US">
              <a:solidFill>
                <a:srgbClr val="0C6620"/>
              </a:solidFill>
            </a:endParaRPr>
          </a:p>
        </p:txBody>
      </p:sp>
      <p:sp>
        <p:nvSpPr>
          <p:cNvPr id="26" name="Rectangle 52"/>
          <p:cNvSpPr>
            <a:spLocks noChangeArrowheads="1"/>
          </p:cNvSpPr>
          <p:nvPr/>
        </p:nvSpPr>
        <p:spPr bwMode="auto">
          <a:xfrm>
            <a:off x="7752385" y="3285317"/>
            <a:ext cx="287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lo</a:t>
            </a:r>
          </a:p>
        </p:txBody>
      </p:sp>
      <p:sp>
        <p:nvSpPr>
          <p:cNvPr id="27" name="AutoShape 53"/>
          <p:cNvSpPr>
            <a:spLocks noChangeArrowheads="1"/>
          </p:cNvSpPr>
          <p:nvPr/>
        </p:nvSpPr>
        <p:spPr bwMode="auto">
          <a:xfrm>
            <a:off x="9479537" y="2810659"/>
            <a:ext cx="1729175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pivot ≤ G</a:t>
            </a:r>
          </a:p>
        </p:txBody>
      </p:sp>
      <p:sp>
        <p:nvSpPr>
          <p:cNvPr id="28" name="AutoShape 54"/>
          <p:cNvSpPr>
            <a:spLocks noChangeArrowheads="1"/>
          </p:cNvSpPr>
          <p:nvPr/>
        </p:nvSpPr>
        <p:spPr bwMode="auto">
          <a:xfrm>
            <a:off x="7752335" y="2810659"/>
            <a:ext cx="1727200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U</a:t>
            </a:r>
          </a:p>
        </p:txBody>
      </p:sp>
      <p:sp>
        <p:nvSpPr>
          <p:cNvPr id="29" name="AutoShape 55"/>
          <p:cNvSpPr>
            <a:spLocks noChangeArrowheads="1"/>
          </p:cNvSpPr>
          <p:nvPr/>
        </p:nvSpPr>
        <p:spPr bwMode="auto">
          <a:xfrm>
            <a:off x="9192198" y="3963184"/>
            <a:ext cx="2016512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pivot</a:t>
            </a:r>
            <a:r>
              <a:rPr lang="en-US" altLang="zh-CN" sz="240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≤</a:t>
            </a:r>
            <a:r>
              <a:rPr lang="en-US" altLang="zh-CN" sz="240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</a:p>
        </p:txBody>
      </p:sp>
      <p:sp>
        <p:nvSpPr>
          <p:cNvPr id="30" name="Line 56"/>
          <p:cNvSpPr>
            <a:spLocks noChangeShapeType="1"/>
          </p:cNvSpPr>
          <p:nvPr/>
        </p:nvSpPr>
        <p:spPr bwMode="auto">
          <a:xfrm>
            <a:off x="9047735" y="4250517"/>
            <a:ext cx="0" cy="215900"/>
          </a:xfrm>
          <a:prstGeom prst="line">
            <a:avLst/>
          </a:prstGeom>
          <a:noFill/>
          <a:ln w="57150">
            <a:solidFill>
              <a:srgbClr val="0C662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/>
          <a:p>
            <a:endParaRPr lang="zh-CN" altLang="en-US">
              <a:solidFill>
                <a:srgbClr val="0C6620"/>
              </a:solidFill>
            </a:endParaRPr>
          </a:p>
        </p:txBody>
      </p:sp>
      <p:sp>
        <p:nvSpPr>
          <p:cNvPr id="31" name="Rectangle 57"/>
          <p:cNvSpPr>
            <a:spLocks noChangeArrowheads="1"/>
          </p:cNvSpPr>
          <p:nvPr/>
        </p:nvSpPr>
        <p:spPr bwMode="auto">
          <a:xfrm>
            <a:off x="8904860" y="4437842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lo</a:t>
            </a:r>
          </a:p>
        </p:txBody>
      </p:sp>
      <p:sp>
        <p:nvSpPr>
          <p:cNvPr id="32" name="AutoShape 58"/>
          <p:cNvSpPr>
            <a:spLocks noChangeArrowheads="1"/>
          </p:cNvSpPr>
          <p:nvPr/>
        </p:nvSpPr>
        <p:spPr bwMode="auto">
          <a:xfrm>
            <a:off x="5735953" y="3963184"/>
            <a:ext cx="3167322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zh-CN" sz="240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≤</a:t>
            </a:r>
            <a:r>
              <a:rPr lang="en-US" altLang="zh-CN" sz="240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pivot</a:t>
            </a:r>
          </a:p>
        </p:txBody>
      </p:sp>
      <p:sp>
        <p:nvSpPr>
          <p:cNvPr id="33" name="Line 59"/>
          <p:cNvSpPr>
            <a:spLocks noChangeShapeType="1"/>
          </p:cNvSpPr>
          <p:nvPr/>
        </p:nvSpPr>
        <p:spPr bwMode="auto">
          <a:xfrm>
            <a:off x="9047735" y="3747280"/>
            <a:ext cx="0" cy="21590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/>
          <a:p>
            <a:endParaRPr lang="zh-CN" altLang="en-US">
              <a:solidFill>
                <a:srgbClr val="0C6620"/>
              </a:solidFill>
            </a:endParaRPr>
          </a:p>
        </p:txBody>
      </p:sp>
      <p:sp>
        <p:nvSpPr>
          <p:cNvPr id="34" name="Rectangle 60"/>
          <p:cNvSpPr>
            <a:spLocks noChangeArrowheads="1"/>
          </p:cNvSpPr>
          <p:nvPr/>
        </p:nvSpPr>
        <p:spPr bwMode="auto">
          <a:xfrm>
            <a:off x="8904860" y="3458359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hi</a:t>
            </a:r>
          </a:p>
        </p:txBody>
      </p:sp>
      <p:sp>
        <p:nvSpPr>
          <p:cNvPr id="35" name="AutoShape 61"/>
          <p:cNvSpPr>
            <a:spLocks noChangeArrowheads="1"/>
          </p:cNvSpPr>
          <p:nvPr/>
        </p:nvSpPr>
        <p:spPr bwMode="auto">
          <a:xfrm>
            <a:off x="8904860" y="3963184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m</a:t>
            </a:r>
          </a:p>
        </p:txBody>
      </p:sp>
      <p:sp>
        <p:nvSpPr>
          <p:cNvPr id="36" name="AutoShape 62"/>
          <p:cNvSpPr>
            <a:spLocks noChangeArrowheads="1"/>
          </p:cNvSpPr>
          <p:nvPr/>
        </p:nvSpPr>
        <p:spPr bwMode="auto">
          <a:xfrm>
            <a:off x="5734807" y="1297767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20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m</a:t>
            </a:r>
          </a:p>
        </p:txBody>
      </p:sp>
      <p:sp>
        <p:nvSpPr>
          <p:cNvPr id="37" name="AutoShape 63"/>
          <p:cNvSpPr>
            <a:spLocks noChangeArrowheads="1"/>
          </p:cNvSpPr>
          <p:nvPr/>
        </p:nvSpPr>
        <p:spPr bwMode="auto">
          <a:xfrm>
            <a:off x="5735953" y="1658130"/>
            <a:ext cx="5472759" cy="317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24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. . .</a:t>
            </a:r>
          </a:p>
        </p:txBody>
      </p:sp>
      <p:sp>
        <p:nvSpPr>
          <p:cNvPr id="38" name="Line 64"/>
          <p:cNvSpPr>
            <a:spLocks noChangeShapeType="1"/>
          </p:cNvSpPr>
          <p:nvPr/>
        </p:nvSpPr>
        <p:spPr bwMode="auto">
          <a:xfrm>
            <a:off x="5878825" y="1975630"/>
            <a:ext cx="0" cy="215900"/>
          </a:xfrm>
          <a:prstGeom prst="line">
            <a:avLst/>
          </a:prstGeom>
          <a:noFill/>
          <a:ln w="57150">
            <a:solidFill>
              <a:srgbClr val="0C662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/>
          <a:p>
            <a:endParaRPr lang="zh-CN" altLang="en-US">
              <a:solidFill>
                <a:srgbClr val="0C6620"/>
              </a:solidFill>
            </a:endParaRPr>
          </a:p>
        </p:txBody>
      </p:sp>
      <p:sp>
        <p:nvSpPr>
          <p:cNvPr id="39" name="Rectangle 65"/>
          <p:cNvSpPr>
            <a:spLocks noChangeArrowheads="1"/>
          </p:cNvSpPr>
          <p:nvPr/>
        </p:nvSpPr>
        <p:spPr bwMode="auto">
          <a:xfrm>
            <a:off x="5735950" y="2162959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lo</a:t>
            </a:r>
          </a:p>
        </p:txBody>
      </p:sp>
      <p:sp>
        <p:nvSpPr>
          <p:cNvPr id="40" name="Line 66"/>
          <p:cNvSpPr>
            <a:spLocks noChangeShapeType="1"/>
          </p:cNvSpPr>
          <p:nvPr/>
        </p:nvSpPr>
        <p:spPr bwMode="auto">
          <a:xfrm>
            <a:off x="9335303" y="2594755"/>
            <a:ext cx="0" cy="215900"/>
          </a:xfrm>
          <a:prstGeom prst="line">
            <a:avLst/>
          </a:prstGeom>
          <a:noFill/>
          <a:ln w="57150">
            <a:solidFill>
              <a:srgbClr val="0C662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/>
          <a:p>
            <a:endParaRPr lang="zh-CN" altLang="en-US">
              <a:solidFill>
                <a:srgbClr val="0C6620"/>
              </a:solidFill>
            </a:endParaRPr>
          </a:p>
        </p:txBody>
      </p:sp>
      <p:sp>
        <p:nvSpPr>
          <p:cNvPr id="41" name="Rectangle 67"/>
          <p:cNvSpPr>
            <a:spLocks noChangeArrowheads="1"/>
          </p:cNvSpPr>
          <p:nvPr/>
        </p:nvSpPr>
        <p:spPr bwMode="auto">
          <a:xfrm>
            <a:off x="9192430" y="2305834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hi</a:t>
            </a:r>
          </a:p>
        </p:txBody>
      </p:sp>
      <p:sp>
        <p:nvSpPr>
          <p:cNvPr id="42" name="Line 68"/>
          <p:cNvSpPr>
            <a:spLocks noChangeShapeType="1"/>
          </p:cNvSpPr>
          <p:nvPr/>
        </p:nvSpPr>
        <p:spPr bwMode="auto">
          <a:xfrm>
            <a:off x="11065132" y="1443817"/>
            <a:ext cx="0" cy="215900"/>
          </a:xfrm>
          <a:prstGeom prst="line">
            <a:avLst/>
          </a:prstGeom>
          <a:noFill/>
          <a:ln w="57150">
            <a:solidFill>
              <a:srgbClr val="0C662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/>
          <a:p>
            <a:endParaRPr lang="zh-CN" altLang="en-US">
              <a:solidFill>
                <a:srgbClr val="0C6620"/>
              </a:solidFill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auto">
          <a:xfrm>
            <a:off x="10920670" y="1154892"/>
            <a:ext cx="287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0C662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38469959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30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6" grpId="1"/>
      <p:bldP spid="27" grpId="0" animBg="1"/>
      <p:bldP spid="28" grpId="0" animBg="1"/>
      <p:bldP spid="29" grpId="0" animBg="1"/>
      <p:bldP spid="31" grpId="0"/>
      <p:bldP spid="31" grpId="1"/>
      <p:bldP spid="32" grpId="0" animBg="1"/>
      <p:bldP spid="34" grpId="0"/>
      <p:bldP spid="34" grpId="1"/>
      <p:bldP spid="35" grpId="0" animBg="1"/>
      <p:bldP spid="36" grpId="0" animBg="1"/>
      <p:bldP spid="37" grpId="0" animBg="1"/>
      <p:bldP spid="39" grpId="0"/>
      <p:bldP spid="39" grpId="1"/>
      <p:bldP spid="41" grpId="0"/>
      <p:bldP spid="41" grpId="1"/>
      <p:bldP spid="43" grpId="0"/>
      <p:bldP spid="4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  </a:t>
            </a:r>
            <a:r>
              <a:rPr lang="zh-CN" altLang="en-US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</a:t>
            </a:r>
            <a:r>
              <a:rPr lang="en-US" smtClean="0"/>
              <a:t>  pivot  </a:t>
            </a:r>
            <a:r>
              <a:rPr lang="zh-CN" altLang="en-US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</a:t>
            </a:r>
            <a:r>
              <a:rPr lang="en-US" smtClean="0"/>
              <a:t>  G </a:t>
            </a:r>
            <a:r>
              <a:rPr lang="zh-CN" altLang="en-US" smtClean="0"/>
              <a:t>； </a:t>
            </a:r>
            <a:r>
              <a:rPr lang="en-US" smtClean="0"/>
              <a:t>U </a:t>
            </a:r>
            <a:r>
              <a:rPr lang="en-US"/>
              <a:t>= [</a:t>
            </a:r>
            <a:r>
              <a:rPr lang="en-US" smtClean="0"/>
              <a:t>lo, </a:t>
            </a:r>
            <a:r>
              <a:rPr lang="en-US"/>
              <a:t>hi]</a:t>
            </a:r>
            <a:r>
              <a:rPr lang="zh-CN" altLang="en-US"/>
              <a:t>中，</a:t>
            </a:r>
            <a:r>
              <a:rPr lang="en-US" altLang="zh-CN"/>
              <a:t>[lo</a:t>
            </a:r>
            <a:r>
              <a:rPr lang="en-US" altLang="zh-CN" smtClean="0"/>
              <a:t>]</a:t>
            </a:r>
            <a:r>
              <a:rPr lang="zh-CN" altLang="en-US" smtClean="0"/>
              <a:t>和</a:t>
            </a:r>
            <a:r>
              <a:rPr lang="en-US" altLang="zh-CN" smtClean="0"/>
              <a:t>[hi]</a:t>
            </a:r>
            <a:r>
              <a:rPr lang="zh-CN" altLang="en-US" smtClean="0"/>
              <a:t>交替空</a:t>
            </a:r>
            <a:r>
              <a:rPr lang="zh-CN" altLang="en-US"/>
              <a:t>闲</a:t>
            </a:r>
            <a:endParaRPr lang="en-US"/>
          </a:p>
        </p:txBody>
      </p:sp>
      <p:sp>
        <p:nvSpPr>
          <p:cNvPr id="1547278" name="AutoShape 14"/>
          <p:cNvSpPr>
            <a:spLocks noGrp="1" noChangeArrowheads="1"/>
          </p:cNvSpPr>
          <p:nvPr>
            <p:ph type="title"/>
          </p:nvPr>
        </p:nvSpPr>
        <p:spPr>
          <a:xfrm>
            <a:off x="1130006" y="291881"/>
            <a:ext cx="2598603" cy="511616"/>
          </a:xfrm>
          <a:ln/>
        </p:spPr>
        <p:txBody>
          <a:bodyPr/>
          <a:lstStyle/>
          <a:p>
            <a:r>
              <a:rPr lang="zh-CN" altLang="en-US"/>
              <a:t>不变</a:t>
            </a:r>
            <a:r>
              <a:rPr lang="zh-CN" altLang="en-US" smtClean="0"/>
              <a:t>性 </a:t>
            </a:r>
            <a:r>
              <a:rPr lang="en-US" altLang="zh-CN" smtClean="0"/>
              <a:t>+ </a:t>
            </a:r>
            <a:r>
              <a:rPr lang="zh-CN" altLang="en-US" smtClean="0"/>
              <a:t>单</a:t>
            </a:r>
            <a:r>
              <a:rPr lang="zh-CN" altLang="en-US"/>
              <a:t>调</a:t>
            </a:r>
            <a:r>
              <a:rPr lang="zh-CN" altLang="en-US" smtClean="0"/>
              <a:t>性</a:t>
            </a:r>
            <a:endParaRPr lang="zh-CN" altLang="en-US" dirty="0"/>
          </a:p>
        </p:txBody>
      </p:sp>
      <p:sp>
        <p:nvSpPr>
          <p:cNvPr id="81" name="AutoShape 88"/>
          <p:cNvSpPr>
            <a:spLocks noChangeArrowheads="1"/>
          </p:cNvSpPr>
          <p:nvPr/>
        </p:nvSpPr>
        <p:spPr bwMode="auto">
          <a:xfrm>
            <a:off x="9480992" y="1844209"/>
            <a:ext cx="863600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82" name="AutoShape 89"/>
          <p:cNvSpPr>
            <a:spLocks noChangeArrowheads="1"/>
          </p:cNvSpPr>
          <p:nvPr/>
        </p:nvSpPr>
        <p:spPr bwMode="auto">
          <a:xfrm>
            <a:off x="1847410" y="1844204"/>
            <a:ext cx="863600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83" name="AutoShape 90"/>
          <p:cNvSpPr>
            <a:spLocks noChangeArrowheads="1"/>
          </p:cNvSpPr>
          <p:nvPr/>
        </p:nvSpPr>
        <p:spPr bwMode="auto">
          <a:xfrm>
            <a:off x="3143590" y="1844209"/>
            <a:ext cx="5904000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84" name="AutoShape 91"/>
          <p:cNvSpPr>
            <a:spLocks noChangeArrowheads="1"/>
          </p:cNvSpPr>
          <p:nvPr/>
        </p:nvSpPr>
        <p:spPr bwMode="auto">
          <a:xfrm>
            <a:off x="8111995" y="2834809"/>
            <a:ext cx="129698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85" name="AutoShape 92"/>
          <p:cNvSpPr>
            <a:spLocks noChangeArrowheads="1"/>
          </p:cNvSpPr>
          <p:nvPr/>
        </p:nvSpPr>
        <p:spPr bwMode="auto">
          <a:xfrm>
            <a:off x="1847410" y="2834804"/>
            <a:ext cx="863600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86" name="AutoShape 93"/>
          <p:cNvSpPr>
            <a:spLocks noChangeArrowheads="1"/>
          </p:cNvSpPr>
          <p:nvPr/>
        </p:nvSpPr>
        <p:spPr bwMode="auto">
          <a:xfrm>
            <a:off x="3143592" y="2834809"/>
            <a:ext cx="4536030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87" name="AutoShape 94"/>
          <p:cNvSpPr>
            <a:spLocks noChangeArrowheads="1"/>
          </p:cNvSpPr>
          <p:nvPr/>
        </p:nvSpPr>
        <p:spPr bwMode="auto">
          <a:xfrm>
            <a:off x="4511985" y="4871567"/>
            <a:ext cx="3168650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88" name="AutoShape 95"/>
          <p:cNvSpPr>
            <a:spLocks noChangeArrowheads="1"/>
          </p:cNvSpPr>
          <p:nvPr/>
        </p:nvSpPr>
        <p:spPr bwMode="auto">
          <a:xfrm>
            <a:off x="1847410" y="4871567"/>
            <a:ext cx="863600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89" name="AutoShape 96"/>
          <p:cNvSpPr>
            <a:spLocks noChangeArrowheads="1"/>
          </p:cNvSpPr>
          <p:nvPr/>
        </p:nvSpPr>
        <p:spPr bwMode="auto">
          <a:xfrm>
            <a:off x="2783542" y="1844209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400" b="1">
              <a:ea typeface="黑体" pitchFamily="49" charset="-122"/>
            </a:endParaRPr>
          </a:p>
        </p:txBody>
      </p:sp>
      <p:sp>
        <p:nvSpPr>
          <p:cNvPr id="90" name="AutoShape 97"/>
          <p:cNvSpPr>
            <a:spLocks noChangeArrowheads="1"/>
          </p:cNvSpPr>
          <p:nvPr/>
        </p:nvSpPr>
        <p:spPr bwMode="auto">
          <a:xfrm>
            <a:off x="2783542" y="2834809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400" b="1">
              <a:ea typeface="黑体" pitchFamily="49" charset="-122"/>
            </a:endParaRPr>
          </a:p>
        </p:txBody>
      </p:sp>
      <p:sp>
        <p:nvSpPr>
          <p:cNvPr id="91" name="AutoShape 98"/>
          <p:cNvSpPr>
            <a:spLocks noChangeArrowheads="1"/>
          </p:cNvSpPr>
          <p:nvPr/>
        </p:nvSpPr>
        <p:spPr bwMode="auto">
          <a:xfrm>
            <a:off x="8111995" y="3861917"/>
            <a:ext cx="1296987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92" name="AutoShape 99"/>
          <p:cNvSpPr>
            <a:spLocks noChangeArrowheads="1"/>
          </p:cNvSpPr>
          <p:nvPr/>
        </p:nvSpPr>
        <p:spPr bwMode="auto">
          <a:xfrm>
            <a:off x="1847410" y="3861917"/>
            <a:ext cx="863600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93" name="AutoShape 100"/>
          <p:cNvSpPr>
            <a:spLocks noChangeArrowheads="1"/>
          </p:cNvSpPr>
          <p:nvPr/>
        </p:nvSpPr>
        <p:spPr bwMode="auto">
          <a:xfrm>
            <a:off x="3143592" y="3861917"/>
            <a:ext cx="4536030" cy="30321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94" name="AutoShape 101"/>
          <p:cNvSpPr>
            <a:spLocks noChangeArrowheads="1"/>
          </p:cNvSpPr>
          <p:nvPr/>
        </p:nvSpPr>
        <p:spPr bwMode="auto">
          <a:xfrm>
            <a:off x="4511985" y="5878042"/>
            <a:ext cx="3168650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95" name="AutoShape 102"/>
          <p:cNvSpPr>
            <a:spLocks noChangeArrowheads="1"/>
          </p:cNvSpPr>
          <p:nvPr/>
        </p:nvSpPr>
        <p:spPr bwMode="auto">
          <a:xfrm>
            <a:off x="1939841" y="2348554"/>
            <a:ext cx="5498301" cy="27241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r>
              <a:rPr lang="en-US" altLang="zh-CN" sz="1600" b="1">
                <a:solidFill>
                  <a:srgbClr val="18660C"/>
                </a:solidFill>
                <a:ea typeface="黑体" pitchFamily="49" charset="-122"/>
              </a:rPr>
              <a:t>while </a:t>
            </a:r>
            <a:r>
              <a:rPr lang="en-US" altLang="zh-CN" sz="1600" b="1" smtClean="0">
                <a:solidFill>
                  <a:srgbClr val="18660C"/>
                </a:solidFill>
                <a:ea typeface="黑体" pitchFamily="49" charset="-122"/>
              </a:rPr>
              <a:t>( (</a:t>
            </a:r>
            <a:r>
              <a:rPr lang="en-US" altLang="zh-CN" sz="1600" b="1">
                <a:solidFill>
                  <a:srgbClr val="18660C"/>
                </a:solidFill>
                <a:ea typeface="黑体" pitchFamily="49" charset="-122"/>
              </a:rPr>
              <a:t>lo &lt; hi) &amp;&amp; (pivot &lt;= _elem[hi</a:t>
            </a:r>
            <a:r>
              <a:rPr lang="en-US" altLang="zh-CN" sz="1600" b="1" smtClean="0">
                <a:solidFill>
                  <a:srgbClr val="18660C"/>
                </a:solidFill>
                <a:ea typeface="黑体" pitchFamily="49" charset="-122"/>
              </a:rPr>
              <a:t>]) ) </a:t>
            </a:r>
            <a:r>
              <a:rPr lang="en-US" altLang="zh-CN" sz="1600" b="1">
                <a:solidFill>
                  <a:srgbClr val="18660C"/>
                </a:solidFill>
                <a:ea typeface="黑体" pitchFamily="49" charset="-122"/>
              </a:rPr>
              <a:t>hi--;</a:t>
            </a:r>
          </a:p>
        </p:txBody>
      </p:sp>
      <p:cxnSp>
        <p:nvCxnSpPr>
          <p:cNvPr id="96" name="AutoShape 103"/>
          <p:cNvCxnSpPr>
            <a:cxnSpLocks noChangeShapeType="1"/>
            <a:stCxn id="109" idx="2"/>
            <a:endCxn id="118" idx="0"/>
          </p:cNvCxnSpPr>
          <p:nvPr/>
        </p:nvCxnSpPr>
        <p:spPr bwMode="auto">
          <a:xfrm rot="5400000">
            <a:off x="5041877" y="1007481"/>
            <a:ext cx="739775" cy="496910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4D4D4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utoShape 104"/>
          <p:cNvSpPr>
            <a:spLocks noChangeArrowheads="1"/>
          </p:cNvSpPr>
          <p:nvPr/>
        </p:nvSpPr>
        <p:spPr bwMode="auto">
          <a:xfrm>
            <a:off x="7679620" y="3357096"/>
            <a:ext cx="2471738" cy="2714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r>
              <a:rPr lang="en-US" altLang="zh-CN" sz="1600" b="1">
                <a:solidFill>
                  <a:srgbClr val="18660C"/>
                </a:solidFill>
                <a:ea typeface="黑体" pitchFamily="49" charset="-122"/>
              </a:rPr>
              <a:t>_elem[lo] = _elem[hi];</a:t>
            </a:r>
          </a:p>
        </p:txBody>
      </p:sp>
      <p:cxnSp>
        <p:nvCxnSpPr>
          <p:cNvPr id="98" name="AutoShape 105"/>
          <p:cNvCxnSpPr>
            <a:cxnSpLocks noChangeShapeType="1"/>
            <a:stCxn id="117" idx="2"/>
            <a:endCxn id="112" idx="0"/>
          </p:cNvCxnSpPr>
          <p:nvPr/>
        </p:nvCxnSpPr>
        <p:spPr bwMode="auto">
          <a:xfrm rot="16200000" flipH="1">
            <a:off x="5736434" y="3718163"/>
            <a:ext cx="719137" cy="360062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4D4D4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AutoShape 106"/>
          <p:cNvSpPr>
            <a:spLocks noChangeArrowheads="1"/>
          </p:cNvSpPr>
          <p:nvPr/>
        </p:nvSpPr>
        <p:spPr bwMode="auto">
          <a:xfrm>
            <a:off x="1991430" y="5373221"/>
            <a:ext cx="2471738" cy="2714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r>
              <a:rPr lang="en-US" altLang="zh-CN" sz="1600" b="1">
                <a:solidFill>
                  <a:srgbClr val="18660C"/>
                </a:solidFill>
                <a:ea typeface="黑体" pitchFamily="49" charset="-122"/>
              </a:rPr>
              <a:t>_elem[hi] = _elem[lo];</a:t>
            </a:r>
          </a:p>
        </p:txBody>
      </p:sp>
      <p:cxnSp>
        <p:nvCxnSpPr>
          <p:cNvPr id="100" name="AutoShape 107"/>
          <p:cNvCxnSpPr>
            <a:cxnSpLocks noChangeShapeType="1"/>
          </p:cNvCxnSpPr>
          <p:nvPr/>
        </p:nvCxnSpPr>
        <p:spPr bwMode="auto">
          <a:xfrm rot="5400000">
            <a:off x="8281062" y="1835477"/>
            <a:ext cx="673100" cy="1296987"/>
          </a:xfrm>
          <a:prstGeom prst="curvedConnector3">
            <a:avLst>
              <a:gd name="adj1" fmla="val 49764"/>
            </a:avLst>
          </a:prstGeom>
          <a:noFill/>
          <a:ln w="28575">
            <a:solidFill>
              <a:srgbClr val="4D4D4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AutoShape 108"/>
          <p:cNvSpPr>
            <a:spLocks noChangeArrowheads="1"/>
          </p:cNvSpPr>
          <p:nvPr/>
        </p:nvSpPr>
        <p:spPr bwMode="auto">
          <a:xfrm>
            <a:off x="4748131" y="4364679"/>
            <a:ext cx="5498301" cy="27241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r>
              <a:rPr lang="en-US" altLang="zh-CN" sz="1600" b="1">
                <a:solidFill>
                  <a:srgbClr val="18660C"/>
                </a:solidFill>
                <a:ea typeface="黑体" pitchFamily="49" charset="-122"/>
              </a:rPr>
              <a:t>while </a:t>
            </a:r>
            <a:r>
              <a:rPr lang="en-US" altLang="zh-CN" sz="1600" b="1" smtClean="0">
                <a:solidFill>
                  <a:srgbClr val="18660C"/>
                </a:solidFill>
                <a:ea typeface="黑体" pitchFamily="49" charset="-122"/>
              </a:rPr>
              <a:t>( (</a:t>
            </a:r>
            <a:r>
              <a:rPr lang="en-US" altLang="zh-CN" sz="1600" b="1">
                <a:solidFill>
                  <a:srgbClr val="18660C"/>
                </a:solidFill>
                <a:ea typeface="黑体" pitchFamily="49" charset="-122"/>
              </a:rPr>
              <a:t>lo &lt; hi) &amp;&amp; (_elem[lo] &lt;= pivot</a:t>
            </a:r>
            <a:r>
              <a:rPr lang="en-US" altLang="zh-CN" sz="1600" b="1" smtClean="0">
                <a:solidFill>
                  <a:srgbClr val="18660C"/>
                </a:solidFill>
                <a:ea typeface="黑体" pitchFamily="49" charset="-122"/>
              </a:rPr>
              <a:t>) ) </a:t>
            </a:r>
            <a:r>
              <a:rPr lang="en-US" altLang="zh-CN" sz="1600" b="1">
                <a:solidFill>
                  <a:srgbClr val="18660C"/>
                </a:solidFill>
                <a:ea typeface="黑体" pitchFamily="49" charset="-122"/>
              </a:rPr>
              <a:t>lo++;</a:t>
            </a:r>
          </a:p>
        </p:txBody>
      </p:sp>
      <p:cxnSp>
        <p:nvCxnSpPr>
          <p:cNvPr id="102" name="AutoShape 109"/>
          <p:cNvCxnSpPr>
            <a:cxnSpLocks noChangeShapeType="1"/>
            <a:stCxn id="118" idx="2"/>
            <a:endCxn id="117" idx="0"/>
          </p:cNvCxnSpPr>
          <p:nvPr/>
        </p:nvCxnSpPr>
        <p:spPr bwMode="auto">
          <a:xfrm rot="16200000" flipH="1">
            <a:off x="3250292" y="3826172"/>
            <a:ext cx="722312" cy="136847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4D4D4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AutoShape 110"/>
          <p:cNvSpPr>
            <a:spLocks noChangeArrowheads="1"/>
          </p:cNvSpPr>
          <p:nvPr/>
        </p:nvSpPr>
        <p:spPr bwMode="auto">
          <a:xfrm>
            <a:off x="9480992" y="2834809"/>
            <a:ext cx="863600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04" name="AutoShape 111"/>
          <p:cNvSpPr>
            <a:spLocks noChangeArrowheads="1"/>
          </p:cNvSpPr>
          <p:nvPr/>
        </p:nvSpPr>
        <p:spPr bwMode="auto">
          <a:xfrm>
            <a:off x="9480992" y="3861917"/>
            <a:ext cx="863600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05" name="AutoShape 112"/>
          <p:cNvSpPr>
            <a:spLocks noChangeArrowheads="1"/>
          </p:cNvSpPr>
          <p:nvPr/>
        </p:nvSpPr>
        <p:spPr bwMode="auto">
          <a:xfrm>
            <a:off x="8111995" y="4869984"/>
            <a:ext cx="129698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06" name="AutoShape 113"/>
          <p:cNvSpPr>
            <a:spLocks noChangeArrowheads="1"/>
          </p:cNvSpPr>
          <p:nvPr/>
        </p:nvSpPr>
        <p:spPr bwMode="auto">
          <a:xfrm>
            <a:off x="9480992" y="4869984"/>
            <a:ext cx="863600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07" name="AutoShape 114"/>
          <p:cNvSpPr>
            <a:spLocks noChangeArrowheads="1"/>
          </p:cNvSpPr>
          <p:nvPr/>
        </p:nvSpPr>
        <p:spPr bwMode="auto">
          <a:xfrm>
            <a:off x="8111995" y="5878042"/>
            <a:ext cx="1296987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08" name="AutoShape 115"/>
          <p:cNvSpPr>
            <a:spLocks noChangeArrowheads="1"/>
          </p:cNvSpPr>
          <p:nvPr/>
        </p:nvSpPr>
        <p:spPr bwMode="auto">
          <a:xfrm>
            <a:off x="9480992" y="5878042"/>
            <a:ext cx="863600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09" name="AutoShape 116"/>
          <p:cNvSpPr>
            <a:spLocks noChangeArrowheads="1"/>
          </p:cNvSpPr>
          <p:nvPr/>
        </p:nvSpPr>
        <p:spPr bwMode="auto">
          <a:xfrm>
            <a:off x="7752647" y="2834809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18660C"/>
                </a:solidFill>
                <a:ea typeface="黑体" pitchFamily="49" charset="-122"/>
              </a:rPr>
              <a:t>hi</a:t>
            </a:r>
          </a:p>
        </p:txBody>
      </p:sp>
      <p:sp>
        <p:nvSpPr>
          <p:cNvPr id="110" name="AutoShape 117"/>
          <p:cNvSpPr>
            <a:spLocks noChangeArrowheads="1"/>
          </p:cNvSpPr>
          <p:nvPr/>
        </p:nvSpPr>
        <p:spPr bwMode="auto">
          <a:xfrm>
            <a:off x="7752647" y="4871567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1600" b="1">
              <a:ea typeface="黑体" pitchFamily="49" charset="-122"/>
              <a:cs typeface="Consolas" pitchFamily="49" charset="0"/>
            </a:endParaRPr>
          </a:p>
        </p:txBody>
      </p:sp>
      <p:sp>
        <p:nvSpPr>
          <p:cNvPr id="111" name="AutoShape 118"/>
          <p:cNvSpPr>
            <a:spLocks noChangeArrowheads="1"/>
          </p:cNvSpPr>
          <p:nvPr/>
        </p:nvSpPr>
        <p:spPr bwMode="auto">
          <a:xfrm>
            <a:off x="7752647" y="3861917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1600" b="1">
              <a:ea typeface="黑体" pitchFamily="49" charset="-122"/>
              <a:cs typeface="Consolas" pitchFamily="49" charset="0"/>
            </a:endParaRPr>
          </a:p>
        </p:txBody>
      </p:sp>
      <p:sp>
        <p:nvSpPr>
          <p:cNvPr id="112" name="AutoShape 119"/>
          <p:cNvSpPr>
            <a:spLocks noChangeArrowheads="1"/>
          </p:cNvSpPr>
          <p:nvPr/>
        </p:nvSpPr>
        <p:spPr bwMode="auto">
          <a:xfrm>
            <a:off x="7752647" y="5878042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18660C"/>
                </a:solidFill>
                <a:ea typeface="黑体" pitchFamily="49" charset="-122"/>
                <a:cs typeface="Consolas" pitchFamily="49" charset="0"/>
              </a:rPr>
              <a:t>hi</a:t>
            </a:r>
          </a:p>
        </p:txBody>
      </p:sp>
      <p:sp>
        <p:nvSpPr>
          <p:cNvPr id="113" name="AutoShape 120"/>
          <p:cNvSpPr>
            <a:spLocks noChangeArrowheads="1"/>
          </p:cNvSpPr>
          <p:nvPr/>
        </p:nvSpPr>
        <p:spPr bwMode="auto">
          <a:xfrm>
            <a:off x="9121125" y="1845792"/>
            <a:ext cx="287337" cy="2873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/>
        </p:spPr>
        <p:txBody>
          <a:bodyPr wrap="none" lIns="36000" tIns="0" rIns="36000" bIns="0" anchor="ctr" anchorCtr="1"/>
          <a:lstStyle/>
          <a:p>
            <a:pPr>
              <a:spcBef>
                <a:spcPct val="0"/>
              </a:spcBef>
            </a:pPr>
            <a:r>
              <a:rPr lang="en-US" altLang="zh-CN" sz="1600" b="1">
                <a:solidFill>
                  <a:srgbClr val="18660C"/>
                </a:solidFill>
                <a:ea typeface="宋体" charset="-122"/>
              </a:rPr>
              <a:t>hi</a:t>
            </a:r>
          </a:p>
        </p:txBody>
      </p:sp>
      <p:sp>
        <p:nvSpPr>
          <p:cNvPr id="114" name="AutoShape 121"/>
          <p:cNvSpPr>
            <a:spLocks noChangeArrowheads="1"/>
          </p:cNvSpPr>
          <p:nvPr/>
        </p:nvSpPr>
        <p:spPr bwMode="auto">
          <a:xfrm>
            <a:off x="2783020" y="4871567"/>
            <a:ext cx="1296988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15" name="AutoShape 122"/>
          <p:cNvSpPr>
            <a:spLocks noChangeArrowheads="1"/>
          </p:cNvSpPr>
          <p:nvPr/>
        </p:nvSpPr>
        <p:spPr bwMode="auto">
          <a:xfrm>
            <a:off x="1847410" y="5878042"/>
            <a:ext cx="863600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16" name="AutoShape 123"/>
          <p:cNvSpPr>
            <a:spLocks noChangeArrowheads="1"/>
          </p:cNvSpPr>
          <p:nvPr/>
        </p:nvSpPr>
        <p:spPr bwMode="auto">
          <a:xfrm>
            <a:off x="2783020" y="5878042"/>
            <a:ext cx="1296988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17" name="AutoShape 124"/>
          <p:cNvSpPr>
            <a:spLocks noChangeArrowheads="1"/>
          </p:cNvSpPr>
          <p:nvPr/>
        </p:nvSpPr>
        <p:spPr bwMode="auto">
          <a:xfrm>
            <a:off x="4152020" y="4871567"/>
            <a:ext cx="287337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18660C"/>
                </a:solidFill>
                <a:ea typeface="黑体" pitchFamily="49" charset="-122"/>
                <a:cs typeface="Consolas" pitchFamily="49" charset="0"/>
              </a:rPr>
              <a:t>lo</a:t>
            </a:r>
          </a:p>
        </p:txBody>
      </p:sp>
      <p:sp>
        <p:nvSpPr>
          <p:cNvPr id="118" name="AutoShape 125"/>
          <p:cNvSpPr>
            <a:spLocks noChangeArrowheads="1"/>
          </p:cNvSpPr>
          <p:nvPr/>
        </p:nvSpPr>
        <p:spPr bwMode="auto">
          <a:xfrm>
            <a:off x="2783542" y="3861917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sz="1600" b="1">
                <a:solidFill>
                  <a:srgbClr val="18660C"/>
                </a:solidFill>
                <a:ea typeface="黑体" pitchFamily="49" charset="-122"/>
              </a:rPr>
              <a:t>lo</a:t>
            </a:r>
          </a:p>
        </p:txBody>
      </p:sp>
      <p:sp>
        <p:nvSpPr>
          <p:cNvPr id="119" name="AutoShape 126"/>
          <p:cNvSpPr>
            <a:spLocks noChangeArrowheads="1"/>
          </p:cNvSpPr>
          <p:nvPr/>
        </p:nvSpPr>
        <p:spPr bwMode="auto">
          <a:xfrm>
            <a:off x="4152020" y="5878042"/>
            <a:ext cx="287337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0C662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endParaRPr lang="en-US" altLang="zh-CN" sz="1600" b="1">
              <a:ea typeface="黑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2557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6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2" repeatCount="3000" accel="50000" decel="50000" autoRev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9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2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3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6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mph" presetSubtype="2" repeatCount="3000" accel="50000" decel="50000" autoRev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99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7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20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9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32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mph" presetSubtype="2" repeatCount="3000" accel="50000" decel="50000" autoRev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35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48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" fill="hold">
                      <p:stCondLst>
                        <p:cond delay="0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7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80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9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1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4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" presetClass="emph" presetSubtype="2" repeatCount="3000" accel="50000" decel="50000" autoRev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6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07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3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5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8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9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232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" fill="hold">
                      <p:stCondLst>
                        <p:cond delay="0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7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40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3" presetClass="emph" presetSubtype="2" repeatCount="3000" accel="50000" decel="50000" autoRev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2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43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  <p:seq concurrent="1" nextAc="seek">
              <p:cTn id="244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5" fill="hold">
                      <p:stCondLst>
                        <p:cond delay="0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9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3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5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256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" fill="hold">
                      <p:stCondLst>
                        <p:cond delay="0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0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264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5" fill="hold">
                      <p:stCondLst>
                        <p:cond delay="0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18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272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9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280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1" fill="hold">
                      <p:stCondLst>
                        <p:cond delay="0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18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288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9" fill="hold">
                      <p:stCondLst>
                        <p:cond delay="0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5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296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7" fill="hold">
                      <p:stCondLst>
                        <p:cond delay="0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0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2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3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6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7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3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5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0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3" dur="18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324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5" fill="hold">
                      <p:stCondLst>
                        <p:cond delay="0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8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1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332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7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1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344" restart="whenNotActive" fill="hold" evtFilter="cancelBubble" nodeType="interactiveSeq">
                <p:stCondLst>
                  <p:cond evt="onClick" delay="0">
                    <p:tgtEl>
                      <p:spTgt spid="1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5" fill="hold">
                      <p:stCondLst>
                        <p:cond delay="0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9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3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5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"/>
                  </p:tgtEl>
                </p:cond>
              </p:nextCondLst>
            </p:seq>
            <p:seq concurrent="1" nextAc="seek">
              <p:cTn id="356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7" fill="hold">
                      <p:stCondLst>
                        <p:cond delay="0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1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5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7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368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9" fill="hold">
                      <p:stCondLst>
                        <p:cond delay="0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3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7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380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5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9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1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392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3" fill="hold">
                      <p:stCondLst>
                        <p:cond delay="0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7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0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1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3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404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5" fill="hold">
                      <p:stCondLst>
                        <p:cond delay="0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9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0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2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13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5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416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7" fill="hold">
                      <p:stCondLst>
                        <p:cond delay="0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1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2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4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5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7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428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9" fill="hold">
                      <p:stCondLst>
                        <p:cond delay="0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2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3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4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6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7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9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/>
      <p:bldP spid="95" grpId="1"/>
      <p:bldP spid="97" grpId="0"/>
      <p:bldP spid="97" grpId="1"/>
      <p:bldP spid="99" grpId="0"/>
      <p:bldP spid="99" grpId="1"/>
      <p:bldP spid="101" grpId="0"/>
      <p:bldP spid="101" grpId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3" grpId="1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540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65000"/>
                  </a:lnSpc>
                  <a:buNone/>
                  <a:tabLst>
                    <a:tab pos="7980363" algn="r"/>
                  </a:tabLst>
                </a:pPr>
                <a:r>
                  <a:rPr lang="en-US" altLang="zh-CN" smtClean="0"/>
                  <a:t>template &lt;typename T&gt; Rank </a:t>
                </a:r>
                <a:r>
                  <a:rPr lang="en-US" altLang="zh-CN">
                    <a:hlinkClick r:id="rId3" action="ppaction://hlinkfile"/>
                  </a:rPr>
                  <a:t>Vector</a:t>
                </a:r>
                <a:r>
                  <a:rPr lang="en-US" altLang="zh-CN"/>
                  <a:t>&lt;T&gt;::</a:t>
                </a:r>
                <a:r>
                  <a:rPr lang="en-US" altLang="zh-CN">
                    <a:hlinkClick r:id="rId4" action="ppaction://hlinkfile"/>
                  </a:rPr>
                  <a:t>partition</a:t>
                </a:r>
                <a:r>
                  <a:rPr lang="en-US" altLang="zh-CN" smtClean="0"/>
                  <a:t>( Rank </a:t>
                </a:r>
                <a:r>
                  <a:rPr lang="en-US" altLang="zh-CN"/>
                  <a:t>lo, Rank </a:t>
                </a:r>
                <a:r>
                  <a:rPr lang="en-US" altLang="zh-CN" smtClean="0"/>
                  <a:t>hi ) </a:t>
                </a:r>
                <a:r>
                  <a:rPr lang="en-US" altLang="zh-CN"/>
                  <a:t>{ </a:t>
                </a:r>
                <a:r>
                  <a:rPr lang="en-US" altLang="zh-CN">
                    <a:solidFill>
                      <a:srgbClr val="0070C0"/>
                    </a:solidFill>
                  </a:rPr>
                  <a:t>//[lo, hi]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/>
                  <a:t>   swap</a:t>
                </a:r>
                <a:r>
                  <a:rPr lang="en-US" altLang="zh-CN" smtClean="0"/>
                  <a:t>( _</a:t>
                </a:r>
                <a:r>
                  <a:rPr lang="en-US" altLang="zh-CN"/>
                  <a:t>elem</a:t>
                </a:r>
                <a:r>
                  <a:rPr lang="en-US" altLang="zh-CN" smtClean="0"/>
                  <a:t>[ lo ], </a:t>
                </a:r>
                <a:r>
                  <a:rPr lang="en-US" altLang="zh-CN"/>
                  <a:t>_elem</a:t>
                </a:r>
                <a:r>
                  <a:rPr lang="en-US" altLang="zh-CN" smtClean="0"/>
                  <a:t>[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  <m:r>
                          <m:rPr>
                            <m:nor/>
                          </m:rPr>
                          <a:rPr lang="en-US" altLang="zh-CN"/>
                          <m:t> + </m:t>
                        </m:r>
                        <m:r>
                          <m:rPr>
                            <m:nor/>
                          </m:rPr>
                          <a:rPr lang="en-US" altLang="zh-CN"/>
                          <m:t>rand</m:t>
                        </m:r>
                        <m:r>
                          <m:rPr>
                            <m:nor/>
                          </m:rPr>
                          <a:rPr lang="en-US" altLang="zh-CN"/>
                          <m:t>() % ( </m:t>
                        </m:r>
                        <m:r>
                          <m:rPr>
                            <m:nor/>
                          </m:rPr>
                          <a:rPr lang="en-US" altLang="zh-CN"/>
                          <m:t>hi</m:t>
                        </m:r>
                        <m:r>
                          <m:rPr>
                            <m:nor/>
                          </m:rPr>
                          <a:rPr lang="en-US" altLang="zh-CN"/>
                          <m:t> − </m:t>
                        </m:r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  <m:r>
                          <m:rPr>
                            <m:nor/>
                          </m:rPr>
                          <a:rPr lang="en-US" altLang="zh-CN"/>
                          <m:t> + 1 ) </m:t>
                        </m:r>
                      </m:e>
                    </m:borderBox>
                  </m:oMath>
                </a14:m>
                <a:r>
                  <a:rPr lang="en-US" altLang="zh-CN" smtClean="0"/>
                  <a:t>] );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随机交换</a:t>
                </a:r>
                <a:r>
                  <a:rPr lang="zh-CN" altLang="en-US">
                    <a:solidFill>
                      <a:schemeClr val="folHlink"/>
                    </a:solidFill>
                  </a:rPr>
                  <a:t/>
                </a:r>
                <a:br>
                  <a:rPr lang="zh-CN" altLang="en-US">
                    <a:solidFill>
                      <a:schemeClr val="folHlink"/>
                    </a:solidFill>
                  </a:rPr>
                </a:br>
                <a:r>
                  <a:rPr lang="zh-CN" altLang="en-US"/>
                  <a:t>   </a:t>
                </a:r>
                <a:r>
                  <a:rPr lang="en-US" altLang="zh-CN"/>
                  <a:t>T pivot = _elem</a:t>
                </a:r>
                <a:r>
                  <a:rPr lang="en-US" altLang="zh-CN" smtClean="0"/>
                  <a:t>[ lo ];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经以上交换，等效于随机选取候选轴点</a:t>
                </a:r>
                <a:r>
                  <a:rPr lang="zh-CN" altLang="en-US">
                    <a:solidFill>
                      <a:schemeClr val="folHlink"/>
                    </a:solidFill>
                  </a:rPr>
                  <a:t/>
                </a:r>
                <a:br>
                  <a:rPr lang="zh-CN" altLang="en-US">
                    <a:solidFill>
                      <a:schemeClr val="folHlink"/>
                    </a:solidFill>
                  </a:rPr>
                </a:br>
                <a:r>
                  <a:rPr lang="zh-CN" altLang="en-US"/>
                  <a:t>   </a:t>
                </a:r>
                <a:r>
                  <a:rPr lang="en-US" altLang="zh-CN"/>
                  <a:t>while </a:t>
                </a:r>
                <a:r>
                  <a:rPr lang="en-US" altLang="zh-CN" smtClean="0"/>
                  <a:t>( lo </a:t>
                </a:r>
                <a:r>
                  <a:rPr lang="en-US" altLang="zh-CN"/>
                  <a:t>&lt; </a:t>
                </a:r>
                <a:r>
                  <a:rPr lang="en-US" altLang="zh-CN" smtClean="0"/>
                  <a:t>hi ) </a:t>
                </a:r>
                <a:r>
                  <a:rPr lang="en-US" altLang="zh-CN"/>
                  <a:t>{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从两端交替地向中间扫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描，彼此靠拢</a:t>
                </a:r>
                <a:r>
                  <a:rPr lang="zh-CN" altLang="en-US">
                    <a:solidFill>
                      <a:schemeClr val="folHlink"/>
                    </a:solidFill>
                  </a:rPr>
                  <a:t/>
                </a:r>
                <a:br>
                  <a:rPr lang="zh-CN" altLang="en-US">
                    <a:solidFill>
                      <a:schemeClr val="folHlink"/>
                    </a:solidFill>
                  </a:rPr>
                </a:br>
                <a:r>
                  <a:rPr lang="zh-CN" altLang="en-US"/>
                  <a:t>      </a:t>
                </a:r>
                <a:r>
                  <a:rPr lang="en-US" altLang="zh-CN"/>
                  <a:t>while </a:t>
                </a:r>
                <a:r>
                  <a:rPr lang="en-US" altLang="zh-CN" smtClean="0"/>
                  <a:t>(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  <m:r>
                          <m:rPr>
                            <m:nor/>
                          </m:rPr>
                          <a:rPr lang="en-US" altLang="zh-CN"/>
                          <m:t> &lt; </m:t>
                        </m:r>
                        <m:r>
                          <m:rPr>
                            <m:nor/>
                          </m:rPr>
                          <a:rPr lang="en-US" altLang="zh-CN"/>
                          <m:t>hi</m:t>
                        </m:r>
                      </m:e>
                    </m:borderBox>
                  </m:oMath>
                </a14:m>
                <a:r>
                  <a:rPr lang="en-US" altLang="zh-CN" smtClean="0"/>
                  <a:t> </a:t>
                </a:r>
                <a:r>
                  <a:rPr lang="en-US" altLang="zh-CN"/>
                  <a:t>&amp;&amp;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pivot</m:t>
                        </m:r>
                        <m:r>
                          <m:rPr>
                            <m:nor/>
                          </m:rPr>
                          <a:rPr lang="en-US" altLang="zh-CN"/>
                          <m:t> &lt;= _</m:t>
                        </m:r>
                        <m:r>
                          <m:rPr>
                            <m:nor/>
                          </m:rPr>
                          <a:rPr lang="en-US" altLang="zh-CN"/>
                          <m:t>elem</m:t>
                        </m:r>
                        <m:r>
                          <m:rPr>
                            <m:nor/>
                          </m:rPr>
                          <a:rPr lang="en-US" altLang="zh-CN"/>
                          <m:t>[ </m:t>
                        </m:r>
                        <m:r>
                          <m:rPr>
                            <m:nor/>
                          </m:rPr>
                          <a:rPr lang="en-US" altLang="zh-CN"/>
                          <m:t>hi</m:t>
                        </m:r>
                        <m:r>
                          <m:rPr>
                            <m:nor/>
                          </m:rPr>
                          <a:rPr lang="en-US" altLang="zh-CN"/>
                          <m:t> ]</m:t>
                        </m:r>
                      </m:e>
                    </m:borderBox>
                  </m:oMath>
                </a14:m>
                <a:r>
                  <a:rPr lang="en-US" altLang="zh-CN" smtClean="0"/>
                  <a:t> ) </a:t>
                </a:r>
                <a:r>
                  <a:rPr lang="en-US" altLang="zh-CN"/>
                  <a:t>hi--;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向左拓展</a:t>
                </a:r>
                <a:r>
                  <a:rPr lang="en-US" altLang="zh-CN">
                    <a:solidFill>
                      <a:srgbClr val="0070C0"/>
                    </a:solidFill>
                  </a:rPr>
                  <a:t>G</a:t>
                </a:r>
                <a:r>
                  <a:rPr lang="en-US" altLang="zh-CN">
                    <a:solidFill>
                      <a:schemeClr val="folHlink"/>
                    </a:solidFill>
                  </a:rPr>
                  <a:t/>
                </a:r>
                <a:br>
                  <a:rPr lang="en-US" altLang="zh-CN">
                    <a:solidFill>
                      <a:schemeClr val="folHlink"/>
                    </a:solidFill>
                  </a:rPr>
                </a:br>
                <a:r>
                  <a:rPr lang="en-US" altLang="zh-CN"/>
                  <a:t>      _elem</a:t>
                </a:r>
                <a:r>
                  <a:rPr lang="en-US" altLang="zh-CN" smtClean="0"/>
                  <a:t>[ lo ] </a:t>
                </a:r>
                <a:r>
                  <a:rPr lang="en-US" altLang="zh-CN"/>
                  <a:t>= _elem</a:t>
                </a:r>
                <a:r>
                  <a:rPr lang="en-US" altLang="zh-CN" smtClean="0"/>
                  <a:t>[ hi ]; 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//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凡小</a:t>
                </a:r>
                <a:r>
                  <a:rPr lang="zh-CN" altLang="en-US">
                    <a:solidFill>
                      <a:srgbClr val="0070C0"/>
                    </a:solidFill>
                  </a:rPr>
                  <a:t>于轴点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者，皆归</a:t>
                </a:r>
                <a:r>
                  <a:rPr lang="zh-CN" altLang="en-US">
                    <a:solidFill>
                      <a:srgbClr val="0070C0"/>
                    </a:solidFill>
                  </a:rPr>
                  <a:t>入</a:t>
                </a:r>
                <a:r>
                  <a:rPr lang="en-US" altLang="zh-CN">
                    <a:solidFill>
                      <a:srgbClr val="0070C0"/>
                    </a:solidFill>
                  </a:rPr>
                  <a:t>L</a:t>
                </a:r>
                <a:r>
                  <a:rPr lang="en-US" altLang="zh-CN">
                    <a:solidFill>
                      <a:schemeClr val="folHlink"/>
                    </a:solidFill>
                  </a:rPr>
                  <a:t/>
                </a:r>
                <a:br>
                  <a:rPr lang="en-US" altLang="zh-CN">
                    <a:solidFill>
                      <a:schemeClr val="folHlink"/>
                    </a:solidFill>
                  </a:rPr>
                </a:br>
                <a:r>
                  <a:rPr lang="en-US" altLang="zh-CN"/>
                  <a:t>      while </a:t>
                </a:r>
                <a:r>
                  <a:rPr lang="en-US" altLang="zh-CN" smtClean="0"/>
                  <a:t>(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  <m:r>
                          <m:rPr>
                            <m:nor/>
                          </m:rPr>
                          <a:rPr lang="en-US" altLang="zh-CN"/>
                          <m:t> &lt; </m:t>
                        </m:r>
                        <m:r>
                          <m:rPr>
                            <m:nor/>
                          </m:rPr>
                          <a:rPr lang="en-US" altLang="zh-CN"/>
                          <m:t>hi</m:t>
                        </m:r>
                      </m:e>
                    </m:borderBox>
                  </m:oMath>
                </a14:m>
                <a:r>
                  <a:rPr lang="en-US" altLang="zh-CN" smtClean="0"/>
                  <a:t> </a:t>
                </a:r>
                <a:r>
                  <a:rPr lang="en-US" altLang="zh-CN"/>
                  <a:t>&amp;&amp;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/>
                          <m:t>_</m:t>
                        </m:r>
                        <m:r>
                          <m:rPr>
                            <m:nor/>
                          </m:rPr>
                          <a:rPr lang="en-US" altLang="zh-CN"/>
                          <m:t>elem</m:t>
                        </m:r>
                        <m:r>
                          <m:rPr>
                            <m:nor/>
                          </m:rPr>
                          <a:rPr lang="en-US" altLang="zh-CN"/>
                          <m:t>[ </m:t>
                        </m:r>
                        <m:r>
                          <m:rPr>
                            <m:nor/>
                          </m:rPr>
                          <a:rPr lang="en-US" altLang="zh-CN"/>
                          <m:t>lo</m:t>
                        </m:r>
                        <m:r>
                          <m:rPr>
                            <m:nor/>
                          </m:rPr>
                          <a:rPr lang="en-US" altLang="zh-CN"/>
                          <m:t> ] &lt;= </m:t>
                        </m:r>
                        <m:r>
                          <m:rPr>
                            <m:nor/>
                          </m:rPr>
                          <a:rPr lang="en-US" altLang="zh-CN"/>
                          <m:t>pivot</m:t>
                        </m:r>
                      </m:e>
                    </m:borderBox>
                  </m:oMath>
                </a14:m>
                <a:r>
                  <a:rPr lang="en-US" altLang="zh-CN" smtClean="0"/>
                  <a:t> ) </a:t>
                </a:r>
                <a:r>
                  <a:rPr lang="en-US" altLang="zh-CN"/>
                  <a:t>lo++;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向右拓展</a:t>
                </a:r>
                <a:r>
                  <a:rPr lang="en-US" altLang="zh-CN">
                    <a:solidFill>
                      <a:srgbClr val="0070C0"/>
                    </a:solidFill>
                  </a:rPr>
                  <a:t>L</a:t>
                </a:r>
                <a:r>
                  <a:rPr lang="en-US" altLang="zh-CN">
                    <a:solidFill>
                      <a:schemeClr val="folHlink"/>
                    </a:solidFill>
                  </a:rPr>
                  <a:t/>
                </a:r>
                <a:br>
                  <a:rPr lang="en-US" altLang="zh-CN">
                    <a:solidFill>
                      <a:schemeClr val="folHlink"/>
                    </a:solidFill>
                  </a:rPr>
                </a:br>
                <a:r>
                  <a:rPr lang="en-US" altLang="zh-CN"/>
                  <a:t>      _elem</a:t>
                </a:r>
                <a:r>
                  <a:rPr lang="en-US" altLang="zh-CN" smtClean="0"/>
                  <a:t>[ hi ] </a:t>
                </a:r>
                <a:r>
                  <a:rPr lang="en-US" altLang="zh-CN"/>
                  <a:t>= _elem</a:t>
                </a:r>
                <a:r>
                  <a:rPr lang="en-US" altLang="zh-CN" smtClean="0"/>
                  <a:t>[ lo ]; 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//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凡大</a:t>
                </a:r>
                <a:r>
                  <a:rPr lang="zh-CN" altLang="en-US">
                    <a:solidFill>
                      <a:srgbClr val="0070C0"/>
                    </a:solidFill>
                  </a:rPr>
                  <a:t>于轴点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者，皆归</a:t>
                </a:r>
                <a:r>
                  <a:rPr lang="zh-CN" altLang="en-US">
                    <a:solidFill>
                      <a:srgbClr val="0070C0"/>
                    </a:solidFill>
                  </a:rPr>
                  <a:t>入</a:t>
                </a:r>
                <a:r>
                  <a:rPr lang="en-US" altLang="zh-CN">
                    <a:solidFill>
                      <a:srgbClr val="0070C0"/>
                    </a:solidFill>
                  </a:rPr>
                  <a:t>G</a:t>
                </a:r>
                <a:r>
                  <a:rPr lang="en-US" altLang="zh-CN">
                    <a:solidFill>
                      <a:schemeClr val="folHlink"/>
                    </a:solidFill>
                  </a:rPr>
                  <a:t/>
                </a:r>
                <a:br>
                  <a:rPr lang="en-US" altLang="zh-CN">
                    <a:solidFill>
                      <a:schemeClr val="folHlink"/>
                    </a:solidFill>
                  </a:rPr>
                </a:br>
                <a:r>
                  <a:rPr lang="en-US" altLang="zh-CN"/>
                  <a:t>   } </a:t>
                </a:r>
                <a:r>
                  <a:rPr lang="en-US" altLang="zh-CN">
                    <a:solidFill>
                      <a:srgbClr val="0070C0"/>
                    </a:solidFill>
                  </a:rPr>
                  <a:t>//assert: lo == hi</a:t>
                </a:r>
                <a:r>
                  <a:rPr lang="en-US" altLang="zh-CN">
                    <a:solidFill>
                      <a:schemeClr val="folHlink"/>
                    </a:solidFill>
                  </a:rPr>
                  <a:t/>
                </a:r>
                <a:br>
                  <a:rPr lang="en-US" altLang="zh-CN">
                    <a:solidFill>
                      <a:schemeClr val="folHlink"/>
                    </a:solidFill>
                  </a:rPr>
                </a:br>
                <a:r>
                  <a:rPr lang="en-US" altLang="zh-CN"/>
                  <a:t>   _elem</a:t>
                </a:r>
                <a:r>
                  <a:rPr lang="en-US" altLang="zh-CN" smtClean="0"/>
                  <a:t>[ lo ] </a:t>
                </a:r>
                <a:r>
                  <a:rPr lang="en-US" altLang="zh-CN"/>
                  <a:t>= pivot; return lo; </a:t>
                </a:r>
                <a:r>
                  <a:rPr lang="en-US" altLang="zh-CN">
                    <a:solidFill>
                      <a:srgbClr val="0070C0"/>
                    </a:solidFill>
                  </a:rPr>
                  <a:t>//</a:t>
                </a:r>
                <a:r>
                  <a:rPr lang="zh-CN" altLang="en-US">
                    <a:solidFill>
                      <a:srgbClr val="0070C0"/>
                    </a:solidFill>
                  </a:rPr>
                  <a:t>候选轴点归位；返回其秩</a:t>
                </a:r>
                <a:r>
                  <a:rPr lang="zh-CN" altLang="en-US">
                    <a:solidFill>
                      <a:schemeClr val="folHlink"/>
                    </a:solidFill>
                  </a:rPr>
                  <a:t/>
                </a:r>
                <a:br>
                  <a:rPr lang="zh-CN" altLang="en-US">
                    <a:solidFill>
                      <a:schemeClr val="folHlink"/>
                    </a:solidFill>
                  </a:rPr>
                </a:br>
                <a:r>
                  <a:rPr lang="en-US" altLang="zh-CN"/>
                  <a:t>}</a:t>
                </a:r>
                <a:endParaRPr lang="zh-CN" altLang="en-US"/>
              </a:p>
            </p:txBody>
          </p:sp>
        </mc:Choice>
        <mc:Fallback xmlns="">
          <p:sp>
            <p:nvSpPr>
              <p:cNvPr id="14540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r="-1422" b="-10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4082" name="AutoShape 2"/>
          <p:cNvSpPr>
            <a:spLocks noGrp="1" noChangeArrowheads="1"/>
          </p:cNvSpPr>
          <p:nvPr>
            <p:ph type="title"/>
          </p:nvPr>
        </p:nvSpPr>
        <p:spPr>
          <a:xfrm>
            <a:off x="1130006" y="291881"/>
            <a:ext cx="863991" cy="511616"/>
          </a:xfrm>
          <a:ln/>
        </p:spPr>
        <p:txBody>
          <a:bodyPr/>
          <a:lstStyle/>
          <a:p>
            <a:r>
              <a:rPr lang="zh-CN" altLang="en-US" smtClean="0"/>
              <a:t>实现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372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tructures (Spring 2015), Junhui DENG">
  <a:themeElements>
    <a:clrScheme name="Jorda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5867"/>
      </a:hlink>
      <a:folHlink>
        <a:srgbClr val="31859B"/>
      </a:folHlink>
    </a:clrScheme>
    <a:fontScheme name="DSA (Fall 2013), Junhui DENG">
      <a:majorFont>
        <a:latin typeface="Consolas"/>
        <a:ea typeface="微软雅黑"/>
        <a:cs typeface="Times New Roman"/>
      </a:majorFont>
      <a:minorFont>
        <a:latin typeface="Consolas"/>
        <a:ea typeface="微软雅黑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3366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nsolas" pitchFamily="49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3366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nsolas" pitchFamily="49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DSA (Fall 2013), Junhui DENG 1">
        <a:dk1>
          <a:srgbClr val="000099"/>
        </a:dk1>
        <a:lt1>
          <a:srgbClr val="ECDEC6"/>
        </a:lt1>
        <a:dk2>
          <a:srgbClr val="000000"/>
        </a:dk2>
        <a:lt2>
          <a:srgbClr val="FFCC99"/>
        </a:lt2>
        <a:accent1>
          <a:srgbClr val="00CCFF"/>
        </a:accent1>
        <a:accent2>
          <a:srgbClr val="FF0066"/>
        </a:accent2>
        <a:accent3>
          <a:srgbClr val="AAAAAA"/>
        </a:accent3>
        <a:accent4>
          <a:srgbClr val="C9BDA9"/>
        </a:accent4>
        <a:accent5>
          <a:srgbClr val="AAE2FF"/>
        </a:accent5>
        <a:accent6>
          <a:srgbClr val="E7005C"/>
        </a:accent6>
        <a:hlink>
          <a:srgbClr val="69CF1D"/>
        </a:hlink>
        <a:folHlink>
          <a:srgbClr val="57BA2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A (Fall 2013), Junhui DENG 2">
        <a:dk1>
          <a:srgbClr val="000099"/>
        </a:dk1>
        <a:lt1>
          <a:srgbClr val="ECDEC6"/>
        </a:lt1>
        <a:dk2>
          <a:srgbClr val="000000"/>
        </a:dk2>
        <a:lt2>
          <a:srgbClr val="FFCC99"/>
        </a:lt2>
        <a:accent1>
          <a:srgbClr val="00CCFF"/>
        </a:accent1>
        <a:accent2>
          <a:srgbClr val="FF0066"/>
        </a:accent2>
        <a:accent3>
          <a:srgbClr val="AAAAAA"/>
        </a:accent3>
        <a:accent4>
          <a:srgbClr val="C9BDA9"/>
        </a:accent4>
        <a:accent5>
          <a:srgbClr val="AAE2FF"/>
        </a:accent5>
        <a:accent6>
          <a:srgbClr val="E7005C"/>
        </a:accent6>
        <a:hlink>
          <a:srgbClr val="445AFA"/>
        </a:hlink>
        <a:folHlink>
          <a:srgbClr val="1313E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A (Fall 2013), Junhui DENG 3">
        <a:dk1>
          <a:srgbClr val="000099"/>
        </a:dk1>
        <a:lt1>
          <a:srgbClr val="ECDEC6"/>
        </a:lt1>
        <a:dk2>
          <a:srgbClr val="000000"/>
        </a:dk2>
        <a:lt2>
          <a:srgbClr val="FFCC99"/>
        </a:lt2>
        <a:accent1>
          <a:srgbClr val="00CCFF"/>
        </a:accent1>
        <a:accent2>
          <a:srgbClr val="FF0066"/>
        </a:accent2>
        <a:accent3>
          <a:srgbClr val="AAAAAA"/>
        </a:accent3>
        <a:accent4>
          <a:srgbClr val="C9BDA9"/>
        </a:accent4>
        <a:accent5>
          <a:srgbClr val="AAE2FF"/>
        </a:accent5>
        <a:accent6>
          <a:srgbClr val="E7005C"/>
        </a:accent6>
        <a:hlink>
          <a:srgbClr val="96A2FC"/>
        </a:hlink>
        <a:folHlink>
          <a:srgbClr val="4A4AF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A (Fall 2013), Junhui DENG 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A (Fall 2013), Junhui DENG 5">
        <a:dk1>
          <a:srgbClr val="333333"/>
        </a:dk1>
        <a:lt1>
          <a:srgbClr val="FFFFFF"/>
        </a:lt1>
        <a:dk2>
          <a:srgbClr val="000000"/>
        </a:dk2>
        <a:lt2>
          <a:srgbClr val="808080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2A2A2A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A (Fall 2013), Junhui DENG 6">
        <a:dk1>
          <a:srgbClr val="333333"/>
        </a:dk1>
        <a:lt1>
          <a:srgbClr val="FFFFFF"/>
        </a:lt1>
        <a:dk2>
          <a:srgbClr val="FF00FF"/>
        </a:dk2>
        <a:lt2>
          <a:srgbClr val="808080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2A2A2A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A (Fall 2013), Junhui DENG 7">
        <a:dk1>
          <a:srgbClr val="1C1C1C"/>
        </a:dk1>
        <a:lt1>
          <a:srgbClr val="FFFFFF"/>
        </a:lt1>
        <a:dk2>
          <a:srgbClr val="111111"/>
        </a:dk2>
        <a:lt2>
          <a:srgbClr val="808080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161616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A (Fall 2013), Junhui DENG 8">
        <a:dk1>
          <a:srgbClr val="1C1C1C"/>
        </a:dk1>
        <a:lt1>
          <a:srgbClr val="FFFFFF"/>
        </a:lt1>
        <a:dk2>
          <a:srgbClr val="111111"/>
        </a:dk2>
        <a:lt2>
          <a:srgbClr val="B2B2B2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161616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A (Fall 2013), Junhui DENG 9">
        <a:dk1>
          <a:srgbClr val="1C1C1C"/>
        </a:dk1>
        <a:lt1>
          <a:srgbClr val="FFFFFF"/>
        </a:lt1>
        <a:dk2>
          <a:srgbClr val="111111"/>
        </a:dk2>
        <a:lt2>
          <a:srgbClr val="EAEAEA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161616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dsa@spring2015</Template>
  <TotalTime>12255</TotalTime>
  <Words>999</Words>
  <Application>Microsoft Office PowerPoint</Application>
  <PresentationFormat>宽屏</PresentationFormat>
  <Paragraphs>609</Paragraphs>
  <Slides>49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70" baseType="lpstr">
      <vt:lpstr>Arial Unicode MS</vt:lpstr>
      <vt:lpstr>BrushScript BT</vt:lpstr>
      <vt:lpstr>hakuyokaishu7000</vt:lpstr>
      <vt:lpstr>方正黄草简体</vt:lpstr>
      <vt:lpstr>黑体</vt:lpstr>
      <vt:lpstr>华文行楷</vt:lpstr>
      <vt:lpstr>楷体_GB2312</vt:lpstr>
      <vt:lpstr>宋体</vt:lpstr>
      <vt:lpstr>微软雅黑</vt:lpstr>
      <vt:lpstr>文鼎粗钢笔行楷</vt:lpstr>
      <vt:lpstr>Arial</vt:lpstr>
      <vt:lpstr>Brush Script MT</vt:lpstr>
      <vt:lpstr>Calibri</vt:lpstr>
      <vt:lpstr>Cambria Math</vt:lpstr>
      <vt:lpstr>Comic Sans MS</vt:lpstr>
      <vt:lpstr>Consolas</vt:lpstr>
      <vt:lpstr>Symbol</vt:lpstr>
      <vt:lpstr>Tempus Sans ITC</vt:lpstr>
      <vt:lpstr>Times New Roman</vt:lpstr>
      <vt:lpstr>Wingdings</vt:lpstr>
      <vt:lpstr>Data Structures (Spring 2015), Junhui DENG</vt:lpstr>
      <vt:lpstr>排序</vt:lpstr>
      <vt:lpstr>分而治之</vt:lpstr>
      <vt:lpstr>轴点</vt:lpstr>
      <vt:lpstr>快速排序</vt:lpstr>
      <vt:lpstr>轴点</vt:lpstr>
      <vt:lpstr>构造轴点</vt:lpstr>
      <vt:lpstr>构造轴点</vt:lpstr>
      <vt:lpstr>不变性 + 单调性</vt:lpstr>
      <vt:lpstr>实现</vt:lpstr>
      <vt:lpstr>实例</vt:lpstr>
      <vt:lpstr>12.排序</vt:lpstr>
      <vt:lpstr>性能分析</vt:lpstr>
      <vt:lpstr>平均性能</vt:lpstr>
      <vt:lpstr>12.排序</vt:lpstr>
      <vt:lpstr>重复元素</vt:lpstr>
      <vt:lpstr>算法A1</vt:lpstr>
      <vt:lpstr>算法B1</vt:lpstr>
      <vt:lpstr>算法B</vt:lpstr>
      <vt:lpstr>性能</vt:lpstr>
      <vt:lpstr>12.排序</vt:lpstr>
      <vt:lpstr>不变性</vt:lpstr>
      <vt:lpstr>单调性</vt:lpstr>
      <vt:lpstr>实现</vt:lpstr>
      <vt:lpstr>实例</vt:lpstr>
      <vt:lpstr>12.排序</vt:lpstr>
      <vt:lpstr>选取与中位数</vt:lpstr>
      <vt:lpstr>众数</vt:lpstr>
      <vt:lpstr>必要条件</vt:lpstr>
      <vt:lpstr>减而治之</vt:lpstr>
      <vt:lpstr>算法</vt:lpstr>
      <vt:lpstr>12.排序</vt:lpstr>
      <vt:lpstr>桶排序：简单情况</vt:lpstr>
      <vt:lpstr>桶排序：一般情况</vt:lpstr>
      <vt:lpstr>桶排序：一般情况</vt:lpstr>
      <vt:lpstr>MaxGap：平凡算法</vt:lpstr>
      <vt:lpstr>MaxGap：线性算法</vt:lpstr>
      <vt:lpstr>MaxGap：正确性</vt:lpstr>
      <vt:lpstr>12.排序</vt:lpstr>
      <vt:lpstr>基数排序：词典序</vt:lpstr>
      <vt:lpstr>基数排序：算法</vt:lpstr>
      <vt:lpstr>基数排序：正确性</vt:lpstr>
      <vt:lpstr>基数排序：性能</vt:lpstr>
      <vt:lpstr>整数排序</vt:lpstr>
      <vt:lpstr>PowerPoint 演示文稿</vt:lpstr>
      <vt:lpstr>代码行</vt:lpstr>
      <vt:lpstr>从入门到？？？</vt:lpstr>
      <vt:lpstr>PowerPoint 演示文稿</vt:lpstr>
      <vt:lpstr>PowerPoint 演示文稿</vt:lpstr>
      <vt:lpstr>Sample</vt:lpstr>
    </vt:vector>
  </TitlesOfParts>
  <Manager>Junhui DENG</Manager>
  <Company>Tsinghua Computer</Company>
  <LinksUpToDate>false</LinksUpToDate>
  <SharedDoc>false</SharedDoc>
  <HyperlinkBase>http://dsa.cs.tsinghua.edu.cn/~deng/ds/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Lecturenote</dc:title>
  <dc:subject>Data Structures &amp; Algorithms</dc:subject>
  <dc:creator>Junhui DENG</dc:creator>
  <cp:keywords>data structures, algorithms</cp:keywords>
  <dc:description>----------------------------_x000d_Copyright(c) Junhui DENG, 2009-9002_x000d_Computer Science &amp; Technology_x000d_Tsinghua University_x000d_----------------------------_x000d_Permission to print, copy, modify, and distribute these notes for educational purposes and without fee is hereby granted, provided that this copyright notice appear in all copies._x000d_----------------------------_x000d_These notes can be downloaded from http://vis.cs.tsinghua.edu.cn/~deng/ds/_x000d_----------------------------_x000d_All comments are welcome._x000d_Send your comments please to deng@tsinghua.edu.cn</dc:description>
  <cp:lastModifiedBy>Zheng wei Qi</cp:lastModifiedBy>
  <cp:revision>3714</cp:revision>
  <cp:lastPrinted>2009-06-07T10:49:00Z</cp:lastPrinted>
  <dcterms:created xsi:type="dcterms:W3CDTF">2001-12-07T09:46:09Z</dcterms:created>
  <dcterms:modified xsi:type="dcterms:W3CDTF">2016-06-12T01:25:14Z</dcterms:modified>
  <cp:category>Lecturenote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990912</vt:lpwstr>
  </property>
  <property fmtid="{D5CDD505-2E9C-101B-9397-08002B2CF9AE}" pid="3" name="NXPowerLiteSettings">
    <vt:lpwstr>F5000400038000</vt:lpwstr>
  </property>
  <property fmtid="{D5CDD505-2E9C-101B-9397-08002B2CF9AE}" pid="4" name="NXPowerLiteVersion">
    <vt:lpwstr>D5.1.5</vt:lpwstr>
  </property>
</Properties>
</file>