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1" r:id="rId3"/>
    <p:sldId id="276" r:id="rId4"/>
    <p:sldId id="263" r:id="rId5"/>
    <p:sldId id="264" r:id="rId6"/>
    <p:sldId id="265" r:id="rId7"/>
    <p:sldId id="266" r:id="rId8"/>
    <p:sldId id="262" r:id="rId9"/>
    <p:sldId id="259" r:id="rId10"/>
    <p:sldId id="271" r:id="rId11"/>
    <p:sldId id="260" r:id="rId12"/>
    <p:sldId id="267" r:id="rId13"/>
    <p:sldId id="279" r:id="rId14"/>
    <p:sldId id="268" r:id="rId15"/>
    <p:sldId id="278" r:id="rId16"/>
    <p:sldId id="277" r:id="rId17"/>
    <p:sldId id="269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su\OneDrive\&#1056;&#1072;&#1073;&#1086;&#1095;&#1080;&#1081;%20&#1089;&#1090;&#1086;&#1083;\&#1059;&#1095;&#1105;&#1073;&#1072;\3%20&#1082;&#1091;&#1088;&#1089;\&#1056;&#1055;&#1057;%20&#1058;&#1080;&#1084;&#1086;&#1092;&#1077;&#1077;&#1074;%20&#1055;&#1088;&#1086;&#1089;&#1082;&#1091;&#1088;&#1080;&#1085;&#1072;\&#1050;&#1091;&#1088;&#1089;&#1072;&#1095;\&#1044;&#1080;&#1072;&#1075;&#1088;&#1072;&#1084;&#1084;&#1072;%20&#1043;&#1072;&#1085;&#1090;&#10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sz="2400">
                <a:solidFill>
                  <a:sysClr val="windowText" lastClr="000000"/>
                </a:solidFill>
              </a:rPr>
              <a:t>Диаграмма</a:t>
            </a:r>
            <a:r>
              <a:rPr lang="ru-RU" sz="2400" baseline="0">
                <a:solidFill>
                  <a:sysClr val="windowText" lastClr="000000"/>
                </a:solidFill>
              </a:rPr>
              <a:t> Ганта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3598470901453337"/>
          <c:y val="0.10977431203307937"/>
          <c:w val="0.64468272572865593"/>
          <c:h val="0.821566376051529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Лист1!$B$2:$B$18</c:f>
              <c:strCache>
                <c:ptCount val="17"/>
                <c:pt idx="0">
                  <c:v>Составление диаграммы Ганта</c:v>
                </c:pt>
                <c:pt idx="1">
                  <c:v>Выбор предметной области</c:v>
                </c:pt>
                <c:pt idx="2">
                  <c:v>Описание предметной области</c:v>
                </c:pt>
                <c:pt idx="3">
                  <c:v>Словарь предметной области</c:v>
                </c:pt>
                <c:pt idx="4">
                  <c:v>Определение основного функционала</c:v>
                </c:pt>
                <c:pt idx="5">
                  <c:v>Определение пользователей системы</c:v>
                </c:pt>
                <c:pt idx="6">
                  <c:v>Составление диаграммы прецедентов</c:v>
                </c:pt>
                <c:pt idx="7">
                  <c:v>Описание прецедентов</c:v>
                </c:pt>
                <c:pt idx="8">
                  <c:v>Анализ аналогов</c:v>
                </c:pt>
                <c:pt idx="9">
                  <c:v>Создание макета ПС</c:v>
                </c:pt>
                <c:pt idx="10">
                  <c:v>Составление отчета по 1 этапу</c:v>
                </c:pt>
                <c:pt idx="11">
                  <c:v>Создание диаграммы классов-сущностей</c:v>
                </c:pt>
                <c:pt idx="12">
                  <c:v>Создание схемы БД</c:v>
                </c:pt>
                <c:pt idx="13">
                  <c:v>Архитектура программной системы</c:v>
                </c:pt>
                <c:pt idx="14">
                  <c:v>Структура компонентов уровня представления</c:v>
                </c:pt>
                <c:pt idx="15">
                  <c:v>Структура компонентов уровня бизнес-логики</c:v>
                </c:pt>
                <c:pt idx="16">
                  <c:v>Реализация прототипа программной системы</c:v>
                </c:pt>
              </c:strCache>
            </c:strRef>
          </c:cat>
          <c:val>
            <c:numRef>
              <c:f>Лист1!$C$2:$C$18</c:f>
              <c:numCache>
                <c:formatCode>d/m;@</c:formatCode>
                <c:ptCount val="17"/>
                <c:pt idx="0">
                  <c:v>43353</c:v>
                </c:pt>
                <c:pt idx="1">
                  <c:v>43353</c:v>
                </c:pt>
                <c:pt idx="2">
                  <c:v>43356</c:v>
                </c:pt>
                <c:pt idx="3">
                  <c:v>43361</c:v>
                </c:pt>
                <c:pt idx="4">
                  <c:v>43367</c:v>
                </c:pt>
                <c:pt idx="5">
                  <c:v>43374</c:v>
                </c:pt>
                <c:pt idx="6">
                  <c:v>43375</c:v>
                </c:pt>
                <c:pt idx="7">
                  <c:v>43387</c:v>
                </c:pt>
                <c:pt idx="8">
                  <c:v>43399</c:v>
                </c:pt>
                <c:pt idx="9">
                  <c:v>43413</c:v>
                </c:pt>
                <c:pt idx="10">
                  <c:v>43422</c:v>
                </c:pt>
                <c:pt idx="11">
                  <c:v>43423</c:v>
                </c:pt>
                <c:pt idx="12">
                  <c:v>43429</c:v>
                </c:pt>
                <c:pt idx="13">
                  <c:v>43431</c:v>
                </c:pt>
                <c:pt idx="14">
                  <c:v>43444</c:v>
                </c:pt>
                <c:pt idx="15">
                  <c:v>43450</c:v>
                </c:pt>
                <c:pt idx="16">
                  <c:v>43454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7-44FF-86D6-2A41D27D205E}"/>
            </c:ext>
          </c:extLst>
        </c:ser>
        <c:ser>
          <c:idx val="1"/>
          <c:order val="1"/>
          <c:tx>
            <c:strRef>
              <c:f>Лист1!$D$1</c:f>
              <c:strCache>
                <c:ptCount val="1"/>
                <c:pt idx="0">
                  <c:v>Продолжительность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Лист1!$B$2:$B$18</c:f>
              <c:strCache>
                <c:ptCount val="17"/>
                <c:pt idx="0">
                  <c:v>Составление диаграммы Ганта</c:v>
                </c:pt>
                <c:pt idx="1">
                  <c:v>Выбор предметной области</c:v>
                </c:pt>
                <c:pt idx="2">
                  <c:v>Описание предметной области</c:v>
                </c:pt>
                <c:pt idx="3">
                  <c:v>Словарь предметной области</c:v>
                </c:pt>
                <c:pt idx="4">
                  <c:v>Определение основного функционала</c:v>
                </c:pt>
                <c:pt idx="5">
                  <c:v>Определение пользователей системы</c:v>
                </c:pt>
                <c:pt idx="6">
                  <c:v>Составление диаграммы прецедентов</c:v>
                </c:pt>
                <c:pt idx="7">
                  <c:v>Описание прецедентов</c:v>
                </c:pt>
                <c:pt idx="8">
                  <c:v>Анализ аналогов</c:v>
                </c:pt>
                <c:pt idx="9">
                  <c:v>Создание макета ПС</c:v>
                </c:pt>
                <c:pt idx="10">
                  <c:v>Составление отчета по 1 этапу</c:v>
                </c:pt>
                <c:pt idx="11">
                  <c:v>Создание диаграммы классов-сущностей</c:v>
                </c:pt>
                <c:pt idx="12">
                  <c:v>Создание схемы БД</c:v>
                </c:pt>
                <c:pt idx="13">
                  <c:v>Архитектура программной системы</c:v>
                </c:pt>
                <c:pt idx="14">
                  <c:v>Структура компонентов уровня представления</c:v>
                </c:pt>
                <c:pt idx="15">
                  <c:v>Структура компонентов уровня бизнес-логики</c:v>
                </c:pt>
                <c:pt idx="16">
                  <c:v>Реализация прототипа программной системы</c:v>
                </c:pt>
              </c:strCache>
            </c:strRef>
          </c:cat>
          <c:val>
            <c:numRef>
              <c:f>Лист1!$D$2:$D$18</c:f>
              <c:numCache>
                <c:formatCode>General</c:formatCode>
                <c:ptCount val="17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9</c:v>
                </c:pt>
                <c:pt idx="10">
                  <c:v>1</c:v>
                </c:pt>
                <c:pt idx="11">
                  <c:v>7</c:v>
                </c:pt>
                <c:pt idx="12">
                  <c:v>2</c:v>
                </c:pt>
                <c:pt idx="13">
                  <c:v>14</c:v>
                </c:pt>
                <c:pt idx="14">
                  <c:v>10</c:v>
                </c:pt>
                <c:pt idx="15">
                  <c:v>6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7-44FF-86D6-2A41D27D205E}"/>
            </c:ext>
          </c:extLst>
        </c:ser>
        <c:ser>
          <c:idx val="2"/>
          <c:order val="2"/>
          <c:tx>
            <c:v>Опоздание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Лист1!$F$2:$F$18</c:f>
              <c:numCache>
                <c:formatCode>General</c:formatCode>
                <c:ptCount val="17"/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7-44FF-86D6-2A41D27D2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806339856"/>
        <c:axId val="806340496"/>
      </c:barChart>
      <c:catAx>
        <c:axId val="80633985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6340496"/>
        <c:crosses val="autoZero"/>
        <c:auto val="1"/>
        <c:lblAlgn val="ctr"/>
        <c:lblOffset val="100"/>
        <c:noMultiLvlLbl val="0"/>
      </c:catAx>
      <c:valAx>
        <c:axId val="806340496"/>
        <c:scaling>
          <c:orientation val="minMax"/>
          <c:max val="43463"/>
          <c:min val="4335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6339856"/>
        <c:crosses val="max"/>
        <c:crossBetween val="between"/>
        <c:majorUnit val="4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5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92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4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58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53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8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47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48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61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5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4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7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92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36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07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64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lumMod val="75000"/>
                <a:lumOff val="25000"/>
              </a:schemeClr>
            </a:gs>
            <a:gs pos="75000">
              <a:srgbClr val="6FB2E8"/>
            </a:gs>
            <a:gs pos="50000">
              <a:srgbClr val="9FCCF0"/>
            </a:gs>
            <a:gs pos="100000">
              <a:schemeClr val="bg1">
                <a:lumMod val="50000"/>
                <a:lumOff val="50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D514-DB26-40A0-98AE-ECE7CD9A5BBF}" type="datetimeFigureOut">
              <a:rPr lang="ru-RU" smtClean="0"/>
              <a:t>02.12.2018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1087-C88D-4657-A0CC-3531CE77BF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81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imptomus.ru/#hell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line-diagnos.ru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hatpin.ru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iagnos-online.ru/symp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9A9E-7B7A-4FB6-960E-5DD3C3597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710" y="851096"/>
            <a:ext cx="8941632" cy="2387600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ru-RU" dirty="0">
                <a:solidFill>
                  <a:schemeClr val="bg1">
                    <a:lumMod val="90000"/>
                    <a:lumOff val="10000"/>
                  </a:schemeClr>
                </a:solidFill>
              </a:rPr>
              <a:t>Курсовой проект </a:t>
            </a:r>
            <a:br>
              <a:rPr lang="ru-RU" dirty="0">
                <a:solidFill>
                  <a:schemeClr val="bg1">
                    <a:lumMod val="90000"/>
                    <a:lumOff val="1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90000"/>
                    <a:lumOff val="10000"/>
                  </a:schemeClr>
                </a:solidFill>
              </a:rPr>
              <a:t>«Онлайн-терапевт»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09E982-DDF3-4FAA-B46D-11CA6BF35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710" y="3619305"/>
            <a:ext cx="8791575" cy="221847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Подготовили студенты 3 курса</a:t>
            </a:r>
          </a:p>
          <a:p>
            <a:pPr algn="ctr"/>
            <a:r>
              <a:rPr lang="ru-RU" sz="2400" dirty="0"/>
              <a:t>Группы ИСТ-116</a:t>
            </a:r>
          </a:p>
          <a:p>
            <a:pPr algn="ctr"/>
            <a:r>
              <a:rPr lang="ru-RU" sz="2400" dirty="0"/>
              <a:t>Брагин Дмитрий</a:t>
            </a:r>
          </a:p>
          <a:p>
            <a:pPr algn="ctr"/>
            <a:r>
              <a:rPr lang="ru-RU" sz="2400" dirty="0" err="1"/>
              <a:t>Барсукова</a:t>
            </a:r>
            <a:r>
              <a:rPr lang="ru-RU" sz="2400" dirty="0"/>
              <a:t>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37866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0F5E72-22CA-42C1-BA57-DA46BC30855D}"/>
              </a:ext>
            </a:extLst>
          </p:cNvPr>
          <p:cNvSpPr/>
          <p:nvPr/>
        </p:nvSpPr>
        <p:spPr>
          <a:xfrm>
            <a:off x="2218007" y="1478570"/>
            <a:ext cx="8318694" cy="401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пользователя.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информации по лекарствам (каталог лекарств).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Прохождение теста для установления предполагаемого диагноза и рекомендация лечения.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лекарства для предотвращения болезни.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болезней и информация о них.</a:t>
            </a:r>
            <a:endParaRPr lang="ru-RU" sz="2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30AA5E-5124-45E9-A95D-CC8FBA02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ru-RU" dirty="0" err="1">
                <a:solidFill>
                  <a:srgbClr val="7030A0"/>
                </a:solidFill>
              </a:rPr>
              <a:t>фУНКЦИОНАЛ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9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41A696-210D-4252-BB77-160C8FBE12E8}"/>
              </a:ext>
            </a:extLst>
          </p:cNvPr>
          <p:cNvSpPr/>
          <p:nvPr/>
        </p:nvSpPr>
        <p:spPr>
          <a:xfrm>
            <a:off x="1534550" y="1905506"/>
            <a:ext cx="95144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человек, неавторизованный в системе.</a:t>
            </a:r>
          </a:p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авторизовавшийся в системе пользователь.</a:t>
            </a:r>
          </a:p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заполнение полей и получение результата о предполагаемом диагнозе.</a:t>
            </a:r>
          </a:p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операция добавления клиента в систему.</a:t>
            </a:r>
          </a:p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операция входа клиента в систему.</a:t>
            </a:r>
          </a:p>
          <a:p>
            <a:pPr indent="144145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Справочник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сборник информации о болезнях, их симптомах, лекарствах и способах лечения.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1F07122-F53F-4AFC-BD01-4A1FAC50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6149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Словарь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59564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31C1C-0057-414F-94D9-0B2F9D88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64" y="153284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Диаграмма прецедентов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28AEB-C45C-4606-80C1-9E1D26BE7E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8623" y="1420839"/>
            <a:ext cx="8169879" cy="48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F3D3D7-6843-41EC-9C5A-CAC35DFF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8E26C-ADC6-46D4-8F69-DFB4B8E9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588" y="5500007"/>
            <a:ext cx="9905998" cy="147857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6653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8A33-5EB0-4635-A38D-24D377B0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13002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Анализ бизнес процессов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3A1DAE-FD51-43FB-ADEB-691A9C77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878864"/>
            <a:ext cx="77533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2FD58F-F0A6-4009-864A-533591B5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33" y="366712"/>
            <a:ext cx="8808134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2D430-050F-43B2-BBCA-C1C6CB25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Список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E90A21-B8F7-403B-96E0-E1A5862DFC22}"/>
              </a:ext>
            </a:extLst>
          </p:cNvPr>
          <p:cNvSpPr txBox="1"/>
          <p:nvPr/>
        </p:nvSpPr>
        <p:spPr>
          <a:xfrm>
            <a:off x="2250831" y="1364567"/>
            <a:ext cx="52289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Главная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Прохождение теста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Справочники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Справочник болезней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Справочник симптомов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Справочник лекарств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Регистрация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Вход</a:t>
            </a:r>
          </a:p>
          <a:p>
            <a:pPr marL="342900" indent="-342900">
              <a:buAutoNum type="arabicParenR"/>
            </a:pPr>
            <a:r>
              <a:rPr lang="ru-RU" sz="3600" dirty="0">
                <a:solidFill>
                  <a:schemeClr val="tx2">
                    <a:lumMod val="50000"/>
                  </a:schemeClr>
                </a:solidFill>
              </a:rPr>
              <a:t>Результат теста</a:t>
            </a:r>
          </a:p>
        </p:txBody>
      </p:sp>
    </p:spTree>
    <p:extLst>
      <p:ext uri="{BB962C8B-B14F-4D97-AF65-F5344CB8AC3E}">
        <p14:creationId xmlns:p14="http://schemas.microsoft.com/office/powerpoint/2010/main" val="409800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8A33-5EB0-4635-A38D-24D377B0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13002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Анализ бизнес процессов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01D2EB-00B6-484C-93FF-168BA4C1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3745"/>
            <a:ext cx="7772400" cy="5400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761D1F-CA76-4BDA-BE2A-D199AD7F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FB926-A1C7-4E4F-AA9B-E3B136C74C9B}"/>
              </a:ext>
            </a:extLst>
          </p:cNvPr>
          <p:cNvSpPr txBox="1"/>
          <p:nvPr/>
        </p:nvSpPr>
        <p:spPr>
          <a:xfrm>
            <a:off x="6885098" y="78705"/>
            <a:ext cx="5306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7030A0"/>
                </a:solidFill>
              </a:rPr>
              <a:t>Взаимодействие форм</a:t>
            </a:r>
          </a:p>
        </p:txBody>
      </p:sp>
    </p:spTree>
    <p:extLst>
      <p:ext uri="{BB962C8B-B14F-4D97-AF65-F5344CB8AC3E}">
        <p14:creationId xmlns:p14="http://schemas.microsoft.com/office/powerpoint/2010/main" val="379298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0A6F-6445-43DA-B16C-B0BB7932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03138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Макет программной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FE4275-8FA7-4FDC-ADF4-17B30B52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8" y="1154553"/>
            <a:ext cx="7172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0A6F-6445-43DA-B16C-B0BB7932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Макет программной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8C264B-EF24-4CF4-8FC1-39D65D93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36" y="1203299"/>
            <a:ext cx="58483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64FC8-FB90-430E-A36D-D71641B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Календарный срок выполнения проекта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5DD8E07-2E86-4199-BC7D-CC1954F14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792583"/>
              </p:ext>
            </p:extLst>
          </p:nvPr>
        </p:nvGraphicFramePr>
        <p:xfrm>
          <a:off x="537674" y="877380"/>
          <a:ext cx="11113476" cy="510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2F0143-C5C5-40EA-8238-E2AB47370A6E}"/>
              </a:ext>
            </a:extLst>
          </p:cNvPr>
          <p:cNvSpPr txBox="1"/>
          <p:nvPr/>
        </p:nvSpPr>
        <p:spPr>
          <a:xfrm>
            <a:off x="2968282" y="6175717"/>
            <a:ext cx="217758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Продолжительность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3861D-966D-495E-99AA-839C4422CE76}"/>
              </a:ext>
            </a:extLst>
          </p:cNvPr>
          <p:cNvSpPr txBox="1"/>
          <p:nvPr/>
        </p:nvSpPr>
        <p:spPr>
          <a:xfrm>
            <a:off x="6611815" y="6175717"/>
            <a:ext cx="127759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Опоздание</a:t>
            </a:r>
          </a:p>
        </p:txBody>
      </p:sp>
    </p:spTree>
    <p:extLst>
      <p:ext uri="{BB962C8B-B14F-4D97-AF65-F5344CB8AC3E}">
        <p14:creationId xmlns:p14="http://schemas.microsoft.com/office/powerpoint/2010/main" val="25422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0A6F-6445-43DA-B16C-B0BB7932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83341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Макет программной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24E121-986D-4D89-9DDB-F2DED36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97" y="1098282"/>
            <a:ext cx="57626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6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0A6F-6445-43DA-B16C-B0BB7932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2081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Макет программной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764166-3556-4936-A4B6-22BDF1A3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3" y="1430362"/>
            <a:ext cx="6962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3A204-25F0-4CC8-8EBE-062D7648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85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030A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8810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94806-8F0A-4DA7-8D41-781792B1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324017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Анализ аналогов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0C58C4-EBD1-4604-A5FE-D829C93612A6}"/>
              </a:ext>
            </a:extLst>
          </p:cNvPr>
          <p:cNvSpPr/>
          <p:nvPr/>
        </p:nvSpPr>
        <p:spPr>
          <a:xfrm>
            <a:off x="900332" y="851740"/>
            <a:ext cx="10452295" cy="548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Aft>
                <a:spcPts val="0"/>
              </a:spcAft>
            </a:pPr>
            <a:r>
              <a:rPr lang="ru-RU" sz="2000" i="1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Критерии оценки сайта:</a:t>
            </a:r>
            <a:endParaRPr lang="ru-RU" sz="2000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 сайта (К1)</a:t>
            </a:r>
            <a:r>
              <a:rPr lang="ru-RU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Важно найти на сайте тот материал, который интересует посетителя. Есть сайты, которые содержат огромные объемы контента, но пользоваться ими тем не менее просто и легко. А есть такие, где пять разделов, но понять ничего нельзя. </a:t>
            </a:r>
            <a:r>
              <a:rPr lang="ru-RU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 критерия = 70%.</a:t>
            </a:r>
            <a:endParaRPr lang="ru-RU" dirty="0">
              <a:solidFill>
                <a:srgbClr val="7030A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Красота (Дизайн сайта) (К2)</a:t>
            </a:r>
            <a:r>
              <a:rPr lang="ru-RU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Дизайн сайта зачастую выдвигается на первый план. В представлении многих заказчиков именно дизайн сайта является главным и зачастую единственным критерием его качества. Внешний вид всегда играет важную роль.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 критерия = 40%.</a:t>
            </a:r>
            <a:endParaRPr lang="ru-RU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Функциональность (К3)</a:t>
            </a:r>
            <a:r>
              <a:rPr lang="ru-RU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Навигация по сайту должна быть простой, понятной и удобной, а сам сайт открываться быстро и вести себя предсказуемо. </a:t>
            </a:r>
            <a:r>
              <a:rPr lang="ru-RU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 критерия = 100%</a:t>
            </a:r>
            <a:endParaRPr lang="ru-RU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b="1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Достоверная актуальная информация (К4)</a:t>
            </a:r>
            <a:r>
              <a:rPr lang="ru-RU" kern="1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 должен предоставлять достоверную актуальную и интересную информацию для пользователя. Достоверная информация – это та информация, которая полно и правильно отображает существующие явления и процессы. Соблюдение признака «достоверности» гарантирует не только объективное описание и приемлемое отражение тех событий, которые она должна представлять, но и отсутствие существенных ошибок и отклонений. Актуальность информации предполагает наличие новейших сведений, т. е. информация должна носить опережающий характер. На сайте должны быть наиболее распространенные болезни и их симптомы, чтобы установить более правдивый диагноз.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15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Вес критерия = 90%.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7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78233-0185-4F7B-9748-A1E79079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43" y="-71170"/>
            <a:ext cx="9905998" cy="1478570"/>
          </a:xfrm>
        </p:spPr>
        <p:txBody>
          <a:bodyPr/>
          <a:lstStyle/>
          <a:p>
            <a:r>
              <a:rPr lang="ru-RU" u="sng" cap="none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http://simptomus.ru/#hello</a:t>
            </a:r>
            <a:endParaRPr lang="ru-RU" cap="none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D141C8-3A97-4D49-BB24-96B3D1CE7F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0074" y="1396464"/>
            <a:ext cx="5938523" cy="24896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1A2657-8C4A-4B8C-8413-6A6D536990AB}"/>
              </a:ext>
            </a:extLst>
          </p:cNvPr>
          <p:cNvPicPr/>
          <p:nvPr/>
        </p:nvPicPr>
        <p:blipFill rotWithShape="1">
          <a:blip r:embed="rId4"/>
          <a:srcRect l="16515" t="13118" r="13576" b="8461"/>
          <a:stretch/>
        </p:blipFill>
        <p:spPr bwMode="auto">
          <a:xfrm>
            <a:off x="6668085" y="1280404"/>
            <a:ext cx="5267598" cy="332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A1E508-4B34-45D5-A934-B781B505E167}"/>
              </a:ext>
            </a:extLst>
          </p:cNvPr>
          <p:cNvSpPr/>
          <p:nvPr/>
        </p:nvSpPr>
        <p:spPr>
          <a:xfrm>
            <a:off x="2157046" y="4791705"/>
            <a:ext cx="7877908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Хороший функционал, симптомы можно указывать на манекене человека ,возможность прохождения теста с последующими предварительными диагнозами.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EE57-7BF5-4E71-BF47-675AEB5860D9}"/>
              </a:ext>
            </a:extLst>
          </p:cNvPr>
          <p:cNvSpPr txBox="1"/>
          <p:nvPr/>
        </p:nvSpPr>
        <p:spPr>
          <a:xfrm>
            <a:off x="1931098" y="408439"/>
            <a:ext cx="465857" cy="519351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04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5BBB-82EC-4274-A5C1-F302A324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385" y="188505"/>
            <a:ext cx="6096000" cy="1218264"/>
          </a:xfrm>
        </p:spPr>
        <p:txBody>
          <a:bodyPr/>
          <a:lstStyle/>
          <a:p>
            <a:r>
              <a:rPr lang="ru-RU" u="sng" cap="none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https://online-diagnos.ru</a:t>
            </a:r>
            <a:endParaRPr lang="ru-RU" cap="none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E6145D-9D8E-42C8-B4F8-53E6D6EB95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228602"/>
            <a:ext cx="6968552" cy="351221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D653E-91A1-4532-84F8-12024FE44534}"/>
              </a:ext>
            </a:extLst>
          </p:cNvPr>
          <p:cNvSpPr/>
          <p:nvPr/>
        </p:nvSpPr>
        <p:spPr>
          <a:xfrm>
            <a:off x="2164026" y="5111078"/>
            <a:ext cx="8243668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Красивый дизайн, удобная навигация по сайту, возможность прохождения онлайн-диагностики, широкий справочник заболеваний и их симптомов и др.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2434-6089-4881-8CD6-043CDD272A9F}"/>
              </a:ext>
            </a:extLst>
          </p:cNvPr>
          <p:cNvSpPr txBox="1"/>
          <p:nvPr/>
        </p:nvSpPr>
        <p:spPr>
          <a:xfrm>
            <a:off x="1931098" y="408439"/>
            <a:ext cx="465857" cy="519351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370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27618-07CC-4F46-A84C-E7191F05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30" y="48719"/>
            <a:ext cx="4119904" cy="1238789"/>
          </a:xfrm>
        </p:spPr>
        <p:txBody>
          <a:bodyPr/>
          <a:lstStyle/>
          <a:p>
            <a:r>
              <a:rPr lang="ru-RU" u="sng" cap="none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http://www.hatpin.ru</a:t>
            </a:r>
            <a:endParaRPr lang="ru-RU" cap="none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117DB2-6684-4CE0-8425-DA0066A4F7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7104" y="1132764"/>
            <a:ext cx="9037792" cy="356584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3C6FBB-BD3F-4195-86C3-25DE1975CD81}"/>
              </a:ext>
            </a:extLst>
          </p:cNvPr>
          <p:cNvSpPr/>
          <p:nvPr/>
        </p:nvSpPr>
        <p:spPr>
          <a:xfrm>
            <a:off x="1577104" y="5199258"/>
            <a:ext cx="8847056" cy="105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Широкий справочник симптомов, но отсутствует возможность прохождения теста.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6CDCD-D775-4B30-8703-12F3D0104EE0}"/>
              </a:ext>
            </a:extLst>
          </p:cNvPr>
          <p:cNvSpPr txBox="1"/>
          <p:nvPr/>
        </p:nvSpPr>
        <p:spPr>
          <a:xfrm>
            <a:off x="1931098" y="408439"/>
            <a:ext cx="465857" cy="519351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70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A7D3D-5543-43AB-9E86-B162E9CC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195" y="154223"/>
            <a:ext cx="7819707" cy="1027782"/>
          </a:xfrm>
        </p:spPr>
        <p:txBody>
          <a:bodyPr/>
          <a:lstStyle/>
          <a:p>
            <a:r>
              <a:rPr lang="ru-RU" u="sng" cap="none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http://www.diagnos-online.ru/symp.html</a:t>
            </a:r>
            <a:endParaRPr lang="ru-RU" cap="none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3395C4-B73B-4791-A35A-D83F475EEF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4432" y="1182005"/>
            <a:ext cx="7963136" cy="337592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467A5B-621B-4851-9650-9DD2D06E167C}"/>
              </a:ext>
            </a:extLst>
          </p:cNvPr>
          <p:cNvSpPr/>
          <p:nvPr/>
        </p:nvSpPr>
        <p:spPr>
          <a:xfrm>
            <a:off x="1193409" y="4902086"/>
            <a:ext cx="9805182" cy="154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Широкий справочник симптомов, их подробное описание и их причины. Есть возможность оставить комментарии по работе сервиса.</a:t>
            </a:r>
            <a:endParaRPr lang="ru-RU" sz="20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36C7-6C28-4761-B9A9-E409A8F02F3E}"/>
              </a:ext>
            </a:extLst>
          </p:cNvPr>
          <p:cNvSpPr txBox="1"/>
          <p:nvPr/>
        </p:nvSpPr>
        <p:spPr>
          <a:xfrm>
            <a:off x="1931098" y="408439"/>
            <a:ext cx="465857" cy="519351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77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F0D4B-FD3A-4F35-92A0-F920CBDF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Анализ аналогов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ED38987-41B3-4A08-94B6-59C8167AD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7253"/>
              </p:ext>
            </p:extLst>
          </p:nvPr>
        </p:nvGraphicFramePr>
        <p:xfrm>
          <a:off x="776597" y="1871003"/>
          <a:ext cx="10638805" cy="3468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43325">
                  <a:extLst>
                    <a:ext uri="{9D8B030D-6E8A-4147-A177-3AD203B41FA5}">
                      <a16:colId xmlns:a16="http://schemas.microsoft.com/office/drawing/2014/main" val="989336104"/>
                    </a:ext>
                  </a:extLst>
                </a:gridCol>
                <a:gridCol w="2082224">
                  <a:extLst>
                    <a:ext uri="{9D8B030D-6E8A-4147-A177-3AD203B41FA5}">
                      <a16:colId xmlns:a16="http://schemas.microsoft.com/office/drawing/2014/main" val="2583357381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678394457"/>
                    </a:ext>
                  </a:extLst>
                </a:gridCol>
                <a:gridCol w="711126">
                  <a:extLst>
                    <a:ext uri="{9D8B030D-6E8A-4147-A177-3AD203B41FA5}">
                      <a16:colId xmlns:a16="http://schemas.microsoft.com/office/drawing/2014/main" val="797483235"/>
                    </a:ext>
                  </a:extLst>
                </a:gridCol>
                <a:gridCol w="711126">
                  <a:extLst>
                    <a:ext uri="{9D8B030D-6E8A-4147-A177-3AD203B41FA5}">
                      <a16:colId xmlns:a16="http://schemas.microsoft.com/office/drawing/2014/main" val="1537597195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899570328"/>
                    </a:ext>
                  </a:extLst>
                </a:gridCol>
                <a:gridCol w="995977">
                  <a:extLst>
                    <a:ext uri="{9D8B030D-6E8A-4147-A177-3AD203B41FA5}">
                      <a16:colId xmlns:a16="http://schemas.microsoft.com/office/drawing/2014/main" val="403430853"/>
                    </a:ext>
                  </a:extLst>
                </a:gridCol>
                <a:gridCol w="1143419">
                  <a:extLst>
                    <a:ext uri="{9D8B030D-6E8A-4147-A177-3AD203B41FA5}">
                      <a16:colId xmlns:a16="http://schemas.microsoft.com/office/drawing/2014/main" val="448129821"/>
                    </a:ext>
                  </a:extLst>
                </a:gridCol>
                <a:gridCol w="710123">
                  <a:extLst>
                    <a:ext uri="{9D8B030D-6E8A-4147-A177-3AD203B41FA5}">
                      <a16:colId xmlns:a16="http://schemas.microsoft.com/office/drawing/2014/main" val="3697650656"/>
                    </a:ext>
                  </a:extLst>
                </a:gridCol>
                <a:gridCol w="853552">
                  <a:extLst>
                    <a:ext uri="{9D8B030D-6E8A-4147-A177-3AD203B41FA5}">
                      <a16:colId xmlns:a16="http://schemas.microsoft.com/office/drawing/2014/main" val="4089614244"/>
                    </a:ext>
                  </a:extLst>
                </a:gridCol>
                <a:gridCol w="852548">
                  <a:extLst>
                    <a:ext uri="{9D8B030D-6E8A-4147-A177-3AD203B41FA5}">
                      <a16:colId xmlns:a16="http://schemas.microsoft.com/office/drawing/2014/main" val="942677701"/>
                    </a:ext>
                  </a:extLst>
                </a:gridCol>
                <a:gridCol w="853552">
                  <a:extLst>
                    <a:ext uri="{9D8B030D-6E8A-4147-A177-3AD203B41FA5}">
                      <a16:colId xmlns:a16="http://schemas.microsoft.com/office/drawing/2014/main" val="245484933"/>
                    </a:ext>
                  </a:extLst>
                </a:gridCol>
              </a:tblGrid>
              <a:tr h="28671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     №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Сайт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Критерии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Средняя оценка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09468"/>
                  </a:ext>
                </a:extLst>
              </a:tr>
              <a:tr h="895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Удобство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Красота (дизайн)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Функциональность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Достоверная актуальная информация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459" marR="144459" marT="72230" marB="7223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48448"/>
                  </a:ext>
                </a:extLst>
              </a:tr>
              <a:tr h="59127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Вес критерия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70%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40%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100%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90%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Без веса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С весом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3408572669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Simptomus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1,2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18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14,2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2443617710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7030A0"/>
                          </a:solidFill>
                          <a:effectLst/>
                        </a:rPr>
                        <a:t>Online-</a:t>
                      </a:r>
                      <a:r>
                        <a:rPr lang="en-US" sz="1700" b="1" dirty="0" err="1">
                          <a:solidFill>
                            <a:srgbClr val="7030A0"/>
                          </a:solidFill>
                          <a:effectLst/>
                        </a:rPr>
                        <a:t>diagnos</a:t>
                      </a:r>
                      <a:endParaRPr lang="ru-RU" sz="17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15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1361859177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Hatpin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2,1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1,6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11,2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4129949578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Diagnos-Online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0,8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16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12,8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3394232089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MAX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3,5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4,5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>
                          <a:effectLst/>
                        </a:rPr>
                        <a:t>20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</a:rPr>
                        <a:t>15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344" marR="108344" marT="0" marB="0" anchor="b"/>
                </a:tc>
                <a:extLst>
                  <a:ext uri="{0D108BD9-81ED-4DB2-BD59-A6C34878D82A}">
                    <a16:rowId xmlns:a16="http://schemas.microsoft.com/office/drawing/2014/main" val="28678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2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EB4FEF-F755-468F-8B5E-FF080C3DDB35}"/>
              </a:ext>
            </a:extLst>
          </p:cNvPr>
          <p:cNvSpPr/>
          <p:nvPr/>
        </p:nvSpPr>
        <p:spPr>
          <a:xfrm>
            <a:off x="1599028" y="2354889"/>
            <a:ext cx="9570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деятельность сервиса «Диагноз-консультант» — это постановка предварительного диагноза клиента, с помощью прохождения онлайн-теста, в котором клиент может выбрать беспокоящие его симптомы. Также клиент может посмотреть информацию о болезнях, их симптомах, лекарствах и способах лечения.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44F6371-C44D-4691-BD7D-7FABA6F2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952222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Другая 1">
      <a:dk1>
        <a:sysClr val="windowText" lastClr="000000"/>
      </a:dk1>
      <a:lt1>
        <a:srgbClr val="092338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108</TotalTime>
  <Words>635</Words>
  <Application>Microsoft Office PowerPoint</Application>
  <PresentationFormat>Широкоэкранный</PresentationFormat>
  <Paragraphs>137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Контур</vt:lpstr>
      <vt:lpstr>Курсовой проект  «Онлайн-терапевт»</vt:lpstr>
      <vt:lpstr>Календарный срок выполнения проекта</vt:lpstr>
      <vt:lpstr>Анализ аналогов</vt:lpstr>
      <vt:lpstr>http://simptomus.ru/#hello</vt:lpstr>
      <vt:lpstr>https://online-diagnos.ru</vt:lpstr>
      <vt:lpstr>http://www.hatpin.ru</vt:lpstr>
      <vt:lpstr>http://www.diagnos-online.ru/symp.html</vt:lpstr>
      <vt:lpstr>Анализ аналогов</vt:lpstr>
      <vt:lpstr>Описание предметной области</vt:lpstr>
      <vt:lpstr>фУНКЦИОНАЛ</vt:lpstr>
      <vt:lpstr>Словарь предметной области</vt:lpstr>
      <vt:lpstr>Диаграмма прецедентов</vt:lpstr>
      <vt:lpstr>Диаграмма классов</vt:lpstr>
      <vt:lpstr>Анализ бизнес процессов</vt:lpstr>
      <vt:lpstr>Презентация PowerPoint</vt:lpstr>
      <vt:lpstr>Список форм</vt:lpstr>
      <vt:lpstr>Анализ бизнес процессов</vt:lpstr>
      <vt:lpstr>Макет программной системы</vt:lpstr>
      <vt:lpstr>Макет программной системы</vt:lpstr>
      <vt:lpstr>Макет программной системы</vt:lpstr>
      <vt:lpstr>Макет программной системы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«Диагноз-консультант»</dc:title>
  <dc:creator>Анастасия Б</dc:creator>
  <cp:lastModifiedBy>Анастасия Б</cp:lastModifiedBy>
  <cp:revision>17</cp:revision>
  <dcterms:created xsi:type="dcterms:W3CDTF">2018-11-25T09:36:37Z</dcterms:created>
  <dcterms:modified xsi:type="dcterms:W3CDTF">2018-12-02T13:20:40Z</dcterms:modified>
</cp:coreProperties>
</file>