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1" r:id="rId5"/>
    <p:sldId id="264" r:id="rId6"/>
    <p:sldId id="263" r:id="rId7"/>
    <p:sldId id="259" r:id="rId8"/>
    <p:sldId id="266" r:id="rId9"/>
    <p:sldId id="267" r:id="rId10"/>
    <p:sldId id="260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4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42424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3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20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0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09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604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4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9B2D22-698E-4831-9A73-50A8CEBC2112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EE53FC-3F20-4FBA-86E4-90E3E1CE13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43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doc181538076_655239489?hash=YVqHyQkl1WjfJ4EbUHEkgBagfvEmzXfJEYiqZBKhOJ4&amp;dl=dz1Zw69l1dv8K59euIzPTIK6dJ9MYvHbWhgABUR7ung" TargetMode="External"/><Relationship Id="rId2" Type="http://schemas.openxmlformats.org/officeDocument/2006/relationships/hyperlink" Target="https://apni.ru/article/4605-protivostoyanie-yazikov-programmirovaniya-ko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27" y="1655064"/>
            <a:ext cx="9144000" cy="3072383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Тема магистерской диссертации:</a:t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«Разработка </a:t>
            </a:r>
            <a:r>
              <a:rPr lang="ru-RU" sz="3600" dirty="0">
                <a:solidFill>
                  <a:schemeClr val="tx1"/>
                </a:solidFill>
              </a:rPr>
              <a:t>мобильного приложения для автоматизации деятельности сотрудников физкультурно-оздоровительного комплекса "</a:t>
            </a:r>
            <a:r>
              <a:rPr lang="ru-RU" sz="3600" dirty="0" err="1" smtClean="0">
                <a:solidFill>
                  <a:schemeClr val="tx1"/>
                </a:solidFill>
              </a:rPr>
              <a:t>АкваКУБ</a:t>
            </a:r>
            <a:r>
              <a:rPr lang="ru-RU" sz="3600" dirty="0" smtClean="0">
                <a:solidFill>
                  <a:schemeClr val="tx1"/>
                </a:solidFill>
              </a:rPr>
              <a:t>"»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7616" y="5358384"/>
            <a:ext cx="9144000" cy="1298448"/>
          </a:xfrm>
        </p:spPr>
        <p:txBody>
          <a:bodyPr/>
          <a:lstStyle/>
          <a:p>
            <a:pPr algn="l"/>
            <a:r>
              <a:rPr lang="ru-RU" dirty="0" smtClean="0"/>
              <a:t>Работу выполнила: Блинова Анастасия Валерьевна</a:t>
            </a:r>
          </a:p>
          <a:p>
            <a:pPr algn="l"/>
            <a:r>
              <a:rPr lang="ru-RU" dirty="0" smtClean="0"/>
              <a:t>Научный руководитель: Куликова Наталья Николаевна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6663" y="0"/>
            <a:ext cx="4605528" cy="130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ФГБОУ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 «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КубГУ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Физико-технический факультет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</a:t>
            </a:r>
            <a:r>
              <a:rPr lang="ru-RU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теоретической физики и компьютерных технологий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618" y="820087"/>
            <a:ext cx="10956758" cy="579703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ротивостояние языков программирования </a:t>
            </a:r>
            <a:r>
              <a:rPr lang="en-US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8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otlin</a:t>
            </a:r>
            <a:r>
              <a:rPr lang="ru-RU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8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8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lang="ru-RU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разработке мобильных приложений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научный журнал Актуальные исследования №37(116</a:t>
            </a: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доступна в электронной версии журнала по ссылке: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https://apni.ru/article/4605-protivostoyanie-yazikov-programmirovaniya-kot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ru-RU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езопасность, как наиболее актуальная проблема развития мобильных приложений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(Сборник научных статей XIX Всероссийской научной конференции </a:t>
            </a: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молодых ученых и </a:t>
            </a: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</a:t>
            </a:r>
            <a:r>
              <a:rPr lang="ru-RU" sz="72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https://vk.com/doc181538076_655239489?hash=YVqHyQkl1WjfJ4EbUHEkgBagfvEmzXfJEYiqZBKhOJ4&amp;dl=dz1Zw69l1dv8K59euIzPTIK6dJ9MYvHbWhgABUR7ung</a:t>
            </a:r>
            <a:r>
              <a:rPr lang="ru-RU" sz="7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ru-RU" sz="7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локализации мобильных приложений для операционной системы </a:t>
            </a:r>
            <a:r>
              <a:rPr lang="ru-RU" sz="8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программирования </a:t>
            </a:r>
            <a:r>
              <a:rPr lang="ru-RU" sz="8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 примере </a:t>
            </a:r>
            <a:r>
              <a:rPr lang="ru-RU" sz="8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Qiz-application</a:t>
            </a:r>
            <a:r>
              <a:rPr lang="ru-RU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(Международный </a:t>
            </a: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научно-исследовательский журнал. Выпуск </a:t>
            </a: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(132), </a:t>
            </a: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2023. – ISSN 2303-9868 (печатный), ISSN 2227-6017 (электронный</a:t>
            </a: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 10.23670/IRJ.2023.132.92.</a:t>
            </a: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72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7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research-journal.org/en/archive/6-132-2023-june/10.23670/IRJ.2023.132.92</a:t>
            </a: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7200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29056" y="105664"/>
            <a:ext cx="10936224" cy="85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/>
              <a:t> Научные публикации:</a:t>
            </a:r>
            <a:endParaRPr lang="ru-RU" sz="4400" dirty="0"/>
          </a:p>
        </p:txBody>
      </p:sp>
      <p:sp>
        <p:nvSpPr>
          <p:cNvPr id="6" name="Загнутый угол 5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7047" y="6177456"/>
            <a:ext cx="82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10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3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944880" y="146304"/>
            <a:ext cx="10936224" cy="85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/>
              <a:t>Освоенные </a:t>
            </a:r>
            <a:r>
              <a:rPr lang="ru-RU" sz="4400" dirty="0"/>
              <a:t>компетенции</a:t>
            </a:r>
            <a:r>
              <a:rPr lang="ru-RU" sz="4400" dirty="0" smtClean="0"/>
              <a:t>:</a:t>
            </a:r>
            <a:endParaRPr lang="ru-RU" sz="44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365504" y="985520"/>
            <a:ext cx="10826496" cy="587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УК-1 –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Способна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осуществлять поиск, критический анализ и синтез информации, применять системный подход для решения поставленных задач </a:t>
            </a:r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УК-6 – Способна управлять своим временем, выстраивать и реализовывать траекторию саморазвития на основе принципов образования в течение всей жизни</a:t>
            </a:r>
          </a:p>
          <a:p>
            <a:pPr>
              <a:lnSpc>
                <a:spcPct val="120000"/>
              </a:lnSpc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УК-7 – Способна поддерживать должный уровень физической подготовленности для обеспечения полноценной социальной и профессиональной деятельности</a:t>
            </a:r>
          </a:p>
          <a:p>
            <a:pPr>
              <a:lnSpc>
                <a:spcPct val="120000"/>
              </a:lnSpc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ОПК-6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Способна разрабатывать алгоритмы и программы, пригодные для практического применения в области информационных систем и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ОПК-7 – Способна осуществлять выбор платформ и инструментальных программно-аппаратных средств для реализации информационных систем </a:t>
            </a:r>
          </a:p>
          <a:p>
            <a:pPr>
              <a:lnSpc>
                <a:spcPct val="120000"/>
              </a:lnSpc>
            </a:pP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нутый угол 3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67047" y="6177456"/>
            <a:ext cx="82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11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80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944880" y="146304"/>
            <a:ext cx="10936224" cy="85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/>
              <a:t>Освоенные </a:t>
            </a:r>
            <a:r>
              <a:rPr lang="ru-RU" sz="4400" dirty="0"/>
              <a:t>компетенции</a:t>
            </a:r>
            <a:r>
              <a:rPr lang="ru-RU" sz="4400" dirty="0" smtClean="0"/>
              <a:t>:</a:t>
            </a:r>
            <a:endParaRPr lang="ru-RU" sz="44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365504" y="1005841"/>
            <a:ext cx="10755376" cy="574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ПК-2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Способность разрабатывать системное и прикладное программное обеспечение (ПО), включая проектирование, отладку, проверку работоспособности и модификацию ПО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ПК-3 – Способность обеспечения эффективной работы баз данных, включая развертывание, сопровождение, оптимизация функционирования баз данных, являющихся частью различных информационных систем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ПК-4 – Способность создания (модификации) и сопровождения информационных систем (ИС), автоматизирующих задачи организационного управления и бизнес-процессы в организациях различных форм собственности с целью повышения эффективности деятельности организаций - пользователей ИС</a:t>
            </a:r>
          </a:p>
          <a:p>
            <a:pPr>
              <a:lnSpc>
                <a:spcPct val="120000"/>
              </a:lnSpc>
            </a:pP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нутый угол 3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67047" y="6177456"/>
            <a:ext cx="82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12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73" y="1104913"/>
            <a:ext cx="4353342" cy="4669610"/>
          </a:xfr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67" y="1104913"/>
            <a:ext cx="2180661" cy="171669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39" y="1963258"/>
            <a:ext cx="2157389" cy="171669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60" y="1467670"/>
            <a:ext cx="2346560" cy="17249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0862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13232" y="42447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393952" y="846119"/>
            <a:ext cx="10515600" cy="591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тема актуальна в связи с тем, что не существует мобильного приложения с необходимыми функциональными требованиями, которое подходит для работы персонала бассейна ФОК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АкваКУБ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ценность данной работы заключается в готовом к использованию мобильном приложении, отвечающем всем требованиям для корректной работы сотрудников ФОК «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АкваКУБ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  <a:p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нутый угол 4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6766" y="6179444"/>
            <a:ext cx="4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2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907288" y="72192"/>
            <a:ext cx="9601200" cy="8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/>
              <a:t> </a:t>
            </a:r>
            <a:r>
              <a:rPr lang="ru-RU" sz="4400" dirty="0"/>
              <a:t>Актуальность темы: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907288" y="3366691"/>
            <a:ext cx="9601200" cy="8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/>
              <a:t> </a:t>
            </a:r>
            <a:r>
              <a:rPr lang="ru-RU" sz="4400" dirty="0">
                <a:solidFill>
                  <a:schemeClr val="accent5">
                    <a:lumMod val="75000"/>
                  </a:schemeClr>
                </a:solidFill>
              </a:rPr>
              <a:t>Практическая значимость работы:</a:t>
            </a:r>
          </a:p>
        </p:txBody>
      </p:sp>
    </p:spTree>
    <p:extLst>
      <p:ext uri="{BB962C8B-B14F-4D97-AF65-F5344CB8AC3E}">
        <p14:creationId xmlns:p14="http://schemas.microsoft.com/office/powerpoint/2010/main" val="13115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976" y="822960"/>
            <a:ext cx="10515600" cy="569671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большим потоком посетителей и отсутствием автоматизации процесса учета посещаемости, так как ведется бумажная версия журнала посещения, требуются большие временные затраты. Более того, существует риск наличия ошибок из-за человеческого фактора.</a:t>
            </a:r>
          </a:p>
          <a:p>
            <a:endParaRPr lang="ru-RU" sz="6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мобильного приложения,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автоматизации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сотрудников ФОК «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АкваКУБ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уменьшения рисков прогула тренировки ребенком находясь на территории, а также упрощения процесса контроля посещения со стороны администрации бассейна.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нутый угол 5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46766" y="6179444"/>
            <a:ext cx="4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3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13743" y="3259836"/>
            <a:ext cx="9601200" cy="8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/>
              <a:t> Цель работы:</a:t>
            </a:r>
            <a:endParaRPr lang="ru-RU" sz="44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13743" y="111848"/>
            <a:ext cx="9601200" cy="8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/>
              <a:t> Проблема работы: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94178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808" y="150368"/>
            <a:ext cx="9601200" cy="82296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 Интерфейс приложения </a:t>
            </a:r>
            <a:endParaRPr lang="ru-RU" sz="4400" dirty="0"/>
          </a:p>
        </p:txBody>
      </p:sp>
      <p:pic>
        <p:nvPicPr>
          <p:cNvPr id="1026" name="Picture 2" descr="2023-05-28_22-05-5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72"/>
          <a:stretch/>
        </p:blipFill>
        <p:spPr bwMode="auto">
          <a:xfrm>
            <a:off x="2052537" y="1408175"/>
            <a:ext cx="9003275" cy="471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нутый угол 8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46766" y="6179444"/>
            <a:ext cx="4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812834" y="1069847"/>
            <a:ext cx="2695531" cy="5380183"/>
          </a:xfrm>
          <a:prstGeom prst="roundRect">
            <a:avLst/>
          </a:prstGeom>
          <a:noFill/>
          <a:ln w="1016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279170" y="1069848"/>
            <a:ext cx="2695531" cy="5380183"/>
          </a:xfrm>
          <a:prstGeom prst="roundRect">
            <a:avLst/>
          </a:prstGeom>
          <a:noFill/>
          <a:ln w="1016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528863" y="1069848"/>
            <a:ext cx="2695531" cy="5380183"/>
          </a:xfrm>
          <a:prstGeom prst="roundRect">
            <a:avLst/>
          </a:prstGeom>
          <a:noFill/>
          <a:ln w="1016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85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128" y="119888"/>
            <a:ext cx="9601200" cy="82296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 Интерфейс приложения </a:t>
            </a:r>
            <a:endParaRPr lang="ru-RU" sz="4400" dirty="0"/>
          </a:p>
        </p:txBody>
      </p:sp>
      <p:pic>
        <p:nvPicPr>
          <p:cNvPr id="2050" name="Picture 2" descr="2023-05-28_22-05-5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0"/>
          <a:stretch/>
        </p:blipFill>
        <p:spPr bwMode="auto">
          <a:xfrm>
            <a:off x="2068135" y="1433708"/>
            <a:ext cx="8951821" cy="474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нутый угол 3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6766" y="6179444"/>
            <a:ext cx="4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Овал 7"/>
          <p:cNvSpPr/>
          <p:nvPr/>
        </p:nvSpPr>
        <p:spPr>
          <a:xfrm>
            <a:off x="6737684" y="2935705"/>
            <a:ext cx="818148" cy="115503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229910" y="1929384"/>
            <a:ext cx="354370" cy="32084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799405" y="1921363"/>
            <a:ext cx="354370" cy="32084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514658" y="1921363"/>
            <a:ext cx="354370" cy="32084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>
            <a:off x="3408947" y="833823"/>
            <a:ext cx="1876927" cy="1091230"/>
          </a:xfrm>
          <a:custGeom>
            <a:avLst/>
            <a:gdLst>
              <a:gd name="connsiteX0" fmla="*/ 0 w 1876927"/>
              <a:gd name="connsiteY0" fmla="*/ 1091230 h 1091230"/>
              <a:gd name="connsiteX1" fmla="*/ 721895 w 1876927"/>
              <a:gd name="connsiteY1" fmla="*/ 366 h 1091230"/>
              <a:gd name="connsiteX2" fmla="*/ 1876927 w 1876927"/>
              <a:gd name="connsiteY2" fmla="*/ 962893 h 109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927" h="1091230">
                <a:moveTo>
                  <a:pt x="0" y="1091230"/>
                </a:moveTo>
                <a:cubicBezTo>
                  <a:pt x="204537" y="556492"/>
                  <a:pt x="409074" y="21755"/>
                  <a:pt x="721895" y="366"/>
                </a:cubicBezTo>
                <a:cubicBezTo>
                  <a:pt x="1034716" y="-21023"/>
                  <a:pt x="1622927" y="901398"/>
                  <a:pt x="1876927" y="96289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внобедренный треугольник 26"/>
          <p:cNvSpPr/>
          <p:nvPr/>
        </p:nvSpPr>
        <p:spPr>
          <a:xfrm rot="7933337">
            <a:off x="5122190" y="1751396"/>
            <a:ext cx="542089" cy="35597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/>
        </p:nvSpPr>
        <p:spPr>
          <a:xfrm>
            <a:off x="3680226" y="833823"/>
            <a:ext cx="3569369" cy="1091230"/>
          </a:xfrm>
          <a:custGeom>
            <a:avLst/>
            <a:gdLst>
              <a:gd name="connsiteX0" fmla="*/ 0 w 1876927"/>
              <a:gd name="connsiteY0" fmla="*/ 1091230 h 1091230"/>
              <a:gd name="connsiteX1" fmla="*/ 721895 w 1876927"/>
              <a:gd name="connsiteY1" fmla="*/ 366 h 1091230"/>
              <a:gd name="connsiteX2" fmla="*/ 1876927 w 1876927"/>
              <a:gd name="connsiteY2" fmla="*/ 962893 h 109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927" h="1091230">
                <a:moveTo>
                  <a:pt x="0" y="1091230"/>
                </a:moveTo>
                <a:cubicBezTo>
                  <a:pt x="204537" y="556492"/>
                  <a:pt x="409074" y="21755"/>
                  <a:pt x="721895" y="366"/>
                </a:cubicBezTo>
                <a:cubicBezTo>
                  <a:pt x="1034716" y="-21023"/>
                  <a:pt x="1622927" y="901398"/>
                  <a:pt x="1876927" y="96289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авнобедренный треугольник 29"/>
          <p:cNvSpPr/>
          <p:nvPr/>
        </p:nvSpPr>
        <p:spPr>
          <a:xfrm rot="7933337">
            <a:off x="7097729" y="1743375"/>
            <a:ext cx="542089" cy="35597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7170821" y="4090736"/>
            <a:ext cx="2021305" cy="465329"/>
          </a:xfrm>
          <a:custGeom>
            <a:avLst/>
            <a:gdLst>
              <a:gd name="connsiteX0" fmla="*/ 0 w 2021305"/>
              <a:gd name="connsiteY0" fmla="*/ 0 h 545767"/>
              <a:gd name="connsiteX1" fmla="*/ 368968 w 2021305"/>
              <a:gd name="connsiteY1" fmla="*/ 545431 h 545767"/>
              <a:gd name="connsiteX2" fmla="*/ 2021305 w 2021305"/>
              <a:gd name="connsiteY2" fmla="*/ 64168 h 545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305" h="545767">
                <a:moveTo>
                  <a:pt x="0" y="0"/>
                </a:moveTo>
                <a:cubicBezTo>
                  <a:pt x="16042" y="267368"/>
                  <a:pt x="32084" y="534736"/>
                  <a:pt x="368968" y="545431"/>
                </a:cubicBezTo>
                <a:cubicBezTo>
                  <a:pt x="705852" y="556126"/>
                  <a:pt x="1363578" y="310147"/>
                  <a:pt x="2021305" y="6416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/>
          <p:cNvSpPr/>
          <p:nvPr/>
        </p:nvSpPr>
        <p:spPr>
          <a:xfrm rot="2747723">
            <a:off x="9021422" y="3912748"/>
            <a:ext cx="542089" cy="35597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812834" y="1069847"/>
            <a:ext cx="2695531" cy="5380183"/>
          </a:xfrm>
          <a:prstGeom prst="roundRect">
            <a:avLst/>
          </a:prstGeom>
          <a:noFill/>
          <a:ln w="1016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7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4" grpId="0" animBg="1"/>
      <p:bldP spid="15" grpId="0" animBg="1"/>
      <p:bldP spid="1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28" grpId="0" animBg="1"/>
      <p:bldP spid="28" grpId="1" animBg="1"/>
      <p:bldP spid="32" grpId="0" animBg="1"/>
      <p:bldP spid="32" grpId="1" animBg="1"/>
      <p:bldP spid="16" grpId="1" animBg="1"/>
      <p:bldP spid="1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055" y="39958"/>
            <a:ext cx="10936224" cy="79552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 Стек </a:t>
            </a:r>
            <a:r>
              <a:rPr lang="ru-RU" sz="4400" dirty="0"/>
              <a:t>технологий </a:t>
            </a:r>
            <a:r>
              <a:rPr lang="ru-RU" sz="4400" b="1" dirty="0" smtClean="0"/>
              <a:t>🛠:</a:t>
            </a:r>
            <a:endParaRPr lang="ru-RU" sz="4400" b="1" dirty="0"/>
          </a:p>
        </p:txBody>
      </p:sp>
      <p:sp>
        <p:nvSpPr>
          <p:cNvPr id="4" name="Загнутый угол 3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6766" y="6179444"/>
            <a:ext cx="4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73243" y="1149834"/>
            <a:ext cx="9843516" cy="240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3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s://gitlab.com/uploads/-/system/group/avatar/10532272/githu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35" y="5798659"/>
            <a:ext cx="673172" cy="67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14" y="4377707"/>
            <a:ext cx="710999" cy="9901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399" y="3354344"/>
            <a:ext cx="747814" cy="7531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11" y="2250792"/>
            <a:ext cx="761397" cy="8278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387" y="1004386"/>
            <a:ext cx="649559" cy="805453"/>
          </a:xfrm>
          <a:prstGeom prst="rect">
            <a:avLst/>
          </a:prstGeom>
        </p:spPr>
      </p:pic>
      <p:pic>
        <p:nvPicPr>
          <p:cNvPr id="3084" name="Picture 12" descr="https://beecoder.org/media/logo/kotlin_beecoder.or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917802"/>
            <a:ext cx="1114352" cy="11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2373243" y="2469845"/>
            <a:ext cx="97939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3200" u="sng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US" sz="32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8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Activity, Fragment, </a:t>
            </a:r>
            <a:r>
              <a:rPr lang="en-US" sz="2800" dirty="0" err="1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RecyclerView</a:t>
            </a:r>
            <a:r>
              <a:rPr lang="en-US" sz="2800" dirty="0" smtClean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Adapter, 	</a:t>
            </a:r>
            <a:r>
              <a:rPr lang="en-US" sz="28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   </a:t>
            </a:r>
            <a:r>
              <a:rPr lang="en-US" sz="2800" dirty="0" err="1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US" sz="28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Coroutines+Flow</a:t>
            </a:r>
            <a:r>
              <a:rPr lang="en-US" sz="28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Thread)</a:t>
            </a:r>
            <a:endParaRPr lang="ru-RU" sz="2800" u="sng" dirty="0">
              <a:solidFill>
                <a:srgbClr val="191B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348484" y="3522498"/>
            <a:ext cx="1620957" cy="555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3200" u="sng" dirty="0" err="1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sz="3200" u="sng" dirty="0">
              <a:solidFill>
                <a:srgbClr val="191B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768" y="4514325"/>
            <a:ext cx="9791025" cy="85351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2768" y="5740104"/>
            <a:ext cx="2085013" cy="853514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6810661" y="1108157"/>
            <a:ext cx="9843516" cy="240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ru-RU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57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70" y="243590"/>
            <a:ext cx="1779628" cy="162635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6256" y="4019259"/>
            <a:ext cx="10515600" cy="282512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визуальные компоненты для экранов мобильного приложения при помощи графического редактора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мобильное приложение на языке программирования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среде разработки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сформирован его установочный, для распространения мобильного приложения между сотрудниками ФОК «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АкваКуб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нутый угол 3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6766" y="6179444"/>
            <a:ext cx="4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52106" y="0"/>
            <a:ext cx="11216640" cy="233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 </a:t>
            </a:r>
            <a:r>
              <a:rPr lang="ru-RU" sz="4400" dirty="0" smtClean="0"/>
              <a:t>Основные </a:t>
            </a:r>
            <a:r>
              <a:rPr lang="ru-RU" sz="4400" dirty="0"/>
              <a:t>результаты выпускной </a:t>
            </a:r>
            <a:r>
              <a:rPr lang="en-US" sz="4400" dirty="0" smtClean="0"/>
              <a:t>	</a:t>
            </a:r>
            <a:r>
              <a:rPr lang="ru-RU" sz="4400" dirty="0" smtClean="0"/>
              <a:t>квалификационной </a:t>
            </a:r>
            <a:r>
              <a:rPr lang="ru-RU" sz="4400" dirty="0"/>
              <a:t>работы</a:t>
            </a:r>
            <a:r>
              <a:rPr lang="ru-RU" sz="4400" dirty="0" smtClean="0"/>
              <a:t>: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86256" y="1771674"/>
            <a:ext cx="6096000" cy="18280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векторное изображение, содержащее эмблему организации, для использования его в качестве иконки для мобильного приложения ФОК «</a:t>
            </a:r>
            <a:r>
              <a:rPr lang="ru-RU" sz="2400" dirty="0" err="1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АкваКуб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2491" r="1"/>
          <a:stretch/>
        </p:blipFill>
        <p:spPr>
          <a:xfrm>
            <a:off x="10685740" y="137160"/>
            <a:ext cx="1239351" cy="12710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7621" y="1399167"/>
            <a:ext cx="1381125" cy="4667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817" y="2564849"/>
            <a:ext cx="1352550" cy="3429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0327" y="2176952"/>
            <a:ext cx="2151474" cy="157890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8"/>
          <a:srcRect r="67066"/>
          <a:stretch/>
        </p:blipFill>
        <p:spPr>
          <a:xfrm>
            <a:off x="6990136" y="1632566"/>
            <a:ext cx="796451" cy="70168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8"/>
          <a:srcRect l="71461" r="-1"/>
          <a:stretch/>
        </p:blipFill>
        <p:spPr>
          <a:xfrm>
            <a:off x="9052560" y="2067995"/>
            <a:ext cx="687438" cy="69889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8"/>
          <a:srcRect l="36404" r="33254"/>
          <a:stretch/>
        </p:blipFill>
        <p:spPr>
          <a:xfrm>
            <a:off x="8090605" y="1313310"/>
            <a:ext cx="743762" cy="71124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563" y="3195887"/>
            <a:ext cx="2435733" cy="40385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5577" y="3156099"/>
            <a:ext cx="1264750" cy="7904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8182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7518" y="1572989"/>
            <a:ext cx="4798060" cy="5246315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разработка и создание базы данных облачного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разработка и создание базы данных реального времени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локализация мобильного приложения.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нутый угол 3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6766" y="6179444"/>
            <a:ext cx="4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663" y="-10160"/>
            <a:ext cx="11216640" cy="233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 </a:t>
            </a:r>
            <a:r>
              <a:rPr lang="ru-RU" sz="4400" dirty="0" smtClean="0"/>
              <a:t>Основные </a:t>
            </a:r>
            <a:r>
              <a:rPr lang="ru-RU" sz="4400" dirty="0"/>
              <a:t>результаты выпускной </a:t>
            </a:r>
            <a:r>
              <a:rPr lang="en-US" sz="4400" dirty="0" smtClean="0"/>
              <a:t>	</a:t>
            </a:r>
            <a:r>
              <a:rPr lang="ru-RU" sz="4400" dirty="0" smtClean="0"/>
              <a:t>квалификационной </a:t>
            </a:r>
            <a:r>
              <a:rPr lang="ru-RU" sz="4400" dirty="0"/>
              <a:t>работы</a:t>
            </a:r>
            <a:r>
              <a:rPr lang="ru-RU" sz="4400" dirty="0" smtClean="0"/>
              <a:t>:</a:t>
            </a:r>
            <a:endParaRPr lang="ru-RU" sz="4400" b="1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20853" r="3017" b="1390"/>
          <a:stretch/>
        </p:blipFill>
        <p:spPr bwMode="auto">
          <a:xfrm>
            <a:off x="6446983" y="1230463"/>
            <a:ext cx="5705394" cy="31332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83" y="4363682"/>
            <a:ext cx="4248390" cy="2189018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1056121">
            <a:off x="4968012" y="2455080"/>
            <a:ext cx="1416214" cy="34943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56121">
            <a:off x="4968011" y="4745215"/>
            <a:ext cx="1416214" cy="34943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736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334" y="3754867"/>
            <a:ext cx="3475021" cy="3103133"/>
          </a:xfrm>
          <a:prstGeom prst="rect">
            <a:avLst/>
          </a:prstGeom>
        </p:spPr>
      </p:pic>
      <p:pic>
        <p:nvPicPr>
          <p:cNvPr id="2" name="Рисунок 1" descr="C:\Users\nasty\Downloads\2023-05-31_12-24-44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45"/>
          <a:stretch/>
        </p:blipFill>
        <p:spPr bwMode="auto">
          <a:xfrm>
            <a:off x="800151" y="483590"/>
            <a:ext cx="7109182" cy="323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nasty\Downloads\2023-05-31_12-24-44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t="39480" r="63974" b="29871"/>
          <a:stretch/>
        </p:blipFill>
        <p:spPr bwMode="auto">
          <a:xfrm>
            <a:off x="5283470" y="2194560"/>
            <a:ext cx="2876791" cy="260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r="43509"/>
          <a:stretch/>
        </p:blipFill>
        <p:spPr>
          <a:xfrm>
            <a:off x="3673973" y="3668272"/>
            <a:ext cx="4504232" cy="2890903"/>
          </a:xfrm>
          <a:prstGeom prst="rect">
            <a:avLst/>
          </a:prstGeom>
        </p:spPr>
      </p:pic>
      <p:pic>
        <p:nvPicPr>
          <p:cNvPr id="4" name="Рисунок 3" descr="C:\Users\nasty\Downloads\2023-05-31_12-24-44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9" t="69996" r="29554" b="-6"/>
          <a:stretch/>
        </p:blipFill>
        <p:spPr bwMode="auto">
          <a:xfrm>
            <a:off x="8325334" y="188536"/>
            <a:ext cx="3575731" cy="35888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нутый угол 4"/>
          <p:cNvSpPr/>
          <p:nvPr/>
        </p:nvSpPr>
        <p:spPr>
          <a:xfrm rot="10800000">
            <a:off x="11378184" y="6080760"/>
            <a:ext cx="774192" cy="738544"/>
          </a:xfrm>
          <a:prstGeom prst="foldedCorner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46766" y="6179444"/>
            <a:ext cx="4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82496" y="-58289"/>
            <a:ext cx="10936224" cy="85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smtClean="0"/>
              <a:t> Аналитические данные:</a:t>
            </a:r>
            <a:endParaRPr lang="ru-RU" sz="4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r="19390" b="20690"/>
          <a:stretch/>
        </p:blipFill>
        <p:spPr>
          <a:xfrm>
            <a:off x="800151" y="3720411"/>
            <a:ext cx="2873822" cy="29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24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.5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4|1.9"/>
</p:tagLst>
</file>

<file path=ppt/theme/theme1.xml><?xml version="1.0" encoding="utf-8"?>
<a:theme xmlns:a="http://schemas.openxmlformats.org/drawingml/2006/main" name="Crop">
  <a:themeElements>
    <a:clrScheme name="Другая 1">
      <a:dk1>
        <a:srgbClr val="191B0E"/>
      </a:dk1>
      <a:lt1>
        <a:sysClr val="window" lastClr="FFFFFF"/>
      </a:lt1>
      <a:dk2>
        <a:srgbClr val="4C7C99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561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Times New Roman</vt:lpstr>
      <vt:lpstr>Crop</vt:lpstr>
      <vt:lpstr>Тема магистерской диссертации: «Разработка мобильного приложения для автоматизации деятельности сотрудников физкультурно-оздоровительного комплекса "АкваКУБ"»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магистерской диссертации: «Разработка мобильного приложения для автоматизации деятельности сотрудников физкультурно-оздоровительного комплекса "АкваКУБ"»</dc:title>
  <dc:creator>Учетная запись Майкрософт</dc:creator>
  <cp:lastModifiedBy>Учетная запись Майкрософт</cp:lastModifiedBy>
  <cp:revision>74</cp:revision>
  <dcterms:created xsi:type="dcterms:W3CDTF">2023-01-24T18:09:14Z</dcterms:created>
  <dcterms:modified xsi:type="dcterms:W3CDTF">2023-06-22T17:03:52Z</dcterms:modified>
</cp:coreProperties>
</file>