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76" r:id="rId2"/>
    <p:sldId id="315" r:id="rId3"/>
    <p:sldId id="317" r:id="rId4"/>
    <p:sldId id="318" r:id="rId5"/>
    <p:sldId id="320" r:id="rId6"/>
    <p:sldId id="321" r:id="rId7"/>
    <p:sldId id="322" r:id="rId8"/>
    <p:sldId id="323" r:id="rId9"/>
    <p:sldId id="324" r:id="rId10"/>
    <p:sldId id="325" r:id="rId11"/>
    <p:sldId id="374" r:id="rId12"/>
    <p:sldId id="375" r:id="rId13"/>
    <p:sldId id="376" r:id="rId14"/>
    <p:sldId id="377" r:id="rId15"/>
    <p:sldId id="329" r:id="rId16"/>
    <p:sldId id="408" r:id="rId17"/>
    <p:sldId id="330" r:id="rId18"/>
    <p:sldId id="331" r:id="rId19"/>
    <p:sldId id="332" r:id="rId20"/>
    <p:sldId id="409" r:id="rId21"/>
    <p:sldId id="333" r:id="rId22"/>
    <p:sldId id="337" r:id="rId23"/>
    <p:sldId id="338" r:id="rId24"/>
    <p:sldId id="339" r:id="rId25"/>
    <p:sldId id="340" r:id="rId26"/>
    <p:sldId id="342" r:id="rId27"/>
    <p:sldId id="343" r:id="rId28"/>
    <p:sldId id="344" r:id="rId29"/>
    <p:sldId id="345" r:id="rId30"/>
    <p:sldId id="347" r:id="rId31"/>
    <p:sldId id="348" r:id="rId32"/>
    <p:sldId id="350" r:id="rId33"/>
    <p:sldId id="351" r:id="rId34"/>
    <p:sldId id="353" r:id="rId35"/>
    <p:sldId id="380" r:id="rId36"/>
    <p:sldId id="355" r:id="rId37"/>
    <p:sldId id="400" r:id="rId38"/>
    <p:sldId id="354" r:id="rId39"/>
    <p:sldId id="356" r:id="rId40"/>
    <p:sldId id="357" r:id="rId41"/>
    <p:sldId id="406" r:id="rId42"/>
    <p:sldId id="407" r:id="rId43"/>
    <p:sldId id="362" r:id="rId44"/>
    <p:sldId id="363" r:id="rId45"/>
    <p:sldId id="364" r:id="rId46"/>
    <p:sldId id="401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402" r:id="rId56"/>
    <p:sldId id="403" r:id="rId57"/>
    <p:sldId id="404" r:id="rId58"/>
    <p:sldId id="405" r:id="rId59"/>
    <p:sldId id="382" r:id="rId60"/>
    <p:sldId id="383" r:id="rId61"/>
    <p:sldId id="384" r:id="rId62"/>
    <p:sldId id="385" r:id="rId63"/>
    <p:sldId id="386" r:id="rId64"/>
    <p:sldId id="387" r:id="rId65"/>
    <p:sldId id="388" r:id="rId66"/>
    <p:sldId id="389" r:id="rId67"/>
    <p:sldId id="390" r:id="rId68"/>
    <p:sldId id="391" r:id="rId69"/>
    <p:sldId id="392" r:id="rId70"/>
    <p:sldId id="393" r:id="rId71"/>
    <p:sldId id="394" r:id="rId72"/>
    <p:sldId id="395" r:id="rId73"/>
    <p:sldId id="396" r:id="rId74"/>
    <p:sldId id="397" r:id="rId75"/>
    <p:sldId id="398" r:id="rId76"/>
    <p:sldId id="378" r:id="rId77"/>
    <p:sldId id="295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Consolas" panose="020B0609020204030204" pitchFamily="49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Consolas" panose="020B0609020204030204" pitchFamily="49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Consolas" panose="020B0609020204030204" pitchFamily="49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Consolas" panose="020B0609020204030204" pitchFamily="49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Consolas" panose="020B0609020204030204" pitchFamily="49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Consolas" panose="020B0609020204030204" pitchFamily="49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Consolas" panose="020B0609020204030204" pitchFamily="49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Consolas" panose="020B0609020204030204" pitchFamily="49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Consolas" panose="020B0609020204030204" pitchFamily="49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B00"/>
    <a:srgbClr val="0066CC"/>
    <a:srgbClr val="FF3300"/>
    <a:srgbClr val="E8E8E8"/>
    <a:srgbClr val="B2B2B2"/>
    <a:srgbClr val="EAEAEA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7" autoAdjust="0"/>
  </p:normalViewPr>
  <p:slideViewPr>
    <p:cSldViewPr>
      <p:cViewPr varScale="1">
        <p:scale>
          <a:sx n="106" d="100"/>
          <a:sy n="106" d="100"/>
        </p:scale>
        <p:origin x="10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15T14:06:07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3616 15028 0,'0'0'140,"0"0"-124,0 0-16,18 0 16,-1 0-16,-17 0 15,36 0-15,-1 0 16,0 0-16,-17 0 15,-1 0-15,19 0 16,-36 0 15,17 0-31,-17 0 16,18 0-1,0 0-15,-18 0 16,17 0 62,18 0-31,1 0-32,-36 0 1,17 0 31,1 0-32,-18 0 17,18 0-17,-18 0 266,17 0-265</inkml:trace>
  <inkml:trace contextRef="#ctx0" brushRef="#br0" timeOffset="1936.1107">4410 15064 0,'0'0'62,"0"0"-46,35 0-16,0 0 16,1 0-16,-1 0 15,18 0 1,17 0-16,19 0 15,-19 0-15,-17 0 16,0 0-16,-35 0 16,17 0-16,-18 0 171,1 0-171,35 0 16,18 0-16,17 0 15,0 0-15,-17 0 16,-19 0-16,19 0 16,-18 0-16,-35 0 15,-1 0 48,18 0-32,1 0-16,17 0-15,0 0 16,17 0-16,1 0 16,-18 0-16,0 0 15,-18 0-15,0 0 16,-35 0 265</inkml:trace>
  <inkml:trace contextRef="#ctx0" brushRef="#br0" timeOffset="4201.2402">8961 14482 0,'0'0'94,"0"0"-94,0 0 15,17 0-15,1 0 16,-18 0-16,35 0 15,-17 0 1,-18 0 0,17 0-16,-17 0 15,18 0-15,0 0 16,-18 0-1,17 0-15,-17 0 16,36 0-16,-1 0 16,-17 0-16,-1 0 15,18 0 1,-17 0-16,0 0 31,-18 0 0,17 0-15,-17 0-1,18 0 17,-18 0-32,18 0 31,-1 0 94,-17 0-110,18 0 204</inkml:trace>
  <inkml:trace contextRef="#ctx0" brushRef="#br0" timeOffset="6104.3491">9631 14482 0,'17'0'47,"19"0"-32,-1 0-15,18 17 16,17-17-16,36 0 16,-35 0-16,-1 0 15,1 0-15,17 0 16,-17 0-16,-18 0 15,-18 0-15,-17 0 16,35 0 46,-1 0-62,1 0 16,0 0-16,18 0 16,-18 0-16,0 0 15,-18 0-15,0 0 16,18 0-16,-35 0 15,-1 0 63,19 18-78,17-18 16,-18 0-16,0 0 16,0 0-16,1 0 15,17 0-15,-36 0 16,1 0 296</inkml:trace>
  <inkml:trace contextRef="#ctx0" brushRef="#br0" timeOffset="40113.2942">7479 8502 0,'0'18'31,"0"-18"-16,0 17 1,18-17 0,-18 0-1,17 0-15,18 0 16,1 18-16,17-18 15,17 0-15,36 0 16,-18 0-16,18 0 16,-18 0-16,0 0 15,-35 0 1,0 0-16,-17 0 15,-1 0-15,-18 0 16,19 0-16,-19 0 16,19 0-16,-1 0 15,35 0-15,-17 0 16,18 0-16,0 0 15,-1 0-15,1 0 16,17 0-16,-18 0 16,1 0-16,-18 0 15,-18 0-15,0 0 94,18 0-79,0 0-15,18 0 16,-1 0-16,36 0 16,-18 0-16,-17 0 15,17 0 1,-53 0-16,-17 0 218</inkml:trace>
  <inkml:trace contextRef="#ctx0" brushRef="#br0" timeOffset="46016.632">7920 8696 0,'-18'0'125,"1"0"-110,-36 35-15,17 18 16,-34-18-16,35 18 15,-1-17-15,-34-1 16,34-17-16,1 17 16,-18 0-16,36 0 15,-19-17-15,1 17 16,0-17-16,-18 17 15,18-17-15,-18 17 16,17-17-16,-17 17 16,18 0-1,0-17-15,-18 17 16,18 1-16,-1-19 15,-16 36-15,16-35 16,1 35-16,0-18 16,17 0-16,-17 0 15,17 1-15,-17-1 16,17 18-16,-17-18 15,0 0-15,-1 18 16,19-17-16,-36-1 16,18 18-16,-1-18 15,19 0-15,-19 18 16,19-17-16,-19-1 15,19 0-15,-18 18 16,17-18-16,-35 1 16,35 17-16,-17 0 15,17-18-15,-34 35 16,16-17-16,19 0 15,-19 18-15,19-1 16,-1 1-16,-17-18 16,-18 0-1,18 17-15,17-35 16,-17 1-16,17 34 15,-17-34-15,17-1 16,-17 18-16,17-18 16,1 0-16,-19 1 15,19 17-15,-19-18 16,19 18-16,-1 0 15,-17 17-15,17-34 16,1-1-16,-1 35 16,0-34-16,1-1 15,-19 0-15,36 0 16,-35 1-16,17-19 15,18 36-15,-17-17 16,-1-1-16,0 18 16,-17-18-16,18 0 15,-19 1-15,1 16 16,17-16-16,-17-1 15,17 18-15,-17-18 16,18 18-16,-19 18 16,1-36-1,17 0-15,-17 18 16,17 0-16,-17-18 15,18 1-15,-1 17 16,0 0-16,1-18 16,17 0-16,-18 0 15,-17 1-15,35-1 16,-18 0-16,0 0 15,18 1-15,-17-1 16,-1 18-16,0-18 16,1 0-16,-1 1 15,1 17-15,17-36 16,-36 19-16,19 16 15,-1-16-15,0 17 16,-17 0-16,35 0 16,-18-18-16,1 0 15,-18 0-15,35 18 16,-18-17-16,0-1 15,18 0-15,-17-17 16,-1-1-16,18 1 16,-18 0-1,1-18 32,17 17-31,-18-17-16,18 18 15,-18 0-15,1-1 16,17-17-16,-18 36 15,18-36-15,-17 17 16,-1 1-16,18-1 16,-35 19-16,35-36 15,-18 17-15,18 1 265,-18-18-249,1 18 93,17-18 172</inkml:trace>
  <inkml:trace contextRef="#ctx0" brushRef="#br0" timeOffset="48600.7797">4022 14288 0,'0'0'187,"0"17"-171,0-17 0,0 35-16,-18-17 109,0 0-94,18 17 1,-17-17 0,17 17 218,-18-17-219,18-1 1,0-17 343,0 0-313,18 0-14,-1 0-17,-17 0 1,18 0-1,-18 0 17,35 0-17,-35 0 16,18 0-31,-18 0 16,18 0 0,-1 0-1,-17 0-15,18 0 16,-18 0-1</inkml:trace>
  <inkml:trace contextRef="#ctx0" brushRef="#br0" timeOffset="50896.9111">12224 8308 0,'0'-18'31,"17"18"-16,36 0-15,0 18 16,18 0-16,35-18 16,-18 0-16,18 0 15,-18 0-15,18 0 16,-18 0-16,18 0 15,-36 0-15,1 0 16,-1 0-16,-34 0 16,-19 0-16,1 0 31,17 0-16,0 0-15,36 0 16,17 0-16,18 0 16,18 0-16,-36 0 15,18 0-15,-36 0 16,-17 0-1,-18 0 157,-17 0-156,0 0-16,17 0 15,-17 0-15,-1 0 16</inkml:trace>
  <inkml:trace contextRef="#ctx0" brushRef="#br0" timeOffset="53857.0804">13035 8431 0,'0'0'78,"-17"0"-62,-36 18-16,0 17 15,0-17-15,-35 17 16,-18 0-16,0 1 16,0-1-16,0 18 15,0-18-15,-17 18 16,17-18-16,-17 18 15,-1 0-15,1 0 16,-1 18-16,1-1 16,17 1-16,-35-18 15,35 0 1,0 17-16,0 1 15,0-1-15,-35 19 16,18-19-16,-18 1 16,17-1-16,1 18 15,-18 1-15,17-1 16,-17 18-16,35-18 15,0-18-15,18 1 16,0 0-16,0 17 16,0-18-16,-1 18 15,1-17-15,0 17 16,0 0-16,-36 1 15,36-1-15,0 18 16,0-18-16,0 35 16,-1-35-16,1 18 15,18 0-15,-18 0 16,-1-18-16,36 0 15,0 1-15,1-1 16,-1 0-16,17-35 16,1 17-16,-18-17 15,0 18 1,18-18-16,-18 17 15,0-17-15,18 18 16,0-18-16,-18 17 16,17-17-16,1 18 15,0-18-15,-18 17 16,18-17-16,-18 0 15,35 0-15,-17-18 16,0 18-16,-1-18 16,19 1-16,-19-1 15,19-17-15,-19 17 16,19-17-16,-1-1 15,18 1-15,-35-1 16,35 19-16,-18-1 16,1 0-16,-1 1 15,18-19-15,-35 19 16,17-1-16,0 0 15,1 0-15,-1 1 16,0-19-16,1 36 16,-1-35-16,1-1 15,-1 19 1,0-19-16,1 19 15,17-19-15,-18 1 16,0 17-16,1-17 16,17 17-16,-36-17 15,36-1-15,-17 19 16,-1-19-16,18 1 15,-17 0-15,-1 17 16,0-17-16,1-1 16,-1 18-16,18-17 15,-18 17-15,1-17 16,17 0-16,-18-1 15,18 1-15,-18 0 16,18-1-16,0 1 16,-17-1-16,17-17 655</inkml:trace>
  <inkml:trace contextRef="#ctx0" brushRef="#br0" timeOffset="55864.1952">5980 14640 0,'0'0'125,"0"0"-125,0 18 16,0-18 93,0 18-109,0-1 16,0 1-1,0-1 1,-18 19-1,18-19-15,0-17 32,-18 36 61,18-19-77,0 1 233,0-18-217,18 0-17,0 0 1,-1 0-1,1-18 1,0 18 31,-18 0-47,17 0 15,1 0-15,-1 0 16,19-17 0,-19-1 62,1 0-63,0 18 1,-1-17-16,1 17 15,0-18-15,-18 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15T14:22:09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8061 14623 0,'0'0'124,"53"0"-108,17 0-16,36 0 16,-18 0-16,36 0 15,-1 0-15,1 0 16,-18 0-16,-36 0 15,-17 0-15,-35 0 16,-1 0-16,36 0 47,18 0-32,0 0-15,-1 0 16,18 0-16,36 0 16,-18 0-16,17 0 15,-35 0-15,0 0 16,-35 0-1,0 0-15,-17 0 16,-1 0-16,-18 0 16,36 0-16,-17 0 15,17 0-15,-1 0 16,19 0-16,0 0 15,-1 0-15,18 0 16,-17 0-16,-18 0 16,17 0-16,-17 0 15,0 0-15,0 0 16,-18 0-16,18 0 15,-17 0-15,-19 0 16,1 0-16,17 0 16,-17 0-16,-1 0 15,19 0-15,-1 0 16,18 0-16,0 0 15,0 0-15,17 0 16,1 0-16,-1 0 16,19 0-16,-19 0 15,1 0-15,-1 0 16,18 0-1,-35 0-15,-17 0 16,-1 0-16,0 0 16,0 17-16,-17-17 15,17 0-15,1 0 16,17 0-16,-1 0 15,1 0-15,0 0 16,0 0-16,0 0 16,-18 0-16,1 0 15,-1 0 63,0 0-31,1 0-47,-1 0 16,18 0-16,-18 0 15,18 0-15,-35 0 16,-1 0 171,19 0-187,16 0 16,-16 0-16,-1 0 15,0 0-15,1 0 16,-19 0-16</inkml:trace>
  <inkml:trace contextRef="#ctx0" brushRef="#br0" timeOffset="12117.6931">8149 10019 0,'18'0'125,"17"0"-125,0 0 16,1 0-16,17 0 15,-18 0-15,18 0 16,0 0-16,-36 0 15,1 0-15,17 0 78,0 0-62,18 0-16,18 0 16,17 0-16,0 0 15,1 0-15,-19 0 16,1 0-16,-36 0 15,-17 0 32,-1 0-31,36 0-16,0 0 15,0 0-15,18 0 16,17 0-16,0 0 16,0 0-16,-17 0 15,-18 0-15,-1 0 16,-34 0-16,0 0 62,17 0-46,18 0-16,35 0 15,-17 0 1,35 0-16,-36-18 16,1 18-16,-18-17 15,0-1-15,-18 18 16,-18 0-16,1 0 78,35 0-63,18 0-15,-1 0 16,1 0-16,17 0 16,0 0-16,-17 0 15,-1 0-15,-17 0 16,0 0-16,-18 0 15,18 0-15,-18 0 16,-17 0-16,0 0 16,17 0-16,0 0 15,-17 0-15,17 0 16,-17 0-16,-1 0 15,1 0 1,17 0-16,-17 0 16,0 0-16,17 0 15,-17 0-15,-1 0 16,19 0-16,-19 0 15,18 0-15,1 0 16,-1 0-16,-17 0 16,-1 0-16,1 0 15,17 0 1,0 0-1,-17 0-15,17 0 16,18 0-16,-17 0 16,-19 0-16,1 0 15,-1 0 266,1 0-265,-18 0-1,18 0-15,-18 0 16,17 0-16,1 0 234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2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26441189-C8FC-4EC2-9532-902CB93C48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841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DE5467-37B1-4F08-834E-80C1A25F0D1C}" type="slidenum">
              <a:rPr kumimoji="1" lang="en-US" altLang="zh-CN" sz="1300" smtClean="0"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16</a:t>
            </a:fld>
            <a:endParaRPr kumimoji="1" lang="en-US" altLang="zh-CN" sz="130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5528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29AF84-33E4-4B9D-ADA9-D732D4446291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54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fld id="{47589910-E84A-4EBB-B201-E89AA65275FB}" type="slidenum">
              <a:rPr lang="zh-CN" altLang="en-US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800" smtClean="0"/>
          </a:p>
        </p:txBody>
      </p:sp>
    </p:spTree>
    <p:extLst>
      <p:ext uri="{BB962C8B-B14F-4D97-AF65-F5344CB8AC3E}">
        <p14:creationId xmlns:p14="http://schemas.microsoft.com/office/powerpoint/2010/main" val="187004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fld id="{A37376BB-BDDF-4022-9199-2DCEC90078CA}" type="slidenum">
              <a:rPr lang="zh-CN" altLang="en-US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0607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Oval 40"/>
          <p:cNvSpPr>
            <a:spLocks noChangeArrowheads="1"/>
          </p:cNvSpPr>
          <p:nvPr/>
        </p:nvSpPr>
        <p:spPr bwMode="gray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Oval 42"/>
          <p:cNvSpPr>
            <a:spLocks noChangeArrowheads="1"/>
          </p:cNvSpPr>
          <p:nvPr/>
        </p:nvSpPr>
        <p:spPr bwMode="gray">
          <a:xfrm>
            <a:off x="1258888" y="260350"/>
            <a:ext cx="935037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Oval 49"/>
          <p:cNvSpPr>
            <a:spLocks noChangeArrowheads="1"/>
          </p:cNvSpPr>
          <p:nvPr/>
        </p:nvSpPr>
        <p:spPr bwMode="gray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" name="Oval 50"/>
          <p:cNvSpPr>
            <a:spLocks noChangeArrowheads="1"/>
          </p:cNvSpPr>
          <p:nvPr/>
        </p:nvSpPr>
        <p:spPr bwMode="gray">
          <a:xfrm>
            <a:off x="1276350" y="277813"/>
            <a:ext cx="900113" cy="900112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" name="Oval 44"/>
          <p:cNvSpPr>
            <a:spLocks noChangeArrowheads="1"/>
          </p:cNvSpPr>
          <p:nvPr/>
        </p:nvSpPr>
        <p:spPr bwMode="gray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Oval 51"/>
          <p:cNvSpPr>
            <a:spLocks noChangeArrowheads="1"/>
          </p:cNvSpPr>
          <p:nvPr/>
        </p:nvSpPr>
        <p:spPr bwMode="gray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" name="Oval 41"/>
          <p:cNvSpPr>
            <a:spLocks noChangeArrowheads="1"/>
          </p:cNvSpPr>
          <p:nvPr/>
        </p:nvSpPr>
        <p:spPr bwMode="gray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" name="Oval 52"/>
          <p:cNvSpPr>
            <a:spLocks noChangeArrowheads="1"/>
          </p:cNvSpPr>
          <p:nvPr/>
        </p:nvSpPr>
        <p:spPr bwMode="gray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5" name="Picture 53" descr="西安财经学院_校徽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65850"/>
            <a:ext cx="6842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7" descr="王浩鸣(188)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63" y="4437063"/>
            <a:ext cx="172878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27538" y="908050"/>
            <a:ext cx="44958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 b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西安财经学院 计算机科学系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fld id="{26FF72F4-38EF-4F7F-83C0-663B3CAF17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74470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8D69B-73B7-48DB-AA04-F17EEC8DF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2922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1FCC3-8551-4EF0-BC52-CB6AA879F9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9100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0" y="609600"/>
            <a:ext cx="60198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9BF00-01AA-4CDC-A40C-461AAB146E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76083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26F28-A9A2-46FA-8567-720D63EAB4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72256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EF3AE-9CFA-45AD-874A-DD9E140024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92649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B0523-261B-4C01-841D-F74A72419B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83929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E0DB6-C1FD-48AF-88F7-03DBE1500E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64093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79D35-CB5D-40E1-8953-70ED6D413D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34964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BD774-9030-49CD-8C06-CB24915310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74855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5A2F4-F3A0-4023-A1DE-5C2A27EDFD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46180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B2D46-5A73-42C4-8E5A-9E27BA8EE6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55553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Rectangle 106"/>
          <p:cNvSpPr>
            <a:spLocks noChangeArrowheads="1"/>
          </p:cNvSpPr>
          <p:nvPr/>
        </p:nvSpPr>
        <p:spPr bwMode="gray">
          <a:xfrm>
            <a:off x="0" y="549275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Oval 107"/>
          <p:cNvSpPr>
            <a:spLocks noChangeArrowheads="1"/>
          </p:cNvSpPr>
          <p:nvPr/>
        </p:nvSpPr>
        <p:spPr bwMode="gray">
          <a:xfrm>
            <a:off x="1116013" y="58738"/>
            <a:ext cx="86518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Oval 108"/>
          <p:cNvSpPr>
            <a:spLocks noChangeArrowheads="1"/>
          </p:cNvSpPr>
          <p:nvPr/>
        </p:nvSpPr>
        <p:spPr bwMode="gray">
          <a:xfrm>
            <a:off x="8101013" y="106363"/>
            <a:ext cx="790575" cy="83026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72225" y="65532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1">
                <a:solidFill>
                  <a:srgbClr val="0066CC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995738" y="6524625"/>
            <a:ext cx="1296987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3B9F91-927A-4BF1-9567-C6E0B664D3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609600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Oval 111"/>
          <p:cNvSpPr>
            <a:spLocks noChangeArrowheads="1"/>
          </p:cNvSpPr>
          <p:nvPr/>
        </p:nvSpPr>
        <p:spPr bwMode="gray">
          <a:xfrm>
            <a:off x="1133475" y="76200"/>
            <a:ext cx="828675" cy="857250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6" name="Oval 109"/>
          <p:cNvSpPr>
            <a:spLocks noChangeArrowheads="1"/>
          </p:cNvSpPr>
          <p:nvPr/>
        </p:nvSpPr>
        <p:spPr bwMode="gray">
          <a:xfrm>
            <a:off x="179388" y="333375"/>
            <a:ext cx="1152525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7" name="Oval 110"/>
          <p:cNvSpPr>
            <a:spLocks noChangeArrowheads="1"/>
          </p:cNvSpPr>
          <p:nvPr/>
        </p:nvSpPr>
        <p:spPr bwMode="gray">
          <a:xfrm>
            <a:off x="190500" y="352425"/>
            <a:ext cx="1128713" cy="1185863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8" name="Oval 112"/>
          <p:cNvSpPr>
            <a:spLocks noChangeArrowheads="1"/>
          </p:cNvSpPr>
          <p:nvPr/>
        </p:nvSpPr>
        <p:spPr bwMode="gray">
          <a:xfrm>
            <a:off x="8120063" y="123825"/>
            <a:ext cx="757237" cy="795338"/>
          </a:xfrm>
          <a:prstGeom prst="ellipse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39" name="Picture 113" descr="西安财经学院_校徽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65850"/>
            <a:ext cx="6842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AutoShape 115"/>
          <p:cNvSpPr>
            <a:spLocks noChangeArrowheads="1"/>
          </p:cNvSpPr>
          <p:nvPr userDrawn="1"/>
        </p:nvSpPr>
        <p:spPr bwMode="auto">
          <a:xfrm>
            <a:off x="4495800" y="6497638"/>
            <a:ext cx="287338" cy="287337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spd="med">
    <p:pull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仿宋_GB2312" pitchFamily="49" charset="-122"/>
          <a:ea typeface="仿宋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j-lt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1-part%20one-1-C&#35821;&#27861;&#27719;&#24635;.pp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20025;&#23612;&#26031;&#183;&#37324;&#22855;%20-%20&#32500;&#22522;&#30334;&#31185;&#65292;&#33258;&#30001;&#30340;&#30334;&#31185;&#20840;&#20070;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27604;&#38597;&#23612;&#183;&#26031;&#29305;&#21171;&#26031;&#29305;&#40065;&#26222;%20-%20&#32500;&#22522;&#30334;&#31185;&#65292;&#33258;&#30001;&#30340;&#30334;&#31185;&#20840;&#20070;.pn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0214;&#30456;&#20851;&#21442;&#32771;&#36164;&#26009;&#38142;&#25509;/&#23384;&#20648;&#31867;&#22411;auto,static,extern,register&#30340;&#21306;&#21035;%20_&#36716;_%20-%20&#27792;&#38451;%20-%20&#21338;&#23458;&#22253;.html" TargetMode="External"/><Relationship Id="rId2" Type="http://schemas.openxmlformats.org/officeDocument/2006/relationships/hyperlink" Target="&#35838;&#20214;&#30456;&#20851;&#21442;&#32771;&#36164;&#26009;&#38142;&#25509;/extern&#29992;&#27861;&#35814;&#35299;(&#36716;)%20-%20&#40575;&#20142;%20-%20&#21338;&#23458;&#22253;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http://xinxi.xaufe.edu.cn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89CEC-2692-47AA-BBD2-DFB5F3DDA2B4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21400" cy="457200"/>
          </a:xfrm>
        </p:spPr>
        <p:txBody>
          <a:bodyPr/>
          <a:lstStyle/>
          <a:p>
            <a:pPr eaLnBrk="1" hangingPunct="1"/>
            <a:r>
              <a:rPr lang="zh-CN" altLang="en-US" smtClean="0"/>
              <a:t>西安财经学院 信息学院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4101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1763713" y="476250"/>
            <a:ext cx="7232650" cy="11525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3300"/>
                </a:solidFill>
              </a:rPr>
              <a:t>面向对象技术与编程</a:t>
            </a:r>
            <a:r>
              <a:rPr lang="en-US" altLang="zh-CN" b="1" smtClean="0">
                <a:solidFill>
                  <a:srgbClr val="FF3300"/>
                </a:solidFill>
              </a:rPr>
              <a:t/>
            </a:r>
            <a:br>
              <a:rPr lang="en-US" altLang="zh-CN" b="1" smtClean="0">
                <a:solidFill>
                  <a:srgbClr val="FF3300"/>
                </a:solidFill>
              </a:rPr>
            </a:br>
            <a:r>
              <a:rPr lang="en-US" altLang="zh-CN" sz="3600" smtClean="0"/>
              <a:t>C++ How to Program</a:t>
            </a:r>
            <a:r>
              <a:rPr lang="zh-CN" altLang="en-US" sz="3600" smtClean="0"/>
              <a:t>（</a:t>
            </a:r>
            <a:r>
              <a:rPr lang="en-US" altLang="zh-CN" sz="3600" smtClean="0"/>
              <a:t>9th</a:t>
            </a:r>
            <a:r>
              <a:rPr lang="zh-CN" altLang="en-US" sz="3600" smtClean="0"/>
              <a:t>）</a:t>
            </a:r>
            <a:endParaRPr lang="en-US" altLang="zh-CN" sz="3600" b="1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A30225-1197-47D6-9FD8-A6E7A2C3EB10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a typeface="宋体" panose="02010600030101010101" pitchFamily="2" charset="-122"/>
              </a:rPr>
              <a:t>对于希望从事软件系统开发的新手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63272" cy="4648200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sz="2400" dirty="0" smtClean="0"/>
              <a:t>精通一门语言：</a:t>
            </a:r>
            <a:r>
              <a:rPr lang="en-US" altLang="zh-CN" sz="2400" dirty="0" smtClean="0"/>
              <a:t>C / C++ / Java / C# / ……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sz="2400" dirty="0" smtClean="0"/>
              <a:t>掌握一种开发工具： </a:t>
            </a:r>
            <a:r>
              <a:rPr lang="en-US" altLang="zh-CN" sz="2400" dirty="0" smtClean="0"/>
              <a:t>Visual C# .NET</a:t>
            </a:r>
            <a:r>
              <a:rPr lang="zh-CN" altLang="en-US" sz="2400" dirty="0" smtClean="0"/>
              <a:t>、 </a:t>
            </a:r>
            <a:r>
              <a:rPr lang="en-US" altLang="zh-CN" sz="2400" dirty="0" smtClean="0"/>
              <a:t>Visual C++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NetBeans……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sz="2400" dirty="0" smtClean="0"/>
              <a:t>熟悉“</a:t>
            </a:r>
            <a:r>
              <a:rPr lang="zh-CN" altLang="en-US" sz="2400" dirty="0" smtClean="0">
                <a:solidFill>
                  <a:srgbClr val="0066CC"/>
                </a:solidFill>
              </a:rPr>
              <a:t>和选定的语言、开发工具相关</a:t>
            </a:r>
            <a:r>
              <a:rPr lang="zh-CN" altLang="en-US" sz="2400" dirty="0" smtClean="0"/>
              <a:t>”的平台： </a:t>
            </a:r>
            <a:r>
              <a:rPr lang="en-US" altLang="zh-CN" sz="2400" dirty="0" smtClean="0"/>
              <a:t>.NET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J2EE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MFC…… 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sz="2400" dirty="0" smtClean="0"/>
              <a:t>熟悉一种数据库产品： </a:t>
            </a:r>
            <a:r>
              <a:rPr lang="en-US" altLang="zh-CN" sz="2400" dirty="0" smtClean="0"/>
              <a:t>SQL Server</a:t>
            </a:r>
            <a:r>
              <a:rPr lang="zh-CN" altLang="en-US" sz="2400" dirty="0" smtClean="0"/>
              <a:t>、 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DB2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sz="2400" dirty="0" smtClean="0"/>
              <a:t>了解某个行业的业务知识：电信、银行、电力、制造业等（可以工作后再学。但有时为了得到一份好的工作，可以提前掌握一些）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C42329-076A-4FE8-AB3A-0F5B869BCA98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339975" y="2781300"/>
            <a:ext cx="45370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80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pres?slideindex=1&amp;slidetitle="/>
              </a:rPr>
              <a:t>言归正传</a:t>
            </a:r>
            <a:r>
              <a:rPr lang="en-US" altLang="zh-CN" sz="480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pres?slideindex=1&amp;slidetitle="/>
              </a:rPr>
              <a:t>……</a:t>
            </a:r>
            <a:r>
              <a:rPr lang="zh-CN" altLang="en-US" sz="480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pres?slideindex=1&amp;slidetitle="/>
              </a:rPr>
              <a:t>（</a:t>
            </a:r>
            <a:r>
              <a:rPr lang="en-US" altLang="zh-CN" sz="480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pres?slideindex=1&amp;slidetitle="/>
              </a:rPr>
              <a:t>C</a:t>
            </a:r>
            <a:r>
              <a:rPr lang="zh-CN" altLang="en-US" sz="480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pres?slideindex=1&amp;slidetitle="/>
              </a:rPr>
              <a:t>语法总结）</a:t>
            </a:r>
            <a:endParaRPr lang="en-US" altLang="zh-CN" sz="4800">
              <a:solidFill>
                <a:srgbClr val="0066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57621C-8C92-4047-A1C2-2D2E761E9E6A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2339975" y="2781300"/>
            <a:ext cx="4537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</a:t>
            </a:r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的变迁</a:t>
            </a:r>
            <a:endParaRPr lang="en-US" altLang="zh-CN" sz="4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1856EC-11C8-4535-9BD6-A4998C294E51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grpSp>
        <p:nvGrpSpPr>
          <p:cNvPr id="16389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1641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6470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16411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2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6474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39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2" name="Text Box 12"/>
          <p:cNvSpPr txBox="1">
            <a:spLocks noChangeArrowheads="1"/>
          </p:cNvSpPr>
          <p:nvPr/>
        </p:nvSpPr>
        <p:spPr bwMode="auto">
          <a:xfrm>
            <a:off x="2771775" y="1757363"/>
            <a:ext cx="446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程序设计语言的变迁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3" name="Text Box 13"/>
          <p:cNvSpPr txBox="1">
            <a:spLocks noChangeArrowheads="1"/>
          </p:cNvSpPr>
          <p:nvPr/>
        </p:nvSpPr>
        <p:spPr bwMode="gray">
          <a:xfrm>
            <a:off x="2015746" y="1851025"/>
            <a:ext cx="3738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639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5" name="Text Box 15"/>
          <p:cNvSpPr txBox="1">
            <a:spLocks noChangeArrowheads="1"/>
          </p:cNvSpPr>
          <p:nvPr/>
        </p:nvSpPr>
        <p:spPr bwMode="auto">
          <a:xfrm>
            <a:off x="2771775" y="2671763"/>
            <a:ext cx="439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发展之路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6" name="Text Box 16"/>
          <p:cNvSpPr txBox="1">
            <a:spLocks noChangeArrowheads="1"/>
          </p:cNvSpPr>
          <p:nvPr/>
        </p:nvSpPr>
        <p:spPr bwMode="gray">
          <a:xfrm>
            <a:off x="2015746" y="2765425"/>
            <a:ext cx="3738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grpSp>
        <p:nvGrpSpPr>
          <p:cNvPr id="1639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1640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6484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8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1640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6488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399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Text Box 26"/>
          <p:cNvSpPr txBox="1">
            <a:spLocks noChangeArrowheads="1"/>
          </p:cNvSpPr>
          <p:nvPr/>
        </p:nvSpPr>
        <p:spPr bwMode="auto">
          <a:xfrm>
            <a:off x="2771775" y="3563938"/>
            <a:ext cx="446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了解标准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</a:p>
        </p:txBody>
      </p:sp>
      <p:sp>
        <p:nvSpPr>
          <p:cNvPr id="16401" name="Text Box 27"/>
          <p:cNvSpPr txBox="1">
            <a:spLocks noChangeArrowheads="1"/>
          </p:cNvSpPr>
          <p:nvPr/>
        </p:nvSpPr>
        <p:spPr bwMode="gray">
          <a:xfrm>
            <a:off x="2015746" y="3657600"/>
            <a:ext cx="3738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6402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3" name="Text Box 29"/>
          <p:cNvSpPr txBox="1">
            <a:spLocks noChangeArrowheads="1"/>
          </p:cNvSpPr>
          <p:nvPr/>
        </p:nvSpPr>
        <p:spPr bwMode="auto">
          <a:xfrm>
            <a:off x="2771775" y="4478338"/>
            <a:ext cx="446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从字符串处理看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4" name="Text Box 30"/>
          <p:cNvSpPr txBox="1">
            <a:spLocks noChangeArrowheads="1"/>
          </p:cNvSpPr>
          <p:nvPr/>
        </p:nvSpPr>
        <p:spPr bwMode="gray">
          <a:xfrm>
            <a:off x="2015746" y="4572000"/>
            <a:ext cx="3738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1DC1D-16DE-47AD-8B14-D81C033032CA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程序设计语言的变迁</a:t>
            </a:r>
          </a:p>
        </p:txBody>
      </p:sp>
      <p:sp>
        <p:nvSpPr>
          <p:cNvPr id="17413" name="Freeform 3"/>
          <p:cNvSpPr>
            <a:spLocks noEditPoints="1"/>
          </p:cNvSpPr>
          <p:nvPr/>
        </p:nvSpPr>
        <p:spPr bwMode="gray">
          <a:xfrm>
            <a:off x="1295400" y="1905000"/>
            <a:ext cx="5943600" cy="4038600"/>
          </a:xfrm>
          <a:custGeom>
            <a:avLst/>
            <a:gdLst>
              <a:gd name="T0" fmla="*/ 2147483646 w 2820"/>
              <a:gd name="T1" fmla="*/ 2147483646 h 2912"/>
              <a:gd name="T2" fmla="*/ 2147483646 w 2820"/>
              <a:gd name="T3" fmla="*/ 2147483646 h 2912"/>
              <a:gd name="T4" fmla="*/ 2147483646 w 2820"/>
              <a:gd name="T5" fmla="*/ 2147483646 h 2912"/>
              <a:gd name="T6" fmla="*/ 2147483646 w 2820"/>
              <a:gd name="T7" fmla="*/ 2147483646 h 2912"/>
              <a:gd name="T8" fmla="*/ 2147483646 w 2820"/>
              <a:gd name="T9" fmla="*/ 2147483646 h 2912"/>
              <a:gd name="T10" fmla="*/ 2147483646 w 2820"/>
              <a:gd name="T11" fmla="*/ 2147483646 h 2912"/>
              <a:gd name="T12" fmla="*/ 2147483646 w 2820"/>
              <a:gd name="T13" fmla="*/ 2147483646 h 2912"/>
              <a:gd name="T14" fmla="*/ 2147483646 w 2820"/>
              <a:gd name="T15" fmla="*/ 2147483646 h 2912"/>
              <a:gd name="T16" fmla="*/ 0 w 2820"/>
              <a:gd name="T17" fmla="*/ 2147483646 h 2912"/>
              <a:gd name="T18" fmla="*/ 2147483646 w 2820"/>
              <a:gd name="T19" fmla="*/ 2147483646 h 2912"/>
              <a:gd name="T20" fmla="*/ 2147483646 w 2820"/>
              <a:gd name="T21" fmla="*/ 2147483646 h 2912"/>
              <a:gd name="T22" fmla="*/ 2147483646 w 2820"/>
              <a:gd name="T23" fmla="*/ 2147483646 h 2912"/>
              <a:gd name="T24" fmla="*/ 2147483646 w 2820"/>
              <a:gd name="T25" fmla="*/ 2147483646 h 2912"/>
              <a:gd name="T26" fmla="*/ 2147483646 w 2820"/>
              <a:gd name="T27" fmla="*/ 2147483646 h 2912"/>
              <a:gd name="T28" fmla="*/ 2147483646 w 2820"/>
              <a:gd name="T29" fmla="*/ 2147483646 h 2912"/>
              <a:gd name="T30" fmla="*/ 2147483646 w 2820"/>
              <a:gd name="T31" fmla="*/ 2147483646 h 2912"/>
              <a:gd name="T32" fmla="*/ 2147483646 w 2820"/>
              <a:gd name="T33" fmla="*/ 2147483646 h 2912"/>
              <a:gd name="T34" fmla="*/ 2147483646 w 2820"/>
              <a:gd name="T35" fmla="*/ 2147483646 h 2912"/>
              <a:gd name="T36" fmla="*/ 2147483646 w 2820"/>
              <a:gd name="T37" fmla="*/ 2147483646 h 2912"/>
              <a:gd name="T38" fmla="*/ 2147483646 w 2820"/>
              <a:gd name="T39" fmla="*/ 2147483646 h 2912"/>
              <a:gd name="T40" fmla="*/ 2147483646 w 2820"/>
              <a:gd name="T41" fmla="*/ 2147483646 h 2912"/>
              <a:gd name="T42" fmla="*/ 2147483646 w 2820"/>
              <a:gd name="T43" fmla="*/ 2147483646 h 2912"/>
              <a:gd name="T44" fmla="*/ 2147483646 w 2820"/>
              <a:gd name="T45" fmla="*/ 2147483646 h 2912"/>
              <a:gd name="T46" fmla="*/ 2147483646 w 2820"/>
              <a:gd name="T47" fmla="*/ 2147483646 h 2912"/>
              <a:gd name="T48" fmla="*/ 2147483646 w 2820"/>
              <a:gd name="T49" fmla="*/ 2147483646 h 2912"/>
              <a:gd name="T50" fmla="*/ 2147483646 w 2820"/>
              <a:gd name="T51" fmla="*/ 2147483646 h 2912"/>
              <a:gd name="T52" fmla="*/ 2147483646 w 2820"/>
              <a:gd name="T53" fmla="*/ 2147483646 h 2912"/>
              <a:gd name="T54" fmla="*/ 2147483646 w 2820"/>
              <a:gd name="T55" fmla="*/ 2147483646 h 2912"/>
              <a:gd name="T56" fmla="*/ 2147483646 w 2820"/>
              <a:gd name="T57" fmla="*/ 2147483646 h 2912"/>
              <a:gd name="T58" fmla="*/ 2147483646 w 2820"/>
              <a:gd name="T59" fmla="*/ 2147483646 h 2912"/>
              <a:gd name="T60" fmla="*/ 2147483646 w 2820"/>
              <a:gd name="T61" fmla="*/ 2147483646 h 2912"/>
              <a:gd name="T62" fmla="*/ 2147483646 w 2820"/>
              <a:gd name="T63" fmla="*/ 2147483646 h 2912"/>
              <a:gd name="T64" fmla="*/ 2147483646 w 2820"/>
              <a:gd name="T65" fmla="*/ 2147483646 h 2912"/>
              <a:gd name="T66" fmla="*/ 2147483646 w 2820"/>
              <a:gd name="T67" fmla="*/ 2147483646 h 2912"/>
              <a:gd name="T68" fmla="*/ 2147483646 w 2820"/>
              <a:gd name="T69" fmla="*/ 2147483646 h 2912"/>
              <a:gd name="T70" fmla="*/ 2147483646 w 2820"/>
              <a:gd name="T71" fmla="*/ 2147483646 h 2912"/>
              <a:gd name="T72" fmla="*/ 2147483646 w 2820"/>
              <a:gd name="T73" fmla="*/ 2147483646 h 2912"/>
              <a:gd name="T74" fmla="*/ 2147483646 w 2820"/>
              <a:gd name="T75" fmla="*/ 2147483646 h 2912"/>
              <a:gd name="T76" fmla="*/ 2147483646 w 2820"/>
              <a:gd name="T77" fmla="*/ 2147483646 h 2912"/>
              <a:gd name="T78" fmla="*/ 2147483646 w 2820"/>
              <a:gd name="T79" fmla="*/ 2147483646 h 2912"/>
              <a:gd name="T80" fmla="*/ 2147483646 w 2820"/>
              <a:gd name="T81" fmla="*/ 2147483646 h 2912"/>
              <a:gd name="T82" fmla="*/ 2147483646 w 2820"/>
              <a:gd name="T83" fmla="*/ 2147483646 h 2912"/>
              <a:gd name="T84" fmla="*/ 2147483646 w 2820"/>
              <a:gd name="T85" fmla="*/ 2147483646 h 2912"/>
              <a:gd name="T86" fmla="*/ 2147483646 w 2820"/>
              <a:gd name="T87" fmla="*/ 2147483646 h 2912"/>
              <a:gd name="T88" fmla="*/ 2147483646 w 2820"/>
              <a:gd name="T89" fmla="*/ 2147483646 h 2912"/>
              <a:gd name="T90" fmla="*/ 2147483646 w 2820"/>
              <a:gd name="T91" fmla="*/ 0 h 2912"/>
              <a:gd name="T92" fmla="*/ 2147483646 w 2820"/>
              <a:gd name="T93" fmla="*/ 2147483646 h 2912"/>
              <a:gd name="T94" fmla="*/ 2147483646 w 2820"/>
              <a:gd name="T95" fmla="*/ 2147483646 h 29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6372225" y="3716338"/>
            <a:ext cx="210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更高级</a:t>
            </a:r>
            <a:r>
              <a:rPr lang="en-US" altLang="zh-CN" sz="28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2800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gray">
          <a:xfrm rot="-723406">
            <a:off x="3316288" y="4953000"/>
            <a:ext cx="1438275" cy="666750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gray">
          <a:xfrm>
            <a:off x="3248025" y="373380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gray">
          <a:xfrm>
            <a:off x="3268663" y="374332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gray">
          <a:xfrm>
            <a:off x="3286125" y="3759200"/>
            <a:ext cx="1584325" cy="155575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gray">
          <a:xfrm>
            <a:off x="3378200" y="380365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0" name="Text Box 10"/>
          <p:cNvSpPr txBox="1">
            <a:spLocks noChangeArrowheads="1"/>
          </p:cNvSpPr>
          <p:nvPr/>
        </p:nvSpPr>
        <p:spPr bwMode="gray">
          <a:xfrm>
            <a:off x="3623443" y="4360863"/>
            <a:ext cx="9573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US" alt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gray">
          <a:xfrm rot="-772996">
            <a:off x="1473200" y="4343400"/>
            <a:ext cx="1133475" cy="609600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22" name="Group 12"/>
          <p:cNvGrpSpPr>
            <a:grpSpLocks/>
          </p:cNvGrpSpPr>
          <p:nvPr/>
        </p:nvGrpSpPr>
        <p:grpSpPr bwMode="auto">
          <a:xfrm>
            <a:off x="1397000" y="3352800"/>
            <a:ext cx="1371600" cy="1441450"/>
            <a:chOff x="732" y="2112"/>
            <a:chExt cx="842" cy="860"/>
          </a:xfrm>
        </p:grpSpPr>
        <p:sp>
          <p:nvSpPr>
            <p:cNvPr id="17435" name="Oval 13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6" name="Oval 14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7" name="Oval 15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8" name="Oval 16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9" name="Text Box 17"/>
            <p:cNvSpPr txBox="1">
              <a:spLocks noChangeArrowheads="1"/>
            </p:cNvSpPr>
            <p:nvPr/>
          </p:nvSpPr>
          <p:spPr bwMode="gray">
            <a:xfrm>
              <a:off x="1018" y="2414"/>
              <a:ext cx="24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23" name="Oval 18"/>
          <p:cNvSpPr>
            <a:spLocks noChangeArrowheads="1"/>
          </p:cNvSpPr>
          <p:nvPr/>
        </p:nvSpPr>
        <p:spPr bwMode="gray">
          <a:xfrm>
            <a:off x="1295400" y="2587625"/>
            <a:ext cx="914400" cy="533400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4" name="Oval 19"/>
          <p:cNvSpPr>
            <a:spLocks noChangeArrowheads="1"/>
          </p:cNvSpPr>
          <p:nvPr/>
        </p:nvSpPr>
        <p:spPr bwMode="gray">
          <a:xfrm>
            <a:off x="1371600" y="1981200"/>
            <a:ext cx="1023938" cy="1023938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5" name="Oval 20"/>
          <p:cNvSpPr>
            <a:spLocks noChangeArrowheads="1"/>
          </p:cNvSpPr>
          <p:nvPr/>
        </p:nvSpPr>
        <p:spPr bwMode="gray">
          <a:xfrm>
            <a:off x="1384300" y="1985963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6" name="Oval 21"/>
          <p:cNvSpPr>
            <a:spLocks noChangeArrowheads="1"/>
          </p:cNvSpPr>
          <p:nvPr/>
        </p:nvSpPr>
        <p:spPr bwMode="gray">
          <a:xfrm>
            <a:off x="1395413" y="1997075"/>
            <a:ext cx="950912" cy="93345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7" name="Oval 22"/>
          <p:cNvSpPr>
            <a:spLocks noChangeArrowheads="1"/>
          </p:cNvSpPr>
          <p:nvPr/>
        </p:nvSpPr>
        <p:spPr bwMode="gray">
          <a:xfrm>
            <a:off x="1449388" y="2022475"/>
            <a:ext cx="847725" cy="7572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gray">
          <a:xfrm>
            <a:off x="1547813" y="2349500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9" name="Oval 24"/>
          <p:cNvSpPr>
            <a:spLocks noChangeArrowheads="1"/>
          </p:cNvSpPr>
          <p:nvPr/>
        </p:nvSpPr>
        <p:spPr bwMode="gray">
          <a:xfrm>
            <a:off x="2562225" y="2057400"/>
            <a:ext cx="685800" cy="228600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0" name="Oval 25"/>
          <p:cNvSpPr>
            <a:spLocks noChangeArrowheads="1"/>
          </p:cNvSpPr>
          <p:nvPr/>
        </p:nvSpPr>
        <p:spPr bwMode="gray">
          <a:xfrm>
            <a:off x="2684463" y="1524000"/>
            <a:ext cx="682625" cy="682625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1" name="Oval 26"/>
          <p:cNvSpPr>
            <a:spLocks noChangeArrowheads="1"/>
          </p:cNvSpPr>
          <p:nvPr/>
        </p:nvSpPr>
        <p:spPr bwMode="gray">
          <a:xfrm>
            <a:off x="2693988" y="1527175"/>
            <a:ext cx="665162" cy="66675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2" name="Oval 27"/>
          <p:cNvSpPr>
            <a:spLocks noChangeArrowheads="1"/>
          </p:cNvSpPr>
          <p:nvPr/>
        </p:nvSpPr>
        <p:spPr bwMode="gray">
          <a:xfrm>
            <a:off x="2700338" y="1533525"/>
            <a:ext cx="633412" cy="62230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3" name="Oval 28"/>
          <p:cNvSpPr>
            <a:spLocks noChangeArrowheads="1"/>
          </p:cNvSpPr>
          <p:nvPr/>
        </p:nvSpPr>
        <p:spPr bwMode="gray">
          <a:xfrm>
            <a:off x="2736850" y="1552575"/>
            <a:ext cx="563563" cy="5032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4" name="Text Box 29"/>
          <p:cNvSpPr txBox="1">
            <a:spLocks noChangeArrowheads="1"/>
          </p:cNvSpPr>
          <p:nvPr/>
        </p:nvSpPr>
        <p:spPr bwMode="gray">
          <a:xfrm>
            <a:off x="2757488" y="17700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8FA478-F5AA-4FDB-9B0F-8BC7D4E276CD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程序设计语言：人与计算机对话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381" y="1700808"/>
            <a:ext cx="8267700" cy="464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701B00"/>
                </a:solidFill>
              </a:rPr>
              <a:t>两个说不同语言人的对话方式：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一方学习另一方的语言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双方都学习另一种第三方语言</a:t>
            </a:r>
          </a:p>
          <a:p>
            <a:pPr eaLnBrk="1" hangingPunct="1"/>
            <a:r>
              <a:rPr lang="zh-CN" altLang="en-US" dirty="0" smtClean="0">
                <a:solidFill>
                  <a:srgbClr val="701B00"/>
                </a:solidFill>
              </a:rPr>
              <a:t>人与计算机的对话方式：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计算机学习人的语言：自然语言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人学习计算机的语言：机器语言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学习第三方语言：高级程序设计语言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512763"/>
            <a:ext cx="7391400" cy="6715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计算机程序的特点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2071688"/>
            <a:ext cx="8258175" cy="3214687"/>
          </a:xfrm>
        </p:spPr>
        <p:txBody>
          <a:bodyPr/>
          <a:lstStyle/>
          <a:p>
            <a:pPr marL="971550" indent="-256032" defTabSz="685983" fontAlgn="auto">
              <a:lnSpc>
                <a:spcPct val="16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 smtClean="0"/>
              <a:t>计算机的工作是用程序来控制的。</a:t>
            </a:r>
          </a:p>
          <a:p>
            <a:pPr marL="971550" indent="-256032" defTabSz="685983" fontAlgn="auto">
              <a:lnSpc>
                <a:spcPct val="16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 smtClean="0"/>
              <a:t>程序是指令的集合。</a:t>
            </a:r>
          </a:p>
          <a:p>
            <a:pPr marL="971550" indent="-256032" defTabSz="685983" fontAlgn="auto">
              <a:lnSpc>
                <a:spcPct val="16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 smtClean="0"/>
              <a:t>指令是计算机可以识别的命令。</a:t>
            </a:r>
          </a:p>
          <a:p>
            <a:pPr marL="365760" indent="-256032" defTabSz="685983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 smtClean="0"/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534150"/>
            <a:ext cx="1905000" cy="261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0641D5F5-D8F8-4087-A055-A269FB8EB19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800" smtClean="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" name="标题 4"/>
          <p:cNvSpPr txBox="1">
            <a:spLocks/>
          </p:cNvSpPr>
          <p:nvPr/>
        </p:nvSpPr>
        <p:spPr>
          <a:xfrm>
            <a:off x="0" y="0"/>
            <a:ext cx="5429250" cy="500063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1.1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计算机程序设计语言的发展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6D49F4-5A40-40E4-85A7-D39A6352AA98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机器语言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67700" cy="1152525"/>
          </a:xfrm>
        </p:spPr>
        <p:txBody>
          <a:bodyPr/>
          <a:lstStyle/>
          <a:p>
            <a:pPr eaLnBrk="1" hangingPunct="1"/>
            <a:r>
              <a:rPr lang="zh-CN" altLang="en-US" smtClean="0"/>
              <a:t>计算机可以直接识别（二级制字符串）</a:t>
            </a:r>
            <a:endParaRPr lang="en-US" altLang="zh-CN" smtClean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987675" y="3357563"/>
            <a:ext cx="2879725" cy="2292350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9144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3716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8288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2860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10111000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	01000001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	00000000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	00000101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	01000001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	00000000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0DA6D9-FE33-4567-9650-31510B411F0B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汇编语言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5292725" y="2884488"/>
            <a:ext cx="2952750" cy="2292350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9144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3716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8288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2860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10111000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	01000001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	00000000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	00000101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	00100001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	00000000</a:t>
            </a:r>
          </a:p>
        </p:txBody>
      </p:sp>
      <p:grpSp>
        <p:nvGrpSpPr>
          <p:cNvPr id="395268" name="Group 4"/>
          <p:cNvGrpSpPr>
            <a:grpSpLocks/>
          </p:cNvGrpSpPr>
          <p:nvPr/>
        </p:nvGrpSpPr>
        <p:grpSpPr bwMode="auto">
          <a:xfrm>
            <a:off x="712788" y="3382963"/>
            <a:ext cx="7921625" cy="1196975"/>
            <a:chOff x="158" y="1661"/>
            <a:chExt cx="4990" cy="754"/>
          </a:xfrm>
        </p:grpSpPr>
        <p:sp>
          <p:nvSpPr>
            <p:cNvPr id="22537" name="Text Box 5"/>
            <p:cNvSpPr txBox="1">
              <a:spLocks noChangeArrowheads="1"/>
            </p:cNvSpPr>
            <p:nvPr/>
          </p:nvSpPr>
          <p:spPr bwMode="auto">
            <a:xfrm>
              <a:off x="249" y="1661"/>
              <a:ext cx="1815" cy="75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333333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4000" b="1">
                  <a:solidFill>
                    <a:schemeClr val="tx1"/>
                  </a:solidFill>
                  <a:latin typeface="Consolas" panose="020B0609020204030204" pitchFamily="49" charset="0"/>
                  <a:ea typeface="楷体_GB2312" pitchFamily="49" charset="-122"/>
                </a:defRPr>
              </a:lvl1pPr>
              <a:lvl2pPr marL="914400" indent="-457200">
                <a:defRPr sz="4000" b="1">
                  <a:solidFill>
                    <a:schemeClr val="tx1"/>
                  </a:solidFill>
                  <a:latin typeface="Consolas" panose="020B0609020204030204" pitchFamily="49" charset="0"/>
                  <a:ea typeface="楷体_GB2312" pitchFamily="49" charset="-122"/>
                </a:defRPr>
              </a:lvl2pPr>
              <a:lvl3pPr marL="1371600" indent="-457200">
                <a:defRPr sz="4000" b="1">
                  <a:solidFill>
                    <a:schemeClr val="tx1"/>
                  </a:solidFill>
                  <a:latin typeface="Consolas" panose="020B0609020204030204" pitchFamily="49" charset="0"/>
                  <a:ea typeface="楷体_GB2312" pitchFamily="49" charset="-122"/>
                </a:defRPr>
              </a:lvl3pPr>
              <a:lvl4pPr marL="1828800" indent="-457200">
                <a:defRPr sz="4000" b="1">
                  <a:solidFill>
                    <a:schemeClr val="tx1"/>
                  </a:solidFill>
                  <a:latin typeface="Consolas" panose="020B0609020204030204" pitchFamily="49" charset="0"/>
                  <a:ea typeface="楷体_GB2312" pitchFamily="49" charset="-122"/>
                </a:defRPr>
              </a:lvl4pPr>
              <a:lvl5pPr marL="2286000" indent="-457200">
                <a:defRPr sz="4000" b="1">
                  <a:solidFill>
                    <a:schemeClr val="tx1"/>
                  </a:solidFill>
                  <a:latin typeface="Consolas" panose="020B0609020204030204" pitchFamily="49" charset="0"/>
                  <a:ea typeface="楷体_GB2312" pitchFamily="49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nsolas" panose="020B0609020204030204" pitchFamily="49" charset="0"/>
                  <a:ea typeface="楷体_GB2312" pitchFamily="49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nsolas" panose="020B0609020204030204" pitchFamily="49" charset="0"/>
                  <a:ea typeface="楷体_GB2312" pitchFamily="49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nsolas" panose="020B0609020204030204" pitchFamily="49" charset="0"/>
                  <a:ea typeface="楷体_GB2312" pitchFamily="49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Consolas" panose="020B0609020204030204" pitchFamily="49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	</a:t>
              </a:r>
              <a:r>
                <a:rPr kumimoji="1"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MOV AX, 1</a:t>
              </a:r>
            </a:p>
            <a:p>
              <a:pPr eaLnBrk="1" hangingPunct="1"/>
              <a:endPara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	ADD AX, 1</a:t>
              </a:r>
            </a:p>
          </p:txBody>
        </p:sp>
        <p:sp>
          <p:nvSpPr>
            <p:cNvPr id="22538" name="Line 6"/>
            <p:cNvSpPr>
              <a:spLocks noChangeShapeType="1"/>
            </p:cNvSpPr>
            <p:nvPr/>
          </p:nvSpPr>
          <p:spPr bwMode="auto">
            <a:xfrm>
              <a:off x="158" y="2069"/>
              <a:ext cx="49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712788" y="1684242"/>
            <a:ext cx="8267700" cy="87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用英语缩写助记符来表示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5975" y="5392738"/>
            <a:ext cx="8004175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kern="0" dirty="0">
                <a:latin typeface="宋体" panose="02010600030101010101" pitchFamily="2" charset="-122"/>
                <a:ea typeface="微软雅黑" panose="020B0503020204020204" pitchFamily="34" charset="-122"/>
              </a:rPr>
              <a:t>与人类的思维相差甚远。抽象层次太低，程序员需要考虑大量的机器细节。</a:t>
            </a:r>
            <a:endParaRPr lang="zh-CN" altLang="en-US" sz="1800" b="0" kern="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3476DB-0520-4B63-A1EF-3EE8FD33AA30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1589831" y="2996952"/>
            <a:ext cx="6480175" cy="2676525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9144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3716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8288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2860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0" dirty="0">
                <a:latin typeface="Tahoma" panose="020B0604030504040204" pitchFamily="34" charset="0"/>
                <a:ea typeface="宋体" panose="02010600030101010101" pitchFamily="2" charset="-122"/>
              </a:rPr>
              <a:t>#include &lt;</a:t>
            </a:r>
            <a:r>
              <a:rPr kumimoji="1" lang="en-US" altLang="zh-CN" sz="2400" b="0" dirty="0" err="1">
                <a:latin typeface="Tahoma" panose="020B0604030504040204" pitchFamily="34" charset="0"/>
                <a:ea typeface="宋体" panose="02010600030101010101" pitchFamily="2" charset="-122"/>
              </a:rPr>
              <a:t>stdio.h</a:t>
            </a:r>
            <a:r>
              <a:rPr kumimoji="1" lang="en-US" altLang="zh-CN" sz="2400" b="0" dirty="0"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</a:p>
          <a:p>
            <a:pPr eaLnBrk="1" hangingPunct="1"/>
            <a:r>
              <a:rPr kumimoji="1" lang="en-US" altLang="zh-CN" sz="2400" b="0" dirty="0">
                <a:latin typeface="Tahoma" panose="020B0604030504040204" pitchFamily="34" charset="0"/>
                <a:ea typeface="宋体" panose="02010600030101010101" pitchFamily="2" charset="-122"/>
              </a:rPr>
              <a:t>main()</a:t>
            </a:r>
          </a:p>
          <a:p>
            <a:pPr eaLnBrk="1" hangingPunct="1"/>
            <a:r>
              <a:rPr kumimoji="1" lang="en-US" altLang="zh-CN" sz="2400" b="0" dirty="0">
                <a:latin typeface="Tahoma" panose="020B0604030504040204" pitchFamily="34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kumimoji="1" lang="en-US" altLang="zh-CN" sz="2400" b="0" dirty="0">
                <a:latin typeface="Tahoma" panose="020B0604030504040204" pitchFamily="34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0" dirty="0" err="1">
                <a:latin typeface="Tahoma" panose="020B060403050404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0" dirty="0">
                <a:latin typeface="Tahoma" panose="020B0604030504040204" pitchFamily="34" charset="0"/>
                <a:ea typeface="宋体" panose="02010600030101010101" pitchFamily="2" charset="-122"/>
              </a:rPr>
              <a:t> sum=0;</a:t>
            </a:r>
          </a:p>
          <a:p>
            <a:pPr eaLnBrk="1" hangingPunct="1"/>
            <a:r>
              <a:rPr kumimoji="1" lang="en-US" altLang="zh-CN" sz="2400" b="0" dirty="0">
                <a:latin typeface="Tahoma" panose="020B0604030504040204" pitchFamily="34" charset="0"/>
                <a:ea typeface="宋体" panose="02010600030101010101" pitchFamily="2" charset="-122"/>
              </a:rPr>
              <a:t>	for(</a:t>
            </a:r>
            <a:r>
              <a:rPr kumimoji="1" lang="en-US" altLang="zh-CN" sz="2400" b="0" dirty="0" err="1">
                <a:latin typeface="Tahoma" panose="020B060403050404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>
                <a:latin typeface="Tahoma" panose="020B0604030504040204" pitchFamily="34" charset="0"/>
                <a:ea typeface="宋体" panose="02010600030101010101" pitchFamily="2" charset="-122"/>
              </a:rPr>
              <a:t>=0;i&lt;10;i++)</a:t>
            </a:r>
          </a:p>
          <a:p>
            <a:pPr eaLnBrk="1" hangingPunct="1"/>
            <a:r>
              <a:rPr kumimoji="1" lang="en-US" altLang="zh-CN" sz="2400" b="0" dirty="0">
                <a:latin typeface="Tahoma" panose="020B0604030504040204" pitchFamily="34" charset="0"/>
                <a:ea typeface="宋体" panose="02010600030101010101" pitchFamily="2" charset="-122"/>
              </a:rPr>
              <a:t>          sum+=</a:t>
            </a:r>
            <a:r>
              <a:rPr kumimoji="1" lang="en-US" altLang="zh-CN" sz="2400" b="0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dirty="0"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2400" b="0" dirty="0">
                <a:latin typeface="Tahom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23528" y="1651000"/>
            <a:ext cx="82677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用类似于日常用语的形式指令，单条语句可以包含很多任务。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9F86F6-A9A5-444A-9AF2-C7A387C87CF8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关于课程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62088"/>
            <a:ext cx="8137525" cy="5127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/>
              <a:t>课程名称</a:t>
            </a:r>
            <a:endParaRPr lang="en-US" altLang="zh-CN" b="1" dirty="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7030A0"/>
                </a:solidFill>
              </a:rPr>
              <a:t>   面向对象技术与编程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0066CC"/>
                </a:solidFill>
              </a:rPr>
              <a:t>          面向对象技术与编程课程设计</a:t>
            </a:r>
            <a:endParaRPr lang="en-US" altLang="zh-CN" b="1" dirty="0" smtClean="0">
              <a:solidFill>
                <a:srgbClr val="0066CC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课时：</a:t>
            </a:r>
            <a:r>
              <a:rPr lang="en-US" altLang="zh-CN" dirty="0" smtClean="0"/>
              <a:t>36(</a:t>
            </a:r>
            <a:r>
              <a:rPr lang="zh-CN" altLang="en-US" dirty="0" smtClean="0"/>
              <a:t>授课</a:t>
            </a:r>
            <a:r>
              <a:rPr lang="en-US" altLang="zh-CN" dirty="0" smtClean="0"/>
              <a:t>)+36(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) +72(</a:t>
            </a:r>
            <a:r>
              <a:rPr lang="zh-CN" altLang="en-US" dirty="0" smtClean="0"/>
              <a:t>课后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课程目标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了解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</a:t>
            </a:r>
            <a:r>
              <a:rPr lang="zh-CN" altLang="en-US" dirty="0" smtClean="0"/>
              <a:t>的基础理论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充分掌握</a:t>
            </a:r>
            <a:r>
              <a:rPr lang="en-US" altLang="zh-CN" dirty="0" smtClean="0"/>
              <a:t>C++</a:t>
            </a:r>
            <a:r>
              <a:rPr lang="zh-CN" altLang="en-US" dirty="0" smtClean="0">
                <a:solidFill>
                  <a:srgbClr val="FF0000"/>
                </a:solidFill>
              </a:rPr>
              <a:t>面向对象的编程技术和编程机制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C++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编写面向对象的程序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初步掌握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STL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编程基础</a:t>
            </a:r>
          </a:p>
        </p:txBody>
      </p:sp>
      <p:sp>
        <p:nvSpPr>
          <p:cNvPr id="5126" name="左弧形箭头 1"/>
          <p:cNvSpPr>
            <a:spLocks noChangeArrowheads="1"/>
          </p:cNvSpPr>
          <p:nvPr/>
        </p:nvSpPr>
        <p:spPr bwMode="auto">
          <a:xfrm>
            <a:off x="2411413" y="2565400"/>
            <a:ext cx="360362" cy="792163"/>
          </a:xfrm>
          <a:prstGeom prst="curvedRightArrow">
            <a:avLst>
              <a:gd name="adj1" fmla="val 24985"/>
              <a:gd name="adj2" fmla="val 49959"/>
              <a:gd name="adj3" fmla="val 25000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127" name="右弧形箭头 2"/>
          <p:cNvSpPr>
            <a:spLocks noChangeArrowheads="1"/>
          </p:cNvSpPr>
          <p:nvPr/>
        </p:nvSpPr>
        <p:spPr bwMode="auto">
          <a:xfrm>
            <a:off x="6084888" y="2960688"/>
            <a:ext cx="287337" cy="647700"/>
          </a:xfrm>
          <a:prstGeom prst="curvedLeftArrow">
            <a:avLst>
              <a:gd name="adj1" fmla="val 25046"/>
              <a:gd name="adj2" fmla="val 50092"/>
              <a:gd name="adj3" fmla="val 25000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141413" y="549275"/>
            <a:ext cx="7391400" cy="5032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面向对象的语言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62" cy="4678362"/>
          </a:xfrm>
        </p:spPr>
        <p:txBody>
          <a:bodyPr/>
          <a:lstStyle/>
          <a:p>
            <a:pPr marL="228600" indent="-228600" defTabSz="685983" fontAlgn="auto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 smtClean="0">
                <a:solidFill>
                  <a:srgbClr val="701B00"/>
                </a:solidFill>
              </a:rPr>
              <a:t>出发点：</a:t>
            </a:r>
          </a:p>
          <a:p>
            <a:pPr marL="571500" lvl="1" indent="-228600" defTabSz="685983" fontAlgn="auto">
              <a:lnSpc>
                <a:spcPct val="85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 smtClean="0"/>
              <a:t>更直接地描述客观世界中存在的事物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以及它们之间的关系。</a:t>
            </a:r>
            <a:endParaRPr lang="en-US" altLang="zh-CN" dirty="0" smtClean="0"/>
          </a:p>
          <a:p>
            <a:pPr marL="571500" lvl="1" indent="-228600" defTabSz="685983" fontAlgn="auto">
              <a:lnSpc>
                <a:spcPct val="85000"/>
              </a:lnSpc>
              <a:spcAft>
                <a:spcPts val="0"/>
              </a:spcAft>
              <a:buFont typeface="Georgia"/>
              <a:buChar char="▫"/>
              <a:defRPr/>
            </a:pPr>
            <a:endParaRPr lang="zh-CN" altLang="en-US" sz="1050" dirty="0" smtClean="0"/>
          </a:p>
          <a:p>
            <a:pPr marL="228600" indent="-228600" defTabSz="685983" fontAlgn="auto">
              <a:lnSpc>
                <a:spcPct val="85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 smtClean="0">
                <a:solidFill>
                  <a:srgbClr val="701B00"/>
                </a:solidFill>
              </a:rPr>
              <a:t>特点：</a:t>
            </a:r>
          </a:p>
          <a:p>
            <a:pPr marL="571500" lvl="1" indent="-228600" defTabSz="685983" fontAlgn="auto">
              <a:lnSpc>
                <a:spcPct val="85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 smtClean="0"/>
              <a:t>是高级语言。</a:t>
            </a:r>
          </a:p>
          <a:p>
            <a:pPr marL="571500" lvl="1" indent="-228600" defTabSz="685983" fontAlgn="auto">
              <a:lnSpc>
                <a:spcPct val="85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 smtClean="0"/>
              <a:t>将客观事物看作具有属性和行为的对象。</a:t>
            </a:r>
          </a:p>
          <a:p>
            <a:pPr marL="571500" lvl="1" indent="-228600" defTabSz="685983" fontAlgn="auto">
              <a:lnSpc>
                <a:spcPct val="85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 smtClean="0"/>
              <a:t>通过抽象找出同一类对象的共同属性和行为，形成类。</a:t>
            </a:r>
          </a:p>
          <a:p>
            <a:pPr marL="571500" lvl="1" indent="-228600" defTabSz="685983" fontAlgn="auto">
              <a:lnSpc>
                <a:spcPct val="85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 smtClean="0"/>
              <a:t>通过类的继承与多态实现代码重用</a:t>
            </a:r>
          </a:p>
          <a:p>
            <a:pPr marL="365760" indent="-256032" defTabSz="685983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534150"/>
            <a:ext cx="1905000" cy="261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596C4FC6-8DF5-4D79-8C4D-3B53F41D7FE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800" smtClean="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1.1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计算机程序设计语言的发展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C9A09F-FAD4-41E4-B5AB-93DD05760043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C++ / </a:t>
            </a:r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标准</a:t>
            </a:r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endParaRPr lang="zh-CN" altLang="en-US" sz="36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2268538" y="1557338"/>
            <a:ext cx="4537075" cy="1927225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9144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3716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8288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2860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#include &lt;</a:t>
            </a: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iostream.h</a:t>
            </a: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int main()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cout</a:t>
            </a: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&lt;&lt;1+1&lt;&lt;endl;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2268538" y="3860800"/>
            <a:ext cx="4537075" cy="2536825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1pPr>
            <a:lvl2pPr marL="9144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2pPr>
            <a:lvl3pPr marL="13716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3pPr>
            <a:lvl4pPr marL="18288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4pPr>
            <a:lvl5pPr marL="2286000" indent="-457200"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#include &lt;</a:t>
            </a: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iostream</a:t>
            </a: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int main()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std::cout</a:t>
            </a: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&lt;&lt;1+1&lt;&lt; </a:t>
            </a: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std::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endl;</a:t>
            </a:r>
          </a:p>
          <a:p>
            <a:pPr eaLnBrk="1" hangingPunct="1"/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6948488" y="2060575"/>
            <a:ext cx="1871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</a:p>
        </p:txBody>
      </p:sp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7019925" y="4437063"/>
            <a:ext cx="18716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标准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animBg="1"/>
      <p:bldP spid="397316" grpId="0" animBg="1"/>
      <p:bldP spid="256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6358D5-F225-41FB-AB16-893D530B9534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高级程序设计语言的发展</a:t>
            </a:r>
            <a:endParaRPr lang="en-US" altLang="zh-CN" sz="36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50</a:t>
            </a:r>
            <a:r>
              <a:rPr lang="zh-CN" altLang="en-US" sz="2400" smtClean="0"/>
              <a:t>年代高级语言出现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1951 Fortran I </a:t>
            </a:r>
            <a:r>
              <a:rPr lang="zh-CN" altLang="en-US" sz="2200" smtClean="0"/>
              <a:t>，</a:t>
            </a:r>
            <a:r>
              <a:rPr lang="en-US" altLang="zh-CN" sz="2200" smtClean="0"/>
              <a:t>1954 Fortran II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ALGOL 58</a:t>
            </a:r>
            <a:r>
              <a:rPr lang="zh-CN" altLang="en-US" sz="2200" smtClean="0"/>
              <a:t>，</a:t>
            </a:r>
            <a:r>
              <a:rPr lang="en-US" altLang="zh-CN" sz="2200" smtClean="0"/>
              <a:t>ALGOL 60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COBOL 60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60</a:t>
            </a:r>
            <a:r>
              <a:rPr lang="zh-CN" altLang="en-US" sz="2400" smtClean="0"/>
              <a:t>年代奠基性研究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smtClean="0"/>
              <a:t>编译技术的完善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1967 BASIC </a:t>
            </a:r>
            <a:r>
              <a:rPr lang="zh-CN" altLang="en-US" sz="2200" smtClean="0"/>
              <a:t>（对促进中国的科技人员使用计算机功不可没）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1971 PASCAL</a:t>
            </a:r>
            <a:r>
              <a:rPr lang="zh-CN" altLang="en-US" sz="2200" smtClean="0"/>
              <a:t>（在中国作为教学语言，没有推广使用）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70</a:t>
            </a:r>
            <a:r>
              <a:rPr lang="zh-CN" altLang="en-US" sz="2400" smtClean="0"/>
              <a:t>年代完善的软件工程工具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FF3300"/>
                </a:solidFill>
              </a:rPr>
              <a:t>1972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Ada 1975</a:t>
            </a:r>
            <a:r>
              <a:rPr lang="zh-CN" altLang="en-US" sz="2200" smtClean="0"/>
              <a:t>年，美国军方，历时</a:t>
            </a:r>
            <a:r>
              <a:rPr lang="en-US" altLang="zh-CN" sz="2200" smtClean="0"/>
              <a:t>8</a:t>
            </a:r>
            <a:r>
              <a:rPr lang="zh-CN" altLang="en-US" sz="2200" smtClean="0"/>
              <a:t>年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5D9FFF-9D17-4E22-9755-A32831465F3F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endParaRPr lang="en-US" altLang="zh-CN" sz="36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80年代面向对象发展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smtClean="0"/>
              <a:t>1980 Smalltalk-80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smtClean="0"/>
              <a:t>1982-1986 Object Pascal、</a:t>
            </a:r>
            <a:r>
              <a:rPr lang="zh-CN" altLang="en-US" sz="2500" smtClean="0"/>
              <a:t/>
            </a:r>
            <a:br>
              <a:rPr lang="zh-CN" altLang="en-US" sz="2500" smtClean="0"/>
            </a:br>
            <a:r>
              <a:rPr lang="en-US" altLang="en-US" sz="2500" smtClean="0"/>
              <a:t>Objective-C、Obje</a:t>
            </a:r>
            <a:r>
              <a:rPr lang="en-US" altLang="zh-CN" sz="2500" smtClean="0"/>
              <a:t>c</a:t>
            </a:r>
            <a:r>
              <a:rPr lang="en-US" altLang="en-US" sz="2500" smtClean="0"/>
              <a:t>t Assemble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smtClean="0">
                <a:solidFill>
                  <a:srgbClr val="FF3300"/>
                </a:solidFill>
              </a:rPr>
              <a:t>1985 C++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90年代网络计算语言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smtClean="0"/>
              <a:t>多范型、持久化、多媒体、平台无关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smtClean="0"/>
              <a:t>1996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本</a:t>
            </a:r>
            <a:r>
              <a:rPr lang="en-US" altLang="en-US" sz="2800" smtClean="0"/>
              <a:t>世纪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smtClean="0"/>
              <a:t>.Net和C#</a:t>
            </a:r>
            <a:endParaRPr lang="en-US" altLang="zh-CN" sz="250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E28F22-4BEC-4195-81A4-B2AF64F6AC9C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程序设计语言现状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语言：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500" dirty="0" smtClean="0"/>
              <a:t>高级语言： </a:t>
            </a:r>
            <a:r>
              <a:rPr lang="en-US" altLang="zh-CN" sz="2500" dirty="0" smtClean="0"/>
              <a:t>C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C++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Java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C#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Basic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Pascal</a:t>
            </a:r>
            <a:r>
              <a:rPr lang="en-US" altLang="zh-CN" sz="2500" dirty="0" smtClean="0">
                <a:latin typeface="Arial" panose="020B0604020202020204" pitchFamily="34" charset="0"/>
              </a:rPr>
              <a:t>…</a:t>
            </a:r>
            <a:endParaRPr lang="en-US" altLang="zh-CN" sz="2500" dirty="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500" dirty="0" smtClean="0"/>
              <a:t>脚本语言：</a:t>
            </a:r>
            <a:r>
              <a:rPr lang="en-US" altLang="zh-CN" sz="2500" dirty="0" smtClean="0"/>
              <a:t>PHP</a:t>
            </a:r>
            <a:r>
              <a:rPr lang="zh-CN" altLang="en-US" sz="2500" dirty="0" smtClean="0"/>
              <a:t>、 </a:t>
            </a:r>
            <a:r>
              <a:rPr lang="en-US" altLang="zh-CN" sz="2500" dirty="0" smtClean="0"/>
              <a:t>Python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Ruby (On Rails)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JavaScript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Asp </a:t>
            </a:r>
            <a:r>
              <a:rPr lang="en-US" altLang="zh-CN" sz="2500" dirty="0" err="1" smtClean="0"/>
              <a:t>.Net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Perl</a:t>
            </a:r>
            <a:r>
              <a:rPr lang="zh-CN" altLang="en-US" sz="2500" dirty="0" smtClean="0"/>
              <a:t>、</a:t>
            </a:r>
            <a:r>
              <a:rPr lang="en-US" altLang="zh-CN" sz="2500" dirty="0" smtClean="0">
                <a:latin typeface="Arial" panose="020B0604020202020204" pitchFamily="34" charset="0"/>
              </a:rPr>
              <a:t>…</a:t>
            </a:r>
            <a:endParaRPr lang="en-US" altLang="zh-CN" sz="25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工具：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 smtClean="0"/>
              <a:t>Microsoft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zh-CN" sz="2000" dirty="0" smtClean="0">
                <a:solidFill>
                  <a:srgbClr val="FF0000"/>
                </a:solidFill>
              </a:rPr>
              <a:t>Microsoft Visual Studio .NET</a:t>
            </a:r>
            <a:r>
              <a:rPr lang="zh-CN" altLang="nl-NL" sz="2000" dirty="0" smtClean="0"/>
              <a:t>：</a:t>
            </a:r>
            <a:r>
              <a:rPr lang="nl-NL" altLang="zh-CN" sz="2000" dirty="0" smtClean="0"/>
              <a:t>C#</a:t>
            </a:r>
            <a:r>
              <a:rPr lang="zh-CN" altLang="nl-NL" sz="2000" dirty="0" smtClean="0"/>
              <a:t>、</a:t>
            </a:r>
            <a:r>
              <a:rPr lang="nl-NL" altLang="zh-CN" sz="2000" dirty="0" smtClean="0"/>
              <a:t>C++</a:t>
            </a:r>
            <a:r>
              <a:rPr lang="zh-CN" altLang="nl-NL" sz="2000" dirty="0" smtClean="0"/>
              <a:t>、</a:t>
            </a:r>
            <a:r>
              <a:rPr lang="nl-NL" altLang="zh-CN" sz="2000" dirty="0" smtClean="0"/>
              <a:t>Basic</a:t>
            </a:r>
            <a:r>
              <a:rPr lang="zh-CN" altLang="nl-NL" sz="2000" dirty="0" smtClean="0"/>
              <a:t>、</a:t>
            </a:r>
            <a:r>
              <a:rPr lang="nl-NL" altLang="zh-CN" sz="2000" dirty="0" smtClean="0"/>
              <a:t>Asp .Net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 smtClean="0"/>
              <a:t>Open Source(</a:t>
            </a:r>
            <a:r>
              <a:rPr lang="zh-CN" altLang="en-US" sz="2500" dirty="0" smtClean="0"/>
              <a:t>开源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项目：</a:t>
            </a:r>
            <a:r>
              <a:rPr lang="en-US" altLang="zh-CN" sz="2500" dirty="0" err="1" smtClean="0"/>
              <a:t>gcc</a:t>
            </a:r>
            <a:r>
              <a:rPr lang="zh-CN" altLang="en-US" sz="2500" dirty="0" smtClean="0"/>
              <a:t>、</a:t>
            </a:r>
            <a:r>
              <a:rPr lang="en-US" altLang="zh-CN" sz="2500" dirty="0" smtClean="0">
                <a:solidFill>
                  <a:srgbClr val="FF0000"/>
                </a:solidFill>
              </a:rPr>
              <a:t>Eclipse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NetBeans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 smtClean="0"/>
              <a:t>Dev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 smtClean="0"/>
              <a:t>Code Blocks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172E66-05E9-4FFE-8352-892E2D3FEC9F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29700" name="Picture 2" descr="ED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412875"/>
            <a:ext cx="4219575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2073169" y="4195177"/>
            <a:ext cx="70580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这么多语言，我该学哪个</a:t>
            </a:r>
            <a:r>
              <a:rPr lang="zh-CN" altLang="en-US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呢？</a:t>
            </a:r>
            <a:endParaRPr lang="zh-CN" altLang="en-US" sz="4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9702" name="Picture 4" descr="SY2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4115198"/>
            <a:ext cx="1728787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选择语言？</a:t>
            </a:r>
          </a:p>
        </p:txBody>
      </p:sp>
      <p:sp>
        <p:nvSpPr>
          <p:cNvPr id="2" name="文本框 1"/>
          <p:cNvSpPr txBox="1"/>
          <p:nvPr/>
        </p:nvSpPr>
        <p:spPr>
          <a:xfrm rot="1241789">
            <a:off x="5655816" y="1002610"/>
            <a:ext cx="1729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7847">
            <a:off x="6820450" y="1231929"/>
            <a:ext cx="1986309" cy="287220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E79BD7-3AED-4A71-AEAC-B9351DCACF8A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看两组统计数据</a:t>
            </a:r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406574" name="Group 46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67700" cy="3489327"/>
        </p:xfrm>
        <a:graphic>
          <a:graphicData uri="http://schemas.openxmlformats.org/drawingml/2006/table">
            <a:tbl>
              <a:tblPr/>
              <a:tblGrid>
                <a:gridCol w="1654175"/>
                <a:gridCol w="1654175"/>
                <a:gridCol w="1651000"/>
                <a:gridCol w="1654175"/>
                <a:gridCol w="1654175"/>
              </a:tblGrid>
              <a:tr h="457186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四地区通用编程技术市场需求量对比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04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语言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硅谷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北美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澳洲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中国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C/C++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45.8%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33.5%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20.4%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34.2%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Java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34.3%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34.4%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34.1%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36.8%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.Net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11.9%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29.1%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43.6%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27.5%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Python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8.0%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2.1%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1.9%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1.5%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818">
                <a:tc gridSpan="5">
                  <a:txBody>
                    <a:bodyPr/>
                    <a:lstStyle>
                      <a:lvl1pPr marL="609600" indent="-609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990600" indent="-533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409700" indent="-4953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 marL="1828800" indent="-4572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 marL="2286000" indent="-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743200" indent="-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3200400" indent="-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657600" indent="-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4114800" indent="-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609600" marR="0" lvl="0" indent="-609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1. 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来自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CSDN 2008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年的统计数据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</a:endParaRPr>
                    </a:p>
                    <a:p>
                      <a:pPr marL="609600" marR="0" lvl="0" indent="-609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2. 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未考虑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Perl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Delphi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等其他通用语言和工具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76503D-C4FD-4E80-96AC-7D11E0E38DA6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看两组统计数据</a:t>
            </a:r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407597" name="Group 45"/>
          <p:cNvGraphicFramePr>
            <a:graphicFrameLocks noGrp="1"/>
          </p:cNvGraphicFramePr>
          <p:nvPr>
            <p:ph idx="1"/>
          </p:nvPr>
        </p:nvGraphicFramePr>
        <p:xfrm>
          <a:off x="457200" y="1993900"/>
          <a:ext cx="8267700" cy="3275014"/>
        </p:xfrm>
        <a:graphic>
          <a:graphicData uri="http://schemas.openxmlformats.org/drawingml/2006/table">
            <a:tbl>
              <a:tblPr/>
              <a:tblGrid>
                <a:gridCol w="1820863"/>
                <a:gridCol w="1587500"/>
                <a:gridCol w="1550987"/>
                <a:gridCol w="1655763"/>
                <a:gridCol w="1652587"/>
              </a:tblGrid>
              <a:tr h="4572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四地区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Web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服务端技术市场需求量对比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Web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技术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硅谷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北美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澳洲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中国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Java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57.5%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50.4%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33.0%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34.4%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ASP .Net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9.0%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29.4%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44.7%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21.4%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PHP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25.0%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15.6%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19.3%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43.3%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Ruby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8.4%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4.6%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3.0%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0.9%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 gridSpan="5">
                  <a:txBody>
                    <a:bodyPr/>
                    <a:lstStyle>
                      <a:lvl1pPr marL="609600" indent="-609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990600" indent="-533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409700" indent="-4953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 marL="1828800" indent="-4572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 marL="2286000" indent="-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743200" indent="-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3200400" indent="-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657600" indent="-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4114800" indent="-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609600" marR="0" lvl="0" indent="-609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1. 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来自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CSDN 2008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</a:rPr>
                        <a:t>年的统计数据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1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149DC0-7652-4C64-8D22-27C3AFE0011D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再看一组编程语言排名：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TIOBE</a:t>
            </a: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32777" name="Rectangle 7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32779" name="Rectangle 9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32780" name="Rectangle 10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32781" name="Rectangle 11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32782" name="Rectangle 12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32783" name="Rectangle 13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32784" name="Rectangle 14"/>
          <p:cNvSpPr>
            <a:spLocks noChangeArrowheads="1"/>
          </p:cNvSpPr>
          <p:nvPr/>
        </p:nvSpPr>
        <p:spPr bwMode="auto">
          <a:xfrm>
            <a:off x="0" y="8651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9583"/>
            <a:ext cx="8424936" cy="497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786" name="Rectangle 126"/>
          <p:cNvSpPr>
            <a:spLocks noChangeArrowheads="1"/>
          </p:cNvSpPr>
          <p:nvPr/>
        </p:nvSpPr>
        <p:spPr bwMode="auto">
          <a:xfrm>
            <a:off x="250825" y="6211500"/>
            <a:ext cx="51751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2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</a:t>
            </a:r>
            <a:r>
              <a:rPr lang="en-US" altLang="zh-CN" sz="12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TIOBE Programming Community (http://www.tiobe.com/)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275856" y="1169583"/>
            <a:ext cx="2150168" cy="315201"/>
          </a:xfrm>
          <a:prstGeom prst="roundRect">
            <a:avLst/>
          </a:prstGeom>
          <a:noFill/>
          <a:ln w="31750" cmpd="sng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27732" y="1502907"/>
            <a:ext cx="5080371" cy="1926093"/>
          </a:xfrm>
          <a:prstGeom prst="roundRect">
            <a:avLst/>
          </a:prstGeom>
          <a:noFill/>
          <a:ln w="31750" cmpd="sng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FF24C0-10F7-4077-87BE-1B0796F3CA55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结论：选择哪种语言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2677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C/C++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.Net</a:t>
            </a:r>
            <a:r>
              <a:rPr lang="en-US" altLang="zh-CN" sz="2400" dirty="0" smtClean="0"/>
              <a:t>(C#)</a:t>
            </a:r>
            <a:endParaRPr lang="zh-CN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C/C++</a:t>
            </a:r>
            <a:r>
              <a:rPr lang="zh-CN" altLang="en-US" sz="2200" dirty="0" smtClean="0"/>
              <a:t>：</a:t>
            </a:r>
            <a:r>
              <a:rPr lang="zh-CN" altLang="en-US" sz="2200" dirty="0" smtClean="0">
                <a:solidFill>
                  <a:srgbClr val="FF0000"/>
                </a:solidFill>
              </a:rPr>
              <a:t>程序性能高、支持底层应用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主要用于系统级软件、资源受限环境软件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典型应用：通用软件、主机游戏、与硬件相关底层应用等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Java</a:t>
            </a:r>
            <a:r>
              <a:rPr lang="zh-CN" altLang="en-US" sz="2200" dirty="0" smtClean="0"/>
              <a:t>：</a:t>
            </a:r>
            <a:r>
              <a:rPr lang="zh-CN" altLang="en-US" sz="2200" dirty="0" smtClean="0">
                <a:solidFill>
                  <a:srgbClr val="FF0000"/>
                </a:solidFill>
              </a:rPr>
              <a:t>跨平台，更好的互操作性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主要用于大规模企业级应用软件，随着硬件的发展，其跨平台的特性使得其在嵌入式领域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如手机软件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应用更加广发</a:t>
            </a:r>
            <a:endParaRPr lang="en-US" altLang="zh-CN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典型应用：电信、银行等行业管理信息系统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err="1" smtClean="0"/>
              <a:t>.Net</a:t>
            </a:r>
            <a:r>
              <a:rPr lang="zh-CN" altLang="en-US" sz="2200" dirty="0" smtClean="0"/>
              <a:t>：</a:t>
            </a:r>
            <a:r>
              <a:rPr lang="zh-CN" altLang="en-US" sz="2200" dirty="0" smtClean="0">
                <a:solidFill>
                  <a:srgbClr val="FF0000"/>
                </a:solidFill>
              </a:rPr>
              <a:t>开发、部署效率高，成本低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主要用于中小规模企业级应用软件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典型应用：部门级信息系统、桌面应用软件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其它脚本语言也有其应用环境，如</a:t>
            </a:r>
            <a:r>
              <a:rPr lang="en-US" altLang="zh-CN" sz="2200" dirty="0" smtClean="0"/>
              <a:t>Python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PHP</a:t>
            </a:r>
            <a:r>
              <a:rPr lang="zh-CN" altLang="en-US" sz="2200" dirty="0" smtClean="0"/>
              <a:t>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结论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>
                <a:solidFill>
                  <a:srgbClr val="FF0000"/>
                </a:solidFill>
              </a:rPr>
              <a:t>至少精通一种语言</a:t>
            </a:r>
            <a:r>
              <a:rPr lang="zh-CN" altLang="en-US" sz="2200" dirty="0" smtClean="0"/>
              <a:t>，深入理解该语言的各种</a:t>
            </a:r>
            <a:r>
              <a:rPr lang="zh-CN" altLang="en-US" sz="2200" dirty="0" smtClean="0"/>
              <a:t>特性。</a:t>
            </a:r>
            <a:endParaRPr lang="zh-CN" alt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>
                <a:solidFill>
                  <a:srgbClr val="FF0000"/>
                </a:solidFill>
              </a:rPr>
              <a:t>实际工作后，用什么学什么！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712" y="2852936"/>
            <a:ext cx="2592288" cy="273630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8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8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8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8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8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8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8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8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79155F-2EE2-46F3-A3F6-C4E2B2FB5EBE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课程内容</a:t>
            </a:r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授课内容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3" y="1341438"/>
            <a:ext cx="3671887" cy="5211762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概述</a:t>
            </a:r>
          </a:p>
          <a:p>
            <a:pPr eaLnBrk="1" hangingPunct="1"/>
            <a:r>
              <a:rPr lang="en-US" altLang="zh-CN" sz="2800" dirty="0" smtClean="0"/>
              <a:t>C++</a:t>
            </a:r>
            <a:r>
              <a:rPr lang="zh-CN" altLang="en-US" sz="2800" dirty="0" smtClean="0"/>
              <a:t>的变迁</a:t>
            </a:r>
          </a:p>
          <a:p>
            <a:pPr eaLnBrk="1" hangingPunct="1"/>
            <a:r>
              <a:rPr lang="zh-CN" altLang="en-US" sz="2800" dirty="0" smtClean="0"/>
              <a:t>类和对象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运算符重载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继承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多态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模板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流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异常处理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STL</a:t>
            </a:r>
            <a:r>
              <a:rPr lang="zh-CN" altLang="en-US" sz="2800" dirty="0" smtClean="0"/>
              <a:t>编程基础</a:t>
            </a:r>
            <a:endParaRPr lang="en-US" altLang="zh-CN" sz="2800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19CAC1-0644-4F12-B3BE-C3550B4842DC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2. C++</a:t>
            </a:r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发展之路</a:t>
            </a:r>
            <a:endParaRPr lang="en-US" altLang="zh-CN" sz="36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不够用了</a:t>
            </a:r>
          </a:p>
          <a:p>
            <a:pPr lvl="1" eaLnBrk="1" hangingPunct="1"/>
            <a:r>
              <a:rPr lang="zh-CN" altLang="en-US" dirty="0" smtClean="0"/>
              <a:t>计算机的应用日益广泛</a:t>
            </a:r>
          </a:p>
          <a:p>
            <a:pPr lvl="1" eaLnBrk="1" hangingPunct="1"/>
            <a:r>
              <a:rPr lang="zh-CN" altLang="en-US" dirty="0" smtClean="0"/>
              <a:t>大规模的复杂系统</a:t>
            </a:r>
          </a:p>
          <a:p>
            <a:pPr lvl="1" eaLnBrk="1" hangingPunct="1"/>
            <a:r>
              <a:rPr lang="zh-CN" altLang="en-US" dirty="0" smtClean="0"/>
              <a:t>易用性、复用等问题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之上添加新的机制</a:t>
            </a:r>
            <a:r>
              <a:rPr lang="zh-CN" altLang="en-US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/>
              <a:t>C++</a:t>
            </a:r>
          </a:p>
          <a:p>
            <a:pPr lvl="1" eaLnBrk="1" hangingPunct="1"/>
            <a:r>
              <a:rPr lang="zh-CN" altLang="en-US" dirty="0" smtClean="0"/>
              <a:t>解决易用问题，如指针、内存分配等</a:t>
            </a:r>
          </a:p>
          <a:p>
            <a:pPr lvl="1" eaLnBrk="1" hangingPunct="1"/>
            <a:r>
              <a:rPr lang="zh-CN" altLang="en-US" dirty="0" smtClean="0"/>
              <a:t>类和对象的概念</a:t>
            </a:r>
            <a:r>
              <a:rPr lang="zh-CN" altLang="en-US" dirty="0" smtClean="0">
                <a:sym typeface="Wingdings" panose="05000000000000000000" pitchFamily="2" charset="2"/>
              </a:rPr>
              <a:t>面向对象的编程机制</a:t>
            </a:r>
          </a:p>
          <a:p>
            <a:pPr lvl="1" eaLnBrk="1" hangingPunct="1"/>
            <a:r>
              <a:rPr lang="en-US" altLang="zh-CN" dirty="0" smtClean="0">
                <a:latin typeface="Arial" panose="020B0604020202020204" pitchFamily="34" charset="0"/>
                <a:sym typeface="Wingdings" panose="05000000000000000000" pitchFamily="2" charset="2"/>
              </a:rPr>
              <a:t>……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grpSp>
        <p:nvGrpSpPr>
          <p:cNvPr id="35846" name="Group 4"/>
          <p:cNvGrpSpPr>
            <a:grpSpLocks/>
          </p:cNvGrpSpPr>
          <p:nvPr/>
        </p:nvGrpSpPr>
        <p:grpSpPr bwMode="auto">
          <a:xfrm>
            <a:off x="6829426" y="1775304"/>
            <a:ext cx="1938074" cy="2158521"/>
            <a:chOff x="5391" y="3353"/>
            <a:chExt cx="619" cy="701"/>
          </a:xfrm>
        </p:grpSpPr>
        <p:grpSp>
          <p:nvGrpSpPr>
            <p:cNvPr id="35848" name="Group 5"/>
            <p:cNvGrpSpPr>
              <a:grpSpLocks/>
            </p:cNvGrpSpPr>
            <p:nvPr/>
          </p:nvGrpSpPr>
          <p:grpSpPr bwMode="auto">
            <a:xfrm>
              <a:off x="5391" y="3546"/>
              <a:ext cx="592" cy="508"/>
              <a:chOff x="2927" y="1282"/>
              <a:chExt cx="747" cy="781"/>
            </a:xfrm>
          </p:grpSpPr>
          <p:grpSp>
            <p:nvGrpSpPr>
              <p:cNvPr id="35852" name="Group 6"/>
              <p:cNvGrpSpPr>
                <a:grpSpLocks/>
              </p:cNvGrpSpPr>
              <p:nvPr/>
            </p:nvGrpSpPr>
            <p:grpSpPr bwMode="auto">
              <a:xfrm>
                <a:off x="3331" y="1616"/>
                <a:ext cx="343" cy="403"/>
                <a:chOff x="3331" y="1616"/>
                <a:chExt cx="343" cy="403"/>
              </a:xfrm>
            </p:grpSpPr>
            <p:sp>
              <p:nvSpPr>
                <p:cNvPr id="35889" name="Freeform 7"/>
                <p:cNvSpPr>
                  <a:spLocks/>
                </p:cNvSpPr>
                <p:nvPr/>
              </p:nvSpPr>
              <p:spPr bwMode="auto">
                <a:xfrm>
                  <a:off x="3331" y="1616"/>
                  <a:ext cx="343" cy="403"/>
                </a:xfrm>
                <a:custGeom>
                  <a:avLst/>
                  <a:gdLst>
                    <a:gd name="T0" fmla="*/ 0 w 1030"/>
                    <a:gd name="T1" fmla="*/ 0 h 1210"/>
                    <a:gd name="T2" fmla="*/ 0 w 1030"/>
                    <a:gd name="T3" fmla="*/ 0 h 1210"/>
                    <a:gd name="T4" fmla="*/ 1 w 1030"/>
                    <a:gd name="T5" fmla="*/ 1 h 1210"/>
                    <a:gd name="T6" fmla="*/ 1 w 1030"/>
                    <a:gd name="T7" fmla="*/ 2 h 1210"/>
                    <a:gd name="T8" fmla="*/ 1 w 1030"/>
                    <a:gd name="T9" fmla="*/ 3 h 1210"/>
                    <a:gd name="T10" fmla="*/ 1 w 1030"/>
                    <a:gd name="T11" fmla="*/ 3 h 1210"/>
                    <a:gd name="T12" fmla="*/ 2 w 1030"/>
                    <a:gd name="T13" fmla="*/ 3 h 1210"/>
                    <a:gd name="T14" fmla="*/ 2 w 1030"/>
                    <a:gd name="T15" fmla="*/ 4 h 1210"/>
                    <a:gd name="T16" fmla="*/ 2 w 1030"/>
                    <a:gd name="T17" fmla="*/ 4 h 1210"/>
                    <a:gd name="T18" fmla="*/ 2 w 1030"/>
                    <a:gd name="T19" fmla="*/ 4 h 1210"/>
                    <a:gd name="T20" fmla="*/ 2 w 1030"/>
                    <a:gd name="T21" fmla="*/ 4 h 1210"/>
                    <a:gd name="T22" fmla="*/ 3 w 1030"/>
                    <a:gd name="T23" fmla="*/ 4 h 1210"/>
                    <a:gd name="T24" fmla="*/ 3 w 1030"/>
                    <a:gd name="T25" fmla="*/ 5 h 1210"/>
                    <a:gd name="T26" fmla="*/ 3 w 1030"/>
                    <a:gd name="T27" fmla="*/ 5 h 1210"/>
                    <a:gd name="T28" fmla="*/ 4 w 1030"/>
                    <a:gd name="T29" fmla="*/ 5 h 1210"/>
                    <a:gd name="T30" fmla="*/ 4 w 1030"/>
                    <a:gd name="T31" fmla="*/ 5 h 1210"/>
                    <a:gd name="T32" fmla="*/ 4 w 1030"/>
                    <a:gd name="T33" fmla="*/ 5 h 1210"/>
                    <a:gd name="T34" fmla="*/ 4 w 1030"/>
                    <a:gd name="T35" fmla="*/ 5 h 1210"/>
                    <a:gd name="T36" fmla="*/ 4 w 1030"/>
                    <a:gd name="T37" fmla="*/ 4 h 1210"/>
                    <a:gd name="T38" fmla="*/ 3 w 1030"/>
                    <a:gd name="T39" fmla="*/ 4 h 1210"/>
                    <a:gd name="T40" fmla="*/ 3 w 1030"/>
                    <a:gd name="T41" fmla="*/ 4 h 1210"/>
                    <a:gd name="T42" fmla="*/ 3 w 1030"/>
                    <a:gd name="T43" fmla="*/ 4 h 1210"/>
                    <a:gd name="T44" fmla="*/ 3 w 1030"/>
                    <a:gd name="T45" fmla="*/ 4 h 1210"/>
                    <a:gd name="T46" fmla="*/ 3 w 1030"/>
                    <a:gd name="T47" fmla="*/ 4 h 1210"/>
                    <a:gd name="T48" fmla="*/ 3 w 1030"/>
                    <a:gd name="T49" fmla="*/ 4 h 1210"/>
                    <a:gd name="T50" fmla="*/ 3 w 1030"/>
                    <a:gd name="T51" fmla="*/ 4 h 1210"/>
                    <a:gd name="T52" fmla="*/ 2 w 1030"/>
                    <a:gd name="T53" fmla="*/ 3 h 1210"/>
                    <a:gd name="T54" fmla="*/ 2 w 1030"/>
                    <a:gd name="T55" fmla="*/ 3 h 1210"/>
                    <a:gd name="T56" fmla="*/ 2 w 1030"/>
                    <a:gd name="T57" fmla="*/ 3 h 1210"/>
                    <a:gd name="T58" fmla="*/ 2 w 1030"/>
                    <a:gd name="T59" fmla="*/ 3 h 1210"/>
                    <a:gd name="T60" fmla="*/ 2 w 1030"/>
                    <a:gd name="T61" fmla="*/ 3 h 1210"/>
                    <a:gd name="T62" fmla="*/ 2 w 1030"/>
                    <a:gd name="T63" fmla="*/ 3 h 1210"/>
                    <a:gd name="T64" fmla="*/ 2 w 1030"/>
                    <a:gd name="T65" fmla="*/ 2 h 1210"/>
                    <a:gd name="T66" fmla="*/ 2 w 1030"/>
                    <a:gd name="T67" fmla="*/ 2 h 1210"/>
                    <a:gd name="T68" fmla="*/ 2 w 1030"/>
                    <a:gd name="T69" fmla="*/ 2 h 1210"/>
                    <a:gd name="T70" fmla="*/ 1 w 1030"/>
                    <a:gd name="T71" fmla="*/ 2 h 1210"/>
                    <a:gd name="T72" fmla="*/ 1 w 1030"/>
                    <a:gd name="T73" fmla="*/ 1 h 1210"/>
                    <a:gd name="T74" fmla="*/ 1 w 1030"/>
                    <a:gd name="T75" fmla="*/ 1 h 1210"/>
                    <a:gd name="T76" fmla="*/ 1 w 1030"/>
                    <a:gd name="T77" fmla="*/ 1 h 1210"/>
                    <a:gd name="T78" fmla="*/ 1 w 1030"/>
                    <a:gd name="T79" fmla="*/ 1 h 1210"/>
                    <a:gd name="T80" fmla="*/ 2 w 1030"/>
                    <a:gd name="T81" fmla="*/ 1 h 1210"/>
                    <a:gd name="T82" fmla="*/ 1 w 1030"/>
                    <a:gd name="T83" fmla="*/ 1 h 1210"/>
                    <a:gd name="T84" fmla="*/ 1 w 1030"/>
                    <a:gd name="T85" fmla="*/ 1 h 1210"/>
                    <a:gd name="T86" fmla="*/ 1 w 1030"/>
                    <a:gd name="T87" fmla="*/ 1 h 1210"/>
                    <a:gd name="T88" fmla="*/ 1 w 1030"/>
                    <a:gd name="T89" fmla="*/ 0 h 1210"/>
                    <a:gd name="T90" fmla="*/ 0 w 1030"/>
                    <a:gd name="T91" fmla="*/ 0 h 1210"/>
                    <a:gd name="T92" fmla="*/ 0 w 1030"/>
                    <a:gd name="T93" fmla="*/ 0 h 1210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1030" h="1210">
                      <a:moveTo>
                        <a:pt x="0" y="0"/>
                      </a:moveTo>
                      <a:lnTo>
                        <a:pt x="112" y="93"/>
                      </a:lnTo>
                      <a:lnTo>
                        <a:pt x="131" y="160"/>
                      </a:lnTo>
                      <a:lnTo>
                        <a:pt x="256" y="578"/>
                      </a:lnTo>
                      <a:lnTo>
                        <a:pt x="301" y="686"/>
                      </a:lnTo>
                      <a:lnTo>
                        <a:pt x="335" y="740"/>
                      </a:lnTo>
                      <a:lnTo>
                        <a:pt x="382" y="794"/>
                      </a:lnTo>
                      <a:lnTo>
                        <a:pt x="436" y="855"/>
                      </a:lnTo>
                      <a:lnTo>
                        <a:pt x="462" y="954"/>
                      </a:lnTo>
                      <a:lnTo>
                        <a:pt x="491" y="1022"/>
                      </a:lnTo>
                      <a:lnTo>
                        <a:pt x="571" y="1034"/>
                      </a:lnTo>
                      <a:lnTo>
                        <a:pt x="644" y="1088"/>
                      </a:lnTo>
                      <a:lnTo>
                        <a:pt x="690" y="1135"/>
                      </a:lnTo>
                      <a:lnTo>
                        <a:pt x="737" y="1210"/>
                      </a:lnTo>
                      <a:lnTo>
                        <a:pt x="1030" y="1210"/>
                      </a:lnTo>
                      <a:lnTo>
                        <a:pt x="970" y="1172"/>
                      </a:lnTo>
                      <a:lnTo>
                        <a:pt x="926" y="1136"/>
                      </a:lnTo>
                      <a:lnTo>
                        <a:pt x="896" y="1102"/>
                      </a:lnTo>
                      <a:lnTo>
                        <a:pt x="868" y="1054"/>
                      </a:lnTo>
                      <a:lnTo>
                        <a:pt x="827" y="1007"/>
                      </a:lnTo>
                      <a:lnTo>
                        <a:pt x="787" y="986"/>
                      </a:lnTo>
                      <a:lnTo>
                        <a:pt x="744" y="985"/>
                      </a:lnTo>
                      <a:lnTo>
                        <a:pt x="697" y="1000"/>
                      </a:lnTo>
                      <a:lnTo>
                        <a:pt x="680" y="952"/>
                      </a:lnTo>
                      <a:lnTo>
                        <a:pt x="662" y="902"/>
                      </a:lnTo>
                      <a:lnTo>
                        <a:pt x="637" y="868"/>
                      </a:lnTo>
                      <a:lnTo>
                        <a:pt x="593" y="837"/>
                      </a:lnTo>
                      <a:lnTo>
                        <a:pt x="543" y="814"/>
                      </a:lnTo>
                      <a:lnTo>
                        <a:pt x="515" y="770"/>
                      </a:lnTo>
                      <a:lnTo>
                        <a:pt x="503" y="726"/>
                      </a:lnTo>
                      <a:lnTo>
                        <a:pt x="482" y="671"/>
                      </a:lnTo>
                      <a:lnTo>
                        <a:pt x="454" y="628"/>
                      </a:lnTo>
                      <a:lnTo>
                        <a:pt x="427" y="578"/>
                      </a:lnTo>
                      <a:lnTo>
                        <a:pt x="412" y="509"/>
                      </a:lnTo>
                      <a:lnTo>
                        <a:pt x="383" y="451"/>
                      </a:lnTo>
                      <a:lnTo>
                        <a:pt x="348" y="410"/>
                      </a:lnTo>
                      <a:lnTo>
                        <a:pt x="297" y="364"/>
                      </a:lnTo>
                      <a:lnTo>
                        <a:pt x="242" y="331"/>
                      </a:lnTo>
                      <a:lnTo>
                        <a:pt x="161" y="221"/>
                      </a:lnTo>
                      <a:lnTo>
                        <a:pt x="219" y="263"/>
                      </a:lnTo>
                      <a:lnTo>
                        <a:pt x="389" y="311"/>
                      </a:lnTo>
                      <a:lnTo>
                        <a:pt x="341" y="261"/>
                      </a:lnTo>
                      <a:lnTo>
                        <a:pt x="291" y="191"/>
                      </a:lnTo>
                      <a:lnTo>
                        <a:pt x="229" y="127"/>
                      </a:lnTo>
                      <a:lnTo>
                        <a:pt x="158" y="83"/>
                      </a:lnTo>
                      <a:lnTo>
                        <a:pt x="61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80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90" name="Freeform 8"/>
                <p:cNvSpPr>
                  <a:spLocks/>
                </p:cNvSpPr>
                <p:nvPr/>
              </p:nvSpPr>
              <p:spPr bwMode="auto">
                <a:xfrm>
                  <a:off x="3367" y="1637"/>
                  <a:ext cx="27" cy="44"/>
                </a:xfrm>
                <a:custGeom>
                  <a:avLst/>
                  <a:gdLst>
                    <a:gd name="T0" fmla="*/ 0 w 81"/>
                    <a:gd name="T1" fmla="*/ 0 h 132"/>
                    <a:gd name="T2" fmla="*/ 0 w 81"/>
                    <a:gd name="T3" fmla="*/ 0 h 132"/>
                    <a:gd name="T4" fmla="*/ 0 w 81"/>
                    <a:gd name="T5" fmla="*/ 0 h 132"/>
                    <a:gd name="T6" fmla="*/ 0 w 81"/>
                    <a:gd name="T7" fmla="*/ 0 h 132"/>
                    <a:gd name="T8" fmla="*/ 0 w 81"/>
                    <a:gd name="T9" fmla="*/ 0 h 132"/>
                    <a:gd name="T10" fmla="*/ 0 w 81"/>
                    <a:gd name="T11" fmla="*/ 1 h 132"/>
                    <a:gd name="T12" fmla="*/ 0 w 81"/>
                    <a:gd name="T13" fmla="*/ 0 h 132"/>
                    <a:gd name="T14" fmla="*/ 0 w 81"/>
                    <a:gd name="T15" fmla="*/ 0 h 132"/>
                    <a:gd name="T16" fmla="*/ 0 w 81"/>
                    <a:gd name="T17" fmla="*/ 0 h 132"/>
                    <a:gd name="T18" fmla="*/ 0 w 81"/>
                    <a:gd name="T19" fmla="*/ 0 h 1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1" h="132">
                      <a:moveTo>
                        <a:pt x="0" y="0"/>
                      </a:moveTo>
                      <a:lnTo>
                        <a:pt x="34" y="20"/>
                      </a:lnTo>
                      <a:lnTo>
                        <a:pt x="62" y="36"/>
                      </a:lnTo>
                      <a:lnTo>
                        <a:pt x="81" y="70"/>
                      </a:lnTo>
                      <a:lnTo>
                        <a:pt x="51" y="78"/>
                      </a:lnTo>
                      <a:lnTo>
                        <a:pt x="44" y="132"/>
                      </a:lnTo>
                      <a:lnTo>
                        <a:pt x="42" y="114"/>
                      </a:lnTo>
                      <a:lnTo>
                        <a:pt x="28" y="74"/>
                      </a:lnTo>
                      <a:lnTo>
                        <a:pt x="17" y="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A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53" name="Group 9"/>
              <p:cNvGrpSpPr>
                <a:grpSpLocks/>
              </p:cNvGrpSpPr>
              <p:nvPr/>
            </p:nvGrpSpPr>
            <p:grpSpPr bwMode="auto">
              <a:xfrm rot="1673466">
                <a:off x="3128" y="1282"/>
                <a:ext cx="414" cy="430"/>
                <a:chOff x="3047" y="1273"/>
                <a:chExt cx="414" cy="430"/>
              </a:xfrm>
            </p:grpSpPr>
            <p:sp>
              <p:nvSpPr>
                <p:cNvPr id="35863" name="Freeform 10"/>
                <p:cNvSpPr>
                  <a:spLocks/>
                </p:cNvSpPr>
                <p:nvPr/>
              </p:nvSpPr>
              <p:spPr bwMode="auto">
                <a:xfrm>
                  <a:off x="3297" y="1351"/>
                  <a:ext cx="164" cy="125"/>
                </a:xfrm>
                <a:custGeom>
                  <a:avLst/>
                  <a:gdLst>
                    <a:gd name="T0" fmla="*/ 0 w 490"/>
                    <a:gd name="T1" fmla="*/ 0 h 375"/>
                    <a:gd name="T2" fmla="*/ 0 w 490"/>
                    <a:gd name="T3" fmla="*/ 1 h 375"/>
                    <a:gd name="T4" fmla="*/ 0 w 490"/>
                    <a:gd name="T5" fmla="*/ 1 h 375"/>
                    <a:gd name="T6" fmla="*/ 0 w 490"/>
                    <a:gd name="T7" fmla="*/ 2 h 375"/>
                    <a:gd name="T8" fmla="*/ 1 w 490"/>
                    <a:gd name="T9" fmla="*/ 2 h 375"/>
                    <a:gd name="T10" fmla="*/ 1 w 490"/>
                    <a:gd name="T11" fmla="*/ 1 h 375"/>
                    <a:gd name="T12" fmla="*/ 1 w 490"/>
                    <a:gd name="T13" fmla="*/ 1 h 375"/>
                    <a:gd name="T14" fmla="*/ 1 w 490"/>
                    <a:gd name="T15" fmla="*/ 1 h 375"/>
                    <a:gd name="T16" fmla="*/ 1 w 490"/>
                    <a:gd name="T17" fmla="*/ 1 h 375"/>
                    <a:gd name="T18" fmla="*/ 1 w 490"/>
                    <a:gd name="T19" fmla="*/ 1 h 375"/>
                    <a:gd name="T20" fmla="*/ 1 w 490"/>
                    <a:gd name="T21" fmla="*/ 1 h 375"/>
                    <a:gd name="T22" fmla="*/ 1 w 490"/>
                    <a:gd name="T23" fmla="*/ 1 h 375"/>
                    <a:gd name="T24" fmla="*/ 1 w 490"/>
                    <a:gd name="T25" fmla="*/ 1 h 375"/>
                    <a:gd name="T26" fmla="*/ 1 w 490"/>
                    <a:gd name="T27" fmla="*/ 1 h 375"/>
                    <a:gd name="T28" fmla="*/ 1 w 490"/>
                    <a:gd name="T29" fmla="*/ 1 h 375"/>
                    <a:gd name="T30" fmla="*/ 1 w 490"/>
                    <a:gd name="T31" fmla="*/ 1 h 375"/>
                    <a:gd name="T32" fmla="*/ 1 w 490"/>
                    <a:gd name="T33" fmla="*/ 1 h 375"/>
                    <a:gd name="T34" fmla="*/ 1 w 490"/>
                    <a:gd name="T35" fmla="*/ 1 h 375"/>
                    <a:gd name="T36" fmla="*/ 1 w 490"/>
                    <a:gd name="T37" fmla="*/ 1 h 375"/>
                    <a:gd name="T38" fmla="*/ 1 w 490"/>
                    <a:gd name="T39" fmla="*/ 1 h 375"/>
                    <a:gd name="T40" fmla="*/ 2 w 490"/>
                    <a:gd name="T41" fmla="*/ 1 h 375"/>
                    <a:gd name="T42" fmla="*/ 2 w 490"/>
                    <a:gd name="T43" fmla="*/ 1 h 375"/>
                    <a:gd name="T44" fmla="*/ 2 w 490"/>
                    <a:gd name="T45" fmla="*/ 1 h 375"/>
                    <a:gd name="T46" fmla="*/ 2 w 490"/>
                    <a:gd name="T47" fmla="*/ 1 h 375"/>
                    <a:gd name="T48" fmla="*/ 2 w 490"/>
                    <a:gd name="T49" fmla="*/ 1 h 375"/>
                    <a:gd name="T50" fmla="*/ 2 w 490"/>
                    <a:gd name="T51" fmla="*/ 1 h 375"/>
                    <a:gd name="T52" fmla="*/ 2 w 490"/>
                    <a:gd name="T53" fmla="*/ 1 h 375"/>
                    <a:gd name="T54" fmla="*/ 2 w 490"/>
                    <a:gd name="T55" fmla="*/ 1 h 375"/>
                    <a:gd name="T56" fmla="*/ 2 w 490"/>
                    <a:gd name="T57" fmla="*/ 1 h 375"/>
                    <a:gd name="T58" fmla="*/ 2 w 490"/>
                    <a:gd name="T59" fmla="*/ 0 h 375"/>
                    <a:gd name="T60" fmla="*/ 2 w 490"/>
                    <a:gd name="T61" fmla="*/ 0 h 375"/>
                    <a:gd name="T62" fmla="*/ 2 w 490"/>
                    <a:gd name="T63" fmla="*/ 0 h 375"/>
                    <a:gd name="T64" fmla="*/ 1 w 490"/>
                    <a:gd name="T65" fmla="*/ 0 h 375"/>
                    <a:gd name="T66" fmla="*/ 1 w 490"/>
                    <a:gd name="T67" fmla="*/ 0 h 375"/>
                    <a:gd name="T68" fmla="*/ 1 w 490"/>
                    <a:gd name="T69" fmla="*/ 0 h 375"/>
                    <a:gd name="T70" fmla="*/ 1 w 490"/>
                    <a:gd name="T71" fmla="*/ 0 h 375"/>
                    <a:gd name="T72" fmla="*/ 1 w 490"/>
                    <a:gd name="T73" fmla="*/ 0 h 375"/>
                    <a:gd name="T74" fmla="*/ 1 w 490"/>
                    <a:gd name="T75" fmla="*/ 0 h 375"/>
                    <a:gd name="T76" fmla="*/ 1 w 490"/>
                    <a:gd name="T77" fmla="*/ 0 h 375"/>
                    <a:gd name="T78" fmla="*/ 1 w 490"/>
                    <a:gd name="T79" fmla="*/ 0 h 375"/>
                    <a:gd name="T80" fmla="*/ 1 w 490"/>
                    <a:gd name="T81" fmla="*/ 0 h 375"/>
                    <a:gd name="T82" fmla="*/ 1 w 490"/>
                    <a:gd name="T83" fmla="*/ 0 h 375"/>
                    <a:gd name="T84" fmla="*/ 1 w 490"/>
                    <a:gd name="T85" fmla="*/ 0 h 375"/>
                    <a:gd name="T86" fmla="*/ 0 w 490"/>
                    <a:gd name="T87" fmla="*/ 0 h 375"/>
                    <a:gd name="T88" fmla="*/ 0 w 490"/>
                    <a:gd name="T89" fmla="*/ 0 h 375"/>
                    <a:gd name="T90" fmla="*/ 0 w 490"/>
                    <a:gd name="T91" fmla="*/ 0 h 375"/>
                    <a:gd name="T92" fmla="*/ 0 w 490"/>
                    <a:gd name="T93" fmla="*/ 0 h 375"/>
                    <a:gd name="T94" fmla="*/ 0 w 490"/>
                    <a:gd name="T95" fmla="*/ 0 h 375"/>
                    <a:gd name="T96" fmla="*/ 0 w 490"/>
                    <a:gd name="T97" fmla="*/ 0 h 375"/>
                    <a:gd name="T98" fmla="*/ 0 w 490"/>
                    <a:gd name="T99" fmla="*/ 0 h 37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490" h="375">
                      <a:moveTo>
                        <a:pt x="0" y="118"/>
                      </a:moveTo>
                      <a:lnTo>
                        <a:pt x="94" y="214"/>
                      </a:lnTo>
                      <a:lnTo>
                        <a:pt x="101" y="277"/>
                      </a:lnTo>
                      <a:lnTo>
                        <a:pt x="109" y="375"/>
                      </a:lnTo>
                      <a:lnTo>
                        <a:pt x="135" y="375"/>
                      </a:lnTo>
                      <a:lnTo>
                        <a:pt x="162" y="346"/>
                      </a:lnTo>
                      <a:lnTo>
                        <a:pt x="175" y="290"/>
                      </a:lnTo>
                      <a:lnTo>
                        <a:pt x="175" y="208"/>
                      </a:lnTo>
                      <a:lnTo>
                        <a:pt x="182" y="255"/>
                      </a:lnTo>
                      <a:lnTo>
                        <a:pt x="189" y="283"/>
                      </a:lnTo>
                      <a:lnTo>
                        <a:pt x="196" y="311"/>
                      </a:lnTo>
                      <a:lnTo>
                        <a:pt x="223" y="311"/>
                      </a:lnTo>
                      <a:lnTo>
                        <a:pt x="250" y="283"/>
                      </a:lnTo>
                      <a:lnTo>
                        <a:pt x="250" y="249"/>
                      </a:lnTo>
                      <a:lnTo>
                        <a:pt x="270" y="199"/>
                      </a:lnTo>
                      <a:lnTo>
                        <a:pt x="276" y="235"/>
                      </a:lnTo>
                      <a:lnTo>
                        <a:pt x="289" y="270"/>
                      </a:lnTo>
                      <a:lnTo>
                        <a:pt x="323" y="255"/>
                      </a:lnTo>
                      <a:lnTo>
                        <a:pt x="335" y="227"/>
                      </a:lnTo>
                      <a:lnTo>
                        <a:pt x="335" y="249"/>
                      </a:lnTo>
                      <a:lnTo>
                        <a:pt x="377" y="227"/>
                      </a:lnTo>
                      <a:lnTo>
                        <a:pt x="396" y="179"/>
                      </a:lnTo>
                      <a:lnTo>
                        <a:pt x="384" y="255"/>
                      </a:lnTo>
                      <a:lnTo>
                        <a:pt x="377" y="283"/>
                      </a:lnTo>
                      <a:lnTo>
                        <a:pt x="402" y="290"/>
                      </a:lnTo>
                      <a:lnTo>
                        <a:pt x="410" y="325"/>
                      </a:lnTo>
                      <a:lnTo>
                        <a:pt x="449" y="318"/>
                      </a:lnTo>
                      <a:lnTo>
                        <a:pt x="476" y="255"/>
                      </a:lnTo>
                      <a:lnTo>
                        <a:pt x="490" y="179"/>
                      </a:lnTo>
                      <a:lnTo>
                        <a:pt x="476" y="112"/>
                      </a:lnTo>
                      <a:lnTo>
                        <a:pt x="436" y="56"/>
                      </a:lnTo>
                      <a:lnTo>
                        <a:pt x="388" y="12"/>
                      </a:lnTo>
                      <a:lnTo>
                        <a:pt x="363" y="49"/>
                      </a:lnTo>
                      <a:lnTo>
                        <a:pt x="330" y="21"/>
                      </a:lnTo>
                      <a:lnTo>
                        <a:pt x="309" y="6"/>
                      </a:lnTo>
                      <a:lnTo>
                        <a:pt x="296" y="21"/>
                      </a:lnTo>
                      <a:lnTo>
                        <a:pt x="262" y="12"/>
                      </a:lnTo>
                      <a:lnTo>
                        <a:pt x="255" y="49"/>
                      </a:lnTo>
                      <a:lnTo>
                        <a:pt x="242" y="28"/>
                      </a:lnTo>
                      <a:lnTo>
                        <a:pt x="208" y="21"/>
                      </a:lnTo>
                      <a:lnTo>
                        <a:pt x="175" y="0"/>
                      </a:lnTo>
                      <a:lnTo>
                        <a:pt x="162" y="28"/>
                      </a:lnTo>
                      <a:lnTo>
                        <a:pt x="143" y="12"/>
                      </a:lnTo>
                      <a:lnTo>
                        <a:pt x="115" y="6"/>
                      </a:lnTo>
                      <a:lnTo>
                        <a:pt x="94" y="12"/>
                      </a:lnTo>
                      <a:lnTo>
                        <a:pt x="89" y="56"/>
                      </a:lnTo>
                      <a:lnTo>
                        <a:pt x="94" y="62"/>
                      </a:lnTo>
                      <a:lnTo>
                        <a:pt x="75" y="62"/>
                      </a:lnTo>
                      <a:lnTo>
                        <a:pt x="7" y="56"/>
                      </a:ln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rgbClr val="B0700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5864" name="Group 11"/>
                <p:cNvGrpSpPr>
                  <a:grpSpLocks/>
                </p:cNvGrpSpPr>
                <p:nvPr/>
              </p:nvGrpSpPr>
              <p:grpSpPr bwMode="auto">
                <a:xfrm>
                  <a:off x="3047" y="1273"/>
                  <a:ext cx="409" cy="430"/>
                  <a:chOff x="3047" y="1273"/>
                  <a:chExt cx="409" cy="430"/>
                </a:xfrm>
              </p:grpSpPr>
              <p:sp>
                <p:nvSpPr>
                  <p:cNvPr id="35868" name="Freeform 12"/>
                  <p:cNvSpPr>
                    <a:spLocks/>
                  </p:cNvSpPr>
                  <p:nvPr/>
                </p:nvSpPr>
                <p:spPr bwMode="auto">
                  <a:xfrm>
                    <a:off x="3058" y="1273"/>
                    <a:ext cx="390" cy="430"/>
                  </a:xfrm>
                  <a:custGeom>
                    <a:avLst/>
                    <a:gdLst>
                      <a:gd name="T0" fmla="*/ 1 w 1171"/>
                      <a:gd name="T1" fmla="*/ 3 h 1289"/>
                      <a:gd name="T2" fmla="*/ 1 w 1171"/>
                      <a:gd name="T3" fmla="*/ 4 h 1289"/>
                      <a:gd name="T4" fmla="*/ 1 w 1171"/>
                      <a:gd name="T5" fmla="*/ 4 h 1289"/>
                      <a:gd name="T6" fmla="*/ 1 w 1171"/>
                      <a:gd name="T7" fmla="*/ 4 h 1289"/>
                      <a:gd name="T8" fmla="*/ 2 w 1171"/>
                      <a:gd name="T9" fmla="*/ 4 h 1289"/>
                      <a:gd name="T10" fmla="*/ 2 w 1171"/>
                      <a:gd name="T11" fmla="*/ 5 h 1289"/>
                      <a:gd name="T12" fmla="*/ 4 w 1171"/>
                      <a:gd name="T13" fmla="*/ 5 h 1289"/>
                      <a:gd name="T14" fmla="*/ 4 w 1171"/>
                      <a:gd name="T15" fmla="*/ 5 h 1289"/>
                      <a:gd name="T16" fmla="*/ 4 w 1171"/>
                      <a:gd name="T17" fmla="*/ 4 h 1289"/>
                      <a:gd name="T18" fmla="*/ 4 w 1171"/>
                      <a:gd name="T19" fmla="*/ 4 h 1289"/>
                      <a:gd name="T20" fmla="*/ 4 w 1171"/>
                      <a:gd name="T21" fmla="*/ 4 h 1289"/>
                      <a:gd name="T22" fmla="*/ 4 w 1171"/>
                      <a:gd name="T23" fmla="*/ 4 h 1289"/>
                      <a:gd name="T24" fmla="*/ 4 w 1171"/>
                      <a:gd name="T25" fmla="*/ 3 h 1289"/>
                      <a:gd name="T26" fmla="*/ 4 w 1171"/>
                      <a:gd name="T27" fmla="*/ 3 h 1289"/>
                      <a:gd name="T28" fmla="*/ 4 w 1171"/>
                      <a:gd name="T29" fmla="*/ 3 h 1289"/>
                      <a:gd name="T30" fmla="*/ 4 w 1171"/>
                      <a:gd name="T31" fmla="*/ 3 h 1289"/>
                      <a:gd name="T32" fmla="*/ 5 w 1171"/>
                      <a:gd name="T33" fmla="*/ 2 h 1289"/>
                      <a:gd name="T34" fmla="*/ 5 w 1171"/>
                      <a:gd name="T35" fmla="*/ 2 h 1289"/>
                      <a:gd name="T36" fmla="*/ 5 w 1171"/>
                      <a:gd name="T37" fmla="*/ 2 h 1289"/>
                      <a:gd name="T38" fmla="*/ 5 w 1171"/>
                      <a:gd name="T39" fmla="*/ 1 h 1289"/>
                      <a:gd name="T40" fmla="*/ 5 w 1171"/>
                      <a:gd name="T41" fmla="*/ 1 h 1289"/>
                      <a:gd name="T42" fmla="*/ 4 w 1171"/>
                      <a:gd name="T43" fmla="*/ 1 h 1289"/>
                      <a:gd name="T44" fmla="*/ 4 w 1171"/>
                      <a:gd name="T45" fmla="*/ 0 h 1289"/>
                      <a:gd name="T46" fmla="*/ 4 w 1171"/>
                      <a:gd name="T47" fmla="*/ 0 h 1289"/>
                      <a:gd name="T48" fmla="*/ 3 w 1171"/>
                      <a:gd name="T49" fmla="*/ 0 h 1289"/>
                      <a:gd name="T50" fmla="*/ 3 w 1171"/>
                      <a:gd name="T51" fmla="*/ 0 h 1289"/>
                      <a:gd name="T52" fmla="*/ 2 w 1171"/>
                      <a:gd name="T53" fmla="*/ 0 h 1289"/>
                      <a:gd name="T54" fmla="*/ 2 w 1171"/>
                      <a:gd name="T55" fmla="*/ 0 h 1289"/>
                      <a:gd name="T56" fmla="*/ 2 w 1171"/>
                      <a:gd name="T57" fmla="*/ 0 h 1289"/>
                      <a:gd name="T58" fmla="*/ 1 w 1171"/>
                      <a:gd name="T59" fmla="*/ 0 h 1289"/>
                      <a:gd name="T60" fmla="*/ 1 w 1171"/>
                      <a:gd name="T61" fmla="*/ 0 h 1289"/>
                      <a:gd name="T62" fmla="*/ 1 w 1171"/>
                      <a:gd name="T63" fmla="*/ 1 h 1289"/>
                      <a:gd name="T64" fmla="*/ 0 w 1171"/>
                      <a:gd name="T65" fmla="*/ 1 h 1289"/>
                      <a:gd name="T66" fmla="*/ 0 w 1171"/>
                      <a:gd name="T67" fmla="*/ 1 h 1289"/>
                      <a:gd name="T68" fmla="*/ 0 w 1171"/>
                      <a:gd name="T69" fmla="*/ 2 h 1289"/>
                      <a:gd name="T70" fmla="*/ 0 w 1171"/>
                      <a:gd name="T71" fmla="*/ 2 h 1289"/>
                      <a:gd name="T72" fmla="*/ 0 w 1171"/>
                      <a:gd name="T73" fmla="*/ 2 h 1289"/>
                      <a:gd name="T74" fmla="*/ 0 w 1171"/>
                      <a:gd name="T75" fmla="*/ 2 h 1289"/>
                      <a:gd name="T76" fmla="*/ 0 w 1171"/>
                      <a:gd name="T77" fmla="*/ 3 h 1289"/>
                      <a:gd name="T78" fmla="*/ 1 w 1171"/>
                      <a:gd name="T79" fmla="*/ 3 h 1289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1171" h="1289">
                        <a:moveTo>
                          <a:pt x="127" y="783"/>
                        </a:moveTo>
                        <a:lnTo>
                          <a:pt x="161" y="893"/>
                        </a:lnTo>
                        <a:lnTo>
                          <a:pt x="219" y="974"/>
                        </a:lnTo>
                        <a:lnTo>
                          <a:pt x="320" y="1038"/>
                        </a:lnTo>
                        <a:lnTo>
                          <a:pt x="423" y="1065"/>
                        </a:lnTo>
                        <a:lnTo>
                          <a:pt x="430" y="1098"/>
                        </a:lnTo>
                        <a:lnTo>
                          <a:pt x="970" y="1289"/>
                        </a:lnTo>
                        <a:lnTo>
                          <a:pt x="944" y="1179"/>
                        </a:lnTo>
                        <a:lnTo>
                          <a:pt x="907" y="1078"/>
                        </a:lnTo>
                        <a:lnTo>
                          <a:pt x="873" y="1025"/>
                        </a:lnTo>
                        <a:lnTo>
                          <a:pt x="866" y="958"/>
                        </a:lnTo>
                        <a:lnTo>
                          <a:pt x="884" y="850"/>
                        </a:lnTo>
                        <a:lnTo>
                          <a:pt x="911" y="783"/>
                        </a:lnTo>
                        <a:lnTo>
                          <a:pt x="947" y="730"/>
                        </a:lnTo>
                        <a:lnTo>
                          <a:pt x="1007" y="696"/>
                        </a:lnTo>
                        <a:lnTo>
                          <a:pt x="1058" y="645"/>
                        </a:lnTo>
                        <a:lnTo>
                          <a:pt x="1106" y="571"/>
                        </a:lnTo>
                        <a:lnTo>
                          <a:pt x="1133" y="511"/>
                        </a:lnTo>
                        <a:lnTo>
                          <a:pt x="1167" y="417"/>
                        </a:lnTo>
                        <a:lnTo>
                          <a:pt x="1171" y="320"/>
                        </a:lnTo>
                        <a:lnTo>
                          <a:pt x="1128" y="246"/>
                        </a:lnTo>
                        <a:lnTo>
                          <a:pt x="1058" y="181"/>
                        </a:lnTo>
                        <a:lnTo>
                          <a:pt x="960" y="109"/>
                        </a:lnTo>
                        <a:lnTo>
                          <a:pt x="866" y="62"/>
                        </a:lnTo>
                        <a:lnTo>
                          <a:pt x="759" y="32"/>
                        </a:lnTo>
                        <a:lnTo>
                          <a:pt x="668" y="12"/>
                        </a:lnTo>
                        <a:lnTo>
                          <a:pt x="570" y="0"/>
                        </a:lnTo>
                        <a:lnTo>
                          <a:pt x="473" y="2"/>
                        </a:lnTo>
                        <a:lnTo>
                          <a:pt x="382" y="20"/>
                        </a:lnTo>
                        <a:lnTo>
                          <a:pt x="303" y="46"/>
                        </a:lnTo>
                        <a:lnTo>
                          <a:pt x="236" y="85"/>
                        </a:lnTo>
                        <a:lnTo>
                          <a:pt x="158" y="136"/>
                        </a:lnTo>
                        <a:lnTo>
                          <a:pt x="87" y="200"/>
                        </a:lnTo>
                        <a:lnTo>
                          <a:pt x="20" y="288"/>
                        </a:lnTo>
                        <a:lnTo>
                          <a:pt x="0" y="368"/>
                        </a:lnTo>
                        <a:lnTo>
                          <a:pt x="7" y="460"/>
                        </a:lnTo>
                        <a:lnTo>
                          <a:pt x="41" y="534"/>
                        </a:lnTo>
                        <a:lnTo>
                          <a:pt x="81" y="582"/>
                        </a:lnTo>
                        <a:lnTo>
                          <a:pt x="108" y="656"/>
                        </a:lnTo>
                        <a:lnTo>
                          <a:pt x="127" y="783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586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098" y="1282"/>
                    <a:ext cx="358" cy="306"/>
                    <a:chOff x="3098" y="1282"/>
                    <a:chExt cx="358" cy="306"/>
                  </a:xfrm>
                </p:grpSpPr>
                <p:grpSp>
                  <p:nvGrpSpPr>
                    <p:cNvPr id="35881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98" y="1347"/>
                      <a:ext cx="358" cy="241"/>
                      <a:chOff x="3098" y="1347"/>
                      <a:chExt cx="358" cy="241"/>
                    </a:xfrm>
                  </p:grpSpPr>
                  <p:grpSp>
                    <p:nvGrpSpPr>
                      <p:cNvPr id="35885" name="Group 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98" y="1510"/>
                        <a:ext cx="126" cy="78"/>
                        <a:chOff x="3098" y="1510"/>
                        <a:chExt cx="126" cy="78"/>
                      </a:xfrm>
                    </p:grpSpPr>
                    <p:sp>
                      <p:nvSpPr>
                        <p:cNvPr id="35887" name="Freeform 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5" y="1510"/>
                          <a:ext cx="119" cy="78"/>
                        </a:xfrm>
                        <a:custGeom>
                          <a:avLst/>
                          <a:gdLst>
                            <a:gd name="T0" fmla="*/ 0 w 357"/>
                            <a:gd name="T1" fmla="*/ 0 h 233"/>
                            <a:gd name="T2" fmla="*/ 0 w 357"/>
                            <a:gd name="T3" fmla="*/ 0 h 233"/>
                            <a:gd name="T4" fmla="*/ 1 w 357"/>
                            <a:gd name="T5" fmla="*/ 0 h 233"/>
                            <a:gd name="T6" fmla="*/ 1 w 357"/>
                            <a:gd name="T7" fmla="*/ 0 h 233"/>
                            <a:gd name="T8" fmla="*/ 1 w 357"/>
                            <a:gd name="T9" fmla="*/ 0 h 233"/>
                            <a:gd name="T10" fmla="*/ 1 w 357"/>
                            <a:gd name="T11" fmla="*/ 0 h 233"/>
                            <a:gd name="T12" fmla="*/ 1 w 357"/>
                            <a:gd name="T13" fmla="*/ 1 h 233"/>
                            <a:gd name="T14" fmla="*/ 1 w 357"/>
                            <a:gd name="T15" fmla="*/ 1 h 233"/>
                            <a:gd name="T16" fmla="*/ 1 w 357"/>
                            <a:gd name="T17" fmla="*/ 0 h 233"/>
                            <a:gd name="T18" fmla="*/ 1 w 357"/>
                            <a:gd name="T19" fmla="*/ 0 h 233"/>
                            <a:gd name="T20" fmla="*/ 1 w 357"/>
                            <a:gd name="T21" fmla="*/ 0 h 233"/>
                            <a:gd name="T22" fmla="*/ 1 w 357"/>
                            <a:gd name="T23" fmla="*/ 1 h 233"/>
                            <a:gd name="T24" fmla="*/ 1 w 357"/>
                            <a:gd name="T25" fmla="*/ 1 h 233"/>
                            <a:gd name="T26" fmla="*/ 1 w 357"/>
                            <a:gd name="T27" fmla="*/ 1 h 233"/>
                            <a:gd name="T28" fmla="*/ 1 w 357"/>
                            <a:gd name="T29" fmla="*/ 1 h 233"/>
                            <a:gd name="T30" fmla="*/ 1 w 357"/>
                            <a:gd name="T31" fmla="*/ 1 h 233"/>
                            <a:gd name="T32" fmla="*/ 1 w 357"/>
                            <a:gd name="T33" fmla="*/ 0 h 233"/>
                            <a:gd name="T34" fmla="*/ 1 w 357"/>
                            <a:gd name="T35" fmla="*/ 0 h 233"/>
                            <a:gd name="T36" fmla="*/ 1 w 357"/>
                            <a:gd name="T37" fmla="*/ 1 h 233"/>
                            <a:gd name="T38" fmla="*/ 1 w 357"/>
                            <a:gd name="T39" fmla="*/ 1 h 233"/>
                            <a:gd name="T40" fmla="*/ 1 w 357"/>
                            <a:gd name="T41" fmla="*/ 1 h 233"/>
                            <a:gd name="T42" fmla="*/ 1 w 357"/>
                            <a:gd name="T43" fmla="*/ 1 h 233"/>
                            <a:gd name="T44" fmla="*/ 1 w 357"/>
                            <a:gd name="T45" fmla="*/ 1 h 233"/>
                            <a:gd name="T46" fmla="*/ 1 w 357"/>
                            <a:gd name="T47" fmla="*/ 1 h 233"/>
                            <a:gd name="T48" fmla="*/ 0 w 357"/>
                            <a:gd name="T49" fmla="*/ 1 h 233"/>
                            <a:gd name="T50" fmla="*/ 0 w 357"/>
                            <a:gd name="T51" fmla="*/ 1 h 233"/>
                            <a:gd name="T52" fmla="*/ 0 w 357"/>
                            <a:gd name="T53" fmla="*/ 1 h 233"/>
                            <a:gd name="T54" fmla="*/ 0 w 357"/>
                            <a:gd name="T55" fmla="*/ 1 h 233"/>
                            <a:gd name="T56" fmla="*/ 0 w 357"/>
                            <a:gd name="T57" fmla="*/ 1 h 233"/>
                            <a:gd name="T58" fmla="*/ 0 w 357"/>
                            <a:gd name="T59" fmla="*/ 1 h 233"/>
                            <a:gd name="T60" fmla="*/ 0 w 357"/>
                            <a:gd name="T61" fmla="*/ 1 h 233"/>
                            <a:gd name="T62" fmla="*/ 0 w 357"/>
                            <a:gd name="T63" fmla="*/ 1 h 233"/>
                            <a:gd name="T64" fmla="*/ 0 w 357"/>
                            <a:gd name="T65" fmla="*/ 1 h 233"/>
                            <a:gd name="T66" fmla="*/ 0 w 357"/>
                            <a:gd name="T67" fmla="*/ 1 h 233"/>
                            <a:gd name="T68" fmla="*/ 0 w 357"/>
                            <a:gd name="T69" fmla="*/ 1 h 233"/>
                            <a:gd name="T70" fmla="*/ 0 w 357"/>
                            <a:gd name="T71" fmla="*/ 1 h 233"/>
                            <a:gd name="T72" fmla="*/ 0 w 357"/>
                            <a:gd name="T73" fmla="*/ 0 h 233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</a:gdLst>
                          <a:ahLst/>
                          <a:cxnLst>
                            <a:cxn ang="T74">
                              <a:pos x="T0" y="T1"/>
                            </a:cxn>
                            <a:cxn ang="T75">
                              <a:pos x="T2" y="T3"/>
                            </a:cxn>
                            <a:cxn ang="T76">
                              <a:pos x="T4" y="T5"/>
                            </a:cxn>
                            <a:cxn ang="T77">
                              <a:pos x="T6" y="T7"/>
                            </a:cxn>
                            <a:cxn ang="T78">
                              <a:pos x="T8" y="T9"/>
                            </a:cxn>
                            <a:cxn ang="T79">
                              <a:pos x="T10" y="T11"/>
                            </a:cxn>
                            <a:cxn ang="T80">
                              <a:pos x="T12" y="T13"/>
                            </a:cxn>
                            <a:cxn ang="T81">
                              <a:pos x="T14" y="T15"/>
                            </a:cxn>
                            <a:cxn ang="T82">
                              <a:pos x="T16" y="T17"/>
                            </a:cxn>
                            <a:cxn ang="T83">
                              <a:pos x="T18" y="T19"/>
                            </a:cxn>
                            <a:cxn ang="T84">
                              <a:pos x="T20" y="T21"/>
                            </a:cxn>
                            <a:cxn ang="T85">
                              <a:pos x="T22" y="T23"/>
                            </a:cxn>
                            <a:cxn ang="T86">
                              <a:pos x="T24" y="T25"/>
                            </a:cxn>
                            <a:cxn ang="T87">
                              <a:pos x="T26" y="T27"/>
                            </a:cxn>
                            <a:cxn ang="T88">
                              <a:pos x="T28" y="T29"/>
                            </a:cxn>
                            <a:cxn ang="T89">
                              <a:pos x="T30" y="T31"/>
                            </a:cxn>
                            <a:cxn ang="T90">
                              <a:pos x="T32" y="T33"/>
                            </a:cxn>
                            <a:cxn ang="T91">
                              <a:pos x="T34" y="T35"/>
                            </a:cxn>
                            <a:cxn ang="T92">
                              <a:pos x="T36" y="T37"/>
                            </a:cxn>
                            <a:cxn ang="T93">
                              <a:pos x="T38" y="T39"/>
                            </a:cxn>
                            <a:cxn ang="T94">
                              <a:pos x="T40" y="T41"/>
                            </a:cxn>
                            <a:cxn ang="T95">
                              <a:pos x="T42" y="T43"/>
                            </a:cxn>
                            <a:cxn ang="T96">
                              <a:pos x="T44" y="T45"/>
                            </a:cxn>
                            <a:cxn ang="T97">
                              <a:pos x="T46" y="T47"/>
                            </a:cxn>
                            <a:cxn ang="T98">
                              <a:pos x="T48" y="T49"/>
                            </a:cxn>
                            <a:cxn ang="T99">
                              <a:pos x="T50" y="T51"/>
                            </a:cxn>
                            <a:cxn ang="T100">
                              <a:pos x="T52" y="T53"/>
                            </a:cxn>
                            <a:cxn ang="T101">
                              <a:pos x="T54" y="T55"/>
                            </a:cxn>
                            <a:cxn ang="T102">
                              <a:pos x="T56" y="T57"/>
                            </a:cxn>
                            <a:cxn ang="T103">
                              <a:pos x="T58" y="T59"/>
                            </a:cxn>
                            <a:cxn ang="T104">
                              <a:pos x="T60" y="T61"/>
                            </a:cxn>
                            <a:cxn ang="T105">
                              <a:pos x="T62" y="T63"/>
                            </a:cxn>
                            <a:cxn ang="T106">
                              <a:pos x="T64" y="T65"/>
                            </a:cxn>
                            <a:cxn ang="T107">
                              <a:pos x="T66" y="T67"/>
                            </a:cxn>
                            <a:cxn ang="T108">
                              <a:pos x="T68" y="T69"/>
                            </a:cxn>
                            <a:cxn ang="T109">
                              <a:pos x="T70" y="T71"/>
                            </a:cxn>
                            <a:cxn ang="T110">
                              <a:pos x="T72" y="T73"/>
                            </a:cxn>
                          </a:cxnLst>
                          <a:rect l="0" t="0" r="r" b="b"/>
                          <a:pathLst>
                            <a:path w="357" h="233">
                              <a:moveTo>
                                <a:pt x="0" y="67"/>
                              </a:moveTo>
                              <a:lnTo>
                                <a:pt x="104" y="7"/>
                              </a:lnTo>
                              <a:lnTo>
                                <a:pt x="169" y="0"/>
                              </a:lnTo>
                              <a:lnTo>
                                <a:pt x="256" y="27"/>
                              </a:lnTo>
                              <a:lnTo>
                                <a:pt x="317" y="73"/>
                              </a:lnTo>
                              <a:lnTo>
                                <a:pt x="357" y="106"/>
                              </a:lnTo>
                              <a:lnTo>
                                <a:pt x="357" y="133"/>
                              </a:lnTo>
                              <a:lnTo>
                                <a:pt x="329" y="146"/>
                              </a:lnTo>
                              <a:lnTo>
                                <a:pt x="283" y="113"/>
                              </a:lnTo>
                              <a:lnTo>
                                <a:pt x="215" y="79"/>
                              </a:lnTo>
                              <a:lnTo>
                                <a:pt x="276" y="119"/>
                              </a:lnTo>
                              <a:lnTo>
                                <a:pt x="290" y="146"/>
                              </a:lnTo>
                              <a:lnTo>
                                <a:pt x="290" y="167"/>
                              </a:lnTo>
                              <a:lnTo>
                                <a:pt x="249" y="167"/>
                              </a:lnTo>
                              <a:lnTo>
                                <a:pt x="230" y="167"/>
                              </a:lnTo>
                              <a:lnTo>
                                <a:pt x="215" y="140"/>
                              </a:lnTo>
                              <a:lnTo>
                                <a:pt x="203" y="106"/>
                              </a:lnTo>
                              <a:lnTo>
                                <a:pt x="157" y="79"/>
                              </a:lnTo>
                              <a:lnTo>
                                <a:pt x="177" y="126"/>
                              </a:lnTo>
                              <a:lnTo>
                                <a:pt x="189" y="153"/>
                              </a:lnTo>
                              <a:lnTo>
                                <a:pt x="189" y="167"/>
                              </a:lnTo>
                              <a:lnTo>
                                <a:pt x="177" y="186"/>
                              </a:lnTo>
                              <a:lnTo>
                                <a:pt x="157" y="186"/>
                              </a:lnTo>
                              <a:lnTo>
                                <a:pt x="130" y="167"/>
                              </a:lnTo>
                              <a:lnTo>
                                <a:pt x="89" y="133"/>
                              </a:lnTo>
                              <a:lnTo>
                                <a:pt x="89" y="153"/>
                              </a:lnTo>
                              <a:lnTo>
                                <a:pt x="96" y="180"/>
                              </a:lnTo>
                              <a:lnTo>
                                <a:pt x="96" y="186"/>
                              </a:lnTo>
                              <a:lnTo>
                                <a:pt x="76" y="180"/>
                              </a:lnTo>
                              <a:lnTo>
                                <a:pt x="55" y="167"/>
                              </a:lnTo>
                              <a:lnTo>
                                <a:pt x="55" y="194"/>
                              </a:lnTo>
                              <a:lnTo>
                                <a:pt x="50" y="220"/>
                              </a:lnTo>
                              <a:lnTo>
                                <a:pt x="15" y="233"/>
                              </a:lnTo>
                              <a:lnTo>
                                <a:pt x="0" y="227"/>
                              </a:lnTo>
                              <a:lnTo>
                                <a:pt x="0" y="194"/>
                              </a:lnTo>
                              <a:lnTo>
                                <a:pt x="0" y="153"/>
                              </a:lnTo>
                              <a:lnTo>
                                <a:pt x="0" y="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07000"/>
                        </a:solidFill>
                        <a:ln w="4763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5888" name="Freeform 1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98" y="1510"/>
                          <a:ext cx="119" cy="78"/>
                        </a:xfrm>
                        <a:custGeom>
                          <a:avLst/>
                          <a:gdLst>
                            <a:gd name="T0" fmla="*/ 0 w 356"/>
                            <a:gd name="T1" fmla="*/ 0 h 233"/>
                            <a:gd name="T2" fmla="*/ 0 w 356"/>
                            <a:gd name="T3" fmla="*/ 0 h 233"/>
                            <a:gd name="T4" fmla="*/ 1 w 356"/>
                            <a:gd name="T5" fmla="*/ 0 h 233"/>
                            <a:gd name="T6" fmla="*/ 1 w 356"/>
                            <a:gd name="T7" fmla="*/ 0 h 233"/>
                            <a:gd name="T8" fmla="*/ 1 w 356"/>
                            <a:gd name="T9" fmla="*/ 0 h 233"/>
                            <a:gd name="T10" fmla="*/ 1 w 356"/>
                            <a:gd name="T11" fmla="*/ 0 h 233"/>
                            <a:gd name="T12" fmla="*/ 1 w 356"/>
                            <a:gd name="T13" fmla="*/ 1 h 233"/>
                            <a:gd name="T14" fmla="*/ 1 w 356"/>
                            <a:gd name="T15" fmla="*/ 1 h 233"/>
                            <a:gd name="T16" fmla="*/ 1 w 356"/>
                            <a:gd name="T17" fmla="*/ 0 h 233"/>
                            <a:gd name="T18" fmla="*/ 1 w 356"/>
                            <a:gd name="T19" fmla="*/ 0 h 233"/>
                            <a:gd name="T20" fmla="*/ 1 w 356"/>
                            <a:gd name="T21" fmla="*/ 0 h 233"/>
                            <a:gd name="T22" fmla="*/ 1 w 356"/>
                            <a:gd name="T23" fmla="*/ 1 h 233"/>
                            <a:gd name="T24" fmla="*/ 1 w 356"/>
                            <a:gd name="T25" fmla="*/ 1 h 233"/>
                            <a:gd name="T26" fmla="*/ 1 w 356"/>
                            <a:gd name="T27" fmla="*/ 1 h 233"/>
                            <a:gd name="T28" fmla="*/ 1 w 356"/>
                            <a:gd name="T29" fmla="*/ 1 h 233"/>
                            <a:gd name="T30" fmla="*/ 1 w 356"/>
                            <a:gd name="T31" fmla="*/ 1 h 233"/>
                            <a:gd name="T32" fmla="*/ 1 w 356"/>
                            <a:gd name="T33" fmla="*/ 0 h 233"/>
                            <a:gd name="T34" fmla="*/ 1 w 356"/>
                            <a:gd name="T35" fmla="*/ 0 h 233"/>
                            <a:gd name="T36" fmla="*/ 1 w 356"/>
                            <a:gd name="T37" fmla="*/ 1 h 233"/>
                            <a:gd name="T38" fmla="*/ 1 w 356"/>
                            <a:gd name="T39" fmla="*/ 1 h 233"/>
                            <a:gd name="T40" fmla="*/ 1 w 356"/>
                            <a:gd name="T41" fmla="*/ 1 h 233"/>
                            <a:gd name="T42" fmla="*/ 1 w 356"/>
                            <a:gd name="T43" fmla="*/ 1 h 233"/>
                            <a:gd name="T44" fmla="*/ 1 w 356"/>
                            <a:gd name="T45" fmla="*/ 1 h 233"/>
                            <a:gd name="T46" fmla="*/ 1 w 356"/>
                            <a:gd name="T47" fmla="*/ 1 h 233"/>
                            <a:gd name="T48" fmla="*/ 0 w 356"/>
                            <a:gd name="T49" fmla="*/ 1 h 233"/>
                            <a:gd name="T50" fmla="*/ 0 w 356"/>
                            <a:gd name="T51" fmla="*/ 1 h 233"/>
                            <a:gd name="T52" fmla="*/ 0 w 356"/>
                            <a:gd name="T53" fmla="*/ 1 h 233"/>
                            <a:gd name="T54" fmla="*/ 0 w 356"/>
                            <a:gd name="T55" fmla="*/ 1 h 233"/>
                            <a:gd name="T56" fmla="*/ 0 w 356"/>
                            <a:gd name="T57" fmla="*/ 1 h 233"/>
                            <a:gd name="T58" fmla="*/ 0 w 356"/>
                            <a:gd name="T59" fmla="*/ 1 h 233"/>
                            <a:gd name="T60" fmla="*/ 0 w 356"/>
                            <a:gd name="T61" fmla="*/ 1 h 233"/>
                            <a:gd name="T62" fmla="*/ 0 w 356"/>
                            <a:gd name="T63" fmla="*/ 1 h 233"/>
                            <a:gd name="T64" fmla="*/ 0 w 356"/>
                            <a:gd name="T65" fmla="*/ 1 h 233"/>
                            <a:gd name="T66" fmla="*/ 0 w 356"/>
                            <a:gd name="T67" fmla="*/ 1 h 233"/>
                            <a:gd name="T68" fmla="*/ 0 w 356"/>
                            <a:gd name="T69" fmla="*/ 1 h 233"/>
                            <a:gd name="T70" fmla="*/ 0 w 356"/>
                            <a:gd name="T71" fmla="*/ 1 h 233"/>
                            <a:gd name="T72" fmla="*/ 0 w 356"/>
                            <a:gd name="T73" fmla="*/ 0 h 233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</a:gdLst>
                          <a:ahLst/>
                          <a:cxnLst>
                            <a:cxn ang="T74">
                              <a:pos x="T0" y="T1"/>
                            </a:cxn>
                            <a:cxn ang="T75">
                              <a:pos x="T2" y="T3"/>
                            </a:cxn>
                            <a:cxn ang="T76">
                              <a:pos x="T4" y="T5"/>
                            </a:cxn>
                            <a:cxn ang="T77">
                              <a:pos x="T6" y="T7"/>
                            </a:cxn>
                            <a:cxn ang="T78">
                              <a:pos x="T8" y="T9"/>
                            </a:cxn>
                            <a:cxn ang="T79">
                              <a:pos x="T10" y="T11"/>
                            </a:cxn>
                            <a:cxn ang="T80">
                              <a:pos x="T12" y="T13"/>
                            </a:cxn>
                            <a:cxn ang="T81">
                              <a:pos x="T14" y="T15"/>
                            </a:cxn>
                            <a:cxn ang="T82">
                              <a:pos x="T16" y="T17"/>
                            </a:cxn>
                            <a:cxn ang="T83">
                              <a:pos x="T18" y="T19"/>
                            </a:cxn>
                            <a:cxn ang="T84">
                              <a:pos x="T20" y="T21"/>
                            </a:cxn>
                            <a:cxn ang="T85">
                              <a:pos x="T22" y="T23"/>
                            </a:cxn>
                            <a:cxn ang="T86">
                              <a:pos x="T24" y="T25"/>
                            </a:cxn>
                            <a:cxn ang="T87">
                              <a:pos x="T26" y="T27"/>
                            </a:cxn>
                            <a:cxn ang="T88">
                              <a:pos x="T28" y="T29"/>
                            </a:cxn>
                            <a:cxn ang="T89">
                              <a:pos x="T30" y="T31"/>
                            </a:cxn>
                            <a:cxn ang="T90">
                              <a:pos x="T32" y="T33"/>
                            </a:cxn>
                            <a:cxn ang="T91">
                              <a:pos x="T34" y="T35"/>
                            </a:cxn>
                            <a:cxn ang="T92">
                              <a:pos x="T36" y="T37"/>
                            </a:cxn>
                            <a:cxn ang="T93">
                              <a:pos x="T38" y="T39"/>
                            </a:cxn>
                            <a:cxn ang="T94">
                              <a:pos x="T40" y="T41"/>
                            </a:cxn>
                            <a:cxn ang="T95">
                              <a:pos x="T42" y="T43"/>
                            </a:cxn>
                            <a:cxn ang="T96">
                              <a:pos x="T44" y="T45"/>
                            </a:cxn>
                            <a:cxn ang="T97">
                              <a:pos x="T46" y="T47"/>
                            </a:cxn>
                            <a:cxn ang="T98">
                              <a:pos x="T48" y="T49"/>
                            </a:cxn>
                            <a:cxn ang="T99">
                              <a:pos x="T50" y="T51"/>
                            </a:cxn>
                            <a:cxn ang="T100">
                              <a:pos x="T52" y="T53"/>
                            </a:cxn>
                            <a:cxn ang="T101">
                              <a:pos x="T54" y="T55"/>
                            </a:cxn>
                            <a:cxn ang="T102">
                              <a:pos x="T56" y="T57"/>
                            </a:cxn>
                            <a:cxn ang="T103">
                              <a:pos x="T58" y="T59"/>
                            </a:cxn>
                            <a:cxn ang="T104">
                              <a:pos x="T60" y="T61"/>
                            </a:cxn>
                            <a:cxn ang="T105">
                              <a:pos x="T62" y="T63"/>
                            </a:cxn>
                            <a:cxn ang="T106">
                              <a:pos x="T64" y="T65"/>
                            </a:cxn>
                            <a:cxn ang="T107">
                              <a:pos x="T66" y="T67"/>
                            </a:cxn>
                            <a:cxn ang="T108">
                              <a:pos x="T68" y="T69"/>
                            </a:cxn>
                            <a:cxn ang="T109">
                              <a:pos x="T70" y="T71"/>
                            </a:cxn>
                            <a:cxn ang="T110">
                              <a:pos x="T72" y="T73"/>
                            </a:cxn>
                          </a:cxnLst>
                          <a:rect l="0" t="0" r="r" b="b"/>
                          <a:pathLst>
                            <a:path w="356" h="233">
                              <a:moveTo>
                                <a:pt x="0" y="67"/>
                              </a:moveTo>
                              <a:lnTo>
                                <a:pt x="102" y="7"/>
                              </a:lnTo>
                              <a:lnTo>
                                <a:pt x="169" y="0"/>
                              </a:lnTo>
                              <a:lnTo>
                                <a:pt x="255" y="27"/>
                              </a:lnTo>
                              <a:lnTo>
                                <a:pt x="314" y="73"/>
                              </a:lnTo>
                              <a:lnTo>
                                <a:pt x="356" y="106"/>
                              </a:lnTo>
                              <a:lnTo>
                                <a:pt x="356" y="133"/>
                              </a:lnTo>
                              <a:lnTo>
                                <a:pt x="329" y="146"/>
                              </a:lnTo>
                              <a:lnTo>
                                <a:pt x="283" y="113"/>
                              </a:lnTo>
                              <a:lnTo>
                                <a:pt x="216" y="79"/>
                              </a:lnTo>
                              <a:lnTo>
                                <a:pt x="275" y="119"/>
                              </a:lnTo>
                              <a:lnTo>
                                <a:pt x="288" y="146"/>
                              </a:lnTo>
                              <a:lnTo>
                                <a:pt x="288" y="167"/>
                              </a:lnTo>
                              <a:lnTo>
                                <a:pt x="249" y="167"/>
                              </a:lnTo>
                              <a:lnTo>
                                <a:pt x="230" y="167"/>
                              </a:lnTo>
                              <a:lnTo>
                                <a:pt x="216" y="140"/>
                              </a:lnTo>
                              <a:lnTo>
                                <a:pt x="203" y="106"/>
                              </a:lnTo>
                              <a:lnTo>
                                <a:pt x="154" y="79"/>
                              </a:lnTo>
                              <a:lnTo>
                                <a:pt x="176" y="126"/>
                              </a:lnTo>
                              <a:lnTo>
                                <a:pt x="188" y="153"/>
                              </a:lnTo>
                              <a:lnTo>
                                <a:pt x="188" y="167"/>
                              </a:lnTo>
                              <a:lnTo>
                                <a:pt x="176" y="186"/>
                              </a:lnTo>
                              <a:lnTo>
                                <a:pt x="154" y="186"/>
                              </a:lnTo>
                              <a:lnTo>
                                <a:pt x="128" y="167"/>
                              </a:lnTo>
                              <a:lnTo>
                                <a:pt x="89" y="133"/>
                              </a:lnTo>
                              <a:lnTo>
                                <a:pt x="89" y="153"/>
                              </a:lnTo>
                              <a:lnTo>
                                <a:pt x="95" y="180"/>
                              </a:lnTo>
                              <a:lnTo>
                                <a:pt x="95" y="186"/>
                              </a:lnTo>
                              <a:lnTo>
                                <a:pt x="74" y="180"/>
                              </a:lnTo>
                              <a:lnTo>
                                <a:pt x="55" y="167"/>
                              </a:lnTo>
                              <a:lnTo>
                                <a:pt x="55" y="194"/>
                              </a:lnTo>
                              <a:lnTo>
                                <a:pt x="48" y="220"/>
                              </a:lnTo>
                              <a:lnTo>
                                <a:pt x="14" y="233"/>
                              </a:lnTo>
                              <a:lnTo>
                                <a:pt x="0" y="227"/>
                              </a:lnTo>
                              <a:lnTo>
                                <a:pt x="0" y="194"/>
                              </a:lnTo>
                              <a:lnTo>
                                <a:pt x="0" y="153"/>
                              </a:lnTo>
                              <a:lnTo>
                                <a:pt x="0" y="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8040"/>
                        </a:solidFill>
                        <a:ln w="4763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35886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91" y="1347"/>
                        <a:ext cx="165" cy="125"/>
                      </a:xfrm>
                      <a:custGeom>
                        <a:avLst/>
                        <a:gdLst>
                          <a:gd name="T0" fmla="*/ 0 w 496"/>
                          <a:gd name="T1" fmla="*/ 0 h 375"/>
                          <a:gd name="T2" fmla="*/ 0 w 496"/>
                          <a:gd name="T3" fmla="*/ 1 h 375"/>
                          <a:gd name="T4" fmla="*/ 0 w 496"/>
                          <a:gd name="T5" fmla="*/ 1 h 375"/>
                          <a:gd name="T6" fmla="*/ 0 w 496"/>
                          <a:gd name="T7" fmla="*/ 2 h 375"/>
                          <a:gd name="T8" fmla="*/ 1 w 496"/>
                          <a:gd name="T9" fmla="*/ 2 h 375"/>
                          <a:gd name="T10" fmla="*/ 1 w 496"/>
                          <a:gd name="T11" fmla="*/ 1 h 375"/>
                          <a:gd name="T12" fmla="*/ 1 w 496"/>
                          <a:gd name="T13" fmla="*/ 1 h 375"/>
                          <a:gd name="T14" fmla="*/ 1 w 496"/>
                          <a:gd name="T15" fmla="*/ 1 h 375"/>
                          <a:gd name="T16" fmla="*/ 1 w 496"/>
                          <a:gd name="T17" fmla="*/ 1 h 375"/>
                          <a:gd name="T18" fmla="*/ 1 w 496"/>
                          <a:gd name="T19" fmla="*/ 1 h 375"/>
                          <a:gd name="T20" fmla="*/ 1 w 496"/>
                          <a:gd name="T21" fmla="*/ 1 h 375"/>
                          <a:gd name="T22" fmla="*/ 1 w 496"/>
                          <a:gd name="T23" fmla="*/ 1 h 375"/>
                          <a:gd name="T24" fmla="*/ 1 w 496"/>
                          <a:gd name="T25" fmla="*/ 1 h 375"/>
                          <a:gd name="T26" fmla="*/ 1 w 496"/>
                          <a:gd name="T27" fmla="*/ 1 h 375"/>
                          <a:gd name="T28" fmla="*/ 1 w 496"/>
                          <a:gd name="T29" fmla="*/ 1 h 375"/>
                          <a:gd name="T30" fmla="*/ 1 w 496"/>
                          <a:gd name="T31" fmla="*/ 1 h 375"/>
                          <a:gd name="T32" fmla="*/ 1 w 496"/>
                          <a:gd name="T33" fmla="*/ 1 h 375"/>
                          <a:gd name="T34" fmla="*/ 1 w 496"/>
                          <a:gd name="T35" fmla="*/ 1 h 375"/>
                          <a:gd name="T36" fmla="*/ 1 w 496"/>
                          <a:gd name="T37" fmla="*/ 1 h 375"/>
                          <a:gd name="T38" fmla="*/ 1 w 496"/>
                          <a:gd name="T39" fmla="*/ 1 h 375"/>
                          <a:gd name="T40" fmla="*/ 2 w 496"/>
                          <a:gd name="T41" fmla="*/ 1 h 375"/>
                          <a:gd name="T42" fmla="*/ 2 w 496"/>
                          <a:gd name="T43" fmla="*/ 1 h 375"/>
                          <a:gd name="T44" fmla="*/ 2 w 496"/>
                          <a:gd name="T45" fmla="*/ 1 h 375"/>
                          <a:gd name="T46" fmla="*/ 2 w 496"/>
                          <a:gd name="T47" fmla="*/ 1 h 375"/>
                          <a:gd name="T48" fmla="*/ 2 w 496"/>
                          <a:gd name="T49" fmla="*/ 1 h 375"/>
                          <a:gd name="T50" fmla="*/ 2 w 496"/>
                          <a:gd name="T51" fmla="*/ 1 h 375"/>
                          <a:gd name="T52" fmla="*/ 2 w 496"/>
                          <a:gd name="T53" fmla="*/ 1 h 375"/>
                          <a:gd name="T54" fmla="*/ 2 w 496"/>
                          <a:gd name="T55" fmla="*/ 1 h 375"/>
                          <a:gd name="T56" fmla="*/ 2 w 496"/>
                          <a:gd name="T57" fmla="*/ 1 h 375"/>
                          <a:gd name="T58" fmla="*/ 2 w 496"/>
                          <a:gd name="T59" fmla="*/ 0 h 375"/>
                          <a:gd name="T60" fmla="*/ 2 w 496"/>
                          <a:gd name="T61" fmla="*/ 0 h 375"/>
                          <a:gd name="T62" fmla="*/ 2 w 496"/>
                          <a:gd name="T63" fmla="*/ 0 h 375"/>
                          <a:gd name="T64" fmla="*/ 2 w 496"/>
                          <a:gd name="T65" fmla="*/ 0 h 375"/>
                          <a:gd name="T66" fmla="*/ 1 w 496"/>
                          <a:gd name="T67" fmla="*/ 0 h 375"/>
                          <a:gd name="T68" fmla="*/ 1 w 496"/>
                          <a:gd name="T69" fmla="*/ 0 h 375"/>
                          <a:gd name="T70" fmla="*/ 1 w 496"/>
                          <a:gd name="T71" fmla="*/ 0 h 375"/>
                          <a:gd name="T72" fmla="*/ 1 w 496"/>
                          <a:gd name="T73" fmla="*/ 0 h 375"/>
                          <a:gd name="T74" fmla="*/ 1 w 496"/>
                          <a:gd name="T75" fmla="*/ 0 h 375"/>
                          <a:gd name="T76" fmla="*/ 1 w 496"/>
                          <a:gd name="T77" fmla="*/ 0 h 375"/>
                          <a:gd name="T78" fmla="*/ 1 w 496"/>
                          <a:gd name="T79" fmla="*/ 0 h 375"/>
                          <a:gd name="T80" fmla="*/ 1 w 496"/>
                          <a:gd name="T81" fmla="*/ 0 h 375"/>
                          <a:gd name="T82" fmla="*/ 1 w 496"/>
                          <a:gd name="T83" fmla="*/ 0 h 375"/>
                          <a:gd name="T84" fmla="*/ 1 w 496"/>
                          <a:gd name="T85" fmla="*/ 0 h 375"/>
                          <a:gd name="T86" fmla="*/ 0 w 496"/>
                          <a:gd name="T87" fmla="*/ 0 h 375"/>
                          <a:gd name="T88" fmla="*/ 0 w 496"/>
                          <a:gd name="T89" fmla="*/ 0 h 375"/>
                          <a:gd name="T90" fmla="*/ 0 w 496"/>
                          <a:gd name="T91" fmla="*/ 0 h 375"/>
                          <a:gd name="T92" fmla="*/ 0 w 496"/>
                          <a:gd name="T93" fmla="*/ 0 h 375"/>
                          <a:gd name="T94" fmla="*/ 0 w 496"/>
                          <a:gd name="T95" fmla="*/ 0 h 375"/>
                          <a:gd name="T96" fmla="*/ 0 w 496"/>
                          <a:gd name="T97" fmla="*/ 0 h 375"/>
                          <a:gd name="T98" fmla="*/ 0 w 496"/>
                          <a:gd name="T99" fmla="*/ 0 h 375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</a:gdLst>
                        <a:ahLst/>
                        <a:cxnLst>
                          <a:cxn ang="T100">
                            <a:pos x="T0" y="T1"/>
                          </a:cxn>
                          <a:cxn ang="T101">
                            <a:pos x="T2" y="T3"/>
                          </a:cxn>
                          <a:cxn ang="T102">
                            <a:pos x="T4" y="T5"/>
                          </a:cxn>
                          <a:cxn ang="T103">
                            <a:pos x="T6" y="T7"/>
                          </a:cxn>
                          <a:cxn ang="T104">
                            <a:pos x="T8" y="T9"/>
                          </a:cxn>
                          <a:cxn ang="T105">
                            <a:pos x="T10" y="T11"/>
                          </a:cxn>
                          <a:cxn ang="T106">
                            <a:pos x="T12" y="T13"/>
                          </a:cxn>
                          <a:cxn ang="T107">
                            <a:pos x="T14" y="T15"/>
                          </a:cxn>
                          <a:cxn ang="T108">
                            <a:pos x="T16" y="T17"/>
                          </a:cxn>
                          <a:cxn ang="T109">
                            <a:pos x="T18" y="T19"/>
                          </a:cxn>
                          <a:cxn ang="T110">
                            <a:pos x="T20" y="T21"/>
                          </a:cxn>
                          <a:cxn ang="T111">
                            <a:pos x="T22" y="T23"/>
                          </a:cxn>
                          <a:cxn ang="T112">
                            <a:pos x="T24" y="T25"/>
                          </a:cxn>
                          <a:cxn ang="T113">
                            <a:pos x="T26" y="T27"/>
                          </a:cxn>
                          <a:cxn ang="T114">
                            <a:pos x="T28" y="T29"/>
                          </a:cxn>
                          <a:cxn ang="T115">
                            <a:pos x="T30" y="T31"/>
                          </a:cxn>
                          <a:cxn ang="T116">
                            <a:pos x="T32" y="T33"/>
                          </a:cxn>
                          <a:cxn ang="T117">
                            <a:pos x="T34" y="T35"/>
                          </a:cxn>
                          <a:cxn ang="T118">
                            <a:pos x="T36" y="T37"/>
                          </a:cxn>
                          <a:cxn ang="T119">
                            <a:pos x="T38" y="T39"/>
                          </a:cxn>
                          <a:cxn ang="T120">
                            <a:pos x="T40" y="T41"/>
                          </a:cxn>
                          <a:cxn ang="T121">
                            <a:pos x="T42" y="T43"/>
                          </a:cxn>
                          <a:cxn ang="T122">
                            <a:pos x="T44" y="T45"/>
                          </a:cxn>
                          <a:cxn ang="T123">
                            <a:pos x="T46" y="T47"/>
                          </a:cxn>
                          <a:cxn ang="T124">
                            <a:pos x="T48" y="T49"/>
                          </a:cxn>
                          <a:cxn ang="T125">
                            <a:pos x="T50" y="T51"/>
                          </a:cxn>
                          <a:cxn ang="T126">
                            <a:pos x="T52" y="T53"/>
                          </a:cxn>
                          <a:cxn ang="T127">
                            <a:pos x="T54" y="T55"/>
                          </a:cxn>
                          <a:cxn ang="T128">
                            <a:pos x="T56" y="T57"/>
                          </a:cxn>
                          <a:cxn ang="T129">
                            <a:pos x="T58" y="T59"/>
                          </a:cxn>
                          <a:cxn ang="T130">
                            <a:pos x="T60" y="T61"/>
                          </a:cxn>
                          <a:cxn ang="T131">
                            <a:pos x="T62" y="T63"/>
                          </a:cxn>
                          <a:cxn ang="T132">
                            <a:pos x="T64" y="T65"/>
                          </a:cxn>
                          <a:cxn ang="T133">
                            <a:pos x="T66" y="T67"/>
                          </a:cxn>
                          <a:cxn ang="T134">
                            <a:pos x="T68" y="T69"/>
                          </a:cxn>
                          <a:cxn ang="T135">
                            <a:pos x="T70" y="T71"/>
                          </a:cxn>
                          <a:cxn ang="T136">
                            <a:pos x="T72" y="T73"/>
                          </a:cxn>
                          <a:cxn ang="T137">
                            <a:pos x="T74" y="T75"/>
                          </a:cxn>
                          <a:cxn ang="T138">
                            <a:pos x="T76" y="T77"/>
                          </a:cxn>
                          <a:cxn ang="T139">
                            <a:pos x="T78" y="T79"/>
                          </a:cxn>
                          <a:cxn ang="T140">
                            <a:pos x="T80" y="T81"/>
                          </a:cxn>
                          <a:cxn ang="T141">
                            <a:pos x="T82" y="T83"/>
                          </a:cxn>
                          <a:cxn ang="T142">
                            <a:pos x="T84" y="T85"/>
                          </a:cxn>
                          <a:cxn ang="T143">
                            <a:pos x="T86" y="T87"/>
                          </a:cxn>
                          <a:cxn ang="T144">
                            <a:pos x="T88" y="T89"/>
                          </a:cxn>
                          <a:cxn ang="T145">
                            <a:pos x="T90" y="T91"/>
                          </a:cxn>
                          <a:cxn ang="T146">
                            <a:pos x="T92" y="T93"/>
                          </a:cxn>
                          <a:cxn ang="T147">
                            <a:pos x="T94" y="T95"/>
                          </a:cxn>
                          <a:cxn ang="T148">
                            <a:pos x="T96" y="T97"/>
                          </a:cxn>
                          <a:cxn ang="T149">
                            <a:pos x="T98" y="T99"/>
                          </a:cxn>
                        </a:cxnLst>
                        <a:rect l="0" t="0" r="r" b="b"/>
                        <a:pathLst>
                          <a:path w="496" h="375">
                            <a:moveTo>
                              <a:pt x="0" y="118"/>
                            </a:moveTo>
                            <a:lnTo>
                              <a:pt x="96" y="214"/>
                            </a:lnTo>
                            <a:lnTo>
                              <a:pt x="102" y="276"/>
                            </a:lnTo>
                            <a:lnTo>
                              <a:pt x="110" y="375"/>
                            </a:lnTo>
                            <a:lnTo>
                              <a:pt x="137" y="375"/>
                            </a:lnTo>
                            <a:lnTo>
                              <a:pt x="165" y="345"/>
                            </a:lnTo>
                            <a:lnTo>
                              <a:pt x="177" y="290"/>
                            </a:lnTo>
                            <a:lnTo>
                              <a:pt x="177" y="207"/>
                            </a:lnTo>
                            <a:lnTo>
                              <a:pt x="184" y="254"/>
                            </a:lnTo>
                            <a:lnTo>
                              <a:pt x="191" y="283"/>
                            </a:lnTo>
                            <a:lnTo>
                              <a:pt x="198" y="310"/>
                            </a:lnTo>
                            <a:lnTo>
                              <a:pt x="225" y="310"/>
                            </a:lnTo>
                            <a:lnTo>
                              <a:pt x="252" y="283"/>
                            </a:lnTo>
                            <a:lnTo>
                              <a:pt x="252" y="249"/>
                            </a:lnTo>
                            <a:lnTo>
                              <a:pt x="273" y="199"/>
                            </a:lnTo>
                            <a:lnTo>
                              <a:pt x="279" y="235"/>
                            </a:lnTo>
                            <a:lnTo>
                              <a:pt x="294" y="270"/>
                            </a:lnTo>
                            <a:lnTo>
                              <a:pt x="328" y="254"/>
                            </a:lnTo>
                            <a:lnTo>
                              <a:pt x="340" y="227"/>
                            </a:lnTo>
                            <a:lnTo>
                              <a:pt x="340" y="249"/>
                            </a:lnTo>
                            <a:lnTo>
                              <a:pt x="383" y="227"/>
                            </a:lnTo>
                            <a:lnTo>
                              <a:pt x="403" y="179"/>
                            </a:lnTo>
                            <a:lnTo>
                              <a:pt x="388" y="254"/>
                            </a:lnTo>
                            <a:lnTo>
                              <a:pt x="383" y="283"/>
                            </a:lnTo>
                            <a:lnTo>
                              <a:pt x="409" y="290"/>
                            </a:lnTo>
                            <a:lnTo>
                              <a:pt x="413" y="325"/>
                            </a:lnTo>
                            <a:lnTo>
                              <a:pt x="456" y="318"/>
                            </a:lnTo>
                            <a:lnTo>
                              <a:pt x="483" y="254"/>
                            </a:lnTo>
                            <a:lnTo>
                              <a:pt x="496" y="179"/>
                            </a:lnTo>
                            <a:lnTo>
                              <a:pt x="483" y="112"/>
                            </a:lnTo>
                            <a:lnTo>
                              <a:pt x="441" y="56"/>
                            </a:lnTo>
                            <a:lnTo>
                              <a:pt x="395" y="12"/>
                            </a:lnTo>
                            <a:lnTo>
                              <a:pt x="367" y="48"/>
                            </a:lnTo>
                            <a:lnTo>
                              <a:pt x="333" y="21"/>
                            </a:lnTo>
                            <a:lnTo>
                              <a:pt x="314" y="6"/>
                            </a:lnTo>
                            <a:lnTo>
                              <a:pt x="301" y="21"/>
                            </a:lnTo>
                            <a:lnTo>
                              <a:pt x="266" y="12"/>
                            </a:lnTo>
                            <a:lnTo>
                              <a:pt x="259" y="48"/>
                            </a:lnTo>
                            <a:lnTo>
                              <a:pt x="246" y="28"/>
                            </a:lnTo>
                            <a:lnTo>
                              <a:pt x="212" y="21"/>
                            </a:lnTo>
                            <a:lnTo>
                              <a:pt x="177" y="0"/>
                            </a:lnTo>
                            <a:lnTo>
                              <a:pt x="165" y="28"/>
                            </a:lnTo>
                            <a:lnTo>
                              <a:pt x="144" y="12"/>
                            </a:lnTo>
                            <a:lnTo>
                              <a:pt x="115" y="6"/>
                            </a:lnTo>
                            <a:lnTo>
                              <a:pt x="96" y="12"/>
                            </a:lnTo>
                            <a:lnTo>
                              <a:pt x="89" y="56"/>
                            </a:lnTo>
                            <a:lnTo>
                              <a:pt x="96" y="62"/>
                            </a:lnTo>
                            <a:lnTo>
                              <a:pt x="76" y="62"/>
                            </a:lnTo>
                            <a:lnTo>
                              <a:pt x="6" y="56"/>
                            </a:lnTo>
                            <a:lnTo>
                              <a:pt x="0" y="118"/>
                            </a:lnTo>
                            <a:close/>
                          </a:path>
                        </a:pathLst>
                      </a:custGeom>
                      <a:solidFill>
                        <a:srgbClr val="C08040"/>
                      </a:solidFill>
                      <a:ln w="476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882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47" y="1282"/>
                      <a:ext cx="202" cy="49"/>
                      <a:chOff x="3147" y="1282"/>
                      <a:chExt cx="202" cy="49"/>
                    </a:xfrm>
                  </p:grpSpPr>
                  <p:sp>
                    <p:nvSpPr>
                      <p:cNvPr id="35883" name="Freeform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47" y="1290"/>
                        <a:ext cx="184" cy="36"/>
                      </a:xfrm>
                      <a:custGeom>
                        <a:avLst/>
                        <a:gdLst>
                          <a:gd name="T0" fmla="*/ 0 w 552"/>
                          <a:gd name="T1" fmla="*/ 0 h 108"/>
                          <a:gd name="T2" fmla="*/ 0 w 552"/>
                          <a:gd name="T3" fmla="*/ 0 h 108"/>
                          <a:gd name="T4" fmla="*/ 1 w 552"/>
                          <a:gd name="T5" fmla="*/ 0 h 108"/>
                          <a:gd name="T6" fmla="*/ 1 w 552"/>
                          <a:gd name="T7" fmla="*/ 0 h 108"/>
                          <a:gd name="T8" fmla="*/ 1 w 552"/>
                          <a:gd name="T9" fmla="*/ 0 h 108"/>
                          <a:gd name="T10" fmla="*/ 1 w 552"/>
                          <a:gd name="T11" fmla="*/ 0 h 108"/>
                          <a:gd name="T12" fmla="*/ 2 w 552"/>
                          <a:gd name="T13" fmla="*/ 0 h 108"/>
                          <a:gd name="T14" fmla="*/ 2 w 552"/>
                          <a:gd name="T15" fmla="*/ 0 h 108"/>
                          <a:gd name="T16" fmla="*/ 2 w 552"/>
                          <a:gd name="T17" fmla="*/ 0 h 108"/>
                          <a:gd name="T18" fmla="*/ 2 w 552"/>
                          <a:gd name="T19" fmla="*/ 0 h 10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552" h="108">
                            <a:moveTo>
                              <a:pt x="0" y="5"/>
                            </a:moveTo>
                            <a:lnTo>
                              <a:pt x="70" y="0"/>
                            </a:lnTo>
                            <a:lnTo>
                              <a:pt x="142" y="18"/>
                            </a:lnTo>
                            <a:lnTo>
                              <a:pt x="196" y="38"/>
                            </a:lnTo>
                            <a:lnTo>
                              <a:pt x="274" y="72"/>
                            </a:lnTo>
                            <a:lnTo>
                              <a:pt x="340" y="88"/>
                            </a:lnTo>
                            <a:lnTo>
                              <a:pt x="401" y="79"/>
                            </a:lnTo>
                            <a:lnTo>
                              <a:pt x="465" y="88"/>
                            </a:lnTo>
                            <a:lnTo>
                              <a:pt x="515" y="91"/>
                            </a:lnTo>
                            <a:lnTo>
                              <a:pt x="552" y="108"/>
                            </a:lnTo>
                          </a:path>
                        </a:pathLst>
                      </a:custGeom>
                      <a:noFill/>
                      <a:ln w="4763">
                        <a:solidFill>
                          <a:srgbClr val="C0804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884" name="Freeform 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5" y="1282"/>
                        <a:ext cx="164" cy="49"/>
                      </a:xfrm>
                      <a:custGeom>
                        <a:avLst/>
                        <a:gdLst>
                          <a:gd name="T0" fmla="*/ 0 w 491"/>
                          <a:gd name="T1" fmla="*/ 0 h 148"/>
                          <a:gd name="T2" fmla="*/ 0 w 491"/>
                          <a:gd name="T3" fmla="*/ 0 h 148"/>
                          <a:gd name="T4" fmla="*/ 0 w 491"/>
                          <a:gd name="T5" fmla="*/ 0 h 148"/>
                          <a:gd name="T6" fmla="*/ 1 w 491"/>
                          <a:gd name="T7" fmla="*/ 0 h 148"/>
                          <a:gd name="T8" fmla="*/ 1 w 491"/>
                          <a:gd name="T9" fmla="*/ 0 h 148"/>
                          <a:gd name="T10" fmla="*/ 1 w 491"/>
                          <a:gd name="T11" fmla="*/ 0 h 148"/>
                          <a:gd name="T12" fmla="*/ 1 w 491"/>
                          <a:gd name="T13" fmla="*/ 0 h 148"/>
                          <a:gd name="T14" fmla="*/ 2 w 491"/>
                          <a:gd name="T15" fmla="*/ 0 h 148"/>
                          <a:gd name="T16" fmla="*/ 2 w 491"/>
                          <a:gd name="T17" fmla="*/ 0 h 148"/>
                          <a:gd name="T18" fmla="*/ 2 w 491"/>
                          <a:gd name="T19" fmla="*/ 0 h 148"/>
                          <a:gd name="T20" fmla="*/ 2 w 491"/>
                          <a:gd name="T21" fmla="*/ 1 h 148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491" h="148">
                            <a:moveTo>
                              <a:pt x="0" y="0"/>
                            </a:moveTo>
                            <a:lnTo>
                              <a:pt x="37" y="24"/>
                            </a:lnTo>
                            <a:lnTo>
                              <a:pt x="98" y="44"/>
                            </a:lnTo>
                            <a:lnTo>
                              <a:pt x="141" y="57"/>
                            </a:lnTo>
                            <a:lnTo>
                              <a:pt x="191" y="64"/>
                            </a:lnTo>
                            <a:lnTo>
                              <a:pt x="240" y="52"/>
                            </a:lnTo>
                            <a:lnTo>
                              <a:pt x="320" y="64"/>
                            </a:lnTo>
                            <a:lnTo>
                              <a:pt x="373" y="75"/>
                            </a:lnTo>
                            <a:lnTo>
                              <a:pt x="422" y="80"/>
                            </a:lnTo>
                            <a:lnTo>
                              <a:pt x="475" y="105"/>
                            </a:lnTo>
                            <a:lnTo>
                              <a:pt x="491" y="148"/>
                            </a:lnTo>
                          </a:path>
                        </a:pathLst>
                      </a:custGeom>
                      <a:noFill/>
                      <a:ln w="4763">
                        <a:solidFill>
                          <a:srgbClr val="C0804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5870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047" y="1396"/>
                    <a:ext cx="146" cy="142"/>
                    <a:chOff x="3047" y="1396"/>
                    <a:chExt cx="146" cy="142"/>
                  </a:xfrm>
                </p:grpSpPr>
                <p:grpSp>
                  <p:nvGrpSpPr>
                    <p:cNvPr id="35871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47" y="1396"/>
                      <a:ext cx="67" cy="69"/>
                      <a:chOff x="3047" y="1396"/>
                      <a:chExt cx="67" cy="69"/>
                    </a:xfrm>
                  </p:grpSpPr>
                  <p:sp>
                    <p:nvSpPr>
                      <p:cNvPr id="35878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60" y="1409"/>
                        <a:ext cx="50" cy="56"/>
                      </a:xfrm>
                      <a:custGeom>
                        <a:avLst/>
                        <a:gdLst>
                          <a:gd name="T0" fmla="*/ 1 w 150"/>
                          <a:gd name="T1" fmla="*/ 0 h 169"/>
                          <a:gd name="T2" fmla="*/ 0 w 150"/>
                          <a:gd name="T3" fmla="*/ 0 h 169"/>
                          <a:gd name="T4" fmla="*/ 0 w 150"/>
                          <a:gd name="T5" fmla="*/ 0 h 169"/>
                          <a:gd name="T6" fmla="*/ 0 w 150"/>
                          <a:gd name="T7" fmla="*/ 1 h 169"/>
                          <a:gd name="T8" fmla="*/ 0 w 150"/>
                          <a:gd name="T9" fmla="*/ 1 h 169"/>
                          <a:gd name="T10" fmla="*/ 0 w 150"/>
                          <a:gd name="T11" fmla="*/ 1 h 169"/>
                          <a:gd name="T12" fmla="*/ 1 w 150"/>
                          <a:gd name="T13" fmla="*/ 0 h 169"/>
                          <a:gd name="T14" fmla="*/ 1 w 150"/>
                          <a:gd name="T15" fmla="*/ 0 h 16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150" h="169">
                            <a:moveTo>
                              <a:pt x="135" y="0"/>
                            </a:moveTo>
                            <a:lnTo>
                              <a:pt x="23" y="82"/>
                            </a:lnTo>
                            <a:lnTo>
                              <a:pt x="0" y="116"/>
                            </a:lnTo>
                            <a:lnTo>
                              <a:pt x="8" y="148"/>
                            </a:lnTo>
                            <a:lnTo>
                              <a:pt x="28" y="169"/>
                            </a:lnTo>
                            <a:lnTo>
                              <a:pt x="66" y="158"/>
                            </a:lnTo>
                            <a:lnTo>
                              <a:pt x="150" y="72"/>
                            </a:lnTo>
                            <a:lnTo>
                              <a:pt x="135" y="0"/>
                            </a:lnTo>
                            <a:close/>
                          </a:path>
                        </a:pathLst>
                      </a:custGeom>
                      <a:solidFill>
                        <a:srgbClr val="F0F0FF"/>
                      </a:solidFill>
                      <a:ln w="476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879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6" y="1444"/>
                        <a:ext cx="18" cy="17"/>
                      </a:xfrm>
                      <a:prstGeom prst="ellipse">
                        <a:avLst/>
                      </a:prstGeom>
                      <a:solidFill>
                        <a:srgbClr val="009080"/>
                      </a:solidFill>
                      <a:ln w="476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v"/>
                          <a:defRPr sz="3200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华文新魏" panose="02010800040101010101" pitchFamily="2" charset="-122"/>
                            <a:ea typeface="华文新魏" panose="0201080004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仿宋_GB2312" pitchFamily="49" charset="-122"/>
                            <a:ea typeface="仿宋_GB2312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隶书" panose="02010509060101010101" pitchFamily="49" charset="-122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zh-CN" altLang="en-US" sz="4000"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5880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7" y="1396"/>
                        <a:ext cx="67" cy="50"/>
                      </a:xfrm>
                      <a:custGeom>
                        <a:avLst/>
                        <a:gdLst>
                          <a:gd name="T0" fmla="*/ 1 w 201"/>
                          <a:gd name="T1" fmla="*/ 0 h 152"/>
                          <a:gd name="T2" fmla="*/ 1 w 201"/>
                          <a:gd name="T3" fmla="*/ 0 h 152"/>
                          <a:gd name="T4" fmla="*/ 1 w 201"/>
                          <a:gd name="T5" fmla="*/ 0 h 152"/>
                          <a:gd name="T6" fmla="*/ 1 w 201"/>
                          <a:gd name="T7" fmla="*/ 0 h 152"/>
                          <a:gd name="T8" fmla="*/ 1 w 201"/>
                          <a:gd name="T9" fmla="*/ 0 h 152"/>
                          <a:gd name="T10" fmla="*/ 0 w 201"/>
                          <a:gd name="T11" fmla="*/ 0 h 152"/>
                          <a:gd name="T12" fmla="*/ 0 w 201"/>
                          <a:gd name="T13" fmla="*/ 0 h 152"/>
                          <a:gd name="T14" fmla="*/ 0 w 201"/>
                          <a:gd name="T15" fmla="*/ 1 h 152"/>
                          <a:gd name="T16" fmla="*/ 0 w 201"/>
                          <a:gd name="T17" fmla="*/ 1 h 152"/>
                          <a:gd name="T18" fmla="*/ 0 w 201"/>
                          <a:gd name="T19" fmla="*/ 1 h 152"/>
                          <a:gd name="T20" fmla="*/ 0 w 201"/>
                          <a:gd name="T21" fmla="*/ 1 h 152"/>
                          <a:gd name="T22" fmla="*/ 0 w 201"/>
                          <a:gd name="T23" fmla="*/ 1 h 152"/>
                          <a:gd name="T24" fmla="*/ 1 w 201"/>
                          <a:gd name="T25" fmla="*/ 0 h 152"/>
                          <a:gd name="T26" fmla="*/ 1 w 201"/>
                          <a:gd name="T27" fmla="*/ 0 h 152"/>
                          <a:gd name="T28" fmla="*/ 1 w 201"/>
                          <a:gd name="T29" fmla="*/ 0 h 152"/>
                          <a:gd name="T30" fmla="*/ 1 w 201"/>
                          <a:gd name="T31" fmla="*/ 0 h 152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201" h="152">
                            <a:moveTo>
                              <a:pt x="195" y="15"/>
                            </a:moveTo>
                            <a:lnTo>
                              <a:pt x="185" y="4"/>
                            </a:lnTo>
                            <a:lnTo>
                              <a:pt x="176" y="0"/>
                            </a:lnTo>
                            <a:lnTo>
                              <a:pt x="165" y="1"/>
                            </a:lnTo>
                            <a:lnTo>
                              <a:pt x="154" y="9"/>
                            </a:lnTo>
                            <a:lnTo>
                              <a:pt x="7" y="105"/>
                            </a:lnTo>
                            <a:lnTo>
                              <a:pt x="2" y="114"/>
                            </a:lnTo>
                            <a:lnTo>
                              <a:pt x="0" y="127"/>
                            </a:lnTo>
                            <a:lnTo>
                              <a:pt x="5" y="139"/>
                            </a:lnTo>
                            <a:lnTo>
                              <a:pt x="13" y="149"/>
                            </a:lnTo>
                            <a:lnTo>
                              <a:pt x="23" y="152"/>
                            </a:lnTo>
                            <a:lnTo>
                              <a:pt x="37" y="149"/>
                            </a:lnTo>
                            <a:lnTo>
                              <a:pt x="192" y="48"/>
                            </a:lnTo>
                            <a:lnTo>
                              <a:pt x="200" y="39"/>
                            </a:lnTo>
                            <a:lnTo>
                              <a:pt x="201" y="30"/>
                            </a:lnTo>
                            <a:lnTo>
                              <a:pt x="195" y="15"/>
                            </a:lnTo>
                            <a:close/>
                          </a:path>
                        </a:pathLst>
                      </a:custGeom>
                      <a:solidFill>
                        <a:srgbClr val="C08040"/>
                      </a:solidFill>
                      <a:ln w="476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872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58" y="1397"/>
                      <a:ext cx="135" cy="141"/>
                      <a:chOff x="3058" y="1397"/>
                      <a:chExt cx="135" cy="141"/>
                    </a:xfrm>
                  </p:grpSpPr>
                  <p:sp>
                    <p:nvSpPr>
                      <p:cNvPr id="35873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8" y="1425"/>
                        <a:ext cx="118" cy="113"/>
                      </a:xfrm>
                      <a:custGeom>
                        <a:avLst/>
                        <a:gdLst>
                          <a:gd name="T0" fmla="*/ 1 w 355"/>
                          <a:gd name="T1" fmla="*/ 0 h 339"/>
                          <a:gd name="T2" fmla="*/ 0 w 355"/>
                          <a:gd name="T3" fmla="*/ 0 h 339"/>
                          <a:gd name="T4" fmla="*/ 0 w 355"/>
                          <a:gd name="T5" fmla="*/ 1 h 339"/>
                          <a:gd name="T6" fmla="*/ 0 w 355"/>
                          <a:gd name="T7" fmla="*/ 1 h 339"/>
                          <a:gd name="T8" fmla="*/ 0 w 355"/>
                          <a:gd name="T9" fmla="*/ 1 h 339"/>
                          <a:gd name="T10" fmla="*/ 0 w 355"/>
                          <a:gd name="T11" fmla="*/ 1 h 339"/>
                          <a:gd name="T12" fmla="*/ 0 w 355"/>
                          <a:gd name="T13" fmla="*/ 1 h 339"/>
                          <a:gd name="T14" fmla="*/ 1 w 355"/>
                          <a:gd name="T15" fmla="*/ 1 h 339"/>
                          <a:gd name="T16" fmla="*/ 1 w 355"/>
                          <a:gd name="T17" fmla="*/ 1 h 339"/>
                          <a:gd name="T18" fmla="*/ 1 w 355"/>
                          <a:gd name="T19" fmla="*/ 1 h 339"/>
                          <a:gd name="T20" fmla="*/ 1 w 355"/>
                          <a:gd name="T21" fmla="*/ 1 h 339"/>
                          <a:gd name="T22" fmla="*/ 1 w 355"/>
                          <a:gd name="T23" fmla="*/ 1 h 339"/>
                          <a:gd name="T24" fmla="*/ 1 w 355"/>
                          <a:gd name="T25" fmla="*/ 1 h 339"/>
                          <a:gd name="T26" fmla="*/ 1 w 355"/>
                          <a:gd name="T27" fmla="*/ 0 h 339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355" h="339">
                            <a:moveTo>
                              <a:pt x="182" y="0"/>
                            </a:moveTo>
                            <a:lnTo>
                              <a:pt x="101" y="74"/>
                            </a:lnTo>
                            <a:lnTo>
                              <a:pt x="31" y="155"/>
                            </a:lnTo>
                            <a:lnTo>
                              <a:pt x="0" y="222"/>
                            </a:lnTo>
                            <a:lnTo>
                              <a:pt x="10" y="279"/>
                            </a:lnTo>
                            <a:lnTo>
                              <a:pt x="41" y="316"/>
                            </a:lnTo>
                            <a:lnTo>
                              <a:pt x="87" y="329"/>
                            </a:lnTo>
                            <a:lnTo>
                              <a:pt x="166" y="339"/>
                            </a:lnTo>
                            <a:lnTo>
                              <a:pt x="252" y="295"/>
                            </a:lnTo>
                            <a:lnTo>
                              <a:pt x="297" y="295"/>
                            </a:lnTo>
                            <a:lnTo>
                              <a:pt x="333" y="279"/>
                            </a:lnTo>
                            <a:lnTo>
                              <a:pt x="353" y="249"/>
                            </a:lnTo>
                            <a:lnTo>
                              <a:pt x="355" y="212"/>
                            </a:lnTo>
                            <a:lnTo>
                              <a:pt x="182" y="0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476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5874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25" y="1397"/>
                        <a:ext cx="68" cy="77"/>
                        <a:chOff x="3125" y="1397"/>
                        <a:chExt cx="68" cy="77"/>
                      </a:xfrm>
                    </p:grpSpPr>
                    <p:sp>
                      <p:nvSpPr>
                        <p:cNvPr id="35875" name="Freeform 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28" y="1409"/>
                          <a:ext cx="59" cy="65"/>
                        </a:xfrm>
                        <a:custGeom>
                          <a:avLst/>
                          <a:gdLst>
                            <a:gd name="T0" fmla="*/ 0 w 176"/>
                            <a:gd name="T1" fmla="*/ 0 h 197"/>
                            <a:gd name="T2" fmla="*/ 1 w 176"/>
                            <a:gd name="T3" fmla="*/ 0 h 197"/>
                            <a:gd name="T4" fmla="*/ 1 w 176"/>
                            <a:gd name="T5" fmla="*/ 0 h 197"/>
                            <a:gd name="T6" fmla="*/ 1 w 176"/>
                            <a:gd name="T7" fmla="*/ 1 h 197"/>
                            <a:gd name="T8" fmla="*/ 1 w 176"/>
                            <a:gd name="T9" fmla="*/ 1 h 197"/>
                            <a:gd name="T10" fmla="*/ 1 w 176"/>
                            <a:gd name="T11" fmla="*/ 1 h 197"/>
                            <a:gd name="T12" fmla="*/ 0 w 176"/>
                            <a:gd name="T13" fmla="*/ 1 h 197"/>
                            <a:gd name="T14" fmla="*/ 0 w 176"/>
                            <a:gd name="T15" fmla="*/ 1 h 197"/>
                            <a:gd name="T16" fmla="*/ 0 w 176"/>
                            <a:gd name="T17" fmla="*/ 1 h 197"/>
                            <a:gd name="T18" fmla="*/ 0 w 176"/>
                            <a:gd name="T19" fmla="*/ 0 h 197"/>
                            <a:gd name="T20" fmla="*/ 0 w 176"/>
                            <a:gd name="T21" fmla="*/ 0 h 197"/>
                            <a:gd name="T22" fmla="*/ 0 w 176"/>
                            <a:gd name="T23" fmla="*/ 0 h 197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0" t="0" r="r" b="b"/>
                          <a:pathLst>
                            <a:path w="176" h="197">
                              <a:moveTo>
                                <a:pt x="39" y="0"/>
                              </a:moveTo>
                              <a:lnTo>
                                <a:pt x="145" y="62"/>
                              </a:lnTo>
                              <a:lnTo>
                                <a:pt x="166" y="95"/>
                              </a:lnTo>
                              <a:lnTo>
                                <a:pt x="176" y="128"/>
                              </a:lnTo>
                              <a:lnTo>
                                <a:pt x="172" y="169"/>
                              </a:lnTo>
                              <a:lnTo>
                                <a:pt x="152" y="190"/>
                              </a:lnTo>
                              <a:lnTo>
                                <a:pt x="114" y="197"/>
                              </a:lnTo>
                              <a:lnTo>
                                <a:pt x="70" y="182"/>
                              </a:lnTo>
                              <a:lnTo>
                                <a:pt x="34" y="148"/>
                              </a:lnTo>
                              <a:lnTo>
                                <a:pt x="6" y="108"/>
                              </a:lnTo>
                              <a:lnTo>
                                <a:pt x="0" y="74"/>
                              </a:lnTo>
                              <a:lnTo>
                                <a:pt x="3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0F0FF"/>
                        </a:solidFill>
                        <a:ln w="4763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5876" name="Oval 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45" y="1451"/>
                          <a:ext cx="17" cy="16"/>
                        </a:xfrm>
                        <a:prstGeom prst="ellipse">
                          <a:avLst/>
                        </a:prstGeom>
                        <a:solidFill>
                          <a:srgbClr val="00908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v"/>
                            <a:defRPr sz="3200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buChar char="§"/>
                            <a:defRPr sz="2800">
                              <a:solidFill>
                                <a:schemeClr val="tx1"/>
                              </a:solidFill>
                              <a:latin typeface="华文新魏" panose="02010800040101010101" pitchFamily="2" charset="-122"/>
                              <a:ea typeface="华文新魏" panose="0201080004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仿宋_GB2312" pitchFamily="49" charset="-122"/>
                              <a:ea typeface="仿宋_GB2312" pitchFamily="49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隶书" panose="02010509060101010101" pitchFamily="49" charset="-122"/>
                              <a:ea typeface="隶书" panose="02010509060101010101" pitchFamily="49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</a:pPr>
                          <a:endParaRPr lang="zh-CN" altLang="en-US" sz="4000">
                            <a:latin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35877" name="Freeform 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25" y="1397"/>
                          <a:ext cx="68" cy="46"/>
                        </a:xfrm>
                        <a:custGeom>
                          <a:avLst/>
                          <a:gdLst>
                            <a:gd name="T0" fmla="*/ 0 w 206"/>
                            <a:gd name="T1" fmla="*/ 0 h 139"/>
                            <a:gd name="T2" fmla="*/ 0 w 206"/>
                            <a:gd name="T3" fmla="*/ 0 h 139"/>
                            <a:gd name="T4" fmla="*/ 0 w 206"/>
                            <a:gd name="T5" fmla="*/ 0 h 139"/>
                            <a:gd name="T6" fmla="*/ 0 w 206"/>
                            <a:gd name="T7" fmla="*/ 0 h 139"/>
                            <a:gd name="T8" fmla="*/ 0 w 206"/>
                            <a:gd name="T9" fmla="*/ 0 h 139"/>
                            <a:gd name="T10" fmla="*/ 1 w 206"/>
                            <a:gd name="T11" fmla="*/ 0 h 139"/>
                            <a:gd name="T12" fmla="*/ 1 w 206"/>
                            <a:gd name="T13" fmla="*/ 0 h 139"/>
                            <a:gd name="T14" fmla="*/ 1 w 206"/>
                            <a:gd name="T15" fmla="*/ 0 h 139"/>
                            <a:gd name="T16" fmla="*/ 1 w 206"/>
                            <a:gd name="T17" fmla="*/ 1 h 139"/>
                            <a:gd name="T18" fmla="*/ 1 w 206"/>
                            <a:gd name="T19" fmla="*/ 1 h 139"/>
                            <a:gd name="T20" fmla="*/ 1 w 206"/>
                            <a:gd name="T21" fmla="*/ 1 h 139"/>
                            <a:gd name="T22" fmla="*/ 1 w 206"/>
                            <a:gd name="T23" fmla="*/ 1 h 139"/>
                            <a:gd name="T24" fmla="*/ 0 w 206"/>
                            <a:gd name="T25" fmla="*/ 0 h 139"/>
                            <a:gd name="T26" fmla="*/ 0 w 206"/>
                            <a:gd name="T27" fmla="*/ 0 h 139"/>
                            <a:gd name="T28" fmla="*/ 0 w 206"/>
                            <a:gd name="T29" fmla="*/ 0 h 139"/>
                            <a:gd name="T30" fmla="*/ 0 w 206"/>
                            <a:gd name="T31" fmla="*/ 0 h 139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0" t="0" r="r" b="b"/>
                          <a:pathLst>
                            <a:path w="206" h="139">
                              <a:moveTo>
                                <a:pt x="5" y="15"/>
                              </a:moveTo>
                              <a:lnTo>
                                <a:pt x="15" y="6"/>
                              </a:lnTo>
                              <a:lnTo>
                                <a:pt x="25" y="0"/>
                              </a:lnTo>
                              <a:lnTo>
                                <a:pt x="36" y="2"/>
                              </a:lnTo>
                              <a:lnTo>
                                <a:pt x="47" y="9"/>
                              </a:lnTo>
                              <a:lnTo>
                                <a:pt x="199" y="97"/>
                              </a:lnTo>
                              <a:lnTo>
                                <a:pt x="202" y="104"/>
                              </a:lnTo>
                              <a:lnTo>
                                <a:pt x="206" y="116"/>
                              </a:lnTo>
                              <a:lnTo>
                                <a:pt x="201" y="127"/>
                              </a:lnTo>
                              <a:lnTo>
                                <a:pt x="191" y="136"/>
                              </a:lnTo>
                              <a:lnTo>
                                <a:pt x="182" y="139"/>
                              </a:lnTo>
                              <a:lnTo>
                                <a:pt x="170" y="137"/>
                              </a:lnTo>
                              <a:lnTo>
                                <a:pt x="8" y="44"/>
                              </a:lnTo>
                              <a:lnTo>
                                <a:pt x="2" y="36"/>
                              </a:lnTo>
                              <a:lnTo>
                                <a:pt x="0" y="28"/>
                              </a:lnTo>
                              <a:lnTo>
                                <a:pt x="5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8040"/>
                        </a:solidFill>
                        <a:ln w="4763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35865" name="Group 33"/>
                <p:cNvGrpSpPr>
                  <a:grpSpLocks/>
                </p:cNvGrpSpPr>
                <p:nvPr/>
              </p:nvGrpSpPr>
              <p:grpSpPr bwMode="auto">
                <a:xfrm>
                  <a:off x="3378" y="1436"/>
                  <a:ext cx="69" cy="76"/>
                  <a:chOff x="3378" y="1436"/>
                  <a:chExt cx="69" cy="76"/>
                </a:xfrm>
              </p:grpSpPr>
              <p:sp>
                <p:nvSpPr>
                  <p:cNvPr id="35866" name="Freeform 34"/>
                  <p:cNvSpPr>
                    <a:spLocks/>
                  </p:cNvSpPr>
                  <p:nvPr/>
                </p:nvSpPr>
                <p:spPr bwMode="auto">
                  <a:xfrm>
                    <a:off x="3384" y="1436"/>
                    <a:ext cx="63" cy="76"/>
                  </a:xfrm>
                  <a:custGeom>
                    <a:avLst/>
                    <a:gdLst>
                      <a:gd name="T0" fmla="*/ 0 w 189"/>
                      <a:gd name="T1" fmla="*/ 1 h 229"/>
                      <a:gd name="T2" fmla="*/ 0 w 189"/>
                      <a:gd name="T3" fmla="*/ 1 h 229"/>
                      <a:gd name="T4" fmla="*/ 0 w 189"/>
                      <a:gd name="T5" fmla="*/ 1 h 229"/>
                      <a:gd name="T6" fmla="*/ 1 w 189"/>
                      <a:gd name="T7" fmla="*/ 1 h 229"/>
                      <a:gd name="T8" fmla="*/ 1 w 189"/>
                      <a:gd name="T9" fmla="*/ 0 h 229"/>
                      <a:gd name="T10" fmla="*/ 1 w 189"/>
                      <a:gd name="T11" fmla="*/ 0 h 229"/>
                      <a:gd name="T12" fmla="*/ 1 w 189"/>
                      <a:gd name="T13" fmla="*/ 0 h 229"/>
                      <a:gd name="T14" fmla="*/ 0 w 189"/>
                      <a:gd name="T15" fmla="*/ 0 h 229"/>
                      <a:gd name="T16" fmla="*/ 0 w 189"/>
                      <a:gd name="T17" fmla="*/ 0 h 229"/>
                      <a:gd name="T18" fmla="*/ 0 w 189"/>
                      <a:gd name="T19" fmla="*/ 1 h 22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89" h="229">
                        <a:moveTo>
                          <a:pt x="0" y="199"/>
                        </a:moveTo>
                        <a:lnTo>
                          <a:pt x="44" y="229"/>
                        </a:lnTo>
                        <a:lnTo>
                          <a:pt x="102" y="215"/>
                        </a:lnTo>
                        <a:lnTo>
                          <a:pt x="162" y="151"/>
                        </a:lnTo>
                        <a:lnTo>
                          <a:pt x="189" y="83"/>
                        </a:lnTo>
                        <a:lnTo>
                          <a:pt x="175" y="23"/>
                        </a:lnTo>
                        <a:lnTo>
                          <a:pt x="124" y="0"/>
                        </a:lnTo>
                        <a:lnTo>
                          <a:pt x="76" y="19"/>
                        </a:lnTo>
                        <a:lnTo>
                          <a:pt x="41" y="46"/>
                        </a:lnTo>
                        <a:lnTo>
                          <a:pt x="0" y="199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67" name="Freeform 35"/>
                  <p:cNvSpPr>
                    <a:spLocks/>
                  </p:cNvSpPr>
                  <p:nvPr/>
                </p:nvSpPr>
                <p:spPr bwMode="auto">
                  <a:xfrm>
                    <a:off x="3378" y="1438"/>
                    <a:ext cx="66" cy="73"/>
                  </a:xfrm>
                  <a:custGeom>
                    <a:avLst/>
                    <a:gdLst>
                      <a:gd name="T0" fmla="*/ 0 w 199"/>
                      <a:gd name="T1" fmla="*/ 1 h 219"/>
                      <a:gd name="T2" fmla="*/ 0 w 199"/>
                      <a:gd name="T3" fmla="*/ 1 h 219"/>
                      <a:gd name="T4" fmla="*/ 0 w 199"/>
                      <a:gd name="T5" fmla="*/ 1 h 219"/>
                      <a:gd name="T6" fmla="*/ 1 w 199"/>
                      <a:gd name="T7" fmla="*/ 1 h 219"/>
                      <a:gd name="T8" fmla="*/ 1 w 199"/>
                      <a:gd name="T9" fmla="*/ 0 h 219"/>
                      <a:gd name="T10" fmla="*/ 1 w 199"/>
                      <a:gd name="T11" fmla="*/ 0 h 219"/>
                      <a:gd name="T12" fmla="*/ 1 w 199"/>
                      <a:gd name="T13" fmla="*/ 0 h 219"/>
                      <a:gd name="T14" fmla="*/ 0 w 199"/>
                      <a:gd name="T15" fmla="*/ 0 h 219"/>
                      <a:gd name="T16" fmla="*/ 0 w 199"/>
                      <a:gd name="T17" fmla="*/ 0 h 219"/>
                      <a:gd name="T18" fmla="*/ 0 w 199"/>
                      <a:gd name="T19" fmla="*/ 1 h 2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99" h="219">
                        <a:moveTo>
                          <a:pt x="0" y="191"/>
                        </a:moveTo>
                        <a:lnTo>
                          <a:pt x="46" y="219"/>
                        </a:lnTo>
                        <a:lnTo>
                          <a:pt x="106" y="207"/>
                        </a:lnTo>
                        <a:lnTo>
                          <a:pt x="170" y="145"/>
                        </a:lnTo>
                        <a:lnTo>
                          <a:pt x="199" y="80"/>
                        </a:lnTo>
                        <a:lnTo>
                          <a:pt x="183" y="22"/>
                        </a:lnTo>
                        <a:lnTo>
                          <a:pt x="129" y="0"/>
                        </a:lnTo>
                        <a:lnTo>
                          <a:pt x="80" y="19"/>
                        </a:lnTo>
                        <a:lnTo>
                          <a:pt x="44" y="44"/>
                        </a:lnTo>
                        <a:lnTo>
                          <a:pt x="0" y="191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5854" name="Group 36"/>
              <p:cNvGrpSpPr>
                <a:grpSpLocks/>
              </p:cNvGrpSpPr>
              <p:nvPr/>
            </p:nvGrpSpPr>
            <p:grpSpPr bwMode="auto">
              <a:xfrm>
                <a:off x="2927" y="1538"/>
                <a:ext cx="666" cy="525"/>
                <a:chOff x="2927" y="1538"/>
                <a:chExt cx="666" cy="525"/>
              </a:xfrm>
            </p:grpSpPr>
            <p:grpSp>
              <p:nvGrpSpPr>
                <p:cNvPr id="35855" name="Group 37"/>
                <p:cNvGrpSpPr>
                  <a:grpSpLocks/>
                </p:cNvGrpSpPr>
                <p:nvPr/>
              </p:nvGrpSpPr>
              <p:grpSpPr bwMode="auto">
                <a:xfrm>
                  <a:off x="2927" y="1617"/>
                  <a:ext cx="666" cy="409"/>
                  <a:chOff x="2927" y="1617"/>
                  <a:chExt cx="666" cy="409"/>
                </a:xfrm>
              </p:grpSpPr>
              <p:sp>
                <p:nvSpPr>
                  <p:cNvPr id="35857" name="Freeform 38"/>
                  <p:cNvSpPr>
                    <a:spLocks/>
                  </p:cNvSpPr>
                  <p:nvPr/>
                </p:nvSpPr>
                <p:spPr bwMode="auto">
                  <a:xfrm>
                    <a:off x="2927" y="1617"/>
                    <a:ext cx="666" cy="409"/>
                  </a:xfrm>
                  <a:custGeom>
                    <a:avLst/>
                    <a:gdLst>
                      <a:gd name="T0" fmla="*/ 3 w 1997"/>
                      <a:gd name="T1" fmla="*/ 0 h 1226"/>
                      <a:gd name="T2" fmla="*/ 5 w 1997"/>
                      <a:gd name="T3" fmla="*/ 1 h 1226"/>
                      <a:gd name="T4" fmla="*/ 6 w 1997"/>
                      <a:gd name="T5" fmla="*/ 2 h 1226"/>
                      <a:gd name="T6" fmla="*/ 6 w 1997"/>
                      <a:gd name="T7" fmla="*/ 2 h 1226"/>
                      <a:gd name="T8" fmla="*/ 6 w 1997"/>
                      <a:gd name="T9" fmla="*/ 3 h 1226"/>
                      <a:gd name="T10" fmla="*/ 6 w 1997"/>
                      <a:gd name="T11" fmla="*/ 3 h 1226"/>
                      <a:gd name="T12" fmla="*/ 7 w 1997"/>
                      <a:gd name="T13" fmla="*/ 3 h 1226"/>
                      <a:gd name="T14" fmla="*/ 7 w 1997"/>
                      <a:gd name="T15" fmla="*/ 3 h 1226"/>
                      <a:gd name="T16" fmla="*/ 7 w 1997"/>
                      <a:gd name="T17" fmla="*/ 4 h 1226"/>
                      <a:gd name="T18" fmla="*/ 7 w 1997"/>
                      <a:gd name="T19" fmla="*/ 4 h 1226"/>
                      <a:gd name="T20" fmla="*/ 7 w 1997"/>
                      <a:gd name="T21" fmla="*/ 4 h 1226"/>
                      <a:gd name="T22" fmla="*/ 7 w 1997"/>
                      <a:gd name="T23" fmla="*/ 4 h 1226"/>
                      <a:gd name="T24" fmla="*/ 8 w 1997"/>
                      <a:gd name="T25" fmla="*/ 4 h 1226"/>
                      <a:gd name="T26" fmla="*/ 8 w 1997"/>
                      <a:gd name="T27" fmla="*/ 4 h 1226"/>
                      <a:gd name="T28" fmla="*/ 8 w 1997"/>
                      <a:gd name="T29" fmla="*/ 5 h 1226"/>
                      <a:gd name="T30" fmla="*/ 8 w 1997"/>
                      <a:gd name="T31" fmla="*/ 5 h 1226"/>
                      <a:gd name="T32" fmla="*/ 8 w 1997"/>
                      <a:gd name="T33" fmla="*/ 5 h 1226"/>
                      <a:gd name="T34" fmla="*/ 3 w 1997"/>
                      <a:gd name="T35" fmla="*/ 5 h 1226"/>
                      <a:gd name="T36" fmla="*/ 3 w 1997"/>
                      <a:gd name="T37" fmla="*/ 5 h 1226"/>
                      <a:gd name="T38" fmla="*/ 3 w 1997"/>
                      <a:gd name="T39" fmla="*/ 5 h 1226"/>
                      <a:gd name="T40" fmla="*/ 3 w 1997"/>
                      <a:gd name="T41" fmla="*/ 4 h 1226"/>
                      <a:gd name="T42" fmla="*/ 3 w 1997"/>
                      <a:gd name="T43" fmla="*/ 4 h 1226"/>
                      <a:gd name="T44" fmla="*/ 3 w 1997"/>
                      <a:gd name="T45" fmla="*/ 4 h 1226"/>
                      <a:gd name="T46" fmla="*/ 2 w 1997"/>
                      <a:gd name="T47" fmla="*/ 4 h 1226"/>
                      <a:gd name="T48" fmla="*/ 2 w 1997"/>
                      <a:gd name="T49" fmla="*/ 4 h 1226"/>
                      <a:gd name="T50" fmla="*/ 2 w 1997"/>
                      <a:gd name="T51" fmla="*/ 4 h 1226"/>
                      <a:gd name="T52" fmla="*/ 2 w 1997"/>
                      <a:gd name="T53" fmla="*/ 5 h 1226"/>
                      <a:gd name="T54" fmla="*/ 2 w 1997"/>
                      <a:gd name="T55" fmla="*/ 5 h 1226"/>
                      <a:gd name="T56" fmla="*/ 1 w 1997"/>
                      <a:gd name="T57" fmla="*/ 5 h 1226"/>
                      <a:gd name="T58" fmla="*/ 0 w 1997"/>
                      <a:gd name="T59" fmla="*/ 5 h 1226"/>
                      <a:gd name="T60" fmla="*/ 0 w 1997"/>
                      <a:gd name="T61" fmla="*/ 5 h 1226"/>
                      <a:gd name="T62" fmla="*/ 0 w 1997"/>
                      <a:gd name="T63" fmla="*/ 4 h 1226"/>
                      <a:gd name="T64" fmla="*/ 0 w 1997"/>
                      <a:gd name="T65" fmla="*/ 4 h 1226"/>
                      <a:gd name="T66" fmla="*/ 0 w 1997"/>
                      <a:gd name="T67" fmla="*/ 4 h 1226"/>
                      <a:gd name="T68" fmla="*/ 0 w 1997"/>
                      <a:gd name="T69" fmla="*/ 3 h 1226"/>
                      <a:gd name="T70" fmla="*/ 1 w 1997"/>
                      <a:gd name="T71" fmla="*/ 3 h 1226"/>
                      <a:gd name="T72" fmla="*/ 1 w 1997"/>
                      <a:gd name="T73" fmla="*/ 3 h 1226"/>
                      <a:gd name="T74" fmla="*/ 1 w 1997"/>
                      <a:gd name="T75" fmla="*/ 2 h 1226"/>
                      <a:gd name="T76" fmla="*/ 1 w 1997"/>
                      <a:gd name="T77" fmla="*/ 2 h 1226"/>
                      <a:gd name="T78" fmla="*/ 1 w 1997"/>
                      <a:gd name="T79" fmla="*/ 2 h 1226"/>
                      <a:gd name="T80" fmla="*/ 1 w 1997"/>
                      <a:gd name="T81" fmla="*/ 2 h 1226"/>
                      <a:gd name="T82" fmla="*/ 1 w 1997"/>
                      <a:gd name="T83" fmla="*/ 1 h 1226"/>
                      <a:gd name="T84" fmla="*/ 2 w 1997"/>
                      <a:gd name="T85" fmla="*/ 1 h 1226"/>
                      <a:gd name="T86" fmla="*/ 2 w 1997"/>
                      <a:gd name="T87" fmla="*/ 1 h 1226"/>
                      <a:gd name="T88" fmla="*/ 2 w 1997"/>
                      <a:gd name="T89" fmla="*/ 1 h 1226"/>
                      <a:gd name="T90" fmla="*/ 2 w 1997"/>
                      <a:gd name="T91" fmla="*/ 0 h 1226"/>
                      <a:gd name="T92" fmla="*/ 2 w 1997"/>
                      <a:gd name="T93" fmla="*/ 0 h 1226"/>
                      <a:gd name="T94" fmla="*/ 3 w 1997"/>
                      <a:gd name="T95" fmla="*/ 0 h 1226"/>
                      <a:gd name="T96" fmla="*/ 3 w 1997"/>
                      <a:gd name="T97" fmla="*/ 0 h 122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1997" h="1226">
                        <a:moveTo>
                          <a:pt x="730" y="7"/>
                        </a:moveTo>
                        <a:lnTo>
                          <a:pt x="1304" y="127"/>
                        </a:lnTo>
                        <a:lnTo>
                          <a:pt x="1461" y="516"/>
                        </a:lnTo>
                        <a:lnTo>
                          <a:pt x="1503" y="562"/>
                        </a:lnTo>
                        <a:lnTo>
                          <a:pt x="1533" y="623"/>
                        </a:lnTo>
                        <a:lnTo>
                          <a:pt x="1575" y="689"/>
                        </a:lnTo>
                        <a:lnTo>
                          <a:pt x="1606" y="740"/>
                        </a:lnTo>
                        <a:lnTo>
                          <a:pt x="1668" y="791"/>
                        </a:lnTo>
                        <a:lnTo>
                          <a:pt x="1703" y="858"/>
                        </a:lnTo>
                        <a:lnTo>
                          <a:pt x="1725" y="920"/>
                        </a:lnTo>
                        <a:lnTo>
                          <a:pt x="1729" y="985"/>
                        </a:lnTo>
                        <a:lnTo>
                          <a:pt x="1786" y="997"/>
                        </a:lnTo>
                        <a:lnTo>
                          <a:pt x="1841" y="1019"/>
                        </a:lnTo>
                        <a:lnTo>
                          <a:pt x="1901" y="1053"/>
                        </a:lnTo>
                        <a:lnTo>
                          <a:pt x="1944" y="1099"/>
                        </a:lnTo>
                        <a:lnTo>
                          <a:pt x="1970" y="1153"/>
                        </a:lnTo>
                        <a:lnTo>
                          <a:pt x="1997" y="1226"/>
                        </a:lnTo>
                        <a:lnTo>
                          <a:pt x="744" y="1226"/>
                        </a:lnTo>
                        <a:lnTo>
                          <a:pt x="710" y="1180"/>
                        </a:lnTo>
                        <a:lnTo>
                          <a:pt x="696" y="1139"/>
                        </a:lnTo>
                        <a:lnTo>
                          <a:pt x="686" y="1073"/>
                        </a:lnTo>
                        <a:lnTo>
                          <a:pt x="668" y="1005"/>
                        </a:lnTo>
                        <a:lnTo>
                          <a:pt x="616" y="945"/>
                        </a:lnTo>
                        <a:lnTo>
                          <a:pt x="569" y="966"/>
                        </a:lnTo>
                        <a:lnTo>
                          <a:pt x="520" y="1005"/>
                        </a:lnTo>
                        <a:lnTo>
                          <a:pt x="474" y="1039"/>
                        </a:lnTo>
                        <a:lnTo>
                          <a:pt x="429" y="1105"/>
                        </a:lnTo>
                        <a:lnTo>
                          <a:pt x="393" y="1192"/>
                        </a:lnTo>
                        <a:lnTo>
                          <a:pt x="314" y="1169"/>
                        </a:lnTo>
                        <a:lnTo>
                          <a:pt x="51" y="1192"/>
                        </a:lnTo>
                        <a:lnTo>
                          <a:pt x="25" y="1150"/>
                        </a:lnTo>
                        <a:lnTo>
                          <a:pt x="2" y="1065"/>
                        </a:lnTo>
                        <a:lnTo>
                          <a:pt x="0" y="978"/>
                        </a:lnTo>
                        <a:lnTo>
                          <a:pt x="19" y="886"/>
                        </a:lnTo>
                        <a:lnTo>
                          <a:pt x="59" y="802"/>
                        </a:lnTo>
                        <a:lnTo>
                          <a:pt x="127" y="730"/>
                        </a:lnTo>
                        <a:lnTo>
                          <a:pt x="210" y="683"/>
                        </a:lnTo>
                        <a:lnTo>
                          <a:pt x="200" y="598"/>
                        </a:lnTo>
                        <a:lnTo>
                          <a:pt x="220" y="529"/>
                        </a:lnTo>
                        <a:lnTo>
                          <a:pt x="250" y="446"/>
                        </a:lnTo>
                        <a:lnTo>
                          <a:pt x="293" y="379"/>
                        </a:lnTo>
                        <a:lnTo>
                          <a:pt x="341" y="342"/>
                        </a:lnTo>
                        <a:lnTo>
                          <a:pt x="410" y="311"/>
                        </a:lnTo>
                        <a:lnTo>
                          <a:pt x="460" y="295"/>
                        </a:lnTo>
                        <a:lnTo>
                          <a:pt x="514" y="215"/>
                        </a:lnTo>
                        <a:lnTo>
                          <a:pt x="507" y="80"/>
                        </a:lnTo>
                        <a:lnTo>
                          <a:pt x="554" y="20"/>
                        </a:lnTo>
                        <a:lnTo>
                          <a:pt x="616" y="0"/>
                        </a:lnTo>
                        <a:lnTo>
                          <a:pt x="730" y="7"/>
                        </a:lnTo>
                        <a:close/>
                      </a:path>
                    </a:pathLst>
                  </a:custGeom>
                  <a:solidFill>
                    <a:srgbClr val="4080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58" name="Freeform 39"/>
                  <p:cNvSpPr>
                    <a:spLocks/>
                  </p:cNvSpPr>
                  <p:nvPr/>
                </p:nvSpPr>
                <p:spPr bwMode="auto">
                  <a:xfrm>
                    <a:off x="2951" y="1892"/>
                    <a:ext cx="27" cy="75"/>
                  </a:xfrm>
                  <a:custGeom>
                    <a:avLst/>
                    <a:gdLst>
                      <a:gd name="T0" fmla="*/ 0 w 80"/>
                      <a:gd name="T1" fmla="*/ 0 h 226"/>
                      <a:gd name="T2" fmla="*/ 0 w 80"/>
                      <a:gd name="T3" fmla="*/ 0 h 226"/>
                      <a:gd name="T4" fmla="*/ 0 w 80"/>
                      <a:gd name="T5" fmla="*/ 1 h 226"/>
                      <a:gd name="T6" fmla="*/ 0 w 80"/>
                      <a:gd name="T7" fmla="*/ 1 h 226"/>
                      <a:gd name="T8" fmla="*/ 0 w 80"/>
                      <a:gd name="T9" fmla="*/ 1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" h="226">
                        <a:moveTo>
                          <a:pt x="80" y="0"/>
                        </a:moveTo>
                        <a:lnTo>
                          <a:pt x="6" y="80"/>
                        </a:lnTo>
                        <a:lnTo>
                          <a:pt x="0" y="146"/>
                        </a:lnTo>
                        <a:lnTo>
                          <a:pt x="6" y="206"/>
                        </a:lnTo>
                        <a:lnTo>
                          <a:pt x="20" y="226"/>
                        </a:lnTo>
                      </a:path>
                    </a:pathLst>
                  </a:custGeom>
                  <a:noFill/>
                  <a:ln w="4763">
                    <a:solidFill>
                      <a:srgbClr val="0020A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59" name="Freeform 40"/>
                  <p:cNvSpPr>
                    <a:spLocks/>
                  </p:cNvSpPr>
                  <p:nvPr/>
                </p:nvSpPr>
                <p:spPr bwMode="auto">
                  <a:xfrm>
                    <a:off x="3115" y="1858"/>
                    <a:ext cx="61" cy="84"/>
                  </a:xfrm>
                  <a:custGeom>
                    <a:avLst/>
                    <a:gdLst>
                      <a:gd name="T0" fmla="*/ 0 w 183"/>
                      <a:gd name="T1" fmla="*/ 1 h 251"/>
                      <a:gd name="T2" fmla="*/ 0 w 183"/>
                      <a:gd name="T3" fmla="*/ 1 h 251"/>
                      <a:gd name="T4" fmla="*/ 0 w 183"/>
                      <a:gd name="T5" fmla="*/ 1 h 251"/>
                      <a:gd name="T6" fmla="*/ 0 w 183"/>
                      <a:gd name="T7" fmla="*/ 1 h 251"/>
                      <a:gd name="T8" fmla="*/ 0 w 183"/>
                      <a:gd name="T9" fmla="*/ 1 h 251"/>
                      <a:gd name="T10" fmla="*/ 0 w 183"/>
                      <a:gd name="T11" fmla="*/ 1 h 251"/>
                      <a:gd name="T12" fmla="*/ 0 w 183"/>
                      <a:gd name="T13" fmla="*/ 1 h 251"/>
                      <a:gd name="T14" fmla="*/ 1 w 183"/>
                      <a:gd name="T15" fmla="*/ 1 h 251"/>
                      <a:gd name="T16" fmla="*/ 1 w 183"/>
                      <a:gd name="T17" fmla="*/ 0 h 251"/>
                      <a:gd name="T18" fmla="*/ 1 w 183"/>
                      <a:gd name="T19" fmla="*/ 0 h 251"/>
                      <a:gd name="T20" fmla="*/ 1 w 183"/>
                      <a:gd name="T21" fmla="*/ 0 h 251"/>
                      <a:gd name="T22" fmla="*/ 0 w 183"/>
                      <a:gd name="T23" fmla="*/ 0 h 251"/>
                      <a:gd name="T24" fmla="*/ 0 w 183"/>
                      <a:gd name="T25" fmla="*/ 1 h 251"/>
                      <a:gd name="T26" fmla="*/ 0 w 183"/>
                      <a:gd name="T27" fmla="*/ 0 h 251"/>
                      <a:gd name="T28" fmla="*/ 0 w 183"/>
                      <a:gd name="T29" fmla="*/ 0 h 251"/>
                      <a:gd name="T30" fmla="*/ 1 w 183"/>
                      <a:gd name="T31" fmla="*/ 0 h 251"/>
                      <a:gd name="T32" fmla="*/ 0 w 183"/>
                      <a:gd name="T33" fmla="*/ 0 h 251"/>
                      <a:gd name="T34" fmla="*/ 0 w 183"/>
                      <a:gd name="T35" fmla="*/ 0 h 251"/>
                      <a:gd name="T36" fmla="*/ 0 w 183"/>
                      <a:gd name="T37" fmla="*/ 1 h 251"/>
                      <a:gd name="T38" fmla="*/ 0 w 183"/>
                      <a:gd name="T39" fmla="*/ 1 h 251"/>
                      <a:gd name="T40" fmla="*/ 0 w 183"/>
                      <a:gd name="T41" fmla="*/ 1 h 251"/>
                      <a:gd name="T42" fmla="*/ 0 w 183"/>
                      <a:gd name="T43" fmla="*/ 1 h 251"/>
                      <a:gd name="T44" fmla="*/ 0 w 183"/>
                      <a:gd name="T45" fmla="*/ 1 h 25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183" h="251">
                        <a:moveTo>
                          <a:pt x="0" y="182"/>
                        </a:moveTo>
                        <a:lnTo>
                          <a:pt x="30" y="195"/>
                        </a:lnTo>
                        <a:lnTo>
                          <a:pt x="47" y="210"/>
                        </a:lnTo>
                        <a:lnTo>
                          <a:pt x="23" y="219"/>
                        </a:lnTo>
                        <a:lnTo>
                          <a:pt x="54" y="228"/>
                        </a:lnTo>
                        <a:lnTo>
                          <a:pt x="84" y="251"/>
                        </a:lnTo>
                        <a:lnTo>
                          <a:pt x="77" y="190"/>
                        </a:lnTo>
                        <a:lnTo>
                          <a:pt x="125" y="129"/>
                        </a:lnTo>
                        <a:lnTo>
                          <a:pt x="157" y="106"/>
                        </a:lnTo>
                        <a:lnTo>
                          <a:pt x="183" y="95"/>
                        </a:lnTo>
                        <a:lnTo>
                          <a:pt x="161" y="95"/>
                        </a:lnTo>
                        <a:lnTo>
                          <a:pt x="114" y="106"/>
                        </a:lnTo>
                        <a:lnTo>
                          <a:pt x="80" y="133"/>
                        </a:lnTo>
                        <a:lnTo>
                          <a:pt x="88" y="95"/>
                        </a:lnTo>
                        <a:lnTo>
                          <a:pt x="118" y="41"/>
                        </a:lnTo>
                        <a:lnTo>
                          <a:pt x="155" y="0"/>
                        </a:lnTo>
                        <a:lnTo>
                          <a:pt x="118" y="20"/>
                        </a:lnTo>
                        <a:lnTo>
                          <a:pt x="72" y="65"/>
                        </a:lnTo>
                        <a:lnTo>
                          <a:pt x="54" y="122"/>
                        </a:lnTo>
                        <a:lnTo>
                          <a:pt x="54" y="172"/>
                        </a:lnTo>
                        <a:lnTo>
                          <a:pt x="54" y="199"/>
                        </a:lnTo>
                        <a:lnTo>
                          <a:pt x="38" y="176"/>
                        </a:lnTo>
                        <a:lnTo>
                          <a:pt x="0" y="182"/>
                        </a:lnTo>
                        <a:close/>
                      </a:path>
                    </a:pathLst>
                  </a:custGeom>
                  <a:solidFill>
                    <a:srgbClr val="0020A0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60" name="Freeform 41"/>
                  <p:cNvSpPr>
                    <a:spLocks/>
                  </p:cNvSpPr>
                  <p:nvPr/>
                </p:nvSpPr>
                <p:spPr bwMode="auto">
                  <a:xfrm>
                    <a:off x="2997" y="1838"/>
                    <a:ext cx="25" cy="8"/>
                  </a:xfrm>
                  <a:custGeom>
                    <a:avLst/>
                    <a:gdLst>
                      <a:gd name="T0" fmla="*/ 0 w 74"/>
                      <a:gd name="T1" fmla="*/ 0 h 23"/>
                      <a:gd name="T2" fmla="*/ 0 w 74"/>
                      <a:gd name="T3" fmla="*/ 0 h 23"/>
                      <a:gd name="T4" fmla="*/ 0 w 74"/>
                      <a:gd name="T5" fmla="*/ 0 h 23"/>
                      <a:gd name="T6" fmla="*/ 0 w 74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74" h="23">
                        <a:moveTo>
                          <a:pt x="0" y="23"/>
                        </a:moveTo>
                        <a:lnTo>
                          <a:pt x="23" y="20"/>
                        </a:lnTo>
                        <a:lnTo>
                          <a:pt x="44" y="3"/>
                        </a:lnTo>
                        <a:lnTo>
                          <a:pt x="74" y="0"/>
                        </a:lnTo>
                      </a:path>
                    </a:pathLst>
                  </a:custGeom>
                  <a:noFill/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61" name="Freeform 42"/>
                  <p:cNvSpPr>
                    <a:spLocks/>
                  </p:cNvSpPr>
                  <p:nvPr/>
                </p:nvSpPr>
                <p:spPr bwMode="auto">
                  <a:xfrm>
                    <a:off x="3128" y="1658"/>
                    <a:ext cx="298" cy="180"/>
                  </a:xfrm>
                  <a:custGeom>
                    <a:avLst/>
                    <a:gdLst>
                      <a:gd name="T0" fmla="*/ 0 w 893"/>
                      <a:gd name="T1" fmla="*/ 0 h 539"/>
                      <a:gd name="T2" fmla="*/ 0 w 893"/>
                      <a:gd name="T3" fmla="*/ 0 h 539"/>
                      <a:gd name="T4" fmla="*/ 0 w 893"/>
                      <a:gd name="T5" fmla="*/ 0 h 539"/>
                      <a:gd name="T6" fmla="*/ 0 w 893"/>
                      <a:gd name="T7" fmla="*/ 0 h 539"/>
                      <a:gd name="T8" fmla="*/ 1 w 893"/>
                      <a:gd name="T9" fmla="*/ 0 h 539"/>
                      <a:gd name="T10" fmla="*/ 1 w 893"/>
                      <a:gd name="T11" fmla="*/ 1 h 539"/>
                      <a:gd name="T12" fmla="*/ 1 w 893"/>
                      <a:gd name="T13" fmla="*/ 1 h 539"/>
                      <a:gd name="T14" fmla="*/ 1 w 893"/>
                      <a:gd name="T15" fmla="*/ 1 h 539"/>
                      <a:gd name="T16" fmla="*/ 2 w 893"/>
                      <a:gd name="T17" fmla="*/ 1 h 539"/>
                      <a:gd name="T18" fmla="*/ 2 w 893"/>
                      <a:gd name="T19" fmla="*/ 1 h 539"/>
                      <a:gd name="T20" fmla="*/ 2 w 893"/>
                      <a:gd name="T21" fmla="*/ 1 h 539"/>
                      <a:gd name="T22" fmla="*/ 2 w 893"/>
                      <a:gd name="T23" fmla="*/ 1 h 539"/>
                      <a:gd name="T24" fmla="*/ 3 w 893"/>
                      <a:gd name="T25" fmla="*/ 2 h 539"/>
                      <a:gd name="T26" fmla="*/ 3 w 893"/>
                      <a:gd name="T27" fmla="*/ 2 h 539"/>
                      <a:gd name="T28" fmla="*/ 3 w 893"/>
                      <a:gd name="T29" fmla="*/ 2 h 539"/>
                      <a:gd name="T30" fmla="*/ 3 w 893"/>
                      <a:gd name="T31" fmla="*/ 2 h 539"/>
                      <a:gd name="T32" fmla="*/ 3 w 893"/>
                      <a:gd name="T33" fmla="*/ 2 h 539"/>
                      <a:gd name="T34" fmla="*/ 3 w 893"/>
                      <a:gd name="T35" fmla="*/ 2 h 539"/>
                      <a:gd name="T36" fmla="*/ 3 w 893"/>
                      <a:gd name="T37" fmla="*/ 1 h 539"/>
                      <a:gd name="T38" fmla="*/ 3 w 893"/>
                      <a:gd name="T39" fmla="*/ 1 h 539"/>
                      <a:gd name="T40" fmla="*/ 3 w 893"/>
                      <a:gd name="T41" fmla="*/ 1 h 539"/>
                      <a:gd name="T42" fmla="*/ 3 w 893"/>
                      <a:gd name="T43" fmla="*/ 1 h 539"/>
                      <a:gd name="T44" fmla="*/ 3 w 893"/>
                      <a:gd name="T45" fmla="*/ 1 h 539"/>
                      <a:gd name="T46" fmla="*/ 3 w 893"/>
                      <a:gd name="T47" fmla="*/ 1 h 539"/>
                      <a:gd name="T48" fmla="*/ 3 w 893"/>
                      <a:gd name="T49" fmla="*/ 1 h 539"/>
                      <a:gd name="T50" fmla="*/ 3 w 893"/>
                      <a:gd name="T51" fmla="*/ 2 h 539"/>
                      <a:gd name="T52" fmla="*/ 4 w 893"/>
                      <a:gd name="T53" fmla="*/ 2 h 539"/>
                      <a:gd name="T54" fmla="*/ 3 w 893"/>
                      <a:gd name="T55" fmla="*/ 2 h 539"/>
                      <a:gd name="T56" fmla="*/ 3 w 893"/>
                      <a:gd name="T57" fmla="*/ 1 h 539"/>
                      <a:gd name="T58" fmla="*/ 3 w 893"/>
                      <a:gd name="T59" fmla="*/ 1 h 539"/>
                      <a:gd name="T60" fmla="*/ 3 w 893"/>
                      <a:gd name="T61" fmla="*/ 0 h 539"/>
                      <a:gd name="T62" fmla="*/ 3 w 893"/>
                      <a:gd name="T63" fmla="*/ 0 h 539"/>
                      <a:gd name="T64" fmla="*/ 3 w 893"/>
                      <a:gd name="T65" fmla="*/ 0 h 539"/>
                      <a:gd name="T66" fmla="*/ 2 w 893"/>
                      <a:gd name="T67" fmla="*/ 0 h 539"/>
                      <a:gd name="T68" fmla="*/ 2 w 893"/>
                      <a:gd name="T69" fmla="*/ 0 h 539"/>
                      <a:gd name="T70" fmla="*/ 2 w 893"/>
                      <a:gd name="T71" fmla="*/ 0 h 539"/>
                      <a:gd name="T72" fmla="*/ 2 w 893"/>
                      <a:gd name="T73" fmla="*/ 0 h 539"/>
                      <a:gd name="T74" fmla="*/ 1 w 893"/>
                      <a:gd name="T75" fmla="*/ 0 h 539"/>
                      <a:gd name="T76" fmla="*/ 1 w 893"/>
                      <a:gd name="T77" fmla="*/ 0 h 539"/>
                      <a:gd name="T78" fmla="*/ 1 w 893"/>
                      <a:gd name="T79" fmla="*/ 0 h 539"/>
                      <a:gd name="T80" fmla="*/ 0 w 893"/>
                      <a:gd name="T81" fmla="*/ 0 h 539"/>
                      <a:gd name="T82" fmla="*/ 0 w 893"/>
                      <a:gd name="T83" fmla="*/ 0 h 539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893" h="539">
                        <a:moveTo>
                          <a:pt x="0" y="17"/>
                        </a:moveTo>
                        <a:lnTo>
                          <a:pt x="16" y="57"/>
                        </a:lnTo>
                        <a:lnTo>
                          <a:pt x="57" y="94"/>
                        </a:lnTo>
                        <a:lnTo>
                          <a:pt x="96" y="107"/>
                        </a:lnTo>
                        <a:lnTo>
                          <a:pt x="152" y="120"/>
                        </a:lnTo>
                        <a:lnTo>
                          <a:pt x="197" y="134"/>
                        </a:lnTo>
                        <a:lnTo>
                          <a:pt x="270" y="148"/>
                        </a:lnTo>
                        <a:lnTo>
                          <a:pt x="354" y="164"/>
                        </a:lnTo>
                        <a:lnTo>
                          <a:pt x="428" y="187"/>
                        </a:lnTo>
                        <a:lnTo>
                          <a:pt x="476" y="207"/>
                        </a:lnTo>
                        <a:lnTo>
                          <a:pt x="532" y="244"/>
                        </a:lnTo>
                        <a:lnTo>
                          <a:pt x="572" y="295"/>
                        </a:lnTo>
                        <a:lnTo>
                          <a:pt x="609" y="371"/>
                        </a:lnTo>
                        <a:lnTo>
                          <a:pt x="635" y="455"/>
                        </a:lnTo>
                        <a:lnTo>
                          <a:pt x="649" y="539"/>
                        </a:lnTo>
                        <a:lnTo>
                          <a:pt x="663" y="482"/>
                        </a:lnTo>
                        <a:lnTo>
                          <a:pt x="677" y="434"/>
                        </a:lnTo>
                        <a:lnTo>
                          <a:pt x="687" y="364"/>
                        </a:lnTo>
                        <a:lnTo>
                          <a:pt x="689" y="288"/>
                        </a:lnTo>
                        <a:lnTo>
                          <a:pt x="698" y="218"/>
                        </a:lnTo>
                        <a:lnTo>
                          <a:pt x="699" y="128"/>
                        </a:lnTo>
                        <a:lnTo>
                          <a:pt x="750" y="192"/>
                        </a:lnTo>
                        <a:lnTo>
                          <a:pt x="773" y="252"/>
                        </a:lnTo>
                        <a:lnTo>
                          <a:pt x="794" y="306"/>
                        </a:lnTo>
                        <a:lnTo>
                          <a:pt x="807" y="357"/>
                        </a:lnTo>
                        <a:lnTo>
                          <a:pt x="814" y="389"/>
                        </a:lnTo>
                        <a:lnTo>
                          <a:pt x="893" y="450"/>
                        </a:lnTo>
                        <a:lnTo>
                          <a:pt x="828" y="379"/>
                        </a:lnTo>
                        <a:lnTo>
                          <a:pt x="814" y="325"/>
                        </a:lnTo>
                        <a:lnTo>
                          <a:pt x="778" y="210"/>
                        </a:lnTo>
                        <a:lnTo>
                          <a:pt x="706" y="107"/>
                        </a:lnTo>
                        <a:lnTo>
                          <a:pt x="670" y="46"/>
                        </a:lnTo>
                        <a:lnTo>
                          <a:pt x="620" y="50"/>
                        </a:lnTo>
                        <a:lnTo>
                          <a:pt x="579" y="50"/>
                        </a:lnTo>
                        <a:lnTo>
                          <a:pt x="522" y="50"/>
                        </a:lnTo>
                        <a:lnTo>
                          <a:pt x="458" y="40"/>
                        </a:lnTo>
                        <a:lnTo>
                          <a:pt x="401" y="40"/>
                        </a:lnTo>
                        <a:lnTo>
                          <a:pt x="358" y="20"/>
                        </a:lnTo>
                        <a:lnTo>
                          <a:pt x="290" y="3"/>
                        </a:lnTo>
                        <a:lnTo>
                          <a:pt x="197" y="0"/>
                        </a:lnTo>
                        <a:lnTo>
                          <a:pt x="70" y="1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20A0"/>
                  </a:solidFill>
                  <a:ln w="4763">
                    <a:solidFill>
                      <a:srgbClr val="0020A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62" name="Freeform 43"/>
                  <p:cNvSpPr>
                    <a:spLocks/>
                  </p:cNvSpPr>
                  <p:nvPr/>
                </p:nvSpPr>
                <p:spPr bwMode="auto">
                  <a:xfrm>
                    <a:off x="3125" y="1631"/>
                    <a:ext cx="321" cy="208"/>
                  </a:xfrm>
                  <a:custGeom>
                    <a:avLst/>
                    <a:gdLst>
                      <a:gd name="T0" fmla="*/ 0 w 962"/>
                      <a:gd name="T1" fmla="*/ 0 h 623"/>
                      <a:gd name="T2" fmla="*/ 0 w 962"/>
                      <a:gd name="T3" fmla="*/ 0 h 623"/>
                      <a:gd name="T4" fmla="*/ 0 w 962"/>
                      <a:gd name="T5" fmla="*/ 0 h 623"/>
                      <a:gd name="T6" fmla="*/ 0 w 962"/>
                      <a:gd name="T7" fmla="*/ 0 h 623"/>
                      <a:gd name="T8" fmla="*/ 1 w 962"/>
                      <a:gd name="T9" fmla="*/ 0 h 623"/>
                      <a:gd name="T10" fmla="*/ 1 w 962"/>
                      <a:gd name="T11" fmla="*/ 1 h 623"/>
                      <a:gd name="T12" fmla="*/ 1 w 962"/>
                      <a:gd name="T13" fmla="*/ 1 h 623"/>
                      <a:gd name="T14" fmla="*/ 1 w 962"/>
                      <a:gd name="T15" fmla="*/ 1 h 623"/>
                      <a:gd name="T16" fmla="*/ 2 w 962"/>
                      <a:gd name="T17" fmla="*/ 1 h 623"/>
                      <a:gd name="T18" fmla="*/ 2 w 962"/>
                      <a:gd name="T19" fmla="*/ 1 h 623"/>
                      <a:gd name="T20" fmla="*/ 2 w 962"/>
                      <a:gd name="T21" fmla="*/ 1 h 623"/>
                      <a:gd name="T22" fmla="*/ 2 w 962"/>
                      <a:gd name="T23" fmla="*/ 1 h 623"/>
                      <a:gd name="T24" fmla="*/ 3 w 962"/>
                      <a:gd name="T25" fmla="*/ 2 h 623"/>
                      <a:gd name="T26" fmla="*/ 3 w 962"/>
                      <a:gd name="T27" fmla="*/ 2 h 623"/>
                      <a:gd name="T28" fmla="*/ 3 w 962"/>
                      <a:gd name="T29" fmla="*/ 2 h 623"/>
                      <a:gd name="T30" fmla="*/ 3 w 962"/>
                      <a:gd name="T31" fmla="*/ 2 h 623"/>
                      <a:gd name="T32" fmla="*/ 3 w 962"/>
                      <a:gd name="T33" fmla="*/ 2 h 623"/>
                      <a:gd name="T34" fmla="*/ 3 w 962"/>
                      <a:gd name="T35" fmla="*/ 1 h 623"/>
                      <a:gd name="T36" fmla="*/ 3 w 962"/>
                      <a:gd name="T37" fmla="*/ 1 h 623"/>
                      <a:gd name="T38" fmla="*/ 3 w 962"/>
                      <a:gd name="T39" fmla="*/ 1 h 623"/>
                      <a:gd name="T40" fmla="*/ 3 w 962"/>
                      <a:gd name="T41" fmla="*/ 1 h 623"/>
                      <a:gd name="T42" fmla="*/ 3 w 962"/>
                      <a:gd name="T43" fmla="*/ 1 h 623"/>
                      <a:gd name="T44" fmla="*/ 3 w 962"/>
                      <a:gd name="T45" fmla="*/ 1 h 623"/>
                      <a:gd name="T46" fmla="*/ 3 w 962"/>
                      <a:gd name="T47" fmla="*/ 2 h 623"/>
                      <a:gd name="T48" fmla="*/ 4 w 962"/>
                      <a:gd name="T49" fmla="*/ 2 h 623"/>
                      <a:gd name="T50" fmla="*/ 4 w 962"/>
                      <a:gd name="T51" fmla="*/ 3 h 623"/>
                      <a:gd name="T52" fmla="*/ 4 w 962"/>
                      <a:gd name="T53" fmla="*/ 2 h 623"/>
                      <a:gd name="T54" fmla="*/ 4 w 962"/>
                      <a:gd name="T55" fmla="*/ 2 h 623"/>
                      <a:gd name="T56" fmla="*/ 3 w 962"/>
                      <a:gd name="T57" fmla="*/ 1 h 623"/>
                      <a:gd name="T58" fmla="*/ 3 w 962"/>
                      <a:gd name="T59" fmla="*/ 1 h 623"/>
                      <a:gd name="T60" fmla="*/ 3 w 962"/>
                      <a:gd name="T61" fmla="*/ 0 h 623"/>
                      <a:gd name="T62" fmla="*/ 3 w 962"/>
                      <a:gd name="T63" fmla="*/ 0 h 623"/>
                      <a:gd name="T64" fmla="*/ 3 w 962"/>
                      <a:gd name="T65" fmla="*/ 0 h 623"/>
                      <a:gd name="T66" fmla="*/ 2 w 962"/>
                      <a:gd name="T67" fmla="*/ 0 h 623"/>
                      <a:gd name="T68" fmla="*/ 2 w 962"/>
                      <a:gd name="T69" fmla="*/ 0 h 623"/>
                      <a:gd name="T70" fmla="*/ 2 w 962"/>
                      <a:gd name="T71" fmla="*/ 0 h 623"/>
                      <a:gd name="T72" fmla="*/ 2 w 962"/>
                      <a:gd name="T73" fmla="*/ 0 h 623"/>
                      <a:gd name="T74" fmla="*/ 1 w 962"/>
                      <a:gd name="T75" fmla="*/ 0 h 623"/>
                      <a:gd name="T76" fmla="*/ 1 w 962"/>
                      <a:gd name="T77" fmla="*/ 0 h 623"/>
                      <a:gd name="T78" fmla="*/ 1 w 962"/>
                      <a:gd name="T79" fmla="*/ 0 h 623"/>
                      <a:gd name="T80" fmla="*/ 0 w 962"/>
                      <a:gd name="T81" fmla="*/ 0 h 623"/>
                      <a:gd name="T82" fmla="*/ 0 w 962"/>
                      <a:gd name="T83" fmla="*/ 0 h 623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962" h="623">
                        <a:moveTo>
                          <a:pt x="0" y="17"/>
                        </a:moveTo>
                        <a:lnTo>
                          <a:pt x="17" y="57"/>
                        </a:lnTo>
                        <a:lnTo>
                          <a:pt x="58" y="95"/>
                        </a:lnTo>
                        <a:lnTo>
                          <a:pt x="98" y="107"/>
                        </a:lnTo>
                        <a:lnTo>
                          <a:pt x="153" y="121"/>
                        </a:lnTo>
                        <a:lnTo>
                          <a:pt x="197" y="135"/>
                        </a:lnTo>
                        <a:lnTo>
                          <a:pt x="271" y="149"/>
                        </a:lnTo>
                        <a:lnTo>
                          <a:pt x="355" y="164"/>
                        </a:lnTo>
                        <a:lnTo>
                          <a:pt x="428" y="188"/>
                        </a:lnTo>
                        <a:lnTo>
                          <a:pt x="475" y="215"/>
                        </a:lnTo>
                        <a:lnTo>
                          <a:pt x="525" y="262"/>
                        </a:lnTo>
                        <a:lnTo>
                          <a:pt x="570" y="306"/>
                        </a:lnTo>
                        <a:lnTo>
                          <a:pt x="610" y="372"/>
                        </a:lnTo>
                        <a:lnTo>
                          <a:pt x="641" y="452"/>
                        </a:lnTo>
                        <a:lnTo>
                          <a:pt x="661" y="543"/>
                        </a:lnTo>
                        <a:lnTo>
                          <a:pt x="678" y="480"/>
                        </a:lnTo>
                        <a:lnTo>
                          <a:pt x="688" y="424"/>
                        </a:lnTo>
                        <a:lnTo>
                          <a:pt x="689" y="356"/>
                        </a:lnTo>
                        <a:lnTo>
                          <a:pt x="701" y="279"/>
                        </a:lnTo>
                        <a:lnTo>
                          <a:pt x="698" y="215"/>
                        </a:lnTo>
                        <a:lnTo>
                          <a:pt x="712" y="201"/>
                        </a:lnTo>
                        <a:lnTo>
                          <a:pt x="735" y="229"/>
                        </a:lnTo>
                        <a:lnTo>
                          <a:pt x="771" y="268"/>
                        </a:lnTo>
                        <a:lnTo>
                          <a:pt x="836" y="449"/>
                        </a:lnTo>
                        <a:lnTo>
                          <a:pt x="912" y="550"/>
                        </a:lnTo>
                        <a:lnTo>
                          <a:pt x="962" y="623"/>
                        </a:lnTo>
                        <a:lnTo>
                          <a:pt x="908" y="523"/>
                        </a:lnTo>
                        <a:lnTo>
                          <a:pt x="873" y="491"/>
                        </a:lnTo>
                        <a:lnTo>
                          <a:pt x="815" y="325"/>
                        </a:lnTo>
                        <a:lnTo>
                          <a:pt x="778" y="211"/>
                        </a:lnTo>
                        <a:lnTo>
                          <a:pt x="709" y="107"/>
                        </a:lnTo>
                        <a:lnTo>
                          <a:pt x="671" y="47"/>
                        </a:lnTo>
                        <a:lnTo>
                          <a:pt x="621" y="50"/>
                        </a:lnTo>
                        <a:lnTo>
                          <a:pt x="580" y="50"/>
                        </a:lnTo>
                        <a:lnTo>
                          <a:pt x="523" y="50"/>
                        </a:lnTo>
                        <a:lnTo>
                          <a:pt x="459" y="41"/>
                        </a:lnTo>
                        <a:lnTo>
                          <a:pt x="402" y="41"/>
                        </a:lnTo>
                        <a:lnTo>
                          <a:pt x="358" y="19"/>
                        </a:lnTo>
                        <a:lnTo>
                          <a:pt x="291" y="3"/>
                        </a:lnTo>
                        <a:lnTo>
                          <a:pt x="197" y="0"/>
                        </a:lnTo>
                        <a:lnTo>
                          <a:pt x="71" y="11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4080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856" name="Freeform 44"/>
                <p:cNvSpPr>
                  <a:spLocks/>
                </p:cNvSpPr>
                <p:nvPr/>
              </p:nvSpPr>
              <p:spPr bwMode="auto">
                <a:xfrm>
                  <a:off x="2946" y="1538"/>
                  <a:ext cx="326" cy="525"/>
                </a:xfrm>
                <a:custGeom>
                  <a:avLst/>
                  <a:gdLst>
                    <a:gd name="T0" fmla="*/ 2 w 978"/>
                    <a:gd name="T1" fmla="*/ 5 h 1575"/>
                    <a:gd name="T2" fmla="*/ 2 w 978"/>
                    <a:gd name="T3" fmla="*/ 4 h 1575"/>
                    <a:gd name="T4" fmla="*/ 3 w 978"/>
                    <a:gd name="T5" fmla="*/ 3 h 1575"/>
                    <a:gd name="T6" fmla="*/ 2 w 978"/>
                    <a:gd name="T7" fmla="*/ 2 h 1575"/>
                    <a:gd name="T8" fmla="*/ 3 w 978"/>
                    <a:gd name="T9" fmla="*/ 2 h 1575"/>
                    <a:gd name="T10" fmla="*/ 3 w 978"/>
                    <a:gd name="T11" fmla="*/ 2 h 1575"/>
                    <a:gd name="T12" fmla="*/ 3 w 978"/>
                    <a:gd name="T13" fmla="*/ 1 h 1575"/>
                    <a:gd name="T14" fmla="*/ 3 w 978"/>
                    <a:gd name="T15" fmla="*/ 2 h 1575"/>
                    <a:gd name="T16" fmla="*/ 3 w 978"/>
                    <a:gd name="T17" fmla="*/ 2 h 1575"/>
                    <a:gd name="T18" fmla="*/ 3 w 978"/>
                    <a:gd name="T19" fmla="*/ 2 h 1575"/>
                    <a:gd name="T20" fmla="*/ 3 w 978"/>
                    <a:gd name="T21" fmla="*/ 2 h 1575"/>
                    <a:gd name="T22" fmla="*/ 3 w 978"/>
                    <a:gd name="T23" fmla="*/ 2 h 1575"/>
                    <a:gd name="T24" fmla="*/ 3 w 978"/>
                    <a:gd name="T25" fmla="*/ 1 h 1575"/>
                    <a:gd name="T26" fmla="*/ 3 w 978"/>
                    <a:gd name="T27" fmla="*/ 1 h 1575"/>
                    <a:gd name="T28" fmla="*/ 4 w 978"/>
                    <a:gd name="T29" fmla="*/ 2 h 1575"/>
                    <a:gd name="T30" fmla="*/ 4 w 978"/>
                    <a:gd name="T31" fmla="*/ 1 h 1575"/>
                    <a:gd name="T32" fmla="*/ 4 w 978"/>
                    <a:gd name="T33" fmla="*/ 1 h 1575"/>
                    <a:gd name="T34" fmla="*/ 3 w 978"/>
                    <a:gd name="T35" fmla="*/ 1 h 1575"/>
                    <a:gd name="T36" fmla="*/ 4 w 978"/>
                    <a:gd name="T37" fmla="*/ 1 h 1575"/>
                    <a:gd name="T38" fmla="*/ 4 w 978"/>
                    <a:gd name="T39" fmla="*/ 1 h 1575"/>
                    <a:gd name="T40" fmla="*/ 4 w 978"/>
                    <a:gd name="T41" fmla="*/ 1 h 1575"/>
                    <a:gd name="T42" fmla="*/ 4 w 978"/>
                    <a:gd name="T43" fmla="*/ 1 h 1575"/>
                    <a:gd name="T44" fmla="*/ 3 w 978"/>
                    <a:gd name="T45" fmla="*/ 1 h 1575"/>
                    <a:gd name="T46" fmla="*/ 3 w 978"/>
                    <a:gd name="T47" fmla="*/ 0 h 1575"/>
                    <a:gd name="T48" fmla="*/ 4 w 978"/>
                    <a:gd name="T49" fmla="*/ 0 h 1575"/>
                    <a:gd name="T50" fmla="*/ 4 w 978"/>
                    <a:gd name="T51" fmla="*/ 1 h 1575"/>
                    <a:gd name="T52" fmla="*/ 4 w 978"/>
                    <a:gd name="T53" fmla="*/ 1 h 1575"/>
                    <a:gd name="T54" fmla="*/ 4 w 978"/>
                    <a:gd name="T55" fmla="*/ 0 h 1575"/>
                    <a:gd name="T56" fmla="*/ 3 w 978"/>
                    <a:gd name="T57" fmla="*/ 0 h 1575"/>
                    <a:gd name="T58" fmla="*/ 3 w 978"/>
                    <a:gd name="T59" fmla="*/ 0 h 1575"/>
                    <a:gd name="T60" fmla="*/ 2 w 978"/>
                    <a:gd name="T61" fmla="*/ 0 h 1575"/>
                    <a:gd name="T62" fmla="*/ 2 w 978"/>
                    <a:gd name="T63" fmla="*/ 0 h 1575"/>
                    <a:gd name="T64" fmla="*/ 2 w 978"/>
                    <a:gd name="T65" fmla="*/ 0 h 1575"/>
                    <a:gd name="T66" fmla="*/ 2 w 978"/>
                    <a:gd name="T67" fmla="*/ 0 h 1575"/>
                    <a:gd name="T68" fmla="*/ 2 w 978"/>
                    <a:gd name="T69" fmla="*/ 1 h 1575"/>
                    <a:gd name="T70" fmla="*/ 2 w 978"/>
                    <a:gd name="T71" fmla="*/ 1 h 1575"/>
                    <a:gd name="T72" fmla="*/ 2 w 978"/>
                    <a:gd name="T73" fmla="*/ 1 h 1575"/>
                    <a:gd name="T74" fmla="*/ 2 w 978"/>
                    <a:gd name="T75" fmla="*/ 2 h 1575"/>
                    <a:gd name="T76" fmla="*/ 2 w 978"/>
                    <a:gd name="T77" fmla="*/ 2 h 1575"/>
                    <a:gd name="T78" fmla="*/ 2 w 978"/>
                    <a:gd name="T79" fmla="*/ 3 h 1575"/>
                    <a:gd name="T80" fmla="*/ 1 w 978"/>
                    <a:gd name="T81" fmla="*/ 3 h 1575"/>
                    <a:gd name="T82" fmla="*/ 1 w 978"/>
                    <a:gd name="T83" fmla="*/ 4 h 1575"/>
                    <a:gd name="T84" fmla="*/ 1 w 978"/>
                    <a:gd name="T85" fmla="*/ 4 h 1575"/>
                    <a:gd name="T86" fmla="*/ 0 w 978"/>
                    <a:gd name="T87" fmla="*/ 5 h 1575"/>
                    <a:gd name="T88" fmla="*/ 0 w 978"/>
                    <a:gd name="T89" fmla="*/ 5 h 1575"/>
                    <a:gd name="T90" fmla="*/ 0 w 978"/>
                    <a:gd name="T91" fmla="*/ 6 h 1575"/>
                    <a:gd name="T92" fmla="*/ 0 w 978"/>
                    <a:gd name="T93" fmla="*/ 6 h 1575"/>
                    <a:gd name="T94" fmla="*/ 0 w 978"/>
                    <a:gd name="T95" fmla="*/ 6 h 1575"/>
                    <a:gd name="T96" fmla="*/ 1 w 978"/>
                    <a:gd name="T97" fmla="*/ 6 h 1575"/>
                    <a:gd name="T98" fmla="*/ 1 w 978"/>
                    <a:gd name="T99" fmla="*/ 6 h 1575"/>
                    <a:gd name="T100" fmla="*/ 1 w 978"/>
                    <a:gd name="T101" fmla="*/ 6 h 1575"/>
                    <a:gd name="T102" fmla="*/ 2 w 978"/>
                    <a:gd name="T103" fmla="*/ 5 h 157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978" h="1575">
                      <a:moveTo>
                        <a:pt x="430" y="1212"/>
                      </a:moveTo>
                      <a:lnTo>
                        <a:pt x="503" y="1103"/>
                      </a:lnTo>
                      <a:lnTo>
                        <a:pt x="530" y="1029"/>
                      </a:lnTo>
                      <a:lnTo>
                        <a:pt x="566" y="908"/>
                      </a:lnTo>
                      <a:lnTo>
                        <a:pt x="589" y="794"/>
                      </a:lnTo>
                      <a:lnTo>
                        <a:pt x="610" y="673"/>
                      </a:lnTo>
                      <a:lnTo>
                        <a:pt x="607" y="593"/>
                      </a:lnTo>
                      <a:lnTo>
                        <a:pt x="600" y="520"/>
                      </a:lnTo>
                      <a:lnTo>
                        <a:pt x="637" y="507"/>
                      </a:lnTo>
                      <a:lnTo>
                        <a:pt x="669" y="485"/>
                      </a:lnTo>
                      <a:lnTo>
                        <a:pt x="691" y="452"/>
                      </a:lnTo>
                      <a:lnTo>
                        <a:pt x="710" y="409"/>
                      </a:lnTo>
                      <a:lnTo>
                        <a:pt x="717" y="376"/>
                      </a:lnTo>
                      <a:lnTo>
                        <a:pt x="719" y="354"/>
                      </a:lnTo>
                      <a:lnTo>
                        <a:pt x="734" y="369"/>
                      </a:lnTo>
                      <a:lnTo>
                        <a:pt x="750" y="376"/>
                      </a:lnTo>
                      <a:lnTo>
                        <a:pt x="773" y="384"/>
                      </a:lnTo>
                      <a:lnTo>
                        <a:pt x="801" y="379"/>
                      </a:lnTo>
                      <a:lnTo>
                        <a:pt x="774" y="393"/>
                      </a:lnTo>
                      <a:lnTo>
                        <a:pt x="770" y="416"/>
                      </a:lnTo>
                      <a:lnTo>
                        <a:pt x="781" y="433"/>
                      </a:lnTo>
                      <a:lnTo>
                        <a:pt x="805" y="438"/>
                      </a:lnTo>
                      <a:lnTo>
                        <a:pt x="834" y="423"/>
                      </a:lnTo>
                      <a:lnTo>
                        <a:pt x="850" y="394"/>
                      </a:lnTo>
                      <a:lnTo>
                        <a:pt x="840" y="350"/>
                      </a:lnTo>
                      <a:lnTo>
                        <a:pt x="821" y="318"/>
                      </a:lnTo>
                      <a:lnTo>
                        <a:pt x="744" y="272"/>
                      </a:lnTo>
                      <a:lnTo>
                        <a:pt x="844" y="301"/>
                      </a:lnTo>
                      <a:lnTo>
                        <a:pt x="894" y="359"/>
                      </a:lnTo>
                      <a:lnTo>
                        <a:pt x="916" y="365"/>
                      </a:lnTo>
                      <a:lnTo>
                        <a:pt x="934" y="353"/>
                      </a:lnTo>
                      <a:lnTo>
                        <a:pt x="941" y="326"/>
                      </a:lnTo>
                      <a:lnTo>
                        <a:pt x="928" y="298"/>
                      </a:lnTo>
                      <a:lnTo>
                        <a:pt x="894" y="258"/>
                      </a:lnTo>
                      <a:lnTo>
                        <a:pt x="834" y="224"/>
                      </a:lnTo>
                      <a:lnTo>
                        <a:pt x="756" y="201"/>
                      </a:lnTo>
                      <a:lnTo>
                        <a:pt x="826" y="199"/>
                      </a:lnTo>
                      <a:lnTo>
                        <a:pt x="883" y="227"/>
                      </a:lnTo>
                      <a:lnTo>
                        <a:pt x="941" y="272"/>
                      </a:lnTo>
                      <a:lnTo>
                        <a:pt x="961" y="272"/>
                      </a:lnTo>
                      <a:lnTo>
                        <a:pt x="978" y="253"/>
                      </a:lnTo>
                      <a:lnTo>
                        <a:pt x="975" y="224"/>
                      </a:lnTo>
                      <a:lnTo>
                        <a:pt x="943" y="190"/>
                      </a:lnTo>
                      <a:lnTo>
                        <a:pt x="906" y="165"/>
                      </a:lnTo>
                      <a:lnTo>
                        <a:pt x="839" y="132"/>
                      </a:lnTo>
                      <a:lnTo>
                        <a:pt x="787" y="127"/>
                      </a:lnTo>
                      <a:lnTo>
                        <a:pt x="719" y="144"/>
                      </a:lnTo>
                      <a:lnTo>
                        <a:pt x="760" y="116"/>
                      </a:lnTo>
                      <a:lnTo>
                        <a:pt x="805" y="113"/>
                      </a:lnTo>
                      <a:lnTo>
                        <a:pt x="853" y="116"/>
                      </a:lnTo>
                      <a:lnTo>
                        <a:pt x="874" y="139"/>
                      </a:lnTo>
                      <a:lnTo>
                        <a:pt x="917" y="161"/>
                      </a:lnTo>
                      <a:lnTo>
                        <a:pt x="951" y="161"/>
                      </a:lnTo>
                      <a:lnTo>
                        <a:pt x="961" y="144"/>
                      </a:lnTo>
                      <a:lnTo>
                        <a:pt x="959" y="120"/>
                      </a:lnTo>
                      <a:lnTo>
                        <a:pt x="937" y="97"/>
                      </a:lnTo>
                      <a:lnTo>
                        <a:pt x="880" y="57"/>
                      </a:lnTo>
                      <a:lnTo>
                        <a:pt x="821" y="36"/>
                      </a:lnTo>
                      <a:lnTo>
                        <a:pt x="736" y="40"/>
                      </a:lnTo>
                      <a:lnTo>
                        <a:pt x="657" y="57"/>
                      </a:lnTo>
                      <a:lnTo>
                        <a:pt x="600" y="86"/>
                      </a:lnTo>
                      <a:lnTo>
                        <a:pt x="547" y="116"/>
                      </a:lnTo>
                      <a:lnTo>
                        <a:pt x="513" y="66"/>
                      </a:lnTo>
                      <a:lnTo>
                        <a:pt x="477" y="12"/>
                      </a:lnTo>
                      <a:lnTo>
                        <a:pt x="435" y="0"/>
                      </a:lnTo>
                      <a:lnTo>
                        <a:pt x="391" y="6"/>
                      </a:lnTo>
                      <a:lnTo>
                        <a:pt x="370" y="30"/>
                      </a:lnTo>
                      <a:lnTo>
                        <a:pt x="404" y="63"/>
                      </a:lnTo>
                      <a:lnTo>
                        <a:pt x="424" y="97"/>
                      </a:lnTo>
                      <a:lnTo>
                        <a:pt x="430" y="131"/>
                      </a:lnTo>
                      <a:lnTo>
                        <a:pt x="441" y="191"/>
                      </a:lnTo>
                      <a:lnTo>
                        <a:pt x="430" y="232"/>
                      </a:lnTo>
                      <a:lnTo>
                        <a:pt x="418" y="269"/>
                      </a:lnTo>
                      <a:lnTo>
                        <a:pt x="397" y="298"/>
                      </a:lnTo>
                      <a:lnTo>
                        <a:pt x="388" y="335"/>
                      </a:lnTo>
                      <a:lnTo>
                        <a:pt x="388" y="385"/>
                      </a:lnTo>
                      <a:lnTo>
                        <a:pt x="397" y="439"/>
                      </a:lnTo>
                      <a:lnTo>
                        <a:pt x="411" y="479"/>
                      </a:lnTo>
                      <a:lnTo>
                        <a:pt x="391" y="566"/>
                      </a:lnTo>
                      <a:lnTo>
                        <a:pt x="365" y="660"/>
                      </a:lnTo>
                      <a:lnTo>
                        <a:pt x="337" y="735"/>
                      </a:lnTo>
                      <a:lnTo>
                        <a:pt x="312" y="807"/>
                      </a:lnTo>
                      <a:lnTo>
                        <a:pt x="285" y="854"/>
                      </a:lnTo>
                      <a:lnTo>
                        <a:pt x="252" y="904"/>
                      </a:lnTo>
                      <a:lnTo>
                        <a:pt x="205" y="947"/>
                      </a:lnTo>
                      <a:lnTo>
                        <a:pt x="140" y="995"/>
                      </a:lnTo>
                      <a:lnTo>
                        <a:pt x="86" y="1070"/>
                      </a:lnTo>
                      <a:lnTo>
                        <a:pt x="37" y="1167"/>
                      </a:lnTo>
                      <a:lnTo>
                        <a:pt x="17" y="1235"/>
                      </a:lnTo>
                      <a:lnTo>
                        <a:pt x="3" y="1286"/>
                      </a:lnTo>
                      <a:lnTo>
                        <a:pt x="3" y="1334"/>
                      </a:lnTo>
                      <a:lnTo>
                        <a:pt x="0" y="1384"/>
                      </a:lnTo>
                      <a:lnTo>
                        <a:pt x="3" y="1445"/>
                      </a:lnTo>
                      <a:lnTo>
                        <a:pt x="20" y="1501"/>
                      </a:lnTo>
                      <a:lnTo>
                        <a:pt x="49" y="1536"/>
                      </a:lnTo>
                      <a:lnTo>
                        <a:pt x="76" y="1555"/>
                      </a:lnTo>
                      <a:lnTo>
                        <a:pt x="110" y="1570"/>
                      </a:lnTo>
                      <a:lnTo>
                        <a:pt x="164" y="1575"/>
                      </a:lnTo>
                      <a:lnTo>
                        <a:pt x="208" y="1563"/>
                      </a:lnTo>
                      <a:lnTo>
                        <a:pt x="247" y="1523"/>
                      </a:lnTo>
                      <a:lnTo>
                        <a:pt x="275" y="1468"/>
                      </a:lnTo>
                      <a:lnTo>
                        <a:pt x="285" y="1404"/>
                      </a:lnTo>
                      <a:lnTo>
                        <a:pt x="327" y="1340"/>
                      </a:lnTo>
                      <a:lnTo>
                        <a:pt x="378" y="1284"/>
                      </a:lnTo>
                      <a:lnTo>
                        <a:pt x="430" y="1212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849" name="Text Box 45"/>
            <p:cNvSpPr txBox="1">
              <a:spLocks noChangeArrowheads="1"/>
            </p:cNvSpPr>
            <p:nvPr/>
          </p:nvSpPr>
          <p:spPr bwMode="auto">
            <a:xfrm rot="1794649">
              <a:off x="5743" y="3353"/>
              <a:ext cx="159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Book Antiqua" panose="02040602050305030304" pitchFamily="18" charset="0"/>
                  <a:ea typeface="楷体" panose="02010609060101010101" pitchFamily="49" charset="-122"/>
                </a:rPr>
                <a:t>?</a:t>
              </a:r>
            </a:p>
          </p:txBody>
        </p:sp>
        <p:sp>
          <p:nvSpPr>
            <p:cNvPr id="35850" name="Text Box 46"/>
            <p:cNvSpPr txBox="1">
              <a:spLocks noChangeArrowheads="1"/>
            </p:cNvSpPr>
            <p:nvPr/>
          </p:nvSpPr>
          <p:spPr bwMode="auto">
            <a:xfrm rot="3621998">
              <a:off x="5866" y="3461"/>
              <a:ext cx="159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Book Antiqua" panose="02040602050305030304" pitchFamily="18" charset="0"/>
                  <a:ea typeface="楷体" panose="02010609060101010101" pitchFamily="49" charset="-122"/>
                </a:rPr>
                <a:t>?</a:t>
              </a:r>
            </a:p>
          </p:txBody>
        </p:sp>
        <p:sp>
          <p:nvSpPr>
            <p:cNvPr id="35851" name="Text Box 47"/>
            <p:cNvSpPr txBox="1">
              <a:spLocks noChangeArrowheads="1"/>
            </p:cNvSpPr>
            <p:nvPr/>
          </p:nvSpPr>
          <p:spPr bwMode="auto">
            <a:xfrm rot="19854471">
              <a:off x="5521" y="3366"/>
              <a:ext cx="159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000" dirty="0">
                  <a:solidFill>
                    <a:srgbClr val="FF0000"/>
                  </a:solidFill>
                  <a:latin typeface="Book Antiqua" panose="02040602050305030304" pitchFamily="18" charset="0"/>
                  <a:ea typeface="楷体" panose="02010609060101010101" pitchFamily="49" charset="-122"/>
                </a:rPr>
                <a:t>?</a:t>
              </a:r>
            </a:p>
          </p:txBody>
        </p:sp>
      </p:grpSp>
      <p:sp>
        <p:nvSpPr>
          <p:cNvPr id="35847" name="Text Box 48"/>
          <p:cNvSpPr txBox="1">
            <a:spLocks noChangeArrowheads="1"/>
          </p:cNvSpPr>
          <p:nvPr/>
        </p:nvSpPr>
        <p:spPr bwMode="auto">
          <a:xfrm>
            <a:off x="6551613" y="1220788"/>
            <a:ext cx="2484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为什么会有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C++??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FFF063-9FF2-4999-9FF9-5B2071B38903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的发展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hlinkClick r:id="rId3" action="ppaction://hlinkfile"/>
              </a:rPr>
              <a:t>Dennis M. Ritchie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/>
              <a:t>B</a:t>
            </a:r>
            <a:r>
              <a:rPr lang="zh-CN" altLang="en-US" sz="2200" dirty="0" smtClean="0"/>
              <a:t>语言、</a:t>
            </a:r>
            <a:r>
              <a:rPr lang="en-US" altLang="zh-CN" sz="2200" dirty="0" smtClean="0"/>
              <a:t>Unix</a:t>
            </a:r>
            <a:r>
              <a:rPr lang="zh-CN" altLang="en-US" sz="2200" dirty="0" smtClean="0"/>
              <a:t>操作系统、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语言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/>
              <a:t>60</a:t>
            </a:r>
            <a:r>
              <a:rPr lang="zh-CN" altLang="en-US" sz="2200" dirty="0" smtClean="0"/>
              <a:t>年代末、</a:t>
            </a:r>
            <a:r>
              <a:rPr lang="en-US" altLang="zh-CN" sz="2200" dirty="0" smtClean="0"/>
              <a:t>70</a:t>
            </a:r>
            <a:r>
              <a:rPr lang="zh-CN" altLang="en-US" sz="2200" dirty="0" smtClean="0"/>
              <a:t>年代初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C with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/>
              <a:t>70</a:t>
            </a:r>
            <a:r>
              <a:rPr lang="zh-CN" altLang="en-US" sz="2200" dirty="0" smtClean="0"/>
              <a:t>年代末、</a:t>
            </a:r>
            <a:r>
              <a:rPr lang="en-US" altLang="zh-CN" sz="2200" dirty="0" smtClean="0"/>
              <a:t>80</a:t>
            </a:r>
            <a:r>
              <a:rPr lang="zh-CN" altLang="en-US" sz="2200" dirty="0" smtClean="0"/>
              <a:t>年代初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0066CC"/>
                </a:solidFill>
                <a:hlinkClick r:id="rId4" action="ppaction://hlinkfile"/>
              </a:rPr>
              <a:t>Bjarne </a:t>
            </a:r>
            <a:r>
              <a:rPr lang="en-US" altLang="zh-CN" sz="2400" dirty="0" err="1" smtClean="0">
                <a:solidFill>
                  <a:srgbClr val="0066CC"/>
                </a:solidFill>
                <a:hlinkClick r:id="rId4" action="ppaction://hlinkfile"/>
              </a:rPr>
              <a:t>Stroustrup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/>
              <a:t>80</a:t>
            </a:r>
            <a:r>
              <a:rPr lang="zh-CN" altLang="en-US" sz="2200" dirty="0" smtClean="0"/>
              <a:t>年代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ISO C++</a:t>
            </a:r>
            <a:r>
              <a:rPr lang="zh-CN" altLang="en-US" sz="2400" dirty="0" smtClean="0"/>
              <a:t>：标准</a:t>
            </a:r>
            <a:r>
              <a:rPr lang="en-US" altLang="zh-CN" sz="2400" dirty="0" smtClean="0"/>
              <a:t>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/>
              <a:t>1998</a:t>
            </a:r>
            <a:r>
              <a:rPr lang="zh-CN" altLang="en-US" sz="2200" dirty="0" smtClean="0"/>
              <a:t>年正式发布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/>
              <a:t>The C++ Standard Library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最新的标准</a:t>
            </a:r>
            <a:r>
              <a:rPr lang="en-US" altLang="zh-CN" sz="2200" dirty="0" smtClean="0"/>
              <a:t>C++ 0x</a:t>
            </a:r>
            <a:r>
              <a:rPr lang="zh-CN" altLang="en-US" sz="2200" dirty="0" smtClean="0"/>
              <a:t>版本已经发布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BD6520-EB85-4FA1-A36C-0E9AFD88C7E1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标准</a:t>
            </a:r>
            <a:r>
              <a:rPr lang="en-US" altLang="zh-CN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C++2.0</a:t>
            </a:r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现状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435975" cy="46482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C++0X (</a:t>
            </a:r>
            <a:r>
              <a:rPr lang="zh-CN" altLang="en-US" sz="2400" dirty="0" smtClean="0"/>
              <a:t>即</a:t>
            </a:r>
            <a:r>
              <a:rPr lang="zh-CN" altLang="en-US" sz="2400" dirty="0" smtClean="0">
                <a:solidFill>
                  <a:srgbClr val="FF0000"/>
                </a:solidFill>
              </a:rPr>
              <a:t>标准</a:t>
            </a:r>
            <a:r>
              <a:rPr lang="en-US" altLang="zh-CN" sz="2400" dirty="0" smtClean="0">
                <a:solidFill>
                  <a:srgbClr val="FF0000"/>
                </a:solidFill>
              </a:rPr>
              <a:t>C++ 2.0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的草案在</a:t>
            </a:r>
            <a:r>
              <a:rPr lang="en-US" altLang="zh-CN" sz="2400" dirty="0" smtClean="0">
                <a:solidFill>
                  <a:srgbClr val="FF0000"/>
                </a:solidFill>
              </a:rPr>
              <a:t>2007</a:t>
            </a:r>
            <a:r>
              <a:rPr lang="zh-CN" altLang="en-US" sz="2400" dirty="0" smtClean="0">
                <a:solidFill>
                  <a:srgbClr val="FF0000"/>
                </a:solidFill>
              </a:rPr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月完成；目标是</a:t>
            </a:r>
            <a:r>
              <a:rPr lang="zh-CN" altLang="en-US" sz="2400" dirty="0" smtClean="0">
                <a:solidFill>
                  <a:srgbClr val="FF0000"/>
                </a:solidFill>
              </a:rPr>
              <a:t>更好地应对多核时代</a:t>
            </a:r>
          </a:p>
          <a:p>
            <a:pPr eaLnBrk="1" hangingPunct="1"/>
            <a:r>
              <a:rPr lang="en-US" altLang="zh-CN" sz="2400" dirty="0" smtClean="0"/>
              <a:t>C++0x</a:t>
            </a:r>
            <a:r>
              <a:rPr lang="zh-CN" altLang="en-US" sz="2400" dirty="0" smtClean="0"/>
              <a:t>的几个重大进展：</a:t>
            </a:r>
          </a:p>
          <a:p>
            <a:pPr lvl="1" eaLnBrk="1" hangingPunct="1"/>
            <a:r>
              <a:rPr lang="en-US" altLang="zh-CN" sz="2400" dirty="0" smtClean="0"/>
              <a:t>1. </a:t>
            </a:r>
            <a:r>
              <a:rPr lang="zh-CN" altLang="en-US" sz="2400" dirty="0" smtClean="0"/>
              <a:t>库增强：标准库</a:t>
            </a:r>
            <a:r>
              <a:rPr lang="en-US" altLang="zh-CN" sz="2400" dirty="0" smtClean="0"/>
              <a:t>TR1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TR2</a:t>
            </a:r>
            <a:r>
              <a:rPr lang="zh-CN" altLang="en-US" sz="2400" dirty="0" smtClean="0"/>
              <a:t>中的库增强组件</a:t>
            </a:r>
          </a:p>
          <a:p>
            <a:pPr lvl="1" eaLnBrk="1" hangingPunct="1"/>
            <a:r>
              <a:rPr lang="en-US" altLang="zh-CN" sz="2400" dirty="0" smtClean="0"/>
              <a:t>2. </a:t>
            </a:r>
            <a:r>
              <a:rPr lang="zh-CN" altLang="en-US" sz="2400" dirty="0" smtClean="0"/>
              <a:t>垃圾收集：符合</a:t>
            </a:r>
            <a:r>
              <a:rPr lang="en-US" altLang="zh-CN" sz="2400" dirty="0" smtClean="0"/>
              <a:t>C++0x</a:t>
            </a:r>
            <a:r>
              <a:rPr lang="zh-CN" altLang="en-US" sz="2400" dirty="0" smtClean="0"/>
              <a:t>的编译器必须提供垃圾收集器</a:t>
            </a:r>
          </a:p>
          <a:p>
            <a:pPr lvl="1" eaLnBrk="1" hangingPunct="1"/>
            <a:r>
              <a:rPr lang="en-US" altLang="zh-CN" sz="2400" dirty="0" smtClean="0"/>
              <a:t>3. Concept</a:t>
            </a:r>
            <a:r>
              <a:rPr lang="zh-CN" altLang="en-US" sz="2400" dirty="0" smtClean="0"/>
              <a:t>：可简化泛型程序的开发</a:t>
            </a:r>
          </a:p>
          <a:p>
            <a:pPr lvl="1" eaLnBrk="1" hangingPunct="1"/>
            <a:r>
              <a:rPr lang="en-US" altLang="zh-CN" sz="2400" dirty="0" smtClean="0"/>
              <a:t>4. </a:t>
            </a:r>
            <a:r>
              <a:rPr lang="zh-CN" altLang="en-US" sz="2400" dirty="0" smtClean="0"/>
              <a:t>并发内存模型和并发库：使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能够在多核时代健康成长</a:t>
            </a:r>
          </a:p>
          <a:p>
            <a:pPr eaLnBrk="1" hangingPunct="1"/>
            <a:r>
              <a:rPr lang="zh-CN" altLang="en-US" sz="2400" dirty="0" smtClean="0"/>
              <a:t>未被包括在</a:t>
            </a:r>
            <a:r>
              <a:rPr lang="en-US" altLang="zh-CN" sz="2400" dirty="0" smtClean="0"/>
              <a:t>C++0x</a:t>
            </a:r>
            <a:r>
              <a:rPr lang="zh-CN" altLang="en-US" sz="2400" dirty="0" smtClean="0"/>
              <a:t>中的重要特征包括：</a:t>
            </a:r>
          </a:p>
          <a:p>
            <a:pPr lvl="1" eaLnBrk="1" hangingPunct="1"/>
            <a:r>
              <a:rPr lang="en-US" altLang="zh-CN" sz="2400" dirty="0" smtClean="0"/>
              <a:t>1. </a:t>
            </a:r>
            <a:r>
              <a:rPr lang="zh-CN" altLang="en-US" sz="2400" dirty="0" smtClean="0"/>
              <a:t>统一的动态加载模型</a:t>
            </a:r>
          </a:p>
          <a:p>
            <a:pPr lvl="1" eaLnBrk="1" hangingPunct="1"/>
            <a:r>
              <a:rPr lang="en-US" altLang="zh-CN" sz="2400" dirty="0" smtClean="0"/>
              <a:t>2. </a:t>
            </a:r>
            <a:r>
              <a:rPr lang="zh-CN" altLang="en-US" sz="2400" dirty="0" smtClean="0"/>
              <a:t>模块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24FA3-B94C-4B40-A1F6-F28A848EB81E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开发工具</a:t>
            </a:r>
            <a:endParaRPr lang="en-US" altLang="zh-CN" sz="36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当前可用的工具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Visual Studio (</a:t>
            </a:r>
            <a:r>
              <a:rPr lang="en-US" altLang="zh-CN" sz="2200" dirty="0" err="1" smtClean="0"/>
              <a:t>.Net</a:t>
            </a:r>
            <a:r>
              <a:rPr lang="en-US" altLang="zh-CN" sz="22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基于</a:t>
            </a:r>
            <a:r>
              <a:rPr lang="en-US" altLang="zh-CN" sz="2200" dirty="0" err="1" smtClean="0"/>
              <a:t>gcc</a:t>
            </a:r>
            <a:r>
              <a:rPr lang="zh-CN" altLang="en-US" sz="2200" dirty="0" smtClean="0"/>
              <a:t>编译器的各类共享软件</a:t>
            </a:r>
            <a:r>
              <a:rPr lang="en-US" altLang="zh-CN" sz="2200" dirty="0" smtClean="0"/>
              <a:t>: Eclipse CDT 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>
                <a:solidFill>
                  <a:srgbClr val="0066CC"/>
                </a:solidFill>
              </a:rPr>
              <a:t>CodeBlocks</a:t>
            </a:r>
            <a:r>
              <a:rPr lang="zh-CN" altLang="en-US" sz="2200" dirty="0" smtClean="0">
                <a:solidFill>
                  <a:srgbClr val="0066CC"/>
                </a:solidFill>
              </a:rPr>
              <a:t>、</a:t>
            </a:r>
            <a:r>
              <a:rPr lang="en-US" altLang="zh-CN" sz="2200" dirty="0" smtClean="0">
                <a:solidFill>
                  <a:srgbClr val="0066CC"/>
                </a:solidFill>
              </a:rPr>
              <a:t>Dev C++</a:t>
            </a:r>
            <a:r>
              <a:rPr lang="en-US" altLang="zh-CN" sz="2200" dirty="0" smtClean="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历史上曾出现的开发工具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Borland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C++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C++ Builder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Symantec C/C++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err="1" smtClean="0"/>
              <a:t>Watcom</a:t>
            </a:r>
            <a:r>
              <a:rPr lang="en-US" altLang="zh-CN" sz="2200" dirty="0" smtClean="0"/>
              <a:t> C/C++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IBM </a:t>
            </a:r>
            <a:r>
              <a:rPr lang="en-US" altLang="zh-CN" sz="2200" dirty="0" err="1" smtClean="0"/>
              <a:t>VisualAge</a:t>
            </a:r>
            <a:r>
              <a:rPr lang="en-US" altLang="zh-CN" sz="2200" dirty="0" smtClean="0"/>
              <a:t> 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Sybase Optima++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>
                <a:latin typeface="Arial" panose="020B0604020202020204" pitchFamily="34" charset="0"/>
              </a:rPr>
              <a:t>……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latin typeface="Arial" panose="020B0604020202020204" pitchFamily="34" charset="0"/>
              </a:rPr>
              <a:t>“</a:t>
            </a:r>
            <a:r>
              <a:rPr lang="zh-CN" altLang="en-US" sz="2400" dirty="0" smtClean="0"/>
              <a:t>工欲善其事，必先利其器</a:t>
            </a:r>
            <a:r>
              <a:rPr lang="zh-CN" altLang="en-US" sz="2400" dirty="0" smtClean="0">
                <a:latin typeface="Arial" panose="020B0604020202020204" pitchFamily="34" charset="0"/>
              </a:rPr>
              <a:t>”</a:t>
            </a:r>
            <a:r>
              <a:rPr lang="zh-CN" altLang="en-US" sz="2400" dirty="0" smtClean="0"/>
              <a:t>。利用好的开发工具可以达到事半功倍的效果</a:t>
            </a:r>
            <a:endParaRPr lang="en-US" altLang="zh-CN" sz="2800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817E4-DCB3-4340-89E0-0EE29B0F8844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了解标准</a:t>
            </a:r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2060"/>
                </a:solidFill>
              </a:rPr>
              <a:t>标准</a:t>
            </a:r>
            <a:r>
              <a:rPr lang="en-US" altLang="zh-CN" dirty="0" smtClean="0">
                <a:solidFill>
                  <a:srgbClr val="002060"/>
                </a:solidFill>
              </a:rPr>
              <a:t>C++</a:t>
            </a:r>
            <a:r>
              <a:rPr lang="zh-CN" altLang="en-US" dirty="0" smtClean="0">
                <a:solidFill>
                  <a:srgbClr val="002060"/>
                </a:solidFill>
              </a:rPr>
              <a:t>完全兼容</a:t>
            </a:r>
            <a:r>
              <a:rPr lang="en-US" altLang="zh-CN" dirty="0" smtClean="0">
                <a:solidFill>
                  <a:srgbClr val="002060"/>
                </a:solidFill>
              </a:rPr>
              <a:t>C</a:t>
            </a:r>
            <a:r>
              <a:rPr lang="zh-CN" altLang="en-US" dirty="0" smtClean="0">
                <a:solidFill>
                  <a:srgbClr val="002060"/>
                </a:solidFill>
              </a:rPr>
              <a:t>语言、早期的</a:t>
            </a:r>
            <a:r>
              <a:rPr lang="en-US" altLang="zh-CN" dirty="0" smtClean="0">
                <a:solidFill>
                  <a:srgbClr val="002060"/>
                </a:solidFill>
              </a:rPr>
              <a:t>C++</a:t>
            </a:r>
            <a:r>
              <a:rPr lang="zh-CN" altLang="en-US" dirty="0" smtClean="0">
                <a:solidFill>
                  <a:srgbClr val="002060"/>
                </a:solidFill>
              </a:rPr>
              <a:t>语言</a:t>
            </a:r>
          </a:p>
          <a:p>
            <a:pPr lvl="1" eaLnBrk="1" hangingPunct="1"/>
            <a:r>
              <a:rPr lang="zh-CN" altLang="en-US" dirty="0" smtClean="0"/>
              <a:t>相同功能的库函数可能在多个版本的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程序设计人员应尽量使用标准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中最新的头文件、库函数等内容</a:t>
            </a:r>
          </a:p>
          <a:p>
            <a:pPr lvl="1" eaLnBrk="1" hangingPunct="1"/>
            <a:r>
              <a:rPr lang="zh-CN" altLang="en-US" dirty="0" smtClean="0"/>
              <a:t>有时为了兼容旧的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编译器，可以在程序中应用一些预处理指令或其它手段</a:t>
            </a:r>
          </a:p>
          <a:p>
            <a:pPr lvl="1" eaLnBrk="1" hangingPunct="1"/>
            <a:endParaRPr lang="zh-CN" altLang="en-US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29045B-D2CC-40D1-A60D-202020312699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43012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续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152400" y="1524000"/>
            <a:ext cx="8763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b="0"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0"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C++</a:t>
            </a:r>
            <a:r>
              <a:rPr lang="zh-CN" altLang="en-US" b="0"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en-US" altLang="zh-CN" b="0"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b="0"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的超集</a:t>
            </a:r>
            <a:r>
              <a:rPr lang="en-US" altLang="zh-CN" b="0"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(Superset)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Provides capabilities for </a:t>
            </a:r>
            <a:r>
              <a:rPr lang="en-US" altLang="zh-CN" b="0">
                <a:solidFill>
                  <a:srgbClr val="0066CC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object-oriented programming(OOP,</a:t>
            </a:r>
            <a:r>
              <a:rPr lang="zh-CN" altLang="en-US" b="0">
                <a:solidFill>
                  <a:srgbClr val="0066CC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面向对象的程序设计方法</a:t>
            </a:r>
            <a:r>
              <a:rPr lang="en-US" altLang="zh-CN" b="0">
                <a:solidFill>
                  <a:srgbClr val="0066CC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b="0">
              <a:solidFill>
                <a:srgbClr val="0066CC"/>
              </a:solidFill>
              <a:latin typeface="Arial Narrow" panose="020B060602020203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b="0">
              <a:latin typeface="Arial Narrow" panose="020B060602020203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b="0"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b="0"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一种混合语言</a:t>
            </a:r>
            <a:r>
              <a:rPr lang="en-US" altLang="zh-CN" b="0"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(Hybrid language)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Can program with, C-like style, Object-oriented style, or both</a:t>
            </a:r>
          </a:p>
        </p:txBody>
      </p:sp>
      <p:grpSp>
        <p:nvGrpSpPr>
          <p:cNvPr id="43014" name="Group 4"/>
          <p:cNvGrpSpPr>
            <a:grpSpLocks/>
          </p:cNvGrpSpPr>
          <p:nvPr/>
        </p:nvGrpSpPr>
        <p:grpSpPr bwMode="auto">
          <a:xfrm>
            <a:off x="3059113" y="4365625"/>
            <a:ext cx="2754312" cy="2006600"/>
            <a:chOff x="3792" y="144"/>
            <a:chExt cx="1872" cy="1536"/>
          </a:xfrm>
        </p:grpSpPr>
        <p:sp>
          <p:nvSpPr>
            <p:cNvPr id="43015" name="Oval 5"/>
            <p:cNvSpPr>
              <a:spLocks noChangeArrowheads="1"/>
            </p:cNvSpPr>
            <p:nvPr/>
          </p:nvSpPr>
          <p:spPr bwMode="auto">
            <a:xfrm>
              <a:off x="3792" y="144"/>
              <a:ext cx="1872" cy="153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Consolas" panose="020B0609020204030204" pitchFamily="49" charset="0"/>
              </a:endParaRPr>
            </a:p>
          </p:txBody>
        </p:sp>
        <p:sp>
          <p:nvSpPr>
            <p:cNvPr id="43016" name="Text Box 6"/>
            <p:cNvSpPr txBox="1">
              <a:spLocks noChangeArrowheads="1"/>
            </p:cNvSpPr>
            <p:nvPr/>
          </p:nvSpPr>
          <p:spPr bwMode="auto">
            <a:xfrm>
              <a:off x="4512" y="193"/>
              <a:ext cx="67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0">
                  <a:latin typeface="Tahoma" panose="020B0604030504040204" pitchFamily="34" charset="0"/>
                  <a:ea typeface="宋体" panose="02010600030101010101" pitchFamily="2" charset="-122"/>
                </a:rPr>
                <a:t>C++</a:t>
              </a:r>
            </a:p>
          </p:txBody>
        </p:sp>
        <p:sp>
          <p:nvSpPr>
            <p:cNvPr id="43017" name="AutoShape 7"/>
            <p:cNvSpPr>
              <a:spLocks noChangeArrowheads="1"/>
            </p:cNvSpPr>
            <p:nvPr/>
          </p:nvSpPr>
          <p:spPr bwMode="auto">
            <a:xfrm>
              <a:off x="4368" y="768"/>
              <a:ext cx="912" cy="720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5098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Consolas" panose="020B0609020204030204" pitchFamily="49" charset="0"/>
              </a:endParaRPr>
            </a:p>
          </p:txBody>
        </p:sp>
        <p:sp>
          <p:nvSpPr>
            <p:cNvPr id="43018" name="Text Box 8"/>
            <p:cNvSpPr txBox="1">
              <a:spLocks noChangeArrowheads="1"/>
            </p:cNvSpPr>
            <p:nvPr/>
          </p:nvSpPr>
          <p:spPr bwMode="auto">
            <a:xfrm>
              <a:off x="4416" y="81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0"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F5BF26-E790-4C91-A087-8BF1C7FC43EE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新增元素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76400"/>
            <a:ext cx="7897316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名字空间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新的类型转换操作符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err="1" smtClean="0"/>
              <a:t>bool</a:t>
            </a:r>
            <a:r>
              <a:rPr lang="zh-CN" altLang="en-US" sz="2800" dirty="0" smtClean="0"/>
              <a:t>数据类型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运算符关键字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solidFill>
                  <a:srgbClr val="701B00"/>
                </a:solidFill>
              </a:rPr>
              <a:t>与类相关的新特性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500" dirty="0" smtClean="0">
                <a:solidFill>
                  <a:srgbClr val="701B00"/>
                </a:solidFill>
              </a:rPr>
              <a:t>运行时类型信息</a:t>
            </a:r>
            <a:r>
              <a:rPr lang="en-US" altLang="zh-CN" sz="2500" dirty="0" smtClean="0">
                <a:solidFill>
                  <a:srgbClr val="701B00"/>
                </a:solidFill>
              </a:rPr>
              <a:t>RTTI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500" dirty="0" smtClean="0">
                <a:solidFill>
                  <a:srgbClr val="701B00"/>
                </a:solidFill>
              </a:rPr>
              <a:t>explicit</a:t>
            </a:r>
            <a:r>
              <a:rPr lang="zh-CN" altLang="en-US" sz="2500" dirty="0" smtClean="0">
                <a:solidFill>
                  <a:srgbClr val="701B00"/>
                </a:solidFill>
              </a:rPr>
              <a:t>构造函数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500" dirty="0" smtClean="0">
                <a:solidFill>
                  <a:srgbClr val="701B00"/>
                </a:solidFill>
              </a:rPr>
              <a:t>mutable</a:t>
            </a:r>
            <a:r>
              <a:rPr lang="zh-CN" altLang="en-US" sz="2500" dirty="0" smtClean="0">
                <a:solidFill>
                  <a:srgbClr val="701B00"/>
                </a:solidFill>
              </a:rPr>
              <a:t>类成员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500" dirty="0" smtClean="0">
                <a:solidFill>
                  <a:srgbClr val="701B00"/>
                </a:solidFill>
              </a:rPr>
              <a:t>类成员指针</a:t>
            </a:r>
            <a:r>
              <a:rPr lang="en-US" altLang="zh-CN" sz="2500" dirty="0" smtClean="0">
                <a:solidFill>
                  <a:srgbClr val="701B00"/>
                </a:solidFill>
              </a:rPr>
              <a:t>.*</a:t>
            </a:r>
            <a:r>
              <a:rPr lang="zh-CN" altLang="en-US" sz="2500" dirty="0" smtClean="0">
                <a:solidFill>
                  <a:srgbClr val="701B00"/>
                </a:solidFill>
              </a:rPr>
              <a:t>和</a:t>
            </a:r>
            <a:r>
              <a:rPr lang="en-US" altLang="zh-CN" sz="2500" dirty="0" smtClean="0">
                <a:solidFill>
                  <a:srgbClr val="701B00"/>
                </a:solidFill>
              </a:rPr>
              <a:t>-&gt;*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500" dirty="0" smtClean="0">
                <a:solidFill>
                  <a:srgbClr val="701B00"/>
                </a:solidFill>
              </a:rPr>
              <a:t>virtual</a:t>
            </a:r>
            <a:r>
              <a:rPr lang="zh-CN" altLang="en-US" sz="2500" dirty="0" smtClean="0">
                <a:solidFill>
                  <a:srgbClr val="701B00"/>
                </a:solidFill>
              </a:rPr>
              <a:t>基类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丰富的模板库</a:t>
            </a:r>
            <a:r>
              <a:rPr lang="en-US" altLang="zh-CN" sz="2800" dirty="0" smtClean="0"/>
              <a:t>STL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</a:p>
        </p:txBody>
      </p:sp>
      <p:pic>
        <p:nvPicPr>
          <p:cNvPr id="46083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663" y="1708150"/>
            <a:ext cx="7978775" cy="458470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http://xinxi.xaufe.edu.cn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FB0F79-E19A-4556-83F2-C1DDFBF61F41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5A375B-5823-4A3F-B323-933A1508280D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标准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头文件现状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82677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701B00"/>
                </a:solidFill>
              </a:rPr>
              <a:t>标准</a:t>
            </a:r>
            <a:r>
              <a:rPr lang="en-US" altLang="zh-CN" sz="2400" dirty="0" smtClean="0">
                <a:solidFill>
                  <a:srgbClr val="701B00"/>
                </a:solidFill>
              </a:rPr>
              <a:t>C++</a:t>
            </a:r>
            <a:r>
              <a:rPr lang="zh-CN" altLang="en-US" sz="2400" dirty="0" smtClean="0">
                <a:solidFill>
                  <a:srgbClr val="701B00"/>
                </a:solidFill>
              </a:rPr>
              <a:t>头文件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>
                <a:solidFill>
                  <a:srgbClr val="FF0000"/>
                </a:solidFill>
              </a:rPr>
              <a:t>不再使用</a:t>
            </a:r>
            <a:r>
              <a:rPr lang="en-US" altLang="zh-CN" sz="2200" dirty="0" smtClean="0">
                <a:solidFill>
                  <a:srgbClr val="FF0000"/>
                </a:solidFill>
              </a:rPr>
              <a:t>.h</a:t>
            </a:r>
            <a:r>
              <a:rPr lang="zh-CN" altLang="en-US" sz="2200" dirty="0" smtClean="0">
                <a:solidFill>
                  <a:srgbClr val="FF0000"/>
                </a:solidFill>
              </a:rPr>
              <a:t>扩展名，全部在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std</a:t>
            </a:r>
            <a:r>
              <a:rPr lang="zh-CN" altLang="en-US" sz="2200" dirty="0" smtClean="0">
                <a:solidFill>
                  <a:srgbClr val="FF0000"/>
                </a:solidFill>
              </a:rPr>
              <a:t>名字空间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>
                <a:solidFill>
                  <a:srgbClr val="FF0000"/>
                </a:solidFill>
              </a:rPr>
              <a:t>如</a:t>
            </a:r>
            <a:r>
              <a:rPr lang="en-US" altLang="zh-CN" sz="2200" dirty="0" smtClean="0">
                <a:solidFill>
                  <a:srgbClr val="FF0000"/>
                </a:solidFill>
              </a:rPr>
              <a:t>&lt;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iostream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r>
              <a:rPr lang="zh-CN" altLang="en-US" sz="2200" dirty="0" smtClean="0">
                <a:solidFill>
                  <a:srgbClr val="FF0000"/>
                </a:solidFill>
              </a:rPr>
              <a:t>等，所包含功能和对应旧头文件类似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701B00"/>
                </a:solidFill>
              </a:rPr>
              <a:t>旧的</a:t>
            </a:r>
            <a:r>
              <a:rPr lang="en-US" altLang="zh-CN" sz="2400" dirty="0">
                <a:solidFill>
                  <a:srgbClr val="701B00"/>
                </a:solidFill>
              </a:rPr>
              <a:t>C++</a:t>
            </a:r>
            <a:r>
              <a:rPr lang="zh-CN" altLang="en-US" sz="2400" dirty="0">
                <a:solidFill>
                  <a:srgbClr val="701B00"/>
                </a:solidFill>
              </a:rPr>
              <a:t>头文件名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早期以</a:t>
            </a:r>
            <a:r>
              <a:rPr lang="en-US" altLang="zh-CN" sz="2200" dirty="0" smtClean="0"/>
              <a:t>.h</a:t>
            </a:r>
            <a:r>
              <a:rPr lang="zh-CN" altLang="en-US" sz="2200" dirty="0" smtClean="0"/>
              <a:t>为扩展名的</a:t>
            </a:r>
            <a:r>
              <a:rPr lang="en-US" altLang="zh-CN" sz="2200" dirty="0" smtClean="0"/>
              <a:t>C++</a:t>
            </a:r>
            <a:r>
              <a:rPr lang="zh-CN" altLang="en-US" sz="2200" dirty="0" smtClean="0"/>
              <a:t>头文件，没有名字空间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如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iostream.h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等，但已不在官方标准</a:t>
            </a:r>
            <a:r>
              <a:rPr lang="zh-CN" altLang="en-US" sz="2200" dirty="0" smtClean="0"/>
              <a:t>中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701B00"/>
                </a:solidFill>
              </a:rPr>
              <a:t>标准</a:t>
            </a:r>
            <a:r>
              <a:rPr lang="en-US" altLang="zh-CN" sz="2400" dirty="0">
                <a:solidFill>
                  <a:srgbClr val="701B00"/>
                </a:solidFill>
              </a:rPr>
              <a:t>C</a:t>
            </a:r>
            <a:r>
              <a:rPr lang="zh-CN" altLang="en-US" sz="2400" dirty="0">
                <a:solidFill>
                  <a:srgbClr val="701B00"/>
                </a:solidFill>
              </a:rPr>
              <a:t>头文件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标准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语言所提供的头文件，以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.h</a:t>
            </a:r>
            <a:r>
              <a:rPr lang="zh-CN" altLang="en-US" sz="2200" dirty="0" smtClean="0"/>
              <a:t>为扩展名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如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stdio.h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701B00"/>
                </a:solidFill>
              </a:rPr>
              <a:t>具有</a:t>
            </a:r>
            <a:r>
              <a:rPr lang="en-US" altLang="zh-CN" sz="2400" dirty="0">
                <a:solidFill>
                  <a:srgbClr val="701B00"/>
                </a:solidFill>
              </a:rPr>
              <a:t>C</a:t>
            </a:r>
            <a:r>
              <a:rPr lang="zh-CN" altLang="en-US" sz="2400" dirty="0">
                <a:solidFill>
                  <a:srgbClr val="701B00"/>
                </a:solidFill>
              </a:rPr>
              <a:t>库功能的新</a:t>
            </a:r>
            <a:r>
              <a:rPr lang="en-US" altLang="zh-CN" sz="2400" dirty="0">
                <a:solidFill>
                  <a:srgbClr val="701B00"/>
                </a:solidFill>
              </a:rPr>
              <a:t>C++</a:t>
            </a:r>
            <a:r>
              <a:rPr lang="zh-CN" altLang="en-US" sz="2400" dirty="0">
                <a:solidFill>
                  <a:srgbClr val="701B00"/>
                </a:solidFill>
              </a:rPr>
              <a:t>头文件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>
                <a:solidFill>
                  <a:srgbClr val="FF0000"/>
                </a:solidFill>
              </a:rPr>
              <a:t>无</a:t>
            </a:r>
            <a:r>
              <a:rPr lang="en-US" altLang="zh-CN" sz="2200" dirty="0" smtClean="0">
                <a:solidFill>
                  <a:srgbClr val="FF0000"/>
                </a:solidFill>
              </a:rPr>
              <a:t>.h</a:t>
            </a:r>
            <a:r>
              <a:rPr lang="zh-CN" altLang="en-US" sz="2200" dirty="0" smtClean="0">
                <a:solidFill>
                  <a:srgbClr val="FF0000"/>
                </a:solidFill>
              </a:rPr>
              <a:t>扩展名，文件名以</a:t>
            </a:r>
            <a:r>
              <a:rPr lang="en-US" altLang="zh-CN" sz="2200" dirty="0" smtClean="0">
                <a:solidFill>
                  <a:srgbClr val="FF0000"/>
                </a:solidFill>
              </a:rPr>
              <a:t>c</a:t>
            </a:r>
            <a:r>
              <a:rPr lang="zh-CN" altLang="en-US" sz="2200" dirty="0" smtClean="0">
                <a:solidFill>
                  <a:srgbClr val="FF0000"/>
                </a:solidFill>
              </a:rPr>
              <a:t>开头</a:t>
            </a:r>
            <a:r>
              <a:rPr lang="zh-CN" altLang="en-US" sz="2200" dirty="0" smtClean="0"/>
              <a:t>，并全部在名字空间</a:t>
            </a:r>
            <a:r>
              <a:rPr lang="en-US" altLang="zh-CN" sz="2200" dirty="0" err="1" smtClean="0"/>
              <a:t>std</a:t>
            </a:r>
            <a:r>
              <a:rPr lang="zh-CN" altLang="en-US" sz="2200" dirty="0" smtClean="0"/>
              <a:t>中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如：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cstdio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代替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stdio.h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头文件，</a:t>
            </a:r>
            <a:r>
              <a:rPr lang="zh-CN" altLang="en-US" sz="2200" dirty="0" smtClean="0"/>
              <a:t>并提供类似功能</a:t>
            </a:r>
            <a:endParaRPr lang="en-US" altLang="zh-CN" sz="2200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AB5EE0-64AC-43F7-8D7E-708328A97D84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名字空间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solidFill>
                  <a:srgbClr val="002060"/>
                </a:solidFill>
              </a:rPr>
              <a:t>程序在不同的范围包括许多不同的标识符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100" dirty="0" smtClean="0"/>
              <a:t>当不同的范围重叠时，则可能导致问题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100" dirty="0" smtClean="0"/>
              <a:t>名字空间污染（</a:t>
            </a:r>
            <a:r>
              <a:rPr lang="en-US" altLang="zh-CN" sz="2100" dirty="0" smtClean="0"/>
              <a:t>namespace pollution</a:t>
            </a:r>
            <a:r>
              <a:rPr lang="zh-CN" altLang="en-US" sz="2100" dirty="0" smtClean="0"/>
              <a:t>）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</a:rPr>
              <a:t>名字空间</a:t>
            </a:r>
            <a:r>
              <a:rPr lang="en-US" altLang="zh-CN" sz="2400" dirty="0">
                <a:solidFill>
                  <a:srgbClr val="002060"/>
                </a:solidFill>
              </a:rPr>
              <a:t>(namespace)</a:t>
            </a:r>
            <a:r>
              <a:rPr lang="zh-CN" altLang="en-US" sz="2400" dirty="0">
                <a:solidFill>
                  <a:srgbClr val="002060"/>
                </a:solidFill>
              </a:rPr>
              <a:t>定义了范围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100" dirty="0" smtClean="0"/>
              <a:t>将变量和标识符名字空间里面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 smtClean="0">
                <a:solidFill>
                  <a:srgbClr val="692A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namespace_name</a:t>
            </a:r>
            <a:endParaRPr lang="en-US" altLang="zh-CN" sz="1800" dirty="0" smtClean="0">
              <a:solidFill>
                <a:srgbClr val="692A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 smtClean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i="1" dirty="0" smtClean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members</a:t>
            </a:r>
            <a:endParaRPr lang="en-US" altLang="zh-CN" sz="1800" dirty="0" smtClean="0">
              <a:solidFill>
                <a:srgbClr val="692AA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 smtClean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100" dirty="0" smtClean="0"/>
              <a:t>通过</a:t>
            </a:r>
            <a:r>
              <a:rPr lang="zh-CN" altLang="en-US" sz="2100" dirty="0" smtClean="0">
                <a:latin typeface="Arial" panose="020B0604020202020204" pitchFamily="34" charset="0"/>
              </a:rPr>
              <a:t>“</a:t>
            </a:r>
            <a:r>
              <a:rPr lang="zh-CN" altLang="en-US" sz="2100" i="1" dirty="0" smtClean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名字空间</a:t>
            </a:r>
            <a:r>
              <a:rPr lang="en-US" altLang="zh-CN" sz="2100" i="1" dirty="0" smtClean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::</a:t>
            </a:r>
            <a:r>
              <a:rPr lang="zh-CN" altLang="en-US" sz="2100" i="1" dirty="0" smtClean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成员名</a:t>
            </a:r>
            <a:r>
              <a:rPr lang="zh-CN" altLang="en-US" sz="2100" dirty="0" smtClean="0">
                <a:latin typeface="Arial" panose="020B0604020202020204" pitchFamily="34" charset="0"/>
              </a:rPr>
              <a:t>”</a:t>
            </a:r>
            <a:r>
              <a:rPr lang="zh-CN" altLang="en-US" sz="2100" dirty="0" smtClean="0"/>
              <a:t>的方式访问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 err="1" smtClean="0">
                <a:solidFill>
                  <a:srgbClr val="692A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namespace_name</a:t>
            </a:r>
            <a:r>
              <a:rPr lang="en-US" altLang="zh-CN" sz="1800" dirty="0" smtClean="0">
                <a:solidFill>
                  <a:srgbClr val="692A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800" dirty="0" err="1" smtClean="0">
                <a:solidFill>
                  <a:srgbClr val="692A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member_name</a:t>
            </a:r>
            <a:endParaRPr lang="en-US" altLang="zh-CN" sz="1800" dirty="0" smtClean="0">
              <a:solidFill>
                <a:srgbClr val="692A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100" dirty="0" smtClean="0"/>
              <a:t>未命名的名字空间是全局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100" dirty="0" smtClean="0"/>
              <a:t>名字空间可以嵌套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744EE4-FE4D-4FF0-9917-ED6E6CEC9CEA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课程内容</a:t>
            </a:r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上机内容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基本要求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500" dirty="0" smtClean="0"/>
              <a:t>一个完整的小项目，分多次完成</a:t>
            </a:r>
            <a:endParaRPr lang="en-US" altLang="zh-CN" sz="25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主要内容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500" dirty="0" smtClean="0"/>
              <a:t>类的构造函数和析构函数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500" dirty="0" smtClean="0"/>
              <a:t>运算符重载机制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500" dirty="0" smtClean="0"/>
              <a:t>完成类的继承机制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500" dirty="0" smtClean="0"/>
              <a:t>利用虚函数实现多态机制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500" dirty="0" smtClean="0"/>
              <a:t>异常处理机制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500" dirty="0" smtClean="0">
                <a:solidFill>
                  <a:srgbClr val="FF3300"/>
                </a:solidFill>
              </a:rPr>
              <a:t>C++</a:t>
            </a:r>
            <a:r>
              <a:rPr lang="zh-CN" altLang="en-US" sz="2500" dirty="0" smtClean="0">
                <a:solidFill>
                  <a:srgbClr val="FF3300"/>
                </a:solidFill>
              </a:rPr>
              <a:t>流技术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500" dirty="0" smtClean="0">
                <a:solidFill>
                  <a:srgbClr val="FF3300"/>
                </a:solidFill>
              </a:rPr>
              <a:t>应用标准模板库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35A605-22D8-4C91-BD17-BB6F206B7779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using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关键字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using</a:t>
            </a:r>
            <a:r>
              <a:rPr lang="zh-CN" altLang="en-US" sz="2400" dirty="0" smtClean="0"/>
              <a:t>关键字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语法：</a:t>
            </a:r>
            <a:r>
              <a:rPr lang="en-US" altLang="zh-CN" sz="2400" dirty="0" smtClean="0">
                <a:solidFill>
                  <a:srgbClr val="FF0000"/>
                </a:solidFill>
              </a:rPr>
              <a:t>using namespace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namespace_name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作用：在该名字空间里面的成员可以直接访问，而不需要使用</a:t>
            </a:r>
            <a:r>
              <a:rPr lang="en-US" altLang="zh-CN" sz="2400" dirty="0" err="1" smtClean="0"/>
              <a:t>namespace_name</a:t>
            </a:r>
            <a:r>
              <a:rPr lang="en-US" altLang="zh-CN" sz="2400" dirty="0" smtClean="0"/>
              <a:t>::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范例：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直接访问名字空间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std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所有标识符，而不需要前缀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std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using 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 smtClean="0">
                <a:solidFill>
                  <a:srgbClr val="FF0000"/>
                </a:solidFill>
              </a:rPr>
              <a:t>::</a:t>
            </a:r>
            <a:r>
              <a:rPr lang="en-US" altLang="zh-CN" dirty="0" err="1" smtClean="0">
                <a:solidFill>
                  <a:srgbClr val="FF0000"/>
                </a:solidFill>
              </a:rPr>
              <a:t>cout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仅开放名字空间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std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cout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标识符，可以直接使用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cout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来代替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std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::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cout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若想使用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std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，则必须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std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::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cout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endl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cerr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9" y="1700808"/>
            <a:ext cx="8640960" cy="46482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2060"/>
                </a:solidFill>
              </a:rPr>
              <a:t>标准命名空间中定义了</a:t>
            </a:r>
            <a:r>
              <a:rPr lang="en-US" altLang="zh-CN" dirty="0" err="1" smtClean="0">
                <a:solidFill>
                  <a:srgbClr val="002060"/>
                </a:solidFill>
              </a:rPr>
              <a:t>cin</a:t>
            </a:r>
            <a:r>
              <a:rPr lang="zh-CN" altLang="en-US" dirty="0" smtClean="0">
                <a:solidFill>
                  <a:srgbClr val="002060"/>
                </a:solidFill>
              </a:rPr>
              <a:t>、</a:t>
            </a:r>
            <a:r>
              <a:rPr lang="en-US" altLang="zh-CN" dirty="0" err="1" smtClean="0">
                <a:solidFill>
                  <a:srgbClr val="002060"/>
                </a:solidFill>
              </a:rPr>
              <a:t>cout</a:t>
            </a:r>
            <a:r>
              <a:rPr lang="zh-CN" altLang="en-US" dirty="0" smtClean="0">
                <a:solidFill>
                  <a:srgbClr val="002060"/>
                </a:solidFill>
              </a:rPr>
              <a:t>、</a:t>
            </a:r>
            <a:r>
              <a:rPr lang="en-US" altLang="zh-CN" dirty="0" err="1" smtClean="0">
                <a:solidFill>
                  <a:srgbClr val="002060"/>
                </a:solidFill>
              </a:rPr>
              <a:t>cerr</a:t>
            </a:r>
            <a:r>
              <a:rPr lang="zh-CN" altLang="en-US" dirty="0" smtClean="0">
                <a:solidFill>
                  <a:srgbClr val="002060"/>
                </a:solidFill>
              </a:rPr>
              <a:t>、</a:t>
            </a:r>
            <a:r>
              <a:rPr lang="en-US" altLang="zh-CN" dirty="0" err="1" smtClean="0">
                <a:solidFill>
                  <a:srgbClr val="002060"/>
                </a:solidFill>
              </a:rPr>
              <a:t>endl</a:t>
            </a:r>
            <a:r>
              <a:rPr lang="zh-CN" altLang="en-US" dirty="0" smtClean="0">
                <a:solidFill>
                  <a:srgbClr val="002060"/>
                </a:solidFill>
              </a:rPr>
              <a:t>等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dirty="0" err="1" smtClean="0">
                <a:solidFill>
                  <a:srgbClr val="FF0000"/>
                </a:solidFill>
              </a:rPr>
              <a:t>cin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en-US" altLang="zh-CN" dirty="0" smtClean="0"/>
              <a:t>  </a:t>
            </a:r>
            <a:r>
              <a:rPr lang="zh-CN" altLang="en-US" dirty="0" smtClean="0"/>
              <a:t>标准</a:t>
            </a:r>
            <a:r>
              <a:rPr lang="zh-CN" altLang="en-US" dirty="0" smtClean="0"/>
              <a:t>输入流（一般默认从键盘输入）</a:t>
            </a:r>
            <a:endParaRPr lang="en-US" altLang="zh-CN" dirty="0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标准输出流（默认向显示屏输出）</a:t>
            </a:r>
            <a:endParaRPr lang="en-US" altLang="zh-CN" dirty="0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c</a:t>
            </a:r>
            <a:r>
              <a:rPr lang="en-US" altLang="zh-CN" dirty="0" err="1">
                <a:solidFill>
                  <a:srgbClr val="FF0000"/>
                </a:solidFill>
              </a:rPr>
              <a:t>err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标准错误流</a:t>
            </a:r>
            <a:endParaRPr lang="en-US" altLang="zh-CN" dirty="0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endl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结束并换行（</a:t>
            </a:r>
            <a:r>
              <a:rPr lang="en-US" altLang="zh-CN" dirty="0" err="1" smtClean="0"/>
              <a:t>endline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http://xinxi.xaufe.edu.cn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0230E-AF96-4B88-9A68-1DC287F56BB9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提取运算符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&gt;&gt;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和插入运算符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&lt;&lt;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/>
              <a:t>提取运算符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</a:rPr>
              <a:t>&gt;&gt;</a:t>
            </a:r>
            <a:r>
              <a:rPr lang="zh-CN" altLang="en-US" sz="2800" dirty="0" smtClean="0"/>
              <a:t>与</a:t>
            </a:r>
            <a:r>
              <a:rPr lang="en-US" altLang="zh-CN" sz="2800" dirty="0" err="1" smtClean="0">
                <a:solidFill>
                  <a:srgbClr val="FF0000"/>
                </a:solidFill>
                <a:latin typeface="+mj-lt"/>
              </a:rPr>
              <a:t>cin</a:t>
            </a:r>
            <a:r>
              <a:rPr lang="zh-CN" altLang="en-US" sz="2800" dirty="0" smtClean="0"/>
              <a:t>配合使用，表示从输入设备上提取输入信息到内存中。</a:t>
            </a: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zh-CN" altLang="en-US" sz="2800" dirty="0" smtClean="0"/>
              <a:t>        例如：</a:t>
            </a: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</a:t>
            </a:r>
            <a:r>
              <a:rPr lang="en-US" altLang="zh-CN" sz="28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cin</a:t>
            </a:r>
            <a:r>
              <a:rPr lang="en-US" altLang="zh-CN" sz="28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&gt;&gt;x&gt;&gt;y&gt;&gt;z</a:t>
            </a:r>
            <a:r>
              <a:rPr lang="en-US" altLang="zh-CN" sz="28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en-US" altLang="zh-CN" sz="2800" dirty="0" smtClean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defRPr/>
            </a:pPr>
            <a:r>
              <a:rPr lang="zh-CN" altLang="en-US" sz="2800" dirty="0" smtClean="0"/>
              <a:t>插入插入运算符</a:t>
            </a:r>
            <a:r>
              <a:rPr lang="en-US" altLang="zh-CN" sz="28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&lt;&lt;</a:t>
            </a:r>
            <a:r>
              <a:rPr lang="zh-CN" altLang="en-US" sz="2800" dirty="0" smtClean="0"/>
              <a:t>一般与</a:t>
            </a:r>
            <a:r>
              <a:rPr lang="en-US" altLang="zh-CN" sz="280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zh-CN" altLang="en-US" sz="2800" dirty="0" smtClean="0"/>
              <a:t>配合使用，表示将待输出内容插入到（屏幕）当前输出位置。</a:t>
            </a: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zh-CN" altLang="en-US" sz="2800" dirty="0" smtClean="0"/>
              <a:t>        例如：</a:t>
            </a: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</a:t>
            </a:r>
            <a:r>
              <a:rPr lang="en-US" altLang="zh-CN" sz="28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sz="28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&lt;&lt;x&lt;&lt;“,”&lt;&lt;y&lt;&lt;</a:t>
            </a:r>
            <a:r>
              <a:rPr lang="en-US" altLang="zh-CN" sz="28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endl</a:t>
            </a:r>
            <a:r>
              <a:rPr lang="en-US" altLang="zh-CN" sz="28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en-US" sz="2800" dirty="0" smtClean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http://xinxi.xaufe.edu.cn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FB8A98-B83D-47A6-B373-AA94572A3141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9BD74-22E4-4D75-B392-B01435281995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从字符串处理看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变迁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8267700" cy="1511300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有三个头文件中可用于处理字符串</a:t>
            </a:r>
          </a:p>
          <a:p>
            <a:pPr lvl="1" eaLnBrk="1" hangingPunct="1"/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string.h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：旧的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头文件</a:t>
            </a:r>
          </a:p>
          <a:p>
            <a:pPr lvl="1" eaLnBrk="1" hangingPunct="1"/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cstring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：旧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头文件的</a:t>
            </a:r>
            <a:r>
              <a:rPr lang="en-US" altLang="zh-CN" sz="2000" dirty="0" err="1" smtClean="0"/>
              <a:t>std</a:t>
            </a:r>
            <a:r>
              <a:rPr lang="zh-CN" altLang="en-US" sz="2000" dirty="0" smtClean="0"/>
              <a:t>版</a:t>
            </a:r>
          </a:p>
          <a:p>
            <a:pPr lvl="1" eaLnBrk="1" hangingPunct="1"/>
            <a:r>
              <a:rPr lang="en-US" altLang="zh-CN" sz="2000" dirty="0" smtClean="0"/>
              <a:t>&lt;string&gt;</a:t>
            </a:r>
            <a:r>
              <a:rPr lang="zh-CN" altLang="en-US" sz="2000" dirty="0" smtClean="0"/>
              <a:t>：新的标准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头文件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252413" y="3068638"/>
            <a:ext cx="2881312" cy="308927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string.h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stdlib.h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main(){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*str1;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*str2=</a:t>
            </a:r>
            <a:r>
              <a:rPr lang="en-US" altLang="en-US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"Test"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str1=</a:t>
            </a:r>
            <a:r>
              <a:rPr lang="en-US" altLang="zh-CN" sz="2000" dirty="0" err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malloc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(5);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strcpy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(str1,str2);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("%s", str1);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free(str1);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3133725" y="3068638"/>
            <a:ext cx="2951163" cy="339407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 &lt;cstring&gt;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main(){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*str1;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*str2="Test" 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str1=new char[50];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strcpy(str1,str2);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cout&lt;&lt;str1;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delete[] str1;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084888" y="3068638"/>
            <a:ext cx="2879725" cy="278447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main(){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 str1;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 str2("Test");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str1=str2;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cout&lt;&lt;str1;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 animBg="1"/>
      <p:bldP spid="428037" grpId="0" animBg="1"/>
      <p:bldP spid="4280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A98880-8004-4A38-B01E-728D2AE15470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编程练习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编写一程序，接受用户输入的一个字符串，以相反的顺序存储下来，然后输出到控制台。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 smtClean="0"/>
              <a:t>主要难点</a:t>
            </a:r>
          </a:p>
          <a:p>
            <a:pPr lvl="1" eaLnBrk="1" hangingPunct="1"/>
            <a:r>
              <a:rPr lang="zh-CN" altLang="en-US" sz="2400" dirty="0" smtClean="0"/>
              <a:t>如何接受用户输入：命令行参数</a:t>
            </a:r>
          </a:p>
          <a:p>
            <a:pPr lvl="1" eaLnBrk="1" hangingPunct="1"/>
            <a:r>
              <a:rPr lang="zh-CN" altLang="en-US" sz="2400" dirty="0" smtClean="0"/>
              <a:t>如何存储字符串：字符串的处理</a:t>
            </a:r>
          </a:p>
          <a:p>
            <a:pPr lvl="1" eaLnBrk="1" hangingPunct="1"/>
            <a:r>
              <a:rPr lang="zh-CN" altLang="en-US" sz="2400" dirty="0" smtClean="0"/>
              <a:t>如何输出到控制台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BC0CED-3CCB-46C2-942B-A4B1E387D89A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命令行参数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 smtClean="0"/>
              <a:t>通常，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函数定义为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 )</a:t>
            </a:r>
            <a:r>
              <a:rPr lang="zh-CN" altLang="en-US" dirty="0" smtClean="0"/>
              <a:t>，如果带参数，则格式为：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 main(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argc</a:t>
            </a:r>
            <a:r>
              <a:rPr lang="en-US" altLang="zh-CN" dirty="0" smtClean="0">
                <a:solidFill>
                  <a:srgbClr val="C00000"/>
                </a:solidFill>
              </a:rPr>
              <a:t>, char* </a:t>
            </a:r>
            <a:r>
              <a:rPr lang="en-US" altLang="zh-CN" dirty="0" err="1" smtClean="0">
                <a:solidFill>
                  <a:srgbClr val="C00000"/>
                </a:solidFill>
              </a:rPr>
              <a:t>argv</a:t>
            </a:r>
            <a:r>
              <a:rPr lang="en-US" altLang="zh-CN" dirty="0" smtClean="0">
                <a:solidFill>
                  <a:srgbClr val="C00000"/>
                </a:solidFill>
              </a:rPr>
              <a:t>[]);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argc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命令行参数的个数，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argv</a:t>
            </a:r>
            <a:r>
              <a:rPr lang="zh-CN" altLang="en-US" dirty="0" smtClean="0"/>
              <a:t>：字符型指针数组，其各指针分别指向命令行中命令名和各个参数的字符串</a:t>
            </a:r>
          </a:p>
          <a:p>
            <a:pPr lvl="1" eaLnBrk="1" hangingPunct="1"/>
            <a:r>
              <a:rPr lang="zh-CN" altLang="en-US" dirty="0" smtClean="0"/>
              <a:t>其中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 [0]</a:t>
            </a:r>
            <a:r>
              <a:rPr lang="zh-CN" altLang="en-US" dirty="0" smtClean="0"/>
              <a:t>指向命令名字符串，</a:t>
            </a:r>
            <a:r>
              <a:rPr lang="en-US" altLang="zh-CN" dirty="0" err="1" smtClean="0"/>
              <a:t>argc</a:t>
            </a:r>
            <a:r>
              <a:rPr lang="zh-CN" altLang="en-US" dirty="0" smtClean="0"/>
              <a:t>的取值从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[1]</a:t>
            </a:r>
            <a:r>
              <a:rPr lang="zh-CN" altLang="en-US" dirty="0" smtClean="0"/>
              <a:t>开始（下标从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开始）</a:t>
            </a:r>
            <a:endParaRPr lang="en-US" altLang="zh-CN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67700" cy="49831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#include &lt;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iostream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main(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argc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char**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argv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std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::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&lt;&lt;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argv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]&lt;&lt;","&lt;&lt;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argv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]&lt;&lt;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std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::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endl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return 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http://xinxi.xaufe.edu.cn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99EBA-8512-4C15-9A94-D3B62881ACC4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5632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43325"/>
            <a:ext cx="432117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301760" y="2984400"/>
              <a:ext cx="3848400" cy="24390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400" y="2975040"/>
                <a:ext cx="3867120" cy="245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7B64D-3386-438E-B8F2-E31004291571}" type="slidenum">
              <a:rPr lang="zh-CN" altLang="en-US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字符串处理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</a:t>
            </a:r>
            <a:r>
              <a:rPr lang="zh-CN" altLang="en-US" smtClean="0"/>
              <a:t>语言中没有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字符串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数据类型</a:t>
            </a:r>
          </a:p>
          <a:p>
            <a:pPr lvl="1" eaLnBrk="1" hangingPunct="1"/>
            <a:r>
              <a:rPr lang="zh-CN" altLang="en-US" smtClean="0"/>
              <a:t>字符串被处理</a:t>
            </a:r>
            <a:r>
              <a:rPr lang="zh-CN" altLang="en-US" u="sng" smtClean="0"/>
              <a:t>为由字符指针指向的、存储在</a:t>
            </a:r>
            <a:r>
              <a:rPr lang="zh-CN" altLang="en-US" u="sng" smtClean="0">
                <a:solidFill>
                  <a:srgbClr val="FF3300"/>
                </a:solidFill>
              </a:rPr>
              <a:t>字符数组</a:t>
            </a:r>
            <a:r>
              <a:rPr lang="zh-CN" altLang="en-US" u="sng" smtClean="0"/>
              <a:t>里的字符序列</a:t>
            </a:r>
          </a:p>
          <a:p>
            <a:pPr lvl="1" eaLnBrk="1" hangingPunct="1"/>
            <a:r>
              <a:rPr lang="zh-CN" altLang="en-US" smtClean="0"/>
              <a:t>最后加上了一个空字符</a:t>
            </a:r>
            <a:r>
              <a:rPr lang="zh-CN" altLang="en-US" smtClean="0">
                <a:latin typeface="Arial" panose="020B0604020202020204" pitchFamily="34" charset="0"/>
              </a:rPr>
              <a:t>‘</a:t>
            </a:r>
            <a:r>
              <a:rPr lang="en-US" altLang="zh-CN" smtClean="0"/>
              <a:t>\0</a:t>
            </a:r>
            <a:r>
              <a:rPr lang="en-US" altLang="zh-CN" smtClean="0">
                <a:latin typeface="Arial" panose="020B0604020202020204" pitchFamily="34" charset="0"/>
              </a:rPr>
              <a:t>’</a:t>
            </a:r>
            <a:r>
              <a:rPr lang="zh-CN" altLang="en-US" smtClean="0"/>
              <a:t>，作为字符串的结束标志</a:t>
            </a:r>
          </a:p>
          <a:p>
            <a:pPr lvl="1" eaLnBrk="1" hangingPunct="1"/>
            <a:r>
              <a:rPr lang="zh-CN" altLang="en-US" smtClean="0"/>
              <a:t>字符串常量被编译程序自动转换成具有这种形式的数组，该数组的开始地址被作为字符指针值使用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412FB9-2596-4C59-8C08-2AD375C5A6CF}" type="slidenum">
              <a:rPr lang="zh-CN" altLang="en-US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语言的字符串处理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回顾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188" y="1412875"/>
            <a:ext cx="6997700" cy="484822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#include &lt;</a:t>
            </a:r>
            <a:r>
              <a:rPr lang="en-US" altLang="zh-CN" sz="2400" dirty="0" err="1" smtClean="0">
                <a:solidFill>
                  <a:srgbClr val="FF3300"/>
                </a:solidFill>
              </a:rPr>
              <a:t>string.h</a:t>
            </a:r>
            <a:r>
              <a:rPr lang="en-US" altLang="zh-CN" sz="2400" dirty="0" smtClean="0"/>
              <a:t>&gt; </a:t>
            </a:r>
          </a:p>
          <a:p>
            <a:pPr lvl="1" eaLnBrk="1" hangingPunct="1"/>
            <a:r>
              <a:rPr lang="en-US" altLang="zh-CN" sz="2400" dirty="0" err="1" smtClean="0"/>
              <a:t>strcpy</a:t>
            </a:r>
            <a:r>
              <a:rPr lang="en-US" altLang="zh-CN" sz="2400" dirty="0" smtClean="0"/>
              <a:t>(char *, 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char *)</a:t>
            </a:r>
          </a:p>
          <a:p>
            <a:pPr lvl="2" eaLnBrk="1" hangingPunct="1"/>
            <a:r>
              <a:rPr lang="zh-CN" altLang="en-US" dirty="0" smtClean="0"/>
              <a:t>字符串拷贝</a:t>
            </a:r>
          </a:p>
          <a:p>
            <a:pPr lvl="1" eaLnBrk="1" hangingPunct="1"/>
            <a:r>
              <a:rPr lang="en-US" altLang="zh-CN" sz="2400" dirty="0" err="1" smtClean="0"/>
              <a:t>strlen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char *)</a:t>
            </a:r>
          </a:p>
          <a:p>
            <a:pPr lvl="2" eaLnBrk="1" hangingPunct="1"/>
            <a:r>
              <a:rPr lang="zh-CN" altLang="en-US" dirty="0" smtClean="0"/>
              <a:t>取字符串长度</a:t>
            </a:r>
          </a:p>
          <a:p>
            <a:pPr lvl="1" eaLnBrk="1" hangingPunct="1"/>
            <a:r>
              <a:rPr lang="en-US" altLang="zh-CN" sz="2400" dirty="0" err="1" smtClean="0"/>
              <a:t>strcat</a:t>
            </a:r>
            <a:r>
              <a:rPr lang="en-US" altLang="zh-CN" sz="2400" dirty="0" smtClean="0"/>
              <a:t>(char *, 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char *)</a:t>
            </a:r>
          </a:p>
          <a:p>
            <a:pPr lvl="2" eaLnBrk="1" hangingPunct="1"/>
            <a:r>
              <a:rPr lang="zh-CN" altLang="en-US" dirty="0" smtClean="0"/>
              <a:t>字符串连接</a:t>
            </a:r>
          </a:p>
          <a:p>
            <a:pPr lvl="1" eaLnBrk="1" hangingPunct="1"/>
            <a:r>
              <a:rPr lang="en-US" altLang="zh-CN" sz="2400" dirty="0" err="1" smtClean="0"/>
              <a:t>strcmp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char *, 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char *)</a:t>
            </a:r>
          </a:p>
          <a:p>
            <a:pPr lvl="2" eaLnBrk="1" hangingPunct="1"/>
            <a:r>
              <a:rPr lang="zh-CN" altLang="en-US" dirty="0" smtClean="0"/>
              <a:t>字符串比较</a:t>
            </a:r>
          </a:p>
          <a:p>
            <a:pPr lvl="1" eaLnBrk="1" hangingPunct="1"/>
            <a:r>
              <a:rPr lang="en-US" altLang="en-US" sz="2400" dirty="0" err="1" smtClean="0"/>
              <a:t>strstr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const</a:t>
            </a:r>
            <a:r>
              <a:rPr lang="en-US" altLang="en-US" sz="2400" dirty="0" smtClean="0"/>
              <a:t> char *, </a:t>
            </a:r>
            <a:r>
              <a:rPr lang="en-US" altLang="en-US" sz="2400" dirty="0" err="1" smtClean="0"/>
              <a:t>const</a:t>
            </a:r>
            <a:r>
              <a:rPr lang="en-US" altLang="en-US" sz="2400" dirty="0" smtClean="0"/>
              <a:t> char *)</a:t>
            </a:r>
            <a:endParaRPr lang="en-US" altLang="zh-CN" sz="2400" dirty="0" smtClean="0"/>
          </a:p>
          <a:p>
            <a:pPr lvl="2" eaLnBrk="1" hangingPunct="1"/>
            <a:r>
              <a:rPr lang="zh-CN" altLang="en-US" dirty="0" smtClean="0"/>
              <a:t>在主串中查找指定的子串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1C8975-70D5-41B8-89C6-0941BA00A5CD}" type="slidenum">
              <a:rPr lang="zh-CN" altLang="en-US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语言中的动态内存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分配（回顾）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头文件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>
                <a:solidFill>
                  <a:srgbClr val="FF3300"/>
                </a:solidFill>
              </a:rPr>
              <a:t>stdlib.h</a:t>
            </a:r>
            <a:r>
              <a:rPr lang="en-US" altLang="zh-CN" sz="24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void* 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size_t</a:t>
            </a:r>
            <a:r>
              <a:rPr lang="en-US" altLang="zh-CN" sz="2400" dirty="0" smtClean="0"/>
              <a:t> size);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向系统申请大小为</a:t>
            </a:r>
            <a:r>
              <a:rPr lang="en-US" altLang="zh-CN" sz="2400" dirty="0" smtClean="0"/>
              <a:t>size</a:t>
            </a:r>
            <a:r>
              <a:rPr lang="zh-CN" altLang="en-US" sz="2400" dirty="0" smtClean="0"/>
              <a:t>的内存块，把指向首地址的指针返回。如果申请不成功，返回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（一定要检查返回值）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void free(void* block);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释放由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申请的内存块。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是指向此块首地址的指针（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的返回值）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关于动态分配的内存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 smtClean="0">
                <a:latin typeface="Arial" panose="020B0604020202020204" pitchFamily="34" charset="0"/>
              </a:rPr>
              <a:t>“</a:t>
            </a:r>
            <a:r>
              <a:rPr lang="zh-CN" altLang="en-US" sz="2400" dirty="0" smtClean="0"/>
              <a:t>堆（</a:t>
            </a:r>
            <a:r>
              <a:rPr lang="en-US" altLang="zh-CN" sz="2400" dirty="0" smtClean="0"/>
              <a:t>heap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latin typeface="Arial" panose="020B0604020202020204" pitchFamily="34" charset="0"/>
              </a:rPr>
              <a:t>”</a:t>
            </a:r>
            <a:r>
              <a:rPr lang="zh-CN" altLang="en-US" sz="2400" dirty="0" smtClean="0"/>
              <a:t>中分配，内容随机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被</a:t>
            </a:r>
            <a:r>
              <a:rPr lang="en-US" altLang="zh-CN" sz="2400" dirty="0" smtClean="0"/>
              <a:t>free/delete</a:t>
            </a:r>
            <a:r>
              <a:rPr lang="zh-CN" altLang="en-US" sz="2400" dirty="0" smtClean="0"/>
              <a:t>之前，永久有效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在被</a:t>
            </a:r>
            <a:r>
              <a:rPr lang="en-US" altLang="zh-CN" sz="2400" dirty="0" smtClean="0"/>
              <a:t>free/delete</a:t>
            </a:r>
            <a:r>
              <a:rPr lang="zh-CN" altLang="en-US" sz="2400" dirty="0" smtClean="0"/>
              <a:t>之后，该块内存不再属于你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B7849B-1CB0-42B8-9466-EA6FB98D8CCC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考核方式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67700" cy="48402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作业成绩</a:t>
            </a:r>
            <a:r>
              <a:rPr lang="en-US" altLang="zh-CN" dirty="0" smtClean="0"/>
              <a:t>20%</a:t>
            </a:r>
          </a:p>
          <a:p>
            <a:pPr lvl="1" eaLnBrk="1" hangingPunct="1"/>
            <a:r>
              <a:rPr lang="zh-CN" altLang="en-US" dirty="0" smtClean="0"/>
              <a:t>每次课后上机都要求完成指定的作业</a:t>
            </a:r>
          </a:p>
          <a:p>
            <a:pPr lvl="1" eaLnBrk="1" hangingPunct="1"/>
            <a:r>
              <a:rPr lang="zh-CN" altLang="en-US" dirty="0" smtClean="0"/>
              <a:t>取课后作业的加权和作为平时成绩</a:t>
            </a:r>
          </a:p>
          <a:p>
            <a:pPr eaLnBrk="1" hangingPunct="1"/>
            <a:r>
              <a:rPr lang="zh-CN" altLang="en-US" dirty="0" smtClean="0"/>
              <a:t>课堂表现</a:t>
            </a:r>
            <a:r>
              <a:rPr lang="en-US" altLang="zh-CN" dirty="0" smtClean="0"/>
              <a:t>10%</a:t>
            </a:r>
          </a:p>
          <a:p>
            <a:pPr lvl="1" eaLnBrk="1" hangingPunct="1"/>
            <a:r>
              <a:rPr lang="zh-CN" altLang="en-US" dirty="0" smtClean="0"/>
              <a:t>课堂点名，提问（主要针对自学内容）</a:t>
            </a:r>
          </a:p>
          <a:p>
            <a:pPr lvl="1" eaLnBrk="1" hangingPunct="1"/>
            <a:r>
              <a:rPr lang="zh-CN" altLang="en-US" dirty="0" smtClean="0"/>
              <a:t>上机课抽查</a:t>
            </a:r>
          </a:p>
          <a:p>
            <a:pPr eaLnBrk="1" hangingPunct="1"/>
            <a:r>
              <a:rPr lang="zh-CN" altLang="en-US" dirty="0" smtClean="0"/>
              <a:t>期末考试</a:t>
            </a:r>
            <a:r>
              <a:rPr lang="en-US" altLang="zh-CN" dirty="0" smtClean="0"/>
              <a:t>70%</a:t>
            </a:r>
          </a:p>
          <a:p>
            <a:pPr lvl="1" eaLnBrk="1" hangingPunct="1"/>
            <a:r>
              <a:rPr lang="zh-CN" altLang="en-US" dirty="0" smtClean="0"/>
              <a:t>课程结束后安排期末考试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上机考试，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8558E4-9764-48DC-931C-4AAD841703D6}" type="slidenum">
              <a:rPr lang="zh-CN" altLang="en-US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程序实现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25243"/>
            <a:ext cx="6314972" cy="506841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28B60-D198-4FA7-BB87-2C41E7B9BCFE}" type="slidenum">
              <a:rPr lang="zh-CN" altLang="en-US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中的字符串处理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76400"/>
            <a:ext cx="8568630" cy="46482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C++</a:t>
            </a:r>
            <a:r>
              <a:rPr lang="zh-CN" altLang="en-US" sz="2800" dirty="0" smtClean="0"/>
              <a:t>保留了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语言的字符串处理机制和相关的处理函数</a:t>
            </a:r>
          </a:p>
          <a:p>
            <a:pPr lvl="1" eaLnBrk="1" hangingPunct="1"/>
            <a:r>
              <a:rPr lang="zh-CN" altLang="en-US" sz="2500" dirty="0" smtClean="0"/>
              <a:t>以</a:t>
            </a:r>
            <a:r>
              <a:rPr lang="zh-CN" altLang="en-US" sz="2500" dirty="0" smtClean="0">
                <a:latin typeface="Arial" panose="020B0604020202020204" pitchFamily="34" charset="0"/>
              </a:rPr>
              <a:t>’</a:t>
            </a:r>
            <a:r>
              <a:rPr lang="en-US" altLang="zh-CN" sz="2500" dirty="0" smtClean="0"/>
              <a:t>\0</a:t>
            </a:r>
            <a:r>
              <a:rPr lang="en-US" altLang="zh-CN" sz="2500" dirty="0" smtClean="0">
                <a:latin typeface="Arial" panose="020B0604020202020204" pitchFamily="34" charset="0"/>
              </a:rPr>
              <a:t>’</a:t>
            </a:r>
            <a:r>
              <a:rPr lang="zh-CN" altLang="en-US" sz="2500" dirty="0" smtClean="0"/>
              <a:t>结束字符序列，头文件仍为</a:t>
            </a:r>
            <a:r>
              <a:rPr lang="en-US" altLang="zh-CN" sz="2500" dirty="0" smtClean="0"/>
              <a:t>&lt;</a:t>
            </a:r>
            <a:r>
              <a:rPr lang="en-US" altLang="zh-CN" sz="2500" dirty="0" err="1" smtClean="0">
                <a:solidFill>
                  <a:srgbClr val="FF3300"/>
                </a:solidFill>
              </a:rPr>
              <a:t>string.h</a:t>
            </a:r>
            <a:r>
              <a:rPr lang="en-US" altLang="zh-CN" sz="2500" dirty="0" smtClean="0"/>
              <a:t>&gt;</a:t>
            </a:r>
          </a:p>
          <a:p>
            <a:pPr lvl="1" eaLnBrk="1" hangingPunct="1"/>
            <a:r>
              <a:rPr lang="zh-CN" altLang="en-US" sz="2500" dirty="0" smtClean="0"/>
              <a:t>并提供了完全兼容的</a:t>
            </a:r>
            <a:r>
              <a:rPr lang="en-US" altLang="zh-CN" sz="2500" dirty="0" smtClean="0"/>
              <a:t>&lt;</a:t>
            </a:r>
            <a:r>
              <a:rPr lang="en-US" altLang="zh-CN" sz="2500" dirty="0" err="1" smtClean="0">
                <a:solidFill>
                  <a:srgbClr val="FF3300"/>
                </a:solidFill>
              </a:rPr>
              <a:t>cstring</a:t>
            </a:r>
            <a:r>
              <a:rPr lang="en-US" altLang="zh-CN" sz="2500" dirty="0" smtClean="0"/>
              <a:t>&gt;</a:t>
            </a:r>
            <a:r>
              <a:rPr lang="zh-CN" altLang="en-US" sz="2500" dirty="0" smtClean="0"/>
              <a:t>头文件，相关函数定义在</a:t>
            </a:r>
            <a:r>
              <a:rPr lang="en-US" altLang="zh-CN" sz="2500" dirty="0" err="1" smtClean="0"/>
              <a:t>std</a:t>
            </a:r>
            <a:r>
              <a:rPr lang="zh-CN" altLang="en-US" sz="2500" dirty="0" smtClean="0"/>
              <a:t>名字空间</a:t>
            </a:r>
          </a:p>
          <a:p>
            <a:pPr eaLnBrk="1" hangingPunct="1"/>
            <a:r>
              <a:rPr lang="en-US" altLang="zh-CN" sz="2800" dirty="0" smtClean="0"/>
              <a:t>C++</a:t>
            </a:r>
            <a:r>
              <a:rPr lang="zh-CN" altLang="en-US" sz="2800" dirty="0" smtClean="0"/>
              <a:t>同时提供</a:t>
            </a:r>
            <a:r>
              <a:rPr lang="zh-CN" altLang="en-US" sz="2800" dirty="0" smtClean="0">
                <a:solidFill>
                  <a:srgbClr val="FF3300"/>
                </a:solidFill>
              </a:rPr>
              <a:t>新的</a:t>
            </a:r>
            <a:r>
              <a:rPr lang="zh-CN" altLang="en-US" sz="2800" dirty="0" smtClean="0">
                <a:solidFill>
                  <a:srgbClr val="0066CC"/>
                </a:solidFill>
              </a:rPr>
              <a:t>字符串类</a:t>
            </a:r>
            <a:r>
              <a:rPr lang="zh-CN" altLang="en-US" sz="2800" dirty="0" smtClean="0"/>
              <a:t>，封装对字符串的处理</a:t>
            </a:r>
          </a:p>
          <a:p>
            <a:pPr lvl="1" eaLnBrk="1" hangingPunct="1"/>
            <a:r>
              <a:rPr lang="zh-CN" altLang="en-US" sz="2400" dirty="0" smtClean="0"/>
              <a:t>字符串为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类，头文件为</a:t>
            </a:r>
            <a:r>
              <a:rPr lang="en-US" altLang="zh-CN" sz="2400" dirty="0" smtClean="0"/>
              <a:t>&lt;</a:t>
            </a:r>
            <a:r>
              <a:rPr lang="en-US" altLang="zh-CN" sz="2400" dirty="0" smtClean="0">
                <a:solidFill>
                  <a:srgbClr val="FF3300"/>
                </a:solidFill>
              </a:rPr>
              <a:t>string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，在</a:t>
            </a:r>
            <a:r>
              <a:rPr lang="en-US" altLang="zh-CN" sz="2400" dirty="0" err="1" smtClean="0"/>
              <a:t>std</a:t>
            </a:r>
            <a:r>
              <a:rPr lang="zh-CN" altLang="en-US" sz="2400" dirty="0" smtClean="0"/>
              <a:t>名字空间</a:t>
            </a:r>
          </a:p>
          <a:p>
            <a:pPr lvl="1" eaLnBrk="1" hangingPunct="1"/>
            <a:r>
              <a:rPr lang="zh-CN" altLang="en-US" sz="2400" dirty="0" smtClean="0"/>
              <a:t>该类直接支持各种字符串操作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316997-7329-4DBF-8261-B425C9718336}" type="slidenum">
              <a:rPr lang="zh-CN" altLang="en-US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中的动态内存分配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提供了动态内存管理的</a:t>
            </a:r>
            <a:r>
              <a:rPr lang="zh-CN" altLang="en-US" dirty="0" smtClean="0">
                <a:solidFill>
                  <a:srgbClr val="FF0000"/>
                </a:solidFill>
              </a:rPr>
              <a:t>运算符</a:t>
            </a:r>
          </a:p>
          <a:p>
            <a:pPr lvl="1" eaLnBrk="1" hangingPunct="1"/>
            <a:r>
              <a:rPr lang="en-US" altLang="zh-CN" dirty="0" smtClean="0"/>
              <a:t>new</a:t>
            </a:r>
            <a:r>
              <a:rPr lang="zh-CN" altLang="en-US" dirty="0" smtClean="0"/>
              <a:t>分配内存</a:t>
            </a:r>
          </a:p>
          <a:p>
            <a:pPr lvl="1" eaLnBrk="1" hangingPunct="1"/>
            <a:r>
              <a:rPr lang="en-US" altLang="zh-CN" dirty="0" smtClean="0"/>
              <a:t>delete</a:t>
            </a:r>
            <a:r>
              <a:rPr lang="zh-CN" altLang="en-US" dirty="0" smtClean="0"/>
              <a:t>释放内存</a:t>
            </a: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611188" y="3286125"/>
            <a:ext cx="81057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new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语法格式：</a:t>
            </a:r>
          </a:p>
          <a:p>
            <a:pPr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格式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：指针标识符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= new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类型标识符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;</a:t>
            </a:r>
          </a:p>
          <a:p>
            <a:pPr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格式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：指针标识符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= new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类型标识符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(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初始化值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);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格式</a:t>
            </a:r>
            <a:r>
              <a:rPr lang="en-US" altLang="zh-CN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3</a:t>
            </a:r>
            <a:r>
              <a:rPr lang="zh-CN" altLang="en-US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：指针标识符 </a:t>
            </a:r>
            <a:r>
              <a:rPr lang="en-US" altLang="zh-CN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= new  </a:t>
            </a:r>
            <a:r>
              <a:rPr lang="zh-CN" altLang="en-US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类型标识符</a:t>
            </a:r>
            <a:r>
              <a:rPr lang="en-US" altLang="zh-CN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[</a:t>
            </a:r>
            <a:r>
              <a:rPr lang="zh-CN" altLang="en-US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数组维数</a:t>
            </a:r>
            <a:r>
              <a:rPr lang="en-US" altLang="zh-CN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];</a:t>
            </a:r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611188" y="5084763"/>
            <a:ext cx="662463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delete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语法格式：</a:t>
            </a:r>
          </a:p>
          <a:p>
            <a:pPr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格式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：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delete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指针标识符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;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格式</a:t>
            </a:r>
            <a:r>
              <a:rPr lang="en-US" altLang="zh-CN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2</a:t>
            </a:r>
            <a:r>
              <a:rPr lang="zh-CN" altLang="en-US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：</a:t>
            </a:r>
            <a:r>
              <a:rPr lang="en-US" altLang="zh-CN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delete[] </a:t>
            </a:r>
            <a:r>
              <a:rPr lang="zh-CN" altLang="en-US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指针标识符</a:t>
            </a:r>
            <a:r>
              <a:rPr lang="en-US" altLang="zh-CN" sz="2800" dirty="0">
                <a:solidFill>
                  <a:srgbClr val="692A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/>
      <p:bldP spid="43725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4643D8-F008-48B5-BF41-2D312CAA8E57}" type="slidenum">
              <a:rPr lang="zh-CN" altLang="en-US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程序实现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68759"/>
            <a:ext cx="5544616" cy="506190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8DCEDF-A6DF-40E3-9D3E-8BFF95636F89}" type="slidenum">
              <a:rPr lang="zh-CN" altLang="en-US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程序实现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40768"/>
            <a:ext cx="6904202" cy="46085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2901960" y="3587760"/>
              <a:ext cx="1860840" cy="168300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2600" y="3578400"/>
                <a:ext cx="1879560" cy="170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BB9745-9E84-4A44-9D12-7AC5750CDD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新的类型转换操作符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标准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中引入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个强制类型转换运算符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FF0000"/>
                </a:solidFill>
              </a:rPr>
              <a:t>static_cast</a:t>
            </a:r>
            <a:r>
              <a:rPr lang="zh-CN" altLang="en-US" dirty="0" smtClean="0"/>
              <a:t>：标准转换及其逆转换</a:t>
            </a:r>
          </a:p>
          <a:p>
            <a:pPr lvl="2" eaLnBrk="1" hangingPunct="1"/>
            <a:r>
              <a:rPr lang="en-US" altLang="zh-CN" dirty="0" smtClean="0"/>
              <a:t>void*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char*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float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FF0000"/>
                </a:solidFill>
              </a:rPr>
              <a:t>const_cast</a:t>
            </a:r>
            <a:r>
              <a:rPr lang="zh-CN" altLang="en-US" dirty="0" smtClean="0"/>
              <a:t>：转换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，将转换掉表达式的常量性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FF0000"/>
                </a:solidFill>
              </a:rPr>
              <a:t>reinterpret_cast</a:t>
            </a:r>
            <a:r>
              <a:rPr lang="zh-CN" altLang="en-US" dirty="0" smtClean="0"/>
              <a:t>：非标准强制转换</a:t>
            </a:r>
          </a:p>
          <a:p>
            <a:pPr lvl="2" eaLnBrk="1" hangingPunct="1"/>
            <a:r>
              <a:rPr lang="zh-CN" altLang="en-US" dirty="0" smtClean="0"/>
              <a:t>如</a:t>
            </a:r>
            <a:r>
              <a:rPr lang="en-US" altLang="zh-CN" dirty="0" smtClean="0"/>
              <a:t>void*</a:t>
            </a:r>
            <a:r>
              <a:rPr lang="zh-CN" altLang="en-US" dirty="0" smtClean="0"/>
              <a:t>转换为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转换为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>
                <a:solidFill>
                  <a:srgbClr val="FF0000"/>
                </a:solidFill>
              </a:rPr>
              <a:t>dynamic_cast</a:t>
            </a:r>
            <a:r>
              <a:rPr lang="zh-CN" altLang="en-US" dirty="0" smtClean="0"/>
              <a:t>：进行类对象间的转换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314B44-09A3-4C6D-88A3-60D3C3B592A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旧式强制类型转换</a:t>
            </a:r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1547813" y="1296988"/>
            <a:ext cx="6408737" cy="21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语法：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// C++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强制转换符号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type_name (expr);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// C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语言强制转换符号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(type_name) expr;</a:t>
            </a: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1476375" y="3438525"/>
            <a:ext cx="6840538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范例：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char *pc = (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char*)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pcom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ival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3.14159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2" action="ppaction://hlinkfile"/>
              </a:rPr>
              <a:t>extern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char *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rewrite_str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(char* );//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3" action="ppaction://hlinkfile"/>
              </a:rPr>
              <a:t>存储类型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*pc2 =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rewrite_str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(char*) pc );</a:t>
            </a:r>
            <a:b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addr_value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(&amp;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ival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);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/>
      <p:bldP spid="42496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CC63C1-618C-4E5E-839C-CD2A7C9366B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显式类型转换</a:t>
            </a:r>
          </a:p>
        </p:txBody>
      </p:sp>
      <p:sp>
        <p:nvSpPr>
          <p:cNvPr id="425987" name="Rectangle 3"/>
          <p:cNvSpPr>
            <a:spLocks noChangeArrowheads="1"/>
          </p:cNvSpPr>
          <p:nvPr/>
        </p:nvSpPr>
        <p:spPr bwMode="auto">
          <a:xfrm>
            <a:off x="1116013" y="2347913"/>
            <a:ext cx="576103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范例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ival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en-US" altLang="zh-CN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</a:t>
            </a:r>
            <a:r>
              <a:rPr lang="en-US" altLang="zh-CN" sz="2400" dirty="0" err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dval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ival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+=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dval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ival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+=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static_cast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dval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);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1260475" y="1416050"/>
            <a:ext cx="684053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语法：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cast_name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type_name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&gt;(expression)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1116013" y="4037013"/>
            <a:ext cx="7488237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范例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x=22, *unsignedPtr;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 *voidPtr=&amp;x;</a:t>
            </a:r>
          </a:p>
          <a:p>
            <a:pPr lvl="1" eaLnBrk="1" hangingPunct="1">
              <a:lnSpc>
                <a:spcPct val="80000"/>
              </a:lnSpc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unsignedPtr=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reinterpret_cast&lt;int *&gt;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(voidPtr);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/>
      <p:bldP spid="425988" grpId="0"/>
      <p:bldP spid="42598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619250" y="609600"/>
            <a:ext cx="6769100" cy="487363"/>
          </a:xfrm>
        </p:spPr>
        <p:txBody>
          <a:bodyPr/>
          <a:lstStyle/>
          <a:p>
            <a:r>
              <a:rPr lang="en-US" altLang="zh-CN" sz="2400" b="0" smtClean="0">
                <a:ea typeface="宋体" panose="02010600030101010101" pitchFamily="2" charset="-122"/>
              </a:rPr>
              <a:t>static_cast</a:t>
            </a:r>
            <a:r>
              <a:rPr lang="zh-CN" altLang="en-US" sz="2400" b="0" smtClean="0">
                <a:ea typeface="宋体" panose="02010600030101010101" pitchFamily="2" charset="-122"/>
              </a:rPr>
              <a:t>和</a:t>
            </a:r>
            <a:r>
              <a:rPr lang="en-US" altLang="zh-CN" sz="2400" b="0" smtClean="0">
                <a:ea typeface="宋体" panose="02010600030101010101" pitchFamily="2" charset="-122"/>
              </a:rPr>
              <a:t>reinterpret_cast</a:t>
            </a:r>
            <a:r>
              <a:rPr lang="zh-CN" altLang="en-US" sz="2400" b="0" smtClean="0">
                <a:ea typeface="宋体" panose="02010600030101010101" pitchFamily="2" charset="-122"/>
              </a:rPr>
              <a:t>的区别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static_cast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zh-CN" altLang="en-US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静态转换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）执行非多态的转换，用于代替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中通常的强制转换操作。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7030A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注意：不能用</a:t>
            </a:r>
            <a:r>
              <a:rPr lang="en-US" altLang="zh-CN" sz="2400" dirty="0" err="1" smtClean="0">
                <a:solidFill>
                  <a:srgbClr val="7030A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static_cast</a:t>
            </a:r>
            <a:r>
              <a:rPr lang="zh-CN" altLang="en-US" sz="2400" dirty="0" smtClean="0">
                <a:solidFill>
                  <a:srgbClr val="7030A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把</a:t>
            </a:r>
            <a:r>
              <a:rPr lang="en-US" altLang="zh-CN" sz="2400" dirty="0" err="1" smtClean="0">
                <a:solidFill>
                  <a:srgbClr val="7030A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struct</a:t>
            </a:r>
            <a:r>
              <a:rPr lang="zh-CN" altLang="en-US" sz="2400" dirty="0" smtClean="0">
                <a:solidFill>
                  <a:srgbClr val="7030A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转换成</a:t>
            </a:r>
            <a:r>
              <a:rPr lang="en-US" altLang="zh-CN" sz="2400" dirty="0" err="1" smtClean="0">
                <a:solidFill>
                  <a:srgbClr val="7030A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zh-CN" altLang="en-US" sz="2400" dirty="0" smtClean="0">
                <a:solidFill>
                  <a:srgbClr val="7030A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类型或者把</a:t>
            </a:r>
            <a:r>
              <a:rPr lang="en-US" altLang="zh-CN" sz="2400" dirty="0" smtClean="0">
                <a:solidFill>
                  <a:srgbClr val="7030A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double</a:t>
            </a:r>
            <a:r>
              <a:rPr lang="zh-CN" altLang="en-US" sz="2400" dirty="0" smtClean="0">
                <a:solidFill>
                  <a:srgbClr val="7030A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类型转换成指针类型</a:t>
            </a:r>
            <a:endParaRPr lang="en-US" altLang="zh-CN" sz="2400" dirty="0" smtClean="0">
              <a:solidFill>
                <a:srgbClr val="7030A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reinterpret_cast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（重述转换）主要是将数据从一种类型的转换为另一种类型。通常用在函数指针类型之间进行转换，而且使用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reinterpret_cast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的代码很难移植</a:t>
            </a:r>
            <a:r>
              <a:rPr lang="zh-CN" altLang="en-US" sz="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dirty="0" smtClean="0"/>
              <a:t>。</a:t>
            </a:r>
            <a:endParaRPr lang="zh-CN" altLang="en-US" sz="80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http://xinxi.xaufe.edu.cn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D6602E-30AD-4FAF-8F27-E80644D9D944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0" y="-142875"/>
            <a:ext cx="0" cy="742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63480" rIns="0" bIns="6348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4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0" y="71438"/>
            <a:ext cx="85725" cy="314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63480" rIns="0" bIns="6348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200" b="0">
                <a:solidFill>
                  <a:srgbClr val="333333"/>
                </a:solidFill>
                <a:latin typeface="Arial Unicode MS" panose="020B0604020202020204" pitchFamily="34" charset="-122"/>
              </a:rPr>
              <a:t>.</a:t>
            </a:r>
            <a:r>
              <a:rPr lang="en-US" altLang="zh-CN" sz="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4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891F4D-FCE5-43CC-BE66-D06F82F457AD}" type="slidenum">
              <a:rPr lang="zh-CN" altLang="en-US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539750" y="1752600"/>
            <a:ext cx="7848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0" dirty="0">
                <a:latin typeface="Arial Narrow" panose="020B0606020202030204" pitchFamily="34" charset="0"/>
                <a:ea typeface="黑体" panose="02010609060101010101" pitchFamily="49" charset="-122"/>
              </a:rPr>
              <a:t>􀀀 </a:t>
            </a:r>
            <a:r>
              <a:rPr kumimoji="1" lang="en-US" altLang="zh-CN" sz="2800" b="0" dirty="0">
                <a:latin typeface="Arial Narrow" panose="020B0606020202030204" pitchFamily="34" charset="0"/>
                <a:ea typeface="黑体" panose="02010609060101010101" pitchFamily="49" charset="-122"/>
              </a:rPr>
              <a:t>Unstructured programming</a:t>
            </a:r>
            <a:r>
              <a:rPr kumimoji="1" lang="zh-CN" altLang="en-US" sz="2800" b="0" dirty="0">
                <a:latin typeface="Arial Narrow" panose="020B0606020202030204" pitchFamily="34" charset="0"/>
                <a:ea typeface="黑体" panose="02010609060101010101" pitchFamily="49" charset="-122"/>
              </a:rPr>
              <a:t>（无结构的）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0" dirty="0">
                <a:latin typeface="Arial Narrow" panose="020B0606020202030204" pitchFamily="34" charset="0"/>
                <a:ea typeface="黑体" panose="02010609060101010101" pitchFamily="49" charset="-122"/>
              </a:rPr>
              <a:t>􀀀 </a:t>
            </a:r>
            <a:r>
              <a:rPr kumimoji="1" lang="en-US" altLang="zh-CN" sz="2800" b="0" dirty="0">
                <a:latin typeface="Arial Narrow" panose="020B0606020202030204" pitchFamily="34" charset="0"/>
                <a:ea typeface="黑体" panose="02010609060101010101" pitchFamily="49" charset="-122"/>
              </a:rPr>
              <a:t>Procedural programming</a:t>
            </a:r>
            <a:r>
              <a:rPr kumimoji="1" lang="zh-CN" altLang="en-US" sz="2800" b="0" dirty="0">
                <a:latin typeface="Arial Narrow" panose="020B0606020202030204" pitchFamily="34" charset="0"/>
                <a:ea typeface="黑体" panose="02010609060101010101" pitchFamily="49" charset="-122"/>
              </a:rPr>
              <a:t>（面向过程的）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0" dirty="0">
                <a:latin typeface="Arial Narrow" panose="020B0606020202030204" pitchFamily="34" charset="0"/>
                <a:ea typeface="黑体" panose="02010609060101010101" pitchFamily="49" charset="-122"/>
              </a:rPr>
              <a:t>􀀀 </a:t>
            </a:r>
            <a:r>
              <a:rPr kumimoji="1" lang="en-US" altLang="zh-CN" sz="2800" b="0" dirty="0">
                <a:latin typeface="Arial Narrow" panose="020B0606020202030204" pitchFamily="34" charset="0"/>
                <a:ea typeface="黑体" panose="02010609060101010101" pitchFamily="49" charset="-122"/>
              </a:rPr>
              <a:t>Modular programming </a:t>
            </a:r>
            <a:r>
              <a:rPr kumimoji="1" lang="zh-CN" altLang="en-US" sz="2800" b="0" dirty="0">
                <a:latin typeface="Arial Narrow" panose="020B0606020202030204" pitchFamily="34" charset="0"/>
                <a:ea typeface="黑体" panose="02010609060101010101" pitchFamily="49" charset="-122"/>
              </a:rPr>
              <a:t>（模块化的）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0" dirty="0">
                <a:latin typeface="Arial Narrow" panose="020B0606020202030204" pitchFamily="34" charset="0"/>
                <a:ea typeface="黑体" panose="02010609060101010101" pitchFamily="49" charset="-122"/>
              </a:rPr>
              <a:t>􀀀 </a:t>
            </a:r>
            <a:r>
              <a:rPr kumimoji="1" lang="en-US" altLang="zh-CN" sz="2800" b="0" dirty="0">
                <a:latin typeface="Arial Narrow" panose="020B0606020202030204" pitchFamily="34" charset="0"/>
                <a:ea typeface="黑体" panose="02010609060101010101" pitchFamily="49" charset="-122"/>
              </a:rPr>
              <a:t>Object oriented programming</a:t>
            </a:r>
            <a:r>
              <a:rPr kumimoji="1" lang="zh-CN" altLang="en-US" sz="2800" b="0" dirty="0">
                <a:latin typeface="Arial Narrow" panose="020B0606020202030204" pitchFamily="34" charset="0"/>
                <a:ea typeface="黑体" panose="02010609060101010101" pitchFamily="49" charset="-122"/>
              </a:rPr>
              <a:t>（面向对象的）</a:t>
            </a:r>
          </a:p>
        </p:txBody>
      </p:sp>
      <p:sp>
        <p:nvSpPr>
          <p:cNvPr id="69637" name="Rectangle 3"/>
          <p:cNvSpPr>
            <a:spLocks noRot="1" noChangeArrowheads="1"/>
          </p:cNvSpPr>
          <p:nvPr/>
        </p:nvSpPr>
        <p:spPr bwMode="auto">
          <a:xfrm>
            <a:off x="152400" y="609600"/>
            <a:ext cx="8839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程序设计方法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19C090-A27C-4425-AF94-2320A24C25B3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</a:p>
        </p:txBody>
      </p:sp>
      <p:graphicFrame>
        <p:nvGraphicFramePr>
          <p:cNvPr id="385127" name="Group 10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3941514"/>
              </p:ext>
            </p:extLst>
          </p:nvPr>
        </p:nvGraphicFramePr>
        <p:xfrm>
          <a:off x="755650" y="1628775"/>
          <a:ext cx="7848600" cy="3969997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7848600"/>
              </a:tblGrid>
              <a:tr h="11521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C++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大学教程（第五版）， 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Harvey M. </a:t>
                      </a: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Deitel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Paul James </a:t>
                      </a: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Deitel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b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(C++ How to Program, Fifth Edition), 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电子工业出版社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英文版最新第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】(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较易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T="45714" marB="45714" horzOverflow="overflow"/>
                </a:tc>
              </a:tr>
              <a:tr h="864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C++ Primer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Stanley B </a:t>
                      </a: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Lippman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Josée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Lajoie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著，潘爱民，张丽译，中国电力出版社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中英文第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】(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较易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4" marB="45714" horzOverflow="overflow"/>
                </a:tc>
              </a:tr>
              <a:tr h="350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语言程序设计（第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版）郑莉，董渊，清华大学出版社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4" marB="45714" horzOverflow="overflow"/>
                </a:tc>
              </a:tr>
              <a:tr h="3958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语言程序设计教程（第二版）沈显君，杨进才，清华大学出版社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4" marB="45714" horzOverflow="overflow"/>
                </a:tc>
              </a:tr>
              <a:tr h="1436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4" marB="45714" horzOverflow="overflow"/>
                </a:tc>
              </a:tr>
              <a:tr h="765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仿宋_GB2312" pitchFamily="49" charset="-122"/>
                          <a:ea typeface="仿宋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更多的网络资源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 MSDN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、搜索引擎、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F87FD0-526E-4450-BB06-9B0F59B18D2F}" type="slidenum">
              <a:rPr lang="zh-CN" altLang="en-US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70660" name="Rectangle 2"/>
          <p:cNvSpPr>
            <a:spLocks noRot="1" noChangeArrowheads="1"/>
          </p:cNvSpPr>
          <p:nvPr/>
        </p:nvSpPr>
        <p:spPr bwMode="auto">
          <a:xfrm>
            <a:off x="1258888" y="609600"/>
            <a:ext cx="773271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5.1 Unstructured programming</a:t>
            </a:r>
          </a:p>
        </p:txBody>
      </p:sp>
      <p:pic>
        <p:nvPicPr>
          <p:cNvPr id="706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38" y="2049463"/>
            <a:ext cx="2874962" cy="198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1066800" y="411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latin typeface="Arial Narrow" panose="020B0606020202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main program directly operates on global data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B4C8E1-0DEC-406E-ABEE-EC80E160C664}" type="slidenum">
              <a:rPr lang="zh-CN" altLang="en-US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71684" name="Rectangle 2"/>
          <p:cNvSpPr>
            <a:spLocks noRot="1" noChangeArrowheads="1"/>
          </p:cNvSpPr>
          <p:nvPr/>
        </p:nvSpPr>
        <p:spPr bwMode="auto">
          <a:xfrm>
            <a:off x="827088" y="609600"/>
            <a:ext cx="816451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5.2 </a:t>
            </a:r>
            <a:r>
              <a:rPr lang="en-US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Procedural programming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716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284321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6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1905000"/>
            <a:ext cx="471963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1A0592-F33E-4C28-B54C-1D4296089081}" type="slidenum">
              <a:rPr lang="zh-CN" altLang="en-US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72708" name="Rectangle 2"/>
          <p:cNvSpPr>
            <a:spLocks noRot="1" noChangeArrowheads="1"/>
          </p:cNvSpPr>
          <p:nvPr/>
        </p:nvSpPr>
        <p:spPr bwMode="auto">
          <a:xfrm>
            <a:off x="611188" y="609600"/>
            <a:ext cx="838041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5.3 </a:t>
            </a:r>
            <a:r>
              <a:rPr lang="en-US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Modular programming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7270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633538"/>
            <a:ext cx="4841875" cy="42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C59051-373C-4034-8C33-2A9C099257F2}" type="slidenum">
              <a:rPr lang="zh-CN" altLang="en-US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304800" y="1828800"/>
            <a:ext cx="8534400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从键盘输入一个学生的信息（包括姓名、年龄、性别、学号等）和一个老师的信息（包括姓名、年龄、性别、是否授课等），然后将信息输出到屏幕。</a:t>
            </a:r>
          </a:p>
        </p:txBody>
      </p:sp>
      <p:sp>
        <p:nvSpPr>
          <p:cNvPr id="73733" name="Rectangle 3"/>
          <p:cNvSpPr>
            <a:spLocks noRot="1" noChangeArrowheads="1"/>
          </p:cNvSpPr>
          <p:nvPr/>
        </p:nvSpPr>
        <p:spPr bwMode="auto">
          <a:xfrm>
            <a:off x="152400" y="609600"/>
            <a:ext cx="8839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续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69E8F4-AFEE-41DE-AD36-CF02BAA684EB}" type="slidenum">
              <a:rPr lang="zh-CN" altLang="en-US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74756" name="Text Box 2"/>
          <p:cNvSpPr txBox="1">
            <a:spLocks noChangeArrowheads="1"/>
          </p:cNvSpPr>
          <p:nvPr/>
        </p:nvSpPr>
        <p:spPr bwMode="auto">
          <a:xfrm>
            <a:off x="228600" y="1995488"/>
            <a:ext cx="8686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分析：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	根据需求（题目要求），我们可以把问题划分为两个功能模块，一个是</a:t>
            </a:r>
            <a:r>
              <a:rPr kumimoji="1" lang="zh-CN" altLang="en-US" sz="28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输入模块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，一个是</a:t>
            </a:r>
            <a:r>
              <a:rPr kumimoji="1" lang="zh-CN" altLang="en-US" sz="28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输出模块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	我们用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语言来写，参看下面的代码：</a:t>
            </a:r>
          </a:p>
        </p:txBody>
      </p:sp>
      <p:sp>
        <p:nvSpPr>
          <p:cNvPr id="74757" name="Rectangle 3"/>
          <p:cNvSpPr>
            <a:spLocks noRot="1" noChangeArrowheads="1"/>
          </p:cNvSpPr>
          <p:nvPr/>
        </p:nvSpPr>
        <p:spPr bwMode="auto">
          <a:xfrm>
            <a:off x="152400" y="609600"/>
            <a:ext cx="8839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续</a:t>
            </a:r>
            <a:endParaRPr lang="en-US" altLang="zh-CN" sz="3600">
              <a:solidFill>
                <a:schemeClr val="bg1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7A51C-3EDF-45DC-B044-0BDCD4806071}" type="slidenum">
              <a:rPr lang="zh-CN" altLang="en-US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75780" name="Rectangl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75781" name="Text Box 2"/>
          <p:cNvSpPr txBox="1">
            <a:spLocks noChangeArrowheads="1"/>
          </p:cNvSpPr>
          <p:nvPr/>
        </p:nvSpPr>
        <p:spPr bwMode="auto">
          <a:xfrm>
            <a:off x="250825" y="61913"/>
            <a:ext cx="8497888" cy="683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//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main()				// </a:t>
            </a: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主函数开始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// </a:t>
            </a: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声明用于存储学生信息的变量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 </a:t>
            </a:r>
            <a:r>
              <a:rPr kumimoji="1"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strStudentName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[20];	// </a:t>
            </a:r>
            <a:r>
              <a:rPr kumimoji="1"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学生姓名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nStudentAge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		// </a:t>
            </a:r>
            <a:r>
              <a:rPr kumimoji="1"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学生年龄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 </a:t>
            </a:r>
            <a:r>
              <a:rPr kumimoji="1"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cStudentSex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		// </a:t>
            </a:r>
            <a:r>
              <a:rPr kumimoji="1"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学生性别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nStudentNumber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 	// </a:t>
            </a:r>
            <a:r>
              <a:rPr kumimoji="1"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学生学号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zh-CN" altLang="en-US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声明用于存储老师信息的变量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 </a:t>
            </a:r>
            <a:r>
              <a:rPr kumimoji="1" lang="en-US" altLang="zh-CN" sz="2000" dirty="0" err="1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strTeacherName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[20];	// </a:t>
            </a:r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老师姓名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 err="1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nTeacherAge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		// </a:t>
            </a:r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老师年龄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 </a:t>
            </a:r>
            <a:r>
              <a:rPr kumimoji="1" lang="en-US" altLang="zh-CN" sz="2000" dirty="0" err="1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cTeacherSex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		// </a:t>
            </a:r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老师性别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 err="1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nIsTeaching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 		// </a:t>
            </a:r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是否授课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zh-CN" altLang="en-US" sz="20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zh-CN" altLang="en-US" sz="20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输入模块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 err="1">
                <a:solidFill>
                  <a:srgbClr val="9966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GetStudentInfo</a:t>
            </a:r>
            <a:r>
              <a:rPr kumimoji="1" lang="en-US" altLang="zh-CN" sz="2000" dirty="0">
                <a:solidFill>
                  <a:srgbClr val="9966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(…);		// </a:t>
            </a:r>
            <a:r>
              <a:rPr kumimoji="1" lang="zh-CN" altLang="en-US" sz="2000" dirty="0">
                <a:solidFill>
                  <a:srgbClr val="9966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输入学生信息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9966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 err="1">
                <a:solidFill>
                  <a:srgbClr val="9966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GetTeacherInfo</a:t>
            </a:r>
            <a:r>
              <a:rPr kumimoji="1" lang="en-US" altLang="zh-CN" sz="2000" dirty="0">
                <a:solidFill>
                  <a:srgbClr val="9966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(…);		// </a:t>
            </a:r>
            <a:r>
              <a:rPr kumimoji="1" lang="zh-CN" altLang="en-US" sz="2000" dirty="0">
                <a:solidFill>
                  <a:srgbClr val="9966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输入老师信息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输出模块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 err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PrintStudentInfo</a:t>
            </a:r>
            <a:r>
              <a:rPr kumimoji="1" lang="en-US" altLang="zh-CN" sz="20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(…);		// </a:t>
            </a:r>
            <a:r>
              <a:rPr kumimoji="1" lang="zh-CN" altLang="en-US" sz="20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输出学生信息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 err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PrintTeacherInfo</a:t>
            </a:r>
            <a:r>
              <a:rPr kumimoji="1" lang="en-US" altLang="zh-CN" sz="20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(…);	// </a:t>
            </a:r>
            <a:r>
              <a:rPr kumimoji="1" lang="zh-CN" altLang="en-US" sz="20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输出老师信息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return(0);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思考：如果需要处理多个学生和教师信息怎么办？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395288" y="1052513"/>
            <a:ext cx="3600450" cy="1223962"/>
          </a:xfrm>
          <a:prstGeom prst="rect">
            <a:avLst/>
          </a:prstGeom>
          <a:noFill/>
          <a:ln w="254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466725" y="2565400"/>
            <a:ext cx="3384550" cy="1223963"/>
          </a:xfrm>
          <a:prstGeom prst="rect">
            <a:avLst/>
          </a:prstGeom>
          <a:noFill/>
          <a:ln w="254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39750" y="4221163"/>
            <a:ext cx="2952750" cy="647700"/>
          </a:xfrm>
          <a:prstGeom prst="rect">
            <a:avLst/>
          </a:prstGeom>
          <a:noFill/>
          <a:ln w="254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611188" y="5229225"/>
            <a:ext cx="2952750" cy="647700"/>
          </a:xfrm>
          <a:prstGeom prst="rect">
            <a:avLst/>
          </a:prstGeom>
          <a:noFill/>
          <a:ln w="254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460807" name="AutoShape 7"/>
          <p:cNvSpPr>
            <a:spLocks noChangeArrowheads="1"/>
          </p:cNvSpPr>
          <p:nvPr/>
        </p:nvSpPr>
        <p:spPr bwMode="auto">
          <a:xfrm>
            <a:off x="5580063" y="909638"/>
            <a:ext cx="2663825" cy="503237"/>
          </a:xfrm>
          <a:prstGeom prst="wedgeRoundRectCallout">
            <a:avLst>
              <a:gd name="adj1" fmla="val -113468"/>
              <a:gd name="adj2" fmla="val 107727"/>
              <a:gd name="adj3" fmla="val 16667"/>
            </a:avLst>
          </a:prstGeom>
          <a:solidFill>
            <a:schemeClr val="accent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描述学生的数据</a:t>
            </a:r>
          </a:p>
        </p:txBody>
      </p:sp>
      <p:sp>
        <p:nvSpPr>
          <p:cNvPr id="460808" name="AutoShape 8"/>
          <p:cNvSpPr>
            <a:spLocks noChangeArrowheads="1"/>
          </p:cNvSpPr>
          <p:nvPr/>
        </p:nvSpPr>
        <p:spPr bwMode="auto">
          <a:xfrm>
            <a:off x="5508625" y="2420938"/>
            <a:ext cx="2627313" cy="503237"/>
          </a:xfrm>
          <a:prstGeom prst="wedgeRoundRectCallout">
            <a:avLst>
              <a:gd name="adj1" fmla="val -115741"/>
              <a:gd name="adj2" fmla="val 107727"/>
              <a:gd name="adj3" fmla="val 16667"/>
            </a:avLst>
          </a:prstGeom>
          <a:solidFill>
            <a:schemeClr val="accent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描述老师的数据</a:t>
            </a:r>
          </a:p>
        </p:txBody>
      </p:sp>
      <p:sp>
        <p:nvSpPr>
          <p:cNvPr id="460809" name="AutoShape 9"/>
          <p:cNvSpPr>
            <a:spLocks noChangeArrowheads="1"/>
          </p:cNvSpPr>
          <p:nvPr/>
        </p:nvSpPr>
        <p:spPr bwMode="auto">
          <a:xfrm>
            <a:off x="6732588" y="3500438"/>
            <a:ext cx="1728787" cy="503237"/>
          </a:xfrm>
          <a:prstGeom prst="wedgeRoundRectCallout">
            <a:avLst>
              <a:gd name="adj1" fmla="val -238060"/>
              <a:gd name="adj2" fmla="val 156940"/>
              <a:gd name="adj3" fmla="val 16667"/>
            </a:avLst>
          </a:prstGeom>
          <a:solidFill>
            <a:schemeClr val="accent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460810" name="AutoShape 10"/>
          <p:cNvSpPr>
            <a:spLocks noChangeArrowheads="1"/>
          </p:cNvSpPr>
          <p:nvPr/>
        </p:nvSpPr>
        <p:spPr bwMode="auto">
          <a:xfrm>
            <a:off x="6877050" y="4581525"/>
            <a:ext cx="1728788" cy="503238"/>
          </a:xfrm>
          <a:prstGeom prst="wedgeRoundRectCallout">
            <a:avLst>
              <a:gd name="adj1" fmla="val -244032"/>
              <a:gd name="adj2" fmla="val 145583"/>
              <a:gd name="adj3" fmla="val 16667"/>
            </a:avLst>
          </a:prstGeom>
          <a:solidFill>
            <a:schemeClr val="accent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78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78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animBg="1"/>
      <p:bldP spid="460804" grpId="0" animBg="1"/>
      <p:bldP spid="460805" grpId="0" animBg="1"/>
      <p:bldP spid="460806" grpId="0" animBg="1"/>
      <p:bldP spid="460807" grpId="0" animBg="1"/>
      <p:bldP spid="460808" grpId="0" animBg="1"/>
      <p:bldP spid="460809" grpId="0" animBg="1"/>
      <p:bldP spid="4608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ADCAE4-8052-4788-B061-1F85CE8A964A}" type="slidenum">
              <a:rPr lang="zh-CN" altLang="en-US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76805" name="Text Box 2"/>
          <p:cNvSpPr txBox="1">
            <a:spLocks noChangeArrowheads="1"/>
          </p:cNvSpPr>
          <p:nvPr/>
        </p:nvSpPr>
        <p:spPr bwMode="auto">
          <a:xfrm>
            <a:off x="152400" y="685800"/>
            <a:ext cx="85344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上面的例子中，我们可以进一步将属于学生和老师的变量放入</a:t>
            </a:r>
            <a:r>
              <a:rPr kumimoji="1" lang="zh-CN" altLang="en-US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。这样可以在一定程度上完成</a:t>
            </a:r>
            <a:r>
              <a:rPr kumimoji="1"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对数据的封装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。但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在结构化程序设计中，数据与对其进行操作的函数仍是分离的。</a:t>
            </a:r>
          </a:p>
        </p:txBody>
      </p:sp>
      <p:sp>
        <p:nvSpPr>
          <p:cNvPr id="76806" name="Text Box 3"/>
          <p:cNvSpPr txBox="1">
            <a:spLocks noChangeArrowheads="1"/>
          </p:cNvSpPr>
          <p:nvPr/>
        </p:nvSpPr>
        <p:spPr bwMode="auto">
          <a:xfrm>
            <a:off x="457200" y="2286000"/>
            <a:ext cx="815340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声明学生结构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Student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struct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Student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char </a:t>
            </a:r>
            <a:r>
              <a:rPr kumimoji="1" lang="en-US" altLang="zh-CN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strStudentName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[20];	// </a:t>
            </a:r>
            <a:r>
              <a:rPr kumimoji="1" lang="zh-CN" alt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学生姓名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nStudentAge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		// </a:t>
            </a:r>
            <a:r>
              <a:rPr kumimoji="1" lang="zh-CN" alt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学生年龄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 </a:t>
            </a:r>
            <a:r>
              <a:rPr kumimoji="1" lang="en-US" altLang="zh-CN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cStudentSex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		// </a:t>
            </a:r>
            <a:r>
              <a:rPr kumimoji="1" lang="zh-CN" alt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学生性别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nStudentNumber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 	// </a:t>
            </a:r>
            <a:r>
              <a:rPr kumimoji="1" lang="zh-CN" alt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学生学号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 </a:t>
            </a:r>
            <a:r>
              <a:rPr kumimoji="1" lang="zh-CN" altLang="en-US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声明老师结构</a:t>
            </a: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Teacher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err="1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struct</a:t>
            </a: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Teacher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char </a:t>
            </a:r>
            <a:r>
              <a:rPr kumimoji="1" lang="en-US" altLang="zh-CN" sz="2000" dirty="0" err="1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strTeacherName</a:t>
            </a: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[20];	// </a:t>
            </a:r>
            <a:r>
              <a:rPr kumimoji="1" lang="zh-CN" altLang="en-US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老师姓名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 err="1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nTeacherAge</a:t>
            </a: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		// </a:t>
            </a:r>
            <a:r>
              <a:rPr kumimoji="1" lang="zh-CN" altLang="en-US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老师年龄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 </a:t>
            </a:r>
            <a:r>
              <a:rPr kumimoji="1" lang="en-US" altLang="zh-CN" sz="2000" dirty="0" err="1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cTeacherSex</a:t>
            </a: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		// </a:t>
            </a:r>
            <a:r>
              <a:rPr kumimoji="1" lang="zh-CN" altLang="en-US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老师性别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dirty="0" err="1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nIsTeaching</a:t>
            </a: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 		// </a:t>
            </a:r>
            <a:r>
              <a:rPr kumimoji="1" lang="zh-CN" altLang="en-US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是否教书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FDC0BB-9CB8-42AE-953F-DF59139432DE}" type="slidenum">
              <a:rPr lang="zh-CN" altLang="en-US"/>
              <a:pPr>
                <a:defRPr/>
              </a:pPr>
              <a:t>67</a:t>
            </a:fld>
            <a:endParaRPr lang="en-US" altLang="zh-CN"/>
          </a:p>
        </p:txBody>
      </p:sp>
      <p:graphicFrame>
        <p:nvGraphicFramePr>
          <p:cNvPr id="778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96454"/>
              </p:ext>
            </p:extLst>
          </p:nvPr>
        </p:nvGraphicFramePr>
        <p:xfrm>
          <a:off x="1476375" y="1203325"/>
          <a:ext cx="5913438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Picture" r:id="rId3" imgW="2647348" imgH="2378049" progId="Word.Picture.8">
                  <p:embed/>
                </p:oleObj>
              </mc:Choice>
              <mc:Fallback>
                <p:oleObj name="Picture" r:id="rId3" imgW="2647348" imgH="2378049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03325"/>
                        <a:ext cx="5913438" cy="53213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3"/>
          <p:cNvSpPr>
            <a:spLocks noRot="1" noChangeArrowheads="1"/>
          </p:cNvSpPr>
          <p:nvPr/>
        </p:nvSpPr>
        <p:spPr bwMode="auto">
          <a:xfrm>
            <a:off x="152400" y="609600"/>
            <a:ext cx="8839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续</a:t>
            </a:r>
            <a:endParaRPr lang="en-US" altLang="zh-CN" sz="3600">
              <a:solidFill>
                <a:schemeClr val="bg1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638C98-5A59-4F52-AEEA-5B666B748A11}" type="slidenum">
              <a:rPr lang="zh-CN" altLang="en-US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250825" y="1957388"/>
            <a:ext cx="8532813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函数用于完成一定的功能，它们都是针对特定的数据进行操作的。那么我们能不能以特定的数据为中心，将数据与对其进行操作的函数封装起来呢？</a:t>
            </a:r>
          </a:p>
        </p:txBody>
      </p:sp>
      <p:sp>
        <p:nvSpPr>
          <p:cNvPr id="78853" name="Rectangle 3"/>
          <p:cNvSpPr>
            <a:spLocks noRot="1" noChangeArrowheads="1"/>
          </p:cNvSpPr>
          <p:nvPr/>
        </p:nvSpPr>
        <p:spPr bwMode="auto">
          <a:xfrm>
            <a:off x="152400" y="609600"/>
            <a:ext cx="8839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续</a:t>
            </a:r>
            <a:endParaRPr lang="en-US" altLang="zh-CN" sz="3600">
              <a:solidFill>
                <a:schemeClr val="bg1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8447F8-D23E-4DA1-B256-B3DB923F9529}" type="slidenum">
              <a:rPr lang="zh-CN" altLang="en-US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323850" y="2022475"/>
            <a:ext cx="84963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面向对象程序设计出现在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80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年代中后期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面向对象程序设计是建立在结构化程序设计基础上的，但它不再是从功能入手，而是从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对象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（人、地方、事情等）入手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面向对象程序设计以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作为构造程序的基本单位，它具有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封装、数据抽象、继承、多态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等特点</a:t>
            </a:r>
          </a:p>
        </p:txBody>
      </p:sp>
      <p:sp>
        <p:nvSpPr>
          <p:cNvPr id="79877" name="Rectangle 3"/>
          <p:cNvSpPr>
            <a:spLocks noRot="1" noChangeArrowheads="1"/>
          </p:cNvSpPr>
          <p:nvPr/>
        </p:nvSpPr>
        <p:spPr bwMode="auto">
          <a:xfrm>
            <a:off x="1187450" y="609600"/>
            <a:ext cx="78041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5.4 </a:t>
            </a:r>
            <a:r>
              <a:rPr lang="en-US" altLang="en-US" sz="360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Object oriented programming</a:t>
            </a:r>
            <a:endParaRPr lang="en-US" altLang="zh-CN" sz="3600">
              <a:solidFill>
                <a:schemeClr val="bg1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216FE3-173E-4B8C-95F8-DE347F329806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为什么要学程序设计？</a:t>
            </a:r>
            <a:endParaRPr lang="en-US" altLang="zh-CN" sz="36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424863" cy="5127625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我们学习的是计算机类（新工科）专业</a:t>
            </a: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程序设计是计算机类课程的基础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程序设计是计算机类工科技术人员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基本技能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579F9-4C7B-4E34-8D77-1207E44F9AD5}" type="slidenum">
              <a:rPr lang="zh-CN" altLang="en-US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215900" y="2743200"/>
            <a:ext cx="8748713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		简单地说，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对象就是现实世界中的各种实体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，包括人、地点和事物等。例如，桌子、椅子、教室、学生、老师、电话、汽车等等。一般都要从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属性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行为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两个方面来对它们加以描述。</a:t>
            </a:r>
          </a:p>
        </p:txBody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3163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7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什么是对象？</a:t>
            </a:r>
          </a:p>
        </p:txBody>
      </p:sp>
      <p:sp>
        <p:nvSpPr>
          <p:cNvPr id="80902" name="Rectangle 4"/>
          <p:cNvSpPr>
            <a:spLocks noRot="1" noChangeArrowheads="1"/>
          </p:cNvSpPr>
          <p:nvPr/>
        </p:nvSpPr>
        <p:spPr bwMode="auto">
          <a:xfrm>
            <a:off x="152400" y="609600"/>
            <a:ext cx="8839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续</a:t>
            </a:r>
            <a:endParaRPr lang="en-US" altLang="zh-CN" sz="3600">
              <a:solidFill>
                <a:schemeClr val="bg1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5B7B15-79FA-485F-9BE1-E31B209F6996}" type="slidenum">
              <a:rPr lang="zh-CN" altLang="en-US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468313" y="2740025"/>
            <a:ext cx="82073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zh-CN" altLang="en-US" sz="2800">
                <a:solidFill>
                  <a:srgbClr val="701B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类描述了一组具有相同属性（数据元素）和相同行为（函数）的对象。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		类的数据成员是对对象属性的抽象，类的函数成员是对对象行为的抽象，而类本身就是对对象的抽象。</a:t>
            </a:r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250825" y="1720850"/>
            <a:ext cx="2732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7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什么是类？</a:t>
            </a:r>
          </a:p>
        </p:txBody>
      </p:sp>
      <p:sp>
        <p:nvSpPr>
          <p:cNvPr id="81926" name="Rectangle 4"/>
          <p:cNvSpPr>
            <a:spLocks noRot="1" noChangeArrowheads="1"/>
          </p:cNvSpPr>
          <p:nvPr/>
        </p:nvSpPr>
        <p:spPr bwMode="auto">
          <a:xfrm>
            <a:off x="152400" y="609600"/>
            <a:ext cx="8839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续</a:t>
            </a:r>
            <a:endParaRPr lang="en-US" altLang="zh-CN" sz="3600">
              <a:solidFill>
                <a:schemeClr val="bg1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07794B-2861-4B31-BE92-54095B8A65C0}" type="slidenum">
              <a:rPr lang="zh-CN" altLang="en-US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8294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82949" name="Text Box 2"/>
          <p:cNvSpPr txBox="1">
            <a:spLocks noChangeArrowheads="1"/>
          </p:cNvSpPr>
          <p:nvPr/>
        </p:nvSpPr>
        <p:spPr bwMode="auto">
          <a:xfrm>
            <a:off x="250825" y="503238"/>
            <a:ext cx="8664575" cy="629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class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Student				// Student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类的声明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public: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			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公有成员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Student();		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构造函数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~Student();		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析构函数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char*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GetName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();	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查询姓名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GetAge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();	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查询年龄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char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GetSex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();	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查询姓名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GetNumber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();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查询学号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bool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SetName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(char* n);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设置姓名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bool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SetAge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age);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设置年龄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bool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SetSex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(char* s);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设置性别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bool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SetNumber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);//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设置学号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protected: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			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保护成员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char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m_strName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[20];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姓名，字符串数组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m_nAge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	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年龄，整型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char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m_cSex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	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性别，字符型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m_nNumber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	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学号，整型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82950" name="Text Box 3"/>
          <p:cNvSpPr txBox="1">
            <a:spLocks noChangeArrowheads="1"/>
          </p:cNvSpPr>
          <p:nvPr/>
        </p:nvSpPr>
        <p:spPr bwMode="auto">
          <a:xfrm>
            <a:off x="76200" y="-26988"/>
            <a:ext cx="619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7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中类的声明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——Student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971550" y="2276475"/>
            <a:ext cx="3960813" cy="1223963"/>
          </a:xfrm>
          <a:prstGeom prst="rect">
            <a:avLst/>
          </a:prstGeom>
          <a:noFill/>
          <a:ln w="254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467973" name="AutoShape 5"/>
          <p:cNvSpPr>
            <a:spLocks noChangeArrowheads="1"/>
          </p:cNvSpPr>
          <p:nvPr/>
        </p:nvSpPr>
        <p:spPr bwMode="auto">
          <a:xfrm>
            <a:off x="6878638" y="1844675"/>
            <a:ext cx="2014537" cy="503238"/>
          </a:xfrm>
          <a:prstGeom prst="wedgeRoundRectCallout">
            <a:avLst>
              <a:gd name="adj1" fmla="val -148269"/>
              <a:gd name="adj2" fmla="val 107727"/>
              <a:gd name="adj3" fmla="val 16667"/>
            </a:avLst>
          </a:prstGeom>
          <a:solidFill>
            <a:schemeClr val="accent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成员函数</a:t>
            </a:r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971550" y="3716338"/>
            <a:ext cx="3960813" cy="1223962"/>
          </a:xfrm>
          <a:prstGeom prst="rect">
            <a:avLst/>
          </a:prstGeom>
          <a:noFill/>
          <a:ln w="254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467975" name="AutoShape 7"/>
          <p:cNvSpPr>
            <a:spLocks noChangeArrowheads="1"/>
          </p:cNvSpPr>
          <p:nvPr/>
        </p:nvSpPr>
        <p:spPr bwMode="auto">
          <a:xfrm>
            <a:off x="6734175" y="3463925"/>
            <a:ext cx="2014538" cy="503238"/>
          </a:xfrm>
          <a:prstGeom prst="wedgeRoundRectCallout">
            <a:avLst>
              <a:gd name="adj1" fmla="val -148269"/>
              <a:gd name="adj2" fmla="val 107727"/>
              <a:gd name="adj3" fmla="val 16667"/>
            </a:avLst>
          </a:prstGeom>
          <a:solidFill>
            <a:schemeClr val="accent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成员函数</a:t>
            </a:r>
          </a:p>
        </p:txBody>
      </p:sp>
      <p:sp>
        <p:nvSpPr>
          <p:cNvPr id="467976" name="Rectangle 8"/>
          <p:cNvSpPr>
            <a:spLocks noChangeArrowheads="1"/>
          </p:cNvSpPr>
          <p:nvPr/>
        </p:nvSpPr>
        <p:spPr bwMode="auto">
          <a:xfrm>
            <a:off x="971550" y="5229225"/>
            <a:ext cx="3960813" cy="1223963"/>
          </a:xfrm>
          <a:prstGeom prst="rect">
            <a:avLst/>
          </a:prstGeom>
          <a:noFill/>
          <a:ln w="254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sp>
        <p:nvSpPr>
          <p:cNvPr id="467977" name="AutoShape 9"/>
          <p:cNvSpPr>
            <a:spLocks noChangeArrowheads="1"/>
          </p:cNvSpPr>
          <p:nvPr/>
        </p:nvSpPr>
        <p:spPr bwMode="auto">
          <a:xfrm>
            <a:off x="6950075" y="4689475"/>
            <a:ext cx="1798638" cy="503238"/>
          </a:xfrm>
          <a:prstGeom prst="wedgeRoundRectCallout">
            <a:avLst>
              <a:gd name="adj1" fmla="val -172065"/>
              <a:gd name="adj2" fmla="val 128866"/>
              <a:gd name="adj3" fmla="val 16667"/>
            </a:avLst>
          </a:prstGeom>
          <a:solidFill>
            <a:schemeClr val="accent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成员变量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 animBg="1"/>
      <p:bldP spid="467973" grpId="0" animBg="1"/>
      <p:bldP spid="467974" grpId="0" animBg="1"/>
      <p:bldP spid="467975" grpId="0" animBg="1"/>
      <p:bldP spid="467976" grpId="0" animBg="1"/>
      <p:bldP spid="4679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531F7-1440-4EBC-B452-50586DCDD6DF}" type="slidenum">
              <a:rPr lang="zh-CN" altLang="en-US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250825" y="2554288"/>
            <a:ext cx="8497888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Student A;				//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声明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Student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的对象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A.SetName(“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张三”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);		//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设置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的名字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A.SetAge(20);			//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设置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的年龄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250825" y="1873250"/>
            <a:ext cx="45497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中类的使用</a:t>
            </a:r>
          </a:p>
        </p:txBody>
      </p:sp>
      <p:sp>
        <p:nvSpPr>
          <p:cNvPr id="83974" name="Rectangle 4"/>
          <p:cNvSpPr>
            <a:spLocks noRot="1" noChangeArrowheads="1"/>
          </p:cNvSpPr>
          <p:nvPr/>
        </p:nvSpPr>
        <p:spPr bwMode="auto">
          <a:xfrm>
            <a:off x="152400" y="609600"/>
            <a:ext cx="8839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续</a:t>
            </a:r>
            <a:endParaRPr lang="en-US" altLang="zh-CN" sz="3600">
              <a:solidFill>
                <a:schemeClr val="bg1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0C656B-1D99-4806-8DB5-7CF3A763C4B7}" type="slidenum">
              <a:rPr lang="zh-CN" altLang="en-US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-609600" y="1928813"/>
            <a:ext cx="9144000" cy="0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>
              <a:latin typeface="Consolas" panose="020B0609020204030204" pitchFamily="49" charset="0"/>
            </a:endParaRPr>
          </a:p>
        </p:txBody>
      </p:sp>
      <p:graphicFrame>
        <p:nvGraphicFramePr>
          <p:cNvPr id="84997" name="Object 3"/>
          <p:cNvGraphicFramePr>
            <a:graphicFrameLocks noChangeAspect="1"/>
          </p:cNvGraphicFramePr>
          <p:nvPr/>
        </p:nvGraphicFramePr>
        <p:xfrm>
          <a:off x="755650" y="1350963"/>
          <a:ext cx="7697788" cy="546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Picture" r:id="rId3" imgW="4474626" imgH="3167689" progId="Word.Picture.8">
                  <p:embed/>
                </p:oleObj>
              </mc:Choice>
              <mc:Fallback>
                <p:oleObj name="Picture" r:id="rId3" imgW="4474626" imgH="3167689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50963"/>
                        <a:ext cx="7697788" cy="54625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Rectangle 4"/>
          <p:cNvSpPr>
            <a:spLocks noRot="1" noChangeArrowheads="1"/>
          </p:cNvSpPr>
          <p:nvPr/>
        </p:nvSpPr>
        <p:spPr bwMode="auto">
          <a:xfrm>
            <a:off x="152400" y="609600"/>
            <a:ext cx="8839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续</a:t>
            </a:r>
            <a:endParaRPr lang="en-US" altLang="zh-CN" sz="3600">
              <a:solidFill>
                <a:schemeClr val="bg1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4E20C6-13E8-4DC3-AB6A-913E7556F80B}" type="slidenum">
              <a:rPr lang="zh-CN" altLang="en-US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304800" y="1905000"/>
            <a:ext cx="84963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结构化程序设计方法是一种模块化程序设计方法，它在解决问题时是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以功能为中心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的，一定的功能模块虽然也作用于特定的数据，但它们并没有被封装在一起。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面向对象程序设计方法则是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以对象为中心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来解决问题的。属于同种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对象的属性（数据）和服务（功能）被抽象出来封装到一起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86021" name="Rectangle 3"/>
          <p:cNvSpPr>
            <a:spLocks noRot="1" noChangeArrowheads="1"/>
          </p:cNvSpPr>
          <p:nvPr/>
        </p:nvSpPr>
        <p:spPr bwMode="auto">
          <a:xfrm>
            <a:off x="152400" y="609600"/>
            <a:ext cx="8839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续</a:t>
            </a:r>
            <a:endParaRPr lang="en-US" altLang="zh-CN" sz="3600">
              <a:solidFill>
                <a:schemeClr val="bg1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1331913" y="5445125"/>
            <a:ext cx="6408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这是思维方式的一种进步！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D131DF-39CE-4357-A553-3443D05F83AB}" type="slidenum">
              <a:rPr lang="zh-CN" altLang="en-US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Bjarne Stroustrup</a:t>
            </a:r>
            <a:endParaRPr lang="zh-CN" altLang="en-US" sz="2800" smtClean="0">
              <a:ea typeface="宋体" panose="02010600030101010101" pitchFamily="2" charset="-122"/>
            </a:endParaRP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个人网页：</a:t>
            </a:r>
          </a:p>
          <a:p>
            <a:pPr lvl="1" eaLnBrk="1" hangingPunct="1"/>
            <a:r>
              <a:rPr lang="en-US" altLang="zh-CN" smtClean="0"/>
              <a:t>http://www.stroustrup.com/</a:t>
            </a:r>
            <a:endParaRPr lang="zh-CN" altLang="en-US" smtClean="0"/>
          </a:p>
        </p:txBody>
      </p:sp>
      <p:pic>
        <p:nvPicPr>
          <p:cNvPr id="87046" name="Picture 4" descr="Bjar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81300"/>
            <a:ext cx="4457700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7" name="Picture 5" descr="220px-BjarneStroustr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3240088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B8FAA-2372-47D4-BAFC-1CCD08212E08}" type="slidenum">
              <a:rPr lang="zh-CN" altLang="en-US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88068" name="WordArt 5"/>
          <p:cNvSpPr>
            <a:spLocks noChangeArrowheads="1" noChangeShapeType="1" noTextEdit="1"/>
          </p:cNvSpPr>
          <p:nvPr/>
        </p:nvSpPr>
        <p:spPr bwMode="gray">
          <a:xfrm>
            <a:off x="4419600" y="1905000"/>
            <a:ext cx="40386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  <a:latin typeface="Monotype Corsiva" panose="03010101010201010101" pitchFamily="66" charset="0"/>
              </a:rPr>
              <a:t>Thank You !</a:t>
            </a:r>
            <a:endParaRPr lang="zh-CN" altLang="en-US" sz="5400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75BCF3-4976-432C-9681-8E46481CEC55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如何学好程序设计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507413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原理为纲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语言复杂的表面都是简单原理的外在表现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书本和课堂只能教会基本原理，写不出自己的程序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只有面向实际应用，在实践中有目的去学、去用才能真正掌握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实用为美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写简单实用的程序，不应过分追求复杂、完美。就如同平时的说话不可能采用莎士比亚歌剧中的表达方法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无需背诵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该记的，用着就记住了；用不着的，背下来也会忘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没有绝对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/>
              <a:t>Match is best!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7F258F-8716-43C6-9DEE-D2B27B854564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>
                <a:latin typeface="黑体" panose="02010609060101010101" pitchFamily="49" charset="-122"/>
                <a:ea typeface="黑体" panose="02010609060101010101" pitchFamily="49" charset="-122"/>
              </a:rPr>
              <a:t>做一个成功的开发人员</a:t>
            </a:r>
            <a:r>
              <a:rPr lang="en-US" altLang="zh-CN" sz="3600" b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63272" cy="4648200"/>
          </a:xfrm>
        </p:spPr>
        <p:txBody>
          <a:bodyPr/>
          <a:lstStyle/>
          <a:p>
            <a:pPr marL="468000" eaLnBrk="1" hangingPunct="1">
              <a:lnSpc>
                <a:spcPts val="32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以学习英语的方式学习程序设计语言，培养“</a:t>
            </a:r>
            <a:r>
              <a:rPr lang="zh-CN" altLang="en-US" sz="24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68000" eaLnBrk="1" hangingPunct="1">
              <a:lnSpc>
                <a:spcPts val="32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培养自己的耐心，特别是在调试和学习阶段</a:t>
            </a:r>
          </a:p>
          <a:p>
            <a:pPr marL="468000" eaLnBrk="1" hangingPunct="1">
              <a:lnSpc>
                <a:spcPts val="32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懂得坚持自己的开发思路，并懂得理解与吸收别人的思想</a:t>
            </a:r>
          </a:p>
          <a:p>
            <a:pPr marL="468000" eaLnBrk="1" hangingPunct="1">
              <a:lnSpc>
                <a:spcPts val="32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懂得向你周围的人学习，不论是开发能力上的还是开发经验上的</a:t>
            </a:r>
          </a:p>
          <a:p>
            <a:pPr marL="468000" eaLnBrk="1" hangingPunct="1">
              <a:lnSpc>
                <a:spcPts val="32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拓宽自己的知识面，并且能够及时补充自己的知识和完善自己的知识结构。对于大部分人来说，如果要写好程序，还需要其它领域的知识</a:t>
            </a:r>
          </a:p>
          <a:p>
            <a:pPr marL="468000" eaLnBrk="1" hangingPunct="1">
              <a:lnSpc>
                <a:spcPts val="32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(!)ppt模版">
  <a:themeElements>
    <a:clrScheme name="(!)ppt模版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(!)ppt模版">
      <a:majorFont>
        <a:latin typeface="Arial"/>
        <a:ea typeface="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nsolas" panose="020B0609020204030204" pitchFamily="49" charset="0"/>
          </a:defRPr>
        </a:defPPr>
      </a:lstStyle>
    </a:lnDef>
  </a:objectDefaults>
  <a:extraClrSchemeLst>
    <a:extraClrScheme>
      <a:clrScheme name="(!)ppt模版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(!)ppt模版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(!)ppt模版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(!)ppt模版</Template>
  <TotalTime>1271</TotalTime>
  <Words>3966</Words>
  <Application>Microsoft Office PowerPoint</Application>
  <PresentationFormat>全屏显示(4:3)</PresentationFormat>
  <Paragraphs>807</Paragraphs>
  <Slides>77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9" baseType="lpstr">
      <vt:lpstr>Arial Unicode MS</vt:lpstr>
      <vt:lpstr>仿宋_GB2312</vt:lpstr>
      <vt:lpstr>黑体</vt:lpstr>
      <vt:lpstr>华文新魏</vt:lpstr>
      <vt:lpstr>楷体</vt:lpstr>
      <vt:lpstr>楷体_GB2312</vt:lpstr>
      <vt:lpstr>隶书</vt:lpstr>
      <vt:lpstr>宋体</vt:lpstr>
      <vt:lpstr>微软雅黑</vt:lpstr>
      <vt:lpstr>幼圆</vt:lpstr>
      <vt:lpstr>Arial</vt:lpstr>
      <vt:lpstr>Arial Narrow</vt:lpstr>
      <vt:lpstr>Book Antiqua</vt:lpstr>
      <vt:lpstr>Consolas</vt:lpstr>
      <vt:lpstr>Courier New</vt:lpstr>
      <vt:lpstr>Georgia</vt:lpstr>
      <vt:lpstr>Monotype Corsiva</vt:lpstr>
      <vt:lpstr>Tahoma</vt:lpstr>
      <vt:lpstr>Times New Roman</vt:lpstr>
      <vt:lpstr>Wingdings</vt:lpstr>
      <vt:lpstr>(!)ppt模版</vt:lpstr>
      <vt:lpstr>Picture</vt:lpstr>
      <vt:lpstr>面向对象技术与编程 C++ How to Program（9th）</vt:lpstr>
      <vt:lpstr>关于课程</vt:lpstr>
      <vt:lpstr>课程内容-授课内容</vt:lpstr>
      <vt:lpstr>课程内容-上机内容</vt:lpstr>
      <vt:lpstr>考核方式</vt:lpstr>
      <vt:lpstr>参考资料</vt:lpstr>
      <vt:lpstr>为什么要学程序设计？</vt:lpstr>
      <vt:lpstr>如何学好程序设计</vt:lpstr>
      <vt:lpstr>做一个成功的开发人员…</vt:lpstr>
      <vt:lpstr>对于希望从事软件系统开发的新手</vt:lpstr>
      <vt:lpstr>PowerPoint 演示文稿</vt:lpstr>
      <vt:lpstr>PowerPoint 演示文稿</vt:lpstr>
      <vt:lpstr>主要内容</vt:lpstr>
      <vt:lpstr>1. 程序设计语言的变迁</vt:lpstr>
      <vt:lpstr>程序设计语言：人与计算机对话</vt:lpstr>
      <vt:lpstr>计算机程序的特点</vt:lpstr>
      <vt:lpstr>机器语言</vt:lpstr>
      <vt:lpstr>汇编语言</vt:lpstr>
      <vt:lpstr>C语言</vt:lpstr>
      <vt:lpstr>面向对象的语言</vt:lpstr>
      <vt:lpstr>C++ / 标准C++</vt:lpstr>
      <vt:lpstr>高级程序设计语言的发展</vt:lpstr>
      <vt:lpstr>续</vt:lpstr>
      <vt:lpstr>程序设计语言现状</vt:lpstr>
      <vt:lpstr>选择语言？</vt:lpstr>
      <vt:lpstr>看两组统计数据(一)</vt:lpstr>
      <vt:lpstr>看两组统计数据(二)</vt:lpstr>
      <vt:lpstr>再看一组编程语言排名：TIOBE</vt:lpstr>
      <vt:lpstr>结论：选择哪种语言</vt:lpstr>
      <vt:lpstr>2. C++发展之路</vt:lpstr>
      <vt:lpstr>C++的发展</vt:lpstr>
      <vt:lpstr>标准C++2.0现状</vt:lpstr>
      <vt:lpstr>C++开发工具</vt:lpstr>
      <vt:lpstr>3. 了解标准C++</vt:lpstr>
      <vt:lpstr>PowerPoint 演示文稿</vt:lpstr>
      <vt:lpstr>标准C++新增元素</vt:lpstr>
      <vt:lpstr>第一个C++程序</vt:lpstr>
      <vt:lpstr>标准C++头文件现状</vt:lpstr>
      <vt:lpstr>名字空间</vt:lpstr>
      <vt:lpstr>using关键字</vt:lpstr>
      <vt:lpstr>cin，cout，endl，cerr</vt:lpstr>
      <vt:lpstr>提取运算符&gt;&gt;和插入运算符&lt;&lt;</vt:lpstr>
      <vt:lpstr>4. 从字符串处理看C++变迁</vt:lpstr>
      <vt:lpstr>编程练习</vt:lpstr>
      <vt:lpstr>(1) 命令行参数</vt:lpstr>
      <vt:lpstr>PowerPoint 演示文稿</vt:lpstr>
      <vt:lpstr>(2) 字符串处理</vt:lpstr>
      <vt:lpstr>C语言的字符串处理函数（回顾）</vt:lpstr>
      <vt:lpstr>C语言中的动态内存分配（回顾）</vt:lpstr>
      <vt:lpstr>C程序实现</vt:lpstr>
      <vt:lpstr>C++中的字符串处理</vt:lpstr>
      <vt:lpstr>C++中的动态内存分配</vt:lpstr>
      <vt:lpstr>C++程序实现-1</vt:lpstr>
      <vt:lpstr>C++程序实现-2</vt:lpstr>
      <vt:lpstr>新的类型转换操作符</vt:lpstr>
      <vt:lpstr>旧式强制类型转换</vt:lpstr>
      <vt:lpstr>显式类型转换</vt:lpstr>
      <vt:lpstr>static_cast和reinterpret_cast的区别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Bjarne Stroustrup</vt:lpstr>
      <vt:lpstr>PowerPoint 演示文稿</vt:lpstr>
    </vt:vector>
  </TitlesOfParts>
  <Company>XAUFE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*</dc:creator>
  <cp:lastModifiedBy>human</cp:lastModifiedBy>
  <cp:revision>155</cp:revision>
  <dcterms:created xsi:type="dcterms:W3CDTF">2009-08-18T12:10:35Z</dcterms:created>
  <dcterms:modified xsi:type="dcterms:W3CDTF">2017-11-15T04:09:05Z</dcterms:modified>
</cp:coreProperties>
</file>