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1" r:id="rId1"/>
  </p:sldMasterIdLst>
  <p:notesMasterIdLst>
    <p:notesMasterId r:id="rId126"/>
  </p:notesMasterIdLst>
  <p:sldIdLst>
    <p:sldId id="370" r:id="rId2"/>
    <p:sldId id="431" r:id="rId3"/>
    <p:sldId id="513" r:id="rId4"/>
    <p:sldId id="514" r:id="rId5"/>
    <p:sldId id="515" r:id="rId6"/>
    <p:sldId id="516" r:id="rId7"/>
    <p:sldId id="432" r:id="rId8"/>
    <p:sldId id="433" r:id="rId9"/>
    <p:sldId id="434" r:id="rId10"/>
    <p:sldId id="435" r:id="rId11"/>
    <p:sldId id="436" r:id="rId12"/>
    <p:sldId id="437" r:id="rId13"/>
    <p:sldId id="438" r:id="rId14"/>
    <p:sldId id="439" r:id="rId15"/>
    <p:sldId id="440" r:id="rId16"/>
    <p:sldId id="517" r:id="rId17"/>
    <p:sldId id="518" r:id="rId18"/>
    <p:sldId id="519" r:id="rId19"/>
    <p:sldId id="586" r:id="rId20"/>
    <p:sldId id="587" r:id="rId21"/>
    <p:sldId id="588" r:id="rId22"/>
    <p:sldId id="589" r:id="rId23"/>
    <p:sldId id="590" r:id="rId24"/>
    <p:sldId id="523" r:id="rId25"/>
    <p:sldId id="524" r:id="rId26"/>
    <p:sldId id="525" r:id="rId27"/>
    <p:sldId id="526" r:id="rId28"/>
    <p:sldId id="527" r:id="rId29"/>
    <p:sldId id="528" r:id="rId30"/>
    <p:sldId id="529" r:id="rId31"/>
    <p:sldId id="445" r:id="rId32"/>
    <p:sldId id="530" r:id="rId33"/>
    <p:sldId id="531" r:id="rId34"/>
    <p:sldId id="591" r:id="rId35"/>
    <p:sldId id="447" r:id="rId36"/>
    <p:sldId id="592" r:id="rId37"/>
    <p:sldId id="593" r:id="rId38"/>
    <p:sldId id="533" r:id="rId39"/>
    <p:sldId id="536" r:id="rId40"/>
    <p:sldId id="537" r:id="rId41"/>
    <p:sldId id="538" r:id="rId42"/>
    <p:sldId id="539" r:id="rId43"/>
    <p:sldId id="450" r:id="rId44"/>
    <p:sldId id="451" r:id="rId45"/>
    <p:sldId id="540" r:id="rId46"/>
    <p:sldId id="541" r:id="rId47"/>
    <p:sldId id="542" r:id="rId48"/>
    <p:sldId id="543" r:id="rId49"/>
    <p:sldId id="544" r:id="rId50"/>
    <p:sldId id="545" r:id="rId51"/>
    <p:sldId id="546" r:id="rId52"/>
    <p:sldId id="547" r:id="rId53"/>
    <p:sldId id="456" r:id="rId54"/>
    <p:sldId id="458" r:id="rId55"/>
    <p:sldId id="459" r:id="rId56"/>
    <p:sldId id="460" r:id="rId57"/>
    <p:sldId id="549" r:id="rId58"/>
    <p:sldId id="461" r:id="rId59"/>
    <p:sldId id="462" r:id="rId60"/>
    <p:sldId id="463" r:id="rId61"/>
    <p:sldId id="550" r:id="rId62"/>
    <p:sldId id="551" r:id="rId63"/>
    <p:sldId id="595" r:id="rId64"/>
    <p:sldId id="464" r:id="rId65"/>
    <p:sldId id="465" r:id="rId66"/>
    <p:sldId id="466" r:id="rId67"/>
    <p:sldId id="468" r:id="rId68"/>
    <p:sldId id="467" r:id="rId69"/>
    <p:sldId id="469" r:id="rId70"/>
    <p:sldId id="470" r:id="rId71"/>
    <p:sldId id="471" r:id="rId72"/>
    <p:sldId id="552" r:id="rId73"/>
    <p:sldId id="553" r:id="rId74"/>
    <p:sldId id="554" r:id="rId75"/>
    <p:sldId id="555" r:id="rId76"/>
    <p:sldId id="473" r:id="rId77"/>
    <p:sldId id="556" r:id="rId78"/>
    <p:sldId id="557" r:id="rId79"/>
    <p:sldId id="558" r:id="rId80"/>
    <p:sldId id="477" r:id="rId81"/>
    <p:sldId id="559" r:id="rId82"/>
    <p:sldId id="560" r:id="rId83"/>
    <p:sldId id="561" r:id="rId84"/>
    <p:sldId id="480" r:id="rId85"/>
    <p:sldId id="562" r:id="rId86"/>
    <p:sldId id="563" r:id="rId87"/>
    <p:sldId id="564" r:id="rId88"/>
    <p:sldId id="483" r:id="rId89"/>
    <p:sldId id="565" r:id="rId90"/>
    <p:sldId id="566" r:id="rId91"/>
    <p:sldId id="567" r:id="rId92"/>
    <p:sldId id="486" r:id="rId93"/>
    <p:sldId id="568" r:id="rId94"/>
    <p:sldId id="569" r:id="rId95"/>
    <p:sldId id="570" r:id="rId96"/>
    <p:sldId id="571" r:id="rId97"/>
    <p:sldId id="576" r:id="rId98"/>
    <p:sldId id="572" r:id="rId99"/>
    <p:sldId id="573" r:id="rId100"/>
    <p:sldId id="574" r:id="rId101"/>
    <p:sldId id="493" r:id="rId102"/>
    <p:sldId id="494" r:id="rId103"/>
    <p:sldId id="495" r:id="rId104"/>
    <p:sldId id="497" r:id="rId105"/>
    <p:sldId id="498" r:id="rId106"/>
    <p:sldId id="499" r:id="rId107"/>
    <p:sldId id="500" r:id="rId108"/>
    <p:sldId id="501" r:id="rId109"/>
    <p:sldId id="502" r:id="rId110"/>
    <p:sldId id="503" r:id="rId111"/>
    <p:sldId id="505" r:id="rId112"/>
    <p:sldId id="577" r:id="rId113"/>
    <p:sldId id="578" r:id="rId114"/>
    <p:sldId id="579" r:id="rId115"/>
    <p:sldId id="580" r:id="rId116"/>
    <p:sldId id="581" r:id="rId117"/>
    <p:sldId id="510" r:id="rId118"/>
    <p:sldId id="511" r:id="rId119"/>
    <p:sldId id="582" r:id="rId120"/>
    <p:sldId id="583" r:id="rId121"/>
    <p:sldId id="584" r:id="rId122"/>
    <p:sldId id="585" r:id="rId123"/>
    <p:sldId id="512" r:id="rId124"/>
    <p:sldId id="379" r:id="rId125"/>
  </p:sldIdLst>
  <p:sldSz cx="9144000" cy="6858000" type="screen4x3"/>
  <p:notesSz cx="6858000" cy="9144000"/>
  <p:defaultTextStyle>
    <a:defPPr>
      <a:defRPr lang="zh-CN"/>
    </a:defPPr>
    <a:lvl1pPr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CC0066"/>
    <a:srgbClr val="996633"/>
    <a:srgbClr val="FF00FF"/>
    <a:srgbClr val="FF3300"/>
    <a:srgbClr val="FF33CC"/>
    <a:srgbClr val="9933FF"/>
    <a:srgbClr val="2C8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72" autoAdjust="0"/>
    <p:restoredTop sz="94660"/>
  </p:normalViewPr>
  <p:slideViewPr>
    <p:cSldViewPr>
      <p:cViewPr varScale="1">
        <p:scale>
          <a:sx n="106" d="100"/>
          <a:sy n="106" d="100"/>
        </p:scale>
        <p:origin x="1062"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Aft>
                <a:spcPct val="0"/>
              </a:spcAft>
              <a:buClrTx/>
              <a:buFontTx/>
              <a:buNone/>
              <a:defRPr sz="1200" smtClean="0">
                <a:cs typeface="Arial" panose="020B0604020202020204" pitchFamily="34" charset="0"/>
              </a:defRPr>
            </a:lvl1pPr>
          </a:lstStyle>
          <a:p>
            <a:pPr>
              <a:defRPr/>
            </a:pPr>
            <a:endParaRPr lang="en-US" altLang="zh-CN"/>
          </a:p>
        </p:txBody>
      </p:sp>
      <p:sp>
        <p:nvSpPr>
          <p:cNvPr id="2334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Aft>
                <a:spcPct val="0"/>
              </a:spcAft>
              <a:buClrTx/>
              <a:buFontTx/>
              <a:buNone/>
              <a:defRPr sz="1200" smtClean="0">
                <a:cs typeface="Arial" panose="020B0604020202020204" pitchFamily="34" charset="0"/>
              </a:defRPr>
            </a:lvl1pPr>
          </a:lstStyle>
          <a:p>
            <a:pPr>
              <a:defRPr/>
            </a:pPr>
            <a:endParaRPr lang="en-US" altLang="zh-CN"/>
          </a:p>
        </p:txBody>
      </p:sp>
      <p:sp>
        <p:nvSpPr>
          <p:cNvPr id="30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34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334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Aft>
                <a:spcPct val="0"/>
              </a:spcAft>
              <a:buClrTx/>
              <a:buFontTx/>
              <a:buNone/>
              <a:defRPr sz="1200" smtClean="0">
                <a:cs typeface="Arial" panose="020B0604020202020204" pitchFamily="34" charset="0"/>
              </a:defRPr>
            </a:lvl1pPr>
          </a:lstStyle>
          <a:p>
            <a:pPr>
              <a:defRPr/>
            </a:pPr>
            <a:endParaRPr lang="en-US" altLang="zh-CN"/>
          </a:p>
        </p:txBody>
      </p:sp>
      <p:sp>
        <p:nvSpPr>
          <p:cNvPr id="2334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Aft>
                <a:spcPct val="0"/>
              </a:spcAft>
              <a:buClrTx/>
              <a:buFontTx/>
              <a:buNone/>
              <a:defRPr sz="1200" smtClean="0">
                <a:cs typeface="Arial" panose="020B0604020202020204" pitchFamily="34" charset="0"/>
              </a:defRPr>
            </a:lvl1pPr>
          </a:lstStyle>
          <a:p>
            <a:pPr>
              <a:defRPr/>
            </a:pPr>
            <a:fld id="{25E09D72-06B1-4A05-8AA1-360D566C6220}" type="slidenum">
              <a:rPr lang="en-US" altLang="zh-CN"/>
              <a:pPr>
                <a:defRPr/>
              </a:pPr>
              <a:t>‹#›</a:t>
            </a:fld>
            <a:endParaRPr lang="en-US" altLang="zh-CN"/>
          </a:p>
        </p:txBody>
      </p:sp>
    </p:spTree>
    <p:extLst>
      <p:ext uri="{BB962C8B-B14F-4D97-AF65-F5344CB8AC3E}">
        <p14:creationId xmlns:p14="http://schemas.microsoft.com/office/powerpoint/2010/main" val="32514663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F9BA0439-5814-4859-B89D-76DCF71DEAFF}" type="slidenum">
              <a:rPr lang="en-US" altLang="zh-CN" sz="1200"/>
              <a:pPr>
                <a:spcAft>
                  <a:spcPct val="0"/>
                </a:spcAft>
                <a:buClrTx/>
                <a:buFontTx/>
                <a:buNone/>
              </a:pPr>
              <a:t>29</a:t>
            </a:fld>
            <a:endParaRPr lang="en-US" altLang="zh-CN" sz="1200"/>
          </a:p>
        </p:txBody>
      </p:sp>
      <p:sp>
        <p:nvSpPr>
          <p:cNvPr id="33795" name="Rectangle 2"/>
          <p:cNvSpPr>
            <a:spLocks noRo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51739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A23CA2B8-2728-4DD4-842E-ECDD2B4E6BE4}" type="slidenum">
              <a:rPr lang="en-US" altLang="zh-CN" sz="1200"/>
              <a:pPr>
                <a:spcAft>
                  <a:spcPct val="0"/>
                </a:spcAft>
                <a:buClrTx/>
                <a:buFontTx/>
                <a:buNone/>
              </a:pPr>
              <a:t>40</a:t>
            </a:fld>
            <a:endParaRPr lang="en-US" altLang="zh-CN" sz="1200"/>
          </a:p>
        </p:txBody>
      </p:sp>
      <p:sp>
        <p:nvSpPr>
          <p:cNvPr id="48131" name="Rectangle 2"/>
          <p:cNvSpPr>
            <a:spLocks noRo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r>
              <a:rPr lang="zh-CN" altLang="en-US" smtClean="0"/>
              <a:t>多态也称为动态联编或迟后联编，因为到底调用哪一个函数，在编译时不能确定，而要推迟到运行时确定。</a:t>
            </a:r>
          </a:p>
        </p:txBody>
      </p:sp>
    </p:spTree>
    <p:extLst>
      <p:ext uri="{BB962C8B-B14F-4D97-AF65-F5344CB8AC3E}">
        <p14:creationId xmlns:p14="http://schemas.microsoft.com/office/powerpoint/2010/main" val="664535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132C040-6A79-49A7-AC06-025C1C76EC03}" type="slidenum">
              <a:rPr lang="en-US" altLang="zh-CN" sz="1200"/>
              <a:pPr>
                <a:spcAft>
                  <a:spcPct val="0"/>
                </a:spcAft>
                <a:buClrTx/>
                <a:buFontTx/>
                <a:buNone/>
              </a:pPr>
              <a:t>121</a:t>
            </a:fld>
            <a:endParaRPr lang="en-US" altLang="zh-CN" sz="1200"/>
          </a:p>
        </p:txBody>
      </p:sp>
      <p:sp>
        <p:nvSpPr>
          <p:cNvPr id="132099" name="Rectangle 2"/>
          <p:cNvSpPr>
            <a:spLocks noRo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pPr eaLnBrk="1" hangingPunct="1"/>
            <a:r>
              <a:rPr lang="zh-CN" altLang="en-US" smtClean="0"/>
              <a:t>在</a:t>
            </a:r>
            <a:r>
              <a:rPr lang="en-US" altLang="zh-CN" smtClean="0"/>
              <a:t>main</a:t>
            </a:r>
            <a:r>
              <a:rPr lang="zh-CN" altLang="en-US" smtClean="0"/>
              <a:t>函数中，创建了一个</a:t>
            </a:r>
            <a:r>
              <a:rPr lang="en-US" altLang="zh-CN" smtClean="0"/>
              <a:t>B</a:t>
            </a:r>
            <a:r>
              <a:rPr lang="zh-CN" altLang="en-US" smtClean="0"/>
              <a:t>类对象。当</a:t>
            </a:r>
            <a:r>
              <a:rPr lang="en-US" altLang="zh-CN" smtClean="0"/>
              <a:t>B</a:t>
            </a:r>
            <a:r>
              <a:rPr lang="zh-CN" altLang="en-US" smtClean="0"/>
              <a:t>对象创建时，调用的是</a:t>
            </a:r>
            <a:r>
              <a:rPr lang="en-US" altLang="zh-CN" smtClean="0"/>
              <a:t>B</a:t>
            </a:r>
            <a:r>
              <a:rPr lang="zh-CN" altLang="en-US" smtClean="0"/>
              <a:t>类的构造函数。但是，当对象析构时，却调用的是</a:t>
            </a:r>
            <a:r>
              <a:rPr lang="en-US" altLang="zh-CN" smtClean="0"/>
              <a:t>A</a:t>
            </a:r>
            <a:r>
              <a:rPr lang="zh-CN" altLang="en-US" smtClean="0"/>
              <a:t>类的析构函数，</a:t>
            </a:r>
            <a:r>
              <a:rPr lang="en-US" altLang="zh-CN" smtClean="0"/>
              <a:t>B</a:t>
            </a:r>
            <a:r>
              <a:rPr lang="zh-CN" altLang="en-US" smtClean="0"/>
              <a:t>类的析构函数没有调用，发生了内存泄漏，这是我们不希望看到的。造成这种问题的原因是：当</a:t>
            </a:r>
            <a:r>
              <a:rPr lang="en-US" altLang="zh-CN" smtClean="0"/>
              <a:t>A</a:t>
            </a:r>
            <a:r>
              <a:rPr lang="zh-CN" altLang="en-US" smtClean="0"/>
              <a:t>类指针指向的内存单元（即</a:t>
            </a:r>
            <a:r>
              <a:rPr lang="en-US" altLang="zh-CN" smtClean="0"/>
              <a:t>B</a:t>
            </a:r>
            <a:r>
              <a:rPr lang="zh-CN" altLang="en-US" smtClean="0"/>
              <a:t>类对象的数据）被释放时，编译器看到指针类型是</a:t>
            </a:r>
            <a:r>
              <a:rPr lang="en-US" altLang="zh-CN" smtClean="0"/>
              <a:t>A</a:t>
            </a:r>
            <a:r>
              <a:rPr lang="zh-CN" altLang="en-US" smtClean="0"/>
              <a:t>类的，所以调用</a:t>
            </a:r>
            <a:r>
              <a:rPr lang="en-US" altLang="zh-CN" smtClean="0"/>
              <a:t>A</a:t>
            </a:r>
            <a:r>
              <a:rPr lang="zh-CN" altLang="en-US" smtClean="0"/>
              <a:t>类的析构函数。其实，这个时候我们需要调用：指针所指向的对象类型的析构函数，即</a:t>
            </a:r>
            <a:r>
              <a:rPr lang="en-US" altLang="zh-CN" smtClean="0"/>
              <a:t>B</a:t>
            </a:r>
            <a:r>
              <a:rPr lang="zh-CN" altLang="en-US" smtClean="0"/>
              <a:t>类析构函数，虚函数能够满足这个要求。所以，在这里我们要使用虚析构函数来解决上面遇到的问题 </a:t>
            </a:r>
          </a:p>
        </p:txBody>
      </p:sp>
    </p:spTree>
    <p:extLst>
      <p:ext uri="{BB962C8B-B14F-4D97-AF65-F5344CB8AC3E}">
        <p14:creationId xmlns:p14="http://schemas.microsoft.com/office/powerpoint/2010/main" val="23568903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2"/>
          <p:cNvSpPr>
            <a:spLocks noChangeArrowheads="1"/>
          </p:cNvSpPr>
          <p:nvPr/>
        </p:nvSpPr>
        <p:spPr bwMode="ltGray">
          <a:xfrm>
            <a:off x="0" y="6400800"/>
            <a:ext cx="9144000" cy="454025"/>
          </a:xfrm>
          <a:prstGeom prst="rect">
            <a:avLst/>
          </a:prstGeom>
          <a:solidFill>
            <a:srgbClr val="7889FB"/>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 name="Rectangle 6"/>
          <p:cNvSpPr>
            <a:spLocks noChangeArrowheads="1"/>
          </p:cNvSpPr>
          <p:nvPr/>
        </p:nvSpPr>
        <p:spPr bwMode="ltGray">
          <a:xfrm>
            <a:off x="0" y="0"/>
            <a:ext cx="9144000" cy="762000"/>
          </a:xfrm>
          <a:prstGeom prst="rect">
            <a:avLst/>
          </a:prstGeom>
          <a:solidFill>
            <a:srgbClr val="7889FB"/>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762000"/>
            <a:ext cx="4622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11"/>
          <p:cNvSpPr txBox="1">
            <a:spLocks noChangeArrowheads="1"/>
          </p:cNvSpPr>
          <p:nvPr userDrawn="1"/>
        </p:nvSpPr>
        <p:spPr bwMode="auto">
          <a:xfrm>
            <a:off x="152400" y="76200"/>
            <a:ext cx="62484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ClrTx/>
              <a:buFontTx/>
              <a:buNone/>
            </a:pPr>
            <a:r>
              <a:rPr lang="en-US" altLang="zh-CN" sz="3600" b="1">
                <a:solidFill>
                  <a:schemeClr val="bg1"/>
                </a:solidFill>
                <a:latin typeface="Courier New" panose="02070309020205020404" pitchFamily="49" charset="0"/>
              </a:rPr>
              <a:t>C++ How to Program</a:t>
            </a:r>
          </a:p>
        </p:txBody>
      </p:sp>
      <p:pic>
        <p:nvPicPr>
          <p:cNvPr id="6" name="Picture 12" descr="西安财经学院_校徽"/>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610600" y="6324600"/>
            <a:ext cx="5334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3"/>
          <p:cNvSpPr txBox="1">
            <a:spLocks noChangeArrowheads="1"/>
          </p:cNvSpPr>
          <p:nvPr userDrawn="1"/>
        </p:nvSpPr>
        <p:spPr bwMode="auto">
          <a:xfrm>
            <a:off x="6019800" y="6507163"/>
            <a:ext cx="25146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ClrTx/>
              <a:buFontTx/>
              <a:buNone/>
            </a:pPr>
            <a:r>
              <a:rPr lang="en-US" altLang="zh-CN" sz="1200" b="1" i="1">
                <a:solidFill>
                  <a:schemeClr val="bg1"/>
                </a:solidFill>
                <a:latin typeface="Courier New" panose="02070309020205020404" pitchFamily="49" charset="0"/>
              </a:rPr>
              <a:t>http://xinxi.xaufe.edu.cn</a:t>
            </a:r>
          </a:p>
        </p:txBody>
      </p:sp>
    </p:spTree>
    <p:extLst>
      <p:ext uri="{BB962C8B-B14F-4D97-AF65-F5344CB8AC3E}">
        <p14:creationId xmlns:p14="http://schemas.microsoft.com/office/powerpoint/2010/main" val="3441149548"/>
      </p:ext>
    </p:extLst>
  </p:cSld>
  <p:clrMapOvr>
    <a:masterClrMapping/>
  </p:clrMapOvr>
  <p:transition spd="slow">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8C674BAC-BA53-4B3A-8FEA-71AF2CA926B5}" type="slidenum">
              <a:rPr lang="en-US" altLang="zh-CN"/>
              <a:pPr>
                <a:defRPr/>
              </a:pPr>
              <a:t>‹#›</a:t>
            </a:fld>
            <a:endParaRPr lang="en-US" altLang="zh-CN"/>
          </a:p>
        </p:txBody>
      </p:sp>
    </p:spTree>
    <p:extLst>
      <p:ext uri="{BB962C8B-B14F-4D97-AF65-F5344CB8AC3E}">
        <p14:creationId xmlns:p14="http://schemas.microsoft.com/office/powerpoint/2010/main" val="504380866"/>
      </p:ext>
    </p:extLst>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7350" y="623888"/>
            <a:ext cx="2185988" cy="57769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4625" y="623888"/>
            <a:ext cx="6410325" cy="57769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87C3C2EE-ADB3-4C17-A712-8D28660F0463}" type="slidenum">
              <a:rPr lang="en-US" altLang="zh-CN"/>
              <a:pPr>
                <a:defRPr/>
              </a:pPr>
              <a:t>‹#›</a:t>
            </a:fld>
            <a:endParaRPr lang="en-US" altLang="zh-CN"/>
          </a:p>
        </p:txBody>
      </p:sp>
    </p:spTree>
    <p:extLst>
      <p:ext uri="{BB962C8B-B14F-4D97-AF65-F5344CB8AC3E}">
        <p14:creationId xmlns:p14="http://schemas.microsoft.com/office/powerpoint/2010/main" val="721815267"/>
      </p:ext>
    </p:extLst>
  </p:cSld>
  <p:clrMapOvr>
    <a:masterClrMapping/>
  </p:clrMapOvr>
  <p:transition spd="slow">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74625" y="623888"/>
            <a:ext cx="8748713" cy="57769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2"/>
          <p:cNvSpPr>
            <a:spLocks noGrp="1" noChangeArrowheads="1"/>
          </p:cNvSpPr>
          <p:nvPr>
            <p:ph type="sldNum" sz="quarter" idx="10"/>
          </p:nvPr>
        </p:nvSpPr>
        <p:spPr>
          <a:ln/>
        </p:spPr>
        <p:txBody>
          <a:bodyPr/>
          <a:lstStyle>
            <a:lvl1pPr>
              <a:defRPr/>
            </a:lvl1pPr>
          </a:lstStyle>
          <a:p>
            <a:pPr>
              <a:defRPr/>
            </a:pPr>
            <a:fld id="{2B407DB6-9396-42C8-9691-BA69CB7547C3}" type="slidenum">
              <a:rPr lang="en-US" altLang="zh-CN"/>
              <a:pPr>
                <a:defRPr/>
              </a:pPr>
              <a:t>‹#›</a:t>
            </a:fld>
            <a:endParaRPr lang="en-US" altLang="zh-CN"/>
          </a:p>
        </p:txBody>
      </p:sp>
    </p:spTree>
    <p:extLst>
      <p:ext uri="{BB962C8B-B14F-4D97-AF65-F5344CB8AC3E}">
        <p14:creationId xmlns:p14="http://schemas.microsoft.com/office/powerpoint/2010/main" val="1640227972"/>
      </p:ext>
    </p:extLst>
  </p:cSld>
  <p:clrMapOvr>
    <a:masterClrMapping/>
  </p:clrMapOvr>
  <p:transition spd="slow">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4625" y="623888"/>
            <a:ext cx="8748713" cy="67151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74625" y="1447800"/>
            <a:ext cx="4297363"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4388" y="1447800"/>
            <a:ext cx="429895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a:ln/>
        </p:spPr>
        <p:txBody>
          <a:bodyPr/>
          <a:lstStyle>
            <a:lvl1pPr>
              <a:defRPr/>
            </a:lvl1pPr>
          </a:lstStyle>
          <a:p>
            <a:pPr>
              <a:defRPr/>
            </a:pPr>
            <a:fld id="{792D8442-7502-4480-B1F1-4EADAF326B4A}" type="slidenum">
              <a:rPr lang="en-US" altLang="zh-CN"/>
              <a:pPr>
                <a:defRPr/>
              </a:pPr>
              <a:t>‹#›</a:t>
            </a:fld>
            <a:endParaRPr lang="en-US" altLang="zh-CN"/>
          </a:p>
        </p:txBody>
      </p:sp>
    </p:spTree>
    <p:extLst>
      <p:ext uri="{BB962C8B-B14F-4D97-AF65-F5344CB8AC3E}">
        <p14:creationId xmlns:p14="http://schemas.microsoft.com/office/powerpoint/2010/main" val="3123582061"/>
      </p:ext>
    </p:extLst>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C5C23ECE-23BE-4674-A633-D91857562C6A}" type="slidenum">
              <a:rPr lang="en-US" altLang="zh-CN"/>
              <a:pPr>
                <a:defRPr/>
              </a:pPr>
              <a:t>‹#›</a:t>
            </a:fld>
            <a:endParaRPr lang="en-US" altLang="zh-CN"/>
          </a:p>
        </p:txBody>
      </p:sp>
    </p:spTree>
    <p:extLst>
      <p:ext uri="{BB962C8B-B14F-4D97-AF65-F5344CB8AC3E}">
        <p14:creationId xmlns:p14="http://schemas.microsoft.com/office/powerpoint/2010/main" val="1632707575"/>
      </p:ext>
    </p:extLst>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12"/>
          <p:cNvSpPr>
            <a:spLocks noGrp="1" noChangeArrowheads="1"/>
          </p:cNvSpPr>
          <p:nvPr>
            <p:ph type="sldNum" sz="quarter" idx="10"/>
          </p:nvPr>
        </p:nvSpPr>
        <p:spPr>
          <a:ln/>
        </p:spPr>
        <p:txBody>
          <a:bodyPr/>
          <a:lstStyle>
            <a:lvl1pPr>
              <a:defRPr/>
            </a:lvl1pPr>
          </a:lstStyle>
          <a:p>
            <a:pPr>
              <a:defRPr/>
            </a:pPr>
            <a:fld id="{6D94F2C9-EEEF-4F51-A2AC-8CBE8BABB138}" type="slidenum">
              <a:rPr lang="en-US" altLang="zh-CN"/>
              <a:pPr>
                <a:defRPr/>
              </a:pPr>
              <a:t>‹#›</a:t>
            </a:fld>
            <a:endParaRPr lang="en-US" altLang="zh-CN"/>
          </a:p>
        </p:txBody>
      </p:sp>
    </p:spTree>
    <p:extLst>
      <p:ext uri="{BB962C8B-B14F-4D97-AF65-F5344CB8AC3E}">
        <p14:creationId xmlns:p14="http://schemas.microsoft.com/office/powerpoint/2010/main" val="413187305"/>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4625" y="1447800"/>
            <a:ext cx="4297363"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4388" y="1447800"/>
            <a:ext cx="429895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a:ln/>
        </p:spPr>
        <p:txBody>
          <a:bodyPr/>
          <a:lstStyle>
            <a:lvl1pPr>
              <a:defRPr/>
            </a:lvl1pPr>
          </a:lstStyle>
          <a:p>
            <a:pPr>
              <a:defRPr/>
            </a:pPr>
            <a:fld id="{2D0D68BA-CBF6-4FDA-B0E9-A51293ABF944}" type="slidenum">
              <a:rPr lang="en-US" altLang="zh-CN"/>
              <a:pPr>
                <a:defRPr/>
              </a:pPr>
              <a:t>‹#›</a:t>
            </a:fld>
            <a:endParaRPr lang="en-US" altLang="zh-CN"/>
          </a:p>
        </p:txBody>
      </p:sp>
    </p:spTree>
    <p:extLst>
      <p:ext uri="{BB962C8B-B14F-4D97-AF65-F5344CB8AC3E}">
        <p14:creationId xmlns:p14="http://schemas.microsoft.com/office/powerpoint/2010/main" val="4264133634"/>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sldNum" sz="quarter" idx="10"/>
          </p:nvPr>
        </p:nvSpPr>
        <p:spPr>
          <a:ln/>
        </p:spPr>
        <p:txBody>
          <a:bodyPr/>
          <a:lstStyle>
            <a:lvl1pPr>
              <a:defRPr/>
            </a:lvl1pPr>
          </a:lstStyle>
          <a:p>
            <a:pPr>
              <a:defRPr/>
            </a:pPr>
            <a:fld id="{542263A4-D9D5-46BA-91A2-A72FB41F7FCF}" type="slidenum">
              <a:rPr lang="en-US" altLang="zh-CN"/>
              <a:pPr>
                <a:defRPr/>
              </a:pPr>
              <a:t>‹#›</a:t>
            </a:fld>
            <a:endParaRPr lang="en-US" altLang="zh-CN"/>
          </a:p>
        </p:txBody>
      </p:sp>
    </p:spTree>
    <p:extLst>
      <p:ext uri="{BB962C8B-B14F-4D97-AF65-F5344CB8AC3E}">
        <p14:creationId xmlns:p14="http://schemas.microsoft.com/office/powerpoint/2010/main" val="924342284"/>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sldNum" sz="quarter" idx="10"/>
          </p:nvPr>
        </p:nvSpPr>
        <p:spPr>
          <a:ln/>
        </p:spPr>
        <p:txBody>
          <a:bodyPr/>
          <a:lstStyle>
            <a:lvl1pPr>
              <a:defRPr/>
            </a:lvl1pPr>
          </a:lstStyle>
          <a:p>
            <a:pPr>
              <a:defRPr/>
            </a:pPr>
            <a:fld id="{07B8561C-92F7-4456-A12A-C431588CFE77}" type="slidenum">
              <a:rPr lang="en-US" altLang="zh-CN"/>
              <a:pPr>
                <a:defRPr/>
              </a:pPr>
              <a:t>‹#›</a:t>
            </a:fld>
            <a:endParaRPr lang="en-US" altLang="zh-CN"/>
          </a:p>
        </p:txBody>
      </p:sp>
    </p:spTree>
    <p:extLst>
      <p:ext uri="{BB962C8B-B14F-4D97-AF65-F5344CB8AC3E}">
        <p14:creationId xmlns:p14="http://schemas.microsoft.com/office/powerpoint/2010/main" val="4256296107"/>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a:ln/>
        </p:spPr>
        <p:txBody>
          <a:bodyPr/>
          <a:lstStyle>
            <a:lvl1pPr>
              <a:defRPr/>
            </a:lvl1pPr>
          </a:lstStyle>
          <a:p>
            <a:pPr>
              <a:defRPr/>
            </a:pPr>
            <a:fld id="{E899630C-639A-4BA0-8640-4C991BB1FE6E}" type="slidenum">
              <a:rPr lang="en-US" altLang="zh-CN"/>
              <a:pPr>
                <a:defRPr/>
              </a:pPr>
              <a:t>‹#›</a:t>
            </a:fld>
            <a:endParaRPr lang="en-US" altLang="zh-CN"/>
          </a:p>
        </p:txBody>
      </p:sp>
    </p:spTree>
    <p:extLst>
      <p:ext uri="{BB962C8B-B14F-4D97-AF65-F5344CB8AC3E}">
        <p14:creationId xmlns:p14="http://schemas.microsoft.com/office/powerpoint/2010/main" val="3835809643"/>
      </p:ext>
    </p:extLst>
  </p:cSld>
  <p:clrMapOvr>
    <a:masterClrMapping/>
  </p:clrMapOvr>
  <p:transition spd="slow">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pPr>
              <a:defRPr/>
            </a:pPr>
            <a:fld id="{B6DE8E25-8358-467D-A889-B9B107AA230D}" type="slidenum">
              <a:rPr lang="en-US" altLang="zh-CN"/>
              <a:pPr>
                <a:defRPr/>
              </a:pPr>
              <a:t>‹#›</a:t>
            </a:fld>
            <a:endParaRPr lang="en-US" altLang="zh-CN"/>
          </a:p>
        </p:txBody>
      </p:sp>
    </p:spTree>
    <p:extLst>
      <p:ext uri="{BB962C8B-B14F-4D97-AF65-F5344CB8AC3E}">
        <p14:creationId xmlns:p14="http://schemas.microsoft.com/office/powerpoint/2010/main" val="1009382198"/>
      </p:ext>
    </p:extLst>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pPr>
              <a:defRPr/>
            </a:pPr>
            <a:fld id="{669120F0-1814-45F2-9D6A-24A863D273C4}" type="slidenum">
              <a:rPr lang="en-US" altLang="zh-CN"/>
              <a:pPr>
                <a:defRPr/>
              </a:pPr>
              <a:t>‹#›</a:t>
            </a:fld>
            <a:endParaRPr lang="en-US" altLang="zh-CN"/>
          </a:p>
        </p:txBody>
      </p:sp>
    </p:spTree>
    <p:extLst>
      <p:ext uri="{BB962C8B-B14F-4D97-AF65-F5344CB8AC3E}">
        <p14:creationId xmlns:p14="http://schemas.microsoft.com/office/powerpoint/2010/main" val="1713993973"/>
      </p:ext>
    </p:extLst>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0" y="6553200"/>
            <a:ext cx="9144000" cy="307975"/>
          </a:xfrm>
          <a:prstGeom prst="rect">
            <a:avLst/>
          </a:prstGeom>
          <a:solidFill>
            <a:srgbClr val="7889FB"/>
          </a:solidFill>
          <a:ln w="31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7" name="Rectangle 3"/>
          <p:cNvSpPr>
            <a:spLocks noGrp="1" noChangeArrowheads="1"/>
          </p:cNvSpPr>
          <p:nvPr>
            <p:ph type="title"/>
          </p:nvPr>
        </p:nvSpPr>
        <p:spPr bwMode="black">
          <a:xfrm>
            <a:off x="174625" y="623888"/>
            <a:ext cx="8748713"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主标题</a:t>
            </a:r>
          </a:p>
        </p:txBody>
      </p:sp>
      <p:sp>
        <p:nvSpPr>
          <p:cNvPr id="1028" name="Rectangle 4"/>
          <p:cNvSpPr>
            <a:spLocks noGrp="1" noChangeArrowheads="1"/>
          </p:cNvSpPr>
          <p:nvPr>
            <p:ph type="body" idx="1"/>
          </p:nvPr>
        </p:nvSpPr>
        <p:spPr bwMode="black">
          <a:xfrm>
            <a:off x="174625" y="1447800"/>
            <a:ext cx="8748713"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br>
              <a:rPr lang="en-US" altLang="en-US" smtClean="0"/>
            </a:br>
            <a:r>
              <a:rPr lang="en-US" altLang="en-US" smtClean="0"/>
              <a:t>good1</a:t>
            </a:r>
          </a:p>
          <a:p>
            <a:pPr lvl="1"/>
            <a:r>
              <a:rPr lang="en-US" altLang="en-US" smtClean="0"/>
              <a:t>Second level</a:t>
            </a:r>
            <a:br>
              <a:rPr lang="en-US" altLang="en-US" smtClean="0"/>
            </a:br>
            <a:r>
              <a:rPr lang="en-US" altLang="en-US" smtClean="0"/>
              <a:t>good2</a:t>
            </a:r>
          </a:p>
          <a:p>
            <a:pPr lvl="2"/>
            <a:r>
              <a:rPr lang="en-US" altLang="en-US" smtClean="0"/>
              <a:t>Third level</a:t>
            </a:r>
            <a:br>
              <a:rPr lang="en-US" altLang="en-US" smtClean="0"/>
            </a:br>
            <a:r>
              <a:rPr lang="en-US" altLang="en-US" smtClean="0"/>
              <a:t>good3</a:t>
            </a:r>
          </a:p>
          <a:p>
            <a:pPr lvl="3"/>
            <a:r>
              <a:rPr lang="en-US" altLang="en-US" smtClean="0"/>
              <a:t>Fourth level</a:t>
            </a:r>
            <a:br>
              <a:rPr lang="en-US" altLang="en-US" smtClean="0"/>
            </a:br>
            <a:r>
              <a:rPr lang="en-US" altLang="en-US" smtClean="0"/>
              <a:t>good4</a:t>
            </a:r>
          </a:p>
          <a:p>
            <a:pPr lvl="4"/>
            <a:r>
              <a:rPr lang="en-US" altLang="en-US" smtClean="0"/>
              <a:t>Fifth level</a:t>
            </a:r>
            <a:br>
              <a:rPr lang="en-US" altLang="en-US" smtClean="0"/>
            </a:br>
            <a:r>
              <a:rPr lang="en-US" altLang="en-US" smtClean="0"/>
              <a:t>good5</a:t>
            </a:r>
          </a:p>
        </p:txBody>
      </p:sp>
      <p:sp>
        <p:nvSpPr>
          <p:cNvPr id="1029" name="Line 5"/>
          <p:cNvSpPr>
            <a:spLocks noChangeShapeType="1"/>
          </p:cNvSpPr>
          <p:nvPr/>
        </p:nvSpPr>
        <p:spPr bwMode="black">
          <a:xfrm>
            <a:off x="852488" y="247650"/>
            <a:ext cx="0" cy="23495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 name="Text Box 6"/>
          <p:cNvSpPr txBox="1">
            <a:spLocks noChangeArrowheads="1"/>
          </p:cNvSpPr>
          <p:nvPr/>
        </p:nvSpPr>
        <p:spPr bwMode="black">
          <a:xfrm>
            <a:off x="954088" y="214313"/>
            <a:ext cx="12382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en-US" sz="1400">
                <a:solidFill>
                  <a:schemeClr val="bg1"/>
                </a:solidFill>
              </a:rPr>
              <a:t>IBM research</a:t>
            </a:r>
          </a:p>
        </p:txBody>
      </p:sp>
      <p:sp>
        <p:nvSpPr>
          <p:cNvPr id="221192" name="Rectangle 8"/>
          <p:cNvSpPr>
            <a:spLocks noChangeArrowheads="1"/>
          </p:cNvSpPr>
          <p:nvPr/>
        </p:nvSpPr>
        <p:spPr bwMode="ltGray">
          <a:xfrm>
            <a:off x="0" y="0"/>
            <a:ext cx="9144000" cy="557213"/>
          </a:xfrm>
          <a:prstGeom prst="rect">
            <a:avLst/>
          </a:prstGeom>
          <a:solidFill>
            <a:srgbClr val="7889FB"/>
          </a:solidFill>
          <a:ln w="31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00050" indent="-400050">
              <a:spcAft>
                <a:spcPct val="0"/>
              </a:spcAft>
              <a:defRPr>
                <a:solidFill>
                  <a:schemeClr val="tx1"/>
                </a:solidFill>
                <a:latin typeface="Arial" panose="020B0604020202020204" pitchFamily="34" charset="0"/>
                <a:ea typeface="宋体" panose="02010600030101010101" pitchFamily="2" charset="-122"/>
              </a:defRPr>
            </a:lvl1pPr>
            <a:lvl2pPr>
              <a:spcAft>
                <a:spcPct val="0"/>
              </a:spcAft>
              <a:defRPr>
                <a:solidFill>
                  <a:schemeClr val="tx1"/>
                </a:solidFill>
                <a:latin typeface="Arial" panose="020B0604020202020204" pitchFamily="34" charset="0"/>
                <a:ea typeface="宋体" panose="02010600030101010101" pitchFamily="2" charset="-122"/>
              </a:defRPr>
            </a:lvl2pPr>
            <a:lvl3pPr>
              <a:spcAft>
                <a:spcPct val="0"/>
              </a:spcAft>
              <a:defRPr>
                <a:solidFill>
                  <a:schemeClr val="tx1"/>
                </a:solidFill>
                <a:latin typeface="Arial" panose="020B0604020202020204" pitchFamily="34" charset="0"/>
                <a:ea typeface="宋体" panose="02010600030101010101" pitchFamily="2" charset="-122"/>
              </a:defRPr>
            </a:lvl3pPr>
            <a:lvl4pPr>
              <a:spcAft>
                <a:spcPct val="0"/>
              </a:spcAft>
              <a:defRPr>
                <a:solidFill>
                  <a:schemeClr val="tx1"/>
                </a:solidFill>
                <a:latin typeface="Arial" panose="020B0604020202020204" pitchFamily="34" charset="0"/>
                <a:ea typeface="宋体" panose="02010600030101010101" pitchFamily="2" charset="-122"/>
              </a:defRPr>
            </a:lvl4pPr>
            <a:lvl5pPr>
              <a:spcAft>
                <a:spcPct val="0"/>
              </a:spcAf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ct val="20000"/>
              </a:spcAft>
              <a:buClr>
                <a:srgbClr val="228A88"/>
              </a:buClr>
              <a:buFont typeface="Wingdings 2" panose="05020102010507070707" pitchFamily="18" charset="2"/>
              <a:buNone/>
              <a:defRPr/>
            </a:pPr>
            <a:r>
              <a:rPr lang="en-US" altLang="zh-CN" smtClean="0">
                <a:solidFill>
                  <a:schemeClr val="bg1"/>
                </a:solidFill>
                <a:latin typeface="Arial Black" panose="020B0A04020102020204" pitchFamily="34" charset="0"/>
              </a:rPr>
              <a:t>C++ How to Program</a:t>
            </a:r>
          </a:p>
        </p:txBody>
      </p:sp>
      <p:pic>
        <p:nvPicPr>
          <p:cNvPr id="1032" name="Picture 9" descr="西安财经学院_校徽"/>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585200" y="6305550"/>
            <a:ext cx="5588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11"/>
          <p:cNvSpPr txBox="1">
            <a:spLocks noChangeArrowheads="1"/>
          </p:cNvSpPr>
          <p:nvPr userDrawn="1"/>
        </p:nvSpPr>
        <p:spPr bwMode="auto">
          <a:xfrm>
            <a:off x="6019800" y="6583363"/>
            <a:ext cx="25146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ClrTx/>
              <a:buFontTx/>
              <a:buNone/>
            </a:pPr>
            <a:r>
              <a:rPr lang="en-US" altLang="zh-CN" sz="1200" b="1" i="1">
                <a:solidFill>
                  <a:schemeClr val="bg1"/>
                </a:solidFill>
                <a:latin typeface="Courier New" panose="02070309020205020404" pitchFamily="49" charset="0"/>
              </a:rPr>
              <a:t>http://xinxi.xaufe.edu.cn</a:t>
            </a:r>
          </a:p>
        </p:txBody>
      </p:sp>
      <p:sp>
        <p:nvSpPr>
          <p:cNvPr id="221196" name="Rectangle 12"/>
          <p:cNvSpPr>
            <a:spLocks noGrp="1" noChangeArrowheads="1"/>
          </p:cNvSpPr>
          <p:nvPr>
            <p:ph type="sldNum" sz="quarter" idx="4"/>
          </p:nvPr>
        </p:nvSpPr>
        <p:spPr bwMode="gray">
          <a:xfrm>
            <a:off x="4343400" y="6584950"/>
            <a:ext cx="609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Aft>
                <a:spcPct val="0"/>
              </a:spcAft>
              <a:buClrTx/>
              <a:buFontTx/>
              <a:buNone/>
              <a:defRPr sz="1200" smtClean="0"/>
            </a:lvl1pPr>
          </a:lstStyle>
          <a:p>
            <a:pPr>
              <a:defRPr/>
            </a:pPr>
            <a:fld id="{AF9F374C-7C9A-4E74-984C-195ED8ABE8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68"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Lst>
  <p:transition spd="slow">
    <p:pull dir="ru"/>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3200" b="1" kern="1200">
          <a:solidFill>
            <a:srgbClr val="051AB3"/>
          </a:solidFill>
          <a:latin typeface="+mj-lt"/>
          <a:ea typeface="+mj-ea"/>
          <a:cs typeface="+mj-cs"/>
        </a:defRPr>
      </a:lvl1pPr>
      <a:lvl2pPr algn="l" rtl="0" eaLnBrk="0" fontAlgn="base" hangingPunct="0">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2pPr>
      <a:lvl3pPr algn="l" rtl="0" eaLnBrk="0" fontAlgn="base" hangingPunct="0">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3pPr>
      <a:lvl4pPr algn="l" rtl="0" eaLnBrk="0" fontAlgn="base" hangingPunct="0">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4pPr>
      <a:lvl5pPr algn="l" rtl="0" eaLnBrk="0" fontAlgn="base" hangingPunct="0">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5pPr>
      <a:lvl6pPr marL="457200" algn="l" rtl="0" fontAlgn="base">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6pPr>
      <a:lvl7pPr marL="914400" algn="l" rtl="0" fontAlgn="base">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7pPr>
      <a:lvl8pPr marL="1371600" algn="l" rtl="0" fontAlgn="base">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8pPr>
      <a:lvl9pPr marL="1828800" algn="l" rtl="0" fontAlgn="base">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9pPr>
    </p:titleStyle>
    <p:bodyStyle>
      <a:lvl1pPr marL="400050" indent="-400050" algn="l" rtl="0" eaLnBrk="0" fontAlgn="base" hangingPunct="0">
        <a:spcBef>
          <a:spcPct val="0"/>
        </a:spcBef>
        <a:spcAft>
          <a:spcPct val="20000"/>
        </a:spcAft>
        <a:buClr>
          <a:schemeClr val="hlink"/>
        </a:buClr>
        <a:buFont typeface="Wingdings" panose="05000000000000000000" pitchFamily="2" charset="2"/>
        <a:buChar char="l"/>
        <a:defRPr sz="2400" kern="1200">
          <a:solidFill>
            <a:schemeClr val="tx1"/>
          </a:solidFill>
          <a:latin typeface="+mn-lt"/>
          <a:ea typeface="+mn-ea"/>
          <a:cs typeface="+mn-cs"/>
        </a:defRPr>
      </a:lvl1pPr>
      <a:lvl2pPr marL="914400" indent="-400050" algn="l" rtl="0" eaLnBrk="0" fontAlgn="base" hangingPunct="0">
        <a:spcBef>
          <a:spcPct val="0"/>
        </a:spcBef>
        <a:spcAft>
          <a:spcPct val="20000"/>
        </a:spcAft>
        <a:buClr>
          <a:schemeClr val="hlink"/>
        </a:buClr>
        <a:buFont typeface="Wingdings" panose="05000000000000000000" pitchFamily="2" charset="2"/>
        <a:buChar char="Ø"/>
        <a:defRPr sz="2200" kern="1200">
          <a:solidFill>
            <a:schemeClr val="hlink"/>
          </a:solidFill>
          <a:latin typeface="+mn-lt"/>
          <a:ea typeface="+mn-ea"/>
          <a:cs typeface="+mn-cs"/>
        </a:defRPr>
      </a:lvl2pPr>
      <a:lvl3pPr marL="1377950" indent="-349250" algn="l" rtl="0" eaLnBrk="0" fontAlgn="base" hangingPunct="0">
        <a:spcBef>
          <a:spcPct val="0"/>
        </a:spcBef>
        <a:spcAft>
          <a:spcPct val="20000"/>
        </a:spcAft>
        <a:buClr>
          <a:schemeClr val="hlink"/>
        </a:buClr>
        <a:buFont typeface="Wingdings" panose="05000000000000000000" pitchFamily="2" charset="2"/>
        <a:buChar char="ü"/>
        <a:defRPr sz="2000" kern="1200">
          <a:solidFill>
            <a:schemeClr val="hlink"/>
          </a:solidFill>
          <a:latin typeface="+mn-lt"/>
          <a:ea typeface="+mn-ea"/>
          <a:cs typeface="+mn-cs"/>
        </a:defRPr>
      </a:lvl3pPr>
      <a:lvl4pPr marL="1885950" indent="-342900" algn="l" rtl="0" eaLnBrk="0" fontAlgn="base" hangingPunct="0">
        <a:spcBef>
          <a:spcPct val="0"/>
        </a:spcBef>
        <a:spcAft>
          <a:spcPct val="20000"/>
        </a:spcAft>
        <a:buClr>
          <a:schemeClr val="hlink"/>
        </a:buClr>
        <a:buFont typeface="Wingdings 2" panose="05020102010507070707" pitchFamily="18" charset="2"/>
        <a:buChar char="°"/>
        <a:defRPr sz="1600" kern="1200">
          <a:solidFill>
            <a:schemeClr val="hlink"/>
          </a:solidFill>
          <a:latin typeface="+mn-lt"/>
          <a:ea typeface="+mn-ea"/>
          <a:cs typeface="+mn-cs"/>
        </a:defRPr>
      </a:lvl4pPr>
      <a:lvl5pPr marL="2349500" indent="-349250" algn="l" rtl="0" eaLnBrk="0" fontAlgn="base" hangingPunct="0">
        <a:spcBef>
          <a:spcPct val="0"/>
        </a:spcBef>
        <a:spcAft>
          <a:spcPct val="20000"/>
        </a:spcAft>
        <a:buClr>
          <a:schemeClr val="hlink"/>
        </a:buClr>
        <a:buFont typeface="Wingdings 2" panose="05020102010507070707" pitchFamily="18"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43.vml"/><Relationship Id="rId4" Type="http://schemas.openxmlformats.org/officeDocument/2006/relationships/image" Target="../media/image49.e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44.vml"/><Relationship Id="rId4" Type="http://schemas.openxmlformats.org/officeDocument/2006/relationships/image" Target="../media/image53.emf"/></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45.vml"/><Relationship Id="rId4" Type="http://schemas.openxmlformats.org/officeDocument/2006/relationships/image" Target="../media/image54.emf"/></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46.vml"/><Relationship Id="rId4" Type="http://schemas.openxmlformats.org/officeDocument/2006/relationships/image" Target="../media/image55.emf"/></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47.vml"/><Relationship Id="rId4" Type="http://schemas.openxmlformats.org/officeDocument/2006/relationships/image" Target="../media/image56.emf"/></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12.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3.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4.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5.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16.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17.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18.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19.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2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21.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22.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23.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27.e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28.e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29.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30.e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31.e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32.e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3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34.e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image" Target="../media/image35.e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36.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image" Target="../media/image37.e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image" Target="../media/image38.e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33.vml"/><Relationship Id="rId4" Type="http://schemas.openxmlformats.org/officeDocument/2006/relationships/image" Target="../media/image39.e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34.vml"/><Relationship Id="rId4" Type="http://schemas.openxmlformats.org/officeDocument/2006/relationships/image" Target="../media/image40.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35.vml"/><Relationship Id="rId4" Type="http://schemas.openxmlformats.org/officeDocument/2006/relationships/image" Target="../media/image41.e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36.vml"/><Relationship Id="rId4" Type="http://schemas.openxmlformats.org/officeDocument/2006/relationships/image" Target="../media/image42.e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37.vml"/><Relationship Id="rId4" Type="http://schemas.openxmlformats.org/officeDocument/2006/relationships/image" Target="../media/image43.e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38.vml"/><Relationship Id="rId4" Type="http://schemas.openxmlformats.org/officeDocument/2006/relationships/image" Target="../media/image44.e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39.vml"/><Relationship Id="rId4" Type="http://schemas.openxmlformats.org/officeDocument/2006/relationships/image" Target="../media/image45.emf"/></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40.vml"/><Relationship Id="rId4" Type="http://schemas.openxmlformats.org/officeDocument/2006/relationships/image" Target="../media/image46.e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41.vml"/><Relationship Id="rId4" Type="http://schemas.openxmlformats.org/officeDocument/2006/relationships/image" Target="../media/image47.emf"/></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42.vml"/><Relationship Id="rId4" Type="http://schemas.openxmlformats.org/officeDocument/2006/relationships/image" Target="../media/image4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6"/>
          <p:cNvSpPr txBox="1">
            <a:spLocks noChangeArrowheads="1"/>
          </p:cNvSpPr>
          <p:nvPr/>
        </p:nvSpPr>
        <p:spPr bwMode="black">
          <a:xfrm>
            <a:off x="5257800" y="1844675"/>
            <a:ext cx="35814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Wingdings 2" panose="05020102010507070707" pitchFamily="18" charset="2"/>
              <a:buNone/>
            </a:pPr>
            <a:r>
              <a:rPr lang="en-US" altLang="zh-CN" sz="4400" b="1">
                <a:solidFill>
                  <a:srgbClr val="051AB3"/>
                </a:solidFill>
              </a:rPr>
              <a:t>Lecture 10: </a:t>
            </a:r>
            <a:br>
              <a:rPr lang="en-US" altLang="zh-CN" sz="4400" b="1">
                <a:solidFill>
                  <a:srgbClr val="051AB3"/>
                </a:solidFill>
              </a:rPr>
            </a:br>
            <a:r>
              <a:rPr lang="zh-CN" altLang="en-US" sz="4400" b="1">
                <a:solidFill>
                  <a:srgbClr val="051AB3"/>
                </a:solidFill>
              </a:rPr>
              <a:t>多态</a:t>
            </a:r>
          </a:p>
        </p:txBody>
      </p:sp>
    </p:spTree>
  </p:cSld>
  <p:clrMapOvr>
    <a:masterClrMapping/>
  </p:clrMapOvr>
  <p:transition spd="slow">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AEA5CF71-2B3C-47DA-9727-0F0AE1E9CF7E}" type="slidenum">
              <a:rPr lang="en-US" altLang="zh-CN" sz="1200"/>
              <a:pPr>
                <a:spcAft>
                  <a:spcPct val="0"/>
                </a:spcAft>
                <a:buClrTx/>
                <a:buFontTx/>
                <a:buNone/>
              </a:pPr>
              <a:t>10</a:t>
            </a:fld>
            <a:endParaRPr lang="en-US" altLang="zh-CN" sz="1200"/>
          </a:p>
        </p:txBody>
      </p:sp>
      <p:sp>
        <p:nvSpPr>
          <p:cNvPr id="13315"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Polymorphism Examples</a:t>
            </a:r>
          </a:p>
        </p:txBody>
      </p:sp>
      <p:sp>
        <p:nvSpPr>
          <p:cNvPr id="13316" name="Rectangle 3"/>
          <p:cNvSpPr>
            <a:spLocks noGrp="1" noChangeArrowheads="1"/>
          </p:cNvSpPr>
          <p:nvPr>
            <p:ph type="body" idx="1"/>
          </p:nvPr>
        </p:nvSpPr>
        <p:spPr>
          <a:xfrm>
            <a:off x="76200" y="1493838"/>
            <a:ext cx="8915400" cy="42973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dirty="0" smtClean="0">
                <a:latin typeface="Arial Narrow" panose="020B0606020202030204" pitchFamily="34" charset="0"/>
                <a:ea typeface="黑体" panose="02010609060101010101" pitchFamily="49" charset="-122"/>
              </a:rPr>
              <a:t>例如</a:t>
            </a:r>
            <a:r>
              <a:rPr lang="en-US" altLang="zh-CN" sz="3600" b="1" dirty="0" smtClean="0">
                <a:latin typeface="Arial Narrow" panose="020B0606020202030204" pitchFamily="34" charset="0"/>
                <a:ea typeface="黑体" panose="02010609060101010101" pitchFamily="49" charset="-122"/>
              </a:rPr>
              <a:t>: </a:t>
            </a:r>
            <a:r>
              <a:rPr lang="en-US" altLang="zh-CN" sz="3600" b="1" dirty="0" err="1" smtClean="0">
                <a:latin typeface="Arial Narrow" panose="020B0606020202030204" pitchFamily="34" charset="0"/>
                <a:ea typeface="黑体" panose="02010609060101010101" pitchFamily="49" charset="-122"/>
              </a:rPr>
              <a:t>SpaceObjects</a:t>
            </a:r>
            <a:endParaRPr lang="en-US" altLang="zh-CN" sz="3600" b="1" dirty="0" smtClean="0">
              <a:latin typeface="Arial Narrow" panose="020B0606020202030204" pitchFamily="34" charset="0"/>
              <a:ea typeface="黑体" panose="02010609060101010101" pitchFamily="49" charset="-122"/>
            </a:endParaRPr>
          </a:p>
          <a:p>
            <a:pPr lvl="1" eaLnBrk="1" hangingPunct="1">
              <a:lnSpc>
                <a:spcPct val="120000"/>
              </a:lnSpc>
            </a:pPr>
            <a:r>
              <a:rPr lang="zh-CN" altLang="en-US" sz="2800" dirty="0" smtClean="0">
                <a:latin typeface="微软雅黑" panose="020B0503020204020204" pitchFamily="34" charset="-122"/>
                <a:ea typeface="微软雅黑" panose="020B0503020204020204" pitchFamily="34" charset="-122"/>
              </a:rPr>
              <a:t>游戏处理从 </a:t>
            </a:r>
            <a:r>
              <a:rPr lang="en-US" altLang="zh-CN" sz="2800" dirty="0" err="1" smtClean="0">
                <a:latin typeface="微软雅黑" panose="020B0503020204020204" pitchFamily="34" charset="-122"/>
                <a:ea typeface="微软雅黑" panose="020B0503020204020204" pitchFamily="34" charset="-122"/>
              </a:rPr>
              <a:t>SpaceObject</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继承而来的各种对象，每个对象包含一个 </a:t>
            </a:r>
            <a:r>
              <a:rPr lang="en-US" altLang="zh-CN" sz="2800" dirty="0" smtClean="0">
                <a:latin typeface="微软雅黑" panose="020B0503020204020204" pitchFamily="34" charset="-122"/>
                <a:ea typeface="微软雅黑" panose="020B0503020204020204" pitchFamily="34" charset="-122"/>
              </a:rPr>
              <a:t>draw </a:t>
            </a:r>
            <a:r>
              <a:rPr lang="zh-CN" altLang="en-US" sz="2800" dirty="0" smtClean="0">
                <a:latin typeface="微软雅黑" panose="020B0503020204020204" pitchFamily="34" charset="-122"/>
                <a:ea typeface="微软雅黑" panose="020B0503020204020204" pitchFamily="34" charset="-122"/>
              </a:rPr>
              <a:t>成员函数</a:t>
            </a:r>
          </a:p>
          <a:p>
            <a:pPr lvl="1" eaLnBrk="1" hangingPunct="1">
              <a:lnSpc>
                <a:spcPct val="120000"/>
              </a:lnSpc>
            </a:pPr>
            <a:r>
              <a:rPr lang="zh-CN" altLang="en-US" sz="2800" dirty="0" smtClean="0">
                <a:latin typeface="微软雅黑" panose="020B0503020204020204" pitchFamily="34" charset="-122"/>
                <a:ea typeface="微软雅黑" panose="020B0503020204020204" pitchFamily="34" charset="-122"/>
              </a:rPr>
              <a:t>不同的类实现不同的 </a:t>
            </a:r>
            <a:r>
              <a:rPr lang="en-US" altLang="zh-CN" sz="2800" dirty="0" smtClean="0">
                <a:latin typeface="微软雅黑" panose="020B0503020204020204" pitchFamily="34" charset="-122"/>
                <a:ea typeface="微软雅黑" panose="020B0503020204020204" pitchFamily="34" charset="-122"/>
              </a:rPr>
              <a:t>draw </a:t>
            </a:r>
            <a:r>
              <a:rPr lang="zh-CN" altLang="en-US" sz="2800" dirty="0" smtClean="0">
                <a:latin typeface="微软雅黑" panose="020B0503020204020204" pitchFamily="34" charset="-122"/>
                <a:ea typeface="微软雅黑" panose="020B0503020204020204" pitchFamily="34" charset="-122"/>
              </a:rPr>
              <a:t>功能</a:t>
            </a:r>
          </a:p>
          <a:p>
            <a:pPr lvl="1" eaLnBrk="1" hangingPunct="1">
              <a:lnSpc>
                <a:spcPct val="120000"/>
              </a:lnSpc>
            </a:pPr>
            <a:r>
              <a:rPr lang="zh-CN" altLang="en-US" sz="2800" dirty="0" smtClean="0">
                <a:latin typeface="微软雅黑" panose="020B0503020204020204" pitchFamily="34" charset="-122"/>
                <a:ea typeface="微软雅黑" panose="020B0503020204020204" pitchFamily="34" charset="-122"/>
              </a:rPr>
              <a:t>屏幕管理程序维护一个 </a:t>
            </a:r>
            <a:r>
              <a:rPr lang="en-US" altLang="zh-CN" sz="2800" dirty="0" err="1" smtClean="0">
                <a:latin typeface="微软雅黑" panose="020B0503020204020204" pitchFamily="34" charset="-122"/>
                <a:ea typeface="微软雅黑" panose="020B0503020204020204" pitchFamily="34" charset="-122"/>
              </a:rPr>
              <a:t>SpaceObject</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指针容器</a:t>
            </a:r>
          </a:p>
        </p:txBody>
      </p:sp>
    </p:spTree>
  </p:cSld>
  <p:clrMapOvr>
    <a:masterClrMapping/>
  </p:clrMapOvr>
  <p:transition spd="slow">
    <p:pull dir="ru"/>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6C1902B-2A6A-4439-8B7F-C8885971AC77}" type="slidenum">
              <a:rPr lang="en-US" altLang="zh-CN" sz="1200"/>
              <a:pPr>
                <a:spcAft>
                  <a:spcPct val="0"/>
                </a:spcAft>
                <a:buClrTx/>
                <a:buFontTx/>
                <a:buNone/>
              </a:pPr>
              <a:t>100</a:t>
            </a:fld>
            <a:endParaRPr lang="en-US" altLang="zh-CN" sz="1200"/>
          </a:p>
        </p:txBody>
      </p:sp>
      <p:graphicFrame>
        <p:nvGraphicFramePr>
          <p:cNvPr id="109571" name="Object 4"/>
          <p:cNvGraphicFramePr>
            <a:graphicFrameLocks noChangeAspect="1"/>
          </p:cNvGraphicFramePr>
          <p:nvPr/>
        </p:nvGraphicFramePr>
        <p:xfrm>
          <a:off x="0" y="0"/>
          <a:ext cx="7281863" cy="4959350"/>
        </p:xfrm>
        <a:graphic>
          <a:graphicData uri="http://schemas.openxmlformats.org/presentationml/2006/ole">
            <mc:AlternateContent xmlns:mc="http://schemas.openxmlformats.org/markup-compatibility/2006">
              <mc:Choice xmlns:v="urn:schemas-microsoft-com:vml" Requires="v">
                <p:oleObj spid="_x0000_s109573" name="Document" r:id="rId3" imgW="7283665" imgH="4961655" progId="Word.Document.8">
                  <p:embed/>
                </p:oleObj>
              </mc:Choice>
              <mc:Fallback>
                <p:oleObj name="Document" r:id="rId3" imgW="7283665" imgH="4961655"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281863" cy="495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24526F3-0D40-4D27-A260-6A5B972EE723}" type="slidenum">
              <a:rPr lang="en-US" altLang="zh-CN" sz="1200"/>
              <a:pPr>
                <a:spcAft>
                  <a:spcPct val="0"/>
                </a:spcAft>
                <a:buClrTx/>
                <a:buFontTx/>
                <a:buNone/>
              </a:pPr>
              <a:t>101</a:t>
            </a:fld>
            <a:endParaRPr lang="en-US" altLang="zh-CN" sz="1200"/>
          </a:p>
        </p:txBody>
      </p:sp>
      <p:sp>
        <p:nvSpPr>
          <p:cNvPr id="110595" name="Rectangle 2"/>
          <p:cNvSpPr>
            <a:spLocks noRot="1" noChangeArrowheads="1"/>
          </p:cNvSpPr>
          <p:nvPr/>
        </p:nvSpPr>
        <p:spPr bwMode="auto">
          <a:xfrm>
            <a:off x="152400" y="609600"/>
            <a:ext cx="8839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17 </a:t>
            </a:r>
            <a:r>
              <a:rPr lang="en-US" altLang="zh-CN" sz="3200" b="1">
                <a:solidFill>
                  <a:srgbClr val="051AB3"/>
                </a:solidFill>
                <a:latin typeface="Arial Narrow" panose="020B0606020202030204" pitchFamily="34" charset="0"/>
                <a:ea typeface="黑体" panose="02010609060101010101" pitchFamily="49" charset="-122"/>
              </a:rPr>
              <a:t>Polymorphism, Virtual Functions and Dynamic Binding “Under the Hood”</a:t>
            </a:r>
          </a:p>
        </p:txBody>
      </p:sp>
      <p:sp>
        <p:nvSpPr>
          <p:cNvPr id="110596" name="Rectangle 3"/>
          <p:cNvSpPr>
            <a:spLocks noGrp="1" noChangeArrowheads="1"/>
          </p:cNvSpPr>
          <p:nvPr>
            <p:ph type="body" idx="1"/>
          </p:nvPr>
        </p:nvSpPr>
        <p:spPr>
          <a:xfrm>
            <a:off x="152400" y="1722438"/>
            <a:ext cx="8839200" cy="4144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3600" b="1" smtClean="0">
                <a:latin typeface="Arial Narrow" panose="020B0606020202030204" pitchFamily="34" charset="0"/>
                <a:ea typeface="黑体" panose="02010609060101010101" pitchFamily="49" charset="-122"/>
              </a:rPr>
              <a:t>C++ </a:t>
            </a:r>
            <a:r>
              <a:rPr lang="zh-CN" altLang="en-US" sz="3600" b="1" smtClean="0">
                <a:latin typeface="Arial Narrow" panose="020B0606020202030204" pitchFamily="34" charset="0"/>
                <a:ea typeface="黑体" panose="02010609060101010101" pitchFamily="49" charset="-122"/>
              </a:rPr>
              <a:t>如何实现多态、虚拟函数和动态绑定</a:t>
            </a:r>
          </a:p>
          <a:p>
            <a:pPr lvl="1" eaLnBrk="1" hangingPunct="1">
              <a:lnSpc>
                <a:spcPct val="120000"/>
              </a:lnSpc>
            </a:pPr>
            <a:r>
              <a:rPr lang="zh-CN" altLang="en-US" sz="2800" b="1" smtClean="0">
                <a:latin typeface="Lucida Sans" panose="020B0602030504020204" pitchFamily="34" charset="0"/>
                <a:ea typeface="楷体_GB2312" pitchFamily="49" charset="-122"/>
              </a:rPr>
              <a:t>三级指针（三级间接取值）</a:t>
            </a:r>
          </a:p>
          <a:p>
            <a:pPr lvl="1" eaLnBrk="1" hangingPunct="1">
              <a:lnSpc>
                <a:spcPct val="120000"/>
              </a:lnSpc>
            </a:pPr>
            <a:r>
              <a:rPr lang="zh-CN" altLang="en-US" sz="2800" b="1" smtClean="0">
                <a:latin typeface="Lucida Sans" panose="020B0602030504020204" pitchFamily="34" charset="0"/>
                <a:ea typeface="楷体_GB2312" pitchFamily="49" charset="-122"/>
              </a:rPr>
              <a:t>当 </a:t>
            </a:r>
            <a:r>
              <a:rPr lang="en-US" altLang="zh-CN" sz="2800" b="1" smtClean="0">
                <a:latin typeface="Lucida Sans" panose="020B0602030504020204" pitchFamily="34" charset="0"/>
                <a:ea typeface="楷体_GB2312" pitchFamily="49" charset="-122"/>
              </a:rPr>
              <a:t>C++ </a:t>
            </a:r>
            <a:r>
              <a:rPr lang="zh-CN" altLang="en-US" sz="2800" b="1" smtClean="0">
                <a:latin typeface="Lucida Sans" panose="020B0602030504020204" pitchFamily="34" charset="0"/>
                <a:ea typeface="楷体_GB2312" pitchFamily="49" charset="-122"/>
              </a:rPr>
              <a:t>编译一个带有一个或多个虚拟函数的类时，创建虚拟函数表 </a:t>
            </a:r>
            <a:r>
              <a:rPr lang="en-US" altLang="zh-CN" sz="2800" b="1" smtClean="0">
                <a:latin typeface="Lucida Sans" panose="020B0602030504020204" pitchFamily="34" charset="0"/>
                <a:ea typeface="楷体_GB2312" pitchFamily="49" charset="-122"/>
              </a:rPr>
              <a:t>(</a:t>
            </a:r>
            <a:r>
              <a:rPr lang="en-US" altLang="zh-CN" sz="2800" b="1" i="1" smtClean="0">
                <a:latin typeface="Lucida Sans" panose="020B0602030504020204" pitchFamily="34" charset="0"/>
                <a:ea typeface="楷体_GB2312" pitchFamily="49" charset="-122"/>
              </a:rPr>
              <a:t>vtable</a:t>
            </a:r>
            <a:r>
              <a:rPr lang="en-US" altLang="zh-CN" sz="2800" b="1" smtClean="0">
                <a:latin typeface="Lucida Sans" panose="020B0602030504020204" pitchFamily="34" charset="0"/>
                <a:ea typeface="楷体_GB2312" pitchFamily="49" charset="-122"/>
              </a:rPr>
              <a:t>)</a:t>
            </a:r>
          </a:p>
          <a:p>
            <a:pPr lvl="2" eaLnBrk="1" hangingPunct="1">
              <a:lnSpc>
                <a:spcPct val="120000"/>
              </a:lnSpc>
            </a:pPr>
            <a:r>
              <a:rPr lang="zh-CN" altLang="en-US" sz="2800" b="1" smtClean="0">
                <a:latin typeface="Lucida Sans" panose="020B0602030504020204" pitchFamily="34" charset="0"/>
                <a:ea typeface="楷体_GB2312" pitchFamily="49" charset="-122"/>
              </a:rPr>
              <a:t>一级指针</a:t>
            </a:r>
          </a:p>
          <a:p>
            <a:pPr lvl="2" eaLnBrk="1" hangingPunct="1">
              <a:lnSpc>
                <a:spcPct val="120000"/>
              </a:lnSpc>
            </a:pPr>
            <a:r>
              <a:rPr lang="zh-CN" altLang="en-US" sz="2800" b="1" smtClean="0">
                <a:latin typeface="Lucida Sans" panose="020B0602030504020204" pitchFamily="34" charset="0"/>
                <a:ea typeface="楷体_GB2312" pitchFamily="49" charset="-122"/>
              </a:rPr>
              <a:t>包含指向虚拟函数的函数指针</a:t>
            </a:r>
          </a:p>
        </p:txBody>
      </p:sp>
    </p:spTree>
  </p:cSld>
  <p:clrMapOvr>
    <a:masterClrMapping/>
  </p:clrMapOvr>
  <p:transition spd="slow">
    <p:pull dir="ru"/>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E5456FAD-21C5-49BE-8819-CA06107588C2}" type="slidenum">
              <a:rPr lang="en-US" altLang="zh-CN" sz="1200"/>
              <a:pPr>
                <a:spcAft>
                  <a:spcPct val="0"/>
                </a:spcAft>
                <a:buClrTx/>
                <a:buFontTx/>
                <a:buNone/>
              </a:pPr>
              <a:t>102</a:t>
            </a:fld>
            <a:endParaRPr lang="en-US" altLang="zh-CN" sz="1200"/>
          </a:p>
        </p:txBody>
      </p:sp>
      <p:sp>
        <p:nvSpPr>
          <p:cNvPr id="111619" name="Rectangle 2"/>
          <p:cNvSpPr>
            <a:spLocks noRot="1" noChangeArrowheads="1"/>
          </p:cNvSpPr>
          <p:nvPr/>
        </p:nvSpPr>
        <p:spPr bwMode="auto">
          <a:xfrm>
            <a:off x="152400" y="609600"/>
            <a:ext cx="8839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17 </a:t>
            </a:r>
            <a:r>
              <a:rPr lang="en-US" altLang="zh-CN" sz="3200" b="1">
                <a:solidFill>
                  <a:srgbClr val="051AB3"/>
                </a:solidFill>
                <a:latin typeface="Arial Narrow" panose="020B0606020202030204" pitchFamily="34" charset="0"/>
                <a:ea typeface="黑体" panose="02010609060101010101" pitchFamily="49" charset="-122"/>
              </a:rPr>
              <a:t>Polymorphism, Virtual Functions and Dynamic Binding “Under the Hood”</a:t>
            </a:r>
          </a:p>
        </p:txBody>
      </p:sp>
      <p:sp>
        <p:nvSpPr>
          <p:cNvPr id="111620" name="Rectangle 3"/>
          <p:cNvSpPr>
            <a:spLocks noGrp="1" noChangeArrowheads="1"/>
          </p:cNvSpPr>
          <p:nvPr>
            <p:ph type="body" idx="1"/>
          </p:nvPr>
        </p:nvSpPr>
        <p:spPr>
          <a:xfrm>
            <a:off x="152400" y="1722438"/>
            <a:ext cx="8839200" cy="42211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lvl="2" eaLnBrk="1" hangingPunct="1">
              <a:lnSpc>
                <a:spcPct val="120000"/>
              </a:lnSpc>
            </a:pPr>
            <a:r>
              <a:rPr lang="zh-CN" altLang="en-US" sz="3200" b="1" smtClean="0">
                <a:latin typeface="Lucida Sans" panose="020B0602030504020204" pitchFamily="34" charset="0"/>
                <a:ea typeface="楷体_GB2312" pitchFamily="49" charset="-122"/>
              </a:rPr>
              <a:t>每次一个类的一个虚拟函数被调用时，用来选择正确的函数实现</a:t>
            </a:r>
          </a:p>
          <a:p>
            <a:pPr lvl="2" eaLnBrk="1" hangingPunct="1">
              <a:lnSpc>
                <a:spcPct val="120000"/>
              </a:lnSpc>
            </a:pPr>
            <a:r>
              <a:rPr lang="zh-CN" altLang="en-US" sz="3200" b="1" smtClean="0">
                <a:latin typeface="Lucida Sans" panose="020B0602030504020204" pitchFamily="34" charset="0"/>
                <a:ea typeface="楷体_GB2312" pitchFamily="49" charset="-122"/>
              </a:rPr>
              <a:t>如果为纯虚函数，函数指针被置 </a:t>
            </a:r>
            <a:r>
              <a:rPr lang="en-US" altLang="zh-CN" sz="3200" b="1" smtClean="0">
                <a:latin typeface="Lucida Sans" panose="020B0602030504020204" pitchFamily="34" charset="0"/>
                <a:ea typeface="楷体_GB2312" pitchFamily="49" charset="-122"/>
              </a:rPr>
              <a:t>0</a:t>
            </a:r>
          </a:p>
          <a:p>
            <a:pPr lvl="2" eaLnBrk="1" hangingPunct="1">
              <a:lnSpc>
                <a:spcPct val="120000"/>
              </a:lnSpc>
            </a:pPr>
            <a:r>
              <a:rPr lang="zh-CN" altLang="en-US" sz="3200" b="1" smtClean="0">
                <a:latin typeface="Lucida Sans" panose="020B0602030504020204" pitchFamily="34" charset="0"/>
                <a:ea typeface="楷体_GB2312" pitchFamily="49" charset="-122"/>
              </a:rPr>
              <a:t>一个类的 </a:t>
            </a:r>
            <a:r>
              <a:rPr lang="en-US" altLang="zh-CN" sz="3200" b="1" i="1" smtClean="0">
                <a:latin typeface="Lucida Sans" panose="020B0602030504020204" pitchFamily="34" charset="0"/>
                <a:ea typeface="楷体_GB2312" pitchFamily="49" charset="-122"/>
              </a:rPr>
              <a:t>vtable</a:t>
            </a:r>
            <a:r>
              <a:rPr lang="en-US" altLang="zh-CN" sz="3200" b="1" smtClean="0">
                <a:latin typeface="Lucida Sans" panose="020B0602030504020204" pitchFamily="34" charset="0"/>
                <a:ea typeface="楷体_GB2312" pitchFamily="49" charset="-122"/>
              </a:rPr>
              <a:t> </a:t>
            </a:r>
            <a:r>
              <a:rPr lang="zh-CN" altLang="en-US" sz="3200" b="1" smtClean="0">
                <a:latin typeface="Lucida Sans" panose="020B0602030504020204" pitchFamily="34" charset="0"/>
                <a:ea typeface="楷体_GB2312" pitchFamily="49" charset="-122"/>
              </a:rPr>
              <a:t>中有一个或多个 </a:t>
            </a:r>
            <a:r>
              <a:rPr lang="en-US" altLang="zh-CN" sz="3200" b="1" smtClean="0">
                <a:latin typeface="Lucida Sans" panose="020B0602030504020204" pitchFamily="34" charset="0"/>
                <a:ea typeface="楷体_GB2312" pitchFamily="49" charset="-122"/>
              </a:rPr>
              <a:t>null </a:t>
            </a:r>
            <a:r>
              <a:rPr lang="zh-CN" altLang="en-US" sz="3200" b="1" smtClean="0">
                <a:latin typeface="Lucida Sans" panose="020B0602030504020204" pitchFamily="34" charset="0"/>
                <a:ea typeface="楷体_GB2312" pitchFamily="49" charset="-122"/>
              </a:rPr>
              <a:t>指针，该类为抽象类</a:t>
            </a:r>
          </a:p>
        </p:txBody>
      </p:sp>
    </p:spTree>
  </p:cSld>
  <p:clrMapOvr>
    <a:masterClrMapping/>
  </p:clrMapOvr>
  <p:transition spd="slow">
    <p:pull dir="ru"/>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E9FFF40-E609-4364-9FC1-B50645ED753F}" type="slidenum">
              <a:rPr lang="en-US" altLang="zh-CN" sz="1200"/>
              <a:pPr>
                <a:spcAft>
                  <a:spcPct val="0"/>
                </a:spcAft>
                <a:buClrTx/>
                <a:buFontTx/>
                <a:buNone/>
              </a:pPr>
              <a:t>103</a:t>
            </a:fld>
            <a:endParaRPr lang="en-US" altLang="zh-CN" sz="1200"/>
          </a:p>
        </p:txBody>
      </p:sp>
      <p:sp>
        <p:nvSpPr>
          <p:cNvPr id="112643" name="Rectangle 2"/>
          <p:cNvSpPr>
            <a:spLocks noRot="1" noChangeArrowheads="1"/>
          </p:cNvSpPr>
          <p:nvPr/>
        </p:nvSpPr>
        <p:spPr bwMode="auto">
          <a:xfrm>
            <a:off x="152400" y="609600"/>
            <a:ext cx="8839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17 </a:t>
            </a:r>
            <a:r>
              <a:rPr lang="en-US" altLang="zh-CN" sz="3200" b="1">
                <a:solidFill>
                  <a:srgbClr val="051AB3"/>
                </a:solidFill>
                <a:latin typeface="Arial Narrow" panose="020B0606020202030204" pitchFamily="34" charset="0"/>
                <a:ea typeface="黑体" panose="02010609060101010101" pitchFamily="49" charset="-122"/>
              </a:rPr>
              <a:t>Polymorphism, Virtual Functions and Dynamic Binding “Under the Hood”</a:t>
            </a:r>
          </a:p>
        </p:txBody>
      </p:sp>
      <p:sp>
        <p:nvSpPr>
          <p:cNvPr id="112644" name="Rectangle 3"/>
          <p:cNvSpPr>
            <a:spLocks noGrp="1" noChangeArrowheads="1"/>
          </p:cNvSpPr>
          <p:nvPr>
            <p:ph type="body" idx="1"/>
          </p:nvPr>
        </p:nvSpPr>
        <p:spPr>
          <a:xfrm>
            <a:off x="152400" y="1722438"/>
            <a:ext cx="8839200" cy="42211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lvl="1" eaLnBrk="1" hangingPunct="1">
              <a:lnSpc>
                <a:spcPct val="120000"/>
              </a:lnSpc>
            </a:pPr>
            <a:r>
              <a:rPr lang="zh-CN" altLang="en-US" sz="2400" b="1" smtClean="0">
                <a:latin typeface="Lucida Sans" panose="020B0602030504020204" pitchFamily="34" charset="0"/>
                <a:ea typeface="楷体_GB2312" pitchFamily="49" charset="-122"/>
              </a:rPr>
              <a:t>如果一个非纯虚函数没有被派生类所覆盖</a:t>
            </a:r>
          </a:p>
          <a:p>
            <a:pPr lvl="2" eaLnBrk="1" hangingPunct="1">
              <a:lnSpc>
                <a:spcPct val="120000"/>
              </a:lnSpc>
            </a:pPr>
            <a:r>
              <a:rPr lang="zh-CN" altLang="en-US" sz="2400" b="1" smtClean="0">
                <a:latin typeface="Lucida Sans" panose="020B0602030504020204" pitchFamily="34" charset="0"/>
                <a:ea typeface="楷体_GB2312" pitchFamily="49" charset="-122"/>
              </a:rPr>
              <a:t>该派生类 </a:t>
            </a:r>
            <a:r>
              <a:rPr lang="en-US" altLang="zh-CN" sz="2400" b="1" smtClean="0">
                <a:latin typeface="Lucida Sans" panose="020B0602030504020204" pitchFamily="34" charset="0"/>
                <a:ea typeface="楷体_GB2312" pitchFamily="49" charset="-122"/>
              </a:rPr>
              <a:t>vtable </a:t>
            </a:r>
            <a:r>
              <a:rPr lang="zh-CN" altLang="en-US" sz="2400" b="1" smtClean="0">
                <a:latin typeface="Lucida Sans" panose="020B0602030504020204" pitchFamily="34" charset="0"/>
                <a:ea typeface="楷体_GB2312" pitchFamily="49" charset="-122"/>
              </a:rPr>
              <a:t>中相应的函数指针应指向基类的虚拟函数</a:t>
            </a:r>
          </a:p>
          <a:p>
            <a:pPr lvl="1" eaLnBrk="1" hangingPunct="1">
              <a:lnSpc>
                <a:spcPct val="120000"/>
              </a:lnSpc>
            </a:pPr>
            <a:r>
              <a:rPr lang="zh-CN" altLang="en-US" sz="2400" b="1" smtClean="0">
                <a:latin typeface="Lucida Sans" panose="020B0602030504020204" pitchFamily="34" charset="0"/>
                <a:ea typeface="楷体_GB2312" pitchFamily="49" charset="-122"/>
              </a:rPr>
              <a:t>二级指针</a:t>
            </a:r>
          </a:p>
          <a:p>
            <a:pPr lvl="2" eaLnBrk="1" hangingPunct="1">
              <a:lnSpc>
                <a:spcPct val="120000"/>
              </a:lnSpc>
            </a:pPr>
            <a:r>
              <a:rPr lang="zh-CN" altLang="en-US" sz="2400" b="1" smtClean="0">
                <a:latin typeface="Lucida Sans" panose="020B0602030504020204" pitchFamily="34" charset="0"/>
                <a:ea typeface="楷体_GB2312" pitchFamily="49" charset="-122"/>
              </a:rPr>
              <a:t>当具有一个或多个虚拟函数的类被实例化时，编译器为该对象添加一个指向该类 </a:t>
            </a:r>
            <a:r>
              <a:rPr lang="en-US" altLang="zh-CN" sz="2400" b="1" smtClean="0">
                <a:latin typeface="Lucida Sans" panose="020B0602030504020204" pitchFamily="34" charset="0"/>
                <a:ea typeface="楷体_GB2312" pitchFamily="49" charset="-122"/>
              </a:rPr>
              <a:t>vtable </a:t>
            </a:r>
            <a:r>
              <a:rPr lang="zh-CN" altLang="en-US" sz="2400" b="1" smtClean="0">
                <a:latin typeface="Lucida Sans" panose="020B0602030504020204" pitchFamily="34" charset="0"/>
                <a:ea typeface="楷体_GB2312" pitchFamily="49" charset="-122"/>
              </a:rPr>
              <a:t>的指针</a:t>
            </a:r>
          </a:p>
          <a:p>
            <a:pPr lvl="1" eaLnBrk="1" hangingPunct="1">
              <a:lnSpc>
                <a:spcPct val="120000"/>
              </a:lnSpc>
            </a:pPr>
            <a:r>
              <a:rPr lang="zh-CN" altLang="en-US" sz="2400" b="1" smtClean="0">
                <a:latin typeface="Lucida Sans" panose="020B0602030504020204" pitchFamily="34" charset="0"/>
                <a:ea typeface="楷体_GB2312" pitchFamily="49" charset="-122"/>
              </a:rPr>
              <a:t>三级指针</a:t>
            </a:r>
          </a:p>
          <a:p>
            <a:pPr lvl="2" eaLnBrk="1" hangingPunct="1">
              <a:lnSpc>
                <a:spcPct val="120000"/>
              </a:lnSpc>
            </a:pPr>
            <a:r>
              <a:rPr lang="zh-CN" altLang="en-US" sz="2400" b="1" smtClean="0">
                <a:latin typeface="Lucida Sans" panose="020B0602030504020204" pitchFamily="34" charset="0"/>
                <a:ea typeface="楷体_GB2312" pitchFamily="49" charset="-122"/>
              </a:rPr>
              <a:t>接收虚拟函数调用的对象句柄</a:t>
            </a:r>
          </a:p>
        </p:txBody>
      </p:sp>
    </p:spTree>
  </p:cSld>
  <p:clrMapOvr>
    <a:masterClrMapping/>
  </p:clrMapOvr>
  <p:transition spd="slow">
    <p:pull dir="ru"/>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6208E46-35CD-44AA-99F2-24A0F7A8CAC6}" type="slidenum">
              <a:rPr lang="en-US" altLang="zh-CN" sz="1200"/>
              <a:pPr>
                <a:spcAft>
                  <a:spcPct val="0"/>
                </a:spcAft>
                <a:buClrTx/>
                <a:buFontTx/>
                <a:buNone/>
              </a:pPr>
              <a:t>104</a:t>
            </a:fld>
            <a:endParaRPr lang="en-US" altLang="zh-CN" sz="1200"/>
          </a:p>
        </p:txBody>
      </p:sp>
      <p:sp>
        <p:nvSpPr>
          <p:cNvPr id="113667" name="Rectangle 2"/>
          <p:cNvSpPr>
            <a:spLocks noRot="1" noChangeArrowheads="1"/>
          </p:cNvSpPr>
          <p:nvPr/>
        </p:nvSpPr>
        <p:spPr bwMode="auto">
          <a:xfrm>
            <a:off x="152400" y="609600"/>
            <a:ext cx="8839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17 </a:t>
            </a:r>
            <a:r>
              <a:rPr lang="en-US" altLang="zh-CN" sz="3200" b="1">
                <a:solidFill>
                  <a:srgbClr val="051AB3"/>
                </a:solidFill>
                <a:latin typeface="Arial Narrow" panose="020B0606020202030204" pitchFamily="34" charset="0"/>
                <a:ea typeface="黑体" panose="02010609060101010101" pitchFamily="49" charset="-122"/>
              </a:rPr>
              <a:t>Polymorphism, Virtual Functions and Dynamic Binding “Under the Hood”</a:t>
            </a:r>
          </a:p>
        </p:txBody>
      </p:sp>
      <p:sp>
        <p:nvSpPr>
          <p:cNvPr id="113668" name="Rectangle 3"/>
          <p:cNvSpPr>
            <a:spLocks noGrp="1" noChangeArrowheads="1"/>
          </p:cNvSpPr>
          <p:nvPr>
            <p:ph type="body" idx="1"/>
          </p:nvPr>
        </p:nvSpPr>
        <p:spPr>
          <a:xfrm>
            <a:off x="152400" y="1798638"/>
            <a:ext cx="8839200" cy="2620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虚拟函数典型的调用过程</a:t>
            </a:r>
          </a:p>
          <a:p>
            <a:pPr lvl="1" eaLnBrk="1" hangingPunct="1">
              <a:lnSpc>
                <a:spcPct val="120000"/>
              </a:lnSpc>
            </a:pPr>
            <a:r>
              <a:rPr lang="zh-CN" altLang="en-US" sz="3100" b="1" smtClean="0">
                <a:latin typeface="Lucida Sans" panose="020B0602030504020204" pitchFamily="34" charset="0"/>
                <a:ea typeface="楷体_GB2312" pitchFamily="49" charset="-122"/>
              </a:rPr>
              <a:t>编译器判断调用是否通过一个基类指针并且该函数为一个虚拟函数</a:t>
            </a:r>
          </a:p>
          <a:p>
            <a:pPr lvl="1" eaLnBrk="1" hangingPunct="1">
              <a:lnSpc>
                <a:spcPct val="120000"/>
              </a:lnSpc>
            </a:pPr>
            <a:r>
              <a:rPr lang="zh-CN" altLang="en-US" sz="3100" b="1" smtClean="0">
                <a:latin typeface="Lucida Sans" panose="020B0602030504020204" pitchFamily="34" charset="0"/>
                <a:ea typeface="楷体_GB2312" pitchFamily="49" charset="-122"/>
              </a:rPr>
              <a:t>利用偏移量来定位 </a:t>
            </a:r>
            <a:r>
              <a:rPr lang="en-US" altLang="zh-CN" sz="3100" b="1" i="1" smtClean="0">
                <a:latin typeface="Lucida Sans" panose="020B0602030504020204" pitchFamily="34" charset="0"/>
                <a:ea typeface="楷体_GB2312" pitchFamily="49" charset="-122"/>
              </a:rPr>
              <a:t>vtable</a:t>
            </a:r>
            <a:r>
              <a:rPr lang="en-US" altLang="zh-CN" sz="3100" b="1" smtClean="0">
                <a:latin typeface="Lucida Sans" panose="020B0602030504020204" pitchFamily="34" charset="0"/>
                <a:ea typeface="楷体_GB2312" pitchFamily="49" charset="-122"/>
              </a:rPr>
              <a:t> </a:t>
            </a:r>
            <a:r>
              <a:rPr lang="zh-CN" altLang="en-US" sz="3100" b="1" smtClean="0">
                <a:latin typeface="Lucida Sans" panose="020B0602030504020204" pitchFamily="34" charset="0"/>
                <a:ea typeface="楷体_GB2312" pitchFamily="49" charset="-122"/>
              </a:rPr>
              <a:t>中的元素</a:t>
            </a:r>
          </a:p>
        </p:txBody>
      </p:sp>
    </p:spTree>
  </p:cSld>
  <p:clrMapOvr>
    <a:masterClrMapping/>
  </p:clrMapOvr>
  <p:transition spd="slow">
    <p:pull dir="ru"/>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E5E70FC-DDBE-42B1-9021-CDFE858C0A8A}" type="slidenum">
              <a:rPr lang="en-US" altLang="zh-CN" sz="1200"/>
              <a:pPr>
                <a:spcAft>
                  <a:spcPct val="0"/>
                </a:spcAft>
                <a:buClrTx/>
                <a:buFontTx/>
                <a:buNone/>
              </a:pPr>
              <a:t>105</a:t>
            </a:fld>
            <a:endParaRPr lang="en-US" altLang="zh-CN" sz="1200"/>
          </a:p>
        </p:txBody>
      </p:sp>
      <p:sp>
        <p:nvSpPr>
          <p:cNvPr id="114691" name="Rectangle 2"/>
          <p:cNvSpPr>
            <a:spLocks noRot="1" noChangeArrowheads="1"/>
          </p:cNvSpPr>
          <p:nvPr/>
        </p:nvSpPr>
        <p:spPr bwMode="auto">
          <a:xfrm>
            <a:off x="152400" y="609600"/>
            <a:ext cx="8839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17 </a:t>
            </a:r>
            <a:r>
              <a:rPr lang="en-US" altLang="zh-CN" sz="3200" b="1">
                <a:solidFill>
                  <a:srgbClr val="051AB3"/>
                </a:solidFill>
                <a:latin typeface="Arial Narrow" panose="020B0606020202030204" pitchFamily="34" charset="0"/>
                <a:ea typeface="黑体" panose="02010609060101010101" pitchFamily="49" charset="-122"/>
              </a:rPr>
              <a:t>Polymorphism, Virtual Functions and Dynamic Binding “Under the Hood”</a:t>
            </a:r>
          </a:p>
        </p:txBody>
      </p:sp>
      <p:sp>
        <p:nvSpPr>
          <p:cNvPr id="114692" name="Rectangle 3"/>
          <p:cNvSpPr>
            <a:spLocks noGrp="1" noChangeArrowheads="1"/>
          </p:cNvSpPr>
          <p:nvPr>
            <p:ph type="body" idx="1"/>
          </p:nvPr>
        </p:nvSpPr>
        <p:spPr>
          <a:xfrm>
            <a:off x="152400" y="1798638"/>
            <a:ext cx="8839200" cy="44497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lvl="1" eaLnBrk="1" hangingPunct="1">
              <a:lnSpc>
                <a:spcPct val="120000"/>
              </a:lnSpc>
            </a:pPr>
            <a:r>
              <a:rPr lang="zh-CN" altLang="en-US" sz="3100" b="1" smtClean="0">
                <a:latin typeface="Arial Narrow" panose="020B0606020202030204" pitchFamily="34" charset="0"/>
                <a:ea typeface="黑体" panose="02010609060101010101" pitchFamily="49" charset="-122"/>
              </a:rPr>
              <a:t>编译器生成执行下列操作的代码：</a:t>
            </a:r>
          </a:p>
          <a:p>
            <a:pPr lvl="2" eaLnBrk="1" hangingPunct="1">
              <a:lnSpc>
                <a:spcPct val="120000"/>
              </a:lnSpc>
            </a:pPr>
            <a:r>
              <a:rPr lang="zh-CN" altLang="en-US" sz="3200" b="1" smtClean="0">
                <a:latin typeface="Lucida Sans" panose="020B0602030504020204" pitchFamily="34" charset="0"/>
                <a:ea typeface="楷体_GB2312" pitchFamily="49" charset="-122"/>
              </a:rPr>
              <a:t>选取函数调用中的指针</a:t>
            </a:r>
          </a:p>
          <a:p>
            <a:pPr lvl="2" eaLnBrk="1" hangingPunct="1">
              <a:lnSpc>
                <a:spcPct val="120000"/>
              </a:lnSpc>
            </a:pPr>
            <a:r>
              <a:rPr lang="zh-CN" altLang="en-US" sz="3200" b="1" smtClean="0">
                <a:latin typeface="Lucida Sans" panose="020B0602030504020204" pitchFamily="34" charset="0"/>
                <a:ea typeface="楷体_GB2312" pitchFamily="49" charset="-122"/>
              </a:rPr>
              <a:t>解引用该指针得到相关对象</a:t>
            </a:r>
          </a:p>
          <a:p>
            <a:pPr lvl="2" eaLnBrk="1" hangingPunct="1">
              <a:lnSpc>
                <a:spcPct val="120000"/>
              </a:lnSpc>
            </a:pPr>
            <a:r>
              <a:rPr lang="zh-CN" altLang="en-US" sz="3200" b="1" smtClean="0">
                <a:latin typeface="Lucida Sans" panose="020B0602030504020204" pitchFamily="34" charset="0"/>
                <a:ea typeface="楷体_GB2312" pitchFamily="49" charset="-122"/>
              </a:rPr>
              <a:t>解引用对象的 </a:t>
            </a:r>
            <a:r>
              <a:rPr lang="en-US" altLang="zh-CN" sz="3200" b="1" i="1" smtClean="0">
                <a:latin typeface="Lucida Sans" panose="020B0602030504020204" pitchFamily="34" charset="0"/>
                <a:ea typeface="楷体_GB2312" pitchFamily="49" charset="-122"/>
              </a:rPr>
              <a:t>vtable</a:t>
            </a:r>
            <a:r>
              <a:rPr lang="en-US" altLang="zh-CN" sz="3200" b="1" smtClean="0">
                <a:latin typeface="Lucida Sans" panose="020B0602030504020204" pitchFamily="34" charset="0"/>
                <a:ea typeface="楷体_GB2312" pitchFamily="49" charset="-122"/>
              </a:rPr>
              <a:t> </a:t>
            </a:r>
            <a:r>
              <a:rPr lang="zh-CN" altLang="en-US" sz="3200" b="1" smtClean="0">
                <a:latin typeface="Lucida Sans" panose="020B0602030504020204" pitchFamily="34" charset="0"/>
                <a:ea typeface="楷体_GB2312" pitchFamily="49" charset="-122"/>
              </a:rPr>
              <a:t>指针得到 </a:t>
            </a:r>
            <a:r>
              <a:rPr lang="en-US" altLang="zh-CN" sz="3200" b="1" i="1" smtClean="0">
                <a:latin typeface="Lucida Sans" panose="020B0602030504020204" pitchFamily="34" charset="0"/>
                <a:ea typeface="楷体_GB2312" pitchFamily="49" charset="-122"/>
              </a:rPr>
              <a:t>vtable</a:t>
            </a:r>
          </a:p>
          <a:p>
            <a:pPr lvl="2" eaLnBrk="1" hangingPunct="1">
              <a:lnSpc>
                <a:spcPct val="120000"/>
              </a:lnSpc>
            </a:pPr>
            <a:r>
              <a:rPr lang="zh-CN" altLang="en-US" sz="3200" b="1" smtClean="0">
                <a:latin typeface="Lucida Sans" panose="020B0602030504020204" pitchFamily="34" charset="0"/>
                <a:ea typeface="楷体_GB2312" pitchFamily="49" charset="-122"/>
              </a:rPr>
              <a:t>略过偏移量选择正确的函数指针</a:t>
            </a:r>
          </a:p>
          <a:p>
            <a:pPr lvl="2" eaLnBrk="1" hangingPunct="1">
              <a:lnSpc>
                <a:spcPct val="120000"/>
              </a:lnSpc>
            </a:pPr>
            <a:r>
              <a:rPr lang="zh-CN" altLang="en-US" sz="3200" b="1" smtClean="0">
                <a:latin typeface="Lucida Sans" panose="020B0602030504020204" pitchFamily="34" charset="0"/>
                <a:ea typeface="楷体_GB2312" pitchFamily="49" charset="-122"/>
              </a:rPr>
              <a:t>解引用函数指针执行函数调用</a:t>
            </a:r>
          </a:p>
        </p:txBody>
      </p:sp>
    </p:spTree>
  </p:cSld>
  <p:clrMapOvr>
    <a:masterClrMapping/>
  </p:clrMapOvr>
  <p:transition spd="slow">
    <p:pull dir="ru"/>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2D1F834-AD0D-4B77-9E23-1F83E067D59A}" type="slidenum">
              <a:rPr lang="en-US" altLang="zh-CN" sz="1200"/>
              <a:pPr>
                <a:spcAft>
                  <a:spcPct val="0"/>
                </a:spcAft>
                <a:buClrTx/>
                <a:buFontTx/>
                <a:buNone/>
              </a:pPr>
              <a:t>106</a:t>
            </a:fld>
            <a:endParaRPr lang="en-US" altLang="zh-CN" sz="1200"/>
          </a:p>
        </p:txBody>
      </p:sp>
      <p:pic>
        <p:nvPicPr>
          <p:cNvPr id="115715" name="Picture 2" descr="AAEVEBO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8010313F-6C89-4D25-BE0E-A97D4558C7E2}" type="slidenum">
              <a:rPr lang="en-US" altLang="zh-CN" sz="1200"/>
              <a:pPr>
                <a:spcAft>
                  <a:spcPct val="0"/>
                </a:spcAft>
                <a:buClrTx/>
                <a:buFontTx/>
                <a:buNone/>
              </a:pPr>
              <a:t>107</a:t>
            </a:fld>
            <a:endParaRPr lang="en-US" altLang="zh-CN" sz="1200"/>
          </a:p>
        </p:txBody>
      </p:sp>
      <p:pic>
        <p:nvPicPr>
          <p:cNvPr id="1167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47800"/>
            <a:ext cx="65532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EF925D4B-D601-4E11-9BB5-C88F58A91413}" type="slidenum">
              <a:rPr lang="en-US" altLang="zh-CN" sz="1200"/>
              <a:pPr>
                <a:spcAft>
                  <a:spcPct val="0"/>
                </a:spcAft>
                <a:buClrTx/>
                <a:buFontTx/>
                <a:buNone/>
              </a:pPr>
              <a:t>108</a:t>
            </a:fld>
            <a:endParaRPr lang="en-US" altLang="zh-CN" sz="1200"/>
          </a:p>
        </p:txBody>
      </p:sp>
      <p:pic>
        <p:nvPicPr>
          <p:cNvPr id="1177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057400"/>
            <a:ext cx="6096000"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50100BF9-84E6-4CA3-B0A4-EEBFA3633A24}" type="slidenum">
              <a:rPr lang="en-US" altLang="zh-CN" sz="1200"/>
              <a:pPr>
                <a:spcAft>
                  <a:spcPct val="0"/>
                </a:spcAft>
                <a:buClrTx/>
                <a:buFontTx/>
                <a:buNone/>
              </a:pPr>
              <a:t>109</a:t>
            </a:fld>
            <a:endParaRPr lang="en-US" altLang="zh-CN" sz="1200"/>
          </a:p>
        </p:txBody>
      </p:sp>
      <p:sp>
        <p:nvSpPr>
          <p:cNvPr id="118787" name="Rectangle 2"/>
          <p:cNvSpPr>
            <a:spLocks noRot="1" noChangeArrowheads="1"/>
          </p:cNvSpPr>
          <p:nvPr/>
        </p:nvSpPr>
        <p:spPr bwMode="auto">
          <a:xfrm>
            <a:off x="152400" y="609600"/>
            <a:ext cx="8839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18 </a:t>
            </a:r>
            <a:r>
              <a:rPr lang="en-US" altLang="zh-CN" sz="3200" b="1">
                <a:solidFill>
                  <a:srgbClr val="051AB3"/>
                </a:solidFill>
                <a:latin typeface="Arial Narrow" panose="020B0606020202030204" pitchFamily="34" charset="0"/>
                <a:ea typeface="黑体" panose="02010609060101010101" pitchFamily="49" charset="-122"/>
              </a:rPr>
              <a:t>Case Study: Payroll System Using Polymorphism and Run-Time Type Information with Downcasting, dynamic_cast, typeid and type_info</a:t>
            </a:r>
          </a:p>
        </p:txBody>
      </p:sp>
      <p:sp>
        <p:nvSpPr>
          <p:cNvPr id="118788" name="Rectangle 3"/>
          <p:cNvSpPr>
            <a:spLocks noGrp="1" noChangeArrowheads="1"/>
          </p:cNvSpPr>
          <p:nvPr>
            <p:ph type="body" idx="1"/>
          </p:nvPr>
        </p:nvSpPr>
        <p:spPr>
          <a:xfrm>
            <a:off x="152400" y="2438400"/>
            <a:ext cx="8839200" cy="3078163"/>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2800" b="1" smtClean="0">
                <a:latin typeface="Arial Narrow" panose="020B0606020202030204" pitchFamily="34" charset="0"/>
                <a:ea typeface="黑体" panose="02010609060101010101" pitchFamily="49" charset="-122"/>
              </a:rPr>
              <a:t>例子：奖励 </a:t>
            </a:r>
            <a:r>
              <a:rPr lang="en-US" altLang="zh-CN" sz="2800" b="1" smtClean="0">
                <a:latin typeface="Arial Narrow" panose="020B0606020202030204" pitchFamily="34" charset="0"/>
                <a:ea typeface="黑体" panose="02010609060101010101" pitchFamily="49" charset="-122"/>
              </a:rPr>
              <a:t>BasePlusCommissionEmployees </a:t>
            </a:r>
            <a:r>
              <a:rPr lang="zh-CN" altLang="en-US" sz="2800" b="1" smtClean="0">
                <a:latin typeface="Arial Narrow" panose="020B0606020202030204" pitchFamily="34" charset="0"/>
                <a:ea typeface="黑体" panose="02010609060101010101" pitchFamily="49" charset="-122"/>
              </a:rPr>
              <a:t>将其 </a:t>
            </a:r>
            <a:r>
              <a:rPr lang="en-US" altLang="zh-CN" sz="2800" b="1" smtClean="0">
                <a:latin typeface="Arial Narrow" panose="020B0606020202030204" pitchFamily="34" charset="0"/>
                <a:ea typeface="黑体" panose="02010609060101010101" pitchFamily="49" charset="-122"/>
              </a:rPr>
              <a:t>base salaries </a:t>
            </a:r>
            <a:r>
              <a:rPr lang="zh-CN" altLang="en-US" sz="2800" b="1" smtClean="0">
                <a:latin typeface="Arial Narrow" panose="020B0606020202030204" pitchFamily="34" charset="0"/>
                <a:ea typeface="黑体" panose="02010609060101010101" pitchFamily="49" charset="-122"/>
              </a:rPr>
              <a:t>增加 </a:t>
            </a:r>
            <a:r>
              <a:rPr lang="en-US" altLang="zh-CN" sz="2800" b="1" smtClean="0">
                <a:latin typeface="Arial Narrow" panose="020B0606020202030204" pitchFamily="34" charset="0"/>
                <a:ea typeface="黑体" panose="02010609060101010101" pitchFamily="49" charset="-122"/>
              </a:rPr>
              <a:t>10%</a:t>
            </a:r>
          </a:p>
          <a:p>
            <a:pPr eaLnBrk="1" hangingPunct="1">
              <a:lnSpc>
                <a:spcPct val="120000"/>
              </a:lnSpc>
            </a:pPr>
            <a:r>
              <a:rPr lang="zh-CN" altLang="en-US" sz="2800" b="1" smtClean="0">
                <a:latin typeface="Arial Narrow" panose="020B0606020202030204" pitchFamily="34" charset="0"/>
                <a:ea typeface="黑体" panose="02010609060101010101" pitchFamily="49" charset="-122"/>
              </a:rPr>
              <a:t>使用</a:t>
            </a:r>
            <a:r>
              <a:rPr lang="zh-CN" altLang="en-US" sz="2800" b="1" u="sng" smtClean="0">
                <a:solidFill>
                  <a:srgbClr val="FF3300"/>
                </a:solidFill>
                <a:latin typeface="Arial Narrow" panose="020B0606020202030204" pitchFamily="34" charset="0"/>
                <a:ea typeface="楷体" panose="02010609060101010101" pitchFamily="49" charset="-122"/>
              </a:rPr>
              <a:t>运行时类型信息</a:t>
            </a:r>
            <a:r>
              <a:rPr lang="zh-CN" altLang="en-US" sz="2800" b="1" smtClean="0">
                <a:latin typeface="Arial Narrow" panose="020B0606020202030204" pitchFamily="34" charset="0"/>
                <a:ea typeface="黑体" panose="02010609060101010101" pitchFamily="49" charset="-122"/>
              </a:rPr>
              <a:t> </a:t>
            </a:r>
            <a:r>
              <a:rPr lang="en-US" altLang="zh-CN" sz="2800" b="1" smtClean="0">
                <a:latin typeface="Arial Narrow" panose="020B0606020202030204" pitchFamily="34" charset="0"/>
                <a:ea typeface="黑体" panose="02010609060101010101" pitchFamily="49" charset="-122"/>
              </a:rPr>
              <a:t>(RTTI) </a:t>
            </a:r>
            <a:r>
              <a:rPr lang="zh-CN" altLang="en-US" sz="2800" b="1" smtClean="0">
                <a:latin typeface="Arial Narrow" panose="020B0606020202030204" pitchFamily="34" charset="0"/>
                <a:ea typeface="黑体" panose="02010609060101010101" pitchFamily="49" charset="-122"/>
              </a:rPr>
              <a:t>和动态类型转换</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一些编译器需要在使用 </a:t>
            </a:r>
            <a:r>
              <a:rPr lang="en-US" altLang="zh-CN" sz="2800" b="1" smtClean="0">
                <a:latin typeface="Arial Narrow" panose="020B0606020202030204" pitchFamily="34" charset="0"/>
                <a:ea typeface="黑体" panose="02010609060101010101" pitchFamily="49" charset="-122"/>
              </a:rPr>
              <a:t>RTTI </a:t>
            </a:r>
            <a:r>
              <a:rPr lang="zh-CN" altLang="en-US" sz="2800" b="1" smtClean="0">
                <a:latin typeface="Arial Narrow" panose="020B0606020202030204" pitchFamily="34" charset="0"/>
                <a:ea typeface="黑体" panose="02010609060101010101" pitchFamily="49" charset="-122"/>
              </a:rPr>
              <a:t>前进行设置</a:t>
            </a:r>
          </a:p>
        </p:txBody>
      </p:sp>
    </p:spTree>
  </p:cSld>
  <p:clrMapOvr>
    <a:masterClrMapping/>
  </p:clrMapOvr>
  <p:transition spd="slow">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AF8C6BA-BEAC-4595-9626-94F057CCB431}" type="slidenum">
              <a:rPr lang="en-US" altLang="zh-CN" sz="1200"/>
              <a:pPr>
                <a:spcAft>
                  <a:spcPct val="0"/>
                </a:spcAft>
                <a:buClrTx/>
                <a:buFontTx/>
                <a:buNone/>
              </a:pPr>
              <a:t>11</a:t>
            </a:fld>
            <a:endParaRPr lang="en-US" altLang="zh-CN" sz="1200"/>
          </a:p>
        </p:txBody>
      </p:sp>
      <p:sp>
        <p:nvSpPr>
          <p:cNvPr id="1433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Polymorphism Examples</a:t>
            </a:r>
          </a:p>
        </p:txBody>
      </p:sp>
      <p:sp>
        <p:nvSpPr>
          <p:cNvPr id="14340" name="Rectangle 3"/>
          <p:cNvSpPr>
            <a:spLocks noGrp="1" noChangeArrowheads="1"/>
          </p:cNvSpPr>
          <p:nvPr>
            <p:ph type="body" idx="1"/>
          </p:nvPr>
        </p:nvSpPr>
        <p:spPr>
          <a:xfrm>
            <a:off x="76200" y="1493838"/>
            <a:ext cx="8915400" cy="32305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dirty="0" smtClean="0">
                <a:latin typeface="Arial Narrow" panose="020B0606020202030204" pitchFamily="34" charset="0"/>
                <a:ea typeface="黑体" panose="02010609060101010101" pitchFamily="49" charset="-122"/>
              </a:rPr>
              <a:t>例如</a:t>
            </a:r>
            <a:r>
              <a:rPr lang="en-US" altLang="zh-CN" sz="3600" b="1" dirty="0" smtClean="0">
                <a:latin typeface="Arial Narrow" panose="020B0606020202030204" pitchFamily="34" charset="0"/>
                <a:ea typeface="黑体" panose="02010609060101010101" pitchFamily="49" charset="-122"/>
              </a:rPr>
              <a:t>: </a:t>
            </a:r>
            <a:r>
              <a:rPr lang="en-US" altLang="zh-CN" sz="3600" b="1" dirty="0" err="1" smtClean="0">
                <a:latin typeface="Arial Narrow" panose="020B0606020202030204" pitchFamily="34" charset="0"/>
                <a:ea typeface="黑体" panose="02010609060101010101" pitchFamily="49" charset="-122"/>
              </a:rPr>
              <a:t>SpaceObjects</a:t>
            </a:r>
            <a:endParaRPr lang="en-US" altLang="zh-CN" sz="3600" b="1" dirty="0" smtClean="0">
              <a:latin typeface="Arial Narrow" panose="020B0606020202030204" pitchFamily="34" charset="0"/>
              <a:ea typeface="黑体" panose="02010609060101010101" pitchFamily="49" charset="-122"/>
            </a:endParaRPr>
          </a:p>
          <a:p>
            <a:pPr lvl="1" eaLnBrk="1" hangingPunct="1">
              <a:lnSpc>
                <a:spcPct val="150000"/>
              </a:lnSpc>
            </a:pPr>
            <a:r>
              <a:rPr lang="zh-CN" altLang="en-US" sz="2400" dirty="0" smtClean="0">
                <a:latin typeface="微软雅黑" panose="020B0503020204020204" pitchFamily="34" charset="-122"/>
                <a:ea typeface="微软雅黑" panose="020B0503020204020204" pitchFamily="34" charset="-122"/>
              </a:rPr>
              <a:t>使用 </a:t>
            </a:r>
            <a:r>
              <a:rPr lang="en-US" altLang="zh-CN" sz="2400" dirty="0" err="1" smtClean="0">
                <a:latin typeface="微软雅黑" panose="020B0503020204020204" pitchFamily="34" charset="-122"/>
                <a:ea typeface="微软雅黑" panose="020B0503020204020204" pitchFamily="34" charset="-122"/>
              </a:rPr>
              <a:t>SpaceObject</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指针调用对象的 </a:t>
            </a:r>
            <a:r>
              <a:rPr lang="en-US" altLang="zh-CN" sz="2400" dirty="0" smtClean="0">
                <a:latin typeface="微软雅黑" panose="020B0503020204020204" pitchFamily="34" charset="-122"/>
                <a:ea typeface="微软雅黑" panose="020B0503020204020204" pitchFamily="34" charset="-122"/>
              </a:rPr>
              <a:t>draw </a:t>
            </a:r>
            <a:r>
              <a:rPr lang="zh-CN" altLang="en-US" sz="2400" dirty="0" smtClean="0">
                <a:latin typeface="微软雅黑" panose="020B0503020204020204" pitchFamily="34" charset="-122"/>
                <a:ea typeface="微软雅黑" panose="020B0503020204020204" pitchFamily="34" charset="-122"/>
              </a:rPr>
              <a:t>函数</a:t>
            </a:r>
          </a:p>
          <a:p>
            <a:pPr lvl="2" eaLnBrk="1" hangingPunct="1">
              <a:lnSpc>
                <a:spcPct val="150000"/>
              </a:lnSpc>
            </a:pPr>
            <a:r>
              <a:rPr lang="zh-CN" altLang="en-US" sz="2400" dirty="0" smtClean="0">
                <a:latin typeface="微软雅黑" panose="020B0503020204020204" pitchFamily="34" charset="-122"/>
                <a:ea typeface="微软雅黑" panose="020B0503020204020204" pitchFamily="34" charset="-122"/>
              </a:rPr>
              <a:t>正确的 </a:t>
            </a:r>
            <a:r>
              <a:rPr lang="en-US" altLang="zh-CN" sz="2400" dirty="0" smtClean="0">
                <a:latin typeface="微软雅黑" panose="020B0503020204020204" pitchFamily="34" charset="-122"/>
                <a:ea typeface="微软雅黑" panose="020B0503020204020204" pitchFamily="34" charset="-122"/>
              </a:rPr>
              <a:t>draw </a:t>
            </a:r>
            <a:r>
              <a:rPr lang="zh-CN" altLang="en-US" sz="2400" dirty="0" smtClean="0">
                <a:latin typeface="微软雅黑" panose="020B0503020204020204" pitchFamily="34" charset="-122"/>
                <a:ea typeface="微软雅黑" panose="020B0503020204020204" pitchFamily="34" charset="-122"/>
              </a:rPr>
              <a:t>函数基于对象的类型被调用</a:t>
            </a:r>
          </a:p>
          <a:p>
            <a:pPr lvl="1" eaLnBrk="1" hangingPunct="1">
              <a:lnSpc>
                <a:spcPct val="150000"/>
              </a:lnSpc>
            </a:pPr>
            <a:r>
              <a:rPr lang="zh-CN" altLang="en-US" sz="2400" dirty="0" smtClean="0">
                <a:latin typeface="微软雅黑" panose="020B0503020204020204" pitchFamily="34" charset="-122"/>
                <a:ea typeface="微软雅黑" panose="020B0503020204020204" pitchFamily="34" charset="-122"/>
              </a:rPr>
              <a:t>一个从 </a:t>
            </a:r>
            <a:r>
              <a:rPr lang="en-US" altLang="zh-CN" sz="2400" dirty="0" err="1" smtClean="0">
                <a:latin typeface="微软雅黑" panose="020B0503020204020204" pitchFamily="34" charset="-122"/>
                <a:ea typeface="微软雅黑" panose="020B0503020204020204" pitchFamily="34" charset="-122"/>
              </a:rPr>
              <a:t>SpaceObject</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继承而来的派生类的增加将不会影响到屏幕管理程序</a:t>
            </a:r>
          </a:p>
        </p:txBody>
      </p:sp>
    </p:spTree>
  </p:cSld>
  <p:clrMapOvr>
    <a:masterClrMapping/>
  </p:clrMapOvr>
  <p:transition spd="slow">
    <p:pull dir="ru"/>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884564CF-0889-4375-81EC-71245A8F7B34}" type="slidenum">
              <a:rPr lang="en-US" altLang="zh-CN" sz="1200"/>
              <a:pPr>
                <a:spcAft>
                  <a:spcPct val="0"/>
                </a:spcAft>
                <a:buClrTx/>
                <a:buFontTx/>
                <a:buNone/>
              </a:pPr>
              <a:t>110</a:t>
            </a:fld>
            <a:endParaRPr lang="en-US" altLang="zh-CN" sz="1200"/>
          </a:p>
        </p:txBody>
      </p:sp>
      <p:sp>
        <p:nvSpPr>
          <p:cNvPr id="119811" name="Rectangle 2"/>
          <p:cNvSpPr>
            <a:spLocks noRot="1" noChangeArrowheads="1"/>
          </p:cNvSpPr>
          <p:nvPr/>
        </p:nvSpPr>
        <p:spPr bwMode="auto">
          <a:xfrm>
            <a:off x="152400" y="609600"/>
            <a:ext cx="8839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18 </a:t>
            </a:r>
            <a:r>
              <a:rPr lang="en-US" altLang="zh-CN" sz="3200" b="1">
                <a:solidFill>
                  <a:srgbClr val="051AB3"/>
                </a:solidFill>
                <a:latin typeface="Arial Narrow" panose="020B0606020202030204" pitchFamily="34" charset="0"/>
                <a:ea typeface="黑体" panose="02010609060101010101" pitchFamily="49" charset="-122"/>
              </a:rPr>
              <a:t>Case Study: Payroll System Using Polymorphism and Run-Time Type Information with Downcasting, dynamic_cast, typeid and type_info</a:t>
            </a:r>
          </a:p>
        </p:txBody>
      </p:sp>
      <p:sp>
        <p:nvSpPr>
          <p:cNvPr id="119812" name="Rectangle 3"/>
          <p:cNvSpPr>
            <a:spLocks noGrp="1" noChangeArrowheads="1"/>
          </p:cNvSpPr>
          <p:nvPr>
            <p:ph type="body" idx="1"/>
          </p:nvPr>
        </p:nvSpPr>
        <p:spPr>
          <a:xfrm>
            <a:off x="76200" y="2133600"/>
            <a:ext cx="8915400" cy="41910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b="1" smtClean="0">
                <a:latin typeface="Arial Narrow" panose="020B0606020202030204" pitchFamily="34" charset="0"/>
                <a:ea typeface="黑体" panose="02010609060101010101" pitchFamily="49" charset="-122"/>
              </a:rPr>
              <a:t>dynamic_cast </a:t>
            </a:r>
            <a:r>
              <a:rPr lang="zh-CN" altLang="en-US" b="1" smtClean="0">
                <a:latin typeface="Arial Narrow" panose="020B0606020202030204" pitchFamily="34" charset="0"/>
                <a:ea typeface="黑体" panose="02010609060101010101" pitchFamily="49" charset="-122"/>
              </a:rPr>
              <a:t>运算符</a:t>
            </a:r>
          </a:p>
          <a:p>
            <a:pPr lvl="1" eaLnBrk="1" hangingPunct="1">
              <a:lnSpc>
                <a:spcPct val="120000"/>
              </a:lnSpc>
            </a:pPr>
            <a:r>
              <a:rPr lang="zh-CN" altLang="en-US" sz="2400" b="1" smtClean="0">
                <a:latin typeface="Lucida Sans" panose="020B0602030504020204" pitchFamily="34" charset="0"/>
                <a:ea typeface="楷体_GB2312" pitchFamily="49" charset="-122"/>
              </a:rPr>
              <a:t>向下类型转换（</a:t>
            </a:r>
            <a:r>
              <a:rPr lang="en-US" altLang="zh-CN" sz="2400" b="1" smtClean="0">
                <a:latin typeface="Lucida Sans" panose="020B0602030504020204" pitchFamily="34" charset="0"/>
                <a:ea typeface="楷体_GB2312" pitchFamily="49" charset="-122"/>
              </a:rPr>
              <a:t>Downcast </a:t>
            </a:r>
            <a:r>
              <a:rPr lang="zh-CN" altLang="en-US" sz="2400" b="1" smtClean="0">
                <a:latin typeface="Lucida Sans" panose="020B0602030504020204" pitchFamily="34" charset="0"/>
                <a:ea typeface="楷体_GB2312" pitchFamily="49" charset="-122"/>
              </a:rPr>
              <a:t>）运算</a:t>
            </a:r>
          </a:p>
          <a:p>
            <a:pPr lvl="2" eaLnBrk="1" hangingPunct="1">
              <a:lnSpc>
                <a:spcPct val="120000"/>
              </a:lnSpc>
            </a:pPr>
            <a:r>
              <a:rPr lang="zh-CN" altLang="en-US" sz="2400" b="1" smtClean="0">
                <a:latin typeface="Lucida Sans" panose="020B0602030504020204" pitchFamily="34" charset="0"/>
                <a:ea typeface="楷体_GB2312" pitchFamily="49" charset="-122"/>
              </a:rPr>
              <a:t>基类指针转换为派生类指针</a:t>
            </a:r>
          </a:p>
          <a:p>
            <a:pPr lvl="1" eaLnBrk="1" hangingPunct="1">
              <a:lnSpc>
                <a:spcPct val="120000"/>
              </a:lnSpc>
            </a:pPr>
            <a:r>
              <a:rPr lang="zh-CN" altLang="en-US" sz="2400" b="1" smtClean="0">
                <a:latin typeface="Lucida Sans" panose="020B0602030504020204" pitchFamily="34" charset="0"/>
                <a:ea typeface="楷体_GB2312" pitchFamily="49" charset="-122"/>
              </a:rPr>
              <a:t>如果指向的为派生类类型，转换被执行</a:t>
            </a:r>
          </a:p>
          <a:p>
            <a:pPr lvl="2" eaLnBrk="1" hangingPunct="1">
              <a:lnSpc>
                <a:spcPct val="120000"/>
              </a:lnSpc>
            </a:pPr>
            <a:r>
              <a:rPr lang="zh-CN" altLang="en-US" sz="2400" b="1" smtClean="0">
                <a:latin typeface="Lucida Sans" panose="020B0602030504020204" pitchFamily="34" charset="0"/>
                <a:ea typeface="楷体_GB2312" pitchFamily="49" charset="-122"/>
              </a:rPr>
              <a:t>否则，赋值为 </a:t>
            </a:r>
            <a:r>
              <a:rPr lang="en-US" altLang="zh-CN" sz="2400" b="1" smtClean="0">
                <a:latin typeface="Lucida Sans" panose="020B0602030504020204" pitchFamily="34" charset="0"/>
                <a:ea typeface="楷体_GB2312" pitchFamily="49" charset="-122"/>
              </a:rPr>
              <a:t>0</a:t>
            </a:r>
          </a:p>
          <a:p>
            <a:pPr lvl="1" eaLnBrk="1" hangingPunct="1">
              <a:lnSpc>
                <a:spcPct val="120000"/>
              </a:lnSpc>
            </a:pPr>
            <a:r>
              <a:rPr lang="zh-CN" altLang="en-US" sz="2400" b="1" smtClean="0">
                <a:latin typeface="Lucida Sans" panose="020B0602030504020204" pitchFamily="34" charset="0"/>
                <a:ea typeface="楷体_GB2312" pitchFamily="49" charset="-122"/>
              </a:rPr>
              <a:t>如果不使用 </a:t>
            </a:r>
            <a:r>
              <a:rPr lang="en-US" altLang="zh-CN" sz="2400" b="1" smtClean="0">
                <a:latin typeface="Lucida Sans" panose="020B0602030504020204" pitchFamily="34" charset="0"/>
                <a:ea typeface="楷体_GB2312" pitchFamily="49" charset="-122"/>
              </a:rPr>
              <a:t>dynamic_cast </a:t>
            </a:r>
            <a:r>
              <a:rPr lang="zh-CN" altLang="en-US" sz="2400" b="1" smtClean="0">
                <a:latin typeface="Lucida Sans" panose="020B0602030504020204" pitchFamily="34" charset="0"/>
                <a:ea typeface="楷体_GB2312" pitchFamily="49" charset="-122"/>
              </a:rPr>
              <a:t>并且尝试将派生类指针赋值给基类指针</a:t>
            </a:r>
          </a:p>
          <a:p>
            <a:pPr lvl="2" eaLnBrk="1" hangingPunct="1">
              <a:lnSpc>
                <a:spcPct val="120000"/>
              </a:lnSpc>
            </a:pPr>
            <a:r>
              <a:rPr lang="zh-CN" altLang="en-US" sz="2400" b="1" smtClean="0">
                <a:latin typeface="Lucida Sans" panose="020B0602030504020204" pitchFamily="34" charset="0"/>
                <a:ea typeface="楷体_GB2312" pitchFamily="49" charset="-122"/>
              </a:rPr>
              <a:t>将会出现编译错误</a:t>
            </a:r>
          </a:p>
        </p:txBody>
      </p:sp>
    </p:spTree>
  </p:cSld>
  <p:clrMapOvr>
    <a:masterClrMapping/>
  </p:clrMapOvr>
  <p:transition spd="slow">
    <p:pull dir="ru"/>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A0886286-872A-4896-97EB-DAB02B8E4276}" type="slidenum">
              <a:rPr lang="en-US" altLang="zh-CN" sz="1200"/>
              <a:pPr>
                <a:spcAft>
                  <a:spcPct val="0"/>
                </a:spcAft>
                <a:buClrTx/>
                <a:buFontTx/>
                <a:buNone/>
              </a:pPr>
              <a:t>111</a:t>
            </a:fld>
            <a:endParaRPr lang="en-US" altLang="zh-CN" sz="1200"/>
          </a:p>
        </p:txBody>
      </p:sp>
      <p:sp>
        <p:nvSpPr>
          <p:cNvPr id="120835" name="Rectangle 2"/>
          <p:cNvSpPr>
            <a:spLocks noRot="1" noChangeArrowheads="1"/>
          </p:cNvSpPr>
          <p:nvPr/>
        </p:nvSpPr>
        <p:spPr bwMode="auto">
          <a:xfrm>
            <a:off x="152400" y="609600"/>
            <a:ext cx="8839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18 </a:t>
            </a:r>
            <a:r>
              <a:rPr lang="en-US" altLang="zh-CN" sz="3200" b="1">
                <a:solidFill>
                  <a:srgbClr val="051AB3"/>
                </a:solidFill>
                <a:latin typeface="Arial Narrow" panose="020B0606020202030204" pitchFamily="34" charset="0"/>
                <a:ea typeface="黑体" panose="02010609060101010101" pitchFamily="49" charset="-122"/>
              </a:rPr>
              <a:t>Case Study: Payroll System Using Polymorphism and Run-Time Type Information with Downcasting, dynamic_cast, typeid and type_info</a:t>
            </a:r>
          </a:p>
        </p:txBody>
      </p:sp>
      <p:sp>
        <p:nvSpPr>
          <p:cNvPr id="120836" name="Rectangle 3"/>
          <p:cNvSpPr>
            <a:spLocks noGrp="1" noChangeArrowheads="1"/>
          </p:cNvSpPr>
          <p:nvPr>
            <p:ph type="body" idx="1"/>
          </p:nvPr>
        </p:nvSpPr>
        <p:spPr>
          <a:xfrm>
            <a:off x="152400" y="2255838"/>
            <a:ext cx="8839200" cy="4144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3600" b="1" smtClean="0">
                <a:latin typeface="Arial Narrow" panose="020B0606020202030204" pitchFamily="34" charset="0"/>
                <a:ea typeface="黑体" panose="02010609060101010101" pitchFamily="49" charset="-122"/>
              </a:rPr>
              <a:t>typeid </a:t>
            </a:r>
            <a:r>
              <a:rPr lang="zh-CN" altLang="en-US" sz="3600" b="1" smtClean="0">
                <a:latin typeface="Arial Narrow" panose="020B0606020202030204" pitchFamily="34" charset="0"/>
                <a:ea typeface="黑体" panose="02010609060101010101" pitchFamily="49" charset="-122"/>
              </a:rPr>
              <a:t>运算符</a:t>
            </a:r>
          </a:p>
          <a:p>
            <a:pPr lvl="1" eaLnBrk="1" hangingPunct="1">
              <a:lnSpc>
                <a:spcPct val="120000"/>
              </a:lnSpc>
            </a:pPr>
            <a:r>
              <a:rPr lang="zh-CN" altLang="en-US" sz="3100" b="1" smtClean="0">
                <a:latin typeface="Lucida Sans" panose="020B0602030504020204" pitchFamily="34" charset="0"/>
                <a:ea typeface="楷体_GB2312" pitchFamily="49" charset="-122"/>
              </a:rPr>
              <a:t>返回 </a:t>
            </a:r>
            <a:r>
              <a:rPr lang="en-US" altLang="zh-CN" sz="3100" b="1" smtClean="0">
                <a:latin typeface="Lucida Sans" panose="020B0602030504020204" pitchFamily="34" charset="0"/>
                <a:ea typeface="楷体_GB2312" pitchFamily="49" charset="-122"/>
              </a:rPr>
              <a:t>type_info </a:t>
            </a:r>
            <a:r>
              <a:rPr lang="zh-CN" altLang="en-US" sz="3100" b="1" smtClean="0">
                <a:latin typeface="Lucida Sans" panose="020B0602030504020204" pitchFamily="34" charset="0"/>
                <a:ea typeface="楷体_GB2312" pitchFamily="49" charset="-122"/>
              </a:rPr>
              <a:t>类的对象的引用</a:t>
            </a:r>
          </a:p>
          <a:p>
            <a:pPr lvl="2" eaLnBrk="1" hangingPunct="1">
              <a:lnSpc>
                <a:spcPct val="120000"/>
              </a:lnSpc>
            </a:pPr>
            <a:r>
              <a:rPr lang="zh-CN" altLang="en-US" sz="3200" b="1" smtClean="0">
                <a:latin typeface="Lucida Sans" panose="020B0602030504020204" pitchFamily="34" charset="0"/>
                <a:ea typeface="楷体_GB2312" pitchFamily="49" charset="-122"/>
              </a:rPr>
              <a:t>包含操作数的类型信息</a:t>
            </a:r>
          </a:p>
          <a:p>
            <a:pPr lvl="2" eaLnBrk="1" hangingPunct="1">
              <a:lnSpc>
                <a:spcPct val="120000"/>
              </a:lnSpc>
            </a:pPr>
            <a:r>
              <a:rPr lang="en-US" altLang="zh-CN" sz="3200" b="1" smtClean="0">
                <a:latin typeface="Lucida Sans" panose="020B0602030504020204" pitchFamily="34" charset="0"/>
                <a:ea typeface="楷体_GB2312" pitchFamily="49" charset="-122"/>
              </a:rPr>
              <a:t>type_info </a:t>
            </a:r>
            <a:r>
              <a:rPr lang="zh-CN" altLang="en-US" sz="3200" b="1" smtClean="0">
                <a:latin typeface="Lucida Sans" panose="020B0602030504020204" pitchFamily="34" charset="0"/>
                <a:ea typeface="楷体_GB2312" pitchFamily="49" charset="-122"/>
              </a:rPr>
              <a:t>中的 </a:t>
            </a:r>
            <a:r>
              <a:rPr lang="en-US" altLang="zh-CN" sz="3200" b="1" smtClean="0">
                <a:latin typeface="Lucida Sans" panose="020B0602030504020204" pitchFamily="34" charset="0"/>
                <a:ea typeface="楷体_GB2312" pitchFamily="49" charset="-122"/>
              </a:rPr>
              <a:t>name </a:t>
            </a:r>
            <a:r>
              <a:rPr lang="zh-CN" altLang="en-US" sz="3200" b="1" smtClean="0">
                <a:latin typeface="Lucida Sans" panose="020B0602030504020204" pitchFamily="34" charset="0"/>
                <a:ea typeface="楷体_GB2312" pitchFamily="49" charset="-122"/>
              </a:rPr>
              <a:t>成员函数</a:t>
            </a:r>
          </a:p>
          <a:p>
            <a:pPr lvl="3" eaLnBrk="1" hangingPunct="1">
              <a:lnSpc>
                <a:spcPct val="120000"/>
              </a:lnSpc>
            </a:pPr>
            <a:r>
              <a:rPr lang="zh-CN" altLang="en-US" sz="2400" b="1" smtClean="0">
                <a:latin typeface="Lucida Sans" panose="020B0602030504020204" pitchFamily="34" charset="0"/>
                <a:ea typeface="楷体_GB2312" pitchFamily="49" charset="-122"/>
              </a:rPr>
              <a:t>返回包含类型名称的基于指针的字符串</a:t>
            </a:r>
          </a:p>
          <a:p>
            <a:pPr lvl="1" eaLnBrk="1" hangingPunct="1">
              <a:lnSpc>
                <a:spcPct val="120000"/>
              </a:lnSpc>
            </a:pPr>
            <a:r>
              <a:rPr lang="zh-CN" altLang="en-US" sz="3100" b="1" smtClean="0">
                <a:latin typeface="Lucida Sans" panose="020B0602030504020204" pitchFamily="34" charset="0"/>
                <a:ea typeface="楷体_GB2312" pitchFamily="49" charset="-122"/>
              </a:rPr>
              <a:t>必须包含头文件 </a:t>
            </a:r>
            <a:r>
              <a:rPr lang="en-US" altLang="zh-CN" sz="3100" b="1" smtClean="0">
                <a:latin typeface="Lucida Sans" panose="020B0602030504020204" pitchFamily="34" charset="0"/>
                <a:ea typeface="楷体_GB2312" pitchFamily="49" charset="-122"/>
              </a:rPr>
              <a:t>&lt;typeinfo&gt;</a:t>
            </a:r>
          </a:p>
        </p:txBody>
      </p:sp>
    </p:spTree>
  </p:cSld>
  <p:clrMapOvr>
    <a:masterClrMapping/>
  </p:clrMapOvr>
  <p:transition spd="slow">
    <p:pull dir="ru"/>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03B5B21-015D-4560-B3FA-B5247B026D61}" type="slidenum">
              <a:rPr lang="en-US" altLang="zh-CN" sz="1200"/>
              <a:pPr>
                <a:spcAft>
                  <a:spcPct val="0"/>
                </a:spcAft>
                <a:buClrTx/>
                <a:buFontTx/>
                <a:buNone/>
              </a:pPr>
              <a:t>112</a:t>
            </a:fld>
            <a:endParaRPr lang="en-US" altLang="zh-CN" sz="1200"/>
          </a:p>
        </p:txBody>
      </p:sp>
      <p:graphicFrame>
        <p:nvGraphicFramePr>
          <p:cNvPr id="121859" name="Object 2"/>
          <p:cNvGraphicFramePr>
            <a:graphicFrameLocks noChangeAspect="1"/>
          </p:cNvGraphicFramePr>
          <p:nvPr/>
        </p:nvGraphicFramePr>
        <p:xfrm>
          <a:off x="0" y="0"/>
          <a:ext cx="7075488" cy="6054725"/>
        </p:xfrm>
        <a:graphic>
          <a:graphicData uri="http://schemas.openxmlformats.org/presentationml/2006/ole">
            <mc:AlternateContent xmlns:mc="http://schemas.openxmlformats.org/markup-compatibility/2006">
              <mc:Choice xmlns:v="urn:schemas-microsoft-com:vml" Requires="v">
                <p:oleObj spid="_x0000_s121861" name="Document" r:id="rId3" imgW="7078146" imgH="6056450" progId="Word.Document.8">
                  <p:embed/>
                </p:oleObj>
              </mc:Choice>
              <mc:Fallback>
                <p:oleObj name="Document" r:id="rId3" imgW="7078146" imgH="605645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75488" cy="605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F5EDE57C-1573-4088-BF07-84A973FE9088}" type="slidenum">
              <a:rPr lang="en-US" altLang="zh-CN" sz="1200"/>
              <a:pPr>
                <a:spcAft>
                  <a:spcPct val="0"/>
                </a:spcAft>
                <a:buClrTx/>
                <a:buFontTx/>
                <a:buNone/>
              </a:pPr>
              <a:t>113</a:t>
            </a:fld>
            <a:endParaRPr lang="en-US" altLang="zh-CN" sz="1200"/>
          </a:p>
        </p:txBody>
      </p:sp>
      <p:graphicFrame>
        <p:nvGraphicFramePr>
          <p:cNvPr id="122883" name="Object 2"/>
          <p:cNvGraphicFramePr>
            <a:graphicFrameLocks noChangeAspect="1"/>
          </p:cNvGraphicFramePr>
          <p:nvPr/>
        </p:nvGraphicFramePr>
        <p:xfrm>
          <a:off x="0" y="0"/>
          <a:ext cx="7075488" cy="5656263"/>
        </p:xfrm>
        <a:graphic>
          <a:graphicData uri="http://schemas.openxmlformats.org/presentationml/2006/ole">
            <mc:AlternateContent xmlns:mc="http://schemas.openxmlformats.org/markup-compatibility/2006">
              <mc:Choice xmlns:v="urn:schemas-microsoft-com:vml" Requires="v">
                <p:oleObj spid="_x0000_s122890" name="Document" r:id="rId3" imgW="7074123" imgH="5655361" progId="Word.Document.8">
                  <p:embed/>
                </p:oleObj>
              </mc:Choice>
              <mc:Fallback>
                <p:oleObj name="Document" r:id="rId3" imgW="7074123" imgH="5655361"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75488" cy="565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2181" name="Line 5"/>
          <p:cNvSpPr>
            <a:spLocks noChangeShapeType="1"/>
          </p:cNvSpPr>
          <p:nvPr/>
        </p:nvSpPr>
        <p:spPr bwMode="auto">
          <a:xfrm flipH="1" flipV="1">
            <a:off x="4572000" y="1752600"/>
            <a:ext cx="762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62182" name="Text Box 6"/>
          <p:cNvSpPr txBox="1">
            <a:spLocks noChangeArrowheads="1"/>
          </p:cNvSpPr>
          <p:nvPr/>
        </p:nvSpPr>
        <p:spPr bwMode="auto">
          <a:xfrm>
            <a:off x="5334000" y="1828800"/>
            <a:ext cx="36576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Create employee objects, only one of type </a:t>
            </a:r>
            <a:r>
              <a:rPr lang="en-US" altLang="zh-CN" sz="1600" b="1">
                <a:latin typeface="Courier New" panose="02070309020205020404" pitchFamily="49" charset="0"/>
                <a:cs typeface="Times New Roman" panose="02020603050405020304" pitchFamily="18" charset="0"/>
              </a:rPr>
              <a:t>BasePlusCommissionEmployee</a:t>
            </a:r>
          </a:p>
        </p:txBody>
      </p:sp>
      <p:sp>
        <p:nvSpPr>
          <p:cNvPr id="562183" name="Line 7"/>
          <p:cNvSpPr>
            <a:spLocks noChangeShapeType="1"/>
          </p:cNvSpPr>
          <p:nvPr/>
        </p:nvSpPr>
        <p:spPr bwMode="auto">
          <a:xfrm flipH="1">
            <a:off x="4724400" y="2133600"/>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62184" name="Text Box 8"/>
          <p:cNvSpPr txBox="1">
            <a:spLocks noChangeArrowheads="1"/>
          </p:cNvSpPr>
          <p:nvPr/>
        </p:nvSpPr>
        <p:spPr bwMode="auto">
          <a:xfrm>
            <a:off x="4724400" y="5486400"/>
            <a:ext cx="41910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Downcast the </a:t>
            </a:r>
            <a:r>
              <a:rPr lang="en-US" altLang="zh-CN" sz="1600" b="1">
                <a:latin typeface="Courier New" panose="02070309020205020404" pitchFamily="49" charset="0"/>
                <a:cs typeface="Times New Roman" panose="02020603050405020304" pitchFamily="18" charset="0"/>
              </a:rPr>
              <a:t>Employee</a:t>
            </a:r>
            <a:r>
              <a:rPr lang="en-US" altLang="zh-CN" sz="1600">
                <a:latin typeface="Times New Roman" panose="02020603050405020304" pitchFamily="18" charset="0"/>
                <a:cs typeface="Times New Roman" panose="02020603050405020304" pitchFamily="18" charset="0"/>
              </a:rPr>
              <a:t> pointer to a </a:t>
            </a:r>
            <a:r>
              <a:rPr lang="en-US" altLang="zh-CN" sz="1600" b="1">
                <a:latin typeface="Courier New" panose="02070309020205020404" pitchFamily="49" charset="0"/>
                <a:cs typeface="Times New Roman" panose="02020603050405020304" pitchFamily="18" charset="0"/>
              </a:rPr>
              <a:t>BasePlusCommissionEmployee</a:t>
            </a:r>
            <a:r>
              <a:rPr lang="en-US" altLang="zh-CN" sz="1600">
                <a:latin typeface="Times New Roman" panose="02020603050405020304" pitchFamily="18" charset="0"/>
                <a:cs typeface="Times New Roman" panose="02020603050405020304" pitchFamily="18" charset="0"/>
              </a:rPr>
              <a:t> pointer</a:t>
            </a:r>
          </a:p>
        </p:txBody>
      </p:sp>
      <p:sp>
        <p:nvSpPr>
          <p:cNvPr id="562185" name="Line 9"/>
          <p:cNvSpPr>
            <a:spLocks noChangeShapeType="1"/>
          </p:cNvSpPr>
          <p:nvPr/>
        </p:nvSpPr>
        <p:spPr bwMode="auto">
          <a:xfrm flipH="1" flipV="1">
            <a:off x="3810000" y="5257800"/>
            <a:ext cx="914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2181"/>
                                        </p:tgtEl>
                                        <p:attrNameLst>
                                          <p:attrName>style.visibility</p:attrName>
                                        </p:attrNameLst>
                                      </p:cBhvr>
                                      <p:to>
                                        <p:strVal val="visible"/>
                                      </p:to>
                                    </p:set>
                                  </p:childTnLst>
                                  <p:subTnLst>
                                    <p:set>
                                      <p:cBhvr override="childStyle">
                                        <p:cTn dur="1" fill="hold" display="0" masterRel="nextClick" afterEffect="1"/>
                                        <p:tgtEl>
                                          <p:spTgt spid="56218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62182"/>
                                        </p:tgtEl>
                                        <p:attrNameLst>
                                          <p:attrName>style.visibility</p:attrName>
                                        </p:attrNameLst>
                                      </p:cBhvr>
                                      <p:to>
                                        <p:strVal val="visible"/>
                                      </p:to>
                                    </p:set>
                                  </p:childTnLst>
                                  <p:subTnLst>
                                    <p:set>
                                      <p:cBhvr override="childStyle">
                                        <p:cTn dur="1" fill="hold" display="0" masterRel="nextClick" afterEffect="1"/>
                                        <p:tgtEl>
                                          <p:spTgt spid="562182"/>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62183"/>
                                        </p:tgtEl>
                                        <p:attrNameLst>
                                          <p:attrName>style.visibility</p:attrName>
                                        </p:attrNameLst>
                                      </p:cBhvr>
                                      <p:to>
                                        <p:strVal val="visible"/>
                                      </p:to>
                                    </p:set>
                                  </p:childTnLst>
                                  <p:subTnLst>
                                    <p:set>
                                      <p:cBhvr override="childStyle">
                                        <p:cTn dur="1" fill="hold" display="0" masterRel="nextClick" afterEffect="1"/>
                                        <p:tgtEl>
                                          <p:spTgt spid="56218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2184"/>
                                        </p:tgtEl>
                                        <p:attrNameLst>
                                          <p:attrName>style.visibility</p:attrName>
                                        </p:attrNameLst>
                                      </p:cBhvr>
                                      <p:to>
                                        <p:strVal val="visible"/>
                                      </p:to>
                                    </p:set>
                                  </p:childTnLst>
                                  <p:subTnLst>
                                    <p:set>
                                      <p:cBhvr override="childStyle">
                                        <p:cTn dur="1" fill="hold" display="0" masterRel="nextClick" afterEffect="1"/>
                                        <p:tgtEl>
                                          <p:spTgt spid="562184"/>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562185"/>
                                        </p:tgtEl>
                                        <p:attrNameLst>
                                          <p:attrName>style.visibility</p:attrName>
                                        </p:attrNameLst>
                                      </p:cBhvr>
                                      <p:to>
                                        <p:strVal val="visible"/>
                                      </p:to>
                                    </p:set>
                                  </p:childTnLst>
                                  <p:subTnLst>
                                    <p:set>
                                      <p:cBhvr override="childStyle">
                                        <p:cTn dur="1" fill="hold" display="0" masterRel="nextClick" afterEffect="1"/>
                                        <p:tgtEl>
                                          <p:spTgt spid="56218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1" grpId="0" animBg="1"/>
      <p:bldP spid="562182" grpId="0" animBg="1"/>
      <p:bldP spid="562183" grpId="0" animBg="1"/>
      <p:bldP spid="562184" grpId="0" animBg="1"/>
      <p:bldP spid="562185"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AD4ED9F-8F71-4A68-943C-ED9C8CC26A3D}" type="slidenum">
              <a:rPr lang="en-US" altLang="zh-CN" sz="1200"/>
              <a:pPr>
                <a:spcAft>
                  <a:spcPct val="0"/>
                </a:spcAft>
                <a:buClrTx/>
                <a:buFontTx/>
                <a:buNone/>
              </a:pPr>
              <a:t>114</a:t>
            </a:fld>
            <a:endParaRPr lang="en-US" altLang="zh-CN" sz="1200"/>
          </a:p>
        </p:txBody>
      </p:sp>
      <p:graphicFrame>
        <p:nvGraphicFramePr>
          <p:cNvPr id="123907" name="Object 2"/>
          <p:cNvGraphicFramePr>
            <a:graphicFrameLocks noChangeAspect="1"/>
          </p:cNvGraphicFramePr>
          <p:nvPr/>
        </p:nvGraphicFramePr>
        <p:xfrm>
          <a:off x="0" y="0"/>
          <a:ext cx="7075488" cy="6340475"/>
        </p:xfrm>
        <a:graphic>
          <a:graphicData uri="http://schemas.openxmlformats.org/presentationml/2006/ole">
            <mc:AlternateContent xmlns:mc="http://schemas.openxmlformats.org/markup-compatibility/2006">
              <mc:Choice xmlns:v="urn:schemas-microsoft-com:vml" Requires="v">
                <p:oleObj spid="_x0000_s123915" name="Document" r:id="rId3" imgW="7074123" imgH="6340434" progId="Word.Document.8">
                  <p:embed/>
                </p:oleObj>
              </mc:Choice>
              <mc:Fallback>
                <p:oleObj name="Document" r:id="rId3" imgW="7074123" imgH="6340434"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75488" cy="634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05" name="Text Box 5"/>
          <p:cNvSpPr txBox="1">
            <a:spLocks noChangeArrowheads="1"/>
          </p:cNvSpPr>
          <p:nvPr/>
        </p:nvSpPr>
        <p:spPr bwMode="auto">
          <a:xfrm>
            <a:off x="5715000" y="1066800"/>
            <a:ext cx="2895600"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Determine if cast was successful</a:t>
            </a:r>
          </a:p>
        </p:txBody>
      </p:sp>
      <p:sp>
        <p:nvSpPr>
          <p:cNvPr id="563206" name="Line 6"/>
          <p:cNvSpPr>
            <a:spLocks noChangeShapeType="1"/>
          </p:cNvSpPr>
          <p:nvPr/>
        </p:nvSpPr>
        <p:spPr bwMode="auto">
          <a:xfrm flipH="1" flipV="1">
            <a:off x="2667000" y="838200"/>
            <a:ext cx="3048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63207" name="Text Box 7"/>
          <p:cNvSpPr txBox="1">
            <a:spLocks noChangeArrowheads="1"/>
          </p:cNvSpPr>
          <p:nvPr/>
        </p:nvSpPr>
        <p:spPr bwMode="auto">
          <a:xfrm>
            <a:off x="5334000" y="2209800"/>
            <a:ext cx="3657600"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If cast was successful, modify base salary</a:t>
            </a:r>
          </a:p>
        </p:txBody>
      </p:sp>
      <p:sp>
        <p:nvSpPr>
          <p:cNvPr id="563208" name="Line 8"/>
          <p:cNvSpPr>
            <a:spLocks noChangeShapeType="1"/>
          </p:cNvSpPr>
          <p:nvPr/>
        </p:nvSpPr>
        <p:spPr bwMode="auto">
          <a:xfrm flipH="1" flipV="1">
            <a:off x="5334000" y="1828800"/>
            <a:ext cx="1143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63209" name="Text Box 9"/>
          <p:cNvSpPr txBox="1">
            <a:spLocks noChangeArrowheads="1"/>
          </p:cNvSpPr>
          <p:nvPr/>
        </p:nvSpPr>
        <p:spPr bwMode="auto">
          <a:xfrm>
            <a:off x="5867400" y="3505200"/>
            <a:ext cx="25908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Use </a:t>
            </a:r>
            <a:r>
              <a:rPr lang="en-US" altLang="zh-CN" sz="1600" b="1">
                <a:latin typeface="Courier New" panose="02070309020205020404" pitchFamily="49" charset="0"/>
                <a:cs typeface="Times New Roman" panose="02020603050405020304" pitchFamily="18" charset="0"/>
              </a:rPr>
              <a:t>typeid</a:t>
            </a:r>
            <a:r>
              <a:rPr lang="en-US" altLang="zh-CN" sz="1600">
                <a:latin typeface="Times New Roman" panose="02020603050405020304" pitchFamily="18" charset="0"/>
                <a:cs typeface="Times New Roman" panose="02020603050405020304" pitchFamily="18" charset="0"/>
              </a:rPr>
              <a:t> and function </a:t>
            </a:r>
            <a:r>
              <a:rPr lang="en-US" altLang="zh-CN" sz="1600" b="1">
                <a:latin typeface="Courier New" panose="02070309020205020404" pitchFamily="49" charset="0"/>
                <a:cs typeface="Times New Roman" panose="02020603050405020304" pitchFamily="18" charset="0"/>
              </a:rPr>
              <a:t>name</a:t>
            </a:r>
            <a:r>
              <a:rPr lang="en-US" altLang="zh-CN" sz="1600">
                <a:latin typeface="Times New Roman" panose="02020603050405020304" pitchFamily="18" charset="0"/>
                <a:cs typeface="Times New Roman" panose="02020603050405020304" pitchFamily="18" charset="0"/>
              </a:rPr>
              <a:t> to display object types</a:t>
            </a:r>
          </a:p>
        </p:txBody>
      </p:sp>
      <p:sp>
        <p:nvSpPr>
          <p:cNvPr id="563210" name="Line 10"/>
          <p:cNvSpPr>
            <a:spLocks noChangeShapeType="1"/>
          </p:cNvSpPr>
          <p:nvPr/>
        </p:nvSpPr>
        <p:spPr bwMode="auto">
          <a:xfrm flipH="1">
            <a:off x="3962400" y="3733800"/>
            <a:ext cx="1905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05"/>
                                        </p:tgtEl>
                                        <p:attrNameLst>
                                          <p:attrName>style.visibility</p:attrName>
                                        </p:attrNameLst>
                                      </p:cBhvr>
                                      <p:to>
                                        <p:strVal val="visible"/>
                                      </p:to>
                                    </p:set>
                                  </p:childTnLst>
                                  <p:subTnLst>
                                    <p:set>
                                      <p:cBhvr override="childStyle">
                                        <p:cTn dur="1" fill="hold" display="0" masterRel="nextClick" afterEffect="1"/>
                                        <p:tgtEl>
                                          <p:spTgt spid="56320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63206"/>
                                        </p:tgtEl>
                                        <p:attrNameLst>
                                          <p:attrName>style.visibility</p:attrName>
                                        </p:attrNameLst>
                                      </p:cBhvr>
                                      <p:to>
                                        <p:strVal val="visible"/>
                                      </p:to>
                                    </p:set>
                                  </p:childTnLst>
                                  <p:subTnLst>
                                    <p:set>
                                      <p:cBhvr override="childStyle">
                                        <p:cTn dur="1" fill="hold" display="0" masterRel="nextClick" afterEffect="1"/>
                                        <p:tgtEl>
                                          <p:spTgt spid="56320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63207"/>
                                        </p:tgtEl>
                                        <p:attrNameLst>
                                          <p:attrName>style.visibility</p:attrName>
                                        </p:attrNameLst>
                                      </p:cBhvr>
                                      <p:to>
                                        <p:strVal val="visible"/>
                                      </p:to>
                                    </p:set>
                                  </p:childTnLst>
                                  <p:subTnLst>
                                    <p:set>
                                      <p:cBhvr override="childStyle">
                                        <p:cTn dur="1" fill="hold" display="0" masterRel="nextClick" afterEffect="1"/>
                                        <p:tgtEl>
                                          <p:spTgt spid="563207"/>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63208"/>
                                        </p:tgtEl>
                                        <p:attrNameLst>
                                          <p:attrName>style.visibility</p:attrName>
                                        </p:attrNameLst>
                                      </p:cBhvr>
                                      <p:to>
                                        <p:strVal val="visible"/>
                                      </p:to>
                                    </p:set>
                                  </p:childTnLst>
                                  <p:subTnLst>
                                    <p:set>
                                      <p:cBhvr override="childStyle">
                                        <p:cTn dur="1" fill="hold" display="0" masterRel="nextClick" afterEffect="1"/>
                                        <p:tgtEl>
                                          <p:spTgt spid="563208"/>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09"/>
                                        </p:tgtEl>
                                        <p:attrNameLst>
                                          <p:attrName>style.visibility</p:attrName>
                                        </p:attrNameLst>
                                      </p:cBhvr>
                                      <p:to>
                                        <p:strVal val="visible"/>
                                      </p:to>
                                    </p:set>
                                  </p:childTnLst>
                                  <p:subTnLst>
                                    <p:set>
                                      <p:cBhvr override="childStyle">
                                        <p:cTn dur="1" fill="hold" display="0" masterRel="nextClick" afterEffect="1"/>
                                        <p:tgtEl>
                                          <p:spTgt spid="563209"/>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563210"/>
                                        </p:tgtEl>
                                        <p:attrNameLst>
                                          <p:attrName>style.visibility</p:attrName>
                                        </p:attrNameLst>
                                      </p:cBhvr>
                                      <p:to>
                                        <p:strVal val="visible"/>
                                      </p:to>
                                    </p:set>
                                  </p:childTnLst>
                                  <p:subTnLst>
                                    <p:set>
                                      <p:cBhvr override="childStyle">
                                        <p:cTn dur="1" fill="hold" display="0" masterRel="nextClick" afterEffect="1"/>
                                        <p:tgtEl>
                                          <p:spTgt spid="5632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5" grpId="0" animBg="1"/>
      <p:bldP spid="563206" grpId="0" animBg="1"/>
      <p:bldP spid="563207" grpId="0" animBg="1"/>
      <p:bldP spid="563208" grpId="0" animBg="1"/>
      <p:bldP spid="563209" grpId="0" animBg="1"/>
      <p:bldP spid="563210"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50CCB9C-A104-4771-844A-1A90AC7789A7}" type="slidenum">
              <a:rPr lang="en-US" altLang="zh-CN" sz="1200"/>
              <a:pPr>
                <a:spcAft>
                  <a:spcPct val="0"/>
                </a:spcAft>
                <a:buClrTx/>
                <a:buFontTx/>
                <a:buNone/>
              </a:pPr>
              <a:t>115</a:t>
            </a:fld>
            <a:endParaRPr lang="en-US" altLang="zh-CN" sz="1200"/>
          </a:p>
        </p:txBody>
      </p:sp>
      <p:graphicFrame>
        <p:nvGraphicFramePr>
          <p:cNvPr id="124931" name="Object 4"/>
          <p:cNvGraphicFramePr>
            <a:graphicFrameLocks noChangeAspect="1"/>
          </p:cNvGraphicFramePr>
          <p:nvPr/>
        </p:nvGraphicFramePr>
        <p:xfrm>
          <a:off x="0" y="0"/>
          <a:ext cx="7065963" cy="4930775"/>
        </p:xfrm>
        <a:graphic>
          <a:graphicData uri="http://schemas.openxmlformats.org/presentationml/2006/ole">
            <mc:AlternateContent xmlns:mc="http://schemas.openxmlformats.org/markup-compatibility/2006">
              <mc:Choice xmlns:v="urn:schemas-microsoft-com:vml" Requires="v">
                <p:oleObj spid="_x0000_s124933" name="Document" r:id="rId3" imgW="7068771" imgH="4932873" progId="Word.Document.8">
                  <p:embed/>
                </p:oleObj>
              </mc:Choice>
              <mc:Fallback>
                <p:oleObj name="Document" r:id="rId3" imgW="7068771" imgH="4932873"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65963" cy="493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FBA6C7C7-9B7A-43DB-AB19-DE91E32B5662}" type="slidenum">
              <a:rPr lang="en-US" altLang="zh-CN" sz="1200"/>
              <a:pPr>
                <a:spcAft>
                  <a:spcPct val="0"/>
                </a:spcAft>
                <a:buClrTx/>
                <a:buFontTx/>
                <a:buNone/>
              </a:pPr>
              <a:t>116</a:t>
            </a:fld>
            <a:endParaRPr lang="en-US" altLang="zh-CN" sz="1200"/>
          </a:p>
        </p:txBody>
      </p:sp>
      <p:sp>
        <p:nvSpPr>
          <p:cNvPr id="125955" name="Text Box 6"/>
          <p:cNvSpPr txBox="1">
            <a:spLocks noChangeArrowheads="1"/>
          </p:cNvSpPr>
          <p:nvPr/>
        </p:nvSpPr>
        <p:spPr bwMode="black">
          <a:xfrm>
            <a:off x="304800" y="1524000"/>
            <a:ext cx="8077200" cy="252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l"/>
            </a:pPr>
            <a:r>
              <a:rPr kumimoji="1" lang="zh-CN" altLang="en-US" sz="2800" b="1"/>
              <a:t>在</a:t>
            </a:r>
            <a:r>
              <a:rPr kumimoji="1" lang="en-US" altLang="zh-CN" sz="2800" b="1"/>
              <a:t>C++</a:t>
            </a:r>
            <a:r>
              <a:rPr kumimoji="1" lang="zh-CN" altLang="en-US" sz="2800" b="1"/>
              <a:t>中，不能声明虚构造函数，但可以声明虚析构函数。</a:t>
            </a:r>
          </a:p>
          <a:p>
            <a:pPr eaLnBrk="1" hangingPunct="1">
              <a:spcBef>
                <a:spcPct val="50000"/>
              </a:spcBef>
              <a:buFont typeface="Wingdings" panose="05000000000000000000" pitchFamily="2" charset="2"/>
              <a:buChar char="l"/>
            </a:pPr>
            <a:r>
              <a:rPr kumimoji="1" lang="zh-CN" altLang="en-US" sz="2800" b="1"/>
              <a:t>虚函数作为运行过程中多态的基础，主要是针对对象的，而构造函数是在对象产生之前运行的，因此，虚构造函数是没有意义的。</a:t>
            </a:r>
          </a:p>
        </p:txBody>
      </p:sp>
      <p:sp>
        <p:nvSpPr>
          <p:cNvPr id="125956" name="Rectangle 7"/>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19 Virtual Destructors</a:t>
            </a:r>
          </a:p>
        </p:txBody>
      </p:sp>
    </p:spTree>
  </p:cSld>
  <p:clrMapOvr>
    <a:masterClrMapping/>
  </p:clrMapOvr>
  <p:transition spd="slow">
    <p:pull dir="ru"/>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3494E7B3-FB3C-4391-8A9E-7C36CFBC4CAA}" type="slidenum">
              <a:rPr lang="en-US" altLang="zh-CN" sz="1200"/>
              <a:pPr>
                <a:spcAft>
                  <a:spcPct val="0"/>
                </a:spcAft>
                <a:buClrTx/>
                <a:buFontTx/>
                <a:buNone/>
              </a:pPr>
              <a:t>117</a:t>
            </a:fld>
            <a:endParaRPr lang="en-US" altLang="zh-CN" sz="1200"/>
          </a:p>
        </p:txBody>
      </p:sp>
      <p:sp>
        <p:nvSpPr>
          <p:cNvPr id="12697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19 Virtual Destructors</a:t>
            </a:r>
          </a:p>
        </p:txBody>
      </p:sp>
      <p:sp>
        <p:nvSpPr>
          <p:cNvPr id="126980" name="Rectangle 3"/>
          <p:cNvSpPr>
            <a:spLocks noGrp="1" noChangeArrowheads="1"/>
          </p:cNvSpPr>
          <p:nvPr>
            <p:ph type="body" idx="1"/>
          </p:nvPr>
        </p:nvSpPr>
        <p:spPr>
          <a:xfrm>
            <a:off x="152400" y="1493838"/>
            <a:ext cx="8839200" cy="4144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非虚拟析构函数</a:t>
            </a:r>
          </a:p>
          <a:p>
            <a:pPr lvl="1" eaLnBrk="1" hangingPunct="1">
              <a:lnSpc>
                <a:spcPct val="120000"/>
              </a:lnSpc>
            </a:pPr>
            <a:r>
              <a:rPr lang="zh-CN" altLang="en-US" sz="3100" b="1" smtClean="0">
                <a:latin typeface="Lucida Sans" panose="020B0602030504020204" pitchFamily="34" charset="0"/>
                <a:ea typeface="楷体_GB2312" pitchFamily="49" charset="-122"/>
              </a:rPr>
              <a:t>不以关键字 </a:t>
            </a:r>
            <a:r>
              <a:rPr lang="en-US" altLang="zh-CN" sz="3100" b="1" smtClean="0">
                <a:latin typeface="Lucida Sans" panose="020B0602030504020204" pitchFamily="34" charset="0"/>
                <a:ea typeface="楷体_GB2312" pitchFamily="49" charset="-122"/>
              </a:rPr>
              <a:t>virtual </a:t>
            </a:r>
            <a:r>
              <a:rPr lang="zh-CN" altLang="en-US" sz="3100" b="1" smtClean="0">
                <a:latin typeface="Lucida Sans" panose="020B0602030504020204" pitchFamily="34" charset="0"/>
                <a:ea typeface="楷体_GB2312" pitchFamily="49" charset="-122"/>
              </a:rPr>
              <a:t>声明的析构函数</a:t>
            </a:r>
          </a:p>
          <a:p>
            <a:pPr lvl="1" eaLnBrk="1" hangingPunct="1">
              <a:lnSpc>
                <a:spcPct val="120000"/>
              </a:lnSpc>
            </a:pPr>
            <a:r>
              <a:rPr lang="zh-CN" altLang="en-US" sz="3100" b="1" smtClean="0">
                <a:latin typeface="Lucida Sans" panose="020B0602030504020204" pitchFamily="34" charset="0"/>
                <a:ea typeface="楷体_GB2312" pitchFamily="49" charset="-122"/>
              </a:rPr>
              <a:t>如果基类指针指向派生类对象，当使用 </a:t>
            </a:r>
            <a:r>
              <a:rPr lang="en-US" altLang="zh-CN" sz="3100" b="1" smtClean="0">
                <a:latin typeface="Lucida Sans" panose="020B0602030504020204" pitchFamily="34" charset="0"/>
                <a:ea typeface="楷体_GB2312" pitchFamily="49" charset="-122"/>
              </a:rPr>
              <a:t>delete </a:t>
            </a:r>
            <a:r>
              <a:rPr lang="zh-CN" altLang="en-US" sz="3100" b="1" smtClean="0">
                <a:latin typeface="Lucida Sans" panose="020B0602030504020204" pitchFamily="34" charset="0"/>
                <a:ea typeface="楷体_GB2312" pitchFamily="49" charset="-122"/>
              </a:rPr>
              <a:t>运算符销毁该指针指向的对象时，其行为未定义</a:t>
            </a:r>
          </a:p>
        </p:txBody>
      </p:sp>
    </p:spTree>
  </p:cSld>
  <p:clrMapOvr>
    <a:masterClrMapping/>
  </p:clrMapOvr>
  <p:transition spd="slow">
    <p:pull dir="ru"/>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524A157-52DA-45C2-A2FA-A8E860A9B885}" type="slidenum">
              <a:rPr lang="en-US" altLang="zh-CN" sz="1200"/>
              <a:pPr>
                <a:spcAft>
                  <a:spcPct val="0"/>
                </a:spcAft>
                <a:buClrTx/>
                <a:buFontTx/>
                <a:buNone/>
              </a:pPr>
              <a:t>118</a:t>
            </a:fld>
            <a:endParaRPr lang="en-US" altLang="zh-CN" sz="1200"/>
          </a:p>
        </p:txBody>
      </p:sp>
      <p:sp>
        <p:nvSpPr>
          <p:cNvPr id="12800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19 Virtual Destructors</a:t>
            </a:r>
          </a:p>
        </p:txBody>
      </p:sp>
      <p:sp>
        <p:nvSpPr>
          <p:cNvPr id="128004" name="Rectangle 3"/>
          <p:cNvSpPr>
            <a:spLocks noGrp="1" noChangeArrowheads="1"/>
          </p:cNvSpPr>
          <p:nvPr>
            <p:ph type="body" idx="1"/>
          </p:nvPr>
        </p:nvSpPr>
        <p:spPr>
          <a:xfrm>
            <a:off x="152400" y="1493838"/>
            <a:ext cx="8839200" cy="42973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虚拟析构函数</a:t>
            </a:r>
          </a:p>
          <a:p>
            <a:pPr lvl="1" eaLnBrk="1" hangingPunct="1">
              <a:lnSpc>
                <a:spcPct val="120000"/>
              </a:lnSpc>
            </a:pPr>
            <a:r>
              <a:rPr lang="zh-CN" altLang="en-US" sz="3100" b="1" smtClean="0">
                <a:latin typeface="Lucida Sans" panose="020B0602030504020204" pitchFamily="34" charset="0"/>
                <a:ea typeface="楷体_GB2312" pitchFamily="49" charset="-122"/>
              </a:rPr>
              <a:t>用关键字 </a:t>
            </a:r>
            <a:r>
              <a:rPr lang="en-US" altLang="zh-CN" sz="3100" b="1" smtClean="0">
                <a:latin typeface="Lucida Sans" panose="020B0602030504020204" pitchFamily="34" charset="0"/>
                <a:ea typeface="楷体_GB2312" pitchFamily="49" charset="-122"/>
              </a:rPr>
              <a:t>virtual </a:t>
            </a:r>
            <a:r>
              <a:rPr lang="zh-CN" altLang="en-US" sz="3100" b="1" smtClean="0">
                <a:latin typeface="Lucida Sans" panose="020B0602030504020204" pitchFamily="34" charset="0"/>
                <a:ea typeface="楷体_GB2312" pitchFamily="49" charset="-122"/>
              </a:rPr>
              <a:t>声明</a:t>
            </a:r>
          </a:p>
          <a:p>
            <a:pPr lvl="1" eaLnBrk="1" hangingPunct="1">
              <a:lnSpc>
                <a:spcPct val="120000"/>
              </a:lnSpc>
            </a:pPr>
            <a:r>
              <a:rPr lang="zh-CN" altLang="en-US" sz="3100" b="1" smtClean="0">
                <a:latin typeface="Lucida Sans" panose="020B0602030504020204" pitchFamily="34" charset="0"/>
                <a:ea typeface="楷体_GB2312" pitchFamily="49" charset="-122"/>
              </a:rPr>
              <a:t>如果基类指针指向派生类对象，当使用 </a:t>
            </a:r>
            <a:r>
              <a:rPr lang="en-US" altLang="zh-CN" sz="3100" b="1" smtClean="0">
                <a:latin typeface="Lucida Sans" panose="020B0602030504020204" pitchFamily="34" charset="0"/>
                <a:ea typeface="楷体_GB2312" pitchFamily="49" charset="-122"/>
              </a:rPr>
              <a:t>delete </a:t>
            </a:r>
            <a:r>
              <a:rPr lang="zh-CN" altLang="en-US" sz="3100" b="1" smtClean="0">
                <a:latin typeface="Lucida Sans" panose="020B0602030504020204" pitchFamily="34" charset="0"/>
                <a:ea typeface="楷体_GB2312" pitchFamily="49" charset="-122"/>
              </a:rPr>
              <a:t>运算符销毁该指针指向的对象时，相应的派生类的析构函数被调用</a:t>
            </a:r>
          </a:p>
          <a:p>
            <a:pPr lvl="2" eaLnBrk="1" hangingPunct="1">
              <a:lnSpc>
                <a:spcPct val="120000"/>
              </a:lnSpc>
            </a:pPr>
            <a:r>
              <a:rPr lang="zh-CN" altLang="en-US" sz="3200" b="1" smtClean="0">
                <a:latin typeface="Lucida Sans" panose="020B0602030504020204" pitchFamily="34" charset="0"/>
                <a:ea typeface="楷体_GB2312" pitchFamily="49" charset="-122"/>
              </a:rPr>
              <a:t>然后基类的析构函数被执行</a:t>
            </a:r>
          </a:p>
        </p:txBody>
      </p:sp>
    </p:spTree>
  </p:cSld>
  <p:clrMapOvr>
    <a:masterClrMapping/>
  </p:clrMapOvr>
  <p:transition spd="slow">
    <p:pull dir="ru"/>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F53353A9-CF47-4112-9DEB-47B499BB6245}" type="slidenum">
              <a:rPr lang="en-US" altLang="zh-CN" sz="1200"/>
              <a:pPr>
                <a:spcAft>
                  <a:spcPct val="0"/>
                </a:spcAft>
                <a:buClrTx/>
                <a:buFontTx/>
                <a:buNone/>
              </a:pPr>
              <a:t>119</a:t>
            </a:fld>
            <a:endParaRPr lang="en-US" altLang="zh-CN" sz="1200"/>
          </a:p>
        </p:txBody>
      </p:sp>
      <p:sp>
        <p:nvSpPr>
          <p:cNvPr id="129027" name="Text Box 2"/>
          <p:cNvSpPr txBox="1">
            <a:spLocks noChangeArrowheads="1"/>
          </p:cNvSpPr>
          <p:nvPr/>
        </p:nvSpPr>
        <p:spPr bwMode="auto">
          <a:xfrm>
            <a:off x="479425" y="685800"/>
            <a:ext cx="8283575" cy="555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160000"/>
              </a:lnSpc>
              <a:spcAft>
                <a:spcPct val="0"/>
              </a:spcAft>
              <a:buClrTx/>
              <a:buFont typeface="Wingdings" panose="05000000000000000000" pitchFamily="2" charset="2"/>
              <a:buChar char="l"/>
            </a:pPr>
            <a:r>
              <a:rPr kumimoji="1" lang="zh-CN" altLang="en-US" sz="2800" b="1">
                <a:latin typeface="楷体" panose="02010609060101010101" pitchFamily="49" charset="-122"/>
                <a:ea typeface="楷体" panose="02010609060101010101" pitchFamily="49" charset="-122"/>
              </a:rPr>
              <a:t>如果外部程序使用</a:t>
            </a:r>
            <a:r>
              <a:rPr kumimoji="1" lang="en-US" altLang="zh-CN" sz="2800" b="1">
                <a:latin typeface="楷体" panose="02010609060101010101" pitchFamily="49" charset="-122"/>
                <a:ea typeface="楷体" panose="02010609060101010101" pitchFamily="49" charset="-122"/>
              </a:rPr>
              <a:t>new</a:t>
            </a:r>
            <a:r>
              <a:rPr kumimoji="1" lang="zh-CN" altLang="en-US" sz="2800" b="1">
                <a:latin typeface="楷体" panose="02010609060101010101" pitchFamily="49" charset="-122"/>
                <a:ea typeface="楷体" panose="02010609060101010101" pitchFamily="49" charset="-122"/>
              </a:rPr>
              <a:t>运算符定义了动态对象，则当外部程序结束时，要使用</a:t>
            </a:r>
            <a:r>
              <a:rPr kumimoji="1" lang="en-US" altLang="zh-CN" sz="2800" b="1">
                <a:latin typeface="楷体" panose="02010609060101010101" pitchFamily="49" charset="-122"/>
                <a:ea typeface="楷体" panose="02010609060101010101" pitchFamily="49" charset="-122"/>
              </a:rPr>
              <a:t>delete</a:t>
            </a:r>
            <a:r>
              <a:rPr kumimoji="1" lang="zh-CN" altLang="en-US" sz="2800" b="1">
                <a:latin typeface="楷体" panose="02010609060101010101" pitchFamily="49" charset="-122"/>
                <a:ea typeface="楷体" panose="02010609060101010101" pitchFamily="49" charset="-122"/>
              </a:rPr>
              <a:t>运算符删除该动态对象。</a:t>
            </a:r>
          </a:p>
          <a:p>
            <a:pPr eaLnBrk="1" hangingPunct="1">
              <a:lnSpc>
                <a:spcPct val="160000"/>
              </a:lnSpc>
              <a:spcAft>
                <a:spcPct val="0"/>
              </a:spcAft>
              <a:buClrTx/>
              <a:buFont typeface="Wingdings" panose="05000000000000000000" pitchFamily="2" charset="2"/>
              <a:buChar char="l"/>
            </a:pPr>
            <a:r>
              <a:rPr kumimoji="1" lang="zh-CN" altLang="en-US" sz="2800" b="1">
                <a:latin typeface="楷体" panose="02010609060101010101" pitchFamily="49" charset="-122"/>
                <a:ea typeface="楷体" panose="02010609060101010101" pitchFamily="49" charset="-122"/>
              </a:rPr>
              <a:t>如果外部程序利用赋值兼容原则，把动态申请的派生类对象地址赋给了基类对象指针，由于</a:t>
            </a:r>
            <a:r>
              <a:rPr kumimoji="1" lang="en-US" altLang="zh-CN" sz="2800" b="1">
                <a:latin typeface="楷体" panose="02010609060101010101" pitchFamily="49" charset="-122"/>
                <a:ea typeface="楷体" panose="02010609060101010101" pitchFamily="49" charset="-122"/>
              </a:rPr>
              <a:t>delete</a:t>
            </a:r>
            <a:r>
              <a:rPr kumimoji="1" lang="zh-CN" altLang="en-US" sz="2800" b="1">
                <a:latin typeface="楷体" panose="02010609060101010101" pitchFamily="49" charset="-122"/>
                <a:ea typeface="楷体" panose="02010609060101010101" pitchFamily="49" charset="-122"/>
              </a:rPr>
              <a:t>运算符隐含有对析构函数的自动调用，因此此时系统自动调用的必定是基类的析构函数，这就有可能引起内存泄漏问题。</a:t>
            </a:r>
          </a:p>
        </p:txBody>
      </p:sp>
    </p:spTree>
  </p:cSld>
  <p:clrMapOvr>
    <a:masterClrMapping/>
  </p:clrMapOvr>
  <p:transition spd="slow">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2"/>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17AB7BB-F43C-44BD-A159-4FDBB88AA62C}" type="slidenum">
              <a:rPr lang="en-US" altLang="zh-CN" sz="1200"/>
              <a:pPr>
                <a:spcAft>
                  <a:spcPct val="0"/>
                </a:spcAft>
                <a:buClrTx/>
                <a:buFontTx/>
                <a:buNone/>
              </a:pPr>
              <a:t>12</a:t>
            </a:fld>
            <a:endParaRPr lang="en-US" altLang="zh-CN" sz="1200"/>
          </a:p>
        </p:txBody>
      </p:sp>
      <p:sp>
        <p:nvSpPr>
          <p:cNvPr id="1536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3 </a:t>
            </a:r>
            <a:r>
              <a:rPr lang="en-US" altLang="zh-CN" sz="2800" b="1">
                <a:solidFill>
                  <a:srgbClr val="051AB3"/>
                </a:solidFill>
                <a:latin typeface="Arial Narrow" panose="020B0606020202030204" pitchFamily="34" charset="0"/>
                <a:ea typeface="黑体" panose="02010609060101010101" pitchFamily="49" charset="-122"/>
              </a:rPr>
              <a:t>Relationships Among Objects in an Inheritance Hierarchy</a:t>
            </a:r>
          </a:p>
        </p:txBody>
      </p:sp>
      <p:sp>
        <p:nvSpPr>
          <p:cNvPr id="15364" name="Rectangle 3"/>
          <p:cNvSpPr>
            <a:spLocks noChangeArrowheads="1"/>
          </p:cNvSpPr>
          <p:nvPr/>
        </p:nvSpPr>
        <p:spPr bwMode="auto">
          <a:xfrm>
            <a:off x="76200" y="1493838"/>
            <a:ext cx="8915400" cy="444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20000"/>
              </a:lnSpc>
            </a:pPr>
            <a:r>
              <a:rPr lang="zh-CN" altLang="en-US" sz="3600" b="1" dirty="0">
                <a:latin typeface="Arial Narrow" panose="020B0606020202030204" pitchFamily="34" charset="0"/>
                <a:ea typeface="黑体" panose="02010609060101010101" pitchFamily="49" charset="-122"/>
              </a:rPr>
              <a:t>展示</a:t>
            </a:r>
          </a:p>
          <a:p>
            <a:pPr lvl="1" eaLnBrk="1" hangingPunct="1">
              <a:lnSpc>
                <a:spcPct val="120000"/>
              </a:lnSpc>
            </a:pPr>
            <a:r>
              <a:rPr lang="zh-CN" altLang="en-US" sz="2400" dirty="0">
                <a:latin typeface="微软雅黑" panose="020B0503020204020204" pitchFamily="34" charset="-122"/>
                <a:ea typeface="微软雅黑" panose="020B0503020204020204" pitchFamily="34" charset="-122"/>
              </a:rPr>
              <a:t>通过派生类对象调用基类函数</a:t>
            </a:r>
          </a:p>
          <a:p>
            <a:pPr lvl="1" eaLnBrk="1" hangingPunct="1">
              <a:lnSpc>
                <a:spcPct val="120000"/>
              </a:lnSpc>
            </a:pPr>
            <a:r>
              <a:rPr lang="zh-CN" altLang="en-US" sz="2400" dirty="0">
                <a:latin typeface="微软雅黑" panose="020B0503020204020204" pitchFamily="34" charset="-122"/>
                <a:ea typeface="微软雅黑" panose="020B0503020204020204" pitchFamily="34" charset="-122"/>
              </a:rPr>
              <a:t>将派生类指针指向基类对象</a:t>
            </a:r>
          </a:p>
          <a:p>
            <a:pPr lvl="1" eaLnBrk="1" hangingPunct="1">
              <a:lnSpc>
                <a:spcPct val="120000"/>
              </a:lnSpc>
            </a:pPr>
            <a:r>
              <a:rPr lang="zh-CN" altLang="en-US" sz="2400" dirty="0">
                <a:latin typeface="微软雅黑" panose="020B0503020204020204" pitchFamily="34" charset="-122"/>
                <a:ea typeface="微软雅黑" panose="020B0503020204020204" pitchFamily="34" charset="-122"/>
              </a:rPr>
              <a:t>通过基类指针调用派生类成员函数</a:t>
            </a:r>
          </a:p>
          <a:p>
            <a:pPr lvl="1" eaLnBrk="1" hangingPunct="1">
              <a:lnSpc>
                <a:spcPct val="120000"/>
              </a:lnSpc>
            </a:pPr>
            <a:r>
              <a:rPr lang="zh-CN" altLang="en-US" sz="2400" dirty="0">
                <a:latin typeface="微软雅黑" panose="020B0503020204020204" pitchFamily="34" charset="-122"/>
                <a:ea typeface="微软雅黑" panose="020B0503020204020204" pitchFamily="34" charset="-122"/>
              </a:rPr>
              <a:t>使用虚拟函数展示多态</a:t>
            </a:r>
          </a:p>
          <a:p>
            <a:pPr lvl="2" eaLnBrk="1" hangingPunct="1">
              <a:lnSpc>
                <a:spcPct val="120000"/>
              </a:lnSpc>
            </a:pPr>
            <a:r>
              <a:rPr lang="zh-CN" altLang="en-US" sz="2400" dirty="0">
                <a:latin typeface="微软雅黑" panose="020B0503020204020204" pitchFamily="34" charset="-122"/>
                <a:ea typeface="微软雅黑" panose="020B0503020204020204" pitchFamily="34" charset="-122"/>
              </a:rPr>
              <a:t>基类指针指向派生类对象</a:t>
            </a:r>
          </a:p>
        </p:txBody>
      </p:sp>
    </p:spTree>
  </p:cSld>
  <p:clrMapOvr>
    <a:masterClrMapping/>
  </p:clrMapOvr>
  <p:transition spd="slow">
    <p:pull dir="ru"/>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1B2771D-35C7-4D33-B804-6350C37E7659}" type="slidenum">
              <a:rPr lang="en-US" altLang="zh-CN" sz="1200"/>
              <a:pPr>
                <a:spcAft>
                  <a:spcPct val="0"/>
                </a:spcAft>
                <a:buClrTx/>
                <a:buFontTx/>
                <a:buNone/>
              </a:pPr>
              <a:t>120</a:t>
            </a:fld>
            <a:endParaRPr lang="en-US" altLang="zh-CN" sz="1200"/>
          </a:p>
        </p:txBody>
      </p:sp>
      <p:sp>
        <p:nvSpPr>
          <p:cNvPr id="130051" name="Text Box 2"/>
          <p:cNvSpPr txBox="1">
            <a:spLocks noChangeArrowheads="1"/>
          </p:cNvSpPr>
          <p:nvPr/>
        </p:nvSpPr>
        <p:spPr bwMode="auto">
          <a:xfrm>
            <a:off x="609600" y="1066800"/>
            <a:ext cx="8058150" cy="476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160000"/>
              </a:lnSpc>
              <a:spcAft>
                <a:spcPct val="0"/>
              </a:spcAft>
              <a:buClrTx/>
              <a:buFont typeface="Wingdings" panose="05000000000000000000" pitchFamily="2" charset="2"/>
              <a:buChar char="l"/>
            </a:pPr>
            <a:r>
              <a:rPr kumimoji="1" lang="en-US" altLang="zh-CN" sz="2400" b="1">
                <a:latin typeface="楷体" panose="02010609060101010101" pitchFamily="49" charset="-122"/>
                <a:ea typeface="楷体" panose="02010609060101010101" pitchFamily="49" charset="-122"/>
              </a:rPr>
              <a:t> </a:t>
            </a:r>
            <a:r>
              <a:rPr kumimoji="1" lang="zh-CN" altLang="en-US" sz="2400" b="1">
                <a:latin typeface="楷体" panose="02010609060101010101" pitchFamily="49" charset="-122"/>
                <a:ea typeface="楷体" panose="02010609060101010101" pitchFamily="49" charset="-122"/>
              </a:rPr>
              <a:t>解决这个问题的方法是：在存在虚函数的类层次中，在析构函数定义前也添加关键字</a:t>
            </a:r>
            <a:r>
              <a:rPr kumimoji="1" lang="en-US" altLang="zh-CN" sz="2400" b="1">
                <a:latin typeface="楷体" panose="02010609060101010101" pitchFamily="49" charset="-122"/>
                <a:ea typeface="楷体" panose="02010609060101010101" pitchFamily="49" charset="-122"/>
              </a:rPr>
              <a:t>virtual</a:t>
            </a:r>
            <a:r>
              <a:rPr kumimoji="1" lang="zh-CN" altLang="en-US" sz="2400" b="1">
                <a:latin typeface="楷体" panose="02010609060101010101" pitchFamily="49" charset="-122"/>
                <a:ea typeface="楷体" panose="02010609060101010101" pitchFamily="49" charset="-122"/>
              </a:rPr>
              <a:t>，即把析构函数也设计成虚析构函数。</a:t>
            </a:r>
          </a:p>
          <a:p>
            <a:pPr eaLnBrk="1" hangingPunct="1">
              <a:lnSpc>
                <a:spcPct val="160000"/>
              </a:lnSpc>
              <a:spcAft>
                <a:spcPct val="0"/>
              </a:spcAft>
              <a:buClrTx/>
              <a:buFont typeface="Wingdings" panose="05000000000000000000" pitchFamily="2" charset="2"/>
              <a:buChar char="l"/>
            </a:pPr>
            <a:r>
              <a:rPr kumimoji="1" lang="zh-CN" altLang="en-US" sz="2400" b="1">
                <a:latin typeface="楷体" panose="02010609060101010101" pitchFamily="49" charset="-122"/>
                <a:ea typeface="楷体" panose="02010609060101010101" pitchFamily="49" charset="-122"/>
              </a:rPr>
              <a:t>如果外部程序利用赋值兼容原则，把动态申请的派生类对象地址赋给了基类对象指针，则</a:t>
            </a:r>
            <a:r>
              <a:rPr kumimoji="1" lang="en-US" altLang="zh-CN" sz="2400" b="1">
                <a:latin typeface="楷体" panose="02010609060101010101" pitchFamily="49" charset="-122"/>
                <a:ea typeface="楷体" panose="02010609060101010101" pitchFamily="49" charset="-122"/>
              </a:rPr>
              <a:t>delete</a:t>
            </a:r>
            <a:r>
              <a:rPr kumimoji="1" lang="zh-CN" altLang="en-US" sz="2400" b="1">
                <a:latin typeface="楷体" panose="02010609060101010101" pitchFamily="49" charset="-122"/>
                <a:ea typeface="楷体" panose="02010609060101010101" pitchFamily="49" charset="-122"/>
              </a:rPr>
              <a:t>运算符就能根据当前对象指针指向的是基类对象还是派生类对象，来自动调用基类的析构函数或是派生类的析构函数，从而避免出现内存泄漏问题。</a:t>
            </a:r>
          </a:p>
        </p:txBody>
      </p:sp>
    </p:spTree>
  </p:cSld>
  <p:clrMapOvr>
    <a:masterClrMapping/>
  </p:clrMapOvr>
  <p:transition spd="slow">
    <p:pull dir="ru"/>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F7BC99DB-B738-4D88-96CD-6C6C093BF586}" type="slidenum">
              <a:rPr lang="en-US" altLang="zh-CN" sz="1200"/>
              <a:pPr>
                <a:spcAft>
                  <a:spcPct val="0"/>
                </a:spcAft>
                <a:buClrTx/>
                <a:buFontTx/>
                <a:buNone/>
              </a:pPr>
              <a:t>121</a:t>
            </a:fld>
            <a:endParaRPr lang="en-US" altLang="zh-CN" sz="1200"/>
          </a:p>
        </p:txBody>
      </p:sp>
      <p:sp>
        <p:nvSpPr>
          <p:cNvPr id="131075" name="Text Box 2"/>
          <p:cNvSpPr txBox="1">
            <a:spLocks noChangeArrowheads="1"/>
          </p:cNvSpPr>
          <p:nvPr/>
        </p:nvSpPr>
        <p:spPr bwMode="auto">
          <a:xfrm>
            <a:off x="152400" y="838200"/>
            <a:ext cx="54102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ClrTx/>
              <a:buFontTx/>
              <a:buNone/>
            </a:pPr>
            <a:r>
              <a:rPr kumimoji="1" lang="zh-CN" altLang="en-US" sz="2800" b="1">
                <a:latin typeface="楷体_GB2312" pitchFamily="49" charset="-122"/>
                <a:ea typeface="楷体_GB2312" pitchFamily="49" charset="-122"/>
              </a:rPr>
              <a:t>虚析构函数的声明语法为： </a:t>
            </a:r>
          </a:p>
        </p:txBody>
      </p:sp>
      <p:sp>
        <p:nvSpPr>
          <p:cNvPr id="568323" name="Text Box 3"/>
          <p:cNvSpPr txBox="1">
            <a:spLocks noChangeArrowheads="1"/>
          </p:cNvSpPr>
          <p:nvPr/>
        </p:nvSpPr>
        <p:spPr bwMode="auto">
          <a:xfrm>
            <a:off x="1828800" y="1676400"/>
            <a:ext cx="5410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kumimoji="1" lang="en-US" altLang="zh-CN" sz="3200" b="1">
                <a:solidFill>
                  <a:schemeClr val="accent2"/>
                </a:solidFill>
                <a:effectLst>
                  <a:outerShdw blurRad="38100" dist="38100" dir="2700000" algn="tl">
                    <a:srgbClr val="C0C0C0"/>
                  </a:outerShdw>
                </a:effectLst>
                <a:latin typeface="Times New Roman" panose="02020603050405020304" pitchFamily="18" charset="0"/>
              </a:rPr>
              <a:t>virtual  </a:t>
            </a:r>
            <a:r>
              <a:rPr kumimoji="1" lang="zh-CN" altLang="en-US" sz="3200" b="1">
                <a:solidFill>
                  <a:schemeClr val="accent2"/>
                </a:solidFill>
                <a:effectLst>
                  <a:outerShdw blurRad="38100" dist="38100" dir="2700000" algn="tl">
                    <a:srgbClr val="C0C0C0"/>
                  </a:outerShdw>
                </a:effectLst>
                <a:latin typeface="Times New Roman" panose="02020603050405020304" pitchFamily="18" charset="0"/>
              </a:rPr>
              <a:t>～类名</a:t>
            </a:r>
            <a:r>
              <a:rPr kumimoji="1" lang="en-US" altLang="zh-CN" sz="3200" b="1">
                <a:solidFill>
                  <a:schemeClr val="accent2"/>
                </a:solidFill>
                <a:effectLst>
                  <a:outerShdw blurRad="38100" dist="38100" dir="2700000" algn="tl">
                    <a:srgbClr val="C0C0C0"/>
                  </a:outerShdw>
                </a:effectLst>
                <a:latin typeface="Times New Roman" panose="02020603050405020304" pitchFamily="18" charset="0"/>
              </a:rPr>
              <a:t>( )</a:t>
            </a:r>
            <a:r>
              <a:rPr kumimoji="1" lang="zh-CN" altLang="en-US" sz="3200" b="1">
                <a:solidFill>
                  <a:schemeClr val="accent2"/>
                </a:solidFill>
                <a:effectLst>
                  <a:outerShdw blurRad="38100" dist="38100" dir="2700000" algn="tl">
                    <a:srgbClr val="C0C0C0"/>
                  </a:outerShdw>
                </a:effectLst>
                <a:latin typeface="Times New Roman" panose="02020603050405020304" pitchFamily="18" charset="0"/>
              </a:rPr>
              <a:t>； </a:t>
            </a:r>
          </a:p>
        </p:txBody>
      </p:sp>
      <p:sp>
        <p:nvSpPr>
          <p:cNvPr id="568324" name="Text Box 4"/>
          <p:cNvSpPr txBox="1">
            <a:spLocks noChangeArrowheads="1"/>
          </p:cNvSpPr>
          <p:nvPr/>
        </p:nvSpPr>
        <p:spPr bwMode="auto">
          <a:xfrm>
            <a:off x="533400" y="2209800"/>
            <a:ext cx="7772400" cy="368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4063">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40000"/>
              </a:lnSpc>
              <a:spcBef>
                <a:spcPct val="50000"/>
              </a:spcBef>
              <a:spcAft>
                <a:spcPct val="0"/>
              </a:spcAft>
              <a:buClrTx/>
              <a:buFontTx/>
              <a:buNone/>
            </a:pPr>
            <a:r>
              <a:rPr kumimoji="1" lang="zh-CN" altLang="en-US" sz="2800" b="1">
                <a:latin typeface="楷体_GB2312" pitchFamily="49" charset="-122"/>
                <a:ea typeface="楷体_GB2312" pitchFamily="49" charset="-122"/>
              </a:rPr>
              <a:t>如果一个类的析构函数是虚函数，那么由它派生而来的所有子类的析构函数也是虚函数。析构函数设置为虚函数之后，在使用指针或引用时可以进行动态联编，实现运行时的多态，保证使用基类类型的指针或引用能够调用适当的析构函数对不同的对象进行清理工作。</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8324">
                                            <p:txEl>
                                              <p:pRg st="0" end="0"/>
                                            </p:txEl>
                                          </p:spTgt>
                                        </p:tgtEl>
                                        <p:attrNameLst>
                                          <p:attrName>style.visibility</p:attrName>
                                        </p:attrNameLst>
                                      </p:cBhvr>
                                      <p:to>
                                        <p:strVal val="visible"/>
                                      </p:to>
                                    </p:set>
                                    <p:animEffect transition="in" filter="wipe(left)">
                                      <p:cBhvr>
                                        <p:cTn id="7" dur="500"/>
                                        <p:tgtEl>
                                          <p:spTgt spid="5683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4" grpId="0" build="p"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792E7D09-9CE9-4FD8-AB8D-CC5C85EF44DA}" type="slidenum">
              <a:rPr lang="en-US" altLang="zh-CN" sz="1200"/>
              <a:pPr>
                <a:spcAft>
                  <a:spcPct val="0"/>
                </a:spcAft>
                <a:buClrTx/>
                <a:buFontTx/>
                <a:buNone/>
              </a:pPr>
              <a:t>122</a:t>
            </a:fld>
            <a:endParaRPr lang="en-US" altLang="zh-CN" sz="1200"/>
          </a:p>
        </p:txBody>
      </p:sp>
      <p:sp>
        <p:nvSpPr>
          <p:cNvPr id="570370" name="Text Box 2"/>
          <p:cNvSpPr txBox="1">
            <a:spLocks noChangeArrowheads="1"/>
          </p:cNvSpPr>
          <p:nvPr/>
        </p:nvSpPr>
        <p:spPr bwMode="auto">
          <a:xfrm>
            <a:off x="595313" y="1379538"/>
            <a:ext cx="8139112"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4063">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50000"/>
              </a:spcBef>
              <a:spcAft>
                <a:spcPct val="0"/>
              </a:spcAft>
              <a:buClrTx/>
              <a:buFontTx/>
              <a:buNone/>
            </a:pPr>
            <a:r>
              <a:rPr kumimoji="1" lang="zh-CN" altLang="en-US" sz="3200" b="1">
                <a:latin typeface="楷体_GB2312" pitchFamily="49" charset="-122"/>
                <a:ea typeface="楷体_GB2312" pitchFamily="49" charset="-122"/>
              </a:rPr>
              <a:t>虚析构函数的工作过程与普通虚函数不同，普通虚函数只是调用相应层上的函数，而虚析构函数是</a:t>
            </a:r>
            <a:r>
              <a:rPr kumimoji="1" lang="zh-CN" altLang="en-US" sz="3200" b="1">
                <a:solidFill>
                  <a:schemeClr val="accent2"/>
                </a:solidFill>
                <a:latin typeface="楷体_GB2312" pitchFamily="49" charset="-122"/>
                <a:ea typeface="楷体_GB2312" pitchFamily="49" charset="-122"/>
              </a:rPr>
              <a:t>先调用相应层上的析构函数，然后逐层向上调用基类的析构函数</a:t>
            </a:r>
            <a:r>
              <a:rPr kumimoji="1" lang="en-US" altLang="zh-CN" sz="3200" b="1">
                <a:solidFill>
                  <a:schemeClr val="accent2"/>
                </a:solidFill>
                <a:latin typeface="楷体_GB2312" pitchFamily="49" charset="-122"/>
                <a:ea typeface="楷体_GB2312" pitchFamily="49" charset="-122"/>
              </a:rPr>
              <a:t>.</a:t>
            </a:r>
            <a:r>
              <a:rPr kumimoji="1" lang="en-US" altLang="zh-CN" sz="3200" b="1">
                <a:latin typeface="楷体_GB2312" pitchFamily="49" charset="-122"/>
                <a:ea typeface="楷体_GB2312" pitchFamily="49" charset="-122"/>
              </a:rPr>
              <a:t/>
            </a:r>
            <a:br>
              <a:rPr kumimoji="1" lang="en-US" altLang="zh-CN" sz="3200" b="1">
                <a:latin typeface="楷体_GB2312" pitchFamily="49" charset="-122"/>
                <a:ea typeface="楷体_GB2312" pitchFamily="49" charset="-122"/>
              </a:rPr>
            </a:br>
            <a:endParaRPr kumimoji="1" lang="en-US" altLang="zh-CN" sz="3200" b="1">
              <a:latin typeface="楷体_GB2312" pitchFamily="49" charset="-122"/>
              <a:ea typeface="楷体_GB2312" pitchFamily="49"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0370">
                                            <p:txEl>
                                              <p:pRg st="0" end="0"/>
                                            </p:txEl>
                                          </p:spTgt>
                                        </p:tgtEl>
                                        <p:attrNameLst>
                                          <p:attrName>style.visibility</p:attrName>
                                        </p:attrNameLst>
                                      </p:cBhvr>
                                      <p:to>
                                        <p:strVal val="visible"/>
                                      </p:to>
                                    </p:set>
                                    <p:animEffect transition="in" filter="wipe(left)">
                                      <p:cBhvr>
                                        <p:cTn id="7" dur="500"/>
                                        <p:tgtEl>
                                          <p:spTgt spid="5703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0" grpId="0" build="p"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F544AC56-A56A-408F-88AF-262BCE0DB28B}" type="slidenum">
              <a:rPr lang="en-US" altLang="zh-CN" sz="1200"/>
              <a:pPr>
                <a:spcAft>
                  <a:spcPct val="0"/>
                </a:spcAft>
                <a:buClrTx/>
                <a:buFontTx/>
                <a:buNone/>
              </a:pPr>
              <a:t>123</a:t>
            </a:fld>
            <a:endParaRPr lang="en-US" altLang="zh-CN" sz="1200"/>
          </a:p>
        </p:txBody>
      </p:sp>
      <p:sp>
        <p:nvSpPr>
          <p:cNvPr id="134147" name="Rectangle 2"/>
          <p:cNvSpPr>
            <a:spLocks noRot="1" noChangeArrowheads="1"/>
          </p:cNvSpPr>
          <p:nvPr/>
        </p:nvSpPr>
        <p:spPr bwMode="auto">
          <a:xfrm>
            <a:off x="900113" y="1828800"/>
            <a:ext cx="8064500" cy="19812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良好编程习惯：</a:t>
            </a:r>
            <a:r>
              <a:rPr lang="zh-CN" altLang="en-US" sz="2800" b="1">
                <a:solidFill>
                  <a:srgbClr val="051AB3"/>
                </a:solidFill>
                <a:latin typeface="Arial Narrow" panose="020B0606020202030204" pitchFamily="34" charset="0"/>
                <a:ea typeface="黑体" panose="02010609060101010101" pitchFamily="49" charset="-122"/>
              </a:rPr>
              <a:t>如果一个类有虚拟函数，该类就会提供一个虚析构函数，尽管该析构函数并不一定是该类需要的。从这个类派生出的类可以包含析构函数，但是必须正确调用。</a:t>
            </a:r>
          </a:p>
        </p:txBody>
      </p:sp>
      <p:sp>
        <p:nvSpPr>
          <p:cNvPr id="134148" name="Rectangle 3"/>
          <p:cNvSpPr>
            <a:spLocks noRot="1" noChangeArrowheads="1"/>
          </p:cNvSpPr>
          <p:nvPr/>
        </p:nvSpPr>
        <p:spPr bwMode="auto">
          <a:xfrm>
            <a:off x="971550" y="4181475"/>
            <a:ext cx="8020050" cy="138112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常见编程错误：</a:t>
            </a:r>
            <a:r>
              <a:rPr lang="zh-CN" altLang="en-US" sz="2800" b="1">
                <a:solidFill>
                  <a:srgbClr val="051AB3"/>
                </a:solidFill>
                <a:latin typeface="Arial Narrow" panose="020B0606020202030204" pitchFamily="34" charset="0"/>
                <a:ea typeface="黑体" panose="02010609060101010101" pitchFamily="49" charset="-122"/>
              </a:rPr>
              <a:t>构造函数不能是虚拟函数，声明一个构造函数为虚拟函数是一个语法错误。</a:t>
            </a:r>
          </a:p>
        </p:txBody>
      </p:sp>
      <p:pic>
        <p:nvPicPr>
          <p:cNvPr id="13414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752600"/>
            <a:ext cx="844550" cy="87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415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3" y="4114800"/>
            <a:ext cx="844550"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4151" name="Rectangle 6"/>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19 Virtual Destructors</a:t>
            </a:r>
          </a:p>
        </p:txBody>
      </p:sp>
    </p:spTree>
  </p:cSld>
  <p:clrMapOvr>
    <a:masterClrMapping/>
  </p:clrMapOvr>
  <p:transition spd="slow">
    <p:pull dir="ru"/>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6"/>
          <p:cNvSpPr txBox="1">
            <a:spLocks noChangeArrowheads="1"/>
          </p:cNvSpPr>
          <p:nvPr/>
        </p:nvSpPr>
        <p:spPr bwMode="black">
          <a:xfrm>
            <a:off x="5029200" y="2057400"/>
            <a:ext cx="396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Wingdings 2" panose="05020102010507070707" pitchFamily="18" charset="2"/>
              <a:buNone/>
            </a:pPr>
            <a:r>
              <a:rPr lang="en-US" altLang="zh-CN" sz="4000">
                <a:latin typeface="Arial Black" panose="020B0A04020102020204" pitchFamily="34" charset="0"/>
              </a:rPr>
              <a:t>Thank you!</a:t>
            </a:r>
          </a:p>
        </p:txBody>
      </p:sp>
    </p:spTree>
  </p:cSld>
  <p:clrMapOvr>
    <a:masterClrMapping/>
  </p:clrMapOvr>
  <p:transition spd="slow">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2"/>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8B4F4A17-33C3-494C-A467-13D33DDDFCAB}" type="slidenum">
              <a:rPr lang="en-US" altLang="zh-CN" sz="1200"/>
              <a:pPr>
                <a:spcAft>
                  <a:spcPct val="0"/>
                </a:spcAft>
                <a:buClrTx/>
                <a:buFontTx/>
                <a:buNone/>
              </a:pPr>
              <a:t>13</a:t>
            </a:fld>
            <a:endParaRPr lang="en-US" altLang="zh-CN" sz="1200"/>
          </a:p>
        </p:txBody>
      </p:sp>
      <p:sp>
        <p:nvSpPr>
          <p:cNvPr id="16387"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3 </a:t>
            </a:r>
            <a:r>
              <a:rPr lang="en-US" altLang="zh-CN" sz="2800" b="1">
                <a:solidFill>
                  <a:srgbClr val="051AB3"/>
                </a:solidFill>
                <a:latin typeface="Arial Narrow" panose="020B0606020202030204" pitchFamily="34" charset="0"/>
                <a:ea typeface="黑体" panose="02010609060101010101" pitchFamily="49" charset="-122"/>
              </a:rPr>
              <a:t>Relationships Among Objects in an Inheritance Hierarchy</a:t>
            </a:r>
          </a:p>
        </p:txBody>
      </p:sp>
      <p:sp>
        <p:nvSpPr>
          <p:cNvPr id="16388" name="Rectangle 3"/>
          <p:cNvSpPr>
            <a:spLocks noChangeArrowheads="1"/>
          </p:cNvSpPr>
          <p:nvPr/>
        </p:nvSpPr>
        <p:spPr bwMode="auto">
          <a:xfrm>
            <a:off x="76200" y="1493838"/>
            <a:ext cx="8915400" cy="147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20000"/>
              </a:lnSpc>
            </a:pPr>
            <a:r>
              <a:rPr lang="zh-CN" altLang="en-US" sz="3600" b="1" dirty="0">
                <a:latin typeface="Arial Narrow" panose="020B0606020202030204" pitchFamily="34" charset="0"/>
                <a:ea typeface="黑体" panose="02010609060101010101" pitchFamily="49" charset="-122"/>
              </a:rPr>
              <a:t>关键概念</a:t>
            </a:r>
          </a:p>
          <a:p>
            <a:pPr lvl="1" eaLnBrk="1" hangingPunct="1">
              <a:lnSpc>
                <a:spcPct val="120000"/>
              </a:lnSpc>
            </a:pPr>
            <a:r>
              <a:rPr lang="zh-CN" altLang="en-US" sz="3100" dirty="0">
                <a:solidFill>
                  <a:srgbClr val="FF3300"/>
                </a:solidFill>
                <a:latin typeface="微软雅黑" panose="020B0503020204020204" pitchFamily="34" charset="-122"/>
                <a:ea typeface="微软雅黑" panose="020B0503020204020204" pitchFamily="34" charset="-122"/>
              </a:rPr>
              <a:t>一个派生类对象可以看作是其基类的</a:t>
            </a:r>
            <a:r>
              <a:rPr lang="zh-CN" altLang="en-US" sz="3100" dirty="0" smtClean="0">
                <a:solidFill>
                  <a:srgbClr val="FF3300"/>
                </a:solidFill>
                <a:latin typeface="微软雅黑" panose="020B0503020204020204" pitchFamily="34" charset="-122"/>
                <a:ea typeface="微软雅黑" panose="020B0503020204020204" pitchFamily="34" charset="-122"/>
              </a:rPr>
              <a:t>对象</a:t>
            </a:r>
            <a:endParaRPr lang="en-US" altLang="zh-CN" sz="3100" dirty="0" smtClean="0">
              <a:solidFill>
                <a:srgbClr val="FF3300"/>
              </a:solidFill>
              <a:latin typeface="微软雅黑" panose="020B0503020204020204" pitchFamily="34" charset="-122"/>
              <a:ea typeface="微软雅黑" panose="020B0503020204020204" pitchFamily="34" charset="-122"/>
            </a:endParaRPr>
          </a:p>
          <a:p>
            <a:pPr marL="514350" lvl="1" indent="0" eaLnBrk="1" hangingPunct="1">
              <a:lnSpc>
                <a:spcPct val="120000"/>
              </a:lnSpc>
              <a:buNone/>
            </a:pPr>
            <a:r>
              <a:rPr lang="zh-CN" altLang="en-US" sz="3100" dirty="0" smtClean="0">
                <a:solidFill>
                  <a:srgbClr val="FF0000"/>
                </a:solidFill>
                <a:latin typeface="微软雅黑" panose="020B0503020204020204" pitchFamily="34" charset="-122"/>
                <a:ea typeface="微软雅黑" panose="020B0503020204020204" pitchFamily="34" charset="-122"/>
              </a:rPr>
              <a:t>即派生类对象当做基类对象使用</a:t>
            </a:r>
            <a:endParaRPr lang="zh-CN" altLang="en-US" sz="31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25B55600-EFC7-47C8-A7BE-6CC1E4CEF27B}" type="slidenum">
              <a:rPr lang="en-US" altLang="zh-CN" sz="1200"/>
              <a:pPr>
                <a:spcAft>
                  <a:spcPct val="0"/>
                </a:spcAft>
                <a:buClrTx/>
                <a:buFontTx/>
                <a:buNone/>
              </a:pPr>
              <a:t>14</a:t>
            </a:fld>
            <a:endParaRPr lang="en-US" altLang="zh-CN" sz="1200"/>
          </a:p>
        </p:txBody>
      </p:sp>
      <p:sp>
        <p:nvSpPr>
          <p:cNvPr id="17411" name="Rectangle 2"/>
          <p:cNvSpPr>
            <a:spLocks noRot="1" noChangeArrowheads="1"/>
          </p:cNvSpPr>
          <p:nvPr/>
        </p:nvSpPr>
        <p:spPr bwMode="auto">
          <a:xfrm>
            <a:off x="152400" y="6858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4 </a:t>
            </a:r>
            <a:r>
              <a:rPr lang="en-US" altLang="zh-CN" sz="2800" b="1">
                <a:solidFill>
                  <a:srgbClr val="051AB3"/>
                </a:solidFill>
                <a:latin typeface="Arial Narrow" panose="020B0606020202030204" pitchFamily="34" charset="0"/>
                <a:ea typeface="黑体" panose="02010609060101010101" pitchFamily="49" charset="-122"/>
              </a:rPr>
              <a:t>Invoking Base-Class Functions from Derived-Class Objects</a:t>
            </a:r>
            <a:br>
              <a:rPr lang="en-US" altLang="zh-CN" sz="2800" b="1">
                <a:solidFill>
                  <a:srgbClr val="051AB3"/>
                </a:solidFill>
                <a:latin typeface="Arial Narrow" panose="020B0606020202030204" pitchFamily="34" charset="0"/>
                <a:ea typeface="黑体" panose="02010609060101010101" pitchFamily="49" charset="-122"/>
              </a:rPr>
            </a:br>
            <a:r>
              <a:rPr lang="zh-CN" altLang="en-US" sz="2800" b="1">
                <a:solidFill>
                  <a:srgbClr val="051AB3"/>
                </a:solidFill>
                <a:latin typeface="Arial Narrow" panose="020B0606020202030204" pitchFamily="34" charset="0"/>
                <a:ea typeface="黑体" panose="02010609060101010101" pitchFamily="49" charset="-122"/>
              </a:rPr>
              <a:t>（</a:t>
            </a:r>
            <a:r>
              <a:rPr lang="zh-CN" altLang="en-US" sz="3200" b="1">
                <a:solidFill>
                  <a:srgbClr val="051AB3"/>
                </a:solidFill>
                <a:latin typeface="Lucida Console" panose="020B0609040504020204" pitchFamily="49" charset="0"/>
              </a:rPr>
              <a:t>从派生类对象调用基类函数）</a:t>
            </a:r>
          </a:p>
        </p:txBody>
      </p:sp>
      <p:sp>
        <p:nvSpPr>
          <p:cNvPr id="17412" name="Rectangle 3"/>
          <p:cNvSpPr>
            <a:spLocks noGrp="1" noChangeArrowheads="1"/>
          </p:cNvSpPr>
          <p:nvPr>
            <p:ph type="body" idx="1"/>
          </p:nvPr>
        </p:nvSpPr>
        <p:spPr>
          <a:xfrm>
            <a:off x="76200" y="1905000"/>
            <a:ext cx="8915400" cy="2849563"/>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2800" b="1" smtClean="0">
                <a:latin typeface="Arial Narrow" panose="020B0606020202030204" pitchFamily="34" charset="0"/>
                <a:ea typeface="黑体" panose="02010609060101010101" pitchFamily="49" charset="-122"/>
              </a:rPr>
              <a:t>基类指针指向基类对象</a:t>
            </a:r>
          </a:p>
          <a:p>
            <a:pPr lvl="1" eaLnBrk="1" hangingPunct="1">
              <a:lnSpc>
                <a:spcPct val="120000"/>
              </a:lnSpc>
            </a:pPr>
            <a:r>
              <a:rPr lang="zh-CN" altLang="en-US" sz="2800" b="1" smtClean="0">
                <a:latin typeface="Arial Narrow" panose="020B0606020202030204" pitchFamily="34" charset="0"/>
                <a:ea typeface="楷体_GB2312" pitchFamily="49" charset="-122"/>
              </a:rPr>
              <a:t>调用基类函数</a:t>
            </a:r>
          </a:p>
          <a:p>
            <a:pPr eaLnBrk="1" hangingPunct="1">
              <a:lnSpc>
                <a:spcPct val="120000"/>
              </a:lnSpc>
            </a:pPr>
            <a:r>
              <a:rPr lang="zh-CN" altLang="en-US" sz="2800" b="1" smtClean="0">
                <a:latin typeface="Arial Narrow" panose="020B0606020202030204" pitchFamily="34" charset="0"/>
                <a:ea typeface="黑体" panose="02010609060101010101" pitchFamily="49" charset="-122"/>
              </a:rPr>
              <a:t>派生类指针指向派生类对象</a:t>
            </a:r>
          </a:p>
          <a:p>
            <a:pPr lvl="1" eaLnBrk="1" hangingPunct="1">
              <a:lnSpc>
                <a:spcPct val="120000"/>
              </a:lnSpc>
            </a:pPr>
            <a:r>
              <a:rPr lang="zh-CN" altLang="en-US" sz="2800" b="1" smtClean="0">
                <a:latin typeface="Arial Narrow" panose="020B0606020202030204" pitchFamily="34" charset="0"/>
                <a:ea typeface="楷体_GB2312" pitchFamily="49" charset="-122"/>
              </a:rPr>
              <a:t>调用派生类函数</a:t>
            </a:r>
          </a:p>
        </p:txBody>
      </p:sp>
    </p:spTree>
  </p:cSld>
  <p:clrMapOvr>
    <a:masterClrMapping/>
  </p:clrMapOvr>
  <p:transition spd="slow">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2"/>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1C0F4AD-827D-4B8F-859B-165E14831098}" type="slidenum">
              <a:rPr lang="en-US" altLang="zh-CN" sz="1200"/>
              <a:pPr>
                <a:spcAft>
                  <a:spcPct val="0"/>
                </a:spcAft>
                <a:buClrTx/>
                <a:buFontTx/>
                <a:buNone/>
              </a:pPr>
              <a:t>15</a:t>
            </a:fld>
            <a:endParaRPr lang="en-US" altLang="zh-CN" sz="1200"/>
          </a:p>
        </p:txBody>
      </p:sp>
      <p:sp>
        <p:nvSpPr>
          <p:cNvPr id="18435"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4 </a:t>
            </a:r>
            <a:r>
              <a:rPr lang="en-US" altLang="zh-CN" sz="2800" b="1">
                <a:solidFill>
                  <a:srgbClr val="051AB3"/>
                </a:solidFill>
                <a:latin typeface="Arial Narrow" panose="020B0606020202030204" pitchFamily="34" charset="0"/>
                <a:ea typeface="黑体" panose="02010609060101010101" pitchFamily="49" charset="-122"/>
              </a:rPr>
              <a:t>Invoking Base-Class Functions from Derived-Class Objects</a:t>
            </a:r>
          </a:p>
        </p:txBody>
      </p:sp>
      <p:sp>
        <p:nvSpPr>
          <p:cNvPr id="18436" name="Rectangle 3"/>
          <p:cNvSpPr>
            <a:spLocks noChangeArrowheads="1"/>
          </p:cNvSpPr>
          <p:nvPr/>
        </p:nvSpPr>
        <p:spPr bwMode="black">
          <a:xfrm>
            <a:off x="152400" y="1447800"/>
            <a:ext cx="8763000"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r>
              <a:rPr lang="zh-CN" altLang="en-US" sz="2800" b="1">
                <a:latin typeface="Arial Narrow" panose="020B0606020202030204" pitchFamily="34" charset="0"/>
                <a:ea typeface="黑体" panose="02010609060101010101" pitchFamily="49" charset="-122"/>
              </a:rPr>
              <a:t>基类指针指向派生类对象</a:t>
            </a:r>
          </a:p>
          <a:p>
            <a:pPr lvl="1" eaLnBrk="1" hangingPunct="1"/>
            <a:r>
              <a:rPr lang="zh-CN" altLang="en-US" sz="2800" b="1">
                <a:latin typeface="Lucida Sans" panose="020B0602030504020204" pitchFamily="34" charset="0"/>
                <a:ea typeface="楷体_GB2312" pitchFamily="49" charset="-122"/>
              </a:rPr>
              <a:t>派生类对象是基类对象</a:t>
            </a:r>
          </a:p>
          <a:p>
            <a:pPr lvl="1" eaLnBrk="1" hangingPunct="1"/>
            <a:r>
              <a:rPr lang="zh-CN" altLang="en-US" sz="2800" b="1">
                <a:latin typeface="Lucida Sans" panose="020B0602030504020204" pitchFamily="34" charset="0"/>
                <a:ea typeface="楷体_GB2312" pitchFamily="49" charset="-122"/>
              </a:rPr>
              <a:t>调用基类函数</a:t>
            </a:r>
          </a:p>
          <a:p>
            <a:pPr lvl="2" eaLnBrk="1" hangingPunct="1"/>
            <a:r>
              <a:rPr lang="zh-CN" altLang="en-US" sz="2800" b="1">
                <a:latin typeface="Lucida Sans" panose="020B0602030504020204" pitchFamily="34" charset="0"/>
                <a:ea typeface="楷体_GB2312" pitchFamily="49" charset="-122"/>
              </a:rPr>
              <a:t>函数调用依赖于调用的句柄类型，不依赖于句柄所指向的对象类型</a:t>
            </a:r>
          </a:p>
          <a:p>
            <a:pPr lvl="1" eaLnBrk="1" hangingPunct="1"/>
            <a:r>
              <a:rPr lang="zh-CN" altLang="en-US" sz="2800" b="1">
                <a:latin typeface="Lucida Sans" panose="020B0602030504020204" pitchFamily="34" charset="0"/>
                <a:ea typeface="楷体_GB2312" pitchFamily="49" charset="-122"/>
              </a:rPr>
              <a:t>虚拟函数（</a:t>
            </a:r>
            <a:r>
              <a:rPr lang="en-US" altLang="zh-CN" sz="2800" b="1">
                <a:latin typeface="Lucida Sans" panose="020B0602030504020204" pitchFamily="34" charset="0"/>
                <a:ea typeface="楷体_GB2312" pitchFamily="49" charset="-122"/>
              </a:rPr>
              <a:t>virtual functions</a:t>
            </a:r>
            <a:r>
              <a:rPr lang="zh-CN" altLang="en-US" sz="2800" b="1">
                <a:latin typeface="Lucida Sans" panose="020B0602030504020204" pitchFamily="34" charset="0"/>
                <a:ea typeface="楷体_GB2312" pitchFamily="49" charset="-122"/>
              </a:rPr>
              <a:t>）</a:t>
            </a:r>
          </a:p>
          <a:p>
            <a:pPr lvl="2" eaLnBrk="1" hangingPunct="1"/>
            <a:r>
              <a:rPr lang="zh-CN" altLang="en-US" sz="2800" b="1">
                <a:latin typeface="Lucida Sans" panose="020B0602030504020204" pitchFamily="34" charset="0"/>
                <a:ea typeface="楷体_GB2312" pitchFamily="49" charset="-122"/>
              </a:rPr>
              <a:t>使得函数调用依赖于句柄所指向的对象类型成为可能</a:t>
            </a:r>
          </a:p>
          <a:p>
            <a:pPr lvl="2" eaLnBrk="1" hangingPunct="1"/>
            <a:r>
              <a:rPr lang="zh-CN" altLang="en-US" sz="2800" b="1">
                <a:latin typeface="Lucida Sans" panose="020B0602030504020204" pitchFamily="34" charset="0"/>
                <a:ea typeface="楷体_GB2312" pitchFamily="49" charset="-122"/>
              </a:rPr>
              <a:t>对于实现多态行为至关重要</a:t>
            </a:r>
          </a:p>
        </p:txBody>
      </p:sp>
    </p:spTree>
  </p:cSld>
  <p:clrMapOvr>
    <a:masterClrMapping/>
  </p:clrMapOvr>
  <p:transition spd="slow">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7B77229-DC6C-4FC5-9770-2CCA128DC7CC}" type="slidenum">
              <a:rPr lang="en-US" altLang="zh-CN" sz="1200"/>
              <a:pPr>
                <a:spcAft>
                  <a:spcPct val="0"/>
                </a:spcAft>
                <a:buClrTx/>
                <a:buFontTx/>
                <a:buNone/>
              </a:pPr>
              <a:t>16</a:t>
            </a:fld>
            <a:endParaRPr lang="en-US" altLang="zh-CN" sz="1200"/>
          </a:p>
        </p:txBody>
      </p:sp>
      <p:graphicFrame>
        <p:nvGraphicFramePr>
          <p:cNvPr id="19459" name="Object 4"/>
          <p:cNvGraphicFramePr>
            <a:graphicFrameLocks noChangeAspect="1"/>
          </p:cNvGraphicFramePr>
          <p:nvPr>
            <p:extLst>
              <p:ext uri="{D42A27DB-BD31-4B8C-83A1-F6EECF244321}">
                <p14:modId xmlns:p14="http://schemas.microsoft.com/office/powerpoint/2010/main" val="301459424"/>
              </p:ext>
            </p:extLst>
          </p:nvPr>
        </p:nvGraphicFramePr>
        <p:xfrm>
          <a:off x="304800" y="762000"/>
          <a:ext cx="6781800" cy="4724400"/>
        </p:xfrm>
        <a:graphic>
          <a:graphicData uri="http://schemas.openxmlformats.org/presentationml/2006/ole">
            <mc:AlternateContent xmlns:mc="http://schemas.openxmlformats.org/markup-compatibility/2006">
              <mc:Choice xmlns:v="urn:schemas-microsoft-com:vml" Requires="v">
                <p:oleObj spid="_x0000_s19462" name="文档" r:id="rId3" imgW="7071912" imgH="4295910" progId="Word.Document.8">
                  <p:embed/>
                </p:oleObj>
              </mc:Choice>
              <mc:Fallback>
                <p:oleObj name="文档" r:id="rId3" imgW="7071912" imgH="429591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762000"/>
                        <a:ext cx="6781800" cy="472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3A0A49E-B3B2-480B-80B6-6F5A7818F55C}" type="slidenum">
              <a:rPr lang="en-US" altLang="zh-CN" sz="1200"/>
              <a:pPr>
                <a:spcAft>
                  <a:spcPct val="0"/>
                </a:spcAft>
                <a:buClrTx/>
                <a:buFontTx/>
                <a:buNone/>
              </a:pPr>
              <a:t>17</a:t>
            </a:fld>
            <a:endParaRPr lang="en-US" altLang="zh-CN" sz="1200"/>
          </a:p>
        </p:txBody>
      </p:sp>
      <p:graphicFrame>
        <p:nvGraphicFramePr>
          <p:cNvPr id="20483" name="Object 4"/>
          <p:cNvGraphicFramePr>
            <a:graphicFrameLocks noChangeAspect="1"/>
          </p:cNvGraphicFramePr>
          <p:nvPr>
            <p:extLst>
              <p:ext uri="{D42A27DB-BD31-4B8C-83A1-F6EECF244321}">
                <p14:modId xmlns:p14="http://schemas.microsoft.com/office/powerpoint/2010/main" val="2171376998"/>
              </p:ext>
            </p:extLst>
          </p:nvPr>
        </p:nvGraphicFramePr>
        <p:xfrm>
          <a:off x="304800" y="685800"/>
          <a:ext cx="6781800" cy="3028950"/>
        </p:xfrm>
        <a:graphic>
          <a:graphicData uri="http://schemas.openxmlformats.org/presentationml/2006/ole">
            <mc:AlternateContent xmlns:mc="http://schemas.openxmlformats.org/markup-compatibility/2006">
              <mc:Choice xmlns:v="urn:schemas-microsoft-com:vml" Requires="v">
                <p:oleObj spid="_x0000_s20486" name="文档" r:id="rId3" imgW="7089269" imgH="3164333" progId="Word.Document.8">
                  <p:embed/>
                </p:oleObj>
              </mc:Choice>
              <mc:Fallback>
                <p:oleObj name="文档" r:id="rId3" imgW="7089269" imgH="3164333"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685800"/>
                        <a:ext cx="6781800" cy="302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A0D14F8-8B27-4BF8-BF36-85A9520BFA4A}" type="slidenum">
              <a:rPr lang="en-US" altLang="zh-CN" sz="1200"/>
              <a:pPr>
                <a:spcAft>
                  <a:spcPct val="0"/>
                </a:spcAft>
                <a:buClrTx/>
                <a:buFontTx/>
                <a:buNone/>
              </a:pPr>
              <a:t>18</a:t>
            </a:fld>
            <a:endParaRPr lang="en-US" altLang="zh-CN" sz="1200"/>
          </a:p>
        </p:txBody>
      </p:sp>
      <p:graphicFrame>
        <p:nvGraphicFramePr>
          <p:cNvPr id="21507" name="Object 4"/>
          <p:cNvGraphicFramePr>
            <a:graphicFrameLocks noChangeAspect="1"/>
          </p:cNvGraphicFramePr>
          <p:nvPr>
            <p:extLst>
              <p:ext uri="{D42A27DB-BD31-4B8C-83A1-F6EECF244321}">
                <p14:modId xmlns:p14="http://schemas.microsoft.com/office/powerpoint/2010/main" val="3232363468"/>
              </p:ext>
            </p:extLst>
          </p:nvPr>
        </p:nvGraphicFramePr>
        <p:xfrm>
          <a:off x="228600" y="609600"/>
          <a:ext cx="7696200" cy="5237163"/>
        </p:xfrm>
        <a:graphic>
          <a:graphicData uri="http://schemas.openxmlformats.org/presentationml/2006/ole">
            <mc:AlternateContent xmlns:mc="http://schemas.openxmlformats.org/markup-compatibility/2006">
              <mc:Choice xmlns:v="urn:schemas-microsoft-com:vml" Requires="v">
                <p:oleObj spid="_x0000_s21510" name="文档" r:id="rId3" imgW="7089269" imgH="4095232" progId="Word.Document.8">
                  <p:embed/>
                </p:oleObj>
              </mc:Choice>
              <mc:Fallback>
                <p:oleObj name="文档" r:id="rId3" imgW="7089269" imgH="4095232"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609600"/>
                        <a:ext cx="7696200" cy="5237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8B6089B-7CC1-41DB-BF33-35B05F472DC8}" type="slidenum">
              <a:rPr lang="en-US" altLang="zh-CN" sz="1200"/>
              <a:pPr>
                <a:spcAft>
                  <a:spcPct val="0"/>
                </a:spcAft>
                <a:buClrTx/>
                <a:buFontTx/>
                <a:buNone/>
              </a:pPr>
              <a:t>19</a:t>
            </a:fld>
            <a:endParaRPr lang="en-US" altLang="zh-CN" sz="1200"/>
          </a:p>
        </p:txBody>
      </p:sp>
      <p:graphicFrame>
        <p:nvGraphicFramePr>
          <p:cNvPr id="22531" name="Object 4"/>
          <p:cNvGraphicFramePr>
            <a:graphicFrameLocks noChangeAspect="1"/>
          </p:cNvGraphicFramePr>
          <p:nvPr>
            <p:extLst>
              <p:ext uri="{D42A27DB-BD31-4B8C-83A1-F6EECF244321}">
                <p14:modId xmlns:p14="http://schemas.microsoft.com/office/powerpoint/2010/main" val="2038459316"/>
              </p:ext>
            </p:extLst>
          </p:nvPr>
        </p:nvGraphicFramePr>
        <p:xfrm>
          <a:off x="228600" y="685800"/>
          <a:ext cx="7058025" cy="5429250"/>
        </p:xfrm>
        <a:graphic>
          <a:graphicData uri="http://schemas.openxmlformats.org/presentationml/2006/ole">
            <mc:AlternateContent xmlns:mc="http://schemas.openxmlformats.org/markup-compatibility/2006">
              <mc:Choice xmlns:v="urn:schemas-microsoft-com:vml" Requires="v">
                <p:oleObj spid="_x0000_s22534" name="文档" r:id="rId3" imgW="7067160" imgH="5443073" progId="Word.Document.8">
                  <p:embed/>
                </p:oleObj>
              </mc:Choice>
              <mc:Fallback>
                <p:oleObj name="文档" r:id="rId3" imgW="7067160" imgH="5443073"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685800"/>
                        <a:ext cx="7058025" cy="542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52A4ACE-F6CB-4A9F-8B4E-CC4152560951}" type="slidenum">
              <a:rPr lang="en-US" altLang="zh-CN" sz="1200"/>
              <a:pPr>
                <a:spcAft>
                  <a:spcPct val="0"/>
                </a:spcAft>
                <a:buClrTx/>
                <a:buFontTx/>
                <a:buNone/>
              </a:pPr>
              <a:t>2</a:t>
            </a:fld>
            <a:endParaRPr lang="en-US" altLang="zh-CN" sz="1200"/>
          </a:p>
        </p:txBody>
      </p:sp>
      <p:sp>
        <p:nvSpPr>
          <p:cNvPr id="5123" name="Rectangle 2"/>
          <p:cNvSpPr>
            <a:spLocks noChangeArrowheads="1"/>
          </p:cNvSpPr>
          <p:nvPr/>
        </p:nvSpPr>
        <p:spPr bwMode="auto">
          <a:xfrm>
            <a:off x="107950" y="1557338"/>
            <a:ext cx="7772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zh-CN" altLang="en-US" sz="3600">
                <a:solidFill>
                  <a:srgbClr val="D60093"/>
                </a:solidFill>
                <a:latin typeface="Arial Narrow" panose="020B0606020202030204" pitchFamily="34" charset="0"/>
                <a:ea typeface="黑体" panose="02010609060101010101" pitchFamily="49" charset="-122"/>
              </a:rPr>
              <a:t>学习目标：</a:t>
            </a:r>
          </a:p>
        </p:txBody>
      </p:sp>
      <p:sp>
        <p:nvSpPr>
          <p:cNvPr id="5124" name="Rectangle 3"/>
          <p:cNvSpPr>
            <a:spLocks noChangeArrowheads="1"/>
          </p:cNvSpPr>
          <p:nvPr/>
        </p:nvSpPr>
        <p:spPr bwMode="auto">
          <a:xfrm>
            <a:off x="533400" y="2581275"/>
            <a:ext cx="8431213"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r>
              <a:rPr lang="zh-CN" altLang="en-US" sz="2800" dirty="0">
                <a:latin typeface="Arial Narrow" panose="020B0606020202030204" pitchFamily="34" charset="0"/>
                <a:ea typeface="黑体" panose="02010609060101010101" pitchFamily="49" charset="-122"/>
              </a:rPr>
              <a:t>理解多态性的概念</a:t>
            </a:r>
          </a:p>
          <a:p>
            <a:pPr eaLnBrk="1" hangingPunct="1"/>
            <a:r>
              <a:rPr lang="zh-CN" altLang="en-US" sz="2800" dirty="0">
                <a:latin typeface="Arial Narrow" panose="020B0606020202030204" pitchFamily="34" charset="0"/>
                <a:ea typeface="黑体" panose="02010609060101010101" pitchFamily="49" charset="-122"/>
              </a:rPr>
              <a:t>理解如何声明和利用虚拟函数来实现多态性</a:t>
            </a:r>
          </a:p>
          <a:p>
            <a:pPr eaLnBrk="1" hangingPunct="1"/>
            <a:r>
              <a:rPr lang="zh-CN" altLang="en-US" sz="2800" dirty="0">
                <a:latin typeface="Arial Narrow" panose="020B0606020202030204" pitchFamily="34" charset="0"/>
                <a:ea typeface="黑体" panose="02010609060101010101" pitchFamily="49" charset="-122"/>
              </a:rPr>
              <a:t>理解多态性如何扩展和维护系统</a:t>
            </a:r>
          </a:p>
          <a:p>
            <a:pPr eaLnBrk="1" hangingPunct="1"/>
            <a:r>
              <a:rPr lang="zh-CN" altLang="en-US" sz="2800" dirty="0">
                <a:latin typeface="Arial Narrow" panose="020B0606020202030204" pitchFamily="34" charset="0"/>
                <a:ea typeface="黑体" panose="02010609060101010101" pitchFamily="49" charset="-122"/>
              </a:rPr>
              <a:t>理解</a:t>
            </a:r>
            <a:r>
              <a:rPr lang="en-US" altLang="zh-CN" sz="2800" dirty="0">
                <a:latin typeface="Arial Narrow" panose="020B0606020202030204" pitchFamily="34" charset="0"/>
                <a:ea typeface="黑体" panose="02010609060101010101" pitchFamily="49" charset="-122"/>
              </a:rPr>
              <a:t>C++</a:t>
            </a:r>
            <a:r>
              <a:rPr lang="zh-CN" altLang="en-US" sz="2800" dirty="0">
                <a:latin typeface="Arial Narrow" panose="020B0606020202030204" pitchFamily="34" charset="0"/>
                <a:ea typeface="黑体" panose="02010609060101010101" pitchFamily="49" charset="-122"/>
              </a:rPr>
              <a:t>如何实现虚拟函数和动态绑定</a:t>
            </a:r>
          </a:p>
          <a:p>
            <a:pPr eaLnBrk="1" hangingPunct="1"/>
            <a:r>
              <a:rPr lang="zh-CN" altLang="en-US" sz="2800" dirty="0">
                <a:latin typeface="Arial Narrow" panose="020B0606020202030204" pitchFamily="34" charset="0"/>
                <a:ea typeface="黑体" panose="02010609060101010101" pitchFamily="49" charset="-122"/>
              </a:rPr>
              <a:t>理解运行时类型信息（</a:t>
            </a:r>
            <a:r>
              <a:rPr lang="en-US" altLang="zh-CN" sz="2800" dirty="0">
                <a:latin typeface="Arial Narrow" panose="020B0606020202030204" pitchFamily="34" charset="0"/>
                <a:ea typeface="黑体" panose="02010609060101010101" pitchFamily="49" charset="-122"/>
              </a:rPr>
              <a:t>RTTI</a:t>
            </a:r>
            <a:r>
              <a:rPr lang="zh-CN" altLang="en-US" sz="2800" dirty="0">
                <a:latin typeface="Arial Narrow" panose="020B0606020202030204" pitchFamily="34" charset="0"/>
                <a:ea typeface="黑体" panose="02010609060101010101" pitchFamily="49" charset="-122"/>
              </a:rPr>
              <a:t>）和运算符</a:t>
            </a:r>
            <a:r>
              <a:rPr lang="en-US" altLang="zh-CN" sz="2800" dirty="0" err="1">
                <a:latin typeface="Arial Narrow" panose="020B0606020202030204" pitchFamily="34" charset="0"/>
                <a:ea typeface="黑体" panose="02010609060101010101" pitchFamily="49" charset="-122"/>
              </a:rPr>
              <a:t>typeid</a:t>
            </a:r>
            <a:r>
              <a:rPr lang="zh-CN" altLang="en-US" sz="2800" dirty="0">
                <a:latin typeface="Arial Narrow" panose="020B0606020202030204" pitchFamily="34" charset="0"/>
                <a:ea typeface="黑体" panose="02010609060101010101" pitchFamily="49" charset="-122"/>
              </a:rPr>
              <a:t>和</a:t>
            </a:r>
            <a:r>
              <a:rPr lang="en-US" altLang="zh-CN" sz="2800" dirty="0" err="1">
                <a:latin typeface="Arial Narrow" panose="020B0606020202030204" pitchFamily="34" charset="0"/>
                <a:ea typeface="黑体" panose="02010609060101010101" pitchFamily="49" charset="-122"/>
              </a:rPr>
              <a:t>dynamic_cast</a:t>
            </a:r>
            <a:r>
              <a:rPr lang="zh-CN" altLang="en-US" sz="2800" dirty="0">
                <a:latin typeface="Arial Narrow" panose="020B0606020202030204" pitchFamily="34" charset="0"/>
                <a:ea typeface="黑体" panose="02010609060101010101" pitchFamily="49" charset="-122"/>
              </a:rPr>
              <a:t>的用法</a:t>
            </a:r>
          </a:p>
        </p:txBody>
      </p:sp>
      <p:sp>
        <p:nvSpPr>
          <p:cNvPr id="5125" name="Rectangle 4"/>
          <p:cNvSpPr>
            <a:spLocks noGrp="1" noRot="1" noChangeArrowheads="1"/>
          </p:cNvSpPr>
          <p:nvPr>
            <p:ph type="title"/>
          </p:nvPr>
        </p:nvSpPr>
        <p:spPr>
          <a:xfrm>
            <a:off x="76200" y="609600"/>
            <a:ext cx="8763000" cy="9906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algn="ctr" eaLnBrk="1" hangingPunct="1"/>
            <a:r>
              <a:rPr lang="zh-CN" altLang="en-US" sz="4000" smtClean="0">
                <a:latin typeface="Arial Narrow" panose="020B0606020202030204" pitchFamily="34" charset="0"/>
                <a:ea typeface="黑体" panose="02010609060101010101" pitchFamily="49" charset="-122"/>
              </a:rPr>
              <a:t>第十三讲 面向对象编程：多态</a:t>
            </a:r>
            <a:endParaRPr lang="zh-CN" altLang="en-US" sz="4000" smtClean="0">
              <a:latin typeface="Arial Narrow" panose="020B0606020202030204" pitchFamily="34" charset="0"/>
            </a:endParaRPr>
          </a:p>
        </p:txBody>
      </p:sp>
      <p:pic>
        <p:nvPicPr>
          <p:cNvPr id="5126" name="Picture 5" descr="profess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914400"/>
            <a:ext cx="1752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729A3A17-82CF-45B7-A9A4-1892B7C5C237}" type="slidenum">
              <a:rPr lang="en-US" altLang="zh-CN" sz="1200"/>
              <a:pPr>
                <a:spcAft>
                  <a:spcPct val="0"/>
                </a:spcAft>
                <a:buClrTx/>
                <a:buFontTx/>
                <a:buNone/>
              </a:pPr>
              <a:t>20</a:t>
            </a:fld>
            <a:endParaRPr lang="en-US" altLang="zh-CN" sz="1200"/>
          </a:p>
        </p:txBody>
      </p:sp>
      <p:graphicFrame>
        <p:nvGraphicFramePr>
          <p:cNvPr id="23555" name="Object 4"/>
          <p:cNvGraphicFramePr>
            <a:graphicFrameLocks noChangeAspect="1"/>
          </p:cNvGraphicFramePr>
          <p:nvPr/>
        </p:nvGraphicFramePr>
        <p:xfrm>
          <a:off x="0" y="0"/>
          <a:ext cx="7058025" cy="5210175"/>
        </p:xfrm>
        <a:graphic>
          <a:graphicData uri="http://schemas.openxmlformats.org/presentationml/2006/ole">
            <mc:AlternateContent xmlns:mc="http://schemas.openxmlformats.org/markup-compatibility/2006">
              <mc:Choice xmlns:v="urn:schemas-microsoft-com:vml" Requires="v">
                <p:oleObj spid="_x0000_s23563" name="文档" r:id="rId3" imgW="7085758" imgH="5218831" progId="Word.Document.8">
                  <p:embed/>
                </p:oleObj>
              </mc:Choice>
              <mc:Fallback>
                <p:oleObj name="文档" r:id="rId3" imgW="7085758" imgH="521883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8025" cy="5210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2421" name="Text Box 5"/>
          <p:cNvSpPr txBox="1">
            <a:spLocks noChangeArrowheads="1"/>
          </p:cNvSpPr>
          <p:nvPr/>
        </p:nvSpPr>
        <p:spPr bwMode="auto">
          <a:xfrm>
            <a:off x="4876800" y="4800600"/>
            <a:ext cx="40386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Aiming base-class pointer at base-class object and invoking base-class functionality</a:t>
            </a:r>
            <a:endParaRPr lang="en-US" altLang="zh-CN" sz="1600">
              <a:latin typeface="Lucida Console" panose="020B0609040504020204" pitchFamily="49" charset="0"/>
              <a:cs typeface="Times New Roman" panose="02020603050405020304" pitchFamily="18" charset="0"/>
            </a:endParaRPr>
          </a:p>
        </p:txBody>
      </p:sp>
      <p:sp>
        <p:nvSpPr>
          <p:cNvPr id="572422" name="Line 6"/>
          <p:cNvSpPr>
            <a:spLocks noChangeShapeType="1"/>
          </p:cNvSpPr>
          <p:nvPr/>
        </p:nvSpPr>
        <p:spPr bwMode="auto">
          <a:xfrm flipH="1" flipV="1">
            <a:off x="4191000" y="4267200"/>
            <a:ext cx="6858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72423" name="Line 7"/>
          <p:cNvSpPr>
            <a:spLocks noChangeShapeType="1"/>
          </p:cNvSpPr>
          <p:nvPr/>
        </p:nvSpPr>
        <p:spPr bwMode="auto">
          <a:xfrm flipH="1" flipV="1">
            <a:off x="3200400" y="4953000"/>
            <a:ext cx="1676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559" name="Rectangle 8"/>
          <p:cNvSpPr>
            <a:spLocks noChangeArrowheads="1"/>
          </p:cNvSpPr>
          <p:nvPr/>
        </p:nvSpPr>
        <p:spPr bwMode="black">
          <a:xfrm>
            <a:off x="6172200" y="1752600"/>
            <a:ext cx="2971800"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465138" indent="49213">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1143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1714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1714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1714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1714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1714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1714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zh-CN" altLang="en-US" sz="1600"/>
              <a:t>当编译器编译到上面语句的时候，会参照该对象指针所属的类名和函数名去标识符表中查找该成员函数的首地址，查找到所属类的该成员函数的首地址，并使用</a:t>
            </a:r>
            <a:r>
              <a:rPr lang="en-US" altLang="zh-CN" sz="1600"/>
              <a:t>call xxxxx</a:t>
            </a:r>
            <a:r>
              <a:rPr lang="zh-CN" altLang="en-US" sz="1600"/>
              <a:t>语句替换该函数调用语句</a:t>
            </a:r>
          </a:p>
        </p:txBody>
      </p:sp>
      <p:sp>
        <p:nvSpPr>
          <p:cNvPr id="23560" name="Rectangle 9"/>
          <p:cNvSpPr>
            <a:spLocks noChangeArrowheads="1"/>
          </p:cNvSpPr>
          <p:nvPr/>
        </p:nvSpPr>
        <p:spPr bwMode="auto">
          <a:xfrm>
            <a:off x="1828800" y="5410200"/>
            <a:ext cx="2998788" cy="835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465138" indent="49213">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1143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1714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1714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1714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1714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1714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1714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zh-CN" altLang="en-US" sz="1600"/>
              <a:t>将基类对象的地址赋给了基类指针，并利用该指针调用了基类的对象的成员函数</a:t>
            </a:r>
          </a:p>
        </p:txBody>
      </p:sp>
      <p:sp>
        <p:nvSpPr>
          <p:cNvPr id="23561" name="Line 10"/>
          <p:cNvSpPr>
            <a:spLocks noChangeShapeType="1"/>
          </p:cNvSpPr>
          <p:nvPr/>
        </p:nvSpPr>
        <p:spPr bwMode="black">
          <a:xfrm flipH="1">
            <a:off x="5181600" y="2819400"/>
            <a:ext cx="990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2421"/>
                                        </p:tgtEl>
                                        <p:attrNameLst>
                                          <p:attrName>style.visibility</p:attrName>
                                        </p:attrNameLst>
                                      </p:cBhvr>
                                      <p:to>
                                        <p:strVal val="visible"/>
                                      </p:to>
                                    </p:set>
                                  </p:childTnLst>
                                  <p:subTnLst>
                                    <p:set>
                                      <p:cBhvr override="childStyle">
                                        <p:cTn dur="1" fill="hold" display="0" masterRel="nextClick" afterEffect="1"/>
                                        <p:tgtEl>
                                          <p:spTgt spid="57242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72422"/>
                                        </p:tgtEl>
                                        <p:attrNameLst>
                                          <p:attrName>style.visibility</p:attrName>
                                        </p:attrNameLst>
                                      </p:cBhvr>
                                      <p:to>
                                        <p:strVal val="visible"/>
                                      </p:to>
                                    </p:set>
                                  </p:childTnLst>
                                  <p:subTnLst>
                                    <p:set>
                                      <p:cBhvr override="childStyle">
                                        <p:cTn dur="1" fill="hold" display="0" masterRel="nextClick" afterEffect="1"/>
                                        <p:tgtEl>
                                          <p:spTgt spid="572422"/>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72423"/>
                                        </p:tgtEl>
                                        <p:attrNameLst>
                                          <p:attrName>style.visibility</p:attrName>
                                        </p:attrNameLst>
                                      </p:cBhvr>
                                      <p:to>
                                        <p:strVal val="visible"/>
                                      </p:to>
                                    </p:set>
                                  </p:childTnLst>
                                  <p:subTnLst>
                                    <p:set>
                                      <p:cBhvr override="childStyle">
                                        <p:cTn dur="1" fill="hold" display="0" masterRel="nextClick" afterEffect="1"/>
                                        <p:tgtEl>
                                          <p:spTgt spid="57242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21" grpId="0" animBg="1"/>
      <p:bldP spid="572422" grpId="0" animBg="1"/>
      <p:bldP spid="5724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5646709-594B-46FA-B704-A6A4110B6931}" type="slidenum">
              <a:rPr lang="en-US" altLang="zh-CN" sz="1200"/>
              <a:pPr>
                <a:spcAft>
                  <a:spcPct val="0"/>
                </a:spcAft>
                <a:buClrTx/>
                <a:buFontTx/>
                <a:buNone/>
              </a:pPr>
              <a:t>21</a:t>
            </a:fld>
            <a:endParaRPr lang="en-US" altLang="zh-CN" sz="1200"/>
          </a:p>
        </p:txBody>
      </p:sp>
      <p:graphicFrame>
        <p:nvGraphicFramePr>
          <p:cNvPr id="24579" name="Object 4"/>
          <p:cNvGraphicFramePr>
            <a:graphicFrameLocks noChangeAspect="1"/>
          </p:cNvGraphicFramePr>
          <p:nvPr/>
        </p:nvGraphicFramePr>
        <p:xfrm>
          <a:off x="0" y="0"/>
          <a:ext cx="7037388" cy="4040188"/>
        </p:xfrm>
        <a:graphic>
          <a:graphicData uri="http://schemas.openxmlformats.org/presentationml/2006/ole">
            <mc:AlternateContent xmlns:mc="http://schemas.openxmlformats.org/markup-compatibility/2006">
              <mc:Choice xmlns:v="urn:schemas-microsoft-com:vml" Requires="v">
                <p:oleObj spid="_x0000_s24590" name="Document" r:id="rId3" imgW="7074123" imgH="4056856" progId="Word.Document.8">
                  <p:embed/>
                </p:oleObj>
              </mc:Choice>
              <mc:Fallback>
                <p:oleObj name="Document" r:id="rId3" imgW="7074123" imgH="4056856"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404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445" name="Text Box 5"/>
          <p:cNvSpPr txBox="1">
            <a:spLocks noChangeArrowheads="1"/>
          </p:cNvSpPr>
          <p:nvPr/>
        </p:nvSpPr>
        <p:spPr bwMode="auto">
          <a:xfrm>
            <a:off x="5943600" y="1828800"/>
            <a:ext cx="2971800" cy="83502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Aiming derived-class pointer at derived-class object and invoking derived-class functionality</a:t>
            </a:r>
            <a:endParaRPr lang="en-US" altLang="zh-CN" sz="1600">
              <a:latin typeface="Lucida Console" panose="020B0609040504020204" pitchFamily="49" charset="0"/>
              <a:cs typeface="Times New Roman" panose="02020603050405020304" pitchFamily="18" charset="0"/>
            </a:endParaRPr>
          </a:p>
        </p:txBody>
      </p:sp>
      <p:sp>
        <p:nvSpPr>
          <p:cNvPr id="573446" name="Line 6"/>
          <p:cNvSpPr>
            <a:spLocks noChangeShapeType="1"/>
          </p:cNvSpPr>
          <p:nvPr/>
        </p:nvSpPr>
        <p:spPr bwMode="auto">
          <a:xfrm flipH="1" flipV="1">
            <a:off x="5562600" y="609600"/>
            <a:ext cx="3810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73447" name="Line 7"/>
          <p:cNvSpPr>
            <a:spLocks noChangeShapeType="1"/>
          </p:cNvSpPr>
          <p:nvPr/>
        </p:nvSpPr>
        <p:spPr bwMode="auto">
          <a:xfrm flipH="1" flipV="1">
            <a:off x="3886200" y="1524000"/>
            <a:ext cx="2057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73448" name="Text Box 8"/>
          <p:cNvSpPr txBox="1">
            <a:spLocks noChangeArrowheads="1"/>
          </p:cNvSpPr>
          <p:nvPr/>
        </p:nvSpPr>
        <p:spPr bwMode="auto">
          <a:xfrm>
            <a:off x="5715000" y="3352800"/>
            <a:ext cx="2895600" cy="83502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Aiming base-class pointer at derived-class object and invoking base-class functionality</a:t>
            </a:r>
            <a:endParaRPr lang="en-US" altLang="zh-CN" sz="1600">
              <a:latin typeface="Lucida Console" panose="020B0609040504020204" pitchFamily="49" charset="0"/>
              <a:cs typeface="Times New Roman" panose="02020603050405020304" pitchFamily="18" charset="0"/>
            </a:endParaRPr>
          </a:p>
        </p:txBody>
      </p:sp>
      <p:sp>
        <p:nvSpPr>
          <p:cNvPr id="573449" name="Line 9"/>
          <p:cNvSpPr>
            <a:spLocks noChangeShapeType="1"/>
          </p:cNvSpPr>
          <p:nvPr/>
        </p:nvSpPr>
        <p:spPr bwMode="auto">
          <a:xfrm flipH="1" flipV="1">
            <a:off x="4876800" y="2286000"/>
            <a:ext cx="8382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73450" name="Line 10"/>
          <p:cNvSpPr>
            <a:spLocks noChangeShapeType="1"/>
          </p:cNvSpPr>
          <p:nvPr/>
        </p:nvSpPr>
        <p:spPr bwMode="auto">
          <a:xfrm flipH="1" flipV="1">
            <a:off x="3200400" y="3124200"/>
            <a:ext cx="2514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586" name="Rectangle 11"/>
          <p:cNvSpPr>
            <a:spLocks noChangeArrowheads="1"/>
          </p:cNvSpPr>
          <p:nvPr/>
        </p:nvSpPr>
        <p:spPr bwMode="black">
          <a:xfrm>
            <a:off x="6553200" y="838200"/>
            <a:ext cx="2362200" cy="904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465138" indent="49213">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1143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1714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1714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1714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1714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1714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1714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zh-CN" altLang="en-US" sz="1400"/>
              <a:t>将派生类对象的地址赋给了派生类指针，并利用该指针调用了</a:t>
            </a:r>
            <a:r>
              <a:rPr lang="zh-CN" altLang="en-US" sz="1400">
                <a:solidFill>
                  <a:srgbClr val="FF3300"/>
                </a:solidFill>
                <a:ea typeface="楷体_GB2312" pitchFamily="49" charset="-122"/>
              </a:rPr>
              <a:t>派生类对象</a:t>
            </a:r>
            <a:r>
              <a:rPr lang="zh-CN" altLang="en-US" sz="1400"/>
              <a:t>的成员函数</a:t>
            </a:r>
          </a:p>
        </p:txBody>
      </p:sp>
      <p:sp>
        <p:nvSpPr>
          <p:cNvPr id="573452" name="Rectangle 12"/>
          <p:cNvSpPr>
            <a:spLocks noChangeArrowheads="1"/>
          </p:cNvSpPr>
          <p:nvPr/>
        </p:nvSpPr>
        <p:spPr bwMode="auto">
          <a:xfrm>
            <a:off x="5715000" y="4267200"/>
            <a:ext cx="2895600" cy="835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465138" indent="49213">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1143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1714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1714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1714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1714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1714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1714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zh-CN" altLang="en-US" sz="1600"/>
              <a:t>将派生类对象的地址赋给了基类指针，并利用该指针调用了</a:t>
            </a:r>
            <a:r>
              <a:rPr lang="zh-CN" altLang="en-US" sz="1600">
                <a:solidFill>
                  <a:srgbClr val="FF3300"/>
                </a:solidFill>
                <a:ea typeface="楷体_GB2312" pitchFamily="49" charset="-122"/>
              </a:rPr>
              <a:t>基类对象</a:t>
            </a:r>
            <a:r>
              <a:rPr lang="zh-CN" altLang="en-US" sz="1600"/>
              <a:t>的成员函数</a:t>
            </a:r>
          </a:p>
        </p:txBody>
      </p:sp>
      <p:sp>
        <p:nvSpPr>
          <p:cNvPr id="573453" name="Rectangle 13"/>
          <p:cNvSpPr>
            <a:spLocks noChangeArrowheads="1"/>
          </p:cNvSpPr>
          <p:nvPr/>
        </p:nvSpPr>
        <p:spPr bwMode="auto">
          <a:xfrm>
            <a:off x="1066800" y="5410200"/>
            <a:ext cx="6919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spcAft>
                <a:spcPct val="0"/>
              </a:spcAft>
              <a:buClrTx/>
              <a:buFontTx/>
              <a:buNone/>
            </a:pPr>
            <a:r>
              <a:rPr lang="en-US" altLang="zh-CN" sz="2400" b="1">
                <a:solidFill>
                  <a:srgbClr val="FF0000"/>
                </a:solidFill>
              </a:rPr>
              <a:t>”</a:t>
            </a:r>
            <a:r>
              <a:rPr lang="zh-CN" altLang="en-US" sz="2400" b="1">
                <a:solidFill>
                  <a:srgbClr val="FF0000"/>
                </a:solidFill>
              </a:rPr>
              <a:t>交叉赋值“</a:t>
            </a:r>
            <a:r>
              <a:rPr lang="en-US" altLang="zh-CN" sz="2400" b="1">
                <a:solidFill>
                  <a:srgbClr val="FF0000"/>
                </a:solidFill>
              </a:rPr>
              <a:t>——</a:t>
            </a:r>
            <a:r>
              <a:rPr lang="zh-CN" altLang="en-US" sz="2400" b="1">
                <a:solidFill>
                  <a:srgbClr val="FF0000"/>
                </a:solidFill>
              </a:rPr>
              <a:t>每个派生类对象都是一个基类对象</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45"/>
                                        </p:tgtEl>
                                        <p:attrNameLst>
                                          <p:attrName>style.visibility</p:attrName>
                                        </p:attrNameLst>
                                      </p:cBhvr>
                                      <p:to>
                                        <p:strVal val="visible"/>
                                      </p:to>
                                    </p:set>
                                  </p:childTnLst>
                                  <p:subTnLst>
                                    <p:set>
                                      <p:cBhvr override="childStyle">
                                        <p:cTn dur="1" fill="hold" display="0" masterRel="nextClick" afterEffect="1"/>
                                        <p:tgtEl>
                                          <p:spTgt spid="57344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73446"/>
                                        </p:tgtEl>
                                        <p:attrNameLst>
                                          <p:attrName>style.visibility</p:attrName>
                                        </p:attrNameLst>
                                      </p:cBhvr>
                                      <p:to>
                                        <p:strVal val="visible"/>
                                      </p:to>
                                    </p:set>
                                  </p:childTnLst>
                                  <p:subTnLst>
                                    <p:set>
                                      <p:cBhvr override="childStyle">
                                        <p:cTn dur="1" fill="hold" display="0" masterRel="nextClick" afterEffect="1"/>
                                        <p:tgtEl>
                                          <p:spTgt spid="573446"/>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73447"/>
                                        </p:tgtEl>
                                        <p:attrNameLst>
                                          <p:attrName>style.visibility</p:attrName>
                                        </p:attrNameLst>
                                      </p:cBhvr>
                                      <p:to>
                                        <p:strVal val="visible"/>
                                      </p:to>
                                    </p:set>
                                  </p:childTnLst>
                                  <p:subTnLst>
                                    <p:set>
                                      <p:cBhvr override="childStyle">
                                        <p:cTn dur="1" fill="hold" display="0" masterRel="nextClick" afterEffect="1"/>
                                        <p:tgtEl>
                                          <p:spTgt spid="57344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48"/>
                                        </p:tgtEl>
                                        <p:attrNameLst>
                                          <p:attrName>style.visibility</p:attrName>
                                        </p:attrNameLst>
                                      </p:cBhvr>
                                      <p:to>
                                        <p:strVal val="visible"/>
                                      </p:to>
                                    </p:set>
                                  </p:childTnLst>
                                  <p:subTnLst>
                                    <p:set>
                                      <p:cBhvr override="childStyle">
                                        <p:cTn dur="1" fill="hold" display="0" masterRel="nextClick" afterEffect="1"/>
                                        <p:tgtEl>
                                          <p:spTgt spid="573448"/>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573449"/>
                                        </p:tgtEl>
                                        <p:attrNameLst>
                                          <p:attrName>style.visibility</p:attrName>
                                        </p:attrNameLst>
                                      </p:cBhvr>
                                      <p:to>
                                        <p:strVal val="visible"/>
                                      </p:to>
                                    </p:set>
                                  </p:childTnLst>
                                  <p:subTnLst>
                                    <p:set>
                                      <p:cBhvr override="childStyle">
                                        <p:cTn dur="1" fill="hold" display="0" masterRel="nextClick" afterEffect="1"/>
                                        <p:tgtEl>
                                          <p:spTgt spid="573449"/>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573450"/>
                                        </p:tgtEl>
                                        <p:attrNameLst>
                                          <p:attrName>style.visibility</p:attrName>
                                        </p:attrNameLst>
                                      </p:cBhvr>
                                      <p:to>
                                        <p:strVal val="visible"/>
                                      </p:to>
                                    </p:set>
                                  </p:childTnLst>
                                  <p:subTnLst>
                                    <p:set>
                                      <p:cBhvr override="childStyle">
                                        <p:cTn dur="1" fill="hold" display="0" masterRel="nextClick" afterEffect="1"/>
                                        <p:tgtEl>
                                          <p:spTgt spid="573450"/>
                                        </p:tgtEl>
                                        <p:attrNameLst>
                                          <p:attrName>style.visibility</p:attrName>
                                        </p:attrNameLst>
                                      </p:cBhvr>
                                      <p:to>
                                        <p:strVal val="hidden"/>
                                      </p:to>
                                    </p:set>
                                  </p:subTnLst>
                                </p:cTn>
                              </p:par>
                              <p:par>
                                <p:cTn id="19" presetID="3" presetClass="entr" presetSubtype="10" fill="hold" grpId="0" nodeType="withEffect">
                                  <p:stCondLst>
                                    <p:cond delay="0"/>
                                  </p:stCondLst>
                                  <p:childTnLst>
                                    <p:set>
                                      <p:cBhvr>
                                        <p:cTn id="20" dur="1" fill="hold">
                                          <p:stCondLst>
                                            <p:cond delay="0"/>
                                          </p:stCondLst>
                                        </p:cTn>
                                        <p:tgtEl>
                                          <p:spTgt spid="573452"/>
                                        </p:tgtEl>
                                        <p:attrNameLst>
                                          <p:attrName>style.visibility</p:attrName>
                                        </p:attrNameLst>
                                      </p:cBhvr>
                                      <p:to>
                                        <p:strVal val="visible"/>
                                      </p:to>
                                    </p:set>
                                    <p:animEffect transition="in" filter="blinds(horizontal)">
                                      <p:cBhvr>
                                        <p:cTn id="21" dur="500"/>
                                        <p:tgtEl>
                                          <p:spTgt spid="57345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573453"/>
                                        </p:tgtEl>
                                        <p:attrNameLst>
                                          <p:attrName>style.visibility</p:attrName>
                                        </p:attrNameLst>
                                      </p:cBhvr>
                                      <p:to>
                                        <p:strVal val="visible"/>
                                      </p:to>
                                    </p:set>
                                    <p:anim calcmode="lin" valueType="num">
                                      <p:cBhvr additive="base">
                                        <p:cTn id="26" dur="500" fill="hold"/>
                                        <p:tgtEl>
                                          <p:spTgt spid="573453"/>
                                        </p:tgtEl>
                                        <p:attrNameLst>
                                          <p:attrName>ppt_x</p:attrName>
                                        </p:attrNameLst>
                                      </p:cBhvr>
                                      <p:tavLst>
                                        <p:tav tm="0">
                                          <p:val>
                                            <p:strVal val="#ppt_x"/>
                                          </p:val>
                                        </p:tav>
                                        <p:tav tm="100000">
                                          <p:val>
                                            <p:strVal val="#ppt_x"/>
                                          </p:val>
                                        </p:tav>
                                      </p:tavLst>
                                    </p:anim>
                                    <p:anim calcmode="lin" valueType="num">
                                      <p:cBhvr additive="base">
                                        <p:cTn id="27" dur="500" fill="hold"/>
                                        <p:tgtEl>
                                          <p:spTgt spid="5734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5" grpId="0" animBg="1"/>
      <p:bldP spid="573446" grpId="0" animBg="1"/>
      <p:bldP spid="573447" grpId="0" animBg="1"/>
      <p:bldP spid="573448" grpId="0" animBg="1"/>
      <p:bldP spid="573449" grpId="0" animBg="1"/>
      <p:bldP spid="573450" grpId="0" animBg="1"/>
      <p:bldP spid="573452" grpId="0" animBg="1"/>
      <p:bldP spid="57345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E5AE6B92-C4F4-4B0C-90F2-E27FD2C1E502}" type="slidenum">
              <a:rPr lang="en-US" altLang="zh-CN" sz="1200"/>
              <a:pPr>
                <a:spcAft>
                  <a:spcPct val="0"/>
                </a:spcAft>
                <a:buClrTx/>
                <a:buFontTx/>
                <a:buNone/>
              </a:pPr>
              <a:t>22</a:t>
            </a:fld>
            <a:endParaRPr lang="en-US" altLang="zh-CN" sz="1200"/>
          </a:p>
        </p:txBody>
      </p:sp>
      <p:graphicFrame>
        <p:nvGraphicFramePr>
          <p:cNvPr id="25603" name="Object 4"/>
          <p:cNvGraphicFramePr>
            <a:graphicFrameLocks noChangeAspect="1"/>
          </p:cNvGraphicFramePr>
          <p:nvPr>
            <p:extLst>
              <p:ext uri="{D42A27DB-BD31-4B8C-83A1-F6EECF244321}">
                <p14:modId xmlns:p14="http://schemas.microsoft.com/office/powerpoint/2010/main" val="3404029603"/>
              </p:ext>
            </p:extLst>
          </p:nvPr>
        </p:nvGraphicFramePr>
        <p:xfrm>
          <a:off x="304800" y="533400"/>
          <a:ext cx="7112000" cy="4305300"/>
        </p:xfrm>
        <a:graphic>
          <a:graphicData uri="http://schemas.openxmlformats.org/presentationml/2006/ole">
            <mc:AlternateContent xmlns:mc="http://schemas.openxmlformats.org/markup-compatibility/2006">
              <mc:Choice xmlns:v="urn:schemas-microsoft-com:vml" Requires="v">
                <p:oleObj spid="_x0000_s25606" name="Document" r:id="rId3" imgW="7116792" imgH="4310731" progId="Word.Document.8">
                  <p:embed/>
                </p:oleObj>
              </mc:Choice>
              <mc:Fallback>
                <p:oleObj name="Document" r:id="rId3" imgW="7116792" imgH="431073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533400"/>
                        <a:ext cx="7112000" cy="430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7E74DF6-F0FA-4862-B903-F4F1197BE699}" type="slidenum">
              <a:rPr lang="en-US" altLang="zh-CN" sz="1200"/>
              <a:pPr>
                <a:spcAft>
                  <a:spcPct val="0"/>
                </a:spcAft>
                <a:buClrTx/>
                <a:buFontTx/>
                <a:buNone/>
              </a:pPr>
              <a:t>23</a:t>
            </a:fld>
            <a:endParaRPr lang="en-US" altLang="zh-CN" sz="1200"/>
          </a:p>
        </p:txBody>
      </p:sp>
      <p:graphicFrame>
        <p:nvGraphicFramePr>
          <p:cNvPr id="26627" name="Object 4"/>
          <p:cNvGraphicFramePr>
            <a:graphicFrameLocks noChangeAspect="1"/>
          </p:cNvGraphicFramePr>
          <p:nvPr>
            <p:extLst>
              <p:ext uri="{D42A27DB-BD31-4B8C-83A1-F6EECF244321}">
                <p14:modId xmlns:p14="http://schemas.microsoft.com/office/powerpoint/2010/main" val="1651148528"/>
              </p:ext>
            </p:extLst>
          </p:nvPr>
        </p:nvGraphicFramePr>
        <p:xfrm>
          <a:off x="304800" y="685800"/>
          <a:ext cx="7048500" cy="4013200"/>
        </p:xfrm>
        <a:graphic>
          <a:graphicData uri="http://schemas.openxmlformats.org/presentationml/2006/ole">
            <mc:AlternateContent xmlns:mc="http://schemas.openxmlformats.org/markup-compatibility/2006">
              <mc:Choice xmlns:v="urn:schemas-microsoft-com:vml" Requires="v">
                <p:oleObj spid="_x0000_s26630" name="Document" r:id="rId3" imgW="7046703" imgH="4012110" progId="Word.Document.8">
                  <p:embed/>
                </p:oleObj>
              </mc:Choice>
              <mc:Fallback>
                <p:oleObj name="Document" r:id="rId3" imgW="7046703" imgH="401211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685800"/>
                        <a:ext cx="7048500" cy="401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552F0E62-01B0-448A-AF54-C90C4ED8FA57}" type="slidenum">
              <a:rPr lang="en-US" altLang="zh-CN" sz="1200"/>
              <a:pPr>
                <a:spcAft>
                  <a:spcPct val="0"/>
                </a:spcAft>
                <a:buClrTx/>
                <a:buFontTx/>
                <a:buNone/>
              </a:pPr>
              <a:t>24</a:t>
            </a:fld>
            <a:endParaRPr lang="en-US" altLang="zh-CN" sz="1200"/>
          </a:p>
        </p:txBody>
      </p:sp>
      <p:sp>
        <p:nvSpPr>
          <p:cNvPr id="27651" name="Text Box 2"/>
          <p:cNvSpPr txBox="1">
            <a:spLocks noChangeArrowheads="1"/>
          </p:cNvSpPr>
          <p:nvPr/>
        </p:nvSpPr>
        <p:spPr bwMode="auto">
          <a:xfrm>
            <a:off x="533400" y="685800"/>
            <a:ext cx="8424863"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Aft>
                <a:spcPct val="0"/>
              </a:spcAft>
              <a:buClrTx/>
              <a:buFontTx/>
              <a:buNone/>
            </a:pPr>
            <a:r>
              <a:rPr kumimoji="1" lang="zh-CN" altLang="en-US" sz="3200" b="1" dirty="0">
                <a:latin typeface="+mj-ea"/>
                <a:ea typeface="+mj-ea"/>
              </a:rPr>
              <a:t>赋值兼容规则</a:t>
            </a:r>
            <a:endParaRPr kumimoji="1" lang="zh-CN" altLang="en-US" sz="2400" dirty="0">
              <a:latin typeface="+mj-ea"/>
              <a:ea typeface="+mj-ea"/>
            </a:endParaRPr>
          </a:p>
        </p:txBody>
      </p:sp>
      <p:sp>
        <p:nvSpPr>
          <p:cNvPr id="27652" name="Text Box 3"/>
          <p:cNvSpPr txBox="1">
            <a:spLocks noChangeArrowheads="1"/>
          </p:cNvSpPr>
          <p:nvPr/>
        </p:nvSpPr>
        <p:spPr bwMode="auto">
          <a:xfrm>
            <a:off x="381000" y="1600200"/>
            <a:ext cx="8458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674688">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50000"/>
              </a:spcBef>
              <a:spcAft>
                <a:spcPct val="0"/>
              </a:spcAft>
              <a:buClrTx/>
              <a:buFontTx/>
              <a:buNone/>
            </a:pPr>
            <a:r>
              <a:rPr kumimoji="1" lang="zh-CN" altLang="en-US" sz="2400" dirty="0">
                <a:latin typeface="微软雅黑" panose="020B0503020204020204" pitchFamily="34" charset="-122"/>
                <a:ea typeface="微软雅黑" panose="020B0503020204020204" pitchFamily="34" charset="-122"/>
              </a:rPr>
              <a:t>赋值兼容规则是指在需要基类对象的任何地方都可以使用公有派生类的对象来代替。通过公有继承，派生类得到了基类中</a:t>
            </a:r>
            <a:r>
              <a:rPr kumimoji="1" lang="zh-CN" altLang="en-US" sz="2400" dirty="0">
                <a:solidFill>
                  <a:srgbClr val="FF3300"/>
                </a:solidFill>
                <a:latin typeface="微软雅黑" panose="020B0503020204020204" pitchFamily="34" charset="-122"/>
                <a:ea typeface="微软雅黑" panose="020B0503020204020204" pitchFamily="34" charset="-122"/>
              </a:rPr>
              <a:t>除了构造函数、析构函数之外</a:t>
            </a:r>
            <a:r>
              <a:rPr kumimoji="1" lang="zh-CN" altLang="en-US" sz="2400" dirty="0">
                <a:latin typeface="微软雅黑" panose="020B0503020204020204" pitchFamily="34" charset="-122"/>
                <a:ea typeface="微软雅黑" panose="020B0503020204020204" pitchFamily="34" charset="-122"/>
              </a:rPr>
              <a:t>的所有公有成员，而且所有这些成员的访问控制属性也和基类完全相同。这样公有派生类实际上就具备了基类的所有功能。凡是基类能解决的问题，公有派生类都可以解决。 </a:t>
            </a:r>
          </a:p>
        </p:txBody>
      </p:sp>
    </p:spTree>
  </p:cSld>
  <p:clrMapOvr>
    <a:masterClrMapping/>
  </p:clrMapOvr>
  <p:transition spd="slow">
    <p:pull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3C1CF63-2B14-4B55-83B7-96580C23D202}" type="slidenum">
              <a:rPr lang="en-US" altLang="zh-CN" sz="1200"/>
              <a:pPr>
                <a:spcAft>
                  <a:spcPct val="0"/>
                </a:spcAft>
                <a:buClrTx/>
                <a:buFontTx/>
                <a:buNone/>
              </a:pPr>
              <a:t>25</a:t>
            </a:fld>
            <a:endParaRPr lang="en-US" altLang="zh-CN" sz="1200"/>
          </a:p>
        </p:txBody>
      </p:sp>
      <p:sp>
        <p:nvSpPr>
          <p:cNvPr id="28675" name="Text Box 2"/>
          <p:cNvSpPr txBox="1">
            <a:spLocks noChangeArrowheads="1"/>
          </p:cNvSpPr>
          <p:nvPr/>
        </p:nvSpPr>
        <p:spPr bwMode="auto">
          <a:xfrm>
            <a:off x="98425" y="838200"/>
            <a:ext cx="8893175" cy="363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160000"/>
              </a:lnSpc>
              <a:spcAft>
                <a:spcPct val="0"/>
              </a:spcAft>
              <a:buClrTx/>
              <a:buFont typeface="Wingdings" panose="05000000000000000000" pitchFamily="2" charset="2"/>
              <a:buNone/>
            </a:pPr>
            <a:r>
              <a:rPr kumimoji="1" lang="zh-CN" altLang="en-US" sz="2400" dirty="0">
                <a:latin typeface="微软雅黑" panose="020B0503020204020204" pitchFamily="34" charset="-122"/>
                <a:ea typeface="微软雅黑" panose="020B0503020204020204" pitchFamily="34" charset="-122"/>
              </a:rPr>
              <a:t>当派生类为公有继承基类时，允许以下四种情况的赋值 </a:t>
            </a:r>
            <a:r>
              <a:rPr kumimoji="1" lang="en-US" altLang="zh-CN" sz="2400" dirty="0">
                <a:latin typeface="微软雅黑" panose="020B0503020204020204" pitchFamily="34" charset="-122"/>
                <a:ea typeface="微软雅黑" panose="020B0503020204020204" pitchFamily="34" charset="-122"/>
              </a:rPr>
              <a:t>(</a:t>
            </a:r>
            <a:r>
              <a:rPr kumimoji="1" lang="zh-CN" altLang="en-US" sz="2400" dirty="0">
                <a:latin typeface="微软雅黑" panose="020B0503020204020204" pitchFamily="34" charset="-122"/>
                <a:ea typeface="微软雅黑" panose="020B0503020204020204" pitchFamily="34" charset="-122"/>
              </a:rPr>
              <a:t>这些称为赋值兼容规则</a:t>
            </a:r>
            <a:r>
              <a:rPr kumimoji="1" lang="en-US" altLang="zh-CN" sz="2400" dirty="0">
                <a:latin typeface="微软雅黑" panose="020B0503020204020204" pitchFamily="34" charset="-122"/>
                <a:ea typeface="微软雅黑" panose="020B0503020204020204" pitchFamily="34" charset="-122"/>
              </a:rPr>
              <a:t>)</a:t>
            </a:r>
            <a:r>
              <a:rPr kumimoji="1" lang="zh-CN" altLang="en-US" sz="2400" dirty="0">
                <a:latin typeface="微软雅黑" panose="020B0503020204020204" pitchFamily="34" charset="-122"/>
                <a:ea typeface="微软雅黑" panose="020B0503020204020204" pitchFamily="34" charset="-122"/>
              </a:rPr>
              <a:t>：</a:t>
            </a:r>
          </a:p>
          <a:p>
            <a:pPr eaLnBrk="1" hangingPunct="1">
              <a:lnSpc>
                <a:spcPct val="160000"/>
              </a:lnSpc>
              <a:spcAft>
                <a:spcPct val="0"/>
              </a:spcAft>
              <a:buClrTx/>
              <a:buFont typeface="Wingdings" panose="05000000000000000000" pitchFamily="2" charset="2"/>
              <a:buChar char="l"/>
            </a:pPr>
            <a:r>
              <a:rPr kumimoji="1" lang="zh-CN" altLang="en-US" sz="2400" dirty="0">
                <a:latin typeface="微软雅黑" panose="020B0503020204020204" pitchFamily="34" charset="-122"/>
                <a:ea typeface="微软雅黑" panose="020B0503020204020204" pitchFamily="34" charset="-122"/>
              </a:rPr>
              <a:t>规则</a:t>
            </a:r>
            <a:r>
              <a:rPr kumimoji="1" lang="en-US" altLang="zh-CN" sz="2400" dirty="0">
                <a:latin typeface="微软雅黑" panose="020B0503020204020204" pitchFamily="34" charset="-122"/>
                <a:ea typeface="微软雅黑" panose="020B0503020204020204" pitchFamily="34" charset="-122"/>
              </a:rPr>
              <a:t>1  </a:t>
            </a:r>
            <a:r>
              <a:rPr kumimoji="1" lang="zh-CN" altLang="en-US" sz="2400" dirty="0">
                <a:latin typeface="微软雅黑" panose="020B0503020204020204" pitchFamily="34" charset="-122"/>
                <a:ea typeface="微软雅黑" panose="020B0503020204020204" pitchFamily="34" charset="-122"/>
              </a:rPr>
              <a:t>可以用派生类对象为基类对象赋值。</a:t>
            </a:r>
          </a:p>
          <a:p>
            <a:pPr eaLnBrk="1" hangingPunct="1">
              <a:lnSpc>
                <a:spcPct val="160000"/>
              </a:lnSpc>
              <a:spcAft>
                <a:spcPct val="0"/>
              </a:spcAft>
              <a:buClrTx/>
              <a:buFont typeface="Wingdings" panose="05000000000000000000" pitchFamily="2" charset="2"/>
              <a:buChar char="l"/>
            </a:pPr>
            <a:r>
              <a:rPr kumimoji="1" lang="zh-CN" altLang="en-US" sz="2400" dirty="0">
                <a:latin typeface="微软雅黑" panose="020B0503020204020204" pitchFamily="34" charset="-122"/>
                <a:ea typeface="微软雅黑" panose="020B0503020204020204" pitchFamily="34" charset="-122"/>
              </a:rPr>
              <a:t>规则</a:t>
            </a:r>
            <a:r>
              <a:rPr kumimoji="1" lang="en-US" altLang="zh-CN" sz="2400" dirty="0">
                <a:latin typeface="微软雅黑" panose="020B0503020204020204" pitchFamily="34" charset="-122"/>
                <a:ea typeface="微软雅黑" panose="020B0503020204020204" pitchFamily="34" charset="-122"/>
              </a:rPr>
              <a:t>2  </a:t>
            </a:r>
            <a:r>
              <a:rPr kumimoji="1" lang="zh-CN" altLang="en-US" sz="2400" dirty="0">
                <a:latin typeface="微软雅黑" panose="020B0503020204020204" pitchFamily="34" charset="-122"/>
                <a:ea typeface="微软雅黑" panose="020B0503020204020204" pitchFamily="34" charset="-122"/>
              </a:rPr>
              <a:t>可以用派生类对象初始化基类引用对象。</a:t>
            </a:r>
          </a:p>
          <a:p>
            <a:pPr eaLnBrk="1" hangingPunct="1">
              <a:lnSpc>
                <a:spcPct val="160000"/>
              </a:lnSpc>
              <a:spcAft>
                <a:spcPct val="0"/>
              </a:spcAft>
              <a:buClrTx/>
              <a:buFont typeface="Wingdings" panose="05000000000000000000" pitchFamily="2" charset="2"/>
              <a:buChar char="l"/>
            </a:pPr>
            <a:r>
              <a:rPr kumimoji="1" lang="zh-CN" altLang="en-US" sz="2400" dirty="0">
                <a:latin typeface="微软雅黑" panose="020B0503020204020204" pitchFamily="34" charset="-122"/>
                <a:ea typeface="微软雅黑" panose="020B0503020204020204" pitchFamily="34" charset="-122"/>
              </a:rPr>
              <a:t>规则</a:t>
            </a:r>
            <a:r>
              <a:rPr kumimoji="1" lang="en-US" altLang="zh-CN" sz="2400" dirty="0">
                <a:latin typeface="微软雅黑" panose="020B0503020204020204" pitchFamily="34" charset="-122"/>
                <a:ea typeface="微软雅黑" panose="020B0503020204020204" pitchFamily="34" charset="-122"/>
              </a:rPr>
              <a:t>3  </a:t>
            </a:r>
            <a:r>
              <a:rPr kumimoji="1" lang="zh-CN" altLang="en-US" sz="2400" dirty="0">
                <a:latin typeface="微软雅黑" panose="020B0503020204020204" pitchFamily="34" charset="-122"/>
                <a:ea typeface="微软雅黑" panose="020B0503020204020204" pitchFamily="34" charset="-122"/>
              </a:rPr>
              <a:t>可以把指向派生类对象的指针赋给基类对象的指针。</a:t>
            </a:r>
          </a:p>
          <a:p>
            <a:pPr eaLnBrk="1" hangingPunct="1">
              <a:lnSpc>
                <a:spcPct val="160000"/>
              </a:lnSpc>
              <a:spcAft>
                <a:spcPct val="0"/>
              </a:spcAft>
              <a:buClrTx/>
              <a:buFont typeface="Wingdings" panose="05000000000000000000" pitchFamily="2" charset="2"/>
              <a:buChar char="l"/>
            </a:pPr>
            <a:r>
              <a:rPr kumimoji="1" lang="zh-CN" altLang="en-US" sz="2400" dirty="0">
                <a:latin typeface="微软雅黑" panose="020B0503020204020204" pitchFamily="34" charset="-122"/>
                <a:ea typeface="微软雅黑" panose="020B0503020204020204" pitchFamily="34" charset="-122"/>
              </a:rPr>
              <a:t>规则</a:t>
            </a:r>
            <a:r>
              <a:rPr kumimoji="1" lang="en-US" altLang="zh-CN" sz="2400" dirty="0">
                <a:latin typeface="微软雅黑" panose="020B0503020204020204" pitchFamily="34" charset="-122"/>
                <a:ea typeface="微软雅黑" panose="020B0503020204020204" pitchFamily="34" charset="-122"/>
              </a:rPr>
              <a:t>4  </a:t>
            </a:r>
            <a:r>
              <a:rPr kumimoji="1" lang="zh-CN" altLang="en-US" sz="2400" dirty="0">
                <a:latin typeface="微软雅黑" panose="020B0503020204020204" pitchFamily="34" charset="-122"/>
                <a:ea typeface="微软雅黑" panose="020B0503020204020204" pitchFamily="34" charset="-122"/>
              </a:rPr>
              <a:t>可以把派生类对象的地址赋给基类对象的指针</a:t>
            </a:r>
          </a:p>
        </p:txBody>
      </p:sp>
      <p:sp>
        <p:nvSpPr>
          <p:cNvPr id="496643" name="Text Box 3"/>
          <p:cNvSpPr txBox="1">
            <a:spLocks noChangeArrowheads="1"/>
          </p:cNvSpPr>
          <p:nvPr/>
        </p:nvSpPr>
        <p:spPr bwMode="auto">
          <a:xfrm>
            <a:off x="533400" y="4876800"/>
            <a:ext cx="7848600" cy="94115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74688">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spcAft>
                <a:spcPct val="0"/>
              </a:spcAft>
              <a:buClrTx/>
              <a:buFontTx/>
              <a:buNone/>
            </a:pPr>
            <a:r>
              <a:rPr kumimoji="1" lang="zh-CN" altLang="en-US" sz="2400" dirty="0">
                <a:latin typeface="微软雅黑" panose="020B0503020204020204" pitchFamily="34" charset="-122"/>
                <a:ea typeface="微软雅黑" panose="020B0503020204020204" pitchFamily="34" charset="-122"/>
              </a:rPr>
              <a:t>在替代之后，派生类对象就可以作为基类的对象使用，但</a:t>
            </a:r>
            <a:r>
              <a:rPr kumimoji="1" lang="zh-CN" altLang="en-US" sz="2400" dirty="0">
                <a:solidFill>
                  <a:srgbClr val="FF3300"/>
                </a:solidFill>
                <a:latin typeface="微软雅黑" panose="020B0503020204020204" pitchFamily="34" charset="-122"/>
                <a:ea typeface="微软雅黑" panose="020B0503020204020204" pitchFamily="34" charset="-122"/>
              </a:rPr>
              <a:t>只能使用从基类继承过来的成员</a:t>
            </a:r>
            <a:r>
              <a:rPr kumimoji="1" lang="zh-CN" altLang="en-US" sz="2400" dirty="0">
                <a:latin typeface="微软雅黑" panose="020B0503020204020204" pitchFamily="34" charset="-122"/>
                <a:ea typeface="微软雅黑" panose="020B0503020204020204" pitchFamily="34" charset="-122"/>
              </a:rPr>
              <a:t>。 </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anim calcmode="lin" valueType="num">
                                      <p:cBhvr additive="base">
                                        <p:cTn id="7"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anim calcmode="lin" valueType="num">
                                      <p:cBhvr additive="base">
                                        <p:cTn id="13"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anim calcmode="lin" valueType="num">
                                      <p:cBhvr additive="base">
                                        <p:cTn id="19"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675">
                                            <p:txEl>
                                              <p:pRg st="4" end="4"/>
                                            </p:txEl>
                                          </p:spTgt>
                                        </p:tgtEl>
                                        <p:attrNameLst>
                                          <p:attrName>style.visibility</p:attrName>
                                        </p:attrNameLst>
                                      </p:cBhvr>
                                      <p:to>
                                        <p:strVal val="visible"/>
                                      </p:to>
                                    </p:set>
                                    <p:anim calcmode="lin" valueType="num">
                                      <p:cBhvr additive="base">
                                        <p:cTn id="25"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6643"/>
                                        </p:tgtEl>
                                        <p:attrNameLst>
                                          <p:attrName>style.visibility</p:attrName>
                                        </p:attrNameLst>
                                      </p:cBhvr>
                                      <p:to>
                                        <p:strVal val="visible"/>
                                      </p:to>
                                    </p:set>
                                    <p:anim calcmode="lin" valueType="num">
                                      <p:cBhvr additive="base">
                                        <p:cTn id="31" dur="500" fill="hold"/>
                                        <p:tgtEl>
                                          <p:spTgt spid="496643"/>
                                        </p:tgtEl>
                                        <p:attrNameLst>
                                          <p:attrName>ppt_x</p:attrName>
                                        </p:attrNameLst>
                                      </p:cBhvr>
                                      <p:tavLst>
                                        <p:tav tm="0">
                                          <p:val>
                                            <p:strVal val="#ppt_x"/>
                                          </p:val>
                                        </p:tav>
                                        <p:tav tm="100000">
                                          <p:val>
                                            <p:strVal val="#ppt_x"/>
                                          </p:val>
                                        </p:tav>
                                      </p:tavLst>
                                    </p:anim>
                                    <p:anim calcmode="lin" valueType="num">
                                      <p:cBhvr additive="base">
                                        <p:cTn id="32" dur="500" fill="hold"/>
                                        <p:tgtEl>
                                          <p:spTgt spid="4966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58CC819-0E64-47CB-9601-9416A1D7747F}" type="slidenum">
              <a:rPr lang="en-US" altLang="zh-CN" sz="1200"/>
              <a:pPr>
                <a:spcAft>
                  <a:spcPct val="0"/>
                </a:spcAft>
                <a:buClrTx/>
                <a:buFontTx/>
                <a:buNone/>
              </a:pPr>
              <a:t>26</a:t>
            </a:fld>
            <a:endParaRPr lang="en-US" altLang="zh-CN" sz="1200"/>
          </a:p>
        </p:txBody>
      </p:sp>
      <p:sp>
        <p:nvSpPr>
          <p:cNvPr id="497666" name="Text Box 2"/>
          <p:cNvSpPr txBox="1">
            <a:spLocks noChangeArrowheads="1"/>
          </p:cNvSpPr>
          <p:nvPr/>
        </p:nvSpPr>
        <p:spPr bwMode="auto">
          <a:xfrm>
            <a:off x="1143000" y="914400"/>
            <a:ext cx="7135813"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0"/>
              </a:spcAft>
              <a:defRPr>
                <a:solidFill>
                  <a:schemeClr val="tx1"/>
                </a:solidFill>
                <a:latin typeface="Arial" panose="020B0604020202020204" pitchFamily="34" charset="0"/>
                <a:ea typeface="宋体" panose="02010600030101010101" pitchFamily="2" charset="-122"/>
              </a:defRPr>
            </a:lvl1pPr>
            <a:lvl2pPr marL="1243013">
              <a:spcAft>
                <a:spcPct val="0"/>
              </a:spcAft>
              <a:defRPr>
                <a:solidFill>
                  <a:schemeClr val="tx1"/>
                </a:solidFill>
                <a:latin typeface="Arial" panose="020B0604020202020204" pitchFamily="34" charset="0"/>
                <a:ea typeface="宋体" panose="02010600030101010101" pitchFamily="2" charset="-122"/>
              </a:defRPr>
            </a:lvl2pPr>
            <a:lvl3pPr marL="1433513">
              <a:spcAft>
                <a:spcPct val="0"/>
              </a:spcAft>
              <a:defRPr>
                <a:solidFill>
                  <a:schemeClr val="tx1"/>
                </a:solidFill>
                <a:latin typeface="Arial" panose="020B0604020202020204" pitchFamily="34" charset="0"/>
                <a:ea typeface="宋体" panose="02010600030101010101" pitchFamily="2" charset="-122"/>
              </a:defRPr>
            </a:lvl3pPr>
            <a:lvl4pPr marL="1624013">
              <a:spcAft>
                <a:spcPct val="0"/>
              </a:spcAft>
              <a:defRPr>
                <a:solidFill>
                  <a:schemeClr val="tx1"/>
                </a:solidFill>
                <a:latin typeface="Arial" panose="020B0604020202020204" pitchFamily="34" charset="0"/>
                <a:ea typeface="宋体" panose="02010600030101010101" pitchFamily="2" charset="-122"/>
              </a:defRPr>
            </a:lvl4pPr>
            <a:lvl5pPr>
              <a:spcAft>
                <a:spcPct val="0"/>
              </a:spcAf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spcBef>
                <a:spcPct val="50000"/>
              </a:spcBef>
              <a:defRPr/>
            </a:pPr>
            <a:r>
              <a:rPr kumimoji="1" lang="zh-CN" altLang="en-US" sz="2800" b="1" dirty="0" smtClean="0">
                <a:effectLst>
                  <a:outerShdw blurRad="38100" dist="38100" dir="2700000" algn="tl">
                    <a:srgbClr val="C0C0C0"/>
                  </a:outerShdw>
                </a:effectLst>
                <a:latin typeface="+mj-ea"/>
                <a:ea typeface="+mj-ea"/>
              </a:rPr>
              <a:t>如果声明</a:t>
            </a:r>
            <a:r>
              <a:rPr kumimoji="1" lang="en-US" altLang="zh-CN" sz="2800" b="1" dirty="0" smtClean="0">
                <a:effectLst>
                  <a:outerShdw blurRad="38100" dist="38100" dir="2700000" algn="tl">
                    <a:srgbClr val="C0C0C0"/>
                  </a:outerShdw>
                </a:effectLst>
                <a:latin typeface="+mj-ea"/>
                <a:ea typeface="+mj-ea"/>
              </a:rPr>
              <a:t>B</a:t>
            </a:r>
            <a:r>
              <a:rPr kumimoji="1" lang="zh-CN" altLang="en-US" sz="2800" b="1" dirty="0" smtClean="0">
                <a:effectLst>
                  <a:outerShdw blurRad="38100" dist="38100" dir="2700000" algn="tl">
                    <a:srgbClr val="C0C0C0"/>
                  </a:outerShdw>
                </a:effectLst>
                <a:latin typeface="+mj-ea"/>
                <a:ea typeface="+mj-ea"/>
              </a:rPr>
              <a:t>为基类，</a:t>
            </a:r>
            <a:r>
              <a:rPr kumimoji="1" lang="en-US" altLang="zh-CN" sz="2800" b="1" dirty="0" smtClean="0">
                <a:effectLst>
                  <a:outerShdw blurRad="38100" dist="38100" dir="2700000" algn="tl">
                    <a:srgbClr val="C0C0C0"/>
                  </a:outerShdw>
                </a:effectLst>
                <a:latin typeface="+mj-ea"/>
                <a:ea typeface="+mj-ea"/>
              </a:rPr>
              <a:t>D</a:t>
            </a:r>
            <a:r>
              <a:rPr kumimoji="1" lang="zh-CN" altLang="en-US" sz="2800" b="1" dirty="0" smtClean="0">
                <a:effectLst>
                  <a:outerShdw blurRad="38100" dist="38100" dir="2700000" algn="tl">
                    <a:srgbClr val="C0C0C0"/>
                  </a:outerShdw>
                </a:effectLst>
                <a:latin typeface="+mj-ea"/>
                <a:ea typeface="+mj-ea"/>
              </a:rPr>
              <a:t>为</a:t>
            </a:r>
            <a:r>
              <a:rPr kumimoji="1" lang="en-US" altLang="zh-CN" sz="2800" b="1" dirty="0" smtClean="0">
                <a:effectLst>
                  <a:outerShdw blurRad="38100" dist="38100" dir="2700000" algn="tl">
                    <a:srgbClr val="C0C0C0"/>
                  </a:outerShdw>
                </a:effectLst>
                <a:latin typeface="+mj-ea"/>
                <a:ea typeface="+mj-ea"/>
              </a:rPr>
              <a:t>B</a:t>
            </a:r>
            <a:r>
              <a:rPr kumimoji="1" lang="zh-CN" altLang="en-US" sz="2800" b="1" dirty="0" smtClean="0">
                <a:effectLst>
                  <a:outerShdw blurRad="38100" dist="38100" dir="2700000" algn="tl">
                    <a:srgbClr val="C0C0C0"/>
                  </a:outerShdw>
                </a:effectLst>
                <a:latin typeface="+mj-ea"/>
                <a:ea typeface="+mj-ea"/>
              </a:rPr>
              <a:t>的公有派生类，</a:t>
            </a:r>
            <a:r>
              <a:rPr kumimoji="1" lang="en-US" altLang="zh-CN" sz="2800" b="1" dirty="0" smtClean="0">
                <a:effectLst>
                  <a:outerShdw blurRad="38100" dist="38100" dir="2700000" algn="tl">
                    <a:srgbClr val="C0C0C0"/>
                  </a:outerShdw>
                </a:effectLst>
                <a:latin typeface="+mj-ea"/>
                <a:ea typeface="+mj-ea"/>
              </a:rPr>
              <a:t>b1</a:t>
            </a:r>
            <a:r>
              <a:rPr kumimoji="1" lang="zh-CN" altLang="en-US" sz="2800" b="1" dirty="0" smtClean="0">
                <a:effectLst>
                  <a:outerShdw blurRad="38100" dist="38100" dir="2700000" algn="tl">
                    <a:srgbClr val="C0C0C0"/>
                  </a:outerShdw>
                </a:effectLst>
                <a:latin typeface="+mj-ea"/>
                <a:ea typeface="+mj-ea"/>
              </a:rPr>
              <a:t>为</a:t>
            </a:r>
            <a:r>
              <a:rPr kumimoji="1" lang="en-US" altLang="zh-CN" sz="2800" b="1" dirty="0" smtClean="0">
                <a:effectLst>
                  <a:outerShdw blurRad="38100" dist="38100" dir="2700000" algn="tl">
                    <a:srgbClr val="C0C0C0"/>
                  </a:outerShdw>
                </a:effectLst>
                <a:latin typeface="+mj-ea"/>
                <a:ea typeface="+mj-ea"/>
              </a:rPr>
              <a:t>B</a:t>
            </a:r>
            <a:r>
              <a:rPr kumimoji="1" lang="zh-CN" altLang="en-US" sz="2800" b="1" dirty="0" smtClean="0">
                <a:effectLst>
                  <a:outerShdw blurRad="38100" dist="38100" dir="2700000" algn="tl">
                    <a:srgbClr val="C0C0C0"/>
                  </a:outerShdw>
                </a:effectLst>
                <a:latin typeface="+mj-ea"/>
                <a:ea typeface="+mj-ea"/>
              </a:rPr>
              <a:t>类的对象，</a:t>
            </a:r>
            <a:r>
              <a:rPr kumimoji="1" lang="en-US" altLang="zh-CN" sz="2800" b="1" dirty="0" smtClean="0">
                <a:effectLst>
                  <a:outerShdw blurRad="38100" dist="38100" dir="2700000" algn="tl">
                    <a:srgbClr val="C0C0C0"/>
                  </a:outerShdw>
                </a:effectLst>
                <a:latin typeface="+mj-ea"/>
                <a:ea typeface="+mj-ea"/>
              </a:rPr>
              <a:t>pb1</a:t>
            </a:r>
            <a:r>
              <a:rPr kumimoji="1" lang="zh-CN" altLang="en-US" sz="2800" b="1" dirty="0" smtClean="0">
                <a:effectLst>
                  <a:outerShdw blurRad="38100" dist="38100" dir="2700000" algn="tl">
                    <a:srgbClr val="C0C0C0"/>
                  </a:outerShdw>
                </a:effectLst>
                <a:latin typeface="+mj-ea"/>
                <a:ea typeface="+mj-ea"/>
              </a:rPr>
              <a:t>为Ｂ类的指针，</a:t>
            </a:r>
            <a:r>
              <a:rPr kumimoji="1" lang="en-US" altLang="zh-CN" sz="2800" b="1" dirty="0" smtClean="0">
                <a:effectLst>
                  <a:outerShdw blurRad="38100" dist="38100" dir="2700000" algn="tl">
                    <a:srgbClr val="C0C0C0"/>
                  </a:outerShdw>
                </a:effectLst>
                <a:latin typeface="+mj-ea"/>
                <a:ea typeface="+mj-ea"/>
              </a:rPr>
              <a:t>d1</a:t>
            </a:r>
            <a:r>
              <a:rPr kumimoji="1" lang="zh-CN" altLang="en-US" sz="2800" b="1" dirty="0" smtClean="0">
                <a:effectLst>
                  <a:outerShdw blurRad="38100" dist="38100" dir="2700000" algn="tl">
                    <a:srgbClr val="C0C0C0"/>
                  </a:outerShdw>
                </a:effectLst>
                <a:latin typeface="+mj-ea"/>
                <a:ea typeface="+mj-ea"/>
              </a:rPr>
              <a:t>为Ｄ类的对象。</a:t>
            </a:r>
          </a:p>
        </p:txBody>
      </p:sp>
      <p:sp>
        <p:nvSpPr>
          <p:cNvPr id="497667" name="Rectangle 3"/>
          <p:cNvSpPr>
            <a:spLocks noChangeArrowheads="1"/>
          </p:cNvSpPr>
          <p:nvPr/>
        </p:nvSpPr>
        <p:spPr bwMode="auto">
          <a:xfrm>
            <a:off x="3124200" y="2589213"/>
            <a:ext cx="3175000" cy="3735387"/>
          </a:xfrm>
          <a:prstGeom prst="rect">
            <a:avLst/>
          </a:prstGeom>
          <a:noFill/>
          <a:ln w="9525">
            <a:solidFill>
              <a:srgbClr val="90FEE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2000">
            <a:spAutoFit/>
          </a:bodyPr>
          <a:lstStyle/>
          <a:p>
            <a:pPr eaLnBrk="1" hangingPunct="1">
              <a:spcBef>
                <a:spcPct val="50000"/>
              </a:spcBef>
              <a:defRPr/>
            </a:pPr>
            <a:r>
              <a:rPr kumimoji="1" lang="en-US" altLang="zh-CN" sz="2800" b="1" dirty="0">
                <a:solidFill>
                  <a:schemeClr val="accent5">
                    <a:lumMod val="50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class B</a:t>
            </a:r>
          </a:p>
          <a:p>
            <a:pPr eaLnBrk="1" hangingPunct="1">
              <a:spcBef>
                <a:spcPct val="50000"/>
              </a:spcBef>
              <a:defRPr/>
            </a:pPr>
            <a:r>
              <a:rPr kumimoji="1" lang="en-US" altLang="zh-CN" sz="2800" b="1" dirty="0">
                <a:solidFill>
                  <a:schemeClr val="accent5">
                    <a:lumMod val="50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 };</a:t>
            </a:r>
          </a:p>
          <a:p>
            <a:pPr eaLnBrk="1" hangingPunct="1">
              <a:spcBef>
                <a:spcPct val="50000"/>
              </a:spcBef>
              <a:defRPr/>
            </a:pPr>
            <a:r>
              <a:rPr kumimoji="1" lang="en-US" altLang="zh-CN" sz="2800" b="1" dirty="0">
                <a:solidFill>
                  <a:schemeClr val="accent5">
                    <a:lumMod val="50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class D: public B</a:t>
            </a:r>
          </a:p>
          <a:p>
            <a:pPr eaLnBrk="1" hangingPunct="1">
              <a:spcBef>
                <a:spcPct val="50000"/>
              </a:spcBef>
              <a:defRPr/>
            </a:pPr>
            <a:r>
              <a:rPr kumimoji="1" lang="en-US" altLang="zh-CN" sz="2800" b="1" dirty="0">
                <a:solidFill>
                  <a:schemeClr val="accent5">
                    <a:lumMod val="50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p>
          <a:p>
            <a:pPr eaLnBrk="1" hangingPunct="1">
              <a:spcBef>
                <a:spcPct val="50000"/>
              </a:spcBef>
              <a:defRPr/>
            </a:pPr>
            <a:r>
              <a:rPr kumimoji="1" lang="en-US" altLang="zh-CN" sz="2800" b="1" dirty="0">
                <a:solidFill>
                  <a:schemeClr val="accent5">
                    <a:lumMod val="50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B b1, *pb1;</a:t>
            </a:r>
          </a:p>
          <a:p>
            <a:pPr eaLnBrk="1" hangingPunct="1">
              <a:spcBef>
                <a:spcPct val="50000"/>
              </a:spcBef>
              <a:defRPr/>
            </a:pPr>
            <a:r>
              <a:rPr kumimoji="1" lang="en-US" altLang="zh-CN" sz="2800" b="1" dirty="0">
                <a:solidFill>
                  <a:schemeClr val="accent5">
                    <a:lumMod val="50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D d1; </a:t>
            </a:r>
          </a:p>
        </p:txBody>
      </p:sp>
    </p:spTree>
  </p:cSld>
  <p:clrMapOvr>
    <a:masterClrMapping/>
  </p:clrMapOvr>
  <p:transition spd="slow">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77B6B74-B0D3-4C08-B868-984844A7DAC7}" type="slidenum">
              <a:rPr lang="en-US" altLang="zh-CN" sz="1200"/>
              <a:pPr>
                <a:spcAft>
                  <a:spcPct val="0"/>
                </a:spcAft>
                <a:buClrTx/>
                <a:buFontTx/>
                <a:buNone/>
              </a:pPr>
              <a:t>27</a:t>
            </a:fld>
            <a:endParaRPr lang="en-US" altLang="zh-CN" sz="1200"/>
          </a:p>
        </p:txBody>
      </p:sp>
      <p:sp>
        <p:nvSpPr>
          <p:cNvPr id="30723" name="Text Box 2"/>
          <p:cNvSpPr txBox="1">
            <a:spLocks noChangeArrowheads="1"/>
          </p:cNvSpPr>
          <p:nvPr/>
        </p:nvSpPr>
        <p:spPr bwMode="auto">
          <a:xfrm>
            <a:off x="533400" y="762000"/>
            <a:ext cx="1339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kumimoji="1" lang="zh-CN" altLang="en-US" sz="2800" b="1" dirty="0">
                <a:latin typeface="Times New Roman" panose="02020603050405020304" pitchFamily="18" charset="0"/>
              </a:rPr>
              <a:t>这时： </a:t>
            </a:r>
          </a:p>
        </p:txBody>
      </p:sp>
      <p:sp>
        <p:nvSpPr>
          <p:cNvPr id="30724" name="Text Box 3"/>
          <p:cNvSpPr txBox="1">
            <a:spLocks noChangeArrowheads="1"/>
          </p:cNvSpPr>
          <p:nvPr/>
        </p:nvSpPr>
        <p:spPr bwMode="auto">
          <a:xfrm>
            <a:off x="914400" y="1219200"/>
            <a:ext cx="749617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7825" indent="-377825">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spcAft>
                <a:spcPct val="0"/>
              </a:spcAft>
              <a:buClrTx/>
              <a:buFontTx/>
              <a:buNone/>
            </a:pPr>
            <a:r>
              <a:rPr kumimoji="1" lang="en-US" altLang="zh-CN" sz="2800" b="1" dirty="0">
                <a:latin typeface="楷体_GB2312" pitchFamily="49" charset="-122"/>
                <a:ea typeface="楷体_GB2312" pitchFamily="49" charset="-122"/>
                <a:sym typeface="Monotype Sorts" panose="05010101010101010101" pitchFamily="2" charset="2"/>
              </a:rPr>
              <a:t>①</a:t>
            </a:r>
            <a:r>
              <a:rPr kumimoji="1" lang="zh-CN" altLang="en-US" sz="2800" b="1" dirty="0">
                <a:latin typeface="楷体_GB2312" pitchFamily="49" charset="-122"/>
                <a:ea typeface="楷体_GB2312" pitchFamily="49" charset="-122"/>
              </a:rPr>
              <a:t>派生类对象可以赋值给基类对象，即用派生类对象中从基类继承来的成员，</a:t>
            </a:r>
            <a:r>
              <a:rPr kumimoji="1" lang="zh-CN" altLang="en-US" sz="2800" b="1" dirty="0">
                <a:solidFill>
                  <a:srgbClr val="FF3300"/>
                </a:solidFill>
                <a:latin typeface="楷体_GB2312" pitchFamily="49" charset="-122"/>
                <a:ea typeface="楷体_GB2312" pitchFamily="49" charset="-122"/>
              </a:rPr>
              <a:t>逐个赋值</a:t>
            </a:r>
            <a:r>
              <a:rPr kumimoji="1" lang="zh-CN" altLang="en-US" sz="2800" b="1" dirty="0">
                <a:latin typeface="楷体_GB2312" pitchFamily="49" charset="-122"/>
                <a:ea typeface="楷体_GB2312" pitchFamily="49" charset="-122"/>
              </a:rPr>
              <a:t>给基类对象的成员： </a:t>
            </a:r>
          </a:p>
        </p:txBody>
      </p:sp>
      <p:sp>
        <p:nvSpPr>
          <p:cNvPr id="498692" name="Text Box 4"/>
          <p:cNvSpPr txBox="1">
            <a:spLocks noChangeArrowheads="1"/>
          </p:cNvSpPr>
          <p:nvPr/>
        </p:nvSpPr>
        <p:spPr bwMode="auto">
          <a:xfrm>
            <a:off x="3289300" y="2724150"/>
            <a:ext cx="1347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eaLnBrk="1" hangingPunct="1">
              <a:defRPr/>
            </a:pPr>
            <a:r>
              <a:rPr kumimoji="1" lang="en-US" altLang="zh-CN" sz="2800" b="1">
                <a:solidFill>
                  <a:srgbClr val="0000FF"/>
                </a:solidFill>
                <a:effectLst>
                  <a:outerShdw blurRad="38100" dist="38100" dir="2700000" algn="tl">
                    <a:srgbClr val="C0C0C0"/>
                  </a:outerShdw>
                </a:effectLst>
                <a:latin typeface="Times New Roman" panose="02020603050405020304" pitchFamily="18" charset="0"/>
              </a:rPr>
              <a:t>b1=d1; </a:t>
            </a:r>
          </a:p>
        </p:txBody>
      </p:sp>
      <p:sp>
        <p:nvSpPr>
          <p:cNvPr id="498693" name="Text Box 5"/>
          <p:cNvSpPr txBox="1">
            <a:spLocks noChangeArrowheads="1"/>
          </p:cNvSpPr>
          <p:nvPr/>
        </p:nvSpPr>
        <p:spPr bwMode="auto">
          <a:xfrm>
            <a:off x="914400" y="3614738"/>
            <a:ext cx="7537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just" eaLnBrk="1" hangingPunct="1">
              <a:spcAft>
                <a:spcPct val="0"/>
              </a:spcAft>
              <a:buClrTx/>
              <a:buFontTx/>
              <a:buNone/>
            </a:pPr>
            <a:r>
              <a:rPr kumimoji="1" lang="en-US" altLang="zh-CN" sz="2800" b="1">
                <a:latin typeface="楷体_GB2312" pitchFamily="49" charset="-122"/>
                <a:ea typeface="楷体_GB2312" pitchFamily="49" charset="-122"/>
                <a:sym typeface="Monotype Sorts" panose="05010101010101010101" pitchFamily="2" charset="2"/>
              </a:rPr>
              <a:t>②</a:t>
            </a:r>
            <a:r>
              <a:rPr kumimoji="1" lang="zh-CN" altLang="en-US" sz="2800" b="1">
                <a:latin typeface="楷体_GB2312" pitchFamily="49" charset="-122"/>
                <a:ea typeface="楷体_GB2312" pitchFamily="49" charset="-122"/>
              </a:rPr>
              <a:t>派生类的对象可以初始化基类对象的引用： </a:t>
            </a:r>
          </a:p>
        </p:txBody>
      </p:sp>
      <p:sp>
        <p:nvSpPr>
          <p:cNvPr id="498694" name="Rectangle 6"/>
          <p:cNvSpPr>
            <a:spLocks noChangeArrowheads="1"/>
          </p:cNvSpPr>
          <p:nvPr/>
        </p:nvSpPr>
        <p:spPr bwMode="auto">
          <a:xfrm>
            <a:off x="3289300" y="4195763"/>
            <a:ext cx="1990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eaLnBrk="1" hangingPunct="1">
              <a:defRPr/>
            </a:pPr>
            <a:r>
              <a:rPr kumimoji="1" lang="en-US" altLang="zh-CN" sz="2800" b="1">
                <a:solidFill>
                  <a:srgbClr val="0000FF"/>
                </a:solidFill>
                <a:effectLst>
                  <a:outerShdw blurRad="38100" dist="38100" dir="2700000" algn="tl">
                    <a:srgbClr val="C0C0C0"/>
                  </a:outerShdw>
                </a:effectLst>
                <a:latin typeface="Times New Roman" panose="02020603050405020304" pitchFamily="18" charset="0"/>
              </a:rPr>
              <a:t>B  &amp;bb=d1;</a:t>
            </a:r>
          </a:p>
        </p:txBody>
      </p:sp>
      <p:sp>
        <p:nvSpPr>
          <p:cNvPr id="498695" name="Rectangle 7"/>
          <p:cNvSpPr>
            <a:spLocks noChangeArrowheads="1"/>
          </p:cNvSpPr>
          <p:nvPr/>
        </p:nvSpPr>
        <p:spPr bwMode="auto">
          <a:xfrm>
            <a:off x="3289300" y="5818188"/>
            <a:ext cx="1990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eaLnBrk="1" hangingPunct="1">
              <a:defRPr/>
            </a:pPr>
            <a:r>
              <a:rPr kumimoji="1" lang="en-US" altLang="zh-CN" sz="2800" b="1">
                <a:solidFill>
                  <a:srgbClr val="0000FF"/>
                </a:solidFill>
                <a:effectLst>
                  <a:outerShdw blurRad="38100" dist="38100" dir="2700000" algn="tl">
                    <a:srgbClr val="C0C0C0"/>
                  </a:outerShdw>
                </a:effectLst>
                <a:latin typeface="Times New Roman" panose="02020603050405020304" pitchFamily="18" charset="0"/>
              </a:rPr>
              <a:t>pb1=&amp;d1</a:t>
            </a:r>
            <a:r>
              <a:rPr kumimoji="1" lang="zh-CN" altLang="en-US" sz="2800" b="1">
                <a:solidFill>
                  <a:srgbClr val="0000FF"/>
                </a:solidFill>
                <a:effectLst>
                  <a:outerShdw blurRad="38100" dist="38100" dir="2700000" algn="tl">
                    <a:srgbClr val="C0C0C0"/>
                  </a:outerShdw>
                </a:effectLst>
                <a:latin typeface="Times New Roman" panose="02020603050405020304" pitchFamily="18" charset="0"/>
              </a:rPr>
              <a:t>；</a:t>
            </a:r>
          </a:p>
        </p:txBody>
      </p:sp>
      <p:sp>
        <p:nvSpPr>
          <p:cNvPr id="498696" name="Rectangle 8"/>
          <p:cNvSpPr>
            <a:spLocks noChangeArrowheads="1"/>
          </p:cNvSpPr>
          <p:nvPr/>
        </p:nvSpPr>
        <p:spPr bwMode="auto">
          <a:xfrm>
            <a:off x="914400" y="5251450"/>
            <a:ext cx="8193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just" eaLnBrk="1" hangingPunct="1">
              <a:spcAft>
                <a:spcPct val="0"/>
              </a:spcAft>
              <a:buClrTx/>
              <a:buFontTx/>
              <a:buNone/>
            </a:pPr>
            <a:r>
              <a:rPr kumimoji="1" lang="en-US" altLang="zh-CN" sz="2800" b="1">
                <a:latin typeface="楷体_GB2312" pitchFamily="49" charset="-122"/>
                <a:ea typeface="楷体_GB2312" pitchFamily="49" charset="-122"/>
                <a:sym typeface="Monotype Sorts" panose="05010101010101010101" pitchFamily="2" charset="2"/>
              </a:rPr>
              <a:t>③</a:t>
            </a:r>
            <a:r>
              <a:rPr kumimoji="1" lang="zh-CN" altLang="en-US" sz="2800" b="1">
                <a:latin typeface="楷体_GB2312" pitchFamily="49" charset="-122"/>
                <a:ea typeface="楷体_GB2312" pitchFamily="49" charset="-122"/>
              </a:rPr>
              <a:t>派生类对象的地址可以赋给基类类型的指针：</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8693">
                                            <p:txEl>
                                              <p:pRg st="0" end="0"/>
                                            </p:txEl>
                                          </p:spTgt>
                                        </p:tgtEl>
                                        <p:attrNameLst>
                                          <p:attrName>style.visibility</p:attrName>
                                        </p:attrNameLst>
                                      </p:cBhvr>
                                      <p:to>
                                        <p:strVal val="visible"/>
                                      </p:to>
                                    </p:set>
                                    <p:animEffect transition="in" filter="wipe(left)">
                                      <p:cBhvr>
                                        <p:cTn id="7" dur="500"/>
                                        <p:tgtEl>
                                          <p:spTgt spid="498693">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98694">
                                            <p:txEl>
                                              <p:pRg st="0" end="0"/>
                                            </p:txEl>
                                          </p:spTgt>
                                        </p:tgtEl>
                                        <p:attrNameLst>
                                          <p:attrName>style.visibility</p:attrName>
                                        </p:attrNameLst>
                                      </p:cBhvr>
                                      <p:to>
                                        <p:strVal val="visible"/>
                                      </p:to>
                                    </p:set>
                                    <p:animEffect transition="in" filter="dissolve">
                                      <p:cBhvr>
                                        <p:cTn id="11" dur="500"/>
                                        <p:tgtEl>
                                          <p:spTgt spid="498694">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98696">
                                            <p:txEl>
                                              <p:pRg st="0" end="0"/>
                                            </p:txEl>
                                          </p:spTgt>
                                        </p:tgtEl>
                                        <p:attrNameLst>
                                          <p:attrName>style.visibility</p:attrName>
                                        </p:attrNameLst>
                                      </p:cBhvr>
                                      <p:to>
                                        <p:strVal val="visible"/>
                                      </p:to>
                                    </p:set>
                                    <p:animEffect transition="in" filter="wipe(left)">
                                      <p:cBhvr>
                                        <p:cTn id="16" dur="500"/>
                                        <p:tgtEl>
                                          <p:spTgt spid="498696">
                                            <p:txEl>
                                              <p:pRg st="0" end="0"/>
                                            </p:txEl>
                                          </p:spTgt>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498695">
                                            <p:txEl>
                                              <p:pRg st="0" end="0"/>
                                            </p:txEl>
                                          </p:spTgt>
                                        </p:tgtEl>
                                        <p:attrNameLst>
                                          <p:attrName>style.visibility</p:attrName>
                                        </p:attrNameLst>
                                      </p:cBhvr>
                                      <p:to>
                                        <p:strVal val="visible"/>
                                      </p:to>
                                    </p:set>
                                    <p:animEffect transition="in" filter="dissolve">
                                      <p:cBhvr>
                                        <p:cTn id="20" dur="500"/>
                                        <p:tgtEl>
                                          <p:spTgt spid="4986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3" grpId="0" build="p" autoUpdateAnimBg="0"/>
      <p:bldP spid="498694" grpId="0" build="p" autoUpdateAnimBg="0" advAuto="0"/>
      <p:bldP spid="498695" grpId="0" build="p" autoUpdateAnimBg="0" advAuto="0"/>
      <p:bldP spid="498696"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262190A-8A3D-403F-8A93-11518D77D3D6}" type="slidenum">
              <a:rPr lang="en-US" altLang="zh-CN" sz="1200"/>
              <a:pPr>
                <a:spcAft>
                  <a:spcPct val="0"/>
                </a:spcAft>
                <a:buClrTx/>
                <a:buFontTx/>
                <a:buNone/>
              </a:pPr>
              <a:t>28</a:t>
            </a:fld>
            <a:endParaRPr lang="en-US" altLang="zh-CN" sz="1200"/>
          </a:p>
        </p:txBody>
      </p:sp>
      <p:sp>
        <p:nvSpPr>
          <p:cNvPr id="31747" name="Text Box 2"/>
          <p:cNvSpPr txBox="1">
            <a:spLocks noChangeArrowheads="1"/>
          </p:cNvSpPr>
          <p:nvPr/>
        </p:nvSpPr>
        <p:spPr bwMode="auto">
          <a:xfrm>
            <a:off x="457200" y="838200"/>
            <a:ext cx="8062913" cy="531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Aft>
                <a:spcPct val="0"/>
              </a:spcAft>
              <a:buClrTx/>
              <a:buFontTx/>
              <a:buNone/>
            </a:pPr>
            <a:r>
              <a:rPr kumimoji="1" lang="zh-CN" altLang="en-US" sz="2400" b="1">
                <a:latin typeface="楷体" panose="02010609060101010101" pitchFamily="49" charset="-122"/>
                <a:ea typeface="楷体" panose="02010609060101010101" pitchFamily="49" charset="-122"/>
              </a:rPr>
              <a:t>　　赋值兼容</a:t>
            </a:r>
            <a:r>
              <a:rPr kumimoji="1" lang="zh-CN" altLang="en-US" sz="2400" b="1">
                <a:solidFill>
                  <a:srgbClr val="FF3300"/>
                </a:solidFill>
                <a:latin typeface="楷体" panose="02010609060101010101" pitchFamily="49" charset="-122"/>
                <a:ea typeface="楷体" panose="02010609060101010101" pitchFamily="49" charset="-122"/>
              </a:rPr>
              <a:t>规则</a:t>
            </a:r>
            <a:r>
              <a:rPr kumimoji="1" lang="en-US" altLang="zh-CN" sz="2400" b="1">
                <a:solidFill>
                  <a:srgbClr val="FF3300"/>
                </a:solidFill>
                <a:latin typeface="楷体" panose="02010609060101010101" pitchFamily="49" charset="-122"/>
                <a:ea typeface="楷体" panose="02010609060101010101" pitchFamily="49" charset="-122"/>
              </a:rPr>
              <a:t>3</a:t>
            </a:r>
            <a:r>
              <a:rPr kumimoji="1" lang="zh-CN" altLang="en-US" sz="2400" b="1">
                <a:latin typeface="楷体" panose="02010609060101010101" pitchFamily="49" charset="-122"/>
                <a:ea typeface="楷体" panose="02010609060101010101" pitchFamily="49" charset="-122"/>
              </a:rPr>
              <a:t>和</a:t>
            </a:r>
            <a:r>
              <a:rPr kumimoji="1" lang="zh-CN" altLang="en-US" sz="2400" b="1">
                <a:solidFill>
                  <a:srgbClr val="FF3300"/>
                </a:solidFill>
                <a:latin typeface="楷体" panose="02010609060101010101" pitchFamily="49" charset="-122"/>
                <a:ea typeface="楷体" panose="02010609060101010101" pitchFamily="49" charset="-122"/>
              </a:rPr>
              <a:t>规则</a:t>
            </a:r>
            <a:r>
              <a:rPr kumimoji="1" lang="en-US" altLang="zh-CN" sz="2400" b="1">
                <a:solidFill>
                  <a:srgbClr val="FF3300"/>
                </a:solidFill>
                <a:latin typeface="楷体" panose="02010609060101010101" pitchFamily="49" charset="-122"/>
                <a:ea typeface="楷体" panose="02010609060101010101" pitchFamily="49" charset="-122"/>
              </a:rPr>
              <a:t>4</a:t>
            </a:r>
            <a:r>
              <a:rPr kumimoji="1" lang="zh-CN" altLang="en-US" sz="2400" b="1">
                <a:latin typeface="楷体" panose="02010609060101010101" pitchFamily="49" charset="-122"/>
                <a:ea typeface="楷体" panose="02010609060101010101" pitchFamily="49" charset="-122"/>
              </a:rPr>
              <a:t>在程序设计中用途很广，这主要体现在：</a:t>
            </a:r>
          </a:p>
          <a:p>
            <a:pPr eaLnBrk="1" hangingPunct="1">
              <a:lnSpc>
                <a:spcPct val="130000"/>
              </a:lnSpc>
              <a:spcAft>
                <a:spcPct val="0"/>
              </a:spcAft>
              <a:buClrTx/>
              <a:buFontTx/>
              <a:buNone/>
            </a:pPr>
            <a:r>
              <a:rPr kumimoji="1" lang="zh-CN" altLang="en-US" sz="2400" b="1">
                <a:latin typeface="楷体" panose="02010609060101010101" pitchFamily="49" charset="-122"/>
                <a:ea typeface="楷体" panose="02010609060101010101" pitchFamily="49" charset="-122"/>
              </a:rPr>
              <a:t>　　</a:t>
            </a:r>
            <a:r>
              <a:rPr kumimoji="1" lang="en-US" altLang="zh-CN" sz="2400" b="1">
                <a:latin typeface="楷体" panose="02010609060101010101" pitchFamily="49" charset="-122"/>
                <a:ea typeface="楷体" panose="02010609060101010101" pitchFamily="49" charset="-122"/>
              </a:rPr>
              <a:t>(1) </a:t>
            </a:r>
            <a:r>
              <a:rPr kumimoji="1" lang="zh-CN" altLang="en-US" sz="2400" b="1">
                <a:latin typeface="楷体" panose="02010609060101010101" pitchFamily="49" charset="-122"/>
                <a:ea typeface="楷体" panose="02010609060101010101" pitchFamily="49" charset="-122"/>
              </a:rPr>
              <a:t>赋值兼容规则为通用化程序设计打开了便捷之门。例如，如果要设计一个函数，其参数适合一个类层次中的任何一个类，就可以把该函数的参数类型设计成该类层次的基类类型指针或基类类型引用。这样，当实参为该类层次中的任何一个类类型时，都因满足赋值兼容规则而不存在类型不匹配问题。</a:t>
            </a:r>
          </a:p>
          <a:p>
            <a:pPr eaLnBrk="1" hangingPunct="1">
              <a:lnSpc>
                <a:spcPct val="130000"/>
              </a:lnSpc>
              <a:spcAft>
                <a:spcPct val="0"/>
              </a:spcAft>
              <a:buClrTx/>
              <a:buFontTx/>
              <a:buNone/>
            </a:pPr>
            <a:r>
              <a:rPr kumimoji="1" lang="zh-CN" altLang="en-US" sz="2400" b="1">
                <a:latin typeface="楷体" panose="02010609060101010101" pitchFamily="49" charset="-122"/>
                <a:ea typeface="楷体" panose="02010609060101010101" pitchFamily="49" charset="-122"/>
              </a:rPr>
              <a:t>　　</a:t>
            </a:r>
            <a:r>
              <a:rPr kumimoji="1" lang="en-US" altLang="zh-CN" sz="2400" b="1">
                <a:latin typeface="楷体" panose="02010609060101010101" pitchFamily="49" charset="-122"/>
                <a:ea typeface="楷体" panose="02010609060101010101" pitchFamily="49" charset="-122"/>
              </a:rPr>
              <a:t>(2) </a:t>
            </a:r>
            <a:r>
              <a:rPr kumimoji="1" lang="zh-CN" altLang="en-US" sz="2400" b="1">
                <a:latin typeface="楷体" panose="02010609060101010101" pitchFamily="49" charset="-122"/>
                <a:ea typeface="楷体" panose="02010609060101010101" pitchFamily="49" charset="-122"/>
              </a:rPr>
              <a:t>把赋值兼容规则</a:t>
            </a:r>
            <a:r>
              <a:rPr kumimoji="1" lang="en-US" altLang="zh-CN" sz="2400" b="1">
                <a:latin typeface="楷体" panose="02010609060101010101" pitchFamily="49" charset="-122"/>
                <a:ea typeface="楷体" panose="02010609060101010101" pitchFamily="49" charset="-122"/>
              </a:rPr>
              <a:t>3</a:t>
            </a:r>
            <a:r>
              <a:rPr kumimoji="1" lang="zh-CN" altLang="en-US" sz="2400" b="1">
                <a:latin typeface="楷体" panose="02010609060101010101" pitchFamily="49" charset="-122"/>
                <a:ea typeface="楷体" panose="02010609060101010101" pitchFamily="49" charset="-122"/>
              </a:rPr>
              <a:t>或规则</a:t>
            </a:r>
            <a:r>
              <a:rPr kumimoji="1" lang="en-US" altLang="zh-CN" sz="2400" b="1">
                <a:latin typeface="楷体" panose="02010609060101010101" pitchFamily="49" charset="-122"/>
                <a:ea typeface="楷体" panose="02010609060101010101" pitchFamily="49" charset="-122"/>
              </a:rPr>
              <a:t>4</a:t>
            </a:r>
            <a:r>
              <a:rPr kumimoji="1" lang="zh-CN" altLang="en-US" sz="2400" b="1">
                <a:latin typeface="楷体" panose="02010609060101010101" pitchFamily="49" charset="-122"/>
                <a:ea typeface="楷体" panose="02010609060101010101" pitchFamily="49" charset="-122"/>
              </a:rPr>
              <a:t>与后边讨论的虚函数方法相结合，可以实现面向对象程序运行时的多态性。运行时的多态性能提供很大的设计灵活性。</a:t>
            </a:r>
          </a:p>
        </p:txBody>
      </p:sp>
    </p:spTree>
  </p:cSld>
  <p:clrMapOvr>
    <a:masterClrMapping/>
  </p:clrMapOvr>
  <p:transition spd="slow">
    <p:pull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32C4035-AAF4-43DB-A92E-ACA8BCFDC3E3}" type="slidenum">
              <a:rPr lang="en-US" altLang="zh-CN" sz="1200"/>
              <a:pPr>
                <a:spcAft>
                  <a:spcPct val="0"/>
                </a:spcAft>
                <a:buClrTx/>
                <a:buFontTx/>
                <a:buNone/>
              </a:pPr>
              <a:t>29</a:t>
            </a:fld>
            <a:endParaRPr lang="en-US" altLang="zh-CN" sz="1200"/>
          </a:p>
        </p:txBody>
      </p:sp>
      <p:sp>
        <p:nvSpPr>
          <p:cNvPr id="32771" name="Rectangle 2"/>
          <p:cNvSpPr>
            <a:spLocks noGrp="1" noChangeArrowheads="1"/>
          </p:cNvSpPr>
          <p:nvPr>
            <p:ph type="body" idx="1"/>
          </p:nvPr>
        </p:nvSpPr>
        <p:spPr>
          <a:xfrm>
            <a:off x="304800" y="762000"/>
            <a:ext cx="8686800" cy="5673725"/>
          </a:xfrm>
          <a:noFill/>
        </p:spPr>
        <p:txBody>
          <a:bodyPr/>
          <a:lstStyle/>
          <a:p>
            <a:pPr eaLnBrk="1" hangingPunct="1">
              <a:lnSpc>
                <a:spcPct val="120000"/>
              </a:lnSpc>
            </a:pPr>
            <a:r>
              <a:rPr lang="zh-CN" altLang="en-US" b="1" smtClean="0">
                <a:latin typeface="楷体" panose="02010609060101010101" pitchFamily="49" charset="-122"/>
                <a:ea typeface="楷体" panose="02010609060101010101" pitchFamily="49" charset="-122"/>
              </a:rPr>
              <a:t>这种将派生类对象、指针或引用转变为基类的对象、指针或引用的过程称为</a:t>
            </a:r>
            <a:r>
              <a:rPr lang="zh-CN" altLang="en-US" b="1" smtClean="0">
                <a:solidFill>
                  <a:srgbClr val="FF0066"/>
                </a:solidFill>
                <a:latin typeface="楷体" panose="02010609060101010101" pitchFamily="49" charset="-122"/>
                <a:ea typeface="楷体" panose="02010609060101010101" pitchFamily="49" charset="-122"/>
              </a:rPr>
              <a:t>向上映射</a:t>
            </a:r>
            <a:r>
              <a:rPr lang="zh-CN" altLang="en-US" b="1" smtClean="0">
                <a:latin typeface="楷体" panose="02010609060101010101" pitchFamily="49" charset="-122"/>
                <a:ea typeface="楷体" panose="02010609060101010101" pitchFamily="49" charset="-122"/>
              </a:rPr>
              <a:t>。</a:t>
            </a:r>
          </a:p>
          <a:p>
            <a:pPr eaLnBrk="1" hangingPunct="1">
              <a:lnSpc>
                <a:spcPct val="120000"/>
              </a:lnSpc>
            </a:pPr>
            <a:r>
              <a:rPr lang="zh-CN" altLang="en-US" b="1" smtClean="0">
                <a:latin typeface="楷体" panose="02010609060101010101" pitchFamily="49" charset="-122"/>
                <a:ea typeface="楷体" panose="02010609060101010101" pitchFamily="49" charset="-122"/>
              </a:rPr>
              <a:t>向上映射不需要作显式的说明，或强制的转换。</a:t>
            </a:r>
          </a:p>
          <a:p>
            <a:pPr lvl="1" eaLnBrk="1" hangingPunct="1">
              <a:lnSpc>
                <a:spcPct val="120000"/>
              </a:lnSpc>
            </a:pPr>
            <a:r>
              <a:rPr lang="zh-CN" altLang="en-US" b="1" smtClean="0">
                <a:solidFill>
                  <a:srgbClr val="FF3300"/>
                </a:solidFill>
                <a:latin typeface="楷体" panose="02010609060101010101" pitchFamily="49" charset="-122"/>
                <a:ea typeface="楷体" panose="02010609060101010101" pitchFamily="49" charset="-122"/>
              </a:rPr>
              <a:t>是安全的</a:t>
            </a:r>
          </a:p>
          <a:p>
            <a:pPr lvl="1" eaLnBrk="1" hangingPunct="1">
              <a:lnSpc>
                <a:spcPct val="120000"/>
              </a:lnSpc>
            </a:pPr>
            <a:r>
              <a:rPr lang="zh-CN" altLang="en-US" b="1" smtClean="0">
                <a:solidFill>
                  <a:srgbClr val="FF3300"/>
                </a:solidFill>
                <a:latin typeface="楷体" panose="02010609060101010101" pitchFamily="49" charset="-122"/>
                <a:ea typeface="楷体" panose="02010609060101010101" pitchFamily="49" charset="-122"/>
              </a:rPr>
              <a:t>是从特殊的类型转换为一般的类型</a:t>
            </a:r>
          </a:p>
          <a:p>
            <a:pPr lvl="1" eaLnBrk="1" hangingPunct="1">
              <a:lnSpc>
                <a:spcPct val="120000"/>
              </a:lnSpc>
            </a:pPr>
            <a:r>
              <a:rPr lang="zh-CN" altLang="en-US" b="1" smtClean="0">
                <a:solidFill>
                  <a:srgbClr val="FF3300"/>
                </a:solidFill>
                <a:latin typeface="楷体" panose="02010609060101010101" pitchFamily="49" charset="-122"/>
                <a:ea typeface="楷体" panose="02010609060101010101" pitchFamily="49" charset="-122"/>
              </a:rPr>
              <a:t>出现的最坏情况是失去类成员，而不会增加类成员。</a:t>
            </a:r>
          </a:p>
          <a:p>
            <a:pPr eaLnBrk="1" hangingPunct="1">
              <a:lnSpc>
                <a:spcPct val="120000"/>
              </a:lnSpc>
            </a:pPr>
            <a:endParaRPr lang="zh-CN" altLang="en-US" b="1" smtClean="0">
              <a:latin typeface="楷体" panose="02010609060101010101" pitchFamily="49" charset="-122"/>
              <a:ea typeface="楷体" panose="02010609060101010101" pitchFamily="49" charset="-122"/>
            </a:endParaRPr>
          </a:p>
          <a:p>
            <a:pPr eaLnBrk="1" hangingPunct="1">
              <a:lnSpc>
                <a:spcPct val="120000"/>
              </a:lnSpc>
            </a:pPr>
            <a:r>
              <a:rPr lang="zh-CN" altLang="en-US" b="1" smtClean="0">
                <a:solidFill>
                  <a:schemeClr val="accent2"/>
                </a:solidFill>
                <a:latin typeface="楷体" panose="02010609060101010101" pitchFamily="49" charset="-122"/>
                <a:ea typeface="楷体" panose="02010609060101010101" pitchFamily="49" charset="-122"/>
              </a:rPr>
              <a:t>由于向上映射是将特殊的类型转换成了一般的类型，对象的类型信息就损失掉了。 </a:t>
            </a:r>
          </a:p>
        </p:txBody>
      </p:sp>
    </p:spTree>
  </p:cSld>
  <p:clrMapOvr>
    <a:masterClrMapping/>
  </p:clrMapOvr>
  <p:transition spd="slow">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2DE0D1C-D46B-450F-9437-E5B86618C5AC}" type="slidenum">
              <a:rPr lang="en-US" altLang="zh-CN" sz="1200"/>
              <a:pPr>
                <a:spcAft>
                  <a:spcPct val="0"/>
                </a:spcAft>
                <a:buClrTx/>
                <a:buFontTx/>
                <a:buNone/>
              </a:pPr>
              <a:t>3</a:t>
            </a:fld>
            <a:endParaRPr lang="en-US" altLang="zh-CN" sz="1200"/>
          </a:p>
        </p:txBody>
      </p:sp>
      <p:sp>
        <p:nvSpPr>
          <p:cNvPr id="484354" name="Text Box 2"/>
          <p:cNvSpPr txBox="1">
            <a:spLocks noChangeArrowheads="1"/>
          </p:cNvSpPr>
          <p:nvPr/>
        </p:nvSpPr>
        <p:spPr bwMode="auto">
          <a:xfrm>
            <a:off x="304800" y="685800"/>
            <a:ext cx="85344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150000"/>
              </a:lnSpc>
              <a:defRPr/>
            </a:pPr>
            <a:r>
              <a:rPr kumimoji="1" lang="zh-CN" altLang="en-US" sz="2800" dirty="0">
                <a:latin typeface="微软雅黑" panose="020B0503020204020204" pitchFamily="34" charset="-122"/>
                <a:ea typeface="微软雅黑" panose="020B0503020204020204" pitchFamily="34" charset="-122"/>
              </a:rPr>
              <a:t>面向对象的重要特征：多态性</a:t>
            </a:r>
          </a:p>
          <a:p>
            <a:pPr eaLnBrk="1" hangingPunct="1">
              <a:lnSpc>
                <a:spcPct val="150000"/>
              </a:lnSpc>
              <a:defRPr/>
            </a:pPr>
            <a:r>
              <a:rPr kumimoji="1" lang="zh-CN" altLang="en-US" sz="2400" b="1" dirty="0">
                <a:solidFill>
                  <a:srgbClr val="0000FF"/>
                </a:solidFill>
                <a:effectLst>
                  <a:outerShdw blurRad="38100" dist="38100" dir="2700000" algn="tl">
                    <a:srgbClr val="C0C0C0"/>
                  </a:outerShdw>
                </a:effectLst>
                <a:ea typeface="楷体" panose="02010609060101010101" pitchFamily="49" charset="-122"/>
              </a:rPr>
              <a:t>多态性与封装性、继承性构成了面向对象程序设计的三大特征。</a:t>
            </a:r>
            <a:r>
              <a:rPr kumimoji="1" lang="zh-CN" altLang="en-US" sz="2400" dirty="0"/>
              <a:t> </a:t>
            </a:r>
          </a:p>
          <a:p>
            <a:pPr eaLnBrk="1" hangingPunct="1">
              <a:lnSpc>
                <a:spcPct val="150000"/>
              </a:lnSpc>
              <a:defRPr/>
            </a:pPr>
            <a:r>
              <a:rPr kumimoji="1" lang="zh-CN" altLang="en-US" sz="2400" b="1" dirty="0">
                <a:solidFill>
                  <a:schemeClr val="accent2"/>
                </a:solidFill>
                <a:latin typeface="Times New Roman" panose="02020603050405020304" pitchFamily="18" charset="0"/>
                <a:ea typeface="隶书" panose="02010509060101010101" pitchFamily="49" charset="-122"/>
              </a:rPr>
              <a:t>多态性是指相同的对象收到相同的消息时，或不同的对象收到相同的消息时，产生不同的处理结果。</a:t>
            </a:r>
            <a:r>
              <a:rPr kumimoji="1" lang="zh-CN" altLang="en-US" sz="2400" b="1" dirty="0">
                <a:latin typeface="Times New Roman" panose="02020603050405020304" pitchFamily="18" charset="0"/>
              </a:rPr>
              <a:t>这里所说的</a:t>
            </a:r>
            <a:r>
              <a:rPr kumimoji="1" lang="zh-CN" altLang="en-US" sz="2400" b="1" u="sng" dirty="0">
                <a:latin typeface="Times New Roman" panose="02020603050405020304" pitchFamily="18" charset="0"/>
              </a:rPr>
              <a:t>消息</a:t>
            </a:r>
            <a:r>
              <a:rPr kumimoji="1" lang="zh-CN" altLang="en-US" sz="2400" b="1" dirty="0">
                <a:latin typeface="Times New Roman" panose="02020603050405020304" pitchFamily="18" charset="0"/>
              </a:rPr>
              <a:t>是指</a:t>
            </a:r>
            <a:r>
              <a:rPr kumimoji="1" lang="zh-CN" altLang="en-US" sz="2400" b="1" dirty="0">
                <a:solidFill>
                  <a:srgbClr val="FF3300"/>
                </a:solidFill>
                <a:latin typeface="Times New Roman" panose="02020603050405020304" pitchFamily="18" charset="0"/>
                <a:ea typeface="楷体" panose="02010609060101010101" pitchFamily="49" charset="-122"/>
              </a:rPr>
              <a:t>对类的成员的调用，而不同的行为是指不同的实现，也就是调用了不同的函数</a:t>
            </a:r>
            <a:r>
              <a:rPr kumimoji="1" lang="zh-CN" altLang="en-US" sz="2400" b="1" dirty="0">
                <a:latin typeface="Times New Roman" panose="02020603050405020304" pitchFamily="18" charset="0"/>
                <a:ea typeface="楷体" panose="02010609060101010101" pitchFamily="49" charset="-122"/>
              </a:rPr>
              <a:t>。</a:t>
            </a:r>
          </a:p>
          <a:p>
            <a:pPr eaLnBrk="1" hangingPunct="1">
              <a:lnSpc>
                <a:spcPct val="150000"/>
              </a:lnSpc>
              <a:defRPr/>
            </a:pPr>
            <a:r>
              <a:rPr kumimoji="1" lang="zh-CN" altLang="en-US" sz="2400" b="1" dirty="0">
                <a:latin typeface="Times New Roman" panose="02020603050405020304" pitchFamily="18" charset="0"/>
                <a:ea typeface="楷体" panose="02010609060101010101" pitchFamily="49" charset="-122"/>
              </a:rPr>
              <a:t>利用多态性，用户只需发送一般形式的消息，而将所有的实现留给接收消息的对象，对象根据所接收到的消息而做出相应的动作（即操作）。</a:t>
            </a:r>
            <a:r>
              <a:rPr kumimoji="1" lang="zh-CN" altLang="en-US" sz="2400" b="1" dirty="0">
                <a:latin typeface="Times New Roman" panose="02020603050405020304" pitchFamily="18" charset="0"/>
              </a:rPr>
              <a:t> </a:t>
            </a:r>
            <a:r>
              <a:rPr kumimoji="1" lang="zh-CN" altLang="en-US" sz="2400" dirty="0">
                <a:latin typeface="Times New Roman" panose="02020603050405020304" pitchFamily="18" charset="0"/>
              </a:rPr>
              <a:t>　　</a:t>
            </a:r>
          </a:p>
        </p:txBody>
      </p:sp>
    </p:spTree>
  </p:cSld>
  <p:clrMapOvr>
    <a:masterClrMapping/>
  </p:clrMapOvr>
  <p:transition spd="slow">
    <p:pull dir="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2A6FC552-D352-46FA-BE31-EA583647B7F8}" type="slidenum">
              <a:rPr lang="en-US" altLang="zh-CN" sz="1200"/>
              <a:pPr>
                <a:spcAft>
                  <a:spcPct val="0"/>
                </a:spcAft>
                <a:buClrTx/>
                <a:buFontTx/>
                <a:buNone/>
              </a:pPr>
              <a:t>30</a:t>
            </a:fld>
            <a:endParaRPr lang="en-US" altLang="zh-CN" sz="1200"/>
          </a:p>
        </p:txBody>
      </p:sp>
      <p:sp>
        <p:nvSpPr>
          <p:cNvPr id="34819" name="Rectangle 2"/>
          <p:cNvSpPr>
            <a:spLocks noGrp="1" noChangeArrowheads="1"/>
          </p:cNvSpPr>
          <p:nvPr>
            <p:ph type="title"/>
          </p:nvPr>
        </p:nvSpPr>
        <p:spPr/>
        <p:txBody>
          <a:bodyPr/>
          <a:lstStyle/>
          <a:p>
            <a:pPr eaLnBrk="1" hangingPunct="1"/>
            <a:r>
              <a:rPr lang="zh-CN" altLang="en-US" sz="2800" smtClean="0">
                <a:ea typeface="宋体" panose="02010600030101010101" pitchFamily="2" charset="-122"/>
              </a:rPr>
              <a:t>本例小结</a:t>
            </a:r>
          </a:p>
        </p:txBody>
      </p:sp>
      <p:sp>
        <p:nvSpPr>
          <p:cNvPr id="34820" name="Rectangle 3"/>
          <p:cNvSpPr>
            <a:spLocks noGrp="1" noChangeArrowheads="1"/>
          </p:cNvSpPr>
          <p:nvPr>
            <p:ph type="body" idx="1"/>
          </p:nvPr>
        </p:nvSpPr>
        <p:spPr>
          <a:xfrm>
            <a:off x="174625" y="1447800"/>
            <a:ext cx="8748713" cy="3913188"/>
          </a:xfrm>
        </p:spPr>
        <p:txBody>
          <a:bodyPr/>
          <a:lstStyle/>
          <a:p>
            <a:pPr eaLnBrk="1" hangingPunct="1"/>
            <a:r>
              <a:rPr lang="zh-CN" altLang="en-US" smtClean="0">
                <a:solidFill>
                  <a:srgbClr val="FF3300"/>
                </a:solidFill>
                <a:ea typeface="华文新魏" panose="02010800040101010101" pitchFamily="2" charset="-122"/>
              </a:rPr>
              <a:t>调用函数的句柄</a:t>
            </a:r>
            <a:r>
              <a:rPr lang="zh-CN" altLang="en-US" smtClean="0">
                <a:ea typeface="华文新魏" panose="02010800040101010101" pitchFamily="2" charset="-122"/>
              </a:rPr>
              <a:t>（即指针或引用）类型决定了所调用函数的功能（基类或派生类的同名函数），</a:t>
            </a:r>
            <a:r>
              <a:rPr lang="zh-CN" altLang="en-US" smtClean="0">
                <a:solidFill>
                  <a:srgbClr val="FF3300"/>
                </a:solidFill>
                <a:ea typeface="华文新魏" panose="02010800040101010101" pitchFamily="2" charset="-122"/>
              </a:rPr>
              <a:t>而不是由句柄所指向的</a:t>
            </a:r>
            <a:r>
              <a:rPr lang="zh-CN" altLang="en-US" smtClean="0">
                <a:ea typeface="华文新魏" panose="02010800040101010101" pitchFamily="2" charset="-122"/>
              </a:rPr>
              <a:t>对象的类型决定的。</a:t>
            </a:r>
          </a:p>
        </p:txBody>
      </p:sp>
    </p:spTree>
  </p:cSld>
  <p:clrMapOvr>
    <a:masterClrMapping/>
  </p:clrMapOvr>
  <p:transition spd="slow">
    <p:pull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37FB7E4A-9FCB-49B6-90D5-F7994E9749BE}" type="slidenum">
              <a:rPr lang="en-US" altLang="zh-CN" sz="1200"/>
              <a:pPr>
                <a:spcAft>
                  <a:spcPct val="0"/>
                </a:spcAft>
                <a:buClrTx/>
                <a:buFontTx/>
                <a:buNone/>
              </a:pPr>
              <a:t>31</a:t>
            </a:fld>
            <a:endParaRPr lang="en-US" altLang="zh-CN" sz="1200"/>
          </a:p>
        </p:txBody>
      </p:sp>
      <p:sp>
        <p:nvSpPr>
          <p:cNvPr id="3584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5 </a:t>
            </a:r>
            <a:r>
              <a:rPr lang="en-US" altLang="zh-CN" sz="2800" b="1">
                <a:solidFill>
                  <a:srgbClr val="051AB3"/>
                </a:solidFill>
                <a:latin typeface="Arial Narrow" panose="020B0606020202030204" pitchFamily="34" charset="0"/>
                <a:ea typeface="黑体" panose="02010609060101010101" pitchFamily="49" charset="-122"/>
              </a:rPr>
              <a:t>Aiming Derived-Class Pointers at Base-Class Objects</a:t>
            </a:r>
          </a:p>
        </p:txBody>
      </p:sp>
      <p:sp>
        <p:nvSpPr>
          <p:cNvPr id="35844" name="Rectangle 3"/>
          <p:cNvSpPr>
            <a:spLocks noGrp="1" noChangeArrowheads="1"/>
          </p:cNvSpPr>
          <p:nvPr>
            <p:ph type="body" idx="1"/>
          </p:nvPr>
        </p:nvSpPr>
        <p:spPr>
          <a:xfrm>
            <a:off x="76200" y="1493838"/>
            <a:ext cx="8915400" cy="44497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dirty="0" smtClean="0">
                <a:latin typeface="Arial Narrow" panose="020B0606020202030204" pitchFamily="34" charset="0"/>
                <a:ea typeface="黑体" panose="02010609060101010101" pitchFamily="49" charset="-122"/>
              </a:rPr>
              <a:t>派生类指针指向基类对象</a:t>
            </a:r>
          </a:p>
          <a:p>
            <a:pPr lvl="1" eaLnBrk="1" hangingPunct="1">
              <a:lnSpc>
                <a:spcPct val="120000"/>
              </a:lnSpc>
            </a:pPr>
            <a:r>
              <a:rPr lang="en-US" altLang="zh-CN" sz="2400" b="1" dirty="0" smtClean="0">
                <a:latin typeface="Arial Narrow" panose="020B0606020202030204" pitchFamily="34" charset="0"/>
                <a:ea typeface="黑体" panose="02010609060101010101" pitchFamily="49" charset="-122"/>
              </a:rPr>
              <a:t>C++ </a:t>
            </a:r>
            <a:r>
              <a:rPr lang="zh-CN" altLang="en-US" sz="2400" b="1" dirty="0" smtClean="0">
                <a:latin typeface="Arial Narrow" panose="020B0606020202030204" pitchFamily="34" charset="0"/>
                <a:ea typeface="黑体" panose="02010609060101010101" pitchFamily="49" charset="-122"/>
              </a:rPr>
              <a:t>编译器产生错误</a:t>
            </a:r>
          </a:p>
          <a:p>
            <a:pPr lvl="2" eaLnBrk="1" hangingPunct="1">
              <a:lnSpc>
                <a:spcPct val="120000"/>
              </a:lnSpc>
            </a:pPr>
            <a:r>
              <a:rPr lang="en-US" altLang="zh-CN" sz="2400" b="1" dirty="0" err="1" smtClean="0">
                <a:latin typeface="Arial Narrow" panose="020B0606020202030204" pitchFamily="34" charset="0"/>
                <a:ea typeface="黑体" panose="02010609060101010101" pitchFamily="49" charset="-122"/>
              </a:rPr>
              <a:t>CommissionEmployee</a:t>
            </a:r>
            <a:r>
              <a:rPr lang="en-US" altLang="zh-CN" sz="2400" b="1" dirty="0" smtClean="0">
                <a:latin typeface="Arial Narrow" panose="020B0606020202030204" pitchFamily="34" charset="0"/>
                <a:ea typeface="黑体" panose="02010609060101010101" pitchFamily="49" charset="-122"/>
              </a:rPr>
              <a:t> </a:t>
            </a:r>
            <a:r>
              <a:rPr lang="zh-CN" altLang="en-US" sz="2400" b="1" dirty="0" smtClean="0">
                <a:latin typeface="Arial Narrow" panose="020B0606020202030204" pitchFamily="34" charset="0"/>
                <a:ea typeface="黑体" panose="02010609060101010101" pitchFamily="49" charset="-122"/>
              </a:rPr>
              <a:t>不是 </a:t>
            </a:r>
            <a:r>
              <a:rPr lang="en-US" altLang="zh-CN" sz="2400" b="1" dirty="0" err="1" smtClean="0">
                <a:latin typeface="Arial Narrow" panose="020B0606020202030204" pitchFamily="34" charset="0"/>
                <a:ea typeface="黑体" panose="02010609060101010101" pitchFamily="49" charset="-122"/>
              </a:rPr>
              <a:t>BasePlusCommissionEmployee</a:t>
            </a:r>
            <a:endParaRPr lang="en-US" altLang="zh-CN" sz="2400" b="1" dirty="0" smtClean="0">
              <a:latin typeface="Arial Narrow" panose="020B0606020202030204" pitchFamily="34" charset="0"/>
              <a:ea typeface="黑体" panose="02010609060101010101" pitchFamily="49" charset="-122"/>
            </a:endParaRPr>
          </a:p>
          <a:p>
            <a:pPr lvl="1" eaLnBrk="1" hangingPunct="1">
              <a:lnSpc>
                <a:spcPct val="120000"/>
              </a:lnSpc>
            </a:pPr>
            <a:r>
              <a:rPr lang="zh-CN" altLang="en-US" sz="2400" b="1" dirty="0" smtClean="0">
                <a:latin typeface="Arial Narrow" panose="020B0606020202030204" pitchFamily="34" charset="0"/>
                <a:ea typeface="黑体" panose="02010609060101010101" pitchFamily="49" charset="-122"/>
              </a:rPr>
              <a:t>如果允许这样做，程序员会尝试访问实际上不存在的派生类成员</a:t>
            </a:r>
          </a:p>
          <a:p>
            <a:pPr lvl="1" eaLnBrk="1" hangingPunct="1"/>
            <a:r>
              <a:rPr kumimoji="1" lang="zh-CN" altLang="en-US" sz="2400" b="1" dirty="0" smtClean="0">
                <a:ea typeface="楷体_GB2312" pitchFamily="49" charset="-122"/>
              </a:rPr>
              <a:t>由于派生类具有对应每个基类成员的成员，所以把派生类的对象赋值给基类对象（或者是派生类对象的地址赋值给基类指针）是合理的。（即：</a:t>
            </a:r>
            <a:r>
              <a:rPr kumimoji="1" lang="zh-CN" altLang="en-US" sz="2400" b="1" dirty="0" smtClean="0">
                <a:solidFill>
                  <a:srgbClr val="FF3300"/>
                </a:solidFill>
                <a:ea typeface="楷体_GB2312" pitchFamily="49" charset="-122"/>
              </a:rPr>
              <a:t>基类指针可以指向派生类对象，但反过来，派生类指针不可以指向基类对象</a:t>
            </a:r>
            <a:r>
              <a:rPr kumimoji="1" lang="zh-CN" altLang="en-US" sz="2400" b="1" dirty="0" smtClean="0">
                <a:ea typeface="楷体_GB2312" pitchFamily="49" charset="-122"/>
              </a:rPr>
              <a:t>）</a:t>
            </a:r>
            <a:endParaRPr lang="zh-CN" altLang="en-US" sz="2400" b="1" dirty="0" smtClean="0">
              <a:latin typeface="Arial Narrow" panose="020B0606020202030204" pitchFamily="34" charset="0"/>
              <a:ea typeface="楷体_GB2312" pitchFamily="49" charset="-122"/>
            </a:endParaRPr>
          </a:p>
        </p:txBody>
      </p:sp>
    </p:spTree>
  </p:cSld>
  <p:clrMapOvr>
    <a:masterClrMapping/>
  </p:clrMapOvr>
  <p:transition spd="slow">
    <p:pull dir="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F8A7CF76-16AA-4525-96D8-72B160B54017}" type="slidenum">
              <a:rPr lang="en-US" altLang="zh-CN" sz="1200"/>
              <a:pPr>
                <a:spcAft>
                  <a:spcPct val="0"/>
                </a:spcAft>
                <a:buClrTx/>
                <a:buFontTx/>
                <a:buNone/>
              </a:pPr>
              <a:t>32</a:t>
            </a:fld>
            <a:endParaRPr lang="en-US" altLang="zh-CN" sz="1200"/>
          </a:p>
        </p:txBody>
      </p:sp>
      <p:sp>
        <p:nvSpPr>
          <p:cNvPr id="36867" name="Rectangle 2"/>
          <p:cNvSpPr>
            <a:spLocks noGrp="1" noChangeArrowheads="1"/>
          </p:cNvSpPr>
          <p:nvPr>
            <p:ph type="body" idx="1"/>
          </p:nvPr>
        </p:nvSpPr>
        <p:spPr>
          <a:xfrm>
            <a:off x="381000" y="990600"/>
            <a:ext cx="8305800" cy="4572000"/>
          </a:xfrm>
        </p:spPr>
        <p:txBody>
          <a:bodyPr/>
          <a:lstStyle/>
          <a:p>
            <a:pPr eaLnBrk="1" hangingPunct="1">
              <a:lnSpc>
                <a:spcPct val="120000"/>
              </a:lnSpc>
              <a:spcAft>
                <a:spcPct val="40000"/>
              </a:spcAft>
            </a:pPr>
            <a:r>
              <a:rPr lang="zh-CN" altLang="en-US" sz="1800" dirty="0" smtClean="0">
                <a:latin typeface="微软雅黑" panose="020B0503020204020204" pitchFamily="34" charset="-122"/>
                <a:ea typeface="微软雅黑" panose="020B0503020204020204" pitchFamily="34" charset="-122"/>
              </a:rPr>
              <a:t>定义了两个对象，一个是基类对象，另一个是派生类对象：</a:t>
            </a:r>
            <a:br>
              <a:rPr lang="zh-CN" altLang="en-US" sz="1800" dirty="0" smtClean="0">
                <a:latin typeface="微软雅黑" panose="020B0503020204020204" pitchFamily="34" charset="-122"/>
                <a:ea typeface="微软雅黑" panose="020B0503020204020204" pitchFamily="34" charset="-122"/>
              </a:rPr>
            </a:br>
            <a:r>
              <a:rPr lang="zh-CN" altLang="en-US" sz="1800" dirty="0" smtClean="0">
                <a:latin typeface="微软雅黑" panose="020B0503020204020204" pitchFamily="34" charset="-122"/>
                <a:ea typeface="微软雅黑" panose="020B0503020204020204" pitchFamily="34" charset="-122"/>
              </a:rPr>
              <a:t>　　</a:t>
            </a:r>
            <a:r>
              <a:rPr lang="en-US" altLang="zh-CN" sz="1800" dirty="0" err="1" smtClean="0">
                <a:latin typeface="微软雅黑" panose="020B0503020204020204" pitchFamily="34" charset="-122"/>
                <a:ea typeface="微软雅黑" panose="020B0503020204020204" pitchFamily="34" charset="-122"/>
              </a:rPr>
              <a:t>twoD</a:t>
            </a:r>
            <a:r>
              <a:rPr lang="en-US" altLang="zh-CN" sz="1800" dirty="0" smtClean="0">
                <a:latin typeface="微软雅黑" panose="020B0503020204020204" pitchFamily="34" charset="-122"/>
                <a:ea typeface="微软雅黑" panose="020B0503020204020204" pitchFamily="34" charset="-122"/>
              </a:rPr>
              <a:t> two(15.0, 15.0);</a:t>
            </a:r>
            <a:br>
              <a:rPr lang="en-US" altLang="zh-CN" sz="1800" dirty="0" smtClean="0">
                <a:latin typeface="微软雅黑" panose="020B0503020204020204" pitchFamily="34" charset="-122"/>
                <a:ea typeface="微软雅黑" panose="020B0503020204020204" pitchFamily="34" charset="-122"/>
              </a:rPr>
            </a:br>
            <a:r>
              <a:rPr lang="zh-CN" altLang="en-US" sz="1800" dirty="0" smtClean="0">
                <a:latin typeface="微软雅黑" panose="020B0503020204020204" pitchFamily="34" charset="-122"/>
                <a:ea typeface="微软雅黑" panose="020B0503020204020204" pitchFamily="34" charset="-122"/>
              </a:rPr>
              <a:t>　　</a:t>
            </a:r>
            <a:r>
              <a:rPr lang="en-US" altLang="zh-CN" sz="1800" dirty="0" err="1" smtClean="0">
                <a:latin typeface="微软雅黑" panose="020B0503020204020204" pitchFamily="34" charset="-122"/>
                <a:ea typeface="微软雅黑" panose="020B0503020204020204" pitchFamily="34" charset="-122"/>
              </a:rPr>
              <a:t>threeD</a:t>
            </a:r>
            <a:r>
              <a:rPr lang="en-US" altLang="zh-CN" sz="1800" dirty="0" smtClean="0">
                <a:latin typeface="微软雅黑" panose="020B0503020204020204" pitchFamily="34" charset="-122"/>
                <a:ea typeface="微软雅黑" panose="020B0503020204020204" pitchFamily="34" charset="-122"/>
              </a:rPr>
              <a:t> three(20.0, 20.0, 30.0);</a:t>
            </a:r>
          </a:p>
          <a:p>
            <a:pPr eaLnBrk="1" hangingPunct="1">
              <a:lnSpc>
                <a:spcPct val="120000"/>
              </a:lnSpc>
              <a:spcAft>
                <a:spcPct val="40000"/>
              </a:spcAft>
            </a:pPr>
            <a:r>
              <a:rPr lang="zh-CN" altLang="en-US" sz="1800" dirty="0" smtClean="0">
                <a:latin typeface="微软雅黑" panose="020B0503020204020204" pitchFamily="34" charset="-122"/>
                <a:ea typeface="微软雅黑" panose="020B0503020204020204" pitchFamily="34" charset="-122"/>
              </a:rPr>
              <a:t>派生类对象</a:t>
            </a:r>
            <a:r>
              <a:rPr lang="en-US" altLang="zh-CN" sz="1800" dirty="0" smtClean="0">
                <a:latin typeface="微软雅黑" panose="020B0503020204020204" pitchFamily="34" charset="-122"/>
                <a:ea typeface="微软雅黑" panose="020B0503020204020204" pitchFamily="34" charset="-122"/>
              </a:rPr>
              <a:t>three</a:t>
            </a:r>
            <a:r>
              <a:rPr lang="zh-CN" altLang="en-US" sz="1800" dirty="0" smtClean="0">
                <a:latin typeface="微软雅黑" panose="020B0503020204020204" pitchFamily="34" charset="-122"/>
                <a:ea typeface="微软雅黑" panose="020B0503020204020204" pitchFamily="34" charset="-122"/>
              </a:rPr>
              <a:t>同时也是基类对象</a:t>
            </a:r>
            <a:r>
              <a:rPr lang="en-US" altLang="zh-CN" sz="1800" dirty="0" smtClean="0">
                <a:latin typeface="微软雅黑" panose="020B0503020204020204" pitchFamily="34" charset="-122"/>
                <a:ea typeface="微软雅黑" panose="020B0503020204020204" pitchFamily="34" charset="-122"/>
              </a:rPr>
              <a:t>two</a:t>
            </a:r>
            <a:r>
              <a:rPr lang="zh-CN" altLang="en-US" sz="1800" dirty="0" smtClean="0">
                <a:latin typeface="微软雅黑" panose="020B0503020204020204" pitchFamily="34" charset="-122"/>
                <a:ea typeface="微软雅黑" panose="020B0503020204020204" pitchFamily="34" charset="-122"/>
              </a:rPr>
              <a:t>，派生类对象允许给基类对象赋值： 	</a:t>
            </a:r>
            <a:r>
              <a:rPr lang="en-US" altLang="zh-CN" sz="1800" dirty="0" smtClean="0">
                <a:latin typeface="微软雅黑" panose="020B0503020204020204" pitchFamily="34" charset="-122"/>
                <a:ea typeface="微软雅黑" panose="020B0503020204020204" pitchFamily="34" charset="-122"/>
              </a:rPr>
              <a:t>two = three; </a:t>
            </a:r>
            <a:br>
              <a:rPr lang="en-US" altLang="zh-CN" sz="1800" dirty="0" smtClean="0">
                <a:latin typeface="微软雅黑" panose="020B0503020204020204" pitchFamily="34" charset="-122"/>
                <a:ea typeface="微软雅黑" panose="020B0503020204020204" pitchFamily="34" charset="-122"/>
              </a:rPr>
            </a:br>
            <a:r>
              <a:rPr lang="zh-CN" altLang="en-US" sz="1800" dirty="0" smtClean="0">
                <a:latin typeface="微软雅黑" panose="020B0503020204020204" pitchFamily="34" charset="-122"/>
                <a:ea typeface="微软雅黑" panose="020B0503020204020204" pitchFamily="34" charset="-122"/>
              </a:rPr>
              <a:t>对象</a:t>
            </a:r>
            <a:r>
              <a:rPr lang="en-US" altLang="zh-CN" sz="1800" dirty="0" smtClean="0">
                <a:latin typeface="微软雅黑" panose="020B0503020204020204" pitchFamily="34" charset="-122"/>
                <a:ea typeface="微软雅黑" panose="020B0503020204020204" pitchFamily="34" charset="-122"/>
              </a:rPr>
              <a:t>two</a:t>
            </a:r>
            <a:r>
              <a:rPr lang="zh-CN" altLang="en-US" sz="1800" dirty="0" smtClean="0">
                <a:latin typeface="微软雅黑" panose="020B0503020204020204" pitchFamily="34" charset="-122"/>
                <a:ea typeface="微软雅黑" panose="020B0503020204020204" pitchFamily="34" charset="-122"/>
              </a:rPr>
              <a:t>比对象</a:t>
            </a:r>
            <a:r>
              <a:rPr lang="en-US" altLang="zh-CN" sz="1800" dirty="0" smtClean="0">
                <a:latin typeface="微软雅黑" panose="020B0503020204020204" pitchFamily="34" charset="-122"/>
                <a:ea typeface="微软雅黑" panose="020B0503020204020204" pitchFamily="34" charset="-122"/>
              </a:rPr>
              <a:t>three</a:t>
            </a:r>
            <a:r>
              <a:rPr lang="zh-CN" altLang="en-US" sz="1800" dirty="0" smtClean="0">
                <a:latin typeface="微软雅黑" panose="020B0503020204020204" pitchFamily="34" charset="-122"/>
                <a:ea typeface="微软雅黑" panose="020B0503020204020204" pitchFamily="34" charset="-122"/>
              </a:rPr>
              <a:t>少一个数据成员</a:t>
            </a:r>
            <a:r>
              <a:rPr lang="en-US" altLang="zh-CN" sz="1800" dirty="0" smtClean="0">
                <a:latin typeface="微软雅黑" panose="020B0503020204020204" pitchFamily="34" charset="-122"/>
                <a:ea typeface="微软雅黑" panose="020B0503020204020204" pitchFamily="34" charset="-122"/>
              </a:rPr>
              <a:t>z</a:t>
            </a:r>
            <a:r>
              <a:rPr lang="zh-CN" altLang="en-US" sz="1800" dirty="0" smtClean="0">
                <a:latin typeface="微软雅黑" panose="020B0503020204020204" pitchFamily="34" charset="-122"/>
                <a:ea typeface="微软雅黑" panose="020B0503020204020204" pitchFamily="34" charset="-122"/>
              </a:rPr>
              <a:t>，这个赋值的效果是对象</a:t>
            </a:r>
            <a:r>
              <a:rPr lang="en-US" altLang="zh-CN" sz="1800" dirty="0" smtClean="0">
                <a:latin typeface="微软雅黑" panose="020B0503020204020204" pitchFamily="34" charset="-122"/>
                <a:ea typeface="微软雅黑" panose="020B0503020204020204" pitchFamily="34" charset="-122"/>
              </a:rPr>
              <a:t>two</a:t>
            </a:r>
            <a:r>
              <a:rPr lang="zh-CN" altLang="en-US" sz="1800" dirty="0" smtClean="0">
                <a:latin typeface="微软雅黑" panose="020B0503020204020204" pitchFamily="34" charset="-122"/>
                <a:ea typeface="微软雅黑" panose="020B0503020204020204" pitchFamily="34" charset="-122"/>
              </a:rPr>
              <a:t>收到对象</a:t>
            </a:r>
            <a:r>
              <a:rPr lang="en-US" altLang="zh-CN" sz="1800" dirty="0" smtClean="0">
                <a:latin typeface="微软雅黑" panose="020B0503020204020204" pitchFamily="34" charset="-122"/>
                <a:ea typeface="微软雅黑" panose="020B0503020204020204" pitchFamily="34" charset="-122"/>
              </a:rPr>
              <a:t>three</a:t>
            </a:r>
            <a:r>
              <a:rPr lang="zh-CN" altLang="en-US" sz="1800" dirty="0" smtClean="0">
                <a:latin typeface="微软雅黑" panose="020B0503020204020204" pitchFamily="34" charset="-122"/>
                <a:ea typeface="微软雅黑" panose="020B0503020204020204" pitchFamily="34" charset="-122"/>
              </a:rPr>
              <a:t>的</a:t>
            </a:r>
            <a:r>
              <a:rPr lang="en-US" altLang="zh-CN" sz="1800" dirty="0" smtClean="0">
                <a:latin typeface="微软雅黑" panose="020B0503020204020204" pitchFamily="34" charset="-122"/>
                <a:ea typeface="微软雅黑" panose="020B0503020204020204" pitchFamily="34" charset="-122"/>
              </a:rPr>
              <a:t>x</a:t>
            </a:r>
            <a:r>
              <a:rPr lang="zh-CN" altLang="en-US" sz="1800" dirty="0" smtClean="0">
                <a:latin typeface="微软雅黑" panose="020B0503020204020204" pitchFamily="34" charset="-122"/>
                <a:ea typeface="微软雅黑" panose="020B0503020204020204" pitchFamily="34" charset="-122"/>
              </a:rPr>
              <a:t>和</a:t>
            </a:r>
            <a:r>
              <a:rPr lang="en-US" altLang="zh-CN" sz="1800" dirty="0" smtClean="0">
                <a:latin typeface="微软雅黑" panose="020B0503020204020204" pitchFamily="34" charset="-122"/>
                <a:ea typeface="微软雅黑" panose="020B0503020204020204" pitchFamily="34" charset="-122"/>
              </a:rPr>
              <a:t>y</a:t>
            </a:r>
            <a:r>
              <a:rPr lang="zh-CN" altLang="en-US" sz="1800" dirty="0" smtClean="0">
                <a:latin typeface="微软雅黑" panose="020B0503020204020204" pitchFamily="34" charset="-122"/>
                <a:ea typeface="微软雅黑" panose="020B0503020204020204" pitchFamily="34" charset="-122"/>
              </a:rPr>
              <a:t>坐标值。</a:t>
            </a:r>
          </a:p>
          <a:p>
            <a:pPr eaLnBrk="1" hangingPunct="1">
              <a:lnSpc>
                <a:spcPct val="120000"/>
              </a:lnSpc>
              <a:spcAft>
                <a:spcPct val="40000"/>
              </a:spcAft>
            </a:pPr>
            <a:r>
              <a:rPr lang="zh-CN" altLang="en-US" sz="1800" dirty="0" smtClean="0">
                <a:latin typeface="微软雅黑" panose="020B0503020204020204" pitchFamily="34" charset="-122"/>
                <a:ea typeface="微软雅黑" panose="020B0503020204020204" pitchFamily="34" charset="-122"/>
              </a:rPr>
              <a:t>反过来，用基类对象对派生类对象赋值是不行的。例如：</a:t>
            </a:r>
            <a:br>
              <a:rPr lang="zh-CN" altLang="en-US" sz="1800" dirty="0" smtClean="0">
                <a:latin typeface="微软雅黑" panose="020B0503020204020204" pitchFamily="34" charset="-122"/>
                <a:ea typeface="微软雅黑" panose="020B0503020204020204" pitchFamily="34" charset="-122"/>
              </a:rPr>
            </a:br>
            <a:r>
              <a:rPr lang="zh-CN" altLang="en-US" sz="1800" dirty="0" smtClean="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three = two;</a:t>
            </a:r>
            <a:br>
              <a:rPr lang="en-US" altLang="zh-CN" sz="1800" dirty="0" smtClean="0">
                <a:latin typeface="微软雅黑" panose="020B0503020204020204" pitchFamily="34" charset="-122"/>
                <a:ea typeface="微软雅黑" panose="020B0503020204020204" pitchFamily="34" charset="-122"/>
              </a:rPr>
            </a:br>
            <a:r>
              <a:rPr lang="zh-CN" altLang="en-US" sz="1800" dirty="0" smtClean="0">
                <a:latin typeface="微软雅黑" panose="020B0503020204020204" pitchFamily="34" charset="-122"/>
                <a:ea typeface="微软雅黑" panose="020B0503020204020204" pitchFamily="34" charset="-122"/>
              </a:rPr>
              <a:t>由于对象</a:t>
            </a:r>
            <a:r>
              <a:rPr lang="en-US" altLang="zh-CN" sz="1800" dirty="0" smtClean="0">
                <a:latin typeface="微软雅黑" panose="020B0503020204020204" pitchFamily="34" charset="-122"/>
                <a:ea typeface="微软雅黑" panose="020B0503020204020204" pitchFamily="34" charset="-122"/>
              </a:rPr>
              <a:t>two</a:t>
            </a:r>
            <a:r>
              <a:rPr lang="zh-CN" altLang="en-US" sz="1800" dirty="0" smtClean="0">
                <a:latin typeface="微软雅黑" panose="020B0503020204020204" pitchFamily="34" charset="-122"/>
                <a:ea typeface="微软雅黑" panose="020B0503020204020204" pitchFamily="34" charset="-122"/>
              </a:rPr>
              <a:t>没有</a:t>
            </a:r>
            <a:r>
              <a:rPr lang="en-US" altLang="zh-CN" sz="1800" dirty="0" smtClean="0">
                <a:latin typeface="微软雅黑" panose="020B0503020204020204" pitchFamily="34" charset="-122"/>
                <a:ea typeface="微软雅黑" panose="020B0503020204020204" pitchFamily="34" charset="-122"/>
              </a:rPr>
              <a:t>z</a:t>
            </a:r>
            <a:r>
              <a:rPr lang="zh-CN" altLang="en-US" sz="1800" dirty="0" smtClean="0">
                <a:latin typeface="微软雅黑" panose="020B0503020204020204" pitchFamily="34" charset="-122"/>
                <a:ea typeface="微软雅黑" panose="020B0503020204020204" pitchFamily="34" charset="-122"/>
              </a:rPr>
              <a:t>数据成员，使得对象</a:t>
            </a:r>
            <a:r>
              <a:rPr lang="en-US" altLang="zh-CN" sz="1800" dirty="0" smtClean="0">
                <a:latin typeface="微软雅黑" panose="020B0503020204020204" pitchFamily="34" charset="-122"/>
                <a:ea typeface="微软雅黑" panose="020B0503020204020204" pitchFamily="34" charset="-122"/>
              </a:rPr>
              <a:t>three</a:t>
            </a:r>
            <a:r>
              <a:rPr lang="zh-CN" altLang="en-US" sz="1800" dirty="0" smtClean="0">
                <a:latin typeface="微软雅黑" panose="020B0503020204020204" pitchFamily="34" charset="-122"/>
                <a:ea typeface="微软雅黑" panose="020B0503020204020204" pitchFamily="34" charset="-122"/>
              </a:rPr>
              <a:t>的数据成员</a:t>
            </a:r>
            <a:r>
              <a:rPr lang="en-US" altLang="zh-CN" sz="1800" dirty="0" smtClean="0">
                <a:latin typeface="微软雅黑" panose="020B0503020204020204" pitchFamily="34" charset="-122"/>
                <a:ea typeface="微软雅黑" panose="020B0503020204020204" pitchFamily="34" charset="-122"/>
              </a:rPr>
              <a:t>z</a:t>
            </a:r>
            <a:r>
              <a:rPr lang="zh-CN" altLang="en-US" sz="1800" dirty="0" smtClean="0">
                <a:latin typeface="微软雅黑" panose="020B0503020204020204" pitchFamily="34" charset="-122"/>
                <a:ea typeface="微软雅黑" panose="020B0503020204020204" pitchFamily="34" charset="-122"/>
              </a:rPr>
              <a:t>的值是不定的。所以，</a:t>
            </a:r>
            <a:r>
              <a:rPr lang="en-US" altLang="zh-CN" sz="1800" b="1" dirty="0" smtClean="0">
                <a:solidFill>
                  <a:srgbClr val="FF3300"/>
                </a:solidFill>
                <a:latin typeface="微软雅黑" panose="020B0503020204020204" pitchFamily="34" charset="-122"/>
                <a:ea typeface="微软雅黑" panose="020B0503020204020204" pitchFamily="34" charset="-122"/>
              </a:rPr>
              <a:t>C++</a:t>
            </a:r>
            <a:r>
              <a:rPr lang="zh-CN" altLang="en-US" sz="1800" b="1" dirty="0" smtClean="0">
                <a:solidFill>
                  <a:srgbClr val="FF3300"/>
                </a:solidFill>
                <a:latin typeface="微软雅黑" panose="020B0503020204020204" pitchFamily="34" charset="-122"/>
                <a:ea typeface="微软雅黑" panose="020B0503020204020204" pitchFamily="34" charset="-122"/>
              </a:rPr>
              <a:t>编译器不允许基类对象对派生类对象赋值</a:t>
            </a:r>
            <a:r>
              <a:rPr lang="zh-CN" altLang="en-US" sz="1800" dirty="0" smtClean="0">
                <a:latin typeface="微软雅黑" panose="020B0503020204020204" pitchFamily="34" charset="-122"/>
                <a:ea typeface="微软雅黑" panose="020B0503020204020204" pitchFamily="34" charset="-122"/>
              </a:rPr>
              <a:t>。</a:t>
            </a:r>
          </a:p>
        </p:txBody>
      </p:sp>
    </p:spTree>
  </p:cSld>
  <p:clrMapOvr>
    <a:masterClrMapping/>
  </p:clrMapOvr>
  <p:transition spd="slow">
    <p:pull dir="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4"/>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7893B7EA-EA53-4B3A-AA82-A3CF1B76A05F}" type="slidenum">
              <a:rPr lang="en-US" altLang="zh-CN" sz="1200"/>
              <a:pPr>
                <a:spcAft>
                  <a:spcPct val="0"/>
                </a:spcAft>
                <a:buClrTx/>
                <a:buFontTx/>
                <a:buNone/>
              </a:pPr>
              <a:t>33</a:t>
            </a:fld>
            <a:endParaRPr lang="en-US" altLang="zh-CN" sz="1200"/>
          </a:p>
        </p:txBody>
      </p:sp>
      <p:sp>
        <p:nvSpPr>
          <p:cNvPr id="37891" name="Rectangle 2"/>
          <p:cNvSpPr>
            <a:spLocks noGrp="1" noChangeArrowheads="1"/>
          </p:cNvSpPr>
          <p:nvPr>
            <p:ph type="body" sz="half" idx="1"/>
          </p:nvPr>
        </p:nvSpPr>
        <p:spPr>
          <a:xfrm>
            <a:off x="304800" y="4572000"/>
            <a:ext cx="8382000" cy="1338263"/>
          </a:xfrm>
        </p:spPr>
        <p:txBody>
          <a:bodyPr/>
          <a:lstStyle/>
          <a:p>
            <a:pPr eaLnBrk="1" hangingPunct="1"/>
            <a:r>
              <a:rPr kumimoji="1" lang="zh-CN" altLang="en-US" sz="2000" dirty="0" smtClean="0">
                <a:latin typeface="微软雅黑" panose="020B0503020204020204" pitchFamily="34" charset="-122"/>
                <a:ea typeface="微软雅黑" panose="020B0503020204020204" pitchFamily="34" charset="-122"/>
              </a:rPr>
              <a:t>基类没有提供派生类的成员函数</a:t>
            </a:r>
            <a:r>
              <a:rPr kumimoji="1" lang="en-US" altLang="zh-CN" sz="2000" dirty="0" err="1" smtClean="0">
                <a:latin typeface="微软雅黑" panose="020B0503020204020204" pitchFamily="34" charset="-122"/>
                <a:ea typeface="微软雅黑" panose="020B0503020204020204" pitchFamily="34" charset="-122"/>
              </a:rPr>
              <a:t>setBaseSalary</a:t>
            </a:r>
            <a:r>
              <a:rPr kumimoji="1" lang="zh-CN" altLang="en-US" sz="2000" dirty="0" smtClean="0">
                <a:latin typeface="微软雅黑" panose="020B0503020204020204" pitchFamily="34" charset="-122"/>
                <a:ea typeface="微软雅黑" panose="020B0503020204020204" pitchFamily="34" charset="-122"/>
              </a:rPr>
              <a:t>，也没提供数据成员</a:t>
            </a:r>
            <a:r>
              <a:rPr kumimoji="1" lang="en-US" altLang="zh-CN" sz="2000" dirty="0" err="1" smtClean="0">
                <a:latin typeface="微软雅黑" panose="020B0503020204020204" pitchFamily="34" charset="-122"/>
                <a:ea typeface="微软雅黑" panose="020B0503020204020204" pitchFamily="34" charset="-122"/>
              </a:rPr>
              <a:t>baseSalary</a:t>
            </a:r>
            <a:endParaRPr kumimoji="1" lang="en-US" altLang="zh-CN" sz="2000" dirty="0" smtClean="0">
              <a:latin typeface="微软雅黑" panose="020B0503020204020204" pitchFamily="34" charset="-122"/>
              <a:ea typeface="微软雅黑" panose="020B0503020204020204" pitchFamily="34" charset="-122"/>
            </a:endParaRPr>
          </a:p>
          <a:p>
            <a:pPr marL="465138" lvl="1" indent="49213" eaLnBrk="1" hangingPunct="1"/>
            <a:r>
              <a:rPr kumimoji="1" lang="zh-CN" altLang="en-US" sz="2000" dirty="0" smtClean="0">
                <a:latin typeface="微软雅黑" panose="020B0503020204020204" pitchFamily="34" charset="-122"/>
                <a:ea typeface="微软雅黑" panose="020B0503020204020204" pitchFamily="34" charset="-122"/>
              </a:rPr>
              <a:t>可能覆盖内存中</a:t>
            </a:r>
            <a:r>
              <a:rPr kumimoji="1" lang="zh-CN" altLang="en-US" sz="2000" dirty="0" smtClean="0">
                <a:solidFill>
                  <a:srgbClr val="FF3300"/>
                </a:solidFill>
                <a:latin typeface="微软雅黑" panose="020B0503020204020204" pitchFamily="34" charset="-122"/>
                <a:ea typeface="微软雅黑" panose="020B0503020204020204" pitchFamily="34" charset="-122"/>
              </a:rPr>
              <a:t>其他对象</a:t>
            </a:r>
            <a:r>
              <a:rPr kumimoji="1" lang="zh-CN" altLang="en-US" sz="2000" dirty="0" smtClean="0">
                <a:latin typeface="微软雅黑" panose="020B0503020204020204" pitchFamily="34" charset="-122"/>
                <a:ea typeface="微软雅黑" panose="020B0503020204020204" pitchFamily="34" charset="-122"/>
              </a:rPr>
              <a:t>的重要数据。</a:t>
            </a:r>
          </a:p>
        </p:txBody>
      </p:sp>
      <p:graphicFrame>
        <p:nvGraphicFramePr>
          <p:cNvPr id="37892" name="Object 5"/>
          <p:cNvGraphicFramePr>
            <a:graphicFrameLocks noChangeAspect="1"/>
          </p:cNvGraphicFramePr>
          <p:nvPr/>
        </p:nvGraphicFramePr>
        <p:xfrm>
          <a:off x="0" y="0"/>
          <a:ext cx="7037388" cy="4027488"/>
        </p:xfrm>
        <a:graphic>
          <a:graphicData uri="http://schemas.openxmlformats.org/presentationml/2006/ole">
            <mc:AlternateContent xmlns:mc="http://schemas.openxmlformats.org/markup-compatibility/2006">
              <mc:Choice xmlns:v="urn:schemas-microsoft-com:vml" Requires="v">
                <p:oleObj spid="_x0000_s37897" name="Document" r:id="rId3" imgW="7074123" imgH="4046787" progId="Word.Document.8">
                  <p:embed/>
                </p:oleObj>
              </mc:Choice>
              <mc:Fallback>
                <p:oleObj name="Document" r:id="rId3" imgW="7074123" imgH="4046787"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4027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8934" name="Text Box 6"/>
          <p:cNvSpPr txBox="1">
            <a:spLocks noChangeArrowheads="1"/>
          </p:cNvSpPr>
          <p:nvPr/>
        </p:nvSpPr>
        <p:spPr bwMode="auto">
          <a:xfrm>
            <a:off x="4648200" y="3810000"/>
            <a:ext cx="4419600" cy="5847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b="1">
                <a:latin typeface="Times New Roman" panose="02020603050405020304" pitchFamily="18" charset="0"/>
                <a:cs typeface="Times New Roman" panose="02020603050405020304" pitchFamily="18" charset="0"/>
              </a:rPr>
              <a:t>Cannot assign base-class object to derived-class pointer because </a:t>
            </a:r>
            <a:r>
              <a:rPr lang="en-US" altLang="zh-CN" sz="1600" b="1" i="1">
                <a:latin typeface="Times New Roman" panose="02020603050405020304" pitchFamily="18" charset="0"/>
                <a:cs typeface="Times New Roman" panose="02020603050405020304" pitchFamily="18" charset="0"/>
              </a:rPr>
              <a:t>is-a</a:t>
            </a:r>
            <a:r>
              <a:rPr lang="en-US" altLang="zh-CN" sz="1600" b="1">
                <a:latin typeface="Times New Roman" panose="02020603050405020304" pitchFamily="18" charset="0"/>
                <a:cs typeface="Times New Roman" panose="02020603050405020304" pitchFamily="18" charset="0"/>
              </a:rPr>
              <a:t> relationship does not apply</a:t>
            </a:r>
            <a:endParaRPr lang="en-US" altLang="zh-CN" sz="1600" b="1">
              <a:latin typeface="Lucida Console" panose="020B0609040504020204" pitchFamily="49" charset="0"/>
              <a:cs typeface="Times New Roman" panose="02020603050405020304" pitchFamily="18" charset="0"/>
            </a:endParaRPr>
          </a:p>
        </p:txBody>
      </p:sp>
      <p:sp>
        <p:nvSpPr>
          <p:cNvPr id="508935" name="Line 7"/>
          <p:cNvSpPr>
            <a:spLocks noChangeShapeType="1"/>
          </p:cNvSpPr>
          <p:nvPr/>
        </p:nvSpPr>
        <p:spPr bwMode="auto">
          <a:xfrm flipH="1" flipV="1">
            <a:off x="3276600" y="3200400"/>
            <a:ext cx="13716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8934"/>
                                        </p:tgtEl>
                                        <p:attrNameLst>
                                          <p:attrName>style.visibility</p:attrName>
                                        </p:attrNameLst>
                                      </p:cBhvr>
                                      <p:to>
                                        <p:strVal val="visible"/>
                                      </p:to>
                                    </p:set>
                                  </p:childTnLst>
                                  <p:subTnLst>
                                    <p:set>
                                      <p:cBhvr override="childStyle">
                                        <p:cTn dur="1" fill="hold" display="0" masterRel="nextClick" afterEffect="1"/>
                                        <p:tgtEl>
                                          <p:spTgt spid="508934"/>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08935"/>
                                        </p:tgtEl>
                                        <p:attrNameLst>
                                          <p:attrName>style.visibility</p:attrName>
                                        </p:attrNameLst>
                                      </p:cBhvr>
                                      <p:to>
                                        <p:strVal val="visible"/>
                                      </p:to>
                                    </p:set>
                                  </p:childTnLst>
                                  <p:subTnLst>
                                    <p:set>
                                      <p:cBhvr override="childStyle">
                                        <p:cTn dur="1" fill="hold" display="0" masterRel="nextClick" afterEffect="1"/>
                                        <p:tgtEl>
                                          <p:spTgt spid="50893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4" grpId="0" animBg="1"/>
      <p:bldP spid="50893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C67BC42C-C04C-44E8-8EFE-705AFF138A68}" type="slidenum">
              <a:rPr lang="en-US" altLang="zh-CN" sz="1200"/>
              <a:pPr>
                <a:spcAft>
                  <a:spcPct val="0"/>
                </a:spcAft>
                <a:buClrTx/>
                <a:buFontTx/>
                <a:buNone/>
              </a:pPr>
              <a:t>34</a:t>
            </a:fld>
            <a:endParaRPr lang="en-US" altLang="zh-CN" sz="1200"/>
          </a:p>
        </p:txBody>
      </p:sp>
      <p:graphicFrame>
        <p:nvGraphicFramePr>
          <p:cNvPr id="38915" name="Object 4"/>
          <p:cNvGraphicFramePr>
            <a:graphicFrameLocks noChangeAspect="1"/>
          </p:cNvGraphicFramePr>
          <p:nvPr>
            <p:extLst>
              <p:ext uri="{D42A27DB-BD31-4B8C-83A1-F6EECF244321}">
                <p14:modId xmlns:p14="http://schemas.microsoft.com/office/powerpoint/2010/main" val="3151783193"/>
              </p:ext>
            </p:extLst>
          </p:nvPr>
        </p:nvGraphicFramePr>
        <p:xfrm>
          <a:off x="304800" y="762000"/>
          <a:ext cx="7056438" cy="3729037"/>
        </p:xfrm>
        <a:graphic>
          <a:graphicData uri="http://schemas.openxmlformats.org/presentationml/2006/ole">
            <mc:AlternateContent xmlns:mc="http://schemas.openxmlformats.org/markup-compatibility/2006">
              <mc:Choice xmlns:v="urn:schemas-microsoft-com:vml" Requires="v">
                <p:oleObj spid="_x0000_s38918" name="Document" r:id="rId3" imgW="7056048" imgH="3729699" progId="Word.Document.8">
                  <p:embed/>
                </p:oleObj>
              </mc:Choice>
              <mc:Fallback>
                <p:oleObj name="Document" r:id="rId3" imgW="7056048" imgH="3729699"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762000"/>
                        <a:ext cx="7056438" cy="3729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32033A8-C20B-4DCD-A701-BBCFF7D96BAF}" type="slidenum">
              <a:rPr lang="en-US" altLang="zh-CN" sz="1200"/>
              <a:pPr>
                <a:spcAft>
                  <a:spcPct val="0"/>
                </a:spcAft>
                <a:buClrTx/>
                <a:buFontTx/>
                <a:buNone/>
              </a:pPr>
              <a:t>35</a:t>
            </a:fld>
            <a:endParaRPr lang="en-US" altLang="zh-CN" sz="1200"/>
          </a:p>
        </p:txBody>
      </p:sp>
      <p:sp>
        <p:nvSpPr>
          <p:cNvPr id="39939" name="Rectangle 2"/>
          <p:cNvSpPr>
            <a:spLocks noRot="1" noChangeArrowheads="1"/>
          </p:cNvSpPr>
          <p:nvPr/>
        </p:nvSpPr>
        <p:spPr bwMode="auto">
          <a:xfrm>
            <a:off x="152400" y="609600"/>
            <a:ext cx="8839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6 </a:t>
            </a:r>
            <a:r>
              <a:rPr lang="en-US" altLang="zh-CN" sz="2800" b="1">
                <a:solidFill>
                  <a:srgbClr val="051AB3"/>
                </a:solidFill>
                <a:latin typeface="Arial Narrow" panose="020B0606020202030204" pitchFamily="34" charset="0"/>
                <a:ea typeface="黑体" panose="02010609060101010101" pitchFamily="49" charset="-122"/>
              </a:rPr>
              <a:t>Derived-Class Member-Function Calls via Base-Class Pointers</a:t>
            </a:r>
          </a:p>
        </p:txBody>
      </p:sp>
      <p:sp>
        <p:nvSpPr>
          <p:cNvPr id="39940" name="Rectangle 3"/>
          <p:cNvSpPr>
            <a:spLocks noGrp="1" noChangeArrowheads="1"/>
          </p:cNvSpPr>
          <p:nvPr>
            <p:ph type="body" idx="1"/>
          </p:nvPr>
        </p:nvSpPr>
        <p:spPr>
          <a:xfrm>
            <a:off x="76200" y="1646238"/>
            <a:ext cx="8915400" cy="32305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dirty="0" smtClean="0">
                <a:latin typeface="Arial Narrow" panose="020B0606020202030204" pitchFamily="34" charset="0"/>
                <a:ea typeface="黑体" panose="02010609060101010101" pitchFamily="49" charset="-122"/>
              </a:rPr>
              <a:t>基类指针指向派生类对象</a:t>
            </a:r>
          </a:p>
          <a:p>
            <a:pPr lvl="1" eaLnBrk="1" hangingPunct="1">
              <a:lnSpc>
                <a:spcPct val="120000"/>
              </a:lnSpc>
            </a:pPr>
            <a:r>
              <a:rPr lang="zh-CN" altLang="en-US" sz="2400" dirty="0" smtClean="0">
                <a:latin typeface="微软雅黑" panose="020B0503020204020204" pitchFamily="34" charset="-122"/>
                <a:ea typeface="微软雅黑" panose="020B0503020204020204" pitchFamily="34" charset="-122"/>
              </a:rPr>
              <a:t>调用存在于基类的函数将会指向基类的函数</a:t>
            </a:r>
          </a:p>
          <a:p>
            <a:pPr lvl="1" eaLnBrk="1" hangingPunct="1">
              <a:lnSpc>
                <a:spcPct val="120000"/>
              </a:lnSpc>
            </a:pPr>
            <a:r>
              <a:rPr lang="zh-CN" altLang="en-US" sz="2400" dirty="0" smtClean="0">
                <a:latin typeface="微软雅黑" panose="020B0503020204020204" pitchFamily="34" charset="-122"/>
                <a:ea typeface="微软雅黑" panose="020B0503020204020204" pitchFamily="34" charset="-122"/>
              </a:rPr>
              <a:t>调用基类不存在的函数将会导致错误</a:t>
            </a:r>
          </a:p>
          <a:p>
            <a:pPr lvl="2" eaLnBrk="1" hangingPunct="1">
              <a:lnSpc>
                <a:spcPct val="120000"/>
              </a:lnSpc>
            </a:pPr>
            <a:r>
              <a:rPr lang="zh-CN" altLang="en-US" sz="2400" dirty="0" smtClean="0">
                <a:latin typeface="微软雅黑" panose="020B0503020204020204" pitchFamily="34" charset="-122"/>
                <a:ea typeface="微软雅黑" panose="020B0503020204020204" pitchFamily="34" charset="-122"/>
              </a:rPr>
              <a:t>派生类成员不能通过基类指针来访问（</a:t>
            </a:r>
            <a:r>
              <a:rPr lang="zh-CN" altLang="en-US" sz="2400" dirty="0" smtClean="0">
                <a:solidFill>
                  <a:srgbClr val="FF3300"/>
                </a:solidFill>
                <a:latin typeface="微软雅黑" panose="020B0503020204020204" pitchFamily="34" charset="-122"/>
                <a:ea typeface="微软雅黑" panose="020B0503020204020204" pitchFamily="34" charset="-122"/>
              </a:rPr>
              <a:t>因为基类指针所能访问的只是基类成员</a:t>
            </a:r>
            <a:r>
              <a:rPr lang="zh-CN" altLang="en-US" sz="2400" dirty="0" smtClean="0">
                <a:latin typeface="微软雅黑" panose="020B0503020204020204" pitchFamily="34" charset="-122"/>
                <a:ea typeface="微软雅黑" panose="020B0503020204020204" pitchFamily="34" charset="-122"/>
              </a:rPr>
              <a:t>）</a:t>
            </a:r>
          </a:p>
          <a:p>
            <a:pPr lvl="2" eaLnBrk="1" hangingPunct="1">
              <a:lnSpc>
                <a:spcPct val="120000"/>
              </a:lnSpc>
            </a:pPr>
            <a:r>
              <a:rPr lang="zh-CN" altLang="en-US" sz="2400" dirty="0" smtClean="0">
                <a:latin typeface="微软雅黑" panose="020B0503020204020204" pitchFamily="34" charset="-122"/>
                <a:ea typeface="微软雅黑" panose="020B0503020204020204" pitchFamily="34" charset="-122"/>
              </a:rPr>
              <a:t>可以通过 </a:t>
            </a:r>
            <a:r>
              <a:rPr lang="en-US" altLang="zh-CN" sz="2400" dirty="0" err="1" smtClean="0">
                <a:latin typeface="微软雅黑" panose="020B0503020204020204" pitchFamily="34" charset="-122"/>
                <a:ea typeface="微软雅黑" panose="020B0503020204020204" pitchFamily="34" charset="-122"/>
              </a:rPr>
              <a:t>downcasting</a:t>
            </a:r>
            <a:r>
              <a:rPr lang="zh-CN" altLang="en-US" sz="2400" dirty="0" smtClean="0">
                <a:latin typeface="微软雅黑" panose="020B0503020204020204" pitchFamily="34" charset="-122"/>
                <a:ea typeface="微软雅黑" panose="020B0503020204020204" pitchFamily="34" charset="-122"/>
              </a:rPr>
              <a:t>（向下强制类型转换） 来完成</a:t>
            </a:r>
          </a:p>
        </p:txBody>
      </p:sp>
    </p:spTree>
  </p:cSld>
  <p:clrMapOvr>
    <a:masterClrMapping/>
  </p:clrMapOvr>
  <p:transition spd="slow">
    <p:pull dir="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D3154F2-6346-43CF-BBDE-9BFFA133A596}" type="slidenum">
              <a:rPr lang="en-US" altLang="zh-CN" sz="1200"/>
              <a:pPr>
                <a:spcAft>
                  <a:spcPct val="0"/>
                </a:spcAft>
                <a:buClrTx/>
                <a:buFontTx/>
                <a:buNone/>
              </a:pPr>
              <a:t>36</a:t>
            </a:fld>
            <a:endParaRPr lang="en-US" altLang="zh-CN" sz="1200"/>
          </a:p>
        </p:txBody>
      </p:sp>
      <p:graphicFrame>
        <p:nvGraphicFramePr>
          <p:cNvPr id="40963" name="Object 2"/>
          <p:cNvGraphicFramePr>
            <a:graphicFrameLocks/>
          </p:cNvGraphicFramePr>
          <p:nvPr/>
        </p:nvGraphicFramePr>
        <p:xfrm>
          <a:off x="0" y="0"/>
          <a:ext cx="7056438" cy="6270625"/>
        </p:xfrm>
        <a:graphic>
          <a:graphicData uri="http://schemas.openxmlformats.org/presentationml/2006/ole">
            <mc:AlternateContent xmlns:mc="http://schemas.openxmlformats.org/markup-compatibility/2006">
              <mc:Choice xmlns:v="urn:schemas-microsoft-com:vml" Requires="v">
                <p:oleObj spid="_x0000_s40968" name="Document" r:id="rId3" imgW="7074123" imgH="6263476" progId="Word.Document.8">
                  <p:embed/>
                </p:oleObj>
              </mc:Choice>
              <mc:Fallback>
                <p:oleObj name="Document" r:id="rId3" imgW="7074123" imgH="6263476" progId="Word.Documen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6438" cy="627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7541" name="Text Box 5"/>
          <p:cNvSpPr txBox="1">
            <a:spLocks noChangeArrowheads="1"/>
          </p:cNvSpPr>
          <p:nvPr/>
        </p:nvSpPr>
        <p:spPr bwMode="auto">
          <a:xfrm>
            <a:off x="5867400" y="3676650"/>
            <a:ext cx="30480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Cannot invoke derived-class-only members from base-class pointer</a:t>
            </a:r>
            <a:endParaRPr lang="en-US" altLang="zh-CN" sz="1600">
              <a:latin typeface="Lucida Console" panose="020B0609040504020204" pitchFamily="49" charset="0"/>
              <a:cs typeface="Times New Roman" panose="02020603050405020304" pitchFamily="18" charset="0"/>
            </a:endParaRPr>
          </a:p>
        </p:txBody>
      </p:sp>
      <p:sp>
        <p:nvSpPr>
          <p:cNvPr id="577542" name="Line 6"/>
          <p:cNvSpPr>
            <a:spLocks noChangeShapeType="1"/>
          </p:cNvSpPr>
          <p:nvPr/>
        </p:nvSpPr>
        <p:spPr bwMode="auto">
          <a:xfrm flipH="1">
            <a:off x="5486400" y="4267200"/>
            <a:ext cx="17526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966" name="Rectangle 7"/>
          <p:cNvSpPr>
            <a:spLocks noChangeArrowheads="1"/>
          </p:cNvSpPr>
          <p:nvPr/>
        </p:nvSpPr>
        <p:spPr bwMode="black">
          <a:xfrm>
            <a:off x="2514600" y="5867400"/>
            <a:ext cx="6019800" cy="498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465138" indent="49213">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1143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1714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1714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1714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1714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1714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1714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zh-CN" altLang="en-US" sz="2000"/>
              <a:t>基类指针只能调用与它关联的基类的成员函数</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7541"/>
                                        </p:tgtEl>
                                        <p:attrNameLst>
                                          <p:attrName>style.visibility</p:attrName>
                                        </p:attrNameLst>
                                      </p:cBhvr>
                                      <p:to>
                                        <p:strVal val="visible"/>
                                      </p:to>
                                    </p:set>
                                  </p:childTnLst>
                                  <p:subTnLst>
                                    <p:set>
                                      <p:cBhvr override="childStyle">
                                        <p:cTn dur="1" fill="hold" display="0" masterRel="nextClick" afterEffect="1"/>
                                        <p:tgtEl>
                                          <p:spTgt spid="57754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77542"/>
                                        </p:tgtEl>
                                        <p:attrNameLst>
                                          <p:attrName>style.visibility</p:attrName>
                                        </p:attrNameLst>
                                      </p:cBhvr>
                                      <p:to>
                                        <p:strVal val="visible"/>
                                      </p:to>
                                    </p:set>
                                  </p:childTnLst>
                                  <p:subTnLst>
                                    <p:set>
                                      <p:cBhvr override="childStyle">
                                        <p:cTn dur="1" fill="hold" display="0" masterRel="nextClick" afterEffect="1"/>
                                        <p:tgtEl>
                                          <p:spTgt spid="57754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1" grpId="0" animBg="1"/>
      <p:bldP spid="57754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FCB9CE7-A5C6-4046-B80E-9E4AC1BD3B04}" type="slidenum">
              <a:rPr lang="en-US" altLang="zh-CN" sz="1200"/>
              <a:pPr>
                <a:spcAft>
                  <a:spcPct val="0"/>
                </a:spcAft>
                <a:buClrTx/>
                <a:buFontTx/>
                <a:buNone/>
              </a:pPr>
              <a:t>37</a:t>
            </a:fld>
            <a:endParaRPr lang="en-US" altLang="zh-CN" sz="1200"/>
          </a:p>
        </p:txBody>
      </p:sp>
      <p:graphicFrame>
        <p:nvGraphicFramePr>
          <p:cNvPr id="41987" name="Object 4"/>
          <p:cNvGraphicFramePr>
            <a:graphicFrameLocks noChangeAspect="1"/>
          </p:cNvGraphicFramePr>
          <p:nvPr>
            <p:extLst>
              <p:ext uri="{D42A27DB-BD31-4B8C-83A1-F6EECF244321}">
                <p14:modId xmlns:p14="http://schemas.microsoft.com/office/powerpoint/2010/main" val="1516440127"/>
              </p:ext>
            </p:extLst>
          </p:nvPr>
        </p:nvGraphicFramePr>
        <p:xfrm>
          <a:off x="228600" y="609600"/>
          <a:ext cx="7075488" cy="5068888"/>
        </p:xfrm>
        <a:graphic>
          <a:graphicData uri="http://schemas.openxmlformats.org/presentationml/2006/ole">
            <mc:AlternateContent xmlns:mc="http://schemas.openxmlformats.org/markup-compatibility/2006">
              <mc:Choice xmlns:v="urn:schemas-microsoft-com:vml" Requires="v">
                <p:oleObj spid="_x0000_s41990" name="Document" r:id="rId3" imgW="7056048" imgH="5076195" progId="Word.Document.8">
                  <p:embed/>
                </p:oleObj>
              </mc:Choice>
              <mc:Fallback>
                <p:oleObj name="Document" r:id="rId3" imgW="7056048" imgH="5076195"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609600"/>
                        <a:ext cx="7075488" cy="5068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95448FC-F36A-44E7-9BEB-2924994956CD}" type="slidenum">
              <a:rPr lang="en-US" altLang="zh-CN" sz="1200"/>
              <a:pPr>
                <a:spcAft>
                  <a:spcPct val="0"/>
                </a:spcAft>
                <a:buClrTx/>
                <a:buFontTx/>
                <a:buNone/>
              </a:pPr>
              <a:t>38</a:t>
            </a:fld>
            <a:endParaRPr lang="en-US" altLang="zh-CN" sz="1200"/>
          </a:p>
        </p:txBody>
      </p:sp>
      <p:sp>
        <p:nvSpPr>
          <p:cNvPr id="43011" name="Rectangle 2"/>
          <p:cNvSpPr>
            <a:spLocks noGrp="1" noChangeArrowheads="1"/>
          </p:cNvSpPr>
          <p:nvPr>
            <p:ph type="body" idx="1"/>
          </p:nvPr>
        </p:nvSpPr>
        <p:spPr>
          <a:xfrm>
            <a:off x="152400" y="990600"/>
            <a:ext cx="8748713" cy="4760913"/>
          </a:xfrm>
        </p:spPr>
        <p:txBody>
          <a:bodyPr/>
          <a:lstStyle/>
          <a:p>
            <a:pPr eaLnBrk="1" hangingPunct="1"/>
            <a:r>
              <a:rPr lang="zh-CN" altLang="en-US" dirty="0" smtClean="0">
                <a:latin typeface="微软雅黑" panose="020B0503020204020204" pitchFamily="34" charset="-122"/>
                <a:ea typeface="微软雅黑" panose="020B0503020204020204" pitchFamily="34" charset="-122"/>
              </a:rPr>
              <a:t>当然，也可以显式将基类指针强制转换为派生类指针（向下强制类型转换</a:t>
            </a:r>
            <a:r>
              <a:rPr lang="en-US" altLang="zh-CN" dirty="0" err="1" smtClean="0">
                <a:latin typeface="微软雅黑" panose="020B0503020204020204" pitchFamily="34" charset="-122"/>
                <a:ea typeface="微软雅黑" panose="020B0503020204020204" pitchFamily="34" charset="-122"/>
              </a:rPr>
              <a:t>downcasting</a:t>
            </a:r>
            <a:r>
              <a:rPr lang="zh-CN" altLang="en-US" dirty="0" smtClean="0">
                <a:latin typeface="微软雅黑" panose="020B0503020204020204" pitchFamily="34" charset="-122"/>
                <a:ea typeface="微软雅黑" panose="020B0503020204020204" pitchFamily="34" charset="-122"/>
              </a:rPr>
              <a:t>）</a:t>
            </a:r>
          </a:p>
          <a:p>
            <a:pPr lvl="1" eaLnBrk="1" hangingPunct="1"/>
            <a:r>
              <a:rPr lang="zh-CN" altLang="en-US" dirty="0" smtClean="0">
                <a:latin typeface="微软雅黑" panose="020B0503020204020204" pitchFamily="34" charset="-122"/>
                <a:ea typeface="微软雅黑" panose="020B0503020204020204" pitchFamily="34" charset="-122"/>
              </a:rPr>
              <a:t>允许通过指向派生类对象的基类指针访问只在派生类中拥有的成员</a:t>
            </a:r>
          </a:p>
        </p:txBody>
      </p:sp>
    </p:spTree>
  </p:cSld>
  <p:clrMapOvr>
    <a:masterClrMapping/>
  </p:clrMapOvr>
  <p:transition spd="slow">
    <p:pull dir="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919B513-55B7-4E6C-A6E9-A68A8F4C2273}" type="slidenum">
              <a:rPr lang="en-US" altLang="zh-CN" sz="1200"/>
              <a:pPr>
                <a:spcAft>
                  <a:spcPct val="0"/>
                </a:spcAft>
                <a:buClrTx/>
                <a:buFontTx/>
                <a:buNone/>
              </a:pPr>
              <a:t>39</a:t>
            </a:fld>
            <a:endParaRPr lang="en-US" altLang="zh-CN" sz="1200"/>
          </a:p>
        </p:txBody>
      </p:sp>
      <p:sp>
        <p:nvSpPr>
          <p:cNvPr id="46083" name="Text Box 2"/>
          <p:cNvSpPr txBox="1">
            <a:spLocks noChangeArrowheads="1"/>
          </p:cNvSpPr>
          <p:nvPr/>
        </p:nvSpPr>
        <p:spPr bwMode="auto">
          <a:xfrm>
            <a:off x="914400" y="1066800"/>
            <a:ext cx="7369175" cy="465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4063">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1401763" indent="-4572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592263" indent="-4572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828800" indent="-4572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286000" indent="-4572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743200" indent="-4572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3200400" indent="-4572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657600" indent="-4572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4114800" indent="-4572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70000"/>
              </a:lnSpc>
              <a:spcBef>
                <a:spcPct val="50000"/>
              </a:spcBef>
              <a:spcAft>
                <a:spcPct val="0"/>
              </a:spcAft>
              <a:buClrTx/>
              <a:buFontTx/>
              <a:buAutoNum type="arabicParenBoth"/>
            </a:pPr>
            <a:r>
              <a:rPr kumimoji="1" lang="zh-CN" altLang="en-US" sz="2800" b="1">
                <a:solidFill>
                  <a:srgbClr val="FF3399"/>
                </a:solidFill>
                <a:latin typeface="楷体" panose="02010609060101010101" pitchFamily="49" charset="-122"/>
                <a:ea typeface="楷体" panose="02010609060101010101" pitchFamily="49" charset="-122"/>
              </a:rPr>
              <a:t>静态联编</a:t>
            </a:r>
            <a:r>
              <a:rPr kumimoji="1" lang="zh-CN" altLang="en-US" sz="2800" b="1">
                <a:latin typeface="楷体" panose="02010609060101010101" pitchFamily="49" charset="-122"/>
                <a:ea typeface="楷体" panose="02010609060101010101" pitchFamily="49" charset="-122"/>
              </a:rPr>
              <a:t>工作是在编译连接阶段完成的。在编译、连接过程中，系统根据类型匹配等特征确定程序中操作调用与执行该操作代码的关系，即确定某一个同名标识符到底要调用哪一段程序代码。 </a:t>
            </a:r>
          </a:p>
          <a:p>
            <a:pPr algn="just" eaLnBrk="1" hangingPunct="1">
              <a:lnSpc>
                <a:spcPct val="170000"/>
              </a:lnSpc>
              <a:spcBef>
                <a:spcPct val="50000"/>
              </a:spcBef>
              <a:spcAft>
                <a:spcPct val="0"/>
              </a:spcAft>
              <a:buClrTx/>
              <a:buFontTx/>
              <a:buNone/>
            </a:pPr>
            <a:r>
              <a:rPr kumimoji="1" lang="zh-CN" altLang="en-US" sz="2800" b="1">
                <a:solidFill>
                  <a:schemeClr val="accent2"/>
                </a:solidFill>
                <a:latin typeface="楷体" panose="02010609060101010101" pitchFamily="49" charset="-122"/>
                <a:ea typeface="楷体" panose="02010609060101010101" pitchFamily="49" charset="-122"/>
              </a:rPr>
              <a:t>优点：执行速度快</a:t>
            </a:r>
          </a:p>
        </p:txBody>
      </p:sp>
    </p:spTree>
  </p:cSld>
  <p:clrMapOvr>
    <a:masterClrMapping/>
  </p:clrMapOvr>
  <p:transition spd="slow">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EE60B4EC-ABDA-4A6A-A514-0715CBA3B63A}" type="slidenum">
              <a:rPr lang="en-US" altLang="zh-CN" sz="1200"/>
              <a:pPr>
                <a:spcAft>
                  <a:spcPct val="0"/>
                </a:spcAft>
                <a:buClrTx/>
                <a:buFontTx/>
                <a:buNone/>
              </a:pPr>
              <a:t>4</a:t>
            </a:fld>
            <a:endParaRPr lang="en-US" altLang="zh-CN" sz="1200"/>
          </a:p>
        </p:txBody>
      </p:sp>
      <p:sp>
        <p:nvSpPr>
          <p:cNvPr id="7171" name="Text Box 2"/>
          <p:cNvSpPr txBox="1">
            <a:spLocks noChangeArrowheads="1"/>
          </p:cNvSpPr>
          <p:nvPr/>
        </p:nvSpPr>
        <p:spPr bwMode="auto">
          <a:xfrm>
            <a:off x="457200" y="762000"/>
            <a:ext cx="8382000" cy="5376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ts val="600"/>
              </a:spcBef>
              <a:spcAft>
                <a:spcPts val="600"/>
              </a:spcAft>
              <a:buClrTx/>
              <a:buFontTx/>
              <a:buChar char="•"/>
            </a:pPr>
            <a:r>
              <a:rPr kumimoji="1" lang="en-US" altLang="zh-CN" sz="2400" dirty="0">
                <a:latin typeface="微软雅黑" panose="020B0503020204020204" pitchFamily="34" charset="-122"/>
                <a:ea typeface="微软雅黑" panose="020B0503020204020204" pitchFamily="34" charset="-122"/>
              </a:rPr>
              <a:t> </a:t>
            </a:r>
            <a:r>
              <a:rPr kumimoji="1" lang="zh-CN" altLang="en-US" sz="2400" dirty="0">
                <a:latin typeface="微软雅黑" panose="020B0503020204020204" pitchFamily="34" charset="-122"/>
                <a:ea typeface="微软雅黑" panose="020B0503020204020204" pitchFamily="34" charset="-122"/>
              </a:rPr>
              <a:t>类的成员函数重载就是一种多态性。重载使得一个对象调用相同的成员函数时，会由于参数个数不同或参数类型不同而产生不同的调用结果。</a:t>
            </a:r>
          </a:p>
          <a:p>
            <a:pPr eaLnBrk="1" hangingPunct="1">
              <a:lnSpc>
                <a:spcPct val="130000"/>
              </a:lnSpc>
              <a:spcBef>
                <a:spcPts val="600"/>
              </a:spcBef>
              <a:spcAft>
                <a:spcPts val="600"/>
              </a:spcAft>
              <a:buClrTx/>
              <a:buFontTx/>
              <a:buChar char="•"/>
            </a:pPr>
            <a:r>
              <a:rPr kumimoji="1" lang="zh-CN" altLang="en-US" sz="2400" dirty="0">
                <a:latin typeface="微软雅黑" panose="020B0503020204020204" pitchFamily="34" charset="-122"/>
                <a:ea typeface="微软雅黑" panose="020B0503020204020204" pitchFamily="34" charset="-122"/>
              </a:rPr>
              <a:t> 类具有继承性，派生类既可以继承基类中定义过的成员函数，也可以覆盖基类中定义过的成员函数，这样，派生类对象调用一个成员函数时，就会因派生类中是否覆盖了基类中定义过的成员函数而有不同的调用结果。</a:t>
            </a:r>
          </a:p>
          <a:p>
            <a:pPr eaLnBrk="1" hangingPunct="1">
              <a:lnSpc>
                <a:spcPct val="130000"/>
              </a:lnSpc>
              <a:spcBef>
                <a:spcPts val="600"/>
              </a:spcBef>
              <a:spcAft>
                <a:spcPts val="600"/>
              </a:spcAft>
              <a:buClrTx/>
              <a:buFontTx/>
              <a:buChar char="•"/>
            </a:pPr>
            <a:r>
              <a:rPr kumimoji="1" lang="zh-CN" altLang="en-US" sz="2400" dirty="0">
                <a:latin typeface="微软雅黑" panose="020B0503020204020204" pitchFamily="34" charset="-122"/>
                <a:ea typeface="微软雅黑" panose="020B0503020204020204" pitchFamily="34" charset="-122"/>
              </a:rPr>
              <a:t> 派生类还可以重载基类中定义过的成员函数，这样，派生类对象调用一个成员函数时，就会由于参数个数不同或参数类型不同，而产生不同的调用结果。</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fade">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fade">
                                      <p:cBhvr>
                                        <p:cTn id="17" dur="500"/>
                                        <p:tgtEl>
                                          <p:spTgt spid="71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56F6F1A-D85B-4B2E-BB89-92CE8AFDA71A}" type="slidenum">
              <a:rPr lang="en-US" altLang="zh-CN" sz="1200"/>
              <a:pPr>
                <a:spcAft>
                  <a:spcPct val="0"/>
                </a:spcAft>
                <a:buClrTx/>
                <a:buFontTx/>
                <a:buNone/>
              </a:pPr>
              <a:t>40</a:t>
            </a:fld>
            <a:endParaRPr lang="en-US" altLang="zh-CN" sz="1200"/>
          </a:p>
        </p:txBody>
      </p:sp>
      <p:sp>
        <p:nvSpPr>
          <p:cNvPr id="47107" name="Text Box 2"/>
          <p:cNvSpPr txBox="1">
            <a:spLocks noChangeArrowheads="1"/>
          </p:cNvSpPr>
          <p:nvPr/>
        </p:nvSpPr>
        <p:spPr bwMode="auto">
          <a:xfrm>
            <a:off x="533400" y="990600"/>
            <a:ext cx="8001000" cy="465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4063">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47000"/>
              </a:lnSpc>
              <a:spcBef>
                <a:spcPct val="20000"/>
              </a:spcBef>
              <a:buClrTx/>
              <a:buFontTx/>
              <a:buNone/>
            </a:pPr>
            <a:r>
              <a:rPr kumimoji="1" lang="en-US" altLang="zh-CN" sz="2800" b="1">
                <a:latin typeface="楷体" panose="02010609060101010101" pitchFamily="49" charset="-122"/>
                <a:ea typeface="楷体" panose="02010609060101010101" pitchFamily="49" charset="-122"/>
              </a:rPr>
              <a:t>(2) </a:t>
            </a:r>
            <a:r>
              <a:rPr kumimoji="1" lang="zh-CN" altLang="en-US" sz="2800" b="1">
                <a:solidFill>
                  <a:srgbClr val="FF3399"/>
                </a:solidFill>
                <a:latin typeface="楷体" panose="02010609060101010101" pitchFamily="49" charset="-122"/>
                <a:ea typeface="楷体" panose="02010609060101010101" pitchFamily="49" charset="-122"/>
              </a:rPr>
              <a:t>动态联编</a:t>
            </a:r>
            <a:r>
              <a:rPr kumimoji="1" lang="zh-CN" altLang="en-US" sz="2800" b="1">
                <a:latin typeface="楷体" panose="02010609060101010101" pitchFamily="49" charset="-122"/>
                <a:ea typeface="楷体" panose="02010609060101010101" pitchFamily="49" charset="-122"/>
              </a:rPr>
              <a:t>是联编工作是在程序运行阶段完成。</a:t>
            </a:r>
          </a:p>
          <a:p>
            <a:pPr algn="just" eaLnBrk="1" hangingPunct="1">
              <a:lnSpc>
                <a:spcPct val="147000"/>
              </a:lnSpc>
              <a:spcBef>
                <a:spcPct val="20000"/>
              </a:spcBef>
              <a:buClrTx/>
              <a:buFontTx/>
              <a:buNone/>
            </a:pPr>
            <a:r>
              <a:rPr kumimoji="1" lang="zh-CN" altLang="en-US" sz="2800" b="1">
                <a:latin typeface="楷体" panose="02010609060101010101" pitchFamily="49" charset="-122"/>
                <a:ea typeface="楷体" panose="02010609060101010101" pitchFamily="49" charset="-122"/>
              </a:rPr>
              <a:t>在编译连接过程中无法解决的联编问题，要等到</a:t>
            </a:r>
            <a:r>
              <a:rPr kumimoji="1" lang="zh-CN" altLang="en-US" sz="2800" b="1">
                <a:solidFill>
                  <a:schemeClr val="accent2"/>
                </a:solidFill>
                <a:latin typeface="楷体" panose="02010609060101010101" pitchFamily="49" charset="-122"/>
                <a:ea typeface="楷体" panose="02010609060101010101" pitchFamily="49" charset="-122"/>
              </a:rPr>
              <a:t>程序开始运行之后</a:t>
            </a:r>
            <a:r>
              <a:rPr kumimoji="1" lang="zh-CN" altLang="en-US" sz="2800" b="1">
                <a:latin typeface="楷体" panose="02010609060101010101" pitchFamily="49" charset="-122"/>
                <a:ea typeface="楷体" panose="02010609060101010101" pitchFamily="49" charset="-122"/>
              </a:rPr>
              <a:t>才能来确定。动态联编实际上是进行动态识别，</a:t>
            </a:r>
            <a:r>
              <a:rPr kumimoji="1" lang="zh-CN" altLang="en-US" sz="2800" b="1">
                <a:latin typeface="楷体" panose="02010609060101010101" pitchFamily="49" charset="-122"/>
                <a:ea typeface="楷体" panose="02010609060101010101" pitchFamily="49" charset="-122"/>
                <a:cs typeface="AGaramond" pitchFamily="18" charset="0"/>
              </a:rPr>
              <a:t>也就是说，要等到程序运行时，确定了指针所指向的对象的类型时，才能够确定。</a:t>
            </a:r>
            <a:endParaRPr kumimoji="1" lang="zh-CN" altLang="en-US" sz="2800" b="1">
              <a:latin typeface="楷体" panose="02010609060101010101" pitchFamily="49" charset="-122"/>
              <a:ea typeface="楷体" panose="02010609060101010101" pitchFamily="49" charset="-122"/>
            </a:endParaRPr>
          </a:p>
        </p:txBody>
      </p:sp>
    </p:spTree>
  </p:cSld>
  <p:clrMapOvr>
    <a:masterClrMapping/>
  </p:clrMapOvr>
  <p:transition spd="slow">
    <p:pull dir="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92A84E4-42C8-4B7D-9B8D-A70A12F59221}" type="slidenum">
              <a:rPr lang="en-US" altLang="zh-CN" sz="1200"/>
              <a:pPr>
                <a:spcAft>
                  <a:spcPct val="0"/>
                </a:spcAft>
                <a:buClrTx/>
                <a:buFontTx/>
                <a:buNone/>
              </a:pPr>
              <a:t>41</a:t>
            </a:fld>
            <a:endParaRPr lang="en-US" altLang="zh-CN" sz="1200"/>
          </a:p>
        </p:txBody>
      </p:sp>
      <p:sp>
        <p:nvSpPr>
          <p:cNvPr id="49155" name="Rectangle 3"/>
          <p:cNvSpPr>
            <a:spLocks noGrp="1" noChangeArrowheads="1"/>
          </p:cNvSpPr>
          <p:nvPr>
            <p:ph type="body" idx="1"/>
          </p:nvPr>
        </p:nvSpPr>
        <p:spPr>
          <a:xfrm>
            <a:off x="381000" y="990600"/>
            <a:ext cx="8153400" cy="5100638"/>
          </a:xfrm>
        </p:spPr>
        <p:txBody>
          <a:bodyPr/>
          <a:lstStyle/>
          <a:p>
            <a:pPr eaLnBrk="1" hangingPunct="1"/>
            <a:r>
              <a:rPr lang="zh-CN" altLang="en-US" b="1" smtClean="0">
                <a:latin typeface="Consolas" panose="020B0609020204030204" pitchFamily="49" charset="0"/>
                <a:ea typeface="楷体" panose="02010609060101010101" pitchFamily="49" charset="-122"/>
              </a:rPr>
              <a:t>假定一组形状类</a:t>
            </a:r>
            <a:r>
              <a:rPr lang="en-US" altLang="zh-CN" b="1" smtClean="0">
                <a:latin typeface="Consolas" panose="020B0609020204030204" pitchFamily="49" charset="0"/>
                <a:ea typeface="楷体" panose="02010609060101010101" pitchFamily="49" charset="-122"/>
              </a:rPr>
              <a:t>(</a:t>
            </a:r>
            <a:r>
              <a:rPr lang="zh-CN" altLang="en-US" b="1" smtClean="0">
                <a:latin typeface="Consolas" panose="020B0609020204030204" pitchFamily="49" charset="0"/>
                <a:ea typeface="楷体" panose="02010609060101010101" pitchFamily="49" charset="-122"/>
              </a:rPr>
              <a:t>如</a:t>
            </a:r>
            <a:r>
              <a:rPr lang="en-US" altLang="zh-CN" b="1" smtClean="0">
                <a:latin typeface="Consolas" panose="020B0609020204030204" pitchFamily="49" charset="0"/>
                <a:ea typeface="楷体" panose="02010609060101010101" pitchFamily="49" charset="-122"/>
              </a:rPr>
              <a:t>Circle</a:t>
            </a:r>
            <a:r>
              <a:rPr lang="zh-CN" altLang="en-US" b="1" smtClean="0">
                <a:latin typeface="Consolas" panose="020B0609020204030204" pitchFamily="49" charset="0"/>
                <a:ea typeface="楷体" panose="02010609060101010101" pitchFamily="49" charset="-122"/>
              </a:rPr>
              <a:t>、</a:t>
            </a:r>
            <a:r>
              <a:rPr lang="en-US" altLang="zh-CN" b="1" smtClean="0">
                <a:latin typeface="Consolas" panose="020B0609020204030204" pitchFamily="49" charset="0"/>
                <a:ea typeface="楷体" panose="02010609060101010101" pitchFamily="49" charset="-122"/>
              </a:rPr>
              <a:t>Trriangle</a:t>
            </a:r>
            <a:r>
              <a:rPr lang="zh-CN" altLang="en-US" b="1" smtClean="0">
                <a:latin typeface="Consolas" panose="020B0609020204030204" pitchFamily="49" charset="0"/>
                <a:ea typeface="楷体" panose="02010609060101010101" pitchFamily="49" charset="-122"/>
              </a:rPr>
              <a:t>、</a:t>
            </a:r>
            <a:r>
              <a:rPr lang="en-US" altLang="zh-CN" b="1" smtClean="0">
                <a:latin typeface="Consolas" panose="020B0609020204030204" pitchFamily="49" charset="0"/>
                <a:ea typeface="楷体" panose="02010609060101010101" pitchFamily="49" charset="-122"/>
              </a:rPr>
              <a:t>Rectangle</a:t>
            </a:r>
            <a:r>
              <a:rPr lang="zh-CN" altLang="en-US" b="1" smtClean="0">
                <a:latin typeface="Consolas" panose="020B0609020204030204" pitchFamily="49" charset="0"/>
                <a:ea typeface="楷体" panose="02010609060101010101" pitchFamily="49" charset="-122"/>
              </a:rPr>
              <a:t>和</a:t>
            </a:r>
            <a:r>
              <a:rPr lang="en-US" altLang="zh-CN" b="1" smtClean="0">
                <a:latin typeface="Consolas" panose="020B0609020204030204" pitchFamily="49" charset="0"/>
                <a:ea typeface="楷体" panose="02010609060101010101" pitchFamily="49" charset="-122"/>
              </a:rPr>
              <a:t>Square</a:t>
            </a:r>
            <a:r>
              <a:rPr lang="zh-CN" altLang="en-US" b="1" smtClean="0">
                <a:latin typeface="Consolas" panose="020B0609020204030204" pitchFamily="49" charset="0"/>
                <a:ea typeface="楷体" panose="02010609060101010101" pitchFamily="49" charset="-122"/>
              </a:rPr>
              <a:t>等</a:t>
            </a:r>
            <a:r>
              <a:rPr lang="en-US" altLang="zh-CN" b="1" smtClean="0">
                <a:latin typeface="Consolas" panose="020B0609020204030204" pitchFamily="49" charset="0"/>
                <a:ea typeface="楷体" panose="02010609060101010101" pitchFamily="49" charset="-122"/>
              </a:rPr>
              <a:t>)</a:t>
            </a:r>
            <a:r>
              <a:rPr lang="zh-CN" altLang="en-US" b="1" smtClean="0">
                <a:latin typeface="Consolas" panose="020B0609020204030204" pitchFamily="49" charset="0"/>
                <a:ea typeface="楷体" panose="02010609060101010101" pitchFamily="49" charset="-122"/>
              </a:rPr>
              <a:t>都是从基类</a:t>
            </a:r>
            <a:r>
              <a:rPr lang="en-US" altLang="zh-CN" b="1" smtClean="0">
                <a:latin typeface="Consolas" panose="020B0609020204030204" pitchFamily="49" charset="0"/>
                <a:ea typeface="楷体" panose="02010609060101010101" pitchFamily="49" charset="-122"/>
              </a:rPr>
              <a:t>Shape</a:t>
            </a:r>
            <a:r>
              <a:rPr lang="zh-CN" altLang="en-US" b="1" smtClean="0">
                <a:latin typeface="Consolas" panose="020B0609020204030204" pitchFamily="49" charset="0"/>
                <a:ea typeface="楷体" panose="02010609060101010101" pitchFamily="49" charset="-122"/>
              </a:rPr>
              <a:t>派生出来的。每个类都有自己</a:t>
            </a:r>
            <a:r>
              <a:rPr lang="en-US" altLang="zh-CN" b="1" smtClean="0">
                <a:latin typeface="Consolas" panose="020B0609020204030204" pitchFamily="49" charset="0"/>
                <a:ea typeface="楷体" panose="02010609060101010101" pitchFamily="49" charset="-122"/>
              </a:rPr>
              <a:t>draw</a:t>
            </a:r>
            <a:r>
              <a:rPr lang="zh-CN" altLang="en-US" b="1" smtClean="0">
                <a:latin typeface="Consolas" panose="020B0609020204030204" pitchFamily="49" charset="0"/>
                <a:ea typeface="楷体" panose="02010609060101010101" pitchFamily="49" charset="-122"/>
              </a:rPr>
              <a:t>函数，能够绘制其自身形状</a:t>
            </a:r>
          </a:p>
          <a:p>
            <a:pPr lvl="1" eaLnBrk="1" hangingPunct="1"/>
            <a:r>
              <a:rPr lang="zh-CN" altLang="en-US" b="1" smtClean="0">
                <a:latin typeface="Consolas" panose="020B0609020204030204" pitchFamily="49" charset="0"/>
                <a:ea typeface="楷体" panose="02010609060101010101" pitchFamily="49" charset="-122"/>
              </a:rPr>
              <a:t>绘制每种形状的</a:t>
            </a:r>
            <a:r>
              <a:rPr lang="en-US" altLang="zh-CN" b="1" smtClean="0">
                <a:latin typeface="Consolas" panose="020B0609020204030204" pitchFamily="49" charset="0"/>
                <a:ea typeface="楷体" panose="02010609060101010101" pitchFamily="49" charset="-122"/>
              </a:rPr>
              <a:t>draw</a:t>
            </a:r>
            <a:r>
              <a:rPr lang="zh-CN" altLang="en-US" b="1" smtClean="0">
                <a:latin typeface="Consolas" panose="020B0609020204030204" pitchFamily="49" charset="0"/>
                <a:ea typeface="楷体" panose="02010609060101010101" pitchFamily="49" charset="-122"/>
              </a:rPr>
              <a:t>函数是大不相同的。</a:t>
            </a:r>
          </a:p>
          <a:p>
            <a:pPr eaLnBrk="1" hangingPunct="1"/>
            <a:r>
              <a:rPr lang="zh-CN" altLang="en-US" b="1" smtClean="0">
                <a:latin typeface="Consolas" panose="020B0609020204030204" pitchFamily="49" charset="0"/>
                <a:ea typeface="楷体" panose="02010609060101010101" pitchFamily="49" charset="-122"/>
              </a:rPr>
              <a:t>绘制任何形状，把它作为基类</a:t>
            </a:r>
            <a:r>
              <a:rPr lang="en-US" altLang="zh-CN" b="1" smtClean="0">
                <a:latin typeface="Consolas" panose="020B0609020204030204" pitchFamily="49" charset="0"/>
                <a:ea typeface="楷体" panose="02010609060101010101" pitchFamily="49" charset="-122"/>
              </a:rPr>
              <a:t>Shape</a:t>
            </a:r>
            <a:r>
              <a:rPr lang="zh-CN" altLang="en-US" b="1" smtClean="0">
                <a:latin typeface="Consolas" panose="020B0609020204030204" pitchFamily="49" charset="0"/>
                <a:ea typeface="楷体" panose="02010609060101010101" pitchFamily="49" charset="-122"/>
              </a:rPr>
              <a:t>的对象处理统一处理</a:t>
            </a:r>
          </a:p>
          <a:p>
            <a:pPr lvl="1" eaLnBrk="1" hangingPunct="1"/>
            <a:r>
              <a:rPr lang="zh-CN" altLang="en-US" b="1" smtClean="0">
                <a:latin typeface="Consolas" panose="020B0609020204030204" pitchFamily="49" charset="0"/>
                <a:ea typeface="楷体" panose="02010609060101010101" pitchFamily="49" charset="-122"/>
              </a:rPr>
              <a:t>调用基类</a:t>
            </a:r>
            <a:r>
              <a:rPr lang="en-US" altLang="zh-CN" b="1" smtClean="0">
                <a:latin typeface="Consolas" panose="020B0609020204030204" pitchFamily="49" charset="0"/>
                <a:ea typeface="楷体" panose="02010609060101010101" pitchFamily="49" charset="-122"/>
              </a:rPr>
              <a:t>Shape</a:t>
            </a:r>
            <a:r>
              <a:rPr lang="zh-CN" altLang="en-US" b="1" smtClean="0">
                <a:latin typeface="Consolas" panose="020B0609020204030204" pitchFamily="49" charset="0"/>
                <a:ea typeface="楷体" panose="02010609060101010101" pitchFamily="49" charset="-122"/>
              </a:rPr>
              <a:t>的函数</a:t>
            </a:r>
            <a:r>
              <a:rPr lang="en-US" altLang="zh-CN" b="1" smtClean="0">
                <a:latin typeface="Consolas" panose="020B0609020204030204" pitchFamily="49" charset="0"/>
                <a:ea typeface="楷体" panose="02010609060101010101" pitchFamily="49" charset="-122"/>
              </a:rPr>
              <a:t>draw</a:t>
            </a:r>
          </a:p>
          <a:p>
            <a:pPr lvl="1" eaLnBrk="1" hangingPunct="1"/>
            <a:r>
              <a:rPr lang="zh-CN" altLang="en-US" b="1" smtClean="0">
                <a:latin typeface="Consolas" panose="020B0609020204030204" pitchFamily="49" charset="0"/>
                <a:ea typeface="楷体" panose="02010609060101010101" pitchFamily="49" charset="-122"/>
              </a:rPr>
              <a:t>让程序动态地确定</a:t>
            </a:r>
            <a:r>
              <a:rPr lang="en-US" altLang="zh-CN" b="1" smtClean="0">
                <a:latin typeface="Consolas" panose="020B0609020204030204" pitchFamily="49" charset="0"/>
                <a:ea typeface="楷体" panose="02010609060101010101" pitchFamily="49" charset="-122"/>
              </a:rPr>
              <a:t>(</a:t>
            </a:r>
            <a:r>
              <a:rPr lang="zh-CN" altLang="en-US" b="1" smtClean="0">
                <a:latin typeface="Consolas" panose="020B0609020204030204" pitchFamily="49" charset="0"/>
                <a:ea typeface="楷体" panose="02010609060101010101" pitchFamily="49" charset="-122"/>
              </a:rPr>
              <a:t>即在执行时确定</a:t>
            </a:r>
            <a:r>
              <a:rPr lang="en-US" altLang="zh-CN" b="1" smtClean="0">
                <a:latin typeface="Consolas" panose="020B0609020204030204" pitchFamily="49" charset="0"/>
                <a:ea typeface="楷体" panose="02010609060101010101" pitchFamily="49" charset="-122"/>
              </a:rPr>
              <a:t>)</a:t>
            </a:r>
            <a:r>
              <a:rPr lang="zh-CN" altLang="en-US" b="1" smtClean="0">
                <a:latin typeface="Consolas" panose="020B0609020204030204" pitchFamily="49" charset="0"/>
                <a:ea typeface="楷体" panose="02010609060101010101" pitchFamily="49" charset="-122"/>
              </a:rPr>
              <a:t>使用哪个派生类的</a:t>
            </a:r>
            <a:r>
              <a:rPr lang="en-US" altLang="zh-CN" b="1" smtClean="0">
                <a:latin typeface="Consolas" panose="020B0609020204030204" pitchFamily="49" charset="0"/>
                <a:ea typeface="楷体" panose="02010609060101010101" pitchFamily="49" charset="-122"/>
              </a:rPr>
              <a:t>draw</a:t>
            </a:r>
            <a:r>
              <a:rPr lang="zh-CN" altLang="en-US" b="1" smtClean="0">
                <a:latin typeface="Consolas" panose="020B0609020204030204" pitchFamily="49" charset="0"/>
                <a:ea typeface="楷体" panose="02010609060101010101" pitchFamily="49" charset="-122"/>
              </a:rPr>
              <a:t>函数</a:t>
            </a:r>
            <a:r>
              <a:rPr kumimoji="1" lang="zh-CN" altLang="en-US" smtClean="0">
                <a:latin typeface="Consolas" panose="020B0609020204030204" pitchFamily="49" charset="0"/>
                <a:ea typeface="楷体" panose="02010609060101010101" pitchFamily="49" charset="-122"/>
              </a:rPr>
              <a:t> </a:t>
            </a:r>
          </a:p>
          <a:p>
            <a:pPr eaLnBrk="1" hangingPunct="1"/>
            <a:r>
              <a:rPr kumimoji="1" lang="zh-CN" altLang="en-US" smtClean="0">
                <a:latin typeface="Consolas" panose="020B0609020204030204" pitchFamily="49" charset="0"/>
                <a:ea typeface="楷体" panose="02010609060101010101" pitchFamily="49" charset="-122"/>
              </a:rPr>
              <a:t>那么如何来确定是用静态联编还是动态联编？</a:t>
            </a:r>
          </a:p>
          <a:p>
            <a:pPr eaLnBrk="1" hangingPunct="1"/>
            <a:r>
              <a:rPr kumimoji="1" lang="en-US" altLang="zh-CN" smtClean="0">
                <a:latin typeface="Consolas" panose="020B0609020204030204" pitchFamily="49" charset="0"/>
                <a:ea typeface="楷体" panose="02010609060101010101" pitchFamily="49" charset="-122"/>
              </a:rPr>
              <a:t>C++</a:t>
            </a:r>
            <a:r>
              <a:rPr kumimoji="1" lang="zh-CN" altLang="en-US" smtClean="0">
                <a:latin typeface="Consolas" panose="020B0609020204030204" pitchFamily="49" charset="0"/>
                <a:ea typeface="楷体" panose="02010609060101010101" pitchFamily="49" charset="-122"/>
              </a:rPr>
              <a:t>规定动态联编是在</a:t>
            </a:r>
            <a:r>
              <a:rPr kumimoji="1" lang="zh-CN" altLang="en-US" smtClean="0">
                <a:solidFill>
                  <a:srgbClr val="FF3300"/>
                </a:solidFill>
                <a:latin typeface="Consolas" panose="020B0609020204030204" pitchFamily="49" charset="0"/>
                <a:ea typeface="楷体" panose="02010609060101010101" pitchFamily="49" charset="-122"/>
              </a:rPr>
              <a:t>虚函数</a:t>
            </a:r>
            <a:r>
              <a:rPr kumimoji="1" lang="zh-CN" altLang="en-US" smtClean="0">
                <a:latin typeface="Consolas" panose="020B0609020204030204" pitchFamily="49" charset="0"/>
                <a:ea typeface="楷体" panose="02010609060101010101" pitchFamily="49" charset="-122"/>
              </a:rPr>
              <a:t>的支持下实现的</a:t>
            </a:r>
          </a:p>
        </p:txBody>
      </p:sp>
    </p:spTree>
  </p:cSld>
  <p:clrMapOvr>
    <a:masterClrMapping/>
  </p:clrMapOvr>
  <p:transition spd="slow">
    <p:pull dir="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C44EE34B-7B1D-4BD0-A02A-C2D036DFB403}" type="slidenum">
              <a:rPr lang="en-US" altLang="zh-CN" sz="1200"/>
              <a:pPr>
                <a:spcAft>
                  <a:spcPct val="0"/>
                </a:spcAft>
                <a:buClrTx/>
                <a:buFontTx/>
                <a:buNone/>
              </a:pPr>
              <a:t>42</a:t>
            </a:fld>
            <a:endParaRPr lang="en-US" altLang="zh-CN" sz="1200"/>
          </a:p>
        </p:txBody>
      </p:sp>
      <p:sp>
        <p:nvSpPr>
          <p:cNvPr id="5017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7 Virtual Functions</a:t>
            </a:r>
          </a:p>
        </p:txBody>
      </p:sp>
      <p:sp>
        <p:nvSpPr>
          <p:cNvPr id="50180" name="Rectangle 3"/>
          <p:cNvSpPr>
            <a:spLocks noGrp="1" noChangeArrowheads="1"/>
          </p:cNvSpPr>
          <p:nvPr>
            <p:ph type="body" idx="1"/>
          </p:nvPr>
        </p:nvSpPr>
        <p:spPr>
          <a:xfrm>
            <a:off x="76200" y="1493838"/>
            <a:ext cx="8915400" cy="4525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楷体" panose="02010609060101010101" pitchFamily="49" charset="-122"/>
                <a:ea typeface="楷体" panose="02010609060101010101" pitchFamily="49" charset="-122"/>
              </a:rPr>
              <a:t>因此，哪个函数被调用？</a:t>
            </a:r>
          </a:p>
          <a:p>
            <a:pPr lvl="1" eaLnBrk="1" hangingPunct="1">
              <a:lnSpc>
                <a:spcPct val="120000"/>
              </a:lnSpc>
            </a:pPr>
            <a:r>
              <a:rPr lang="zh-CN" altLang="en-US" sz="3100" b="1" smtClean="0">
                <a:latin typeface="楷体" panose="02010609060101010101" pitchFamily="49" charset="-122"/>
                <a:ea typeface="楷体" panose="02010609060101010101" pitchFamily="49" charset="-122"/>
              </a:rPr>
              <a:t>在非虚函数中，由句柄决定能够调用的函数</a:t>
            </a:r>
          </a:p>
          <a:p>
            <a:pPr lvl="1" eaLnBrk="1" hangingPunct="1">
              <a:lnSpc>
                <a:spcPct val="120000"/>
              </a:lnSpc>
            </a:pPr>
            <a:r>
              <a:rPr lang="zh-CN" altLang="en-US" sz="3100" b="1" smtClean="0">
                <a:latin typeface="楷体" panose="02010609060101010101" pitchFamily="49" charset="-122"/>
                <a:ea typeface="楷体" panose="02010609060101010101" pitchFamily="49" charset="-122"/>
              </a:rPr>
              <a:t>在虚拟函数中（ </a:t>
            </a:r>
            <a:r>
              <a:rPr lang="en-US" altLang="zh-CN" sz="3100" b="1" smtClean="0">
                <a:latin typeface="楷体" panose="02010609060101010101" pitchFamily="49" charset="-122"/>
                <a:ea typeface="楷体" panose="02010609060101010101" pitchFamily="49" charset="-122"/>
              </a:rPr>
              <a:t>virtual functions </a:t>
            </a:r>
            <a:r>
              <a:rPr lang="zh-CN" altLang="en-US" sz="3100" b="1" smtClean="0">
                <a:latin typeface="楷体" panose="02010609060101010101" pitchFamily="49" charset="-122"/>
                <a:ea typeface="楷体" panose="02010609060101010101" pitchFamily="49" charset="-122"/>
              </a:rPr>
              <a:t>）</a:t>
            </a:r>
          </a:p>
          <a:p>
            <a:pPr lvl="2" eaLnBrk="1" hangingPunct="1">
              <a:lnSpc>
                <a:spcPct val="120000"/>
              </a:lnSpc>
            </a:pPr>
            <a:r>
              <a:rPr lang="zh-CN" altLang="en-US" sz="3200" b="1" u="sng" smtClean="0">
                <a:solidFill>
                  <a:srgbClr val="FF3300"/>
                </a:solidFill>
                <a:latin typeface="楷体" panose="02010609060101010101" pitchFamily="49" charset="-122"/>
                <a:ea typeface="楷体" panose="02010609060101010101" pitchFamily="49" charset="-122"/>
              </a:rPr>
              <a:t>是由句柄所指向的对象类型，而不是由句柄的类型决定了函数的哪个版本被调用</a:t>
            </a:r>
          </a:p>
          <a:p>
            <a:pPr lvl="2" eaLnBrk="1" hangingPunct="1">
              <a:lnSpc>
                <a:spcPct val="120000"/>
              </a:lnSpc>
            </a:pPr>
            <a:r>
              <a:rPr lang="zh-CN" altLang="en-US" sz="3200" b="1" smtClean="0">
                <a:latin typeface="楷体" panose="02010609060101010101" pitchFamily="49" charset="-122"/>
                <a:ea typeface="楷体" panose="02010609060101010101" pitchFamily="49" charset="-122"/>
              </a:rPr>
              <a:t>允许程序动态决定使用哪个函数</a:t>
            </a:r>
          </a:p>
          <a:p>
            <a:pPr lvl="3" eaLnBrk="1" hangingPunct="1">
              <a:lnSpc>
                <a:spcPct val="120000"/>
              </a:lnSpc>
            </a:pPr>
            <a:r>
              <a:rPr lang="zh-CN" altLang="en-US" sz="2800" b="1" smtClean="0">
                <a:latin typeface="楷体" panose="02010609060101010101" pitchFamily="49" charset="-122"/>
                <a:ea typeface="楷体" panose="02010609060101010101" pitchFamily="49" charset="-122"/>
              </a:rPr>
              <a:t>称为动态绑定或晚绑定</a:t>
            </a:r>
          </a:p>
        </p:txBody>
      </p:sp>
    </p:spTree>
  </p:cSld>
  <p:clrMapOvr>
    <a:masterClrMapping/>
  </p:clrMapOvr>
  <p:transition spd="slow">
    <p:pull dir="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520289CB-CB47-4C2C-A45A-D425985FF189}" type="slidenum">
              <a:rPr lang="en-US" altLang="zh-CN" sz="1200"/>
              <a:pPr>
                <a:spcAft>
                  <a:spcPct val="0"/>
                </a:spcAft>
                <a:buClrTx/>
                <a:buFontTx/>
                <a:buNone/>
              </a:pPr>
              <a:t>43</a:t>
            </a:fld>
            <a:endParaRPr lang="en-US" altLang="zh-CN" sz="1200"/>
          </a:p>
        </p:txBody>
      </p:sp>
      <p:sp>
        <p:nvSpPr>
          <p:cNvPr id="5120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7 Virtual Functions</a:t>
            </a:r>
          </a:p>
        </p:txBody>
      </p:sp>
      <p:sp>
        <p:nvSpPr>
          <p:cNvPr id="419843" name="Rectangle 3"/>
          <p:cNvSpPr>
            <a:spLocks noGrp="1" noChangeArrowheads="1"/>
          </p:cNvSpPr>
          <p:nvPr>
            <p:ph type="body" idx="1"/>
          </p:nvPr>
        </p:nvSpPr>
        <p:spPr>
          <a:xfrm>
            <a:off x="76200" y="1493838"/>
            <a:ext cx="8915400" cy="4754562"/>
          </a:xfrm>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defRPr/>
            </a:pPr>
            <a:r>
              <a:rPr lang="zh-CN" altLang="en-US" sz="3600" b="1" dirty="0" smtClean="0">
                <a:latin typeface="Consolas" panose="020B0609020204030204" pitchFamily="49" charset="0"/>
                <a:ea typeface="楷体" panose="02010609060101010101" pitchFamily="49" charset="-122"/>
              </a:rPr>
              <a:t>虚拟函数</a:t>
            </a:r>
          </a:p>
          <a:p>
            <a:pPr lvl="1" eaLnBrk="1" hangingPunct="1">
              <a:lnSpc>
                <a:spcPct val="120000"/>
              </a:lnSpc>
              <a:defRPr/>
            </a:pPr>
            <a:r>
              <a:rPr lang="zh-CN" altLang="en-US" sz="3100" b="1" dirty="0" smtClean="0">
                <a:latin typeface="Consolas" panose="020B0609020204030204" pitchFamily="49" charset="0"/>
                <a:ea typeface="楷体" panose="02010609060101010101" pitchFamily="49" charset="-122"/>
              </a:rPr>
              <a:t>在基类的成员函数原型前加上 </a:t>
            </a:r>
            <a:r>
              <a:rPr lang="en-US" altLang="zh-CN" sz="3100" b="1" dirty="0" smtClean="0">
                <a:latin typeface="Consolas" panose="020B0609020204030204" pitchFamily="49" charset="0"/>
                <a:ea typeface="楷体" panose="02010609060101010101" pitchFamily="49" charset="-122"/>
              </a:rPr>
              <a:t>virtual </a:t>
            </a:r>
            <a:r>
              <a:rPr lang="zh-CN" altLang="en-US" sz="3100" b="1" dirty="0" smtClean="0">
                <a:latin typeface="Consolas" panose="020B0609020204030204" pitchFamily="49" charset="0"/>
                <a:ea typeface="楷体" panose="02010609060101010101" pitchFamily="49" charset="-122"/>
              </a:rPr>
              <a:t>关键字 </a:t>
            </a:r>
          </a:p>
          <a:p>
            <a:pPr eaLnBrk="1" hangingPunct="1">
              <a:spcBef>
                <a:spcPct val="50000"/>
              </a:spcBef>
              <a:spcAft>
                <a:spcPct val="0"/>
              </a:spcAft>
              <a:buClrTx/>
              <a:buFontTx/>
              <a:buNone/>
              <a:defRPr/>
            </a:pPr>
            <a:r>
              <a:rPr kumimoji="1" lang="zh-CN" altLang="en-US" b="1" dirty="0" smtClean="0">
                <a:solidFill>
                  <a:srgbClr val="FF0000"/>
                </a:solidFill>
                <a:effectLst>
                  <a:outerShdw blurRad="38100" dist="38100" dir="2700000" algn="tl">
                    <a:srgbClr val="C0C0C0"/>
                  </a:outerShdw>
                </a:effectLst>
                <a:ea typeface="宋体" panose="02010600030101010101" pitchFamily="2" charset="-122"/>
              </a:rPr>
              <a:t>          </a:t>
            </a:r>
            <a:r>
              <a:rPr kumimoji="1" lang="en-US" altLang="zh-CN" b="1" dirty="0" smtClean="0">
                <a:solidFill>
                  <a:srgbClr val="FF0000"/>
                </a:solidFill>
                <a:effectLst>
                  <a:outerShdw blurRad="38100" dist="38100" dir="2700000" algn="tl">
                    <a:srgbClr val="C0C0C0"/>
                  </a:outerShdw>
                </a:effectLst>
                <a:ea typeface="宋体" panose="02010600030101010101" pitchFamily="2" charset="-122"/>
              </a:rPr>
              <a:t>virtual </a:t>
            </a:r>
            <a:r>
              <a:rPr kumimoji="1" lang="en-US" altLang="zh-CN" b="1" dirty="0" smtClean="0">
                <a:solidFill>
                  <a:schemeClr val="accent2"/>
                </a:solidFill>
                <a:effectLst>
                  <a:outerShdw blurRad="38100" dist="38100" dir="2700000" algn="tl">
                    <a:srgbClr val="C0C0C0"/>
                  </a:outerShdw>
                </a:effectLst>
                <a:ea typeface="宋体" panose="02010600030101010101" pitchFamily="2" charset="-122"/>
              </a:rPr>
              <a:t> </a:t>
            </a:r>
            <a:r>
              <a:rPr kumimoji="1" lang="en-US" altLang="zh-CN" b="1" dirty="0" smtClean="0">
                <a:solidFill>
                  <a:srgbClr val="9900CC"/>
                </a:solidFill>
                <a:effectLst>
                  <a:outerShdw blurRad="38100" dist="38100" dir="2700000" algn="tl">
                    <a:srgbClr val="C0C0C0"/>
                  </a:outerShdw>
                </a:effectLst>
                <a:ea typeface="宋体" panose="02010600030101010101" pitchFamily="2" charset="-122"/>
              </a:rPr>
              <a:t>&lt;</a:t>
            </a:r>
            <a:r>
              <a:rPr kumimoji="1" lang="zh-CN" altLang="en-US" b="1" dirty="0" smtClean="0">
                <a:solidFill>
                  <a:srgbClr val="9900CC"/>
                </a:solidFill>
                <a:effectLst>
                  <a:outerShdw blurRad="38100" dist="38100" dir="2700000" algn="tl">
                    <a:srgbClr val="C0C0C0"/>
                  </a:outerShdw>
                </a:effectLst>
                <a:ea typeface="宋体" panose="02010600030101010101" pitchFamily="2" charset="-122"/>
              </a:rPr>
              <a:t>函数类型</a:t>
            </a:r>
            <a:r>
              <a:rPr kumimoji="1" lang="en-US" altLang="zh-CN" b="1" dirty="0" smtClean="0">
                <a:solidFill>
                  <a:srgbClr val="9900CC"/>
                </a:solidFill>
                <a:effectLst>
                  <a:outerShdw blurRad="38100" dist="38100" dir="2700000" algn="tl">
                    <a:srgbClr val="C0C0C0"/>
                  </a:outerShdw>
                </a:effectLst>
                <a:ea typeface="宋体" panose="02010600030101010101" pitchFamily="2" charset="-122"/>
              </a:rPr>
              <a:t>&gt;  &lt;</a:t>
            </a:r>
            <a:r>
              <a:rPr kumimoji="1" lang="zh-CN" altLang="en-US" b="1" dirty="0" smtClean="0">
                <a:solidFill>
                  <a:srgbClr val="9900CC"/>
                </a:solidFill>
                <a:effectLst>
                  <a:outerShdw blurRad="38100" dist="38100" dir="2700000" algn="tl">
                    <a:srgbClr val="C0C0C0"/>
                  </a:outerShdw>
                </a:effectLst>
                <a:ea typeface="宋体" panose="02010600030101010101" pitchFamily="2" charset="-122"/>
              </a:rPr>
              <a:t>函数名</a:t>
            </a:r>
            <a:r>
              <a:rPr kumimoji="1" lang="en-US" altLang="zh-CN" b="1" dirty="0" smtClean="0">
                <a:solidFill>
                  <a:srgbClr val="9900CC"/>
                </a:solidFill>
                <a:effectLst>
                  <a:outerShdw blurRad="38100" dist="38100" dir="2700000" algn="tl">
                    <a:srgbClr val="C0C0C0"/>
                  </a:outerShdw>
                </a:effectLst>
                <a:ea typeface="宋体" panose="02010600030101010101" pitchFamily="2" charset="-122"/>
              </a:rPr>
              <a:t>&gt;(</a:t>
            </a:r>
            <a:r>
              <a:rPr kumimoji="1" lang="zh-CN" altLang="en-US" b="1" dirty="0" smtClean="0">
                <a:solidFill>
                  <a:srgbClr val="9900CC"/>
                </a:solidFill>
                <a:effectLst>
                  <a:outerShdw blurRad="38100" dist="38100" dir="2700000" algn="tl">
                    <a:srgbClr val="C0C0C0"/>
                  </a:outerShdw>
                </a:effectLst>
                <a:ea typeface="宋体" panose="02010600030101010101" pitchFamily="2" charset="-122"/>
              </a:rPr>
              <a:t>形参表</a:t>
            </a:r>
            <a:r>
              <a:rPr kumimoji="1" lang="en-US" altLang="zh-CN" b="1" dirty="0" smtClean="0">
                <a:solidFill>
                  <a:srgbClr val="9900CC"/>
                </a:solidFill>
                <a:effectLst>
                  <a:outerShdw blurRad="38100" dist="38100" dir="2700000" algn="tl">
                    <a:srgbClr val="C0C0C0"/>
                  </a:outerShdw>
                </a:effectLst>
                <a:ea typeface="宋体" panose="02010600030101010101" pitchFamily="2" charset="-122"/>
              </a:rPr>
              <a:t>) {   [</a:t>
            </a:r>
            <a:r>
              <a:rPr kumimoji="1" lang="zh-CN" altLang="en-US" b="1" dirty="0" smtClean="0">
                <a:solidFill>
                  <a:srgbClr val="9900CC"/>
                </a:solidFill>
                <a:effectLst>
                  <a:outerShdw blurRad="38100" dist="38100" dir="2700000" algn="tl">
                    <a:srgbClr val="C0C0C0"/>
                  </a:outerShdw>
                </a:effectLst>
                <a:ea typeface="宋体" panose="02010600030101010101" pitchFamily="2" charset="-122"/>
              </a:rPr>
              <a:t>函数体</a:t>
            </a:r>
            <a:r>
              <a:rPr kumimoji="1" lang="en-US" altLang="zh-CN" b="1" dirty="0" smtClean="0">
                <a:solidFill>
                  <a:srgbClr val="9900CC"/>
                </a:solidFill>
                <a:effectLst>
                  <a:outerShdw blurRad="38100" dist="38100" dir="2700000" algn="tl">
                    <a:srgbClr val="C0C0C0"/>
                  </a:outerShdw>
                </a:effectLst>
                <a:ea typeface="宋体" panose="02010600030101010101" pitchFamily="2" charset="-122"/>
              </a:rPr>
              <a:t>]  } </a:t>
            </a:r>
            <a:endParaRPr lang="en-US" altLang="zh-CN" sz="3200" b="1" dirty="0" smtClean="0">
              <a:solidFill>
                <a:srgbClr val="9900CC"/>
              </a:solidFill>
              <a:latin typeface="Consolas" panose="020B0609020204030204" pitchFamily="49" charset="0"/>
              <a:ea typeface="楷体" panose="02010609060101010101" pitchFamily="49" charset="-122"/>
            </a:endParaRPr>
          </a:p>
          <a:p>
            <a:pPr lvl="1" eaLnBrk="1" hangingPunct="1">
              <a:lnSpc>
                <a:spcPct val="120000"/>
              </a:lnSpc>
              <a:defRPr/>
            </a:pPr>
            <a:r>
              <a:rPr lang="zh-CN" altLang="en-US" sz="3100" b="1" dirty="0" smtClean="0">
                <a:latin typeface="Consolas" panose="020B0609020204030204" pitchFamily="49" charset="0"/>
                <a:ea typeface="楷体" panose="02010609060101010101" pitchFamily="49" charset="-122"/>
              </a:rPr>
              <a:t>派生类用自己的方式重写该函数</a:t>
            </a:r>
          </a:p>
          <a:p>
            <a:pPr lvl="1" eaLnBrk="1" hangingPunct="1">
              <a:lnSpc>
                <a:spcPct val="120000"/>
              </a:lnSpc>
              <a:defRPr/>
            </a:pPr>
            <a:r>
              <a:rPr lang="zh-CN" altLang="en-US" sz="3100" b="1" dirty="0" smtClean="0">
                <a:latin typeface="Consolas" panose="020B0609020204030204" pitchFamily="49" charset="0"/>
                <a:ea typeface="楷体" panose="02010609060101010101" pitchFamily="49" charset="-122"/>
              </a:rPr>
              <a:t>一旦声明为 </a:t>
            </a:r>
            <a:r>
              <a:rPr lang="en-US" altLang="zh-CN" sz="3100" b="1" dirty="0" smtClean="0">
                <a:latin typeface="Consolas" panose="020B0609020204030204" pitchFamily="49" charset="0"/>
                <a:ea typeface="楷体" panose="02010609060101010101" pitchFamily="49" charset="-122"/>
              </a:rPr>
              <a:t>virtual </a:t>
            </a:r>
            <a:r>
              <a:rPr lang="zh-CN" altLang="en-US" sz="3100" b="1" dirty="0" smtClean="0">
                <a:latin typeface="Consolas" panose="020B0609020204030204" pitchFamily="49" charset="0"/>
                <a:ea typeface="楷体" panose="02010609060101010101" pitchFamily="49" charset="-122"/>
              </a:rPr>
              <a:t>，该函数在向下的层次中均为 </a:t>
            </a:r>
            <a:r>
              <a:rPr lang="en-US" altLang="zh-CN" sz="3100" b="1" dirty="0" smtClean="0">
                <a:latin typeface="Consolas" panose="020B0609020204030204" pitchFamily="49" charset="0"/>
                <a:ea typeface="楷体" panose="02010609060101010101" pitchFamily="49" charset="-122"/>
              </a:rPr>
              <a:t>virtual</a:t>
            </a:r>
          </a:p>
        </p:txBody>
      </p:sp>
    </p:spTree>
  </p:cSld>
  <p:clrMapOvr>
    <a:masterClrMapping/>
  </p:clrMapOvr>
  <p:transition spd="slow">
    <p:pull dir="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4C398DF-DBF1-4295-B3A4-13545D379337}" type="slidenum">
              <a:rPr lang="en-US" altLang="zh-CN" sz="1200"/>
              <a:pPr>
                <a:spcAft>
                  <a:spcPct val="0"/>
                </a:spcAft>
                <a:buClrTx/>
                <a:buFontTx/>
                <a:buNone/>
              </a:pPr>
              <a:t>44</a:t>
            </a:fld>
            <a:endParaRPr lang="en-US" altLang="zh-CN" sz="1200"/>
          </a:p>
        </p:txBody>
      </p:sp>
      <p:sp>
        <p:nvSpPr>
          <p:cNvPr id="52227"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7 Virtual Functions</a:t>
            </a:r>
          </a:p>
        </p:txBody>
      </p:sp>
      <p:sp>
        <p:nvSpPr>
          <p:cNvPr id="52228" name="Rectangle 3"/>
          <p:cNvSpPr>
            <a:spLocks noGrp="1" noChangeArrowheads="1"/>
          </p:cNvSpPr>
          <p:nvPr>
            <p:ph type="body" idx="1"/>
          </p:nvPr>
        </p:nvSpPr>
        <p:spPr>
          <a:xfrm>
            <a:off x="76200" y="1493838"/>
            <a:ext cx="8763000" cy="4525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楷体" panose="02010609060101010101" pitchFamily="49" charset="-122"/>
              </a:rPr>
              <a:t>虚拟函数</a:t>
            </a:r>
          </a:p>
          <a:p>
            <a:pPr lvl="1" eaLnBrk="1" hangingPunct="1">
              <a:lnSpc>
                <a:spcPct val="120000"/>
              </a:lnSpc>
            </a:pPr>
            <a:r>
              <a:rPr lang="zh-CN" altLang="en-US" sz="3100" b="1" smtClean="0">
                <a:latin typeface="Arial Narrow" panose="020B0606020202030204" pitchFamily="34" charset="0"/>
                <a:ea typeface="楷体" panose="02010609060101010101" pitchFamily="49" charset="-122"/>
              </a:rPr>
              <a:t>静态绑定</a:t>
            </a:r>
          </a:p>
          <a:p>
            <a:pPr lvl="2" eaLnBrk="1" hangingPunct="1">
              <a:lnSpc>
                <a:spcPct val="120000"/>
              </a:lnSpc>
            </a:pPr>
            <a:r>
              <a:rPr lang="zh-CN" altLang="en-US" sz="3200" b="1" smtClean="0">
                <a:latin typeface="Arial Narrow" panose="020B0606020202030204" pitchFamily="34" charset="0"/>
                <a:ea typeface="楷体" panose="02010609060101010101" pitchFamily="49" charset="-122"/>
              </a:rPr>
              <a:t>当使用对象通过</a:t>
            </a:r>
            <a:r>
              <a:rPr lang="zh-CN" altLang="en-US" sz="3200" b="1" smtClean="0">
                <a:solidFill>
                  <a:srgbClr val="FF3300"/>
                </a:solidFill>
                <a:latin typeface="Arial Narrow" panose="020B0606020202030204" pitchFamily="34" charset="0"/>
                <a:ea typeface="楷体" panose="02010609060101010101" pitchFamily="49" charset="-122"/>
              </a:rPr>
              <a:t>点运算符</a:t>
            </a:r>
            <a:r>
              <a:rPr lang="zh-CN" altLang="en-US" sz="3200" b="1" smtClean="0">
                <a:latin typeface="Arial Narrow" panose="020B0606020202030204" pitchFamily="34" charset="0"/>
                <a:ea typeface="楷体" panose="02010609060101010101" pitchFamily="49" charset="-122"/>
              </a:rPr>
              <a:t>访问虚拟函数，函数调用将在编译阶段被解析</a:t>
            </a:r>
          </a:p>
          <a:p>
            <a:pPr lvl="1" eaLnBrk="1" hangingPunct="1">
              <a:lnSpc>
                <a:spcPct val="120000"/>
              </a:lnSpc>
            </a:pPr>
            <a:r>
              <a:rPr lang="zh-CN" altLang="en-US" sz="3100" b="1" smtClean="0">
                <a:latin typeface="Arial Narrow" panose="020B0606020202030204" pitchFamily="34" charset="0"/>
                <a:ea typeface="楷体" panose="02010609060101010101" pitchFamily="49" charset="-122"/>
              </a:rPr>
              <a:t>动态绑定</a:t>
            </a:r>
          </a:p>
          <a:p>
            <a:pPr lvl="2" eaLnBrk="1" hangingPunct="1">
              <a:lnSpc>
                <a:spcPct val="120000"/>
              </a:lnSpc>
            </a:pPr>
            <a:r>
              <a:rPr lang="zh-CN" altLang="en-US" sz="3200" b="1" smtClean="0">
                <a:latin typeface="Arial Narrow" panose="020B0606020202030204" pitchFamily="34" charset="0"/>
                <a:ea typeface="楷体" panose="02010609060101010101" pitchFamily="49" charset="-122"/>
              </a:rPr>
              <a:t>动态绑定出现在使用</a:t>
            </a:r>
            <a:r>
              <a:rPr lang="zh-CN" altLang="en-US" sz="3200" b="1" smtClean="0">
                <a:solidFill>
                  <a:srgbClr val="FF3300"/>
                </a:solidFill>
                <a:latin typeface="Arial Narrow" panose="020B0606020202030204" pitchFamily="34" charset="0"/>
                <a:ea typeface="楷体" panose="02010609060101010101" pitchFamily="49" charset="-122"/>
              </a:rPr>
              <a:t>指针或引用</a:t>
            </a:r>
            <a:r>
              <a:rPr lang="zh-CN" altLang="en-US" sz="3200" b="1" smtClean="0">
                <a:latin typeface="Arial Narrow" panose="020B0606020202030204" pitchFamily="34" charset="0"/>
                <a:ea typeface="楷体" panose="02010609060101010101" pitchFamily="49" charset="-122"/>
              </a:rPr>
              <a:t>作为句柄时</a:t>
            </a:r>
          </a:p>
        </p:txBody>
      </p:sp>
    </p:spTree>
  </p:cSld>
  <p:clrMapOvr>
    <a:masterClrMapping/>
  </p:clrMapOvr>
  <p:transition spd="slow">
    <p:pull dir="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2144E43D-9633-4E64-BD82-F80151290685}" type="slidenum">
              <a:rPr lang="en-US" altLang="zh-CN" sz="1200"/>
              <a:pPr>
                <a:spcAft>
                  <a:spcPct val="0"/>
                </a:spcAft>
                <a:buClrTx/>
                <a:buFontTx/>
                <a:buNone/>
              </a:pPr>
              <a:t>45</a:t>
            </a:fld>
            <a:endParaRPr lang="en-US" altLang="zh-CN" sz="1200"/>
          </a:p>
        </p:txBody>
      </p:sp>
      <p:graphicFrame>
        <p:nvGraphicFramePr>
          <p:cNvPr id="53251" name="Object 2"/>
          <p:cNvGraphicFramePr>
            <a:graphicFrameLocks noChangeAspect="1"/>
          </p:cNvGraphicFramePr>
          <p:nvPr>
            <p:extLst>
              <p:ext uri="{D42A27DB-BD31-4B8C-83A1-F6EECF244321}">
                <p14:modId xmlns:p14="http://schemas.microsoft.com/office/powerpoint/2010/main" val="4162714502"/>
              </p:ext>
            </p:extLst>
          </p:nvPr>
        </p:nvGraphicFramePr>
        <p:xfrm>
          <a:off x="304800" y="533400"/>
          <a:ext cx="7075488" cy="5846763"/>
        </p:xfrm>
        <a:graphic>
          <a:graphicData uri="http://schemas.openxmlformats.org/presentationml/2006/ole">
            <mc:AlternateContent xmlns:mc="http://schemas.openxmlformats.org/markup-compatibility/2006">
              <mc:Choice xmlns:v="urn:schemas-microsoft-com:vml" Requires="v">
                <p:oleObj spid="_x0000_s53253" name="Document" r:id="rId3" imgW="7078146" imgH="5849219" progId="Word.Document.8">
                  <p:embed/>
                </p:oleObj>
              </mc:Choice>
              <mc:Fallback>
                <p:oleObj name="Document" r:id="rId3" imgW="7078146" imgH="5849219"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533400"/>
                        <a:ext cx="7075488" cy="584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B800043-BB72-4869-A97F-33D2F549281F}" type="slidenum">
              <a:rPr lang="en-US" altLang="zh-CN" sz="1200"/>
              <a:pPr>
                <a:spcAft>
                  <a:spcPct val="0"/>
                </a:spcAft>
                <a:buClrTx/>
                <a:buFontTx/>
                <a:buNone/>
              </a:pPr>
              <a:t>46</a:t>
            </a:fld>
            <a:endParaRPr lang="en-US" altLang="zh-CN" sz="1200"/>
          </a:p>
        </p:txBody>
      </p:sp>
      <p:graphicFrame>
        <p:nvGraphicFramePr>
          <p:cNvPr id="54275" name="Object 2"/>
          <p:cNvGraphicFramePr>
            <a:graphicFrameLocks noChangeAspect="1"/>
          </p:cNvGraphicFramePr>
          <p:nvPr/>
        </p:nvGraphicFramePr>
        <p:xfrm>
          <a:off x="0" y="0"/>
          <a:ext cx="7037388" cy="4027488"/>
        </p:xfrm>
        <a:graphic>
          <a:graphicData uri="http://schemas.openxmlformats.org/presentationml/2006/ole">
            <mc:AlternateContent xmlns:mc="http://schemas.openxmlformats.org/markup-compatibility/2006">
              <mc:Choice xmlns:v="urn:schemas-microsoft-com:vml" Requires="v">
                <p:oleObj spid="_x0000_s54280" name="Document" r:id="rId3" imgW="7074123" imgH="4046787" progId="Word.Document.8">
                  <p:embed/>
                </p:oleObj>
              </mc:Choice>
              <mc:Fallback>
                <p:oleObj name="Document" r:id="rId3" imgW="7074123" imgH="4046787"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4027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245" name="Line 5"/>
          <p:cNvSpPr>
            <a:spLocks noChangeShapeType="1"/>
          </p:cNvSpPr>
          <p:nvPr/>
        </p:nvSpPr>
        <p:spPr bwMode="auto">
          <a:xfrm flipH="1" flipV="1">
            <a:off x="1143000" y="1295400"/>
            <a:ext cx="2514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2246" name="Line 6"/>
          <p:cNvSpPr>
            <a:spLocks noChangeShapeType="1"/>
          </p:cNvSpPr>
          <p:nvPr/>
        </p:nvSpPr>
        <p:spPr bwMode="auto">
          <a:xfrm flipH="1" flipV="1">
            <a:off x="1143000" y="1066800"/>
            <a:ext cx="2514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2247" name="Text Box 7"/>
          <p:cNvSpPr txBox="1">
            <a:spLocks noChangeArrowheads="1"/>
          </p:cNvSpPr>
          <p:nvPr/>
        </p:nvSpPr>
        <p:spPr bwMode="auto">
          <a:xfrm>
            <a:off x="3657600" y="1447800"/>
            <a:ext cx="41910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Declaring </a:t>
            </a:r>
            <a:r>
              <a:rPr lang="en-US" altLang="zh-CN" sz="1600" b="1">
                <a:latin typeface="Courier New" panose="02070309020205020404" pitchFamily="49" charset="0"/>
                <a:cs typeface="Times New Roman" panose="02020603050405020304" pitchFamily="18" charset="0"/>
              </a:rPr>
              <a:t>earnings</a:t>
            </a:r>
            <a:r>
              <a:rPr lang="en-US" altLang="zh-CN" sz="1600">
                <a:latin typeface="Times New Roman" panose="02020603050405020304" pitchFamily="18" charset="0"/>
                <a:cs typeface="Times New Roman" panose="02020603050405020304" pitchFamily="18" charset="0"/>
              </a:rPr>
              <a:t> and </a:t>
            </a:r>
            <a:r>
              <a:rPr lang="en-US" altLang="zh-CN" sz="1600" b="1">
                <a:latin typeface="Courier New" panose="02070309020205020404" pitchFamily="49" charset="0"/>
                <a:cs typeface="Times New Roman" panose="02020603050405020304" pitchFamily="18" charset="0"/>
              </a:rPr>
              <a:t>print</a:t>
            </a:r>
            <a:r>
              <a:rPr lang="en-US" altLang="zh-CN" sz="1600">
                <a:latin typeface="Times New Roman" panose="02020603050405020304" pitchFamily="18" charset="0"/>
                <a:cs typeface="Times New Roman" panose="02020603050405020304" pitchFamily="18" charset="0"/>
              </a:rPr>
              <a:t> as </a:t>
            </a:r>
            <a:r>
              <a:rPr lang="en-US" altLang="zh-CN" sz="1600" b="1">
                <a:latin typeface="Courier New" panose="02070309020205020404" pitchFamily="49" charset="0"/>
                <a:cs typeface="Times New Roman" panose="02020603050405020304" pitchFamily="18" charset="0"/>
              </a:rPr>
              <a:t>virtual</a:t>
            </a:r>
            <a:r>
              <a:rPr lang="en-US" altLang="zh-CN" sz="1600">
                <a:latin typeface="Times New Roman" panose="02020603050405020304" pitchFamily="18" charset="0"/>
                <a:cs typeface="Times New Roman" panose="02020603050405020304" pitchFamily="18" charset="0"/>
              </a:rPr>
              <a:t> allows them to be overridden, not redefined</a:t>
            </a:r>
            <a:endParaRPr lang="en-US" altLang="zh-CN" sz="1600">
              <a:latin typeface="Lucida Console" panose="020B0609040504020204" pitchFamily="49" charset="0"/>
              <a:cs typeface="Times New Roman" panose="02020603050405020304" pitchFamily="18" charset="0"/>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45"/>
                                        </p:tgtEl>
                                        <p:attrNameLst>
                                          <p:attrName>style.visibility</p:attrName>
                                        </p:attrNameLst>
                                      </p:cBhvr>
                                      <p:to>
                                        <p:strVal val="visible"/>
                                      </p:to>
                                    </p:set>
                                  </p:childTnLst>
                                  <p:subTnLst>
                                    <p:set>
                                      <p:cBhvr override="childStyle">
                                        <p:cTn dur="1" fill="hold" display="0" masterRel="nextClick" afterEffect="1"/>
                                        <p:tgtEl>
                                          <p:spTgt spid="52224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22246"/>
                                        </p:tgtEl>
                                        <p:attrNameLst>
                                          <p:attrName>style.visibility</p:attrName>
                                        </p:attrNameLst>
                                      </p:cBhvr>
                                      <p:to>
                                        <p:strVal val="visible"/>
                                      </p:to>
                                    </p:set>
                                  </p:childTnLst>
                                  <p:subTnLst>
                                    <p:set>
                                      <p:cBhvr override="childStyle">
                                        <p:cTn dur="1" fill="hold" display="0" masterRel="nextClick" afterEffect="1"/>
                                        <p:tgtEl>
                                          <p:spTgt spid="522246"/>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22247"/>
                                        </p:tgtEl>
                                        <p:attrNameLst>
                                          <p:attrName>style.visibility</p:attrName>
                                        </p:attrNameLst>
                                      </p:cBhvr>
                                      <p:to>
                                        <p:strVal val="visible"/>
                                      </p:to>
                                    </p:set>
                                  </p:childTnLst>
                                  <p:subTnLst>
                                    <p:set>
                                      <p:cBhvr override="childStyle">
                                        <p:cTn dur="1" fill="hold" display="0" masterRel="nextClick" afterEffect="1"/>
                                        <p:tgtEl>
                                          <p:spTgt spid="52224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5" grpId="0" animBg="1"/>
      <p:bldP spid="522246" grpId="0" animBg="1"/>
      <p:bldP spid="52224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82F864C7-B0CA-45F9-A00E-E706A3A07FF2}" type="slidenum">
              <a:rPr lang="en-US" altLang="zh-CN" sz="1200"/>
              <a:pPr>
                <a:spcAft>
                  <a:spcPct val="0"/>
                </a:spcAft>
                <a:buClrTx/>
                <a:buFontTx/>
                <a:buNone/>
              </a:pPr>
              <a:t>47</a:t>
            </a:fld>
            <a:endParaRPr lang="en-US" altLang="zh-CN" sz="1200"/>
          </a:p>
        </p:txBody>
      </p:sp>
      <p:graphicFrame>
        <p:nvGraphicFramePr>
          <p:cNvPr id="55299" name="Object 2"/>
          <p:cNvGraphicFramePr>
            <a:graphicFrameLocks noChangeAspect="1"/>
          </p:cNvGraphicFramePr>
          <p:nvPr/>
        </p:nvGraphicFramePr>
        <p:xfrm>
          <a:off x="0" y="0"/>
          <a:ext cx="7075488" cy="6340475"/>
        </p:xfrm>
        <a:graphic>
          <a:graphicData uri="http://schemas.openxmlformats.org/presentationml/2006/ole">
            <mc:AlternateContent xmlns:mc="http://schemas.openxmlformats.org/markup-compatibility/2006">
              <mc:Choice xmlns:v="urn:schemas-microsoft-com:vml" Requires="v">
                <p:oleObj spid="_x0000_s55304" name="Document" r:id="rId3" imgW="7074123" imgH="6340434" progId="Word.Document.8">
                  <p:embed/>
                </p:oleObj>
              </mc:Choice>
              <mc:Fallback>
                <p:oleObj name="Document" r:id="rId3" imgW="7074123" imgH="6340434"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75488" cy="634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3269" name="Line 5"/>
          <p:cNvSpPr>
            <a:spLocks noChangeShapeType="1"/>
          </p:cNvSpPr>
          <p:nvPr/>
        </p:nvSpPr>
        <p:spPr bwMode="auto">
          <a:xfrm flipH="1">
            <a:off x="1143000" y="4419600"/>
            <a:ext cx="396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3270" name="Line 6"/>
          <p:cNvSpPr>
            <a:spLocks noChangeShapeType="1"/>
          </p:cNvSpPr>
          <p:nvPr/>
        </p:nvSpPr>
        <p:spPr bwMode="auto">
          <a:xfrm flipH="1">
            <a:off x="1143000" y="4419600"/>
            <a:ext cx="3962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3271" name="Text Box 7"/>
          <p:cNvSpPr txBox="1">
            <a:spLocks noChangeArrowheads="1"/>
          </p:cNvSpPr>
          <p:nvPr/>
        </p:nvSpPr>
        <p:spPr bwMode="auto">
          <a:xfrm>
            <a:off x="5105400" y="3733800"/>
            <a:ext cx="3657600" cy="7397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400">
                <a:latin typeface="Times New Roman" panose="02020603050405020304" pitchFamily="18" charset="0"/>
                <a:cs typeface="Times New Roman" panose="02020603050405020304" pitchFamily="18" charset="0"/>
              </a:rPr>
              <a:t>Functions </a:t>
            </a:r>
            <a:r>
              <a:rPr lang="en-US" altLang="zh-CN" sz="1400" b="1">
                <a:latin typeface="Courier New" panose="02070309020205020404" pitchFamily="49" charset="0"/>
                <a:cs typeface="Times New Roman" panose="02020603050405020304" pitchFamily="18" charset="0"/>
              </a:rPr>
              <a:t>earnings</a:t>
            </a:r>
            <a:r>
              <a:rPr lang="en-US" altLang="zh-CN" sz="1400">
                <a:latin typeface="Times New Roman" panose="02020603050405020304" pitchFamily="18" charset="0"/>
                <a:cs typeface="Times New Roman" panose="02020603050405020304" pitchFamily="18" charset="0"/>
              </a:rPr>
              <a:t> and </a:t>
            </a:r>
            <a:r>
              <a:rPr lang="en-US" altLang="zh-CN" sz="1400" b="1">
                <a:latin typeface="Courier New" panose="02070309020205020404" pitchFamily="49" charset="0"/>
                <a:cs typeface="Times New Roman" panose="02020603050405020304" pitchFamily="18" charset="0"/>
              </a:rPr>
              <a:t>print</a:t>
            </a:r>
            <a:r>
              <a:rPr lang="en-US" altLang="zh-CN" sz="1400">
                <a:latin typeface="Times New Roman" panose="02020603050405020304" pitchFamily="18" charset="0"/>
                <a:cs typeface="Times New Roman" panose="02020603050405020304" pitchFamily="18" charset="0"/>
              </a:rPr>
              <a:t> are already </a:t>
            </a:r>
            <a:r>
              <a:rPr lang="en-US" altLang="zh-CN" sz="1400" b="1">
                <a:latin typeface="Courier New" panose="02070309020205020404" pitchFamily="49" charset="0"/>
                <a:cs typeface="Times New Roman" panose="02020603050405020304" pitchFamily="18" charset="0"/>
              </a:rPr>
              <a:t>virtual</a:t>
            </a:r>
            <a:r>
              <a:rPr lang="en-US" altLang="zh-CN" sz="1400">
                <a:latin typeface="Times New Roman" panose="02020603050405020304" pitchFamily="18" charset="0"/>
                <a:cs typeface="Times New Roman" panose="02020603050405020304" pitchFamily="18" charset="0"/>
              </a:rPr>
              <a:t> – good practice to declare </a:t>
            </a:r>
            <a:r>
              <a:rPr lang="en-US" altLang="zh-CN" sz="1400" b="1">
                <a:latin typeface="Courier New" panose="02070309020205020404" pitchFamily="49" charset="0"/>
                <a:ea typeface="Times New Roman" panose="02020603050405020304" pitchFamily="18" charset="0"/>
                <a:cs typeface="AGaramond" pitchFamily="18" charset="0"/>
              </a:rPr>
              <a:t>virtual</a:t>
            </a:r>
            <a:r>
              <a:rPr lang="en-US" altLang="zh-CN" sz="1400">
                <a:solidFill>
                  <a:srgbClr val="275AFF"/>
                </a:solidFill>
                <a:ea typeface="Times New Roman" panose="02020603050405020304" pitchFamily="18" charset="0"/>
                <a:cs typeface="AGaramond" pitchFamily="18" charset="0"/>
              </a:rPr>
              <a:t> </a:t>
            </a:r>
            <a:r>
              <a:rPr lang="en-US" altLang="zh-CN" sz="1400">
                <a:latin typeface="Times New Roman" panose="02020603050405020304" pitchFamily="18" charset="0"/>
                <a:cs typeface="Times New Roman" panose="02020603050405020304" pitchFamily="18" charset="0"/>
              </a:rPr>
              <a:t>even when overriding function</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3269"/>
                                        </p:tgtEl>
                                        <p:attrNameLst>
                                          <p:attrName>style.visibility</p:attrName>
                                        </p:attrNameLst>
                                      </p:cBhvr>
                                      <p:to>
                                        <p:strVal val="visible"/>
                                      </p:to>
                                    </p:set>
                                  </p:childTnLst>
                                  <p:subTnLst>
                                    <p:set>
                                      <p:cBhvr override="childStyle">
                                        <p:cTn dur="1" fill="hold" display="0" masterRel="nextClick" afterEffect="1"/>
                                        <p:tgtEl>
                                          <p:spTgt spid="52326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23270"/>
                                        </p:tgtEl>
                                        <p:attrNameLst>
                                          <p:attrName>style.visibility</p:attrName>
                                        </p:attrNameLst>
                                      </p:cBhvr>
                                      <p:to>
                                        <p:strVal val="visible"/>
                                      </p:to>
                                    </p:set>
                                  </p:childTnLst>
                                  <p:subTnLst>
                                    <p:set>
                                      <p:cBhvr override="childStyle">
                                        <p:cTn dur="1" fill="hold" display="0" masterRel="nextClick" afterEffect="1"/>
                                        <p:tgtEl>
                                          <p:spTgt spid="523270"/>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23271"/>
                                        </p:tgtEl>
                                        <p:attrNameLst>
                                          <p:attrName>style.visibility</p:attrName>
                                        </p:attrNameLst>
                                      </p:cBhvr>
                                      <p:to>
                                        <p:strVal val="visible"/>
                                      </p:to>
                                    </p:set>
                                  </p:childTnLst>
                                  <p:subTnLst>
                                    <p:set>
                                      <p:cBhvr override="childStyle">
                                        <p:cTn dur="1" fill="hold" display="0" masterRel="nextClick" afterEffect="1"/>
                                        <p:tgtEl>
                                          <p:spTgt spid="52327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9" grpId="0" animBg="1"/>
      <p:bldP spid="523270" grpId="0" animBg="1"/>
      <p:bldP spid="52327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2C6ABE6F-EEC2-4AB0-B6D1-E2D1464999CA}" type="slidenum">
              <a:rPr lang="en-US" altLang="zh-CN" sz="1200"/>
              <a:pPr>
                <a:spcAft>
                  <a:spcPct val="0"/>
                </a:spcAft>
                <a:buClrTx/>
                <a:buFontTx/>
                <a:buNone/>
              </a:pPr>
              <a:t>48</a:t>
            </a:fld>
            <a:endParaRPr lang="en-US" altLang="zh-CN" sz="1200"/>
          </a:p>
        </p:txBody>
      </p:sp>
      <p:graphicFrame>
        <p:nvGraphicFramePr>
          <p:cNvPr id="56323" name="Object 2"/>
          <p:cNvGraphicFramePr>
            <a:graphicFrameLocks noChangeAspect="1"/>
          </p:cNvGraphicFramePr>
          <p:nvPr/>
        </p:nvGraphicFramePr>
        <p:xfrm>
          <a:off x="0" y="0"/>
          <a:ext cx="7075488" cy="6264275"/>
        </p:xfrm>
        <a:graphic>
          <a:graphicData uri="http://schemas.openxmlformats.org/presentationml/2006/ole">
            <mc:AlternateContent xmlns:mc="http://schemas.openxmlformats.org/markup-compatibility/2006">
              <mc:Choice xmlns:v="urn:schemas-microsoft-com:vml" Requires="v">
                <p:oleObj spid="_x0000_s56325" name="Document" r:id="rId3" imgW="7078146" imgH="6266198" progId="Word.Document.8">
                  <p:embed/>
                </p:oleObj>
              </mc:Choice>
              <mc:Fallback>
                <p:oleObj name="Document" r:id="rId3" imgW="7078146" imgH="6266198"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75488" cy="626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A6B0E68B-4990-4FF4-8B20-6656AF9A9614}" type="slidenum">
              <a:rPr lang="en-US" altLang="zh-CN" sz="1200"/>
              <a:pPr>
                <a:spcAft>
                  <a:spcPct val="0"/>
                </a:spcAft>
                <a:buClrTx/>
                <a:buFontTx/>
                <a:buNone/>
              </a:pPr>
              <a:t>49</a:t>
            </a:fld>
            <a:endParaRPr lang="en-US" altLang="zh-CN" sz="1200"/>
          </a:p>
        </p:txBody>
      </p:sp>
      <p:graphicFrame>
        <p:nvGraphicFramePr>
          <p:cNvPr id="57347" name="Object 2"/>
          <p:cNvGraphicFramePr>
            <a:graphicFrameLocks noChangeAspect="1"/>
          </p:cNvGraphicFramePr>
          <p:nvPr/>
        </p:nvGraphicFramePr>
        <p:xfrm>
          <a:off x="0" y="0"/>
          <a:ext cx="7037388" cy="4954588"/>
        </p:xfrm>
        <a:graphic>
          <a:graphicData uri="http://schemas.openxmlformats.org/presentationml/2006/ole">
            <mc:AlternateContent xmlns:mc="http://schemas.openxmlformats.org/markup-compatibility/2006">
              <mc:Choice xmlns:v="urn:schemas-microsoft-com:vml" Requires="v">
                <p:oleObj spid="_x0000_s57352" name="Document" r:id="rId3" imgW="7074123" imgH="4970287" progId="Word.Document.8">
                  <p:embed/>
                </p:oleObj>
              </mc:Choice>
              <mc:Fallback>
                <p:oleObj name="Document" r:id="rId3" imgW="7074123" imgH="4970287"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495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5317" name="Text Box 5"/>
          <p:cNvSpPr txBox="1">
            <a:spLocks noChangeArrowheads="1"/>
          </p:cNvSpPr>
          <p:nvPr/>
        </p:nvSpPr>
        <p:spPr bwMode="auto">
          <a:xfrm>
            <a:off x="5486400" y="3219450"/>
            <a:ext cx="27432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zh-CN" altLang="en-US" sz="1600" b="1">
                <a:solidFill>
                  <a:srgbClr val="000000"/>
                </a:solidFill>
              </a:rPr>
              <a:t>指向基类对象的基类指针调用基类成员函数</a:t>
            </a:r>
          </a:p>
        </p:txBody>
      </p:sp>
      <p:sp>
        <p:nvSpPr>
          <p:cNvPr id="525318" name="Line 6"/>
          <p:cNvSpPr>
            <a:spLocks noChangeShapeType="1"/>
          </p:cNvSpPr>
          <p:nvPr/>
        </p:nvSpPr>
        <p:spPr bwMode="auto">
          <a:xfrm flipH="1">
            <a:off x="4343400" y="37338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5319" name="Line 7"/>
          <p:cNvSpPr>
            <a:spLocks noChangeShapeType="1"/>
          </p:cNvSpPr>
          <p:nvPr/>
        </p:nvSpPr>
        <p:spPr bwMode="auto">
          <a:xfrm flipH="1">
            <a:off x="3200400" y="3733800"/>
            <a:ext cx="22860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5317"/>
                                        </p:tgtEl>
                                        <p:attrNameLst>
                                          <p:attrName>style.visibility</p:attrName>
                                        </p:attrNameLst>
                                      </p:cBhvr>
                                      <p:to>
                                        <p:strVal val="visible"/>
                                      </p:to>
                                    </p:set>
                                  </p:childTnLst>
                                  <p:subTnLst>
                                    <p:set>
                                      <p:cBhvr override="childStyle">
                                        <p:cTn dur="1" fill="hold" display="0" masterRel="nextClick" afterEffect="1"/>
                                        <p:tgtEl>
                                          <p:spTgt spid="52531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25318"/>
                                        </p:tgtEl>
                                        <p:attrNameLst>
                                          <p:attrName>style.visibility</p:attrName>
                                        </p:attrNameLst>
                                      </p:cBhvr>
                                      <p:to>
                                        <p:strVal val="visible"/>
                                      </p:to>
                                    </p:set>
                                  </p:childTnLst>
                                  <p:subTnLst>
                                    <p:set>
                                      <p:cBhvr override="childStyle">
                                        <p:cTn dur="1" fill="hold" display="0" masterRel="nextClick" afterEffect="1"/>
                                        <p:tgtEl>
                                          <p:spTgt spid="525318"/>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25319"/>
                                        </p:tgtEl>
                                        <p:attrNameLst>
                                          <p:attrName>style.visibility</p:attrName>
                                        </p:attrNameLst>
                                      </p:cBhvr>
                                      <p:to>
                                        <p:strVal val="visible"/>
                                      </p:to>
                                    </p:set>
                                  </p:childTnLst>
                                  <p:subTnLst>
                                    <p:set>
                                      <p:cBhvr override="childStyle">
                                        <p:cTn dur="1" fill="hold" display="0" masterRel="nextClick" afterEffect="1"/>
                                        <p:tgtEl>
                                          <p:spTgt spid="5253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7" grpId="0" animBg="1"/>
      <p:bldP spid="525318" grpId="0" animBg="1"/>
      <p:bldP spid="5253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575FC16-6467-4D1A-BCFC-B3719361774D}" type="slidenum">
              <a:rPr lang="en-US" altLang="zh-CN" sz="1200"/>
              <a:pPr>
                <a:spcAft>
                  <a:spcPct val="0"/>
                </a:spcAft>
                <a:buClrTx/>
                <a:buFontTx/>
                <a:buNone/>
              </a:pPr>
              <a:t>5</a:t>
            </a:fld>
            <a:endParaRPr lang="en-US" altLang="zh-CN" sz="1200"/>
          </a:p>
        </p:txBody>
      </p:sp>
      <p:sp>
        <p:nvSpPr>
          <p:cNvPr id="8195" name="Text Box 2"/>
          <p:cNvSpPr txBox="1">
            <a:spLocks noChangeArrowheads="1"/>
          </p:cNvSpPr>
          <p:nvPr/>
        </p:nvSpPr>
        <p:spPr bwMode="auto">
          <a:xfrm>
            <a:off x="381000" y="1676400"/>
            <a:ext cx="8534400" cy="4331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361950" indent="-361950">
              <a:lnSpc>
                <a:spcPct val="130000"/>
              </a:lnSpc>
              <a:spcBef>
                <a:spcPts val="600"/>
              </a:spcBef>
            </a:pPr>
            <a:r>
              <a:rPr lang="zh-CN" altLang="en-US" dirty="0">
                <a:latin typeface="微软雅黑" panose="020B0503020204020204" pitchFamily="34" charset="-122"/>
                <a:ea typeface="微软雅黑" panose="020B0503020204020204" pitchFamily="34" charset="-122"/>
              </a:rPr>
              <a:t> 从实现的角度来看，多态可以划分为两类：编译时的多态和运行时的多态。前者是在编译的过程中确定了同名操作的具体操作对象，而后者则是在程序运行过程中才动态地确定操作所针对的具体对象。这种确定操作的具体对象的过程就是</a:t>
            </a:r>
            <a:r>
              <a:rPr lang="zh-CN" altLang="en-US" b="1" dirty="0">
                <a:solidFill>
                  <a:srgbClr val="FF0000"/>
                </a:solidFill>
                <a:latin typeface="微软雅黑" panose="020B0503020204020204" pitchFamily="34" charset="-122"/>
                <a:ea typeface="微软雅黑" panose="020B0503020204020204" pitchFamily="34" charset="-122"/>
              </a:rPr>
              <a:t>联编</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binding</a:t>
            </a:r>
            <a:r>
              <a:rPr lang="zh-CN" altLang="en-US" dirty="0">
                <a:latin typeface="微软雅黑" panose="020B0503020204020204" pitchFamily="34" charset="-122"/>
                <a:ea typeface="微软雅黑" panose="020B0503020204020204" pitchFamily="34" charset="-122"/>
              </a:rPr>
              <a:t>），也称为</a:t>
            </a:r>
            <a:r>
              <a:rPr lang="zh-CN" altLang="en-US" b="1" dirty="0">
                <a:solidFill>
                  <a:srgbClr val="FF0000"/>
                </a:solidFill>
                <a:latin typeface="微软雅黑" panose="020B0503020204020204" pitchFamily="34" charset="-122"/>
                <a:ea typeface="微软雅黑" panose="020B0503020204020204" pitchFamily="34" charset="-122"/>
              </a:rPr>
              <a:t>绑定</a:t>
            </a:r>
            <a:r>
              <a:rPr lang="zh-CN" altLang="en-US" dirty="0">
                <a:latin typeface="微软雅黑" panose="020B0503020204020204" pitchFamily="34" charset="-122"/>
                <a:ea typeface="微软雅黑" panose="020B0503020204020204" pitchFamily="34" charset="-122"/>
              </a:rPr>
              <a:t>。</a:t>
            </a:r>
          </a:p>
          <a:p>
            <a:pPr marL="361950" indent="-361950">
              <a:lnSpc>
                <a:spcPct val="130000"/>
              </a:lnSpc>
              <a:spcBef>
                <a:spcPts val="600"/>
              </a:spcBef>
            </a:pPr>
            <a:r>
              <a:rPr lang="zh-CN"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联</a:t>
            </a:r>
            <a:r>
              <a:rPr lang="zh-CN" altLang="en-US" dirty="0">
                <a:latin typeface="微软雅黑" panose="020B0503020204020204" pitchFamily="34" charset="-122"/>
                <a:ea typeface="微软雅黑" panose="020B0503020204020204" pitchFamily="34" charset="-122"/>
              </a:rPr>
              <a:t>编可以在编译和连接时进行，称为</a:t>
            </a:r>
            <a:r>
              <a:rPr lang="zh-CN" altLang="en-US" b="1" dirty="0">
                <a:solidFill>
                  <a:srgbClr val="FF0000"/>
                </a:solidFill>
                <a:latin typeface="微软雅黑" panose="020B0503020204020204" pitchFamily="34" charset="-122"/>
                <a:ea typeface="微软雅黑" panose="020B0503020204020204" pitchFamily="34" charset="-122"/>
              </a:rPr>
              <a:t>静态联编</a:t>
            </a:r>
            <a:r>
              <a:rPr lang="zh-CN" altLang="en-US" dirty="0">
                <a:latin typeface="微软雅黑" panose="020B0503020204020204" pitchFamily="34" charset="-122"/>
                <a:ea typeface="微软雅黑" panose="020B0503020204020204" pitchFamily="34" charset="-122"/>
              </a:rPr>
              <a:t>。在编译、连接过程中，系统就可以根据类型匹配等特征确定程序中操作调用与执行该操作的代码的关系，即确定了某一个同名标识到底是要调用哪一段程序代码，函数的重载、函数模板的实例化均属于静态联编。</a:t>
            </a:r>
          </a:p>
          <a:p>
            <a:pPr marL="361950" indent="-361950">
              <a:lnSpc>
                <a:spcPct val="130000"/>
              </a:lnSpc>
              <a:spcBef>
                <a:spcPts val="600"/>
              </a:spcBef>
            </a:pPr>
            <a:r>
              <a:rPr lang="zh-CN" altLang="en-US" dirty="0" smtClean="0">
                <a:latin typeface="微软雅黑" panose="020B0503020204020204" pitchFamily="34" charset="-122"/>
                <a:ea typeface="微软雅黑" panose="020B0503020204020204" pitchFamily="34" charset="-122"/>
              </a:rPr>
              <a:t>联</a:t>
            </a:r>
            <a:r>
              <a:rPr lang="zh-CN" altLang="en-US" dirty="0">
                <a:latin typeface="微软雅黑" panose="020B0503020204020204" pitchFamily="34" charset="-122"/>
                <a:ea typeface="微软雅黑" panose="020B0503020204020204" pitchFamily="34" charset="-122"/>
              </a:rPr>
              <a:t>编也可以在运行时进行，称为</a:t>
            </a:r>
            <a:r>
              <a:rPr lang="zh-CN" altLang="en-US" b="1" dirty="0">
                <a:solidFill>
                  <a:srgbClr val="FF0000"/>
                </a:solidFill>
                <a:latin typeface="微软雅黑" panose="020B0503020204020204" pitchFamily="34" charset="-122"/>
                <a:ea typeface="微软雅黑" panose="020B0503020204020204" pitchFamily="34" charset="-122"/>
              </a:rPr>
              <a:t>动态联编</a:t>
            </a:r>
            <a:r>
              <a:rPr lang="zh-CN" altLang="en-US" dirty="0">
                <a:latin typeface="微软雅黑" panose="020B0503020204020204" pitchFamily="34" charset="-122"/>
                <a:ea typeface="微软雅黑" panose="020B0503020204020204" pitchFamily="34" charset="-122"/>
              </a:rPr>
              <a:t>。在编译、连接过程中无法解决的联编问题，要等到程序开始运行之后再来确定。</a:t>
            </a:r>
            <a:r>
              <a:rPr kumimoji="1" lang="zh-CN" altLang="en-US" dirty="0" smtClean="0">
                <a:solidFill>
                  <a:schemeClr val="accent2"/>
                </a:solidFill>
                <a:latin typeface="微软雅黑" panose="020B0503020204020204" pitchFamily="34" charset="-122"/>
                <a:ea typeface="微软雅黑" panose="020B0503020204020204" pitchFamily="34" charset="-122"/>
              </a:rPr>
              <a:t> </a:t>
            </a:r>
            <a:endParaRPr kumimoji="1" lang="zh-CN" altLang="en-US" dirty="0">
              <a:solidFill>
                <a:schemeClr val="accent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81000" y="685800"/>
            <a:ext cx="5105400" cy="584775"/>
          </a:xfrm>
          <a:prstGeom prst="rect">
            <a:avLst/>
          </a:prstGeom>
          <a:noFill/>
        </p:spPr>
        <p:txBody>
          <a:bodyPr wrap="square" rtlCol="0">
            <a:spAutoFit/>
          </a:bodyPr>
          <a:lstStyle/>
          <a:p>
            <a:r>
              <a:rPr lang="zh-CN" altLang="en-US" sz="3200" dirty="0" smtClean="0">
                <a:solidFill>
                  <a:schemeClr val="accent5">
                    <a:lumMod val="25000"/>
                  </a:schemeClr>
                </a:solidFill>
                <a:latin typeface="微软雅黑" panose="020B0503020204020204" pitchFamily="34" charset="-122"/>
                <a:ea typeface="微软雅黑" panose="020B0503020204020204" pitchFamily="34" charset="-122"/>
              </a:rPr>
              <a:t>静态多态与动态多态</a:t>
            </a:r>
            <a:endParaRPr lang="zh-CN" altLang="en-US" sz="3200" dirty="0">
              <a:solidFill>
                <a:schemeClr val="accent5">
                  <a:lumMod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fade">
                                      <p:cBhvr>
                                        <p:cTn id="17" dur="500"/>
                                        <p:tgtEl>
                                          <p:spTgt spid="81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26FF33E-DB42-4AB8-A1CF-3C2BEF0C4A73}" type="slidenum">
              <a:rPr lang="en-US" altLang="zh-CN" sz="1200"/>
              <a:pPr>
                <a:spcAft>
                  <a:spcPct val="0"/>
                </a:spcAft>
                <a:buClrTx/>
                <a:buFontTx/>
                <a:buNone/>
              </a:pPr>
              <a:t>50</a:t>
            </a:fld>
            <a:endParaRPr lang="en-US" altLang="zh-CN" sz="1200"/>
          </a:p>
        </p:txBody>
      </p:sp>
      <p:graphicFrame>
        <p:nvGraphicFramePr>
          <p:cNvPr id="58371" name="Object 2"/>
          <p:cNvGraphicFramePr>
            <a:graphicFrameLocks noChangeAspect="1"/>
          </p:cNvGraphicFramePr>
          <p:nvPr/>
        </p:nvGraphicFramePr>
        <p:xfrm>
          <a:off x="0" y="0"/>
          <a:ext cx="7075488" cy="4741863"/>
        </p:xfrm>
        <a:graphic>
          <a:graphicData uri="http://schemas.openxmlformats.org/presentationml/2006/ole">
            <mc:AlternateContent xmlns:mc="http://schemas.openxmlformats.org/markup-compatibility/2006">
              <mc:Choice xmlns:v="urn:schemas-microsoft-com:vml" Requires="v">
                <p:oleObj spid="_x0000_s58380" name="Document" r:id="rId3" imgW="7074123" imgH="4741930" progId="Word.Document.8">
                  <p:embed/>
                </p:oleObj>
              </mc:Choice>
              <mc:Fallback>
                <p:oleObj name="Document" r:id="rId3" imgW="7074123" imgH="474193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75488" cy="4741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6341" name="Text Box 5"/>
          <p:cNvSpPr txBox="1">
            <a:spLocks noChangeArrowheads="1"/>
          </p:cNvSpPr>
          <p:nvPr/>
        </p:nvSpPr>
        <p:spPr bwMode="auto">
          <a:xfrm>
            <a:off x="6248400" y="1676400"/>
            <a:ext cx="25908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zh-CN" altLang="en-US" sz="1600" b="1">
                <a:solidFill>
                  <a:srgbClr val="000000"/>
                </a:solidFill>
              </a:rPr>
              <a:t>指向派生对象的派生类指针调用派生类成员函数</a:t>
            </a:r>
          </a:p>
        </p:txBody>
      </p:sp>
      <p:sp>
        <p:nvSpPr>
          <p:cNvPr id="526342" name="Line 6"/>
          <p:cNvSpPr>
            <a:spLocks noChangeShapeType="1"/>
          </p:cNvSpPr>
          <p:nvPr/>
        </p:nvSpPr>
        <p:spPr bwMode="auto">
          <a:xfrm flipH="1" flipV="1">
            <a:off x="5638800" y="609600"/>
            <a:ext cx="10668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6343" name="Line 7"/>
          <p:cNvSpPr>
            <a:spLocks noChangeShapeType="1"/>
          </p:cNvSpPr>
          <p:nvPr/>
        </p:nvSpPr>
        <p:spPr bwMode="auto">
          <a:xfrm flipH="1" flipV="1">
            <a:off x="3886200" y="1524000"/>
            <a:ext cx="2819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6344" name="Text Box 8"/>
          <p:cNvSpPr txBox="1">
            <a:spLocks noChangeArrowheads="1"/>
          </p:cNvSpPr>
          <p:nvPr/>
        </p:nvSpPr>
        <p:spPr bwMode="auto">
          <a:xfrm>
            <a:off x="4419600" y="4191000"/>
            <a:ext cx="3962400" cy="1201738"/>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zh-CN" altLang="en-US" sz="1600" b="1">
                <a:solidFill>
                  <a:srgbClr val="000000"/>
                </a:solidFill>
                <a:latin typeface="Lucida Sans" panose="020B0602030504020204" pitchFamily="34" charset="0"/>
                <a:ea typeface="楷体_GB2312" pitchFamily="49" charset="-122"/>
              </a:rPr>
              <a:t>基类指针指向派生类对象，调用了派生类的</a:t>
            </a:r>
            <a:r>
              <a:rPr lang="en-US" altLang="zh-CN" sz="1600" b="1">
                <a:solidFill>
                  <a:srgbClr val="000000"/>
                </a:solidFill>
                <a:latin typeface="Lucida Sans" panose="020B0602030504020204" pitchFamily="34" charset="0"/>
                <a:ea typeface="楷体_GB2312" pitchFamily="49" charset="-122"/>
              </a:rPr>
              <a:t>print</a:t>
            </a:r>
            <a:r>
              <a:rPr lang="zh-CN" altLang="en-US" sz="1600" b="1">
                <a:solidFill>
                  <a:srgbClr val="000000"/>
                </a:solidFill>
                <a:latin typeface="Lucida Sans" panose="020B0602030504020204" pitchFamily="34" charset="0"/>
                <a:ea typeface="楷体_GB2312" pitchFamily="49" charset="-122"/>
              </a:rPr>
              <a:t>成员函数</a:t>
            </a:r>
          </a:p>
          <a:p>
            <a:pPr algn="ctr">
              <a:spcBef>
                <a:spcPct val="50000"/>
              </a:spcBef>
              <a:spcAft>
                <a:spcPct val="0"/>
              </a:spcAft>
              <a:buClrTx/>
              <a:buFontTx/>
              <a:buNone/>
            </a:pPr>
            <a:r>
              <a:rPr lang="en-US" altLang="zh-CN" sz="1600">
                <a:latin typeface="Lucida Sans" panose="020B0602030504020204" pitchFamily="34" charset="0"/>
                <a:ea typeface="楷体_GB2312" pitchFamily="49" charset="-122"/>
                <a:cs typeface="Times New Roman" panose="02020603050405020304" pitchFamily="18" charset="0"/>
              </a:rPr>
              <a:t>via polymorphism and </a:t>
            </a:r>
            <a:r>
              <a:rPr lang="en-US" altLang="zh-CN" sz="1600" b="1">
                <a:latin typeface="Lucida Sans" panose="020B0602030504020204" pitchFamily="34" charset="0"/>
                <a:ea typeface="楷体_GB2312" pitchFamily="49" charset="-122"/>
                <a:cs typeface="Times New Roman" panose="02020603050405020304" pitchFamily="18" charset="0"/>
              </a:rPr>
              <a:t>virtual</a:t>
            </a:r>
            <a:r>
              <a:rPr lang="en-US" altLang="zh-CN" sz="1600">
                <a:latin typeface="Lucida Sans" panose="020B0602030504020204" pitchFamily="34" charset="0"/>
                <a:ea typeface="楷体_GB2312" pitchFamily="49" charset="-122"/>
                <a:cs typeface="Times New Roman" panose="02020603050405020304" pitchFamily="18" charset="0"/>
              </a:rPr>
              <a:t> functions</a:t>
            </a:r>
          </a:p>
        </p:txBody>
      </p:sp>
      <p:sp>
        <p:nvSpPr>
          <p:cNvPr id="526345" name="Line 9"/>
          <p:cNvSpPr>
            <a:spLocks noChangeShapeType="1"/>
          </p:cNvSpPr>
          <p:nvPr/>
        </p:nvSpPr>
        <p:spPr bwMode="auto">
          <a:xfrm flipH="1" flipV="1">
            <a:off x="4876800" y="2286000"/>
            <a:ext cx="381000" cy="1905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6346" name="Line 10"/>
          <p:cNvSpPr>
            <a:spLocks noChangeShapeType="1"/>
          </p:cNvSpPr>
          <p:nvPr/>
        </p:nvSpPr>
        <p:spPr bwMode="auto">
          <a:xfrm flipH="1" flipV="1">
            <a:off x="3200400" y="3810000"/>
            <a:ext cx="2057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6347" name="Text Box 11"/>
          <p:cNvSpPr txBox="1">
            <a:spLocks noChangeArrowheads="1"/>
          </p:cNvSpPr>
          <p:nvPr/>
        </p:nvSpPr>
        <p:spPr bwMode="auto">
          <a:xfrm>
            <a:off x="4419600" y="5410200"/>
            <a:ext cx="3962400" cy="83502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zh-CN" altLang="en-US" sz="1600" b="1">
                <a:solidFill>
                  <a:srgbClr val="000000"/>
                </a:solidFill>
                <a:latin typeface="Lucida Sans" panose="020B0602030504020204" pitchFamily="34" charset="0"/>
                <a:ea typeface="楷体_GB2312" pitchFamily="49" charset="-122"/>
              </a:rPr>
              <a:t>因为使用了</a:t>
            </a:r>
            <a:r>
              <a:rPr lang="zh-CN" altLang="en-US" sz="1600">
                <a:latin typeface="Lucida Sans" panose="020B0602030504020204" pitchFamily="34" charset="0"/>
                <a:ea typeface="楷体_GB2312" pitchFamily="49" charset="-122"/>
                <a:cs typeface="Times New Roman" panose="02020603050405020304" pitchFamily="18" charset="0"/>
              </a:rPr>
              <a:t> </a:t>
            </a:r>
            <a:r>
              <a:rPr lang="en-US" altLang="zh-CN" sz="1600" b="1">
                <a:latin typeface="Lucida Sans" panose="020B0602030504020204" pitchFamily="34" charset="0"/>
                <a:ea typeface="楷体_GB2312" pitchFamily="49" charset="-122"/>
                <a:cs typeface="Times New Roman" panose="02020603050405020304" pitchFamily="18" charset="0"/>
              </a:rPr>
              <a:t>virtual</a:t>
            </a:r>
            <a:r>
              <a:rPr lang="en-US" altLang="zh-CN" sz="1600">
                <a:latin typeface="Lucida Sans" panose="020B0602030504020204" pitchFamily="34" charset="0"/>
                <a:ea typeface="楷体_GB2312" pitchFamily="49" charset="-122"/>
                <a:cs typeface="Times New Roman" panose="02020603050405020304" pitchFamily="18" charset="0"/>
              </a:rPr>
              <a:t> functions</a:t>
            </a:r>
            <a:r>
              <a:rPr lang="zh-CN" altLang="en-US" sz="1600">
                <a:latin typeface="Lucida Sans" panose="020B0602030504020204" pitchFamily="34" charset="0"/>
                <a:ea typeface="楷体_GB2312" pitchFamily="49" charset="-122"/>
                <a:cs typeface="Times New Roman" panose="02020603050405020304" pitchFamily="18" charset="0"/>
              </a:rPr>
              <a:t>，</a:t>
            </a:r>
            <a:r>
              <a:rPr lang="zh-CN" altLang="en-US" sz="1600">
                <a:solidFill>
                  <a:srgbClr val="FF3300"/>
                </a:solidFill>
                <a:latin typeface="Lucida Sans" panose="020B0602030504020204" pitchFamily="34" charset="0"/>
                <a:ea typeface="楷体_GB2312" pitchFamily="49" charset="-122"/>
                <a:cs typeface="Times New Roman" panose="02020603050405020304" pitchFamily="18" charset="0"/>
              </a:rPr>
              <a:t>句柄所指向的对象的类型</a:t>
            </a:r>
            <a:r>
              <a:rPr lang="zh-CN" altLang="en-US" sz="1600">
                <a:latin typeface="Lucida Sans" panose="020B0602030504020204" pitchFamily="34" charset="0"/>
                <a:ea typeface="楷体_GB2312" pitchFamily="49" charset="-122"/>
                <a:cs typeface="Times New Roman" panose="02020603050405020304" pitchFamily="18" charset="0"/>
              </a:rPr>
              <a:t>而不是句柄的类型决定了调用的成员函数归属</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41"/>
                                        </p:tgtEl>
                                        <p:attrNameLst>
                                          <p:attrName>style.visibility</p:attrName>
                                        </p:attrNameLst>
                                      </p:cBhvr>
                                      <p:to>
                                        <p:strVal val="visible"/>
                                      </p:to>
                                    </p:set>
                                  </p:childTnLst>
                                  <p:subTnLst>
                                    <p:set>
                                      <p:cBhvr override="childStyle">
                                        <p:cTn dur="1" fill="hold" display="0" masterRel="nextClick" afterEffect="1"/>
                                        <p:tgtEl>
                                          <p:spTgt spid="52634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26342"/>
                                        </p:tgtEl>
                                        <p:attrNameLst>
                                          <p:attrName>style.visibility</p:attrName>
                                        </p:attrNameLst>
                                      </p:cBhvr>
                                      <p:to>
                                        <p:strVal val="visible"/>
                                      </p:to>
                                    </p:set>
                                  </p:childTnLst>
                                  <p:subTnLst>
                                    <p:set>
                                      <p:cBhvr override="childStyle">
                                        <p:cTn dur="1" fill="hold" display="0" masterRel="nextClick" afterEffect="1"/>
                                        <p:tgtEl>
                                          <p:spTgt spid="526342"/>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26343"/>
                                        </p:tgtEl>
                                        <p:attrNameLst>
                                          <p:attrName>style.visibility</p:attrName>
                                        </p:attrNameLst>
                                      </p:cBhvr>
                                      <p:to>
                                        <p:strVal val="visible"/>
                                      </p:to>
                                    </p:set>
                                  </p:childTnLst>
                                  <p:subTnLst>
                                    <p:set>
                                      <p:cBhvr override="childStyle">
                                        <p:cTn dur="1" fill="hold" display="0" masterRel="nextClick" afterEffect="1"/>
                                        <p:tgtEl>
                                          <p:spTgt spid="52634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6344"/>
                                        </p:tgtEl>
                                        <p:attrNameLst>
                                          <p:attrName>style.visibility</p:attrName>
                                        </p:attrNameLst>
                                      </p:cBhvr>
                                      <p:to>
                                        <p:strVal val="visible"/>
                                      </p:to>
                                    </p:set>
                                  </p:childTnLst>
                                  <p:subTnLst>
                                    <p:set>
                                      <p:cBhvr override="childStyle">
                                        <p:cTn dur="1" fill="hold" display="0" masterRel="nextClick" afterEffect="1"/>
                                        <p:tgtEl>
                                          <p:spTgt spid="526344"/>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526345"/>
                                        </p:tgtEl>
                                        <p:attrNameLst>
                                          <p:attrName>style.visibility</p:attrName>
                                        </p:attrNameLst>
                                      </p:cBhvr>
                                      <p:to>
                                        <p:strVal val="visible"/>
                                      </p:to>
                                    </p:set>
                                  </p:childTnLst>
                                  <p:subTnLst>
                                    <p:set>
                                      <p:cBhvr override="childStyle">
                                        <p:cTn dur="1" fill="hold" display="0" masterRel="nextClick" afterEffect="1"/>
                                        <p:tgtEl>
                                          <p:spTgt spid="526345"/>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526346"/>
                                        </p:tgtEl>
                                        <p:attrNameLst>
                                          <p:attrName>style.visibility</p:attrName>
                                        </p:attrNameLst>
                                      </p:cBhvr>
                                      <p:to>
                                        <p:strVal val="visible"/>
                                      </p:to>
                                    </p:set>
                                  </p:childTnLst>
                                  <p:subTnLst>
                                    <p:set>
                                      <p:cBhvr override="childStyle">
                                        <p:cTn dur="1" fill="hold" display="0" masterRel="nextClick" afterEffect="1"/>
                                        <p:tgtEl>
                                          <p:spTgt spid="526346"/>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6347"/>
                                        </p:tgtEl>
                                        <p:attrNameLst>
                                          <p:attrName>style.visibility</p:attrName>
                                        </p:attrNameLst>
                                      </p:cBhvr>
                                      <p:to>
                                        <p:strVal val="visible"/>
                                      </p:to>
                                    </p:set>
                                  </p:childTnLst>
                                  <p:subTnLst>
                                    <p:set>
                                      <p:cBhvr override="childStyle">
                                        <p:cTn dur="1" fill="hold" display="0" masterRel="nextClick" afterEffect="1"/>
                                        <p:tgtEl>
                                          <p:spTgt spid="52634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1" grpId="0" animBg="1"/>
      <p:bldP spid="526342" grpId="0" animBg="1"/>
      <p:bldP spid="526343" grpId="0" animBg="1"/>
      <p:bldP spid="526344" grpId="0" animBg="1"/>
      <p:bldP spid="526345" grpId="0" animBg="1"/>
      <p:bldP spid="526346" grpId="0" animBg="1"/>
      <p:bldP spid="52634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ABB62AA-2546-4A2B-91E2-16FCA7FC2B79}" type="slidenum">
              <a:rPr lang="en-US" altLang="zh-CN" sz="1200"/>
              <a:pPr>
                <a:spcAft>
                  <a:spcPct val="0"/>
                </a:spcAft>
                <a:buClrTx/>
                <a:buFontTx/>
                <a:buNone/>
              </a:pPr>
              <a:t>51</a:t>
            </a:fld>
            <a:endParaRPr lang="en-US" altLang="zh-CN" sz="1200"/>
          </a:p>
        </p:txBody>
      </p:sp>
      <p:graphicFrame>
        <p:nvGraphicFramePr>
          <p:cNvPr id="59395" name="Object 4"/>
          <p:cNvGraphicFramePr>
            <a:graphicFrameLocks/>
          </p:cNvGraphicFramePr>
          <p:nvPr/>
        </p:nvGraphicFramePr>
        <p:xfrm>
          <a:off x="0" y="0"/>
          <a:ext cx="7048500" cy="6353175"/>
        </p:xfrm>
        <a:graphic>
          <a:graphicData uri="http://schemas.openxmlformats.org/presentationml/2006/ole">
            <mc:AlternateContent xmlns:mc="http://schemas.openxmlformats.org/markup-compatibility/2006">
              <mc:Choice xmlns:v="urn:schemas-microsoft-com:vml" Requires="v">
                <p:oleObj spid="_x0000_s59397" name="Document" r:id="rId3" imgW="7046703" imgH="6350647" progId="Word.Document.8">
                  <p:embed/>
                </p:oleObj>
              </mc:Choice>
              <mc:Fallback>
                <p:oleObj name="Document" r:id="rId3" imgW="7046703" imgH="6350647" progId="Word.Document.8">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48500" cy="635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51B55FB0-0FF6-4612-BC6F-11C2A66E33F7}" type="slidenum">
              <a:rPr lang="en-US" altLang="zh-CN" sz="1200"/>
              <a:pPr>
                <a:spcAft>
                  <a:spcPct val="0"/>
                </a:spcAft>
                <a:buClrTx/>
                <a:buFontTx/>
                <a:buNone/>
              </a:pPr>
              <a:t>52</a:t>
            </a:fld>
            <a:endParaRPr lang="en-US" altLang="zh-CN" sz="1200"/>
          </a:p>
        </p:txBody>
      </p:sp>
      <p:graphicFrame>
        <p:nvGraphicFramePr>
          <p:cNvPr id="60419" name="Object 4"/>
          <p:cNvGraphicFramePr>
            <a:graphicFrameLocks noChangeAspect="1"/>
          </p:cNvGraphicFramePr>
          <p:nvPr/>
        </p:nvGraphicFramePr>
        <p:xfrm>
          <a:off x="0" y="0"/>
          <a:ext cx="7048500" cy="3565525"/>
        </p:xfrm>
        <a:graphic>
          <a:graphicData uri="http://schemas.openxmlformats.org/presentationml/2006/ole">
            <mc:AlternateContent xmlns:mc="http://schemas.openxmlformats.org/markup-compatibility/2006">
              <mc:Choice xmlns:v="urn:schemas-microsoft-com:vml" Requires="v">
                <p:oleObj spid="_x0000_s60421" name="Document" r:id="rId3" imgW="7046703" imgH="3569762" progId="Word.Document.8">
                  <p:embed/>
                </p:oleObj>
              </mc:Choice>
              <mc:Fallback>
                <p:oleObj name="Document" r:id="rId3" imgW="7046703" imgH="3569762"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48500" cy="356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5BB4156A-3457-4650-BDCB-EC4379A1EC22}" type="slidenum">
              <a:rPr lang="en-US" altLang="zh-CN" sz="1200"/>
              <a:pPr>
                <a:spcAft>
                  <a:spcPct val="0"/>
                </a:spcAft>
                <a:buClrTx/>
                <a:buFontTx/>
                <a:buNone/>
              </a:pPr>
              <a:t>53</a:t>
            </a:fld>
            <a:endParaRPr lang="en-US" altLang="zh-CN" sz="1200"/>
          </a:p>
        </p:txBody>
      </p:sp>
      <p:sp>
        <p:nvSpPr>
          <p:cNvPr id="61443" name="Rectangle 2"/>
          <p:cNvSpPr>
            <a:spLocks noRot="1" noChangeArrowheads="1"/>
          </p:cNvSpPr>
          <p:nvPr/>
        </p:nvSpPr>
        <p:spPr bwMode="auto">
          <a:xfrm>
            <a:off x="152400" y="609600"/>
            <a:ext cx="8839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8 </a:t>
            </a:r>
            <a:r>
              <a:rPr lang="en-US" altLang="zh-CN" sz="2800" b="1">
                <a:solidFill>
                  <a:srgbClr val="051AB3"/>
                </a:solidFill>
                <a:latin typeface="Arial Narrow" panose="020B0606020202030204" pitchFamily="34" charset="0"/>
                <a:ea typeface="黑体" panose="02010609060101010101" pitchFamily="49" charset="-122"/>
              </a:rPr>
              <a:t>Summary of the Allowed Assignments Between Base-Class and Derived-Class Objects and Pointers</a:t>
            </a:r>
          </a:p>
        </p:txBody>
      </p:sp>
      <p:sp>
        <p:nvSpPr>
          <p:cNvPr id="61444" name="Rectangle 3"/>
          <p:cNvSpPr>
            <a:spLocks noGrp="1" noChangeArrowheads="1"/>
          </p:cNvSpPr>
          <p:nvPr>
            <p:ph type="body" idx="1"/>
          </p:nvPr>
        </p:nvSpPr>
        <p:spPr>
          <a:xfrm>
            <a:off x="152400" y="1722438"/>
            <a:ext cx="8839200" cy="49831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b="1" smtClean="0">
                <a:latin typeface="Arial Narrow" panose="020B0606020202030204" pitchFamily="34" charset="0"/>
                <a:ea typeface="黑体" panose="02010609060101010101" pitchFamily="49" charset="-122"/>
              </a:rPr>
              <a:t>四种用来将基类和派生类指针指向基类和派生类对象的方式</a:t>
            </a:r>
          </a:p>
          <a:p>
            <a:pPr lvl="1" eaLnBrk="1" hangingPunct="1">
              <a:lnSpc>
                <a:spcPct val="120000"/>
              </a:lnSpc>
            </a:pPr>
            <a:r>
              <a:rPr lang="zh-CN" altLang="en-US" sz="2400" b="1" smtClean="0">
                <a:latin typeface="Arial Narrow" panose="020B0606020202030204" pitchFamily="34" charset="0"/>
                <a:ea typeface="楷体_GB2312" pitchFamily="49" charset="-122"/>
              </a:rPr>
              <a:t>基类指针指向基类对象</a:t>
            </a:r>
          </a:p>
          <a:p>
            <a:pPr lvl="1" eaLnBrk="1" hangingPunct="1">
              <a:lnSpc>
                <a:spcPct val="120000"/>
              </a:lnSpc>
            </a:pPr>
            <a:r>
              <a:rPr lang="zh-CN" altLang="en-US" sz="2400" b="1" smtClean="0">
                <a:latin typeface="Arial Narrow" panose="020B0606020202030204" pitchFamily="34" charset="0"/>
                <a:ea typeface="楷体_GB2312" pitchFamily="49" charset="-122"/>
              </a:rPr>
              <a:t>派生类指针指向派生类对象</a:t>
            </a:r>
          </a:p>
          <a:p>
            <a:pPr lvl="1" eaLnBrk="1" hangingPunct="1">
              <a:lnSpc>
                <a:spcPct val="120000"/>
              </a:lnSpc>
            </a:pPr>
            <a:r>
              <a:rPr lang="zh-CN" altLang="en-US" sz="2400" b="1" smtClean="0">
                <a:latin typeface="Arial Narrow" panose="020B0606020202030204" pitchFamily="34" charset="0"/>
                <a:ea typeface="楷体_GB2312" pitchFamily="49" charset="-122"/>
              </a:rPr>
              <a:t>基类指针指向派生类对象</a:t>
            </a:r>
          </a:p>
          <a:p>
            <a:pPr lvl="2" eaLnBrk="1" hangingPunct="1">
              <a:lnSpc>
                <a:spcPct val="120000"/>
              </a:lnSpc>
            </a:pPr>
            <a:r>
              <a:rPr lang="zh-CN" altLang="en-US" sz="2400" b="1" smtClean="0">
                <a:latin typeface="Arial Narrow" panose="020B0606020202030204" pitchFamily="34" charset="0"/>
                <a:ea typeface="楷体_GB2312" pitchFamily="49" charset="-122"/>
              </a:rPr>
              <a:t>安全，但只能用来调用基类的成员函数</a:t>
            </a:r>
          </a:p>
          <a:p>
            <a:pPr lvl="2" eaLnBrk="1" hangingPunct="1">
              <a:lnSpc>
                <a:spcPct val="120000"/>
              </a:lnSpc>
            </a:pPr>
            <a:r>
              <a:rPr lang="zh-CN" altLang="en-US" sz="2400" b="1" smtClean="0">
                <a:latin typeface="Arial Narrow" panose="020B0606020202030204" pitchFamily="34" charset="0"/>
                <a:ea typeface="楷体_GB2312" pitchFamily="49" charset="-122"/>
              </a:rPr>
              <a:t>如果使用虚拟函数可以实现多态</a:t>
            </a:r>
          </a:p>
          <a:p>
            <a:pPr lvl="1" eaLnBrk="1" hangingPunct="1">
              <a:lnSpc>
                <a:spcPct val="120000"/>
              </a:lnSpc>
            </a:pPr>
            <a:r>
              <a:rPr lang="zh-CN" altLang="en-US" sz="2400" b="1" smtClean="0">
                <a:solidFill>
                  <a:srgbClr val="FF3300"/>
                </a:solidFill>
                <a:latin typeface="Arial Narrow" panose="020B0606020202030204" pitchFamily="34" charset="0"/>
                <a:ea typeface="楷体_GB2312" pitchFamily="49" charset="-122"/>
              </a:rPr>
              <a:t>派生类指针指向基类对象</a:t>
            </a:r>
          </a:p>
          <a:p>
            <a:pPr lvl="2" eaLnBrk="1" hangingPunct="1">
              <a:lnSpc>
                <a:spcPct val="120000"/>
              </a:lnSpc>
            </a:pPr>
            <a:r>
              <a:rPr lang="zh-CN" altLang="en-US" sz="2400" b="1" smtClean="0">
                <a:solidFill>
                  <a:srgbClr val="FF3300"/>
                </a:solidFill>
                <a:latin typeface="Arial Narrow" panose="020B0606020202030204" pitchFamily="34" charset="0"/>
                <a:ea typeface="楷体_GB2312" pitchFamily="49" charset="-122"/>
              </a:rPr>
              <a:t>产生编译错误</a:t>
            </a:r>
          </a:p>
        </p:txBody>
      </p:sp>
    </p:spTree>
  </p:cSld>
  <p:clrMapOvr>
    <a:masterClrMapping/>
  </p:clrMapOvr>
  <p:transition spd="slow">
    <p:pull dir="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4DB70C5-D7B7-4EAE-B781-8312D907E1E6}" type="slidenum">
              <a:rPr lang="en-US" altLang="zh-CN" sz="1200"/>
              <a:pPr>
                <a:spcAft>
                  <a:spcPct val="0"/>
                </a:spcAft>
                <a:buClrTx/>
                <a:buFontTx/>
                <a:buNone/>
              </a:pPr>
              <a:t>54</a:t>
            </a:fld>
            <a:endParaRPr lang="en-US" altLang="zh-CN" sz="1200"/>
          </a:p>
        </p:txBody>
      </p:sp>
      <p:sp>
        <p:nvSpPr>
          <p:cNvPr id="62467" name="Rectangle 2"/>
          <p:cNvSpPr>
            <a:spLocks noRot="1" noChangeArrowheads="1"/>
          </p:cNvSpPr>
          <p:nvPr/>
        </p:nvSpPr>
        <p:spPr bwMode="auto">
          <a:xfrm>
            <a:off x="1042988" y="1336675"/>
            <a:ext cx="7921625" cy="338772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软件工程知识：</a:t>
            </a:r>
            <a:r>
              <a:rPr lang="zh-CN" altLang="en-US" sz="2800" b="1">
                <a:solidFill>
                  <a:srgbClr val="051AB3"/>
                </a:solidFill>
                <a:latin typeface="Arial Narrow" panose="020B0606020202030204" pitchFamily="34" charset="0"/>
                <a:ea typeface="黑体" panose="02010609060101010101" pitchFamily="49" charset="-122"/>
              </a:rPr>
              <a:t>利用虚拟函数和多态性，程序员可以处理普遍性而让执行环境处理特殊性。即使在不知道一些对象的类型的情况下（只要这些对象属于同一继承层次并且通过一个共同的基类指针访问），程序员也可以命令各种对象表现出适合这些对象的行为。</a:t>
            </a:r>
          </a:p>
        </p:txBody>
      </p:sp>
      <p:pic>
        <p:nvPicPr>
          <p:cNvPr id="6246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371600"/>
            <a:ext cx="8445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A3E90746-8C73-4AFA-B06D-7F487D7FAFEA}" type="slidenum">
              <a:rPr lang="en-US" altLang="zh-CN" sz="1200"/>
              <a:pPr>
                <a:spcAft>
                  <a:spcPct val="0"/>
                </a:spcAft>
                <a:buClrTx/>
                <a:buFontTx/>
                <a:buNone/>
              </a:pPr>
              <a:t>55</a:t>
            </a:fld>
            <a:endParaRPr lang="en-US" altLang="zh-CN" sz="1200"/>
          </a:p>
        </p:txBody>
      </p:sp>
      <p:sp>
        <p:nvSpPr>
          <p:cNvPr id="63491" name="Rectangle 2"/>
          <p:cNvSpPr>
            <a:spLocks noRot="1" noChangeArrowheads="1"/>
          </p:cNvSpPr>
          <p:nvPr/>
        </p:nvSpPr>
        <p:spPr bwMode="auto">
          <a:xfrm>
            <a:off x="1042988" y="1268413"/>
            <a:ext cx="7921625" cy="337978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软件工程知识：</a:t>
            </a:r>
            <a:r>
              <a:rPr lang="zh-CN" altLang="en-US" sz="2800" b="1">
                <a:solidFill>
                  <a:srgbClr val="051AB3"/>
                </a:solidFill>
                <a:latin typeface="Arial Narrow" panose="020B0606020202030204" pitchFamily="34" charset="0"/>
                <a:ea typeface="黑体" panose="02010609060101010101" pitchFamily="49" charset="-122"/>
              </a:rPr>
              <a:t>多态性提高了可扩展性：调用多态性行为的软件可以用与接收消息的对象类型无关的方式编写。因此，不用修改基本系统就可以把响应现有消息的对象的新类型添加到该系统中。只有实例化新对象的客户代码必须修改，以适应新的类型。</a:t>
            </a:r>
          </a:p>
        </p:txBody>
      </p:sp>
      <p:pic>
        <p:nvPicPr>
          <p:cNvPr id="6349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341438"/>
            <a:ext cx="8445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2"/>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A040C7AF-8FA0-465D-A6E8-6062EBBE7B19}" type="slidenum">
              <a:rPr lang="en-US" altLang="zh-CN" sz="1200"/>
              <a:pPr>
                <a:spcAft>
                  <a:spcPct val="0"/>
                </a:spcAft>
                <a:buClrTx/>
                <a:buFontTx/>
                <a:buNone/>
              </a:pPr>
              <a:t>56</a:t>
            </a:fld>
            <a:endParaRPr lang="en-US" altLang="zh-CN" sz="1200"/>
          </a:p>
        </p:txBody>
      </p:sp>
      <p:sp>
        <p:nvSpPr>
          <p:cNvPr id="64515" name="Rectangle 2"/>
          <p:cNvSpPr>
            <a:spLocks noRot="1" noChangeArrowheads="1"/>
          </p:cNvSpPr>
          <p:nvPr/>
        </p:nvSpPr>
        <p:spPr bwMode="auto">
          <a:xfrm>
            <a:off x="152400" y="609600"/>
            <a:ext cx="8839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9 Type Fields and switch Statements</a:t>
            </a:r>
          </a:p>
        </p:txBody>
      </p:sp>
      <p:sp>
        <p:nvSpPr>
          <p:cNvPr id="64516" name="Rectangle 3"/>
          <p:cNvSpPr>
            <a:spLocks noChangeArrowheads="1"/>
          </p:cNvSpPr>
          <p:nvPr/>
        </p:nvSpPr>
        <p:spPr bwMode="auto">
          <a:xfrm>
            <a:off x="152400" y="1524000"/>
            <a:ext cx="8915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20000"/>
              </a:lnSpc>
            </a:pPr>
            <a:r>
              <a:rPr lang="en-US" altLang="zh-CN" sz="2800" b="1">
                <a:latin typeface="Arial Narrow" panose="020B0606020202030204" pitchFamily="34" charset="0"/>
                <a:ea typeface="黑体" panose="02010609060101010101" pitchFamily="49" charset="-122"/>
              </a:rPr>
              <a:t>switch </a:t>
            </a:r>
            <a:r>
              <a:rPr lang="zh-CN" altLang="en-US" sz="2800" b="1">
                <a:latin typeface="Arial Narrow" panose="020B0606020202030204" pitchFamily="34" charset="0"/>
                <a:ea typeface="黑体" panose="02010609060101010101" pitchFamily="49" charset="-122"/>
              </a:rPr>
              <a:t>语句用来在运行期间决定对象类型</a:t>
            </a:r>
          </a:p>
          <a:p>
            <a:pPr lvl="1" eaLnBrk="1" hangingPunct="1">
              <a:lnSpc>
                <a:spcPct val="120000"/>
              </a:lnSpc>
            </a:pPr>
            <a:r>
              <a:rPr lang="zh-CN" altLang="en-US" sz="2800" b="1">
                <a:latin typeface="Arial Narrow" panose="020B0606020202030204" pitchFamily="34" charset="0"/>
                <a:ea typeface="黑体" panose="02010609060101010101" pitchFamily="49" charset="-122"/>
              </a:rPr>
              <a:t>在基类中包含一个类型域数据成员</a:t>
            </a:r>
          </a:p>
          <a:p>
            <a:pPr lvl="1" eaLnBrk="1" hangingPunct="1">
              <a:lnSpc>
                <a:spcPct val="120000"/>
              </a:lnSpc>
            </a:pPr>
            <a:r>
              <a:rPr lang="zh-CN" altLang="en-US" sz="2800" b="1">
                <a:latin typeface="Arial Narrow" panose="020B0606020202030204" pitchFamily="34" charset="0"/>
                <a:ea typeface="黑体" panose="02010609060101010101" pitchFamily="49" charset="-122"/>
              </a:rPr>
              <a:t>使得程序员对于特定对象调用合适的函数</a:t>
            </a:r>
          </a:p>
          <a:p>
            <a:pPr lvl="1" eaLnBrk="1" hangingPunct="1">
              <a:lnSpc>
                <a:spcPct val="120000"/>
              </a:lnSpc>
            </a:pPr>
            <a:r>
              <a:rPr lang="zh-CN" altLang="en-US" sz="2800" b="1">
                <a:latin typeface="Arial Narrow" panose="020B0606020202030204" pitchFamily="34" charset="0"/>
                <a:ea typeface="黑体" panose="02010609060101010101" pitchFamily="49" charset="-122"/>
              </a:rPr>
              <a:t>引发的问题</a:t>
            </a:r>
          </a:p>
          <a:p>
            <a:pPr lvl="2" eaLnBrk="1" hangingPunct="1"/>
            <a:r>
              <a:rPr lang="zh-CN" altLang="en-US" b="1">
                <a:latin typeface="Consolas" panose="020B0609020204030204" pitchFamily="49" charset="0"/>
                <a:ea typeface="楷体" panose="02010609060101010101" pitchFamily="49" charset="-122"/>
              </a:rPr>
              <a:t>程序员可能会忘记应有的类型测试；</a:t>
            </a:r>
          </a:p>
          <a:p>
            <a:pPr lvl="2" eaLnBrk="1" hangingPunct="1"/>
            <a:r>
              <a:rPr lang="zh-CN" altLang="en-US" b="1">
                <a:latin typeface="Consolas" panose="020B0609020204030204" pitchFamily="49" charset="0"/>
                <a:ea typeface="楷体" panose="02010609060101010101" pitchFamily="49" charset="-122"/>
              </a:rPr>
              <a:t>在一条</a:t>
            </a:r>
            <a:r>
              <a:rPr lang="en-US" altLang="zh-CN" b="1">
                <a:latin typeface="Consolas" panose="020B0609020204030204" pitchFamily="49" charset="0"/>
                <a:ea typeface="楷体" panose="02010609060101010101" pitchFamily="49" charset="-122"/>
              </a:rPr>
              <a:t>switch</a:t>
            </a:r>
            <a:r>
              <a:rPr lang="zh-CN" altLang="en-US" b="1">
                <a:latin typeface="Consolas" panose="020B0609020204030204" pitchFamily="49" charset="0"/>
                <a:ea typeface="楷体" panose="02010609060101010101" pitchFamily="49" charset="-122"/>
              </a:rPr>
              <a:t>语句中可能会忘记测试所有可能的情况；</a:t>
            </a:r>
          </a:p>
          <a:p>
            <a:pPr lvl="2" eaLnBrk="1" hangingPunct="1"/>
            <a:r>
              <a:rPr lang="zh-CN" altLang="en-US" b="1">
                <a:latin typeface="Consolas" panose="020B0609020204030204" pitchFamily="49" charset="0"/>
                <a:ea typeface="楷体" panose="02010609060101010101" pitchFamily="49" charset="-122"/>
              </a:rPr>
              <a:t>在修改基于</a:t>
            </a:r>
            <a:r>
              <a:rPr lang="en-US" altLang="zh-CN" b="1">
                <a:latin typeface="Consolas" panose="020B0609020204030204" pitchFamily="49" charset="0"/>
                <a:ea typeface="楷体" panose="02010609060101010101" pitchFamily="49" charset="-122"/>
              </a:rPr>
              <a:t>switch</a:t>
            </a:r>
            <a:r>
              <a:rPr lang="zh-CN" altLang="en-US" b="1">
                <a:latin typeface="Consolas" panose="020B0609020204030204" pitchFamily="49" charset="0"/>
                <a:ea typeface="楷体" panose="02010609060101010101" pitchFamily="49" charset="-122"/>
              </a:rPr>
              <a:t>语句的系统时可能会忘记在现有的</a:t>
            </a:r>
            <a:r>
              <a:rPr lang="en-US" altLang="zh-CN" b="1">
                <a:latin typeface="Consolas" panose="020B0609020204030204" pitchFamily="49" charset="0"/>
                <a:ea typeface="楷体" panose="02010609060101010101" pitchFamily="49" charset="-122"/>
              </a:rPr>
              <a:t>switch</a:t>
            </a:r>
            <a:r>
              <a:rPr lang="zh-CN" altLang="en-US" b="1">
                <a:latin typeface="Consolas" panose="020B0609020204030204" pitchFamily="49" charset="0"/>
                <a:ea typeface="楷体" panose="02010609060101010101" pitchFamily="49" charset="-122"/>
              </a:rPr>
              <a:t>语句中插入新类；</a:t>
            </a:r>
          </a:p>
          <a:p>
            <a:pPr lvl="2" eaLnBrk="1" hangingPunct="1"/>
            <a:r>
              <a:rPr lang="zh-CN" altLang="en-US" b="1">
                <a:latin typeface="Consolas" panose="020B0609020204030204" pitchFamily="49" charset="0"/>
                <a:ea typeface="楷体" panose="02010609060101010101" pitchFamily="49" charset="-122"/>
              </a:rPr>
              <a:t>为了处理新的类型，每次修改</a:t>
            </a:r>
            <a:r>
              <a:rPr lang="en-US" altLang="zh-CN" b="1">
                <a:latin typeface="Consolas" panose="020B0609020204030204" pitchFamily="49" charset="0"/>
                <a:ea typeface="楷体" panose="02010609060101010101" pitchFamily="49" charset="-122"/>
              </a:rPr>
              <a:t>switch</a:t>
            </a:r>
            <a:r>
              <a:rPr lang="zh-CN" altLang="en-US" b="1">
                <a:latin typeface="Consolas" panose="020B0609020204030204" pitchFamily="49" charset="0"/>
                <a:ea typeface="楷体" panose="02010609060101010101" pitchFamily="49" charset="-122"/>
              </a:rPr>
              <a:t>语句都要修改系统中的每一条</a:t>
            </a:r>
            <a:r>
              <a:rPr lang="en-US" altLang="zh-CN" b="1">
                <a:latin typeface="Consolas" panose="020B0609020204030204" pitchFamily="49" charset="0"/>
                <a:ea typeface="楷体" panose="02010609060101010101" pitchFamily="49" charset="-122"/>
              </a:rPr>
              <a:t>switch</a:t>
            </a:r>
            <a:r>
              <a:rPr lang="zh-CN" altLang="en-US" b="1">
                <a:latin typeface="Consolas" panose="020B0609020204030204" pitchFamily="49" charset="0"/>
                <a:ea typeface="楷体" panose="02010609060101010101" pitchFamily="49" charset="-122"/>
              </a:rPr>
              <a:t>语句，这很费时并且容易出错。</a:t>
            </a:r>
          </a:p>
        </p:txBody>
      </p:sp>
    </p:spTree>
  </p:cSld>
  <p:clrMapOvr>
    <a:masterClrMapping/>
  </p:clrMapOvr>
  <p:transition spd="slow">
    <p:pull dir="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4A270BE-A97F-4861-91B9-58775D81068E}" type="slidenum">
              <a:rPr lang="en-US" altLang="zh-CN" sz="1200"/>
              <a:pPr>
                <a:spcAft>
                  <a:spcPct val="0"/>
                </a:spcAft>
                <a:buClrTx/>
                <a:buFontTx/>
                <a:buNone/>
              </a:pPr>
              <a:t>57</a:t>
            </a:fld>
            <a:endParaRPr lang="en-US" altLang="zh-CN" sz="1200"/>
          </a:p>
        </p:txBody>
      </p:sp>
      <p:sp>
        <p:nvSpPr>
          <p:cNvPr id="65539" name="Rectangle 3"/>
          <p:cNvSpPr>
            <a:spLocks noGrp="1" noChangeArrowheads="1"/>
          </p:cNvSpPr>
          <p:nvPr>
            <p:ph type="body" idx="1"/>
          </p:nvPr>
        </p:nvSpPr>
        <p:spPr>
          <a:xfrm>
            <a:off x="381000" y="1143000"/>
            <a:ext cx="8382000" cy="4360863"/>
          </a:xfrm>
        </p:spPr>
        <p:txBody>
          <a:bodyPr/>
          <a:lstStyle/>
          <a:p>
            <a:pPr eaLnBrk="1" hangingPunct="1">
              <a:lnSpc>
                <a:spcPct val="150000"/>
              </a:lnSpc>
            </a:pPr>
            <a:r>
              <a:rPr lang="zh-CN" altLang="en-US" dirty="0" smtClean="0">
                <a:latin typeface="微软雅黑" panose="020B0503020204020204" pitchFamily="34" charset="-122"/>
                <a:ea typeface="微软雅黑" panose="020B0503020204020204" pitchFamily="34" charset="-122"/>
              </a:rPr>
              <a:t>利用了虚函数和多态性的程序设计无需使用</a:t>
            </a:r>
            <a:r>
              <a:rPr lang="en-US" altLang="zh-CN" dirty="0" smtClean="0">
                <a:latin typeface="微软雅黑" panose="020B0503020204020204" pitchFamily="34" charset="-122"/>
                <a:ea typeface="微软雅黑" panose="020B0503020204020204" pitchFamily="34" charset="-122"/>
              </a:rPr>
              <a:t>switch</a:t>
            </a:r>
            <a:r>
              <a:rPr lang="zh-CN" altLang="en-US" dirty="0" smtClean="0">
                <a:latin typeface="微软雅黑" panose="020B0503020204020204" pitchFamily="34" charset="-122"/>
                <a:ea typeface="微软雅黑" panose="020B0503020204020204" pitchFamily="34" charset="-122"/>
              </a:rPr>
              <a:t>逻辑。程序员可以用虚函数机制自动完成等价的逻辑，因而避免与</a:t>
            </a:r>
            <a:r>
              <a:rPr lang="en-US" altLang="zh-CN" dirty="0" smtClean="0">
                <a:latin typeface="微软雅黑" panose="020B0503020204020204" pitchFamily="34" charset="-122"/>
                <a:ea typeface="微软雅黑" panose="020B0503020204020204" pitchFamily="34" charset="-122"/>
              </a:rPr>
              <a:t>switch</a:t>
            </a:r>
            <a:r>
              <a:rPr lang="zh-CN" altLang="en-US" dirty="0" smtClean="0">
                <a:latin typeface="微软雅黑" panose="020B0503020204020204" pitchFamily="34" charset="-122"/>
                <a:ea typeface="微软雅黑" panose="020B0503020204020204" pitchFamily="34" charset="-122"/>
              </a:rPr>
              <a:t>逻辑有关的各种各样的错误。 </a:t>
            </a:r>
          </a:p>
          <a:p>
            <a:pPr eaLnBrk="1" hangingPunct="1">
              <a:lnSpc>
                <a:spcPct val="150000"/>
              </a:lnSpc>
            </a:pPr>
            <a:r>
              <a:rPr lang="zh-CN" altLang="en-US" dirty="0" smtClean="0">
                <a:latin typeface="微软雅黑" panose="020B0503020204020204" pitchFamily="34" charset="-122"/>
                <a:ea typeface="微软雅黑" panose="020B0503020204020204" pitchFamily="34" charset="-122"/>
              </a:rPr>
              <a:t>使用虚函数和多态性可简化源代码的长度。为支持更简单的顺序代码，虚函数和多态性包含的分支逻辑更少。这种简化有助于程序的测试、调试和维护。</a:t>
            </a:r>
            <a:br>
              <a:rPr lang="zh-CN" altLang="en-US" dirty="0" smtClean="0">
                <a:latin typeface="微软雅黑" panose="020B0503020204020204" pitchFamily="34" charset="-122"/>
                <a:ea typeface="微软雅黑" panose="020B0503020204020204" pitchFamily="34" charset="-122"/>
              </a:rPr>
            </a:br>
            <a:endParaRPr lang="zh-CN" altLang="en-US" dirty="0" smtClean="0">
              <a:latin typeface="微软雅黑" panose="020B0503020204020204" pitchFamily="34" charset="-122"/>
              <a:ea typeface="微软雅黑" panose="020B0503020204020204" pitchFamily="34" charset="-122"/>
            </a:endParaRPr>
          </a:p>
        </p:txBody>
      </p:sp>
    </p:spTree>
  </p:cSld>
  <p:clrMapOvr>
    <a:masterClrMapping/>
  </p:clrMapOvr>
  <p:transition spd="slow">
    <p:pull dir="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21B6DF0-3A5E-4379-B4ED-FC120D73C59A}" type="slidenum">
              <a:rPr lang="en-US" altLang="zh-CN" sz="1200"/>
              <a:pPr>
                <a:spcAft>
                  <a:spcPct val="0"/>
                </a:spcAft>
                <a:buClrTx/>
                <a:buFontTx/>
                <a:buNone/>
              </a:pPr>
              <a:t>58</a:t>
            </a:fld>
            <a:endParaRPr lang="en-US" altLang="zh-CN" sz="1200"/>
          </a:p>
        </p:txBody>
      </p:sp>
      <p:sp>
        <p:nvSpPr>
          <p:cNvPr id="66563" name="Rectangle 2"/>
          <p:cNvSpPr>
            <a:spLocks noRot="1" noChangeArrowheads="1"/>
          </p:cNvSpPr>
          <p:nvPr/>
        </p:nvSpPr>
        <p:spPr bwMode="auto">
          <a:xfrm>
            <a:off x="152400" y="609600"/>
            <a:ext cx="8839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10 Abstract Classes and Pure virtual Functions</a:t>
            </a:r>
            <a:br>
              <a:rPr lang="en-US" altLang="zh-CN" sz="3600" b="1">
                <a:solidFill>
                  <a:srgbClr val="051AB3"/>
                </a:solidFill>
                <a:latin typeface="Arial Narrow" panose="020B0606020202030204" pitchFamily="34" charset="0"/>
                <a:ea typeface="黑体" panose="02010609060101010101" pitchFamily="49" charset="-122"/>
              </a:rPr>
            </a:br>
            <a:r>
              <a:rPr lang="zh-CN" altLang="en-US" sz="3600" b="1">
                <a:solidFill>
                  <a:srgbClr val="051AB3"/>
                </a:solidFill>
                <a:latin typeface="Arial Narrow" panose="020B0606020202030204" pitchFamily="34" charset="0"/>
                <a:ea typeface="黑体" panose="02010609060101010101" pitchFamily="49" charset="-122"/>
              </a:rPr>
              <a:t>（抽象类与纯虚函数）</a:t>
            </a:r>
          </a:p>
        </p:txBody>
      </p:sp>
      <p:sp>
        <p:nvSpPr>
          <p:cNvPr id="66564" name="Rectangle 3"/>
          <p:cNvSpPr>
            <a:spLocks noGrp="1" noChangeArrowheads="1"/>
          </p:cNvSpPr>
          <p:nvPr>
            <p:ph type="body" idx="1"/>
          </p:nvPr>
        </p:nvSpPr>
        <p:spPr>
          <a:xfrm>
            <a:off x="152400" y="1752600"/>
            <a:ext cx="8534400" cy="42672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b="1" smtClean="0">
                <a:latin typeface="Arial Narrow" panose="020B0606020202030204" pitchFamily="34" charset="0"/>
                <a:ea typeface="黑体" panose="02010609060101010101" pitchFamily="49" charset="-122"/>
              </a:rPr>
              <a:t>抽象类</a:t>
            </a:r>
          </a:p>
          <a:p>
            <a:pPr lvl="1" eaLnBrk="1" hangingPunct="1">
              <a:lnSpc>
                <a:spcPct val="120000"/>
              </a:lnSpc>
            </a:pPr>
            <a:r>
              <a:rPr lang="zh-CN" altLang="en-US" sz="2400" b="1" smtClean="0">
                <a:latin typeface="楷体" panose="02010609060101010101" pitchFamily="49" charset="-122"/>
                <a:ea typeface="楷体" panose="02010609060101010101" pitchFamily="49" charset="-122"/>
              </a:rPr>
              <a:t>有时需要定义那些永远不需要实例化的类</a:t>
            </a:r>
          </a:p>
          <a:p>
            <a:pPr lvl="2" eaLnBrk="1" hangingPunct="1">
              <a:lnSpc>
                <a:spcPct val="120000"/>
              </a:lnSpc>
            </a:pPr>
            <a:r>
              <a:rPr lang="zh-CN" altLang="en-US" sz="2400" b="1" smtClean="0">
                <a:latin typeface="楷体" panose="02010609060101010101" pitchFamily="49" charset="-122"/>
                <a:ea typeface="楷体" panose="02010609060101010101" pitchFamily="49" charset="-122"/>
              </a:rPr>
              <a:t>作为基类时信息不完整</a:t>
            </a:r>
            <a:r>
              <a:rPr lang="en-US" altLang="zh-CN" sz="2400" b="1" smtClean="0">
                <a:latin typeface="楷体" panose="02010609060101010101" pitchFamily="49" charset="-122"/>
                <a:ea typeface="楷体" panose="02010609060101010101" pitchFamily="49" charset="-122"/>
              </a:rPr>
              <a:t>—</a:t>
            </a:r>
            <a:r>
              <a:rPr lang="zh-CN" altLang="en-US" sz="2400" b="1" smtClean="0">
                <a:latin typeface="楷体" panose="02010609060101010101" pitchFamily="49" charset="-122"/>
                <a:ea typeface="楷体" panose="02010609060101010101" pitchFamily="49" charset="-122"/>
              </a:rPr>
              <a:t>需要由派生类来定义“缺失的部分”</a:t>
            </a:r>
          </a:p>
          <a:p>
            <a:pPr lvl="1" eaLnBrk="1" hangingPunct="1">
              <a:lnSpc>
                <a:spcPct val="120000"/>
              </a:lnSpc>
            </a:pPr>
            <a:r>
              <a:rPr lang="zh-CN" altLang="en-US" sz="2400" b="1" smtClean="0">
                <a:latin typeface="楷体" panose="02010609060101010101" pitchFamily="49" charset="-122"/>
                <a:ea typeface="楷体" panose="02010609060101010101" pitchFamily="49" charset="-122"/>
              </a:rPr>
              <a:t>抽象类的惟一用途是为其他类提供合适的基类，其他类可从它这里继承和</a:t>
            </a:r>
            <a:r>
              <a:rPr lang="en-US" altLang="zh-CN" sz="2400" b="1" smtClean="0">
                <a:latin typeface="楷体" panose="02010609060101010101" pitchFamily="49" charset="-122"/>
                <a:ea typeface="楷体" panose="02010609060101010101" pitchFamily="49" charset="-122"/>
              </a:rPr>
              <a:t>(</a:t>
            </a:r>
            <a:r>
              <a:rPr lang="zh-CN" altLang="en-US" sz="2400" b="1" smtClean="0">
                <a:latin typeface="楷体" panose="02010609060101010101" pitchFamily="49" charset="-122"/>
                <a:ea typeface="楷体" panose="02010609060101010101" pitchFamily="49" charset="-122"/>
              </a:rPr>
              <a:t>或</a:t>
            </a:r>
            <a:r>
              <a:rPr lang="en-US" altLang="zh-CN" sz="2400" b="1" smtClean="0">
                <a:latin typeface="楷体" panose="02010609060101010101" pitchFamily="49" charset="-122"/>
                <a:ea typeface="楷体" panose="02010609060101010101" pitchFamily="49" charset="-122"/>
              </a:rPr>
              <a:t>)</a:t>
            </a:r>
            <a:r>
              <a:rPr lang="zh-CN" altLang="en-US" sz="2400" b="1" smtClean="0">
                <a:latin typeface="楷体" panose="02010609060101010101" pitchFamily="49" charset="-122"/>
                <a:ea typeface="楷体" panose="02010609060101010101" pitchFamily="49" charset="-122"/>
              </a:rPr>
              <a:t>实现接口。</a:t>
            </a:r>
          </a:p>
          <a:p>
            <a:pPr lvl="2" eaLnBrk="1" hangingPunct="1">
              <a:lnSpc>
                <a:spcPct val="120000"/>
              </a:lnSpc>
            </a:pPr>
            <a:r>
              <a:rPr lang="zh-CN" altLang="en-US" sz="2400" b="1" smtClean="0">
                <a:latin typeface="楷体" panose="02010609060101010101" pitchFamily="49" charset="-122"/>
                <a:ea typeface="楷体" panose="02010609060101010101" pitchFamily="49" charset="-122"/>
              </a:rPr>
              <a:t>可以实例化的类称为具体类（</a:t>
            </a:r>
            <a:r>
              <a:rPr lang="en-US" altLang="zh-CN" sz="2400" b="1" smtClean="0">
                <a:latin typeface="楷体" panose="02010609060101010101" pitchFamily="49" charset="-122"/>
                <a:ea typeface="楷体" panose="02010609060101010101" pitchFamily="49" charset="-122"/>
              </a:rPr>
              <a:t>concrete classes</a:t>
            </a:r>
            <a:r>
              <a:rPr lang="zh-CN" altLang="en-US" sz="2400" b="1" smtClean="0">
                <a:latin typeface="楷体" panose="02010609060101010101" pitchFamily="49" charset="-122"/>
                <a:ea typeface="楷体" panose="02010609060101010101" pitchFamily="49" charset="-122"/>
              </a:rPr>
              <a:t>）</a:t>
            </a:r>
          </a:p>
          <a:p>
            <a:pPr lvl="3" eaLnBrk="1" hangingPunct="1">
              <a:lnSpc>
                <a:spcPct val="120000"/>
              </a:lnSpc>
            </a:pPr>
            <a:r>
              <a:rPr lang="zh-CN" altLang="en-US" sz="2400" b="1" smtClean="0">
                <a:latin typeface="楷体" panose="02010609060101010101" pitchFamily="49" charset="-122"/>
                <a:ea typeface="楷体" panose="02010609060101010101" pitchFamily="49" charset="-122"/>
              </a:rPr>
              <a:t>必须提供每个成员函数的实现</a:t>
            </a:r>
          </a:p>
        </p:txBody>
      </p:sp>
    </p:spTree>
  </p:cSld>
  <p:clrMapOvr>
    <a:masterClrMapping/>
  </p:clrMapOvr>
  <p:transition spd="slow">
    <p:pull dir="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9ECDD88-F698-4E6C-BE28-0790BC6C1D4B}" type="slidenum">
              <a:rPr lang="en-US" altLang="zh-CN" sz="1200"/>
              <a:pPr>
                <a:spcAft>
                  <a:spcPct val="0"/>
                </a:spcAft>
                <a:buClrTx/>
                <a:buFontTx/>
                <a:buNone/>
              </a:pPr>
              <a:t>59</a:t>
            </a:fld>
            <a:endParaRPr lang="en-US" altLang="zh-CN" sz="1200"/>
          </a:p>
        </p:txBody>
      </p:sp>
      <p:sp>
        <p:nvSpPr>
          <p:cNvPr id="67587" name="Rectangle 2"/>
          <p:cNvSpPr>
            <a:spLocks noRot="1" noChangeArrowheads="1"/>
          </p:cNvSpPr>
          <p:nvPr/>
        </p:nvSpPr>
        <p:spPr bwMode="auto">
          <a:xfrm>
            <a:off x="152400" y="609600"/>
            <a:ext cx="8839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10 Abstract Classes and Pure virtual Functions</a:t>
            </a:r>
          </a:p>
        </p:txBody>
      </p:sp>
      <p:sp>
        <p:nvSpPr>
          <p:cNvPr id="67588" name="Rectangle 3"/>
          <p:cNvSpPr>
            <a:spLocks noGrp="1" noChangeArrowheads="1"/>
          </p:cNvSpPr>
          <p:nvPr>
            <p:ph type="body" idx="1"/>
          </p:nvPr>
        </p:nvSpPr>
        <p:spPr>
          <a:xfrm>
            <a:off x="152400" y="1646238"/>
            <a:ext cx="8839200" cy="27733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纯虚函数（</a:t>
            </a:r>
            <a:r>
              <a:rPr lang="en-US" altLang="zh-CN" sz="3600" b="1" smtClean="0">
                <a:latin typeface="Arial Narrow" panose="020B0606020202030204" pitchFamily="34" charset="0"/>
                <a:ea typeface="黑体" panose="02010609060101010101" pitchFamily="49" charset="-122"/>
              </a:rPr>
              <a:t>Pure virtual function</a:t>
            </a:r>
            <a:r>
              <a:rPr lang="zh-CN" altLang="en-US" sz="3600" b="1" smtClean="0">
                <a:latin typeface="Arial Narrow" panose="020B0606020202030204" pitchFamily="34" charset="0"/>
                <a:ea typeface="黑体" panose="02010609060101010101" pitchFamily="49" charset="-122"/>
              </a:rPr>
              <a:t>）</a:t>
            </a:r>
          </a:p>
          <a:p>
            <a:pPr lvl="1" eaLnBrk="1" hangingPunct="1">
              <a:lnSpc>
                <a:spcPct val="120000"/>
              </a:lnSpc>
            </a:pPr>
            <a:r>
              <a:rPr lang="zh-CN" altLang="en-US" sz="2800" b="1" smtClean="0">
                <a:ea typeface="楷体" panose="02010609060101010101" pitchFamily="49" charset="-122"/>
              </a:rPr>
              <a:t>抽象类包含一个或多个纯虚函数</a:t>
            </a:r>
          </a:p>
          <a:p>
            <a:pPr lvl="2" eaLnBrk="1" hangingPunct="1">
              <a:lnSpc>
                <a:spcPct val="120000"/>
              </a:lnSpc>
            </a:pPr>
            <a:r>
              <a:rPr lang="zh-CN" altLang="en-US" sz="2800" b="1" smtClean="0">
                <a:ea typeface="楷体" panose="02010609060101010101" pitchFamily="49" charset="-122"/>
              </a:rPr>
              <a:t>在声明后加 “</a:t>
            </a:r>
            <a:r>
              <a:rPr lang="en-US" altLang="zh-CN" sz="2800" b="1" smtClean="0">
                <a:ea typeface="楷体" panose="02010609060101010101" pitchFamily="49" charset="-122"/>
              </a:rPr>
              <a:t>= 0” </a:t>
            </a:r>
            <a:r>
              <a:rPr lang="zh-CN" altLang="en-US" sz="2800" b="1" smtClean="0">
                <a:ea typeface="楷体" panose="02010609060101010101" pitchFamily="49" charset="-122"/>
              </a:rPr>
              <a:t>表示纯虚函数</a:t>
            </a:r>
          </a:p>
          <a:p>
            <a:pPr lvl="3" eaLnBrk="1" hangingPunct="1">
              <a:lnSpc>
                <a:spcPct val="120000"/>
              </a:lnSpc>
            </a:pPr>
            <a:r>
              <a:rPr lang="zh-CN" altLang="en-US" sz="2800" b="1" smtClean="0">
                <a:ea typeface="楷体" panose="02010609060101010101" pitchFamily="49" charset="-122"/>
              </a:rPr>
              <a:t>例如：</a:t>
            </a:r>
            <a:r>
              <a:rPr lang="en-US" altLang="zh-CN" sz="2800" b="1" smtClean="0">
                <a:ea typeface="楷体" panose="02010609060101010101" pitchFamily="49" charset="-122"/>
              </a:rPr>
              <a:t>virtual void draw() const </a:t>
            </a:r>
            <a:r>
              <a:rPr lang="en-US" altLang="zh-CN" sz="2800" b="1" smtClean="0">
                <a:solidFill>
                  <a:srgbClr val="FF3300"/>
                </a:solidFill>
                <a:ea typeface="楷体" panose="02010609060101010101" pitchFamily="49" charset="-122"/>
              </a:rPr>
              <a:t>= 0</a:t>
            </a:r>
            <a:r>
              <a:rPr lang="en-US" altLang="zh-CN" sz="2800" b="1" smtClean="0">
                <a:ea typeface="楷体" panose="02010609060101010101" pitchFamily="49" charset="-122"/>
              </a:rPr>
              <a:t>;</a:t>
            </a:r>
          </a:p>
        </p:txBody>
      </p:sp>
    </p:spTree>
  </p:cSld>
  <p:clrMapOvr>
    <a:masterClrMapping/>
  </p:clrMapOvr>
  <p:transition spd="slow">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7C070412-7F05-4EF6-BEF6-8199552264D6}" type="slidenum">
              <a:rPr lang="en-US" altLang="zh-CN" sz="1200"/>
              <a:pPr>
                <a:spcAft>
                  <a:spcPct val="0"/>
                </a:spcAft>
                <a:buClrTx/>
                <a:buFontTx/>
                <a:buNone/>
              </a:pPr>
              <a:t>6</a:t>
            </a:fld>
            <a:endParaRPr lang="en-US" altLang="zh-CN" sz="1200"/>
          </a:p>
        </p:txBody>
      </p:sp>
      <p:sp>
        <p:nvSpPr>
          <p:cNvPr id="9219" name="Text Box 2"/>
          <p:cNvSpPr txBox="1">
            <a:spLocks noChangeArrowheads="1"/>
          </p:cNvSpPr>
          <p:nvPr/>
        </p:nvSpPr>
        <p:spPr bwMode="auto">
          <a:xfrm>
            <a:off x="304800" y="1143000"/>
            <a:ext cx="8534400" cy="408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Aft>
                <a:spcPct val="0"/>
              </a:spcAft>
              <a:buClrTx/>
              <a:buFontTx/>
              <a:buNone/>
            </a:pPr>
            <a:r>
              <a:rPr kumimoji="1" lang="zh-CN" altLang="en-US" sz="2400" b="1" dirty="0">
                <a:latin typeface="楷体" panose="02010609060101010101" pitchFamily="49" charset="-122"/>
                <a:ea typeface="楷体" panose="02010609060101010101" pitchFamily="49" charset="-122"/>
              </a:rPr>
              <a:t>归纳起来，面向对象技术支持的多态性主要包括</a:t>
            </a:r>
            <a:r>
              <a:rPr kumimoji="1" lang="en-US" altLang="zh-CN" sz="2400" b="1" dirty="0">
                <a:latin typeface="楷体" panose="02010609060101010101" pitchFamily="49" charset="-122"/>
                <a:ea typeface="楷体" panose="02010609060101010101" pitchFamily="49" charset="-122"/>
              </a:rPr>
              <a:t>4</a:t>
            </a:r>
            <a:r>
              <a:rPr kumimoji="1" lang="zh-CN" altLang="en-US" sz="2400" b="1" dirty="0">
                <a:latin typeface="楷体" panose="02010609060101010101" pitchFamily="49" charset="-122"/>
                <a:ea typeface="楷体" panose="02010609060101010101" pitchFamily="49" charset="-122"/>
              </a:rPr>
              <a:t>种：</a:t>
            </a:r>
          </a:p>
          <a:p>
            <a:pPr eaLnBrk="1" hangingPunct="1">
              <a:lnSpc>
                <a:spcPct val="120000"/>
              </a:lnSpc>
              <a:spcAft>
                <a:spcPct val="0"/>
              </a:spcAft>
              <a:buClrTx/>
              <a:buFontTx/>
              <a:buNone/>
            </a:pPr>
            <a:r>
              <a:rPr kumimoji="1" lang="en-US" altLang="zh-CN" sz="2400" b="1" dirty="0">
                <a:latin typeface="楷体" panose="02010609060101010101" pitchFamily="49" charset="-122"/>
                <a:ea typeface="楷体" panose="02010609060101010101" pitchFamily="49" charset="-122"/>
              </a:rPr>
              <a:t>(1) </a:t>
            </a:r>
            <a:r>
              <a:rPr kumimoji="1" lang="zh-CN" altLang="en-US" sz="2400" b="1" dirty="0">
                <a:latin typeface="楷体" panose="02010609060101010101" pitchFamily="49" charset="-122"/>
                <a:ea typeface="楷体" panose="02010609060101010101" pitchFamily="49" charset="-122"/>
              </a:rPr>
              <a:t>同一个类中成员函数重载实现的多态性。这也称为</a:t>
            </a:r>
            <a:r>
              <a:rPr kumimoji="1" lang="zh-CN" altLang="en-US" sz="2400" b="1" dirty="0">
                <a:solidFill>
                  <a:srgbClr val="FF0000"/>
                </a:solidFill>
                <a:latin typeface="楷体" panose="02010609060101010101" pitchFamily="49" charset="-122"/>
                <a:ea typeface="楷体" panose="02010609060101010101" pitchFamily="49" charset="-122"/>
              </a:rPr>
              <a:t>重载多态性</a:t>
            </a:r>
            <a:r>
              <a:rPr kumimoji="1" lang="zh-CN" altLang="en-US" sz="2400" b="1" dirty="0">
                <a:latin typeface="楷体" panose="02010609060101010101" pitchFamily="49" charset="-122"/>
                <a:ea typeface="楷体" panose="02010609060101010101" pitchFamily="49" charset="-122"/>
              </a:rPr>
              <a:t>。</a:t>
            </a:r>
          </a:p>
          <a:p>
            <a:pPr eaLnBrk="1" hangingPunct="1">
              <a:lnSpc>
                <a:spcPct val="120000"/>
              </a:lnSpc>
              <a:spcAft>
                <a:spcPct val="0"/>
              </a:spcAft>
              <a:buClrTx/>
              <a:buFontTx/>
              <a:buNone/>
            </a:pPr>
            <a:r>
              <a:rPr kumimoji="1" lang="en-US" altLang="zh-CN" sz="2400" b="1" dirty="0">
                <a:latin typeface="楷体" panose="02010609060101010101" pitchFamily="49" charset="-122"/>
                <a:ea typeface="楷体" panose="02010609060101010101" pitchFamily="49" charset="-122"/>
              </a:rPr>
              <a:t>(2) </a:t>
            </a:r>
            <a:r>
              <a:rPr kumimoji="1" lang="zh-CN" altLang="en-US" sz="2400" b="1" dirty="0">
                <a:latin typeface="楷体" panose="02010609060101010101" pitchFamily="49" charset="-122"/>
                <a:ea typeface="楷体" panose="02010609060101010101" pitchFamily="49" charset="-122"/>
              </a:rPr>
              <a:t>派生类对基类成员函数是否覆盖实现的多态性，以及派生类对基类成员函数是否重载实现的多态性。这也称为</a:t>
            </a:r>
            <a:r>
              <a:rPr kumimoji="1" lang="zh-CN" altLang="en-US" sz="2400" b="1" dirty="0">
                <a:solidFill>
                  <a:srgbClr val="FF0000"/>
                </a:solidFill>
                <a:latin typeface="楷体" panose="02010609060101010101" pitchFamily="49" charset="-122"/>
                <a:ea typeface="楷体" panose="02010609060101010101" pitchFamily="49" charset="-122"/>
              </a:rPr>
              <a:t>继承多态性</a:t>
            </a:r>
            <a:r>
              <a:rPr kumimoji="1" lang="zh-CN" altLang="en-US" sz="2400" b="1" dirty="0">
                <a:latin typeface="楷体" panose="02010609060101010101" pitchFamily="49" charset="-122"/>
                <a:ea typeface="楷体" panose="02010609060101010101" pitchFamily="49" charset="-122"/>
              </a:rPr>
              <a:t>。</a:t>
            </a:r>
          </a:p>
          <a:p>
            <a:pPr eaLnBrk="1" hangingPunct="1">
              <a:lnSpc>
                <a:spcPct val="120000"/>
              </a:lnSpc>
              <a:spcAft>
                <a:spcPct val="0"/>
              </a:spcAft>
              <a:buClrTx/>
              <a:buFontTx/>
              <a:buNone/>
            </a:pPr>
            <a:r>
              <a:rPr kumimoji="1" lang="en-US" altLang="zh-CN" sz="2400" b="1" dirty="0">
                <a:latin typeface="楷体" panose="02010609060101010101" pitchFamily="49" charset="-122"/>
                <a:ea typeface="楷体" panose="02010609060101010101" pitchFamily="49" charset="-122"/>
              </a:rPr>
              <a:t>(3) </a:t>
            </a:r>
            <a:r>
              <a:rPr kumimoji="1" lang="zh-CN" altLang="en-US" sz="2400" b="1" dirty="0">
                <a:solidFill>
                  <a:srgbClr val="FF0000"/>
                </a:solidFill>
                <a:latin typeface="楷体" panose="02010609060101010101" pitchFamily="49" charset="-122"/>
                <a:ea typeface="楷体" panose="02010609060101010101" pitchFamily="49" charset="-122"/>
              </a:rPr>
              <a:t>运行时的多态性</a:t>
            </a:r>
            <a:r>
              <a:rPr kumimoji="1" lang="zh-CN" altLang="en-US" sz="2400" b="1" dirty="0">
                <a:latin typeface="楷体" panose="02010609060101010101" pitchFamily="49" charset="-122"/>
                <a:ea typeface="楷体" panose="02010609060101010101" pitchFamily="49" charset="-122"/>
              </a:rPr>
              <a:t>，即对一个类层次来说，动态确定的类层次中的对象不同，则对象调用的成员函数不同。</a:t>
            </a:r>
          </a:p>
          <a:p>
            <a:pPr eaLnBrk="1" hangingPunct="1">
              <a:lnSpc>
                <a:spcPct val="120000"/>
              </a:lnSpc>
              <a:spcAft>
                <a:spcPct val="0"/>
              </a:spcAft>
              <a:buClrTx/>
              <a:buFontTx/>
              <a:buNone/>
            </a:pPr>
            <a:r>
              <a:rPr kumimoji="1" lang="en-US" altLang="zh-CN" sz="2400" b="1" dirty="0">
                <a:latin typeface="楷体" panose="02010609060101010101" pitchFamily="49" charset="-122"/>
                <a:ea typeface="楷体" panose="02010609060101010101" pitchFamily="49" charset="-122"/>
              </a:rPr>
              <a:t>(4) </a:t>
            </a:r>
            <a:r>
              <a:rPr kumimoji="1" lang="zh-CN" altLang="en-US" sz="2400" b="1" dirty="0">
                <a:solidFill>
                  <a:srgbClr val="FF0000"/>
                </a:solidFill>
                <a:latin typeface="楷体" panose="02010609060101010101" pitchFamily="49" charset="-122"/>
                <a:ea typeface="楷体" panose="02010609060101010101" pitchFamily="49" charset="-122"/>
              </a:rPr>
              <a:t>参数多态性</a:t>
            </a:r>
            <a:r>
              <a:rPr kumimoji="1" lang="zh-CN" altLang="en-US" sz="2400" b="1" dirty="0">
                <a:latin typeface="楷体" panose="02010609060101010101" pitchFamily="49" charset="-122"/>
                <a:ea typeface="楷体" panose="02010609060101010101" pitchFamily="49" charset="-122"/>
              </a:rPr>
              <a:t>。即用参数方法决定一个类的数据类型。</a:t>
            </a:r>
          </a:p>
        </p:txBody>
      </p:sp>
    </p:spTree>
  </p:cSld>
  <p:clrMapOvr>
    <a:masterClrMapping/>
  </p:clrMapOvr>
  <p:transition spd="slow">
    <p:pull dir="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E426F9B-7A6C-48F9-89C7-1DFB80C1B4AC}" type="slidenum">
              <a:rPr lang="en-US" altLang="zh-CN" sz="1200"/>
              <a:pPr>
                <a:spcAft>
                  <a:spcPct val="0"/>
                </a:spcAft>
                <a:buClrTx/>
                <a:buFontTx/>
                <a:buNone/>
              </a:pPr>
              <a:t>60</a:t>
            </a:fld>
            <a:endParaRPr lang="en-US" altLang="zh-CN" sz="1200"/>
          </a:p>
        </p:txBody>
      </p:sp>
      <p:sp>
        <p:nvSpPr>
          <p:cNvPr id="68611" name="Rectangle 2"/>
          <p:cNvSpPr>
            <a:spLocks noRot="1" noChangeArrowheads="1"/>
          </p:cNvSpPr>
          <p:nvPr/>
        </p:nvSpPr>
        <p:spPr bwMode="auto">
          <a:xfrm>
            <a:off x="152400" y="609600"/>
            <a:ext cx="8839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10 Abstract Classes and Pure virtual Functions</a:t>
            </a:r>
          </a:p>
        </p:txBody>
      </p:sp>
      <p:sp>
        <p:nvSpPr>
          <p:cNvPr id="68612" name="Rectangle 3"/>
          <p:cNvSpPr>
            <a:spLocks noGrp="1" noChangeArrowheads="1"/>
          </p:cNvSpPr>
          <p:nvPr>
            <p:ph type="body" idx="1"/>
          </p:nvPr>
        </p:nvSpPr>
        <p:spPr>
          <a:xfrm>
            <a:off x="152400" y="1524000"/>
            <a:ext cx="8839200" cy="4678363"/>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2800" b="1" smtClean="0">
                <a:latin typeface="Arial Narrow" panose="020B0606020202030204" pitchFamily="34" charset="0"/>
                <a:ea typeface="黑体" panose="02010609060101010101" pitchFamily="49" charset="-122"/>
              </a:rPr>
              <a:t>纯虚函数（</a:t>
            </a:r>
            <a:r>
              <a:rPr lang="en-US" altLang="zh-CN" sz="2800" b="1" smtClean="0">
                <a:latin typeface="Arial Narrow" panose="020B0606020202030204" pitchFamily="34" charset="0"/>
                <a:ea typeface="黑体" panose="02010609060101010101" pitchFamily="49" charset="-122"/>
              </a:rPr>
              <a:t>Pure virtual function</a:t>
            </a:r>
            <a:r>
              <a:rPr lang="zh-CN" altLang="en-US" sz="2800" b="1" smtClean="0">
                <a:latin typeface="Arial Narrow" panose="020B0606020202030204" pitchFamily="34" charset="0"/>
                <a:ea typeface="黑体" panose="02010609060101010101" pitchFamily="49" charset="-122"/>
              </a:rPr>
              <a:t>）</a:t>
            </a:r>
          </a:p>
          <a:p>
            <a:pPr lvl="1" eaLnBrk="1" hangingPunct="1">
              <a:lnSpc>
                <a:spcPct val="120000"/>
              </a:lnSpc>
            </a:pPr>
            <a:r>
              <a:rPr lang="zh-CN" altLang="en-US" sz="2800" b="1" smtClean="0">
                <a:latin typeface="Arial Narrow" panose="020B0606020202030204" pitchFamily="34" charset="0"/>
                <a:ea typeface="楷体_GB2312" pitchFamily="49" charset="-122"/>
              </a:rPr>
              <a:t>不提供实现</a:t>
            </a:r>
          </a:p>
          <a:p>
            <a:pPr lvl="2" eaLnBrk="1" hangingPunct="1">
              <a:lnSpc>
                <a:spcPct val="120000"/>
              </a:lnSpc>
            </a:pPr>
            <a:r>
              <a:rPr lang="zh-CN" altLang="en-US" sz="2800" b="1" smtClean="0">
                <a:latin typeface="Arial Narrow" panose="020B0606020202030204" pitchFamily="34" charset="0"/>
                <a:ea typeface="楷体_GB2312" pitchFamily="49" charset="-122"/>
              </a:rPr>
              <a:t>每个具体的派生类必须覆盖基类的纯虚函数来提供具体的实现</a:t>
            </a:r>
          </a:p>
          <a:p>
            <a:pPr lvl="3" eaLnBrk="1" hangingPunct="1">
              <a:lnSpc>
                <a:spcPct val="120000"/>
              </a:lnSpc>
            </a:pPr>
            <a:r>
              <a:rPr lang="zh-CN" altLang="en-US" sz="2800" b="1" smtClean="0">
                <a:latin typeface="Arial Narrow" panose="020B0606020202030204" pitchFamily="34" charset="0"/>
                <a:ea typeface="楷体_GB2312" pitchFamily="49" charset="-122"/>
              </a:rPr>
              <a:t>如果不覆盖，派生类也将称为抽象类</a:t>
            </a:r>
          </a:p>
          <a:p>
            <a:pPr lvl="1" eaLnBrk="1" hangingPunct="1">
              <a:lnSpc>
                <a:spcPct val="120000"/>
              </a:lnSpc>
            </a:pPr>
            <a:r>
              <a:rPr lang="zh-CN" altLang="en-US" sz="2800" b="1" smtClean="0">
                <a:latin typeface="Arial Narrow" panose="020B0606020202030204" pitchFamily="34" charset="0"/>
                <a:ea typeface="楷体_GB2312" pitchFamily="49" charset="-122"/>
              </a:rPr>
              <a:t>当在基类提供成员函数的实现没有意义时，且要求具体派生类实现这样的函数时，可以采用纯虚函数</a:t>
            </a:r>
          </a:p>
        </p:txBody>
      </p:sp>
    </p:spTree>
  </p:cSld>
  <p:clrMapOvr>
    <a:masterClrMapping/>
  </p:clrMapOvr>
  <p:transition spd="slow">
    <p:pull dir="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A6C11B52-4636-4C73-8E5F-5B237745CFCE}" type="slidenum">
              <a:rPr lang="en-US" altLang="zh-CN" sz="1200"/>
              <a:pPr>
                <a:spcAft>
                  <a:spcPct val="0"/>
                </a:spcAft>
                <a:buClrTx/>
                <a:buFontTx/>
                <a:buNone/>
              </a:pPr>
              <a:t>61</a:t>
            </a:fld>
            <a:endParaRPr lang="en-US" altLang="zh-CN" sz="1200"/>
          </a:p>
        </p:txBody>
      </p:sp>
      <p:sp>
        <p:nvSpPr>
          <p:cNvPr id="69635" name="Text Box 2"/>
          <p:cNvSpPr txBox="1">
            <a:spLocks noChangeArrowheads="1"/>
          </p:cNvSpPr>
          <p:nvPr/>
        </p:nvSpPr>
        <p:spPr bwMode="auto">
          <a:xfrm>
            <a:off x="0" y="0"/>
            <a:ext cx="4576763" cy="253047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4063">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 typeface="Wingdings" panose="05000000000000000000" pitchFamily="2" charset="2"/>
              <a:buNone/>
            </a:pPr>
            <a:r>
              <a:rPr kumimoji="1" lang="en-US" altLang="zh-CN" b="1"/>
              <a:t>class CPolygon {</a:t>
            </a:r>
            <a:br>
              <a:rPr kumimoji="1" lang="en-US" altLang="zh-CN" b="1"/>
            </a:br>
            <a:r>
              <a:rPr kumimoji="1" lang="en-US" altLang="zh-CN" b="1"/>
              <a:t>protected:</a:t>
            </a:r>
            <a:br>
              <a:rPr kumimoji="1" lang="en-US" altLang="zh-CN" b="1"/>
            </a:br>
            <a:r>
              <a:rPr kumimoji="1" lang="zh-CN" altLang="en-US" b="1"/>
              <a:t>　</a:t>
            </a:r>
            <a:r>
              <a:rPr kumimoji="1" lang="en-US" altLang="zh-CN" b="1"/>
              <a:t>int width, height;</a:t>
            </a:r>
            <a:br>
              <a:rPr kumimoji="1" lang="en-US" altLang="zh-CN" b="1"/>
            </a:br>
            <a:r>
              <a:rPr kumimoji="1" lang="en-US" altLang="zh-CN" b="1"/>
              <a:t>public:</a:t>
            </a:r>
            <a:br>
              <a:rPr kumimoji="1" lang="en-US" altLang="zh-CN" b="1"/>
            </a:br>
            <a:r>
              <a:rPr kumimoji="1" lang="zh-CN" altLang="en-US" b="1"/>
              <a:t>　</a:t>
            </a:r>
            <a:r>
              <a:rPr kumimoji="1" lang="en-US" altLang="zh-CN" b="1"/>
              <a:t>void set_values (int a, int b)</a:t>
            </a:r>
            <a:br>
              <a:rPr kumimoji="1" lang="en-US" altLang="zh-CN" b="1"/>
            </a:br>
            <a:r>
              <a:rPr kumimoji="1" lang="zh-CN" altLang="en-US" b="1"/>
              <a:t>　　</a:t>
            </a:r>
            <a:r>
              <a:rPr kumimoji="1" lang="en-US" altLang="zh-CN" b="1"/>
              <a:t>{ width=a; height=b; }</a:t>
            </a:r>
            <a:br>
              <a:rPr kumimoji="1" lang="en-US" altLang="zh-CN" b="1"/>
            </a:br>
            <a:r>
              <a:rPr kumimoji="1" lang="zh-CN" altLang="en-US" b="1"/>
              <a:t>　</a:t>
            </a:r>
            <a:r>
              <a:rPr kumimoji="1" lang="en-US" altLang="zh-CN" b="1">
                <a:solidFill>
                  <a:srgbClr val="FF0000"/>
                </a:solidFill>
              </a:rPr>
              <a:t>virtual int area (void) =0;</a:t>
            </a:r>
            <a:r>
              <a:rPr kumimoji="1" lang="en-US" altLang="zh-CN" b="1"/>
              <a:t/>
            </a:r>
            <a:br>
              <a:rPr kumimoji="1" lang="en-US" altLang="zh-CN" b="1"/>
            </a:br>
            <a:r>
              <a:rPr kumimoji="1" lang="en-US" altLang="zh-CN" b="1"/>
              <a:t>}; </a:t>
            </a:r>
          </a:p>
        </p:txBody>
      </p:sp>
      <p:sp>
        <p:nvSpPr>
          <p:cNvPr id="531459" name="Text Box 3"/>
          <p:cNvSpPr txBox="1">
            <a:spLocks noChangeArrowheads="1"/>
          </p:cNvSpPr>
          <p:nvPr/>
        </p:nvSpPr>
        <p:spPr bwMode="auto">
          <a:xfrm>
            <a:off x="0" y="4648200"/>
            <a:ext cx="4576763" cy="186055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4063">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kumimoji="1" lang="en-US" altLang="zh-CN" sz="1600" b="1"/>
              <a:t>class CRectangle: public CPolygon</a:t>
            </a:r>
            <a:r>
              <a:rPr kumimoji="1" lang="en-US" altLang="zh-CN" b="1"/>
              <a:t/>
            </a:r>
            <a:br>
              <a:rPr kumimoji="1" lang="en-US" altLang="zh-CN" b="1"/>
            </a:br>
            <a:r>
              <a:rPr kumimoji="1" lang="en-US" altLang="zh-CN" b="1"/>
              <a:t>{</a:t>
            </a:r>
            <a:br>
              <a:rPr kumimoji="1" lang="en-US" altLang="zh-CN" b="1"/>
            </a:br>
            <a:r>
              <a:rPr kumimoji="1" lang="en-US" altLang="zh-CN" b="1"/>
              <a:t>public:</a:t>
            </a:r>
            <a:br>
              <a:rPr kumimoji="1" lang="en-US" altLang="zh-CN" b="1"/>
            </a:br>
            <a:r>
              <a:rPr kumimoji="1" lang="zh-CN" altLang="en-US" b="1"/>
              <a:t>　</a:t>
            </a:r>
            <a:r>
              <a:rPr kumimoji="1" lang="en-US" altLang="zh-CN" b="1">
                <a:solidFill>
                  <a:srgbClr val="FF0000"/>
                </a:solidFill>
              </a:rPr>
              <a:t>int area (void)</a:t>
            </a:r>
            <a:br>
              <a:rPr kumimoji="1" lang="en-US" altLang="zh-CN" b="1">
                <a:solidFill>
                  <a:srgbClr val="FF0000"/>
                </a:solidFill>
              </a:rPr>
            </a:br>
            <a:r>
              <a:rPr kumimoji="1" lang="zh-CN" altLang="en-US" b="1">
                <a:solidFill>
                  <a:srgbClr val="FF0000"/>
                </a:solidFill>
              </a:rPr>
              <a:t>　　</a:t>
            </a:r>
            <a:r>
              <a:rPr kumimoji="1" lang="en-US" altLang="zh-CN" b="1">
                <a:solidFill>
                  <a:srgbClr val="FF0000"/>
                </a:solidFill>
              </a:rPr>
              <a:t>{ return (width * height); }</a:t>
            </a:r>
            <a:br>
              <a:rPr kumimoji="1" lang="en-US" altLang="zh-CN" b="1">
                <a:solidFill>
                  <a:srgbClr val="FF0000"/>
                </a:solidFill>
              </a:rPr>
            </a:br>
            <a:r>
              <a:rPr kumimoji="1" lang="en-US" altLang="zh-CN" b="1"/>
              <a:t>};</a:t>
            </a:r>
          </a:p>
        </p:txBody>
      </p:sp>
      <p:sp>
        <p:nvSpPr>
          <p:cNvPr id="531460" name="Text Box 4"/>
          <p:cNvSpPr txBox="1">
            <a:spLocks noChangeArrowheads="1"/>
          </p:cNvSpPr>
          <p:nvPr/>
        </p:nvSpPr>
        <p:spPr bwMode="auto">
          <a:xfrm>
            <a:off x="4038600" y="2590800"/>
            <a:ext cx="4953000" cy="186055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4063">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kumimoji="1" lang="en-US" altLang="zh-CN" sz="1600" b="1"/>
              <a:t>class CTriangle: public CPolygon</a:t>
            </a:r>
            <a:r>
              <a:rPr kumimoji="1" lang="en-US" altLang="zh-CN" b="1"/>
              <a:t/>
            </a:r>
            <a:br>
              <a:rPr kumimoji="1" lang="en-US" altLang="zh-CN" b="1"/>
            </a:br>
            <a:r>
              <a:rPr kumimoji="1" lang="en-US" altLang="zh-CN" b="1"/>
              <a:t>{</a:t>
            </a:r>
            <a:br>
              <a:rPr kumimoji="1" lang="en-US" altLang="zh-CN" b="1"/>
            </a:br>
            <a:r>
              <a:rPr kumimoji="1" lang="en-US" altLang="zh-CN" b="1"/>
              <a:t>public:</a:t>
            </a:r>
            <a:br>
              <a:rPr kumimoji="1" lang="en-US" altLang="zh-CN" b="1"/>
            </a:br>
            <a:r>
              <a:rPr kumimoji="1" lang="zh-CN" altLang="en-US" b="1"/>
              <a:t>　</a:t>
            </a:r>
            <a:r>
              <a:rPr kumimoji="1" lang="en-US" altLang="zh-CN" b="1">
                <a:solidFill>
                  <a:srgbClr val="FF0000"/>
                </a:solidFill>
              </a:rPr>
              <a:t>int area (void)</a:t>
            </a:r>
            <a:br>
              <a:rPr kumimoji="1" lang="en-US" altLang="zh-CN" b="1">
                <a:solidFill>
                  <a:srgbClr val="FF0000"/>
                </a:solidFill>
              </a:rPr>
            </a:br>
            <a:r>
              <a:rPr kumimoji="1" lang="zh-CN" altLang="en-US" b="1">
                <a:solidFill>
                  <a:srgbClr val="FF0000"/>
                </a:solidFill>
              </a:rPr>
              <a:t>　　</a:t>
            </a:r>
            <a:r>
              <a:rPr kumimoji="1" lang="en-US" altLang="zh-CN" b="1">
                <a:solidFill>
                  <a:srgbClr val="FF0000"/>
                </a:solidFill>
              </a:rPr>
              <a:t>{ return (width * height / 2); }</a:t>
            </a:r>
            <a:br>
              <a:rPr kumimoji="1" lang="en-US" altLang="zh-CN" b="1">
                <a:solidFill>
                  <a:srgbClr val="FF0000"/>
                </a:solidFill>
              </a:rPr>
            </a:br>
            <a:r>
              <a:rPr kumimoji="1" lang="en-US" altLang="zh-CN" b="1"/>
              <a:t>};</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14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1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9" grpId="0" animBg="1"/>
      <p:bldP spid="53146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A68D2E6C-50CC-41E8-A104-AE9F10AB6747}" type="slidenum">
              <a:rPr lang="en-US" altLang="zh-CN" sz="1200"/>
              <a:pPr>
                <a:spcAft>
                  <a:spcPct val="0"/>
                </a:spcAft>
                <a:buClrTx/>
                <a:buFontTx/>
                <a:buNone/>
              </a:pPr>
              <a:t>62</a:t>
            </a:fld>
            <a:endParaRPr lang="en-US" altLang="zh-CN" sz="1200"/>
          </a:p>
        </p:txBody>
      </p:sp>
      <p:sp>
        <p:nvSpPr>
          <p:cNvPr id="70659" name="Text Box 2"/>
          <p:cNvSpPr txBox="1">
            <a:spLocks noChangeArrowheads="1"/>
          </p:cNvSpPr>
          <p:nvPr/>
        </p:nvSpPr>
        <p:spPr bwMode="auto">
          <a:xfrm>
            <a:off x="468313" y="765175"/>
            <a:ext cx="7834312" cy="569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4063">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40000"/>
              </a:lnSpc>
              <a:spcBef>
                <a:spcPct val="50000"/>
              </a:spcBef>
              <a:spcAft>
                <a:spcPct val="0"/>
              </a:spcAft>
              <a:buClrTx/>
              <a:buFontTx/>
              <a:buNone/>
            </a:pPr>
            <a:r>
              <a:rPr kumimoji="1" lang="zh-CN" altLang="en-US" sz="2800" b="1">
                <a:latin typeface="楷体" panose="02010609060101010101" pitchFamily="49" charset="-122"/>
                <a:ea typeface="楷体" panose="02010609060101010101" pitchFamily="49" charset="-122"/>
              </a:rPr>
              <a:t>在</a:t>
            </a:r>
            <a:r>
              <a:rPr kumimoji="1" lang="en-US" altLang="zh-CN" sz="2800" b="1">
                <a:latin typeface="楷体" panose="02010609060101010101" pitchFamily="49" charset="-122"/>
                <a:ea typeface="楷体" panose="02010609060101010101" pitchFamily="49" charset="-122"/>
              </a:rPr>
              <a:t>C++</a:t>
            </a:r>
            <a:r>
              <a:rPr kumimoji="1" lang="zh-CN" altLang="en-US" sz="2800" b="1">
                <a:latin typeface="楷体" panose="02010609060101010101" pitchFamily="49" charset="-122"/>
                <a:ea typeface="楷体" panose="02010609060101010101" pitchFamily="49" charset="-122"/>
              </a:rPr>
              <a:t>中，还有一种情况是空的虚函数，空的虚函数是指</a:t>
            </a:r>
            <a:r>
              <a:rPr kumimoji="1" lang="zh-CN" altLang="en-US" sz="2800" b="1" u="sng">
                <a:solidFill>
                  <a:srgbClr val="FF3300"/>
                </a:solidFill>
                <a:latin typeface="黑体" panose="02010609060101010101" pitchFamily="49" charset="-122"/>
                <a:ea typeface="黑体" panose="02010609060101010101" pitchFamily="49" charset="-122"/>
              </a:rPr>
              <a:t>函数体为空</a:t>
            </a:r>
            <a:r>
              <a:rPr kumimoji="1" lang="zh-CN" altLang="en-US" sz="2800" b="1">
                <a:latin typeface="楷体" panose="02010609060101010101" pitchFamily="49" charset="-122"/>
                <a:ea typeface="楷体" panose="02010609060101010101" pitchFamily="49" charset="-122"/>
              </a:rPr>
              <a:t>的虚函数，请注意它和纯虚函数的区别。</a:t>
            </a:r>
            <a:r>
              <a:rPr kumimoji="1" lang="zh-CN" altLang="en-US" sz="2800" b="1">
                <a:solidFill>
                  <a:srgbClr val="FF3399"/>
                </a:solidFill>
                <a:latin typeface="楷体" panose="02010609060101010101" pitchFamily="49" charset="-122"/>
                <a:ea typeface="楷体" panose="02010609060101010101" pitchFamily="49" charset="-122"/>
              </a:rPr>
              <a:t>纯虚函数根本就没有函数体，而空的虚函数的函数体为空（如：</a:t>
            </a:r>
            <a:r>
              <a:rPr kumimoji="1" lang="en-US" altLang="zh-CN" sz="2800" b="1">
                <a:solidFill>
                  <a:srgbClr val="FF3399"/>
                </a:solidFill>
                <a:latin typeface="楷体" panose="02010609060101010101" pitchFamily="49" charset="-122"/>
                <a:ea typeface="楷体" panose="02010609060101010101" pitchFamily="49" charset="-122"/>
              </a:rPr>
              <a:t>{ }</a:t>
            </a:r>
            <a:r>
              <a:rPr kumimoji="1" lang="zh-CN" altLang="en-US" sz="2800" b="1">
                <a:solidFill>
                  <a:srgbClr val="FF3399"/>
                </a:solidFill>
                <a:latin typeface="楷体" panose="02010609060101010101" pitchFamily="49" charset="-122"/>
                <a:ea typeface="楷体" panose="02010609060101010101" pitchFamily="49" charset="-122"/>
              </a:rPr>
              <a:t>）。</a:t>
            </a:r>
          </a:p>
          <a:p>
            <a:pPr algn="just" eaLnBrk="1" hangingPunct="1">
              <a:lnSpc>
                <a:spcPct val="140000"/>
              </a:lnSpc>
              <a:spcBef>
                <a:spcPct val="50000"/>
              </a:spcBef>
              <a:spcAft>
                <a:spcPct val="0"/>
              </a:spcAft>
              <a:buClrTx/>
              <a:buFontTx/>
              <a:buNone/>
            </a:pPr>
            <a:r>
              <a:rPr kumimoji="1" lang="zh-CN" altLang="en-US" sz="2800" b="1">
                <a:latin typeface="楷体" panose="02010609060101010101" pitchFamily="49" charset="-122"/>
                <a:ea typeface="楷体" panose="02010609060101010101" pitchFamily="49" charset="-122"/>
              </a:rPr>
              <a:t>纯虚函数所在的类是抽象类，</a:t>
            </a:r>
            <a:r>
              <a:rPr kumimoji="1" lang="zh-CN" altLang="en-US" sz="2800" b="1">
                <a:solidFill>
                  <a:schemeClr val="accent2"/>
                </a:solidFill>
                <a:latin typeface="楷体" panose="02010609060101010101" pitchFamily="49" charset="-122"/>
                <a:ea typeface="楷体" panose="02010609060101010101" pitchFamily="49" charset="-122"/>
              </a:rPr>
              <a:t>不能直接进行实例化（不能定义对象），</a:t>
            </a:r>
            <a:r>
              <a:rPr kumimoji="1" lang="zh-CN" altLang="en-US" sz="2800" b="1">
                <a:latin typeface="楷体" panose="02010609060101010101" pitchFamily="49" charset="-122"/>
                <a:ea typeface="楷体" panose="02010609060101010101" pitchFamily="49" charset="-122"/>
              </a:rPr>
              <a:t>而虚函数所在的类是可以实例化的。它们共同的特点是都可以派生出新的类，然后在新类中给出虚函数的实现，而且这种新的实现可以具有多态特征。 </a:t>
            </a:r>
          </a:p>
        </p:txBody>
      </p:sp>
    </p:spTree>
  </p:cSld>
  <p:clrMapOvr>
    <a:masterClrMapping/>
  </p:clrMapOvr>
  <p:transition spd="slow">
    <p:pull dir="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C8B9288-C8DA-42F1-9A7F-A8FC39D4D6C9}" type="slidenum">
              <a:rPr lang="en-US" altLang="zh-CN" sz="1200"/>
              <a:pPr>
                <a:spcAft>
                  <a:spcPct val="0"/>
                </a:spcAft>
                <a:buClrTx/>
                <a:buFontTx/>
                <a:buNone/>
              </a:pPr>
              <a:t>63</a:t>
            </a:fld>
            <a:endParaRPr lang="en-US" altLang="zh-CN" sz="1200"/>
          </a:p>
        </p:txBody>
      </p:sp>
      <p:sp>
        <p:nvSpPr>
          <p:cNvPr id="71683" name="Rectangle 2"/>
          <p:cNvSpPr>
            <a:spLocks noGrp="1" noChangeArrowheads="1"/>
          </p:cNvSpPr>
          <p:nvPr>
            <p:ph type="title"/>
          </p:nvPr>
        </p:nvSpPr>
        <p:spPr/>
        <p:txBody>
          <a:bodyPr/>
          <a:lstStyle/>
          <a:p>
            <a:pPr eaLnBrk="1" hangingPunct="1"/>
            <a:r>
              <a:rPr lang="zh-CN" altLang="en-US" smtClean="0"/>
              <a:t>续</a:t>
            </a:r>
          </a:p>
        </p:txBody>
      </p:sp>
      <p:sp>
        <p:nvSpPr>
          <p:cNvPr id="71684" name="Rectangle 3"/>
          <p:cNvSpPr>
            <a:spLocks noGrp="1" noChangeArrowheads="1"/>
          </p:cNvSpPr>
          <p:nvPr>
            <p:ph type="body" idx="1"/>
          </p:nvPr>
        </p:nvSpPr>
        <p:spPr>
          <a:xfrm>
            <a:off x="174625" y="1447800"/>
            <a:ext cx="8893175" cy="4953000"/>
          </a:xfrm>
        </p:spPr>
        <p:txBody>
          <a:bodyPr/>
          <a:lstStyle/>
          <a:p>
            <a:pPr eaLnBrk="1" hangingPunct="1">
              <a:lnSpc>
                <a:spcPct val="150000"/>
              </a:lnSpc>
            </a:pPr>
            <a:r>
              <a:rPr lang="zh-CN" altLang="en-US" b="1" dirty="0" smtClean="0">
                <a:ea typeface="宋体" panose="02010600030101010101" pitchFamily="2" charset="-122"/>
              </a:rPr>
              <a:t>虚函数为了重载和多态的需要，在基类中是有定义的，即便定义是空，所以子类中可以重写也可以不重写基类中的此函数！</a:t>
            </a:r>
          </a:p>
          <a:p>
            <a:pPr eaLnBrk="1" hangingPunct="1">
              <a:lnSpc>
                <a:spcPct val="150000"/>
              </a:lnSpc>
            </a:pPr>
            <a:r>
              <a:rPr lang="zh-CN" altLang="en-US" b="1" dirty="0" smtClean="0">
                <a:ea typeface="宋体" panose="02010600030101010101" pitchFamily="2" charset="-122"/>
              </a:rPr>
              <a:t>纯虚函数在基类中是没有定义的，必须在子类中加以实现。</a:t>
            </a:r>
          </a:p>
        </p:txBody>
      </p:sp>
    </p:spTree>
  </p:cSld>
  <p:clrMapOvr>
    <a:masterClrMapping/>
  </p:clrMapOvr>
  <p:transition spd="slow">
    <p:pull dir="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A0831DC-6947-43BE-94A7-02037754B5E5}" type="slidenum">
              <a:rPr lang="en-US" altLang="zh-CN" sz="1200"/>
              <a:pPr>
                <a:spcAft>
                  <a:spcPct val="0"/>
                </a:spcAft>
                <a:buClrTx/>
                <a:buFontTx/>
                <a:buNone/>
              </a:pPr>
              <a:t>64</a:t>
            </a:fld>
            <a:endParaRPr lang="en-US" altLang="zh-CN" sz="1200"/>
          </a:p>
        </p:txBody>
      </p:sp>
      <p:sp>
        <p:nvSpPr>
          <p:cNvPr id="72707" name="Rectangle 2"/>
          <p:cNvSpPr>
            <a:spLocks noRot="1" noChangeArrowheads="1"/>
          </p:cNvSpPr>
          <p:nvPr/>
        </p:nvSpPr>
        <p:spPr bwMode="auto">
          <a:xfrm>
            <a:off x="152400" y="609600"/>
            <a:ext cx="8839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10 Abstract Classes and Pure virtual Functions</a:t>
            </a:r>
          </a:p>
        </p:txBody>
      </p:sp>
      <p:sp>
        <p:nvSpPr>
          <p:cNvPr id="72708" name="Rectangle 3"/>
          <p:cNvSpPr>
            <a:spLocks noRot="1" noChangeArrowheads="1"/>
          </p:cNvSpPr>
          <p:nvPr/>
        </p:nvSpPr>
        <p:spPr bwMode="auto">
          <a:xfrm>
            <a:off x="900113" y="1665288"/>
            <a:ext cx="8064500" cy="143986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软件工程知识：</a:t>
            </a:r>
            <a:r>
              <a:rPr lang="zh-CN" altLang="en-US" sz="2800" b="1">
                <a:solidFill>
                  <a:srgbClr val="051AB3"/>
                </a:solidFill>
                <a:latin typeface="Arial Narrow" panose="020B0606020202030204" pitchFamily="34" charset="0"/>
                <a:ea typeface="黑体" panose="02010609060101010101" pitchFamily="49" charset="-122"/>
              </a:rPr>
              <a:t>抽象类为类层次结构中的各个成员定义公共接口。抽象类通常包含一个或多个在派生类中必须重写的纯虚拟函数。</a:t>
            </a:r>
          </a:p>
        </p:txBody>
      </p:sp>
      <p:sp>
        <p:nvSpPr>
          <p:cNvPr id="72709" name="Rectangle 4"/>
          <p:cNvSpPr>
            <a:spLocks noRot="1" noChangeArrowheads="1"/>
          </p:cNvSpPr>
          <p:nvPr/>
        </p:nvSpPr>
        <p:spPr bwMode="auto">
          <a:xfrm>
            <a:off x="900113" y="3681413"/>
            <a:ext cx="8015287" cy="195738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软件工程知识：</a:t>
            </a:r>
            <a:r>
              <a:rPr lang="zh-CN" altLang="en-US" sz="2800" b="1">
                <a:solidFill>
                  <a:srgbClr val="051AB3"/>
                </a:solidFill>
                <a:latin typeface="Arial Narrow" panose="020B0606020202030204" pitchFamily="34" charset="0"/>
                <a:ea typeface="黑体" panose="02010609060101010101" pitchFamily="49" charset="-122"/>
              </a:rPr>
              <a:t>抽象类必须至少有一个纯虚函数。</a:t>
            </a:r>
            <a:br>
              <a:rPr lang="zh-CN" altLang="en-US" sz="2800" b="1">
                <a:solidFill>
                  <a:srgbClr val="051AB3"/>
                </a:solidFill>
                <a:latin typeface="Arial Narrow" panose="020B0606020202030204" pitchFamily="34" charset="0"/>
                <a:ea typeface="黑体" panose="02010609060101010101" pitchFamily="49" charset="-122"/>
              </a:rPr>
            </a:br>
            <a:r>
              <a:rPr lang="zh-CN" altLang="en-US" sz="2800" b="1">
                <a:solidFill>
                  <a:srgbClr val="051AB3"/>
                </a:solidFill>
                <a:latin typeface="Arial Narrow" panose="020B0606020202030204" pitchFamily="34" charset="0"/>
                <a:ea typeface="黑体" panose="02010609060101010101" pitchFamily="49" charset="-122"/>
              </a:rPr>
              <a:t>抽象类也可以有数据成员和具体函数（包括构造函数和析构函数），它们遵从派生类继承的通常规则。</a:t>
            </a:r>
          </a:p>
        </p:txBody>
      </p:sp>
      <p:pic>
        <p:nvPicPr>
          <p:cNvPr id="7271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828800"/>
            <a:ext cx="8445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1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3773488"/>
            <a:ext cx="8445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091A072-4922-4FC9-9F37-EAE15A9815D8}" type="slidenum">
              <a:rPr lang="en-US" altLang="zh-CN" sz="1200"/>
              <a:pPr>
                <a:spcAft>
                  <a:spcPct val="0"/>
                </a:spcAft>
                <a:buClrTx/>
                <a:buFontTx/>
                <a:buNone/>
              </a:pPr>
              <a:t>65</a:t>
            </a:fld>
            <a:endParaRPr lang="en-US" altLang="zh-CN" sz="1200"/>
          </a:p>
        </p:txBody>
      </p:sp>
      <p:sp>
        <p:nvSpPr>
          <p:cNvPr id="73731" name="Rectangle 2"/>
          <p:cNvSpPr>
            <a:spLocks noRot="1" noChangeArrowheads="1"/>
          </p:cNvSpPr>
          <p:nvPr/>
        </p:nvSpPr>
        <p:spPr bwMode="auto">
          <a:xfrm>
            <a:off x="152400" y="609600"/>
            <a:ext cx="8839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10 Abstract Classes and Pure virtual Functions</a:t>
            </a:r>
          </a:p>
        </p:txBody>
      </p:sp>
      <p:sp>
        <p:nvSpPr>
          <p:cNvPr id="73732" name="Rectangle 3"/>
          <p:cNvSpPr>
            <a:spLocks noGrp="1" noChangeArrowheads="1"/>
          </p:cNvSpPr>
          <p:nvPr>
            <p:ph type="body" idx="1"/>
          </p:nvPr>
        </p:nvSpPr>
        <p:spPr>
          <a:xfrm>
            <a:off x="152400" y="1646238"/>
            <a:ext cx="8839200" cy="4525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2800" b="1" smtClean="0">
                <a:latin typeface="Arial Narrow" panose="020B0606020202030204" pitchFamily="34" charset="0"/>
                <a:ea typeface="黑体" panose="02010609060101010101" pitchFamily="49" charset="-122"/>
              </a:rPr>
              <a:t>可以使用抽象类来声明指针和引用</a:t>
            </a:r>
          </a:p>
          <a:p>
            <a:pPr lvl="1" eaLnBrk="1" hangingPunct="1">
              <a:lnSpc>
                <a:spcPct val="120000"/>
              </a:lnSpc>
            </a:pPr>
            <a:r>
              <a:rPr lang="zh-CN" altLang="en-US" sz="2800" b="1" smtClean="0">
                <a:latin typeface="Arial Narrow" panose="020B0606020202030204" pitchFamily="34" charset="0"/>
                <a:ea typeface="楷体_GB2312" pitchFamily="49" charset="-122"/>
              </a:rPr>
              <a:t>可以引用任何从该抽象类继承而来的具体类</a:t>
            </a:r>
          </a:p>
          <a:p>
            <a:pPr lvl="1" eaLnBrk="1" hangingPunct="1">
              <a:lnSpc>
                <a:spcPct val="120000"/>
              </a:lnSpc>
            </a:pPr>
            <a:r>
              <a:rPr lang="zh-CN" altLang="en-US" sz="2800" b="1" smtClean="0">
                <a:latin typeface="Arial Narrow" panose="020B0606020202030204" pitchFamily="34" charset="0"/>
                <a:ea typeface="楷体_GB2312" pitchFamily="49" charset="-122"/>
              </a:rPr>
              <a:t>程序员通常使用这样的指针和引用来操纵派生类对象（多态）</a:t>
            </a:r>
          </a:p>
          <a:p>
            <a:pPr eaLnBrk="1" hangingPunct="1">
              <a:lnSpc>
                <a:spcPct val="120000"/>
              </a:lnSpc>
            </a:pPr>
            <a:r>
              <a:rPr lang="zh-CN" altLang="en-US" sz="2800" b="1" smtClean="0">
                <a:latin typeface="Arial Narrow" panose="020B0606020202030204" pitchFamily="34" charset="0"/>
                <a:ea typeface="黑体" panose="02010609060101010101" pitchFamily="49" charset="-122"/>
              </a:rPr>
              <a:t>多态尤其适合实现层次性的软件系统</a:t>
            </a:r>
          </a:p>
          <a:p>
            <a:pPr eaLnBrk="1" hangingPunct="1">
              <a:lnSpc>
                <a:spcPct val="120000"/>
              </a:lnSpc>
            </a:pPr>
            <a:r>
              <a:rPr lang="zh-CN" altLang="en-US" sz="2800" b="1" smtClean="0">
                <a:latin typeface="Arial Narrow" panose="020B0606020202030204" pitchFamily="34" charset="0"/>
                <a:ea typeface="黑体" panose="02010609060101010101" pitchFamily="49" charset="-122"/>
              </a:rPr>
              <a:t>迭代类</a:t>
            </a:r>
          </a:p>
          <a:p>
            <a:pPr lvl="1" eaLnBrk="1" hangingPunct="1">
              <a:lnSpc>
                <a:spcPct val="120000"/>
              </a:lnSpc>
            </a:pPr>
            <a:r>
              <a:rPr lang="zh-CN" altLang="en-US" sz="2800" b="1" smtClean="0">
                <a:latin typeface="Arial Narrow" panose="020B0606020202030204" pitchFamily="34" charset="0"/>
                <a:ea typeface="楷体_GB2312" pitchFamily="49" charset="-122"/>
              </a:rPr>
              <a:t>可以遍历容器内的每个对象</a:t>
            </a:r>
          </a:p>
        </p:txBody>
      </p:sp>
    </p:spTree>
  </p:cSld>
  <p:clrMapOvr>
    <a:masterClrMapping/>
  </p:clrMapOvr>
  <p:transition spd="slow">
    <p:pull dir="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27934DC8-232F-4534-8C87-CF78C30A2E57}" type="slidenum">
              <a:rPr lang="en-US" altLang="zh-CN" sz="1200"/>
              <a:pPr>
                <a:spcAft>
                  <a:spcPct val="0"/>
                </a:spcAft>
                <a:buClrTx/>
                <a:buFontTx/>
                <a:buNone/>
              </a:pPr>
              <a:t>66</a:t>
            </a:fld>
            <a:endParaRPr lang="en-US" altLang="zh-CN" sz="1200"/>
          </a:p>
        </p:txBody>
      </p:sp>
      <p:sp>
        <p:nvSpPr>
          <p:cNvPr id="74755" name="Rectangle 2"/>
          <p:cNvSpPr>
            <a:spLocks noRot="1" noChangeArrowheads="1"/>
          </p:cNvSpPr>
          <p:nvPr/>
        </p:nvSpPr>
        <p:spPr bwMode="auto">
          <a:xfrm>
            <a:off x="152400" y="609600"/>
            <a:ext cx="8839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11 </a:t>
            </a:r>
            <a:r>
              <a:rPr lang="en-US" altLang="zh-CN" sz="3200" b="1">
                <a:solidFill>
                  <a:srgbClr val="051AB3"/>
                </a:solidFill>
                <a:latin typeface="Arial Narrow" panose="020B0606020202030204" pitchFamily="34" charset="0"/>
                <a:ea typeface="黑体" panose="02010609060101010101" pitchFamily="49" charset="-122"/>
              </a:rPr>
              <a:t>Case Study: Payroll System Using Polymorphism</a:t>
            </a:r>
            <a:br>
              <a:rPr lang="en-US" altLang="zh-CN" sz="3200" b="1">
                <a:solidFill>
                  <a:srgbClr val="051AB3"/>
                </a:solidFill>
                <a:latin typeface="Arial Narrow" panose="020B0606020202030204" pitchFamily="34" charset="0"/>
                <a:ea typeface="黑体" panose="02010609060101010101" pitchFamily="49" charset="-122"/>
              </a:rPr>
            </a:br>
            <a:r>
              <a:rPr lang="en-US" altLang="zh-CN" sz="3200" b="1">
                <a:solidFill>
                  <a:srgbClr val="051AB3"/>
                </a:solidFill>
                <a:latin typeface="Arial Narrow" panose="020B0606020202030204" pitchFamily="34" charset="0"/>
                <a:ea typeface="黑体" panose="02010609060101010101" pitchFamily="49" charset="-122"/>
              </a:rPr>
              <a:t>(</a:t>
            </a:r>
            <a:r>
              <a:rPr lang="zh-CN" altLang="en-US" sz="3200" b="1">
                <a:solidFill>
                  <a:srgbClr val="051AB3"/>
                </a:solidFill>
                <a:latin typeface="Arial Narrow" panose="020B0606020202030204" pitchFamily="34" charset="0"/>
                <a:ea typeface="黑体" panose="02010609060101010101" pitchFamily="49" charset="-122"/>
              </a:rPr>
              <a:t>实例：应用多态性的工资发放系统</a:t>
            </a:r>
            <a:r>
              <a:rPr lang="en-US" altLang="zh-CN" sz="3200" b="1">
                <a:solidFill>
                  <a:srgbClr val="051AB3"/>
                </a:solidFill>
                <a:latin typeface="Arial Narrow" panose="020B0606020202030204" pitchFamily="34" charset="0"/>
                <a:ea typeface="黑体" panose="02010609060101010101" pitchFamily="49" charset="-122"/>
              </a:rPr>
              <a:t>)</a:t>
            </a:r>
          </a:p>
        </p:txBody>
      </p:sp>
      <p:sp>
        <p:nvSpPr>
          <p:cNvPr id="74756" name="Rectangle 3"/>
          <p:cNvSpPr>
            <a:spLocks noGrp="1" noChangeArrowheads="1"/>
          </p:cNvSpPr>
          <p:nvPr>
            <p:ph type="body" idx="1"/>
          </p:nvPr>
        </p:nvSpPr>
        <p:spPr>
          <a:xfrm>
            <a:off x="152400" y="1981200"/>
            <a:ext cx="8839200" cy="44196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2800" b="1" smtClean="0">
                <a:latin typeface="Arial Narrow" panose="020B0606020202030204" pitchFamily="34" charset="0"/>
                <a:ea typeface="黑体" panose="02010609060101010101" pitchFamily="49" charset="-122"/>
              </a:rPr>
              <a:t>使用抽象类的 </a:t>
            </a:r>
            <a:r>
              <a:rPr lang="en-US" altLang="zh-CN" sz="2800" b="1" smtClean="0">
                <a:latin typeface="Arial Narrow" panose="020B0606020202030204" pitchFamily="34" charset="0"/>
                <a:ea typeface="黑体" panose="02010609060101010101" pitchFamily="49" charset="-122"/>
              </a:rPr>
              <a:t>CommissionEmployee-BasePlusCommissionEmployee </a:t>
            </a:r>
            <a:r>
              <a:rPr lang="zh-CN" altLang="en-US" sz="2800" b="1" smtClean="0">
                <a:latin typeface="Arial Narrow" panose="020B0606020202030204" pitchFamily="34" charset="0"/>
                <a:ea typeface="黑体" panose="02010609060101010101" pitchFamily="49" charset="-122"/>
              </a:rPr>
              <a:t>继承层次</a:t>
            </a:r>
          </a:p>
          <a:p>
            <a:pPr lvl="1" eaLnBrk="1" hangingPunct="1">
              <a:lnSpc>
                <a:spcPct val="120000"/>
              </a:lnSpc>
            </a:pPr>
            <a:r>
              <a:rPr lang="zh-CN" altLang="en-US" sz="2800" b="1" smtClean="0">
                <a:latin typeface="Lucida Sans" panose="020B0602030504020204" pitchFamily="34" charset="0"/>
                <a:ea typeface="楷体_GB2312" pitchFamily="49" charset="-122"/>
              </a:rPr>
              <a:t>抽象类 </a:t>
            </a:r>
            <a:r>
              <a:rPr lang="en-US" altLang="zh-CN" sz="2800" b="1" smtClean="0">
                <a:latin typeface="Lucida Sans" panose="020B0602030504020204" pitchFamily="34" charset="0"/>
                <a:ea typeface="楷体_GB2312" pitchFamily="49" charset="-122"/>
              </a:rPr>
              <a:t>Employee </a:t>
            </a:r>
            <a:r>
              <a:rPr lang="zh-CN" altLang="en-US" sz="2800" b="1" smtClean="0">
                <a:latin typeface="Lucida Sans" panose="020B0602030504020204" pitchFamily="34" charset="0"/>
                <a:ea typeface="楷体_GB2312" pitchFamily="49" charset="-122"/>
              </a:rPr>
              <a:t>代表雇员的一般概念</a:t>
            </a:r>
          </a:p>
          <a:p>
            <a:pPr lvl="2" eaLnBrk="1" hangingPunct="1">
              <a:lnSpc>
                <a:spcPct val="120000"/>
              </a:lnSpc>
            </a:pPr>
            <a:r>
              <a:rPr lang="zh-CN" altLang="en-US" sz="2800" b="1" smtClean="0">
                <a:latin typeface="Lucida Sans" panose="020B0602030504020204" pitchFamily="34" charset="0"/>
                <a:ea typeface="楷体_GB2312" pitchFamily="49" charset="-122"/>
              </a:rPr>
              <a:t>声明该层次的接口</a:t>
            </a:r>
          </a:p>
          <a:p>
            <a:pPr lvl="2" eaLnBrk="1" hangingPunct="1">
              <a:lnSpc>
                <a:spcPct val="120000"/>
              </a:lnSpc>
            </a:pPr>
            <a:r>
              <a:rPr lang="zh-CN" altLang="en-US" sz="2800" b="1" smtClean="0">
                <a:latin typeface="Lucida Sans" panose="020B0602030504020204" pitchFamily="34" charset="0"/>
                <a:ea typeface="楷体_GB2312" pitchFamily="49" charset="-122"/>
              </a:rPr>
              <a:t>每个雇员有 </a:t>
            </a:r>
            <a:r>
              <a:rPr lang="en-US" altLang="zh-CN" sz="2800" b="1" smtClean="0">
                <a:latin typeface="Lucida Sans" panose="020B0602030504020204" pitchFamily="34" charset="0"/>
                <a:ea typeface="楷体_GB2312" pitchFamily="49" charset="-122"/>
              </a:rPr>
              <a:t>first name, last name </a:t>
            </a:r>
            <a:r>
              <a:rPr lang="zh-CN" altLang="en-US" sz="2800" b="1" smtClean="0">
                <a:latin typeface="Lucida Sans" panose="020B0602030504020204" pitchFamily="34" charset="0"/>
                <a:ea typeface="楷体_GB2312" pitchFamily="49" charset="-122"/>
              </a:rPr>
              <a:t>和 </a:t>
            </a:r>
            <a:r>
              <a:rPr lang="en-US" altLang="zh-CN" sz="2800" b="1" smtClean="0">
                <a:latin typeface="Lucida Sans" panose="020B0602030504020204" pitchFamily="34" charset="0"/>
                <a:ea typeface="楷体_GB2312" pitchFamily="49" charset="-122"/>
              </a:rPr>
              <a:t>social security number(ssn)</a:t>
            </a:r>
          </a:p>
          <a:p>
            <a:pPr lvl="1" eaLnBrk="1" hangingPunct="1">
              <a:lnSpc>
                <a:spcPct val="120000"/>
              </a:lnSpc>
            </a:pPr>
            <a:r>
              <a:rPr lang="en-US" altLang="zh-CN" sz="2800" b="1" smtClean="0">
                <a:latin typeface="Lucida Sans" panose="020B0602030504020204" pitchFamily="34" charset="0"/>
                <a:ea typeface="黑体" panose="02010609060101010101" pitchFamily="49" charset="-122"/>
              </a:rPr>
              <a:t>Earnings </a:t>
            </a:r>
            <a:r>
              <a:rPr lang="zh-CN" altLang="en-US" sz="2800" b="1" smtClean="0">
                <a:latin typeface="Lucida Sans" panose="020B0602030504020204" pitchFamily="34" charset="0"/>
                <a:ea typeface="黑体" panose="02010609060101010101" pitchFamily="49" charset="-122"/>
              </a:rPr>
              <a:t>和 </a:t>
            </a:r>
            <a:r>
              <a:rPr lang="en-US" altLang="zh-CN" sz="2800" b="1" smtClean="0">
                <a:latin typeface="Lucida Sans" panose="020B0602030504020204" pitchFamily="34" charset="0"/>
                <a:ea typeface="黑体" panose="02010609060101010101" pitchFamily="49" charset="-122"/>
              </a:rPr>
              <a:t>print </a:t>
            </a:r>
            <a:r>
              <a:rPr lang="zh-CN" altLang="en-US" sz="2800" b="1" smtClean="0">
                <a:latin typeface="Lucida Sans" panose="020B0602030504020204" pitchFamily="34" charset="0"/>
                <a:ea typeface="黑体" panose="02010609060101010101" pitchFamily="49" charset="-122"/>
              </a:rPr>
              <a:t>处理不同的派生类对象</a:t>
            </a:r>
          </a:p>
        </p:txBody>
      </p:sp>
    </p:spTree>
  </p:cSld>
  <p:clrMapOvr>
    <a:masterClrMapping/>
  </p:clrMapOvr>
  <p:transition spd="slow">
    <p:pull dir="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CD50417-1033-49EA-AF59-025E49F5BB31}" type="slidenum">
              <a:rPr lang="en-US" altLang="zh-CN" sz="1200"/>
              <a:pPr>
                <a:spcAft>
                  <a:spcPct val="0"/>
                </a:spcAft>
                <a:buClrTx/>
                <a:buFontTx/>
                <a:buNone/>
              </a:pPr>
              <a:t>67</a:t>
            </a:fld>
            <a:endParaRPr lang="en-US" altLang="zh-CN" sz="1200"/>
          </a:p>
        </p:txBody>
      </p:sp>
      <p:sp>
        <p:nvSpPr>
          <p:cNvPr id="75779" name="Rectangle 2"/>
          <p:cNvSpPr>
            <a:spLocks noRot="1" noChangeArrowheads="1"/>
          </p:cNvSpPr>
          <p:nvPr/>
        </p:nvSpPr>
        <p:spPr bwMode="auto">
          <a:xfrm>
            <a:off x="152400" y="609600"/>
            <a:ext cx="8839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11 </a:t>
            </a:r>
            <a:r>
              <a:rPr lang="en-US" altLang="zh-CN" sz="3200" b="1">
                <a:solidFill>
                  <a:srgbClr val="051AB3"/>
                </a:solidFill>
                <a:latin typeface="Arial Narrow" panose="020B0606020202030204" pitchFamily="34" charset="0"/>
                <a:ea typeface="黑体" panose="02010609060101010101" pitchFamily="49" charset="-122"/>
              </a:rPr>
              <a:t>Case Study: Payroll System Using Polymorphism</a:t>
            </a:r>
          </a:p>
        </p:txBody>
      </p:sp>
      <p:pic>
        <p:nvPicPr>
          <p:cNvPr id="75780" name="Picture 3" descr="AAEMYRZ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2084388"/>
            <a:ext cx="8204200" cy="297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A93AF97-CA60-4FBF-B31A-07E56AD6FBC8}" type="slidenum">
              <a:rPr lang="en-US" altLang="zh-CN" sz="1200"/>
              <a:pPr>
                <a:spcAft>
                  <a:spcPct val="0"/>
                </a:spcAft>
                <a:buClrTx/>
                <a:buFontTx/>
                <a:buNone/>
              </a:pPr>
              <a:t>68</a:t>
            </a:fld>
            <a:endParaRPr lang="en-US" altLang="zh-CN" sz="1200"/>
          </a:p>
        </p:txBody>
      </p:sp>
      <p:sp>
        <p:nvSpPr>
          <p:cNvPr id="76803" name="Rectangle 2"/>
          <p:cNvSpPr>
            <a:spLocks noRot="1" noChangeArrowheads="1"/>
          </p:cNvSpPr>
          <p:nvPr/>
        </p:nvSpPr>
        <p:spPr bwMode="auto">
          <a:xfrm>
            <a:off x="152400" y="609600"/>
            <a:ext cx="8839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11 </a:t>
            </a:r>
            <a:r>
              <a:rPr lang="en-US" altLang="zh-CN" sz="3200" b="1">
                <a:solidFill>
                  <a:srgbClr val="051AB3"/>
                </a:solidFill>
                <a:latin typeface="Arial Narrow" panose="020B0606020202030204" pitchFamily="34" charset="0"/>
                <a:ea typeface="黑体" panose="02010609060101010101" pitchFamily="49" charset="-122"/>
              </a:rPr>
              <a:t>Case Study: Payroll System Using Polymorphism</a:t>
            </a:r>
          </a:p>
        </p:txBody>
      </p:sp>
      <p:sp>
        <p:nvSpPr>
          <p:cNvPr id="76804" name="Rectangle 3"/>
          <p:cNvSpPr>
            <a:spLocks noRot="1" noChangeArrowheads="1"/>
          </p:cNvSpPr>
          <p:nvPr/>
        </p:nvSpPr>
        <p:spPr bwMode="auto">
          <a:xfrm>
            <a:off x="1052513" y="1836738"/>
            <a:ext cx="7862887" cy="410686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软件工程知识：</a:t>
            </a:r>
            <a:r>
              <a:rPr lang="zh-CN" altLang="en-US" sz="2800" b="1">
                <a:solidFill>
                  <a:srgbClr val="051AB3"/>
                </a:solidFill>
                <a:latin typeface="Arial Narrow" panose="020B0606020202030204" pitchFamily="34" charset="0"/>
                <a:ea typeface="黑体" panose="02010609060101010101" pitchFamily="49" charset="-122"/>
              </a:rPr>
              <a:t>派生类可以从基类继承接口或实现。为“实现继承”而设计的类层次结构往往将功能设置在较高层，即每个新派生类继承定义在基类中的一个或多个成员函数，并且派生类使用这些基类定义；而为“接口继承”设计的类层次结构则趋于将功能设置在较低层，即基类指定一个或多个应为类继承层次中的每个类定义的函数（即它们有相同的原型），但是各个派生类提供自己对于这些函数的实现。</a:t>
            </a:r>
          </a:p>
        </p:txBody>
      </p:sp>
      <p:pic>
        <p:nvPicPr>
          <p:cNvPr id="7680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828800"/>
            <a:ext cx="8445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8FB341E-6C16-4F2A-BB27-1F48F8FACA47}" type="slidenum">
              <a:rPr lang="en-US" altLang="zh-CN" sz="1200"/>
              <a:pPr>
                <a:spcAft>
                  <a:spcPct val="0"/>
                </a:spcAft>
                <a:buClrTx/>
                <a:buFontTx/>
                <a:buNone/>
              </a:pPr>
              <a:t>69</a:t>
            </a:fld>
            <a:endParaRPr lang="en-US" altLang="zh-CN" sz="1200"/>
          </a:p>
        </p:txBody>
      </p:sp>
      <p:sp>
        <p:nvSpPr>
          <p:cNvPr id="77827" name="Rectangle 2"/>
          <p:cNvSpPr>
            <a:spLocks noRot="1" noChangeArrowheads="1"/>
          </p:cNvSpPr>
          <p:nvPr/>
        </p:nvSpPr>
        <p:spPr bwMode="auto">
          <a:xfrm>
            <a:off x="152400" y="609600"/>
            <a:ext cx="8839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12 </a:t>
            </a:r>
            <a:r>
              <a:rPr lang="en-US" altLang="zh-CN" sz="3200" b="1">
                <a:solidFill>
                  <a:srgbClr val="051AB3"/>
                </a:solidFill>
                <a:latin typeface="Arial Narrow" panose="020B0606020202030204" pitchFamily="34" charset="0"/>
                <a:ea typeface="黑体" panose="02010609060101010101" pitchFamily="49" charset="-122"/>
              </a:rPr>
              <a:t>Creating Abstract Base Class Employee</a:t>
            </a:r>
          </a:p>
        </p:txBody>
      </p:sp>
      <p:sp>
        <p:nvSpPr>
          <p:cNvPr id="77828" name="Rectangle 3"/>
          <p:cNvSpPr>
            <a:spLocks noGrp="1" noChangeArrowheads="1"/>
          </p:cNvSpPr>
          <p:nvPr>
            <p:ph type="body" idx="1"/>
          </p:nvPr>
        </p:nvSpPr>
        <p:spPr>
          <a:xfrm>
            <a:off x="152400" y="1646238"/>
            <a:ext cx="8839200" cy="38401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3600" b="1" smtClean="0">
                <a:latin typeface="Arial Narrow" panose="020B0606020202030204" pitchFamily="34" charset="0"/>
                <a:ea typeface="黑体" panose="02010609060101010101" pitchFamily="49" charset="-122"/>
              </a:rPr>
              <a:t>Class Employee</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提供 </a:t>
            </a:r>
            <a:r>
              <a:rPr lang="en-US" altLang="zh-CN" sz="3100" b="1" i="1" smtClean="0">
                <a:latin typeface="Arial Narrow" panose="020B0606020202030204" pitchFamily="34" charset="0"/>
                <a:ea typeface="黑体" panose="02010609060101010101" pitchFamily="49" charset="-122"/>
              </a:rPr>
              <a:t>get</a:t>
            </a:r>
            <a:r>
              <a:rPr lang="en-US" altLang="zh-CN" sz="3100" b="1" smtClean="0">
                <a:latin typeface="Arial Narrow" panose="020B0606020202030204" pitchFamily="34" charset="0"/>
                <a:ea typeface="黑体" panose="02010609060101010101" pitchFamily="49" charset="-122"/>
              </a:rPr>
              <a:t> </a:t>
            </a:r>
            <a:r>
              <a:rPr lang="zh-CN" altLang="en-US" sz="3100" b="1" smtClean="0">
                <a:latin typeface="Arial Narrow" panose="020B0606020202030204" pitchFamily="34" charset="0"/>
                <a:ea typeface="黑体" panose="02010609060101010101" pitchFamily="49" charset="-122"/>
              </a:rPr>
              <a:t>和 </a:t>
            </a:r>
            <a:r>
              <a:rPr lang="en-US" altLang="zh-CN" sz="3100" b="1" i="1" smtClean="0">
                <a:latin typeface="Arial Narrow" panose="020B0606020202030204" pitchFamily="34" charset="0"/>
                <a:ea typeface="黑体" panose="02010609060101010101" pitchFamily="49" charset="-122"/>
              </a:rPr>
              <a:t>set</a:t>
            </a:r>
            <a:r>
              <a:rPr lang="en-US" altLang="zh-CN" sz="3100" b="1" smtClean="0">
                <a:latin typeface="Arial Narrow" panose="020B0606020202030204" pitchFamily="34" charset="0"/>
                <a:ea typeface="黑体" panose="02010609060101010101" pitchFamily="49" charset="-122"/>
              </a:rPr>
              <a:t> </a:t>
            </a:r>
            <a:r>
              <a:rPr lang="zh-CN" altLang="en-US" sz="3100" b="1" smtClean="0">
                <a:latin typeface="Arial Narrow" panose="020B0606020202030204" pitchFamily="34" charset="0"/>
                <a:ea typeface="黑体" panose="02010609060101010101" pitchFamily="49" charset="-122"/>
              </a:rPr>
              <a:t>函数</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提供 </a:t>
            </a:r>
            <a:r>
              <a:rPr lang="en-US" altLang="zh-CN" sz="3100" b="1" smtClean="0">
                <a:latin typeface="Arial Narrow" panose="020B0606020202030204" pitchFamily="34" charset="0"/>
                <a:ea typeface="黑体" panose="02010609060101010101" pitchFamily="49" charset="-122"/>
              </a:rPr>
              <a:t>earnings </a:t>
            </a:r>
            <a:r>
              <a:rPr lang="zh-CN" altLang="en-US" sz="3100" b="1" smtClean="0">
                <a:latin typeface="Arial Narrow" panose="020B0606020202030204" pitchFamily="34" charset="0"/>
                <a:ea typeface="黑体" panose="02010609060101010101" pitchFamily="49" charset="-122"/>
              </a:rPr>
              <a:t>和 </a:t>
            </a:r>
            <a:r>
              <a:rPr lang="en-US" altLang="zh-CN" sz="3100" b="1" smtClean="0">
                <a:latin typeface="Arial Narrow" panose="020B0606020202030204" pitchFamily="34" charset="0"/>
                <a:ea typeface="黑体" panose="02010609060101010101" pitchFamily="49" charset="-122"/>
              </a:rPr>
              <a:t>print </a:t>
            </a:r>
            <a:r>
              <a:rPr lang="zh-CN" altLang="en-US" sz="3100" b="1" smtClean="0">
                <a:latin typeface="Arial Narrow" panose="020B0606020202030204" pitchFamily="34" charset="0"/>
                <a:ea typeface="黑体" panose="02010609060101010101" pitchFamily="49" charset="-122"/>
              </a:rPr>
              <a:t>函数</a:t>
            </a:r>
          </a:p>
          <a:p>
            <a:pPr lvl="2" eaLnBrk="1" hangingPunct="1">
              <a:lnSpc>
                <a:spcPct val="120000"/>
              </a:lnSpc>
            </a:pPr>
            <a:r>
              <a:rPr lang="en-US" altLang="zh-CN" sz="3200" b="1" smtClean="0">
                <a:latin typeface="Arial Narrow" panose="020B0606020202030204" pitchFamily="34" charset="0"/>
                <a:ea typeface="黑体" panose="02010609060101010101" pitchFamily="49" charset="-122"/>
              </a:rPr>
              <a:t>earnings </a:t>
            </a:r>
            <a:r>
              <a:rPr lang="zh-CN" altLang="en-US" sz="3200" b="1" smtClean="0">
                <a:latin typeface="Arial Narrow" panose="020B0606020202030204" pitchFamily="34" charset="0"/>
                <a:ea typeface="黑体" panose="02010609060101010101" pitchFamily="49" charset="-122"/>
              </a:rPr>
              <a:t>依赖于 </a:t>
            </a:r>
            <a:r>
              <a:rPr lang="en-US" altLang="zh-CN" sz="3200" b="1" smtClean="0">
                <a:latin typeface="Arial Narrow" panose="020B0606020202030204" pitchFamily="34" charset="0"/>
                <a:ea typeface="黑体" panose="02010609060101010101" pitchFamily="49" charset="-122"/>
              </a:rPr>
              <a:t>employee </a:t>
            </a:r>
            <a:r>
              <a:rPr lang="zh-CN" altLang="en-US" sz="3200" b="1" smtClean="0">
                <a:latin typeface="Arial Narrow" panose="020B0606020202030204" pitchFamily="34" charset="0"/>
                <a:ea typeface="黑体" panose="02010609060101010101" pitchFamily="49" charset="-122"/>
              </a:rPr>
              <a:t>类型，所以声明为纯虚函数</a:t>
            </a:r>
          </a:p>
          <a:p>
            <a:pPr lvl="2" eaLnBrk="1" hangingPunct="1">
              <a:lnSpc>
                <a:spcPct val="120000"/>
              </a:lnSpc>
            </a:pPr>
            <a:r>
              <a:rPr lang="en-US" altLang="zh-CN" sz="3200" b="1" smtClean="0">
                <a:latin typeface="Arial Narrow" panose="020B0606020202030204" pitchFamily="34" charset="0"/>
                <a:ea typeface="黑体" panose="02010609060101010101" pitchFamily="49" charset="-122"/>
              </a:rPr>
              <a:t>print </a:t>
            </a:r>
            <a:r>
              <a:rPr lang="zh-CN" altLang="en-US" sz="3200" b="1" smtClean="0">
                <a:latin typeface="Arial Narrow" panose="020B0606020202030204" pitchFamily="34" charset="0"/>
                <a:ea typeface="黑体" panose="02010609060101010101" pitchFamily="49" charset="-122"/>
              </a:rPr>
              <a:t>是虚函数，但不是纯虚函数</a:t>
            </a:r>
          </a:p>
        </p:txBody>
      </p:sp>
    </p:spTree>
  </p:cSld>
  <p:clrMapOvr>
    <a:masterClrMapping/>
  </p:clrMapOvr>
  <p:transition spd="slow">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EE6BDD25-79E2-41B5-BCE8-CF55309D54D4}" type="slidenum">
              <a:rPr lang="en-US" altLang="zh-CN" sz="1200"/>
              <a:pPr>
                <a:spcAft>
                  <a:spcPct val="0"/>
                </a:spcAft>
                <a:buClrTx/>
                <a:buFontTx/>
                <a:buNone/>
              </a:pPr>
              <a:t>7</a:t>
            </a:fld>
            <a:endParaRPr lang="en-US" altLang="zh-CN" sz="1200"/>
          </a:p>
        </p:txBody>
      </p:sp>
      <p:sp>
        <p:nvSpPr>
          <p:cNvPr id="1024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 Introduction</a:t>
            </a:r>
          </a:p>
        </p:txBody>
      </p:sp>
      <p:sp>
        <p:nvSpPr>
          <p:cNvPr id="10244" name="Rectangle 3"/>
          <p:cNvSpPr>
            <a:spLocks noGrp="1" noChangeArrowheads="1"/>
          </p:cNvSpPr>
          <p:nvPr>
            <p:ph type="body" idx="1"/>
          </p:nvPr>
        </p:nvSpPr>
        <p:spPr>
          <a:xfrm>
            <a:off x="76200" y="1493838"/>
            <a:ext cx="8915400" cy="4525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2800" b="1" smtClean="0">
                <a:latin typeface="Arial Narrow" panose="020B0606020202030204" pitchFamily="34" charset="0"/>
                <a:ea typeface="黑体" panose="02010609060101010101" pitchFamily="49" charset="-122"/>
              </a:rPr>
              <a:t>继承层次中的多态（</a:t>
            </a:r>
            <a:r>
              <a:rPr lang="en-US" altLang="zh-CN" sz="2800" b="1" smtClean="0">
                <a:latin typeface="Arial Narrow" panose="020B0606020202030204" pitchFamily="34" charset="0"/>
                <a:ea typeface="黑体" panose="02010609060101010101" pitchFamily="49" charset="-122"/>
              </a:rPr>
              <a:t>Polymorphism</a:t>
            </a:r>
            <a:r>
              <a:rPr lang="zh-CN" altLang="en-US" sz="2800" b="1" smtClean="0">
                <a:latin typeface="Arial Narrow" panose="020B0606020202030204" pitchFamily="34" charset="0"/>
                <a:ea typeface="黑体" panose="02010609060101010101" pitchFamily="49" charset="-122"/>
              </a:rPr>
              <a:t>）</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a:t>
            </a:r>
            <a:r>
              <a:rPr lang="en-US" altLang="zh-CN" sz="2800" b="1" smtClean="0">
                <a:latin typeface="Arial Narrow" panose="020B0606020202030204" pitchFamily="34" charset="0"/>
                <a:ea typeface="黑体" panose="02010609060101010101" pitchFamily="49" charset="-122"/>
              </a:rPr>
              <a:t>Program in the general” vs. “program in the specific”</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在处理继承层次中的对象时，把所有对象都看作是基类的对象</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不同动作的执行依赖于对象的类型</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新类的添加不会对现有代码进行大幅修改</a:t>
            </a:r>
          </a:p>
        </p:txBody>
      </p:sp>
    </p:spTree>
  </p:cSld>
  <p:clrMapOvr>
    <a:masterClrMapping/>
  </p:clrMapOvr>
  <p:transition spd="slow">
    <p:pull dir="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254DA15-EB41-4708-81EA-CB5111325C95}" type="slidenum">
              <a:rPr lang="en-US" altLang="zh-CN" sz="1200"/>
              <a:pPr>
                <a:spcAft>
                  <a:spcPct val="0"/>
                </a:spcAft>
                <a:buClrTx/>
                <a:buFontTx/>
                <a:buNone/>
              </a:pPr>
              <a:t>70</a:t>
            </a:fld>
            <a:endParaRPr lang="en-US" altLang="zh-CN" sz="1200"/>
          </a:p>
        </p:txBody>
      </p:sp>
      <p:sp>
        <p:nvSpPr>
          <p:cNvPr id="78851" name="Rectangle 2"/>
          <p:cNvSpPr>
            <a:spLocks noRot="1" noChangeArrowheads="1"/>
          </p:cNvSpPr>
          <p:nvPr/>
        </p:nvSpPr>
        <p:spPr bwMode="auto">
          <a:xfrm>
            <a:off x="152400" y="609600"/>
            <a:ext cx="8839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12 </a:t>
            </a:r>
            <a:r>
              <a:rPr lang="en-US" altLang="zh-CN" sz="3200" b="1">
                <a:solidFill>
                  <a:srgbClr val="051AB3"/>
                </a:solidFill>
                <a:latin typeface="Arial Narrow" panose="020B0606020202030204" pitchFamily="34" charset="0"/>
                <a:ea typeface="黑体" panose="02010609060101010101" pitchFamily="49" charset="-122"/>
              </a:rPr>
              <a:t>Creating Abstract Base Class Employee</a:t>
            </a:r>
          </a:p>
        </p:txBody>
      </p:sp>
      <p:sp>
        <p:nvSpPr>
          <p:cNvPr id="78852" name="Rectangle 3"/>
          <p:cNvSpPr>
            <a:spLocks noGrp="1" noChangeArrowheads="1"/>
          </p:cNvSpPr>
          <p:nvPr>
            <p:ph type="body" idx="1"/>
          </p:nvPr>
        </p:nvSpPr>
        <p:spPr>
          <a:xfrm>
            <a:off x="152400" y="1646238"/>
            <a:ext cx="8839200" cy="2239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3600" b="1" smtClean="0">
                <a:latin typeface="Arial Narrow" panose="020B0606020202030204" pitchFamily="34" charset="0"/>
                <a:ea typeface="黑体" panose="02010609060101010101" pitchFamily="49" charset="-122"/>
              </a:rPr>
              <a:t>Class Employee</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例子中维护一个 </a:t>
            </a:r>
            <a:r>
              <a:rPr lang="en-US" altLang="zh-CN" sz="3100" b="1" smtClean="0">
                <a:latin typeface="Arial Narrow" panose="020B0606020202030204" pitchFamily="34" charset="0"/>
                <a:ea typeface="黑体" panose="02010609060101010101" pitchFamily="49" charset="-122"/>
              </a:rPr>
              <a:t>Employee </a:t>
            </a:r>
            <a:r>
              <a:rPr lang="zh-CN" altLang="en-US" sz="3100" b="1" smtClean="0">
                <a:latin typeface="Arial Narrow" panose="020B0606020202030204" pitchFamily="34" charset="0"/>
                <a:ea typeface="黑体" panose="02010609060101010101" pitchFamily="49" charset="-122"/>
              </a:rPr>
              <a:t>指针 </a:t>
            </a:r>
            <a:r>
              <a:rPr lang="en-US" altLang="zh-CN" sz="3100" b="1" smtClean="0">
                <a:latin typeface="Arial Narrow" panose="020B0606020202030204" pitchFamily="34" charset="0"/>
                <a:ea typeface="黑体" panose="02010609060101010101" pitchFamily="49" charset="-122"/>
              </a:rPr>
              <a:t>vector</a:t>
            </a:r>
          </a:p>
          <a:p>
            <a:pPr lvl="2" eaLnBrk="1" hangingPunct="1">
              <a:lnSpc>
                <a:spcPct val="120000"/>
              </a:lnSpc>
            </a:pPr>
            <a:r>
              <a:rPr lang="zh-CN" altLang="en-US" sz="3200" b="1" smtClean="0">
                <a:latin typeface="Arial Narrow" panose="020B0606020202030204" pitchFamily="34" charset="0"/>
                <a:ea typeface="黑体" panose="02010609060101010101" pitchFamily="49" charset="-122"/>
              </a:rPr>
              <a:t>多态地调用正确的 </a:t>
            </a:r>
            <a:r>
              <a:rPr lang="en-US" altLang="zh-CN" sz="3200" b="1" smtClean="0">
                <a:latin typeface="Arial Narrow" panose="020B0606020202030204" pitchFamily="34" charset="0"/>
                <a:ea typeface="黑体" panose="02010609060101010101" pitchFamily="49" charset="-122"/>
              </a:rPr>
              <a:t>earnings </a:t>
            </a:r>
            <a:r>
              <a:rPr lang="zh-CN" altLang="en-US" sz="3200" b="1" smtClean="0">
                <a:latin typeface="Arial Narrow" panose="020B0606020202030204" pitchFamily="34" charset="0"/>
                <a:ea typeface="黑体" panose="02010609060101010101" pitchFamily="49" charset="-122"/>
              </a:rPr>
              <a:t>和 </a:t>
            </a:r>
            <a:r>
              <a:rPr lang="en-US" altLang="zh-CN" sz="3200" b="1" smtClean="0">
                <a:latin typeface="Arial Narrow" panose="020B0606020202030204" pitchFamily="34" charset="0"/>
                <a:ea typeface="黑体" panose="02010609060101010101" pitchFamily="49" charset="-122"/>
              </a:rPr>
              <a:t>print </a:t>
            </a:r>
            <a:r>
              <a:rPr lang="zh-CN" altLang="en-US" sz="3200" b="1" smtClean="0">
                <a:latin typeface="Arial Narrow" panose="020B0606020202030204" pitchFamily="34" charset="0"/>
                <a:ea typeface="黑体" panose="02010609060101010101" pitchFamily="49" charset="-122"/>
              </a:rPr>
              <a:t>函数</a:t>
            </a:r>
          </a:p>
        </p:txBody>
      </p:sp>
    </p:spTree>
  </p:cSld>
  <p:clrMapOvr>
    <a:masterClrMapping/>
  </p:clrMapOvr>
  <p:transition spd="slow">
    <p:pull dir="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C382BB3-20A3-42F2-817C-3C458144FE6F}" type="slidenum">
              <a:rPr lang="en-US" altLang="zh-CN" sz="1200"/>
              <a:pPr>
                <a:spcAft>
                  <a:spcPct val="0"/>
                </a:spcAft>
                <a:buClrTx/>
                <a:buFontTx/>
                <a:buNone/>
              </a:pPr>
              <a:t>71</a:t>
            </a:fld>
            <a:endParaRPr lang="en-US" altLang="zh-CN" sz="1200"/>
          </a:p>
        </p:txBody>
      </p:sp>
      <p:pic>
        <p:nvPicPr>
          <p:cNvPr id="79875" name="Picture 2" descr="AAEMYRX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8A9ED271-D060-46A6-AD08-0326B2E0F169}" type="slidenum">
              <a:rPr lang="en-US" altLang="zh-CN" sz="1200"/>
              <a:pPr>
                <a:spcAft>
                  <a:spcPct val="0"/>
                </a:spcAft>
                <a:buClrTx/>
                <a:buFontTx/>
                <a:buNone/>
              </a:pPr>
              <a:t>72</a:t>
            </a:fld>
            <a:endParaRPr lang="en-US" altLang="zh-CN" sz="1200"/>
          </a:p>
        </p:txBody>
      </p:sp>
      <p:graphicFrame>
        <p:nvGraphicFramePr>
          <p:cNvPr id="80899" name="Object 2"/>
          <p:cNvGraphicFramePr>
            <a:graphicFrameLocks noChangeAspect="1"/>
          </p:cNvGraphicFramePr>
          <p:nvPr/>
        </p:nvGraphicFramePr>
        <p:xfrm>
          <a:off x="0" y="0"/>
          <a:ext cx="7058025" cy="4981575"/>
        </p:xfrm>
        <a:graphic>
          <a:graphicData uri="http://schemas.openxmlformats.org/presentationml/2006/ole">
            <mc:AlternateContent xmlns:mc="http://schemas.openxmlformats.org/markup-compatibility/2006">
              <mc:Choice xmlns:v="urn:schemas-microsoft-com:vml" Requires="v">
                <p:oleObj spid="_x0000_s80901" name="文档" r:id="rId3" imgW="7089269" imgH="4997265" progId="Word.Document.8">
                  <p:embed/>
                </p:oleObj>
              </mc:Choice>
              <mc:Fallback>
                <p:oleObj name="文档" r:id="rId3" imgW="7089269" imgH="4997265"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8025" cy="498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7049EF1-969E-46DA-BF68-15B330D21343}" type="slidenum">
              <a:rPr lang="en-US" altLang="zh-CN" sz="1200"/>
              <a:pPr>
                <a:spcAft>
                  <a:spcPct val="0"/>
                </a:spcAft>
                <a:buClrTx/>
                <a:buFontTx/>
                <a:buNone/>
              </a:pPr>
              <a:t>73</a:t>
            </a:fld>
            <a:endParaRPr lang="en-US" altLang="zh-CN" sz="1200"/>
          </a:p>
        </p:txBody>
      </p:sp>
      <p:graphicFrame>
        <p:nvGraphicFramePr>
          <p:cNvPr id="81923" name="Object 2"/>
          <p:cNvGraphicFramePr>
            <a:graphicFrameLocks noChangeAspect="1"/>
          </p:cNvGraphicFramePr>
          <p:nvPr/>
        </p:nvGraphicFramePr>
        <p:xfrm>
          <a:off x="0" y="0"/>
          <a:ext cx="7075488" cy="2484438"/>
        </p:xfrm>
        <a:graphic>
          <a:graphicData uri="http://schemas.openxmlformats.org/presentationml/2006/ole">
            <mc:AlternateContent xmlns:mc="http://schemas.openxmlformats.org/markup-compatibility/2006">
              <mc:Choice xmlns:v="urn:schemas-microsoft-com:vml" Requires="v">
                <p:oleObj spid="_x0000_s81929" name="Document" r:id="rId3" imgW="7074123" imgH="2484245" progId="Word.Document.8">
                  <p:embed/>
                </p:oleObj>
              </mc:Choice>
              <mc:Fallback>
                <p:oleObj name="Document" r:id="rId3" imgW="7074123" imgH="2484245"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75488" cy="2484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4533" name="Line 5"/>
          <p:cNvSpPr>
            <a:spLocks noChangeShapeType="1"/>
          </p:cNvSpPr>
          <p:nvPr/>
        </p:nvSpPr>
        <p:spPr bwMode="auto">
          <a:xfrm flipH="1" flipV="1">
            <a:off x="3581400" y="609600"/>
            <a:ext cx="838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4534" name="Text Box 6"/>
          <p:cNvSpPr txBox="1">
            <a:spLocks noChangeArrowheads="1"/>
          </p:cNvSpPr>
          <p:nvPr/>
        </p:nvSpPr>
        <p:spPr bwMode="auto">
          <a:xfrm>
            <a:off x="4419600" y="762000"/>
            <a:ext cx="44958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Function </a:t>
            </a:r>
            <a:r>
              <a:rPr lang="en-US" altLang="zh-CN" sz="1600" b="1">
                <a:latin typeface="Courier New" panose="02070309020205020404" pitchFamily="49" charset="0"/>
                <a:cs typeface="Times New Roman" panose="02020603050405020304" pitchFamily="18" charset="0"/>
              </a:rPr>
              <a:t>earnings</a:t>
            </a:r>
            <a:r>
              <a:rPr lang="en-US" altLang="zh-CN" sz="1600">
                <a:latin typeface="Times New Roman" panose="02020603050405020304" pitchFamily="18" charset="0"/>
                <a:cs typeface="Times New Roman" panose="02020603050405020304" pitchFamily="18" charset="0"/>
              </a:rPr>
              <a:t> is pure </a:t>
            </a:r>
            <a:r>
              <a:rPr lang="en-US" altLang="zh-CN" sz="1600" b="1">
                <a:latin typeface="Courier New" panose="02070309020205020404" pitchFamily="49" charset="0"/>
                <a:cs typeface="Times New Roman" panose="02020603050405020304" pitchFamily="18" charset="0"/>
              </a:rPr>
              <a:t>virtual</a:t>
            </a:r>
            <a:r>
              <a:rPr lang="en-US" altLang="zh-CN" sz="1600">
                <a:latin typeface="Times New Roman" panose="02020603050405020304" pitchFamily="18" charset="0"/>
                <a:cs typeface="Times New Roman" panose="02020603050405020304" pitchFamily="18" charset="0"/>
              </a:rPr>
              <a:t>, not enough data to provide a default, concrete implementation</a:t>
            </a:r>
            <a:endParaRPr lang="en-US" altLang="zh-CN" sz="1600">
              <a:latin typeface="Lucida Console" panose="020B0609040504020204" pitchFamily="49" charset="0"/>
              <a:cs typeface="Times New Roman" panose="02020603050405020304" pitchFamily="18" charset="0"/>
            </a:endParaRPr>
          </a:p>
        </p:txBody>
      </p:sp>
      <p:sp>
        <p:nvSpPr>
          <p:cNvPr id="534535" name="Line 7"/>
          <p:cNvSpPr>
            <a:spLocks noChangeShapeType="1"/>
          </p:cNvSpPr>
          <p:nvPr/>
        </p:nvSpPr>
        <p:spPr bwMode="auto">
          <a:xfrm flipH="1" flipV="1">
            <a:off x="2362200" y="838200"/>
            <a:ext cx="1295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4536" name="Text Box 8"/>
          <p:cNvSpPr txBox="1">
            <a:spLocks noChangeArrowheads="1"/>
          </p:cNvSpPr>
          <p:nvPr/>
        </p:nvSpPr>
        <p:spPr bwMode="auto">
          <a:xfrm>
            <a:off x="3048000" y="1752600"/>
            <a:ext cx="57150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Function </a:t>
            </a:r>
            <a:r>
              <a:rPr lang="en-US" altLang="zh-CN" sz="1600" b="1">
                <a:latin typeface="Courier New" panose="02070309020205020404" pitchFamily="49" charset="0"/>
                <a:cs typeface="Times New Roman" panose="02020603050405020304" pitchFamily="18" charset="0"/>
              </a:rPr>
              <a:t>print</a:t>
            </a:r>
            <a:r>
              <a:rPr lang="en-US" altLang="zh-CN" sz="1600">
                <a:latin typeface="Times New Roman" panose="02020603050405020304" pitchFamily="18" charset="0"/>
                <a:cs typeface="Times New Roman" panose="02020603050405020304" pitchFamily="18" charset="0"/>
              </a:rPr>
              <a:t> is </a:t>
            </a:r>
            <a:r>
              <a:rPr lang="en-US" altLang="zh-CN" sz="1600" b="1">
                <a:latin typeface="Courier New" panose="02070309020205020404" pitchFamily="49" charset="0"/>
                <a:cs typeface="Times New Roman" panose="02020603050405020304" pitchFamily="18" charset="0"/>
              </a:rPr>
              <a:t>virtual</a:t>
            </a:r>
            <a:r>
              <a:rPr lang="en-US" altLang="zh-CN" sz="1600">
                <a:latin typeface="Times New Roman" panose="02020603050405020304" pitchFamily="18" charset="0"/>
                <a:cs typeface="Times New Roman" panose="02020603050405020304" pitchFamily="18" charset="0"/>
              </a:rPr>
              <a:t>, default implementation provided but derived-classes may override</a:t>
            </a:r>
            <a:endParaRPr lang="en-US" altLang="zh-CN" sz="1600">
              <a:latin typeface="Lucida Console" panose="020B0609040504020204" pitchFamily="49" charset="0"/>
              <a:cs typeface="Times New Roman" panose="02020603050405020304" pitchFamily="18" charset="0"/>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4533"/>
                                        </p:tgtEl>
                                        <p:attrNameLst>
                                          <p:attrName>style.visibility</p:attrName>
                                        </p:attrNameLst>
                                      </p:cBhvr>
                                      <p:to>
                                        <p:strVal val="visible"/>
                                      </p:to>
                                    </p:set>
                                  </p:childTnLst>
                                  <p:subTnLst>
                                    <p:set>
                                      <p:cBhvr override="childStyle">
                                        <p:cTn dur="1" fill="hold" display="0" masterRel="nextClick" afterEffect="1"/>
                                        <p:tgtEl>
                                          <p:spTgt spid="53453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34534"/>
                                        </p:tgtEl>
                                        <p:attrNameLst>
                                          <p:attrName>style.visibility</p:attrName>
                                        </p:attrNameLst>
                                      </p:cBhvr>
                                      <p:to>
                                        <p:strVal val="visible"/>
                                      </p:to>
                                    </p:set>
                                  </p:childTnLst>
                                  <p:subTnLst>
                                    <p:set>
                                      <p:cBhvr override="childStyle">
                                        <p:cTn dur="1" fill="hold" display="0" masterRel="nextClick" afterEffect="1"/>
                                        <p:tgtEl>
                                          <p:spTgt spid="534534"/>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4535"/>
                                        </p:tgtEl>
                                        <p:attrNameLst>
                                          <p:attrName>style.visibility</p:attrName>
                                        </p:attrNameLst>
                                      </p:cBhvr>
                                      <p:to>
                                        <p:strVal val="visible"/>
                                      </p:to>
                                    </p:set>
                                  </p:childTnLst>
                                  <p:subTnLst>
                                    <p:set>
                                      <p:cBhvr override="childStyle">
                                        <p:cTn dur="1" fill="hold" display="0" masterRel="nextClick" afterEffect="1"/>
                                        <p:tgtEl>
                                          <p:spTgt spid="534535"/>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34536"/>
                                        </p:tgtEl>
                                        <p:attrNameLst>
                                          <p:attrName>style.visibility</p:attrName>
                                        </p:attrNameLst>
                                      </p:cBhvr>
                                      <p:to>
                                        <p:strVal val="visible"/>
                                      </p:to>
                                    </p:set>
                                  </p:childTnLst>
                                  <p:subTnLst>
                                    <p:set>
                                      <p:cBhvr override="childStyle">
                                        <p:cTn dur="1" fill="hold" display="0" masterRel="nextClick" afterEffect="1"/>
                                        <p:tgtEl>
                                          <p:spTgt spid="53453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3" grpId="0" animBg="1"/>
      <p:bldP spid="534534" grpId="0" animBg="1"/>
      <p:bldP spid="534535" grpId="0" animBg="1"/>
      <p:bldP spid="53453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C95DF96A-0E2B-4D5F-854B-628E91A64722}" type="slidenum">
              <a:rPr lang="en-US" altLang="zh-CN" sz="1200"/>
              <a:pPr>
                <a:spcAft>
                  <a:spcPct val="0"/>
                </a:spcAft>
                <a:buClrTx/>
                <a:buFontTx/>
                <a:buNone/>
              </a:pPr>
              <a:t>74</a:t>
            </a:fld>
            <a:endParaRPr lang="en-US" altLang="zh-CN" sz="1200"/>
          </a:p>
        </p:txBody>
      </p:sp>
      <p:graphicFrame>
        <p:nvGraphicFramePr>
          <p:cNvPr id="82947" name="Object 2"/>
          <p:cNvGraphicFramePr>
            <a:graphicFrameLocks noChangeAspect="1"/>
          </p:cNvGraphicFramePr>
          <p:nvPr/>
        </p:nvGraphicFramePr>
        <p:xfrm>
          <a:off x="0" y="0"/>
          <a:ext cx="7058025" cy="6038850"/>
        </p:xfrm>
        <a:graphic>
          <a:graphicData uri="http://schemas.openxmlformats.org/presentationml/2006/ole">
            <mc:AlternateContent xmlns:mc="http://schemas.openxmlformats.org/markup-compatibility/2006">
              <mc:Choice xmlns:v="urn:schemas-microsoft-com:vml" Requires="v">
                <p:oleObj spid="_x0000_s82949" name="文档" r:id="rId3" imgW="7085758" imgH="6068929" progId="Word.Document.8">
                  <p:embed/>
                </p:oleObj>
              </mc:Choice>
              <mc:Fallback>
                <p:oleObj name="文档" r:id="rId3" imgW="7085758" imgH="6068929"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8025" cy="603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8F8820A0-9756-4CEA-9CD7-B3A65B213899}" type="slidenum">
              <a:rPr lang="en-US" altLang="zh-CN" sz="1200"/>
              <a:pPr>
                <a:spcAft>
                  <a:spcPct val="0"/>
                </a:spcAft>
                <a:buClrTx/>
                <a:buFontTx/>
                <a:buNone/>
              </a:pPr>
              <a:t>75</a:t>
            </a:fld>
            <a:endParaRPr lang="en-US" altLang="zh-CN" sz="1200"/>
          </a:p>
        </p:txBody>
      </p:sp>
      <p:graphicFrame>
        <p:nvGraphicFramePr>
          <p:cNvPr id="83971" name="Object 2"/>
          <p:cNvGraphicFramePr>
            <a:graphicFrameLocks/>
          </p:cNvGraphicFramePr>
          <p:nvPr/>
        </p:nvGraphicFramePr>
        <p:xfrm>
          <a:off x="0" y="0"/>
          <a:ext cx="7058025" cy="6477000"/>
        </p:xfrm>
        <a:graphic>
          <a:graphicData uri="http://schemas.openxmlformats.org/presentationml/2006/ole">
            <mc:AlternateContent xmlns:mc="http://schemas.openxmlformats.org/markup-compatibility/2006">
              <mc:Choice xmlns:v="urn:schemas-microsoft-com:vml" Requires="v">
                <p:oleObj spid="_x0000_s83973" name="文档" r:id="rId3" imgW="7089269" imgH="6499331" progId="Word.Document.8">
                  <p:embed/>
                </p:oleObj>
              </mc:Choice>
              <mc:Fallback>
                <p:oleObj name="文档" r:id="rId3" imgW="7089269" imgH="6499331" progId="Word.Documen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8025" cy="647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F595928-4FC7-4C6D-A98E-C536E91A37D1}" type="slidenum">
              <a:rPr lang="en-US" altLang="zh-CN" sz="1200"/>
              <a:pPr>
                <a:spcAft>
                  <a:spcPct val="0"/>
                </a:spcAft>
                <a:buClrTx/>
                <a:buFontTx/>
                <a:buNone/>
              </a:pPr>
              <a:t>76</a:t>
            </a:fld>
            <a:endParaRPr lang="en-US" altLang="zh-CN" sz="1200"/>
          </a:p>
        </p:txBody>
      </p:sp>
      <p:sp>
        <p:nvSpPr>
          <p:cNvPr id="84995" name="Rectangle 2"/>
          <p:cNvSpPr>
            <a:spLocks noRot="1" noChangeArrowheads="1"/>
          </p:cNvSpPr>
          <p:nvPr/>
        </p:nvSpPr>
        <p:spPr bwMode="auto">
          <a:xfrm>
            <a:off x="152400" y="609600"/>
            <a:ext cx="8839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13 </a:t>
            </a:r>
            <a:r>
              <a:rPr lang="en-US" altLang="zh-CN" sz="2800" b="1">
                <a:solidFill>
                  <a:srgbClr val="051AB3"/>
                </a:solidFill>
                <a:latin typeface="Arial Narrow" panose="020B0606020202030204" pitchFamily="34" charset="0"/>
                <a:ea typeface="黑体" panose="02010609060101010101" pitchFamily="49" charset="-122"/>
              </a:rPr>
              <a:t>Creating Concrete Derived Class SalariedEmployee</a:t>
            </a:r>
          </a:p>
        </p:txBody>
      </p:sp>
      <p:sp>
        <p:nvSpPr>
          <p:cNvPr id="84996" name="Rectangle 3"/>
          <p:cNvSpPr>
            <a:spLocks noGrp="1" noChangeArrowheads="1"/>
          </p:cNvSpPr>
          <p:nvPr>
            <p:ph type="body" idx="1"/>
          </p:nvPr>
        </p:nvSpPr>
        <p:spPr>
          <a:xfrm>
            <a:off x="152400" y="1646238"/>
            <a:ext cx="8839200" cy="39163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3600" b="1" smtClean="0">
                <a:latin typeface="Arial Narrow" panose="020B0606020202030204" pitchFamily="34" charset="0"/>
                <a:ea typeface="黑体" panose="02010609060101010101" pitchFamily="49" charset="-122"/>
              </a:rPr>
              <a:t>SalariedEmployee </a:t>
            </a:r>
            <a:r>
              <a:rPr lang="zh-CN" altLang="en-US" sz="3600" b="1" smtClean="0">
                <a:latin typeface="Arial Narrow" panose="020B0606020202030204" pitchFamily="34" charset="0"/>
                <a:ea typeface="黑体" panose="02010609060101010101" pitchFamily="49" charset="-122"/>
              </a:rPr>
              <a:t>继承自 </a:t>
            </a:r>
            <a:r>
              <a:rPr lang="en-US" altLang="zh-CN" sz="3600" b="1" smtClean="0">
                <a:latin typeface="Arial Narrow" panose="020B0606020202030204" pitchFamily="34" charset="0"/>
                <a:ea typeface="黑体" panose="02010609060101010101" pitchFamily="49" charset="-122"/>
              </a:rPr>
              <a:t>Employee</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包含 </a:t>
            </a:r>
            <a:r>
              <a:rPr lang="en-US" altLang="zh-CN" sz="3100" b="1" smtClean="0">
                <a:latin typeface="Arial Narrow" panose="020B0606020202030204" pitchFamily="34" charset="0"/>
                <a:ea typeface="黑体" panose="02010609060101010101" pitchFamily="49" charset="-122"/>
              </a:rPr>
              <a:t>weekly salary</a:t>
            </a:r>
          </a:p>
          <a:p>
            <a:pPr lvl="2" eaLnBrk="1" hangingPunct="1">
              <a:lnSpc>
                <a:spcPct val="120000"/>
              </a:lnSpc>
            </a:pPr>
            <a:r>
              <a:rPr lang="zh-CN" altLang="en-US" sz="2800" b="1" smtClean="0">
                <a:latin typeface="Consolas" panose="020B0609020204030204" pitchFamily="49" charset="0"/>
                <a:ea typeface="楷体_GB2312" pitchFamily="49" charset="-122"/>
              </a:rPr>
              <a:t>覆盖 </a:t>
            </a:r>
            <a:r>
              <a:rPr lang="en-US" altLang="zh-CN" sz="2800" b="1" smtClean="0">
                <a:latin typeface="Consolas" panose="020B0609020204030204" pitchFamily="49" charset="0"/>
                <a:ea typeface="楷体_GB2312" pitchFamily="49" charset="-122"/>
              </a:rPr>
              <a:t>earnings </a:t>
            </a:r>
            <a:r>
              <a:rPr lang="zh-CN" altLang="en-US" sz="2800" b="1" smtClean="0">
                <a:latin typeface="Consolas" panose="020B0609020204030204" pitchFamily="49" charset="0"/>
                <a:ea typeface="楷体_GB2312" pitchFamily="49" charset="-122"/>
              </a:rPr>
              <a:t>函数以包含 </a:t>
            </a:r>
            <a:r>
              <a:rPr lang="en-US" altLang="zh-CN" sz="2800" b="1" smtClean="0">
                <a:latin typeface="Consolas" panose="020B0609020204030204" pitchFamily="49" charset="0"/>
                <a:ea typeface="楷体_GB2312" pitchFamily="49" charset="-122"/>
              </a:rPr>
              <a:t>weekly salary</a:t>
            </a:r>
          </a:p>
          <a:p>
            <a:pPr lvl="2" eaLnBrk="1" hangingPunct="1">
              <a:lnSpc>
                <a:spcPct val="120000"/>
              </a:lnSpc>
            </a:pPr>
            <a:r>
              <a:rPr lang="zh-CN" altLang="en-US" sz="2800" b="1" smtClean="0">
                <a:latin typeface="Consolas" panose="020B0609020204030204" pitchFamily="49" charset="0"/>
                <a:ea typeface="楷体_GB2312" pitchFamily="49" charset="-122"/>
              </a:rPr>
              <a:t>覆盖 </a:t>
            </a:r>
            <a:r>
              <a:rPr lang="en-US" altLang="zh-CN" sz="2800" b="1" smtClean="0">
                <a:latin typeface="Consolas" panose="020B0609020204030204" pitchFamily="49" charset="0"/>
                <a:ea typeface="楷体_GB2312" pitchFamily="49" charset="-122"/>
              </a:rPr>
              <a:t>print </a:t>
            </a:r>
            <a:r>
              <a:rPr lang="zh-CN" altLang="en-US" sz="2800" b="1" smtClean="0">
                <a:latin typeface="Consolas" panose="020B0609020204030204" pitchFamily="49" charset="0"/>
                <a:ea typeface="楷体_GB2312" pitchFamily="49" charset="-122"/>
              </a:rPr>
              <a:t>函数以包含 </a:t>
            </a:r>
            <a:r>
              <a:rPr lang="en-US" altLang="zh-CN" sz="2800" b="1" smtClean="0">
                <a:latin typeface="Consolas" panose="020B0609020204030204" pitchFamily="49" charset="0"/>
                <a:ea typeface="楷体_GB2312" pitchFamily="49" charset="-122"/>
              </a:rPr>
              <a:t>weekly salary</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是一个具体类（实现了抽象基类中所有的纯虚函数）</a:t>
            </a:r>
          </a:p>
        </p:txBody>
      </p:sp>
    </p:spTree>
  </p:cSld>
  <p:clrMapOvr>
    <a:masterClrMapping/>
  </p:clrMapOvr>
  <p:transition spd="slow">
    <p:pull dir="r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22181AB6-4950-43C9-8C22-94EC8023FFBD}" type="slidenum">
              <a:rPr lang="en-US" altLang="zh-CN" sz="1200"/>
              <a:pPr>
                <a:spcAft>
                  <a:spcPct val="0"/>
                </a:spcAft>
                <a:buClrTx/>
                <a:buFontTx/>
                <a:buNone/>
              </a:pPr>
              <a:t>77</a:t>
            </a:fld>
            <a:endParaRPr lang="en-US" altLang="zh-CN" sz="1200"/>
          </a:p>
        </p:txBody>
      </p:sp>
      <p:graphicFrame>
        <p:nvGraphicFramePr>
          <p:cNvPr id="86019" name="Object 2"/>
          <p:cNvGraphicFramePr>
            <a:graphicFrameLocks noChangeAspect="1"/>
          </p:cNvGraphicFramePr>
          <p:nvPr/>
        </p:nvGraphicFramePr>
        <p:xfrm>
          <a:off x="0" y="0"/>
          <a:ext cx="7075488" cy="5656263"/>
        </p:xfrm>
        <a:graphic>
          <a:graphicData uri="http://schemas.openxmlformats.org/presentationml/2006/ole">
            <mc:AlternateContent xmlns:mc="http://schemas.openxmlformats.org/markup-compatibility/2006">
              <mc:Choice xmlns:v="urn:schemas-microsoft-com:vml" Requires="v">
                <p:oleObj spid="_x0000_s86026" name="Document" r:id="rId3" imgW="7074123" imgH="5655361" progId="Word.Document.8">
                  <p:embed/>
                </p:oleObj>
              </mc:Choice>
              <mc:Fallback>
                <p:oleObj name="Document" r:id="rId3" imgW="7074123" imgH="5655361"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75488" cy="565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7605" name="Line 5"/>
          <p:cNvSpPr>
            <a:spLocks noChangeShapeType="1"/>
          </p:cNvSpPr>
          <p:nvPr/>
        </p:nvSpPr>
        <p:spPr bwMode="auto">
          <a:xfrm flipH="1" flipV="1">
            <a:off x="3733800" y="1752600"/>
            <a:ext cx="838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06" name="Text Box 6"/>
          <p:cNvSpPr txBox="1">
            <a:spLocks noChangeArrowheads="1"/>
          </p:cNvSpPr>
          <p:nvPr/>
        </p:nvSpPr>
        <p:spPr bwMode="auto">
          <a:xfrm>
            <a:off x="4572000" y="1676400"/>
            <a:ext cx="43434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b="1">
                <a:latin typeface="Courier New" panose="02070309020205020404" pitchFamily="49" charset="0"/>
                <a:cs typeface="Times New Roman" panose="02020603050405020304" pitchFamily="18" charset="0"/>
              </a:rPr>
              <a:t>SalariedEmployee</a:t>
            </a:r>
            <a:r>
              <a:rPr lang="en-US" altLang="zh-CN" sz="1600">
                <a:latin typeface="Times New Roman" panose="02020603050405020304" pitchFamily="18" charset="0"/>
                <a:cs typeface="Times New Roman" panose="02020603050405020304" pitchFamily="18" charset="0"/>
              </a:rPr>
              <a:t> inherits from </a:t>
            </a:r>
            <a:r>
              <a:rPr lang="en-US" altLang="zh-CN" sz="1600" b="1">
                <a:latin typeface="Courier New" panose="02070309020205020404" pitchFamily="49" charset="0"/>
                <a:cs typeface="Times New Roman" panose="02020603050405020304" pitchFamily="18" charset="0"/>
              </a:rPr>
              <a:t>Employee</a:t>
            </a:r>
            <a:r>
              <a:rPr lang="en-US" altLang="zh-CN" sz="1600">
                <a:latin typeface="Times New Roman" panose="02020603050405020304" pitchFamily="18" charset="0"/>
                <a:cs typeface="Times New Roman" panose="02020603050405020304" pitchFamily="18" charset="0"/>
              </a:rPr>
              <a:t>, must override </a:t>
            </a:r>
            <a:r>
              <a:rPr lang="en-US" altLang="zh-CN" sz="1600" b="1">
                <a:latin typeface="Courier New" panose="02070309020205020404" pitchFamily="49" charset="0"/>
                <a:cs typeface="Times New Roman" panose="02020603050405020304" pitchFamily="18" charset="0"/>
              </a:rPr>
              <a:t>earnings</a:t>
            </a:r>
            <a:r>
              <a:rPr lang="en-US" altLang="zh-CN" sz="1600">
                <a:latin typeface="Times New Roman" panose="02020603050405020304" pitchFamily="18" charset="0"/>
                <a:cs typeface="Times New Roman" panose="02020603050405020304" pitchFamily="18" charset="0"/>
              </a:rPr>
              <a:t> to be concrete</a:t>
            </a:r>
            <a:endParaRPr lang="en-US" altLang="zh-CN" sz="1600">
              <a:latin typeface="Lucida Console" panose="020B0609040504020204" pitchFamily="49" charset="0"/>
              <a:cs typeface="Times New Roman" panose="02020603050405020304" pitchFamily="18" charset="0"/>
            </a:endParaRPr>
          </a:p>
        </p:txBody>
      </p:sp>
      <p:sp>
        <p:nvSpPr>
          <p:cNvPr id="537607" name="Line 7"/>
          <p:cNvSpPr>
            <a:spLocks noChangeShapeType="1"/>
          </p:cNvSpPr>
          <p:nvPr/>
        </p:nvSpPr>
        <p:spPr bwMode="auto">
          <a:xfrm flipH="1" flipV="1">
            <a:off x="3276600" y="4038600"/>
            <a:ext cx="17526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08" name="Text Box 8"/>
          <p:cNvSpPr txBox="1">
            <a:spLocks noChangeArrowheads="1"/>
          </p:cNvSpPr>
          <p:nvPr/>
        </p:nvSpPr>
        <p:spPr bwMode="auto">
          <a:xfrm>
            <a:off x="5029200" y="4800600"/>
            <a:ext cx="25908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Functions will be overridden (or defined for the first time)</a:t>
            </a:r>
            <a:endParaRPr lang="en-US" altLang="zh-CN" sz="1600">
              <a:latin typeface="Lucida Console" panose="020B0609040504020204" pitchFamily="49" charset="0"/>
              <a:cs typeface="Times New Roman" panose="02020603050405020304" pitchFamily="18" charset="0"/>
            </a:endParaRPr>
          </a:p>
        </p:txBody>
      </p:sp>
      <p:sp>
        <p:nvSpPr>
          <p:cNvPr id="537609" name="Line 9"/>
          <p:cNvSpPr>
            <a:spLocks noChangeShapeType="1"/>
          </p:cNvSpPr>
          <p:nvPr/>
        </p:nvSpPr>
        <p:spPr bwMode="auto">
          <a:xfrm flipH="1" flipV="1">
            <a:off x="2819400" y="4267200"/>
            <a:ext cx="2209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7605"/>
                                        </p:tgtEl>
                                        <p:attrNameLst>
                                          <p:attrName>style.visibility</p:attrName>
                                        </p:attrNameLst>
                                      </p:cBhvr>
                                      <p:to>
                                        <p:strVal val="visible"/>
                                      </p:to>
                                    </p:set>
                                  </p:childTnLst>
                                  <p:subTnLst>
                                    <p:set>
                                      <p:cBhvr override="childStyle">
                                        <p:cTn dur="1" fill="hold" display="0" masterRel="nextClick" afterEffect="1"/>
                                        <p:tgtEl>
                                          <p:spTgt spid="53760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37606"/>
                                        </p:tgtEl>
                                        <p:attrNameLst>
                                          <p:attrName>style.visibility</p:attrName>
                                        </p:attrNameLst>
                                      </p:cBhvr>
                                      <p:to>
                                        <p:strVal val="visible"/>
                                      </p:to>
                                    </p:set>
                                  </p:childTnLst>
                                  <p:subTnLst>
                                    <p:set>
                                      <p:cBhvr override="childStyle">
                                        <p:cTn dur="1" fill="hold" display="0" masterRel="nextClick" afterEffect="1"/>
                                        <p:tgtEl>
                                          <p:spTgt spid="53760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7607"/>
                                        </p:tgtEl>
                                        <p:attrNameLst>
                                          <p:attrName>style.visibility</p:attrName>
                                        </p:attrNameLst>
                                      </p:cBhvr>
                                      <p:to>
                                        <p:strVal val="visible"/>
                                      </p:to>
                                    </p:set>
                                  </p:childTnLst>
                                  <p:subTnLst>
                                    <p:set>
                                      <p:cBhvr override="childStyle">
                                        <p:cTn dur="1" fill="hold" display="0" masterRel="nextClick" afterEffect="1"/>
                                        <p:tgtEl>
                                          <p:spTgt spid="537607"/>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37608"/>
                                        </p:tgtEl>
                                        <p:attrNameLst>
                                          <p:attrName>style.visibility</p:attrName>
                                        </p:attrNameLst>
                                      </p:cBhvr>
                                      <p:to>
                                        <p:strVal val="visible"/>
                                      </p:to>
                                    </p:set>
                                  </p:childTnLst>
                                  <p:subTnLst>
                                    <p:set>
                                      <p:cBhvr override="childStyle">
                                        <p:cTn dur="1" fill="hold" display="0" masterRel="nextClick" afterEffect="1"/>
                                        <p:tgtEl>
                                          <p:spTgt spid="537608"/>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537609"/>
                                        </p:tgtEl>
                                        <p:attrNameLst>
                                          <p:attrName>style.visibility</p:attrName>
                                        </p:attrNameLst>
                                      </p:cBhvr>
                                      <p:to>
                                        <p:strVal val="visible"/>
                                      </p:to>
                                    </p:set>
                                  </p:childTnLst>
                                  <p:subTnLst>
                                    <p:set>
                                      <p:cBhvr override="childStyle">
                                        <p:cTn dur="1" fill="hold" display="0" masterRel="nextClick" afterEffect="1"/>
                                        <p:tgtEl>
                                          <p:spTgt spid="53760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5" grpId="0" animBg="1"/>
      <p:bldP spid="537606" grpId="0" animBg="1"/>
      <p:bldP spid="537607" grpId="0" animBg="1"/>
      <p:bldP spid="537608" grpId="0" animBg="1"/>
      <p:bldP spid="537609"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8C88B3F1-64AD-48C3-88A0-0B1A3106E65F}" type="slidenum">
              <a:rPr lang="en-US" altLang="zh-CN" sz="1200"/>
              <a:pPr>
                <a:spcAft>
                  <a:spcPct val="0"/>
                </a:spcAft>
                <a:buClrTx/>
                <a:buFontTx/>
                <a:buNone/>
              </a:pPr>
              <a:t>78</a:t>
            </a:fld>
            <a:endParaRPr lang="en-US" altLang="zh-CN" sz="1200"/>
          </a:p>
        </p:txBody>
      </p:sp>
      <p:graphicFrame>
        <p:nvGraphicFramePr>
          <p:cNvPr id="87043" name="Object 2"/>
          <p:cNvGraphicFramePr>
            <a:graphicFrameLocks noChangeAspect="1"/>
          </p:cNvGraphicFramePr>
          <p:nvPr/>
        </p:nvGraphicFramePr>
        <p:xfrm>
          <a:off x="0" y="0"/>
          <a:ext cx="7058025" cy="6115050"/>
        </p:xfrm>
        <a:graphic>
          <a:graphicData uri="http://schemas.openxmlformats.org/presentationml/2006/ole">
            <mc:AlternateContent xmlns:mc="http://schemas.openxmlformats.org/markup-compatibility/2006">
              <mc:Choice xmlns:v="urn:schemas-microsoft-com:vml" Requires="v">
                <p:oleObj spid="_x0000_s87048" name="文档" r:id="rId3" imgW="7089269" imgH="6132384" progId="Word.Document.8">
                  <p:embed/>
                </p:oleObj>
              </mc:Choice>
              <mc:Fallback>
                <p:oleObj name="文档" r:id="rId3" imgW="7089269" imgH="6132384"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8025" cy="611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8629" name="Line 5"/>
          <p:cNvSpPr>
            <a:spLocks noChangeShapeType="1"/>
          </p:cNvSpPr>
          <p:nvPr/>
        </p:nvSpPr>
        <p:spPr bwMode="auto">
          <a:xfrm flipH="1" flipV="1">
            <a:off x="4953000" y="3886200"/>
            <a:ext cx="914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8630" name="Text Box 6"/>
          <p:cNvSpPr txBox="1">
            <a:spLocks noChangeArrowheads="1"/>
          </p:cNvSpPr>
          <p:nvPr/>
        </p:nvSpPr>
        <p:spPr bwMode="auto">
          <a:xfrm>
            <a:off x="5867400" y="4114800"/>
            <a:ext cx="24384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Maintain new data member </a:t>
            </a:r>
            <a:r>
              <a:rPr lang="en-US" altLang="zh-CN" sz="1600" b="1">
                <a:latin typeface="Courier New" panose="02070309020205020404" pitchFamily="49" charset="0"/>
                <a:cs typeface="Times New Roman" panose="02020603050405020304" pitchFamily="18" charset="0"/>
              </a:rPr>
              <a:t>weeklySalary</a:t>
            </a:r>
          </a:p>
        </p:txBody>
      </p:sp>
      <p:sp>
        <p:nvSpPr>
          <p:cNvPr id="538631" name="Line 7"/>
          <p:cNvSpPr>
            <a:spLocks noChangeShapeType="1"/>
          </p:cNvSpPr>
          <p:nvPr/>
        </p:nvSpPr>
        <p:spPr bwMode="auto">
          <a:xfrm flipH="1">
            <a:off x="4419600" y="4419600"/>
            <a:ext cx="1447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8629"/>
                                        </p:tgtEl>
                                        <p:attrNameLst>
                                          <p:attrName>style.visibility</p:attrName>
                                        </p:attrNameLst>
                                      </p:cBhvr>
                                      <p:to>
                                        <p:strVal val="visible"/>
                                      </p:to>
                                    </p:set>
                                  </p:childTnLst>
                                  <p:subTnLst>
                                    <p:set>
                                      <p:cBhvr override="childStyle">
                                        <p:cTn dur="1" fill="hold" display="0" masterRel="nextClick" afterEffect="1"/>
                                        <p:tgtEl>
                                          <p:spTgt spid="53862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38630"/>
                                        </p:tgtEl>
                                        <p:attrNameLst>
                                          <p:attrName>style.visibility</p:attrName>
                                        </p:attrNameLst>
                                      </p:cBhvr>
                                      <p:to>
                                        <p:strVal val="visible"/>
                                      </p:to>
                                    </p:set>
                                  </p:childTnLst>
                                  <p:subTnLst>
                                    <p:set>
                                      <p:cBhvr override="childStyle">
                                        <p:cTn dur="1" fill="hold" display="0" masterRel="nextClick" afterEffect="1"/>
                                        <p:tgtEl>
                                          <p:spTgt spid="538630"/>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38631"/>
                                        </p:tgtEl>
                                        <p:attrNameLst>
                                          <p:attrName>style.visibility</p:attrName>
                                        </p:attrNameLst>
                                      </p:cBhvr>
                                      <p:to>
                                        <p:strVal val="visible"/>
                                      </p:to>
                                    </p:set>
                                  </p:childTnLst>
                                  <p:subTnLst>
                                    <p:set>
                                      <p:cBhvr override="childStyle">
                                        <p:cTn dur="1" fill="hold" display="0" masterRel="nextClick" afterEffect="1"/>
                                        <p:tgtEl>
                                          <p:spTgt spid="53863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29" grpId="0" animBg="1"/>
      <p:bldP spid="538630" grpId="0" animBg="1"/>
      <p:bldP spid="538631"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E96EC82-B1B0-4D2F-A0E8-3216AC9CBB28}" type="slidenum">
              <a:rPr lang="en-US" altLang="zh-CN" sz="1200"/>
              <a:pPr>
                <a:spcAft>
                  <a:spcPct val="0"/>
                </a:spcAft>
                <a:buClrTx/>
                <a:buFontTx/>
                <a:buNone/>
              </a:pPr>
              <a:t>79</a:t>
            </a:fld>
            <a:endParaRPr lang="en-US" altLang="zh-CN" sz="1200"/>
          </a:p>
        </p:txBody>
      </p:sp>
      <p:graphicFrame>
        <p:nvGraphicFramePr>
          <p:cNvPr id="88067" name="Object 2"/>
          <p:cNvGraphicFramePr>
            <a:graphicFrameLocks noChangeAspect="1"/>
          </p:cNvGraphicFramePr>
          <p:nvPr/>
        </p:nvGraphicFramePr>
        <p:xfrm>
          <a:off x="0" y="0"/>
          <a:ext cx="7058025" cy="3600450"/>
        </p:xfrm>
        <a:graphic>
          <a:graphicData uri="http://schemas.openxmlformats.org/presentationml/2006/ole">
            <mc:AlternateContent xmlns:mc="http://schemas.openxmlformats.org/markup-compatibility/2006">
              <mc:Choice xmlns:v="urn:schemas-microsoft-com:vml" Requires="v">
                <p:oleObj spid="_x0000_s88072" name="文档" r:id="rId3" imgW="7089269" imgH="3612103" progId="Word.Document.8">
                  <p:embed/>
                </p:oleObj>
              </mc:Choice>
              <mc:Fallback>
                <p:oleObj name="文档" r:id="rId3" imgW="7089269" imgH="3612103"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8025"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9653" name="Line 5"/>
          <p:cNvSpPr>
            <a:spLocks noChangeShapeType="1"/>
          </p:cNvSpPr>
          <p:nvPr/>
        </p:nvSpPr>
        <p:spPr bwMode="auto">
          <a:xfrm flipH="1" flipV="1">
            <a:off x="2667000" y="1295400"/>
            <a:ext cx="29718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9654" name="Text Box 6"/>
          <p:cNvSpPr txBox="1">
            <a:spLocks noChangeArrowheads="1"/>
          </p:cNvSpPr>
          <p:nvPr/>
        </p:nvSpPr>
        <p:spPr bwMode="auto">
          <a:xfrm>
            <a:off x="5638800" y="1905000"/>
            <a:ext cx="32004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Overridden </a:t>
            </a:r>
            <a:r>
              <a:rPr lang="en-US" altLang="zh-CN" sz="1600">
                <a:latin typeface="Lucida Console" panose="020B0609040504020204" pitchFamily="49" charset="0"/>
                <a:cs typeface="Times New Roman" panose="02020603050405020304" pitchFamily="18" charset="0"/>
              </a:rPr>
              <a:t>earnings</a:t>
            </a:r>
            <a:r>
              <a:rPr lang="en-US" altLang="zh-CN" sz="1600">
                <a:latin typeface="Times New Roman" panose="02020603050405020304" pitchFamily="18" charset="0"/>
                <a:cs typeface="Times New Roman" panose="02020603050405020304" pitchFamily="18" charset="0"/>
              </a:rPr>
              <a:t> and </a:t>
            </a:r>
            <a:r>
              <a:rPr lang="en-US" altLang="zh-CN" sz="1600">
                <a:latin typeface="Lucida Console" panose="020B0609040504020204" pitchFamily="49" charset="0"/>
                <a:cs typeface="Times New Roman" panose="02020603050405020304" pitchFamily="18" charset="0"/>
              </a:rPr>
              <a:t>print</a:t>
            </a:r>
            <a:r>
              <a:rPr lang="en-US" altLang="zh-CN" sz="1600">
                <a:latin typeface="Times New Roman" panose="02020603050405020304" pitchFamily="18" charset="0"/>
                <a:cs typeface="Times New Roman" panose="02020603050405020304" pitchFamily="18" charset="0"/>
              </a:rPr>
              <a:t> functions incorporate weekly salary</a:t>
            </a:r>
          </a:p>
        </p:txBody>
      </p:sp>
      <p:sp>
        <p:nvSpPr>
          <p:cNvPr id="539655" name="Line 7"/>
          <p:cNvSpPr>
            <a:spLocks noChangeShapeType="1"/>
          </p:cNvSpPr>
          <p:nvPr/>
        </p:nvSpPr>
        <p:spPr bwMode="auto">
          <a:xfrm flipH="1">
            <a:off x="4648200" y="2209800"/>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9653"/>
                                        </p:tgtEl>
                                        <p:attrNameLst>
                                          <p:attrName>style.visibility</p:attrName>
                                        </p:attrNameLst>
                                      </p:cBhvr>
                                      <p:to>
                                        <p:strVal val="visible"/>
                                      </p:to>
                                    </p:set>
                                  </p:childTnLst>
                                  <p:subTnLst>
                                    <p:set>
                                      <p:cBhvr override="childStyle">
                                        <p:cTn dur="1" fill="hold" display="0" masterRel="nextClick" afterEffect="1"/>
                                        <p:tgtEl>
                                          <p:spTgt spid="53965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39654"/>
                                        </p:tgtEl>
                                        <p:attrNameLst>
                                          <p:attrName>style.visibility</p:attrName>
                                        </p:attrNameLst>
                                      </p:cBhvr>
                                      <p:to>
                                        <p:strVal val="visible"/>
                                      </p:to>
                                    </p:set>
                                  </p:childTnLst>
                                  <p:subTnLst>
                                    <p:set>
                                      <p:cBhvr override="childStyle">
                                        <p:cTn dur="1" fill="hold" display="0" masterRel="nextClick" afterEffect="1"/>
                                        <p:tgtEl>
                                          <p:spTgt spid="539654"/>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39655"/>
                                        </p:tgtEl>
                                        <p:attrNameLst>
                                          <p:attrName>style.visibility</p:attrName>
                                        </p:attrNameLst>
                                      </p:cBhvr>
                                      <p:to>
                                        <p:strVal val="visible"/>
                                      </p:to>
                                    </p:set>
                                  </p:childTnLst>
                                  <p:subTnLst>
                                    <p:set>
                                      <p:cBhvr override="childStyle">
                                        <p:cTn dur="1" fill="hold" display="0" masterRel="nextClick" afterEffect="1"/>
                                        <p:tgtEl>
                                          <p:spTgt spid="53965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3" grpId="0" animBg="1"/>
      <p:bldP spid="539654" grpId="0" animBg="1"/>
      <p:bldP spid="53965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2"/>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43C8141-DF29-48EB-9285-3A555EA50380}" type="slidenum">
              <a:rPr lang="en-US" altLang="zh-CN" sz="1200"/>
              <a:pPr>
                <a:spcAft>
                  <a:spcPct val="0"/>
                </a:spcAft>
                <a:buClrTx/>
                <a:buFontTx/>
                <a:buNone/>
              </a:pPr>
              <a:t>8</a:t>
            </a:fld>
            <a:endParaRPr lang="en-US" altLang="zh-CN" sz="1200"/>
          </a:p>
        </p:txBody>
      </p:sp>
      <p:sp>
        <p:nvSpPr>
          <p:cNvPr id="11267"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 Introduction</a:t>
            </a:r>
          </a:p>
        </p:txBody>
      </p:sp>
      <p:sp>
        <p:nvSpPr>
          <p:cNvPr id="11268" name="Rectangle 3"/>
          <p:cNvSpPr>
            <a:spLocks noChangeArrowheads="1"/>
          </p:cNvSpPr>
          <p:nvPr/>
        </p:nvSpPr>
        <p:spPr bwMode="auto">
          <a:xfrm>
            <a:off x="76200" y="1493838"/>
            <a:ext cx="8915400" cy="467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r>
              <a:rPr lang="zh-CN" altLang="en-US" sz="2800" b="1">
                <a:latin typeface="Arial Narrow" panose="020B0606020202030204" pitchFamily="34" charset="0"/>
                <a:ea typeface="黑体" panose="02010609060101010101" pitchFamily="49" charset="-122"/>
              </a:rPr>
              <a:t>例如：</a:t>
            </a:r>
            <a:r>
              <a:rPr lang="en-US" altLang="zh-CN" sz="2800" b="1">
                <a:latin typeface="Arial Narrow" panose="020B0606020202030204" pitchFamily="34" charset="0"/>
                <a:ea typeface="黑体" panose="02010609060101010101" pitchFamily="49" charset="-122"/>
              </a:rPr>
              <a:t>Animal </a:t>
            </a:r>
            <a:r>
              <a:rPr lang="zh-CN" altLang="en-US" sz="2800" b="1">
                <a:latin typeface="Arial Narrow" panose="020B0606020202030204" pitchFamily="34" charset="0"/>
                <a:ea typeface="黑体" panose="02010609060101010101" pitchFamily="49" charset="-122"/>
              </a:rPr>
              <a:t>层次</a:t>
            </a:r>
          </a:p>
          <a:p>
            <a:pPr lvl="1" eaLnBrk="1" hangingPunct="1"/>
            <a:r>
              <a:rPr lang="en-US" altLang="zh-CN" sz="2800" b="1">
                <a:latin typeface="Lucida Sans" panose="020B0602030504020204" pitchFamily="34" charset="0"/>
                <a:ea typeface="楷体_GB2312" pitchFamily="49" charset="-122"/>
              </a:rPr>
              <a:t>Animal </a:t>
            </a:r>
            <a:r>
              <a:rPr lang="zh-CN" altLang="en-US" sz="2800" b="1">
                <a:latin typeface="Lucida Sans" panose="020B0602030504020204" pitchFamily="34" charset="0"/>
                <a:ea typeface="楷体_GB2312" pitchFamily="49" charset="-122"/>
              </a:rPr>
              <a:t>基类 </a:t>
            </a:r>
            <a:r>
              <a:rPr lang="en-US" altLang="zh-CN" sz="2800" b="1">
                <a:latin typeface="Lucida Sans" panose="020B0602030504020204" pitchFamily="34" charset="0"/>
                <a:ea typeface="楷体_GB2312" pitchFamily="49" charset="-122"/>
              </a:rPr>
              <a:t>– </a:t>
            </a:r>
            <a:r>
              <a:rPr lang="zh-CN" altLang="en-US" sz="2800" b="1">
                <a:latin typeface="Lucida Sans" panose="020B0602030504020204" pitchFamily="34" charset="0"/>
                <a:ea typeface="楷体_GB2312" pitchFamily="49" charset="-122"/>
              </a:rPr>
              <a:t>每个派生类都有 </a:t>
            </a:r>
            <a:r>
              <a:rPr lang="en-US" altLang="zh-CN" sz="2800" b="1">
                <a:latin typeface="Lucida Sans" panose="020B0602030504020204" pitchFamily="34" charset="0"/>
                <a:ea typeface="楷体_GB2312" pitchFamily="49" charset="-122"/>
              </a:rPr>
              <a:t>move </a:t>
            </a:r>
            <a:r>
              <a:rPr lang="zh-CN" altLang="en-US" sz="2800" b="1">
                <a:latin typeface="Lucida Sans" panose="020B0602030504020204" pitchFamily="34" charset="0"/>
                <a:ea typeface="楷体_GB2312" pitchFamily="49" charset="-122"/>
              </a:rPr>
              <a:t>功能</a:t>
            </a:r>
          </a:p>
          <a:p>
            <a:pPr lvl="1" eaLnBrk="1" hangingPunct="1"/>
            <a:r>
              <a:rPr lang="zh-CN" altLang="en-US" sz="2800" b="1">
                <a:latin typeface="Lucida Sans" panose="020B0602030504020204" pitchFamily="34" charset="0"/>
                <a:ea typeface="楷体_GB2312" pitchFamily="49" charset="-122"/>
              </a:rPr>
              <a:t>不同的 </a:t>
            </a:r>
            <a:r>
              <a:rPr lang="en-US" altLang="zh-CN" sz="2800" b="1">
                <a:latin typeface="Lucida Sans" panose="020B0602030504020204" pitchFamily="34" charset="0"/>
                <a:ea typeface="楷体_GB2312" pitchFamily="49" charset="-122"/>
              </a:rPr>
              <a:t>animal </a:t>
            </a:r>
            <a:r>
              <a:rPr lang="zh-CN" altLang="en-US" sz="2800" b="1">
                <a:latin typeface="Lucida Sans" panose="020B0602030504020204" pitchFamily="34" charset="0"/>
                <a:ea typeface="楷体_GB2312" pitchFamily="49" charset="-122"/>
              </a:rPr>
              <a:t>对象用 </a:t>
            </a:r>
            <a:r>
              <a:rPr lang="en-US" altLang="zh-CN" sz="2800" b="1">
                <a:latin typeface="Lucida Sans" panose="020B0602030504020204" pitchFamily="34" charset="0"/>
                <a:ea typeface="楷体_GB2312" pitchFamily="49" charset="-122"/>
              </a:rPr>
              <a:t>Animal </a:t>
            </a:r>
            <a:r>
              <a:rPr lang="zh-CN" altLang="en-US" sz="2800" b="1">
                <a:latin typeface="Lucida Sans" panose="020B0602030504020204" pitchFamily="34" charset="0"/>
                <a:ea typeface="楷体_GB2312" pitchFamily="49" charset="-122"/>
              </a:rPr>
              <a:t>指针向量（</a:t>
            </a:r>
            <a:r>
              <a:rPr lang="en-US" altLang="zh-CN" sz="2800" b="1">
                <a:latin typeface="Lucida Sans" panose="020B0602030504020204" pitchFamily="34" charset="0"/>
                <a:ea typeface="楷体_GB2312" pitchFamily="49" charset="-122"/>
              </a:rPr>
              <a:t>vector</a:t>
            </a:r>
            <a:r>
              <a:rPr lang="zh-CN" altLang="en-US" sz="2800" b="1">
                <a:latin typeface="Lucida Sans" panose="020B0602030504020204" pitchFamily="34" charset="0"/>
                <a:ea typeface="楷体_GB2312" pitchFamily="49" charset="-122"/>
              </a:rPr>
              <a:t>）表示</a:t>
            </a:r>
          </a:p>
          <a:p>
            <a:pPr lvl="1" eaLnBrk="1" hangingPunct="1"/>
            <a:r>
              <a:rPr lang="zh-CN" altLang="en-US" sz="2800" b="1">
                <a:latin typeface="Lucida Sans" panose="020B0602030504020204" pitchFamily="34" charset="0"/>
                <a:ea typeface="楷体_GB2312" pitchFamily="49" charset="-122"/>
              </a:rPr>
              <a:t>程序向每个对象发送 </a:t>
            </a:r>
            <a:r>
              <a:rPr lang="en-US" altLang="zh-CN" sz="2800" b="1">
                <a:latin typeface="Lucida Sans" panose="020B0602030504020204" pitchFamily="34" charset="0"/>
                <a:ea typeface="楷体_GB2312" pitchFamily="49" charset="-122"/>
              </a:rPr>
              <a:t>move </a:t>
            </a:r>
            <a:r>
              <a:rPr lang="zh-CN" altLang="en-US" sz="2800" b="1">
                <a:latin typeface="Lucida Sans" panose="020B0602030504020204" pitchFamily="34" charset="0"/>
                <a:ea typeface="楷体_GB2312" pitchFamily="49" charset="-122"/>
              </a:rPr>
              <a:t>消息</a:t>
            </a:r>
          </a:p>
          <a:p>
            <a:pPr lvl="1" eaLnBrk="1" hangingPunct="1"/>
            <a:r>
              <a:rPr lang="zh-CN" altLang="en-US" sz="2800" b="1">
                <a:latin typeface="Lucida Sans" panose="020B0602030504020204" pitchFamily="34" charset="0"/>
                <a:ea typeface="楷体_GB2312" pitchFamily="49" charset="-122"/>
              </a:rPr>
              <a:t>正确的函数被调用</a:t>
            </a:r>
          </a:p>
          <a:p>
            <a:pPr lvl="2" eaLnBrk="1" hangingPunct="1"/>
            <a:r>
              <a:rPr lang="en-US" altLang="zh-CN" sz="2800" b="1">
                <a:latin typeface="Lucida Sans" panose="020B0602030504020204" pitchFamily="34" charset="0"/>
                <a:ea typeface="楷体_GB2312" pitchFamily="49" charset="-122"/>
              </a:rPr>
              <a:t>A Fish will move by swimming</a:t>
            </a:r>
          </a:p>
          <a:p>
            <a:pPr lvl="2" eaLnBrk="1" hangingPunct="1"/>
            <a:r>
              <a:rPr lang="en-US" altLang="zh-CN" sz="2800" b="1">
                <a:latin typeface="Lucida Sans" panose="020B0602030504020204" pitchFamily="34" charset="0"/>
                <a:ea typeface="楷体_GB2312" pitchFamily="49" charset="-122"/>
              </a:rPr>
              <a:t>A Frog will move by jumping</a:t>
            </a:r>
          </a:p>
          <a:p>
            <a:pPr lvl="2" eaLnBrk="1" hangingPunct="1"/>
            <a:r>
              <a:rPr lang="en-US" altLang="zh-CN" sz="2800" b="1">
                <a:latin typeface="Lucida Sans" panose="020B0602030504020204" pitchFamily="34" charset="0"/>
                <a:ea typeface="楷体_GB2312" pitchFamily="49" charset="-122"/>
              </a:rPr>
              <a:t>A Bird will move by flying</a:t>
            </a:r>
          </a:p>
        </p:txBody>
      </p:sp>
    </p:spTree>
  </p:cSld>
  <p:clrMapOvr>
    <a:masterClrMapping/>
  </p:clrMapOvr>
  <p:transition spd="slow">
    <p:pull dir="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2"/>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25D07487-4ACB-4B15-9A2F-4E2C96524D60}" type="slidenum">
              <a:rPr lang="en-US" altLang="zh-CN" sz="1200"/>
              <a:pPr>
                <a:spcAft>
                  <a:spcPct val="0"/>
                </a:spcAft>
                <a:buClrTx/>
                <a:buFontTx/>
                <a:buNone/>
              </a:pPr>
              <a:t>80</a:t>
            </a:fld>
            <a:endParaRPr lang="en-US" altLang="zh-CN" sz="1200"/>
          </a:p>
        </p:txBody>
      </p:sp>
      <p:sp>
        <p:nvSpPr>
          <p:cNvPr id="89091" name="Rectangle 2"/>
          <p:cNvSpPr>
            <a:spLocks noRot="1" noChangeArrowheads="1"/>
          </p:cNvSpPr>
          <p:nvPr/>
        </p:nvSpPr>
        <p:spPr bwMode="auto">
          <a:xfrm>
            <a:off x="152400" y="609600"/>
            <a:ext cx="8839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14 </a:t>
            </a:r>
            <a:r>
              <a:rPr lang="en-US" altLang="zh-CN" sz="2800" b="1">
                <a:solidFill>
                  <a:srgbClr val="051AB3"/>
                </a:solidFill>
                <a:latin typeface="Arial Narrow" panose="020B0606020202030204" pitchFamily="34" charset="0"/>
                <a:ea typeface="黑体" panose="02010609060101010101" pitchFamily="49" charset="-122"/>
              </a:rPr>
              <a:t>Creating Concrete Derived Class HourlyEmployee</a:t>
            </a:r>
          </a:p>
        </p:txBody>
      </p:sp>
      <p:sp>
        <p:nvSpPr>
          <p:cNvPr id="89092" name="Rectangle 3"/>
          <p:cNvSpPr>
            <a:spLocks noChangeArrowheads="1"/>
          </p:cNvSpPr>
          <p:nvPr/>
        </p:nvSpPr>
        <p:spPr bwMode="auto">
          <a:xfrm>
            <a:off x="76200" y="1646238"/>
            <a:ext cx="8915400" cy="429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20000"/>
              </a:lnSpc>
            </a:pPr>
            <a:r>
              <a:rPr lang="en-US" altLang="zh-CN" b="1">
                <a:latin typeface="Arial Narrow" panose="020B0606020202030204" pitchFamily="34" charset="0"/>
                <a:ea typeface="黑体" panose="02010609060101010101" pitchFamily="49" charset="-122"/>
              </a:rPr>
              <a:t>HourlyEmployee </a:t>
            </a:r>
            <a:r>
              <a:rPr lang="zh-CN" altLang="en-US" b="1">
                <a:latin typeface="Arial Narrow" panose="020B0606020202030204" pitchFamily="34" charset="0"/>
                <a:ea typeface="黑体" panose="02010609060101010101" pitchFamily="49" charset="-122"/>
              </a:rPr>
              <a:t>继承自 </a:t>
            </a:r>
            <a:r>
              <a:rPr lang="en-US" altLang="zh-CN" b="1">
                <a:latin typeface="Arial Narrow" panose="020B0606020202030204" pitchFamily="34" charset="0"/>
                <a:ea typeface="黑体" panose="02010609060101010101" pitchFamily="49" charset="-122"/>
              </a:rPr>
              <a:t>Employee</a:t>
            </a:r>
          </a:p>
          <a:p>
            <a:pPr lvl="1" eaLnBrk="1" hangingPunct="1">
              <a:lnSpc>
                <a:spcPct val="120000"/>
              </a:lnSpc>
            </a:pPr>
            <a:r>
              <a:rPr lang="zh-CN" altLang="en-US" sz="2400" b="1">
                <a:latin typeface="Arial Narrow" panose="020B0606020202030204" pitchFamily="34" charset="0"/>
                <a:ea typeface="黑体" panose="02010609060101010101" pitchFamily="49" charset="-122"/>
              </a:rPr>
              <a:t>包含工资和工作的小时数</a:t>
            </a:r>
          </a:p>
          <a:p>
            <a:pPr lvl="2" eaLnBrk="1" hangingPunct="1">
              <a:lnSpc>
                <a:spcPct val="120000"/>
              </a:lnSpc>
            </a:pPr>
            <a:r>
              <a:rPr lang="zh-CN" altLang="en-US" sz="2400" b="1">
                <a:latin typeface="Consolas" panose="020B0609020204030204" pitchFamily="49" charset="0"/>
                <a:ea typeface="楷体_GB2312" pitchFamily="49" charset="-122"/>
              </a:rPr>
              <a:t>覆盖 </a:t>
            </a:r>
            <a:r>
              <a:rPr lang="en-US" altLang="zh-CN" sz="2400" b="1">
                <a:latin typeface="Consolas" panose="020B0609020204030204" pitchFamily="49" charset="0"/>
                <a:ea typeface="楷体_GB2312" pitchFamily="49" charset="-122"/>
              </a:rPr>
              <a:t>earnings </a:t>
            </a:r>
            <a:r>
              <a:rPr lang="zh-CN" altLang="en-US" sz="2400" b="1">
                <a:latin typeface="Consolas" panose="020B0609020204030204" pitchFamily="49" charset="0"/>
                <a:ea typeface="楷体_GB2312" pitchFamily="49" charset="-122"/>
              </a:rPr>
              <a:t>函数以包含雇员的工资乘以小时数</a:t>
            </a:r>
          </a:p>
          <a:p>
            <a:pPr lvl="2" eaLnBrk="1" hangingPunct="1">
              <a:lnSpc>
                <a:spcPct val="120000"/>
              </a:lnSpc>
            </a:pPr>
            <a:r>
              <a:rPr lang="zh-CN" altLang="en-US" sz="2400" b="1">
                <a:latin typeface="Consolas" panose="020B0609020204030204" pitchFamily="49" charset="0"/>
                <a:ea typeface="楷体_GB2312" pitchFamily="49" charset="-122"/>
              </a:rPr>
              <a:t>覆盖 </a:t>
            </a:r>
            <a:r>
              <a:rPr lang="en-US" altLang="zh-CN" sz="2400" b="1">
                <a:latin typeface="Consolas" panose="020B0609020204030204" pitchFamily="49" charset="0"/>
                <a:ea typeface="楷体_GB2312" pitchFamily="49" charset="-122"/>
              </a:rPr>
              <a:t>print </a:t>
            </a:r>
            <a:r>
              <a:rPr lang="zh-CN" altLang="en-US" sz="2400" b="1">
                <a:latin typeface="Consolas" panose="020B0609020204030204" pitchFamily="49" charset="0"/>
                <a:ea typeface="楷体_GB2312" pitchFamily="49" charset="-122"/>
              </a:rPr>
              <a:t>函数以包含工资和工作的小时数</a:t>
            </a:r>
          </a:p>
          <a:p>
            <a:pPr lvl="1" eaLnBrk="1" hangingPunct="1">
              <a:lnSpc>
                <a:spcPct val="120000"/>
              </a:lnSpc>
            </a:pPr>
            <a:r>
              <a:rPr lang="zh-CN" altLang="en-US" sz="2400" b="1">
                <a:latin typeface="Arial Narrow" panose="020B0606020202030204" pitchFamily="34" charset="0"/>
                <a:ea typeface="黑体" panose="02010609060101010101" pitchFamily="49" charset="-122"/>
              </a:rPr>
              <a:t>是一个具体类（实现了抽象基类中所有的纯虚函数）</a:t>
            </a:r>
          </a:p>
        </p:txBody>
      </p:sp>
    </p:spTree>
  </p:cSld>
  <p:clrMapOvr>
    <a:masterClrMapping/>
  </p:clrMapOvr>
  <p:transition spd="slow">
    <p:pull dir="ru"/>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623E676-2320-4921-9032-5DAA1DB3F5B4}" type="slidenum">
              <a:rPr lang="en-US" altLang="zh-CN" sz="1200"/>
              <a:pPr>
                <a:spcAft>
                  <a:spcPct val="0"/>
                </a:spcAft>
                <a:buClrTx/>
                <a:buFontTx/>
                <a:buNone/>
              </a:pPr>
              <a:t>81</a:t>
            </a:fld>
            <a:endParaRPr lang="en-US" altLang="zh-CN" sz="1200"/>
          </a:p>
        </p:txBody>
      </p:sp>
      <p:graphicFrame>
        <p:nvGraphicFramePr>
          <p:cNvPr id="90115" name="Object 2"/>
          <p:cNvGraphicFramePr>
            <a:graphicFrameLocks noChangeAspect="1"/>
          </p:cNvGraphicFramePr>
          <p:nvPr/>
        </p:nvGraphicFramePr>
        <p:xfrm>
          <a:off x="0" y="0"/>
          <a:ext cx="7075488" cy="6054725"/>
        </p:xfrm>
        <a:graphic>
          <a:graphicData uri="http://schemas.openxmlformats.org/presentationml/2006/ole">
            <mc:AlternateContent xmlns:mc="http://schemas.openxmlformats.org/markup-compatibility/2006">
              <mc:Choice xmlns:v="urn:schemas-microsoft-com:vml" Requires="v">
                <p:oleObj spid="_x0000_s90122" name="Document" r:id="rId3" imgW="7074123" imgH="6053818" progId="Word.Document.8">
                  <p:embed/>
                </p:oleObj>
              </mc:Choice>
              <mc:Fallback>
                <p:oleObj name="Document" r:id="rId3" imgW="7074123" imgH="6053818"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75488" cy="605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0677" name="Line 5"/>
          <p:cNvSpPr>
            <a:spLocks noChangeShapeType="1"/>
          </p:cNvSpPr>
          <p:nvPr/>
        </p:nvSpPr>
        <p:spPr bwMode="auto">
          <a:xfrm flipH="1" flipV="1">
            <a:off x="3581400" y="1603375"/>
            <a:ext cx="990600" cy="225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0678" name="Text Box 6"/>
          <p:cNvSpPr txBox="1">
            <a:spLocks noChangeArrowheads="1"/>
          </p:cNvSpPr>
          <p:nvPr/>
        </p:nvSpPr>
        <p:spPr bwMode="auto">
          <a:xfrm>
            <a:off x="4572000" y="1527175"/>
            <a:ext cx="41148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b="1">
                <a:latin typeface="Courier New" panose="02070309020205020404" pitchFamily="49" charset="0"/>
                <a:cs typeface="Times New Roman" panose="02020603050405020304" pitchFamily="18" charset="0"/>
              </a:rPr>
              <a:t>HourlyEmployee</a:t>
            </a:r>
            <a:r>
              <a:rPr lang="en-US" altLang="zh-CN" sz="1600">
                <a:latin typeface="Times New Roman" panose="02020603050405020304" pitchFamily="18" charset="0"/>
                <a:cs typeface="Times New Roman" panose="02020603050405020304" pitchFamily="18" charset="0"/>
              </a:rPr>
              <a:t> inherits from </a:t>
            </a:r>
            <a:r>
              <a:rPr lang="en-US" altLang="zh-CN" sz="1600" b="1">
                <a:latin typeface="Courier New" panose="02070309020205020404" pitchFamily="49" charset="0"/>
                <a:cs typeface="Times New Roman" panose="02020603050405020304" pitchFamily="18" charset="0"/>
              </a:rPr>
              <a:t>Employee</a:t>
            </a:r>
            <a:r>
              <a:rPr lang="en-US" altLang="zh-CN" sz="1600">
                <a:latin typeface="Times New Roman" panose="02020603050405020304" pitchFamily="18" charset="0"/>
                <a:cs typeface="Times New Roman" panose="02020603050405020304" pitchFamily="18" charset="0"/>
              </a:rPr>
              <a:t>, must override </a:t>
            </a:r>
            <a:r>
              <a:rPr lang="en-US" altLang="zh-CN" sz="1600" b="1">
                <a:latin typeface="Courier New" panose="02070309020205020404" pitchFamily="49" charset="0"/>
                <a:cs typeface="Times New Roman" panose="02020603050405020304" pitchFamily="18" charset="0"/>
              </a:rPr>
              <a:t>earnings</a:t>
            </a:r>
            <a:r>
              <a:rPr lang="en-US" altLang="zh-CN" sz="1600">
                <a:latin typeface="Times New Roman" panose="02020603050405020304" pitchFamily="18" charset="0"/>
                <a:cs typeface="Times New Roman" panose="02020603050405020304" pitchFamily="18" charset="0"/>
              </a:rPr>
              <a:t> to be concrete</a:t>
            </a:r>
            <a:endParaRPr lang="en-US" altLang="zh-CN" sz="1600">
              <a:latin typeface="Lucida Console" panose="020B0609040504020204" pitchFamily="49" charset="0"/>
              <a:cs typeface="Times New Roman" panose="02020603050405020304" pitchFamily="18" charset="0"/>
            </a:endParaRPr>
          </a:p>
        </p:txBody>
      </p:sp>
      <p:sp>
        <p:nvSpPr>
          <p:cNvPr id="540679" name="Line 7"/>
          <p:cNvSpPr>
            <a:spLocks noChangeShapeType="1"/>
          </p:cNvSpPr>
          <p:nvPr/>
        </p:nvSpPr>
        <p:spPr bwMode="auto">
          <a:xfrm flipH="1" flipV="1">
            <a:off x="3276600" y="4343400"/>
            <a:ext cx="14478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0680" name="Text Box 8"/>
          <p:cNvSpPr txBox="1">
            <a:spLocks noChangeArrowheads="1"/>
          </p:cNvSpPr>
          <p:nvPr/>
        </p:nvSpPr>
        <p:spPr bwMode="auto">
          <a:xfrm>
            <a:off x="4724400" y="5029200"/>
            <a:ext cx="25908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Functions will be overridden (or defined for first time)</a:t>
            </a:r>
            <a:endParaRPr lang="en-US" altLang="zh-CN" sz="1600">
              <a:latin typeface="Lucida Console" panose="020B0609040504020204" pitchFamily="49" charset="0"/>
              <a:cs typeface="Times New Roman" panose="02020603050405020304" pitchFamily="18" charset="0"/>
            </a:endParaRPr>
          </a:p>
        </p:txBody>
      </p:sp>
      <p:sp>
        <p:nvSpPr>
          <p:cNvPr id="540681" name="Line 9"/>
          <p:cNvSpPr>
            <a:spLocks noChangeShapeType="1"/>
          </p:cNvSpPr>
          <p:nvPr/>
        </p:nvSpPr>
        <p:spPr bwMode="auto">
          <a:xfrm flipH="1" flipV="1">
            <a:off x="2819400" y="4572000"/>
            <a:ext cx="19050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0677"/>
                                        </p:tgtEl>
                                        <p:attrNameLst>
                                          <p:attrName>style.visibility</p:attrName>
                                        </p:attrNameLst>
                                      </p:cBhvr>
                                      <p:to>
                                        <p:strVal val="visible"/>
                                      </p:to>
                                    </p:set>
                                  </p:childTnLst>
                                  <p:subTnLst>
                                    <p:set>
                                      <p:cBhvr override="childStyle">
                                        <p:cTn dur="1" fill="hold" display="0" masterRel="nextClick" afterEffect="1"/>
                                        <p:tgtEl>
                                          <p:spTgt spid="54067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40678"/>
                                        </p:tgtEl>
                                        <p:attrNameLst>
                                          <p:attrName>style.visibility</p:attrName>
                                        </p:attrNameLst>
                                      </p:cBhvr>
                                      <p:to>
                                        <p:strVal val="visible"/>
                                      </p:to>
                                    </p:set>
                                  </p:childTnLst>
                                  <p:subTnLst>
                                    <p:set>
                                      <p:cBhvr override="childStyle">
                                        <p:cTn dur="1" fill="hold" display="0" masterRel="nextClick" afterEffect="1"/>
                                        <p:tgtEl>
                                          <p:spTgt spid="540678"/>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0679"/>
                                        </p:tgtEl>
                                        <p:attrNameLst>
                                          <p:attrName>style.visibility</p:attrName>
                                        </p:attrNameLst>
                                      </p:cBhvr>
                                      <p:to>
                                        <p:strVal val="visible"/>
                                      </p:to>
                                    </p:set>
                                  </p:childTnLst>
                                  <p:subTnLst>
                                    <p:set>
                                      <p:cBhvr override="childStyle">
                                        <p:cTn dur="1" fill="hold" display="0" masterRel="nextClick" afterEffect="1"/>
                                        <p:tgtEl>
                                          <p:spTgt spid="540679"/>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40680"/>
                                        </p:tgtEl>
                                        <p:attrNameLst>
                                          <p:attrName>style.visibility</p:attrName>
                                        </p:attrNameLst>
                                      </p:cBhvr>
                                      <p:to>
                                        <p:strVal val="visible"/>
                                      </p:to>
                                    </p:set>
                                  </p:childTnLst>
                                  <p:subTnLst>
                                    <p:set>
                                      <p:cBhvr override="childStyle">
                                        <p:cTn dur="1" fill="hold" display="0" masterRel="nextClick" afterEffect="1"/>
                                        <p:tgtEl>
                                          <p:spTgt spid="540680"/>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540681"/>
                                        </p:tgtEl>
                                        <p:attrNameLst>
                                          <p:attrName>style.visibility</p:attrName>
                                        </p:attrNameLst>
                                      </p:cBhvr>
                                      <p:to>
                                        <p:strVal val="visible"/>
                                      </p:to>
                                    </p:set>
                                  </p:childTnLst>
                                  <p:subTnLst>
                                    <p:set>
                                      <p:cBhvr override="childStyle">
                                        <p:cTn dur="1" fill="hold" display="0" masterRel="nextClick" afterEffect="1"/>
                                        <p:tgtEl>
                                          <p:spTgt spid="54068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7" grpId="0" animBg="1"/>
      <p:bldP spid="540678" grpId="0" animBg="1"/>
      <p:bldP spid="540679" grpId="0" animBg="1"/>
      <p:bldP spid="540680" grpId="0" animBg="1"/>
      <p:bldP spid="540681"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75FDE1F-DE47-4690-B517-B7A663F152AF}" type="slidenum">
              <a:rPr lang="en-US" altLang="zh-CN" sz="1200"/>
              <a:pPr>
                <a:spcAft>
                  <a:spcPct val="0"/>
                </a:spcAft>
                <a:buClrTx/>
                <a:buFontTx/>
                <a:buNone/>
              </a:pPr>
              <a:t>82</a:t>
            </a:fld>
            <a:endParaRPr lang="en-US" altLang="zh-CN" sz="1200"/>
          </a:p>
        </p:txBody>
      </p:sp>
      <p:graphicFrame>
        <p:nvGraphicFramePr>
          <p:cNvPr id="91139" name="Object 2"/>
          <p:cNvGraphicFramePr>
            <a:graphicFrameLocks noChangeAspect="1"/>
          </p:cNvGraphicFramePr>
          <p:nvPr/>
        </p:nvGraphicFramePr>
        <p:xfrm>
          <a:off x="0" y="0"/>
          <a:ext cx="7075488" cy="5845175"/>
        </p:xfrm>
        <a:graphic>
          <a:graphicData uri="http://schemas.openxmlformats.org/presentationml/2006/ole">
            <mc:AlternateContent xmlns:mc="http://schemas.openxmlformats.org/markup-compatibility/2006">
              <mc:Choice xmlns:v="urn:schemas-microsoft-com:vml" Requires="v">
                <p:oleObj spid="_x0000_s91144" name="Document" r:id="rId3" imgW="7078146" imgH="5846341" progId="Word.Document.8">
                  <p:embed/>
                </p:oleObj>
              </mc:Choice>
              <mc:Fallback>
                <p:oleObj name="Document" r:id="rId3" imgW="7078146" imgH="5846341"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75488" cy="584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1701" name="Line 5"/>
          <p:cNvSpPr>
            <a:spLocks noChangeShapeType="1"/>
          </p:cNvSpPr>
          <p:nvPr/>
        </p:nvSpPr>
        <p:spPr bwMode="auto">
          <a:xfrm flipH="1" flipV="1">
            <a:off x="4419600" y="3733800"/>
            <a:ext cx="457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1702" name="Text Box 6"/>
          <p:cNvSpPr txBox="1">
            <a:spLocks noChangeArrowheads="1"/>
          </p:cNvSpPr>
          <p:nvPr/>
        </p:nvSpPr>
        <p:spPr bwMode="auto">
          <a:xfrm>
            <a:off x="4876800" y="4191000"/>
            <a:ext cx="3886200"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Maintain new data member, </a:t>
            </a:r>
            <a:r>
              <a:rPr lang="en-US" altLang="zh-CN" sz="1600" b="1">
                <a:latin typeface="Courier New" panose="02070309020205020404" pitchFamily="49" charset="0"/>
                <a:cs typeface="Times New Roman" panose="02020603050405020304" pitchFamily="18" charset="0"/>
              </a:rPr>
              <a:t>hourlyWage</a:t>
            </a:r>
          </a:p>
        </p:txBody>
      </p:sp>
      <p:sp>
        <p:nvSpPr>
          <p:cNvPr id="541703" name="Line 7"/>
          <p:cNvSpPr>
            <a:spLocks noChangeShapeType="1"/>
          </p:cNvSpPr>
          <p:nvPr/>
        </p:nvSpPr>
        <p:spPr bwMode="auto">
          <a:xfrm flipH="1">
            <a:off x="3581400" y="4343400"/>
            <a:ext cx="1295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1701"/>
                                        </p:tgtEl>
                                        <p:attrNameLst>
                                          <p:attrName>style.visibility</p:attrName>
                                        </p:attrNameLst>
                                      </p:cBhvr>
                                      <p:to>
                                        <p:strVal val="visible"/>
                                      </p:to>
                                    </p:set>
                                  </p:childTnLst>
                                  <p:subTnLst>
                                    <p:set>
                                      <p:cBhvr override="childStyle">
                                        <p:cTn dur="1" fill="hold" display="0" masterRel="nextClick" afterEffect="1"/>
                                        <p:tgtEl>
                                          <p:spTgt spid="54170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41702"/>
                                        </p:tgtEl>
                                        <p:attrNameLst>
                                          <p:attrName>style.visibility</p:attrName>
                                        </p:attrNameLst>
                                      </p:cBhvr>
                                      <p:to>
                                        <p:strVal val="visible"/>
                                      </p:to>
                                    </p:set>
                                  </p:childTnLst>
                                  <p:subTnLst>
                                    <p:set>
                                      <p:cBhvr override="childStyle">
                                        <p:cTn dur="1" fill="hold" display="0" masterRel="nextClick" afterEffect="1"/>
                                        <p:tgtEl>
                                          <p:spTgt spid="541702"/>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41703"/>
                                        </p:tgtEl>
                                        <p:attrNameLst>
                                          <p:attrName>style.visibility</p:attrName>
                                        </p:attrNameLst>
                                      </p:cBhvr>
                                      <p:to>
                                        <p:strVal val="visible"/>
                                      </p:to>
                                    </p:set>
                                  </p:childTnLst>
                                  <p:subTnLst>
                                    <p:set>
                                      <p:cBhvr override="childStyle">
                                        <p:cTn dur="1" fill="hold" display="0" masterRel="nextClick" afterEffect="1"/>
                                        <p:tgtEl>
                                          <p:spTgt spid="54170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701" grpId="0" animBg="1"/>
      <p:bldP spid="541702" grpId="0" animBg="1"/>
      <p:bldP spid="54170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750D99B6-0382-4761-9DB2-7FF2880B40A9}" type="slidenum">
              <a:rPr lang="en-US" altLang="zh-CN" sz="1200"/>
              <a:pPr>
                <a:spcAft>
                  <a:spcPct val="0"/>
                </a:spcAft>
                <a:buClrTx/>
                <a:buFontTx/>
                <a:buNone/>
              </a:pPr>
              <a:t>83</a:t>
            </a:fld>
            <a:endParaRPr lang="en-US" altLang="zh-CN" sz="1200"/>
          </a:p>
        </p:txBody>
      </p:sp>
      <p:graphicFrame>
        <p:nvGraphicFramePr>
          <p:cNvPr id="92163" name="Object 2"/>
          <p:cNvGraphicFramePr>
            <a:graphicFrameLocks/>
          </p:cNvGraphicFramePr>
          <p:nvPr/>
        </p:nvGraphicFramePr>
        <p:xfrm>
          <a:off x="0" y="0"/>
          <a:ext cx="6991350" cy="6810375"/>
        </p:xfrm>
        <a:graphic>
          <a:graphicData uri="http://schemas.openxmlformats.org/presentationml/2006/ole">
            <mc:AlternateContent xmlns:mc="http://schemas.openxmlformats.org/markup-compatibility/2006">
              <mc:Choice xmlns:v="urn:schemas-microsoft-com:vml" Requires="v">
                <p:oleObj spid="_x0000_s92171" name="文档" r:id="rId3" imgW="7089269" imgH="6895865" progId="Word.Document.8">
                  <p:embed/>
                </p:oleObj>
              </mc:Choice>
              <mc:Fallback>
                <p:oleObj name="文档" r:id="rId3" imgW="7089269" imgH="6895865" progId="Word.Documen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991350" cy="681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725" name="Line 5"/>
          <p:cNvSpPr>
            <a:spLocks noChangeShapeType="1"/>
          </p:cNvSpPr>
          <p:nvPr/>
        </p:nvSpPr>
        <p:spPr bwMode="auto">
          <a:xfrm flipH="1" flipV="1">
            <a:off x="4648200" y="533400"/>
            <a:ext cx="1676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2726" name="Text Box 6"/>
          <p:cNvSpPr txBox="1">
            <a:spLocks noChangeArrowheads="1"/>
          </p:cNvSpPr>
          <p:nvPr/>
        </p:nvSpPr>
        <p:spPr bwMode="auto">
          <a:xfrm>
            <a:off x="6324600" y="914400"/>
            <a:ext cx="25146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Maintain new data member, </a:t>
            </a:r>
            <a:r>
              <a:rPr lang="en-US" altLang="zh-CN" sz="1600" b="1">
                <a:latin typeface="Courier New" panose="02070309020205020404" pitchFamily="49" charset="0"/>
                <a:cs typeface="Times New Roman" panose="02020603050405020304" pitchFamily="18" charset="0"/>
              </a:rPr>
              <a:t>hoursWorked</a:t>
            </a:r>
          </a:p>
        </p:txBody>
      </p:sp>
      <p:sp>
        <p:nvSpPr>
          <p:cNvPr id="542727" name="Line 7"/>
          <p:cNvSpPr>
            <a:spLocks noChangeShapeType="1"/>
          </p:cNvSpPr>
          <p:nvPr/>
        </p:nvSpPr>
        <p:spPr bwMode="auto">
          <a:xfrm flipH="1">
            <a:off x="3581400" y="914400"/>
            <a:ext cx="27432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2728" name="Line 8"/>
          <p:cNvSpPr>
            <a:spLocks noChangeShapeType="1"/>
          </p:cNvSpPr>
          <p:nvPr/>
        </p:nvSpPr>
        <p:spPr bwMode="auto">
          <a:xfrm flipH="1" flipV="1">
            <a:off x="4800600" y="4648200"/>
            <a:ext cx="1219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2729" name="Text Box 9"/>
          <p:cNvSpPr txBox="1">
            <a:spLocks noChangeArrowheads="1"/>
          </p:cNvSpPr>
          <p:nvPr/>
        </p:nvSpPr>
        <p:spPr bwMode="auto">
          <a:xfrm>
            <a:off x="6019800" y="5029200"/>
            <a:ext cx="2514600" cy="83502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Overridden </a:t>
            </a:r>
            <a:r>
              <a:rPr lang="en-US" altLang="zh-CN" sz="1600" b="1">
                <a:latin typeface="Courier New" panose="02070309020205020404" pitchFamily="49" charset="0"/>
                <a:cs typeface="Times New Roman" panose="02020603050405020304" pitchFamily="18" charset="0"/>
              </a:rPr>
              <a:t>earnings</a:t>
            </a:r>
            <a:r>
              <a:rPr lang="en-US" altLang="zh-CN" sz="1600">
                <a:latin typeface="Times New Roman" panose="02020603050405020304" pitchFamily="18" charset="0"/>
                <a:cs typeface="Times New Roman" panose="02020603050405020304" pitchFamily="18" charset="0"/>
              </a:rPr>
              <a:t> and </a:t>
            </a:r>
            <a:r>
              <a:rPr lang="en-US" altLang="zh-CN" sz="1600" b="1">
                <a:latin typeface="Courier New" panose="02070309020205020404" pitchFamily="49" charset="0"/>
                <a:cs typeface="Times New Roman" panose="02020603050405020304" pitchFamily="18" charset="0"/>
              </a:rPr>
              <a:t>print</a:t>
            </a:r>
            <a:r>
              <a:rPr lang="en-US" altLang="zh-CN" sz="1600">
                <a:latin typeface="Times New Roman" panose="02020603050405020304" pitchFamily="18" charset="0"/>
                <a:cs typeface="Times New Roman" panose="02020603050405020304" pitchFamily="18" charset="0"/>
              </a:rPr>
              <a:t> functions incorporate wage and hours</a:t>
            </a:r>
          </a:p>
        </p:txBody>
      </p:sp>
      <p:sp>
        <p:nvSpPr>
          <p:cNvPr id="542730" name="Line 10"/>
          <p:cNvSpPr>
            <a:spLocks noChangeShapeType="1"/>
          </p:cNvSpPr>
          <p:nvPr/>
        </p:nvSpPr>
        <p:spPr bwMode="auto">
          <a:xfrm flipH="1">
            <a:off x="3810000" y="5410200"/>
            <a:ext cx="2209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25"/>
                                        </p:tgtEl>
                                        <p:attrNameLst>
                                          <p:attrName>style.visibility</p:attrName>
                                        </p:attrNameLst>
                                      </p:cBhvr>
                                      <p:to>
                                        <p:strVal val="visible"/>
                                      </p:to>
                                    </p:set>
                                  </p:childTnLst>
                                  <p:subTnLst>
                                    <p:set>
                                      <p:cBhvr override="childStyle">
                                        <p:cTn dur="1" fill="hold" display="0" masterRel="nextClick" afterEffect="1"/>
                                        <p:tgtEl>
                                          <p:spTgt spid="54272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42726"/>
                                        </p:tgtEl>
                                        <p:attrNameLst>
                                          <p:attrName>style.visibility</p:attrName>
                                        </p:attrNameLst>
                                      </p:cBhvr>
                                      <p:to>
                                        <p:strVal val="visible"/>
                                      </p:to>
                                    </p:set>
                                  </p:childTnLst>
                                  <p:subTnLst>
                                    <p:set>
                                      <p:cBhvr override="childStyle">
                                        <p:cTn dur="1" fill="hold" display="0" masterRel="nextClick" afterEffect="1"/>
                                        <p:tgtEl>
                                          <p:spTgt spid="542726"/>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42727"/>
                                        </p:tgtEl>
                                        <p:attrNameLst>
                                          <p:attrName>style.visibility</p:attrName>
                                        </p:attrNameLst>
                                      </p:cBhvr>
                                      <p:to>
                                        <p:strVal val="visible"/>
                                      </p:to>
                                    </p:set>
                                  </p:childTnLst>
                                  <p:subTnLst>
                                    <p:set>
                                      <p:cBhvr override="childStyle">
                                        <p:cTn dur="1" fill="hold" display="0" masterRel="nextClick" afterEffect="1"/>
                                        <p:tgtEl>
                                          <p:spTgt spid="54272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28"/>
                                        </p:tgtEl>
                                        <p:attrNameLst>
                                          <p:attrName>style.visibility</p:attrName>
                                        </p:attrNameLst>
                                      </p:cBhvr>
                                      <p:to>
                                        <p:strVal val="visible"/>
                                      </p:to>
                                    </p:set>
                                  </p:childTnLst>
                                  <p:subTnLst>
                                    <p:set>
                                      <p:cBhvr override="childStyle">
                                        <p:cTn dur="1" fill="hold" display="0" masterRel="nextClick" afterEffect="1"/>
                                        <p:tgtEl>
                                          <p:spTgt spid="542728"/>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542729"/>
                                        </p:tgtEl>
                                        <p:attrNameLst>
                                          <p:attrName>style.visibility</p:attrName>
                                        </p:attrNameLst>
                                      </p:cBhvr>
                                      <p:to>
                                        <p:strVal val="visible"/>
                                      </p:to>
                                    </p:set>
                                  </p:childTnLst>
                                  <p:subTnLst>
                                    <p:set>
                                      <p:cBhvr override="childStyle">
                                        <p:cTn dur="1" fill="hold" display="0" masterRel="nextClick" afterEffect="1"/>
                                        <p:tgtEl>
                                          <p:spTgt spid="542729"/>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542730"/>
                                        </p:tgtEl>
                                        <p:attrNameLst>
                                          <p:attrName>style.visibility</p:attrName>
                                        </p:attrNameLst>
                                      </p:cBhvr>
                                      <p:to>
                                        <p:strVal val="visible"/>
                                      </p:to>
                                    </p:set>
                                  </p:childTnLst>
                                  <p:subTnLst>
                                    <p:set>
                                      <p:cBhvr override="childStyle">
                                        <p:cTn dur="1" fill="hold" display="0" masterRel="nextClick" afterEffect="1"/>
                                        <p:tgtEl>
                                          <p:spTgt spid="54273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5" grpId="0" animBg="1"/>
      <p:bldP spid="542726" grpId="0" animBg="1"/>
      <p:bldP spid="542727" grpId="0" animBg="1"/>
      <p:bldP spid="542728" grpId="0" animBg="1"/>
      <p:bldP spid="542729" grpId="0" animBg="1"/>
      <p:bldP spid="542730"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0802E2A-19B5-4DDD-83F1-A5DCBB1ED60D}" type="slidenum">
              <a:rPr lang="en-US" altLang="zh-CN" sz="1200"/>
              <a:pPr>
                <a:spcAft>
                  <a:spcPct val="0"/>
                </a:spcAft>
                <a:buClrTx/>
                <a:buFontTx/>
                <a:buNone/>
              </a:pPr>
              <a:t>84</a:t>
            </a:fld>
            <a:endParaRPr lang="en-US" altLang="zh-CN" sz="1200"/>
          </a:p>
        </p:txBody>
      </p:sp>
      <p:sp>
        <p:nvSpPr>
          <p:cNvPr id="93187" name="Rectangle 2"/>
          <p:cNvSpPr>
            <a:spLocks noRot="1" noChangeArrowheads="1"/>
          </p:cNvSpPr>
          <p:nvPr/>
        </p:nvSpPr>
        <p:spPr bwMode="auto">
          <a:xfrm>
            <a:off x="152400" y="609600"/>
            <a:ext cx="8839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15 </a:t>
            </a:r>
            <a:r>
              <a:rPr lang="en-US" altLang="zh-CN" sz="2800" b="1">
                <a:solidFill>
                  <a:srgbClr val="051AB3"/>
                </a:solidFill>
                <a:latin typeface="Arial Narrow" panose="020B0606020202030204" pitchFamily="34" charset="0"/>
                <a:ea typeface="黑体" panose="02010609060101010101" pitchFamily="49" charset="-122"/>
              </a:rPr>
              <a:t>Creating Concrete Derived Class CommissionEmployee</a:t>
            </a:r>
          </a:p>
        </p:txBody>
      </p:sp>
      <p:sp>
        <p:nvSpPr>
          <p:cNvPr id="93188" name="Rectangle 3"/>
          <p:cNvSpPr>
            <a:spLocks noGrp="1" noChangeArrowheads="1"/>
          </p:cNvSpPr>
          <p:nvPr>
            <p:ph type="body" idx="1"/>
          </p:nvPr>
        </p:nvSpPr>
        <p:spPr>
          <a:xfrm>
            <a:off x="152400" y="1646238"/>
            <a:ext cx="8839200" cy="4525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2800" b="1" smtClean="0">
                <a:latin typeface="Arial Narrow" panose="020B0606020202030204" pitchFamily="34" charset="0"/>
                <a:ea typeface="黑体" panose="02010609060101010101" pitchFamily="49" charset="-122"/>
              </a:rPr>
              <a:t>CommissionEmployee </a:t>
            </a:r>
            <a:r>
              <a:rPr lang="zh-CN" altLang="en-US" sz="2800" b="1" smtClean="0">
                <a:latin typeface="Arial Narrow" panose="020B0606020202030204" pitchFamily="34" charset="0"/>
                <a:ea typeface="黑体" panose="02010609060101010101" pitchFamily="49" charset="-122"/>
              </a:rPr>
              <a:t>继承自 </a:t>
            </a:r>
            <a:r>
              <a:rPr lang="en-US" altLang="zh-CN" sz="2800" b="1" smtClean="0">
                <a:latin typeface="Arial Narrow" panose="020B0606020202030204" pitchFamily="34" charset="0"/>
                <a:ea typeface="黑体" panose="02010609060101010101" pitchFamily="49" charset="-122"/>
              </a:rPr>
              <a:t>Employee</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包含总销售额和提成比率</a:t>
            </a:r>
          </a:p>
          <a:p>
            <a:pPr lvl="2" eaLnBrk="1" hangingPunct="1">
              <a:lnSpc>
                <a:spcPct val="120000"/>
              </a:lnSpc>
            </a:pPr>
            <a:r>
              <a:rPr lang="zh-CN" altLang="en-US" sz="2800" b="1" smtClean="0">
                <a:latin typeface="Consolas" panose="020B0609020204030204" pitchFamily="49" charset="0"/>
                <a:ea typeface="楷体_GB2312" pitchFamily="49" charset="-122"/>
              </a:rPr>
              <a:t>覆盖 </a:t>
            </a:r>
            <a:r>
              <a:rPr lang="en-US" altLang="zh-CN" sz="2800" b="1" smtClean="0">
                <a:latin typeface="Consolas" panose="020B0609020204030204" pitchFamily="49" charset="0"/>
                <a:ea typeface="楷体_GB2312" pitchFamily="49" charset="-122"/>
              </a:rPr>
              <a:t>earnings </a:t>
            </a:r>
            <a:r>
              <a:rPr lang="zh-CN" altLang="en-US" sz="2800" b="1" smtClean="0">
                <a:latin typeface="Consolas" panose="020B0609020204030204" pitchFamily="49" charset="0"/>
                <a:ea typeface="楷体_GB2312" pitchFamily="49" charset="-122"/>
              </a:rPr>
              <a:t>函数以包含 </a:t>
            </a:r>
            <a:r>
              <a:rPr lang="en-US" altLang="zh-CN" sz="2800" b="1" smtClean="0">
                <a:latin typeface="Consolas" panose="020B0609020204030204" pitchFamily="49" charset="0"/>
                <a:ea typeface="楷体_GB2312" pitchFamily="49" charset="-122"/>
              </a:rPr>
              <a:t>gross sales </a:t>
            </a:r>
            <a:r>
              <a:rPr lang="zh-CN" altLang="en-US" sz="2800" b="1" smtClean="0">
                <a:latin typeface="Consolas" panose="020B0609020204030204" pitchFamily="49" charset="0"/>
                <a:ea typeface="楷体_GB2312" pitchFamily="49" charset="-122"/>
              </a:rPr>
              <a:t>和 </a:t>
            </a:r>
            <a:r>
              <a:rPr lang="en-US" altLang="zh-CN" sz="2800" b="1" smtClean="0">
                <a:latin typeface="Consolas" panose="020B0609020204030204" pitchFamily="49" charset="0"/>
                <a:ea typeface="楷体_GB2312" pitchFamily="49" charset="-122"/>
              </a:rPr>
              <a:t>commission rate</a:t>
            </a:r>
          </a:p>
          <a:p>
            <a:pPr lvl="2" eaLnBrk="1" hangingPunct="1">
              <a:lnSpc>
                <a:spcPct val="120000"/>
              </a:lnSpc>
            </a:pPr>
            <a:r>
              <a:rPr lang="zh-CN" altLang="en-US" sz="2800" b="1" smtClean="0">
                <a:latin typeface="Consolas" panose="020B0609020204030204" pitchFamily="49" charset="0"/>
                <a:ea typeface="楷体_GB2312" pitchFamily="49" charset="-122"/>
              </a:rPr>
              <a:t>覆盖 </a:t>
            </a:r>
            <a:r>
              <a:rPr lang="en-US" altLang="zh-CN" sz="2800" b="1" smtClean="0">
                <a:latin typeface="Consolas" panose="020B0609020204030204" pitchFamily="49" charset="0"/>
                <a:ea typeface="楷体_GB2312" pitchFamily="49" charset="-122"/>
              </a:rPr>
              <a:t>print </a:t>
            </a:r>
            <a:r>
              <a:rPr lang="zh-CN" altLang="en-US" sz="2800" b="1" smtClean="0">
                <a:latin typeface="Consolas" panose="020B0609020204030204" pitchFamily="49" charset="0"/>
                <a:ea typeface="楷体_GB2312" pitchFamily="49" charset="-122"/>
              </a:rPr>
              <a:t>函数以包含 </a:t>
            </a:r>
            <a:r>
              <a:rPr lang="en-US" altLang="zh-CN" sz="2800" b="1" smtClean="0">
                <a:latin typeface="Consolas" panose="020B0609020204030204" pitchFamily="49" charset="0"/>
                <a:ea typeface="楷体_GB2312" pitchFamily="49" charset="-122"/>
              </a:rPr>
              <a:t>gross sales </a:t>
            </a:r>
            <a:r>
              <a:rPr lang="zh-CN" altLang="en-US" sz="2800" b="1" smtClean="0">
                <a:latin typeface="Consolas" panose="020B0609020204030204" pitchFamily="49" charset="0"/>
                <a:ea typeface="楷体_GB2312" pitchFamily="49" charset="-122"/>
              </a:rPr>
              <a:t>和 </a:t>
            </a:r>
            <a:r>
              <a:rPr lang="en-US" altLang="zh-CN" sz="2800" b="1" smtClean="0">
                <a:latin typeface="Consolas" panose="020B0609020204030204" pitchFamily="49" charset="0"/>
                <a:ea typeface="楷体_GB2312" pitchFamily="49" charset="-122"/>
              </a:rPr>
              <a:t>commission rate</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具体类（实现了抽象基类的所有纯虚函数）</a:t>
            </a:r>
          </a:p>
        </p:txBody>
      </p:sp>
    </p:spTree>
  </p:cSld>
  <p:clrMapOvr>
    <a:masterClrMapping/>
  </p:clrMapOvr>
  <p:transition spd="slow">
    <p:pull dir="ru"/>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67B4E58-3B7C-4184-B898-C1BBC0A27DF4}" type="slidenum">
              <a:rPr lang="en-US" altLang="zh-CN" sz="1200"/>
              <a:pPr>
                <a:spcAft>
                  <a:spcPct val="0"/>
                </a:spcAft>
                <a:buClrTx/>
                <a:buFontTx/>
                <a:buNone/>
              </a:pPr>
              <a:t>85</a:t>
            </a:fld>
            <a:endParaRPr lang="en-US" altLang="zh-CN" sz="1200"/>
          </a:p>
        </p:txBody>
      </p:sp>
      <p:graphicFrame>
        <p:nvGraphicFramePr>
          <p:cNvPr id="94211" name="Object 2"/>
          <p:cNvGraphicFramePr>
            <a:graphicFrameLocks noChangeAspect="1"/>
          </p:cNvGraphicFramePr>
          <p:nvPr/>
        </p:nvGraphicFramePr>
        <p:xfrm>
          <a:off x="0" y="0"/>
          <a:ext cx="7058025" cy="6086475"/>
        </p:xfrm>
        <a:graphic>
          <a:graphicData uri="http://schemas.openxmlformats.org/presentationml/2006/ole">
            <mc:AlternateContent xmlns:mc="http://schemas.openxmlformats.org/markup-compatibility/2006">
              <mc:Choice xmlns:v="urn:schemas-microsoft-com:vml" Requires="v">
                <p:oleObj spid="_x0000_s94218" name="文档" r:id="rId3" imgW="7089269" imgH="6101354" progId="Word.Document.8">
                  <p:embed/>
                </p:oleObj>
              </mc:Choice>
              <mc:Fallback>
                <p:oleObj name="文档" r:id="rId3" imgW="7089269" imgH="6101354"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8025" cy="608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3749" name="Line 5"/>
          <p:cNvSpPr>
            <a:spLocks noChangeShapeType="1"/>
          </p:cNvSpPr>
          <p:nvPr/>
        </p:nvSpPr>
        <p:spPr bwMode="auto">
          <a:xfrm flipH="1" flipV="1">
            <a:off x="3886200" y="1600200"/>
            <a:ext cx="1447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3750" name="Text Box 6"/>
          <p:cNvSpPr txBox="1">
            <a:spLocks noChangeArrowheads="1"/>
          </p:cNvSpPr>
          <p:nvPr/>
        </p:nvSpPr>
        <p:spPr bwMode="auto">
          <a:xfrm>
            <a:off x="5334000" y="1524000"/>
            <a:ext cx="3124200" cy="83502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b="1">
                <a:latin typeface="Courier New" panose="02070309020205020404" pitchFamily="49" charset="0"/>
                <a:cs typeface="Times New Roman" panose="02020603050405020304" pitchFamily="18" charset="0"/>
              </a:rPr>
              <a:t>CommissionEmployee</a:t>
            </a:r>
            <a:r>
              <a:rPr lang="en-US" altLang="zh-CN" sz="1600">
                <a:latin typeface="Times New Roman" panose="02020603050405020304" pitchFamily="18" charset="0"/>
                <a:cs typeface="Times New Roman" panose="02020603050405020304" pitchFamily="18" charset="0"/>
              </a:rPr>
              <a:t> inherits from </a:t>
            </a:r>
            <a:r>
              <a:rPr lang="en-US" altLang="zh-CN" sz="1600" b="1">
                <a:latin typeface="Courier New" panose="02070309020205020404" pitchFamily="49" charset="0"/>
                <a:cs typeface="Times New Roman" panose="02020603050405020304" pitchFamily="18" charset="0"/>
              </a:rPr>
              <a:t>Employee</a:t>
            </a:r>
            <a:r>
              <a:rPr lang="en-US" altLang="zh-CN" sz="1600">
                <a:latin typeface="Times New Roman" panose="02020603050405020304" pitchFamily="18" charset="0"/>
                <a:cs typeface="Times New Roman" panose="02020603050405020304" pitchFamily="18" charset="0"/>
              </a:rPr>
              <a:t>, must override </a:t>
            </a:r>
            <a:r>
              <a:rPr lang="en-US" altLang="zh-CN" sz="1600" b="1">
                <a:latin typeface="Courier New" panose="02070309020205020404" pitchFamily="49" charset="0"/>
                <a:cs typeface="Times New Roman" panose="02020603050405020304" pitchFamily="18" charset="0"/>
              </a:rPr>
              <a:t>earnings</a:t>
            </a:r>
            <a:r>
              <a:rPr lang="en-US" altLang="zh-CN" sz="1600">
                <a:latin typeface="Times New Roman" panose="02020603050405020304" pitchFamily="18" charset="0"/>
                <a:cs typeface="Times New Roman" panose="02020603050405020304" pitchFamily="18" charset="0"/>
              </a:rPr>
              <a:t> to be concrete</a:t>
            </a:r>
            <a:endParaRPr lang="en-US" altLang="zh-CN" sz="1600">
              <a:latin typeface="Lucida Console" panose="020B0609040504020204" pitchFamily="49" charset="0"/>
              <a:cs typeface="Times New Roman" panose="02020603050405020304" pitchFamily="18" charset="0"/>
            </a:endParaRPr>
          </a:p>
        </p:txBody>
      </p:sp>
      <p:sp>
        <p:nvSpPr>
          <p:cNvPr id="543751" name="Line 7"/>
          <p:cNvSpPr>
            <a:spLocks noChangeShapeType="1"/>
          </p:cNvSpPr>
          <p:nvPr/>
        </p:nvSpPr>
        <p:spPr bwMode="auto">
          <a:xfrm flipH="1" flipV="1">
            <a:off x="3276600" y="4343400"/>
            <a:ext cx="22860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3752" name="Text Box 8"/>
          <p:cNvSpPr txBox="1">
            <a:spLocks noChangeArrowheads="1"/>
          </p:cNvSpPr>
          <p:nvPr/>
        </p:nvSpPr>
        <p:spPr bwMode="auto">
          <a:xfrm>
            <a:off x="5562600" y="4876800"/>
            <a:ext cx="25908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Functions will be overridden (or defined for first time)</a:t>
            </a:r>
            <a:endParaRPr lang="en-US" altLang="zh-CN" sz="1600">
              <a:latin typeface="Lucida Console" panose="020B0609040504020204" pitchFamily="49" charset="0"/>
              <a:cs typeface="Times New Roman" panose="02020603050405020304" pitchFamily="18" charset="0"/>
            </a:endParaRPr>
          </a:p>
        </p:txBody>
      </p:sp>
      <p:sp>
        <p:nvSpPr>
          <p:cNvPr id="543753" name="Line 9"/>
          <p:cNvSpPr>
            <a:spLocks noChangeShapeType="1"/>
          </p:cNvSpPr>
          <p:nvPr/>
        </p:nvSpPr>
        <p:spPr bwMode="auto">
          <a:xfrm flipH="1" flipV="1">
            <a:off x="2819400" y="4572000"/>
            <a:ext cx="2743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3749"/>
                                        </p:tgtEl>
                                        <p:attrNameLst>
                                          <p:attrName>style.visibility</p:attrName>
                                        </p:attrNameLst>
                                      </p:cBhvr>
                                      <p:to>
                                        <p:strVal val="visible"/>
                                      </p:to>
                                    </p:set>
                                  </p:childTnLst>
                                  <p:subTnLst>
                                    <p:set>
                                      <p:cBhvr override="childStyle">
                                        <p:cTn dur="1" fill="hold" display="0" masterRel="nextClick" afterEffect="1"/>
                                        <p:tgtEl>
                                          <p:spTgt spid="54374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43750"/>
                                        </p:tgtEl>
                                        <p:attrNameLst>
                                          <p:attrName>style.visibility</p:attrName>
                                        </p:attrNameLst>
                                      </p:cBhvr>
                                      <p:to>
                                        <p:strVal val="visible"/>
                                      </p:to>
                                    </p:set>
                                  </p:childTnLst>
                                  <p:subTnLst>
                                    <p:set>
                                      <p:cBhvr override="childStyle">
                                        <p:cTn dur="1" fill="hold" display="0" masterRel="nextClick" afterEffect="1"/>
                                        <p:tgtEl>
                                          <p:spTgt spid="543750"/>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3751"/>
                                        </p:tgtEl>
                                        <p:attrNameLst>
                                          <p:attrName>style.visibility</p:attrName>
                                        </p:attrNameLst>
                                      </p:cBhvr>
                                      <p:to>
                                        <p:strVal val="visible"/>
                                      </p:to>
                                    </p:set>
                                  </p:childTnLst>
                                  <p:subTnLst>
                                    <p:set>
                                      <p:cBhvr override="childStyle">
                                        <p:cTn dur="1" fill="hold" display="0" masterRel="nextClick" afterEffect="1"/>
                                        <p:tgtEl>
                                          <p:spTgt spid="543751"/>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43752"/>
                                        </p:tgtEl>
                                        <p:attrNameLst>
                                          <p:attrName>style.visibility</p:attrName>
                                        </p:attrNameLst>
                                      </p:cBhvr>
                                      <p:to>
                                        <p:strVal val="visible"/>
                                      </p:to>
                                    </p:set>
                                  </p:childTnLst>
                                  <p:subTnLst>
                                    <p:set>
                                      <p:cBhvr override="childStyle">
                                        <p:cTn dur="1" fill="hold" display="0" masterRel="nextClick" afterEffect="1"/>
                                        <p:tgtEl>
                                          <p:spTgt spid="543752"/>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543753"/>
                                        </p:tgtEl>
                                        <p:attrNameLst>
                                          <p:attrName>style.visibility</p:attrName>
                                        </p:attrNameLst>
                                      </p:cBhvr>
                                      <p:to>
                                        <p:strVal val="visible"/>
                                      </p:to>
                                    </p:set>
                                  </p:childTnLst>
                                  <p:subTnLst>
                                    <p:set>
                                      <p:cBhvr override="childStyle">
                                        <p:cTn dur="1" fill="hold" display="0" masterRel="nextClick" afterEffect="1"/>
                                        <p:tgtEl>
                                          <p:spTgt spid="54375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9" grpId="0" animBg="1"/>
      <p:bldP spid="543750" grpId="0" animBg="1"/>
      <p:bldP spid="543751" grpId="0" animBg="1"/>
      <p:bldP spid="543752" grpId="0" animBg="1"/>
      <p:bldP spid="54375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F487EB0-408C-4457-8EA2-F10667C7D4DB}" type="slidenum">
              <a:rPr lang="en-US" altLang="zh-CN" sz="1200"/>
              <a:pPr>
                <a:spcAft>
                  <a:spcPct val="0"/>
                </a:spcAft>
                <a:buClrTx/>
                <a:buFontTx/>
                <a:buNone/>
              </a:pPr>
              <a:t>86</a:t>
            </a:fld>
            <a:endParaRPr lang="en-US" altLang="zh-CN" sz="1200"/>
          </a:p>
        </p:txBody>
      </p:sp>
      <p:graphicFrame>
        <p:nvGraphicFramePr>
          <p:cNvPr id="95235" name="Object 2"/>
          <p:cNvGraphicFramePr>
            <a:graphicFrameLocks noChangeAspect="1"/>
          </p:cNvGraphicFramePr>
          <p:nvPr/>
        </p:nvGraphicFramePr>
        <p:xfrm>
          <a:off x="0" y="0"/>
          <a:ext cx="7075488" cy="5845175"/>
        </p:xfrm>
        <a:graphic>
          <a:graphicData uri="http://schemas.openxmlformats.org/presentationml/2006/ole">
            <mc:AlternateContent xmlns:mc="http://schemas.openxmlformats.org/markup-compatibility/2006">
              <mc:Choice xmlns:v="urn:schemas-microsoft-com:vml" Requires="v">
                <p:oleObj spid="_x0000_s95240" name="Document" r:id="rId3" imgW="7078146" imgH="5846341" progId="Word.Document.8">
                  <p:embed/>
                </p:oleObj>
              </mc:Choice>
              <mc:Fallback>
                <p:oleObj name="Document" r:id="rId3" imgW="7078146" imgH="5846341"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75488" cy="584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4773" name="Line 5"/>
          <p:cNvSpPr>
            <a:spLocks noChangeShapeType="1"/>
          </p:cNvSpPr>
          <p:nvPr/>
        </p:nvSpPr>
        <p:spPr bwMode="auto">
          <a:xfrm flipH="1" flipV="1">
            <a:off x="5181600" y="3733800"/>
            <a:ext cx="1143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4774" name="Text Box 6"/>
          <p:cNvSpPr txBox="1">
            <a:spLocks noChangeArrowheads="1"/>
          </p:cNvSpPr>
          <p:nvPr/>
        </p:nvSpPr>
        <p:spPr bwMode="auto">
          <a:xfrm>
            <a:off x="6324600" y="3810000"/>
            <a:ext cx="25146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Maintain new data member, </a:t>
            </a:r>
            <a:r>
              <a:rPr lang="en-US" altLang="zh-CN" sz="1600" b="1">
                <a:latin typeface="Courier New" panose="02070309020205020404" pitchFamily="49" charset="0"/>
                <a:cs typeface="Times New Roman" panose="02020603050405020304" pitchFamily="18" charset="0"/>
              </a:rPr>
              <a:t>commissionRate</a:t>
            </a:r>
          </a:p>
        </p:txBody>
      </p:sp>
      <p:sp>
        <p:nvSpPr>
          <p:cNvPr id="544775" name="Line 7"/>
          <p:cNvSpPr>
            <a:spLocks noChangeShapeType="1"/>
          </p:cNvSpPr>
          <p:nvPr/>
        </p:nvSpPr>
        <p:spPr bwMode="auto">
          <a:xfrm flipH="1">
            <a:off x="4724400" y="4038600"/>
            <a:ext cx="1600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4773"/>
                                        </p:tgtEl>
                                        <p:attrNameLst>
                                          <p:attrName>style.visibility</p:attrName>
                                        </p:attrNameLst>
                                      </p:cBhvr>
                                      <p:to>
                                        <p:strVal val="visible"/>
                                      </p:to>
                                    </p:set>
                                  </p:childTnLst>
                                  <p:subTnLst>
                                    <p:set>
                                      <p:cBhvr override="childStyle">
                                        <p:cTn dur="1" fill="hold" display="0" masterRel="nextClick" afterEffect="1"/>
                                        <p:tgtEl>
                                          <p:spTgt spid="54477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44774"/>
                                        </p:tgtEl>
                                        <p:attrNameLst>
                                          <p:attrName>style.visibility</p:attrName>
                                        </p:attrNameLst>
                                      </p:cBhvr>
                                      <p:to>
                                        <p:strVal val="visible"/>
                                      </p:to>
                                    </p:set>
                                  </p:childTnLst>
                                  <p:subTnLst>
                                    <p:set>
                                      <p:cBhvr override="childStyle">
                                        <p:cTn dur="1" fill="hold" display="0" masterRel="nextClick" afterEffect="1"/>
                                        <p:tgtEl>
                                          <p:spTgt spid="544774"/>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44775"/>
                                        </p:tgtEl>
                                        <p:attrNameLst>
                                          <p:attrName>style.visibility</p:attrName>
                                        </p:attrNameLst>
                                      </p:cBhvr>
                                      <p:to>
                                        <p:strVal val="visible"/>
                                      </p:to>
                                    </p:set>
                                  </p:childTnLst>
                                  <p:subTnLst>
                                    <p:set>
                                      <p:cBhvr override="childStyle">
                                        <p:cTn dur="1" fill="hold" display="0" masterRel="nextClick" afterEffect="1"/>
                                        <p:tgtEl>
                                          <p:spTgt spid="54477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3" grpId="0" animBg="1"/>
      <p:bldP spid="544774" grpId="0" animBg="1"/>
      <p:bldP spid="54477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C413964-D97B-4822-8918-C4EE3D0A90CA}" type="slidenum">
              <a:rPr lang="en-US" altLang="zh-CN" sz="1200"/>
              <a:pPr>
                <a:spcAft>
                  <a:spcPct val="0"/>
                </a:spcAft>
                <a:buClrTx/>
                <a:buFontTx/>
                <a:buNone/>
              </a:pPr>
              <a:t>87</a:t>
            </a:fld>
            <a:endParaRPr lang="en-US" altLang="zh-CN" sz="1200"/>
          </a:p>
        </p:txBody>
      </p:sp>
      <p:graphicFrame>
        <p:nvGraphicFramePr>
          <p:cNvPr id="96259" name="Object 2"/>
          <p:cNvGraphicFramePr>
            <a:graphicFrameLocks noChangeAspect="1"/>
          </p:cNvGraphicFramePr>
          <p:nvPr/>
        </p:nvGraphicFramePr>
        <p:xfrm>
          <a:off x="0" y="0"/>
          <a:ext cx="7058025" cy="6057900"/>
        </p:xfrm>
        <a:graphic>
          <a:graphicData uri="http://schemas.openxmlformats.org/presentationml/2006/ole">
            <mc:AlternateContent xmlns:mc="http://schemas.openxmlformats.org/markup-compatibility/2006">
              <mc:Choice xmlns:v="urn:schemas-microsoft-com:vml" Requires="v">
                <p:oleObj spid="_x0000_s96267" name="文档" r:id="rId3" imgW="7089269" imgH="6087282" progId="Word.Document.8">
                  <p:embed/>
                </p:oleObj>
              </mc:Choice>
              <mc:Fallback>
                <p:oleObj name="文档" r:id="rId3" imgW="7089269" imgH="608728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8025" cy="605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5797" name="Line 5"/>
          <p:cNvSpPr>
            <a:spLocks noChangeShapeType="1"/>
          </p:cNvSpPr>
          <p:nvPr/>
        </p:nvSpPr>
        <p:spPr bwMode="auto">
          <a:xfrm flipH="1" flipV="1">
            <a:off x="4876800" y="609600"/>
            <a:ext cx="685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5798" name="Text Box 6"/>
          <p:cNvSpPr txBox="1">
            <a:spLocks noChangeArrowheads="1"/>
          </p:cNvSpPr>
          <p:nvPr/>
        </p:nvSpPr>
        <p:spPr bwMode="auto">
          <a:xfrm>
            <a:off x="5562600" y="990600"/>
            <a:ext cx="22098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Maintain new data member, </a:t>
            </a:r>
            <a:r>
              <a:rPr lang="en-US" altLang="zh-CN" sz="1600" b="1">
                <a:latin typeface="Courier New" panose="02070309020205020404" pitchFamily="49" charset="0"/>
                <a:cs typeface="Times New Roman" panose="02020603050405020304" pitchFamily="18" charset="0"/>
              </a:rPr>
              <a:t>grossSales</a:t>
            </a:r>
          </a:p>
        </p:txBody>
      </p:sp>
      <p:sp>
        <p:nvSpPr>
          <p:cNvPr id="545799" name="Line 7"/>
          <p:cNvSpPr>
            <a:spLocks noChangeShapeType="1"/>
          </p:cNvSpPr>
          <p:nvPr/>
        </p:nvSpPr>
        <p:spPr bwMode="auto">
          <a:xfrm flipH="1">
            <a:off x="4419600" y="1219200"/>
            <a:ext cx="1143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5800" name="Line 8"/>
          <p:cNvSpPr>
            <a:spLocks noChangeShapeType="1"/>
          </p:cNvSpPr>
          <p:nvPr/>
        </p:nvSpPr>
        <p:spPr bwMode="auto">
          <a:xfrm flipH="1" flipV="1">
            <a:off x="4114800" y="3886200"/>
            <a:ext cx="1066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5801" name="Text Box 9"/>
          <p:cNvSpPr txBox="1">
            <a:spLocks noChangeArrowheads="1"/>
          </p:cNvSpPr>
          <p:nvPr/>
        </p:nvSpPr>
        <p:spPr bwMode="auto">
          <a:xfrm>
            <a:off x="5181600" y="4038600"/>
            <a:ext cx="2895600" cy="83502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Overridden </a:t>
            </a:r>
            <a:r>
              <a:rPr lang="en-US" altLang="zh-CN" sz="1600" b="1">
                <a:latin typeface="Courier New" panose="02070309020205020404" pitchFamily="49" charset="0"/>
                <a:cs typeface="Times New Roman" panose="02020603050405020304" pitchFamily="18" charset="0"/>
              </a:rPr>
              <a:t>earnings</a:t>
            </a:r>
            <a:r>
              <a:rPr lang="en-US" altLang="zh-CN" sz="1600">
                <a:latin typeface="Times New Roman" panose="02020603050405020304" pitchFamily="18" charset="0"/>
                <a:cs typeface="Times New Roman" panose="02020603050405020304" pitchFamily="18" charset="0"/>
              </a:rPr>
              <a:t> and </a:t>
            </a:r>
            <a:r>
              <a:rPr lang="en-US" altLang="zh-CN" sz="1600" b="1">
                <a:latin typeface="Courier New" panose="02070309020205020404" pitchFamily="49" charset="0"/>
                <a:cs typeface="Times New Roman" panose="02020603050405020304" pitchFamily="18" charset="0"/>
              </a:rPr>
              <a:t>print</a:t>
            </a:r>
            <a:r>
              <a:rPr lang="en-US" altLang="zh-CN" sz="1600">
                <a:latin typeface="Times New Roman" panose="02020603050405020304" pitchFamily="18" charset="0"/>
                <a:cs typeface="Times New Roman" panose="02020603050405020304" pitchFamily="18" charset="0"/>
              </a:rPr>
              <a:t> functions incorporate commission rate and gross sales</a:t>
            </a:r>
          </a:p>
        </p:txBody>
      </p:sp>
      <p:sp>
        <p:nvSpPr>
          <p:cNvPr id="545802" name="Line 10"/>
          <p:cNvSpPr>
            <a:spLocks noChangeShapeType="1"/>
          </p:cNvSpPr>
          <p:nvPr/>
        </p:nvSpPr>
        <p:spPr bwMode="auto">
          <a:xfrm flipH="1">
            <a:off x="4419600" y="4495800"/>
            <a:ext cx="7620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5797"/>
                                        </p:tgtEl>
                                        <p:attrNameLst>
                                          <p:attrName>style.visibility</p:attrName>
                                        </p:attrNameLst>
                                      </p:cBhvr>
                                      <p:to>
                                        <p:strVal val="visible"/>
                                      </p:to>
                                    </p:set>
                                  </p:childTnLst>
                                  <p:subTnLst>
                                    <p:set>
                                      <p:cBhvr override="childStyle">
                                        <p:cTn dur="1" fill="hold" display="0" masterRel="nextClick" afterEffect="1"/>
                                        <p:tgtEl>
                                          <p:spTgt spid="54579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45798"/>
                                        </p:tgtEl>
                                        <p:attrNameLst>
                                          <p:attrName>style.visibility</p:attrName>
                                        </p:attrNameLst>
                                      </p:cBhvr>
                                      <p:to>
                                        <p:strVal val="visible"/>
                                      </p:to>
                                    </p:set>
                                  </p:childTnLst>
                                  <p:subTnLst>
                                    <p:set>
                                      <p:cBhvr override="childStyle">
                                        <p:cTn dur="1" fill="hold" display="0" masterRel="nextClick" afterEffect="1"/>
                                        <p:tgtEl>
                                          <p:spTgt spid="545798"/>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45799"/>
                                        </p:tgtEl>
                                        <p:attrNameLst>
                                          <p:attrName>style.visibility</p:attrName>
                                        </p:attrNameLst>
                                      </p:cBhvr>
                                      <p:to>
                                        <p:strVal val="visible"/>
                                      </p:to>
                                    </p:set>
                                  </p:childTnLst>
                                  <p:subTnLst>
                                    <p:set>
                                      <p:cBhvr override="childStyle">
                                        <p:cTn dur="1" fill="hold" display="0" masterRel="nextClick" afterEffect="1"/>
                                        <p:tgtEl>
                                          <p:spTgt spid="545799"/>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5800"/>
                                        </p:tgtEl>
                                        <p:attrNameLst>
                                          <p:attrName>style.visibility</p:attrName>
                                        </p:attrNameLst>
                                      </p:cBhvr>
                                      <p:to>
                                        <p:strVal val="visible"/>
                                      </p:to>
                                    </p:set>
                                  </p:childTnLst>
                                  <p:subTnLst>
                                    <p:set>
                                      <p:cBhvr override="childStyle">
                                        <p:cTn dur="1" fill="hold" display="0" masterRel="nextClick" afterEffect="1"/>
                                        <p:tgtEl>
                                          <p:spTgt spid="545800"/>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545801"/>
                                        </p:tgtEl>
                                        <p:attrNameLst>
                                          <p:attrName>style.visibility</p:attrName>
                                        </p:attrNameLst>
                                      </p:cBhvr>
                                      <p:to>
                                        <p:strVal val="visible"/>
                                      </p:to>
                                    </p:set>
                                  </p:childTnLst>
                                  <p:subTnLst>
                                    <p:set>
                                      <p:cBhvr override="childStyle">
                                        <p:cTn dur="1" fill="hold" display="0" masterRel="nextClick" afterEffect="1"/>
                                        <p:tgtEl>
                                          <p:spTgt spid="545801"/>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545802"/>
                                        </p:tgtEl>
                                        <p:attrNameLst>
                                          <p:attrName>style.visibility</p:attrName>
                                        </p:attrNameLst>
                                      </p:cBhvr>
                                      <p:to>
                                        <p:strVal val="visible"/>
                                      </p:to>
                                    </p:set>
                                  </p:childTnLst>
                                  <p:subTnLst>
                                    <p:set>
                                      <p:cBhvr override="childStyle">
                                        <p:cTn dur="1" fill="hold" display="0" masterRel="nextClick" afterEffect="1"/>
                                        <p:tgtEl>
                                          <p:spTgt spid="54580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7" grpId="0" animBg="1"/>
      <p:bldP spid="545798" grpId="0" animBg="1"/>
      <p:bldP spid="545799" grpId="0" animBg="1"/>
      <p:bldP spid="545800" grpId="0" animBg="1"/>
      <p:bldP spid="545801" grpId="0" animBg="1"/>
      <p:bldP spid="54580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696C9E1-1671-4425-968F-22F351F7FB81}" type="slidenum">
              <a:rPr lang="en-US" altLang="zh-CN" sz="1200"/>
              <a:pPr>
                <a:spcAft>
                  <a:spcPct val="0"/>
                </a:spcAft>
                <a:buClrTx/>
                <a:buFontTx/>
                <a:buNone/>
              </a:pPr>
              <a:t>88</a:t>
            </a:fld>
            <a:endParaRPr lang="en-US" altLang="zh-CN" sz="1200"/>
          </a:p>
        </p:txBody>
      </p:sp>
      <p:sp>
        <p:nvSpPr>
          <p:cNvPr id="97283" name="Rectangle 2"/>
          <p:cNvSpPr>
            <a:spLocks noRot="1" noChangeArrowheads="1"/>
          </p:cNvSpPr>
          <p:nvPr/>
        </p:nvSpPr>
        <p:spPr bwMode="auto">
          <a:xfrm>
            <a:off x="152400" y="609600"/>
            <a:ext cx="8839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16 </a:t>
            </a:r>
            <a:r>
              <a:rPr lang="en-US" altLang="zh-CN" sz="2800" b="1">
                <a:solidFill>
                  <a:srgbClr val="051AB3"/>
                </a:solidFill>
                <a:latin typeface="Arial Narrow" panose="020B0606020202030204" pitchFamily="34" charset="0"/>
                <a:ea typeface="黑体" panose="02010609060101010101" pitchFamily="49" charset="-122"/>
              </a:rPr>
              <a:t>Creating Indirect Concrete Derived Class BasePlusCommissionEmployee</a:t>
            </a:r>
          </a:p>
        </p:txBody>
      </p:sp>
      <p:sp>
        <p:nvSpPr>
          <p:cNvPr id="97284" name="Rectangle 3"/>
          <p:cNvSpPr>
            <a:spLocks noGrp="1" noChangeArrowheads="1"/>
          </p:cNvSpPr>
          <p:nvPr>
            <p:ph type="body" idx="1"/>
          </p:nvPr>
        </p:nvSpPr>
        <p:spPr>
          <a:xfrm>
            <a:off x="152400" y="1676400"/>
            <a:ext cx="8839200" cy="36576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2800" b="1" smtClean="0">
                <a:latin typeface="Arial Narrow" panose="020B0606020202030204" pitchFamily="34" charset="0"/>
                <a:ea typeface="黑体" panose="02010609060101010101" pitchFamily="49" charset="-122"/>
              </a:rPr>
              <a:t>BasePlusCommissionEmployee </a:t>
            </a:r>
            <a:r>
              <a:rPr lang="zh-CN" altLang="en-US" sz="2800" b="1" smtClean="0">
                <a:latin typeface="Arial Narrow" panose="020B0606020202030204" pitchFamily="34" charset="0"/>
                <a:ea typeface="黑体" panose="02010609060101010101" pitchFamily="49" charset="-122"/>
              </a:rPr>
              <a:t>继承自 </a:t>
            </a:r>
            <a:r>
              <a:rPr lang="en-US" altLang="zh-CN" sz="2800" b="1" smtClean="0">
                <a:latin typeface="Arial Narrow" panose="020B0606020202030204" pitchFamily="34" charset="0"/>
                <a:ea typeface="黑体" panose="02010609060101010101" pitchFamily="49" charset="-122"/>
              </a:rPr>
              <a:t>CommissionEmployee</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包含 </a:t>
            </a:r>
            <a:r>
              <a:rPr lang="en-US" altLang="zh-CN" sz="2800" b="1" smtClean="0">
                <a:latin typeface="Arial Narrow" panose="020B0606020202030204" pitchFamily="34" charset="0"/>
                <a:ea typeface="黑体" panose="02010609060101010101" pitchFamily="49" charset="-122"/>
              </a:rPr>
              <a:t>base salary</a:t>
            </a:r>
          </a:p>
          <a:p>
            <a:pPr lvl="2" eaLnBrk="1" hangingPunct="1">
              <a:lnSpc>
                <a:spcPct val="120000"/>
              </a:lnSpc>
            </a:pPr>
            <a:r>
              <a:rPr lang="zh-CN" altLang="en-US" sz="2800" b="1" smtClean="0">
                <a:latin typeface="Consolas" panose="020B0609020204030204" pitchFamily="49" charset="0"/>
                <a:ea typeface="楷体_GB2312" pitchFamily="49" charset="-122"/>
              </a:rPr>
              <a:t>覆盖 </a:t>
            </a:r>
            <a:r>
              <a:rPr lang="en-US" altLang="zh-CN" sz="2800" b="1" smtClean="0">
                <a:latin typeface="Consolas" panose="020B0609020204030204" pitchFamily="49" charset="0"/>
                <a:ea typeface="楷体_GB2312" pitchFamily="49" charset="-122"/>
              </a:rPr>
              <a:t>earnings </a:t>
            </a:r>
            <a:r>
              <a:rPr lang="zh-CN" altLang="en-US" sz="2800" b="1" smtClean="0">
                <a:latin typeface="Consolas" panose="020B0609020204030204" pitchFamily="49" charset="0"/>
                <a:ea typeface="楷体_GB2312" pitchFamily="49" charset="-122"/>
              </a:rPr>
              <a:t>函数以包含 </a:t>
            </a:r>
            <a:r>
              <a:rPr lang="en-US" altLang="zh-CN" sz="2800" b="1" smtClean="0">
                <a:latin typeface="Consolas" panose="020B0609020204030204" pitchFamily="49" charset="0"/>
                <a:ea typeface="楷体_GB2312" pitchFamily="49" charset="-122"/>
              </a:rPr>
              <a:t>base salary</a:t>
            </a:r>
          </a:p>
          <a:p>
            <a:pPr lvl="2" eaLnBrk="1" hangingPunct="1">
              <a:lnSpc>
                <a:spcPct val="120000"/>
              </a:lnSpc>
            </a:pPr>
            <a:r>
              <a:rPr lang="zh-CN" altLang="en-US" sz="2800" b="1" smtClean="0">
                <a:latin typeface="Consolas" panose="020B0609020204030204" pitchFamily="49" charset="0"/>
                <a:ea typeface="楷体_GB2312" pitchFamily="49" charset="-122"/>
              </a:rPr>
              <a:t>覆盖 </a:t>
            </a:r>
            <a:r>
              <a:rPr lang="en-US" altLang="zh-CN" sz="2800" b="1" smtClean="0">
                <a:latin typeface="Consolas" panose="020B0609020204030204" pitchFamily="49" charset="0"/>
                <a:ea typeface="楷体_GB2312" pitchFamily="49" charset="-122"/>
              </a:rPr>
              <a:t>print </a:t>
            </a:r>
            <a:r>
              <a:rPr lang="zh-CN" altLang="en-US" sz="2800" b="1" smtClean="0">
                <a:latin typeface="Consolas" panose="020B0609020204030204" pitchFamily="49" charset="0"/>
                <a:ea typeface="楷体_GB2312" pitchFamily="49" charset="-122"/>
              </a:rPr>
              <a:t>函数以包含 </a:t>
            </a:r>
            <a:r>
              <a:rPr lang="en-US" altLang="zh-CN" sz="2800" b="1" smtClean="0">
                <a:latin typeface="Consolas" panose="020B0609020204030204" pitchFamily="49" charset="0"/>
                <a:ea typeface="楷体_GB2312" pitchFamily="49" charset="-122"/>
              </a:rPr>
              <a:t>base salary</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具体类，因为其直接基类为具体类</a:t>
            </a:r>
          </a:p>
        </p:txBody>
      </p:sp>
    </p:spTree>
  </p:cSld>
  <p:clrMapOvr>
    <a:masterClrMapping/>
  </p:clrMapOvr>
  <p:transition spd="slow">
    <p:pull dir="ru"/>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93177AC-1193-4A69-A288-AE0C81C6CAE1}" type="slidenum">
              <a:rPr lang="en-US" altLang="zh-CN" sz="1200"/>
              <a:pPr>
                <a:spcAft>
                  <a:spcPct val="0"/>
                </a:spcAft>
                <a:buClrTx/>
                <a:buFontTx/>
                <a:buNone/>
              </a:pPr>
              <a:t>89</a:t>
            </a:fld>
            <a:endParaRPr lang="en-US" altLang="zh-CN" sz="1200"/>
          </a:p>
        </p:txBody>
      </p:sp>
      <p:graphicFrame>
        <p:nvGraphicFramePr>
          <p:cNvPr id="98307" name="Object 2"/>
          <p:cNvGraphicFramePr>
            <a:graphicFrameLocks noChangeAspect="1"/>
          </p:cNvGraphicFramePr>
          <p:nvPr/>
        </p:nvGraphicFramePr>
        <p:xfrm>
          <a:off x="0" y="0"/>
          <a:ext cx="7058025" cy="5657850"/>
        </p:xfrm>
        <a:graphic>
          <a:graphicData uri="http://schemas.openxmlformats.org/presentationml/2006/ole">
            <mc:AlternateContent xmlns:mc="http://schemas.openxmlformats.org/markup-compatibility/2006">
              <mc:Choice xmlns:v="urn:schemas-microsoft-com:vml" Requires="v">
                <p:oleObj spid="_x0000_s98314" name="文档" r:id="rId3" imgW="7089269" imgH="5674151" progId="Word.Document.8">
                  <p:embed/>
                </p:oleObj>
              </mc:Choice>
              <mc:Fallback>
                <p:oleObj name="文档" r:id="rId3" imgW="7089269" imgH="5674151"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8025" cy="565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6821" name="Line 5"/>
          <p:cNvSpPr>
            <a:spLocks noChangeShapeType="1"/>
          </p:cNvSpPr>
          <p:nvPr/>
        </p:nvSpPr>
        <p:spPr bwMode="auto">
          <a:xfrm flipH="1" flipV="1">
            <a:off x="4572000" y="1828800"/>
            <a:ext cx="533400" cy="3175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6822" name="Text Box 6"/>
          <p:cNvSpPr txBox="1">
            <a:spLocks noChangeArrowheads="1"/>
          </p:cNvSpPr>
          <p:nvPr/>
        </p:nvSpPr>
        <p:spPr bwMode="auto">
          <a:xfrm>
            <a:off x="5105400" y="1819275"/>
            <a:ext cx="3886200" cy="46672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200" b="1">
                <a:latin typeface="Courier New" panose="02070309020205020404" pitchFamily="49" charset="0"/>
                <a:cs typeface="Times New Roman" panose="02020603050405020304" pitchFamily="18" charset="0"/>
              </a:rPr>
              <a:t>BasePlusCommissionEmployee</a:t>
            </a:r>
            <a:r>
              <a:rPr lang="en-US" altLang="zh-CN" sz="1200">
                <a:latin typeface="Times New Roman" panose="02020603050405020304" pitchFamily="18" charset="0"/>
                <a:cs typeface="Times New Roman" panose="02020603050405020304" pitchFamily="18" charset="0"/>
              </a:rPr>
              <a:t> inherits from </a:t>
            </a:r>
            <a:r>
              <a:rPr lang="en-US" altLang="zh-CN" sz="1200" b="1">
                <a:latin typeface="Courier New" panose="02070309020205020404" pitchFamily="49" charset="0"/>
                <a:cs typeface="Times New Roman" panose="02020603050405020304" pitchFamily="18" charset="0"/>
              </a:rPr>
              <a:t>CommissionEmployee</a:t>
            </a:r>
            <a:r>
              <a:rPr lang="en-US" altLang="zh-CN" sz="1200">
                <a:latin typeface="Times New Roman" panose="02020603050405020304" pitchFamily="18" charset="0"/>
                <a:cs typeface="Times New Roman" panose="02020603050405020304" pitchFamily="18" charset="0"/>
              </a:rPr>
              <a:t>, already concrete</a:t>
            </a:r>
            <a:endParaRPr lang="en-US" altLang="zh-CN" sz="1200">
              <a:latin typeface="Lucida Console" panose="020B0609040504020204" pitchFamily="49" charset="0"/>
              <a:cs typeface="Times New Roman" panose="02020603050405020304" pitchFamily="18" charset="0"/>
            </a:endParaRPr>
          </a:p>
        </p:txBody>
      </p:sp>
      <p:sp>
        <p:nvSpPr>
          <p:cNvPr id="546823" name="Line 7"/>
          <p:cNvSpPr>
            <a:spLocks noChangeShapeType="1"/>
          </p:cNvSpPr>
          <p:nvPr/>
        </p:nvSpPr>
        <p:spPr bwMode="auto">
          <a:xfrm flipH="1" flipV="1">
            <a:off x="3276600" y="4038600"/>
            <a:ext cx="1295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6824" name="Text Box 8"/>
          <p:cNvSpPr txBox="1">
            <a:spLocks noChangeArrowheads="1"/>
          </p:cNvSpPr>
          <p:nvPr/>
        </p:nvSpPr>
        <p:spPr bwMode="auto">
          <a:xfrm>
            <a:off x="4572000" y="4572000"/>
            <a:ext cx="2590800"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Functions will be overridden</a:t>
            </a:r>
            <a:endParaRPr lang="en-US" altLang="zh-CN" sz="1600">
              <a:latin typeface="Lucida Console" panose="020B0609040504020204" pitchFamily="49" charset="0"/>
              <a:cs typeface="Times New Roman" panose="02020603050405020304" pitchFamily="18" charset="0"/>
            </a:endParaRPr>
          </a:p>
        </p:txBody>
      </p:sp>
      <p:sp>
        <p:nvSpPr>
          <p:cNvPr id="546825" name="Line 9"/>
          <p:cNvSpPr>
            <a:spLocks noChangeShapeType="1"/>
          </p:cNvSpPr>
          <p:nvPr/>
        </p:nvSpPr>
        <p:spPr bwMode="auto">
          <a:xfrm flipH="1" flipV="1">
            <a:off x="2895600" y="4267200"/>
            <a:ext cx="1676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6821"/>
                                        </p:tgtEl>
                                        <p:attrNameLst>
                                          <p:attrName>style.visibility</p:attrName>
                                        </p:attrNameLst>
                                      </p:cBhvr>
                                      <p:to>
                                        <p:strVal val="visible"/>
                                      </p:to>
                                    </p:set>
                                  </p:childTnLst>
                                  <p:subTnLst>
                                    <p:set>
                                      <p:cBhvr override="childStyle">
                                        <p:cTn dur="1" fill="hold" display="0" masterRel="nextClick" afterEffect="1"/>
                                        <p:tgtEl>
                                          <p:spTgt spid="54682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46822"/>
                                        </p:tgtEl>
                                        <p:attrNameLst>
                                          <p:attrName>style.visibility</p:attrName>
                                        </p:attrNameLst>
                                      </p:cBhvr>
                                      <p:to>
                                        <p:strVal val="visible"/>
                                      </p:to>
                                    </p:set>
                                  </p:childTnLst>
                                  <p:subTnLst>
                                    <p:set>
                                      <p:cBhvr override="childStyle">
                                        <p:cTn dur="1" fill="hold" display="0" masterRel="nextClick" afterEffect="1"/>
                                        <p:tgtEl>
                                          <p:spTgt spid="546822"/>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6823"/>
                                        </p:tgtEl>
                                        <p:attrNameLst>
                                          <p:attrName>style.visibility</p:attrName>
                                        </p:attrNameLst>
                                      </p:cBhvr>
                                      <p:to>
                                        <p:strVal val="visible"/>
                                      </p:to>
                                    </p:set>
                                  </p:childTnLst>
                                  <p:subTnLst>
                                    <p:set>
                                      <p:cBhvr override="childStyle">
                                        <p:cTn dur="1" fill="hold" display="0" masterRel="nextClick" afterEffect="1"/>
                                        <p:tgtEl>
                                          <p:spTgt spid="546823"/>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46824"/>
                                        </p:tgtEl>
                                        <p:attrNameLst>
                                          <p:attrName>style.visibility</p:attrName>
                                        </p:attrNameLst>
                                      </p:cBhvr>
                                      <p:to>
                                        <p:strVal val="visible"/>
                                      </p:to>
                                    </p:set>
                                  </p:childTnLst>
                                  <p:subTnLst>
                                    <p:set>
                                      <p:cBhvr override="childStyle">
                                        <p:cTn dur="1" fill="hold" display="0" masterRel="nextClick" afterEffect="1"/>
                                        <p:tgtEl>
                                          <p:spTgt spid="546824"/>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546825"/>
                                        </p:tgtEl>
                                        <p:attrNameLst>
                                          <p:attrName>style.visibility</p:attrName>
                                        </p:attrNameLst>
                                      </p:cBhvr>
                                      <p:to>
                                        <p:strVal val="visible"/>
                                      </p:to>
                                    </p:set>
                                  </p:childTnLst>
                                  <p:subTnLst>
                                    <p:set>
                                      <p:cBhvr override="childStyle">
                                        <p:cTn dur="1" fill="hold" display="0" masterRel="nextClick" afterEffect="1"/>
                                        <p:tgtEl>
                                          <p:spTgt spid="5468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1" grpId="0" animBg="1"/>
      <p:bldP spid="546822" grpId="0" animBg="1"/>
      <p:bldP spid="546823" grpId="0" animBg="1"/>
      <p:bldP spid="546824" grpId="0" animBg="1"/>
      <p:bldP spid="5468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6D365C1-84A4-494B-BC64-DEED4EC864B6}" type="slidenum">
              <a:rPr lang="en-US" altLang="zh-CN" sz="1200"/>
              <a:pPr>
                <a:spcAft>
                  <a:spcPct val="0"/>
                </a:spcAft>
                <a:buClrTx/>
                <a:buFontTx/>
                <a:buNone/>
              </a:pPr>
              <a:t>9</a:t>
            </a:fld>
            <a:endParaRPr lang="en-US" altLang="zh-CN" sz="1200"/>
          </a:p>
        </p:txBody>
      </p:sp>
      <p:sp>
        <p:nvSpPr>
          <p:cNvPr id="12291"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Polymorphism Examples</a:t>
            </a:r>
          </a:p>
        </p:txBody>
      </p:sp>
      <p:sp>
        <p:nvSpPr>
          <p:cNvPr id="12292" name="Rectangle 3"/>
          <p:cNvSpPr>
            <a:spLocks noGrp="1" noChangeArrowheads="1"/>
          </p:cNvSpPr>
          <p:nvPr>
            <p:ph type="body" idx="1"/>
          </p:nvPr>
        </p:nvSpPr>
        <p:spPr>
          <a:xfrm>
            <a:off x="76200" y="1493838"/>
            <a:ext cx="8915400" cy="21637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dirty="0" smtClean="0">
                <a:latin typeface="Arial Narrow" panose="020B0606020202030204" pitchFamily="34" charset="0"/>
                <a:ea typeface="黑体" panose="02010609060101010101" pitchFamily="49" charset="-122"/>
              </a:rPr>
              <a:t>多态在程序通过基类指针或引用来调用虚拟函数时出现</a:t>
            </a:r>
          </a:p>
          <a:p>
            <a:pPr lvl="1" eaLnBrk="1" hangingPunct="1">
              <a:lnSpc>
                <a:spcPct val="120000"/>
              </a:lnSpc>
            </a:pPr>
            <a:r>
              <a:rPr lang="en-US" altLang="zh-CN" sz="2800" dirty="0" smtClean="0">
                <a:latin typeface="微软雅黑" panose="020B0503020204020204" pitchFamily="34" charset="-122"/>
                <a:ea typeface="微软雅黑" panose="020B0503020204020204" pitchFamily="34" charset="-122"/>
              </a:rPr>
              <a:t>C++ </a:t>
            </a:r>
            <a:r>
              <a:rPr lang="zh-CN" altLang="en-US" sz="2800" dirty="0" smtClean="0">
                <a:latin typeface="微软雅黑" panose="020B0503020204020204" pitchFamily="34" charset="-122"/>
                <a:ea typeface="微软雅黑" panose="020B0503020204020204" pitchFamily="34" charset="-122"/>
              </a:rPr>
              <a:t>动态选择所指向对象的正确函数</a:t>
            </a:r>
          </a:p>
        </p:txBody>
      </p:sp>
    </p:spTree>
  </p:cSld>
  <p:clrMapOvr>
    <a:masterClrMapping/>
  </p:clrMapOvr>
  <p:transition spd="slow">
    <p:pull dir="ru"/>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F59DFB95-E5D1-47D1-A2AF-2FA5D94BE8E5}" type="slidenum">
              <a:rPr lang="en-US" altLang="zh-CN" sz="1200"/>
              <a:pPr>
                <a:spcAft>
                  <a:spcPct val="0"/>
                </a:spcAft>
                <a:buClrTx/>
                <a:buFontTx/>
                <a:buNone/>
              </a:pPr>
              <a:t>90</a:t>
            </a:fld>
            <a:endParaRPr lang="en-US" altLang="zh-CN" sz="1200"/>
          </a:p>
        </p:txBody>
      </p:sp>
      <p:graphicFrame>
        <p:nvGraphicFramePr>
          <p:cNvPr id="99331" name="Object 2"/>
          <p:cNvGraphicFramePr>
            <a:graphicFrameLocks noChangeAspect="1"/>
          </p:cNvGraphicFramePr>
          <p:nvPr/>
        </p:nvGraphicFramePr>
        <p:xfrm>
          <a:off x="0" y="0"/>
          <a:ext cx="7075488" cy="6054725"/>
        </p:xfrm>
        <a:graphic>
          <a:graphicData uri="http://schemas.openxmlformats.org/presentationml/2006/ole">
            <mc:AlternateContent xmlns:mc="http://schemas.openxmlformats.org/markup-compatibility/2006">
              <mc:Choice xmlns:v="urn:schemas-microsoft-com:vml" Requires="v">
                <p:oleObj spid="_x0000_s99336" name="Document" r:id="rId3" imgW="7078146" imgH="6056450" progId="Word.Document.8">
                  <p:embed/>
                </p:oleObj>
              </mc:Choice>
              <mc:Fallback>
                <p:oleObj name="Document" r:id="rId3" imgW="7078146" imgH="605645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75488" cy="605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7845" name="Line 5"/>
          <p:cNvSpPr>
            <a:spLocks noChangeShapeType="1"/>
          </p:cNvSpPr>
          <p:nvPr/>
        </p:nvSpPr>
        <p:spPr bwMode="auto">
          <a:xfrm flipH="1" flipV="1">
            <a:off x="5562600" y="4038600"/>
            <a:ext cx="457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7846" name="Text Box 6"/>
          <p:cNvSpPr txBox="1">
            <a:spLocks noChangeArrowheads="1"/>
          </p:cNvSpPr>
          <p:nvPr/>
        </p:nvSpPr>
        <p:spPr bwMode="auto">
          <a:xfrm>
            <a:off x="5943600" y="4343400"/>
            <a:ext cx="22098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Maintain new data member, </a:t>
            </a:r>
            <a:r>
              <a:rPr lang="en-US" altLang="zh-CN" sz="1600" b="1">
                <a:latin typeface="Courier New" panose="02070309020205020404" pitchFamily="49" charset="0"/>
                <a:cs typeface="Times New Roman" panose="02020603050405020304" pitchFamily="18" charset="0"/>
              </a:rPr>
              <a:t>baseSalary</a:t>
            </a:r>
          </a:p>
        </p:txBody>
      </p:sp>
      <p:sp>
        <p:nvSpPr>
          <p:cNvPr id="547847" name="Line 7"/>
          <p:cNvSpPr>
            <a:spLocks noChangeShapeType="1"/>
          </p:cNvSpPr>
          <p:nvPr/>
        </p:nvSpPr>
        <p:spPr bwMode="auto">
          <a:xfrm flipH="1">
            <a:off x="5029200" y="4572000"/>
            <a:ext cx="914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7845"/>
                                        </p:tgtEl>
                                        <p:attrNameLst>
                                          <p:attrName>style.visibility</p:attrName>
                                        </p:attrNameLst>
                                      </p:cBhvr>
                                      <p:to>
                                        <p:strVal val="visible"/>
                                      </p:to>
                                    </p:set>
                                  </p:childTnLst>
                                  <p:subTnLst>
                                    <p:set>
                                      <p:cBhvr override="childStyle">
                                        <p:cTn dur="1" fill="hold" display="0" masterRel="nextClick" afterEffect="1"/>
                                        <p:tgtEl>
                                          <p:spTgt spid="54784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47846"/>
                                        </p:tgtEl>
                                        <p:attrNameLst>
                                          <p:attrName>style.visibility</p:attrName>
                                        </p:attrNameLst>
                                      </p:cBhvr>
                                      <p:to>
                                        <p:strVal val="visible"/>
                                      </p:to>
                                    </p:set>
                                  </p:childTnLst>
                                  <p:subTnLst>
                                    <p:set>
                                      <p:cBhvr override="childStyle">
                                        <p:cTn dur="1" fill="hold" display="0" masterRel="nextClick" afterEffect="1"/>
                                        <p:tgtEl>
                                          <p:spTgt spid="547846"/>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47847"/>
                                        </p:tgtEl>
                                        <p:attrNameLst>
                                          <p:attrName>style.visibility</p:attrName>
                                        </p:attrNameLst>
                                      </p:cBhvr>
                                      <p:to>
                                        <p:strVal val="visible"/>
                                      </p:to>
                                    </p:set>
                                  </p:childTnLst>
                                  <p:subTnLst>
                                    <p:set>
                                      <p:cBhvr override="childStyle">
                                        <p:cTn dur="1" fill="hold" display="0" masterRel="nextClick" afterEffect="1"/>
                                        <p:tgtEl>
                                          <p:spTgt spid="54784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5" grpId="0" animBg="1"/>
      <p:bldP spid="547846" grpId="0" animBg="1"/>
      <p:bldP spid="54784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94C3417-1D9E-4312-AD5C-509640D6F120}" type="slidenum">
              <a:rPr lang="en-US" altLang="zh-CN" sz="1200"/>
              <a:pPr>
                <a:spcAft>
                  <a:spcPct val="0"/>
                </a:spcAft>
                <a:buClrTx/>
                <a:buFontTx/>
                <a:buNone/>
              </a:pPr>
              <a:t>91</a:t>
            </a:fld>
            <a:endParaRPr lang="en-US" altLang="zh-CN" sz="1200"/>
          </a:p>
        </p:txBody>
      </p:sp>
      <p:graphicFrame>
        <p:nvGraphicFramePr>
          <p:cNvPr id="100355" name="Object 2"/>
          <p:cNvGraphicFramePr>
            <a:graphicFrameLocks noChangeAspect="1"/>
          </p:cNvGraphicFramePr>
          <p:nvPr/>
        </p:nvGraphicFramePr>
        <p:xfrm>
          <a:off x="0" y="0"/>
          <a:ext cx="7075488" cy="3600450"/>
        </p:xfrm>
        <a:graphic>
          <a:graphicData uri="http://schemas.openxmlformats.org/presentationml/2006/ole">
            <mc:AlternateContent xmlns:mc="http://schemas.openxmlformats.org/markup-compatibility/2006">
              <mc:Choice xmlns:v="urn:schemas-microsoft-com:vml" Requires="v">
                <p:oleObj spid="_x0000_s100360" name="文档" r:id="rId3" imgW="7089269" imgH="3612103" progId="Word.Document.8">
                  <p:embed/>
                </p:oleObj>
              </mc:Choice>
              <mc:Fallback>
                <p:oleObj name="文档" r:id="rId3" imgW="7089269" imgH="3612103"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75488"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8869" name="Line 5"/>
          <p:cNvSpPr>
            <a:spLocks noChangeShapeType="1"/>
          </p:cNvSpPr>
          <p:nvPr/>
        </p:nvSpPr>
        <p:spPr bwMode="auto">
          <a:xfrm flipH="1" flipV="1">
            <a:off x="2514600" y="1295400"/>
            <a:ext cx="2895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8870" name="Text Box 6"/>
          <p:cNvSpPr txBox="1">
            <a:spLocks noChangeArrowheads="1"/>
          </p:cNvSpPr>
          <p:nvPr/>
        </p:nvSpPr>
        <p:spPr bwMode="auto">
          <a:xfrm>
            <a:off x="5410200" y="1752600"/>
            <a:ext cx="32004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Overridden </a:t>
            </a:r>
            <a:r>
              <a:rPr lang="en-US" altLang="zh-CN" sz="1600" b="1">
                <a:latin typeface="Courier New" panose="02070309020205020404" pitchFamily="49" charset="0"/>
                <a:cs typeface="Times New Roman" panose="02020603050405020304" pitchFamily="18" charset="0"/>
              </a:rPr>
              <a:t>earnings</a:t>
            </a:r>
            <a:r>
              <a:rPr lang="en-US" altLang="zh-CN" sz="1600">
                <a:latin typeface="Times New Roman" panose="02020603050405020304" pitchFamily="18" charset="0"/>
                <a:cs typeface="Times New Roman" panose="02020603050405020304" pitchFamily="18" charset="0"/>
              </a:rPr>
              <a:t> and </a:t>
            </a:r>
            <a:r>
              <a:rPr lang="en-US" altLang="zh-CN" sz="1600" b="1">
                <a:latin typeface="Courier New" panose="02070309020205020404" pitchFamily="49" charset="0"/>
                <a:cs typeface="Times New Roman" panose="02020603050405020304" pitchFamily="18" charset="0"/>
              </a:rPr>
              <a:t>print</a:t>
            </a:r>
            <a:r>
              <a:rPr lang="en-US" altLang="zh-CN" sz="1600">
                <a:latin typeface="Times New Roman" panose="02020603050405020304" pitchFamily="18" charset="0"/>
                <a:cs typeface="Times New Roman" panose="02020603050405020304" pitchFamily="18" charset="0"/>
              </a:rPr>
              <a:t> functions incorporate base salary</a:t>
            </a:r>
          </a:p>
        </p:txBody>
      </p:sp>
      <p:sp>
        <p:nvSpPr>
          <p:cNvPr id="548871" name="Line 7"/>
          <p:cNvSpPr>
            <a:spLocks noChangeShapeType="1"/>
          </p:cNvSpPr>
          <p:nvPr/>
        </p:nvSpPr>
        <p:spPr bwMode="auto">
          <a:xfrm flipH="1">
            <a:off x="4343400" y="2057400"/>
            <a:ext cx="10668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8869"/>
                                        </p:tgtEl>
                                        <p:attrNameLst>
                                          <p:attrName>style.visibility</p:attrName>
                                        </p:attrNameLst>
                                      </p:cBhvr>
                                      <p:to>
                                        <p:strVal val="visible"/>
                                      </p:to>
                                    </p:set>
                                  </p:childTnLst>
                                  <p:subTnLst>
                                    <p:set>
                                      <p:cBhvr override="childStyle">
                                        <p:cTn dur="1" fill="hold" display="0" masterRel="nextClick" afterEffect="1"/>
                                        <p:tgtEl>
                                          <p:spTgt spid="54886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48870"/>
                                        </p:tgtEl>
                                        <p:attrNameLst>
                                          <p:attrName>style.visibility</p:attrName>
                                        </p:attrNameLst>
                                      </p:cBhvr>
                                      <p:to>
                                        <p:strVal val="visible"/>
                                      </p:to>
                                    </p:set>
                                  </p:childTnLst>
                                  <p:subTnLst>
                                    <p:set>
                                      <p:cBhvr override="childStyle">
                                        <p:cTn dur="1" fill="hold" display="0" masterRel="nextClick" afterEffect="1"/>
                                        <p:tgtEl>
                                          <p:spTgt spid="548870"/>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48871"/>
                                        </p:tgtEl>
                                        <p:attrNameLst>
                                          <p:attrName>style.visibility</p:attrName>
                                        </p:attrNameLst>
                                      </p:cBhvr>
                                      <p:to>
                                        <p:strVal val="visible"/>
                                      </p:to>
                                    </p:set>
                                  </p:childTnLst>
                                  <p:subTnLst>
                                    <p:set>
                                      <p:cBhvr override="childStyle">
                                        <p:cTn dur="1" fill="hold" display="0" masterRel="nextClick" afterEffect="1"/>
                                        <p:tgtEl>
                                          <p:spTgt spid="54887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9" grpId="0" animBg="1"/>
      <p:bldP spid="548870" grpId="0" animBg="1"/>
      <p:bldP spid="548871"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A2F49E7-1A71-401A-AC19-06EC50E39637}" type="slidenum">
              <a:rPr lang="en-US" altLang="zh-CN" sz="1200"/>
              <a:pPr>
                <a:spcAft>
                  <a:spcPct val="0"/>
                </a:spcAft>
                <a:buClrTx/>
                <a:buFontTx/>
                <a:buNone/>
              </a:pPr>
              <a:t>92</a:t>
            </a:fld>
            <a:endParaRPr lang="en-US" altLang="zh-CN" sz="1200"/>
          </a:p>
        </p:txBody>
      </p:sp>
      <p:sp>
        <p:nvSpPr>
          <p:cNvPr id="101379" name="Rectangle 2"/>
          <p:cNvSpPr>
            <a:spLocks noRot="1" noChangeArrowheads="1"/>
          </p:cNvSpPr>
          <p:nvPr/>
        </p:nvSpPr>
        <p:spPr bwMode="auto">
          <a:xfrm>
            <a:off x="152400" y="609600"/>
            <a:ext cx="8839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17 Demonstrating Polymorphic Processing</a:t>
            </a:r>
          </a:p>
        </p:txBody>
      </p:sp>
      <p:sp>
        <p:nvSpPr>
          <p:cNvPr id="101380" name="Rectangle 3"/>
          <p:cNvSpPr>
            <a:spLocks noGrp="1" noChangeArrowheads="1"/>
          </p:cNvSpPr>
          <p:nvPr>
            <p:ph type="body" idx="1"/>
          </p:nvPr>
        </p:nvSpPr>
        <p:spPr>
          <a:xfrm>
            <a:off x="152400" y="1570038"/>
            <a:ext cx="8839200" cy="4525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b="1" smtClean="0">
                <a:latin typeface="Arial Narrow" panose="020B0606020202030204" pitchFamily="34" charset="0"/>
                <a:ea typeface="黑体" panose="02010609060101010101" pitchFamily="49" charset="-122"/>
              </a:rPr>
              <a:t>创建 </a:t>
            </a:r>
            <a:r>
              <a:rPr lang="en-US" altLang="zh-CN" b="1" smtClean="0">
                <a:latin typeface="Arial Narrow" panose="020B0606020202030204" pitchFamily="34" charset="0"/>
                <a:ea typeface="黑体" panose="02010609060101010101" pitchFamily="49" charset="-122"/>
              </a:rPr>
              <a:t>SalariedEmployee</a:t>
            </a:r>
            <a:r>
              <a:rPr lang="zh-CN" altLang="en-US" b="1" smtClean="0">
                <a:latin typeface="Arial Narrow" panose="020B0606020202030204" pitchFamily="34" charset="0"/>
                <a:ea typeface="黑体" panose="02010609060101010101" pitchFamily="49" charset="-122"/>
              </a:rPr>
              <a:t>，</a:t>
            </a:r>
            <a:r>
              <a:rPr lang="en-US" altLang="zh-CN" b="1" smtClean="0">
                <a:latin typeface="Arial Narrow" panose="020B0606020202030204" pitchFamily="34" charset="0"/>
                <a:ea typeface="黑体" panose="02010609060101010101" pitchFamily="49" charset="-122"/>
              </a:rPr>
              <a:t>HourlyEmployee</a:t>
            </a:r>
            <a:r>
              <a:rPr lang="zh-CN" altLang="en-US" b="1" smtClean="0">
                <a:latin typeface="Arial Narrow" panose="020B0606020202030204" pitchFamily="34" charset="0"/>
                <a:ea typeface="黑体" panose="02010609060101010101" pitchFamily="49" charset="-122"/>
              </a:rPr>
              <a:t>，</a:t>
            </a:r>
            <a:r>
              <a:rPr lang="en-US" altLang="zh-CN" b="1" smtClean="0">
                <a:latin typeface="Arial Narrow" panose="020B0606020202030204" pitchFamily="34" charset="0"/>
                <a:ea typeface="黑体" panose="02010609060101010101" pitchFamily="49" charset="-122"/>
              </a:rPr>
              <a:t>CommissionEmployeeBase </a:t>
            </a:r>
            <a:r>
              <a:rPr lang="zh-CN" altLang="en-US" b="1" smtClean="0">
                <a:latin typeface="Arial Narrow" panose="020B0606020202030204" pitchFamily="34" charset="0"/>
                <a:ea typeface="黑体" panose="02010609060101010101" pitchFamily="49" charset="-122"/>
              </a:rPr>
              <a:t>和</a:t>
            </a:r>
            <a:r>
              <a:rPr lang="en-US" altLang="zh-CN" b="1" smtClean="0">
                <a:latin typeface="Arial Narrow" panose="020B0606020202030204" pitchFamily="34" charset="0"/>
                <a:ea typeface="黑体" panose="02010609060101010101" pitchFamily="49" charset="-122"/>
              </a:rPr>
              <a:t>PlusCommissionEmployee </a:t>
            </a:r>
            <a:r>
              <a:rPr lang="zh-CN" altLang="en-US" b="1" smtClean="0">
                <a:latin typeface="Arial Narrow" panose="020B0606020202030204" pitchFamily="34" charset="0"/>
                <a:ea typeface="黑体" panose="02010609060101010101" pitchFamily="49" charset="-122"/>
              </a:rPr>
              <a:t>对象</a:t>
            </a:r>
          </a:p>
          <a:p>
            <a:pPr lvl="1" eaLnBrk="1" hangingPunct="1">
              <a:lnSpc>
                <a:spcPct val="120000"/>
              </a:lnSpc>
            </a:pPr>
            <a:r>
              <a:rPr lang="zh-CN" altLang="en-US" sz="2400" b="1" smtClean="0">
                <a:latin typeface="Lucida Sans" panose="020B0602030504020204" pitchFamily="34" charset="0"/>
                <a:ea typeface="楷体_GB2312" pitchFamily="49" charset="-122"/>
              </a:rPr>
              <a:t>演示用静态绑定来处理对象</a:t>
            </a:r>
          </a:p>
          <a:p>
            <a:pPr lvl="2" eaLnBrk="1" hangingPunct="1">
              <a:lnSpc>
                <a:spcPct val="120000"/>
              </a:lnSpc>
            </a:pPr>
            <a:r>
              <a:rPr lang="zh-CN" altLang="en-US" sz="2400" b="1" smtClean="0">
                <a:latin typeface="Lucida Sans" panose="020B0602030504020204" pitchFamily="34" charset="0"/>
                <a:ea typeface="楷体_GB2312" pitchFamily="49" charset="-122"/>
              </a:rPr>
              <a:t>使用名字句柄而不是指针和引用</a:t>
            </a:r>
          </a:p>
          <a:p>
            <a:pPr lvl="2" eaLnBrk="1" hangingPunct="1">
              <a:lnSpc>
                <a:spcPct val="120000"/>
              </a:lnSpc>
            </a:pPr>
            <a:r>
              <a:rPr lang="zh-CN" altLang="en-US" sz="2400" b="1" smtClean="0">
                <a:latin typeface="Lucida Sans" panose="020B0602030504020204" pitchFamily="34" charset="0"/>
                <a:ea typeface="楷体_GB2312" pitchFamily="49" charset="-122"/>
              </a:rPr>
              <a:t>编译器标识对象类型并决定调用哪个 </a:t>
            </a:r>
            <a:r>
              <a:rPr lang="en-US" altLang="zh-CN" sz="2400" b="1" smtClean="0">
                <a:latin typeface="Lucida Sans" panose="020B0602030504020204" pitchFamily="34" charset="0"/>
                <a:ea typeface="楷体_GB2312" pitchFamily="49" charset="-122"/>
              </a:rPr>
              <a:t>print </a:t>
            </a:r>
            <a:r>
              <a:rPr lang="zh-CN" altLang="en-US" sz="2400" b="1" smtClean="0">
                <a:latin typeface="Lucida Sans" panose="020B0602030504020204" pitchFamily="34" charset="0"/>
                <a:ea typeface="楷体_GB2312" pitchFamily="49" charset="-122"/>
              </a:rPr>
              <a:t>和 </a:t>
            </a:r>
            <a:r>
              <a:rPr lang="en-US" altLang="zh-CN" sz="2400" b="1" smtClean="0">
                <a:latin typeface="Lucida Sans" panose="020B0602030504020204" pitchFamily="34" charset="0"/>
                <a:ea typeface="楷体_GB2312" pitchFamily="49" charset="-122"/>
              </a:rPr>
              <a:t>earning </a:t>
            </a:r>
            <a:r>
              <a:rPr lang="zh-CN" altLang="en-US" sz="2400" b="1" smtClean="0">
                <a:latin typeface="Lucida Sans" panose="020B0602030504020204" pitchFamily="34" charset="0"/>
                <a:ea typeface="楷体_GB2312" pitchFamily="49" charset="-122"/>
              </a:rPr>
              <a:t>函数</a:t>
            </a:r>
          </a:p>
          <a:p>
            <a:pPr lvl="1" eaLnBrk="1" hangingPunct="1">
              <a:lnSpc>
                <a:spcPct val="120000"/>
              </a:lnSpc>
            </a:pPr>
            <a:r>
              <a:rPr lang="zh-CN" altLang="en-US" sz="2400" b="1" smtClean="0">
                <a:latin typeface="Lucida Sans" panose="020B0602030504020204" pitchFamily="34" charset="0"/>
                <a:ea typeface="楷体_GB2312" pitchFamily="49" charset="-122"/>
              </a:rPr>
              <a:t>演示用多态来处理对象</a:t>
            </a:r>
          </a:p>
          <a:p>
            <a:pPr lvl="2" eaLnBrk="1" hangingPunct="1">
              <a:lnSpc>
                <a:spcPct val="120000"/>
              </a:lnSpc>
            </a:pPr>
            <a:r>
              <a:rPr lang="zh-CN" altLang="en-US" sz="2400" b="1" smtClean="0">
                <a:latin typeface="Lucida Sans" panose="020B0602030504020204" pitchFamily="34" charset="0"/>
                <a:ea typeface="楷体_GB2312" pitchFamily="49" charset="-122"/>
              </a:rPr>
              <a:t>使用 </a:t>
            </a:r>
            <a:r>
              <a:rPr lang="en-US" altLang="zh-CN" sz="2400" b="1" smtClean="0">
                <a:latin typeface="Lucida Sans" panose="020B0602030504020204" pitchFamily="34" charset="0"/>
                <a:ea typeface="楷体_GB2312" pitchFamily="49" charset="-122"/>
              </a:rPr>
              <a:t>Employee </a:t>
            </a:r>
            <a:r>
              <a:rPr lang="zh-CN" altLang="en-US" sz="2400" b="1" smtClean="0">
                <a:latin typeface="Lucida Sans" panose="020B0602030504020204" pitchFamily="34" charset="0"/>
                <a:ea typeface="楷体_GB2312" pitchFamily="49" charset="-122"/>
              </a:rPr>
              <a:t>指针向量</a:t>
            </a:r>
          </a:p>
          <a:p>
            <a:pPr lvl="2" eaLnBrk="1" hangingPunct="1">
              <a:lnSpc>
                <a:spcPct val="120000"/>
              </a:lnSpc>
            </a:pPr>
            <a:r>
              <a:rPr lang="zh-CN" altLang="en-US" sz="2400" b="1" smtClean="0">
                <a:latin typeface="Lucida Sans" panose="020B0602030504020204" pitchFamily="34" charset="0"/>
                <a:ea typeface="楷体_GB2312" pitchFamily="49" charset="-122"/>
              </a:rPr>
              <a:t>使用指针或引用来调用虚拟函数</a:t>
            </a:r>
          </a:p>
        </p:txBody>
      </p:sp>
    </p:spTree>
  </p:cSld>
  <p:clrMapOvr>
    <a:masterClrMapping/>
  </p:clrMapOvr>
  <p:transition spd="slow">
    <p:pull dir="ru"/>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2907FBC-FF45-4A70-9FC7-81BA688D877F}" type="slidenum">
              <a:rPr lang="en-US" altLang="zh-CN" sz="1200"/>
              <a:pPr>
                <a:spcAft>
                  <a:spcPct val="0"/>
                </a:spcAft>
                <a:buClrTx/>
                <a:buFontTx/>
                <a:buNone/>
              </a:pPr>
              <a:t>93</a:t>
            </a:fld>
            <a:endParaRPr lang="en-US" altLang="zh-CN" sz="1200"/>
          </a:p>
        </p:txBody>
      </p:sp>
      <p:graphicFrame>
        <p:nvGraphicFramePr>
          <p:cNvPr id="102403" name="Object 2"/>
          <p:cNvGraphicFramePr>
            <a:graphicFrameLocks noChangeAspect="1"/>
          </p:cNvGraphicFramePr>
          <p:nvPr/>
        </p:nvGraphicFramePr>
        <p:xfrm>
          <a:off x="0" y="0"/>
          <a:ext cx="7058025" cy="5438775"/>
        </p:xfrm>
        <a:graphic>
          <a:graphicData uri="http://schemas.openxmlformats.org/presentationml/2006/ole">
            <mc:AlternateContent xmlns:mc="http://schemas.openxmlformats.org/markup-compatibility/2006">
              <mc:Choice xmlns:v="urn:schemas-microsoft-com:vml" Requires="v">
                <p:oleObj spid="_x0000_s102406" name="文档" r:id="rId3" imgW="7089269" imgH="5456941" progId="Word.Document.8">
                  <p:embed/>
                </p:oleObj>
              </mc:Choice>
              <mc:Fallback>
                <p:oleObj name="文档" r:id="rId3" imgW="7089269" imgH="5456941"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8025" cy="543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04" name="Rectangle 5"/>
          <p:cNvSpPr>
            <a:spLocks noChangeArrowheads="1"/>
          </p:cNvSpPr>
          <p:nvPr/>
        </p:nvSpPr>
        <p:spPr bwMode="black">
          <a:xfrm>
            <a:off x="2971800" y="1600200"/>
            <a:ext cx="4495800" cy="144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en-US" altLang="zh-CN" sz="1600"/>
              <a:t>Vectors </a:t>
            </a:r>
            <a:r>
              <a:rPr lang="zh-CN" altLang="en-US" sz="1600"/>
              <a:t>是常用的顺序容器，它将单一类型的元素聚集起来成为容器，然后根据位置来存储和访问这些元素。</a:t>
            </a:r>
          </a:p>
          <a:p>
            <a:pPr eaLnBrk="1" hangingPunct="1">
              <a:buFont typeface="Wingdings" panose="05000000000000000000" pitchFamily="2" charset="2"/>
              <a:buNone/>
            </a:pPr>
            <a:r>
              <a:rPr lang="en-US" altLang="zh-CN" sz="1600"/>
              <a:t>Vector</a:t>
            </a:r>
            <a:r>
              <a:rPr lang="zh-CN" altLang="en-US" sz="1600"/>
              <a:t>容器可以看成是动态数组，可以动态增加元素，元素也是存放在一块连续的内存空间</a:t>
            </a:r>
          </a:p>
        </p:txBody>
      </p:sp>
    </p:spTree>
  </p:cSld>
  <p:clrMapOvr>
    <a:masterClrMapping/>
  </p:clrMapOvr>
  <p:transition spd="slow">
    <p:pull dir="ru"/>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F7C0B5C9-EAAB-4ABB-B597-03BE948E7CDA}" type="slidenum">
              <a:rPr lang="en-US" altLang="zh-CN" sz="1200"/>
              <a:pPr>
                <a:spcAft>
                  <a:spcPct val="0"/>
                </a:spcAft>
                <a:buClrTx/>
                <a:buFontTx/>
                <a:buNone/>
              </a:pPr>
              <a:t>94</a:t>
            </a:fld>
            <a:endParaRPr lang="en-US" altLang="zh-CN" sz="1200"/>
          </a:p>
        </p:txBody>
      </p:sp>
      <p:graphicFrame>
        <p:nvGraphicFramePr>
          <p:cNvPr id="103427" name="Object 2"/>
          <p:cNvGraphicFramePr>
            <a:graphicFrameLocks noChangeAspect="1"/>
          </p:cNvGraphicFramePr>
          <p:nvPr/>
        </p:nvGraphicFramePr>
        <p:xfrm>
          <a:off x="0" y="0"/>
          <a:ext cx="7058025" cy="6057900"/>
        </p:xfrm>
        <a:graphic>
          <a:graphicData uri="http://schemas.openxmlformats.org/presentationml/2006/ole">
            <mc:AlternateContent xmlns:mc="http://schemas.openxmlformats.org/markup-compatibility/2006">
              <mc:Choice xmlns:v="urn:schemas-microsoft-com:vml" Requires="v">
                <p:oleObj spid="_x0000_s103433" name="文档" r:id="rId3" imgW="7089269" imgH="6073932" progId="Word.Document.8">
                  <p:embed/>
                </p:oleObj>
              </mc:Choice>
              <mc:Fallback>
                <p:oleObj name="文档" r:id="rId3" imgW="7089269" imgH="607393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8025" cy="605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0917" name="Line 5"/>
          <p:cNvSpPr>
            <a:spLocks noChangeShapeType="1"/>
          </p:cNvSpPr>
          <p:nvPr/>
        </p:nvSpPr>
        <p:spPr bwMode="auto">
          <a:xfrm flipH="1">
            <a:off x="5867400" y="4038600"/>
            <a:ext cx="762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50918" name="Text Box 6"/>
          <p:cNvSpPr txBox="1">
            <a:spLocks noChangeArrowheads="1"/>
          </p:cNvSpPr>
          <p:nvPr/>
        </p:nvSpPr>
        <p:spPr bwMode="auto">
          <a:xfrm>
            <a:off x="6629400" y="3886200"/>
            <a:ext cx="2362200" cy="1201738"/>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Using objects (rather than pointers or references) to demonstrate </a:t>
            </a:r>
            <a:r>
              <a:rPr lang="en-US" altLang="zh-CN" sz="1600">
                <a:solidFill>
                  <a:srgbClr val="FF3300"/>
                </a:solidFill>
                <a:latin typeface="Times New Roman" panose="02020603050405020304" pitchFamily="18" charset="0"/>
                <a:cs typeface="Times New Roman" panose="02020603050405020304" pitchFamily="18" charset="0"/>
              </a:rPr>
              <a:t>static binding</a:t>
            </a:r>
          </a:p>
          <a:p>
            <a:pPr algn="ctr">
              <a:spcBef>
                <a:spcPct val="50000"/>
              </a:spcBef>
              <a:spcAft>
                <a:spcPct val="0"/>
              </a:spcAft>
              <a:buClrTx/>
              <a:buFontTx/>
              <a:buNone/>
            </a:pPr>
            <a:r>
              <a:rPr lang="zh-CN" altLang="en-US" sz="1600">
                <a:solidFill>
                  <a:srgbClr val="FF3300"/>
                </a:solidFill>
                <a:latin typeface="Times New Roman" panose="02020603050405020304" pitchFamily="18" charset="0"/>
                <a:cs typeface="Times New Roman" panose="02020603050405020304" pitchFamily="18" charset="0"/>
              </a:rPr>
              <a:t>静态绑定</a:t>
            </a:r>
          </a:p>
        </p:txBody>
      </p:sp>
      <p:sp>
        <p:nvSpPr>
          <p:cNvPr id="550919" name="Line 7"/>
          <p:cNvSpPr>
            <a:spLocks noChangeShapeType="1"/>
          </p:cNvSpPr>
          <p:nvPr/>
        </p:nvSpPr>
        <p:spPr bwMode="auto">
          <a:xfrm flipH="1">
            <a:off x="5943600" y="4038600"/>
            <a:ext cx="685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50920" name="Line 8"/>
          <p:cNvSpPr>
            <a:spLocks noChangeShapeType="1"/>
          </p:cNvSpPr>
          <p:nvPr/>
        </p:nvSpPr>
        <p:spPr bwMode="auto">
          <a:xfrm flipH="1">
            <a:off x="5943600" y="4038600"/>
            <a:ext cx="6858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0917"/>
                                        </p:tgtEl>
                                        <p:attrNameLst>
                                          <p:attrName>style.visibility</p:attrName>
                                        </p:attrNameLst>
                                      </p:cBhvr>
                                      <p:to>
                                        <p:strVal val="visible"/>
                                      </p:to>
                                    </p:set>
                                  </p:childTnLst>
                                  <p:subTnLst>
                                    <p:set>
                                      <p:cBhvr override="childStyle">
                                        <p:cTn dur="1" fill="hold" display="0" masterRel="nextClick" afterEffect="1"/>
                                        <p:tgtEl>
                                          <p:spTgt spid="55091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50918"/>
                                        </p:tgtEl>
                                        <p:attrNameLst>
                                          <p:attrName>style.visibility</p:attrName>
                                        </p:attrNameLst>
                                      </p:cBhvr>
                                      <p:to>
                                        <p:strVal val="visible"/>
                                      </p:to>
                                    </p:set>
                                  </p:childTnLst>
                                  <p:subTnLst>
                                    <p:set>
                                      <p:cBhvr override="childStyle">
                                        <p:cTn dur="1" fill="hold" display="0" masterRel="nextClick" afterEffect="1"/>
                                        <p:tgtEl>
                                          <p:spTgt spid="550918"/>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50919"/>
                                        </p:tgtEl>
                                        <p:attrNameLst>
                                          <p:attrName>style.visibility</p:attrName>
                                        </p:attrNameLst>
                                      </p:cBhvr>
                                      <p:to>
                                        <p:strVal val="visible"/>
                                      </p:to>
                                    </p:set>
                                  </p:childTnLst>
                                  <p:subTnLst>
                                    <p:set>
                                      <p:cBhvr override="childStyle">
                                        <p:cTn dur="1" fill="hold" display="0" masterRel="nextClick" afterEffect="1"/>
                                        <p:tgtEl>
                                          <p:spTgt spid="550919"/>
                                        </p:tgtEl>
                                        <p:attrNameLst>
                                          <p:attrName>style.visibility</p:attrName>
                                        </p:attrNameLst>
                                      </p:cBhvr>
                                      <p:to>
                                        <p:strVal val="hidden"/>
                                      </p:to>
                                    </p:set>
                                  </p:subTnLst>
                                </p:cTn>
                              </p:par>
                              <p:par>
                                <p:cTn id="11" presetID="1" presetClass="entr" presetSubtype="0" fill="hold" grpId="0" nodeType="withEffect">
                                  <p:stCondLst>
                                    <p:cond delay="0"/>
                                  </p:stCondLst>
                                  <p:childTnLst>
                                    <p:set>
                                      <p:cBhvr>
                                        <p:cTn id="12" dur="1" fill="hold">
                                          <p:stCondLst>
                                            <p:cond delay="0"/>
                                          </p:stCondLst>
                                        </p:cTn>
                                        <p:tgtEl>
                                          <p:spTgt spid="550920"/>
                                        </p:tgtEl>
                                        <p:attrNameLst>
                                          <p:attrName>style.visibility</p:attrName>
                                        </p:attrNameLst>
                                      </p:cBhvr>
                                      <p:to>
                                        <p:strVal val="visible"/>
                                      </p:to>
                                    </p:set>
                                  </p:childTnLst>
                                  <p:subTnLst>
                                    <p:set>
                                      <p:cBhvr override="childStyle">
                                        <p:cTn dur="1" fill="hold" display="0" masterRel="nextClick" afterEffect="1"/>
                                        <p:tgtEl>
                                          <p:spTgt spid="55092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7" grpId="0" animBg="1"/>
      <p:bldP spid="550918" grpId="0" animBg="1"/>
      <p:bldP spid="550919" grpId="0" animBg="1"/>
      <p:bldP spid="550920"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AB0AAA67-B21D-422E-9AC8-41679E0165C0}" type="slidenum">
              <a:rPr lang="en-US" altLang="zh-CN" sz="1200"/>
              <a:pPr>
                <a:spcAft>
                  <a:spcPct val="0"/>
                </a:spcAft>
                <a:buClrTx/>
                <a:buFontTx/>
                <a:buNone/>
              </a:pPr>
              <a:t>95</a:t>
            </a:fld>
            <a:endParaRPr lang="en-US" altLang="zh-CN" sz="1200"/>
          </a:p>
        </p:txBody>
      </p:sp>
      <p:graphicFrame>
        <p:nvGraphicFramePr>
          <p:cNvPr id="104451" name="Object 2"/>
          <p:cNvGraphicFramePr>
            <a:graphicFrameLocks noChangeAspect="1"/>
          </p:cNvGraphicFramePr>
          <p:nvPr/>
        </p:nvGraphicFramePr>
        <p:xfrm>
          <a:off x="0" y="0"/>
          <a:ext cx="7058025" cy="6057900"/>
        </p:xfrm>
        <a:graphic>
          <a:graphicData uri="http://schemas.openxmlformats.org/presentationml/2006/ole">
            <mc:AlternateContent xmlns:mc="http://schemas.openxmlformats.org/markup-compatibility/2006">
              <mc:Choice xmlns:v="urn:schemas-microsoft-com:vml" Requires="v">
                <p:oleObj spid="_x0000_s104462" name="文档" r:id="rId3" imgW="7089269" imgH="6073932" progId="Word.Document.8">
                  <p:embed/>
                </p:oleObj>
              </mc:Choice>
              <mc:Fallback>
                <p:oleObj name="文档" r:id="rId3" imgW="7089269" imgH="607393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8025" cy="605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1941" name="Line 5"/>
          <p:cNvSpPr>
            <a:spLocks noChangeShapeType="1"/>
          </p:cNvSpPr>
          <p:nvPr/>
        </p:nvSpPr>
        <p:spPr bwMode="auto">
          <a:xfrm flipH="1" flipV="1">
            <a:off x="3733800" y="533400"/>
            <a:ext cx="2286000" cy="8413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51942" name="Line 6"/>
          <p:cNvSpPr>
            <a:spLocks noChangeShapeType="1"/>
          </p:cNvSpPr>
          <p:nvPr/>
        </p:nvSpPr>
        <p:spPr bwMode="auto">
          <a:xfrm flipH="1">
            <a:off x="4419600" y="1371600"/>
            <a:ext cx="1600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51943" name="Line 7"/>
          <p:cNvSpPr>
            <a:spLocks noChangeShapeType="1"/>
          </p:cNvSpPr>
          <p:nvPr/>
        </p:nvSpPr>
        <p:spPr bwMode="auto">
          <a:xfrm flipH="1" flipV="1">
            <a:off x="3581400" y="1143000"/>
            <a:ext cx="2438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51944" name="Line 8"/>
          <p:cNvSpPr>
            <a:spLocks noChangeShapeType="1"/>
          </p:cNvSpPr>
          <p:nvPr/>
        </p:nvSpPr>
        <p:spPr bwMode="auto">
          <a:xfrm flipH="1">
            <a:off x="3429000" y="1371600"/>
            <a:ext cx="2590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51945" name="Line 9"/>
          <p:cNvSpPr>
            <a:spLocks noChangeShapeType="1"/>
          </p:cNvSpPr>
          <p:nvPr/>
        </p:nvSpPr>
        <p:spPr bwMode="auto">
          <a:xfrm flipH="1">
            <a:off x="3733800" y="1371600"/>
            <a:ext cx="2286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51946" name="Text Box 10"/>
          <p:cNvSpPr txBox="1">
            <a:spLocks noChangeArrowheads="1"/>
          </p:cNvSpPr>
          <p:nvPr/>
        </p:nvSpPr>
        <p:spPr bwMode="auto">
          <a:xfrm>
            <a:off x="6019800" y="914400"/>
            <a:ext cx="2667000" cy="868363"/>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2" panose="05020102010507070707" pitchFamily="18" charset="2"/>
              <a:buNone/>
            </a:pPr>
            <a:r>
              <a:rPr lang="zh-CN" altLang="en-US" sz="1200" b="1">
                <a:solidFill>
                  <a:srgbClr val="FF0000"/>
                </a:solidFill>
              </a:rPr>
              <a:t>创建</a:t>
            </a:r>
            <a:r>
              <a:rPr lang="en-US" altLang="zh-CN" sz="1200" b="1">
                <a:solidFill>
                  <a:srgbClr val="FF0000"/>
                </a:solidFill>
              </a:rPr>
              <a:t>vector</a:t>
            </a:r>
            <a:r>
              <a:rPr lang="zh-CN" altLang="en-US" sz="1200" b="1">
                <a:solidFill>
                  <a:srgbClr val="FF0000"/>
                </a:solidFill>
              </a:rPr>
              <a:t>对象</a:t>
            </a:r>
            <a:r>
              <a:rPr lang="en-US" altLang="zh-CN" sz="1200" b="1">
                <a:solidFill>
                  <a:srgbClr val="FF0000"/>
                </a:solidFill>
              </a:rPr>
              <a:t>employees</a:t>
            </a:r>
            <a:r>
              <a:rPr lang="zh-CN" altLang="en-US" sz="1200" b="1">
                <a:solidFill>
                  <a:srgbClr val="FF0000"/>
                </a:solidFill>
              </a:rPr>
              <a:t>（抽象基类指针类型）</a:t>
            </a:r>
          </a:p>
          <a:p>
            <a:pPr eaLnBrk="1" hangingPunct="1">
              <a:buFont typeface="Wingdings 2" panose="05020102010507070707" pitchFamily="18" charset="2"/>
              <a:buNone/>
            </a:pPr>
            <a:r>
              <a:rPr lang="zh-CN" altLang="en-US" sz="1200" b="1">
                <a:solidFill>
                  <a:srgbClr val="FF0000"/>
                </a:solidFill>
              </a:rPr>
              <a:t>将各个具体派生类对象的地址赋值给抽象基类指针</a:t>
            </a:r>
          </a:p>
        </p:txBody>
      </p:sp>
      <p:sp>
        <p:nvSpPr>
          <p:cNvPr id="551947" name="Line 11"/>
          <p:cNvSpPr>
            <a:spLocks noChangeShapeType="1"/>
          </p:cNvSpPr>
          <p:nvPr/>
        </p:nvSpPr>
        <p:spPr bwMode="auto">
          <a:xfrm flipH="1" flipV="1">
            <a:off x="3886200" y="3657600"/>
            <a:ext cx="2209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51948" name="Text Box 12"/>
          <p:cNvSpPr txBox="1">
            <a:spLocks noChangeArrowheads="1"/>
          </p:cNvSpPr>
          <p:nvPr/>
        </p:nvSpPr>
        <p:spPr bwMode="auto">
          <a:xfrm>
            <a:off x="6096000" y="3581400"/>
            <a:ext cx="2286000" cy="83502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Demonstrate dynamic binding using first pointers, then references</a:t>
            </a:r>
          </a:p>
        </p:txBody>
      </p:sp>
      <p:sp>
        <p:nvSpPr>
          <p:cNvPr id="551949" name="Line 13"/>
          <p:cNvSpPr>
            <a:spLocks noChangeShapeType="1"/>
          </p:cNvSpPr>
          <p:nvPr/>
        </p:nvSpPr>
        <p:spPr bwMode="auto">
          <a:xfrm flipH="1">
            <a:off x="4114800" y="4038600"/>
            <a:ext cx="19812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1941"/>
                                        </p:tgtEl>
                                        <p:attrNameLst>
                                          <p:attrName>style.visibility</p:attrName>
                                        </p:attrNameLst>
                                      </p:cBhvr>
                                      <p:to>
                                        <p:strVal val="visible"/>
                                      </p:to>
                                    </p:set>
                                  </p:childTnLst>
                                  <p:subTnLst>
                                    <p:set>
                                      <p:cBhvr override="childStyle">
                                        <p:cTn dur="1" fill="hold" display="0" masterRel="nextClick" afterEffect="1"/>
                                        <p:tgtEl>
                                          <p:spTgt spid="55194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51942"/>
                                        </p:tgtEl>
                                        <p:attrNameLst>
                                          <p:attrName>style.visibility</p:attrName>
                                        </p:attrNameLst>
                                      </p:cBhvr>
                                      <p:to>
                                        <p:strVal val="visible"/>
                                      </p:to>
                                    </p:set>
                                  </p:childTnLst>
                                  <p:subTnLst>
                                    <p:set>
                                      <p:cBhvr override="childStyle">
                                        <p:cTn dur="1" fill="hold" display="0" masterRel="nextClick" afterEffect="1"/>
                                        <p:tgtEl>
                                          <p:spTgt spid="551942"/>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51943"/>
                                        </p:tgtEl>
                                        <p:attrNameLst>
                                          <p:attrName>style.visibility</p:attrName>
                                        </p:attrNameLst>
                                      </p:cBhvr>
                                      <p:to>
                                        <p:strVal val="visible"/>
                                      </p:to>
                                    </p:set>
                                  </p:childTnLst>
                                  <p:subTnLst>
                                    <p:set>
                                      <p:cBhvr override="childStyle">
                                        <p:cTn dur="1" fill="hold" display="0" masterRel="nextClick" afterEffect="1"/>
                                        <p:tgtEl>
                                          <p:spTgt spid="551943"/>
                                        </p:tgtEl>
                                        <p:attrNameLst>
                                          <p:attrName>style.visibility</p:attrName>
                                        </p:attrNameLst>
                                      </p:cBhvr>
                                      <p:to>
                                        <p:strVal val="hidden"/>
                                      </p:to>
                                    </p:set>
                                  </p:subTnLst>
                                </p:cTn>
                              </p:par>
                              <p:par>
                                <p:cTn id="11" presetID="1" presetClass="entr" presetSubtype="0" fill="hold" grpId="0" nodeType="withEffect">
                                  <p:stCondLst>
                                    <p:cond delay="0"/>
                                  </p:stCondLst>
                                  <p:childTnLst>
                                    <p:set>
                                      <p:cBhvr>
                                        <p:cTn id="12" dur="1" fill="hold">
                                          <p:stCondLst>
                                            <p:cond delay="0"/>
                                          </p:stCondLst>
                                        </p:cTn>
                                        <p:tgtEl>
                                          <p:spTgt spid="551944"/>
                                        </p:tgtEl>
                                        <p:attrNameLst>
                                          <p:attrName>style.visibility</p:attrName>
                                        </p:attrNameLst>
                                      </p:cBhvr>
                                      <p:to>
                                        <p:strVal val="visible"/>
                                      </p:to>
                                    </p:set>
                                  </p:childTnLst>
                                  <p:subTnLst>
                                    <p:set>
                                      <p:cBhvr override="childStyle">
                                        <p:cTn dur="1" fill="hold" display="0" masterRel="nextClick" afterEffect="1"/>
                                        <p:tgtEl>
                                          <p:spTgt spid="551944"/>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51945"/>
                                        </p:tgtEl>
                                        <p:attrNameLst>
                                          <p:attrName>style.visibility</p:attrName>
                                        </p:attrNameLst>
                                      </p:cBhvr>
                                      <p:to>
                                        <p:strVal val="visible"/>
                                      </p:to>
                                    </p:set>
                                  </p:childTnLst>
                                  <p:subTnLst>
                                    <p:set>
                                      <p:cBhvr override="childStyle">
                                        <p:cTn dur="1" fill="hold" display="0" masterRel="nextClick" afterEffect="1"/>
                                        <p:tgtEl>
                                          <p:spTgt spid="551945"/>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551946"/>
                                        </p:tgtEl>
                                        <p:attrNameLst>
                                          <p:attrName>style.visibility</p:attrName>
                                        </p:attrNameLst>
                                      </p:cBhvr>
                                      <p:to>
                                        <p:strVal val="visible"/>
                                      </p:to>
                                    </p:set>
                                  </p:childTnLst>
                                  <p:subTnLst>
                                    <p:set>
                                      <p:cBhvr override="childStyle">
                                        <p:cTn dur="1" fill="hold" display="0" masterRel="nextClick" afterEffect="1"/>
                                        <p:tgtEl>
                                          <p:spTgt spid="551946"/>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1947"/>
                                        </p:tgtEl>
                                        <p:attrNameLst>
                                          <p:attrName>style.visibility</p:attrName>
                                        </p:attrNameLst>
                                      </p:cBhvr>
                                      <p:to>
                                        <p:strVal val="visible"/>
                                      </p:to>
                                    </p:set>
                                  </p:childTnLst>
                                  <p:subTnLst>
                                    <p:set>
                                      <p:cBhvr override="childStyle">
                                        <p:cTn dur="1" fill="hold" display="0" masterRel="nextClick" afterEffect="1"/>
                                        <p:tgtEl>
                                          <p:spTgt spid="551947"/>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551948"/>
                                        </p:tgtEl>
                                        <p:attrNameLst>
                                          <p:attrName>style.visibility</p:attrName>
                                        </p:attrNameLst>
                                      </p:cBhvr>
                                      <p:to>
                                        <p:strVal val="visible"/>
                                      </p:to>
                                    </p:set>
                                  </p:childTnLst>
                                  <p:subTnLst>
                                    <p:set>
                                      <p:cBhvr override="childStyle">
                                        <p:cTn dur="1" fill="hold" display="0" masterRel="nextClick" afterEffect="1"/>
                                        <p:tgtEl>
                                          <p:spTgt spid="551948"/>
                                        </p:tgtEl>
                                        <p:attrNameLst>
                                          <p:attrName>style.visibility</p:attrName>
                                        </p:attrNameLst>
                                      </p:cBhvr>
                                      <p:to>
                                        <p:strVal val="hidden"/>
                                      </p:to>
                                    </p:set>
                                  </p:subTnLst>
                                </p:cTn>
                              </p:par>
                              <p:par>
                                <p:cTn id="23" presetID="1" presetClass="entr" presetSubtype="0" fill="hold" grpId="0" nodeType="withEffect">
                                  <p:stCondLst>
                                    <p:cond delay="0"/>
                                  </p:stCondLst>
                                  <p:childTnLst>
                                    <p:set>
                                      <p:cBhvr>
                                        <p:cTn id="24" dur="1" fill="hold">
                                          <p:stCondLst>
                                            <p:cond delay="0"/>
                                          </p:stCondLst>
                                        </p:cTn>
                                        <p:tgtEl>
                                          <p:spTgt spid="551949"/>
                                        </p:tgtEl>
                                        <p:attrNameLst>
                                          <p:attrName>style.visibility</p:attrName>
                                        </p:attrNameLst>
                                      </p:cBhvr>
                                      <p:to>
                                        <p:strVal val="visible"/>
                                      </p:to>
                                    </p:set>
                                  </p:childTnLst>
                                  <p:subTnLst>
                                    <p:set>
                                      <p:cBhvr override="childStyle">
                                        <p:cTn dur="1" fill="hold" display="0" masterRel="nextClick" afterEffect="1"/>
                                        <p:tgtEl>
                                          <p:spTgt spid="55194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41" grpId="0" animBg="1"/>
      <p:bldP spid="551942" grpId="0" animBg="1"/>
      <p:bldP spid="551943" grpId="0" animBg="1"/>
      <p:bldP spid="551944" grpId="0" animBg="1"/>
      <p:bldP spid="551945" grpId="0" animBg="1"/>
      <p:bldP spid="551946" grpId="0" animBg="1"/>
      <p:bldP spid="551947" grpId="0" animBg="1"/>
      <p:bldP spid="551948" grpId="0" animBg="1"/>
      <p:bldP spid="551949"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E42E22E4-0DBB-4B5C-8EDA-487F96DB6E13}" type="slidenum">
              <a:rPr lang="en-US" altLang="zh-CN" sz="1200"/>
              <a:pPr>
                <a:spcAft>
                  <a:spcPct val="0"/>
                </a:spcAft>
                <a:buClrTx/>
                <a:buFontTx/>
                <a:buNone/>
              </a:pPr>
              <a:t>96</a:t>
            </a:fld>
            <a:endParaRPr lang="en-US" altLang="zh-CN" sz="1200"/>
          </a:p>
        </p:txBody>
      </p:sp>
      <p:graphicFrame>
        <p:nvGraphicFramePr>
          <p:cNvPr id="105475" name="Object 2"/>
          <p:cNvGraphicFramePr>
            <a:graphicFrameLocks noChangeAspect="1"/>
          </p:cNvGraphicFramePr>
          <p:nvPr/>
        </p:nvGraphicFramePr>
        <p:xfrm>
          <a:off x="0" y="0"/>
          <a:ext cx="6991350" cy="3800475"/>
        </p:xfrm>
        <a:graphic>
          <a:graphicData uri="http://schemas.openxmlformats.org/presentationml/2006/ole">
            <mc:AlternateContent xmlns:mc="http://schemas.openxmlformats.org/markup-compatibility/2006">
              <mc:Choice xmlns:v="urn:schemas-microsoft-com:vml" Requires="v">
                <p:oleObj spid="_x0000_s105481" name="文档" r:id="rId3" imgW="7089269" imgH="3850239" progId="Word.Document.8">
                  <p:embed/>
                </p:oleObj>
              </mc:Choice>
              <mc:Fallback>
                <p:oleObj name="文档" r:id="rId3" imgW="7089269" imgH="3850239"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991350" cy="380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2965" name="Line 5"/>
          <p:cNvSpPr>
            <a:spLocks noChangeShapeType="1"/>
          </p:cNvSpPr>
          <p:nvPr/>
        </p:nvSpPr>
        <p:spPr bwMode="auto">
          <a:xfrm flipH="1" flipV="1">
            <a:off x="4800600" y="1752600"/>
            <a:ext cx="1447800" cy="384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52966" name="Text Box 6"/>
          <p:cNvSpPr txBox="1">
            <a:spLocks noChangeArrowheads="1"/>
          </p:cNvSpPr>
          <p:nvPr/>
        </p:nvSpPr>
        <p:spPr bwMode="auto">
          <a:xfrm>
            <a:off x="6248400" y="1752600"/>
            <a:ext cx="2667000" cy="1201738"/>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Using references and pointers cause </a:t>
            </a:r>
            <a:r>
              <a:rPr lang="en-US" altLang="zh-CN" sz="1600" b="1">
                <a:latin typeface="Courier New" panose="02070309020205020404" pitchFamily="49" charset="0"/>
                <a:cs typeface="Times New Roman" panose="02020603050405020304" pitchFamily="18" charset="0"/>
              </a:rPr>
              <a:t>virtual</a:t>
            </a:r>
            <a:r>
              <a:rPr lang="en-US" altLang="zh-CN" sz="1600">
                <a:latin typeface="Times New Roman" panose="02020603050405020304" pitchFamily="18" charset="0"/>
                <a:cs typeface="Times New Roman" panose="02020603050405020304" pitchFamily="18" charset="0"/>
              </a:rPr>
              <a:t> functions to be invoked polymorphically</a:t>
            </a:r>
          </a:p>
          <a:p>
            <a:pPr algn="ctr">
              <a:spcBef>
                <a:spcPct val="50000"/>
              </a:spcBef>
              <a:spcAft>
                <a:spcPct val="0"/>
              </a:spcAft>
              <a:buClrTx/>
              <a:buFontTx/>
              <a:buNone/>
            </a:pPr>
            <a:r>
              <a:rPr lang="zh-CN" altLang="en-US" sz="1600">
                <a:latin typeface="Times New Roman" panose="02020603050405020304" pitchFamily="18" charset="0"/>
                <a:cs typeface="Times New Roman" panose="02020603050405020304" pitchFamily="18" charset="0"/>
              </a:rPr>
              <a:t>动态绑定</a:t>
            </a:r>
          </a:p>
        </p:txBody>
      </p:sp>
      <p:sp>
        <p:nvSpPr>
          <p:cNvPr id="552967" name="Line 7"/>
          <p:cNvSpPr>
            <a:spLocks noChangeShapeType="1"/>
          </p:cNvSpPr>
          <p:nvPr/>
        </p:nvSpPr>
        <p:spPr bwMode="auto">
          <a:xfrm flipH="1">
            <a:off x="4419600" y="2133600"/>
            <a:ext cx="1828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5479" name="Rectangle 8"/>
          <p:cNvSpPr>
            <a:spLocks noChangeArrowheads="1"/>
          </p:cNvSpPr>
          <p:nvPr/>
        </p:nvSpPr>
        <p:spPr bwMode="auto">
          <a:xfrm>
            <a:off x="457200" y="3810000"/>
            <a:ext cx="8229600" cy="259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spcAft>
                <a:spcPct val="0"/>
              </a:spcAft>
              <a:buClrTx/>
              <a:buFont typeface="Wingdings" panose="05000000000000000000" pitchFamily="2" charset="2"/>
              <a:buChar char="l"/>
            </a:pPr>
            <a:r>
              <a:rPr lang="zh-CN" altLang="en-US" b="1">
                <a:latin typeface="楷体" panose="02010609060101010101" pitchFamily="49" charset="-122"/>
                <a:ea typeface="楷体" panose="02010609060101010101" pitchFamily="49" charset="-122"/>
                <a:cs typeface="AGaramond" pitchFamily="18" charset="0"/>
              </a:rPr>
              <a:t>编译时，编译器并不知道通过抽象基类指针调用哪个具体类的函数</a:t>
            </a:r>
          </a:p>
          <a:p>
            <a:pPr eaLnBrk="1" hangingPunct="1">
              <a:spcBef>
                <a:spcPct val="30000"/>
              </a:spcBef>
              <a:spcAft>
                <a:spcPct val="0"/>
              </a:spcAft>
              <a:buClrTx/>
              <a:buFont typeface="Wingdings" panose="05000000000000000000" pitchFamily="2" charset="2"/>
              <a:buChar char="l"/>
            </a:pPr>
            <a:r>
              <a:rPr lang="zh-CN" altLang="en-US" b="1">
                <a:latin typeface="楷体" panose="02010609060101010101" pitchFamily="49" charset="-122"/>
                <a:ea typeface="楷体" panose="02010609060101010101" pitchFamily="49" charset="-122"/>
                <a:cs typeface="AGaramond" pitchFamily="18" charset="0"/>
              </a:rPr>
              <a:t>执行时，每次</a:t>
            </a:r>
            <a:r>
              <a:rPr lang="en-US" altLang="zh-CN" b="1">
                <a:latin typeface="楷体" panose="02010609060101010101" pitchFamily="49" charset="-122"/>
                <a:ea typeface="楷体" panose="02010609060101010101" pitchFamily="49" charset="-122"/>
                <a:cs typeface="AGaramond" pitchFamily="18" charset="0"/>
              </a:rPr>
              <a:t>virtual</a:t>
            </a:r>
            <a:r>
              <a:rPr lang="zh-CN" altLang="en-US" b="1">
                <a:latin typeface="楷体" panose="02010609060101010101" pitchFamily="49" charset="-122"/>
                <a:ea typeface="楷体" panose="02010609060101010101" pitchFamily="49" charset="-122"/>
                <a:cs typeface="AGaramond" pitchFamily="18" charset="0"/>
              </a:rPr>
              <a:t>函数调用时，都会调用基类指针在那时指向的对象的函数</a:t>
            </a:r>
          </a:p>
          <a:p>
            <a:pPr eaLnBrk="1" hangingPunct="1">
              <a:spcBef>
                <a:spcPct val="30000"/>
              </a:spcBef>
              <a:spcAft>
                <a:spcPct val="0"/>
              </a:spcAft>
              <a:buClrTx/>
              <a:buFont typeface="Wingdings" panose="05000000000000000000" pitchFamily="2" charset="2"/>
              <a:buChar char="l"/>
            </a:pPr>
            <a:r>
              <a:rPr lang="zh-CN" altLang="en-US" b="1">
                <a:latin typeface="楷体" panose="02010609060101010101" pitchFamily="49" charset="-122"/>
                <a:ea typeface="楷体" panose="02010609060101010101" pitchFamily="49" charset="-122"/>
                <a:cs typeface="AGaramond" pitchFamily="18" charset="0"/>
              </a:rPr>
              <a:t>基类引用同样产生了多态性的行为</a:t>
            </a:r>
          </a:p>
          <a:p>
            <a:pPr eaLnBrk="1" hangingPunct="1">
              <a:spcBef>
                <a:spcPct val="30000"/>
              </a:spcBef>
              <a:spcAft>
                <a:spcPct val="0"/>
              </a:spcAft>
              <a:buClrTx/>
              <a:buFont typeface="Wingdings" panose="05000000000000000000" pitchFamily="2" charset="2"/>
              <a:buChar char="l"/>
            </a:pPr>
            <a:r>
              <a:rPr lang="zh-CN" altLang="en-US" b="1">
                <a:latin typeface="楷体" panose="02010609060101010101" pitchFamily="49" charset="-122"/>
                <a:ea typeface="楷体" panose="02010609060101010101" pitchFamily="49" charset="-122"/>
                <a:cs typeface="AGaramond" pitchFamily="18" charset="0"/>
              </a:rPr>
              <a:t>每次</a:t>
            </a:r>
            <a:r>
              <a:rPr lang="en-US" altLang="zh-CN" b="1">
                <a:latin typeface="楷体" panose="02010609060101010101" pitchFamily="49" charset="-122"/>
                <a:ea typeface="楷体" panose="02010609060101010101" pitchFamily="49" charset="-122"/>
                <a:cs typeface="AGaramond" pitchFamily="18" charset="0"/>
              </a:rPr>
              <a:t>virtual</a:t>
            </a:r>
            <a:r>
              <a:rPr lang="zh-CN" altLang="en-US" b="1">
                <a:latin typeface="楷体" panose="02010609060101010101" pitchFamily="49" charset="-122"/>
                <a:ea typeface="楷体" panose="02010609060101010101" pitchFamily="49" charset="-122"/>
                <a:cs typeface="AGaramond" pitchFamily="18" charset="0"/>
              </a:rPr>
              <a:t>函数的调用都会调用基类引用对象在执行时所引用对象的函数</a:t>
            </a:r>
          </a:p>
          <a:p>
            <a:pPr eaLnBrk="1" hangingPunct="1">
              <a:spcBef>
                <a:spcPct val="30000"/>
              </a:spcBef>
              <a:spcAft>
                <a:spcPct val="0"/>
              </a:spcAft>
              <a:buClrTx/>
              <a:buFont typeface="Wingdings" panose="05000000000000000000" pitchFamily="2" charset="2"/>
              <a:buChar char="l"/>
            </a:pPr>
            <a:r>
              <a:rPr lang="zh-CN" altLang="en-US" b="1">
                <a:latin typeface="楷体" panose="02010609060101010101" pitchFamily="49" charset="-122"/>
                <a:ea typeface="楷体" panose="02010609060101010101" pitchFamily="49" charset="-122"/>
                <a:cs typeface="AGaramond" pitchFamily="18" charset="0"/>
              </a:rPr>
              <a:t>使用基类引用和使用基类指针产生了同样的输出结果</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65"/>
                                        </p:tgtEl>
                                        <p:attrNameLst>
                                          <p:attrName>style.visibility</p:attrName>
                                        </p:attrNameLst>
                                      </p:cBhvr>
                                      <p:to>
                                        <p:strVal val="visible"/>
                                      </p:to>
                                    </p:set>
                                  </p:childTnLst>
                                  <p:subTnLst>
                                    <p:set>
                                      <p:cBhvr override="childStyle">
                                        <p:cTn dur="1" fill="hold" display="0" masterRel="nextClick" afterEffect="1"/>
                                        <p:tgtEl>
                                          <p:spTgt spid="55296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52966"/>
                                        </p:tgtEl>
                                        <p:attrNameLst>
                                          <p:attrName>style.visibility</p:attrName>
                                        </p:attrNameLst>
                                      </p:cBhvr>
                                      <p:to>
                                        <p:strVal val="visible"/>
                                      </p:to>
                                    </p:set>
                                  </p:childTnLst>
                                  <p:subTnLst>
                                    <p:set>
                                      <p:cBhvr override="childStyle">
                                        <p:cTn dur="1" fill="hold" display="0" masterRel="nextClick" afterEffect="1"/>
                                        <p:tgtEl>
                                          <p:spTgt spid="552966"/>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52967"/>
                                        </p:tgtEl>
                                        <p:attrNameLst>
                                          <p:attrName>style.visibility</p:attrName>
                                        </p:attrNameLst>
                                      </p:cBhvr>
                                      <p:to>
                                        <p:strVal val="visible"/>
                                      </p:to>
                                    </p:set>
                                  </p:childTnLst>
                                  <p:subTnLst>
                                    <p:set>
                                      <p:cBhvr override="childStyle">
                                        <p:cTn dur="1" fill="hold" display="0" masterRel="nextClick" afterEffect="1"/>
                                        <p:tgtEl>
                                          <p:spTgt spid="55296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5" grpId="0" animBg="1"/>
      <p:bldP spid="552966" grpId="0" animBg="1"/>
      <p:bldP spid="55296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A506DB5B-DA17-43A8-A4C9-5D5D249AF2E5}" type="slidenum">
              <a:rPr lang="en-US" altLang="zh-CN" sz="1200"/>
              <a:pPr>
                <a:spcAft>
                  <a:spcPct val="0"/>
                </a:spcAft>
                <a:buClrTx/>
                <a:buFontTx/>
                <a:buNone/>
              </a:pPr>
              <a:t>97</a:t>
            </a:fld>
            <a:endParaRPr lang="en-US" altLang="zh-CN" sz="1200"/>
          </a:p>
        </p:txBody>
      </p:sp>
      <p:sp>
        <p:nvSpPr>
          <p:cNvPr id="106499" name="Rectangle 2"/>
          <p:cNvSpPr>
            <a:spLocks noGrp="1" noChangeArrowheads="1"/>
          </p:cNvSpPr>
          <p:nvPr>
            <p:ph type="body" idx="1"/>
          </p:nvPr>
        </p:nvSpPr>
        <p:spPr>
          <a:xfrm>
            <a:off x="533400" y="914400"/>
            <a:ext cx="8382000" cy="3962400"/>
          </a:xfrm>
        </p:spPr>
        <p:txBody>
          <a:bodyPr/>
          <a:lstStyle/>
          <a:p>
            <a:pPr eaLnBrk="1" hangingPunct="1"/>
            <a:r>
              <a:rPr lang="zh-CN" altLang="en-US" smtClean="0">
                <a:ea typeface="楷体" panose="02010609060101010101" pitchFamily="49" charset="-122"/>
              </a:rPr>
              <a:t>几种初始化</a:t>
            </a:r>
            <a:r>
              <a:rPr lang="en-US" altLang="zh-CN" smtClean="0">
                <a:ea typeface="楷体" panose="02010609060101010101" pitchFamily="49" charset="-122"/>
              </a:rPr>
              <a:t>vector</a:t>
            </a:r>
            <a:r>
              <a:rPr lang="zh-CN" altLang="en-US" smtClean="0">
                <a:ea typeface="楷体" panose="02010609060101010101" pitchFamily="49" charset="-122"/>
              </a:rPr>
              <a:t>对象的方式</a:t>
            </a:r>
          </a:p>
          <a:p>
            <a:pPr lvl="1" eaLnBrk="1" hangingPunct="1"/>
            <a:r>
              <a:rPr lang="en-US" altLang="zh-CN" smtClean="0">
                <a:ea typeface="楷体" panose="02010609060101010101" pitchFamily="49" charset="-122"/>
              </a:rPr>
              <a:t>vector&lt;T&gt;  v1;</a:t>
            </a:r>
          </a:p>
          <a:p>
            <a:pPr lvl="2" eaLnBrk="1" hangingPunct="1"/>
            <a:r>
              <a:rPr lang="en-US" altLang="zh-CN" smtClean="0">
                <a:ea typeface="楷体" panose="02010609060101010101" pitchFamily="49" charset="-122"/>
              </a:rPr>
              <a:t>vector </a:t>
            </a:r>
            <a:r>
              <a:rPr lang="zh-CN" altLang="en-US" smtClean="0">
                <a:ea typeface="楷体" panose="02010609060101010101" pitchFamily="49" charset="-122"/>
              </a:rPr>
              <a:t>保存类型为</a:t>
            </a:r>
            <a:r>
              <a:rPr lang="en-US" altLang="zh-CN" smtClean="0">
                <a:ea typeface="楷体" panose="02010609060101010101" pitchFamily="49" charset="-122"/>
              </a:rPr>
              <a:t>T</a:t>
            </a:r>
            <a:r>
              <a:rPr lang="zh-CN" altLang="en-US" smtClean="0">
                <a:ea typeface="楷体" panose="02010609060101010101" pitchFamily="49" charset="-122"/>
              </a:rPr>
              <a:t>的对象。默认构造函数</a:t>
            </a:r>
            <a:r>
              <a:rPr lang="en-US" altLang="zh-CN" smtClean="0">
                <a:ea typeface="楷体" panose="02010609060101010101" pitchFamily="49" charset="-122"/>
              </a:rPr>
              <a:t>v1</a:t>
            </a:r>
            <a:r>
              <a:rPr lang="zh-CN" altLang="en-US" smtClean="0">
                <a:ea typeface="楷体" panose="02010609060101010101" pitchFamily="49" charset="-122"/>
              </a:rPr>
              <a:t>为空</a:t>
            </a:r>
          </a:p>
          <a:p>
            <a:pPr lvl="1" eaLnBrk="1" hangingPunct="1"/>
            <a:r>
              <a:rPr lang="en-US" altLang="zh-CN" smtClean="0">
                <a:ea typeface="楷体" panose="02010609060101010101" pitchFamily="49" charset="-122"/>
              </a:rPr>
              <a:t>vector&lt;T&gt; v2(v1);	</a:t>
            </a:r>
          </a:p>
          <a:p>
            <a:pPr lvl="2" eaLnBrk="1" hangingPunct="1"/>
            <a:r>
              <a:rPr lang="en-US" altLang="zh-CN" smtClean="0">
                <a:ea typeface="楷体" panose="02010609060101010101" pitchFamily="49" charset="-122"/>
              </a:rPr>
              <a:t>v2 </a:t>
            </a:r>
            <a:r>
              <a:rPr lang="zh-CN" altLang="en-US" smtClean="0">
                <a:ea typeface="楷体" panose="02010609060101010101" pitchFamily="49" charset="-122"/>
              </a:rPr>
              <a:t>是</a:t>
            </a:r>
            <a:r>
              <a:rPr lang="en-US" altLang="zh-CN" smtClean="0">
                <a:ea typeface="楷体" panose="02010609060101010101" pitchFamily="49" charset="-122"/>
              </a:rPr>
              <a:t>v1</a:t>
            </a:r>
            <a:r>
              <a:rPr lang="zh-CN" altLang="en-US" smtClean="0">
                <a:ea typeface="楷体" panose="02010609060101010101" pitchFamily="49" charset="-122"/>
              </a:rPr>
              <a:t>的一个副本。</a:t>
            </a:r>
          </a:p>
          <a:p>
            <a:pPr lvl="1" eaLnBrk="1" hangingPunct="1"/>
            <a:r>
              <a:rPr lang="en-US" altLang="zh-CN" smtClean="0">
                <a:ea typeface="楷体" panose="02010609060101010101" pitchFamily="49" charset="-122"/>
              </a:rPr>
              <a:t>vector&lt;T&gt; v3(n, i);</a:t>
            </a:r>
          </a:p>
          <a:p>
            <a:pPr lvl="2" eaLnBrk="1" hangingPunct="1"/>
            <a:r>
              <a:rPr lang="en-US" altLang="zh-CN" smtClean="0">
                <a:ea typeface="楷体" panose="02010609060101010101" pitchFamily="49" charset="-122"/>
              </a:rPr>
              <a:t>v3 </a:t>
            </a:r>
            <a:r>
              <a:rPr lang="zh-CN" altLang="en-US" smtClean="0">
                <a:ea typeface="楷体" panose="02010609060101010101" pitchFamily="49" charset="-122"/>
              </a:rPr>
              <a:t>包含</a:t>
            </a:r>
            <a:r>
              <a:rPr lang="en-US" altLang="zh-CN" smtClean="0">
                <a:ea typeface="楷体" panose="02010609060101010101" pitchFamily="49" charset="-122"/>
              </a:rPr>
              <a:t>n</a:t>
            </a:r>
            <a:r>
              <a:rPr lang="zh-CN" altLang="en-US" smtClean="0">
                <a:ea typeface="楷体" panose="02010609060101010101" pitchFamily="49" charset="-122"/>
              </a:rPr>
              <a:t>个值为</a:t>
            </a:r>
            <a:r>
              <a:rPr lang="en-US" altLang="zh-CN" smtClean="0">
                <a:ea typeface="楷体" panose="02010609060101010101" pitchFamily="49" charset="-122"/>
              </a:rPr>
              <a:t>i</a:t>
            </a:r>
            <a:r>
              <a:rPr lang="zh-CN" altLang="en-US" smtClean="0">
                <a:ea typeface="楷体" panose="02010609060101010101" pitchFamily="49" charset="-122"/>
              </a:rPr>
              <a:t>的元素。</a:t>
            </a:r>
          </a:p>
          <a:p>
            <a:pPr lvl="1" eaLnBrk="1" hangingPunct="1"/>
            <a:r>
              <a:rPr lang="en-US" altLang="zh-CN" smtClean="0">
                <a:ea typeface="楷体" panose="02010609060101010101" pitchFamily="49" charset="-122"/>
              </a:rPr>
              <a:t>vector&lt;T&gt; v4(n);</a:t>
            </a:r>
          </a:p>
          <a:p>
            <a:pPr lvl="2" eaLnBrk="1" hangingPunct="1"/>
            <a:r>
              <a:rPr lang="en-US" altLang="zh-CN" smtClean="0">
                <a:ea typeface="楷体" panose="02010609060101010101" pitchFamily="49" charset="-122"/>
              </a:rPr>
              <a:t>v4 </a:t>
            </a:r>
            <a:r>
              <a:rPr lang="zh-CN" altLang="en-US" smtClean="0">
                <a:ea typeface="楷体" panose="02010609060101010101" pitchFamily="49" charset="-122"/>
              </a:rPr>
              <a:t>含有值初始化的元素的</a:t>
            </a:r>
            <a:r>
              <a:rPr lang="en-US" altLang="zh-CN" smtClean="0">
                <a:ea typeface="楷体" panose="02010609060101010101" pitchFamily="49" charset="-122"/>
              </a:rPr>
              <a:t>n</a:t>
            </a:r>
            <a:r>
              <a:rPr lang="zh-CN" altLang="en-US" smtClean="0">
                <a:ea typeface="楷体" panose="02010609060101010101" pitchFamily="49" charset="-122"/>
              </a:rPr>
              <a:t>个副本。</a:t>
            </a:r>
          </a:p>
        </p:txBody>
      </p:sp>
      <p:sp>
        <p:nvSpPr>
          <p:cNvPr id="106500" name="Rectangle 3"/>
          <p:cNvSpPr>
            <a:spLocks noChangeArrowheads="1"/>
          </p:cNvSpPr>
          <p:nvPr/>
        </p:nvSpPr>
        <p:spPr bwMode="auto">
          <a:xfrm>
            <a:off x="304800" y="5105400"/>
            <a:ext cx="8483600" cy="528638"/>
          </a:xfrm>
          <a:prstGeom prst="rect">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en-US" altLang="zh-CN" sz="2800" b="1">
                <a:solidFill>
                  <a:srgbClr val="275AFF"/>
                </a:solidFill>
                <a:ea typeface="Times New Roman" panose="02020603050405020304" pitchFamily="18" charset="0"/>
                <a:cs typeface="AGaramond" pitchFamily="18" charset="0"/>
              </a:rPr>
              <a:t>54	   vector &lt; Employee * &gt; employees( 4 );       </a:t>
            </a:r>
          </a:p>
        </p:txBody>
      </p:sp>
    </p:spTree>
  </p:cSld>
  <p:clrMapOvr>
    <a:masterClrMapping/>
  </p:clrMapOvr>
  <p:transition spd="slow">
    <p:pull dir="ru"/>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0E2E692-4AA5-4A41-ACFA-89186A59005C}" type="slidenum">
              <a:rPr lang="en-US" altLang="zh-CN" sz="1200"/>
              <a:pPr>
                <a:spcAft>
                  <a:spcPct val="0"/>
                </a:spcAft>
                <a:buClrTx/>
                <a:buFontTx/>
                <a:buNone/>
              </a:pPr>
              <a:t>98</a:t>
            </a:fld>
            <a:endParaRPr lang="en-US" altLang="zh-CN" sz="1200"/>
          </a:p>
        </p:txBody>
      </p:sp>
      <p:graphicFrame>
        <p:nvGraphicFramePr>
          <p:cNvPr id="107523" name="Object 4"/>
          <p:cNvGraphicFramePr>
            <a:graphicFrameLocks/>
          </p:cNvGraphicFramePr>
          <p:nvPr/>
        </p:nvGraphicFramePr>
        <p:xfrm>
          <a:off x="0" y="0"/>
          <a:ext cx="7194550" cy="4762500"/>
        </p:xfrm>
        <a:graphic>
          <a:graphicData uri="http://schemas.openxmlformats.org/presentationml/2006/ole">
            <mc:AlternateContent xmlns:mc="http://schemas.openxmlformats.org/markup-compatibility/2006">
              <mc:Choice xmlns:v="urn:schemas-microsoft-com:vml" Requires="v">
                <p:oleObj spid="_x0000_s107525" name="Document" r:id="rId3" imgW="7193711" imgH="4759203" progId="Word.Document.8">
                  <p:embed/>
                </p:oleObj>
              </mc:Choice>
              <mc:Fallback>
                <p:oleObj name="Document" r:id="rId3" imgW="7193711" imgH="4759203" progId="Word.Document.8">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194550" cy="476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70018BB1-43B2-40FA-992C-5DEB4A3A3386}" type="slidenum">
              <a:rPr lang="en-US" altLang="zh-CN" sz="1200"/>
              <a:pPr>
                <a:spcAft>
                  <a:spcPct val="0"/>
                </a:spcAft>
                <a:buClrTx/>
                <a:buFontTx/>
                <a:buNone/>
              </a:pPr>
              <a:t>99</a:t>
            </a:fld>
            <a:endParaRPr lang="en-US" altLang="zh-CN" sz="1200"/>
          </a:p>
        </p:txBody>
      </p:sp>
      <p:graphicFrame>
        <p:nvGraphicFramePr>
          <p:cNvPr id="108547" name="Object 4"/>
          <p:cNvGraphicFramePr>
            <a:graphicFrameLocks/>
          </p:cNvGraphicFramePr>
          <p:nvPr/>
        </p:nvGraphicFramePr>
        <p:xfrm>
          <a:off x="0" y="0"/>
          <a:ext cx="6827838" cy="5219700"/>
        </p:xfrm>
        <a:graphic>
          <a:graphicData uri="http://schemas.openxmlformats.org/presentationml/2006/ole">
            <mc:AlternateContent xmlns:mc="http://schemas.openxmlformats.org/markup-compatibility/2006">
              <mc:Choice xmlns:v="urn:schemas-microsoft-com:vml" Requires="v">
                <p:oleObj spid="_x0000_s108549" name="Document" r:id="rId3" imgW="6829245" imgH="5218841" progId="Word.Document.8">
                  <p:embed/>
                </p:oleObj>
              </mc:Choice>
              <mc:Fallback>
                <p:oleObj name="Document" r:id="rId3" imgW="6829245" imgH="5218841" progId="Word.Document.8">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827838" cy="521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theme/theme1.xml><?xml version="1.0" encoding="utf-8"?>
<a:theme xmlns:a="http://schemas.openxmlformats.org/drawingml/2006/main" name="C language">
  <a:themeElements>
    <a:clrScheme name="C language 3">
      <a:dk1>
        <a:srgbClr val="000000"/>
      </a:dk1>
      <a:lt1>
        <a:srgbClr val="FFFFFF"/>
      </a:lt1>
      <a:dk2>
        <a:srgbClr val="228A88"/>
      </a:dk2>
      <a:lt2>
        <a:srgbClr val="808080"/>
      </a:lt2>
      <a:accent1>
        <a:srgbClr val="CCCCFF"/>
      </a:accent1>
      <a:accent2>
        <a:srgbClr val="D18213"/>
      </a:accent2>
      <a:accent3>
        <a:srgbClr val="FFFFFF"/>
      </a:accent3>
      <a:accent4>
        <a:srgbClr val="000000"/>
      </a:accent4>
      <a:accent5>
        <a:srgbClr val="E2E2FF"/>
      </a:accent5>
      <a:accent6>
        <a:srgbClr val="BD7510"/>
      </a:accent6>
      <a:hlink>
        <a:srgbClr val="051AB3"/>
      </a:hlink>
      <a:folHlink>
        <a:srgbClr val="C0C0C0"/>
      </a:folHlink>
    </a:clrScheme>
    <a:fontScheme name="C language">
      <a:majorFont>
        <a:latin typeface="Lucida Console"/>
        <a:ea typeface="楷体"/>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400050" marR="0" indent="-400050" algn="l" defTabSz="914400" rtl="0" eaLnBrk="1" fontAlgn="base" latinLnBrk="0" hangingPunct="1">
          <a:lnSpc>
            <a:spcPct val="100000"/>
          </a:lnSpc>
          <a:spcBef>
            <a:spcPct val="0"/>
          </a:spcBef>
          <a:spcAft>
            <a:spcPct val="20000"/>
          </a:spcAft>
          <a:buClr>
            <a:schemeClr val="hlink"/>
          </a:buClr>
          <a:buSzTx/>
          <a:buFont typeface="Wingdings 2" panose="05020102010507070707" pitchFamily="18" charset="2"/>
          <a:buChar char="³"/>
          <a:tabLst/>
          <a:def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400050" marR="0" indent="-400050" algn="l" defTabSz="914400" rtl="0" eaLnBrk="1" fontAlgn="base" latinLnBrk="0" hangingPunct="1">
          <a:lnSpc>
            <a:spcPct val="100000"/>
          </a:lnSpc>
          <a:spcBef>
            <a:spcPct val="0"/>
          </a:spcBef>
          <a:spcAft>
            <a:spcPct val="20000"/>
          </a:spcAft>
          <a:buClr>
            <a:schemeClr val="hlink"/>
          </a:buClr>
          <a:buSzTx/>
          <a:buFont typeface="Wingdings 2" panose="05020102010507070707" pitchFamily="18" charset="2"/>
          <a:buChar char="³"/>
          <a:tabLst/>
          <a:def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defRPr>
        </a:defPPr>
      </a:lstStyle>
    </a:lnDef>
  </a:objectDefaults>
  <a:extraClrSchemeLst>
    <a:extraClrScheme>
      <a:clrScheme name="C language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
      <a:clrScheme name="C language 2">
        <a:dk1>
          <a:srgbClr val="000000"/>
        </a:dk1>
        <a:lt1>
          <a:srgbClr val="FFFFFF"/>
        </a:lt1>
        <a:dk2>
          <a:srgbClr val="228A88"/>
        </a:dk2>
        <a:lt2>
          <a:srgbClr val="808080"/>
        </a:lt2>
        <a:accent1>
          <a:srgbClr val="CCCCFF"/>
        </a:accent1>
        <a:accent2>
          <a:srgbClr val="2DB6B3"/>
        </a:accent2>
        <a:accent3>
          <a:srgbClr val="FFFFFF"/>
        </a:accent3>
        <a:accent4>
          <a:srgbClr val="000000"/>
        </a:accent4>
        <a:accent5>
          <a:srgbClr val="E2E2FF"/>
        </a:accent5>
        <a:accent6>
          <a:srgbClr val="28A5A2"/>
        </a:accent6>
        <a:hlink>
          <a:srgbClr val="051AB3"/>
        </a:hlink>
        <a:folHlink>
          <a:srgbClr val="D18213"/>
        </a:folHlink>
      </a:clrScheme>
      <a:clrMap bg1="lt1" tx1="dk1" bg2="lt2" tx2="dk2" accent1="accent1" accent2="accent2" accent3="accent3" accent4="accent4" accent5="accent5" accent6="accent6" hlink="hlink" folHlink="folHlink"/>
    </a:extraClrScheme>
    <a:extraClrScheme>
      <a:clrScheme name="C language 3">
        <a:dk1>
          <a:srgbClr val="000000"/>
        </a:dk1>
        <a:lt1>
          <a:srgbClr val="FFFFFF"/>
        </a:lt1>
        <a:dk2>
          <a:srgbClr val="228A88"/>
        </a:dk2>
        <a:lt2>
          <a:srgbClr val="808080"/>
        </a:lt2>
        <a:accent1>
          <a:srgbClr val="CCCCFF"/>
        </a:accent1>
        <a:accent2>
          <a:srgbClr val="D18213"/>
        </a:accent2>
        <a:accent3>
          <a:srgbClr val="FFFFFF"/>
        </a:accent3>
        <a:accent4>
          <a:srgbClr val="000000"/>
        </a:accent4>
        <a:accent5>
          <a:srgbClr val="E2E2FF"/>
        </a:accent5>
        <a:accent6>
          <a:srgbClr val="BD7510"/>
        </a:accent6>
        <a:hlink>
          <a:srgbClr val="051AB3"/>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4844</TotalTime>
  <Words>5740</Words>
  <Application>Microsoft Office PowerPoint</Application>
  <PresentationFormat>全屏显示(4:3)</PresentationFormat>
  <Paragraphs>533</Paragraphs>
  <Slides>124</Slides>
  <Notes>3</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3</vt:i4>
      </vt:variant>
      <vt:variant>
        <vt:lpstr>幻灯片标题</vt:lpstr>
      </vt:variant>
      <vt:variant>
        <vt:i4>124</vt:i4>
      </vt:variant>
    </vt:vector>
  </HeadingPairs>
  <TitlesOfParts>
    <vt:vector size="146" baseType="lpstr">
      <vt:lpstr>Arial</vt:lpstr>
      <vt:lpstr>宋体</vt:lpstr>
      <vt:lpstr>Wingdings 2</vt:lpstr>
      <vt:lpstr>Lucida Console</vt:lpstr>
      <vt:lpstr>楷体</vt:lpstr>
      <vt:lpstr>Wingdings</vt:lpstr>
      <vt:lpstr>Arial Black</vt:lpstr>
      <vt:lpstr>Courier New</vt:lpstr>
      <vt:lpstr>Arial Narrow</vt:lpstr>
      <vt:lpstr>黑体</vt:lpstr>
      <vt:lpstr>Times New Roman</vt:lpstr>
      <vt:lpstr>隶书</vt:lpstr>
      <vt:lpstr>楷体_GB2312</vt:lpstr>
      <vt:lpstr>Lucida Sans</vt:lpstr>
      <vt:lpstr>Monotype Sorts</vt:lpstr>
      <vt:lpstr>华文新魏</vt:lpstr>
      <vt:lpstr>AGaramond</vt:lpstr>
      <vt:lpstr>Consolas</vt:lpstr>
      <vt:lpstr>C language</vt:lpstr>
      <vt:lpstr>Microsoft Word 文档</vt:lpstr>
      <vt:lpstr>Microsoft Word 97 - 2003 Document</vt:lpstr>
      <vt:lpstr>Microsoft Word Document</vt:lpstr>
      <vt:lpstr>PowerPoint 演示文稿</vt:lpstr>
      <vt:lpstr>第十三讲 面向对象编程：多态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本例小结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human</cp:lastModifiedBy>
  <cp:revision>379</cp:revision>
  <cp:lastPrinted>1601-01-01T00:00:00Z</cp:lastPrinted>
  <dcterms:created xsi:type="dcterms:W3CDTF">1601-01-01T00:00:00Z</dcterms:created>
  <dcterms:modified xsi:type="dcterms:W3CDTF">2017-11-16T17:30:57Z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