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42"/>
  </p:notesMasterIdLst>
  <p:sldIdLst>
    <p:sldId id="370" r:id="rId2"/>
    <p:sldId id="431" r:id="rId3"/>
    <p:sldId id="460" r:id="rId4"/>
    <p:sldId id="461" r:id="rId5"/>
    <p:sldId id="462" r:id="rId6"/>
    <p:sldId id="463" r:id="rId7"/>
    <p:sldId id="470" r:id="rId8"/>
    <p:sldId id="432" r:id="rId9"/>
    <p:sldId id="434" r:id="rId10"/>
    <p:sldId id="435" r:id="rId11"/>
    <p:sldId id="471" r:id="rId12"/>
    <p:sldId id="472" r:id="rId13"/>
    <p:sldId id="473" r:id="rId14"/>
    <p:sldId id="441" r:id="rId15"/>
    <p:sldId id="474" r:id="rId16"/>
    <p:sldId id="475" r:id="rId17"/>
    <p:sldId id="476" r:id="rId18"/>
    <p:sldId id="477" r:id="rId19"/>
    <p:sldId id="478" r:id="rId20"/>
    <p:sldId id="485" r:id="rId21"/>
    <p:sldId id="479" r:id="rId22"/>
    <p:sldId id="480" r:id="rId23"/>
    <p:sldId id="481" r:id="rId24"/>
    <p:sldId id="482" r:id="rId25"/>
    <p:sldId id="483" r:id="rId26"/>
    <p:sldId id="484" r:id="rId27"/>
    <p:sldId id="490" r:id="rId28"/>
    <p:sldId id="491" r:id="rId29"/>
    <p:sldId id="492" r:id="rId30"/>
    <p:sldId id="450" r:id="rId31"/>
    <p:sldId id="486" r:id="rId32"/>
    <p:sldId id="452" r:id="rId33"/>
    <p:sldId id="453" r:id="rId34"/>
    <p:sldId id="487" r:id="rId35"/>
    <p:sldId id="488" r:id="rId36"/>
    <p:sldId id="489" r:id="rId37"/>
    <p:sldId id="457" r:id="rId38"/>
    <p:sldId id="458" r:id="rId39"/>
    <p:sldId id="459" r:id="rId40"/>
    <p:sldId id="379" r:id="rId41"/>
  </p:sldIdLst>
  <p:sldSz cx="9144000" cy="6858000" type="screen4x3"/>
  <p:notesSz cx="6858000" cy="9144000"/>
  <p:defaultTextStyle>
    <a:defPPr>
      <a:defRPr lang="zh-CN"/>
    </a:defPPr>
    <a:lvl1pPr algn="l" rtl="0" eaLnBrk="0" fontAlgn="base" hangingPunct="0">
      <a:spcBef>
        <a:spcPct val="0"/>
      </a:spcBef>
      <a:spcAft>
        <a:spcPct val="0"/>
      </a:spcAft>
      <a:defRPr kumimoji="1" sz="2400" b="1" u="sng" kern="1200">
        <a:solidFill>
          <a:srgbClr val="FF3300"/>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kumimoji="1" sz="2400" b="1" u="sng" kern="1200">
        <a:solidFill>
          <a:srgbClr val="FF3300"/>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kumimoji="1" sz="2400" b="1" u="sng" kern="1200">
        <a:solidFill>
          <a:srgbClr val="FF3300"/>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kumimoji="1" sz="2400" b="1" u="sng" kern="1200">
        <a:solidFill>
          <a:srgbClr val="FF3300"/>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kumimoji="1" sz="2400" b="1" u="sng" kern="1200">
        <a:solidFill>
          <a:srgbClr val="FF3300"/>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kumimoji="1" sz="2400" b="1" u="sng" kern="1200">
        <a:solidFill>
          <a:srgbClr val="FF3300"/>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kumimoji="1" sz="2400" b="1" u="sng" kern="1200">
        <a:solidFill>
          <a:srgbClr val="FF3300"/>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kumimoji="1" sz="2400" b="1" u="sng" kern="1200">
        <a:solidFill>
          <a:srgbClr val="FF3300"/>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kumimoji="1" sz="2400" b="1" u="sng" kern="1200">
        <a:solidFill>
          <a:srgbClr val="FF3300"/>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996633"/>
    <a:srgbClr val="9900CC"/>
    <a:srgbClr val="FF00FF"/>
    <a:srgbClr val="FF3300"/>
    <a:srgbClr val="FF33CC"/>
    <a:srgbClr val="9933FF"/>
    <a:srgbClr val="2C8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2" autoAdjust="0"/>
    <p:restoredTop sz="94660"/>
  </p:normalViewPr>
  <p:slideViewPr>
    <p:cSldViewPr>
      <p:cViewPr varScale="1">
        <p:scale>
          <a:sx n="106" d="100"/>
          <a:sy n="106" d="100"/>
        </p:scale>
        <p:origin x="161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kumimoji="0" sz="1200" b="0" u="none"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334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defRPr kumimoji="0" sz="1200" b="0" u="none"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34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334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lnSpc>
                <a:spcPct val="100000"/>
              </a:lnSpc>
              <a:defRPr kumimoji="0" sz="1200" b="0" u="none" smtClean="0">
                <a:solidFill>
                  <a:schemeClr val="tx1"/>
                </a:solidFill>
                <a:latin typeface="Arial" panose="020B0604020202020204" pitchFamily="34" charset="0"/>
                <a:ea typeface="宋体" panose="02010600030101010101" pitchFamily="2" charset="-122"/>
              </a:defRPr>
            </a:lvl1pPr>
          </a:lstStyle>
          <a:p>
            <a:pPr>
              <a:defRPr/>
            </a:pPr>
            <a:endParaRPr lang="en-US" altLang="zh-CN"/>
          </a:p>
        </p:txBody>
      </p:sp>
      <p:sp>
        <p:nvSpPr>
          <p:cNvPr id="2334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defRPr kumimoji="0" sz="1200" b="0" u="none" smtClean="0">
                <a:solidFill>
                  <a:schemeClr val="tx1"/>
                </a:solidFill>
                <a:latin typeface="Arial" panose="020B0604020202020204" pitchFamily="34" charset="0"/>
                <a:ea typeface="宋体" panose="02010600030101010101" pitchFamily="2" charset="-122"/>
              </a:defRPr>
            </a:lvl1pPr>
          </a:lstStyle>
          <a:p>
            <a:pPr>
              <a:defRPr/>
            </a:pPr>
            <a:fld id="{B69F073F-469A-4044-A5DA-1C4D0D1F413F}" type="slidenum">
              <a:rPr lang="en-US" altLang="zh-CN"/>
              <a:pPr>
                <a:defRPr/>
              </a:pPr>
              <a:t>‹#›</a:t>
            </a:fld>
            <a:endParaRPr lang="en-US" altLang="zh-CN"/>
          </a:p>
        </p:txBody>
      </p:sp>
    </p:spTree>
    <p:extLst>
      <p:ext uri="{BB962C8B-B14F-4D97-AF65-F5344CB8AC3E}">
        <p14:creationId xmlns:p14="http://schemas.microsoft.com/office/powerpoint/2010/main" val="23345404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nSpc>
                <a:spcPct val="100000"/>
              </a:lnSpc>
            </a:pPr>
            <a:fld id="{83A10474-0683-424C-8D1E-16A8DF6EDD3C}" type="slidenum">
              <a:rPr kumimoji="0" lang="en-US" altLang="zh-CN" sz="1200" b="0" u="none">
                <a:solidFill>
                  <a:schemeClr val="tx1"/>
                </a:solidFill>
                <a:latin typeface="Arial" panose="020B0604020202020204" pitchFamily="34" charset="0"/>
                <a:ea typeface="宋体" panose="02010600030101010101" pitchFamily="2" charset="-122"/>
              </a:rPr>
              <a:pPr>
                <a:lnSpc>
                  <a:spcPct val="100000"/>
                </a:lnSpc>
              </a:pPr>
              <a:t>7</a:t>
            </a:fld>
            <a:endParaRPr kumimoji="0" lang="en-US" altLang="zh-CN" sz="1200" b="0" u="none">
              <a:solidFill>
                <a:schemeClr val="tx1"/>
              </a:solidFill>
              <a:latin typeface="Arial" panose="020B0604020202020204" pitchFamily="34" charset="0"/>
              <a:ea typeface="宋体" panose="02010600030101010101" pitchFamily="2" charset="-122"/>
            </a:endParaRPr>
          </a:p>
        </p:txBody>
      </p:sp>
      <p:sp>
        <p:nvSpPr>
          <p:cNvPr id="11267" name="Rectangle 2"/>
          <p:cNvSpPr>
            <a:spLocks noRo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8632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6400800"/>
            <a:ext cx="9144000" cy="454025"/>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3" name="Rectangle 6"/>
          <p:cNvSpPr>
            <a:spLocks noChangeArrowheads="1"/>
          </p:cNvSpPr>
          <p:nvPr/>
        </p:nvSpPr>
        <p:spPr bwMode="ltGray">
          <a:xfrm>
            <a:off x="0" y="0"/>
            <a:ext cx="9144000" cy="7620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endParaRPr lang="zh-CN" altLang="en-US"/>
          </a:p>
        </p:txBody>
      </p:sp>
      <p:pic>
        <p:nvPicPr>
          <p:cNvPr id="4"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 y="762000"/>
            <a:ext cx="46228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userDrawn="1"/>
        </p:nvSpPr>
        <p:spPr bwMode="auto">
          <a:xfrm>
            <a:off x="152400" y="76200"/>
            <a:ext cx="6248400"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pPr>
            <a:r>
              <a:rPr kumimoji="0" lang="en-US" altLang="zh-CN" sz="3600" u="none">
                <a:solidFill>
                  <a:schemeClr val="bg1"/>
                </a:solidFill>
                <a:latin typeface="Courier New" panose="02070309020205020404" pitchFamily="49" charset="0"/>
                <a:ea typeface="宋体" panose="02010600030101010101" pitchFamily="2" charset="-122"/>
              </a:rPr>
              <a:t>C++ How to Program</a:t>
            </a:r>
          </a:p>
        </p:txBody>
      </p:sp>
      <p:pic>
        <p:nvPicPr>
          <p:cNvPr id="6" name="Picture 12" descr="西安财经学院_校徽"/>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10600" y="6324600"/>
            <a:ext cx="5334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3"/>
          <p:cNvSpPr txBox="1">
            <a:spLocks noChangeArrowheads="1"/>
          </p:cNvSpPr>
          <p:nvPr userDrawn="1"/>
        </p:nvSpPr>
        <p:spPr bwMode="auto">
          <a:xfrm>
            <a:off x="6019800" y="65071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pPr>
            <a:r>
              <a:rPr kumimoji="0" lang="en-US" altLang="zh-CN" sz="1200" i="1" u="none">
                <a:solidFill>
                  <a:schemeClr val="bg1"/>
                </a:solidFill>
                <a:latin typeface="Courier New" panose="02070309020205020404" pitchFamily="49" charset="0"/>
                <a:ea typeface="宋体" panose="02010600030101010101" pitchFamily="2" charset="-122"/>
              </a:rPr>
              <a:t>http://xinxi.xaufe.edu.cn</a:t>
            </a:r>
          </a:p>
        </p:txBody>
      </p:sp>
    </p:spTree>
    <p:extLst>
      <p:ext uri="{BB962C8B-B14F-4D97-AF65-F5344CB8AC3E}">
        <p14:creationId xmlns:p14="http://schemas.microsoft.com/office/powerpoint/2010/main" val="2132914748"/>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7446A7F3-2216-4444-AE6E-1CD5AFE870D3}" type="slidenum">
              <a:rPr lang="en-US" altLang="zh-CN"/>
              <a:pPr>
                <a:defRPr/>
              </a:pPr>
              <a:t>‹#›</a:t>
            </a:fld>
            <a:endParaRPr lang="en-US" altLang="zh-CN"/>
          </a:p>
        </p:txBody>
      </p:sp>
    </p:spTree>
    <p:extLst>
      <p:ext uri="{BB962C8B-B14F-4D97-AF65-F5344CB8AC3E}">
        <p14:creationId xmlns:p14="http://schemas.microsoft.com/office/powerpoint/2010/main" val="85877029"/>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7350" y="623888"/>
            <a:ext cx="2185988" cy="57769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4625" y="623888"/>
            <a:ext cx="6410325" cy="57769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010CB5E8-B47D-4759-B543-22B9F5FB4916}" type="slidenum">
              <a:rPr lang="en-US" altLang="zh-CN"/>
              <a:pPr>
                <a:defRPr/>
              </a:pPr>
              <a:t>‹#›</a:t>
            </a:fld>
            <a:endParaRPr lang="en-US" altLang="zh-CN"/>
          </a:p>
        </p:txBody>
      </p:sp>
    </p:spTree>
    <p:extLst>
      <p:ext uri="{BB962C8B-B14F-4D97-AF65-F5344CB8AC3E}">
        <p14:creationId xmlns:p14="http://schemas.microsoft.com/office/powerpoint/2010/main" val="1782202703"/>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74625" y="623888"/>
            <a:ext cx="8748713" cy="57769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C8CE79DB-F493-4CE2-B35D-6DA7B8E7B2EE}" type="slidenum">
              <a:rPr lang="en-US" altLang="zh-CN"/>
              <a:pPr>
                <a:defRPr/>
              </a:pPr>
              <a:t>‹#›</a:t>
            </a:fld>
            <a:endParaRPr lang="en-US" altLang="zh-CN"/>
          </a:p>
        </p:txBody>
      </p:sp>
    </p:spTree>
    <p:extLst>
      <p:ext uri="{BB962C8B-B14F-4D97-AF65-F5344CB8AC3E}">
        <p14:creationId xmlns:p14="http://schemas.microsoft.com/office/powerpoint/2010/main" val="1421158107"/>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sldNum" sz="quarter" idx="10"/>
          </p:nvPr>
        </p:nvSpPr>
        <p:spPr>
          <a:ln/>
        </p:spPr>
        <p:txBody>
          <a:bodyPr/>
          <a:lstStyle>
            <a:lvl1pPr>
              <a:defRPr/>
            </a:lvl1pPr>
          </a:lstStyle>
          <a:p>
            <a:pPr>
              <a:defRPr/>
            </a:pPr>
            <a:fld id="{3FC2E190-B0DF-4498-A81F-E7A6C63183BB}" type="slidenum">
              <a:rPr lang="en-US" altLang="zh-CN"/>
              <a:pPr>
                <a:defRPr/>
              </a:pPr>
              <a:t>‹#›</a:t>
            </a:fld>
            <a:endParaRPr lang="en-US" altLang="zh-CN"/>
          </a:p>
        </p:txBody>
      </p:sp>
    </p:spTree>
    <p:extLst>
      <p:ext uri="{BB962C8B-B14F-4D97-AF65-F5344CB8AC3E}">
        <p14:creationId xmlns:p14="http://schemas.microsoft.com/office/powerpoint/2010/main" val="2525508565"/>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12"/>
          <p:cNvSpPr>
            <a:spLocks noGrp="1" noChangeArrowheads="1"/>
          </p:cNvSpPr>
          <p:nvPr>
            <p:ph type="sldNum" sz="quarter" idx="10"/>
          </p:nvPr>
        </p:nvSpPr>
        <p:spPr>
          <a:ln/>
        </p:spPr>
        <p:txBody>
          <a:bodyPr/>
          <a:lstStyle>
            <a:lvl1pPr>
              <a:defRPr/>
            </a:lvl1pPr>
          </a:lstStyle>
          <a:p>
            <a:pPr>
              <a:defRPr/>
            </a:pPr>
            <a:fld id="{C0B2584D-3BCB-4A1C-B320-6EDC851EE6CA}" type="slidenum">
              <a:rPr lang="en-US" altLang="zh-CN"/>
              <a:pPr>
                <a:defRPr/>
              </a:pPr>
              <a:t>‹#›</a:t>
            </a:fld>
            <a:endParaRPr lang="en-US" altLang="zh-CN"/>
          </a:p>
        </p:txBody>
      </p:sp>
    </p:spTree>
    <p:extLst>
      <p:ext uri="{BB962C8B-B14F-4D97-AF65-F5344CB8AC3E}">
        <p14:creationId xmlns:p14="http://schemas.microsoft.com/office/powerpoint/2010/main" val="2217088443"/>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74625" y="1447800"/>
            <a:ext cx="4297363"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4388" y="1447800"/>
            <a:ext cx="42989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sldNum" sz="quarter" idx="10"/>
          </p:nvPr>
        </p:nvSpPr>
        <p:spPr>
          <a:ln/>
        </p:spPr>
        <p:txBody>
          <a:bodyPr/>
          <a:lstStyle>
            <a:lvl1pPr>
              <a:defRPr/>
            </a:lvl1pPr>
          </a:lstStyle>
          <a:p>
            <a:pPr>
              <a:defRPr/>
            </a:pPr>
            <a:fld id="{8A0F7026-0B18-4106-BEFD-4F14CE25B337}" type="slidenum">
              <a:rPr lang="en-US" altLang="zh-CN"/>
              <a:pPr>
                <a:defRPr/>
              </a:pPr>
              <a:t>‹#›</a:t>
            </a:fld>
            <a:endParaRPr lang="en-US" altLang="zh-CN"/>
          </a:p>
        </p:txBody>
      </p:sp>
    </p:spTree>
    <p:extLst>
      <p:ext uri="{BB962C8B-B14F-4D97-AF65-F5344CB8AC3E}">
        <p14:creationId xmlns:p14="http://schemas.microsoft.com/office/powerpoint/2010/main" val="2993047118"/>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sldNum" sz="quarter" idx="10"/>
          </p:nvPr>
        </p:nvSpPr>
        <p:spPr>
          <a:ln/>
        </p:spPr>
        <p:txBody>
          <a:bodyPr/>
          <a:lstStyle>
            <a:lvl1pPr>
              <a:defRPr/>
            </a:lvl1pPr>
          </a:lstStyle>
          <a:p>
            <a:pPr>
              <a:defRPr/>
            </a:pPr>
            <a:fld id="{F8D07C80-6041-4A96-A53A-A8EDE9D27165}" type="slidenum">
              <a:rPr lang="en-US" altLang="zh-CN"/>
              <a:pPr>
                <a:defRPr/>
              </a:pPr>
              <a:t>‹#›</a:t>
            </a:fld>
            <a:endParaRPr lang="en-US" altLang="zh-CN"/>
          </a:p>
        </p:txBody>
      </p:sp>
    </p:spTree>
    <p:extLst>
      <p:ext uri="{BB962C8B-B14F-4D97-AF65-F5344CB8AC3E}">
        <p14:creationId xmlns:p14="http://schemas.microsoft.com/office/powerpoint/2010/main" val="3164299501"/>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sldNum" sz="quarter" idx="10"/>
          </p:nvPr>
        </p:nvSpPr>
        <p:spPr>
          <a:ln/>
        </p:spPr>
        <p:txBody>
          <a:bodyPr/>
          <a:lstStyle>
            <a:lvl1pPr>
              <a:defRPr/>
            </a:lvl1pPr>
          </a:lstStyle>
          <a:p>
            <a:pPr>
              <a:defRPr/>
            </a:pPr>
            <a:fld id="{F609E89C-3014-4721-8D0F-C61F61515136}" type="slidenum">
              <a:rPr lang="en-US" altLang="zh-CN"/>
              <a:pPr>
                <a:defRPr/>
              </a:pPr>
              <a:t>‹#›</a:t>
            </a:fld>
            <a:endParaRPr lang="en-US" altLang="zh-CN"/>
          </a:p>
        </p:txBody>
      </p:sp>
    </p:spTree>
    <p:extLst>
      <p:ext uri="{BB962C8B-B14F-4D97-AF65-F5344CB8AC3E}">
        <p14:creationId xmlns:p14="http://schemas.microsoft.com/office/powerpoint/2010/main" val="553338767"/>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pPr>
              <a:defRPr/>
            </a:pPr>
            <a:fld id="{AF747934-E416-4F3C-990D-DCDAF6464999}" type="slidenum">
              <a:rPr lang="en-US" altLang="zh-CN"/>
              <a:pPr>
                <a:defRPr/>
              </a:pPr>
              <a:t>‹#›</a:t>
            </a:fld>
            <a:endParaRPr lang="en-US" altLang="zh-CN"/>
          </a:p>
        </p:txBody>
      </p:sp>
    </p:spTree>
    <p:extLst>
      <p:ext uri="{BB962C8B-B14F-4D97-AF65-F5344CB8AC3E}">
        <p14:creationId xmlns:p14="http://schemas.microsoft.com/office/powerpoint/2010/main" val="3480481765"/>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CCB8B4B9-EDAF-4CD3-A951-0DFE6A87DEFB}" type="slidenum">
              <a:rPr lang="en-US" altLang="zh-CN"/>
              <a:pPr>
                <a:defRPr/>
              </a:pPr>
              <a:t>‹#›</a:t>
            </a:fld>
            <a:endParaRPr lang="en-US" altLang="zh-CN"/>
          </a:p>
        </p:txBody>
      </p:sp>
    </p:spTree>
    <p:extLst>
      <p:ext uri="{BB962C8B-B14F-4D97-AF65-F5344CB8AC3E}">
        <p14:creationId xmlns:p14="http://schemas.microsoft.com/office/powerpoint/2010/main" val="2100263424"/>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12"/>
          <p:cNvSpPr>
            <a:spLocks noGrp="1" noChangeArrowheads="1"/>
          </p:cNvSpPr>
          <p:nvPr>
            <p:ph type="sldNum" sz="quarter" idx="10"/>
          </p:nvPr>
        </p:nvSpPr>
        <p:spPr>
          <a:ln/>
        </p:spPr>
        <p:txBody>
          <a:bodyPr/>
          <a:lstStyle>
            <a:lvl1pPr>
              <a:defRPr/>
            </a:lvl1pPr>
          </a:lstStyle>
          <a:p>
            <a:pPr>
              <a:defRPr/>
            </a:pPr>
            <a:fld id="{CB3CDCED-CBA2-4A0D-8C27-332C1BCF7D06}" type="slidenum">
              <a:rPr lang="en-US" altLang="zh-CN"/>
              <a:pPr>
                <a:defRPr/>
              </a:pPr>
              <a:t>‹#›</a:t>
            </a:fld>
            <a:endParaRPr lang="en-US" altLang="zh-CN"/>
          </a:p>
        </p:txBody>
      </p:sp>
    </p:spTree>
    <p:extLst>
      <p:ext uri="{BB962C8B-B14F-4D97-AF65-F5344CB8AC3E}">
        <p14:creationId xmlns:p14="http://schemas.microsoft.com/office/powerpoint/2010/main" val="2855962601"/>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6553200"/>
            <a:ext cx="9144000" cy="307975"/>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027" name="Rectangle 3"/>
          <p:cNvSpPr>
            <a:spLocks noGrp="1" noChangeArrowheads="1"/>
          </p:cNvSpPr>
          <p:nvPr>
            <p:ph type="title"/>
          </p:nvPr>
        </p:nvSpPr>
        <p:spPr bwMode="black">
          <a:xfrm>
            <a:off x="174625" y="623888"/>
            <a:ext cx="8748713" cy="67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主标题</a:t>
            </a:r>
          </a:p>
        </p:txBody>
      </p:sp>
      <p:sp>
        <p:nvSpPr>
          <p:cNvPr id="1028" name="Rectangle 4"/>
          <p:cNvSpPr>
            <a:spLocks noGrp="1" noChangeArrowheads="1"/>
          </p:cNvSpPr>
          <p:nvPr>
            <p:ph type="body" idx="1"/>
          </p:nvPr>
        </p:nvSpPr>
        <p:spPr bwMode="black">
          <a:xfrm>
            <a:off x="174625" y="1447800"/>
            <a:ext cx="8748713"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br>
              <a:rPr lang="en-US" altLang="en-US" smtClean="0"/>
            </a:br>
            <a:r>
              <a:rPr lang="en-US" altLang="en-US" smtClean="0"/>
              <a:t>good1</a:t>
            </a:r>
          </a:p>
          <a:p>
            <a:pPr lvl="1"/>
            <a:r>
              <a:rPr lang="en-US" altLang="en-US" smtClean="0"/>
              <a:t>Second level</a:t>
            </a:r>
            <a:br>
              <a:rPr lang="en-US" altLang="en-US" smtClean="0"/>
            </a:br>
            <a:r>
              <a:rPr lang="en-US" altLang="en-US" smtClean="0"/>
              <a:t>good2</a:t>
            </a:r>
          </a:p>
          <a:p>
            <a:pPr lvl="2"/>
            <a:r>
              <a:rPr lang="en-US" altLang="en-US" smtClean="0"/>
              <a:t>Third level</a:t>
            </a:r>
            <a:br>
              <a:rPr lang="en-US" altLang="en-US" smtClean="0"/>
            </a:br>
            <a:r>
              <a:rPr lang="en-US" altLang="en-US" smtClean="0"/>
              <a:t>good3</a:t>
            </a:r>
          </a:p>
          <a:p>
            <a:pPr lvl="3"/>
            <a:r>
              <a:rPr lang="en-US" altLang="en-US" smtClean="0"/>
              <a:t>Fourth level</a:t>
            </a:r>
            <a:br>
              <a:rPr lang="en-US" altLang="en-US" smtClean="0"/>
            </a:br>
            <a:r>
              <a:rPr lang="en-US" altLang="en-US" smtClean="0"/>
              <a:t>good4</a:t>
            </a:r>
          </a:p>
          <a:p>
            <a:pPr lvl="4"/>
            <a:r>
              <a:rPr lang="en-US" altLang="en-US" smtClean="0"/>
              <a:t>Fifth level</a:t>
            </a:r>
            <a:br>
              <a:rPr lang="en-US" altLang="en-US" smtClean="0"/>
            </a:br>
            <a:r>
              <a:rPr lang="en-US" altLang="en-US" smtClean="0"/>
              <a:t>good5</a:t>
            </a:r>
          </a:p>
        </p:txBody>
      </p:sp>
      <p:sp>
        <p:nvSpPr>
          <p:cNvPr id="1029" name="Line 5"/>
          <p:cNvSpPr>
            <a:spLocks noChangeShapeType="1"/>
          </p:cNvSpPr>
          <p:nvPr/>
        </p:nvSpPr>
        <p:spPr bwMode="black">
          <a:xfrm>
            <a:off x="852488" y="247650"/>
            <a:ext cx="0" cy="23495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Text Box 6"/>
          <p:cNvSpPr txBox="1">
            <a:spLocks noChangeArrowheads="1"/>
          </p:cNvSpPr>
          <p:nvPr/>
        </p:nvSpPr>
        <p:spPr bwMode="black">
          <a:xfrm>
            <a:off x="954088" y="214313"/>
            <a:ext cx="12382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nSpc>
                <a:spcPct val="100000"/>
              </a:lnSpc>
            </a:pPr>
            <a:r>
              <a:rPr kumimoji="0" lang="en-US" altLang="en-US" sz="1400" b="0" u="none">
                <a:solidFill>
                  <a:schemeClr val="bg1"/>
                </a:solidFill>
                <a:latin typeface="Arial" panose="020B0604020202020204" pitchFamily="34" charset="0"/>
                <a:ea typeface="宋体" panose="02010600030101010101" pitchFamily="2" charset="-122"/>
              </a:rPr>
              <a:t>IBM research</a:t>
            </a:r>
          </a:p>
        </p:txBody>
      </p:sp>
      <p:sp>
        <p:nvSpPr>
          <p:cNvPr id="221192" name="Rectangle 8"/>
          <p:cNvSpPr>
            <a:spLocks noChangeArrowheads="1"/>
          </p:cNvSpPr>
          <p:nvPr/>
        </p:nvSpPr>
        <p:spPr bwMode="ltGray">
          <a:xfrm>
            <a:off x="0" y="0"/>
            <a:ext cx="9144000" cy="557213"/>
          </a:xfrm>
          <a:prstGeom prst="rect">
            <a:avLst/>
          </a:prstGeom>
          <a:solidFill>
            <a:srgbClr val="7889FB"/>
          </a:solidFill>
          <a:ln w="317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400050" indent="-40005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buClr>
                <a:srgbClr val="228A88"/>
              </a:buClr>
              <a:buFont typeface="Wingdings 2" panose="05020102010507070707" pitchFamily="18" charset="2"/>
              <a:buNone/>
              <a:defRPr/>
            </a:pPr>
            <a:r>
              <a:rPr kumimoji="0" lang="en-US" altLang="zh-CN" sz="2000" b="0" u="none" smtClean="0">
                <a:solidFill>
                  <a:schemeClr val="bg1"/>
                </a:solidFill>
                <a:latin typeface="Arial Black" panose="020B0A04020102020204" pitchFamily="34" charset="0"/>
              </a:rPr>
              <a:t>C++ How to Program</a:t>
            </a:r>
          </a:p>
        </p:txBody>
      </p:sp>
      <p:pic>
        <p:nvPicPr>
          <p:cNvPr id="1032" name="Picture 9" descr="西安财经学院_校徽"/>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585200" y="6305550"/>
            <a:ext cx="5588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11"/>
          <p:cNvSpPr txBox="1">
            <a:spLocks noChangeArrowheads="1"/>
          </p:cNvSpPr>
          <p:nvPr userDrawn="1"/>
        </p:nvSpPr>
        <p:spPr bwMode="auto">
          <a:xfrm>
            <a:off x="6019800" y="6583363"/>
            <a:ext cx="25146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pPr>
            <a:r>
              <a:rPr kumimoji="0" lang="en-US" altLang="zh-CN" sz="1200" i="1" u="none">
                <a:solidFill>
                  <a:schemeClr val="bg1"/>
                </a:solidFill>
                <a:latin typeface="Courier New" panose="02070309020205020404" pitchFamily="49" charset="0"/>
                <a:ea typeface="宋体" panose="02010600030101010101" pitchFamily="2" charset="-122"/>
              </a:rPr>
              <a:t>http://xinxi.xaufe.edu.cn</a:t>
            </a:r>
          </a:p>
        </p:txBody>
      </p:sp>
      <p:sp>
        <p:nvSpPr>
          <p:cNvPr id="221196" name="Rectangle 12"/>
          <p:cNvSpPr>
            <a:spLocks noGrp="1" noChangeArrowheads="1"/>
          </p:cNvSpPr>
          <p:nvPr>
            <p:ph type="sldNum" sz="quarter" idx="4"/>
          </p:nvPr>
        </p:nvSpPr>
        <p:spPr bwMode="gray">
          <a:xfrm>
            <a:off x="4343400" y="6584950"/>
            <a:ext cx="381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kumimoji="0" sz="1200" b="0" u="none" smtClean="0">
                <a:solidFill>
                  <a:schemeClr val="tx1"/>
                </a:solidFill>
                <a:latin typeface="+mn-lt"/>
                <a:ea typeface="宋体" panose="02010600030101010101" pitchFamily="2" charset="-122"/>
              </a:defRPr>
            </a:lvl1pPr>
          </a:lstStyle>
          <a:p>
            <a:pPr>
              <a:defRPr/>
            </a:pPr>
            <a:fld id="{C7AA4D70-962F-4F91-98CA-BB61AF40259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6"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transition spd="slow">
    <p:pull dir="ru"/>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200" b="1" kern="1200">
          <a:solidFill>
            <a:srgbClr val="051AB3"/>
          </a:solidFill>
          <a:latin typeface="+mj-lt"/>
          <a:ea typeface="+mj-ea"/>
          <a:cs typeface="+mj-cs"/>
        </a:defRPr>
      </a:lvl1pPr>
      <a:lvl2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2pPr>
      <a:lvl3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3pPr>
      <a:lvl4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4pPr>
      <a:lvl5pPr algn="l" rtl="0" eaLnBrk="0" fontAlgn="base" hangingPunct="0">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5pPr>
      <a:lvl6pPr marL="4572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6pPr>
      <a:lvl7pPr marL="9144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7pPr>
      <a:lvl8pPr marL="13716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8pPr>
      <a:lvl9pPr marL="1828800" algn="l" rtl="0" fontAlgn="base">
        <a:lnSpc>
          <a:spcPct val="90000"/>
        </a:lnSpc>
        <a:spcBef>
          <a:spcPct val="0"/>
        </a:spcBef>
        <a:spcAft>
          <a:spcPct val="0"/>
        </a:spcAft>
        <a:defRPr sz="3200" b="1">
          <a:solidFill>
            <a:srgbClr val="051AB3"/>
          </a:solidFill>
          <a:latin typeface="Lucida Console" panose="020B0609040504020204" pitchFamily="49" charset="0"/>
          <a:ea typeface="楷体" panose="02010609060101010101" pitchFamily="49" charset="-122"/>
          <a:cs typeface="Arial" panose="020B0604020202020204" pitchFamily="34" charset="0"/>
        </a:defRPr>
      </a:lvl9pPr>
    </p:titleStyle>
    <p:bodyStyle>
      <a:lvl1pPr marL="400050" indent="-400050" algn="l" rtl="0" eaLnBrk="0" fontAlgn="base" hangingPunct="0">
        <a:spcBef>
          <a:spcPct val="0"/>
        </a:spcBef>
        <a:spcAft>
          <a:spcPct val="20000"/>
        </a:spcAft>
        <a:buClr>
          <a:schemeClr val="hlink"/>
        </a:buClr>
        <a:buFont typeface="Wingdings" panose="05000000000000000000" pitchFamily="2" charset="2"/>
        <a:buChar char="l"/>
        <a:defRPr sz="2400" kern="1200">
          <a:solidFill>
            <a:schemeClr val="tx1"/>
          </a:solidFill>
          <a:latin typeface="+mn-lt"/>
          <a:ea typeface="+mn-ea"/>
          <a:cs typeface="+mn-cs"/>
        </a:defRPr>
      </a:lvl1pPr>
      <a:lvl2pPr marL="914400" indent="-400050" algn="l" rtl="0" eaLnBrk="0" fontAlgn="base" hangingPunct="0">
        <a:spcBef>
          <a:spcPct val="0"/>
        </a:spcBef>
        <a:spcAft>
          <a:spcPct val="20000"/>
        </a:spcAft>
        <a:buClr>
          <a:schemeClr val="hlink"/>
        </a:buClr>
        <a:buFont typeface="Wingdings" panose="05000000000000000000" pitchFamily="2" charset="2"/>
        <a:buChar char="Ø"/>
        <a:defRPr sz="2200" kern="1200">
          <a:solidFill>
            <a:schemeClr val="hlink"/>
          </a:solidFill>
          <a:latin typeface="+mn-lt"/>
          <a:ea typeface="+mn-ea"/>
          <a:cs typeface="+mn-cs"/>
        </a:defRPr>
      </a:lvl2pPr>
      <a:lvl3pPr marL="1377950" indent="-349250" algn="l" rtl="0" eaLnBrk="0" fontAlgn="base" hangingPunct="0">
        <a:spcBef>
          <a:spcPct val="0"/>
        </a:spcBef>
        <a:spcAft>
          <a:spcPct val="20000"/>
        </a:spcAft>
        <a:buClr>
          <a:schemeClr val="hlink"/>
        </a:buClr>
        <a:buFont typeface="Wingdings" panose="05000000000000000000" pitchFamily="2" charset="2"/>
        <a:buChar char="ü"/>
        <a:defRPr sz="2000" kern="1200">
          <a:solidFill>
            <a:schemeClr val="hlink"/>
          </a:solidFill>
          <a:latin typeface="+mn-lt"/>
          <a:ea typeface="+mn-ea"/>
          <a:cs typeface="+mn-cs"/>
        </a:defRPr>
      </a:lvl3pPr>
      <a:lvl4pPr marL="1885950" indent="-34290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4pPr>
      <a:lvl5pPr marL="2349500" indent="-349250" algn="l" rtl="0" eaLnBrk="0" fontAlgn="base" hangingPunct="0">
        <a:spcBef>
          <a:spcPct val="0"/>
        </a:spcBef>
        <a:spcAft>
          <a:spcPct val="20000"/>
        </a:spcAft>
        <a:buClr>
          <a:schemeClr val="hlink"/>
        </a:buClr>
        <a:buFont typeface="Wingdings 2" panose="05020102010507070707" pitchFamily="18"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2.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
          <p:cNvSpPr txBox="1">
            <a:spLocks noChangeArrowheads="1"/>
          </p:cNvSpPr>
          <p:nvPr/>
        </p:nvSpPr>
        <p:spPr bwMode="black">
          <a:xfrm>
            <a:off x="5257800" y="1844675"/>
            <a:ext cx="35814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spcAft>
                <a:spcPct val="20000"/>
              </a:spcAft>
              <a:buClr>
                <a:schemeClr val="hlink"/>
              </a:buClr>
              <a:buFont typeface="Wingdings 2" panose="05020102010507070707" pitchFamily="18" charset="2"/>
              <a:buNone/>
            </a:pPr>
            <a:r>
              <a:rPr kumimoji="0" lang="en-US" altLang="zh-CN" sz="4400" u="none">
                <a:solidFill>
                  <a:srgbClr val="051AB3"/>
                </a:solidFill>
                <a:latin typeface="Arial" panose="020B0604020202020204" pitchFamily="34" charset="0"/>
                <a:ea typeface="宋体" panose="02010600030101010101" pitchFamily="2" charset="-122"/>
              </a:rPr>
              <a:t>Lecture 11: </a:t>
            </a:r>
            <a:br>
              <a:rPr kumimoji="0" lang="en-US" altLang="zh-CN" sz="4400" u="none">
                <a:solidFill>
                  <a:srgbClr val="051AB3"/>
                </a:solidFill>
                <a:latin typeface="Arial" panose="020B0604020202020204" pitchFamily="34" charset="0"/>
                <a:ea typeface="宋体" panose="02010600030101010101" pitchFamily="2" charset="-122"/>
              </a:rPr>
            </a:br>
            <a:r>
              <a:rPr kumimoji="0" lang="zh-CN" altLang="en-US" sz="4400" u="none">
                <a:solidFill>
                  <a:srgbClr val="051AB3"/>
                </a:solidFill>
                <a:latin typeface="Arial" panose="020B0604020202020204" pitchFamily="34" charset="0"/>
                <a:ea typeface="宋体" panose="02010600030101010101" pitchFamily="2" charset="-122"/>
              </a:rPr>
              <a:t>模板</a:t>
            </a:r>
          </a:p>
        </p:txBody>
      </p:sp>
    </p:spTree>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108E07B8-E1CC-4C03-B298-D6EA7E19BF82}" type="slidenum">
              <a:rPr lang="en-US" altLang="zh-CN"/>
              <a:pPr>
                <a:defRPr/>
              </a:pPr>
              <a:t>10</a:t>
            </a:fld>
            <a:endParaRPr lang="en-US" altLang="zh-CN"/>
          </a:p>
        </p:txBody>
      </p:sp>
      <p:sp>
        <p:nvSpPr>
          <p:cNvPr id="1536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2 Function Templates</a:t>
            </a:r>
          </a:p>
        </p:txBody>
      </p:sp>
      <p:sp>
        <p:nvSpPr>
          <p:cNvPr id="15364" name="Rectangle 3"/>
          <p:cNvSpPr>
            <a:spLocks noGrp="1" noChangeArrowheads="1"/>
          </p:cNvSpPr>
          <p:nvPr>
            <p:ph type="body" idx="1"/>
          </p:nvPr>
        </p:nvSpPr>
        <p:spPr>
          <a:xfrm>
            <a:off x="152400" y="1493838"/>
            <a:ext cx="8839200" cy="43735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3600" b="1" smtClean="0">
                <a:latin typeface="Arial Narrow" panose="020B0606020202030204" pitchFamily="34" charset="0"/>
                <a:ea typeface="黑体" panose="02010609060101010101" pitchFamily="49" charset="-122"/>
              </a:rPr>
              <a:t>函数模板定义</a:t>
            </a:r>
          </a:p>
          <a:p>
            <a:pPr lvl="1" eaLnBrk="1" hangingPunct="1"/>
            <a:r>
              <a:rPr lang="zh-CN" altLang="en-US" sz="3100" b="1" smtClean="0">
                <a:latin typeface="Arial Narrow" panose="020B0606020202030204" pitchFamily="34" charset="0"/>
                <a:ea typeface="黑体" panose="02010609060101010101" pitchFamily="49" charset="-122"/>
              </a:rPr>
              <a:t>模板头</a:t>
            </a:r>
            <a:endParaRPr lang="zh-CN" altLang="en-US" sz="3500" b="1" smtClean="0">
              <a:latin typeface="Arial Narrow" panose="020B0606020202030204" pitchFamily="34" charset="0"/>
              <a:ea typeface="黑体" panose="02010609060101010101" pitchFamily="49" charset="-122"/>
            </a:endParaRPr>
          </a:p>
          <a:p>
            <a:pPr lvl="2" eaLnBrk="1" hangingPunct="1"/>
            <a:r>
              <a:rPr lang="zh-CN" altLang="en-US" sz="3200" b="1" smtClean="0">
                <a:latin typeface="Arial Narrow" panose="020B0606020202030204" pitchFamily="34" charset="0"/>
                <a:ea typeface="黑体" panose="02010609060101010101" pitchFamily="49" charset="-122"/>
              </a:rPr>
              <a:t>例如：</a:t>
            </a:r>
          </a:p>
          <a:p>
            <a:pPr lvl="3" eaLnBrk="1" hangingPunct="1">
              <a:buFont typeface="Wingdings" panose="05000000000000000000" pitchFamily="2" charset="2"/>
              <a:buChar char="Ø"/>
            </a:pPr>
            <a:r>
              <a:rPr lang="en-US" altLang="zh-CN" sz="2400" b="1" smtClean="0">
                <a:latin typeface="Consolas" panose="020B0609020204030204" pitchFamily="49" charset="0"/>
                <a:ea typeface="黑体" panose="02010609060101010101" pitchFamily="49" charset="-122"/>
              </a:rPr>
              <a:t>template&lt; typename T &gt;</a:t>
            </a:r>
          </a:p>
          <a:p>
            <a:pPr lvl="3" eaLnBrk="1" hangingPunct="1">
              <a:buFont typeface="Wingdings" panose="05000000000000000000" pitchFamily="2" charset="2"/>
              <a:buChar char="Ø"/>
            </a:pPr>
            <a:r>
              <a:rPr lang="en-US" altLang="zh-CN" sz="2400" b="1" smtClean="0">
                <a:latin typeface="Consolas" panose="020B0609020204030204" pitchFamily="49" charset="0"/>
                <a:ea typeface="黑体" panose="02010609060101010101" pitchFamily="49" charset="-122"/>
              </a:rPr>
              <a:t>template&lt; class ElementType &gt;</a:t>
            </a:r>
          </a:p>
          <a:p>
            <a:pPr lvl="3" eaLnBrk="1" hangingPunct="1">
              <a:buFont typeface="Wingdings" panose="05000000000000000000" pitchFamily="2" charset="2"/>
              <a:buChar char="Ø"/>
            </a:pPr>
            <a:r>
              <a:rPr lang="en-US" altLang="zh-CN" sz="2400" b="1" smtClean="0">
                <a:latin typeface="Consolas" panose="020B0609020204030204" pitchFamily="49" charset="0"/>
                <a:ea typeface="黑体" panose="02010609060101010101" pitchFamily="49" charset="-122"/>
              </a:rPr>
              <a:t>template&lt; typename BorderType, typename Filltype &gt;</a:t>
            </a:r>
          </a:p>
        </p:txBody>
      </p:sp>
    </p:spTree>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F48811A6-EDBE-4FEC-9231-5470CD62553F}" type="slidenum">
              <a:rPr lang="en-US" altLang="zh-CN"/>
              <a:pPr>
                <a:defRPr/>
              </a:pPr>
              <a:t>11</a:t>
            </a:fld>
            <a:endParaRPr lang="en-US" altLang="zh-CN"/>
          </a:p>
        </p:txBody>
      </p:sp>
      <p:graphicFrame>
        <p:nvGraphicFramePr>
          <p:cNvPr id="16387" name="Object 4"/>
          <p:cNvGraphicFramePr>
            <a:graphicFrameLocks noChangeAspect="1"/>
          </p:cNvGraphicFramePr>
          <p:nvPr/>
        </p:nvGraphicFramePr>
        <p:xfrm>
          <a:off x="0" y="0"/>
          <a:ext cx="7075488" cy="5849938"/>
        </p:xfrm>
        <a:graphic>
          <a:graphicData uri="http://schemas.openxmlformats.org/presentationml/2006/ole">
            <mc:AlternateContent xmlns:mc="http://schemas.openxmlformats.org/markup-compatibility/2006">
              <mc:Choice xmlns:v="urn:schemas-microsoft-com:vml" Requires="v">
                <p:oleObj spid="_x0000_s16393" name="Document" r:id="rId3" imgW="7074123" imgH="5843801" progId="Word.Document.8">
                  <p:embed/>
                </p:oleObj>
              </mc:Choice>
              <mc:Fallback>
                <p:oleObj name="Document" r:id="rId3" imgW="7074123" imgH="5843801"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5849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2373" name="Text Box 5"/>
          <p:cNvSpPr txBox="1">
            <a:spLocks noChangeArrowheads="1"/>
          </p:cNvSpPr>
          <p:nvPr/>
        </p:nvSpPr>
        <p:spPr bwMode="auto">
          <a:xfrm>
            <a:off x="4748213" y="609600"/>
            <a:ext cx="2719387" cy="590550"/>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Type template parameter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specified in template header</a:t>
            </a:r>
          </a:p>
        </p:txBody>
      </p:sp>
      <p:sp>
        <p:nvSpPr>
          <p:cNvPr id="442374" name="Line 6"/>
          <p:cNvSpPr>
            <a:spLocks noChangeShapeType="1"/>
          </p:cNvSpPr>
          <p:nvPr/>
        </p:nvSpPr>
        <p:spPr bwMode="auto">
          <a:xfrm flipH="1">
            <a:off x="2057400" y="914400"/>
            <a:ext cx="2667000" cy="542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390" name="Rectangle 7"/>
          <p:cNvSpPr>
            <a:spLocks noChangeArrowheads="1"/>
          </p:cNvSpPr>
          <p:nvPr/>
        </p:nvSpPr>
        <p:spPr bwMode="auto">
          <a:xfrm>
            <a:off x="4114800" y="1905000"/>
            <a:ext cx="4876800" cy="18526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kumimoji="0" lang="zh-CN" altLang="en-US" sz="1600" u="none">
                <a:latin typeface="Consolas" panose="020B0609020204030204" pitchFamily="49" charset="0"/>
                <a:ea typeface="楷体_GB2312" pitchFamily="49" charset="-122"/>
              </a:rPr>
              <a:t>该函数模板把惟一的形式参数</a:t>
            </a:r>
            <a:r>
              <a:rPr kumimoji="0" lang="en-US" altLang="zh-CN" sz="1600" u="none">
                <a:latin typeface="Consolas" panose="020B0609020204030204" pitchFamily="49" charset="0"/>
                <a:ea typeface="楷体_GB2312" pitchFamily="49" charset="-122"/>
              </a:rPr>
              <a:t>T(T</a:t>
            </a:r>
            <a:r>
              <a:rPr kumimoji="0" lang="zh-CN" altLang="en-US" sz="1600" u="none">
                <a:latin typeface="Consolas" panose="020B0609020204030204" pitchFamily="49" charset="0"/>
                <a:ea typeface="楷体_GB2312" pitchFamily="49" charset="-122"/>
              </a:rPr>
              <a:t>一般作为类型参数</a:t>
            </a:r>
            <a:r>
              <a:rPr kumimoji="0" lang="en-US" altLang="zh-CN" sz="1600" u="none">
                <a:latin typeface="Consolas" panose="020B0609020204030204" pitchFamily="49" charset="0"/>
                <a:ea typeface="楷体_GB2312" pitchFamily="49" charset="-122"/>
              </a:rPr>
              <a:t>)</a:t>
            </a:r>
            <a:r>
              <a:rPr kumimoji="0" lang="zh-CN" altLang="en-US" sz="1600" u="none">
                <a:latin typeface="Consolas" panose="020B0609020204030204" pitchFamily="49" charset="0"/>
                <a:ea typeface="楷体_GB2312" pitchFamily="49" charset="-122"/>
              </a:rPr>
              <a:t>声明为函数</a:t>
            </a:r>
            <a:r>
              <a:rPr kumimoji="0" lang="en-US" altLang="zh-CN" sz="1600" u="none">
                <a:latin typeface="Consolas" panose="020B0609020204030204" pitchFamily="49" charset="0"/>
                <a:ea typeface="楷体_GB2312" pitchFamily="49" charset="-122"/>
              </a:rPr>
              <a:t>printArray</a:t>
            </a:r>
            <a:r>
              <a:rPr kumimoji="0" lang="zh-CN" altLang="en-US" sz="1600" u="none">
                <a:latin typeface="Consolas" panose="020B0609020204030204" pitchFamily="49" charset="0"/>
                <a:ea typeface="楷体_GB2312" pitchFamily="49" charset="-122"/>
              </a:rPr>
              <a:t>打印的数组类型。</a:t>
            </a:r>
          </a:p>
          <a:p>
            <a:pPr eaLnBrk="1" hangingPunct="1"/>
            <a:r>
              <a:rPr kumimoji="0" lang="zh-CN" altLang="en-US" sz="1600" u="none">
                <a:latin typeface="Consolas" panose="020B0609020204030204" pitchFamily="49" charset="0"/>
                <a:ea typeface="楷体_GB2312" pitchFamily="49" charset="-122"/>
              </a:rPr>
              <a:t>当编译器检测到程序源代码中调用函数</a:t>
            </a:r>
            <a:r>
              <a:rPr kumimoji="0" lang="en-US" altLang="zh-CN" sz="1600" u="none">
                <a:latin typeface="Consolas" panose="020B0609020204030204" pitchFamily="49" charset="0"/>
                <a:ea typeface="楷体_GB2312" pitchFamily="49" charset="-122"/>
              </a:rPr>
              <a:t>printArray</a:t>
            </a:r>
            <a:r>
              <a:rPr kumimoji="0" lang="zh-CN" altLang="en-US" sz="1600" u="none">
                <a:latin typeface="Consolas" panose="020B0609020204030204" pitchFamily="49" charset="0"/>
                <a:ea typeface="楷体_GB2312" pitchFamily="49" charset="-122"/>
              </a:rPr>
              <a:t>时，用</a:t>
            </a:r>
            <a:r>
              <a:rPr kumimoji="0" lang="en-US" altLang="zh-CN" sz="1600" u="none">
                <a:latin typeface="Consolas" panose="020B0609020204030204" pitchFamily="49" charset="0"/>
                <a:ea typeface="楷体_GB2312" pitchFamily="49" charset="-122"/>
              </a:rPr>
              <a:t>printArray</a:t>
            </a:r>
            <a:r>
              <a:rPr kumimoji="0" lang="zh-CN" altLang="en-US" sz="1600" u="none">
                <a:latin typeface="Consolas" panose="020B0609020204030204" pitchFamily="49" charset="0"/>
                <a:ea typeface="楷体_GB2312" pitchFamily="49" charset="-122"/>
              </a:rPr>
              <a:t>的第一个参数的类型替换掉整个模板定义中的</a:t>
            </a:r>
            <a:r>
              <a:rPr kumimoji="0" lang="en-US" altLang="zh-CN" sz="1600" u="none">
                <a:latin typeface="Consolas" panose="020B0609020204030204" pitchFamily="49" charset="0"/>
                <a:ea typeface="楷体_GB2312" pitchFamily="49" charset="-122"/>
              </a:rPr>
              <a:t>T</a:t>
            </a:r>
            <a:r>
              <a:rPr kumimoji="0" lang="zh-CN" altLang="en-US" sz="1600" u="none">
                <a:latin typeface="Consolas" panose="020B0609020204030204" pitchFamily="49" charset="0"/>
                <a:ea typeface="楷体_GB2312" pitchFamily="49" charset="-122"/>
              </a:rPr>
              <a:t>，并建立用来打印指定类型数组的一个完整的特化函数，然后再编译这个新建的函数。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2373"/>
                                        </p:tgtEl>
                                        <p:attrNameLst>
                                          <p:attrName>style.visibility</p:attrName>
                                        </p:attrNameLst>
                                      </p:cBhvr>
                                      <p:to>
                                        <p:strVal val="visible"/>
                                      </p:to>
                                    </p:set>
                                  </p:childTnLst>
                                  <p:subTnLst>
                                    <p:set>
                                      <p:cBhvr override="childStyle">
                                        <p:cTn dur="1" fill="hold" display="0" masterRel="nextClick" afterEffect="1"/>
                                        <p:tgtEl>
                                          <p:spTgt spid="44237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42374"/>
                                        </p:tgtEl>
                                        <p:attrNameLst>
                                          <p:attrName>style.visibility</p:attrName>
                                        </p:attrNameLst>
                                      </p:cBhvr>
                                      <p:to>
                                        <p:strVal val="visible"/>
                                      </p:to>
                                    </p:set>
                                  </p:childTnLst>
                                  <p:subTnLst>
                                    <p:set>
                                      <p:cBhvr override="childStyle">
                                        <p:cTn dur="1" fill="hold" display="0" masterRel="nextClick" afterEffect="1"/>
                                        <p:tgtEl>
                                          <p:spTgt spid="4423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animBg="1"/>
      <p:bldP spid="4423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1"/>
          <p:cNvSpPr>
            <a:spLocks noGrp="1"/>
          </p:cNvSpPr>
          <p:nvPr>
            <p:ph type="sldNum" sz="quarter" idx="10"/>
          </p:nvPr>
        </p:nvSpPr>
        <p:spPr/>
        <p:txBody>
          <a:bodyPr/>
          <a:lstStyle/>
          <a:p>
            <a:pPr>
              <a:defRPr/>
            </a:pPr>
            <a:fld id="{973128DA-1338-49FD-9C34-F57C16A81B5E}" type="slidenum">
              <a:rPr lang="en-US" altLang="zh-CN"/>
              <a:pPr>
                <a:defRPr/>
              </a:pPr>
              <a:t>12</a:t>
            </a:fld>
            <a:endParaRPr lang="en-US" altLang="zh-CN"/>
          </a:p>
        </p:txBody>
      </p:sp>
      <p:graphicFrame>
        <p:nvGraphicFramePr>
          <p:cNvPr id="17411" name="Object 4"/>
          <p:cNvGraphicFramePr>
            <a:graphicFrameLocks noChangeAspect="1"/>
          </p:cNvGraphicFramePr>
          <p:nvPr/>
        </p:nvGraphicFramePr>
        <p:xfrm>
          <a:off x="0" y="0"/>
          <a:ext cx="7037388" cy="4779963"/>
        </p:xfrm>
        <a:graphic>
          <a:graphicData uri="http://schemas.openxmlformats.org/presentationml/2006/ole">
            <mc:AlternateContent xmlns:mc="http://schemas.openxmlformats.org/markup-compatibility/2006">
              <mc:Choice xmlns:v="urn:schemas-microsoft-com:vml" Requires="v">
                <p:oleObj spid="_x0000_s17421" name="Document" r:id="rId3" imgW="7074123" imgH="4794434" progId="Word.Document.8">
                  <p:embed/>
                </p:oleObj>
              </mc:Choice>
              <mc:Fallback>
                <p:oleObj name="Document" r:id="rId3" imgW="7074123" imgH="4794434"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477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3397" name="Text Box 5"/>
          <p:cNvSpPr txBox="1">
            <a:spLocks noChangeArrowheads="1"/>
          </p:cNvSpPr>
          <p:nvPr/>
        </p:nvSpPr>
        <p:spPr bwMode="auto">
          <a:xfrm>
            <a:off x="4799013" y="528638"/>
            <a:ext cx="3733800" cy="590550"/>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Creates a function-template specialization of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printArray</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where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int</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replaces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p>
        </p:txBody>
      </p:sp>
      <p:sp>
        <p:nvSpPr>
          <p:cNvPr id="443398" name="Line 6"/>
          <p:cNvSpPr>
            <a:spLocks noChangeShapeType="1"/>
          </p:cNvSpPr>
          <p:nvPr/>
        </p:nvSpPr>
        <p:spPr bwMode="auto">
          <a:xfrm flipH="1" flipV="1">
            <a:off x="2667000" y="533400"/>
            <a:ext cx="2133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3399" name="Text Box 7"/>
          <p:cNvSpPr txBox="1">
            <a:spLocks noChangeArrowheads="1"/>
          </p:cNvSpPr>
          <p:nvPr/>
        </p:nvSpPr>
        <p:spPr bwMode="auto">
          <a:xfrm>
            <a:off x="4800600" y="1524000"/>
            <a:ext cx="3886200" cy="590550"/>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Creates a function-template specialization of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printArray</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where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double</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replaces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p>
        </p:txBody>
      </p:sp>
      <p:sp>
        <p:nvSpPr>
          <p:cNvPr id="443400" name="Line 8"/>
          <p:cNvSpPr>
            <a:spLocks noChangeShapeType="1"/>
          </p:cNvSpPr>
          <p:nvPr/>
        </p:nvSpPr>
        <p:spPr bwMode="auto">
          <a:xfrm flipH="1" flipV="1">
            <a:off x="2667000" y="1600200"/>
            <a:ext cx="2133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3401" name="Text Box 9"/>
          <p:cNvSpPr txBox="1">
            <a:spLocks noChangeArrowheads="1"/>
          </p:cNvSpPr>
          <p:nvPr/>
        </p:nvSpPr>
        <p:spPr bwMode="auto">
          <a:xfrm>
            <a:off x="4800600" y="2667000"/>
            <a:ext cx="3886200" cy="590550"/>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Creates a function-template specialization of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printArray</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where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char</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replaces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p>
        </p:txBody>
      </p:sp>
      <p:sp>
        <p:nvSpPr>
          <p:cNvPr id="443402" name="Line 10"/>
          <p:cNvSpPr>
            <a:spLocks noChangeShapeType="1"/>
          </p:cNvSpPr>
          <p:nvPr/>
        </p:nvSpPr>
        <p:spPr bwMode="auto">
          <a:xfrm flipH="1" flipV="1">
            <a:off x="2667000" y="2743200"/>
            <a:ext cx="2133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7418" name="Rectangle 11"/>
          <p:cNvSpPr>
            <a:spLocks noChangeArrowheads="1"/>
          </p:cNvSpPr>
          <p:nvPr/>
        </p:nvSpPr>
        <p:spPr bwMode="auto">
          <a:xfrm>
            <a:off x="381000" y="4953000"/>
            <a:ext cx="8229600" cy="40640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0F7F7"/>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pPr>
            <a:r>
              <a:rPr kumimoji="0" lang="zh-CN" altLang="en-US" sz="2000" b="0" u="none">
                <a:solidFill>
                  <a:schemeClr val="tx1"/>
                </a:solidFill>
                <a:latin typeface="Times New Roman" panose="02020603050405020304" pitchFamily="18" charset="0"/>
                <a:ea typeface="宋体" panose="02010600030101010101" pitchFamily="2" charset="-122"/>
              </a:rPr>
              <a:t>程序首先实例化</a:t>
            </a:r>
            <a:r>
              <a:rPr kumimoji="0" lang="en-US" altLang="zh-CN" sz="2000" b="0" u="none">
                <a:solidFill>
                  <a:schemeClr val="tx1"/>
                </a:solidFill>
                <a:latin typeface="Times New Roman" panose="02020603050405020304" pitchFamily="18" charset="0"/>
                <a:ea typeface="宋体" panose="02010600030101010101" pitchFamily="2" charset="-122"/>
              </a:rPr>
              <a:t>int</a:t>
            </a:r>
            <a:r>
              <a:rPr kumimoji="0" lang="zh-CN" altLang="en-US" sz="2000" b="0" u="none">
                <a:solidFill>
                  <a:schemeClr val="tx1"/>
                </a:solidFill>
                <a:latin typeface="Times New Roman" panose="02020603050405020304" pitchFamily="18" charset="0"/>
                <a:ea typeface="宋体" panose="02010600030101010101" pitchFamily="2" charset="-122"/>
              </a:rPr>
              <a:t>数组</a:t>
            </a:r>
            <a:r>
              <a:rPr kumimoji="0" lang="en-US" altLang="zh-CN" sz="2000" b="0" u="none">
                <a:solidFill>
                  <a:schemeClr val="tx1"/>
                </a:solidFill>
                <a:latin typeface="Times New Roman" panose="02020603050405020304" pitchFamily="18" charset="0"/>
                <a:ea typeface="宋体" panose="02010600030101010101" pitchFamily="2" charset="-122"/>
              </a:rPr>
              <a:t>a</a:t>
            </a:r>
            <a:r>
              <a:rPr kumimoji="0" lang="zh-CN" altLang="en-US" sz="2000" b="0" u="none">
                <a:solidFill>
                  <a:schemeClr val="tx1"/>
                </a:solidFill>
                <a:latin typeface="Times New Roman" panose="02020603050405020304" pitchFamily="18" charset="0"/>
                <a:ea typeface="宋体" panose="02010600030101010101" pitchFamily="2" charset="-122"/>
              </a:rPr>
              <a:t>、</a:t>
            </a:r>
            <a:r>
              <a:rPr kumimoji="0" lang="en-US" altLang="zh-CN" sz="2000" b="0" u="none">
                <a:solidFill>
                  <a:schemeClr val="tx1"/>
                </a:solidFill>
                <a:latin typeface="Times New Roman" panose="02020603050405020304" pitchFamily="18" charset="0"/>
                <a:ea typeface="宋体" panose="02010600030101010101" pitchFamily="2" charset="-122"/>
              </a:rPr>
              <a:t>double</a:t>
            </a:r>
            <a:r>
              <a:rPr kumimoji="0" lang="zh-CN" altLang="en-US" sz="2000" b="0" u="none">
                <a:solidFill>
                  <a:schemeClr val="tx1"/>
                </a:solidFill>
                <a:latin typeface="Times New Roman" panose="02020603050405020304" pitchFamily="18" charset="0"/>
                <a:ea typeface="宋体" panose="02010600030101010101" pitchFamily="2" charset="-122"/>
              </a:rPr>
              <a:t>数组</a:t>
            </a:r>
            <a:r>
              <a:rPr kumimoji="0" lang="en-US" altLang="zh-CN" sz="2000" b="0" u="none">
                <a:solidFill>
                  <a:schemeClr val="tx1"/>
                </a:solidFill>
                <a:latin typeface="Times New Roman" panose="02020603050405020304" pitchFamily="18" charset="0"/>
                <a:ea typeface="宋体" panose="02010600030101010101" pitchFamily="2" charset="-122"/>
              </a:rPr>
              <a:t>b</a:t>
            </a:r>
            <a:r>
              <a:rPr kumimoji="0" lang="zh-CN" altLang="en-US" sz="2000" b="0" u="none">
                <a:solidFill>
                  <a:schemeClr val="tx1"/>
                </a:solidFill>
                <a:latin typeface="Times New Roman" panose="02020603050405020304" pitchFamily="18" charset="0"/>
                <a:ea typeface="宋体" panose="02010600030101010101" pitchFamily="2" charset="-122"/>
              </a:rPr>
              <a:t>和</a:t>
            </a:r>
            <a:r>
              <a:rPr kumimoji="0" lang="en-US" altLang="zh-CN" sz="2000" b="0" u="none">
                <a:solidFill>
                  <a:schemeClr val="tx1"/>
                </a:solidFill>
                <a:latin typeface="Times New Roman" panose="02020603050405020304" pitchFamily="18" charset="0"/>
                <a:ea typeface="宋体" panose="02010600030101010101" pitchFamily="2" charset="-122"/>
              </a:rPr>
              <a:t>char</a:t>
            </a:r>
            <a:r>
              <a:rPr kumimoji="0" lang="zh-CN" altLang="en-US" sz="2000" b="0" u="none">
                <a:solidFill>
                  <a:schemeClr val="tx1"/>
                </a:solidFill>
                <a:latin typeface="Times New Roman" panose="02020603050405020304" pitchFamily="18" charset="0"/>
                <a:ea typeface="宋体" panose="02010600030101010101" pitchFamily="2" charset="-122"/>
              </a:rPr>
              <a:t>数组</a:t>
            </a:r>
            <a:r>
              <a:rPr kumimoji="0" lang="en-US" altLang="zh-CN" sz="2000" b="0" u="none">
                <a:solidFill>
                  <a:schemeClr val="tx1"/>
                </a:solidFill>
                <a:latin typeface="Times New Roman" panose="02020603050405020304" pitchFamily="18" charset="0"/>
                <a:ea typeface="宋体" panose="02010600030101010101" pitchFamily="2" charset="-122"/>
              </a:rPr>
              <a:t>c</a:t>
            </a:r>
            <a:r>
              <a:rPr kumimoji="0" lang="zh-CN" altLang="en-US" sz="2000" b="0" u="none">
                <a:solidFill>
                  <a:schemeClr val="tx1"/>
                </a:solidFill>
                <a:latin typeface="Times New Roman" panose="02020603050405020304" pitchFamily="18" charset="0"/>
                <a:ea typeface="宋体" panose="02010600030101010101" pitchFamily="2" charset="-122"/>
              </a:rPr>
              <a:t>，长度分别为</a:t>
            </a:r>
            <a:r>
              <a:rPr kumimoji="0" lang="en-US" altLang="zh-CN" sz="2000" b="0" u="none">
                <a:solidFill>
                  <a:schemeClr val="tx1"/>
                </a:solidFill>
                <a:latin typeface="Times New Roman" panose="02020603050405020304" pitchFamily="18" charset="0"/>
                <a:ea typeface="宋体" panose="02010600030101010101" pitchFamily="2" charset="-122"/>
              </a:rPr>
              <a:t>5</a:t>
            </a:r>
            <a:r>
              <a:rPr kumimoji="0" lang="zh-CN" altLang="en-US" sz="2000" b="0" u="none">
                <a:solidFill>
                  <a:schemeClr val="tx1"/>
                </a:solidFill>
                <a:latin typeface="Times New Roman" panose="02020603050405020304" pitchFamily="18" charset="0"/>
                <a:ea typeface="宋体" panose="02010600030101010101" pitchFamily="2" charset="-122"/>
              </a:rPr>
              <a:t>、</a:t>
            </a:r>
            <a:r>
              <a:rPr kumimoji="0" lang="en-US" altLang="zh-CN" sz="2000" b="0" u="none">
                <a:solidFill>
                  <a:schemeClr val="tx1"/>
                </a:solidFill>
                <a:latin typeface="Times New Roman" panose="02020603050405020304" pitchFamily="18" charset="0"/>
                <a:ea typeface="宋体" panose="02010600030101010101" pitchFamily="2" charset="-122"/>
              </a:rPr>
              <a:t>7</a:t>
            </a:r>
            <a:r>
              <a:rPr kumimoji="0" lang="zh-CN" altLang="en-US" sz="2000" b="0" u="none">
                <a:solidFill>
                  <a:schemeClr val="tx1"/>
                </a:solidFill>
                <a:latin typeface="Times New Roman" panose="02020603050405020304" pitchFamily="18" charset="0"/>
                <a:ea typeface="宋体" panose="02010600030101010101" pitchFamily="2" charset="-122"/>
              </a:rPr>
              <a:t>、</a:t>
            </a:r>
            <a:r>
              <a:rPr kumimoji="0" lang="en-US" altLang="zh-CN" sz="2000" b="0" u="none">
                <a:solidFill>
                  <a:schemeClr val="tx1"/>
                </a:solidFill>
                <a:latin typeface="Times New Roman" panose="02020603050405020304" pitchFamily="18" charset="0"/>
                <a:ea typeface="宋体" panose="02010600030101010101" pitchFamily="2" charset="-122"/>
              </a:rPr>
              <a:t>6</a:t>
            </a:r>
            <a:r>
              <a:rPr kumimoji="0" lang="zh-CN" altLang="en-US" sz="2000" b="0" u="none">
                <a:solidFill>
                  <a:schemeClr val="tx1"/>
                </a:solidFill>
                <a:latin typeface="Times New Roman" panose="02020603050405020304" pitchFamily="18" charset="0"/>
                <a:ea typeface="宋体" panose="02010600030101010101" pitchFamily="2" charset="-122"/>
              </a:rPr>
              <a:t>。</a:t>
            </a:r>
            <a:r>
              <a:rPr kumimoji="0" lang="zh-CN" altLang="en-US" sz="2000" b="0" u="none">
                <a:solidFill>
                  <a:schemeClr val="tx1"/>
                </a:solidFill>
                <a:latin typeface="Times New Roman" panose="02020603050405020304" pitchFamily="18" charset="0"/>
                <a:ea typeface="Times New Roman" panose="02020603050405020304" pitchFamily="18" charset="0"/>
                <a:cs typeface="AGaramond" pitchFamily="18" charset="0"/>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3397"/>
                                        </p:tgtEl>
                                        <p:attrNameLst>
                                          <p:attrName>style.visibility</p:attrName>
                                        </p:attrNameLst>
                                      </p:cBhvr>
                                      <p:to>
                                        <p:strVal val="visible"/>
                                      </p:to>
                                    </p:set>
                                  </p:childTnLst>
                                  <p:subTnLst>
                                    <p:set>
                                      <p:cBhvr override="childStyle">
                                        <p:cTn dur="1" fill="hold" display="0" masterRel="nextClick" afterEffect="1"/>
                                        <p:tgtEl>
                                          <p:spTgt spid="443397"/>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443398"/>
                                        </p:tgtEl>
                                        <p:attrNameLst>
                                          <p:attrName>style.visibility</p:attrName>
                                        </p:attrNameLst>
                                      </p:cBhvr>
                                      <p:to>
                                        <p:strVal val="visible"/>
                                      </p:to>
                                    </p:set>
                                  </p:childTnLst>
                                  <p:subTnLst>
                                    <p:set>
                                      <p:cBhvr override="childStyle">
                                        <p:cTn dur="1" fill="hold" display="0" masterRel="nextClick" afterEffect="1"/>
                                        <p:tgtEl>
                                          <p:spTgt spid="443398"/>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3399"/>
                                        </p:tgtEl>
                                        <p:attrNameLst>
                                          <p:attrName>style.visibility</p:attrName>
                                        </p:attrNameLst>
                                      </p:cBhvr>
                                      <p:to>
                                        <p:strVal val="visible"/>
                                      </p:to>
                                    </p:set>
                                  </p:childTnLst>
                                  <p:subTnLst>
                                    <p:set>
                                      <p:cBhvr override="childStyle">
                                        <p:cTn dur="1" fill="hold" display="0" masterRel="nextClick" afterEffect="1"/>
                                        <p:tgtEl>
                                          <p:spTgt spid="44339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443400"/>
                                        </p:tgtEl>
                                        <p:attrNameLst>
                                          <p:attrName>style.visibility</p:attrName>
                                        </p:attrNameLst>
                                      </p:cBhvr>
                                      <p:to>
                                        <p:strVal val="visible"/>
                                      </p:to>
                                    </p:set>
                                  </p:childTnLst>
                                  <p:subTnLst>
                                    <p:set>
                                      <p:cBhvr override="childStyle">
                                        <p:cTn dur="1" fill="hold" display="0" masterRel="nextClick" afterEffect="1"/>
                                        <p:tgtEl>
                                          <p:spTgt spid="443400"/>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3401"/>
                                        </p:tgtEl>
                                        <p:attrNameLst>
                                          <p:attrName>style.visibility</p:attrName>
                                        </p:attrNameLst>
                                      </p:cBhvr>
                                      <p:to>
                                        <p:strVal val="visible"/>
                                      </p:to>
                                    </p:set>
                                  </p:childTnLst>
                                  <p:subTnLst>
                                    <p:set>
                                      <p:cBhvr override="childStyle">
                                        <p:cTn dur="1" fill="hold" display="0" masterRel="nextClick" afterEffect="1"/>
                                        <p:tgtEl>
                                          <p:spTgt spid="443401"/>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443402"/>
                                        </p:tgtEl>
                                        <p:attrNameLst>
                                          <p:attrName>style.visibility</p:attrName>
                                        </p:attrNameLst>
                                      </p:cBhvr>
                                      <p:to>
                                        <p:strVal val="visible"/>
                                      </p:to>
                                    </p:set>
                                  </p:childTnLst>
                                  <p:subTnLst>
                                    <p:set>
                                      <p:cBhvr override="childStyle">
                                        <p:cTn dur="1" fill="hold" display="0" masterRel="nextClick" afterEffect="1"/>
                                        <p:tgtEl>
                                          <p:spTgt spid="4434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7" grpId="0" animBg="1"/>
      <p:bldP spid="443398" grpId="0" animBg="1"/>
      <p:bldP spid="443399" grpId="0" animBg="1"/>
      <p:bldP spid="443400" grpId="0" animBg="1"/>
      <p:bldP spid="443401" grpId="0" animBg="1"/>
      <p:bldP spid="44340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D1316ED4-8A18-44E4-8E7B-BBBC9C941436}" type="slidenum">
              <a:rPr lang="en-US" altLang="zh-CN"/>
              <a:pPr>
                <a:defRPr/>
              </a:pPr>
              <a:t>13</a:t>
            </a:fld>
            <a:endParaRPr lang="en-US" altLang="zh-CN"/>
          </a:p>
        </p:txBody>
      </p:sp>
      <p:sp>
        <p:nvSpPr>
          <p:cNvPr id="19459" name="Rectangle 3"/>
          <p:cNvSpPr>
            <a:spLocks noGrp="1" noChangeArrowheads="1"/>
          </p:cNvSpPr>
          <p:nvPr>
            <p:ph type="body" idx="1"/>
          </p:nvPr>
        </p:nvSpPr>
        <p:spPr>
          <a:xfrm>
            <a:off x="228600" y="1371600"/>
            <a:ext cx="8763000" cy="4876800"/>
          </a:xfrm>
        </p:spPr>
        <p:txBody>
          <a:bodyPr/>
          <a:lstStyle/>
          <a:p>
            <a:pPr eaLnBrk="1" hangingPunct="1">
              <a:lnSpc>
                <a:spcPct val="90000"/>
              </a:lnSpc>
            </a:pPr>
            <a:r>
              <a:rPr lang="zh-CN" altLang="en-US" sz="2000" dirty="0" smtClean="0">
                <a:latin typeface="微软雅黑" panose="020B0503020204020204" pitchFamily="34" charset="-122"/>
                <a:ea typeface="微软雅黑" panose="020B0503020204020204" pitchFamily="34" charset="-122"/>
              </a:rPr>
              <a:t>从函数模板初始化的</a:t>
            </a:r>
            <a:r>
              <a:rPr lang="zh-CN" altLang="en-US" sz="2000" dirty="0" smtClean="0">
                <a:solidFill>
                  <a:srgbClr val="FF3300"/>
                </a:solidFill>
                <a:latin typeface="微软雅黑" panose="020B0503020204020204" pitchFamily="34" charset="-122"/>
                <a:ea typeface="微软雅黑" panose="020B0503020204020204" pitchFamily="34" charset="-122"/>
              </a:rPr>
              <a:t>函数模板特化</a:t>
            </a:r>
            <a:r>
              <a:rPr lang="zh-CN" altLang="en-US" sz="2000" dirty="0" smtClean="0">
                <a:latin typeface="微软雅黑" panose="020B0503020204020204" pitchFamily="34" charset="-122"/>
                <a:ea typeface="微软雅黑" panose="020B0503020204020204" pitchFamily="34" charset="-122"/>
              </a:rPr>
              <a:t>都具有相同的名字，所以编译器会用重载的方式来调用适当的函数。</a:t>
            </a:r>
          </a:p>
          <a:p>
            <a:pPr eaLnBrk="1" hangingPunct="1">
              <a:lnSpc>
                <a:spcPct val="90000"/>
              </a:lnSpc>
            </a:pPr>
            <a:r>
              <a:rPr lang="zh-CN" altLang="en-US" sz="2000" dirty="0" smtClean="0">
                <a:latin typeface="微软雅黑" panose="020B0503020204020204" pitchFamily="34" charset="-122"/>
                <a:ea typeface="微软雅黑" panose="020B0503020204020204" pitchFamily="34" charset="-122"/>
              </a:rPr>
              <a:t>函数模板本身可以用多种方式重载。</a:t>
            </a:r>
          </a:p>
          <a:p>
            <a:pPr lvl="1" eaLnBrk="1" hangingPunct="1">
              <a:lnSpc>
                <a:spcPct val="90000"/>
              </a:lnSpc>
            </a:pPr>
            <a:r>
              <a:rPr lang="zh-CN" altLang="en-US" sz="2000" dirty="0" smtClean="0">
                <a:latin typeface="微软雅黑" panose="020B0503020204020204" pitchFamily="34" charset="-122"/>
                <a:ea typeface="微软雅黑" panose="020B0503020204020204" pitchFamily="34" charset="-122"/>
              </a:rPr>
              <a:t>提供其他函数模板，有相同的函数名字和不同的函数参数</a:t>
            </a:r>
          </a:p>
          <a:p>
            <a:pPr lvl="1" eaLnBrk="1" hangingPunct="1">
              <a:lnSpc>
                <a:spcPct val="90000"/>
              </a:lnSpc>
            </a:pPr>
            <a:r>
              <a:rPr lang="zh-CN" altLang="en-US" sz="2000" dirty="0" smtClean="0">
                <a:latin typeface="微软雅黑" panose="020B0503020204020204" pitchFamily="34" charset="-122"/>
                <a:ea typeface="微软雅黑" panose="020B0503020204020204" pitchFamily="34" charset="-122"/>
              </a:rPr>
              <a:t>用其他非模板函数</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同名而参数不同</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重载 </a:t>
            </a:r>
          </a:p>
          <a:p>
            <a:pPr eaLnBrk="1" hangingPunct="1">
              <a:lnSpc>
                <a:spcPct val="90000"/>
              </a:lnSpc>
            </a:pPr>
            <a:r>
              <a:rPr lang="zh-CN" altLang="en-US" sz="2000" dirty="0" smtClean="0">
                <a:latin typeface="微软雅黑" panose="020B0503020204020204" pitchFamily="34" charset="-122"/>
                <a:ea typeface="微软雅黑" panose="020B0503020204020204" pitchFamily="34" charset="-122"/>
              </a:rPr>
              <a:t>编译器通过匹配过程确定调用哪个函数，如果找不到匹配或产生多个匹配，就全产生编译错误。 </a:t>
            </a:r>
          </a:p>
          <a:p>
            <a:pPr lvl="1" eaLnBrk="1" hangingPunct="1">
              <a:lnSpc>
                <a:spcPct val="90000"/>
              </a:lnSpc>
            </a:pPr>
            <a:r>
              <a:rPr lang="zh-CN" altLang="en-US" sz="2000" dirty="0" smtClean="0">
                <a:latin typeface="微软雅黑" panose="020B0503020204020204" pitchFamily="34" charset="-122"/>
                <a:ea typeface="微软雅黑" panose="020B0503020204020204" pitchFamily="34" charset="-122"/>
              </a:rPr>
              <a:t>首先找出所有和调用函数的函数名相匹配的函数模板</a:t>
            </a:r>
          </a:p>
          <a:p>
            <a:pPr lvl="1" eaLnBrk="1" hangingPunct="1">
              <a:lnSpc>
                <a:spcPct val="90000"/>
              </a:lnSpc>
            </a:pPr>
            <a:r>
              <a:rPr lang="zh-CN" altLang="en-US" sz="2000" dirty="0" smtClean="0">
                <a:latin typeface="微软雅黑" panose="020B0503020204020204" pitchFamily="34" charset="-122"/>
                <a:ea typeface="微软雅黑" panose="020B0503020204020204" pitchFamily="34" charset="-122"/>
              </a:rPr>
              <a:t>然后根据调用函数的参数类型对函数模板进行特化</a:t>
            </a:r>
          </a:p>
          <a:p>
            <a:pPr lvl="1" eaLnBrk="1" hangingPunct="1">
              <a:lnSpc>
                <a:spcPct val="90000"/>
              </a:lnSpc>
            </a:pPr>
            <a:r>
              <a:rPr lang="zh-CN" altLang="en-US" sz="2000" dirty="0" smtClean="0">
                <a:latin typeface="微软雅黑" panose="020B0503020204020204" pitchFamily="34" charset="-122"/>
                <a:ea typeface="微软雅黑" panose="020B0503020204020204" pitchFamily="34" charset="-122"/>
              </a:rPr>
              <a:t>接着找出所有与调用函数里的普通函数相匹配的函数</a:t>
            </a:r>
          </a:p>
          <a:p>
            <a:pPr lvl="2" eaLnBrk="1" hangingPunct="1">
              <a:lnSpc>
                <a:spcPct val="90000"/>
              </a:lnSpc>
            </a:pPr>
            <a:r>
              <a:rPr lang="zh-CN" altLang="en-US" sz="1800" dirty="0" smtClean="0">
                <a:latin typeface="微软雅黑" panose="020B0503020204020204" pitchFamily="34" charset="-122"/>
                <a:ea typeface="微软雅黑" panose="020B0503020204020204" pitchFamily="34" charset="-122"/>
              </a:rPr>
              <a:t>若某一普通函数或者函数模板特化是与调用函数最匹配的，那么该普通函数或者函数模板特化将被调用</a:t>
            </a:r>
          </a:p>
          <a:p>
            <a:pPr lvl="2" eaLnBrk="1" hangingPunct="1">
              <a:lnSpc>
                <a:spcPct val="90000"/>
              </a:lnSpc>
            </a:pPr>
            <a:r>
              <a:rPr lang="zh-CN" altLang="en-US" sz="1800" dirty="0" smtClean="0">
                <a:latin typeface="微软雅黑" panose="020B0503020204020204" pitchFamily="34" charset="-122"/>
                <a:ea typeface="微软雅黑" panose="020B0503020204020204" pitchFamily="34" charset="-122"/>
              </a:rPr>
              <a:t>若某一普通函数和易函数模板特化跟调用函数的匹配程度相同，那么这个普通函数被调用</a:t>
            </a:r>
          </a:p>
          <a:p>
            <a:pPr lvl="2" eaLnBrk="1" hangingPunct="1">
              <a:lnSpc>
                <a:spcPct val="90000"/>
              </a:lnSpc>
            </a:pPr>
            <a:r>
              <a:rPr lang="zh-CN" altLang="en-US" sz="1800" dirty="0" smtClean="0">
                <a:latin typeface="微软雅黑" panose="020B0503020204020204" pitchFamily="34" charset="-122"/>
                <a:ea typeface="微软雅黑" panose="020B0503020204020204" pitchFamily="34" charset="-122"/>
              </a:rPr>
              <a:t>若多个函数和调用函数相匹配，报错。</a:t>
            </a:r>
          </a:p>
        </p:txBody>
      </p:sp>
      <p:sp>
        <p:nvSpPr>
          <p:cNvPr id="19460" name="Rectangle 5"/>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3 Overloading Function Templates</a:t>
            </a:r>
          </a:p>
        </p:txBody>
      </p:sp>
    </p:spTree>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00EFFE9-6528-4C6B-90F6-FD9887206899}" type="slidenum">
              <a:rPr lang="en-US" altLang="zh-CN"/>
              <a:pPr>
                <a:defRPr/>
              </a:pPr>
              <a:t>14</a:t>
            </a:fld>
            <a:endParaRPr lang="en-US" altLang="zh-CN"/>
          </a:p>
        </p:txBody>
      </p:sp>
      <p:sp>
        <p:nvSpPr>
          <p:cNvPr id="20483"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4 Class Templates</a:t>
            </a:r>
          </a:p>
        </p:txBody>
      </p:sp>
      <p:sp>
        <p:nvSpPr>
          <p:cNvPr id="20484" name="Rectangle 3"/>
          <p:cNvSpPr>
            <a:spLocks noGrp="1" noChangeArrowheads="1"/>
          </p:cNvSpPr>
          <p:nvPr>
            <p:ph type="body" idx="1"/>
          </p:nvPr>
        </p:nvSpPr>
        <p:spPr>
          <a:xfrm>
            <a:off x="152400" y="1570038"/>
            <a:ext cx="8839200" cy="44497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dirty="0" smtClean="0">
                <a:latin typeface="Arial Narrow" panose="020B0606020202030204" pitchFamily="34" charset="0"/>
                <a:ea typeface="黑体" panose="02010609060101010101" pitchFamily="49" charset="-122"/>
              </a:rPr>
              <a:t>类模板（或参数化类型）</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类模板定义前需要有模板头</a:t>
            </a:r>
          </a:p>
          <a:p>
            <a:pPr marL="1028700" lvl="2" indent="0" eaLnBrk="1" hangingPunct="1">
              <a:lnSpc>
                <a:spcPct val="120000"/>
              </a:lnSpc>
              <a:buNone/>
            </a:pPr>
            <a:r>
              <a:rPr lang="zh-CN" altLang="en-US" sz="3200" dirty="0" smtClean="0">
                <a:latin typeface="+mj-ea"/>
                <a:ea typeface="+mj-ea"/>
              </a:rPr>
              <a:t>如：</a:t>
            </a:r>
            <a:r>
              <a:rPr lang="en-US" altLang="zh-CN" sz="3200" dirty="0" smtClean="0">
                <a:solidFill>
                  <a:srgbClr val="FF0000"/>
                </a:solidFill>
                <a:latin typeface="+mj-ea"/>
                <a:ea typeface="+mj-ea"/>
              </a:rPr>
              <a:t>template&lt; </a:t>
            </a:r>
            <a:r>
              <a:rPr lang="en-US" altLang="zh-CN" sz="3200" dirty="0" err="1" smtClean="0">
                <a:solidFill>
                  <a:srgbClr val="FF0000"/>
                </a:solidFill>
                <a:latin typeface="+mj-ea"/>
                <a:ea typeface="+mj-ea"/>
              </a:rPr>
              <a:t>typename</a:t>
            </a:r>
            <a:r>
              <a:rPr lang="en-US" altLang="zh-CN" sz="3200" dirty="0" smtClean="0">
                <a:solidFill>
                  <a:srgbClr val="FF0000"/>
                </a:solidFill>
                <a:latin typeface="+mj-ea"/>
                <a:ea typeface="+mj-ea"/>
              </a:rPr>
              <a:t> T &gt;</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类型参数 </a:t>
            </a:r>
            <a:r>
              <a:rPr lang="en-US" altLang="zh-CN" sz="2800" dirty="0" smtClean="0">
                <a:latin typeface="微软雅黑" panose="020B0503020204020204" pitchFamily="34" charset="-122"/>
                <a:ea typeface="微软雅黑" panose="020B0503020204020204" pitchFamily="34" charset="-122"/>
              </a:rPr>
              <a:t>T </a:t>
            </a:r>
            <a:r>
              <a:rPr lang="zh-CN" altLang="en-US" sz="2800" dirty="0" smtClean="0">
                <a:latin typeface="微软雅黑" panose="020B0503020204020204" pitchFamily="34" charset="-122"/>
                <a:ea typeface="微软雅黑" panose="020B0503020204020204" pitchFamily="34" charset="-122"/>
              </a:rPr>
              <a:t>可以在成员函数和数据成员中作为数据类型使用</a:t>
            </a:r>
          </a:p>
          <a:p>
            <a:pPr lvl="1" eaLnBrk="1" hangingPunct="1">
              <a:lnSpc>
                <a:spcPct val="120000"/>
              </a:lnSpc>
            </a:pPr>
            <a:r>
              <a:rPr lang="zh-CN" altLang="en-US" sz="2800" dirty="0" smtClean="0">
                <a:latin typeface="微软雅黑" panose="020B0503020204020204" pitchFamily="34" charset="-122"/>
                <a:ea typeface="微软雅黑" panose="020B0503020204020204" pitchFamily="34" charset="-122"/>
              </a:rPr>
              <a:t>额外的类型参数用逗号分隔</a:t>
            </a:r>
          </a:p>
          <a:p>
            <a:pPr marL="1028700" lvl="2" indent="0" eaLnBrk="1" hangingPunct="1">
              <a:lnSpc>
                <a:spcPct val="120000"/>
              </a:lnSpc>
              <a:buNone/>
            </a:pPr>
            <a:r>
              <a:rPr lang="zh-CN" altLang="en-US" sz="2400" b="1" dirty="0" smtClean="0">
                <a:latin typeface="Consolas" panose="020B0609020204030204" pitchFamily="49" charset="0"/>
                <a:ea typeface="楷体_GB2312" pitchFamily="49" charset="-122"/>
              </a:rPr>
              <a:t>如：</a:t>
            </a:r>
            <a:r>
              <a:rPr lang="en-US" altLang="zh-CN" sz="2400" b="1" dirty="0" smtClean="0">
                <a:solidFill>
                  <a:srgbClr val="FF0000"/>
                </a:solidFill>
                <a:latin typeface="Consolas" panose="020B0609020204030204" pitchFamily="49" charset="0"/>
                <a:ea typeface="楷体_GB2312" pitchFamily="49" charset="-122"/>
              </a:rPr>
              <a:t>template&lt; </a:t>
            </a:r>
            <a:r>
              <a:rPr lang="en-US" altLang="zh-CN" sz="2400" b="1" dirty="0" err="1" smtClean="0">
                <a:solidFill>
                  <a:srgbClr val="FF0000"/>
                </a:solidFill>
                <a:latin typeface="Consolas" panose="020B0609020204030204" pitchFamily="49" charset="0"/>
                <a:ea typeface="楷体_GB2312" pitchFamily="49" charset="-122"/>
              </a:rPr>
              <a:t>typename</a:t>
            </a:r>
            <a:r>
              <a:rPr lang="en-US" altLang="zh-CN" sz="2400" b="1" dirty="0" smtClean="0">
                <a:solidFill>
                  <a:srgbClr val="FF0000"/>
                </a:solidFill>
                <a:latin typeface="Consolas" panose="020B0609020204030204" pitchFamily="49" charset="0"/>
                <a:ea typeface="楷体_GB2312" pitchFamily="49" charset="-122"/>
              </a:rPr>
              <a:t> T1, </a:t>
            </a:r>
            <a:r>
              <a:rPr lang="en-US" altLang="zh-CN" sz="2400" b="1" dirty="0" err="1" smtClean="0">
                <a:solidFill>
                  <a:srgbClr val="FF0000"/>
                </a:solidFill>
                <a:latin typeface="Consolas" panose="020B0609020204030204" pitchFamily="49" charset="0"/>
                <a:ea typeface="楷体_GB2312" pitchFamily="49" charset="-122"/>
              </a:rPr>
              <a:t>typename</a:t>
            </a:r>
            <a:r>
              <a:rPr lang="en-US" altLang="zh-CN" sz="2400" b="1" dirty="0" smtClean="0">
                <a:solidFill>
                  <a:srgbClr val="FF0000"/>
                </a:solidFill>
                <a:latin typeface="Consolas" panose="020B0609020204030204" pitchFamily="49" charset="0"/>
                <a:ea typeface="楷体_GB2312" pitchFamily="49" charset="-122"/>
              </a:rPr>
              <a:t> T2 &gt;</a:t>
            </a:r>
          </a:p>
        </p:txBody>
      </p:sp>
    </p:spTree>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5B94424C-9809-4067-9A7F-E7647CA7ACF5}" type="slidenum">
              <a:rPr lang="en-US" altLang="zh-CN">
                <a:latin typeface="微软雅黑" panose="020B0503020204020204" pitchFamily="34" charset="-122"/>
                <a:ea typeface="微软雅黑" panose="020B0503020204020204" pitchFamily="34" charset="-122"/>
              </a:rPr>
              <a:pPr>
                <a:defRPr/>
              </a:pPr>
              <a:t>15</a:t>
            </a:fld>
            <a:endParaRPr lang="en-US" altLang="zh-CN">
              <a:latin typeface="微软雅黑" panose="020B0503020204020204" pitchFamily="34" charset="-122"/>
              <a:ea typeface="微软雅黑" panose="020B0503020204020204" pitchFamily="34" charset="-122"/>
            </a:endParaRPr>
          </a:p>
        </p:txBody>
      </p:sp>
      <p:sp>
        <p:nvSpPr>
          <p:cNvPr id="21507" name="Text Box 4"/>
          <p:cNvSpPr txBox="1">
            <a:spLocks noChangeArrowheads="1"/>
          </p:cNvSpPr>
          <p:nvPr/>
        </p:nvSpPr>
        <p:spPr bwMode="auto">
          <a:xfrm>
            <a:off x="609600" y="1981200"/>
            <a:ext cx="3798888" cy="1752600"/>
          </a:xfrm>
          <a:prstGeom prst="rect">
            <a:avLst/>
          </a:prstGeom>
          <a:solidFill>
            <a:srgbClr val="FFFFFF"/>
          </a:solidFill>
          <a:ln w="9525">
            <a:solidFill>
              <a:srgbClr val="000000"/>
            </a:solidFill>
            <a:miter lim="800000"/>
            <a:headEnd/>
            <a:tailEnd/>
          </a:ln>
        </p:spPr>
        <p:txBody>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just" eaLnBrk="1" hangingPunct="1">
              <a:lnSpc>
                <a:spcPct val="110000"/>
              </a:lnSpc>
            </a:pPr>
            <a:r>
              <a:rPr kumimoji="0" lang="en-US" altLang="zh-CN" sz="2000" u="none" dirty="0">
                <a:solidFill>
                  <a:schemeClr val="accent2"/>
                </a:solidFill>
                <a:latin typeface="微软雅黑" panose="020B0503020204020204" pitchFamily="34" charset="-122"/>
                <a:ea typeface="微软雅黑" panose="020B0503020204020204" pitchFamily="34" charset="-122"/>
              </a:rPr>
              <a:t>template &lt;</a:t>
            </a:r>
            <a:r>
              <a:rPr kumimoji="0" lang="zh-CN" altLang="en-US" sz="2000" u="none" dirty="0">
                <a:solidFill>
                  <a:schemeClr val="accent2"/>
                </a:solidFill>
                <a:latin typeface="微软雅黑" panose="020B0503020204020204" pitchFamily="34" charset="-122"/>
                <a:ea typeface="微软雅黑" panose="020B0503020204020204" pitchFamily="34" charset="-122"/>
              </a:rPr>
              <a:t>类型参数表</a:t>
            </a:r>
            <a:r>
              <a:rPr kumimoji="0" lang="en-US" altLang="zh-CN" sz="2000" u="none" dirty="0">
                <a:solidFill>
                  <a:schemeClr val="accent2"/>
                </a:solidFill>
                <a:latin typeface="微软雅黑" panose="020B0503020204020204" pitchFamily="34" charset="-122"/>
                <a:ea typeface="微软雅黑" panose="020B0503020204020204" pitchFamily="34" charset="-122"/>
              </a:rPr>
              <a:t>&gt;</a:t>
            </a:r>
            <a:r>
              <a:rPr kumimoji="0" lang="en-US" altLang="zh-CN" sz="2000" u="none" dirty="0">
                <a:solidFill>
                  <a:schemeClr val="tx1"/>
                </a:solidFill>
                <a:latin typeface="微软雅黑" panose="020B0503020204020204" pitchFamily="34" charset="-122"/>
                <a:ea typeface="微软雅黑" panose="020B0503020204020204" pitchFamily="34" charset="-122"/>
              </a:rPr>
              <a:t>  </a:t>
            </a:r>
          </a:p>
          <a:p>
            <a:pPr algn="just" eaLnBrk="1" hangingPunct="1">
              <a:lnSpc>
                <a:spcPct val="110000"/>
              </a:lnSpc>
            </a:pPr>
            <a:r>
              <a:rPr kumimoji="0" lang="en-US" altLang="zh-CN" sz="2000" u="none" dirty="0">
                <a:solidFill>
                  <a:schemeClr val="tx1"/>
                </a:solidFill>
                <a:latin typeface="微软雅黑" panose="020B0503020204020204" pitchFamily="34" charset="-122"/>
                <a:ea typeface="微软雅黑" panose="020B0503020204020204" pitchFamily="34" charset="-122"/>
              </a:rPr>
              <a:t>class </a:t>
            </a:r>
            <a:r>
              <a:rPr kumimoji="0" lang="zh-CN" altLang="en-US" sz="2000" u="none" dirty="0">
                <a:solidFill>
                  <a:schemeClr val="tx1"/>
                </a:solidFill>
                <a:latin typeface="微软雅黑" panose="020B0503020204020204" pitchFamily="34" charset="-122"/>
                <a:ea typeface="微软雅黑" panose="020B0503020204020204" pitchFamily="34" charset="-122"/>
              </a:rPr>
              <a:t>类模板名</a:t>
            </a:r>
          </a:p>
          <a:p>
            <a:pPr algn="just" eaLnBrk="1" hangingPunct="1">
              <a:lnSpc>
                <a:spcPct val="110000"/>
              </a:lnSpc>
            </a:pPr>
            <a:r>
              <a:rPr kumimoji="0" lang="en-US" altLang="zh-CN" sz="2000" u="none" dirty="0">
                <a:solidFill>
                  <a:schemeClr val="tx1"/>
                </a:solidFill>
                <a:latin typeface="微软雅黑" panose="020B0503020204020204" pitchFamily="34" charset="-122"/>
                <a:ea typeface="微软雅黑" panose="020B0503020204020204" pitchFamily="34" charset="-122"/>
              </a:rPr>
              <a:t>{ </a:t>
            </a:r>
          </a:p>
          <a:p>
            <a:pPr algn="just" eaLnBrk="1" hangingPunct="1">
              <a:lnSpc>
                <a:spcPct val="110000"/>
              </a:lnSpc>
            </a:pPr>
            <a:r>
              <a:rPr kumimoji="0" lang="en-US" altLang="zh-CN" sz="2000" u="none" dirty="0">
                <a:solidFill>
                  <a:schemeClr val="tx1"/>
                </a:solidFill>
                <a:latin typeface="微软雅黑" panose="020B0503020204020204" pitchFamily="34" charset="-122"/>
                <a:ea typeface="微软雅黑" panose="020B0503020204020204" pitchFamily="34" charset="-122"/>
              </a:rPr>
              <a:t>    &lt;</a:t>
            </a:r>
            <a:r>
              <a:rPr kumimoji="0" lang="zh-CN" altLang="en-US" sz="2000" u="none" dirty="0">
                <a:solidFill>
                  <a:schemeClr val="tx1"/>
                </a:solidFill>
                <a:latin typeface="微软雅黑" panose="020B0503020204020204" pitchFamily="34" charset="-122"/>
                <a:ea typeface="微软雅黑" panose="020B0503020204020204" pitchFamily="34" charset="-122"/>
              </a:rPr>
              <a:t>类成员的声明</a:t>
            </a:r>
            <a:r>
              <a:rPr kumimoji="0" lang="en-US" altLang="zh-CN" sz="2000" u="none" dirty="0">
                <a:solidFill>
                  <a:schemeClr val="tx1"/>
                </a:solidFill>
                <a:latin typeface="微软雅黑" panose="020B0503020204020204" pitchFamily="34" charset="-122"/>
                <a:ea typeface="微软雅黑" panose="020B0503020204020204" pitchFamily="34" charset="-122"/>
              </a:rPr>
              <a:t>&gt;</a:t>
            </a:r>
          </a:p>
          <a:p>
            <a:pPr algn="just" eaLnBrk="1" hangingPunct="1">
              <a:lnSpc>
                <a:spcPct val="110000"/>
              </a:lnSpc>
            </a:pPr>
            <a:r>
              <a:rPr kumimoji="0" lang="en-US" altLang="zh-CN" sz="2000" u="none" dirty="0">
                <a:solidFill>
                  <a:schemeClr val="tx1"/>
                </a:solidFill>
                <a:latin typeface="微软雅黑" panose="020B0503020204020204" pitchFamily="34" charset="-122"/>
                <a:ea typeface="微软雅黑" panose="020B0503020204020204" pitchFamily="34" charset="-122"/>
              </a:rPr>
              <a:t>}</a:t>
            </a:r>
            <a:r>
              <a:rPr kumimoji="0" lang="zh-CN" altLang="en-US" sz="2000" u="none" dirty="0">
                <a:solidFill>
                  <a:schemeClr val="tx1"/>
                </a:solidFill>
                <a:latin typeface="微软雅黑" panose="020B0503020204020204" pitchFamily="34" charset="-122"/>
                <a:ea typeface="微软雅黑" panose="020B0503020204020204" pitchFamily="34" charset="-122"/>
              </a:rPr>
              <a:t>；</a:t>
            </a:r>
          </a:p>
        </p:txBody>
      </p:sp>
      <p:sp>
        <p:nvSpPr>
          <p:cNvPr id="21508" name="Text Box 5"/>
          <p:cNvSpPr txBox="1">
            <a:spLocks noChangeArrowheads="1"/>
          </p:cNvSpPr>
          <p:nvPr/>
        </p:nvSpPr>
        <p:spPr bwMode="auto">
          <a:xfrm>
            <a:off x="4648200" y="1981200"/>
            <a:ext cx="3798888" cy="1752600"/>
          </a:xfrm>
          <a:prstGeom prst="rect">
            <a:avLst/>
          </a:prstGeom>
          <a:solidFill>
            <a:srgbClr val="FFFFFF"/>
          </a:solidFill>
          <a:ln w="9525">
            <a:solidFill>
              <a:srgbClr val="000000"/>
            </a:solidFill>
            <a:miter lim="800000"/>
            <a:headEnd/>
            <a:tailEnd/>
          </a:ln>
        </p:spPr>
        <p:txBody>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just" eaLnBrk="1" hangingPunct="1">
              <a:lnSpc>
                <a:spcPct val="110000"/>
              </a:lnSpc>
            </a:pPr>
            <a:r>
              <a:rPr kumimoji="0" lang="en-US" altLang="zh-CN" sz="2000" u="none">
                <a:solidFill>
                  <a:schemeClr val="accent2"/>
                </a:solidFill>
                <a:latin typeface="微软雅黑" panose="020B0503020204020204" pitchFamily="34" charset="-122"/>
                <a:ea typeface="微软雅黑" panose="020B0503020204020204" pitchFamily="34" charset="-122"/>
              </a:rPr>
              <a:t>template &lt;</a:t>
            </a:r>
            <a:r>
              <a:rPr kumimoji="0" lang="zh-CN" altLang="en-US" sz="2000" u="none">
                <a:solidFill>
                  <a:schemeClr val="accent2"/>
                </a:solidFill>
                <a:latin typeface="微软雅黑" panose="020B0503020204020204" pitchFamily="34" charset="-122"/>
                <a:ea typeface="微软雅黑" panose="020B0503020204020204" pitchFamily="34" charset="-122"/>
              </a:rPr>
              <a:t>类型参数表</a:t>
            </a:r>
            <a:r>
              <a:rPr kumimoji="0" lang="en-US" altLang="zh-CN" sz="2000" u="none">
                <a:solidFill>
                  <a:schemeClr val="accent2"/>
                </a:solidFill>
                <a:latin typeface="微软雅黑" panose="020B0503020204020204" pitchFamily="34" charset="-122"/>
                <a:ea typeface="微软雅黑" panose="020B0503020204020204" pitchFamily="34" charset="-122"/>
              </a:rPr>
              <a:t>&gt;</a:t>
            </a:r>
            <a:r>
              <a:rPr kumimoji="0" lang="en-US" altLang="zh-CN" sz="2000" u="none">
                <a:solidFill>
                  <a:schemeClr val="tx1"/>
                </a:solidFill>
                <a:latin typeface="微软雅黑" panose="020B0503020204020204" pitchFamily="34" charset="-122"/>
                <a:ea typeface="微软雅黑" panose="020B0503020204020204" pitchFamily="34" charset="-122"/>
              </a:rPr>
              <a:t>  </a:t>
            </a:r>
          </a:p>
          <a:p>
            <a:pPr algn="just" eaLnBrk="1" hangingPunct="1">
              <a:lnSpc>
                <a:spcPct val="110000"/>
              </a:lnSpc>
            </a:pPr>
            <a:r>
              <a:rPr kumimoji="0" lang="en-US" altLang="zh-CN" sz="2000" u="none">
                <a:solidFill>
                  <a:schemeClr val="tx1"/>
                </a:solidFill>
                <a:latin typeface="微软雅黑" panose="020B0503020204020204" pitchFamily="34" charset="-122"/>
                <a:ea typeface="微软雅黑" panose="020B0503020204020204" pitchFamily="34" charset="-122"/>
              </a:rPr>
              <a:t>void </a:t>
            </a:r>
            <a:r>
              <a:rPr kumimoji="0" lang="zh-CN" altLang="en-US" sz="2000" u="none">
                <a:solidFill>
                  <a:schemeClr val="tx1"/>
                </a:solidFill>
                <a:latin typeface="微软雅黑" panose="020B0503020204020204" pitchFamily="34" charset="-122"/>
                <a:ea typeface="微软雅黑" panose="020B0503020204020204" pitchFamily="34" charset="-122"/>
              </a:rPr>
              <a:t>函数名</a:t>
            </a:r>
          </a:p>
          <a:p>
            <a:pPr algn="just" eaLnBrk="1" hangingPunct="1">
              <a:lnSpc>
                <a:spcPct val="110000"/>
              </a:lnSpc>
            </a:pPr>
            <a:r>
              <a:rPr kumimoji="0" lang="en-US" altLang="zh-CN" sz="2000" u="none">
                <a:solidFill>
                  <a:schemeClr val="tx1"/>
                </a:solidFill>
                <a:latin typeface="微软雅黑" panose="020B0503020204020204" pitchFamily="34" charset="-122"/>
                <a:ea typeface="微软雅黑" panose="020B0503020204020204" pitchFamily="34" charset="-122"/>
              </a:rPr>
              <a:t>{ </a:t>
            </a:r>
          </a:p>
          <a:p>
            <a:pPr algn="just" eaLnBrk="1" hangingPunct="1">
              <a:lnSpc>
                <a:spcPct val="110000"/>
              </a:lnSpc>
            </a:pPr>
            <a:r>
              <a:rPr kumimoji="0" lang="en-US" altLang="zh-CN" sz="2000" u="none">
                <a:solidFill>
                  <a:schemeClr val="tx1"/>
                </a:solidFill>
                <a:latin typeface="微软雅黑" panose="020B0503020204020204" pitchFamily="34" charset="-122"/>
                <a:ea typeface="微软雅黑" panose="020B0503020204020204" pitchFamily="34" charset="-122"/>
              </a:rPr>
              <a:t>    &lt;</a:t>
            </a:r>
            <a:r>
              <a:rPr kumimoji="0" lang="zh-CN" altLang="en-US" sz="2000" u="none">
                <a:solidFill>
                  <a:schemeClr val="tx1"/>
                </a:solidFill>
                <a:latin typeface="微软雅黑" panose="020B0503020204020204" pitchFamily="34" charset="-122"/>
                <a:ea typeface="微软雅黑" panose="020B0503020204020204" pitchFamily="34" charset="-122"/>
              </a:rPr>
              <a:t>函数实现</a:t>
            </a:r>
            <a:r>
              <a:rPr kumimoji="0" lang="en-US" altLang="zh-CN" sz="2000" u="none">
                <a:solidFill>
                  <a:schemeClr val="tx1"/>
                </a:solidFill>
                <a:latin typeface="微软雅黑" panose="020B0503020204020204" pitchFamily="34" charset="-122"/>
                <a:ea typeface="微软雅黑" panose="020B0503020204020204" pitchFamily="34" charset="-122"/>
              </a:rPr>
              <a:t>&gt;</a:t>
            </a:r>
          </a:p>
          <a:p>
            <a:pPr algn="just" eaLnBrk="1" hangingPunct="1">
              <a:lnSpc>
                <a:spcPct val="110000"/>
              </a:lnSpc>
            </a:pPr>
            <a:r>
              <a:rPr kumimoji="0" lang="en-US" altLang="zh-CN" sz="2000" u="none">
                <a:solidFill>
                  <a:schemeClr val="tx1"/>
                </a:solidFill>
                <a:latin typeface="微软雅黑" panose="020B0503020204020204" pitchFamily="34" charset="-122"/>
                <a:ea typeface="微软雅黑" panose="020B0503020204020204" pitchFamily="34" charset="-122"/>
              </a:rPr>
              <a:t>}</a:t>
            </a:r>
            <a:r>
              <a:rPr kumimoji="0" lang="zh-CN" altLang="en-US" sz="2000" u="none">
                <a:solidFill>
                  <a:schemeClr val="tx1"/>
                </a:solidFill>
                <a:latin typeface="微软雅黑" panose="020B0503020204020204" pitchFamily="34" charset="-122"/>
                <a:ea typeface="微软雅黑" panose="020B0503020204020204" pitchFamily="34" charset="-122"/>
              </a:rPr>
              <a:t>；</a:t>
            </a:r>
          </a:p>
        </p:txBody>
      </p:sp>
      <p:sp>
        <p:nvSpPr>
          <p:cNvPr id="21509" name="Text Box 6"/>
          <p:cNvSpPr txBox="1">
            <a:spLocks noChangeArrowheads="1"/>
          </p:cNvSpPr>
          <p:nvPr/>
        </p:nvSpPr>
        <p:spPr bwMode="black">
          <a:xfrm>
            <a:off x="1524000" y="14478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0000"/>
              </a:spcAft>
              <a:buClr>
                <a:schemeClr val="hlink"/>
              </a:buClr>
              <a:buFont typeface="Wingdings 2" panose="05020102010507070707" pitchFamily="18" charset="2"/>
              <a:buNone/>
            </a:pPr>
            <a:r>
              <a:rPr kumimoji="0" lang="zh-CN" altLang="en-US" sz="2000" b="0" u="none">
                <a:solidFill>
                  <a:schemeClr val="tx1"/>
                </a:solidFill>
                <a:latin typeface="微软雅黑" panose="020B0503020204020204" pitchFamily="34" charset="-122"/>
                <a:ea typeface="微软雅黑" panose="020B0503020204020204" pitchFamily="34" charset="-122"/>
              </a:rPr>
              <a:t>类模板格式</a:t>
            </a:r>
          </a:p>
        </p:txBody>
      </p:sp>
      <p:sp>
        <p:nvSpPr>
          <p:cNvPr id="21510" name="Text Box 7"/>
          <p:cNvSpPr txBox="1">
            <a:spLocks noChangeArrowheads="1"/>
          </p:cNvSpPr>
          <p:nvPr/>
        </p:nvSpPr>
        <p:spPr bwMode="black">
          <a:xfrm>
            <a:off x="5562600" y="14478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0000"/>
              </a:spcAft>
              <a:buClr>
                <a:schemeClr val="hlink"/>
              </a:buClr>
              <a:buFont typeface="Wingdings 2" panose="05020102010507070707" pitchFamily="18" charset="2"/>
              <a:buNone/>
            </a:pPr>
            <a:r>
              <a:rPr kumimoji="0" lang="zh-CN" altLang="en-US" sz="2000" b="0" u="none">
                <a:solidFill>
                  <a:schemeClr val="tx1"/>
                </a:solidFill>
                <a:latin typeface="微软雅黑" panose="020B0503020204020204" pitchFamily="34" charset="-122"/>
                <a:ea typeface="微软雅黑" panose="020B0503020204020204" pitchFamily="34" charset="-122"/>
              </a:rPr>
              <a:t>函数模板格式</a:t>
            </a:r>
          </a:p>
        </p:txBody>
      </p:sp>
    </p:spTree>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60734D33-B5E2-47F0-A849-E21B87E1CA07}" type="slidenum">
              <a:rPr lang="en-US" altLang="zh-CN"/>
              <a:pPr>
                <a:defRPr/>
              </a:pPr>
              <a:t>16</a:t>
            </a:fld>
            <a:endParaRPr lang="en-US" altLang="zh-CN"/>
          </a:p>
        </p:txBody>
      </p:sp>
      <p:sp>
        <p:nvSpPr>
          <p:cNvPr id="22531" name="Rectangle 2"/>
          <p:cNvSpPr>
            <a:spLocks noGrp="1" noChangeArrowheads="1"/>
          </p:cNvSpPr>
          <p:nvPr>
            <p:ph type="title"/>
          </p:nvPr>
        </p:nvSpPr>
        <p:spPr>
          <a:xfrm>
            <a:off x="666750" y="833438"/>
            <a:ext cx="7772400" cy="3476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b="0" smtClean="0">
                <a:ea typeface="宋体" panose="02010600030101010101" pitchFamily="2" charset="-122"/>
              </a:rPr>
              <a:t>类模板中的成员函数的定义</a:t>
            </a:r>
          </a:p>
        </p:txBody>
      </p:sp>
      <p:sp>
        <p:nvSpPr>
          <p:cNvPr id="22532" name="Rectangle 3"/>
          <p:cNvSpPr>
            <a:spLocks noGrp="1" noChangeArrowheads="1"/>
          </p:cNvSpPr>
          <p:nvPr>
            <p:ph type="body" idx="1"/>
          </p:nvPr>
        </p:nvSpPr>
        <p:spPr>
          <a:xfrm>
            <a:off x="666750" y="1501775"/>
            <a:ext cx="8077200" cy="2003425"/>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dirty="0" smtClean="0">
                <a:latin typeface="微软雅黑" panose="020B0503020204020204" pitchFamily="34" charset="-122"/>
                <a:ea typeface="微软雅黑" panose="020B0503020204020204" pitchFamily="34" charset="-122"/>
              </a:rPr>
              <a:t>可以放在类模板的定义体中（此时与类中的成员函数的定义方法一致）</a:t>
            </a:r>
          </a:p>
          <a:p>
            <a:pPr eaLnBrk="1" hangingPunct="1"/>
            <a:r>
              <a:rPr lang="zh-CN" altLang="en-US" dirty="0" smtClean="0">
                <a:latin typeface="微软雅黑" panose="020B0503020204020204" pitchFamily="34" charset="-122"/>
                <a:ea typeface="微软雅黑" panose="020B0503020204020204" pitchFamily="34" charset="-122"/>
              </a:rPr>
              <a:t>也可以放在类模板的外部定义成员函数，此时成员函数的定义格式如下：</a:t>
            </a:r>
          </a:p>
        </p:txBody>
      </p:sp>
      <p:sp>
        <p:nvSpPr>
          <p:cNvPr id="22533" name="Text Box 4"/>
          <p:cNvSpPr txBox="1">
            <a:spLocks noChangeArrowheads="1"/>
          </p:cNvSpPr>
          <p:nvPr/>
        </p:nvSpPr>
        <p:spPr bwMode="auto">
          <a:xfrm>
            <a:off x="95250" y="3505200"/>
            <a:ext cx="8896350" cy="2095500"/>
          </a:xfrm>
          <a:prstGeom prst="rect">
            <a:avLst/>
          </a:prstGeom>
          <a:solidFill>
            <a:srgbClr val="FFFFFF"/>
          </a:solidFill>
          <a:ln w="9525">
            <a:solidFill>
              <a:srgbClr val="000000"/>
            </a:solidFill>
            <a:miter lim="800000"/>
            <a:headEnd/>
            <a:tailEnd/>
          </a:ln>
        </p:spPr>
        <p:txBody>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just" eaLnBrk="1" hangingPunct="1">
              <a:lnSpc>
                <a:spcPct val="110000"/>
              </a:lnSpc>
            </a:pPr>
            <a:r>
              <a:rPr kumimoji="0" lang="en-US" altLang="zh-CN" u="none">
                <a:solidFill>
                  <a:schemeClr val="tx1"/>
                </a:solidFill>
                <a:latin typeface="宋体" panose="02010600030101010101" pitchFamily="2" charset="-122"/>
                <a:ea typeface="宋体" panose="02010600030101010101" pitchFamily="2" charset="-122"/>
              </a:rPr>
              <a:t>template &lt;</a:t>
            </a:r>
            <a:r>
              <a:rPr kumimoji="0" lang="zh-CN" altLang="en-US" u="none">
                <a:solidFill>
                  <a:schemeClr val="tx1"/>
                </a:solidFill>
                <a:latin typeface="宋体" panose="02010600030101010101" pitchFamily="2" charset="-122"/>
                <a:ea typeface="宋体" panose="02010600030101010101" pitchFamily="2" charset="-122"/>
              </a:rPr>
              <a:t>类型形式参数表</a:t>
            </a:r>
            <a:r>
              <a:rPr kumimoji="0" lang="en-US" altLang="zh-CN" u="none">
                <a:solidFill>
                  <a:schemeClr val="tx1"/>
                </a:solidFill>
                <a:latin typeface="宋体" panose="02010600030101010101" pitchFamily="2" charset="-122"/>
                <a:ea typeface="宋体" panose="02010600030101010101" pitchFamily="2" charset="-122"/>
              </a:rPr>
              <a:t>&gt; </a:t>
            </a:r>
          </a:p>
          <a:p>
            <a:pPr algn="just" eaLnBrk="1" hangingPunct="1">
              <a:lnSpc>
                <a:spcPct val="110000"/>
              </a:lnSpc>
            </a:pPr>
            <a:r>
              <a:rPr kumimoji="0" lang="zh-CN" altLang="en-US" u="none">
                <a:solidFill>
                  <a:schemeClr val="tx1"/>
                </a:solidFill>
                <a:latin typeface="宋体" panose="02010600030101010101" pitchFamily="2" charset="-122"/>
                <a:ea typeface="宋体" panose="02010600030101010101" pitchFamily="2" charset="-122"/>
              </a:rPr>
              <a:t>返回值类型 </a:t>
            </a:r>
            <a:r>
              <a:rPr kumimoji="0" lang="zh-CN" altLang="en-US" sz="2800" u="none">
                <a:solidFill>
                  <a:schemeClr val="tx1"/>
                </a:solidFill>
                <a:latin typeface="隶书" panose="02010509060101010101" pitchFamily="49" charset="-122"/>
                <a:ea typeface="隶书" panose="02010509060101010101" pitchFamily="49" charset="-122"/>
              </a:rPr>
              <a:t>类模板名</a:t>
            </a:r>
            <a:r>
              <a:rPr kumimoji="0" lang="en-US" altLang="zh-CN" sz="2800">
                <a:latin typeface="隶书" panose="02010509060101010101" pitchFamily="49" charset="-122"/>
                <a:ea typeface="隶书" panose="02010509060101010101" pitchFamily="49" charset="-122"/>
              </a:rPr>
              <a:t>&lt;</a:t>
            </a:r>
            <a:r>
              <a:rPr kumimoji="0" lang="zh-CN" altLang="en-US" sz="2800">
                <a:latin typeface="隶书" panose="02010509060101010101" pitchFamily="49" charset="-122"/>
                <a:ea typeface="隶书" panose="02010509060101010101" pitchFamily="49" charset="-122"/>
              </a:rPr>
              <a:t>类型名表</a:t>
            </a:r>
            <a:r>
              <a:rPr kumimoji="0" lang="en-US" altLang="zh-CN" sz="2800">
                <a:latin typeface="隶书" panose="02010509060101010101" pitchFamily="49" charset="-122"/>
                <a:ea typeface="隶书" panose="02010509060101010101" pitchFamily="49" charset="-122"/>
              </a:rPr>
              <a:t>&gt;</a:t>
            </a:r>
            <a:r>
              <a:rPr kumimoji="0" lang="en-US" altLang="zh-CN" u="none">
                <a:solidFill>
                  <a:schemeClr val="tx1"/>
                </a:solidFill>
                <a:latin typeface="宋体" panose="02010600030101010101" pitchFamily="2" charset="-122"/>
                <a:ea typeface="宋体" panose="02010600030101010101" pitchFamily="2" charset="-122"/>
              </a:rPr>
              <a:t> ::&lt;</a:t>
            </a:r>
            <a:r>
              <a:rPr kumimoji="0" lang="zh-CN" altLang="en-US" u="none">
                <a:solidFill>
                  <a:schemeClr val="tx1"/>
                </a:solidFill>
                <a:latin typeface="宋体" panose="02010600030101010101" pitchFamily="2" charset="-122"/>
                <a:ea typeface="宋体" panose="02010600030101010101" pitchFamily="2" charset="-122"/>
              </a:rPr>
              <a:t>函数名</a:t>
            </a:r>
            <a:r>
              <a:rPr kumimoji="0" lang="en-US" altLang="zh-CN" u="none">
                <a:solidFill>
                  <a:schemeClr val="tx1"/>
                </a:solidFill>
                <a:latin typeface="宋体" panose="02010600030101010101" pitchFamily="2" charset="-122"/>
                <a:ea typeface="宋体" panose="02010600030101010101" pitchFamily="2" charset="-122"/>
              </a:rPr>
              <a:t>&gt;</a:t>
            </a:r>
            <a:r>
              <a:rPr kumimoji="0" lang="zh-CN" altLang="en-US" u="none">
                <a:solidFill>
                  <a:schemeClr val="tx1"/>
                </a:solidFill>
                <a:latin typeface="宋体" panose="02010600030101010101" pitchFamily="2" charset="-122"/>
                <a:ea typeface="宋体" panose="02010600030101010101" pitchFamily="2" charset="-122"/>
              </a:rPr>
              <a:t>（</a:t>
            </a:r>
            <a:r>
              <a:rPr kumimoji="0" lang="en-US" altLang="zh-CN" u="none">
                <a:solidFill>
                  <a:schemeClr val="tx1"/>
                </a:solidFill>
                <a:latin typeface="宋体" panose="02010600030101010101" pitchFamily="2" charset="-122"/>
                <a:ea typeface="宋体" panose="02010600030101010101" pitchFamily="2" charset="-122"/>
              </a:rPr>
              <a:t>&lt;</a:t>
            </a:r>
            <a:r>
              <a:rPr kumimoji="0" lang="zh-CN" altLang="en-US" u="none">
                <a:solidFill>
                  <a:schemeClr val="tx1"/>
                </a:solidFill>
                <a:latin typeface="宋体" panose="02010600030101010101" pitchFamily="2" charset="-122"/>
                <a:ea typeface="宋体" panose="02010600030101010101" pitchFamily="2" charset="-122"/>
              </a:rPr>
              <a:t>参数表</a:t>
            </a:r>
            <a:r>
              <a:rPr kumimoji="0" lang="en-US" altLang="zh-CN" u="none">
                <a:solidFill>
                  <a:schemeClr val="tx1"/>
                </a:solidFill>
                <a:latin typeface="宋体" panose="02010600030101010101" pitchFamily="2" charset="-122"/>
                <a:ea typeface="宋体" panose="02010600030101010101" pitchFamily="2" charset="-122"/>
              </a:rPr>
              <a:t>&gt;</a:t>
            </a:r>
            <a:r>
              <a:rPr kumimoji="0" lang="zh-CN" altLang="en-US" u="none">
                <a:solidFill>
                  <a:schemeClr val="tx1"/>
                </a:solidFill>
                <a:latin typeface="宋体" panose="02010600030101010101" pitchFamily="2" charset="-122"/>
                <a:ea typeface="宋体" panose="02010600030101010101" pitchFamily="2" charset="-122"/>
              </a:rPr>
              <a:t>）</a:t>
            </a:r>
          </a:p>
          <a:p>
            <a:pPr algn="just" eaLnBrk="1" hangingPunct="1">
              <a:lnSpc>
                <a:spcPct val="110000"/>
              </a:lnSpc>
            </a:pPr>
            <a:r>
              <a:rPr kumimoji="0" lang="en-US" altLang="zh-CN" u="none">
                <a:solidFill>
                  <a:schemeClr val="tx1"/>
                </a:solidFill>
                <a:latin typeface="宋体" panose="02010600030101010101" pitchFamily="2" charset="-122"/>
                <a:ea typeface="宋体" panose="02010600030101010101" pitchFamily="2" charset="-122"/>
              </a:rPr>
              <a:t>{</a:t>
            </a:r>
          </a:p>
          <a:p>
            <a:pPr algn="just" eaLnBrk="1" hangingPunct="1">
              <a:lnSpc>
                <a:spcPct val="110000"/>
              </a:lnSpc>
            </a:pPr>
            <a:r>
              <a:rPr kumimoji="0" lang="en-US" altLang="zh-CN" u="none">
                <a:solidFill>
                  <a:schemeClr val="tx1"/>
                </a:solidFill>
                <a:latin typeface="宋体" panose="02010600030101010101" pitchFamily="2" charset="-122"/>
                <a:ea typeface="宋体" panose="02010600030101010101" pitchFamily="2" charset="-122"/>
              </a:rPr>
              <a:t>    &lt;</a:t>
            </a:r>
            <a:r>
              <a:rPr kumimoji="0" lang="zh-CN" altLang="en-US" u="none">
                <a:solidFill>
                  <a:schemeClr val="tx1"/>
                </a:solidFill>
                <a:latin typeface="宋体" panose="02010600030101010101" pitchFamily="2" charset="-122"/>
                <a:ea typeface="宋体" panose="02010600030101010101" pitchFamily="2" charset="-122"/>
              </a:rPr>
              <a:t>函数体</a:t>
            </a:r>
            <a:r>
              <a:rPr kumimoji="0" lang="en-US" altLang="zh-CN" u="none">
                <a:solidFill>
                  <a:schemeClr val="tx1"/>
                </a:solidFill>
                <a:latin typeface="宋体" panose="02010600030101010101" pitchFamily="2" charset="-122"/>
                <a:ea typeface="宋体" panose="02010600030101010101" pitchFamily="2" charset="-122"/>
              </a:rPr>
              <a:t>&gt;</a:t>
            </a:r>
          </a:p>
          <a:p>
            <a:pPr algn="just" eaLnBrk="1" hangingPunct="1">
              <a:lnSpc>
                <a:spcPct val="110000"/>
              </a:lnSpc>
            </a:pPr>
            <a:r>
              <a:rPr kumimoji="0" lang="en-US" altLang="zh-CN" u="none">
                <a:solidFill>
                  <a:schemeClr val="tx1"/>
                </a:solidFill>
                <a:latin typeface="宋体" panose="02010600030101010101" pitchFamily="2" charset="-122"/>
                <a:ea typeface="宋体" panose="02010600030101010101" pitchFamily="2" charset="-122"/>
              </a:rPr>
              <a:t>}</a:t>
            </a:r>
            <a:endParaRPr kumimoji="0" lang="en-US" altLang="zh-CN" u="none">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1"/>
          <p:cNvSpPr>
            <a:spLocks noGrp="1"/>
          </p:cNvSpPr>
          <p:nvPr>
            <p:ph type="sldNum" sz="quarter" idx="10"/>
          </p:nvPr>
        </p:nvSpPr>
        <p:spPr/>
        <p:txBody>
          <a:bodyPr/>
          <a:lstStyle/>
          <a:p>
            <a:pPr>
              <a:defRPr/>
            </a:pPr>
            <a:fld id="{777FB798-612B-46A1-B0D0-0BFE96C26DD3}" type="slidenum">
              <a:rPr lang="en-US" altLang="zh-CN"/>
              <a:pPr>
                <a:defRPr/>
              </a:pPr>
              <a:t>17</a:t>
            </a:fld>
            <a:endParaRPr lang="en-US" altLang="zh-CN"/>
          </a:p>
        </p:txBody>
      </p:sp>
      <p:graphicFrame>
        <p:nvGraphicFramePr>
          <p:cNvPr id="23555" name="Object 4"/>
          <p:cNvGraphicFramePr>
            <a:graphicFrameLocks noChangeAspect="1"/>
          </p:cNvGraphicFramePr>
          <p:nvPr/>
        </p:nvGraphicFramePr>
        <p:xfrm>
          <a:off x="0" y="0"/>
          <a:ext cx="7037388" cy="5405438"/>
        </p:xfrm>
        <a:graphic>
          <a:graphicData uri="http://schemas.openxmlformats.org/presentationml/2006/ole">
            <mc:AlternateContent xmlns:mc="http://schemas.openxmlformats.org/markup-compatibility/2006">
              <mc:Choice xmlns:v="urn:schemas-microsoft-com:vml" Requires="v">
                <p:oleObj spid="_x0000_s23564" name="Document" r:id="rId3" imgW="7074123" imgH="5423766" progId="Word.Document.8">
                  <p:embed/>
                </p:oleObj>
              </mc:Choice>
              <mc:Fallback>
                <p:oleObj name="Document" r:id="rId3" imgW="7074123" imgH="5423766"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40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7493" name="Group 5"/>
          <p:cNvGrpSpPr>
            <a:grpSpLocks/>
          </p:cNvGrpSpPr>
          <p:nvPr/>
        </p:nvGrpSpPr>
        <p:grpSpPr bwMode="auto">
          <a:xfrm>
            <a:off x="1524000" y="1219200"/>
            <a:ext cx="5180013" cy="590550"/>
            <a:chOff x="960" y="768"/>
            <a:chExt cx="3263" cy="372"/>
          </a:xfrm>
        </p:grpSpPr>
        <p:sp>
          <p:nvSpPr>
            <p:cNvPr id="23560" name="Text Box 6"/>
            <p:cNvSpPr txBox="1">
              <a:spLocks noChangeArrowheads="1"/>
            </p:cNvSpPr>
            <p:nvPr/>
          </p:nvSpPr>
          <p:spPr bwMode="auto">
            <a:xfrm>
              <a:off x="2592" y="768"/>
              <a:ext cx="1631" cy="372"/>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Create class template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Stack</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with type parameter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p>
          </p:txBody>
        </p:sp>
        <p:sp>
          <p:nvSpPr>
            <p:cNvPr id="23561" name="Line 7"/>
            <p:cNvSpPr>
              <a:spLocks noChangeShapeType="1"/>
            </p:cNvSpPr>
            <p:nvPr/>
          </p:nvSpPr>
          <p:spPr bwMode="auto">
            <a:xfrm flipH="1" flipV="1">
              <a:off x="960" y="864"/>
              <a:ext cx="163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447496" name="Group 8"/>
          <p:cNvGrpSpPr>
            <a:grpSpLocks/>
          </p:cNvGrpSpPr>
          <p:nvPr/>
        </p:nvGrpSpPr>
        <p:grpSpPr bwMode="auto">
          <a:xfrm>
            <a:off x="2438400" y="3048000"/>
            <a:ext cx="6553200" cy="609600"/>
            <a:chOff x="1536" y="1920"/>
            <a:chExt cx="4128" cy="384"/>
          </a:xfrm>
        </p:grpSpPr>
        <p:sp>
          <p:nvSpPr>
            <p:cNvPr id="23558" name="Text Box 9"/>
            <p:cNvSpPr txBox="1">
              <a:spLocks noChangeArrowheads="1"/>
            </p:cNvSpPr>
            <p:nvPr/>
          </p:nvSpPr>
          <p:spPr bwMode="auto">
            <a:xfrm>
              <a:off x="3360" y="1920"/>
              <a:ext cx="2304" cy="372"/>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Member functions that use type parameter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in specifying function parameters</a:t>
              </a:r>
            </a:p>
          </p:txBody>
        </p:sp>
        <p:sp>
          <p:nvSpPr>
            <p:cNvPr id="23559" name="Line 10"/>
            <p:cNvSpPr>
              <a:spLocks noChangeShapeType="1"/>
            </p:cNvSpPr>
            <p:nvPr/>
          </p:nvSpPr>
          <p:spPr bwMode="auto">
            <a:xfrm flipH="1">
              <a:off x="1536" y="2064"/>
              <a:ext cx="182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7493"/>
                                        </p:tgtEl>
                                        <p:attrNameLst>
                                          <p:attrName>style.visibility</p:attrName>
                                        </p:attrNameLst>
                                      </p:cBhvr>
                                      <p:to>
                                        <p:strVal val="visible"/>
                                      </p:to>
                                    </p:set>
                                  </p:childTnLst>
                                  <p:subTnLst>
                                    <p:set>
                                      <p:cBhvr override="childStyle">
                                        <p:cTn dur="1" fill="hold" display="0" masterRel="nextClick" afterEffect="1"/>
                                        <p:tgtEl>
                                          <p:spTgt spid="44749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7496"/>
                                        </p:tgtEl>
                                        <p:attrNameLst>
                                          <p:attrName>style.visibility</p:attrName>
                                        </p:attrNameLst>
                                      </p:cBhvr>
                                      <p:to>
                                        <p:strVal val="visible"/>
                                      </p:to>
                                    </p:set>
                                  </p:childTnLst>
                                  <p:subTnLst>
                                    <p:set>
                                      <p:cBhvr override="childStyle">
                                        <p:cTn dur="1" fill="hold" display="0" masterRel="nextClick" afterEffect="1"/>
                                        <p:tgtEl>
                                          <p:spTgt spid="44749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
          <p:cNvSpPr>
            <a:spLocks noGrp="1"/>
          </p:cNvSpPr>
          <p:nvPr>
            <p:ph type="sldNum" sz="quarter" idx="10"/>
          </p:nvPr>
        </p:nvSpPr>
        <p:spPr/>
        <p:txBody>
          <a:bodyPr/>
          <a:lstStyle/>
          <a:p>
            <a:pPr>
              <a:defRPr/>
            </a:pPr>
            <a:fld id="{8C255BBD-3F5C-49BB-B445-34A5D840B11F}" type="slidenum">
              <a:rPr lang="en-US" altLang="zh-CN"/>
              <a:pPr>
                <a:defRPr/>
              </a:pPr>
              <a:t>18</a:t>
            </a:fld>
            <a:endParaRPr lang="en-US" altLang="zh-CN"/>
          </a:p>
        </p:txBody>
      </p:sp>
      <p:graphicFrame>
        <p:nvGraphicFramePr>
          <p:cNvPr id="24579" name="Object 4"/>
          <p:cNvGraphicFramePr>
            <a:graphicFrameLocks noChangeAspect="1"/>
          </p:cNvGraphicFramePr>
          <p:nvPr/>
        </p:nvGraphicFramePr>
        <p:xfrm>
          <a:off x="0" y="0"/>
          <a:ext cx="7000875" cy="5200650"/>
        </p:xfrm>
        <a:graphic>
          <a:graphicData uri="http://schemas.openxmlformats.org/presentationml/2006/ole">
            <mc:AlternateContent xmlns:mc="http://schemas.openxmlformats.org/markup-compatibility/2006">
              <mc:Choice xmlns:v="urn:schemas-microsoft-com:vml" Requires="v">
                <p:oleObj spid="_x0000_s24591" name="文档" r:id="rId3" imgW="7104888" imgH="5268943" progId="Word.Document.8">
                  <p:embed/>
                </p:oleObj>
              </mc:Choice>
              <mc:Fallback>
                <p:oleObj name="文档" r:id="rId3" imgW="7104888" imgH="5268943"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00875" cy="520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 name="Text Box 6"/>
          <p:cNvSpPr txBox="1">
            <a:spLocks noChangeArrowheads="1"/>
          </p:cNvSpPr>
          <p:nvPr/>
        </p:nvSpPr>
        <p:spPr bwMode="auto">
          <a:xfrm>
            <a:off x="6324600" y="685800"/>
            <a:ext cx="2362200" cy="590550"/>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Data member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stackPtr</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is a pointer to a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p>
        </p:txBody>
      </p:sp>
      <p:sp>
        <p:nvSpPr>
          <p:cNvPr id="24581" name="Line 7"/>
          <p:cNvSpPr>
            <a:spLocks noChangeShapeType="1"/>
          </p:cNvSpPr>
          <p:nvPr/>
        </p:nvSpPr>
        <p:spPr bwMode="auto">
          <a:xfrm flipH="1">
            <a:off x="3200400" y="914400"/>
            <a:ext cx="3124200" cy="1371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nvGrpSpPr>
          <p:cNvPr id="448520" name="Group 8"/>
          <p:cNvGrpSpPr>
            <a:grpSpLocks/>
          </p:cNvGrpSpPr>
          <p:nvPr/>
        </p:nvGrpSpPr>
        <p:grpSpPr bwMode="auto">
          <a:xfrm>
            <a:off x="2209800" y="3200400"/>
            <a:ext cx="6905625" cy="835025"/>
            <a:chOff x="1314" y="2016"/>
            <a:chExt cx="4350" cy="526"/>
          </a:xfrm>
        </p:grpSpPr>
        <p:sp>
          <p:nvSpPr>
            <p:cNvPr id="24587" name="Text Box 9"/>
            <p:cNvSpPr txBox="1">
              <a:spLocks noChangeArrowheads="1"/>
            </p:cNvSpPr>
            <p:nvPr/>
          </p:nvSpPr>
          <p:spPr bwMode="auto">
            <a:xfrm>
              <a:off x="3264" y="2016"/>
              <a:ext cx="2400" cy="526"/>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Member-function template definitions that appear outside the class-template definition begin with the template header</a:t>
              </a:r>
            </a:p>
          </p:txBody>
        </p:sp>
        <p:sp>
          <p:nvSpPr>
            <p:cNvPr id="24588" name="Line 10"/>
            <p:cNvSpPr>
              <a:spLocks noChangeShapeType="1"/>
            </p:cNvSpPr>
            <p:nvPr/>
          </p:nvSpPr>
          <p:spPr bwMode="auto">
            <a:xfrm flipH="1" flipV="1">
              <a:off x="1314" y="2112"/>
              <a:ext cx="195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48523" name="Line 11"/>
          <p:cNvSpPr>
            <a:spLocks noChangeShapeType="1"/>
          </p:cNvSpPr>
          <p:nvPr/>
        </p:nvSpPr>
        <p:spPr bwMode="auto">
          <a:xfrm flipH="1">
            <a:off x="2286000" y="2743200"/>
            <a:ext cx="2743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8524" name="Text Box 12"/>
          <p:cNvSpPr txBox="1">
            <a:spLocks noChangeArrowheads="1"/>
          </p:cNvSpPr>
          <p:nvPr/>
        </p:nvSpPr>
        <p:spPr bwMode="auto">
          <a:xfrm>
            <a:off x="5029200" y="2438400"/>
            <a:ext cx="4038600" cy="590550"/>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zh-CN" altLang="en-US" sz="1600" u="none">
                <a:solidFill>
                  <a:schemeClr val="tx1"/>
                </a:solidFill>
                <a:latin typeface="Times New Roman" panose="02020603050405020304" pitchFamily="18" charset="0"/>
                <a:ea typeface="宋体" panose="02010600030101010101" pitchFamily="2" charset="-122"/>
              </a:rPr>
              <a:t>在类模板定义之外的成员函数定义都要以下面的形式开头：</a:t>
            </a:r>
            <a:r>
              <a:rPr kumimoji="0" lang="zh-CN" altLang="en-US" sz="1600" u="none">
                <a:solidFill>
                  <a:schemeClr val="tx1"/>
                </a:solidFill>
                <a:latin typeface="Arial" panose="020B0604020202020204" pitchFamily="34" charset="0"/>
                <a:ea typeface="宋体" panose="02010600030101010101" pitchFamily="2" charset="-122"/>
              </a:rPr>
              <a:t> </a:t>
            </a:r>
            <a:r>
              <a:rPr kumimoji="0" lang="zh-CN" altLang="en-US" sz="1600" u="none">
                <a:solidFill>
                  <a:schemeClr val="tx1"/>
                </a:solidFill>
                <a:latin typeface="Times New Roman" panose="02020603050405020304" pitchFamily="18" charset="0"/>
                <a:ea typeface="宋体" panose="02010600030101010101" pitchFamily="2" charset="-122"/>
              </a:rPr>
              <a:t> </a:t>
            </a:r>
            <a:r>
              <a:rPr kumimoji="0" lang="en-US" altLang="zh-CN" sz="1600" u="none">
                <a:solidFill>
                  <a:schemeClr val="tx1"/>
                </a:solidFill>
                <a:latin typeface="Times New Roman" panose="02020603050405020304" pitchFamily="18" charset="0"/>
                <a:ea typeface="宋体" panose="02010600030101010101" pitchFamily="2" charset="-122"/>
              </a:rPr>
              <a:t>template&lt;class T&gt;</a:t>
            </a:r>
          </a:p>
        </p:txBody>
      </p:sp>
      <p:sp>
        <p:nvSpPr>
          <p:cNvPr id="448525" name="Line 13"/>
          <p:cNvSpPr>
            <a:spLocks noChangeShapeType="1"/>
          </p:cNvSpPr>
          <p:nvPr/>
        </p:nvSpPr>
        <p:spPr bwMode="auto">
          <a:xfrm flipH="1" flipV="1">
            <a:off x="457200" y="3581400"/>
            <a:ext cx="2286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48526" name="Text Box 14"/>
          <p:cNvSpPr txBox="1">
            <a:spLocks noChangeArrowheads="1"/>
          </p:cNvSpPr>
          <p:nvPr/>
        </p:nvSpPr>
        <p:spPr bwMode="auto">
          <a:xfrm>
            <a:off x="457200" y="5410200"/>
            <a:ext cx="3200400" cy="346075"/>
          </a:xfrm>
          <a:prstGeom prst="rect">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zh-CN" altLang="en-US" sz="1600" u="none">
                <a:solidFill>
                  <a:schemeClr val="tx1"/>
                </a:solidFill>
                <a:latin typeface="Times New Roman" panose="02020603050405020304" pitchFamily="18" charset="0"/>
                <a:ea typeface="宋体" panose="02010600030101010101" pitchFamily="2" charset="-122"/>
              </a:rPr>
              <a:t>泛型类名是</a:t>
            </a:r>
            <a:r>
              <a:rPr kumimoji="0" lang="en-US" altLang="zh-CN" sz="1600" u="none">
                <a:solidFill>
                  <a:schemeClr val="tx1"/>
                </a:solidFill>
                <a:latin typeface="Times New Roman" panose="02020603050405020304" pitchFamily="18" charset="0"/>
                <a:ea typeface="宋体" panose="02010600030101010101" pitchFamily="2" charset="-122"/>
              </a:rPr>
              <a:t>Stack&lt;T&gt;</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8520"/>
                                        </p:tgtEl>
                                        <p:attrNameLst>
                                          <p:attrName>style.visibility</p:attrName>
                                        </p:attrNameLst>
                                      </p:cBhvr>
                                      <p:to>
                                        <p:strVal val="visible"/>
                                      </p:to>
                                    </p:set>
                                  </p:childTnLst>
                                  <p:subTnLst>
                                    <p:set>
                                      <p:cBhvr override="childStyle">
                                        <p:cTn dur="1" fill="hold" display="0" masterRel="nextClick" afterEffect="1"/>
                                        <p:tgtEl>
                                          <p:spTgt spid="448520"/>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48523"/>
                                        </p:tgtEl>
                                        <p:attrNameLst>
                                          <p:attrName>style.visibility</p:attrName>
                                        </p:attrNameLst>
                                      </p:cBhvr>
                                      <p:to>
                                        <p:strVal val="visible"/>
                                      </p:to>
                                    </p:set>
                                    <p:animEffect transition="in" filter="blinds(horizontal)">
                                      <p:cBhvr>
                                        <p:cTn id="11" dur="500"/>
                                        <p:tgtEl>
                                          <p:spTgt spid="44852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448524"/>
                                        </p:tgtEl>
                                        <p:attrNameLst>
                                          <p:attrName>style.visibility</p:attrName>
                                        </p:attrNameLst>
                                      </p:cBhvr>
                                      <p:to>
                                        <p:strVal val="visible"/>
                                      </p:to>
                                    </p:set>
                                    <p:animEffect transition="in" filter="blinds(horizontal)">
                                      <p:cBhvr>
                                        <p:cTn id="14" dur="500"/>
                                        <p:tgtEl>
                                          <p:spTgt spid="44852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448525"/>
                                        </p:tgtEl>
                                        <p:attrNameLst>
                                          <p:attrName>style.visibility</p:attrName>
                                        </p:attrNameLst>
                                      </p:cBhvr>
                                      <p:to>
                                        <p:strVal val="visible"/>
                                      </p:to>
                                    </p:set>
                                    <p:animEffect transition="in" filter="blinds(horizontal)">
                                      <p:cBhvr>
                                        <p:cTn id="19" dur="500"/>
                                        <p:tgtEl>
                                          <p:spTgt spid="44852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48526"/>
                                        </p:tgtEl>
                                        <p:attrNameLst>
                                          <p:attrName>style.visibility</p:attrName>
                                        </p:attrNameLst>
                                      </p:cBhvr>
                                      <p:to>
                                        <p:strVal val="visible"/>
                                      </p:to>
                                    </p:set>
                                    <p:animEffect transition="in" filter="blinds(horizontal)">
                                      <p:cBhvr>
                                        <p:cTn id="22" dur="500"/>
                                        <p:tgtEl>
                                          <p:spTgt spid="448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3" grpId="0" animBg="1"/>
      <p:bldP spid="448524" grpId="0" animBg="1"/>
      <p:bldP spid="448525" grpId="0" animBg="1"/>
      <p:bldP spid="44852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fld id="{88736CD9-2EE2-47E5-ACBB-744945917EED}" type="slidenum">
              <a:rPr lang="en-US" altLang="zh-CN"/>
              <a:pPr>
                <a:defRPr/>
              </a:pPr>
              <a:t>19</a:t>
            </a:fld>
            <a:endParaRPr lang="en-US" altLang="zh-CN"/>
          </a:p>
        </p:txBody>
      </p:sp>
      <p:graphicFrame>
        <p:nvGraphicFramePr>
          <p:cNvPr id="25603" name="Object 4"/>
          <p:cNvGraphicFramePr>
            <a:graphicFrameLocks noChangeAspect="1"/>
          </p:cNvGraphicFramePr>
          <p:nvPr/>
        </p:nvGraphicFramePr>
        <p:xfrm>
          <a:off x="0" y="0"/>
          <a:ext cx="7000875" cy="6521450"/>
        </p:xfrm>
        <a:graphic>
          <a:graphicData uri="http://schemas.openxmlformats.org/presentationml/2006/ole">
            <mc:AlternateContent xmlns:mc="http://schemas.openxmlformats.org/markup-compatibility/2006">
              <mc:Choice xmlns:v="urn:schemas-microsoft-com:vml" Requires="v">
                <p:oleObj spid="_x0000_s25606" name="文档" r:id="rId3" imgW="7108408" imgH="6609740" progId="Word.Document.8">
                  <p:embed/>
                </p:oleObj>
              </mc:Choice>
              <mc:Fallback>
                <p:oleObj name="文档" r:id="rId3" imgW="7108408" imgH="6609740"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00875" cy="652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0"/>
          </p:nvPr>
        </p:nvSpPr>
        <p:spPr/>
        <p:txBody>
          <a:bodyPr/>
          <a:lstStyle/>
          <a:p>
            <a:pPr>
              <a:defRPr/>
            </a:pPr>
            <a:fld id="{A0E2CA06-D15E-4628-ADAF-855E8DB82BDF}" type="slidenum">
              <a:rPr lang="en-US" altLang="zh-CN"/>
              <a:pPr>
                <a:defRPr/>
              </a:pPr>
              <a:t>2</a:t>
            </a:fld>
            <a:endParaRPr lang="en-US" altLang="zh-CN"/>
          </a:p>
        </p:txBody>
      </p:sp>
      <p:sp>
        <p:nvSpPr>
          <p:cNvPr id="5123" name="Rectangle 2"/>
          <p:cNvSpPr>
            <a:spLocks noChangeArrowheads="1"/>
          </p:cNvSpPr>
          <p:nvPr/>
        </p:nvSpPr>
        <p:spPr bwMode="auto">
          <a:xfrm>
            <a:off x="107950" y="1557338"/>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zh-CN" altLang="en-US" sz="3600" b="0" u="none">
                <a:solidFill>
                  <a:srgbClr val="D60093"/>
                </a:solidFill>
                <a:latin typeface="Arial Narrow" panose="020B0606020202030204" pitchFamily="34" charset="0"/>
              </a:rPr>
              <a:t>学习目标：</a:t>
            </a:r>
          </a:p>
        </p:txBody>
      </p:sp>
      <p:sp>
        <p:nvSpPr>
          <p:cNvPr id="5124" name="Rectangle 3"/>
          <p:cNvSpPr>
            <a:spLocks noChangeArrowheads="1"/>
          </p:cNvSpPr>
          <p:nvPr/>
        </p:nvSpPr>
        <p:spPr bwMode="auto">
          <a:xfrm>
            <a:off x="107950" y="2581275"/>
            <a:ext cx="8856663" cy="336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r>
              <a:rPr kumimoji="0" lang="zh-CN" altLang="en-US" sz="3200" u="none">
                <a:latin typeface="Arial Narrow" panose="020B0606020202030204" pitchFamily="34" charset="0"/>
              </a:rPr>
              <a:t>使用函数模板创建一组相关函数</a:t>
            </a:r>
          </a:p>
          <a:p>
            <a:pPr eaLnBrk="1" hangingPunct="1"/>
            <a:r>
              <a:rPr kumimoji="0" lang="zh-CN" altLang="en-US" sz="3200" u="none">
                <a:latin typeface="Arial Narrow" panose="020B0606020202030204" pitchFamily="34" charset="0"/>
              </a:rPr>
              <a:t>使用类模板创建一组相关类型</a:t>
            </a:r>
          </a:p>
          <a:p>
            <a:pPr eaLnBrk="1" hangingPunct="1"/>
            <a:r>
              <a:rPr kumimoji="0" lang="zh-CN" altLang="en-US" sz="3200" u="none">
                <a:latin typeface="Arial Narrow" panose="020B0606020202030204" pitchFamily="34" charset="0"/>
              </a:rPr>
              <a:t>模板、友元、继承和静态成员之间的关系</a:t>
            </a:r>
          </a:p>
        </p:txBody>
      </p:sp>
      <p:sp>
        <p:nvSpPr>
          <p:cNvPr id="5125" name="Rectangle 4"/>
          <p:cNvSpPr>
            <a:spLocks noGrp="1" noRot="1" noChangeArrowheads="1"/>
          </p:cNvSpPr>
          <p:nvPr>
            <p:ph type="title"/>
          </p:nvPr>
        </p:nvSpPr>
        <p:spPr>
          <a:xfrm>
            <a:off x="76200" y="609600"/>
            <a:ext cx="8763000" cy="9906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algn="ctr" eaLnBrk="1" hangingPunct="1"/>
            <a:r>
              <a:rPr lang="zh-CN" altLang="en-US" sz="4000" smtClean="0">
                <a:latin typeface="Arial Narrow" panose="020B0606020202030204" pitchFamily="34" charset="0"/>
                <a:ea typeface="黑体" panose="02010609060101010101" pitchFamily="49" charset="-122"/>
              </a:rPr>
              <a:t>第十四讲 模板</a:t>
            </a:r>
            <a:endParaRPr lang="zh-CN" altLang="en-US" sz="4000" smtClean="0">
              <a:latin typeface="Arial Narrow" panose="020B0606020202030204" pitchFamily="34" charset="0"/>
            </a:endParaRPr>
          </a:p>
        </p:txBody>
      </p:sp>
      <p:pic>
        <p:nvPicPr>
          <p:cNvPr id="5126" name="Picture 5" descr="profess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914400"/>
            <a:ext cx="1752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fld id="{F316353C-FEB9-4E25-8C43-6267939BE205}" type="slidenum">
              <a:rPr lang="en-US" altLang="zh-CN"/>
              <a:pPr>
                <a:defRPr/>
              </a:pPr>
              <a:t>20</a:t>
            </a:fld>
            <a:endParaRPr lang="en-US" altLang="zh-CN"/>
          </a:p>
        </p:txBody>
      </p:sp>
      <p:sp>
        <p:nvSpPr>
          <p:cNvPr id="26627" name="Rectangle 3"/>
          <p:cNvSpPr>
            <a:spLocks noGrp="1" noChangeArrowheads="1"/>
          </p:cNvSpPr>
          <p:nvPr>
            <p:ph type="body" idx="1"/>
          </p:nvPr>
        </p:nvSpPr>
        <p:spPr>
          <a:xfrm>
            <a:off x="457200" y="1676400"/>
            <a:ext cx="8382000" cy="3133725"/>
          </a:xfrm>
        </p:spPr>
        <p:txBody>
          <a:bodyPr/>
          <a:lstStyle/>
          <a:p>
            <a:pPr eaLnBrk="1" hangingPunct="1">
              <a:lnSpc>
                <a:spcPct val="90000"/>
              </a:lnSpc>
            </a:pPr>
            <a:r>
              <a:rPr lang="zh-CN" altLang="en-US" b="1" dirty="0" smtClean="0">
                <a:latin typeface="+mj-ea"/>
                <a:ea typeface="+mj-ea"/>
              </a:rPr>
              <a:t>类模板定义的只是对类的描述，它本身还不是一个实实在在的类。</a:t>
            </a:r>
          </a:p>
          <a:p>
            <a:pPr eaLnBrk="1" hangingPunct="1">
              <a:lnSpc>
                <a:spcPct val="90000"/>
              </a:lnSpc>
            </a:pPr>
            <a:r>
              <a:rPr lang="zh-CN" altLang="en-US" b="1" dirty="0" smtClean="0">
                <a:latin typeface="+mj-ea"/>
                <a:ea typeface="+mj-ea"/>
              </a:rPr>
              <a:t>使用前首先要定义类模板的对象</a:t>
            </a:r>
            <a:r>
              <a:rPr lang="en-US" altLang="zh-CN" b="1" dirty="0" smtClean="0">
                <a:latin typeface="+mj-ea"/>
                <a:ea typeface="+mj-ea"/>
              </a:rPr>
              <a:t>(</a:t>
            </a:r>
            <a:r>
              <a:rPr lang="zh-CN" altLang="en-US" b="1" dirty="0" smtClean="0">
                <a:latin typeface="+mj-ea"/>
                <a:ea typeface="+mj-ea"/>
              </a:rPr>
              <a:t>即实例</a:t>
            </a:r>
            <a:r>
              <a:rPr lang="en-US" altLang="zh-CN" b="1" dirty="0" smtClean="0">
                <a:latin typeface="+mj-ea"/>
                <a:ea typeface="+mj-ea"/>
              </a:rPr>
              <a:t>)</a:t>
            </a:r>
            <a:r>
              <a:rPr lang="zh-CN" altLang="en-US" b="1" dirty="0" smtClean="0">
                <a:latin typeface="+mj-ea"/>
                <a:ea typeface="+mj-ea"/>
              </a:rPr>
              <a:t>，才能使用。</a:t>
            </a:r>
          </a:p>
          <a:p>
            <a:pPr eaLnBrk="1" hangingPunct="1">
              <a:lnSpc>
                <a:spcPct val="90000"/>
              </a:lnSpc>
            </a:pPr>
            <a:r>
              <a:rPr lang="zh-CN" altLang="en-US" b="1" dirty="0" smtClean="0">
                <a:latin typeface="+mj-ea"/>
                <a:ea typeface="+mj-ea"/>
              </a:rPr>
              <a:t>需要用下列格式的语句：</a:t>
            </a:r>
          </a:p>
          <a:p>
            <a:pPr eaLnBrk="1" hangingPunct="1">
              <a:lnSpc>
                <a:spcPct val="90000"/>
              </a:lnSpc>
              <a:buFont typeface="Wingdings" panose="05000000000000000000" pitchFamily="2" charset="2"/>
              <a:buNone/>
            </a:pPr>
            <a:endParaRPr lang="zh-CN" altLang="en-US" b="1" dirty="0" smtClean="0">
              <a:latin typeface="+mj-ea"/>
              <a:ea typeface="+mj-ea"/>
            </a:endParaRPr>
          </a:p>
          <a:p>
            <a:pPr eaLnBrk="1" hangingPunct="1">
              <a:lnSpc>
                <a:spcPct val="90000"/>
              </a:lnSpc>
              <a:buFont typeface="Wingdings" panose="05000000000000000000" pitchFamily="2" charset="2"/>
              <a:buNone/>
            </a:pPr>
            <a:r>
              <a:rPr lang="zh-CN" altLang="en-US" sz="2200" b="1" dirty="0" smtClean="0">
                <a:latin typeface="+mj-ea"/>
                <a:ea typeface="+mj-ea"/>
              </a:rPr>
              <a:t>    </a:t>
            </a:r>
            <a:r>
              <a:rPr lang="zh-CN" altLang="en-US" sz="2200" b="1" dirty="0" smtClean="0">
                <a:latin typeface="微软雅黑" panose="020B0503020204020204" pitchFamily="34" charset="-122"/>
                <a:ea typeface="微软雅黑" panose="020B0503020204020204" pitchFamily="34" charset="-122"/>
              </a:rPr>
              <a:t>类模板名 </a:t>
            </a:r>
            <a:r>
              <a:rPr lang="en-US" altLang="zh-CN" sz="2200" b="1" dirty="0" smtClean="0">
                <a:solidFill>
                  <a:srgbClr val="FF3300"/>
                </a:solidFill>
                <a:latin typeface="微软雅黑" panose="020B0503020204020204" pitchFamily="34" charset="-122"/>
                <a:ea typeface="微软雅黑" panose="020B0503020204020204" pitchFamily="34" charset="-122"/>
              </a:rPr>
              <a:t>&lt;</a:t>
            </a:r>
            <a:r>
              <a:rPr lang="zh-CN" altLang="en-US" sz="2200" b="1" dirty="0" smtClean="0">
                <a:solidFill>
                  <a:srgbClr val="FF3300"/>
                </a:solidFill>
                <a:latin typeface="微软雅黑" panose="020B0503020204020204" pitchFamily="34" charset="-122"/>
                <a:ea typeface="微软雅黑" panose="020B0503020204020204" pitchFamily="34" charset="-122"/>
              </a:rPr>
              <a:t>实际的类型</a:t>
            </a:r>
            <a:r>
              <a:rPr lang="en-US" altLang="zh-CN" sz="2200" b="1" dirty="0" smtClean="0">
                <a:solidFill>
                  <a:srgbClr val="FF3300"/>
                </a:solidFill>
                <a:latin typeface="微软雅黑" panose="020B0503020204020204" pitchFamily="34" charset="-122"/>
                <a:ea typeface="微软雅黑" panose="020B0503020204020204" pitchFamily="34" charset="-122"/>
              </a:rPr>
              <a:t>&gt;</a:t>
            </a:r>
            <a:r>
              <a:rPr lang="en-US" altLang="zh-CN" sz="2200" b="1" dirty="0" smtClean="0">
                <a:latin typeface="微软雅黑" panose="020B0503020204020204" pitchFamily="34" charset="-122"/>
                <a:ea typeface="微软雅黑" panose="020B0503020204020204" pitchFamily="34" charset="-122"/>
              </a:rPr>
              <a:t> </a:t>
            </a:r>
            <a:r>
              <a:rPr lang="zh-CN" altLang="en-US" sz="2200" b="1" u="sng" dirty="0" smtClean="0">
                <a:solidFill>
                  <a:srgbClr val="FF3300"/>
                </a:solidFill>
                <a:latin typeface="微软雅黑" panose="020B0503020204020204" pitchFamily="34" charset="-122"/>
                <a:ea typeface="微软雅黑" panose="020B0503020204020204" pitchFamily="34" charset="-122"/>
              </a:rPr>
              <a:t>对象名</a:t>
            </a:r>
            <a:r>
              <a:rPr lang="en-US" altLang="zh-CN" sz="2200" b="1" dirty="0" smtClean="0">
                <a:latin typeface="微软雅黑" panose="020B0503020204020204" pitchFamily="34" charset="-122"/>
                <a:ea typeface="微软雅黑" panose="020B0503020204020204" pitchFamily="34" charset="-122"/>
              </a:rPr>
              <a:t>[(</a:t>
            </a:r>
            <a:r>
              <a:rPr lang="zh-CN" altLang="en-US" sz="2200" b="1" dirty="0" smtClean="0">
                <a:latin typeface="微软雅黑" panose="020B0503020204020204" pitchFamily="34" charset="-122"/>
                <a:ea typeface="微软雅黑" panose="020B0503020204020204" pitchFamily="34" charset="-122"/>
              </a:rPr>
              <a:t>实际参数表</a:t>
            </a:r>
            <a:r>
              <a:rPr lang="en-US" altLang="zh-CN" sz="2200" b="1" dirty="0" smtClean="0">
                <a:latin typeface="微软雅黑" panose="020B0503020204020204" pitchFamily="34" charset="-122"/>
                <a:ea typeface="微软雅黑" panose="020B0503020204020204" pitchFamily="34" charset="-122"/>
              </a:rPr>
              <a:t>)]</a:t>
            </a:r>
            <a:r>
              <a:rPr lang="zh-CN" altLang="en-US" sz="2200" b="1" dirty="0" smtClean="0">
                <a:latin typeface="微软雅黑" panose="020B0503020204020204" pitchFamily="34" charset="-122"/>
                <a:ea typeface="微软雅黑" panose="020B0503020204020204" pitchFamily="34" charset="-122"/>
              </a:rPr>
              <a:t>；</a:t>
            </a:r>
          </a:p>
          <a:p>
            <a:pPr eaLnBrk="1" hangingPunct="1">
              <a:lnSpc>
                <a:spcPct val="90000"/>
              </a:lnSpc>
              <a:buFont typeface="Wingdings" panose="05000000000000000000" pitchFamily="2" charset="2"/>
              <a:buNone/>
            </a:pPr>
            <a:endParaRPr lang="zh-CN" altLang="en-US" sz="2200" b="1" dirty="0" smtClean="0">
              <a:solidFill>
                <a:srgbClr val="FF3300"/>
              </a:solidFill>
              <a:latin typeface="+mj-ea"/>
              <a:ea typeface="+mj-ea"/>
            </a:endParaRPr>
          </a:p>
          <a:p>
            <a:pPr eaLnBrk="1" hangingPunct="1">
              <a:lnSpc>
                <a:spcPct val="90000"/>
              </a:lnSpc>
              <a:buFont typeface="Wingdings" panose="05000000000000000000" pitchFamily="2" charset="2"/>
              <a:buNone/>
            </a:pPr>
            <a:r>
              <a:rPr lang="zh-CN" altLang="en-US" sz="2200" b="1" dirty="0" smtClean="0">
                <a:solidFill>
                  <a:srgbClr val="FF3300"/>
                </a:solidFill>
                <a:latin typeface="+mj-ea"/>
                <a:ea typeface="+mj-ea"/>
              </a:rPr>
              <a:t>注：该处</a:t>
            </a:r>
            <a:r>
              <a:rPr lang="zh-CN" altLang="en-US" sz="2200" b="1" u="sng" dirty="0" smtClean="0">
                <a:solidFill>
                  <a:srgbClr val="FF3300"/>
                </a:solidFill>
                <a:latin typeface="+mj-ea"/>
                <a:ea typeface="+mj-ea"/>
              </a:rPr>
              <a:t>对象名</a:t>
            </a:r>
            <a:r>
              <a:rPr lang="zh-CN" altLang="en-US" sz="2200" b="1" dirty="0" smtClean="0">
                <a:solidFill>
                  <a:srgbClr val="FF3300"/>
                </a:solidFill>
                <a:latin typeface="+mj-ea"/>
                <a:ea typeface="+mj-ea"/>
              </a:rPr>
              <a:t>实际是指一个真正的类的名字。</a:t>
            </a:r>
          </a:p>
        </p:txBody>
      </p:sp>
      <p:sp>
        <p:nvSpPr>
          <p:cNvPr id="456708" name="Text Box 4"/>
          <p:cNvSpPr txBox="1">
            <a:spLocks noChangeArrowheads="1"/>
          </p:cNvSpPr>
          <p:nvPr/>
        </p:nvSpPr>
        <p:spPr bwMode="auto">
          <a:xfrm>
            <a:off x="304800" y="5486400"/>
            <a:ext cx="8572500" cy="720725"/>
          </a:xfrm>
          <a:prstGeom prst="rect">
            <a:avLst/>
          </a:prstGeom>
          <a:solidFill>
            <a:srgbClr val="FFFFFF"/>
          </a:solidFill>
          <a:ln w="9525">
            <a:solidFill>
              <a:schemeClr val="tx1"/>
            </a:solidFill>
            <a:miter lim="800000"/>
            <a:headEnd/>
            <a:tailEnd/>
          </a:ln>
        </p:spPr>
        <p:txBody>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just" eaLnBrk="1" hangingPunct="1">
              <a:lnSpc>
                <a:spcPct val="110000"/>
              </a:lnSpc>
            </a:pPr>
            <a:r>
              <a:rPr kumimoji="0" lang="zh-CN" altLang="en-US" b="0" u="none" dirty="0">
                <a:solidFill>
                  <a:schemeClr val="tx1"/>
                </a:solidFill>
                <a:latin typeface="微软雅黑" panose="020B0503020204020204" pitchFamily="34" charset="-122"/>
                <a:ea typeface="微软雅黑" panose="020B0503020204020204" pitchFamily="34" charset="-122"/>
              </a:rPr>
              <a:t>在创建对象时指定数据类型</a:t>
            </a:r>
            <a:r>
              <a:rPr kumimoji="0" lang="en-US" altLang="zh-CN" b="0" u="none" dirty="0">
                <a:solidFill>
                  <a:schemeClr val="tx1"/>
                </a:solidFill>
                <a:latin typeface="微软雅黑" panose="020B0503020204020204" pitchFamily="34" charset="-122"/>
                <a:ea typeface="微软雅黑" panose="020B0503020204020204" pitchFamily="34" charset="-122"/>
              </a:rPr>
              <a:t>,</a:t>
            </a:r>
            <a:r>
              <a:rPr kumimoji="0" lang="zh-CN" altLang="en-US" b="0" u="none" dirty="0">
                <a:solidFill>
                  <a:schemeClr val="tx1"/>
                </a:solidFill>
                <a:latin typeface="微软雅黑" panose="020B0503020204020204" pitchFamily="34" charset="-122"/>
                <a:ea typeface="微软雅黑" panose="020B0503020204020204" pitchFamily="34" charset="-122"/>
              </a:rPr>
              <a:t>即可更改该类操作中的数据类型</a:t>
            </a:r>
          </a:p>
        </p:txBody>
      </p:sp>
      <p:sp>
        <p:nvSpPr>
          <p:cNvPr id="26629" name="Rectangle 5"/>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4 </a:t>
            </a:r>
            <a:r>
              <a:rPr kumimoji="0" lang="zh-CN" altLang="en-US" sz="3600" u="none">
                <a:solidFill>
                  <a:srgbClr val="051AB3"/>
                </a:solidFill>
                <a:latin typeface="Arial Narrow" panose="020B0606020202030204" pitchFamily="34" charset="0"/>
              </a:rPr>
              <a:t>类模板的使用</a:t>
            </a:r>
            <a:r>
              <a:rPr kumimoji="0" lang="zh-CN" altLang="en-US" sz="4800" b="0" u="none">
                <a:solidFill>
                  <a:srgbClr val="051AB3"/>
                </a:solidFill>
                <a:latin typeface="Lucida Console" panose="020B0609040504020204" pitchFamily="49" charset="0"/>
                <a:ea typeface="宋体" panose="02010600030101010101" pitchFamily="2" charset="-122"/>
              </a:rPr>
              <a:t> </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6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1"/>
          <p:cNvSpPr>
            <a:spLocks noGrp="1"/>
          </p:cNvSpPr>
          <p:nvPr>
            <p:ph type="sldNum" sz="quarter" idx="10"/>
          </p:nvPr>
        </p:nvSpPr>
        <p:spPr/>
        <p:txBody>
          <a:bodyPr/>
          <a:lstStyle/>
          <a:p>
            <a:pPr>
              <a:defRPr/>
            </a:pPr>
            <a:fld id="{022161C0-F558-4BFD-95E4-C5FD5E0DB9E4}" type="slidenum">
              <a:rPr lang="en-US" altLang="zh-CN"/>
              <a:pPr>
                <a:defRPr/>
              </a:pPr>
              <a:t>21</a:t>
            </a:fld>
            <a:endParaRPr lang="en-US" altLang="zh-CN"/>
          </a:p>
        </p:txBody>
      </p:sp>
      <p:graphicFrame>
        <p:nvGraphicFramePr>
          <p:cNvPr id="27651" name="Object 4"/>
          <p:cNvGraphicFramePr>
            <a:graphicFrameLocks noChangeAspect="1"/>
          </p:cNvGraphicFramePr>
          <p:nvPr/>
        </p:nvGraphicFramePr>
        <p:xfrm>
          <a:off x="0" y="0"/>
          <a:ext cx="7037388" cy="6030913"/>
        </p:xfrm>
        <a:graphic>
          <a:graphicData uri="http://schemas.openxmlformats.org/presentationml/2006/ole">
            <mc:AlternateContent xmlns:mc="http://schemas.openxmlformats.org/markup-compatibility/2006">
              <mc:Choice xmlns:v="urn:schemas-microsoft-com:vml" Requires="v">
                <p:oleObj spid="_x0000_s27656" name="Document" r:id="rId3" imgW="7074123" imgH="6053818" progId="Word.Document.8">
                  <p:embed/>
                </p:oleObj>
              </mc:Choice>
              <mc:Fallback>
                <p:oleObj name="Document" r:id="rId3" imgW="7074123" imgH="605381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603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2" name="Text Box 6"/>
          <p:cNvSpPr txBox="1">
            <a:spLocks noChangeArrowheads="1"/>
          </p:cNvSpPr>
          <p:nvPr/>
        </p:nvSpPr>
        <p:spPr bwMode="auto">
          <a:xfrm>
            <a:off x="5454650" y="2133600"/>
            <a:ext cx="3079750" cy="1625600"/>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zh-CN" altLang="en-US" sz="2000" b="0" u="none">
                <a:solidFill>
                  <a:schemeClr val="tx1"/>
                </a:solidFill>
                <a:latin typeface="Consolas" panose="020B0609020204030204" pitchFamily="49" charset="0"/>
                <a:ea typeface="楷体_GB2312" pitchFamily="49" charset="-122"/>
              </a:rPr>
              <a:t>用</a:t>
            </a:r>
            <a:r>
              <a:rPr kumimoji="0" lang="en-US" altLang="zh-CN" sz="2000" b="0" u="none">
                <a:solidFill>
                  <a:schemeClr val="tx1"/>
                </a:solidFill>
                <a:latin typeface="Consolas" panose="020B0609020204030204" pitchFamily="49" charset="0"/>
                <a:ea typeface="楷体_GB2312" pitchFamily="49" charset="-122"/>
              </a:rPr>
              <a:t>double</a:t>
            </a:r>
            <a:r>
              <a:rPr kumimoji="0" lang="zh-CN" altLang="en-US" sz="2000" b="0" u="none">
                <a:solidFill>
                  <a:schemeClr val="tx1"/>
                </a:solidFill>
                <a:latin typeface="Consolas" panose="020B0609020204030204" pitchFamily="49" charset="0"/>
                <a:ea typeface="楷体_GB2312" pitchFamily="49" charset="-122"/>
              </a:rPr>
              <a:t>取代类型参数</a:t>
            </a:r>
            <a:r>
              <a:rPr kumimoji="0" lang="en-US" altLang="zh-CN" sz="2000" b="0" u="none">
                <a:solidFill>
                  <a:schemeClr val="tx1"/>
                </a:solidFill>
                <a:latin typeface="Consolas" panose="020B0609020204030204" pitchFamily="49" charset="0"/>
                <a:ea typeface="楷体_GB2312" pitchFamily="49" charset="-122"/>
              </a:rPr>
              <a:t>T</a:t>
            </a:r>
            <a:r>
              <a:rPr kumimoji="0" lang="zh-CN" altLang="en-US" sz="2000" b="0" u="none">
                <a:solidFill>
                  <a:schemeClr val="tx1"/>
                </a:solidFill>
                <a:latin typeface="Consolas" panose="020B0609020204030204" pitchFamily="49" charset="0"/>
                <a:ea typeface="楷体_GB2312" pitchFamily="49" charset="-122"/>
              </a:rPr>
              <a:t>，生成模板类特化 </a:t>
            </a:r>
            <a:r>
              <a:rPr kumimoji="0" lang="en-US" altLang="zh-CN" sz="2000" b="0" u="none">
                <a:solidFill>
                  <a:schemeClr val="tx1"/>
                </a:solidFill>
                <a:latin typeface="Consolas" panose="020B0609020204030204" pitchFamily="49" charset="0"/>
                <a:ea typeface="楷体_GB2312" pitchFamily="49" charset="-122"/>
              </a:rPr>
              <a:t>Stack&lt; double &gt;,</a:t>
            </a:r>
            <a:r>
              <a:rPr kumimoji="0" lang="zh-CN" altLang="en-US" sz="2000" b="0" u="none">
                <a:solidFill>
                  <a:schemeClr val="tx1"/>
                </a:solidFill>
                <a:latin typeface="Consolas" panose="020B0609020204030204" pitchFamily="49" charset="0"/>
                <a:ea typeface="楷体_GB2312" pitchFamily="49" charset="-122"/>
              </a:rPr>
              <a:t>即实例化成一个真正的类</a:t>
            </a:r>
            <a:r>
              <a:rPr kumimoji="0" lang="en-US" altLang="zh-CN" sz="2000" b="0" u="none">
                <a:solidFill>
                  <a:schemeClr val="tx1"/>
                </a:solidFill>
                <a:latin typeface="Consolas" panose="020B0609020204030204" pitchFamily="49" charset="0"/>
                <a:ea typeface="楷体_GB2312" pitchFamily="49" charset="-122"/>
              </a:rPr>
              <a:t>,</a:t>
            </a:r>
            <a:r>
              <a:rPr kumimoji="0" lang="zh-CN" altLang="en-US" sz="2000" b="0" u="none">
                <a:solidFill>
                  <a:schemeClr val="tx1"/>
                </a:solidFill>
                <a:latin typeface="Consolas" panose="020B0609020204030204" pitchFamily="49" charset="0"/>
                <a:ea typeface="楷体_GB2312" pitchFamily="49" charset="-122"/>
              </a:rPr>
              <a:t>然后再实例化为对象</a:t>
            </a:r>
            <a:endParaRPr kumimoji="0" lang="zh-CN" altLang="en-US" sz="2000" b="0" u="none">
              <a:solidFill>
                <a:schemeClr val="tx1"/>
              </a:solidFill>
              <a:latin typeface="Arial" panose="020B0604020202020204" pitchFamily="34" charset="0"/>
              <a:ea typeface="楷体_GB2312" pitchFamily="49" charset="-122"/>
            </a:endParaRPr>
          </a:p>
        </p:txBody>
      </p:sp>
      <p:sp>
        <p:nvSpPr>
          <p:cNvPr id="27653" name="Line 7"/>
          <p:cNvSpPr>
            <a:spLocks noChangeShapeType="1"/>
          </p:cNvSpPr>
          <p:nvPr/>
        </p:nvSpPr>
        <p:spPr bwMode="auto">
          <a:xfrm flipH="1" flipV="1">
            <a:off x="3200400" y="2286000"/>
            <a:ext cx="2235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B48DAE6E-05E5-464C-A677-7611AC44CE7A}" type="slidenum">
              <a:rPr lang="en-US" altLang="zh-CN"/>
              <a:pPr>
                <a:defRPr/>
              </a:pPr>
              <a:t>22</a:t>
            </a:fld>
            <a:endParaRPr lang="en-US" altLang="zh-CN"/>
          </a:p>
        </p:txBody>
      </p:sp>
      <p:graphicFrame>
        <p:nvGraphicFramePr>
          <p:cNvPr id="28675" name="Object 4"/>
          <p:cNvGraphicFramePr>
            <a:graphicFrameLocks noChangeAspect="1"/>
          </p:cNvGraphicFramePr>
          <p:nvPr/>
        </p:nvGraphicFramePr>
        <p:xfrm>
          <a:off x="0" y="0"/>
          <a:ext cx="7037388" cy="5197475"/>
        </p:xfrm>
        <a:graphic>
          <a:graphicData uri="http://schemas.openxmlformats.org/presentationml/2006/ole">
            <mc:AlternateContent xmlns:mc="http://schemas.openxmlformats.org/markup-compatibility/2006">
              <mc:Choice xmlns:v="urn:schemas-microsoft-com:vml" Requires="v">
                <p:oleObj spid="_x0000_s28681" name="Document" r:id="rId3" imgW="7074123" imgH="5213749" progId="Word.Document.8">
                  <p:embed/>
                </p:oleObj>
              </mc:Choice>
              <mc:Fallback>
                <p:oleObj name="Document" r:id="rId3" imgW="7074123" imgH="521374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37388" cy="519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1589" name="Group 5"/>
          <p:cNvGrpSpPr>
            <a:grpSpLocks/>
          </p:cNvGrpSpPr>
          <p:nvPr/>
        </p:nvGrpSpPr>
        <p:grpSpPr bwMode="auto">
          <a:xfrm>
            <a:off x="1676400" y="838200"/>
            <a:ext cx="6324600" cy="1704975"/>
            <a:chOff x="1056" y="528"/>
            <a:chExt cx="3984" cy="1074"/>
          </a:xfrm>
        </p:grpSpPr>
        <p:sp>
          <p:nvSpPr>
            <p:cNvPr id="28677" name="Text Box 6"/>
            <p:cNvSpPr txBox="1">
              <a:spLocks noChangeArrowheads="1"/>
            </p:cNvSpPr>
            <p:nvPr/>
          </p:nvSpPr>
          <p:spPr bwMode="auto">
            <a:xfrm>
              <a:off x="3072" y="768"/>
              <a:ext cx="1968" cy="834"/>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Create class-template specialization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Stack&lt; int &gt;</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where type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int</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is associated with type parameter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T</a:t>
              </a:r>
              <a:r>
                <a:rPr kumimoji="0" lang="zh-CN" altLang="en-US" sz="1600" u="none">
                  <a:solidFill>
                    <a:schemeClr val="tx1"/>
                  </a:solidFill>
                  <a:latin typeface="Courier New" panose="02070309020205020404" pitchFamily="49" charset="0"/>
                  <a:ea typeface="Times New Roman" panose="02020603050405020304" pitchFamily="18" charset="0"/>
                  <a:cs typeface="AGaramond" pitchFamily="18" charset="0"/>
                </a:rPr>
                <a:t>，然后实例化成对象</a:t>
              </a:r>
            </a:p>
          </p:txBody>
        </p:sp>
        <p:sp>
          <p:nvSpPr>
            <p:cNvPr id="28678" name="Line 7"/>
            <p:cNvSpPr>
              <a:spLocks noChangeShapeType="1"/>
            </p:cNvSpPr>
            <p:nvPr/>
          </p:nvSpPr>
          <p:spPr bwMode="auto">
            <a:xfrm flipH="1" flipV="1">
              <a:off x="1056" y="528"/>
              <a:ext cx="2016"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1589"/>
                                        </p:tgtEl>
                                        <p:attrNameLst>
                                          <p:attrName>style.visibility</p:attrName>
                                        </p:attrNameLst>
                                      </p:cBhvr>
                                      <p:to>
                                        <p:strVal val="visible"/>
                                      </p:to>
                                    </p:set>
                                  </p:childTnLst>
                                  <p:subTnLst>
                                    <p:set>
                                      <p:cBhvr override="childStyle">
                                        <p:cTn dur="1" fill="hold" display="0" masterRel="nextClick" afterEffect="1"/>
                                        <p:tgtEl>
                                          <p:spTgt spid="45158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fld id="{23F1289A-92C1-41E2-97E3-6DC9FF4932EB}" type="slidenum">
              <a:rPr lang="en-US" altLang="zh-CN"/>
              <a:pPr>
                <a:defRPr/>
              </a:pPr>
              <a:t>23</a:t>
            </a:fld>
            <a:endParaRPr lang="en-US" altLang="zh-CN"/>
          </a:p>
        </p:txBody>
      </p:sp>
      <p:graphicFrame>
        <p:nvGraphicFramePr>
          <p:cNvPr id="29699" name="Object 4"/>
          <p:cNvGraphicFramePr>
            <a:graphicFrameLocks noChangeAspect="1"/>
          </p:cNvGraphicFramePr>
          <p:nvPr>
            <p:extLst>
              <p:ext uri="{D42A27DB-BD31-4B8C-83A1-F6EECF244321}">
                <p14:modId xmlns:p14="http://schemas.microsoft.com/office/powerpoint/2010/main" val="1111241464"/>
              </p:ext>
            </p:extLst>
          </p:nvPr>
        </p:nvGraphicFramePr>
        <p:xfrm>
          <a:off x="228600" y="762000"/>
          <a:ext cx="7065963" cy="3016250"/>
        </p:xfrm>
        <a:graphic>
          <a:graphicData uri="http://schemas.openxmlformats.org/presentationml/2006/ole">
            <mc:AlternateContent xmlns:mc="http://schemas.openxmlformats.org/markup-compatibility/2006">
              <mc:Choice xmlns:v="urn:schemas-microsoft-com:vml" Requires="v">
                <p:oleObj spid="_x0000_s29702" name="Document" r:id="rId3" imgW="7068771" imgH="3015992" progId="Word.Document.8">
                  <p:embed/>
                </p:oleObj>
              </mc:Choice>
              <mc:Fallback>
                <p:oleObj name="Document" r:id="rId3" imgW="7068771" imgH="3015992"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62000"/>
                        <a:ext cx="7065963" cy="301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pPr>
              <a:defRPr/>
            </a:pPr>
            <a:fld id="{5F2F5482-B694-4129-A74F-397A68FE2C40}" type="slidenum">
              <a:rPr lang="en-US" altLang="zh-CN"/>
              <a:pPr>
                <a:defRPr/>
              </a:pPr>
              <a:t>24</a:t>
            </a:fld>
            <a:endParaRPr lang="en-US" altLang="zh-CN"/>
          </a:p>
        </p:txBody>
      </p:sp>
      <p:graphicFrame>
        <p:nvGraphicFramePr>
          <p:cNvPr id="30723" name="Object 4"/>
          <p:cNvGraphicFramePr>
            <a:graphicFrameLocks noChangeAspect="1"/>
          </p:cNvGraphicFramePr>
          <p:nvPr/>
        </p:nvGraphicFramePr>
        <p:xfrm>
          <a:off x="0" y="0"/>
          <a:ext cx="6991350" cy="6000750"/>
        </p:xfrm>
        <a:graphic>
          <a:graphicData uri="http://schemas.openxmlformats.org/presentationml/2006/ole">
            <mc:AlternateContent xmlns:mc="http://schemas.openxmlformats.org/markup-compatibility/2006">
              <mc:Choice xmlns:v="urn:schemas-microsoft-com:vml" Requires="v">
                <p:oleObj spid="_x0000_s30729" name="文档" r:id="rId3" imgW="7085758" imgH="6075778" progId="Word.Document.8">
                  <p:embed/>
                </p:oleObj>
              </mc:Choice>
              <mc:Fallback>
                <p:oleObj name="文档" r:id="rId3" imgW="7085758" imgH="6075778"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991350" cy="6000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3637" name="Group 5"/>
          <p:cNvGrpSpPr>
            <a:grpSpLocks/>
          </p:cNvGrpSpPr>
          <p:nvPr/>
        </p:nvGrpSpPr>
        <p:grpSpPr bwMode="auto">
          <a:xfrm>
            <a:off x="2209800" y="1905000"/>
            <a:ext cx="6477000" cy="914400"/>
            <a:chOff x="1392" y="1200"/>
            <a:chExt cx="4080" cy="576"/>
          </a:xfrm>
        </p:grpSpPr>
        <p:sp>
          <p:nvSpPr>
            <p:cNvPr id="30725" name="Text Box 6"/>
            <p:cNvSpPr txBox="1">
              <a:spLocks noChangeArrowheads="1"/>
            </p:cNvSpPr>
            <p:nvPr/>
          </p:nvSpPr>
          <p:spPr bwMode="auto">
            <a:xfrm>
              <a:off x="3264" y="1200"/>
              <a:ext cx="2208" cy="372"/>
            </a:xfrm>
            <a:prstGeom prst="rect">
              <a:avLst/>
            </a:prstGeom>
            <a:solidFill>
              <a:srgbClr val="F0F7F7"/>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Bef>
                  <a:spcPct val="50000"/>
                </a:spcBef>
                <a:spcAft>
                  <a:spcPct val="25000"/>
                </a:spcAft>
                <a:buClr>
                  <a:schemeClr val="tx1"/>
                </a:buClr>
              </a:pP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Use a </a:t>
              </a:r>
              <a:r>
                <a:rPr kumimoji="0" lang="zh-CN" altLang="en-US" sz="1600" b="0" u="none">
                  <a:solidFill>
                    <a:schemeClr val="tx1"/>
                  </a:solidFill>
                  <a:latin typeface="Times New Roman" panose="02020603050405020304" pitchFamily="18" charset="0"/>
                  <a:ea typeface="Times New Roman" panose="02020603050405020304" pitchFamily="18" charset="0"/>
                  <a:cs typeface="AGaramond" pitchFamily="18" charset="0"/>
                </a:rPr>
                <a:t>函数模板 </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to process </a:t>
              </a:r>
              <a:r>
                <a:rPr kumimoji="0" lang="en-US" altLang="zh-CN" sz="1600" u="none">
                  <a:solidFill>
                    <a:schemeClr val="tx1"/>
                  </a:solidFill>
                  <a:latin typeface="Courier New" panose="02070309020205020404" pitchFamily="49" charset="0"/>
                  <a:ea typeface="Times New Roman" panose="02020603050405020304" pitchFamily="18" charset="0"/>
                  <a:cs typeface="AGaramond" pitchFamily="18" charset="0"/>
                </a:rPr>
                <a:t>Stack</a:t>
              </a:r>
              <a:r>
                <a:rPr kumimoji="0" lang="en-US" altLang="zh-CN" sz="1600" b="0" u="none">
                  <a:solidFill>
                    <a:schemeClr val="tx1"/>
                  </a:solidFill>
                  <a:latin typeface="Times New Roman" panose="02020603050405020304" pitchFamily="18" charset="0"/>
                  <a:ea typeface="Times New Roman" panose="02020603050405020304" pitchFamily="18" charset="0"/>
                  <a:cs typeface="AGaramond" pitchFamily="18" charset="0"/>
                </a:rPr>
                <a:t> class-template specializations</a:t>
              </a:r>
            </a:p>
          </p:txBody>
        </p:sp>
        <p:sp>
          <p:nvSpPr>
            <p:cNvPr id="30726" name="Line 7"/>
            <p:cNvSpPr>
              <a:spLocks noChangeShapeType="1"/>
            </p:cNvSpPr>
            <p:nvPr/>
          </p:nvSpPr>
          <p:spPr bwMode="auto">
            <a:xfrm flipH="1">
              <a:off x="1392" y="1392"/>
              <a:ext cx="1872"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3637"/>
                                        </p:tgtEl>
                                        <p:attrNameLst>
                                          <p:attrName>style.visibility</p:attrName>
                                        </p:attrNameLst>
                                      </p:cBhvr>
                                      <p:to>
                                        <p:strVal val="visible"/>
                                      </p:to>
                                    </p:set>
                                  </p:childTnLst>
                                  <p:subTnLst>
                                    <p:set>
                                      <p:cBhvr override="childStyle">
                                        <p:cTn dur="1" fill="hold" display="0" masterRel="nextClick" afterEffect="1"/>
                                        <p:tgtEl>
                                          <p:spTgt spid="45363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fld id="{B0A62B8E-BAED-46D1-B69E-2B371AAF3FA1}" type="slidenum">
              <a:rPr lang="en-US" altLang="zh-CN"/>
              <a:pPr>
                <a:defRPr/>
              </a:pPr>
              <a:t>25</a:t>
            </a:fld>
            <a:endParaRPr lang="en-US" altLang="zh-CN"/>
          </a:p>
        </p:txBody>
      </p:sp>
      <p:graphicFrame>
        <p:nvGraphicFramePr>
          <p:cNvPr id="31747" name="Object 4"/>
          <p:cNvGraphicFramePr>
            <a:graphicFrameLocks noChangeAspect="1"/>
          </p:cNvGraphicFramePr>
          <p:nvPr/>
        </p:nvGraphicFramePr>
        <p:xfrm>
          <a:off x="0" y="0"/>
          <a:ext cx="7075488" cy="4972050"/>
        </p:xfrm>
        <a:graphic>
          <a:graphicData uri="http://schemas.openxmlformats.org/presentationml/2006/ole">
            <mc:AlternateContent xmlns:mc="http://schemas.openxmlformats.org/markup-compatibility/2006">
              <mc:Choice xmlns:v="urn:schemas-microsoft-com:vml" Requires="v">
                <p:oleObj spid="_x0000_s31750" name="Document" r:id="rId3" imgW="7074123" imgH="4970287" progId="Word.Document.8">
                  <p:embed/>
                </p:oleObj>
              </mc:Choice>
              <mc:Fallback>
                <p:oleObj name="Document" r:id="rId3" imgW="7074123" imgH="497028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075488" cy="497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fld id="{42E62583-2DBB-4F9B-A1C1-AE202B56ADD7}" type="slidenum">
              <a:rPr lang="en-US" altLang="zh-CN"/>
              <a:pPr>
                <a:defRPr/>
              </a:pPr>
              <a:t>26</a:t>
            </a:fld>
            <a:endParaRPr lang="en-US" altLang="zh-CN"/>
          </a:p>
        </p:txBody>
      </p:sp>
      <p:graphicFrame>
        <p:nvGraphicFramePr>
          <p:cNvPr id="32771" name="Object 4"/>
          <p:cNvGraphicFramePr>
            <a:graphicFrameLocks noChangeAspect="1"/>
          </p:cNvGraphicFramePr>
          <p:nvPr>
            <p:extLst>
              <p:ext uri="{D42A27DB-BD31-4B8C-83A1-F6EECF244321}">
                <p14:modId xmlns:p14="http://schemas.microsoft.com/office/powerpoint/2010/main" val="2565042214"/>
              </p:ext>
            </p:extLst>
          </p:nvPr>
        </p:nvGraphicFramePr>
        <p:xfrm>
          <a:off x="152400" y="609600"/>
          <a:ext cx="7048500" cy="3016250"/>
        </p:xfrm>
        <a:graphic>
          <a:graphicData uri="http://schemas.openxmlformats.org/presentationml/2006/ole">
            <mc:AlternateContent xmlns:mc="http://schemas.openxmlformats.org/markup-compatibility/2006">
              <mc:Choice xmlns:v="urn:schemas-microsoft-com:vml" Requires="v">
                <p:oleObj spid="_x0000_s32774" name="Document" r:id="rId3" imgW="7046703" imgH="3019709" progId="Word.Document.8">
                  <p:embed/>
                </p:oleObj>
              </mc:Choice>
              <mc:Fallback>
                <p:oleObj name="Document" r:id="rId3" imgW="7046703" imgH="3019709"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609600"/>
                        <a:ext cx="7048500" cy="301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7EF48697-4642-4CF4-A793-ABEA1917C851}" type="slidenum">
              <a:rPr lang="en-US" altLang="zh-CN"/>
              <a:pPr>
                <a:defRPr/>
              </a:pPr>
              <a:t>27</a:t>
            </a:fld>
            <a:endParaRPr lang="en-US" altLang="zh-CN"/>
          </a:p>
        </p:txBody>
      </p:sp>
      <p:pic>
        <p:nvPicPr>
          <p:cNvPr id="3379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9144000"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FABDAB9E-49BD-4D88-BF63-9F4C0269EEA2}" type="slidenum">
              <a:rPr lang="en-US" altLang="zh-CN"/>
              <a:pPr>
                <a:defRPr/>
              </a:pPr>
              <a:t>28</a:t>
            </a:fld>
            <a:endParaRPr lang="en-US" altLang="zh-CN"/>
          </a:p>
        </p:txBody>
      </p:sp>
      <p:pic>
        <p:nvPicPr>
          <p:cNvPr id="348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
            <a:ext cx="6467475"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27F381D-4D5C-4C4D-ABB5-0F3AFC9CA67D}" type="slidenum">
              <a:rPr lang="en-US" altLang="zh-CN"/>
              <a:pPr>
                <a:defRPr/>
              </a:pPr>
              <a:t>29</a:t>
            </a:fld>
            <a:endParaRPr lang="en-US" altLang="zh-CN"/>
          </a:p>
        </p:txBody>
      </p:sp>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685800"/>
            <a:ext cx="5181600"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3276600"/>
            <a:ext cx="335280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fld id="{6B32640E-9C9C-4FE6-9D66-592815569D14}" type="slidenum">
              <a:rPr lang="en-US" altLang="zh-CN">
                <a:latin typeface="微软雅黑" panose="020B0503020204020204" pitchFamily="34" charset="-122"/>
                <a:ea typeface="微软雅黑" panose="020B0503020204020204" pitchFamily="34" charset="-122"/>
              </a:rPr>
              <a:pPr>
                <a:defRPr/>
              </a:pPr>
              <a:t>3</a:t>
            </a:fld>
            <a:endParaRPr lang="en-US" altLang="zh-CN">
              <a:latin typeface="微软雅黑" panose="020B0503020204020204" pitchFamily="34" charset="-122"/>
              <a:ea typeface="微软雅黑" panose="020B0503020204020204" pitchFamily="34" charset="-122"/>
            </a:endParaRPr>
          </a:p>
        </p:txBody>
      </p:sp>
      <p:sp>
        <p:nvSpPr>
          <p:cNvPr id="6147" name="Text Box 2"/>
          <p:cNvSpPr txBox="1">
            <a:spLocks noChangeArrowheads="1"/>
          </p:cNvSpPr>
          <p:nvPr/>
        </p:nvSpPr>
        <p:spPr bwMode="auto">
          <a:xfrm>
            <a:off x="457200" y="1371600"/>
            <a:ext cx="8208963"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20000"/>
              </a:lnSpc>
            </a:pPr>
            <a:r>
              <a:rPr lang="zh-CN" altLang="en-US" sz="2800" b="0" u="none" dirty="0">
                <a:solidFill>
                  <a:schemeClr val="tx1"/>
                </a:solidFill>
                <a:latin typeface="微软雅黑" panose="020B0503020204020204" pitchFamily="34" charset="-122"/>
                <a:ea typeface="微软雅黑" panose="020B0503020204020204" pitchFamily="34" charset="-122"/>
              </a:rPr>
              <a:t>设有复数类设计如下，该复数类的实部和虚部均为</a:t>
            </a:r>
            <a:r>
              <a:rPr lang="en-US" altLang="zh-CN" sz="2800" b="0" u="none" dirty="0">
                <a:solidFill>
                  <a:schemeClr val="tx1"/>
                </a:solidFill>
                <a:latin typeface="微软雅黑" panose="020B0503020204020204" pitchFamily="34" charset="-122"/>
                <a:ea typeface="微软雅黑" panose="020B0503020204020204" pitchFamily="34" charset="-122"/>
              </a:rPr>
              <a:t>float</a:t>
            </a:r>
            <a:r>
              <a:rPr lang="zh-CN" altLang="en-US" sz="2800" b="0" u="none" dirty="0">
                <a:solidFill>
                  <a:schemeClr val="tx1"/>
                </a:solidFill>
                <a:latin typeface="微软雅黑" panose="020B0503020204020204" pitchFamily="34" charset="-122"/>
                <a:ea typeface="微软雅黑" panose="020B0503020204020204" pitchFamily="34" charset="-122"/>
              </a:rPr>
              <a:t>类型：</a:t>
            </a:r>
          </a:p>
          <a:p>
            <a:pPr eaLnBrk="1" hangingPunct="1">
              <a:lnSpc>
                <a:spcPct val="120000"/>
              </a:lnSpc>
            </a:pPr>
            <a:r>
              <a:rPr lang="en-US" altLang="zh-CN" b="0" u="none" dirty="0">
                <a:solidFill>
                  <a:schemeClr val="tx1"/>
                </a:solidFill>
                <a:latin typeface="微软雅黑" panose="020B0503020204020204" pitchFamily="34" charset="-122"/>
                <a:ea typeface="微软雅黑" panose="020B0503020204020204" pitchFamily="34" charset="-122"/>
              </a:rPr>
              <a:t>class Complex1</a:t>
            </a:r>
          </a:p>
          <a:p>
            <a:pPr eaLnBrk="1" hangingPunct="1">
              <a:lnSpc>
                <a:spcPct val="120000"/>
              </a:lnSpc>
            </a:pPr>
            <a:r>
              <a:rPr lang="en-US" altLang="zh-CN" b="0" u="none" dirty="0">
                <a:solidFill>
                  <a:schemeClr val="tx1"/>
                </a:solidFill>
                <a:latin typeface="微软雅黑" panose="020B0503020204020204" pitchFamily="34" charset="-122"/>
                <a:ea typeface="微软雅黑" panose="020B0503020204020204" pitchFamily="34" charset="-122"/>
              </a:rPr>
              <a:t>{</a:t>
            </a:r>
          </a:p>
          <a:p>
            <a:pPr eaLnBrk="1" hangingPunct="1">
              <a:lnSpc>
                <a:spcPct val="120000"/>
              </a:lnSpc>
            </a:pPr>
            <a:r>
              <a:rPr lang="en-US" altLang="zh-CN" b="0" u="none" dirty="0">
                <a:solidFill>
                  <a:schemeClr val="tx1"/>
                </a:solidFill>
                <a:latin typeface="微软雅黑" panose="020B0503020204020204" pitchFamily="34" charset="-122"/>
                <a:ea typeface="微软雅黑" panose="020B0503020204020204" pitchFamily="34" charset="-122"/>
              </a:rPr>
              <a:t>private:</a:t>
            </a:r>
          </a:p>
          <a:p>
            <a:pPr eaLnBrk="1" hangingPunct="1">
              <a:lnSpc>
                <a:spcPct val="120000"/>
              </a:lnSpc>
            </a:pPr>
            <a:r>
              <a:rPr lang="en-US" altLang="zh-CN" b="0" u="none" dirty="0">
                <a:solidFill>
                  <a:schemeClr val="tx1"/>
                </a:solidFill>
                <a:latin typeface="微软雅黑" panose="020B0503020204020204" pitchFamily="34" charset="-122"/>
                <a:ea typeface="微软雅黑" panose="020B0503020204020204" pitchFamily="34" charset="-122"/>
              </a:rPr>
              <a:t>	</a:t>
            </a:r>
            <a:r>
              <a:rPr lang="en-US" altLang="zh-CN" b="0" u="none" dirty="0">
                <a:latin typeface="微软雅黑" panose="020B0503020204020204" pitchFamily="34" charset="-122"/>
                <a:ea typeface="微软雅黑" panose="020B0503020204020204" pitchFamily="34" charset="-122"/>
              </a:rPr>
              <a:t>float</a:t>
            </a:r>
            <a:r>
              <a:rPr lang="en-US" altLang="zh-CN" b="0" u="none" dirty="0">
                <a:solidFill>
                  <a:schemeClr val="tx1"/>
                </a:solidFill>
                <a:latin typeface="微软雅黑" panose="020B0503020204020204" pitchFamily="34" charset="-122"/>
                <a:ea typeface="微软雅黑" panose="020B0503020204020204" pitchFamily="34" charset="-122"/>
              </a:rPr>
              <a:t> real;			//</a:t>
            </a:r>
            <a:r>
              <a:rPr lang="zh-CN" altLang="en-US" b="0" u="none" dirty="0">
                <a:solidFill>
                  <a:schemeClr val="tx1"/>
                </a:solidFill>
                <a:latin typeface="微软雅黑" panose="020B0503020204020204" pitchFamily="34" charset="-122"/>
                <a:ea typeface="微软雅黑" panose="020B0503020204020204" pitchFamily="34" charset="-122"/>
              </a:rPr>
              <a:t>实部</a:t>
            </a:r>
          </a:p>
          <a:p>
            <a:pPr eaLnBrk="1" hangingPunct="1">
              <a:lnSpc>
                <a:spcPct val="120000"/>
              </a:lnSpc>
            </a:pPr>
            <a:r>
              <a:rPr lang="zh-CN" altLang="en-US" b="0" u="none" dirty="0">
                <a:solidFill>
                  <a:schemeClr val="tx1"/>
                </a:solidFill>
                <a:latin typeface="微软雅黑" panose="020B0503020204020204" pitchFamily="34" charset="-122"/>
                <a:ea typeface="微软雅黑" panose="020B0503020204020204" pitchFamily="34" charset="-122"/>
              </a:rPr>
              <a:t>	</a:t>
            </a:r>
            <a:r>
              <a:rPr lang="en-US" altLang="zh-CN" b="0" u="none" dirty="0">
                <a:latin typeface="微软雅黑" panose="020B0503020204020204" pitchFamily="34" charset="-122"/>
                <a:ea typeface="微软雅黑" panose="020B0503020204020204" pitchFamily="34" charset="-122"/>
              </a:rPr>
              <a:t>float</a:t>
            </a:r>
            <a:r>
              <a:rPr lang="en-US" altLang="zh-CN" b="0" u="none" dirty="0">
                <a:solidFill>
                  <a:schemeClr val="tx1"/>
                </a:solidFill>
                <a:latin typeface="微软雅黑" panose="020B0503020204020204" pitchFamily="34" charset="-122"/>
                <a:ea typeface="微软雅黑" panose="020B0503020204020204" pitchFamily="34" charset="-122"/>
              </a:rPr>
              <a:t> </a:t>
            </a:r>
            <a:r>
              <a:rPr lang="en-US" altLang="zh-CN" b="0" u="none" dirty="0" err="1">
                <a:solidFill>
                  <a:schemeClr val="tx1"/>
                </a:solidFill>
                <a:latin typeface="微软雅黑" panose="020B0503020204020204" pitchFamily="34" charset="-122"/>
                <a:ea typeface="微软雅黑" panose="020B0503020204020204" pitchFamily="34" charset="-122"/>
              </a:rPr>
              <a:t>imag</a:t>
            </a:r>
            <a:r>
              <a:rPr lang="en-US" altLang="zh-CN" b="0" u="none" dirty="0">
                <a:solidFill>
                  <a:schemeClr val="tx1"/>
                </a:solidFill>
                <a:latin typeface="微软雅黑" panose="020B0503020204020204" pitchFamily="34" charset="-122"/>
                <a:ea typeface="微软雅黑" panose="020B0503020204020204" pitchFamily="34" charset="-122"/>
              </a:rPr>
              <a:t>; 			//</a:t>
            </a:r>
            <a:r>
              <a:rPr lang="zh-CN" altLang="en-US" b="0" u="none" dirty="0">
                <a:solidFill>
                  <a:schemeClr val="tx1"/>
                </a:solidFill>
                <a:latin typeface="微软雅黑" panose="020B0503020204020204" pitchFamily="34" charset="-122"/>
                <a:ea typeface="微软雅黑" panose="020B0503020204020204" pitchFamily="34" charset="-122"/>
              </a:rPr>
              <a:t>虚部</a:t>
            </a:r>
          </a:p>
          <a:p>
            <a:pPr eaLnBrk="1" hangingPunct="1">
              <a:lnSpc>
                <a:spcPct val="120000"/>
              </a:lnSpc>
            </a:pPr>
            <a:r>
              <a:rPr lang="en-US" altLang="zh-CN" b="0" u="none" dirty="0">
                <a:solidFill>
                  <a:schemeClr val="tx1"/>
                </a:solidFill>
                <a:latin typeface="微软雅黑" panose="020B0503020204020204" pitchFamily="34" charset="-122"/>
                <a:ea typeface="微软雅黑" panose="020B0503020204020204" pitchFamily="34" charset="-122"/>
              </a:rPr>
              <a:t>public:</a:t>
            </a:r>
          </a:p>
          <a:p>
            <a:pPr eaLnBrk="1" hangingPunct="1">
              <a:lnSpc>
                <a:spcPct val="120000"/>
              </a:lnSpc>
            </a:pPr>
            <a:r>
              <a:rPr lang="en-US" altLang="zh-CN" b="0" u="none" dirty="0">
                <a:solidFill>
                  <a:schemeClr val="tx1"/>
                </a:solidFill>
                <a:latin typeface="微软雅黑" panose="020B0503020204020204" pitchFamily="34" charset="-122"/>
                <a:ea typeface="微软雅黑" panose="020B0503020204020204" pitchFamily="34" charset="-122"/>
              </a:rPr>
              <a:t>	Complex1( </a:t>
            </a:r>
            <a:r>
              <a:rPr lang="en-US" altLang="zh-CN" b="0" u="none" dirty="0">
                <a:latin typeface="微软雅黑" panose="020B0503020204020204" pitchFamily="34" charset="-122"/>
                <a:ea typeface="微软雅黑" panose="020B0503020204020204" pitchFamily="34" charset="-122"/>
              </a:rPr>
              <a:t>float</a:t>
            </a:r>
            <a:r>
              <a:rPr lang="en-US" altLang="zh-CN" b="0" u="none" dirty="0">
                <a:solidFill>
                  <a:schemeClr val="tx1"/>
                </a:solidFill>
                <a:latin typeface="微软雅黑" panose="020B0503020204020204" pitchFamily="34" charset="-122"/>
                <a:ea typeface="微软雅黑" panose="020B0503020204020204" pitchFamily="34" charset="-122"/>
              </a:rPr>
              <a:t> x = 0, </a:t>
            </a:r>
            <a:r>
              <a:rPr lang="en-US" altLang="zh-CN" b="0" u="none" dirty="0">
                <a:latin typeface="微软雅黑" panose="020B0503020204020204" pitchFamily="34" charset="-122"/>
                <a:ea typeface="微软雅黑" panose="020B0503020204020204" pitchFamily="34" charset="-122"/>
              </a:rPr>
              <a:t>float</a:t>
            </a:r>
            <a:r>
              <a:rPr lang="en-US" altLang="zh-CN" b="0" u="none" dirty="0">
                <a:solidFill>
                  <a:schemeClr val="tx1"/>
                </a:solidFill>
                <a:latin typeface="微软雅黑" panose="020B0503020204020204" pitchFamily="34" charset="-122"/>
                <a:ea typeface="微软雅黑" panose="020B0503020204020204" pitchFamily="34" charset="-122"/>
              </a:rPr>
              <a:t> y = 0);	//</a:t>
            </a:r>
            <a:r>
              <a:rPr lang="zh-CN" altLang="en-US" b="0" u="none" dirty="0">
                <a:solidFill>
                  <a:schemeClr val="tx1"/>
                </a:solidFill>
                <a:latin typeface="微软雅黑" panose="020B0503020204020204" pitchFamily="34" charset="-122"/>
                <a:ea typeface="微软雅黑" panose="020B0503020204020204" pitchFamily="34" charset="-122"/>
              </a:rPr>
              <a:t>构造函数</a:t>
            </a:r>
          </a:p>
          <a:p>
            <a:pPr eaLnBrk="1" hangingPunct="1">
              <a:lnSpc>
                <a:spcPct val="120000"/>
              </a:lnSpc>
            </a:pPr>
            <a:r>
              <a:rPr lang="zh-CN" altLang="en-US" b="0" u="none" dirty="0">
                <a:solidFill>
                  <a:schemeClr val="tx1"/>
                </a:solidFill>
                <a:latin typeface="微软雅黑" panose="020B0503020204020204" pitchFamily="34" charset="-122"/>
                <a:ea typeface="微软雅黑" panose="020B0503020204020204" pitchFamily="34" charset="-122"/>
              </a:rPr>
              <a:t>	</a:t>
            </a:r>
            <a:r>
              <a:rPr lang="en-US" altLang="zh-CN" b="0" u="none" dirty="0">
                <a:solidFill>
                  <a:schemeClr val="tx1"/>
                </a:solidFill>
                <a:latin typeface="微软雅黑" panose="020B0503020204020204" pitchFamily="34" charset="-122"/>
                <a:ea typeface="微软雅黑" panose="020B0503020204020204" pitchFamily="34" charset="-122"/>
              </a:rPr>
              <a:t>~Complex1();				//</a:t>
            </a:r>
            <a:r>
              <a:rPr lang="zh-CN" altLang="en-US" b="0" u="none" dirty="0">
                <a:solidFill>
                  <a:schemeClr val="tx1"/>
                </a:solidFill>
                <a:latin typeface="微软雅黑" panose="020B0503020204020204" pitchFamily="34" charset="-122"/>
                <a:ea typeface="微软雅黑" panose="020B0503020204020204" pitchFamily="34" charset="-122"/>
              </a:rPr>
              <a:t>析构方法 </a:t>
            </a:r>
          </a:p>
        </p:txBody>
      </p:sp>
      <p:sp>
        <p:nvSpPr>
          <p:cNvPr id="6148" name="Rectangle 3"/>
          <p:cNvSpPr>
            <a:spLocks noChangeArrowheads="1"/>
          </p:cNvSpPr>
          <p:nvPr/>
        </p:nvSpPr>
        <p:spPr bwMode="auto">
          <a:xfrm>
            <a:off x="457200" y="762000"/>
            <a:ext cx="4648200" cy="523220"/>
          </a:xfrm>
          <a:prstGeom prst="rect">
            <a:avLst/>
          </a:prstGeom>
          <a:noFill/>
          <a:ln>
            <a:noFill/>
          </a:ln>
          <a:effectLst/>
          <a:extLst>
            <a:ext uri="{909E8E84-426E-40DD-AFC4-6F175D3DCCD1}">
              <a14:hiddenFill xmlns:a14="http://schemas.microsoft.com/office/drawing/2010/main">
                <a:solidFill>
                  <a:srgbClr val="F0F7F7"/>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28600" indent="-2286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00000"/>
              </a:lnSpc>
              <a:spcAft>
                <a:spcPct val="25000"/>
              </a:spcAft>
              <a:buClr>
                <a:schemeClr val="tx1"/>
              </a:buClr>
            </a:pPr>
            <a:r>
              <a:rPr lang="zh-CN" altLang="en-US" sz="2800" b="0" u="none" dirty="0" smtClean="0">
                <a:solidFill>
                  <a:schemeClr val="accent5">
                    <a:lumMod val="25000"/>
                  </a:schemeClr>
                </a:solidFill>
                <a:latin typeface="微软雅黑" panose="020B0503020204020204" pitchFamily="34" charset="-122"/>
                <a:ea typeface="微软雅黑" panose="020B0503020204020204" pitchFamily="34" charset="-122"/>
              </a:rPr>
              <a:t>问题引入：参数多态性</a:t>
            </a:r>
            <a:endParaRPr lang="zh-CN" altLang="en-US" sz="2800" b="0" u="none" dirty="0">
              <a:solidFill>
                <a:schemeClr val="accent5">
                  <a:lumMod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321CB85A-16E0-44FE-A7A3-DA7C8B378111}" type="slidenum">
              <a:rPr lang="en-US" altLang="zh-CN"/>
              <a:pPr>
                <a:defRPr/>
              </a:pPr>
              <a:t>30</a:t>
            </a:fld>
            <a:endParaRPr lang="en-US" altLang="zh-CN"/>
          </a:p>
        </p:txBody>
      </p:sp>
      <p:sp>
        <p:nvSpPr>
          <p:cNvPr id="36867"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5 </a:t>
            </a:r>
            <a:r>
              <a:rPr kumimoji="0" lang="zh-CN" altLang="en-US" sz="3200" u="none">
                <a:solidFill>
                  <a:srgbClr val="051AB3"/>
                </a:solidFill>
                <a:latin typeface="Lucida Console" panose="020B0609040504020204" pitchFamily="49" charset="0"/>
                <a:ea typeface="宋体" panose="02010600030101010101" pitchFamily="2" charset="-122"/>
              </a:rPr>
              <a:t>类模板的非类型参数和默认类型参数</a:t>
            </a:r>
          </a:p>
        </p:txBody>
      </p:sp>
      <p:sp>
        <p:nvSpPr>
          <p:cNvPr id="36868" name="Rectangle 5"/>
          <p:cNvSpPr>
            <a:spLocks noGrp="1" noChangeArrowheads="1"/>
          </p:cNvSpPr>
          <p:nvPr>
            <p:ph type="body" idx="1"/>
          </p:nvPr>
        </p:nvSpPr>
        <p:spPr>
          <a:xfrm>
            <a:off x="533400" y="1371600"/>
            <a:ext cx="8305800" cy="4994275"/>
          </a:xfrm>
          <a:noFill/>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r>
              <a:rPr lang="zh-CN" altLang="en-US" sz="2800" smtClean="0">
                <a:ea typeface="宋体" panose="02010600030101010101" pitchFamily="2" charset="-122"/>
              </a:rPr>
              <a:t>非类型模板参数</a:t>
            </a:r>
          </a:p>
          <a:p>
            <a:pPr lvl="1" eaLnBrk="1" hangingPunct="1"/>
            <a:r>
              <a:rPr lang="zh-CN" altLang="en-US" sz="2600" smtClean="0">
                <a:ea typeface="楷体_GB2312" pitchFamily="49" charset="-122"/>
              </a:rPr>
              <a:t>有默认的参数</a:t>
            </a:r>
          </a:p>
          <a:p>
            <a:pPr lvl="1" eaLnBrk="1" hangingPunct="1"/>
            <a:r>
              <a:rPr lang="zh-CN" altLang="en-US" sz="2600" smtClean="0">
                <a:ea typeface="楷体_GB2312" pitchFamily="49" charset="-122"/>
              </a:rPr>
              <a:t>作为常量处理</a:t>
            </a:r>
          </a:p>
          <a:p>
            <a:pPr lvl="1" eaLnBrk="1" hangingPunct="1"/>
            <a:r>
              <a:rPr lang="en-US" altLang="zh-CN" sz="2600" smtClean="0">
                <a:ea typeface="宋体" panose="02010600030101010101" pitchFamily="2" charset="-122"/>
              </a:rPr>
              <a:t>Example</a:t>
            </a:r>
          </a:p>
          <a:p>
            <a:pPr lvl="2" eaLnBrk="1" hangingPunct="1"/>
            <a:r>
              <a:rPr lang="zh-CN" altLang="en-US" sz="2400" smtClean="0">
                <a:ea typeface="宋体" panose="02010600030101010101" pitchFamily="2" charset="-122"/>
              </a:rPr>
              <a:t>模板头部：</a:t>
            </a:r>
            <a:r>
              <a:rPr lang="en-US" altLang="zh-CN" sz="2400" smtClean="0">
                <a:ea typeface="宋体" panose="02010600030101010101" pitchFamily="2" charset="-122"/>
              </a:rPr>
              <a:t>template&lt; typename T, int elements &gt;</a:t>
            </a:r>
            <a:br>
              <a:rPr lang="en-US" altLang="zh-CN" sz="2400" smtClean="0">
                <a:ea typeface="宋体" panose="02010600030101010101" pitchFamily="2" charset="-122"/>
              </a:rPr>
            </a:br>
            <a:r>
              <a:rPr lang="zh-CN" altLang="en-US" sz="2400" smtClean="0">
                <a:ea typeface="宋体" panose="02010600030101010101" pitchFamily="2" charset="-122"/>
              </a:rPr>
              <a:t>声明</a:t>
            </a:r>
            <a:r>
              <a:rPr lang="en-US" altLang="zh-CN" sz="2400" smtClean="0">
                <a:ea typeface="宋体" panose="02010600030101010101" pitchFamily="2" charset="-122"/>
              </a:rPr>
              <a:t>:	Stack&lt; double, 100 &gt; salesFigures;</a:t>
            </a:r>
          </a:p>
          <a:p>
            <a:pPr lvl="2" eaLnBrk="1" hangingPunct="1"/>
            <a:endParaRPr lang="en-US" altLang="zh-CN" sz="2400" smtClean="0">
              <a:ea typeface="宋体" panose="02010600030101010101" pitchFamily="2" charset="-122"/>
            </a:endParaRPr>
          </a:p>
          <a:p>
            <a:pPr eaLnBrk="1" hangingPunct="1"/>
            <a:r>
              <a:rPr lang="zh-CN" altLang="en-US" sz="2800" smtClean="0">
                <a:ea typeface="宋体" panose="02010600030101010101" pitchFamily="2" charset="-122"/>
              </a:rPr>
              <a:t>类型参数可以指定默认类型</a:t>
            </a:r>
          </a:p>
          <a:p>
            <a:pPr lvl="1" eaLnBrk="1" hangingPunct="1"/>
            <a:r>
              <a:rPr lang="en-US" altLang="zh-CN" sz="2600" smtClean="0">
                <a:ea typeface="宋体" panose="02010600030101010101" pitchFamily="2" charset="-122"/>
              </a:rPr>
              <a:t>Example</a:t>
            </a:r>
          </a:p>
          <a:p>
            <a:pPr lvl="2" eaLnBrk="1" hangingPunct="1"/>
            <a:r>
              <a:rPr lang="zh-CN" altLang="en-US" sz="2400" smtClean="0">
                <a:ea typeface="宋体" panose="02010600030101010101" pitchFamily="2" charset="-122"/>
              </a:rPr>
              <a:t>模板头部</a:t>
            </a:r>
            <a:r>
              <a:rPr lang="en-US" altLang="zh-CN" sz="2400" smtClean="0">
                <a:ea typeface="宋体" panose="02010600030101010101" pitchFamily="2" charset="-122"/>
              </a:rPr>
              <a:t>:       template&lt; typename T = string &gt;</a:t>
            </a:r>
            <a:br>
              <a:rPr lang="en-US" altLang="zh-CN" sz="2400" smtClean="0">
                <a:ea typeface="宋体" panose="02010600030101010101" pitchFamily="2" charset="-122"/>
              </a:rPr>
            </a:br>
            <a:r>
              <a:rPr lang="zh-CN" altLang="en-US" sz="2400" smtClean="0">
                <a:ea typeface="宋体" panose="02010600030101010101" pitchFamily="2" charset="-122"/>
              </a:rPr>
              <a:t>声明</a:t>
            </a:r>
            <a:r>
              <a:rPr lang="en-US" altLang="zh-CN" sz="2400" smtClean="0">
                <a:ea typeface="宋体" panose="02010600030101010101" pitchFamily="2" charset="-122"/>
              </a:rPr>
              <a:t>:               Stack&lt;&gt; jobDescriptions;</a:t>
            </a:r>
            <a:endParaRPr lang="en-US" altLang="zh-CN" smtClean="0">
              <a:latin typeface="Lucida Console" panose="020B0609040504020204" pitchFamily="49" charset="0"/>
              <a:ea typeface="宋体" panose="02010600030101010101" pitchFamily="2" charset="-122"/>
            </a:endParaRPr>
          </a:p>
        </p:txBody>
      </p:sp>
    </p:spTree>
  </p:cSld>
  <p:clrMapOvr>
    <a:masterClrMapping/>
  </p:clrMapOvr>
  <p:transition spd="slow">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EBC20F8A-DFEB-44BB-ABBA-51A9B4224A18}" type="slidenum">
              <a:rPr lang="en-US" altLang="zh-CN"/>
              <a:pPr>
                <a:defRPr/>
              </a:pPr>
              <a:t>31</a:t>
            </a:fld>
            <a:endParaRPr lang="en-US" altLang="zh-CN"/>
          </a:p>
        </p:txBody>
      </p:sp>
      <p:sp>
        <p:nvSpPr>
          <p:cNvPr id="37891" name="Rectangle 2"/>
          <p:cNvSpPr>
            <a:spLocks noGrp="1" noChangeArrowheads="1"/>
          </p:cNvSpPr>
          <p:nvPr>
            <p:ph type="body" idx="1"/>
          </p:nvPr>
        </p:nvSpPr>
        <p:spPr>
          <a:xfrm>
            <a:off x="685800" y="1143000"/>
            <a:ext cx="8001000" cy="4194175"/>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显式的类模板特化</a:t>
            </a:r>
          </a:p>
          <a:p>
            <a:pPr lvl="1" eaLnBrk="1" hangingPunct="1"/>
            <a:r>
              <a:rPr lang="zh-CN" altLang="en-US" sz="2000" dirty="0" smtClean="0">
                <a:latin typeface="微软雅黑" panose="020B0503020204020204" pitchFamily="34" charset="-122"/>
                <a:ea typeface="微软雅黑" panose="020B0503020204020204" pitchFamily="34" charset="-122"/>
              </a:rPr>
              <a:t>如果一个特定的用户定义类型不能使用</a:t>
            </a:r>
          </a:p>
          <a:p>
            <a:pPr lvl="1" eaLnBrk="1" hangingPunct="1"/>
            <a:r>
              <a:rPr lang="en-US" altLang="zh-CN" sz="2000" dirty="0" smtClean="0">
                <a:latin typeface="微软雅黑" panose="020B0503020204020204" pitchFamily="34" charset="-122"/>
                <a:ea typeface="微软雅黑" panose="020B0503020204020204" pitchFamily="34" charset="-122"/>
              </a:rPr>
              <a:t>Example</a:t>
            </a:r>
            <a:r>
              <a:rPr lang="zh-CN" altLang="en-US" sz="2000" dirty="0" smtClean="0">
                <a:latin typeface="微软雅黑" panose="020B0503020204020204" pitchFamily="34" charset="-122"/>
                <a:ea typeface="微软雅黑" panose="020B0503020204020204" pitchFamily="34" charset="-122"/>
              </a:rPr>
              <a:t>：为 </a:t>
            </a:r>
            <a:r>
              <a:rPr lang="en-US" altLang="zh-CN" sz="2000" dirty="0" smtClean="0">
                <a:latin typeface="微软雅黑" panose="020B0503020204020204" pitchFamily="34" charset="-122"/>
                <a:ea typeface="微软雅黑" panose="020B0503020204020204" pitchFamily="34" charset="-122"/>
              </a:rPr>
              <a:t>Employee </a:t>
            </a:r>
            <a:r>
              <a:rPr lang="zh-CN" altLang="en-US" sz="2000" dirty="0" smtClean="0">
                <a:latin typeface="微软雅黑" panose="020B0503020204020204" pitchFamily="34" charset="-122"/>
                <a:ea typeface="微软雅黑" panose="020B0503020204020204" pitchFamily="34" charset="-122"/>
              </a:rPr>
              <a:t>对象创建显式的</a:t>
            </a:r>
            <a:r>
              <a:rPr lang="en-US" altLang="zh-CN" sz="2000" dirty="0" smtClean="0">
                <a:latin typeface="微软雅黑" panose="020B0503020204020204" pitchFamily="34" charset="-122"/>
                <a:ea typeface="微软雅黑" panose="020B0503020204020204" pitchFamily="34" charset="-122"/>
              </a:rPr>
              <a:t>Stack</a:t>
            </a:r>
            <a:r>
              <a:rPr lang="zh-CN" altLang="en-US" sz="2000" dirty="0" smtClean="0">
                <a:latin typeface="微软雅黑" panose="020B0503020204020204" pitchFamily="34" charset="-122"/>
                <a:ea typeface="微软雅黑" panose="020B0503020204020204" pitchFamily="34" charset="-122"/>
              </a:rPr>
              <a:t>模板特化，构建</a:t>
            </a:r>
            <a:r>
              <a:rPr lang="en-US" altLang="zh-CN" sz="2000" dirty="0" smtClean="0">
                <a:latin typeface="微软雅黑" panose="020B0503020204020204" pitchFamily="34" charset="-122"/>
                <a:ea typeface="微软雅黑" panose="020B0503020204020204" pitchFamily="34" charset="-122"/>
              </a:rPr>
              <a:t>Stack&lt; Employee &gt; </a:t>
            </a:r>
            <a:r>
              <a:rPr lang="zh-CN" altLang="en-US" sz="2000" dirty="0" smtClean="0">
                <a:latin typeface="微软雅黑" panose="020B0503020204020204" pitchFamily="34" charset="-122"/>
                <a:ea typeface="微软雅黑" panose="020B0503020204020204" pitchFamily="34" charset="-122"/>
              </a:rPr>
              <a:t>类</a:t>
            </a:r>
          </a:p>
          <a:p>
            <a:pPr lvl="2" eaLnBrk="1" hangingPunct="1"/>
            <a:r>
              <a:rPr lang="en-US" altLang="zh-CN" sz="1800" dirty="0" smtClean="0">
                <a:latin typeface="微软雅黑" panose="020B0503020204020204" pitchFamily="34" charset="-122"/>
                <a:ea typeface="微软雅黑" panose="020B0503020204020204" pitchFamily="34" charset="-122"/>
              </a:rPr>
              <a:t>template&lt;&gt;</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class Stack&lt; Employee &gt;</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	…</a:t>
            </a:r>
            <a:br>
              <a:rPr lang="en-US" altLang="zh-CN" sz="1800" dirty="0" smtClean="0">
                <a:latin typeface="微软雅黑" panose="020B0503020204020204" pitchFamily="34" charset="-122"/>
                <a:ea typeface="微软雅黑" panose="020B0503020204020204" pitchFamily="34" charset="-122"/>
              </a:rPr>
            </a:br>
            <a:r>
              <a:rPr lang="en-US" altLang="zh-CN" sz="1800" dirty="0" smtClean="0">
                <a:latin typeface="微软雅黑" panose="020B0503020204020204" pitchFamily="34" charset="-122"/>
                <a:ea typeface="微软雅黑" panose="020B0503020204020204" pitchFamily="34" charset="-122"/>
              </a:rPr>
              <a:t>};</a:t>
            </a:r>
          </a:p>
          <a:p>
            <a:pPr lvl="1" eaLnBrk="1" hangingPunct="1"/>
            <a:r>
              <a:rPr lang="zh-CN" altLang="en-US" sz="2000" dirty="0" smtClean="0">
                <a:latin typeface="微软雅黑" panose="020B0503020204020204" pitchFamily="34" charset="-122"/>
                <a:ea typeface="微软雅黑" panose="020B0503020204020204" pitchFamily="34" charset="-122"/>
              </a:rPr>
              <a:t>完全替换了 </a:t>
            </a:r>
            <a:r>
              <a:rPr lang="en-US" altLang="zh-CN" sz="2000" dirty="0" smtClean="0">
                <a:latin typeface="微软雅黑" panose="020B0503020204020204" pitchFamily="34" charset="-122"/>
                <a:ea typeface="微软雅黑" panose="020B0503020204020204" pitchFamily="34" charset="-122"/>
              </a:rPr>
              <a:t>Stack</a:t>
            </a:r>
            <a:r>
              <a:rPr lang="zh-CN" altLang="en-US" sz="2000" dirty="0" smtClean="0">
                <a:latin typeface="微软雅黑" panose="020B0503020204020204" pitchFamily="34" charset="-122"/>
                <a:ea typeface="微软雅黑" panose="020B0503020204020204" pitchFamily="34" charset="-122"/>
              </a:rPr>
              <a:t>类模板</a:t>
            </a:r>
          </a:p>
          <a:p>
            <a:pPr lvl="2" eaLnBrk="1" hangingPunct="1"/>
            <a:r>
              <a:rPr lang="zh-CN" altLang="en-US" sz="1800" dirty="0" smtClean="0">
                <a:latin typeface="微软雅黑" panose="020B0503020204020204" pitchFamily="34" charset="-122"/>
                <a:ea typeface="微软雅黑" panose="020B0503020204020204" pitchFamily="34" charset="-122"/>
              </a:rPr>
              <a:t>没有使用原来类模板的任何内容甚至可以包含不同的成员</a:t>
            </a:r>
          </a:p>
        </p:txBody>
      </p:sp>
    </p:spTree>
  </p:cSld>
  <p:clrMapOvr>
    <a:masterClrMapping/>
  </p:clrMapOvr>
  <p:transition spd="slow">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B4A9365-5AA9-42E5-ADC4-7821127C438C}" type="slidenum">
              <a:rPr lang="en-US" altLang="zh-CN"/>
              <a:pPr>
                <a:defRPr/>
              </a:pPr>
              <a:t>32</a:t>
            </a:fld>
            <a:endParaRPr lang="en-US" altLang="zh-CN"/>
          </a:p>
        </p:txBody>
      </p:sp>
      <p:sp>
        <p:nvSpPr>
          <p:cNvPr id="3891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6 Notes on Templates and Inheritance</a:t>
            </a:r>
          </a:p>
        </p:txBody>
      </p:sp>
      <p:sp>
        <p:nvSpPr>
          <p:cNvPr id="38916" name="Rectangle 3"/>
          <p:cNvSpPr>
            <a:spLocks noGrp="1" noChangeArrowheads="1"/>
          </p:cNvSpPr>
          <p:nvPr>
            <p:ph type="body" idx="1"/>
          </p:nvPr>
        </p:nvSpPr>
        <p:spPr>
          <a:xfrm>
            <a:off x="152400" y="1646238"/>
            <a:ext cx="8839200" cy="3459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模板和继承</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类模板可以从类模板特化派生</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类模板可以从非类模板类派生</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类模板特化可以继承自类模板特化</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非模板类可以继承自类模板特化</a:t>
            </a:r>
          </a:p>
        </p:txBody>
      </p:sp>
    </p:spTree>
  </p:cSld>
  <p:clrMapOvr>
    <a:masterClrMapping/>
  </p:clrMapOvr>
  <p:transition spd="slow">
    <p:pull dir="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pPr>
              <a:defRPr/>
            </a:pPr>
            <a:fld id="{E470840F-798C-4687-9204-8CB5A1D8EAA4}" type="slidenum">
              <a:rPr lang="en-US" altLang="zh-CN"/>
              <a:pPr>
                <a:defRPr/>
              </a:pPr>
              <a:t>33</a:t>
            </a:fld>
            <a:endParaRPr lang="en-US" altLang="zh-CN"/>
          </a:p>
        </p:txBody>
      </p:sp>
      <p:sp>
        <p:nvSpPr>
          <p:cNvPr id="399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7 Notes on Templates and Friends</a:t>
            </a:r>
          </a:p>
        </p:txBody>
      </p:sp>
      <p:sp>
        <p:nvSpPr>
          <p:cNvPr id="39940" name="Rectangle 3"/>
          <p:cNvSpPr>
            <a:spLocks noChangeArrowheads="1"/>
          </p:cNvSpPr>
          <p:nvPr/>
        </p:nvSpPr>
        <p:spPr bwMode="auto">
          <a:xfrm>
            <a:off x="152400" y="1493838"/>
            <a:ext cx="8839200"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kumimoji="0" lang="zh-CN" altLang="en-US" sz="3600" u="none" dirty="0">
                <a:latin typeface="Arial Narrow" panose="020B0606020202030204" pitchFamily="34" charset="0"/>
              </a:rPr>
              <a:t>模板和友元</a:t>
            </a:r>
          </a:p>
          <a:p>
            <a:pPr lvl="1" eaLnBrk="1" hangingPunct="1">
              <a:lnSpc>
                <a:spcPct val="120000"/>
              </a:lnSpc>
            </a:pPr>
            <a:r>
              <a:rPr kumimoji="0" lang="zh-CN" altLang="en-US" sz="3100" u="none" dirty="0">
                <a:latin typeface="Arial Narrow" panose="020B0606020202030204" pitchFamily="34" charset="0"/>
              </a:rPr>
              <a:t>假定类模板 </a:t>
            </a:r>
            <a:r>
              <a:rPr kumimoji="0" lang="en-US" altLang="zh-CN" sz="3100" u="none" dirty="0">
                <a:latin typeface="Arial Narrow" panose="020B0606020202030204" pitchFamily="34" charset="0"/>
              </a:rPr>
              <a:t>X </a:t>
            </a:r>
            <a:r>
              <a:rPr kumimoji="0" lang="zh-CN" altLang="en-US" sz="3100" u="none" dirty="0">
                <a:latin typeface="Arial Narrow" panose="020B0606020202030204" pitchFamily="34" charset="0"/>
              </a:rPr>
              <a:t>具有类型参数 </a:t>
            </a:r>
            <a:r>
              <a:rPr kumimoji="0" lang="en-US" altLang="zh-CN" sz="3100" u="none" dirty="0">
                <a:latin typeface="Arial Narrow" panose="020B0606020202030204" pitchFamily="34" charset="0"/>
              </a:rPr>
              <a:t>T </a:t>
            </a:r>
            <a:r>
              <a:rPr kumimoji="0" lang="zh-CN" altLang="en-US" sz="3100" u="none" dirty="0">
                <a:latin typeface="Arial Narrow" panose="020B0606020202030204" pitchFamily="34" charset="0"/>
              </a:rPr>
              <a:t>：</a:t>
            </a:r>
            <a:br>
              <a:rPr kumimoji="0" lang="zh-CN" altLang="en-US" sz="3100" u="none" dirty="0">
                <a:latin typeface="Arial Narrow" panose="020B0606020202030204" pitchFamily="34" charset="0"/>
              </a:rPr>
            </a:br>
            <a:r>
              <a:rPr kumimoji="0" lang="zh-CN" altLang="en-US" sz="3100" u="none" dirty="0">
                <a:latin typeface="Arial Narrow" panose="020B0606020202030204" pitchFamily="34" charset="0"/>
              </a:rPr>
              <a:t>	</a:t>
            </a:r>
            <a:r>
              <a:rPr kumimoji="0" lang="en-US" altLang="zh-CN" sz="3100" u="none" dirty="0">
                <a:solidFill>
                  <a:srgbClr val="0000FF"/>
                </a:solidFill>
                <a:latin typeface="Arial Narrow" panose="020B0606020202030204" pitchFamily="34" charset="0"/>
              </a:rPr>
              <a:t>template</a:t>
            </a:r>
            <a:r>
              <a:rPr kumimoji="0" lang="en-US" altLang="zh-CN" sz="3100" u="none" dirty="0">
                <a:latin typeface="Arial Narrow" panose="020B0606020202030204" pitchFamily="34" charset="0"/>
              </a:rPr>
              <a:t>&lt; </a:t>
            </a:r>
            <a:r>
              <a:rPr kumimoji="0" lang="en-US" altLang="zh-CN" sz="3100" u="none" dirty="0" err="1">
                <a:solidFill>
                  <a:srgbClr val="0000FF"/>
                </a:solidFill>
                <a:latin typeface="Arial Narrow" panose="020B0606020202030204" pitchFamily="34" charset="0"/>
              </a:rPr>
              <a:t>typename</a:t>
            </a:r>
            <a:r>
              <a:rPr kumimoji="0" lang="en-US" altLang="zh-CN" sz="3100" u="none" dirty="0">
                <a:latin typeface="Arial Narrow" panose="020B0606020202030204" pitchFamily="34" charset="0"/>
              </a:rPr>
              <a:t> T &gt; </a:t>
            </a:r>
            <a:r>
              <a:rPr kumimoji="0" lang="en-US" altLang="zh-CN" sz="3100" u="none" dirty="0">
                <a:solidFill>
                  <a:srgbClr val="0000FF"/>
                </a:solidFill>
                <a:latin typeface="Arial Narrow" panose="020B0606020202030204" pitchFamily="34" charset="0"/>
              </a:rPr>
              <a:t>class</a:t>
            </a:r>
            <a:r>
              <a:rPr kumimoji="0" lang="en-US" altLang="zh-CN" sz="3100" u="none" dirty="0">
                <a:latin typeface="Arial Narrow" panose="020B0606020202030204" pitchFamily="34" charset="0"/>
              </a:rPr>
              <a:t> X</a:t>
            </a:r>
          </a:p>
          <a:p>
            <a:pPr lvl="2" eaLnBrk="1" hangingPunct="1">
              <a:lnSpc>
                <a:spcPct val="120000"/>
              </a:lnSpc>
            </a:pPr>
            <a:r>
              <a:rPr kumimoji="0" lang="zh-CN" altLang="en-US" sz="3200" u="none" dirty="0">
                <a:latin typeface="Arial Narrow" panose="020B0606020202030204" pitchFamily="34" charset="0"/>
              </a:rPr>
              <a:t>模板类中的友元函数可以是每个模板特化类的友元函数</a:t>
            </a:r>
          </a:p>
          <a:p>
            <a:pPr marL="1543050" lvl="3" indent="0" eaLnBrk="1" hangingPunct="1">
              <a:lnSpc>
                <a:spcPct val="120000"/>
              </a:lnSpc>
              <a:buNone/>
            </a:pPr>
            <a:r>
              <a:rPr kumimoji="0" lang="en-US" altLang="zh-CN" sz="2400" u="none" dirty="0">
                <a:solidFill>
                  <a:srgbClr val="0000FF"/>
                </a:solidFill>
                <a:latin typeface="Arial Narrow" panose="020B0606020202030204" pitchFamily="34" charset="0"/>
              </a:rPr>
              <a:t>friend</a:t>
            </a:r>
            <a:r>
              <a:rPr kumimoji="0" lang="en-US" altLang="zh-CN" sz="2400" u="none" dirty="0">
                <a:latin typeface="Arial Narrow" panose="020B0606020202030204" pitchFamily="34" charset="0"/>
              </a:rPr>
              <a:t> </a:t>
            </a:r>
            <a:r>
              <a:rPr kumimoji="0" lang="en-US" altLang="zh-CN" sz="2400" u="none" dirty="0">
                <a:solidFill>
                  <a:srgbClr val="0000FF"/>
                </a:solidFill>
                <a:latin typeface="Arial Narrow" panose="020B0606020202030204" pitchFamily="34" charset="0"/>
              </a:rPr>
              <a:t>void</a:t>
            </a:r>
            <a:r>
              <a:rPr kumimoji="0" lang="en-US" altLang="zh-CN" sz="2400" u="none" dirty="0">
                <a:latin typeface="Arial Narrow" panose="020B0606020202030204" pitchFamily="34" charset="0"/>
              </a:rPr>
              <a:t> f1();</a:t>
            </a:r>
          </a:p>
          <a:p>
            <a:pPr marL="2000250" lvl="4" indent="0" eaLnBrk="1" hangingPunct="1">
              <a:lnSpc>
                <a:spcPct val="120000"/>
              </a:lnSpc>
              <a:buNone/>
            </a:pPr>
            <a:r>
              <a:rPr kumimoji="0" lang="en-US" altLang="zh-CN" sz="2400" u="none" dirty="0">
                <a:latin typeface="Arial Narrow" panose="020B0606020202030204" pitchFamily="34" charset="0"/>
              </a:rPr>
              <a:t>f1 </a:t>
            </a:r>
            <a:r>
              <a:rPr kumimoji="0" lang="zh-CN" altLang="en-US" sz="2400" u="none" dirty="0">
                <a:latin typeface="Arial Narrow" panose="020B0606020202030204" pitchFamily="34" charset="0"/>
              </a:rPr>
              <a:t>是 </a:t>
            </a:r>
            <a:r>
              <a:rPr kumimoji="0" lang="en-US" altLang="zh-CN" sz="2400" u="none" dirty="0">
                <a:latin typeface="Arial Narrow" panose="020B0606020202030204" pitchFamily="34" charset="0"/>
              </a:rPr>
              <a:t>X&lt; double &gt;, X&lt; string &gt;, </a:t>
            </a:r>
            <a:r>
              <a:rPr kumimoji="0" lang="zh-CN" altLang="en-US" sz="2400" u="none" dirty="0">
                <a:latin typeface="Arial Narrow" panose="020B0606020202030204" pitchFamily="34" charset="0"/>
              </a:rPr>
              <a:t>等的友元 </a:t>
            </a:r>
          </a:p>
        </p:txBody>
      </p:sp>
    </p:spTree>
  </p:cSld>
  <p:clrMapOvr>
    <a:masterClrMapping/>
  </p:clrMapOvr>
  <p:transition spd="slow">
    <p:pull dir="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C82305B-6C9E-40A3-AC77-C9E1DC8CD42B}" type="slidenum">
              <a:rPr lang="en-US" altLang="zh-CN"/>
              <a:pPr>
                <a:defRPr/>
              </a:pPr>
              <a:t>34</a:t>
            </a:fld>
            <a:endParaRPr lang="en-US" altLang="zh-CN"/>
          </a:p>
        </p:txBody>
      </p:sp>
      <p:sp>
        <p:nvSpPr>
          <p:cNvPr id="40963" name="Rectangle 3"/>
          <p:cNvSpPr>
            <a:spLocks noGrp="1" noChangeArrowheads="1"/>
          </p:cNvSpPr>
          <p:nvPr>
            <p:ph type="body" idx="1"/>
          </p:nvPr>
        </p:nvSpPr>
        <p:spPr>
          <a:xfrm>
            <a:off x="381000" y="1524000"/>
            <a:ext cx="8153400" cy="4648200"/>
          </a:xfrm>
        </p:spPr>
        <p:txBody>
          <a:bodyPr/>
          <a:lstStyle/>
          <a:p>
            <a:pPr eaLnBrk="1" hangingPunct="1">
              <a:lnSpc>
                <a:spcPct val="130000"/>
              </a:lnSpc>
            </a:pPr>
            <a:r>
              <a:rPr lang="zh-CN" altLang="en-US" dirty="0" smtClean="0">
                <a:latin typeface="微软雅黑" panose="020B0503020204020204" pitchFamily="34" charset="-122"/>
                <a:ea typeface="微软雅黑" panose="020B0503020204020204" pitchFamily="34" charset="-122"/>
              </a:rPr>
              <a:t>使用类模板，可以声明各种各样的友元关系。友元可以在类模板与全局函数间、另一个类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可能是类模板特化</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的成员函数、甚至整个类中</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可能是类模板特化</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建立。 </a:t>
            </a:r>
            <a:endParaRPr lang="zh-CN" altLang="en-US" sz="2000" dirty="0" smtClean="0">
              <a:latin typeface="微软雅黑" panose="020B0503020204020204" pitchFamily="34" charset="-122"/>
              <a:ea typeface="微软雅黑" panose="020B0503020204020204" pitchFamily="34" charset="-122"/>
            </a:endParaRPr>
          </a:p>
          <a:p>
            <a:pPr lvl="1" eaLnBrk="1" hangingPunct="1">
              <a:lnSpc>
                <a:spcPct val="130000"/>
              </a:lnSpc>
            </a:pPr>
            <a:r>
              <a:rPr lang="en-US" altLang="zh-CN" sz="2000" dirty="0" smtClean="0">
                <a:solidFill>
                  <a:srgbClr val="0000FF"/>
                </a:solidFill>
                <a:latin typeface="微软雅黑" panose="020B0503020204020204" pitchFamily="34" charset="-122"/>
                <a:ea typeface="微软雅黑" panose="020B0503020204020204" pitchFamily="34" charset="-122"/>
              </a:rPr>
              <a:t>template</a:t>
            </a:r>
            <a:r>
              <a:rPr lang="en-US" altLang="zh-CN" sz="2000" dirty="0" smtClean="0">
                <a:latin typeface="微软雅黑" panose="020B0503020204020204" pitchFamily="34" charset="-122"/>
                <a:ea typeface="微软雅黑" panose="020B0503020204020204" pitchFamily="34" charset="-122"/>
              </a:rPr>
              <a:t>&lt; </a:t>
            </a:r>
            <a:r>
              <a:rPr lang="en-US" altLang="zh-CN" sz="2000" dirty="0" err="1" smtClean="0">
                <a:solidFill>
                  <a:srgbClr val="0000FF"/>
                </a:solidFill>
                <a:latin typeface="微软雅黑" panose="020B0503020204020204" pitchFamily="34" charset="-122"/>
                <a:ea typeface="微软雅黑" panose="020B0503020204020204" pitchFamily="34" charset="-122"/>
              </a:rPr>
              <a:t>typename</a:t>
            </a:r>
            <a:r>
              <a:rPr lang="en-US" altLang="zh-CN" sz="2000" dirty="0" smtClean="0">
                <a:latin typeface="微软雅黑" panose="020B0503020204020204" pitchFamily="34" charset="-122"/>
                <a:ea typeface="微软雅黑" panose="020B0503020204020204" pitchFamily="34" charset="-122"/>
              </a:rPr>
              <a:t> T &gt; </a:t>
            </a:r>
            <a:r>
              <a:rPr lang="en-US" altLang="zh-CN" sz="2000" dirty="0" smtClean="0">
                <a:solidFill>
                  <a:srgbClr val="0000FF"/>
                </a:solidFill>
                <a:latin typeface="微软雅黑" panose="020B0503020204020204" pitchFamily="34" charset="-122"/>
                <a:ea typeface="微软雅黑" panose="020B0503020204020204" pitchFamily="34" charset="-122"/>
              </a:rPr>
              <a:t>class</a:t>
            </a:r>
            <a:r>
              <a:rPr lang="en-US" altLang="zh-CN" sz="2000" dirty="0" smtClean="0">
                <a:latin typeface="微软雅黑" panose="020B0503020204020204" pitchFamily="34" charset="-122"/>
                <a:ea typeface="微软雅黑" panose="020B0503020204020204" pitchFamily="34" charset="-122"/>
              </a:rPr>
              <a:t> X</a:t>
            </a:r>
          </a:p>
          <a:p>
            <a:pPr lvl="2" eaLnBrk="1" hangingPunct="1">
              <a:lnSpc>
                <a:spcPct val="130000"/>
              </a:lnSpc>
            </a:pPr>
            <a:r>
              <a:rPr lang="zh-CN" altLang="en-US" sz="1800" dirty="0" smtClean="0">
                <a:latin typeface="微软雅黑" panose="020B0503020204020204" pitchFamily="34" charset="-122"/>
                <a:ea typeface="微软雅黑" panose="020B0503020204020204" pitchFamily="34" charset="-122"/>
              </a:rPr>
              <a:t>所有从类</a:t>
            </a:r>
            <a:r>
              <a:rPr lang="en-US" altLang="zh-CN" sz="1800" dirty="0" smtClean="0">
                <a:latin typeface="微软雅黑" panose="020B0503020204020204" pitchFamily="34" charset="-122"/>
                <a:ea typeface="微软雅黑" panose="020B0503020204020204" pitchFamily="34" charset="-122"/>
              </a:rPr>
              <a:t>X</a:t>
            </a:r>
            <a:r>
              <a:rPr lang="zh-CN" altLang="en-US" sz="1800" dirty="0" smtClean="0">
                <a:latin typeface="微软雅黑" panose="020B0503020204020204" pitchFamily="34" charset="-122"/>
                <a:ea typeface="微软雅黑" panose="020B0503020204020204" pitchFamily="34" charset="-122"/>
              </a:rPr>
              <a:t>的类模板实例化得到的类模板特化的友元函数</a:t>
            </a:r>
            <a:r>
              <a:rPr lang="en-US" altLang="zh-CN" sz="1800" dirty="0" smtClean="0">
                <a:latin typeface="微软雅黑" panose="020B0503020204020204" pitchFamily="34" charset="-122"/>
                <a:ea typeface="微软雅黑" panose="020B0503020204020204" pitchFamily="34" charset="-122"/>
              </a:rPr>
              <a:t>f1</a:t>
            </a:r>
          </a:p>
          <a:p>
            <a:pPr lvl="3" eaLnBrk="1" hangingPunct="1">
              <a:lnSpc>
                <a:spcPct val="130000"/>
              </a:lnSpc>
            </a:pPr>
            <a:r>
              <a:rPr lang="en-US" altLang="zh-CN" dirty="0" smtClean="0">
                <a:solidFill>
                  <a:srgbClr val="0000FF"/>
                </a:solidFill>
                <a:latin typeface="微软雅黑" panose="020B0503020204020204" pitchFamily="34" charset="-122"/>
                <a:ea typeface="微软雅黑" panose="020B0503020204020204" pitchFamily="34" charset="-122"/>
              </a:rPr>
              <a:t>friend</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void</a:t>
            </a:r>
            <a:r>
              <a:rPr lang="en-US" altLang="zh-CN" dirty="0" smtClean="0">
                <a:latin typeface="微软雅黑" panose="020B0503020204020204" pitchFamily="34" charset="-122"/>
                <a:ea typeface="微软雅黑" panose="020B0503020204020204" pitchFamily="34" charset="-122"/>
              </a:rPr>
              <a:t> f1();</a:t>
            </a:r>
          </a:p>
          <a:p>
            <a:pPr marL="2000250" lvl="4" indent="0" eaLnBrk="1" hangingPunct="1">
              <a:lnSpc>
                <a:spcPct val="130000"/>
              </a:lnSpc>
              <a:buNone/>
            </a:pPr>
            <a:r>
              <a:rPr lang="en-US" altLang="zh-CN" dirty="0" smtClean="0">
                <a:latin typeface="微软雅黑" panose="020B0503020204020204" pitchFamily="34" charset="-122"/>
                <a:ea typeface="微软雅黑" panose="020B0503020204020204" pitchFamily="34" charset="-122"/>
              </a:rPr>
              <a:t>f1 </a:t>
            </a:r>
            <a:r>
              <a:rPr lang="zh-CN" altLang="en-US" dirty="0" smtClean="0">
                <a:latin typeface="微软雅黑" panose="020B0503020204020204" pitchFamily="34" charset="-122"/>
                <a:ea typeface="微软雅黑" panose="020B0503020204020204" pitchFamily="34" charset="-122"/>
              </a:rPr>
              <a:t>就是 </a:t>
            </a:r>
            <a:r>
              <a:rPr lang="en-US" altLang="zh-CN" dirty="0" smtClean="0">
                <a:latin typeface="微软雅黑" panose="020B0503020204020204" pitchFamily="34" charset="-122"/>
                <a:ea typeface="微软雅黑" panose="020B0503020204020204" pitchFamily="34" charset="-122"/>
              </a:rPr>
              <a:t>X&lt; double &gt;, X&lt; string &gt;, </a:t>
            </a:r>
            <a:r>
              <a:rPr lang="zh-CN" altLang="en-US" dirty="0" smtClean="0">
                <a:latin typeface="微软雅黑" panose="020B0503020204020204" pitchFamily="34" charset="-122"/>
                <a:ea typeface="微软雅黑" panose="020B0503020204020204" pitchFamily="34" charset="-122"/>
              </a:rPr>
              <a:t>等的友元</a:t>
            </a:r>
          </a:p>
          <a:p>
            <a:pPr lvl="2" eaLnBrk="1" hangingPunct="1">
              <a:lnSpc>
                <a:spcPct val="130000"/>
              </a:lnSpc>
            </a:pPr>
            <a:r>
              <a:rPr lang="zh-CN" altLang="en-US" sz="1800" dirty="0" smtClean="0">
                <a:latin typeface="微软雅黑" panose="020B0503020204020204" pitchFamily="34" charset="-122"/>
                <a:ea typeface="微软雅黑" panose="020B0503020204020204" pitchFamily="34" charset="-122"/>
              </a:rPr>
              <a:t>仅仅包含相同类型参数的类模板特化的友元函数</a:t>
            </a:r>
            <a:r>
              <a:rPr lang="en-US" altLang="zh-CN" sz="1800" dirty="0" smtClean="0">
                <a:latin typeface="微软雅黑" panose="020B0503020204020204" pitchFamily="34" charset="-122"/>
                <a:ea typeface="微软雅黑" panose="020B0503020204020204" pitchFamily="34" charset="-122"/>
              </a:rPr>
              <a:t>f2</a:t>
            </a:r>
            <a:r>
              <a:rPr lang="zh-CN" altLang="en-US" sz="1800" dirty="0" smtClean="0">
                <a:latin typeface="微软雅黑" panose="020B0503020204020204" pitchFamily="34" charset="-122"/>
                <a:ea typeface="微软雅黑" panose="020B0503020204020204" pitchFamily="34" charset="-122"/>
              </a:rPr>
              <a:t>，</a:t>
            </a:r>
          </a:p>
          <a:p>
            <a:pPr lvl="3" eaLnBrk="1" hangingPunct="1">
              <a:lnSpc>
                <a:spcPct val="130000"/>
              </a:lnSpc>
            </a:pPr>
            <a:r>
              <a:rPr lang="en-US" altLang="zh-CN" dirty="0" smtClean="0">
                <a:solidFill>
                  <a:srgbClr val="0000FF"/>
                </a:solidFill>
                <a:latin typeface="微软雅黑" panose="020B0503020204020204" pitchFamily="34" charset="-122"/>
                <a:ea typeface="微软雅黑" panose="020B0503020204020204" pitchFamily="34" charset="-122"/>
              </a:rPr>
              <a:t>friend</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void</a:t>
            </a:r>
            <a:r>
              <a:rPr lang="en-US" altLang="zh-CN" dirty="0" smtClean="0">
                <a:latin typeface="微软雅黑" panose="020B0503020204020204" pitchFamily="34" charset="-122"/>
                <a:ea typeface="微软雅黑" panose="020B0503020204020204" pitchFamily="34" charset="-122"/>
              </a:rPr>
              <a:t> f2( X&lt; T &gt; &amp; );</a:t>
            </a:r>
          </a:p>
          <a:p>
            <a:pPr marL="2000250" lvl="4" indent="0" eaLnBrk="1" hangingPunct="1">
              <a:lnSpc>
                <a:spcPct val="130000"/>
              </a:lnSpc>
              <a:buNone/>
            </a:pPr>
            <a:r>
              <a:rPr lang="en-US" altLang="zh-CN" dirty="0" smtClean="0">
                <a:latin typeface="微软雅黑" panose="020B0503020204020204" pitchFamily="34" charset="-122"/>
                <a:ea typeface="微软雅黑" panose="020B0503020204020204" pitchFamily="34" charset="-122"/>
              </a:rPr>
              <a:t>f2( X&lt; float &gt; &amp; )</a:t>
            </a:r>
            <a:r>
              <a:rPr lang="zh-CN" altLang="en-US" dirty="0" smtClean="0">
                <a:latin typeface="微软雅黑" panose="020B0503020204020204" pitchFamily="34" charset="-122"/>
                <a:ea typeface="微软雅黑" panose="020B0503020204020204" pitchFamily="34" charset="-122"/>
              </a:rPr>
              <a:t>只是类模板特化 </a:t>
            </a:r>
            <a:r>
              <a:rPr lang="en-US" altLang="zh-CN" dirty="0" smtClean="0">
                <a:latin typeface="微软雅黑" panose="020B0503020204020204" pitchFamily="34" charset="-122"/>
                <a:ea typeface="微软雅黑" panose="020B0503020204020204" pitchFamily="34" charset="-122"/>
              </a:rPr>
              <a:t>X&lt; float &gt;</a:t>
            </a:r>
            <a:r>
              <a:rPr lang="zh-CN" altLang="en-US" dirty="0" smtClean="0">
                <a:latin typeface="微软雅黑" panose="020B0503020204020204" pitchFamily="34" charset="-122"/>
                <a:ea typeface="微软雅黑" panose="020B0503020204020204" pitchFamily="34" charset="-122"/>
              </a:rPr>
              <a:t>的友元而不是 </a:t>
            </a:r>
            <a:r>
              <a:rPr lang="en-US" altLang="zh-CN" dirty="0" smtClean="0">
                <a:latin typeface="微软雅黑" panose="020B0503020204020204" pitchFamily="34" charset="-122"/>
                <a:ea typeface="微软雅黑" panose="020B0503020204020204" pitchFamily="34" charset="-122"/>
              </a:rPr>
              <a:t>X&lt; string &gt;</a:t>
            </a:r>
            <a:r>
              <a:rPr lang="zh-CN" altLang="en-US" dirty="0" smtClean="0">
                <a:latin typeface="微软雅黑" panose="020B0503020204020204" pitchFamily="34" charset="-122"/>
                <a:ea typeface="微软雅黑" panose="020B0503020204020204" pitchFamily="34" charset="-122"/>
              </a:rPr>
              <a:t>的友元</a:t>
            </a:r>
          </a:p>
        </p:txBody>
      </p:sp>
      <p:sp>
        <p:nvSpPr>
          <p:cNvPr id="40964" name="Rectangle 5"/>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7 Notes on Templates and Friends</a:t>
            </a:r>
          </a:p>
        </p:txBody>
      </p:sp>
    </p:spTree>
  </p:cSld>
  <p:clrMapOvr>
    <a:masterClrMapping/>
  </p:clrMapOvr>
  <p:transition spd="slow">
    <p:pull dir="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3CCC9E06-1CFE-4704-9D37-6FDDEAD87C1C}" type="slidenum">
              <a:rPr lang="en-US" altLang="zh-CN"/>
              <a:pPr>
                <a:defRPr/>
              </a:pPr>
              <a:t>35</a:t>
            </a:fld>
            <a:endParaRPr lang="en-US" altLang="zh-CN"/>
          </a:p>
        </p:txBody>
      </p:sp>
      <p:sp>
        <p:nvSpPr>
          <p:cNvPr id="41987" name="Rectangle 2"/>
          <p:cNvSpPr>
            <a:spLocks noGrp="1" noChangeArrowheads="1"/>
          </p:cNvSpPr>
          <p:nvPr>
            <p:ph type="body" idx="1"/>
          </p:nvPr>
        </p:nvSpPr>
        <p:spPr>
          <a:xfrm>
            <a:off x="76200" y="914400"/>
            <a:ext cx="8686800" cy="5203825"/>
          </a:xfrm>
        </p:spPr>
        <p:txBody>
          <a:bodyPr/>
          <a:lstStyle/>
          <a:p>
            <a:pPr marL="896938" lvl="2" eaLnBrk="1" hangingPunct="1">
              <a:lnSpc>
                <a:spcPct val="130000"/>
              </a:lnSpc>
            </a:pPr>
            <a:r>
              <a:rPr lang="zh-CN" altLang="en-US" dirty="0" smtClean="0">
                <a:latin typeface="微软雅黑" panose="020B0503020204020204" pitchFamily="34" charset="-122"/>
                <a:ea typeface="微软雅黑" panose="020B0503020204020204" pitchFamily="34" charset="-122"/>
              </a:rPr>
              <a:t>将其他类的成员函数声明为是类模板产生的所有类模板特化的友元。只要用类名和二元作用域运算符指定其它类的成员函数名</a:t>
            </a:r>
          </a:p>
          <a:p>
            <a:pPr lvl="3" eaLnBrk="1" hangingPunct="1">
              <a:lnSpc>
                <a:spcPct val="130000"/>
              </a:lnSpc>
            </a:pPr>
            <a:r>
              <a:rPr lang="en-US" altLang="zh-CN" dirty="0" smtClean="0">
                <a:solidFill>
                  <a:srgbClr val="0000FF"/>
                </a:solidFill>
                <a:latin typeface="微软雅黑" panose="020B0503020204020204" pitchFamily="34" charset="-122"/>
                <a:ea typeface="微软雅黑" panose="020B0503020204020204" pitchFamily="34" charset="-122"/>
              </a:rPr>
              <a:t>friend</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void</a:t>
            </a:r>
            <a:r>
              <a:rPr lang="en-US" altLang="zh-CN" dirty="0" smtClean="0">
                <a:latin typeface="微软雅黑" panose="020B0503020204020204" pitchFamily="34" charset="-122"/>
                <a:ea typeface="微软雅黑" panose="020B0503020204020204" pitchFamily="34" charset="-122"/>
              </a:rPr>
              <a:t> A::f3();</a:t>
            </a:r>
          </a:p>
          <a:p>
            <a:pPr lvl="4" eaLnBrk="1" hangingPunct="1">
              <a:lnSpc>
                <a:spcPct val="130000"/>
              </a:lnSpc>
            </a:pPr>
            <a:r>
              <a:rPr lang="en-US" altLang="zh-CN" dirty="0" smtClean="0">
                <a:latin typeface="微软雅黑" panose="020B0503020204020204" pitchFamily="34" charset="-122"/>
                <a:ea typeface="微软雅黑" panose="020B0503020204020204" pitchFamily="34" charset="-122"/>
              </a:rPr>
              <a:t>A</a:t>
            </a:r>
            <a:r>
              <a:rPr lang="zh-CN" altLang="en-US" dirty="0" smtClean="0">
                <a:latin typeface="微软雅黑" panose="020B0503020204020204" pitchFamily="34" charset="-122"/>
                <a:ea typeface="微软雅黑" panose="020B0503020204020204" pitchFamily="34" charset="-122"/>
              </a:rPr>
              <a:t>类的成员函数</a:t>
            </a:r>
            <a:r>
              <a:rPr lang="en-US" altLang="zh-CN" dirty="0" smtClean="0">
                <a:latin typeface="微软雅黑" panose="020B0503020204020204" pitchFamily="34" charset="-122"/>
                <a:ea typeface="微软雅黑" panose="020B0503020204020204" pitchFamily="34" charset="-122"/>
              </a:rPr>
              <a:t>f3</a:t>
            </a:r>
            <a:r>
              <a:rPr lang="zh-CN" altLang="en-US" dirty="0" smtClean="0">
                <a:latin typeface="微软雅黑" panose="020B0503020204020204" pitchFamily="34" charset="-122"/>
                <a:ea typeface="微软雅黑" panose="020B0503020204020204" pitchFamily="34" charset="-122"/>
              </a:rPr>
              <a:t>称为之前声明的、类模板实例化产生的友元，例如</a:t>
            </a:r>
            <a:r>
              <a:rPr lang="en-US" altLang="zh-CN" dirty="0" smtClean="0">
                <a:latin typeface="微软雅黑" panose="020B0503020204020204" pitchFamily="34" charset="-122"/>
                <a:ea typeface="微软雅黑" panose="020B0503020204020204" pitchFamily="34" charset="-122"/>
              </a:rPr>
              <a:t>X&lt; double &gt;, X&lt; string &gt;</a:t>
            </a:r>
            <a:r>
              <a:rPr lang="zh-CN" altLang="en-US" dirty="0" smtClean="0">
                <a:latin typeface="微软雅黑" panose="020B0503020204020204" pitchFamily="34" charset="-122"/>
                <a:ea typeface="微软雅黑" panose="020B0503020204020204" pitchFamily="34" charset="-122"/>
              </a:rPr>
              <a:t>等</a:t>
            </a:r>
          </a:p>
          <a:p>
            <a:pPr marL="896938" lvl="2" eaLnBrk="1" hangingPunct="1">
              <a:lnSpc>
                <a:spcPct val="130000"/>
              </a:lnSpc>
            </a:pPr>
            <a:r>
              <a:rPr lang="zh-CN" altLang="en-US" dirty="0" smtClean="0">
                <a:latin typeface="微软雅黑" panose="020B0503020204020204" pitchFamily="34" charset="-122"/>
                <a:ea typeface="微软雅黑" panose="020B0503020204020204" pitchFamily="34" charset="-122"/>
              </a:rPr>
              <a:t>另一个类的成员函数只能是包含相同类型参数的类模板特化的友元。</a:t>
            </a:r>
          </a:p>
          <a:p>
            <a:pPr lvl="3" eaLnBrk="1" hangingPunct="1">
              <a:lnSpc>
                <a:spcPct val="130000"/>
              </a:lnSpc>
            </a:pPr>
            <a:r>
              <a:rPr lang="en-US" altLang="zh-CN" dirty="0" smtClean="0">
                <a:solidFill>
                  <a:srgbClr val="0000FF"/>
                </a:solidFill>
                <a:latin typeface="微软雅黑" panose="020B0503020204020204" pitchFamily="34" charset="-122"/>
                <a:ea typeface="微软雅黑" panose="020B0503020204020204" pitchFamily="34" charset="-122"/>
              </a:rPr>
              <a:t>friend</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void</a:t>
            </a:r>
            <a:r>
              <a:rPr lang="en-US" altLang="zh-CN" dirty="0" smtClean="0">
                <a:latin typeface="微软雅黑" panose="020B0503020204020204" pitchFamily="34" charset="-122"/>
                <a:ea typeface="微软雅黑" panose="020B0503020204020204" pitchFamily="34" charset="-122"/>
              </a:rPr>
              <a:t> C&lt; T &gt;::f4( X&lt; T &gt; &amp; );</a:t>
            </a:r>
          </a:p>
          <a:p>
            <a:pPr lvl="4" eaLnBrk="1" hangingPunct="1">
              <a:lnSpc>
                <a:spcPct val="130000"/>
              </a:lnSpc>
            </a:pPr>
            <a:r>
              <a:rPr lang="en-US" altLang="zh-CN" dirty="0" smtClean="0">
                <a:latin typeface="微软雅黑" panose="020B0503020204020204" pitchFamily="34" charset="-122"/>
                <a:ea typeface="微软雅黑" panose="020B0503020204020204" pitchFamily="34" charset="-122"/>
              </a:rPr>
              <a:t>C&lt; float &gt;::f4( X&lt; float &gt; &amp; ) </a:t>
            </a:r>
            <a:r>
              <a:rPr lang="zh-CN" altLang="en-US" dirty="0" smtClean="0">
                <a:latin typeface="微软雅黑" panose="020B0503020204020204" pitchFamily="34" charset="-122"/>
                <a:ea typeface="微软雅黑" panose="020B0503020204020204" pitchFamily="34" charset="-122"/>
              </a:rPr>
              <a:t>只能成员类模板特化</a:t>
            </a:r>
            <a:r>
              <a:rPr lang="en-US" altLang="zh-CN" dirty="0" smtClean="0">
                <a:latin typeface="微软雅黑" panose="020B0503020204020204" pitchFamily="34" charset="-122"/>
                <a:ea typeface="微软雅黑" panose="020B0503020204020204" pitchFamily="34" charset="-122"/>
              </a:rPr>
              <a:t>X&lt; float &gt; but not a</a:t>
            </a:r>
            <a:r>
              <a:rPr lang="zh-CN" altLang="en-US" dirty="0" smtClean="0">
                <a:latin typeface="微软雅黑" panose="020B0503020204020204" pitchFamily="34" charset="-122"/>
                <a:ea typeface="微软雅黑" panose="020B0503020204020204" pitchFamily="34" charset="-122"/>
              </a:rPr>
              <a:t>的友元，而不是 </a:t>
            </a:r>
            <a:r>
              <a:rPr lang="en-US" altLang="zh-CN" dirty="0" smtClean="0">
                <a:latin typeface="微软雅黑" panose="020B0503020204020204" pitchFamily="34" charset="-122"/>
                <a:ea typeface="微软雅黑" panose="020B0503020204020204" pitchFamily="34" charset="-122"/>
              </a:rPr>
              <a:t>X&lt; string &gt;</a:t>
            </a:r>
            <a:r>
              <a:rPr lang="zh-CN" altLang="en-US" dirty="0" smtClean="0">
                <a:latin typeface="微软雅黑" panose="020B0503020204020204" pitchFamily="34" charset="-122"/>
                <a:ea typeface="微软雅黑" panose="020B0503020204020204" pitchFamily="34" charset="-122"/>
              </a:rPr>
              <a:t>的友元</a:t>
            </a:r>
          </a:p>
        </p:txBody>
      </p:sp>
    </p:spTree>
  </p:cSld>
  <p:clrMapOvr>
    <a:masterClrMapping/>
  </p:clrMapOvr>
  <p:transition spd="slow">
    <p:pull dir="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77CC5111-8977-4553-A5DB-3EFB6A43243E}" type="slidenum">
              <a:rPr lang="en-US" altLang="zh-CN"/>
              <a:pPr>
                <a:defRPr/>
              </a:pPr>
              <a:t>36</a:t>
            </a:fld>
            <a:endParaRPr lang="en-US" altLang="zh-CN"/>
          </a:p>
        </p:txBody>
      </p:sp>
      <p:sp>
        <p:nvSpPr>
          <p:cNvPr id="43011" name="Rectangle 2"/>
          <p:cNvSpPr>
            <a:spLocks noGrp="1" noChangeArrowheads="1"/>
          </p:cNvSpPr>
          <p:nvPr>
            <p:ph type="body" idx="1"/>
          </p:nvPr>
        </p:nvSpPr>
        <p:spPr>
          <a:xfrm>
            <a:off x="762000" y="990600"/>
            <a:ext cx="8001000" cy="4838700"/>
          </a:xfrm>
        </p:spPr>
        <p:txBody>
          <a:bodyPr/>
          <a:lstStyle/>
          <a:p>
            <a:pPr marL="442913" lvl="2" eaLnBrk="1" hangingPunct="1">
              <a:lnSpc>
                <a:spcPct val="150000"/>
              </a:lnSpc>
              <a:tabLst>
                <a:tab pos="1520825" algn="l"/>
              </a:tabLst>
            </a:pPr>
            <a:r>
              <a:rPr lang="zh-CN" altLang="en-US" dirty="0" smtClean="0">
                <a:latin typeface="微软雅黑" panose="020B0503020204020204" pitchFamily="34" charset="-122"/>
                <a:ea typeface="微软雅黑" panose="020B0503020204020204" pitchFamily="34" charset="-122"/>
              </a:rPr>
              <a:t>将整个这个类的成员函数设定为类模板的友元。</a:t>
            </a:r>
          </a:p>
          <a:p>
            <a:pPr marL="93663" lvl="3" indent="0" eaLnBrk="1" hangingPunct="1">
              <a:lnSpc>
                <a:spcPct val="150000"/>
              </a:lnSpc>
              <a:buNone/>
              <a:tabLst>
                <a:tab pos="1520825" algn="l"/>
              </a:tabLst>
            </a:pPr>
            <a:r>
              <a:rPr lang="en-US" altLang="zh-CN" dirty="0" smtClean="0">
                <a:solidFill>
                  <a:srgbClr val="0000FF"/>
                </a:solidFill>
                <a:latin typeface="微软雅黑" panose="020B0503020204020204" pitchFamily="34" charset="-122"/>
                <a:ea typeface="微软雅黑" panose="020B0503020204020204" pitchFamily="34" charset="-122"/>
              </a:rPr>
              <a:t>         friend</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class</a:t>
            </a:r>
            <a:r>
              <a:rPr lang="en-US" altLang="zh-CN" dirty="0" smtClean="0">
                <a:latin typeface="微软雅黑" panose="020B0503020204020204" pitchFamily="34" charset="-122"/>
                <a:ea typeface="微软雅黑" panose="020B0503020204020204" pitchFamily="34" charset="-122"/>
              </a:rPr>
              <a:t> Y;</a:t>
            </a:r>
          </a:p>
          <a:p>
            <a:pPr marL="533400" lvl="4" indent="-439738" eaLnBrk="1" hangingPunct="1">
              <a:lnSpc>
                <a:spcPct val="150000"/>
              </a:lnSpc>
              <a:buNone/>
              <a:tabLst>
                <a:tab pos="1520825" algn="l"/>
              </a:tabLst>
            </a:pPr>
            <a:r>
              <a:rPr lang="en-US" altLang="zh-CN" dirty="0" smtClean="0">
                <a:latin typeface="微软雅黑" panose="020B0503020204020204" pitchFamily="34" charset="-122"/>
                <a:ea typeface="微软雅黑" panose="020B0503020204020204" pitchFamily="34" charset="-122"/>
              </a:rPr>
              <a:t>        Y</a:t>
            </a:r>
            <a:r>
              <a:rPr lang="zh-CN" altLang="en-US" dirty="0" smtClean="0">
                <a:latin typeface="微软雅黑" panose="020B0503020204020204" pitchFamily="34" charset="-122"/>
                <a:ea typeface="微软雅黑" panose="020B0503020204020204" pitchFamily="34" charset="-122"/>
              </a:rPr>
              <a:t>类的每个成员函数都成为每个类模板</a:t>
            </a:r>
            <a:r>
              <a:rPr lang="en-US" altLang="zh-CN" dirty="0" smtClean="0">
                <a:latin typeface="微软雅黑" panose="020B0503020204020204" pitchFamily="34" charset="-122"/>
                <a:ea typeface="微软雅黑" panose="020B0503020204020204" pitchFamily="34" charset="-122"/>
              </a:rPr>
              <a:t>X</a:t>
            </a:r>
            <a:r>
              <a:rPr lang="zh-CN" altLang="en-US" dirty="0" smtClean="0">
                <a:latin typeface="微软雅黑" panose="020B0503020204020204" pitchFamily="34" charset="-122"/>
                <a:ea typeface="微软雅黑" panose="020B0503020204020204" pitchFamily="34" charset="-122"/>
              </a:rPr>
              <a:t>产生的类模板特化</a:t>
            </a:r>
            <a:r>
              <a:rPr lang="en-US" altLang="zh-CN" dirty="0" smtClean="0">
                <a:latin typeface="微软雅黑" panose="020B0503020204020204" pitchFamily="34" charset="-122"/>
                <a:ea typeface="微软雅黑" panose="020B0503020204020204" pitchFamily="34" charset="-122"/>
              </a:rPr>
              <a:t>X&lt; double &gt;, X&lt; string &gt;</a:t>
            </a:r>
            <a:r>
              <a:rPr lang="zh-CN" altLang="en-US" dirty="0" smtClean="0">
                <a:latin typeface="微软雅黑" panose="020B0503020204020204" pitchFamily="34" charset="-122"/>
                <a:ea typeface="微软雅黑" panose="020B0503020204020204" pitchFamily="34" charset="-122"/>
              </a:rPr>
              <a:t>等的友元</a:t>
            </a:r>
          </a:p>
          <a:p>
            <a:pPr marL="442913" lvl="2" eaLnBrk="1" hangingPunct="1">
              <a:lnSpc>
                <a:spcPct val="150000"/>
              </a:lnSpc>
              <a:tabLst>
                <a:tab pos="1520825" algn="l"/>
              </a:tabLst>
            </a:pPr>
            <a:r>
              <a:rPr lang="zh-CN" altLang="en-US" dirty="0" smtClean="0">
                <a:latin typeface="微软雅黑" panose="020B0503020204020204" pitchFamily="34" charset="-122"/>
                <a:ea typeface="微软雅黑" panose="020B0503020204020204" pitchFamily="34" charset="-122"/>
              </a:rPr>
              <a:t>使一个类模板特化的所有成员函数都成为另一个包含相同类型参数的类模板特化的友元</a:t>
            </a:r>
          </a:p>
          <a:p>
            <a:pPr marL="93663" lvl="3" indent="0" eaLnBrk="1" hangingPunct="1">
              <a:lnSpc>
                <a:spcPct val="150000"/>
              </a:lnSpc>
              <a:buNone/>
              <a:tabLst>
                <a:tab pos="1520825" algn="l"/>
              </a:tabLst>
            </a:pPr>
            <a:r>
              <a:rPr lang="en-US" altLang="zh-CN" dirty="0" smtClean="0">
                <a:solidFill>
                  <a:srgbClr val="0000FF"/>
                </a:solidFill>
                <a:latin typeface="微软雅黑" panose="020B0503020204020204" pitchFamily="34" charset="-122"/>
                <a:ea typeface="微软雅黑" panose="020B0503020204020204" pitchFamily="34" charset="-122"/>
              </a:rPr>
              <a:t>         friend</a:t>
            </a:r>
            <a:r>
              <a:rPr lang="en-US" altLang="zh-CN" dirty="0" smtClean="0">
                <a:latin typeface="微软雅黑" panose="020B0503020204020204" pitchFamily="34" charset="-122"/>
                <a:ea typeface="微软雅黑" panose="020B0503020204020204" pitchFamily="34" charset="-122"/>
              </a:rPr>
              <a:t> </a:t>
            </a:r>
            <a:r>
              <a:rPr lang="en-US" altLang="zh-CN" dirty="0" smtClean="0">
                <a:solidFill>
                  <a:srgbClr val="0000FF"/>
                </a:solidFill>
                <a:latin typeface="微软雅黑" panose="020B0503020204020204" pitchFamily="34" charset="-122"/>
                <a:ea typeface="微软雅黑" panose="020B0503020204020204" pitchFamily="34" charset="-122"/>
              </a:rPr>
              <a:t>class</a:t>
            </a:r>
            <a:r>
              <a:rPr lang="en-US" altLang="zh-CN" dirty="0" smtClean="0">
                <a:latin typeface="微软雅黑" panose="020B0503020204020204" pitchFamily="34" charset="-122"/>
                <a:ea typeface="微软雅黑" panose="020B0503020204020204" pitchFamily="34" charset="-122"/>
              </a:rPr>
              <a:t> Z&lt; T &gt;;</a:t>
            </a:r>
          </a:p>
          <a:p>
            <a:pPr marL="625475" lvl="4" indent="-531813" eaLnBrk="1" hangingPunct="1">
              <a:lnSpc>
                <a:spcPct val="150000"/>
              </a:lnSpc>
              <a:buNone/>
              <a:tabLst>
                <a:tab pos="1520825" algn="l"/>
              </a:tabLst>
            </a:pPr>
            <a:r>
              <a:rPr lang="zh-CN" altLang="en-US" dirty="0" smtClean="0">
                <a:latin typeface="微软雅黑" panose="020B0503020204020204" pitchFamily="34" charset="-122"/>
                <a:ea typeface="微软雅黑" panose="020B0503020204020204" pitchFamily="34" charset="-122"/>
              </a:rPr>
              <a:t>         类</a:t>
            </a:r>
            <a:r>
              <a:rPr lang="zh-CN" altLang="en-US" dirty="0" smtClean="0">
                <a:latin typeface="微软雅黑" panose="020B0503020204020204" pitchFamily="34" charset="-122"/>
                <a:ea typeface="微软雅黑" panose="020B0503020204020204" pitchFamily="34" charset="-122"/>
              </a:rPr>
              <a:t>模板特化 </a:t>
            </a:r>
            <a:r>
              <a:rPr lang="en-US" altLang="zh-CN" dirty="0" smtClean="0">
                <a:latin typeface="微软雅黑" panose="020B0503020204020204" pitchFamily="34" charset="-122"/>
                <a:ea typeface="微软雅黑" panose="020B0503020204020204" pitchFamily="34" charset="-122"/>
              </a:rPr>
              <a:t>Z&lt; float &gt;</a:t>
            </a:r>
            <a:r>
              <a:rPr lang="zh-CN" altLang="en-US" dirty="0" smtClean="0">
                <a:latin typeface="微软雅黑" panose="020B0503020204020204" pitchFamily="34" charset="-122"/>
                <a:ea typeface="微软雅黑" panose="020B0503020204020204" pitchFamily="34" charset="-122"/>
              </a:rPr>
              <a:t>的所有成员函数都成为类模板特化 </a:t>
            </a:r>
            <a:r>
              <a:rPr lang="en-US" altLang="zh-CN" dirty="0" smtClean="0">
                <a:latin typeface="微软雅黑" panose="020B0503020204020204" pitchFamily="34" charset="-122"/>
                <a:ea typeface="微软雅黑" panose="020B0503020204020204" pitchFamily="34" charset="-122"/>
              </a:rPr>
              <a:t>X&lt; float &gt;</a:t>
            </a:r>
            <a:r>
              <a:rPr lang="zh-CN" altLang="en-US" dirty="0" smtClean="0">
                <a:latin typeface="微软雅黑" panose="020B0503020204020204" pitchFamily="34" charset="-122"/>
                <a:ea typeface="微软雅黑" panose="020B0503020204020204" pitchFamily="34" charset="-122"/>
              </a:rPr>
              <a:t>的友元，类模板特化</a:t>
            </a:r>
            <a:r>
              <a:rPr lang="en-US" altLang="zh-CN" dirty="0" smtClean="0">
                <a:latin typeface="微软雅黑" panose="020B0503020204020204" pitchFamily="34" charset="-122"/>
                <a:ea typeface="微软雅黑" panose="020B0503020204020204" pitchFamily="34" charset="-122"/>
              </a:rPr>
              <a:t>Z&lt; string &gt;</a:t>
            </a:r>
            <a:r>
              <a:rPr lang="zh-CN" altLang="en-US" dirty="0" smtClean="0">
                <a:latin typeface="微软雅黑" panose="020B0503020204020204" pitchFamily="34" charset="-122"/>
                <a:ea typeface="微软雅黑" panose="020B0503020204020204" pitchFamily="34" charset="-122"/>
              </a:rPr>
              <a:t>的所有成员函数是 类模板特化</a:t>
            </a:r>
            <a:r>
              <a:rPr lang="en-US" altLang="zh-CN" dirty="0" smtClean="0">
                <a:latin typeface="微软雅黑" panose="020B0503020204020204" pitchFamily="34" charset="-122"/>
                <a:ea typeface="微软雅黑" panose="020B0503020204020204" pitchFamily="34" charset="-122"/>
              </a:rPr>
              <a:t>X&lt; string &gt;</a:t>
            </a:r>
            <a:r>
              <a:rPr lang="zh-CN" altLang="en-US" dirty="0" smtClean="0">
                <a:latin typeface="微软雅黑" panose="020B0503020204020204" pitchFamily="34" charset="-122"/>
                <a:ea typeface="微软雅黑" panose="020B0503020204020204" pitchFamily="34" charset="-122"/>
              </a:rPr>
              <a:t>的友元</a:t>
            </a:r>
          </a:p>
        </p:txBody>
      </p:sp>
    </p:spTree>
  </p:cSld>
  <p:clrMapOvr>
    <a:masterClrMapping/>
  </p:clrMapOvr>
  <p:transition spd="slow">
    <p:pull dir="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0"/>
          </p:nvPr>
        </p:nvSpPr>
        <p:spPr/>
        <p:txBody>
          <a:bodyPr/>
          <a:lstStyle/>
          <a:p>
            <a:pPr>
              <a:defRPr/>
            </a:pPr>
            <a:fld id="{330FBB51-4F4F-4DFB-83FE-56CFC095337E}" type="slidenum">
              <a:rPr lang="en-US" altLang="zh-CN"/>
              <a:pPr>
                <a:defRPr/>
              </a:pPr>
              <a:t>37</a:t>
            </a:fld>
            <a:endParaRPr lang="en-US" altLang="zh-CN"/>
          </a:p>
        </p:txBody>
      </p:sp>
      <p:sp>
        <p:nvSpPr>
          <p:cNvPr id="44035"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dirty="0">
                <a:solidFill>
                  <a:srgbClr val="051AB3"/>
                </a:solidFill>
                <a:latin typeface="Arial Narrow" panose="020B0606020202030204" pitchFamily="34" charset="0"/>
              </a:rPr>
              <a:t>7 Notes on Templates and static Members</a:t>
            </a:r>
          </a:p>
        </p:txBody>
      </p:sp>
      <p:sp>
        <p:nvSpPr>
          <p:cNvPr id="44036" name="Rectangle 3"/>
          <p:cNvSpPr>
            <a:spLocks noChangeArrowheads="1"/>
          </p:cNvSpPr>
          <p:nvPr/>
        </p:nvSpPr>
        <p:spPr bwMode="auto">
          <a:xfrm>
            <a:off x="152400" y="1646238"/>
            <a:ext cx="8839200" cy="353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00050" indent="-400050">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914400" indent="-4000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377950" indent="-34925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885950" indent="-3429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349500" indent="-34925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8067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32639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7211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4178300" indent="-34925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20000"/>
              </a:lnSpc>
            </a:pPr>
            <a:r>
              <a:rPr kumimoji="0" lang="zh-CN" altLang="en-US" sz="2800" u="none">
                <a:latin typeface="Arial Narrow" panose="020B0606020202030204" pitchFamily="34" charset="0"/>
              </a:rPr>
              <a:t>类模板中的静态成员</a:t>
            </a:r>
          </a:p>
          <a:p>
            <a:pPr lvl="1" eaLnBrk="1" hangingPunct="1">
              <a:lnSpc>
                <a:spcPct val="120000"/>
              </a:lnSpc>
            </a:pPr>
            <a:r>
              <a:rPr kumimoji="0" lang="zh-CN" altLang="en-US" sz="2800" u="none">
                <a:latin typeface="Arial Narrow" panose="020B0606020202030204" pitchFamily="34" charset="0"/>
              </a:rPr>
              <a:t>每个模板特化类具有每个静态数据成员的拷贝</a:t>
            </a:r>
          </a:p>
          <a:p>
            <a:pPr lvl="2" eaLnBrk="1" hangingPunct="1">
              <a:lnSpc>
                <a:spcPct val="120000"/>
              </a:lnSpc>
            </a:pPr>
            <a:r>
              <a:rPr kumimoji="0" lang="zh-CN" altLang="en-US" sz="2800" u="none">
                <a:latin typeface="Arial Narrow" panose="020B0606020202030204" pitchFamily="34" charset="0"/>
              </a:rPr>
              <a:t>所有模板特化类的对象共享一个静态数据成员</a:t>
            </a:r>
          </a:p>
          <a:p>
            <a:pPr lvl="2" eaLnBrk="1" hangingPunct="1">
              <a:lnSpc>
                <a:spcPct val="120000"/>
              </a:lnSpc>
            </a:pPr>
            <a:r>
              <a:rPr kumimoji="0" lang="zh-CN" altLang="en-US" sz="2800" u="none">
                <a:latin typeface="Arial Narrow" panose="020B0606020202030204" pitchFamily="34" charset="0"/>
              </a:rPr>
              <a:t>静态数据成员必须定义和初始化</a:t>
            </a:r>
          </a:p>
          <a:p>
            <a:pPr lvl="1" eaLnBrk="1" hangingPunct="1">
              <a:lnSpc>
                <a:spcPct val="120000"/>
              </a:lnSpc>
            </a:pPr>
            <a:r>
              <a:rPr kumimoji="0" lang="zh-CN" altLang="en-US" sz="2800" u="none">
                <a:latin typeface="Arial Narrow" panose="020B0606020202030204" pitchFamily="34" charset="0"/>
              </a:rPr>
              <a:t>每个模板特化类具有静态成员函数的拷贝</a:t>
            </a:r>
          </a:p>
        </p:txBody>
      </p:sp>
    </p:spTree>
  </p:cSld>
  <p:clrMapOvr>
    <a:masterClrMapping/>
  </p:clrMapOvr>
  <p:transition spd="slow">
    <p:pull dir="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D10F956C-5738-472F-B9AA-1BBA918E4A4A}" type="slidenum">
              <a:rPr lang="en-US" altLang="zh-CN"/>
              <a:pPr>
                <a:defRPr/>
              </a:pPr>
              <a:t>38</a:t>
            </a:fld>
            <a:endParaRPr lang="en-US" altLang="zh-CN"/>
          </a:p>
        </p:txBody>
      </p:sp>
      <p:pic>
        <p:nvPicPr>
          <p:cNvPr id="45059" name="Picture 2" descr="AAEMZJA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60500"/>
            <a:ext cx="88392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0"/>
          </p:nvPr>
        </p:nvSpPr>
        <p:spPr/>
        <p:txBody>
          <a:bodyPr/>
          <a:lstStyle/>
          <a:p>
            <a:pPr>
              <a:defRPr/>
            </a:pPr>
            <a:fld id="{97F6AEE7-EFB0-4644-96FB-0FD1FA516A25}" type="slidenum">
              <a:rPr lang="en-US" altLang="zh-CN"/>
              <a:pPr>
                <a:defRPr/>
              </a:pPr>
              <a:t>39</a:t>
            </a:fld>
            <a:endParaRPr lang="en-US" altLang="zh-CN"/>
          </a:p>
        </p:txBody>
      </p:sp>
      <p:pic>
        <p:nvPicPr>
          <p:cNvPr id="46083" name="Picture 2" descr="AAEMZJB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7613"/>
            <a:ext cx="8788400" cy="434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fld id="{030856D5-E2E5-4DCD-AD0C-DEB165052ACB}" type="slidenum">
              <a:rPr lang="en-US" altLang="zh-CN"/>
              <a:pPr>
                <a:defRPr/>
              </a:pPr>
              <a:t>4</a:t>
            </a:fld>
            <a:endParaRPr lang="en-US" altLang="zh-CN"/>
          </a:p>
        </p:txBody>
      </p:sp>
      <p:sp>
        <p:nvSpPr>
          <p:cNvPr id="7171" name="Text Box 2"/>
          <p:cNvSpPr txBox="1">
            <a:spLocks noChangeArrowheads="1"/>
          </p:cNvSpPr>
          <p:nvPr/>
        </p:nvSpPr>
        <p:spPr bwMode="auto">
          <a:xfrm>
            <a:off x="381000" y="762000"/>
            <a:ext cx="81343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60000"/>
              </a:lnSpc>
            </a:pPr>
            <a:r>
              <a:rPr lang="en-US" altLang="zh-CN" sz="2000" b="0" u="none" dirty="0">
                <a:solidFill>
                  <a:schemeClr val="tx1"/>
                </a:solidFill>
                <a:latin typeface="微软雅黑" panose="020B0503020204020204" pitchFamily="34" charset="-122"/>
                <a:ea typeface="微软雅黑" panose="020B0503020204020204" pitchFamily="34" charset="-122"/>
              </a:rPr>
              <a:t>   Complex1 Add(</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Complex1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加</a:t>
            </a:r>
          </a:p>
          <a:p>
            <a:pPr eaLnBrk="1" hangingPunct="1">
              <a:lnSpc>
                <a:spcPct val="16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Complex1 Subtract(</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Complex1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减</a:t>
            </a:r>
          </a:p>
          <a:p>
            <a:pPr eaLnBrk="1" hangingPunct="1">
              <a:lnSpc>
                <a:spcPct val="16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Complex1 Multiply(</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Complex1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乘</a:t>
            </a:r>
          </a:p>
          <a:p>
            <a:pPr eaLnBrk="1" hangingPunct="1">
              <a:lnSpc>
                <a:spcPct val="16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Complex1 Divide(</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Complex1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除</a:t>
            </a:r>
          </a:p>
          <a:p>
            <a:pPr eaLnBrk="1" hangingPunct="1">
              <a:lnSpc>
                <a:spcPct val="16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void show(void)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输出</a:t>
            </a:r>
          </a:p>
          <a:p>
            <a:pPr eaLnBrk="1" hangingPunct="1">
              <a:lnSpc>
                <a:spcPct val="16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						</a:t>
            </a:r>
          </a:p>
          <a:p>
            <a:pPr eaLnBrk="1" hangingPunct="1">
              <a:lnSpc>
                <a:spcPct val="16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(Complex1</a:t>
            </a:r>
            <a:r>
              <a:rPr lang="zh-CN" altLang="en-US" sz="2000" b="0" u="none" dirty="0">
                <a:solidFill>
                  <a:schemeClr val="tx1"/>
                </a:solidFill>
                <a:latin typeface="微软雅黑" panose="020B0503020204020204" pitchFamily="34" charset="-122"/>
                <a:ea typeface="微软雅黑" panose="020B0503020204020204" pitchFamily="34" charset="-122"/>
              </a:rPr>
              <a:t>类成员函数的函数体定义省略</a:t>
            </a:r>
            <a:r>
              <a:rPr lang="en-US" altLang="zh-CN" sz="2000" b="0" u="none" dirty="0">
                <a:solidFill>
                  <a:schemeClr val="tx1"/>
                </a:solidFill>
                <a:latin typeface="微软雅黑" panose="020B0503020204020204" pitchFamily="34" charset="-122"/>
                <a:ea typeface="微软雅黑" panose="020B0503020204020204" pitchFamily="34" charset="-122"/>
              </a:rPr>
              <a:t>)</a:t>
            </a:r>
          </a:p>
        </p:txBody>
      </p:sp>
      <p:sp>
        <p:nvSpPr>
          <p:cNvPr id="7172" name="Text Box 3"/>
          <p:cNvSpPr txBox="1">
            <a:spLocks noChangeArrowheads="1"/>
          </p:cNvSpPr>
          <p:nvPr/>
        </p:nvSpPr>
        <p:spPr bwMode="black">
          <a:xfrm>
            <a:off x="76200" y="4648200"/>
            <a:ext cx="8229600" cy="1077218"/>
          </a:xfrm>
          <a:prstGeom prst="rect">
            <a:avLst/>
          </a:prstGeom>
          <a:solidFill>
            <a:schemeClr val="accent1"/>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60000"/>
              </a:lnSpc>
            </a:pPr>
            <a:r>
              <a:rPr lang="zh-CN" altLang="en-US" sz="2000" b="0" u="none" dirty="0" smtClean="0">
                <a:solidFill>
                  <a:schemeClr val="tx1"/>
                </a:solidFill>
                <a:latin typeface="微软雅黑" panose="020B0503020204020204" pitchFamily="34" charset="-122"/>
                <a:ea typeface="微软雅黑" panose="020B0503020204020204" pitchFamily="34" charset="-122"/>
              </a:rPr>
              <a:t>     如果</a:t>
            </a:r>
            <a:r>
              <a:rPr lang="zh-CN" altLang="en-US" sz="2000" b="0" u="none" dirty="0">
                <a:solidFill>
                  <a:schemeClr val="tx1"/>
                </a:solidFill>
                <a:latin typeface="微软雅黑" panose="020B0503020204020204" pitchFamily="34" charset="-122"/>
                <a:ea typeface="微软雅黑" panose="020B0503020204020204" pitchFamily="34" charset="-122"/>
              </a:rPr>
              <a:t>在实际的软件设计中，要求的</a:t>
            </a:r>
            <a:r>
              <a:rPr lang="en-US" altLang="zh-CN" sz="2000" b="0" u="none" dirty="0">
                <a:solidFill>
                  <a:schemeClr val="tx1"/>
                </a:solidFill>
                <a:latin typeface="微软雅黑" panose="020B0503020204020204" pitchFamily="34" charset="-122"/>
                <a:ea typeface="微软雅黑" panose="020B0503020204020204" pitchFamily="34" charset="-122"/>
              </a:rPr>
              <a:t>Complex</a:t>
            </a:r>
            <a:r>
              <a:rPr lang="zh-CN" altLang="en-US" sz="2000" b="0" u="none" dirty="0">
                <a:solidFill>
                  <a:schemeClr val="tx1"/>
                </a:solidFill>
                <a:latin typeface="微软雅黑" panose="020B0503020204020204" pitchFamily="34" charset="-122"/>
                <a:ea typeface="微软雅黑" panose="020B0503020204020204" pitchFamily="34" charset="-122"/>
              </a:rPr>
              <a:t>类的实部和虚部均为</a:t>
            </a:r>
            <a:r>
              <a:rPr lang="en-US" altLang="zh-CN" sz="2000" b="0" u="none" dirty="0">
                <a:solidFill>
                  <a:schemeClr val="tx1"/>
                </a:solidFill>
                <a:latin typeface="微软雅黑" panose="020B0503020204020204" pitchFamily="34" charset="-122"/>
                <a:ea typeface="微软雅黑" panose="020B0503020204020204" pitchFamily="34" charset="-122"/>
              </a:rPr>
              <a:t>double</a:t>
            </a:r>
            <a:r>
              <a:rPr lang="zh-CN" altLang="en-US" sz="2000" b="0" u="none" dirty="0">
                <a:solidFill>
                  <a:schemeClr val="tx1"/>
                </a:solidFill>
                <a:latin typeface="微软雅黑" panose="020B0503020204020204" pitchFamily="34" charset="-122"/>
                <a:ea typeface="微软雅黑" panose="020B0503020204020204" pitchFamily="34" charset="-122"/>
              </a:rPr>
              <a:t>类型时，我们就要重新设计</a:t>
            </a:r>
            <a:r>
              <a:rPr lang="en-US" altLang="zh-CN" sz="2000" b="0" u="none" dirty="0">
                <a:solidFill>
                  <a:schemeClr val="tx1"/>
                </a:solidFill>
                <a:latin typeface="微软雅黑" panose="020B0503020204020204" pitchFamily="34" charset="-122"/>
                <a:ea typeface="微软雅黑" panose="020B0503020204020204" pitchFamily="34" charset="-122"/>
              </a:rPr>
              <a:t>Complex</a:t>
            </a:r>
            <a:r>
              <a:rPr lang="zh-CN" altLang="en-US" sz="2000" b="0" u="none" dirty="0">
                <a:solidFill>
                  <a:schemeClr val="tx1"/>
                </a:solidFill>
                <a:latin typeface="微软雅黑" panose="020B0503020204020204" pitchFamily="34" charset="-122"/>
                <a:ea typeface="微软雅黑" panose="020B0503020204020204" pitchFamily="34" charset="-122"/>
              </a:rPr>
              <a:t>类如下：</a:t>
            </a:r>
            <a:endParaRPr kumimoji="0" lang="zh-CN" altLang="en-US" sz="2000" b="0" u="none"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6"/>
          <p:cNvSpPr txBox="1">
            <a:spLocks noChangeArrowheads="1"/>
          </p:cNvSpPr>
          <p:nvPr/>
        </p:nvSpPr>
        <p:spPr bwMode="black">
          <a:xfrm>
            <a:off x="5029200" y="20574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algn="ctr" eaLnBrk="1" hangingPunct="1">
              <a:lnSpc>
                <a:spcPct val="100000"/>
              </a:lnSpc>
              <a:spcBef>
                <a:spcPct val="50000"/>
              </a:spcBef>
              <a:spcAft>
                <a:spcPct val="20000"/>
              </a:spcAft>
              <a:buClr>
                <a:schemeClr val="hlink"/>
              </a:buClr>
              <a:buFont typeface="Wingdings 2" panose="05020102010507070707" pitchFamily="18" charset="2"/>
              <a:buNone/>
            </a:pPr>
            <a:r>
              <a:rPr kumimoji="0" lang="en-US" altLang="zh-CN" sz="4000" b="0" u="none">
                <a:solidFill>
                  <a:schemeClr val="tx1"/>
                </a:solidFill>
                <a:latin typeface="Arial Black" panose="020B0A04020102020204" pitchFamily="34" charset="0"/>
                <a:ea typeface="宋体" panose="02010600030101010101" pitchFamily="2" charset="-122"/>
              </a:rPr>
              <a:t>Thank you!</a:t>
            </a:r>
          </a:p>
        </p:txBody>
      </p:sp>
    </p:spTree>
  </p:cSld>
  <p:clrMapOvr>
    <a:masterClrMapping/>
  </p:clrMapOvr>
  <p:transition spd="slow">
    <p:pull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p:cNvSpPr>
            <a:spLocks noGrp="1"/>
          </p:cNvSpPr>
          <p:nvPr>
            <p:ph type="sldNum" sz="quarter" idx="10"/>
          </p:nvPr>
        </p:nvSpPr>
        <p:spPr/>
        <p:txBody>
          <a:bodyPr/>
          <a:lstStyle/>
          <a:p>
            <a:pPr>
              <a:defRPr/>
            </a:pPr>
            <a:fld id="{72AFF315-0D3F-4B76-A561-2C6CB23AEDD0}" type="slidenum">
              <a:rPr lang="en-US" altLang="zh-CN"/>
              <a:pPr>
                <a:defRPr/>
              </a:pPr>
              <a:t>5</a:t>
            </a:fld>
            <a:endParaRPr lang="en-US" altLang="zh-CN"/>
          </a:p>
        </p:txBody>
      </p:sp>
      <p:sp>
        <p:nvSpPr>
          <p:cNvPr id="8195" name="Text Box 2"/>
          <p:cNvSpPr txBox="1">
            <a:spLocks noChangeArrowheads="1"/>
          </p:cNvSpPr>
          <p:nvPr/>
        </p:nvSpPr>
        <p:spPr bwMode="auto">
          <a:xfrm>
            <a:off x="419100" y="512763"/>
            <a:ext cx="84963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class Complex2</a:t>
            </a:r>
          </a:p>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a:t>
            </a:r>
          </a:p>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private:</a:t>
            </a:r>
          </a:p>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latin typeface="微软雅黑" panose="020B0503020204020204" pitchFamily="34" charset="-122"/>
                <a:ea typeface="微软雅黑" panose="020B0503020204020204" pitchFamily="34" charset="-122"/>
              </a:rPr>
              <a:t>double</a:t>
            </a:r>
            <a:r>
              <a:rPr lang="en-US" altLang="zh-CN" sz="2000" b="0" u="none" dirty="0">
                <a:solidFill>
                  <a:schemeClr val="tx1"/>
                </a:solidFill>
                <a:latin typeface="微软雅黑" panose="020B0503020204020204" pitchFamily="34" charset="-122"/>
                <a:ea typeface="微软雅黑" panose="020B0503020204020204" pitchFamily="34" charset="-122"/>
              </a:rPr>
              <a:t> real;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实部</a:t>
            </a:r>
          </a:p>
          <a:p>
            <a:pPr eaLnBrk="1" hangingPunct="1">
              <a:lnSpc>
                <a:spcPct val="11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latin typeface="微软雅黑" panose="020B0503020204020204" pitchFamily="34" charset="-122"/>
                <a:ea typeface="微软雅黑" panose="020B0503020204020204" pitchFamily="34" charset="-122"/>
              </a:rPr>
              <a:t>double</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err="1">
                <a:solidFill>
                  <a:schemeClr val="tx1"/>
                </a:solidFill>
                <a:latin typeface="微软雅黑" panose="020B0503020204020204" pitchFamily="34" charset="-122"/>
                <a:ea typeface="微软雅黑" panose="020B0503020204020204" pitchFamily="34" charset="-122"/>
              </a:rPr>
              <a:t>imag</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虚部</a:t>
            </a:r>
          </a:p>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public:</a:t>
            </a:r>
          </a:p>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	Complex2( </a:t>
            </a:r>
            <a:r>
              <a:rPr lang="en-US" altLang="zh-CN" sz="2000" b="0" u="none" dirty="0">
                <a:latin typeface="微软雅黑" panose="020B0503020204020204" pitchFamily="34" charset="-122"/>
                <a:ea typeface="微软雅黑" panose="020B0503020204020204" pitchFamily="34" charset="-122"/>
              </a:rPr>
              <a:t>double</a:t>
            </a:r>
            <a:r>
              <a:rPr lang="en-US" altLang="zh-CN" sz="2000" b="0" u="none" dirty="0">
                <a:solidFill>
                  <a:schemeClr val="tx1"/>
                </a:solidFill>
                <a:latin typeface="微软雅黑" panose="020B0503020204020204" pitchFamily="34" charset="-122"/>
                <a:ea typeface="微软雅黑" panose="020B0503020204020204" pitchFamily="34" charset="-122"/>
              </a:rPr>
              <a:t> x = 0, </a:t>
            </a:r>
            <a:r>
              <a:rPr lang="en-US" altLang="zh-CN" sz="2000" b="0" u="none" dirty="0">
                <a:latin typeface="微软雅黑" panose="020B0503020204020204" pitchFamily="34" charset="-122"/>
                <a:ea typeface="微软雅黑" panose="020B0503020204020204" pitchFamily="34" charset="-122"/>
              </a:rPr>
              <a:t>double</a:t>
            </a:r>
            <a:r>
              <a:rPr lang="en-US" altLang="zh-CN" sz="2000" b="0" u="none" dirty="0">
                <a:solidFill>
                  <a:schemeClr val="tx1"/>
                </a:solidFill>
                <a:latin typeface="微软雅黑" panose="020B0503020204020204" pitchFamily="34" charset="-122"/>
                <a:ea typeface="微软雅黑" panose="020B0503020204020204" pitchFamily="34" charset="-122"/>
              </a:rPr>
              <a:t> y = 0);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构造函数</a:t>
            </a:r>
          </a:p>
          <a:p>
            <a:pPr eaLnBrk="1" hangingPunct="1">
              <a:lnSpc>
                <a:spcPct val="11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~Complex2();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析构方法</a:t>
            </a:r>
          </a:p>
          <a:p>
            <a:pPr eaLnBrk="1" hangingPunct="1">
              <a:lnSpc>
                <a:spcPct val="11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Complex2 Add(</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Complex2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加</a:t>
            </a:r>
          </a:p>
          <a:p>
            <a:pPr eaLnBrk="1" hangingPunct="1">
              <a:lnSpc>
                <a:spcPct val="11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Complex2 Subtract(</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Complex2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减</a:t>
            </a:r>
          </a:p>
          <a:p>
            <a:pPr eaLnBrk="1" hangingPunct="1">
              <a:lnSpc>
                <a:spcPct val="11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Complex2 Multiply(</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Complex2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乘</a:t>
            </a:r>
          </a:p>
          <a:p>
            <a:pPr eaLnBrk="1" hangingPunct="1">
              <a:lnSpc>
                <a:spcPct val="11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Complex2 Divide(</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Complex2 x)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除</a:t>
            </a:r>
          </a:p>
          <a:p>
            <a:pPr eaLnBrk="1" hangingPunct="1">
              <a:lnSpc>
                <a:spcPct val="110000"/>
              </a:lnSpc>
            </a:pP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void show(void) </a:t>
            </a:r>
            <a:r>
              <a:rPr lang="en-US" altLang="zh-CN" sz="2000" b="0" u="none" dirty="0" err="1">
                <a:solidFill>
                  <a:schemeClr val="tx1"/>
                </a:solidFill>
                <a:latin typeface="微软雅黑" panose="020B0503020204020204" pitchFamily="34" charset="-122"/>
                <a:ea typeface="微软雅黑" panose="020B0503020204020204" pitchFamily="34" charset="-122"/>
              </a:rPr>
              <a:t>const</a:t>
            </a:r>
            <a:r>
              <a:rPr lang="en-US" altLang="zh-CN" sz="2000" b="0" u="none" dirty="0">
                <a:solidFill>
                  <a:schemeClr val="tx1"/>
                </a:solidFill>
                <a:latin typeface="微软雅黑" panose="020B0503020204020204" pitchFamily="34" charset="-122"/>
                <a:ea typeface="微软雅黑" panose="020B0503020204020204" pitchFamily="34" charset="-122"/>
              </a:rPr>
              <a:t>;			</a:t>
            </a:r>
            <a:r>
              <a:rPr lang="zh-CN" altLang="en-US" sz="2000" b="0" u="none" dirty="0">
                <a:solidFill>
                  <a:schemeClr val="tx1"/>
                </a:solidFill>
                <a:latin typeface="微软雅黑" panose="020B0503020204020204" pitchFamily="34" charset="-122"/>
                <a:ea typeface="微软雅黑" panose="020B0503020204020204" pitchFamily="34" charset="-122"/>
              </a:rPr>
              <a:t>　</a:t>
            </a:r>
            <a:r>
              <a:rPr lang="en-US" altLang="zh-CN" sz="2000" b="0" u="none" dirty="0">
                <a:solidFill>
                  <a:schemeClr val="tx1"/>
                </a:solidFill>
                <a:latin typeface="微软雅黑" panose="020B0503020204020204" pitchFamily="34" charset="-122"/>
                <a:ea typeface="微软雅黑" panose="020B0503020204020204" pitchFamily="34" charset="-122"/>
              </a:rPr>
              <a:t>//</a:t>
            </a:r>
            <a:r>
              <a:rPr lang="zh-CN" altLang="en-US" sz="2000" b="0" u="none" dirty="0">
                <a:solidFill>
                  <a:schemeClr val="tx1"/>
                </a:solidFill>
                <a:latin typeface="微软雅黑" panose="020B0503020204020204" pitchFamily="34" charset="-122"/>
                <a:ea typeface="微软雅黑" panose="020B0503020204020204" pitchFamily="34" charset="-122"/>
              </a:rPr>
              <a:t>输出</a:t>
            </a:r>
          </a:p>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						</a:t>
            </a:r>
          </a:p>
          <a:p>
            <a:pPr eaLnBrk="1" hangingPunct="1">
              <a:lnSpc>
                <a:spcPct val="110000"/>
              </a:lnSpc>
            </a:pPr>
            <a:r>
              <a:rPr lang="en-US" altLang="zh-CN" sz="2000" b="0" u="none" dirty="0">
                <a:solidFill>
                  <a:schemeClr val="tx1"/>
                </a:solidFill>
                <a:latin typeface="微软雅黑" panose="020B0503020204020204" pitchFamily="34" charset="-122"/>
                <a:ea typeface="微软雅黑" panose="020B0503020204020204" pitchFamily="34" charset="-122"/>
              </a:rPr>
              <a:t>	(Complex2</a:t>
            </a:r>
            <a:r>
              <a:rPr lang="zh-CN" altLang="en-US" sz="2000" b="0" u="none" dirty="0">
                <a:solidFill>
                  <a:schemeClr val="tx1"/>
                </a:solidFill>
                <a:latin typeface="微软雅黑" panose="020B0503020204020204" pitchFamily="34" charset="-122"/>
                <a:ea typeface="微软雅黑" panose="020B0503020204020204" pitchFamily="34" charset="-122"/>
              </a:rPr>
              <a:t>类成员函数的函数体定义省略</a:t>
            </a:r>
            <a:r>
              <a:rPr lang="en-US" altLang="zh-CN" sz="2000" b="0" u="none" dirty="0">
                <a:solidFill>
                  <a:schemeClr val="tx1"/>
                </a:solidFill>
                <a:latin typeface="微软雅黑" panose="020B0503020204020204" pitchFamily="34" charset="-122"/>
                <a:ea typeface="微软雅黑" panose="020B0503020204020204" pitchFamily="34" charset="-122"/>
              </a:rPr>
              <a:t>)</a:t>
            </a:r>
          </a:p>
        </p:txBody>
      </p:sp>
      <p:sp>
        <p:nvSpPr>
          <p:cNvPr id="432132" name="Text Box 4"/>
          <p:cNvSpPr txBox="1">
            <a:spLocks noChangeArrowheads="1"/>
          </p:cNvSpPr>
          <p:nvPr/>
        </p:nvSpPr>
        <p:spPr bwMode="black">
          <a:xfrm>
            <a:off x="3657600" y="685800"/>
            <a:ext cx="5029200" cy="701675"/>
          </a:xfrm>
          <a:prstGeom prst="rect">
            <a:avLst/>
          </a:prstGeom>
          <a:solidFill>
            <a:schemeClr val="accent1"/>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00050" indent="-40005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marL="0" indent="0" eaLnBrk="1" hangingPunct="1">
              <a:lnSpc>
                <a:spcPct val="100000"/>
              </a:lnSpc>
              <a:spcAft>
                <a:spcPct val="20000"/>
              </a:spcAft>
              <a:buClr>
                <a:schemeClr val="hlink"/>
              </a:buClr>
              <a:buFont typeface="Wingdings 2" panose="05020102010507070707" pitchFamily="18" charset="2"/>
              <a:buNone/>
            </a:pPr>
            <a:r>
              <a:rPr kumimoji="0" lang="zh-CN" altLang="en-US" sz="2000" u="none" dirty="0">
                <a:solidFill>
                  <a:schemeClr val="tx1"/>
                </a:solidFill>
              </a:rPr>
              <a:t>重复劳动，容易出错，很大的维护和调试工作量，增加可执行文件的</a:t>
            </a:r>
            <a:r>
              <a:rPr kumimoji="0" lang="zh-CN" altLang="en-US" sz="2000" u="none" dirty="0" smtClean="0">
                <a:solidFill>
                  <a:schemeClr val="tx1"/>
                </a:solidFill>
              </a:rPr>
              <a:t>大小！</a:t>
            </a:r>
            <a:endParaRPr kumimoji="0" lang="zh-CN" altLang="en-US" sz="2000" u="none" dirty="0">
              <a:solidFill>
                <a:schemeClr val="tx1"/>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32132"/>
                                        </p:tgtEl>
                                        <p:attrNameLst>
                                          <p:attrName>style.visibility</p:attrName>
                                        </p:attrNameLst>
                                      </p:cBhvr>
                                      <p:to>
                                        <p:strVal val="visible"/>
                                      </p:to>
                                    </p:set>
                                    <p:anim calcmode="lin" valueType="num">
                                      <p:cBhvr additive="base">
                                        <p:cTn id="7" dur="500" fill="hold"/>
                                        <p:tgtEl>
                                          <p:spTgt spid="432132"/>
                                        </p:tgtEl>
                                        <p:attrNameLst>
                                          <p:attrName>ppt_x</p:attrName>
                                        </p:attrNameLst>
                                      </p:cBhvr>
                                      <p:tavLst>
                                        <p:tav tm="0">
                                          <p:val>
                                            <p:strVal val="1+#ppt_w/2"/>
                                          </p:val>
                                        </p:tav>
                                        <p:tav tm="100000">
                                          <p:val>
                                            <p:strVal val="#ppt_x"/>
                                          </p:val>
                                        </p:tav>
                                      </p:tavLst>
                                    </p:anim>
                                    <p:anim calcmode="lin" valueType="num">
                                      <p:cBhvr additive="base">
                                        <p:cTn id="8" dur="500" fill="hold"/>
                                        <p:tgtEl>
                                          <p:spTgt spid="4321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fld id="{360591B1-1F37-4DB2-B61C-C879AB252CB0}" type="slidenum">
              <a:rPr lang="en-US" altLang="zh-CN"/>
              <a:pPr>
                <a:defRPr/>
              </a:pPr>
              <a:t>6</a:t>
            </a:fld>
            <a:endParaRPr lang="en-US" altLang="zh-CN"/>
          </a:p>
        </p:txBody>
      </p:sp>
      <p:sp>
        <p:nvSpPr>
          <p:cNvPr id="9219" name="Text Box 2"/>
          <p:cNvSpPr txBox="1">
            <a:spLocks noChangeArrowheads="1"/>
          </p:cNvSpPr>
          <p:nvPr/>
        </p:nvSpPr>
        <p:spPr bwMode="auto">
          <a:xfrm>
            <a:off x="152400" y="620713"/>
            <a:ext cx="86868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800100" indent="-34290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257300" indent="-3429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714500" indent="-3429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171700" indent="-3429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628900" indent="-3429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3086100" indent="-3429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543300" indent="-3429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4000500" indent="-3429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r>
              <a:rPr lang="zh-CN" altLang="en-US" sz="2800" u="none" dirty="0">
                <a:solidFill>
                  <a:schemeClr val="tx1"/>
                </a:solidFill>
                <a:latin typeface="微软雅黑" panose="020B0503020204020204" pitchFamily="34" charset="-122"/>
                <a:ea typeface="微软雅黑" panose="020B0503020204020204" pitchFamily="34" charset="-122"/>
              </a:rPr>
              <a:t>对于上述问题，通常有两种解决方法：</a:t>
            </a:r>
          </a:p>
          <a:p>
            <a:pPr eaLnBrk="1" hangingPunct="1">
              <a:buFontTx/>
              <a:buAutoNum type="arabicPeriod"/>
            </a:pPr>
            <a:r>
              <a:rPr lang="zh-CN" altLang="en-US" sz="2800" u="none" dirty="0">
                <a:solidFill>
                  <a:schemeClr val="tx1"/>
                </a:solidFill>
                <a:latin typeface="楷体" panose="02010609060101010101" pitchFamily="49" charset="-122"/>
                <a:ea typeface="楷体" panose="02010609060101010101" pitchFamily="49" charset="-122"/>
              </a:rPr>
              <a:t> 把类中的数据类型定义为一个抽象的、需根据具体问题要求确定的数据类型。在外部程序具体定义该类的对象前，首先定义该数据类型为某个具体存在的数据类型。</a:t>
            </a:r>
          </a:p>
          <a:p>
            <a:pPr eaLnBrk="1" hangingPunct="1">
              <a:buFontTx/>
              <a:buAutoNum type="arabicPeriod"/>
            </a:pPr>
            <a:r>
              <a:rPr lang="zh-CN" altLang="en-US" sz="2800" u="none" dirty="0">
                <a:solidFill>
                  <a:schemeClr val="tx1"/>
                </a:solidFill>
                <a:latin typeface="楷体" panose="02010609060101010101" pitchFamily="49" charset="-122"/>
                <a:ea typeface="楷体" panose="02010609060101010101" pitchFamily="49" charset="-122"/>
              </a:rPr>
              <a:t>把类中的数据类型定义为一个参数。在外部程序具体定义该类的对象时，同时用实际需要的数据类型指定该参数。</a:t>
            </a:r>
          </a:p>
          <a:p>
            <a:pPr eaLnBrk="1" hangingPunct="1"/>
            <a:r>
              <a:rPr lang="zh-CN" altLang="en-US" b="0" u="none" dirty="0">
                <a:solidFill>
                  <a:schemeClr val="tx1"/>
                </a:solidFill>
                <a:latin typeface="微软雅黑" panose="020B0503020204020204" pitchFamily="34" charset="-122"/>
                <a:ea typeface="微软雅黑" panose="020B0503020204020204" pitchFamily="34" charset="-122"/>
              </a:rPr>
              <a:t>方法</a:t>
            </a:r>
            <a:r>
              <a:rPr lang="en-US" altLang="zh-CN" b="0" u="none" dirty="0">
                <a:solidFill>
                  <a:schemeClr val="tx1"/>
                </a:solidFill>
                <a:latin typeface="微软雅黑" panose="020B0503020204020204" pitchFamily="34" charset="-122"/>
                <a:ea typeface="微软雅黑" panose="020B0503020204020204" pitchFamily="34" charset="-122"/>
              </a:rPr>
              <a:t>2</a:t>
            </a:r>
            <a:r>
              <a:rPr lang="zh-CN" altLang="en-US" b="0" u="none" dirty="0">
                <a:solidFill>
                  <a:schemeClr val="tx1"/>
                </a:solidFill>
                <a:latin typeface="微软雅黑" panose="020B0503020204020204" pitchFamily="34" charset="-122"/>
                <a:ea typeface="微软雅黑" panose="020B0503020204020204" pitchFamily="34" charset="-122"/>
              </a:rPr>
              <a:t>是一种比方法</a:t>
            </a:r>
            <a:r>
              <a:rPr lang="en-US" altLang="zh-CN" b="0" u="none" dirty="0">
                <a:solidFill>
                  <a:schemeClr val="tx1"/>
                </a:solidFill>
                <a:latin typeface="微软雅黑" panose="020B0503020204020204" pitchFamily="34" charset="-122"/>
                <a:ea typeface="微软雅黑" panose="020B0503020204020204" pitchFamily="34" charset="-122"/>
              </a:rPr>
              <a:t>1</a:t>
            </a:r>
            <a:r>
              <a:rPr lang="zh-CN" altLang="en-US" b="0" u="none" dirty="0">
                <a:solidFill>
                  <a:schemeClr val="tx1"/>
                </a:solidFill>
                <a:latin typeface="微软雅黑" panose="020B0503020204020204" pitchFamily="34" charset="-122"/>
                <a:ea typeface="微软雅黑" panose="020B0503020204020204" pitchFamily="34" charset="-122"/>
              </a:rPr>
              <a:t>更为有效的实现参数多态性的方法。</a:t>
            </a:r>
          </a:p>
          <a:p>
            <a:pPr eaLnBrk="1" hangingPunct="1"/>
            <a:r>
              <a:rPr lang="zh-CN" altLang="en-US" u="none" dirty="0">
                <a:solidFill>
                  <a:schemeClr val="tx1"/>
                </a:solidFill>
                <a:latin typeface="Times New Roman" panose="02020603050405020304" pitchFamily="18" charset="0"/>
                <a:ea typeface="宋体" panose="02010600030101010101" pitchFamily="2" charset="-122"/>
              </a:rPr>
              <a:t>     </a:t>
            </a:r>
            <a:r>
              <a:rPr lang="zh-CN" altLang="en-US" dirty="0">
                <a:latin typeface="楷体" panose="02010609060101010101" pitchFamily="49" charset="-122"/>
                <a:ea typeface="楷体" panose="02010609060101010101" pitchFamily="49" charset="-122"/>
              </a:rPr>
              <a:t>本章讨论的模板就是</a:t>
            </a:r>
            <a:r>
              <a:rPr lang="en-US" altLang="zh-CN" dirty="0">
                <a:latin typeface="楷体" panose="02010609060101010101" pitchFamily="49" charset="-122"/>
                <a:ea typeface="楷体" panose="02010609060101010101" pitchFamily="49" charset="-122"/>
              </a:rPr>
              <a:t>C++</a:t>
            </a:r>
            <a:r>
              <a:rPr lang="zh-CN" altLang="en-US" dirty="0">
                <a:latin typeface="楷体" panose="02010609060101010101" pitchFamily="49" charset="-122"/>
                <a:ea typeface="楷体" panose="02010609060101010101" pitchFamily="49" charset="-122"/>
              </a:rPr>
              <a:t>语言用</a:t>
            </a:r>
            <a:r>
              <a:rPr lang="zh-CN" altLang="en-US" dirty="0">
                <a:solidFill>
                  <a:schemeClr val="tx1"/>
                </a:solidFill>
              </a:rPr>
              <a:t>方法</a:t>
            </a:r>
            <a:r>
              <a:rPr lang="en-US" altLang="zh-CN" dirty="0">
                <a:solidFill>
                  <a:schemeClr val="tx1"/>
                </a:solidFill>
              </a:rPr>
              <a:t>2</a:t>
            </a:r>
            <a:r>
              <a:rPr lang="zh-CN" altLang="en-US" dirty="0">
                <a:latin typeface="楷体" panose="02010609060101010101" pitchFamily="49" charset="-122"/>
                <a:ea typeface="楷体" panose="02010609060101010101" pitchFamily="49" charset="-122"/>
              </a:rPr>
              <a:t>实现的参数多态性。</a:t>
            </a:r>
            <a:endParaRPr lang="zh-CN" altLang="en-US" sz="2800" dirty="0">
              <a:latin typeface="楷体" panose="02010609060101010101" pitchFamily="49" charset="-122"/>
              <a:ea typeface="楷体" panose="020106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Effect transition="in" filter="fade">
                                      <p:cBhvr>
                                        <p:cTn id="19" dur="500"/>
                                        <p:tgtEl>
                                          <p:spTgt spid="921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9219">
                                            <p:txEl>
                                              <p:pRg st="4" end="4"/>
                                            </p:txEl>
                                          </p:spTgt>
                                        </p:tgtEl>
                                        <p:attrNameLst>
                                          <p:attrName>style.visibility</p:attrName>
                                        </p:attrNameLst>
                                      </p:cBhvr>
                                      <p:to>
                                        <p:strVal val="visible"/>
                                      </p:to>
                                    </p:set>
                                    <p:anim calcmode="lin" valueType="num">
                                      <p:cBhvr>
                                        <p:cTn id="24" dur="1000" fill="hold"/>
                                        <p:tgtEl>
                                          <p:spTgt spid="9219">
                                            <p:txEl>
                                              <p:pRg st="4" end="4"/>
                                            </p:txEl>
                                          </p:spTgt>
                                        </p:tgtEl>
                                        <p:attrNameLst>
                                          <p:attrName>ppt_w</p:attrName>
                                        </p:attrNameLst>
                                      </p:cBhvr>
                                      <p:tavLst>
                                        <p:tav tm="0">
                                          <p:val>
                                            <p:fltVal val="0"/>
                                          </p:val>
                                        </p:tav>
                                        <p:tav tm="100000">
                                          <p:val>
                                            <p:strVal val="#ppt_w"/>
                                          </p:val>
                                        </p:tav>
                                      </p:tavLst>
                                    </p:anim>
                                    <p:anim calcmode="lin" valueType="num">
                                      <p:cBhvr>
                                        <p:cTn id="25" dur="1000" fill="hold"/>
                                        <p:tgtEl>
                                          <p:spTgt spid="9219">
                                            <p:txEl>
                                              <p:pRg st="4" end="4"/>
                                            </p:txEl>
                                          </p:spTgt>
                                        </p:tgtEl>
                                        <p:attrNameLst>
                                          <p:attrName>ppt_h</p:attrName>
                                        </p:attrNameLst>
                                      </p:cBhvr>
                                      <p:tavLst>
                                        <p:tav tm="0">
                                          <p:val>
                                            <p:fltVal val="0"/>
                                          </p:val>
                                        </p:tav>
                                        <p:tav tm="100000">
                                          <p:val>
                                            <p:strVal val="#ppt_h"/>
                                          </p:val>
                                        </p:tav>
                                      </p:tavLst>
                                    </p:anim>
                                    <p:anim calcmode="lin" valueType="num">
                                      <p:cBhvr>
                                        <p:cTn id="26" dur="1000" fill="hold"/>
                                        <p:tgtEl>
                                          <p:spTgt spid="9219">
                                            <p:txEl>
                                              <p:pRg st="4" end="4"/>
                                            </p:txEl>
                                          </p:spTgt>
                                        </p:tgtEl>
                                        <p:attrNameLst>
                                          <p:attrName>style.rotation</p:attrName>
                                        </p:attrNameLst>
                                      </p:cBhvr>
                                      <p:tavLst>
                                        <p:tav tm="0">
                                          <p:val>
                                            <p:fltVal val="90"/>
                                          </p:val>
                                        </p:tav>
                                        <p:tav tm="100000">
                                          <p:val>
                                            <p:fltVal val="0"/>
                                          </p:val>
                                        </p:tav>
                                      </p:tavLst>
                                    </p:anim>
                                    <p:animEffect transition="in" filter="fade">
                                      <p:cBhvr>
                                        <p:cTn id="27" dur="1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p:txBody>
          <a:bodyPr/>
          <a:lstStyle/>
          <a:p>
            <a:pPr>
              <a:defRPr/>
            </a:pPr>
            <a:fld id="{DD2A2D7B-28A2-46EE-8DD1-17376A04BB01}" type="slidenum">
              <a:rPr lang="en-US" altLang="zh-CN"/>
              <a:pPr>
                <a:defRPr/>
              </a:pPr>
              <a:t>7</a:t>
            </a:fld>
            <a:endParaRPr lang="en-US" altLang="zh-CN"/>
          </a:p>
        </p:txBody>
      </p:sp>
      <p:sp>
        <p:nvSpPr>
          <p:cNvPr id="10243" name="Text Box 2"/>
          <p:cNvSpPr txBox="1">
            <a:spLocks noChangeArrowheads="1"/>
          </p:cNvSpPr>
          <p:nvPr/>
        </p:nvSpPr>
        <p:spPr bwMode="auto">
          <a:xfrm>
            <a:off x="685800" y="990600"/>
            <a:ext cx="8229600" cy="442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160000"/>
              </a:lnSpc>
            </a:pPr>
            <a:r>
              <a:rPr lang="en-US" altLang="zh-CN" sz="2800" b="0" u="none" dirty="0">
                <a:solidFill>
                  <a:schemeClr val="tx1"/>
                </a:solidFill>
                <a:latin typeface="微软雅黑" panose="020B0503020204020204" pitchFamily="34" charset="-122"/>
                <a:ea typeface="微软雅黑" panose="020B0503020204020204" pitchFamily="34" charset="-122"/>
              </a:rPr>
              <a:t>C++</a:t>
            </a:r>
            <a:r>
              <a:rPr lang="zh-CN" altLang="en-US" sz="2800" b="0" u="none" dirty="0">
                <a:solidFill>
                  <a:schemeClr val="tx1"/>
                </a:solidFill>
                <a:latin typeface="微软雅黑" panose="020B0503020204020204" pitchFamily="34" charset="-122"/>
                <a:ea typeface="微软雅黑" panose="020B0503020204020204" pitchFamily="34" charset="-122"/>
              </a:rPr>
              <a:t>的解决之道：</a:t>
            </a:r>
            <a:r>
              <a:rPr lang="zh-CN" altLang="en-US" sz="2800" b="0" u="none" dirty="0" smtClean="0">
                <a:latin typeface="微软雅黑" panose="020B0503020204020204" pitchFamily="34" charset="-122"/>
                <a:ea typeface="微软雅黑" panose="020B0503020204020204" pitchFamily="34" charset="-122"/>
              </a:rPr>
              <a:t>模板</a:t>
            </a:r>
            <a:endParaRPr lang="en-US" altLang="zh-CN" sz="2800" b="0" u="none" dirty="0" smtClean="0">
              <a:solidFill>
                <a:schemeClr val="tx1"/>
              </a:solidFill>
              <a:latin typeface="微软雅黑" panose="020B0503020204020204" pitchFamily="34" charset="-122"/>
              <a:ea typeface="微软雅黑" panose="020B0503020204020204" pitchFamily="34" charset="-122"/>
            </a:endParaRPr>
          </a:p>
          <a:p>
            <a:pPr eaLnBrk="1" hangingPunct="1">
              <a:lnSpc>
                <a:spcPct val="160000"/>
              </a:lnSpc>
            </a:pPr>
            <a:endParaRPr lang="zh-CN" altLang="en-US" sz="2800" b="0" u="none" dirty="0">
              <a:solidFill>
                <a:schemeClr val="tx1"/>
              </a:solidFill>
              <a:latin typeface="微软雅黑" panose="020B0503020204020204" pitchFamily="34" charset="-122"/>
              <a:ea typeface="微软雅黑" panose="020B0503020204020204" pitchFamily="34" charset="-122"/>
            </a:endParaRPr>
          </a:p>
          <a:p>
            <a:pPr eaLnBrk="1" hangingPunct="1">
              <a:lnSpc>
                <a:spcPct val="160000"/>
              </a:lnSpc>
            </a:pPr>
            <a:r>
              <a:rPr lang="zh-CN" altLang="en-US" b="0" u="none" dirty="0">
                <a:solidFill>
                  <a:schemeClr val="tx1"/>
                </a:solidFill>
                <a:latin typeface="+mj-ea"/>
                <a:ea typeface="+mj-ea"/>
              </a:rPr>
              <a:t>模板是</a:t>
            </a:r>
            <a:r>
              <a:rPr lang="zh-CN" altLang="en-US" b="0" u="none" dirty="0">
                <a:latin typeface="+mj-ea"/>
                <a:ea typeface="+mj-ea"/>
              </a:rPr>
              <a:t>一种</a:t>
            </a:r>
            <a:r>
              <a:rPr lang="zh-CN" altLang="en-US" b="0" dirty="0">
                <a:latin typeface="+mj-ea"/>
                <a:ea typeface="+mj-ea"/>
              </a:rPr>
              <a:t>基于类型参数</a:t>
            </a:r>
            <a:r>
              <a:rPr lang="zh-CN" altLang="en-US" b="0" u="none" dirty="0">
                <a:latin typeface="+mj-ea"/>
                <a:ea typeface="+mj-ea"/>
              </a:rPr>
              <a:t>生成类或函数的机制</a:t>
            </a:r>
            <a:r>
              <a:rPr lang="zh-CN" altLang="en-US" b="0" u="none" dirty="0">
                <a:solidFill>
                  <a:schemeClr val="tx1"/>
                </a:solidFill>
                <a:latin typeface="+mj-ea"/>
                <a:ea typeface="+mj-ea"/>
              </a:rPr>
              <a:t>。</a:t>
            </a:r>
            <a:r>
              <a:rPr lang="zh-CN" altLang="en-US" b="0" dirty="0">
                <a:solidFill>
                  <a:schemeClr val="tx1"/>
                </a:solidFill>
                <a:latin typeface="+mj-ea"/>
                <a:ea typeface="+mj-ea"/>
              </a:rPr>
              <a:t>函数模板</a:t>
            </a:r>
            <a:r>
              <a:rPr lang="zh-CN" altLang="en-US" b="0" u="none" dirty="0">
                <a:solidFill>
                  <a:schemeClr val="tx1"/>
                </a:solidFill>
                <a:latin typeface="+mj-ea"/>
                <a:ea typeface="+mj-ea"/>
              </a:rPr>
              <a:t>和</a:t>
            </a:r>
            <a:r>
              <a:rPr lang="zh-CN" altLang="en-US" b="0" dirty="0">
                <a:solidFill>
                  <a:schemeClr val="tx1"/>
                </a:solidFill>
                <a:latin typeface="+mj-ea"/>
                <a:ea typeface="+mj-ea"/>
              </a:rPr>
              <a:t>类模板</a:t>
            </a:r>
            <a:r>
              <a:rPr lang="zh-CN" altLang="en-US" b="0" u="none" dirty="0">
                <a:solidFill>
                  <a:schemeClr val="tx1"/>
                </a:solidFill>
                <a:latin typeface="+mj-ea"/>
                <a:ea typeface="+mj-ea"/>
              </a:rPr>
              <a:t>可以使程序员只需要制定一个单独的代码段，就可表示</a:t>
            </a:r>
            <a:r>
              <a:rPr lang="zh-CN" altLang="en-US" b="0" u="none" dirty="0">
                <a:latin typeface="+mj-ea"/>
                <a:ea typeface="+mj-ea"/>
              </a:rPr>
              <a:t>一整套</a:t>
            </a:r>
            <a:r>
              <a:rPr lang="zh-CN" altLang="en-US" b="0" u="none" dirty="0">
                <a:solidFill>
                  <a:schemeClr val="tx1"/>
                </a:solidFill>
                <a:latin typeface="+mj-ea"/>
                <a:ea typeface="+mj-ea"/>
              </a:rPr>
              <a:t>称为</a:t>
            </a:r>
            <a:r>
              <a:rPr lang="zh-CN" altLang="en-US" b="0" u="none" dirty="0">
                <a:latin typeface="+mj-ea"/>
                <a:ea typeface="+mj-ea"/>
              </a:rPr>
              <a:t>函数模板特化</a:t>
            </a:r>
            <a:r>
              <a:rPr lang="zh-CN" altLang="en-US" b="0" u="none" dirty="0">
                <a:solidFill>
                  <a:schemeClr val="tx1"/>
                </a:solidFill>
                <a:latin typeface="+mj-ea"/>
                <a:ea typeface="+mj-ea"/>
              </a:rPr>
              <a:t>的相关（重载）函数或者是表示一整套称为类模板特化的相关的类。这种技术称为</a:t>
            </a:r>
            <a:r>
              <a:rPr lang="zh-CN" altLang="en-US" b="0" u="none" dirty="0">
                <a:latin typeface="+mj-ea"/>
                <a:ea typeface="+mj-ea"/>
              </a:rPr>
              <a:t>泛型程序设计</a:t>
            </a:r>
            <a:r>
              <a:rPr lang="en-US" altLang="zh-CN" b="0" u="none" dirty="0">
                <a:solidFill>
                  <a:schemeClr val="tx1"/>
                </a:solidFill>
                <a:latin typeface="+mj-ea"/>
                <a:ea typeface="+mj-ea"/>
              </a:rPr>
              <a:t>(Generic programming)</a:t>
            </a:r>
            <a:r>
              <a:rPr lang="zh-CN" altLang="en-US" b="0" u="none" dirty="0">
                <a:solidFill>
                  <a:schemeClr val="tx1"/>
                </a:solidFill>
                <a:latin typeface="+mj-ea"/>
                <a:ea typeface="+mj-ea"/>
              </a:rPr>
              <a:t>。本质是适应面更宽。</a:t>
            </a:r>
          </a:p>
        </p:txBody>
      </p:sp>
    </p:spTree>
  </p:cSld>
  <p:clrMapOvr>
    <a:masterClrMapping/>
  </p:clrMapOvr>
  <p:transition spd="slow">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233149CE-E5A7-4B5B-90C8-35D2A39D0B96}" type="slidenum">
              <a:rPr lang="en-US" altLang="zh-CN"/>
              <a:pPr>
                <a:defRPr/>
              </a:pPr>
              <a:t>8</a:t>
            </a:fld>
            <a:endParaRPr lang="en-US" altLang="zh-CN"/>
          </a:p>
        </p:txBody>
      </p:sp>
      <p:sp>
        <p:nvSpPr>
          <p:cNvPr id="12291"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1 Introduction</a:t>
            </a:r>
          </a:p>
        </p:txBody>
      </p:sp>
      <p:sp>
        <p:nvSpPr>
          <p:cNvPr id="12292" name="Rectangle 3"/>
          <p:cNvSpPr>
            <a:spLocks noGrp="1" noChangeArrowheads="1"/>
          </p:cNvSpPr>
          <p:nvPr>
            <p:ph type="body" idx="1"/>
          </p:nvPr>
        </p:nvSpPr>
        <p:spPr>
          <a:xfrm>
            <a:off x="152400" y="1524000"/>
            <a:ext cx="8839200" cy="2209800"/>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20000"/>
              </a:lnSpc>
            </a:pPr>
            <a:r>
              <a:rPr lang="zh-CN" altLang="en-US" sz="3600" b="1" smtClean="0">
                <a:latin typeface="Arial Narrow" panose="020B0606020202030204" pitchFamily="34" charset="0"/>
                <a:ea typeface="黑体" panose="02010609060101010101" pitchFamily="49" charset="-122"/>
              </a:rPr>
              <a:t>函数模板和类模板</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使程序员可以声明一组相关函数和相关类</a:t>
            </a:r>
          </a:p>
          <a:p>
            <a:pPr lvl="1" eaLnBrk="1" hangingPunct="1">
              <a:lnSpc>
                <a:spcPct val="120000"/>
              </a:lnSpc>
            </a:pPr>
            <a:r>
              <a:rPr lang="zh-CN" altLang="en-US" sz="3100" b="1" smtClean="0">
                <a:latin typeface="Arial Narrow" panose="020B0606020202030204" pitchFamily="34" charset="0"/>
                <a:ea typeface="黑体" panose="02010609060101010101" pitchFamily="49" charset="-122"/>
              </a:rPr>
              <a:t>泛型编程（</a:t>
            </a:r>
            <a:r>
              <a:rPr lang="en-US" altLang="zh-CN" sz="3100" b="1" smtClean="0">
                <a:latin typeface="Arial Narrow" panose="020B0606020202030204" pitchFamily="34" charset="0"/>
                <a:ea typeface="黑体" panose="02010609060101010101" pitchFamily="49" charset="-122"/>
              </a:rPr>
              <a:t>Generic programming</a:t>
            </a:r>
            <a:r>
              <a:rPr lang="zh-CN" altLang="en-US" sz="3100" b="1" smtClean="0">
                <a:latin typeface="Arial Narrow" panose="020B0606020202030204" pitchFamily="34" charset="0"/>
                <a:ea typeface="黑体" panose="02010609060101010101" pitchFamily="49" charset="-122"/>
              </a:rPr>
              <a:t>）</a:t>
            </a:r>
            <a:endParaRPr lang="zh-CN" altLang="en-US" sz="3500" b="1" smtClean="0">
              <a:latin typeface="Arial Narrow" panose="020B0606020202030204" pitchFamily="34" charset="0"/>
              <a:ea typeface="黑体" panose="02010609060101010101" pitchFamily="49" charset="-122"/>
            </a:endParaRP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fld id="{05E29AF2-F513-4314-BC49-5A14F1CD29F1}" type="slidenum">
              <a:rPr lang="en-US" altLang="zh-CN"/>
              <a:pPr>
                <a:defRPr/>
              </a:pPr>
              <a:t>9</a:t>
            </a:fld>
            <a:endParaRPr lang="en-US" altLang="zh-CN"/>
          </a:p>
        </p:txBody>
      </p:sp>
      <p:sp>
        <p:nvSpPr>
          <p:cNvPr id="14339" name="Rectangle 2"/>
          <p:cNvSpPr>
            <a:spLocks noRot="1" noChangeArrowheads="1"/>
          </p:cNvSpPr>
          <p:nvPr/>
        </p:nvSpPr>
        <p:spPr bwMode="auto">
          <a:xfrm>
            <a:off x="152400" y="609600"/>
            <a:ext cx="8839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130000"/>
              </a:lnSpc>
              <a:defRPr kumimoji="1" sz="2400" b="1" u="sng">
                <a:solidFill>
                  <a:srgbClr val="FF3300"/>
                </a:solidFill>
                <a:latin typeface="黑体" panose="02010609060101010101" pitchFamily="49" charset="-122"/>
                <a:ea typeface="黑体" panose="02010609060101010101" pitchFamily="49" charset="-122"/>
              </a:defRPr>
            </a:lvl1pPr>
            <a:lvl2pPr marL="742950" indent="-285750">
              <a:lnSpc>
                <a:spcPct val="130000"/>
              </a:lnSpc>
              <a:defRPr kumimoji="1" sz="2400" b="1" u="sng">
                <a:solidFill>
                  <a:srgbClr val="FF3300"/>
                </a:solidFill>
                <a:latin typeface="黑体" panose="02010609060101010101" pitchFamily="49" charset="-122"/>
                <a:ea typeface="黑体" panose="02010609060101010101" pitchFamily="49" charset="-122"/>
              </a:defRPr>
            </a:lvl2pPr>
            <a:lvl3pPr marL="1143000" indent="-228600">
              <a:lnSpc>
                <a:spcPct val="130000"/>
              </a:lnSpc>
              <a:defRPr kumimoji="1" sz="2400" b="1" u="sng">
                <a:solidFill>
                  <a:srgbClr val="FF3300"/>
                </a:solidFill>
                <a:latin typeface="黑体" panose="02010609060101010101" pitchFamily="49" charset="-122"/>
                <a:ea typeface="黑体" panose="02010609060101010101" pitchFamily="49" charset="-122"/>
              </a:defRPr>
            </a:lvl3pPr>
            <a:lvl4pPr marL="1600200" indent="-228600">
              <a:lnSpc>
                <a:spcPct val="130000"/>
              </a:lnSpc>
              <a:defRPr kumimoji="1" sz="2400" b="1" u="sng">
                <a:solidFill>
                  <a:srgbClr val="FF3300"/>
                </a:solidFill>
                <a:latin typeface="黑体" panose="02010609060101010101" pitchFamily="49" charset="-122"/>
                <a:ea typeface="黑体" panose="02010609060101010101" pitchFamily="49" charset="-122"/>
              </a:defRPr>
            </a:lvl4pPr>
            <a:lvl5pPr marL="2057400" indent="-228600">
              <a:lnSpc>
                <a:spcPct val="130000"/>
              </a:lnSpc>
              <a:defRPr kumimoji="1" sz="2400" b="1" u="sng">
                <a:solidFill>
                  <a:srgbClr val="FF3300"/>
                </a:solidFill>
                <a:latin typeface="黑体" panose="02010609060101010101" pitchFamily="49" charset="-122"/>
                <a:ea typeface="黑体" panose="02010609060101010101" pitchFamily="49" charset="-122"/>
              </a:defRPr>
            </a:lvl5pPr>
            <a:lvl6pPr marL="25146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6pPr>
            <a:lvl7pPr marL="29718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7pPr>
            <a:lvl8pPr marL="34290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8pPr>
            <a:lvl9pPr marL="3886200" indent="-228600" eaLnBrk="0" fontAlgn="base" hangingPunct="0">
              <a:lnSpc>
                <a:spcPct val="130000"/>
              </a:lnSpc>
              <a:spcBef>
                <a:spcPct val="0"/>
              </a:spcBef>
              <a:spcAft>
                <a:spcPct val="0"/>
              </a:spcAft>
              <a:defRPr kumimoji="1" sz="2400" b="1" u="sng">
                <a:solidFill>
                  <a:srgbClr val="FF3300"/>
                </a:solidFill>
                <a:latin typeface="黑体" panose="02010609060101010101" pitchFamily="49" charset="-122"/>
                <a:ea typeface="黑体" panose="02010609060101010101" pitchFamily="49" charset="-122"/>
              </a:defRPr>
            </a:lvl9pPr>
          </a:lstStyle>
          <a:p>
            <a:pPr eaLnBrk="1" hangingPunct="1">
              <a:lnSpc>
                <a:spcPct val="90000"/>
              </a:lnSpc>
            </a:pPr>
            <a:r>
              <a:rPr kumimoji="0" lang="en-US" altLang="zh-CN" sz="3600" u="none">
                <a:solidFill>
                  <a:srgbClr val="051AB3"/>
                </a:solidFill>
                <a:latin typeface="Arial Narrow" panose="020B0606020202030204" pitchFamily="34" charset="0"/>
              </a:rPr>
              <a:t>2 Function Templates</a:t>
            </a:r>
          </a:p>
        </p:txBody>
      </p:sp>
      <p:sp>
        <p:nvSpPr>
          <p:cNvPr id="14340" name="Rectangle 3"/>
          <p:cNvSpPr>
            <a:spLocks noGrp="1" noChangeArrowheads="1"/>
          </p:cNvSpPr>
          <p:nvPr>
            <p:ph type="body" idx="1"/>
          </p:nvPr>
        </p:nvSpPr>
        <p:spPr>
          <a:xfrm>
            <a:off x="152400" y="1493838"/>
            <a:ext cx="8839200" cy="4602162"/>
          </a:xfrm>
          <a:noFill/>
          <a:extLs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r>
              <a:rPr lang="zh-CN" altLang="en-US" sz="3600" b="1" dirty="0" smtClean="0">
                <a:latin typeface="Arial Narrow" panose="020B0606020202030204" pitchFamily="34" charset="0"/>
                <a:ea typeface="黑体" panose="02010609060101010101" pitchFamily="49" charset="-122"/>
              </a:rPr>
              <a:t>函数模板定义</a:t>
            </a:r>
          </a:p>
          <a:p>
            <a:pPr lvl="1" eaLnBrk="1" hangingPunct="1"/>
            <a:r>
              <a:rPr lang="zh-CN" altLang="en-US" sz="3100" b="1" dirty="0" smtClean="0">
                <a:latin typeface="Arial Narrow" panose="020B0606020202030204" pitchFamily="34" charset="0"/>
                <a:ea typeface="黑体" panose="02010609060101010101" pitchFamily="49" charset="-122"/>
              </a:rPr>
              <a:t>模板头</a:t>
            </a:r>
          </a:p>
          <a:p>
            <a:pPr lvl="2" eaLnBrk="1" hangingPunct="1"/>
            <a:r>
              <a:rPr lang="zh-CN" altLang="en-US" sz="3200" b="1" dirty="0" smtClean="0">
                <a:latin typeface="Arial Narrow" panose="020B0606020202030204" pitchFamily="34" charset="0"/>
                <a:ea typeface="黑体" panose="02010609060101010101" pitchFamily="49" charset="-122"/>
              </a:rPr>
              <a:t>关键字 </a:t>
            </a:r>
            <a:r>
              <a:rPr lang="en-US" altLang="zh-CN" sz="3200" b="1" dirty="0" smtClean="0">
                <a:solidFill>
                  <a:srgbClr val="FF3300"/>
                </a:solidFill>
                <a:latin typeface="Arial Narrow" panose="020B0606020202030204" pitchFamily="34" charset="0"/>
                <a:ea typeface="黑体" panose="02010609060101010101" pitchFamily="49" charset="-122"/>
              </a:rPr>
              <a:t>template</a:t>
            </a:r>
          </a:p>
          <a:p>
            <a:pPr lvl="2" eaLnBrk="1" hangingPunct="1"/>
            <a:r>
              <a:rPr lang="zh-CN" altLang="en-US" sz="3200" b="1" dirty="0" smtClean="0">
                <a:latin typeface="Arial Narrow" panose="020B0606020202030204" pitchFamily="34" charset="0"/>
                <a:ea typeface="黑体" panose="02010609060101010101" pitchFamily="49" charset="-122"/>
              </a:rPr>
              <a:t>模板参数列表</a:t>
            </a:r>
          </a:p>
          <a:p>
            <a:pPr lvl="3" eaLnBrk="1" hangingPunct="1">
              <a:buFont typeface="Wingdings" panose="05000000000000000000" pitchFamily="2" charset="2"/>
              <a:buChar char="Ø"/>
            </a:pPr>
            <a:r>
              <a:rPr lang="zh-CN" altLang="en-US" sz="2400" b="1" dirty="0" smtClean="0">
                <a:latin typeface="Consolas" panose="020B0609020204030204" pitchFamily="49" charset="0"/>
                <a:ea typeface="楷体_GB2312" pitchFamily="49" charset="-122"/>
              </a:rPr>
              <a:t>尖括号内（</a:t>
            </a:r>
            <a:r>
              <a:rPr lang="en-US" altLang="zh-CN" sz="2400" b="1" dirty="0" smtClean="0">
                <a:solidFill>
                  <a:srgbClr val="FF3300"/>
                </a:solidFill>
                <a:latin typeface="Consolas" panose="020B0609020204030204" pitchFamily="49" charset="0"/>
                <a:ea typeface="楷体_GB2312" pitchFamily="49" charset="-122"/>
              </a:rPr>
              <a:t>&lt;</a:t>
            </a:r>
            <a:r>
              <a:rPr lang="en-US" altLang="zh-CN" sz="2400" b="1" dirty="0" smtClean="0">
                <a:latin typeface="Consolas" panose="020B0609020204030204" pitchFamily="49" charset="0"/>
                <a:ea typeface="楷体_GB2312" pitchFamily="49" charset="-122"/>
              </a:rPr>
              <a:t> </a:t>
            </a:r>
            <a:r>
              <a:rPr lang="en-US" altLang="zh-CN" sz="2400" b="1" dirty="0" smtClean="0">
                <a:solidFill>
                  <a:srgbClr val="FF3300"/>
                </a:solidFill>
                <a:latin typeface="Consolas" panose="020B0609020204030204" pitchFamily="49" charset="0"/>
                <a:ea typeface="楷体_GB2312" pitchFamily="49" charset="-122"/>
              </a:rPr>
              <a:t>&gt;</a:t>
            </a:r>
            <a:r>
              <a:rPr lang="zh-CN" altLang="en-US" sz="2400" b="1" dirty="0" smtClean="0">
                <a:latin typeface="Consolas" panose="020B0609020204030204" pitchFamily="49" charset="0"/>
                <a:ea typeface="楷体_GB2312" pitchFamily="49" charset="-122"/>
              </a:rPr>
              <a:t>）</a:t>
            </a:r>
          </a:p>
          <a:p>
            <a:pPr lvl="3" eaLnBrk="1" hangingPunct="1">
              <a:buFont typeface="Wingdings" panose="05000000000000000000" pitchFamily="2" charset="2"/>
              <a:buChar char="Ø"/>
            </a:pPr>
            <a:r>
              <a:rPr lang="zh-CN" altLang="en-US" sz="2400" b="1" dirty="0" smtClean="0">
                <a:latin typeface="Consolas" panose="020B0609020204030204" pitchFamily="49" charset="0"/>
                <a:ea typeface="楷体_GB2312" pitchFamily="49" charset="-122"/>
              </a:rPr>
              <a:t>每个模板参数前面加关键字 </a:t>
            </a:r>
            <a:r>
              <a:rPr lang="en-US" altLang="zh-CN" sz="2400" b="1" dirty="0" smtClean="0">
                <a:latin typeface="Consolas" panose="020B0609020204030204" pitchFamily="49" charset="0"/>
                <a:ea typeface="楷体_GB2312" pitchFamily="49" charset="-122"/>
              </a:rPr>
              <a:t>class </a:t>
            </a:r>
            <a:r>
              <a:rPr lang="zh-CN" altLang="en-US" sz="2400" b="1" dirty="0" smtClean="0">
                <a:latin typeface="Consolas" panose="020B0609020204030204" pitchFamily="49" charset="0"/>
                <a:ea typeface="楷体_GB2312" pitchFamily="49" charset="-122"/>
              </a:rPr>
              <a:t>或 </a:t>
            </a:r>
            <a:r>
              <a:rPr lang="en-US" altLang="zh-CN" sz="2400" b="1" dirty="0" err="1" smtClean="0">
                <a:latin typeface="Consolas" panose="020B0609020204030204" pitchFamily="49" charset="0"/>
                <a:ea typeface="楷体_GB2312" pitchFamily="49" charset="-122"/>
              </a:rPr>
              <a:t>typename</a:t>
            </a:r>
            <a:endParaRPr lang="en-US" altLang="zh-CN" sz="2400" b="1" dirty="0" smtClean="0">
              <a:latin typeface="Consolas" panose="020B0609020204030204" pitchFamily="49" charset="0"/>
              <a:ea typeface="楷体_GB2312" pitchFamily="49" charset="-122"/>
            </a:endParaRPr>
          </a:p>
          <a:p>
            <a:pPr lvl="3" eaLnBrk="1" hangingPunct="1">
              <a:buFont typeface="Wingdings" panose="05000000000000000000" pitchFamily="2" charset="2"/>
              <a:buChar char="Ø"/>
            </a:pPr>
            <a:r>
              <a:rPr lang="zh-CN" altLang="en-US" sz="2400" b="1" dirty="0" smtClean="0">
                <a:latin typeface="Consolas" panose="020B0609020204030204" pitchFamily="49" charset="0"/>
                <a:ea typeface="楷体_GB2312" pitchFamily="49" charset="-122"/>
              </a:rPr>
              <a:t>用来声明函数模板参数类型，局部变量和返回值类型</a:t>
            </a:r>
          </a:p>
        </p:txBody>
      </p:sp>
    </p:spTree>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C language">
  <a:themeElements>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fontScheme name="C language">
      <a:majorFont>
        <a:latin typeface="Lucida Console"/>
        <a:ea typeface="楷体"/>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30000"/>
          </a:lnSpc>
          <a:spcBef>
            <a:spcPct val="0"/>
          </a:spcBef>
          <a:spcAft>
            <a:spcPct val="0"/>
          </a:spcAft>
          <a:buClrTx/>
          <a:buSzTx/>
          <a:buFontTx/>
          <a:buNone/>
          <a:tabLst/>
          <a:defRPr kumimoji="1" lang="zh-CN" altLang="en-US" sz="2400" b="1" i="0" u="sng" strike="noStrike" cap="none" normalizeH="0" baseline="0" smtClean="0">
            <a:ln>
              <a:noFill/>
            </a:ln>
            <a:solidFill>
              <a:srgbClr val="FF3300"/>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30000"/>
          </a:lnSpc>
          <a:spcBef>
            <a:spcPct val="0"/>
          </a:spcBef>
          <a:spcAft>
            <a:spcPct val="0"/>
          </a:spcAft>
          <a:buClrTx/>
          <a:buSzTx/>
          <a:buFontTx/>
          <a:buNone/>
          <a:tabLst/>
          <a:defRPr kumimoji="1" lang="zh-CN" altLang="en-US" sz="2400" b="1" i="0" u="sng" strike="noStrike" cap="none" normalizeH="0" baseline="0" smtClean="0">
            <a:ln>
              <a:noFill/>
            </a:ln>
            <a:solidFill>
              <a:srgbClr val="FF3300"/>
            </a:solidFill>
            <a:effectLst/>
            <a:latin typeface="黑体" panose="02010609060101010101" pitchFamily="49" charset="-122"/>
            <a:ea typeface="黑体" panose="02010609060101010101" pitchFamily="49" charset="-122"/>
          </a:defRPr>
        </a:defPPr>
      </a:lstStyle>
    </a:lnDef>
  </a:objectDefaults>
  <a:extraClrSchemeLst>
    <a:extraClrScheme>
      <a:clrScheme name="C language 1">
        <a:dk1>
          <a:srgbClr val="CCCCFF"/>
        </a:dk1>
        <a:lt1>
          <a:srgbClr val="FFFFFF"/>
        </a:lt1>
        <a:dk2>
          <a:srgbClr val="000000"/>
        </a:dk2>
        <a:lt2>
          <a:srgbClr val="808080"/>
        </a:lt2>
        <a:accent1>
          <a:srgbClr val="7889FB"/>
        </a:accent1>
        <a:accent2>
          <a:srgbClr val="2DB6B3"/>
        </a:accent2>
        <a:accent3>
          <a:srgbClr val="AAAAAA"/>
        </a:accent3>
        <a:accent4>
          <a:srgbClr val="DADADA"/>
        </a:accent4>
        <a:accent5>
          <a:srgbClr val="BEC4FD"/>
        </a:accent5>
        <a:accent6>
          <a:srgbClr val="28A5A2"/>
        </a:accent6>
        <a:hlink>
          <a:srgbClr val="C0C0C0"/>
        </a:hlink>
        <a:folHlink>
          <a:srgbClr val="D18213"/>
        </a:folHlink>
      </a:clrScheme>
      <a:clrMap bg1="dk2" tx1="lt1" bg2="dk1" tx2="lt2" accent1="accent1" accent2="accent2" accent3="accent3" accent4="accent4" accent5="accent5" accent6="accent6" hlink="hlink" folHlink="folHlink"/>
    </a:extraClrScheme>
    <a:extraClrScheme>
      <a:clrScheme name="C language 2">
        <a:dk1>
          <a:srgbClr val="000000"/>
        </a:dk1>
        <a:lt1>
          <a:srgbClr val="FFFFFF"/>
        </a:lt1>
        <a:dk2>
          <a:srgbClr val="228A88"/>
        </a:dk2>
        <a:lt2>
          <a:srgbClr val="808080"/>
        </a:lt2>
        <a:accent1>
          <a:srgbClr val="CCCCFF"/>
        </a:accent1>
        <a:accent2>
          <a:srgbClr val="2DB6B3"/>
        </a:accent2>
        <a:accent3>
          <a:srgbClr val="FFFFFF"/>
        </a:accent3>
        <a:accent4>
          <a:srgbClr val="000000"/>
        </a:accent4>
        <a:accent5>
          <a:srgbClr val="E2E2FF"/>
        </a:accent5>
        <a:accent6>
          <a:srgbClr val="28A5A2"/>
        </a:accent6>
        <a:hlink>
          <a:srgbClr val="051AB3"/>
        </a:hlink>
        <a:folHlink>
          <a:srgbClr val="D18213"/>
        </a:folHlink>
      </a:clrScheme>
      <a:clrMap bg1="lt1" tx1="dk1" bg2="lt2" tx2="dk2" accent1="accent1" accent2="accent2" accent3="accent3" accent4="accent4" accent5="accent5" accent6="accent6" hlink="hlink" folHlink="folHlink"/>
    </a:extraClrScheme>
    <a:extraClrScheme>
      <a:clrScheme name="C language 3">
        <a:dk1>
          <a:srgbClr val="000000"/>
        </a:dk1>
        <a:lt1>
          <a:srgbClr val="FFFFFF"/>
        </a:lt1>
        <a:dk2>
          <a:srgbClr val="228A88"/>
        </a:dk2>
        <a:lt2>
          <a:srgbClr val="808080"/>
        </a:lt2>
        <a:accent1>
          <a:srgbClr val="CCCCFF"/>
        </a:accent1>
        <a:accent2>
          <a:srgbClr val="D18213"/>
        </a:accent2>
        <a:accent3>
          <a:srgbClr val="FFFFFF"/>
        </a:accent3>
        <a:accent4>
          <a:srgbClr val="000000"/>
        </a:accent4>
        <a:accent5>
          <a:srgbClr val="E2E2FF"/>
        </a:accent5>
        <a:accent6>
          <a:srgbClr val="BD7510"/>
        </a:accent6>
        <a:hlink>
          <a:srgbClr val="051AB3"/>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4554</TotalTime>
  <Words>1817</Words>
  <Application>Microsoft Office PowerPoint</Application>
  <PresentationFormat>全屏显示(4:3)</PresentationFormat>
  <Paragraphs>226</Paragraphs>
  <Slides>40</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40</vt:i4>
      </vt:variant>
    </vt:vector>
  </HeadingPairs>
  <TitlesOfParts>
    <vt:vector size="59" baseType="lpstr">
      <vt:lpstr>黑体</vt:lpstr>
      <vt:lpstr>Arial</vt:lpstr>
      <vt:lpstr>Lucida Console</vt:lpstr>
      <vt:lpstr>楷体</vt:lpstr>
      <vt:lpstr>Wingdings</vt:lpstr>
      <vt:lpstr>Wingdings 2</vt:lpstr>
      <vt:lpstr>宋体</vt:lpstr>
      <vt:lpstr>Arial Black</vt:lpstr>
      <vt:lpstr>Courier New</vt:lpstr>
      <vt:lpstr>Arial Narrow</vt:lpstr>
      <vt:lpstr>Times New Roman</vt:lpstr>
      <vt:lpstr>楷体_GB2312</vt:lpstr>
      <vt:lpstr>Consolas</vt:lpstr>
      <vt:lpstr>AGaramond</vt:lpstr>
      <vt:lpstr>隶书</vt:lpstr>
      <vt:lpstr>C language</vt:lpstr>
      <vt:lpstr>Microsoft Word Document</vt:lpstr>
      <vt:lpstr>Microsoft Word 文档</vt:lpstr>
      <vt:lpstr>Microsoft Word 97 - 2003 Document</vt:lpstr>
      <vt:lpstr>PowerPoint 演示文稿</vt:lpstr>
      <vt:lpstr>第十四讲 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类模板中的成员函数的定义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human</cp:lastModifiedBy>
  <cp:revision>314</cp:revision>
  <cp:lastPrinted>1601-01-01T00:00:00Z</cp:lastPrinted>
  <dcterms:created xsi:type="dcterms:W3CDTF">1601-01-01T00:00:00Z</dcterms:created>
  <dcterms:modified xsi:type="dcterms:W3CDTF">2017-11-16T17:45:05Z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