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84"/>
  </p:notesMasterIdLst>
  <p:sldIdLst>
    <p:sldId id="370" r:id="rId2"/>
    <p:sldId id="380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512" r:id="rId20"/>
    <p:sldId id="450" r:id="rId21"/>
    <p:sldId id="451" r:id="rId22"/>
    <p:sldId id="452" r:id="rId23"/>
    <p:sldId id="453" r:id="rId24"/>
    <p:sldId id="454" r:id="rId25"/>
    <p:sldId id="513" r:id="rId26"/>
    <p:sldId id="514" r:id="rId27"/>
    <p:sldId id="515" r:id="rId28"/>
    <p:sldId id="516" r:id="rId29"/>
    <p:sldId id="459" r:id="rId30"/>
    <p:sldId id="517" r:id="rId31"/>
    <p:sldId id="461" r:id="rId32"/>
    <p:sldId id="462" r:id="rId33"/>
    <p:sldId id="463" r:id="rId34"/>
    <p:sldId id="518" r:id="rId35"/>
    <p:sldId id="465" r:id="rId36"/>
    <p:sldId id="466" r:id="rId37"/>
    <p:sldId id="519" r:id="rId38"/>
    <p:sldId id="520" r:id="rId39"/>
    <p:sldId id="469" r:id="rId40"/>
    <p:sldId id="521" r:id="rId41"/>
    <p:sldId id="522" r:id="rId42"/>
    <p:sldId id="472" r:id="rId43"/>
    <p:sldId id="473" r:id="rId44"/>
    <p:sldId id="523" r:id="rId45"/>
    <p:sldId id="524" r:id="rId46"/>
    <p:sldId id="476" r:id="rId47"/>
    <p:sldId id="525" r:id="rId48"/>
    <p:sldId id="526" r:id="rId49"/>
    <p:sldId id="479" r:id="rId50"/>
    <p:sldId id="480" r:id="rId51"/>
    <p:sldId id="481" r:id="rId52"/>
    <p:sldId id="482" r:id="rId53"/>
    <p:sldId id="483" r:id="rId54"/>
    <p:sldId id="484" r:id="rId55"/>
    <p:sldId id="527" r:id="rId56"/>
    <p:sldId id="486" r:id="rId57"/>
    <p:sldId id="528" r:id="rId58"/>
    <p:sldId id="488" r:id="rId59"/>
    <p:sldId id="529" r:id="rId60"/>
    <p:sldId id="530" r:id="rId61"/>
    <p:sldId id="491" r:id="rId62"/>
    <p:sldId id="492" r:id="rId63"/>
    <p:sldId id="531" r:id="rId64"/>
    <p:sldId id="494" r:id="rId65"/>
    <p:sldId id="495" r:id="rId66"/>
    <p:sldId id="496" r:id="rId67"/>
    <p:sldId id="497" r:id="rId68"/>
    <p:sldId id="498" r:id="rId69"/>
    <p:sldId id="499" r:id="rId70"/>
    <p:sldId id="532" r:id="rId71"/>
    <p:sldId id="533" r:id="rId72"/>
    <p:sldId id="502" r:id="rId73"/>
    <p:sldId id="534" r:id="rId74"/>
    <p:sldId id="535" r:id="rId75"/>
    <p:sldId id="505" r:id="rId76"/>
    <p:sldId id="506" r:id="rId77"/>
    <p:sldId id="507" r:id="rId78"/>
    <p:sldId id="536" r:id="rId79"/>
    <p:sldId id="537" r:id="rId80"/>
    <p:sldId id="510" r:id="rId81"/>
    <p:sldId id="511" r:id="rId82"/>
    <p:sldId id="379" r:id="rId8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6633"/>
    <a:srgbClr val="9900CC"/>
    <a:srgbClr val="FF00FF"/>
    <a:srgbClr val="FF3300"/>
    <a:srgbClr val="FF33CC"/>
    <a:srgbClr val="9933FF"/>
    <a:srgbClr val="2C8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2" autoAdjust="0"/>
    <p:restoredTop sz="98108" autoAdjust="0"/>
  </p:normalViewPr>
  <p:slideViewPr>
    <p:cSldViewPr>
      <p:cViewPr varScale="1">
        <p:scale>
          <a:sx n="108" d="100"/>
          <a:sy n="108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Aft>
                <a:spcPct val="0"/>
              </a:spcAft>
              <a:buClrTx/>
              <a:buFontTx/>
              <a:buNone/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buFontTx/>
              <a:buNone/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3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Aft>
                <a:spcPct val="0"/>
              </a:spcAft>
              <a:buClrTx/>
              <a:buFontTx/>
              <a:buNone/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buFontTx/>
              <a:buNone/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E97C0B-0061-49CB-B9D5-9AEAB36BD3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719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6400800"/>
            <a:ext cx="9144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ltGray">
          <a:xfrm>
            <a:off x="0" y="0"/>
            <a:ext cx="9144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4622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152400" y="76200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Courier New" panose="02070309020205020404" pitchFamily="49" charset="0"/>
              </a:rPr>
              <a:t>C++ How to Program</a:t>
            </a:r>
          </a:p>
        </p:txBody>
      </p:sp>
      <p:pic>
        <p:nvPicPr>
          <p:cNvPr id="6" name="Picture 12" descr="西安财经学院_校徽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533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6019800" y="6507163"/>
            <a:ext cx="2514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1" i="1">
                <a:solidFill>
                  <a:schemeClr val="bg1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</p:spTree>
    <p:extLst>
      <p:ext uri="{BB962C8B-B14F-4D97-AF65-F5344CB8AC3E}">
        <p14:creationId xmlns:p14="http://schemas.microsoft.com/office/powerpoint/2010/main" val="1347754527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D25A5-8B3A-4FB2-94EC-63727590B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850771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623888"/>
            <a:ext cx="2185988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4625" y="623888"/>
            <a:ext cx="64103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8BFEB-43D3-45D3-B95E-481175D568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561175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AD50C-2B30-4D24-9610-AC88DBA77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017124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D51ED-7D0C-4918-A61D-4C76B23D5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978328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4625" y="1447800"/>
            <a:ext cx="4297363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388" y="1447800"/>
            <a:ext cx="42989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1186-F738-4DBE-A80F-1F919272B1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088847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0A129-21BC-4D2D-A3EE-CB8FA7AC71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920155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57E58-4FCE-460B-B20E-801BD0FFF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67061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AF74-EDE7-4AAD-9389-AA46EA5BE1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835085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9CA4F-5C8D-4882-8E64-836BCF1E9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56795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6DFF2-8CB4-4BA1-B4DD-62D4A3B2F5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380771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0" y="6553200"/>
            <a:ext cx="9144000" cy="307975"/>
          </a:xfrm>
          <a:prstGeom prst="rect">
            <a:avLst/>
          </a:prstGeom>
          <a:solidFill>
            <a:srgbClr val="7889FB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174625" y="623888"/>
            <a:ext cx="874871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主标题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74625" y="1447800"/>
            <a:ext cx="87487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black">
          <a:xfrm>
            <a:off x="852488" y="2476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black">
          <a:xfrm>
            <a:off x="954088" y="214313"/>
            <a:ext cx="1238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IBM research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ltGray">
          <a:xfrm>
            <a:off x="0" y="0"/>
            <a:ext cx="9144000" cy="557213"/>
          </a:xfrm>
          <a:prstGeom prst="rect">
            <a:avLst/>
          </a:prstGeom>
          <a:solidFill>
            <a:srgbClr val="7889FB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00050" indent="-40005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r>
              <a:rPr lang="en-US" altLang="zh-CN" smtClean="0">
                <a:solidFill>
                  <a:schemeClr val="bg1"/>
                </a:solidFill>
                <a:latin typeface="Arial Black" panose="020B0A04020102020204" pitchFamily="34" charset="0"/>
              </a:rPr>
              <a:t>C++ How to Program</a:t>
            </a:r>
          </a:p>
        </p:txBody>
      </p:sp>
      <p:pic>
        <p:nvPicPr>
          <p:cNvPr id="1032" name="Picture 9" descr="西安财经学院_校徽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6305550"/>
            <a:ext cx="558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6019800" y="6583363"/>
            <a:ext cx="2514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1" i="1">
                <a:solidFill>
                  <a:schemeClr val="bg1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sp>
        <p:nvSpPr>
          <p:cNvPr id="221196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43400" y="658495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Aft>
                <a:spcPct val="0"/>
              </a:spcAft>
              <a:buClrTx/>
              <a:buFontTx/>
              <a:buNone/>
              <a:defRPr sz="1200" smtClean="0"/>
            </a:lvl1pPr>
          </a:lstStyle>
          <a:p>
            <a:pPr>
              <a:defRPr/>
            </a:pPr>
            <a:fld id="{8879E712-1226-4F6A-B680-F0F305A41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Ø"/>
        <a:defRPr sz="2200" kern="1200">
          <a:solidFill>
            <a:schemeClr val="hlink"/>
          </a:solidFill>
          <a:latin typeface="+mn-lt"/>
          <a:ea typeface="+mn-ea"/>
          <a:cs typeface="+mn-cs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ü"/>
        <a:defRPr sz="2000" kern="1200">
          <a:solidFill>
            <a:schemeClr val="hlink"/>
          </a:solidFill>
          <a:latin typeface="+mn-lt"/>
          <a:ea typeface="+mn-ea"/>
          <a:cs typeface="+mn-cs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1600" kern="1200">
          <a:solidFill>
            <a:schemeClr val="hlink"/>
          </a:solidFill>
          <a:latin typeface="+mn-lt"/>
          <a:ea typeface="+mn-ea"/>
          <a:cs typeface="+mn-cs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1600" kern="1200">
          <a:solidFill>
            <a:schemeClr val="hlink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2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3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4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7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8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9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/>
          <p:cNvSpPr txBox="1">
            <a:spLocks noChangeArrowheads="1"/>
          </p:cNvSpPr>
          <p:nvPr/>
        </p:nvSpPr>
        <p:spPr bwMode="black">
          <a:xfrm>
            <a:off x="5257800" y="1844675"/>
            <a:ext cx="3581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4400" b="1">
                <a:solidFill>
                  <a:srgbClr val="051AB3"/>
                </a:solidFill>
              </a:rPr>
              <a:t>Lecture 12: </a:t>
            </a:r>
            <a:br>
              <a:rPr lang="en-US" altLang="zh-CN" sz="4400" b="1">
                <a:solidFill>
                  <a:srgbClr val="051AB3"/>
                </a:solidFill>
              </a:rPr>
            </a:br>
            <a:r>
              <a:rPr lang="zh-CN" altLang="en-US" sz="4400" b="1">
                <a:solidFill>
                  <a:srgbClr val="051AB3"/>
                </a:solidFill>
              </a:rPr>
              <a:t>类与对象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82393CF-3AB0-47A5-BF25-F4BF500221D7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zh-CN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3305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iostream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库提供了一组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为类模板特化提供别名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为预定义的数据类型声明一个同义词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</a:p>
          <a:p>
            <a:pPr lvl="3" eaLnBrk="1" hangingPunct="1">
              <a:lnSpc>
                <a:spcPct val="150000"/>
              </a:lnSpc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Card *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CardPtr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4" eaLnBrk="1" hangingPunct="1">
              <a:lnSpc>
                <a:spcPct val="150000"/>
              </a:lnSpc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CardPtr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Card 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的同义词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更短更易理解的标识符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556D4B6-A00F-4FFE-951A-25067E90C0CD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zh-CN" sz="12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53400" cy="45529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代表了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basic_istream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字符输入的类模板特化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代表了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basic_ostream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字符输出的类模板特化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代表了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字符输入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输出的类模板特化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CFA9167-1996-48CD-8D67-80137FDB5A98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57250"/>
            <a:ext cx="7924800" cy="52705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流模板层次</a:t>
            </a:r>
          </a:p>
          <a:p>
            <a:pPr lvl="1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basic_istream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basic_ostream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派生自同一个类模板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basic_ios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basic_iostream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派生自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basic_istream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basic_ostream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使用的是多重继承</a:t>
            </a:r>
          </a:p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流操纵符重载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流插入运算符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左移运算符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(&lt;&lt;)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重载为流插入运算符来实现流的输出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流提取运算符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右移运算符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(&gt;&gt;)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重载为流提取运算符来实现流的输入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78249ED-DC4C-458D-9284-6B537373F75F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zh-CN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791200"/>
            <a:ext cx="8745538" cy="3111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600" dirty="0" smtClean="0">
                <a:solidFill>
                  <a:srgbClr val="4D99FF"/>
                </a:solidFill>
                <a:ea typeface="宋体" panose="02010600030101010101" pitchFamily="2" charset="-122"/>
              </a:rPr>
              <a:t>Fig. 15.1</a:t>
            </a:r>
            <a:r>
              <a:rPr lang="en-US" altLang="zh-CN" sz="1600" dirty="0" smtClean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Stream-I/O template hierarchy portion.  </a:t>
            </a:r>
          </a:p>
        </p:txBody>
      </p:sp>
      <p:pic>
        <p:nvPicPr>
          <p:cNvPr id="16388" name="Picture 3" descr="AAEMZJ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7" r="19208"/>
          <a:stretch>
            <a:fillRect/>
          </a:stretch>
        </p:blipFill>
        <p:spPr bwMode="auto">
          <a:xfrm>
            <a:off x="685800" y="685800"/>
            <a:ext cx="7848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8DF5A21-BE13-46F5-A57B-1B9245D78E93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793750"/>
            <a:ext cx="8001000" cy="5588000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标准流对象</a:t>
            </a: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lvl="2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被连接到标准输入设备，通常是键盘</a:t>
            </a: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lvl="2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被连接到标准输出设备，通常是显示器</a:t>
            </a:r>
          </a:p>
          <a:p>
            <a:pPr lvl="2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被连接到标准错误设备</a:t>
            </a:r>
          </a:p>
          <a:p>
            <a:pPr lvl="3"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无缓冲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立刻显示</a:t>
            </a: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clog</a:t>
            </a:r>
          </a:p>
          <a:p>
            <a:pPr lvl="3"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被连接到标准错误设备</a:t>
            </a:r>
          </a:p>
          <a:p>
            <a:pPr lvl="3"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带缓冲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直到缓冲区满或被清空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56605F9-ACB8-4FB3-924C-4C43BFEF3BC0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3900" y="609600"/>
            <a:ext cx="8001000" cy="55768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文件处理模板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basic_ifstream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用于文件输入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basic_istream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basic_ofstream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用于文件输出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basic_ostream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basic_fstream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用于文件输入和输出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basic_iostream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typedef specializations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ifstream, ofstream and fstream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A7CB2CE-8CBD-4664-8A4F-7D92F9D914F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0"/>
            <a:ext cx="8745538" cy="3111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200" smtClean="0">
                <a:solidFill>
                  <a:srgbClr val="4D99FF"/>
                </a:solidFill>
                <a:ea typeface="宋体" panose="02010600030101010101" pitchFamily="2" charset="-122"/>
              </a:rPr>
              <a:t>Fig. 15.2</a:t>
            </a:r>
            <a:r>
              <a:rPr lang="en-US" altLang="zh-CN" sz="1200" smtClean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Stream-I/O template hierarchy portion showing the main file-processing templates. </a:t>
            </a:r>
          </a:p>
        </p:txBody>
      </p:sp>
      <p:pic>
        <p:nvPicPr>
          <p:cNvPr id="19460" name="Picture 3" descr="AAEMZJ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5184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B97E25B-D76C-48DC-9BF5-D95F649AD21A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zh-CN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12.3 </a:t>
            </a:r>
            <a:r>
              <a:rPr lang="zh-CN" altLang="en-US" dirty="0" smtClean="0">
                <a:ea typeface="宋体" panose="02010600030101010101" pitchFamily="2" charset="-122"/>
              </a:rPr>
              <a:t>输出流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01000" cy="497205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提供了格式化和非格式化的输出功能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标准数据类型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字符输出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非格式化的输出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整数输出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浮点数输出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指定宽度数据的输出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区域填充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科学计数法输出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DB29729-1DE5-44E2-B200-CAFA3AB2ABF6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0772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12.3.1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char *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变量的输出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01000" cy="414337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* 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字符型指针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能够自动判断数据类型，对比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是个优点，但有时会产生一些问题，如： </a:t>
            </a:r>
            <a:b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*ptr ,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如何输出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的地址？</a:t>
            </a:r>
          </a:p>
          <a:p>
            <a:pPr lvl="1"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显然，不可以使用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</a:p>
          <a:p>
            <a:pPr lvl="2"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已经被重载为将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char*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作为空字符结尾的字符串来打印</a:t>
            </a:r>
          </a:p>
          <a:p>
            <a:pPr lvl="1"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</a:p>
          <a:p>
            <a:pPr lvl="2"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强制转换为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</a:p>
          <a:p>
            <a:pPr lvl="1"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进制形式打印的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82575C8-BD26-4561-8064-91C6F427FB31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zh-CN" sz="1200"/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0" y="0"/>
          <a:ext cx="7037388" cy="465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3" imgW="7074123" imgH="4666769" progId="Word.Document.8">
                  <p:embed/>
                </p:oleObj>
              </mc:Choice>
              <mc:Fallback>
                <p:oleObj name="Document" r:id="rId3" imgW="7074123" imgH="46667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65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5257800" y="3733800"/>
            <a:ext cx="2822575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Cast the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 *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a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void *</a:t>
            </a:r>
          </a:p>
        </p:txBody>
      </p:sp>
      <p:sp>
        <p:nvSpPr>
          <p:cNvPr id="483334" name="Line 6"/>
          <p:cNvSpPr>
            <a:spLocks noChangeShapeType="1"/>
          </p:cNvSpPr>
          <p:nvPr/>
        </p:nvSpPr>
        <p:spPr bwMode="auto">
          <a:xfrm flipH="1" flipV="1">
            <a:off x="2743200" y="33528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4800600" y="48006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Address prints as a hexadecimal (base-16) number</a:t>
            </a:r>
          </a:p>
        </p:txBody>
      </p:sp>
      <p:sp>
        <p:nvSpPr>
          <p:cNvPr id="483336" name="Line 8"/>
          <p:cNvSpPr>
            <a:spLocks noChangeShapeType="1"/>
          </p:cNvSpPr>
          <p:nvPr/>
        </p:nvSpPr>
        <p:spPr bwMode="auto">
          <a:xfrm flipH="1" flipV="1">
            <a:off x="4191000" y="4419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 animBg="1"/>
      <p:bldP spid="483334" grpId="0" animBg="1"/>
      <p:bldP spid="483335" grpId="0" animBg="1"/>
      <p:bldP spid="4833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C64A977-B71D-4889-BDC0-F701B9C0CB1C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07950" y="1557338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zh-CN" altLang="en-US" sz="3600">
                <a:solidFill>
                  <a:srgbClr val="D6009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学习目标：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762000" y="2276475"/>
            <a:ext cx="82026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 marL="91440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Ø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 marL="1377950" indent="-3492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ü"/>
              <a:defRPr sz="200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 marL="1885950" indent="-3429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160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 marL="2349500" indent="-3492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  <a:lvl6pPr marL="28067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6pPr>
            <a:lvl7pPr marL="32639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7pPr>
            <a:lvl8pPr marL="37211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8pPr>
            <a:lvl9pPr marL="41783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b="1" dirty="0">
                <a:latin typeface="Arial Narrow" panose="020B0606020202030204" pitchFamily="34" charset="0"/>
                <a:ea typeface="黑体" panose="02010609060101010101" pitchFamily="49" charset="-122"/>
              </a:rPr>
              <a:t>C++</a:t>
            </a: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面向对象的输入</a:t>
            </a:r>
            <a:r>
              <a:rPr lang="en-US" altLang="zh-CN" b="1" dirty="0">
                <a:latin typeface="Arial Narrow" panose="020B0606020202030204" pitchFamily="34" charset="0"/>
                <a:ea typeface="黑体" panose="02010609060101010101" pitchFamily="49" charset="-122"/>
              </a:rPr>
              <a:t>/</a:t>
            </a: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输出流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能够格式化输入和输出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Arial Narrow" panose="020B060602020203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流类的层次结构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使用流操纵符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控制对齐和内容填充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判断输入</a:t>
            </a:r>
            <a:r>
              <a:rPr lang="en-US" altLang="zh-CN" b="1" dirty="0">
                <a:latin typeface="Arial Narrow" panose="020B0606020202030204" pitchFamily="34" charset="0"/>
                <a:ea typeface="黑体" panose="02010609060101010101" pitchFamily="49" charset="-122"/>
              </a:rPr>
              <a:t>/</a:t>
            </a: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输出操作的成功与失败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把输出流连到输入上</a:t>
            </a:r>
            <a:r>
              <a:rPr lang="zh-CN" altLang="en-US" b="1" dirty="0">
                <a:ea typeface="宋体" panose="02010600030101010101" pitchFamily="2" charset="-122"/>
              </a:rPr>
              <a:t/>
            </a:r>
            <a:br>
              <a:rPr lang="zh-CN" altLang="en-US" b="1" dirty="0">
                <a:ea typeface="宋体" panose="02010600030101010101" pitchFamily="2" charset="-122"/>
              </a:rPr>
            </a:b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b="1" dirty="0"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5125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76200" y="609600"/>
            <a:ext cx="8763000" cy="990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4000" smtClean="0">
                <a:latin typeface="Arial Narrow" panose="020B0606020202030204" pitchFamily="34" charset="0"/>
                <a:ea typeface="黑体" panose="02010609060101010101" pitchFamily="49" charset="-122"/>
              </a:rPr>
              <a:t>第十五讲 输入输出流</a:t>
            </a:r>
            <a:endParaRPr lang="zh-CN" altLang="en-US" sz="4000" smtClean="0">
              <a:latin typeface="Arial Narrow" panose="020B0606020202030204" pitchFamily="34" charset="0"/>
            </a:endParaRPr>
          </a:p>
        </p:txBody>
      </p:sp>
      <p:pic>
        <p:nvPicPr>
          <p:cNvPr id="5126" name="Picture 5" descr="profes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85800"/>
            <a:ext cx="1752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C238D72-96FB-43D7-ADB5-E6DC469593AA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zh-CN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5963"/>
            <a:ext cx="73914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12.3.2 </a:t>
            </a:r>
            <a:r>
              <a:rPr lang="zh-CN" altLang="en-US" sz="2800" dirty="0" smtClean="0">
                <a:ea typeface="宋体" panose="02010600030101010101" pitchFamily="2" charset="-122"/>
              </a:rPr>
              <a:t>使用成员函数</a:t>
            </a:r>
            <a:r>
              <a:rPr lang="en-US" altLang="zh-CN" sz="2800" dirty="0" smtClean="0">
                <a:ea typeface="宋体" panose="02010600030101010101" pitchFamily="2" charset="-122"/>
              </a:rPr>
              <a:t>put</a:t>
            </a:r>
            <a:r>
              <a:rPr lang="zh-CN" altLang="en-US" sz="2800" dirty="0" smtClean="0">
                <a:ea typeface="宋体" panose="02010600030101010101" pitchFamily="2" charset="-122"/>
              </a:rPr>
              <a:t>进行字符输出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30363"/>
            <a:ext cx="8001000" cy="4770437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输出一个字符</a:t>
            </a:r>
          </a:p>
          <a:p>
            <a:pPr lvl="1" eaLnBrk="1" hangingPunct="1"/>
            <a:r>
              <a:rPr lang="zh-CN" altLang="en-US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dirty="0" err="1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en-US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对象返回一个引用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可以级联（串联）使用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可以用代表一个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值的数字表达式调用</a:t>
            </a: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  <a:p>
            <a:pPr lvl="2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cout.put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'A'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lvl="2" eaLnBrk="1" hangingPunct="1"/>
            <a:r>
              <a:rPr lang="en-US" altLang="zh-CN" dirty="0" err="1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cout.put</a:t>
            </a:r>
            <a:r>
              <a:rPr lang="en-US" altLang="zh-CN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'A' ).put( '\n' );</a:t>
            </a:r>
          </a:p>
          <a:p>
            <a:pPr lvl="2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cout.put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lvl="1" eaLnBrk="1" hangingPunct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8000C36-BDA8-4ED3-8035-097956838A48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12.4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输入流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579938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输入功能</a:t>
            </a:r>
          </a:p>
          <a:p>
            <a:pPr lvl="1"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流提取运算符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&gt;&gt;)</a:t>
            </a:r>
          </a:p>
          <a:p>
            <a:pPr lvl="2"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跳过空白字符（空格，制表符和换行符）</a:t>
            </a:r>
          </a:p>
          <a:p>
            <a:pPr lvl="2" eaLnBrk="1" hangingPunct="1"/>
            <a:r>
              <a:rPr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给接收到所提取的信息的流对象</a:t>
            </a:r>
            <a:r>
              <a:rPr lang="en-US" altLang="zh-CN" sz="2400" dirty="0" err="1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返回一个引用</a:t>
            </a:r>
          </a:p>
          <a:p>
            <a:pPr lvl="1"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若引用被用做判断条件，将隐式调用流重载的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*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强制转换运算符函数</a:t>
            </a:r>
          </a:p>
          <a:p>
            <a:pPr lvl="2"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转化为非空指针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(true)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或空指针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(false)</a:t>
            </a:r>
          </a:p>
          <a:p>
            <a:pPr lvl="3"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基于最后输入操作的成功与否</a:t>
            </a:r>
          </a:p>
          <a:p>
            <a:pPr lvl="4"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试图越过流的末尾进行读取操作时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FE596CB-CFA8-4552-BB24-8BDA27F463E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277971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状态位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控制流的状态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当输入错误数据类型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当流提取操作失败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68C6323-3CF2-4867-BBE4-0CB80F8F81F5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12.4.1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get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getline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成员函数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45672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不带参数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从指定的输入流中读取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一个字符，并将该字符作为函数调用的值返回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包括空白字符和非图形字符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当遇到输入流中的文件结束符时，返回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EOF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带一个字符引用参数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读取输入流中的下一个字符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包括空白字符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并将这个字符存在其引用的字符参数内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给调用它的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对象返回一个引用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FBE7DAC-0BC5-4183-BFB8-F98B969A15A1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610600" cy="5640388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个参数：一个字符数组，一个数组长度，和一个分隔符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'\n' 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读取并存储字符到字符数组中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或者在读取比指定的最大字符数少一个字符后结束，或者在遇到分隔符时结束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分隔符不会放到字符数组中，仍然会保留在输入流中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空字符会被插入到字符数组中作为结束符号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0(false)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表明没有在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中遇到文件结束符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end-of-file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1(true)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表明在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中遇到文件结束符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end-of-file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A06DE67-F29E-448A-AD32-4012FBD13C2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zh-CN" sz="1200"/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0" y="0"/>
          <a:ext cx="7037388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Document" r:id="rId3" imgW="7074123" imgH="7188055" progId="Word.Document.8">
                  <p:embed/>
                </p:oleObj>
              </mc:Choice>
              <mc:Fallback>
                <p:oleObj name="Document" r:id="rId3" imgW="7074123" imgH="71880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6022975" y="2211388"/>
            <a:ext cx="2740025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Call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eof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member function before end-of-file is reached</a:t>
            </a:r>
          </a:p>
        </p:txBody>
      </p:sp>
      <p:sp>
        <p:nvSpPr>
          <p:cNvPr id="484358" name="Line 6"/>
          <p:cNvSpPr>
            <a:spLocks noChangeShapeType="1"/>
          </p:cNvSpPr>
          <p:nvPr/>
        </p:nvSpPr>
        <p:spPr bwMode="auto">
          <a:xfrm flipH="1">
            <a:off x="4724400" y="2362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5181600" y="4343400"/>
            <a:ext cx="3048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while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 terminates when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member function returns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EOF</a:t>
            </a:r>
          </a:p>
        </p:txBody>
      </p:sp>
      <p:sp>
        <p:nvSpPr>
          <p:cNvPr id="484360" name="Line 8"/>
          <p:cNvSpPr>
            <a:spLocks noChangeShapeType="1"/>
          </p:cNvSpPr>
          <p:nvPr/>
        </p:nvSpPr>
        <p:spPr bwMode="auto">
          <a:xfrm flipH="1" flipV="1">
            <a:off x="3733800" y="38862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animBg="1"/>
      <p:bldP spid="484358" grpId="0" animBg="1"/>
      <p:bldP spid="484359" grpId="0" animBg="1"/>
      <p:bldP spid="4843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5A2C2BC-6049-4AFC-A566-57CD64672375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zh-CN" sz="1200"/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0" y="0"/>
          <a:ext cx="7037388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Document" r:id="rId3" imgW="7074123" imgH="3494773" progId="Word.Document.8">
                  <p:embed/>
                </p:oleObj>
              </mc:Choice>
              <mc:Fallback>
                <p:oleObj name="Document" r:id="rId3" imgW="7074123" imgH="34947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5486400" y="1143000"/>
            <a:ext cx="3352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Display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character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which currently contains the value of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EOF</a:t>
            </a:r>
          </a:p>
        </p:txBody>
      </p:sp>
      <p:sp>
        <p:nvSpPr>
          <p:cNvPr id="485382" name="Line 6"/>
          <p:cNvSpPr>
            <a:spLocks noChangeShapeType="1"/>
          </p:cNvSpPr>
          <p:nvPr/>
        </p:nvSpPr>
        <p:spPr bwMode="auto">
          <a:xfrm flipH="1" flipV="1">
            <a:off x="4572000" y="609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4953000" y="20574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Call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eof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member function after end-of-file is reached </a:t>
            </a:r>
          </a:p>
        </p:txBody>
      </p:sp>
      <p:sp>
        <p:nvSpPr>
          <p:cNvPr id="485384" name="Line 8"/>
          <p:cNvSpPr>
            <a:spLocks noChangeShapeType="1"/>
          </p:cNvSpPr>
          <p:nvPr/>
        </p:nvSpPr>
        <p:spPr bwMode="auto">
          <a:xfrm flipH="1" flipV="1">
            <a:off x="4800600" y="9144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733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End-of-file is represented by </a:t>
            </a:r>
            <a:r>
              <a:rPr lang="en-US" altLang="zh-CN" sz="1600" i="1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&lt;ctrl&gt;-z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on Microsoft Windows systems, </a:t>
            </a:r>
            <a:r>
              <a:rPr lang="en-US" altLang="zh-CN" sz="1600" i="1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&lt;ctrl&gt;-d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on UNIX and Macintosh systems.</a:t>
            </a:r>
          </a:p>
        </p:txBody>
      </p:sp>
      <p:sp>
        <p:nvSpPr>
          <p:cNvPr id="485386" name="Line 10"/>
          <p:cNvSpPr>
            <a:spLocks noChangeShapeType="1"/>
          </p:cNvSpPr>
          <p:nvPr/>
        </p:nvSpPr>
        <p:spPr bwMode="auto">
          <a:xfrm flipH="1" flipV="1">
            <a:off x="533400" y="2362200"/>
            <a:ext cx="426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1" grpId="0" animBg="1"/>
      <p:bldP spid="485382" grpId="0" animBg="1"/>
      <p:bldP spid="485383" grpId="0" animBg="1"/>
      <p:bldP spid="485384" grpId="0" animBg="1"/>
      <p:bldP spid="485385" grpId="0" animBg="1"/>
      <p:bldP spid="4853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225A81A-A254-4D66-A899-07BDCD2DA2E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zh-CN" sz="1200"/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0" y="0"/>
          <a:ext cx="7037388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3" imgW="7074123" imgH="6483922" progId="Word.Document.8">
                  <p:embed/>
                </p:oleObj>
              </mc:Choice>
              <mc:Fallback>
                <p:oleObj name="Document" r:id="rId3" imgW="7074123" imgH="64839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4876800" y="3581400"/>
            <a:ext cx="28194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Use stream extraction with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cin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H="1" flipV="1">
            <a:off x="1981200" y="358140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5562600" y="4953000"/>
            <a:ext cx="31242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Call three-argument version of member function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(third argument is default value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'\n'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)</a:t>
            </a:r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 flipV="1">
            <a:off x="2667000" y="5029200"/>
            <a:ext cx="2895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 animBg="1"/>
      <p:bldP spid="486406" grpId="0" animBg="1"/>
      <p:bldP spid="486407" grpId="0" animBg="1"/>
      <p:bldP spid="48640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5237C08-E662-49CA-9923-F10E63227FA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zh-CN" sz="1200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0" y="0"/>
          <a:ext cx="697865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3" imgW="7046703" imgH="1963189" progId="Word.Document.8">
                  <p:embed/>
                </p:oleObj>
              </mc:Choice>
              <mc:Fallback>
                <p:oleObj name="Document" r:id="rId3" imgW="7046703" imgH="196318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7865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4038600" y="533400"/>
            <a:ext cx="3124200" cy="107950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Stream extraction operation reads up to first white-space character; </a:t>
            </a:r>
            <a:r>
              <a:rPr lang="zh-CN" altLang="en-US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剩余的部分依然在输入队列中，会被下一个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cin</a:t>
            </a:r>
            <a:r>
              <a:rPr lang="zh-CN" altLang="en-US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读入</a:t>
            </a: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1143000" y="76200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4267200" y="2133600"/>
            <a:ext cx="2971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member function reads up to the delimiter character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'\n'</a:t>
            </a:r>
            <a:endParaRPr lang="en-US" altLang="zh-CN" sz="1600"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 flipV="1">
            <a:off x="2971800" y="1600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animBg="1"/>
      <p:bldP spid="487430" grpId="0" animBg="1"/>
      <p:bldP spid="487431" grpId="0" animBg="1"/>
      <p:bldP spid="4874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6FD60D6-77EA-45D6-874A-A33AA6E2EC8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763000" cy="49577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getline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类似第三个版本的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成员函数，在末尾插入空字符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从流中移除分隔符，即读入后丢弃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个参数：一个字符数组，一个数组长度，和一个分隔符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'\n' 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读取并存储字符到字符数组中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或者在读取比指定的最大字符数少一个字符后结束，或者在遇到分隔符时结束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分隔符不会放到字符数组中，会从输入流中移除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输入数组的末尾插入一个空字符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0"/>
              </a:spcAft>
              <a:buClrTx/>
              <a:buFontTx/>
              <a:buNone/>
            </a:pPr>
            <a:fld id="{3058E641-111C-4637-A08F-A5A236F0C3E7}" type="slidenum"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lnSpc>
                  <a:spcPct val="12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457575"/>
          </a:xfr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input/output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  <a:p>
            <a:pPr marL="747713" lvl="1" indent="-290513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特性是面向对象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重载、引用等</a:t>
            </a:r>
          </a:p>
          <a:p>
            <a:pPr marL="747713" lvl="1" indent="-290513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类型安全的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  <a:p>
            <a:pPr marL="1143000" lvl="2" indent="-228600" eaLnBrk="1" hangingPunct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操作对数据类型敏感</a:t>
            </a:r>
          </a:p>
          <a:p>
            <a:pPr marL="1143000" lvl="2" indent="-228600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类型不匹配的数据不能“暗中”通过系统</a:t>
            </a:r>
          </a:p>
          <a:p>
            <a:pPr marL="747713" lvl="1" indent="-290513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实现对用户自定义类型的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 marL="1143000" lvl="2" indent="-228600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通过重载流插入符”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和流提取运算符”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来实现用户自定义类型数据的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B29A776-0EE0-4354-8B6A-808C58C944F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zh-CN" sz="1200"/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0" y="0"/>
          <a:ext cx="7037388" cy="582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3" imgW="7074123" imgH="5844880" progId="Word.Document.8">
                  <p:embed/>
                </p:oleObj>
              </mc:Choice>
              <mc:Fallback>
                <p:oleObj name="Document" r:id="rId3" imgW="7074123" imgH="58448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82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5334000" y="3276600"/>
            <a:ext cx="2895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Call member function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getline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 flipH="1" flipV="1">
            <a:off x="3048000" y="33528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3" grpId="0" animBg="1"/>
      <p:bldP spid="4884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7922AAF-D5CD-4708-99AC-0A19FD459B30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93738"/>
            <a:ext cx="52578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52538" indent="-1252538" eaLnBrk="1" hangingPunct="1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12.4.2 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istream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的成员函数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peek,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putback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 ignore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71613"/>
            <a:ext cx="8458200" cy="47767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ignore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读取并丢弃一定数量的字符或者是遇到指定分隔符时停止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默认丢弃一个字符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默认的分隔符为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putback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将先前使用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函数从输入流里获得的字符再放回到流中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peek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返回输入流中的下一个字符，但不将它从流里去除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0EDC13C-02F5-47E7-BF6D-71B194BA971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12.4.3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类型安全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3862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提供类型安全的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运算符来接收各种指定类型的数据项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如果没有为用户自定义类型重载运算符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试图输入或输出一个该用户自定义类型的对象的内容，那么编译器就会报错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如果遇到意料之外的数据类型，各种相应的错误位就会别设置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用户可以通过检测错误位来判断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操作是否成功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使程序“保持在控制之下”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A8BA5CE-2A18-4B25-A162-9D389BC1217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zh-CN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81050"/>
            <a:ext cx="8229600" cy="609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12.5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read, write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gcount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的非格式化的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001000" cy="401955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把一定量的字节写入字符数组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如果读取的字符个数少于指定的数目，可以设置标志位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gcount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返回最近一次输入操作所读取的字符个数</a:t>
            </a:r>
          </a:p>
          <a:p>
            <a:pPr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把一定量的字节从字符数组中输出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8F7103C-45C2-413E-84E5-986EF52B99C7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zh-CN" sz="1200"/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0" y="0"/>
          <a:ext cx="6991350" cy="618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文档" r:id="rId3" imgW="7085758" imgH="6258560" progId="Word.Document.8">
                  <p:embed/>
                </p:oleObj>
              </mc:Choice>
              <mc:Fallback>
                <p:oleObj name="文档" r:id="rId3" imgW="7085758" imgH="62585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91350" cy="618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5943600" y="2895600"/>
            <a:ext cx="2438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read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20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bytes from the input stream to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buffer</a:t>
            </a:r>
          </a:p>
        </p:txBody>
      </p:sp>
      <p:sp>
        <p:nvSpPr>
          <p:cNvPr id="489478" name="Line 6"/>
          <p:cNvSpPr>
            <a:spLocks noChangeShapeType="1"/>
          </p:cNvSpPr>
          <p:nvPr/>
        </p:nvSpPr>
        <p:spPr bwMode="auto">
          <a:xfrm flipH="1">
            <a:off x="2667000" y="3276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9479" name="Text Box 7"/>
          <p:cNvSpPr txBox="1">
            <a:spLocks noChangeArrowheads="1"/>
          </p:cNvSpPr>
          <p:nvPr/>
        </p:nvSpPr>
        <p:spPr bwMode="auto">
          <a:xfrm>
            <a:off x="5105400" y="4114800"/>
            <a:ext cx="34290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write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out as many characters as were read by the last input operation from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buffer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the output stream</a:t>
            </a:r>
          </a:p>
        </p:txBody>
      </p:sp>
      <p:sp>
        <p:nvSpPr>
          <p:cNvPr id="489480" name="Line 8"/>
          <p:cNvSpPr>
            <a:spLocks noChangeShapeType="1"/>
          </p:cNvSpPr>
          <p:nvPr/>
        </p:nvSpPr>
        <p:spPr bwMode="auto">
          <a:xfrm flipH="1" flipV="1">
            <a:off x="3581400" y="4267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7" grpId="0" animBg="1"/>
      <p:bldP spid="489478" grpId="0" animBg="1"/>
      <p:bldP spid="489479" grpId="0" animBg="1"/>
      <p:bldP spid="48948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6172CC7-EF80-4147-941C-BCC131783E4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12.6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流操纵符简介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3894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流操纵符功能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设置域宽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设置精度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设置和取消格式状态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设置域的填充字符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向输出流中添加新行并刷新流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在输出流中添加一个空字符并跳过输入流中的空白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5B0C5DD-DDF7-4683-A91D-06347D21536C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5338"/>
            <a:ext cx="8153400" cy="609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438275" indent="-1438275"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12.6.1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整型流的基数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dec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oct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hex and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setbase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001000" cy="4614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通过插入操纵符，更改流中整数的基数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hex  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setbase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参数化操纵符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使用一个整数参数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10, 8 or 16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将基数设置为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需要头文件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粘性设置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该设置一直有效，直到改变为另一种基数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D5380A9-F2CE-44B6-AD7B-BC568CF4617D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zh-CN" sz="1200"/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0" y="0"/>
          <a:ext cx="7037388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3" imgW="7074123" imgH="4064049" progId="Word.Document.8">
                  <p:embed/>
                </p:oleObj>
              </mc:Choice>
              <mc:Fallback>
                <p:oleObj name="Document" r:id="rId3" imgW="7074123" imgH="40640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2819400" y="2895600"/>
            <a:ext cx="3810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Parameterized stream manipulator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setbase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in header file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&lt;iomanip&gt;</a:t>
            </a:r>
          </a:p>
        </p:txBody>
      </p:sp>
      <p:sp>
        <p:nvSpPr>
          <p:cNvPr id="490502" name="Line 6"/>
          <p:cNvSpPr>
            <a:spLocks noChangeShapeType="1"/>
          </p:cNvSpPr>
          <p:nvPr/>
        </p:nvSpPr>
        <p:spPr bwMode="auto">
          <a:xfrm flipH="1" flipV="1">
            <a:off x="1905000" y="2590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1" grpId="0" animBg="1"/>
      <p:bldP spid="49050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73062F7-4BA8-4CE0-9211-48E940C5F65F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zh-CN" sz="1200"/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0" y="0"/>
          <a:ext cx="7037388" cy="576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Document" r:id="rId3" imgW="7074123" imgH="5786262" progId="Word.Document.8">
                  <p:embed/>
                </p:oleObj>
              </mc:Choice>
              <mc:Fallback>
                <p:oleObj name="Document" r:id="rId3" imgW="7074123" imgH="57862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76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5791200" y="2286000"/>
            <a:ext cx="2209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Set base to hexadecimal</a:t>
            </a:r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 flipH="1" flipV="1">
            <a:off x="4648200" y="2057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6096000" y="3276600"/>
            <a:ext cx="15240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Set base to octal</a:t>
            </a:r>
          </a:p>
        </p:txBody>
      </p:sp>
      <p:sp>
        <p:nvSpPr>
          <p:cNvPr id="491528" name="Line 8"/>
          <p:cNvSpPr>
            <a:spLocks noChangeShapeType="1"/>
          </p:cNvSpPr>
          <p:nvPr/>
        </p:nvSpPr>
        <p:spPr bwMode="auto">
          <a:xfrm flipH="1" flipV="1">
            <a:off x="2895600" y="31242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5257800" y="3962400"/>
            <a:ext cx="1981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Reset base to decimal</a:t>
            </a:r>
          </a:p>
        </p:txBody>
      </p:sp>
      <p:sp>
        <p:nvSpPr>
          <p:cNvPr id="491530" name="Line 10"/>
          <p:cNvSpPr>
            <a:spLocks noChangeShapeType="1"/>
          </p:cNvSpPr>
          <p:nvPr/>
        </p:nvSpPr>
        <p:spPr bwMode="auto">
          <a:xfrm flipH="1" flipV="1">
            <a:off x="2438400" y="3886200"/>
            <a:ext cx="2819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531" name="Line 11"/>
          <p:cNvSpPr>
            <a:spLocks noChangeShapeType="1"/>
          </p:cNvSpPr>
          <p:nvPr/>
        </p:nvSpPr>
        <p:spPr bwMode="auto">
          <a:xfrm flipH="1" flipV="1">
            <a:off x="1600200" y="2895600"/>
            <a:ext cx="3657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5" grpId="0" animBg="1"/>
      <p:bldP spid="491526" grpId="0" animBg="1"/>
      <p:bldP spid="491527" grpId="0" animBg="1"/>
      <p:bldP spid="491528" grpId="0" animBg="1"/>
      <p:bldP spid="491529" grpId="0" animBg="1"/>
      <p:bldP spid="491530" grpId="0" animBg="1"/>
      <p:bldP spid="4915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4E45507-C97E-4E93-B248-F5C983F6056F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382000" cy="609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浮点精度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(precision,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setprecision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2959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控制浮点数的精度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小数点右边的位数</a:t>
            </a:r>
          </a:p>
          <a:p>
            <a:pPr lvl="1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参数化流操纵符</a:t>
            </a: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无参数调用时，返回当前的精度设置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粘性设置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6831A1E-20BC-4DF8-A2D4-08F1307655A7}" type="slidenum"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153400" cy="40941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是以字节流的形式实现的，流实际上就是一个字节序列 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字节从输入设备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如键盘、磁盘、网络连接等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流向内存 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字节从内存流向输出设备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如显示器、打印机、磁盘、网络连接等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花费的时间要比处理器处理数据的时间长得多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DA68488-DD37-4665-9581-7DF3BA57625D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zh-CN" sz="1200"/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0" y="0"/>
          <a:ext cx="6991350" cy="641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文档" r:id="rId3" imgW="7085758" imgH="6490732" progId="Word.Document.8">
                  <p:embed/>
                </p:oleObj>
              </mc:Choice>
              <mc:Fallback>
                <p:oleObj name="文档" r:id="rId3" imgW="7085758" imgH="64907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91350" cy="641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49" name="Text Box 5"/>
          <p:cNvSpPr txBox="1">
            <a:spLocks noChangeArrowheads="1"/>
          </p:cNvSpPr>
          <p:nvPr/>
        </p:nvSpPr>
        <p:spPr bwMode="auto">
          <a:xfrm>
            <a:off x="4419600" y="5334000"/>
            <a:ext cx="3352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Use member function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precision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set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cout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display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places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digits to the right of the decimal point</a:t>
            </a:r>
          </a:p>
        </p:txBody>
      </p:sp>
      <p:sp>
        <p:nvSpPr>
          <p:cNvPr id="492550" name="Line 6"/>
          <p:cNvSpPr>
            <a:spLocks noChangeShapeType="1"/>
          </p:cNvSpPr>
          <p:nvPr/>
        </p:nvSpPr>
        <p:spPr bwMode="auto">
          <a:xfrm flipH="1">
            <a:off x="3048000" y="55626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8EF96BF-0AF6-4AF0-AEA6-5B35DBEB181E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zh-CN" sz="1200"/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0" y="0"/>
          <a:ext cx="7075488" cy="667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3" imgW="7074123" imgH="6671283" progId="Word.Document.8">
                  <p:embed/>
                </p:oleObj>
              </mc:Choice>
              <mc:Fallback>
                <p:oleObj name="Document" r:id="rId3" imgW="7074123" imgH="66712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67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3352800" cy="107950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Use parameterized stream manipulator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setprecision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set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cout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display </a:t>
            </a:r>
            <a:r>
              <a:rPr lang="en-US" altLang="zh-CN" sz="1600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places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digits to the right of the decimal point</a:t>
            </a:r>
          </a:p>
        </p:txBody>
      </p:sp>
      <p:sp>
        <p:nvSpPr>
          <p:cNvPr id="493574" name="Line 6"/>
          <p:cNvSpPr>
            <a:spLocks noChangeShapeType="1"/>
          </p:cNvSpPr>
          <p:nvPr/>
        </p:nvSpPr>
        <p:spPr bwMode="auto">
          <a:xfrm flipH="1" flipV="1">
            <a:off x="3429000" y="16764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3" grpId="0" animBg="1"/>
      <p:bldP spid="4935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F1C0D7E-CEAB-4FFE-B6A1-0D7B4E6BD89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域宽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(width,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setw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66138" cy="48847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设置当前的域宽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即输入输出的字符数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并返回以前设置的域宽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输出值所占的字符位数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如果输出值的宽度比设置的域宽小，插入填充字符进行填充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如果宽度比设置的域宽大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显示数据并不会被截断，系统会输出所有位。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可以输入的最大字符数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对字符数组输入时，读入的最大字符数比指定宽度小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个字符因为必须在输入的字符串中插入空字符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1696649-A403-4F1E-A60A-A452D44C17DD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43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321627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的基类是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设置域宽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返回先前的域宽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进行无参调用时，返回当前域宽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参数化流操纵符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设置域宽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Sets the field width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非粘性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DE98E11-C7C3-4471-975F-9FF0680461D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44</a:t>
            </a:fld>
            <a:endParaRPr lang="en-US" altLang="zh-CN" sz="1200"/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0" y="0"/>
          <a:ext cx="703897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文档" r:id="rId3" imgW="7089269" imgH="5916978" progId="Word.Document.8">
                  <p:embed/>
                </p:oleObj>
              </mc:Choice>
              <mc:Fallback>
                <p:oleObj name="文档" r:id="rId3" imgW="7089269" imgH="5916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897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58242C5-BE53-40D8-9CC8-5FDF1588543D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45</a:t>
            </a:fld>
            <a:endParaRPr lang="en-US" altLang="zh-CN" sz="1200"/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0" y="0"/>
          <a:ext cx="7043738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3" imgW="7046703" imgH="4074428" progId="Word.Document.8">
                  <p:embed/>
                </p:oleObj>
              </mc:Choice>
              <mc:Fallback>
                <p:oleObj name="Document" r:id="rId3" imgW="7046703" imgH="40744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5"/>
          <p:cNvSpPr>
            <a:spLocks noRot="1" noChangeArrowheads="1"/>
          </p:cNvSpPr>
          <p:nvPr/>
        </p:nvSpPr>
        <p:spPr bwMode="auto">
          <a:xfrm>
            <a:off x="1225550" y="2819400"/>
            <a:ext cx="7467600" cy="2133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常见编程错误：</a:t>
            </a:r>
            <a:r>
              <a:rPr lang="zh-CN" altLang="en-US" sz="2800" b="1">
                <a:solidFill>
                  <a:srgbClr val="051AB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宽度设置只适用于下一次的输入与输出；之后的宽度被隐式设置为</a:t>
            </a:r>
            <a:r>
              <a:rPr lang="en-US" altLang="zh-CN" sz="2800" b="1">
                <a:solidFill>
                  <a:srgbClr val="051AB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0. </a:t>
            </a:r>
            <a:r>
              <a:rPr lang="zh-CN" altLang="en-US" sz="2800" b="1">
                <a:solidFill>
                  <a:srgbClr val="051AB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宽度设置没有粘性，假定设置一次就能适用于以后所有的输出是逻辑错误。</a:t>
            </a:r>
            <a:endParaRPr lang="zh-CN" altLang="en-US" sz="2800" b="1">
              <a:solidFill>
                <a:srgbClr val="051AB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81121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D001DB7-6A8D-426A-9015-F6A759EFE3E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46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12.6.4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用户自定义输出流操纵符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15875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程序员可以创建自己的流操纵符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输出流操纵符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返回类型和参数必须是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9E6740A-9D31-4BFE-8A33-7630A531F320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47</a:t>
            </a:fld>
            <a:endParaRPr lang="en-US" altLang="zh-CN" sz="1200"/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0" y="0"/>
          <a:ext cx="7037388" cy="586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3" imgW="7074123" imgH="5886236" progId="Word.Document.8">
                  <p:embed/>
                </p:oleObj>
              </mc:Choice>
              <mc:Fallback>
                <p:oleObj name="Document" r:id="rId3" imgW="7074123" imgH="58862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86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9FCAEB1-19B5-4E71-B0C8-AD5C64B47CAC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48</a:t>
            </a:fld>
            <a:endParaRPr lang="en-US" altLang="zh-CN" sz="1200"/>
          </a:p>
        </p:txBody>
      </p:sp>
      <p:graphicFrame>
        <p:nvGraphicFramePr>
          <p:cNvPr id="52227" name="Object 2"/>
          <p:cNvGraphicFramePr>
            <a:graphicFrameLocks noChangeAspect="1"/>
          </p:cNvGraphicFramePr>
          <p:nvPr/>
        </p:nvGraphicFramePr>
        <p:xfrm>
          <a:off x="0" y="0"/>
          <a:ext cx="7037388" cy="631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3" imgW="7074123" imgH="6342951" progId="Word.Document.8">
                  <p:embed/>
                </p:oleObj>
              </mc:Choice>
              <mc:Fallback>
                <p:oleObj name="Document" r:id="rId3" imgW="7074123" imgH="634295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31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3DC73E3-C696-4AAD-B62B-F54C269049E5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49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流的格式状态和流操纵符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600200"/>
            <a:ext cx="8585200" cy="30035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流操作过程中，流操纵符可以指定各种格式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所有流操纵符都属于类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D7F2128-9608-47BC-9582-AD8F08F580C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153400" cy="52562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低层次“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Low-level”, unformatted I/O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只在设备和内存之间传输一些字节 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以单个字节为单位 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高速度，大容量 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使用起来不太方便 </a:t>
            </a:r>
          </a:p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高层次“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High-level”, formatted I/O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若干个字节组合成有意义的单位</a:t>
            </a:r>
          </a:p>
          <a:p>
            <a:pPr lvl="2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如整数、浮点数、字符、字符串以及用户自定义类型的数据 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适合于大多数情况下的输入输出，但在处理大容量的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时不是很好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696C67E-7428-44BE-ADC5-B1C373F77303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50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72200"/>
            <a:ext cx="8683625" cy="30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400" smtClean="0">
                <a:solidFill>
                  <a:srgbClr val="4D99FF"/>
                </a:solidFill>
                <a:ea typeface="宋体" panose="02010600030101010101" pitchFamily="2" charset="-122"/>
              </a:rPr>
              <a:t>Fig. 15.12</a:t>
            </a:r>
            <a:r>
              <a:rPr lang="en-US" altLang="zh-CN" sz="1400" smtClean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Format state stream manipulators from </a:t>
            </a:r>
            <a:r>
              <a:rPr lang="en-US" altLang="zh-CN" sz="1400" smtClean="0">
                <a:solidFill>
                  <a:srgbClr val="000000"/>
                </a:solidFill>
                <a:ea typeface="Times New Roman" panose="02020603050405020304" pitchFamily="18" charset="0"/>
                <a:cs typeface="Lucida Console" panose="020B0609040504020204" pitchFamily="49" charset="0"/>
              </a:rPr>
              <a:t>&lt;iostream&gt;</a:t>
            </a:r>
            <a:r>
              <a:rPr lang="en-US" altLang="zh-CN" sz="140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(Part 1 of 2)  </a:t>
            </a:r>
          </a:p>
        </p:txBody>
      </p:sp>
      <p:graphicFrame>
        <p:nvGraphicFramePr>
          <p:cNvPr id="5427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74613"/>
          <a:ext cx="9144000" cy="617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Document" r:id="rId3" imgW="7078146" imgH="4384576" progId="Word.Document.8">
                  <p:embed/>
                </p:oleObj>
              </mc:Choice>
              <mc:Fallback>
                <p:oleObj name="Document" r:id="rId3" imgW="7078146" imgH="4384576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0" y="74613"/>
                        <a:ext cx="9144000" cy="617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0782313-9A20-4457-881D-AD21757E3EB6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51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0"/>
            <a:ext cx="8683625" cy="45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400" smtClean="0">
                <a:solidFill>
                  <a:srgbClr val="4D99FF"/>
                </a:solidFill>
                <a:ea typeface="宋体" panose="02010600030101010101" pitchFamily="2" charset="-122"/>
              </a:rPr>
              <a:t>Fig. 15.12</a:t>
            </a:r>
            <a:r>
              <a:rPr lang="en-US" altLang="zh-CN" sz="1400" smtClean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Format state stream manipulators from </a:t>
            </a:r>
            <a:r>
              <a:rPr lang="en-US" altLang="zh-CN" sz="1400" smtClean="0">
                <a:solidFill>
                  <a:srgbClr val="000000"/>
                </a:solidFill>
                <a:ea typeface="Times New Roman" panose="02020603050405020304" pitchFamily="18" charset="0"/>
                <a:cs typeface="Lucida Console" panose="020B0609040504020204" pitchFamily="49" charset="0"/>
              </a:rPr>
              <a:t>&lt;iostream&gt;</a:t>
            </a:r>
            <a:r>
              <a:rPr lang="en-US" altLang="zh-CN" sz="140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(Part 2 of 2)</a:t>
            </a:r>
          </a:p>
        </p:txBody>
      </p:sp>
      <p:graphicFrame>
        <p:nvGraphicFramePr>
          <p:cNvPr id="5530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0"/>
          <a:ext cx="9144000" cy="615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Document" r:id="rId3" imgW="7078146" imgH="5509592" progId="Word.Document.8">
                  <p:embed/>
                </p:oleObj>
              </mc:Choice>
              <mc:Fallback>
                <p:oleObj name="Document" r:id="rId3" imgW="7078146" imgH="5509592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0" y="0"/>
                        <a:ext cx="9144000" cy="615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5212FDF-54D8-4774-ABA9-4628CA604AD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52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7696200" cy="609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12.7.1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尾数零和小数点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showpoint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24034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showpoint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强制要求浮点数的输出必须带小数点和尾数零</a:t>
            </a: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</a:p>
          <a:p>
            <a:pPr lvl="3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79.0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输出显示为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79.0000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79</a:t>
            </a:r>
          </a:p>
          <a:p>
            <a:pPr lvl="1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noshowpoint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6649913-950C-44A2-A936-9F57A28EE32B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53</a:t>
            </a:fld>
            <a:endParaRPr lang="en-US" altLang="zh-CN" sz="1200"/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0" y="0"/>
          <a:ext cx="9144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文档" r:id="rId3" imgW="7068043" imgH="2467012" progId="Word.Document.8">
                  <p:embed/>
                </p:oleObj>
              </mc:Choice>
              <mc:Fallback>
                <p:oleObj name="文档" r:id="rId3" imgW="7068043" imgH="24670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5"/>
          <p:cNvGraphicFramePr>
            <a:graphicFrameLocks noChangeAspect="1"/>
          </p:cNvGraphicFramePr>
          <p:nvPr/>
        </p:nvGraphicFramePr>
        <p:xfrm>
          <a:off x="0" y="2819400"/>
          <a:ext cx="91440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文档" r:id="rId5" imgW="7068043" imgH="3641573" progId="Word.Document.8">
                  <p:embed/>
                </p:oleObj>
              </mc:Choice>
              <mc:Fallback>
                <p:oleObj name="文档" r:id="rId5" imgW="7068043" imgH="364157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19400"/>
                        <a:ext cx="91440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643B78A-C537-4122-ADE2-44E41B92D285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54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2000" cy="609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12.7.2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对齐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(left, right and internal)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01000" cy="495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使域对齐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操纵符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left 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使域左对齐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在右边填充字符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操纵符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使域右对齐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在左边填充字符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操纵符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internal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数字的符号左对齐</a:t>
            </a:r>
          </a:p>
          <a:p>
            <a:pPr lvl="3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Showpos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流操纵符显示的基数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数值部分右对齐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在中间填充字符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D16E004-C23A-4C51-8ACD-B251A6445B60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55</a:t>
            </a:fld>
            <a:endParaRPr lang="en-US" altLang="zh-CN" sz="1200"/>
          </a:p>
        </p:txBody>
      </p:sp>
      <p:graphicFrame>
        <p:nvGraphicFramePr>
          <p:cNvPr id="59395" name="Object 2"/>
          <p:cNvGraphicFramePr>
            <a:graphicFrameLocks noChangeAspect="1"/>
          </p:cNvGraphicFramePr>
          <p:nvPr/>
        </p:nvGraphicFramePr>
        <p:xfrm>
          <a:off x="0" y="0"/>
          <a:ext cx="7037388" cy="60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3" imgW="7074123" imgH="6062089" progId="Word.Document.8">
                  <p:embed/>
                </p:oleObj>
              </mc:Choice>
              <mc:Fallback>
                <p:oleObj name="Document" r:id="rId3" imgW="7074123" imgH="60620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04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CAE6C0F-8344-4500-817D-03082C960F3D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56</a:t>
            </a:fld>
            <a:endParaRPr lang="en-US" altLang="zh-CN" sz="1200"/>
          </a:p>
        </p:txBody>
      </p:sp>
      <p:graphicFrame>
        <p:nvGraphicFramePr>
          <p:cNvPr id="604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72011"/>
              </p:ext>
            </p:extLst>
          </p:nvPr>
        </p:nvGraphicFramePr>
        <p:xfrm>
          <a:off x="0" y="1524000"/>
          <a:ext cx="9144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ocument" r:id="rId3" imgW="7046703" imgH="1892947" progId="Word.Document.8">
                  <p:embed/>
                </p:oleObj>
              </mc:Choice>
              <mc:Fallback>
                <p:oleObj name="Document" r:id="rId3" imgW="7046703" imgH="189294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9144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243B6AD-5799-4887-BC8D-F02E30A9400B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57</a:t>
            </a:fld>
            <a:endParaRPr lang="en-US" altLang="zh-CN" sz="1200"/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0" y="0"/>
          <a:ext cx="7037388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Document" r:id="rId3" imgW="7074123" imgH="4476531" progId="Word.Document.8">
                  <p:embed/>
                </p:oleObj>
              </mc:Choice>
              <mc:Fallback>
                <p:oleObj name="Document" r:id="rId3" imgW="7074123" imgH="44765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45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B5C2A80-9CEE-4173-90C6-9BF8C366C725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58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76962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12.7.3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内容填充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(fill,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setfill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33988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指定对齐域的填充字符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fill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指定填充字符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如没指定，空格符进行填充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返回设定之前的填充字符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setfill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指定填充字符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A5072DD-A97A-481A-AE8B-796FE0F2CDE8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59</a:t>
            </a:fld>
            <a:endParaRPr lang="en-US" altLang="zh-CN" sz="1200"/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0" y="0"/>
          <a:ext cx="7053263" cy="627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Document" r:id="rId3" imgW="7074123" imgH="6269949" progId="Word.Document.8">
                  <p:embed/>
                </p:oleObj>
              </mc:Choice>
              <mc:Fallback>
                <p:oleObj name="Document" r:id="rId3" imgW="7074123" imgH="62699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7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02A963D-6520-4A49-98B2-14ACC36F6D57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12.2.1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传统流与标准流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07511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C++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传统流库</a:t>
            </a:r>
          </a:p>
          <a:p>
            <a:pPr lvl="1"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允许输入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字符（一个字节大小）</a:t>
            </a:r>
          </a:p>
          <a:p>
            <a:pPr lvl="1" eaLnBrk="1" hangingPunct="1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ASCII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字符集</a:t>
            </a:r>
          </a:p>
          <a:p>
            <a:pPr lvl="1" eaLnBrk="1" hangingPunct="1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Uses single bytes</a:t>
            </a:r>
          </a:p>
          <a:p>
            <a:pPr lvl="1"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只能表示有限的字符集</a:t>
            </a:r>
          </a:p>
          <a:p>
            <a:pPr eaLnBrk="1" hangingPunct="1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Unicode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字符集</a:t>
            </a:r>
          </a:p>
          <a:p>
            <a:pPr lvl="1"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包括了世界主要的商用语言、数学符号等</a:t>
            </a:r>
          </a:p>
          <a:p>
            <a:pPr lvl="1" eaLnBrk="1" hangingPunct="1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www.unicode.org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EAEEDFB-98E4-42B0-A2EB-41B9B323877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60</a:t>
            </a:fld>
            <a:endParaRPr lang="en-US" altLang="zh-CN" sz="1200"/>
          </a:p>
        </p:txBody>
      </p:sp>
      <p:graphicFrame>
        <p:nvGraphicFramePr>
          <p:cNvPr id="64515" name="Object 2"/>
          <p:cNvGraphicFramePr>
            <a:graphicFrameLocks noChangeAspect="1"/>
          </p:cNvGraphicFramePr>
          <p:nvPr/>
        </p:nvGraphicFramePr>
        <p:xfrm>
          <a:off x="0" y="0"/>
          <a:ext cx="7040563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文档" r:id="rId3" imgW="7089269" imgH="6510516" progId="Word.Document.8">
                  <p:embed/>
                </p:oleObj>
              </mc:Choice>
              <mc:Fallback>
                <p:oleObj name="文档" r:id="rId3" imgW="7089269" imgH="65105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0563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81AC3D1-5414-4ECD-9827-00D49AB8001A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61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12.7.4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整型流的基数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dec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oct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hex,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showbase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01000" cy="4978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流插入的整数基数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hex and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流提取时的整数基数</a:t>
            </a: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开头的整数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八进制数</a:t>
            </a: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</a:t>
            </a: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 other integers</a:t>
            </a: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其余按十进制数</a:t>
            </a:r>
          </a:p>
          <a:p>
            <a:pPr eaLnBrk="1" hangingPunct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86E5833-40B2-4CBE-9707-73871E5A8FB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62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38020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showbase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要求整数的基数被输出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默认输出是十进制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开头的是八进制整数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开头的是十六进制整数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noshowbase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可以取消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showbase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的设定</a:t>
            </a:r>
          </a:p>
          <a:p>
            <a:pPr eaLnBrk="1" hangingPunct="1">
              <a:lnSpc>
                <a:spcPct val="12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9B4E20D-FC38-48D3-9E3B-830274E97E7B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63</a:t>
            </a:fld>
            <a:endParaRPr lang="en-US" altLang="zh-CN" sz="120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/>
        </p:nvGraphicFramePr>
        <p:xfrm>
          <a:off x="0" y="0"/>
          <a:ext cx="7053263" cy="612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Document" r:id="rId3" imgW="7074123" imgH="6117830" progId="Word.Document.8">
                  <p:embed/>
                </p:oleObj>
              </mc:Choice>
              <mc:Fallback>
                <p:oleObj name="Document" r:id="rId3" imgW="7074123" imgH="61178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12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236BB32-61A4-4F2C-A7B0-E6D16A98ADE0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64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12.7.5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浮点数、科学计数法和定点小数计数法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(scientific, fixed)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30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scientific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要求浮点数以科学计数法的格式输出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要求浮点数以指定小数位数的形式显示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可以使用成员函数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或流操纵符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scientific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浮点数的值决定浮点数的输出格式</a:t>
            </a:r>
          </a:p>
          <a:p>
            <a:pPr eaLnBrk="1" hangingPunct="1">
              <a:lnSpc>
                <a:spcPct val="12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3BFA606-8293-4070-B905-D720DA925D40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65</a:t>
            </a:fld>
            <a:endParaRPr lang="en-US" altLang="zh-CN" sz="1200"/>
          </a:p>
        </p:txBody>
      </p:sp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0" y="1828800"/>
          <a:ext cx="9144000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Document" r:id="rId3" imgW="7074123" imgH="2230714" progId="Word.Document.8">
                  <p:embed/>
                </p:oleObj>
              </mc:Choice>
              <mc:Fallback>
                <p:oleObj name="Document" r:id="rId3" imgW="7074123" imgH="2230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144000" cy="288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BC2BDD6-38DB-436A-ACC0-CE9F0B45F66A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66</a:t>
            </a:fld>
            <a:endParaRPr lang="en-US" altLang="zh-CN" sz="1200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文档" r:id="rId3" imgW="7057496" imgH="5252359" progId="Word.Document.8">
                  <p:embed/>
                </p:oleObj>
              </mc:Choice>
              <mc:Fallback>
                <p:oleObj name="文档" r:id="rId3" imgW="7057496" imgH="52523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B13839C-83F6-40C1-9B74-B9FD1B10398F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67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12.7.6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大写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小写控制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(uppercase)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2898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uppercase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在输出十六进制整数时输出大写字母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，也可以使十六进制整数中的字母以大写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A-F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形式显示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在输出科学计数格式的浮点数时输出大写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这些字母默认情况下是小写的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uppercase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设置可以使用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nouppercase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6D9B187-E3A1-452D-9EF3-0E32F8162B25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68</a:t>
            </a:fld>
            <a:endParaRPr lang="en-US" altLang="zh-CN" sz="1200"/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文档" r:id="rId3" imgW="7056437" imgH="4548993" progId="Word.Document.8">
                  <p:embed/>
                </p:oleObj>
              </mc:Choice>
              <mc:Fallback>
                <p:oleObj name="文档" r:id="rId3" imgW="7056437" imgH="454899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BEA2373-697F-4623-AD14-3F20EF9CDBBE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69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12.7.7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指定布尔格式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boolalpha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24622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流操纵符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boolalpha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变量以“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形式输出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变量输出是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noboolalpha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变量显示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是粘性设置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10E52F0-939A-427A-BBD8-064846E2A3D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zh-CN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153400" cy="28876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C++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标准流库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字符进行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重新设计了传统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流类</a:t>
            </a:r>
          </a:p>
          <a:p>
            <a:pPr lvl="2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利用类模板特化分别处理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wchar_t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字符类型</a:t>
            </a:r>
          </a:p>
          <a:p>
            <a:pPr lvl="3" eaLnBrk="1" hangingPunct="1"/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wchar_t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D06BBE2-13F2-42CF-B084-C7A03DB02177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70</a:t>
            </a:fld>
            <a:endParaRPr lang="en-US" altLang="zh-CN" sz="1200"/>
          </a:p>
        </p:txBody>
      </p:sp>
      <p:graphicFrame>
        <p:nvGraphicFramePr>
          <p:cNvPr id="74755" name="Object 2"/>
          <p:cNvGraphicFramePr>
            <a:graphicFrameLocks noChangeAspect="1"/>
          </p:cNvGraphicFramePr>
          <p:nvPr/>
        </p:nvGraphicFramePr>
        <p:xfrm>
          <a:off x="0" y="0"/>
          <a:ext cx="7037388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Document" r:id="rId3" imgW="7074123" imgH="4287731" progId="Word.Document.8">
                  <p:embed/>
                </p:oleObj>
              </mc:Choice>
              <mc:Fallback>
                <p:oleObj name="Document" r:id="rId3" imgW="7074123" imgH="42877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96D7C72-4AA0-41B9-99BF-6969B745B887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71</a:t>
            </a:fld>
            <a:endParaRPr lang="en-US" altLang="zh-CN" sz="1200"/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/>
        </p:nvGraphicFramePr>
        <p:xfrm>
          <a:off x="0" y="0"/>
          <a:ext cx="7037388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Document" r:id="rId3" imgW="7074123" imgH="4450998" progId="Word.Document.8">
                  <p:embed/>
                </p:oleObj>
              </mc:Choice>
              <mc:Fallback>
                <p:oleObj name="Document" r:id="rId3" imgW="7074123" imgH="44509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43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BC8519B-3084-42CD-91E4-778D29D256A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72</a:t>
            </a:fld>
            <a:endParaRPr lang="en-US" altLang="zh-CN" sz="12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0772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12.7.8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通过成员函数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flags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设置和重置格式状态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704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flags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不带参数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将当前的格式设置为以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fmtflags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数据类型返回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表示了格式状态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带一个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fmtflags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将格式状态转换为参数指定的格式状态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返回之前的状态设定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原始设定值可能根据不同系统有所不同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Fmtflags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是属于类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FB6A633-67E3-4AEA-9532-509CAD31B95C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73</a:t>
            </a:fld>
            <a:endParaRPr lang="en-US" altLang="zh-CN" sz="1200"/>
          </a:p>
        </p:txBody>
      </p:sp>
      <p:graphicFrame>
        <p:nvGraphicFramePr>
          <p:cNvPr id="77827" name="Object 2"/>
          <p:cNvGraphicFramePr>
            <a:graphicFrameLocks noChangeAspect="1"/>
          </p:cNvGraphicFramePr>
          <p:nvPr/>
        </p:nvGraphicFramePr>
        <p:xfrm>
          <a:off x="0" y="0"/>
          <a:ext cx="7037388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Document" r:id="rId3" imgW="7074123" imgH="6481045" progId="Word.Document.8">
                  <p:embed/>
                </p:oleObj>
              </mc:Choice>
              <mc:Fallback>
                <p:oleObj name="Document" r:id="rId3" imgW="7074123" imgH="64810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6019800" y="3810000"/>
            <a:ext cx="2133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Save the stream</a:t>
            </a:r>
            <a:r>
              <a:rPr lang="en-US" altLang="zh-CN" sz="1600">
                <a:ea typeface="Times New Roman" panose="02020603050405020304" pitchFamily="18" charset="0"/>
                <a:cs typeface="AGaramond" pitchFamily="18" charset="0"/>
              </a:rPr>
              <a:t>’</a:t>
            </a: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 original format state</a:t>
            </a:r>
          </a:p>
        </p:txBody>
      </p:sp>
      <p:sp>
        <p:nvSpPr>
          <p:cNvPr id="505862" name="Line 6"/>
          <p:cNvSpPr>
            <a:spLocks noChangeShapeType="1"/>
          </p:cNvSpPr>
          <p:nvPr/>
        </p:nvSpPr>
        <p:spPr bwMode="auto">
          <a:xfrm flipH="1">
            <a:off x="4800600" y="3962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5863" name="Text Box 7"/>
          <p:cNvSpPr txBox="1">
            <a:spLocks noChangeArrowheads="1"/>
          </p:cNvSpPr>
          <p:nvPr/>
        </p:nvSpPr>
        <p:spPr bwMode="auto">
          <a:xfrm>
            <a:off x="6324600" y="5486400"/>
            <a:ext cx="1828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Restore the original format settings</a:t>
            </a:r>
          </a:p>
        </p:txBody>
      </p:sp>
      <p:sp>
        <p:nvSpPr>
          <p:cNvPr id="505864" name="Line 8"/>
          <p:cNvSpPr>
            <a:spLocks noChangeShapeType="1"/>
          </p:cNvSpPr>
          <p:nvPr/>
        </p:nvSpPr>
        <p:spPr bwMode="auto">
          <a:xfrm flipH="1">
            <a:off x="3124200" y="5867400"/>
            <a:ext cx="3200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1" grpId="0" animBg="1"/>
      <p:bldP spid="505862" grpId="0" animBg="1"/>
      <p:bldP spid="505863" grpId="0" animBg="1"/>
      <p:bldP spid="50586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778105E-D6FC-4405-AC9E-300272D4E66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74</a:t>
            </a:fld>
            <a:endParaRPr lang="en-US" altLang="zh-CN" sz="1200"/>
          </a:p>
        </p:txBody>
      </p:sp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0" y="0"/>
          <a:ext cx="7053263" cy="406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Document" r:id="rId3" imgW="7074123" imgH="4064049" progId="Word.Document.8">
                  <p:embed/>
                </p:oleObj>
              </mc:Choice>
              <mc:Fallback>
                <p:oleObj name="Document" r:id="rId3" imgW="7074123" imgH="40640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06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FE90F4B-5D83-4DAA-B90D-D9495A78CCF5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75</a:t>
            </a:fld>
            <a:endParaRPr lang="en-US" altLang="zh-CN" sz="12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12.8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流的错误状态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49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eofbit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在遇到文件尾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end-of-file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时背设置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使用成员函数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如果遇到文件尾返回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否则返回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当在流中发生格式错误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例如要求输入整数时，流中却是非数字字符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这些字符不会丢失，仍然保留在流中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使用成员函数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通常这种严重错误时可以恢复的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AECE853-A9BF-407D-9965-323932D0935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76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8382000" cy="5948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当发生数据丢失错误时被设置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使用成员函数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错误不可修复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goodbit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如果流中的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eofbit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都没被设置，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goodbit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使用成员函数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rdstate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返回流的错误状态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不正确的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eofbit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goodbit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使用单独的成员函数更好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2BD9D8B-CC54-4AAE-BA38-BC75DA7529F0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77</a:t>
            </a:fld>
            <a:endParaRPr lang="en-US" altLang="zh-CN" sz="12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38957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将流的状态重置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默认参数是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goodbit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cin.clear();</a:t>
            </a:r>
          </a:p>
          <a:p>
            <a:pPr lvl="3"/>
            <a:r>
              <a:rPr lang="en-US" altLang="zh-CN"/>
              <a:t>Clears cin and sets goodbit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cin.clear( ios::failbit );</a:t>
            </a:r>
          </a:p>
          <a:p>
            <a:pPr lvl="3"/>
            <a:r>
              <a:rPr lang="en-US" altLang="zh-CN"/>
              <a:t>Sets failbit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E263A0D-B230-4146-866D-5E31A2B4605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78</a:t>
            </a:fld>
            <a:endParaRPr lang="en-US" altLang="zh-CN" sz="1200"/>
          </a:p>
        </p:txBody>
      </p:sp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0" y="0"/>
          <a:ext cx="7037388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Document" r:id="rId3" imgW="7074123" imgH="6481045" progId="Word.Document.8">
                  <p:embed/>
                </p:oleObj>
              </mc:Choice>
              <mc:Fallback>
                <p:oleObj name="Document" r:id="rId3" imgW="7074123" imgH="64810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2AD0689-959A-449C-B24A-426B37D3BC0A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79</a:t>
            </a:fld>
            <a:endParaRPr lang="en-US" altLang="zh-CN" sz="1200"/>
          </a:p>
        </p:txBody>
      </p:sp>
      <p:graphicFrame>
        <p:nvGraphicFramePr>
          <p:cNvPr id="83971" name="Object 2"/>
          <p:cNvGraphicFramePr>
            <a:graphicFrameLocks noChangeAspect="1"/>
          </p:cNvGraphicFramePr>
          <p:nvPr/>
        </p:nvGraphicFramePr>
        <p:xfrm>
          <a:off x="0" y="0"/>
          <a:ext cx="7037388" cy="534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Document" r:id="rId3" imgW="7074123" imgH="5372341" progId="Word.Document.8">
                  <p:embed/>
                </p:oleObj>
              </mc:Choice>
              <mc:Fallback>
                <p:oleObj name="Document" r:id="rId3" imgW="7074123" imgH="53723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34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9524AA7-AFDE-4881-9F1E-C64FAE9C983A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pPr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12.2.2 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iostream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库的头文件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164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iostream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声明了所有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流操作所需的基础服务。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定义了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cerr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clog</a:t>
            </a:r>
          </a:p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提供了非格式化和格式化的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</a:p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iomanip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 </a:t>
            </a:r>
          </a:p>
          <a:p>
            <a:pPr marL="514350" lvl="1" indent="0" eaLnBrk="1" hangingPunct="1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声明了对于带参数化流操纵符的格式化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有用的服务</a:t>
            </a:r>
          </a:p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fstream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marL="514350" lvl="1" indent="0" eaLnBrk="1" hangingPunct="1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声明了用户控制的文件处理服务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E5D2C3A-393A-43C0-9736-82C4D9052677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80</a:t>
            </a:fld>
            <a:endParaRPr lang="en-US" altLang="zh-CN" sz="12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28432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basic_ios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operator!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位被设置，或是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位被设置，返回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basic_ios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位被设置，或是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位被设置，返回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937BDC1-3D74-4067-A48A-1DB71A118EC8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81</a:t>
            </a:fld>
            <a:endParaRPr lang="en-US" altLang="zh-CN" sz="12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12.9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将输出流连接到输出流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6402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istream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tie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操作同步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确保输出在其接下来的输入操作之前被显示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cin.tie( &amp;cout );</a:t>
            </a:r>
          </a:p>
          <a:p>
            <a:pPr lvl="3"/>
            <a:r>
              <a:rPr lang="zh-CN" altLang="en-US"/>
              <a:t>将标准输入和标准输出连接起来</a:t>
            </a:r>
          </a:p>
          <a:p>
            <a:pPr lvl="3"/>
            <a:r>
              <a:rPr lang="en-US" altLang="zh-CN"/>
              <a:t>C++</a:t>
            </a:r>
            <a:r>
              <a:rPr lang="zh-CN" altLang="en-US"/>
              <a:t>会自动进行这个操作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inputStream.tie( 0 );</a:t>
            </a:r>
          </a:p>
          <a:p>
            <a:pPr lvl="3"/>
            <a:r>
              <a:rPr lang="zh-CN" altLang="en-US"/>
              <a:t>从输出流上解除对输入流</a:t>
            </a:r>
            <a:r>
              <a:rPr lang="en-US" altLang="zh-CN"/>
              <a:t>inputStream</a:t>
            </a:r>
            <a:r>
              <a:rPr lang="zh-CN" altLang="en-US"/>
              <a:t>的连接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6"/>
          <p:cNvSpPr txBox="1">
            <a:spLocks noChangeArrowheads="1"/>
          </p:cNvSpPr>
          <p:nvPr/>
        </p:nvSpPr>
        <p:spPr bwMode="black">
          <a:xfrm>
            <a:off x="5029200" y="2057400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4000">
                <a:latin typeface="Arial Black" panose="020B0A04020102020204" pitchFamily="34" charset="0"/>
              </a:rPr>
              <a:t>Thank you!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B59AF55-2458-4934-A135-D734DF8A5587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pPr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12.2.3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输出流类和对象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21125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Iostream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库提供了许多模板来处理通常的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</a:p>
          <a:p>
            <a:pPr lvl="1" eaLnBrk="1" hangingPunct="1"/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basic_istream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支持输入流操作</a:t>
            </a:r>
          </a:p>
          <a:p>
            <a:pPr lvl="1" eaLnBrk="1" hangingPunct="1"/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basic_ostream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支持输出流操作</a:t>
            </a:r>
          </a:p>
          <a:p>
            <a:pPr lvl="1" eaLnBrk="1" hangingPunct="1"/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basic_iostream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支持输入和输出流操作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 language">
  <a:themeElements>
    <a:clrScheme name="C language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C language">
      <a:majorFont>
        <a:latin typeface="Lucida Console"/>
        <a:ea typeface="楷体"/>
        <a:cs typeface="Arial"/>
      </a:majorFont>
      <a:minorFont>
        <a:latin typeface="Arial"/>
        <a:ea typeface="楷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chemeClr val="hlink"/>
          </a:buClr>
          <a:buSzTx/>
          <a:buFont typeface="Wingdings 2" panose="05020102010507070707" pitchFamily="18" charset="2"/>
          <a:buChar char="³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chemeClr val="hlink"/>
          </a:buClr>
          <a:buSzTx/>
          <a:buFont typeface="Wingdings 2" panose="05020102010507070707" pitchFamily="18" charset="2"/>
          <a:buChar char="³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C languag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 language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 language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</TotalTime>
  <Words>2971</Words>
  <Application>Microsoft Office PowerPoint</Application>
  <PresentationFormat>全屏显示(4:3)</PresentationFormat>
  <Paragraphs>478</Paragraphs>
  <Slides>82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82</vt:i4>
      </vt:variant>
    </vt:vector>
  </HeadingPairs>
  <TitlesOfParts>
    <vt:vector size="101" baseType="lpstr">
      <vt:lpstr>Arial</vt:lpstr>
      <vt:lpstr>宋体</vt:lpstr>
      <vt:lpstr>Wingdings 2</vt:lpstr>
      <vt:lpstr>Lucida Console</vt:lpstr>
      <vt:lpstr>楷体</vt:lpstr>
      <vt:lpstr>Wingdings</vt:lpstr>
      <vt:lpstr>Arial Black</vt:lpstr>
      <vt:lpstr>Courier New</vt:lpstr>
      <vt:lpstr>Arial Narrow</vt:lpstr>
      <vt:lpstr>黑体</vt:lpstr>
      <vt:lpstr>Consolas</vt:lpstr>
      <vt:lpstr>楷体_GB2312</vt:lpstr>
      <vt:lpstr>Goudy Sans Medium</vt:lpstr>
      <vt:lpstr>Times New Roman</vt:lpstr>
      <vt:lpstr>AGaramond</vt:lpstr>
      <vt:lpstr>C language</vt:lpstr>
      <vt:lpstr>Microsoft Word Document</vt:lpstr>
      <vt:lpstr>Microsoft Word 97 - 2003 Document</vt:lpstr>
      <vt:lpstr>Microsoft Word 文档</vt:lpstr>
      <vt:lpstr>PowerPoint 演示文稿</vt:lpstr>
      <vt:lpstr>第十五讲 输入输出流</vt:lpstr>
      <vt:lpstr>12.1 简介</vt:lpstr>
      <vt:lpstr>12.2 流</vt:lpstr>
      <vt:lpstr>PowerPoint 演示文稿</vt:lpstr>
      <vt:lpstr>12.2.1 传统流与标准流</vt:lpstr>
      <vt:lpstr>PowerPoint 演示文稿</vt:lpstr>
      <vt:lpstr>12.2.2 iostream 库的头文件</vt:lpstr>
      <vt:lpstr>12.2.3输入/输出流类和对象 </vt:lpstr>
      <vt:lpstr>PowerPoint 演示文稿</vt:lpstr>
      <vt:lpstr>PowerPoint 演示文稿</vt:lpstr>
      <vt:lpstr>PowerPoint 演示文稿</vt:lpstr>
      <vt:lpstr>Fig. 15.1 | Stream-I/O template hierarchy portion.  </vt:lpstr>
      <vt:lpstr>PowerPoint 演示文稿</vt:lpstr>
      <vt:lpstr>PowerPoint 演示文稿</vt:lpstr>
      <vt:lpstr>Fig. 15.2 | Stream-I/O template hierarchy portion showing the main file-processing templates. </vt:lpstr>
      <vt:lpstr>12.3 输出流</vt:lpstr>
      <vt:lpstr>12.3.1 char * 变量的输出</vt:lpstr>
      <vt:lpstr>PowerPoint 演示文稿</vt:lpstr>
      <vt:lpstr>12.3.2 使用成员函数put进行字符输出</vt:lpstr>
      <vt:lpstr>12.4 输入流</vt:lpstr>
      <vt:lpstr>PowerPoint 演示文稿</vt:lpstr>
      <vt:lpstr>12.4.1 get 和 getline 成员函数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12.4.2 istream的成员函数peek,  putback and ignore</vt:lpstr>
      <vt:lpstr>12.4.3 类型安全 I/O</vt:lpstr>
      <vt:lpstr>12.5 使用read, write 和 gcount的非格式化的 I/O </vt:lpstr>
      <vt:lpstr>PowerPoint 演示文稿</vt:lpstr>
      <vt:lpstr>12.6 流操纵符简介</vt:lpstr>
      <vt:lpstr>12.6.1 整型流的基数: dec, oct, hex and setbase</vt:lpstr>
      <vt:lpstr>PowerPoint 演示文稿</vt:lpstr>
      <vt:lpstr>PowerPoint 演示文稿</vt:lpstr>
      <vt:lpstr>12.6.2 浮点精度 (precision, setprecision)</vt:lpstr>
      <vt:lpstr>PowerPoint 演示文稿</vt:lpstr>
      <vt:lpstr>PowerPoint 演示文稿</vt:lpstr>
      <vt:lpstr>12.6.3 域宽 (width, setw)</vt:lpstr>
      <vt:lpstr>PowerPoint 演示文稿</vt:lpstr>
      <vt:lpstr>PowerPoint 演示文稿</vt:lpstr>
      <vt:lpstr>PowerPoint 演示文稿</vt:lpstr>
      <vt:lpstr>12.6.4 用户自定义输出流操纵符</vt:lpstr>
      <vt:lpstr>PowerPoint 演示文稿</vt:lpstr>
      <vt:lpstr>PowerPoint 演示文稿</vt:lpstr>
      <vt:lpstr>12.7 流的格式状态和流操纵符</vt:lpstr>
      <vt:lpstr>Fig. 15.12 | Format state stream manipulators from &lt;iostream&gt;. (Part 1 of 2)  </vt:lpstr>
      <vt:lpstr>Fig. 15.12 | Format state stream manipulators from &lt;iostream&gt;. (Part 2 of 2)</vt:lpstr>
      <vt:lpstr>12.7.1 尾数零和小数点 (showpoint)</vt:lpstr>
      <vt:lpstr>PowerPoint 演示文稿</vt:lpstr>
      <vt:lpstr>12.7.2 对齐 (left, right and internal)</vt:lpstr>
      <vt:lpstr>PowerPoint 演示文稿</vt:lpstr>
      <vt:lpstr>PowerPoint 演示文稿</vt:lpstr>
      <vt:lpstr>PowerPoint 演示文稿</vt:lpstr>
      <vt:lpstr>12.7.3 内容填充 (fill, setfill)</vt:lpstr>
      <vt:lpstr>PowerPoint 演示文稿</vt:lpstr>
      <vt:lpstr>PowerPoint 演示文稿</vt:lpstr>
      <vt:lpstr>12.7.4整型流的基数 (dec, oct, hex, showbase) </vt:lpstr>
      <vt:lpstr>PowerPoint 演示文稿</vt:lpstr>
      <vt:lpstr>PowerPoint 演示文稿</vt:lpstr>
      <vt:lpstr>12.7.5 浮点数、科学计数法和定点小数计数法 (scientific, fixed)</vt:lpstr>
      <vt:lpstr>PowerPoint 演示文稿</vt:lpstr>
      <vt:lpstr>PowerPoint 演示文稿</vt:lpstr>
      <vt:lpstr>12.7.6 大写/小写控制 (uppercase)</vt:lpstr>
      <vt:lpstr>PowerPoint 演示文稿</vt:lpstr>
      <vt:lpstr>12.7.7 指定布尔格式 (boolalpha)</vt:lpstr>
      <vt:lpstr>PowerPoint 演示文稿</vt:lpstr>
      <vt:lpstr>PowerPoint 演示文稿</vt:lpstr>
      <vt:lpstr>12.7.8 通过成员函数flags设置和重置格式状态</vt:lpstr>
      <vt:lpstr>PowerPoint 演示文稿</vt:lpstr>
      <vt:lpstr>PowerPoint 演示文稿</vt:lpstr>
      <vt:lpstr>12.8 流的错误状态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12.9 将输出流连接到输出流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human</cp:lastModifiedBy>
  <cp:revision>312</cp:revision>
  <cp:lastPrinted>1601-01-01T00:00:00Z</cp:lastPrinted>
  <dcterms:created xsi:type="dcterms:W3CDTF">1601-01-01T00:00:00Z</dcterms:created>
  <dcterms:modified xsi:type="dcterms:W3CDTF">2017-11-16T18:11:19Z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