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61"/>
  </p:notesMasterIdLst>
  <p:sldIdLst>
    <p:sldId id="370" r:id="rId2"/>
    <p:sldId id="431" r:id="rId3"/>
    <p:sldId id="432" r:id="rId4"/>
    <p:sldId id="433" r:id="rId5"/>
    <p:sldId id="434" r:id="rId6"/>
    <p:sldId id="435" r:id="rId7"/>
    <p:sldId id="436" r:id="rId8"/>
    <p:sldId id="483" r:id="rId9"/>
    <p:sldId id="484" r:id="rId10"/>
    <p:sldId id="485" r:id="rId11"/>
    <p:sldId id="486" r:id="rId12"/>
    <p:sldId id="440" r:id="rId13"/>
    <p:sldId id="441" r:id="rId14"/>
    <p:sldId id="442" r:id="rId15"/>
    <p:sldId id="443" r:id="rId16"/>
    <p:sldId id="444" r:id="rId17"/>
    <p:sldId id="445" r:id="rId18"/>
    <p:sldId id="446" r:id="rId19"/>
    <p:sldId id="487" r:id="rId20"/>
    <p:sldId id="488" r:id="rId21"/>
    <p:sldId id="449" r:id="rId22"/>
    <p:sldId id="450" r:id="rId23"/>
    <p:sldId id="451" r:id="rId24"/>
    <p:sldId id="452" r:id="rId25"/>
    <p:sldId id="453" r:id="rId26"/>
    <p:sldId id="454" r:id="rId27"/>
    <p:sldId id="455" r:id="rId28"/>
    <p:sldId id="456" r:id="rId29"/>
    <p:sldId id="457" r:id="rId30"/>
    <p:sldId id="489" r:id="rId31"/>
    <p:sldId id="490" r:id="rId32"/>
    <p:sldId id="461" r:id="rId33"/>
    <p:sldId id="462" r:id="rId34"/>
    <p:sldId id="463" r:id="rId35"/>
    <p:sldId id="464" r:id="rId36"/>
    <p:sldId id="465" r:id="rId37"/>
    <p:sldId id="491" r:id="rId38"/>
    <p:sldId id="492" r:id="rId39"/>
    <p:sldId id="493" r:id="rId40"/>
    <p:sldId id="494" r:id="rId41"/>
    <p:sldId id="469" r:id="rId42"/>
    <p:sldId id="470" r:id="rId43"/>
    <p:sldId id="495" r:id="rId44"/>
    <p:sldId id="496" r:id="rId45"/>
    <p:sldId id="473" r:id="rId46"/>
    <p:sldId id="497" r:id="rId47"/>
    <p:sldId id="498" r:id="rId48"/>
    <p:sldId id="499" r:id="rId49"/>
    <p:sldId id="500" r:id="rId50"/>
    <p:sldId id="501" r:id="rId51"/>
    <p:sldId id="475" r:id="rId52"/>
    <p:sldId id="476" r:id="rId53"/>
    <p:sldId id="477" r:id="rId54"/>
    <p:sldId id="478" r:id="rId55"/>
    <p:sldId id="479" r:id="rId56"/>
    <p:sldId id="480" r:id="rId57"/>
    <p:sldId id="481" r:id="rId58"/>
    <p:sldId id="482" r:id="rId59"/>
    <p:sldId id="379" r:id="rId60"/>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996633"/>
    <a:srgbClr val="9900CC"/>
    <a:srgbClr val="FF00FF"/>
    <a:srgbClr val="FF3300"/>
    <a:srgbClr val="FF33CC"/>
    <a:srgbClr val="9933FF"/>
    <a:srgbClr val="2C8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72" autoAdjust="0"/>
    <p:restoredTop sz="94660"/>
  </p:normalViewPr>
  <p:slideViewPr>
    <p:cSldViewPr>
      <p:cViewPr varScale="1">
        <p:scale>
          <a:sx n="106" d="100"/>
          <a:sy n="106" d="100"/>
        </p:scale>
        <p:origin x="161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Aft>
                <a:spcPct val="0"/>
              </a:spcAft>
              <a:buClrTx/>
              <a:buFontTx/>
              <a:buNone/>
              <a:defRPr sz="1200" smtClean="0">
                <a:cs typeface="Arial" panose="020B0604020202020204" pitchFamily="34" charset="0"/>
              </a:defRPr>
            </a:lvl1pPr>
          </a:lstStyle>
          <a:p>
            <a:pPr>
              <a:defRPr/>
            </a:pPr>
            <a:endParaRPr lang="en-US" altLang="zh-CN"/>
          </a:p>
        </p:txBody>
      </p:sp>
      <p:sp>
        <p:nvSpPr>
          <p:cNvPr id="2334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Aft>
                <a:spcPct val="0"/>
              </a:spcAft>
              <a:buClrTx/>
              <a:buFontTx/>
              <a:buNone/>
              <a:defRPr sz="1200" smtClean="0">
                <a:cs typeface="Arial" panose="020B0604020202020204" pitchFamily="34" charset="0"/>
              </a:defRPr>
            </a:lvl1pPr>
          </a:lstStyle>
          <a:p>
            <a:pPr>
              <a:defRPr/>
            </a:pPr>
            <a:endParaRPr lang="en-US" altLang="zh-CN"/>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34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34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Aft>
                <a:spcPct val="0"/>
              </a:spcAft>
              <a:buClrTx/>
              <a:buFontTx/>
              <a:buNone/>
              <a:defRPr sz="1200" smtClean="0">
                <a:cs typeface="Arial" panose="020B0604020202020204" pitchFamily="34" charset="0"/>
              </a:defRPr>
            </a:lvl1pPr>
          </a:lstStyle>
          <a:p>
            <a:pPr>
              <a:defRPr/>
            </a:pPr>
            <a:endParaRPr lang="en-US" altLang="zh-CN"/>
          </a:p>
        </p:txBody>
      </p:sp>
      <p:sp>
        <p:nvSpPr>
          <p:cNvPr id="2334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Aft>
                <a:spcPct val="0"/>
              </a:spcAft>
              <a:buClrTx/>
              <a:buFontTx/>
              <a:buNone/>
              <a:defRPr sz="1200" smtClean="0">
                <a:cs typeface="Arial" panose="020B0604020202020204" pitchFamily="34" charset="0"/>
              </a:defRPr>
            </a:lvl1pPr>
          </a:lstStyle>
          <a:p>
            <a:pPr>
              <a:defRPr/>
            </a:pPr>
            <a:fld id="{74F12E96-670D-435C-BC23-0843F4E3E860}" type="slidenum">
              <a:rPr lang="en-US" altLang="zh-CN"/>
              <a:pPr>
                <a:defRPr/>
              </a:pPr>
              <a:t>‹#›</a:t>
            </a:fld>
            <a:endParaRPr lang="en-US" altLang="zh-CN"/>
          </a:p>
        </p:txBody>
      </p:sp>
    </p:spTree>
    <p:extLst>
      <p:ext uri="{BB962C8B-B14F-4D97-AF65-F5344CB8AC3E}">
        <p14:creationId xmlns:p14="http://schemas.microsoft.com/office/powerpoint/2010/main" val="50039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p:cNvSpPr>
            <a:spLocks noChangeArrowheads="1"/>
          </p:cNvSpPr>
          <p:nvPr/>
        </p:nvSpPr>
        <p:spPr bwMode="ltGray">
          <a:xfrm>
            <a:off x="0" y="6400800"/>
            <a:ext cx="9144000" cy="454025"/>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 name="Rectangle 6"/>
          <p:cNvSpPr>
            <a:spLocks noChangeArrowheads="1"/>
          </p:cNvSpPr>
          <p:nvPr/>
        </p:nvSpPr>
        <p:spPr bwMode="ltGray">
          <a:xfrm>
            <a:off x="0" y="0"/>
            <a:ext cx="9144000" cy="762000"/>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762000"/>
            <a:ext cx="4622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11"/>
          <p:cNvSpPr txBox="1">
            <a:spLocks noChangeArrowheads="1"/>
          </p:cNvSpPr>
          <p:nvPr userDrawn="1"/>
        </p:nvSpPr>
        <p:spPr bwMode="auto">
          <a:xfrm>
            <a:off x="152400" y="76200"/>
            <a:ext cx="62484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ClrTx/>
              <a:buFontTx/>
              <a:buNone/>
            </a:pPr>
            <a:r>
              <a:rPr lang="en-US" altLang="zh-CN" sz="3600" b="1">
                <a:solidFill>
                  <a:schemeClr val="bg1"/>
                </a:solidFill>
                <a:latin typeface="Courier New" panose="02070309020205020404" pitchFamily="49" charset="0"/>
              </a:rPr>
              <a:t>C++ How to Program</a:t>
            </a:r>
          </a:p>
        </p:txBody>
      </p:sp>
      <p:pic>
        <p:nvPicPr>
          <p:cNvPr id="6" name="Picture 12" descr="西安财经学院_校徽"/>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610600" y="6324600"/>
            <a:ext cx="5334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3"/>
          <p:cNvSpPr txBox="1">
            <a:spLocks noChangeArrowheads="1"/>
          </p:cNvSpPr>
          <p:nvPr userDrawn="1"/>
        </p:nvSpPr>
        <p:spPr bwMode="auto">
          <a:xfrm>
            <a:off x="6019800" y="6507163"/>
            <a:ext cx="25146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ClrTx/>
              <a:buFontTx/>
              <a:buNone/>
            </a:pPr>
            <a:r>
              <a:rPr lang="en-US" altLang="zh-CN" sz="1200" b="1" i="1">
                <a:solidFill>
                  <a:schemeClr val="bg1"/>
                </a:solidFill>
                <a:latin typeface="Courier New" panose="02070309020205020404" pitchFamily="49" charset="0"/>
              </a:rPr>
              <a:t>http://xinxi.xaufe.edu.cn</a:t>
            </a:r>
          </a:p>
        </p:txBody>
      </p:sp>
    </p:spTree>
    <p:extLst>
      <p:ext uri="{BB962C8B-B14F-4D97-AF65-F5344CB8AC3E}">
        <p14:creationId xmlns:p14="http://schemas.microsoft.com/office/powerpoint/2010/main" val="880408333"/>
      </p:ext>
    </p:extLst>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AFA1A369-F698-48B6-85C7-6557558D9A70}" type="slidenum">
              <a:rPr lang="en-US" altLang="zh-CN"/>
              <a:pPr>
                <a:defRPr/>
              </a:pPr>
              <a:t>‹#›</a:t>
            </a:fld>
            <a:endParaRPr lang="en-US" altLang="zh-CN"/>
          </a:p>
        </p:txBody>
      </p:sp>
    </p:spTree>
    <p:extLst>
      <p:ext uri="{BB962C8B-B14F-4D97-AF65-F5344CB8AC3E}">
        <p14:creationId xmlns:p14="http://schemas.microsoft.com/office/powerpoint/2010/main" val="3537480753"/>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7350" y="623888"/>
            <a:ext cx="2185988" cy="57769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4625" y="623888"/>
            <a:ext cx="6410325" cy="57769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04C9495A-DA58-429C-A373-784A60AACB4F}" type="slidenum">
              <a:rPr lang="en-US" altLang="zh-CN"/>
              <a:pPr>
                <a:defRPr/>
              </a:pPr>
              <a:t>‹#›</a:t>
            </a:fld>
            <a:endParaRPr lang="en-US" altLang="zh-CN"/>
          </a:p>
        </p:txBody>
      </p:sp>
    </p:spTree>
    <p:extLst>
      <p:ext uri="{BB962C8B-B14F-4D97-AF65-F5344CB8AC3E}">
        <p14:creationId xmlns:p14="http://schemas.microsoft.com/office/powerpoint/2010/main" val="1174057694"/>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74625" y="623888"/>
            <a:ext cx="8748713" cy="57769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pPr>
              <a:defRPr/>
            </a:pPr>
            <a:fld id="{D267D536-E5F2-44FF-B90B-1B022EA2D982}" type="slidenum">
              <a:rPr lang="en-US" altLang="zh-CN"/>
              <a:pPr>
                <a:defRPr/>
              </a:pPr>
              <a:t>‹#›</a:t>
            </a:fld>
            <a:endParaRPr lang="en-US" altLang="zh-CN"/>
          </a:p>
        </p:txBody>
      </p:sp>
    </p:spTree>
    <p:extLst>
      <p:ext uri="{BB962C8B-B14F-4D97-AF65-F5344CB8AC3E}">
        <p14:creationId xmlns:p14="http://schemas.microsoft.com/office/powerpoint/2010/main" val="2358775480"/>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CD5ADE93-DF52-46F4-8498-D5A467980F5C}" type="slidenum">
              <a:rPr lang="en-US" altLang="zh-CN"/>
              <a:pPr>
                <a:defRPr/>
              </a:pPr>
              <a:t>‹#›</a:t>
            </a:fld>
            <a:endParaRPr lang="en-US" altLang="zh-CN"/>
          </a:p>
        </p:txBody>
      </p:sp>
    </p:spTree>
    <p:extLst>
      <p:ext uri="{BB962C8B-B14F-4D97-AF65-F5344CB8AC3E}">
        <p14:creationId xmlns:p14="http://schemas.microsoft.com/office/powerpoint/2010/main" val="2869709451"/>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12"/>
          <p:cNvSpPr>
            <a:spLocks noGrp="1" noChangeArrowheads="1"/>
          </p:cNvSpPr>
          <p:nvPr>
            <p:ph type="sldNum" sz="quarter" idx="10"/>
          </p:nvPr>
        </p:nvSpPr>
        <p:spPr>
          <a:ln/>
        </p:spPr>
        <p:txBody>
          <a:bodyPr/>
          <a:lstStyle>
            <a:lvl1pPr>
              <a:defRPr/>
            </a:lvl1pPr>
          </a:lstStyle>
          <a:p>
            <a:pPr>
              <a:defRPr/>
            </a:pPr>
            <a:fld id="{6608905A-CC70-43D1-9870-E5890DE296FA}" type="slidenum">
              <a:rPr lang="en-US" altLang="zh-CN"/>
              <a:pPr>
                <a:defRPr/>
              </a:pPr>
              <a:t>‹#›</a:t>
            </a:fld>
            <a:endParaRPr lang="en-US" altLang="zh-CN"/>
          </a:p>
        </p:txBody>
      </p:sp>
    </p:spTree>
    <p:extLst>
      <p:ext uri="{BB962C8B-B14F-4D97-AF65-F5344CB8AC3E}">
        <p14:creationId xmlns:p14="http://schemas.microsoft.com/office/powerpoint/2010/main" val="2961670885"/>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4625" y="1447800"/>
            <a:ext cx="4297363"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4388" y="1447800"/>
            <a:ext cx="429895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pPr>
              <a:defRPr/>
            </a:pPr>
            <a:fld id="{87F36C81-2A5B-498B-B94D-9E36E10BA60C}" type="slidenum">
              <a:rPr lang="en-US" altLang="zh-CN"/>
              <a:pPr>
                <a:defRPr/>
              </a:pPr>
              <a:t>‹#›</a:t>
            </a:fld>
            <a:endParaRPr lang="en-US" altLang="zh-CN"/>
          </a:p>
        </p:txBody>
      </p:sp>
    </p:spTree>
    <p:extLst>
      <p:ext uri="{BB962C8B-B14F-4D97-AF65-F5344CB8AC3E}">
        <p14:creationId xmlns:p14="http://schemas.microsoft.com/office/powerpoint/2010/main" val="4288960711"/>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sldNum" sz="quarter" idx="10"/>
          </p:nvPr>
        </p:nvSpPr>
        <p:spPr>
          <a:ln/>
        </p:spPr>
        <p:txBody>
          <a:bodyPr/>
          <a:lstStyle>
            <a:lvl1pPr>
              <a:defRPr/>
            </a:lvl1pPr>
          </a:lstStyle>
          <a:p>
            <a:pPr>
              <a:defRPr/>
            </a:pPr>
            <a:fld id="{143E02B4-A7F3-4CDB-9414-0DA283A899F9}" type="slidenum">
              <a:rPr lang="en-US" altLang="zh-CN"/>
              <a:pPr>
                <a:defRPr/>
              </a:pPr>
              <a:t>‹#›</a:t>
            </a:fld>
            <a:endParaRPr lang="en-US" altLang="zh-CN"/>
          </a:p>
        </p:txBody>
      </p:sp>
    </p:spTree>
    <p:extLst>
      <p:ext uri="{BB962C8B-B14F-4D97-AF65-F5344CB8AC3E}">
        <p14:creationId xmlns:p14="http://schemas.microsoft.com/office/powerpoint/2010/main" val="1020891259"/>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pPr>
              <a:defRPr/>
            </a:pPr>
            <a:fld id="{83AFA318-CBEF-4872-BE09-46A81F837229}" type="slidenum">
              <a:rPr lang="en-US" altLang="zh-CN"/>
              <a:pPr>
                <a:defRPr/>
              </a:pPr>
              <a:t>‹#›</a:t>
            </a:fld>
            <a:endParaRPr lang="en-US" altLang="zh-CN"/>
          </a:p>
        </p:txBody>
      </p:sp>
    </p:spTree>
    <p:extLst>
      <p:ext uri="{BB962C8B-B14F-4D97-AF65-F5344CB8AC3E}">
        <p14:creationId xmlns:p14="http://schemas.microsoft.com/office/powerpoint/2010/main" val="3083607267"/>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ln/>
        </p:spPr>
        <p:txBody>
          <a:bodyPr/>
          <a:lstStyle>
            <a:lvl1pPr>
              <a:defRPr/>
            </a:lvl1pPr>
          </a:lstStyle>
          <a:p>
            <a:pPr>
              <a:defRPr/>
            </a:pPr>
            <a:fld id="{FAC41BF5-F772-4472-B11A-C4343DB14E60}" type="slidenum">
              <a:rPr lang="en-US" altLang="zh-CN"/>
              <a:pPr>
                <a:defRPr/>
              </a:pPr>
              <a:t>‹#›</a:t>
            </a:fld>
            <a:endParaRPr lang="en-US" altLang="zh-CN"/>
          </a:p>
        </p:txBody>
      </p:sp>
    </p:spTree>
    <p:extLst>
      <p:ext uri="{BB962C8B-B14F-4D97-AF65-F5344CB8AC3E}">
        <p14:creationId xmlns:p14="http://schemas.microsoft.com/office/powerpoint/2010/main" val="1192745629"/>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00BA377F-055C-43D6-B129-06ADEFAC919B}" type="slidenum">
              <a:rPr lang="en-US" altLang="zh-CN"/>
              <a:pPr>
                <a:defRPr/>
              </a:pPr>
              <a:t>‹#›</a:t>
            </a:fld>
            <a:endParaRPr lang="en-US" altLang="zh-CN"/>
          </a:p>
        </p:txBody>
      </p:sp>
    </p:spTree>
    <p:extLst>
      <p:ext uri="{BB962C8B-B14F-4D97-AF65-F5344CB8AC3E}">
        <p14:creationId xmlns:p14="http://schemas.microsoft.com/office/powerpoint/2010/main" val="1567045054"/>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CEB5AFB0-5ED0-4E7B-9D69-DAC2DBD7DEFB}" type="slidenum">
              <a:rPr lang="en-US" altLang="zh-CN"/>
              <a:pPr>
                <a:defRPr/>
              </a:pPr>
              <a:t>‹#›</a:t>
            </a:fld>
            <a:endParaRPr lang="en-US" altLang="zh-CN"/>
          </a:p>
        </p:txBody>
      </p:sp>
    </p:spTree>
    <p:extLst>
      <p:ext uri="{BB962C8B-B14F-4D97-AF65-F5344CB8AC3E}">
        <p14:creationId xmlns:p14="http://schemas.microsoft.com/office/powerpoint/2010/main" val="2163551808"/>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0" y="6553200"/>
            <a:ext cx="9144000" cy="307975"/>
          </a:xfrm>
          <a:prstGeom prst="rect">
            <a:avLst/>
          </a:prstGeom>
          <a:solidFill>
            <a:srgbClr val="7889FB"/>
          </a:solidFill>
          <a:ln w="31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7" name="Rectangle 3"/>
          <p:cNvSpPr>
            <a:spLocks noGrp="1" noChangeArrowheads="1"/>
          </p:cNvSpPr>
          <p:nvPr>
            <p:ph type="title"/>
          </p:nvPr>
        </p:nvSpPr>
        <p:spPr bwMode="black">
          <a:xfrm>
            <a:off x="174625" y="623888"/>
            <a:ext cx="8748713"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主标题</a:t>
            </a:r>
          </a:p>
        </p:txBody>
      </p:sp>
      <p:sp>
        <p:nvSpPr>
          <p:cNvPr id="1028" name="Rectangle 4"/>
          <p:cNvSpPr>
            <a:spLocks noGrp="1" noChangeArrowheads="1"/>
          </p:cNvSpPr>
          <p:nvPr>
            <p:ph type="body" idx="1"/>
          </p:nvPr>
        </p:nvSpPr>
        <p:spPr bwMode="black">
          <a:xfrm>
            <a:off x="174625" y="1447800"/>
            <a:ext cx="874871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br>
              <a:rPr lang="en-US" altLang="en-US" smtClean="0"/>
            </a:br>
            <a:r>
              <a:rPr lang="en-US" altLang="en-US" smtClean="0"/>
              <a:t>good1</a:t>
            </a:r>
          </a:p>
          <a:p>
            <a:pPr lvl="1"/>
            <a:r>
              <a:rPr lang="en-US" altLang="en-US" smtClean="0"/>
              <a:t>Second level</a:t>
            </a:r>
            <a:br>
              <a:rPr lang="en-US" altLang="en-US" smtClean="0"/>
            </a:br>
            <a:r>
              <a:rPr lang="en-US" altLang="en-US" smtClean="0"/>
              <a:t>good2</a:t>
            </a:r>
          </a:p>
          <a:p>
            <a:pPr lvl="2"/>
            <a:r>
              <a:rPr lang="en-US" altLang="en-US" smtClean="0"/>
              <a:t>Third level</a:t>
            </a:r>
            <a:br>
              <a:rPr lang="en-US" altLang="en-US" smtClean="0"/>
            </a:br>
            <a:r>
              <a:rPr lang="en-US" altLang="en-US" smtClean="0"/>
              <a:t>good3</a:t>
            </a:r>
          </a:p>
          <a:p>
            <a:pPr lvl="3"/>
            <a:r>
              <a:rPr lang="en-US" altLang="en-US" smtClean="0"/>
              <a:t>Fourth level</a:t>
            </a:r>
            <a:br>
              <a:rPr lang="en-US" altLang="en-US" smtClean="0"/>
            </a:br>
            <a:r>
              <a:rPr lang="en-US" altLang="en-US" smtClean="0"/>
              <a:t>good4</a:t>
            </a:r>
          </a:p>
          <a:p>
            <a:pPr lvl="4"/>
            <a:r>
              <a:rPr lang="en-US" altLang="en-US" smtClean="0"/>
              <a:t>Fifth level</a:t>
            </a:r>
            <a:br>
              <a:rPr lang="en-US" altLang="en-US" smtClean="0"/>
            </a:br>
            <a:r>
              <a:rPr lang="en-US" altLang="en-US" smtClean="0"/>
              <a:t>good5</a:t>
            </a:r>
          </a:p>
        </p:txBody>
      </p:sp>
      <p:sp>
        <p:nvSpPr>
          <p:cNvPr id="1029" name="Line 5"/>
          <p:cNvSpPr>
            <a:spLocks noChangeShapeType="1"/>
          </p:cNvSpPr>
          <p:nvPr/>
        </p:nvSpPr>
        <p:spPr bwMode="black">
          <a:xfrm>
            <a:off x="852488" y="247650"/>
            <a:ext cx="0" cy="23495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Text Box 6"/>
          <p:cNvSpPr txBox="1">
            <a:spLocks noChangeArrowheads="1"/>
          </p:cNvSpPr>
          <p:nvPr/>
        </p:nvSpPr>
        <p:spPr bwMode="black">
          <a:xfrm>
            <a:off x="954088" y="214313"/>
            <a:ext cx="1238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en-US" sz="1400">
                <a:solidFill>
                  <a:schemeClr val="bg1"/>
                </a:solidFill>
              </a:rPr>
              <a:t>IBM research</a:t>
            </a:r>
          </a:p>
        </p:txBody>
      </p:sp>
      <p:sp>
        <p:nvSpPr>
          <p:cNvPr id="221192" name="Rectangle 8"/>
          <p:cNvSpPr>
            <a:spLocks noChangeArrowheads="1"/>
          </p:cNvSpPr>
          <p:nvPr/>
        </p:nvSpPr>
        <p:spPr bwMode="ltGray">
          <a:xfrm>
            <a:off x="0" y="0"/>
            <a:ext cx="9144000" cy="557213"/>
          </a:xfrm>
          <a:prstGeom prst="rect">
            <a:avLst/>
          </a:prstGeom>
          <a:solidFill>
            <a:srgbClr val="7889FB"/>
          </a:solidFill>
          <a:ln w="31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00050" indent="-400050">
              <a:spcAft>
                <a:spcPct val="0"/>
              </a:spcAft>
              <a:defRPr>
                <a:solidFill>
                  <a:schemeClr val="tx1"/>
                </a:solidFill>
                <a:latin typeface="Arial" panose="020B0604020202020204" pitchFamily="34" charset="0"/>
                <a:ea typeface="宋体" panose="02010600030101010101" pitchFamily="2" charset="-122"/>
              </a:defRPr>
            </a:lvl1pPr>
            <a:lvl2pPr>
              <a:spcAft>
                <a:spcPct val="0"/>
              </a:spcAft>
              <a:defRPr>
                <a:solidFill>
                  <a:schemeClr val="tx1"/>
                </a:solidFill>
                <a:latin typeface="Arial" panose="020B0604020202020204" pitchFamily="34" charset="0"/>
                <a:ea typeface="宋体" panose="02010600030101010101" pitchFamily="2" charset="-122"/>
              </a:defRPr>
            </a:lvl2pPr>
            <a:lvl3pPr>
              <a:spcAft>
                <a:spcPct val="0"/>
              </a:spcAft>
              <a:defRPr>
                <a:solidFill>
                  <a:schemeClr val="tx1"/>
                </a:solidFill>
                <a:latin typeface="Arial" panose="020B0604020202020204" pitchFamily="34" charset="0"/>
                <a:ea typeface="宋体" panose="02010600030101010101" pitchFamily="2" charset="-122"/>
              </a:defRPr>
            </a:lvl3pPr>
            <a:lvl4pPr>
              <a:spcAft>
                <a:spcPct val="0"/>
              </a:spcAft>
              <a:defRPr>
                <a:solidFill>
                  <a:schemeClr val="tx1"/>
                </a:solidFill>
                <a:latin typeface="Arial" panose="020B0604020202020204" pitchFamily="34" charset="0"/>
                <a:ea typeface="宋体" panose="02010600030101010101" pitchFamily="2" charset="-122"/>
              </a:defRPr>
            </a:lvl4pPr>
            <a:lvl5pPr>
              <a:spcAft>
                <a:spcPct val="0"/>
              </a:spcAf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20000"/>
              </a:spcAft>
              <a:buClr>
                <a:srgbClr val="228A88"/>
              </a:buClr>
              <a:buFont typeface="Wingdings 2" panose="05020102010507070707" pitchFamily="18" charset="2"/>
              <a:buNone/>
              <a:defRPr/>
            </a:pPr>
            <a:r>
              <a:rPr lang="en-US" altLang="zh-CN" smtClean="0">
                <a:solidFill>
                  <a:schemeClr val="bg1"/>
                </a:solidFill>
                <a:latin typeface="Arial Black" panose="020B0A04020102020204" pitchFamily="34" charset="0"/>
              </a:rPr>
              <a:t>C++ How to Program</a:t>
            </a:r>
          </a:p>
        </p:txBody>
      </p:sp>
      <p:pic>
        <p:nvPicPr>
          <p:cNvPr id="1032" name="Picture 9" descr="西安财经学院_校徽"/>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585200" y="6305550"/>
            <a:ext cx="5588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11"/>
          <p:cNvSpPr txBox="1">
            <a:spLocks noChangeArrowheads="1"/>
          </p:cNvSpPr>
          <p:nvPr userDrawn="1"/>
        </p:nvSpPr>
        <p:spPr bwMode="auto">
          <a:xfrm>
            <a:off x="6019800" y="6583363"/>
            <a:ext cx="25146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ClrTx/>
              <a:buFontTx/>
              <a:buNone/>
            </a:pPr>
            <a:r>
              <a:rPr lang="en-US" altLang="zh-CN" sz="1200" b="1" i="1">
                <a:solidFill>
                  <a:schemeClr val="bg1"/>
                </a:solidFill>
                <a:latin typeface="Courier New" panose="02070309020205020404" pitchFamily="49" charset="0"/>
              </a:rPr>
              <a:t>http://xinxi.xaufe.edu.cn</a:t>
            </a:r>
          </a:p>
        </p:txBody>
      </p:sp>
      <p:sp>
        <p:nvSpPr>
          <p:cNvPr id="221196" name="Rectangle 12"/>
          <p:cNvSpPr>
            <a:spLocks noGrp="1" noChangeArrowheads="1"/>
          </p:cNvSpPr>
          <p:nvPr>
            <p:ph type="sldNum" sz="quarter" idx="4"/>
          </p:nvPr>
        </p:nvSpPr>
        <p:spPr bwMode="gray">
          <a:xfrm>
            <a:off x="4343400" y="6584950"/>
            <a:ext cx="381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Aft>
                <a:spcPct val="0"/>
              </a:spcAft>
              <a:buClrTx/>
              <a:buFontTx/>
              <a:buNone/>
              <a:defRPr sz="1200" smtClean="0"/>
            </a:lvl1pPr>
          </a:lstStyle>
          <a:p>
            <a:pPr>
              <a:defRPr/>
            </a:pPr>
            <a:fld id="{D76A37B5-352A-4ED4-ACFB-71B7EC692A7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66"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transition spd="slow">
    <p:pull dir="ru"/>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3200" b="1" kern="1200">
          <a:solidFill>
            <a:srgbClr val="051AB3"/>
          </a:solidFill>
          <a:latin typeface="+mj-lt"/>
          <a:ea typeface="+mj-ea"/>
          <a:cs typeface="+mj-cs"/>
        </a:defRPr>
      </a:lvl1pPr>
      <a:lvl2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2pPr>
      <a:lvl3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3pPr>
      <a:lvl4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4pPr>
      <a:lvl5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5pPr>
      <a:lvl6pPr marL="4572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6pPr>
      <a:lvl7pPr marL="9144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7pPr>
      <a:lvl8pPr marL="13716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8pPr>
      <a:lvl9pPr marL="18288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9pPr>
    </p:titleStyle>
    <p:bodyStyle>
      <a:lvl1pPr marL="400050" indent="-400050" algn="l" rtl="0" eaLnBrk="0" fontAlgn="base" hangingPunct="0">
        <a:spcBef>
          <a:spcPct val="0"/>
        </a:spcBef>
        <a:spcAft>
          <a:spcPct val="20000"/>
        </a:spcAft>
        <a:buClr>
          <a:schemeClr val="hlink"/>
        </a:buClr>
        <a:buFont typeface="Wingdings" panose="05000000000000000000" pitchFamily="2" charset="2"/>
        <a:buChar char="l"/>
        <a:defRPr sz="2400" kern="1200">
          <a:solidFill>
            <a:schemeClr val="tx1"/>
          </a:solidFill>
          <a:latin typeface="+mn-lt"/>
          <a:ea typeface="+mn-ea"/>
          <a:cs typeface="+mn-cs"/>
        </a:defRPr>
      </a:lvl1pPr>
      <a:lvl2pPr marL="914400" indent="-400050" algn="l" rtl="0" eaLnBrk="0" fontAlgn="base" hangingPunct="0">
        <a:spcBef>
          <a:spcPct val="0"/>
        </a:spcBef>
        <a:spcAft>
          <a:spcPct val="20000"/>
        </a:spcAft>
        <a:buClr>
          <a:schemeClr val="hlink"/>
        </a:buClr>
        <a:buFont typeface="Wingdings" panose="05000000000000000000" pitchFamily="2" charset="2"/>
        <a:buChar char="Ø"/>
        <a:defRPr sz="2200" kern="1200">
          <a:solidFill>
            <a:schemeClr val="hlink"/>
          </a:solidFill>
          <a:latin typeface="+mn-lt"/>
          <a:ea typeface="+mn-ea"/>
          <a:cs typeface="+mn-cs"/>
        </a:defRPr>
      </a:lvl2pPr>
      <a:lvl3pPr marL="1377950" indent="-349250" algn="l" rtl="0" eaLnBrk="0" fontAlgn="base" hangingPunct="0">
        <a:spcBef>
          <a:spcPct val="0"/>
        </a:spcBef>
        <a:spcAft>
          <a:spcPct val="20000"/>
        </a:spcAft>
        <a:buClr>
          <a:schemeClr val="hlink"/>
        </a:buClr>
        <a:buFont typeface="Wingdings" panose="05000000000000000000" pitchFamily="2" charset="2"/>
        <a:buChar char="ü"/>
        <a:defRPr sz="2000" kern="1200">
          <a:solidFill>
            <a:schemeClr val="hlink"/>
          </a:solidFill>
          <a:latin typeface="+mn-lt"/>
          <a:ea typeface="+mn-ea"/>
          <a:cs typeface="+mn-cs"/>
        </a:defRPr>
      </a:lvl3pPr>
      <a:lvl4pPr marL="1885950" indent="-342900" algn="l" rtl="0" eaLnBrk="0" fontAlgn="base" hangingPunct="0">
        <a:spcBef>
          <a:spcPct val="0"/>
        </a:spcBef>
        <a:spcAft>
          <a:spcPct val="20000"/>
        </a:spcAft>
        <a:buClr>
          <a:schemeClr val="hlink"/>
        </a:buClr>
        <a:buFont typeface="Wingdings 2" panose="05020102010507070707" pitchFamily="18" charset="2"/>
        <a:buChar char="°"/>
        <a:defRPr sz="1600" kern="1200">
          <a:solidFill>
            <a:schemeClr val="hlink"/>
          </a:solidFill>
          <a:latin typeface="+mn-lt"/>
          <a:ea typeface="+mn-ea"/>
          <a:cs typeface="+mn-cs"/>
        </a:defRPr>
      </a:lvl4pPr>
      <a:lvl5pPr marL="2349500" indent="-349250" algn="l" rtl="0" eaLnBrk="0" fontAlgn="base" hangingPunct="0">
        <a:spcBef>
          <a:spcPct val="0"/>
        </a:spcBef>
        <a:spcAft>
          <a:spcPct val="20000"/>
        </a:spcAft>
        <a:buClr>
          <a:schemeClr val="hlink"/>
        </a:buClr>
        <a:buFont typeface="Wingdings 2" panose="05020102010507070707" pitchFamily="18"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0.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2.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3.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5.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6.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17.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18.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19.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20.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22.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6"/>
          <p:cNvSpPr txBox="1">
            <a:spLocks noChangeArrowheads="1"/>
          </p:cNvSpPr>
          <p:nvPr/>
        </p:nvSpPr>
        <p:spPr bwMode="black">
          <a:xfrm>
            <a:off x="5257800" y="1844675"/>
            <a:ext cx="35814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Wingdings 2" panose="05020102010507070707" pitchFamily="18" charset="2"/>
              <a:buNone/>
            </a:pPr>
            <a:r>
              <a:rPr lang="en-US" altLang="zh-CN" sz="4400" b="1">
                <a:solidFill>
                  <a:srgbClr val="051AB3"/>
                </a:solidFill>
              </a:rPr>
              <a:t>Lecture 13: </a:t>
            </a:r>
            <a:br>
              <a:rPr lang="en-US" altLang="zh-CN" sz="4400" b="1">
                <a:solidFill>
                  <a:srgbClr val="051AB3"/>
                </a:solidFill>
              </a:rPr>
            </a:br>
            <a:r>
              <a:rPr lang="zh-CN" altLang="en-US" sz="4400" b="1">
                <a:solidFill>
                  <a:srgbClr val="051AB3"/>
                </a:solidFill>
              </a:rPr>
              <a:t>异常处理</a:t>
            </a:r>
          </a:p>
        </p:txBody>
      </p:sp>
    </p:spTree>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4511EC4-6276-47C0-87F3-D358AF925488}" type="slidenum">
              <a:rPr lang="en-US" altLang="zh-CN" sz="1200"/>
              <a:pPr>
                <a:spcAft>
                  <a:spcPct val="0"/>
                </a:spcAft>
                <a:buClrTx/>
                <a:buFontTx/>
                <a:buNone/>
              </a:pPr>
              <a:t>10</a:t>
            </a:fld>
            <a:endParaRPr lang="en-US" altLang="zh-CN" sz="1200"/>
          </a:p>
        </p:txBody>
      </p:sp>
      <p:graphicFrame>
        <p:nvGraphicFramePr>
          <p:cNvPr id="13315" name="Object 4"/>
          <p:cNvGraphicFramePr>
            <a:graphicFrameLocks noChangeAspect="1"/>
          </p:cNvGraphicFramePr>
          <p:nvPr/>
        </p:nvGraphicFramePr>
        <p:xfrm>
          <a:off x="0" y="0"/>
          <a:ext cx="7037388" cy="5405438"/>
        </p:xfrm>
        <a:graphic>
          <a:graphicData uri="http://schemas.openxmlformats.org/presentationml/2006/ole">
            <mc:AlternateContent xmlns:mc="http://schemas.openxmlformats.org/markup-compatibility/2006">
              <mc:Choice xmlns:v="urn:schemas-microsoft-com:vml" Requires="v">
                <p:oleObj spid="_x0000_s13316" name="Document" r:id="rId3" imgW="7074123" imgH="5423766" progId="Word.Document.8">
                  <p:embed/>
                </p:oleObj>
              </mc:Choice>
              <mc:Fallback>
                <p:oleObj name="Document" r:id="rId3" imgW="7074123" imgH="542376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540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3DF1C451-9168-4475-A508-0673872147FC}" type="slidenum">
              <a:rPr lang="en-US" altLang="zh-CN" sz="1200"/>
              <a:pPr>
                <a:spcAft>
                  <a:spcPct val="0"/>
                </a:spcAft>
                <a:buClrTx/>
                <a:buFontTx/>
                <a:buNone/>
              </a:pPr>
              <a:t>11</a:t>
            </a:fld>
            <a:endParaRPr lang="en-US" altLang="zh-CN" sz="1200"/>
          </a:p>
        </p:txBody>
      </p:sp>
      <p:graphicFrame>
        <p:nvGraphicFramePr>
          <p:cNvPr id="14339" name="Object 4"/>
          <p:cNvGraphicFramePr>
            <a:graphicFrameLocks noChangeAspect="1"/>
          </p:cNvGraphicFramePr>
          <p:nvPr/>
        </p:nvGraphicFramePr>
        <p:xfrm>
          <a:off x="0" y="0"/>
          <a:ext cx="7051675" cy="1941513"/>
        </p:xfrm>
        <a:graphic>
          <a:graphicData uri="http://schemas.openxmlformats.org/presentationml/2006/ole">
            <mc:AlternateContent xmlns:mc="http://schemas.openxmlformats.org/markup-compatibility/2006">
              <mc:Choice xmlns:v="urn:schemas-microsoft-com:vml" Requires="v">
                <p:oleObj spid="_x0000_s14340" name="Document" r:id="rId3" imgW="7068771" imgH="1943863" progId="Word.Document.8">
                  <p:embed/>
                </p:oleObj>
              </mc:Choice>
              <mc:Fallback>
                <p:oleObj name="Document" r:id="rId3" imgW="7068771" imgH="194386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1675" cy="194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681C4A8-A9F7-413C-887A-B66BECF28CFA}" type="slidenum">
              <a:rPr lang="en-US" altLang="zh-CN" sz="1200"/>
              <a:pPr>
                <a:spcAft>
                  <a:spcPct val="0"/>
                </a:spcAft>
                <a:buClrTx/>
                <a:buFontTx/>
                <a:buNone/>
              </a:pPr>
              <a:t>12</a:t>
            </a:fld>
            <a:endParaRPr lang="en-US" altLang="zh-CN" sz="1200"/>
          </a:p>
        </p:txBody>
      </p:sp>
      <p:sp>
        <p:nvSpPr>
          <p:cNvPr id="1536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3 </a:t>
            </a:r>
            <a:r>
              <a:rPr lang="en-US" altLang="zh-CN" sz="3200" b="1">
                <a:solidFill>
                  <a:srgbClr val="051AB3"/>
                </a:solidFill>
                <a:latin typeface="Arial Narrow" panose="020B0606020202030204" pitchFamily="34" charset="0"/>
                <a:ea typeface="黑体" panose="02010609060101010101" pitchFamily="49" charset="-122"/>
              </a:rPr>
              <a:t>Example: Handling an Attempt to Divide by Zero</a:t>
            </a:r>
          </a:p>
        </p:txBody>
      </p:sp>
      <p:sp>
        <p:nvSpPr>
          <p:cNvPr id="15364" name="Rectangle 3"/>
          <p:cNvSpPr>
            <a:spLocks noChangeArrowheads="1"/>
          </p:cNvSpPr>
          <p:nvPr/>
        </p:nvSpPr>
        <p:spPr bwMode="auto">
          <a:xfrm>
            <a:off x="152400" y="1646238"/>
            <a:ext cx="8839200" cy="345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pPr>
            <a:r>
              <a:rPr lang="en-US" altLang="zh-CN" sz="3600" b="1">
                <a:latin typeface="Arial Narrow" panose="020B0606020202030204" pitchFamily="34" charset="0"/>
                <a:ea typeface="黑体" panose="02010609060101010101" pitchFamily="49" charset="-122"/>
              </a:rPr>
              <a:t>try </a:t>
            </a:r>
            <a:r>
              <a:rPr lang="zh-CN" altLang="en-US" sz="3600" b="1">
                <a:latin typeface="Arial Narrow" panose="020B0606020202030204" pitchFamily="34" charset="0"/>
                <a:ea typeface="黑体" panose="02010609060101010101" pitchFamily="49" charset="-122"/>
              </a:rPr>
              <a:t>语句块</a:t>
            </a:r>
          </a:p>
          <a:p>
            <a:pPr lvl="1" eaLnBrk="1" hangingPunct="1">
              <a:lnSpc>
                <a:spcPct val="120000"/>
              </a:lnSpc>
            </a:pPr>
            <a:r>
              <a:rPr lang="zh-CN" altLang="en-US" sz="3100" b="1">
                <a:latin typeface="Arial Narrow" panose="020B0606020202030204" pitchFamily="34" charset="0"/>
                <a:ea typeface="黑体" panose="02010609060101010101" pitchFamily="49" charset="-122"/>
              </a:rPr>
              <a:t>关键字 </a:t>
            </a:r>
            <a:r>
              <a:rPr lang="en-US" altLang="zh-CN" sz="3100" b="1">
                <a:latin typeface="Arial Narrow" panose="020B0606020202030204" pitchFamily="34" charset="0"/>
                <a:ea typeface="黑体" panose="02010609060101010101" pitchFamily="49" charset="-122"/>
              </a:rPr>
              <a:t>try </a:t>
            </a:r>
            <a:r>
              <a:rPr lang="zh-CN" altLang="en-US" sz="3100" b="1">
                <a:latin typeface="Arial Narrow" panose="020B0606020202030204" pitchFamily="34" charset="0"/>
                <a:ea typeface="黑体" panose="02010609060101010101" pitchFamily="49" charset="-122"/>
              </a:rPr>
              <a:t>后跟花括号 </a:t>
            </a:r>
            <a:r>
              <a:rPr lang="en-US" altLang="zh-CN" sz="3100" b="1">
                <a:latin typeface="Arial Narrow" panose="020B0606020202030204" pitchFamily="34" charset="0"/>
                <a:ea typeface="黑体" panose="02010609060101010101" pitchFamily="49" charset="-122"/>
              </a:rPr>
              <a:t>({})</a:t>
            </a:r>
          </a:p>
          <a:p>
            <a:pPr lvl="1" eaLnBrk="1" hangingPunct="1">
              <a:lnSpc>
                <a:spcPct val="120000"/>
              </a:lnSpc>
            </a:pPr>
            <a:r>
              <a:rPr lang="zh-CN" altLang="en-US" sz="3100" b="1">
                <a:latin typeface="Arial Narrow" panose="020B0606020202030204" pitchFamily="34" charset="0"/>
                <a:ea typeface="黑体" panose="02010609060101010101" pitchFamily="49" charset="-122"/>
              </a:rPr>
              <a:t>语句块中应包含</a:t>
            </a:r>
          </a:p>
          <a:p>
            <a:pPr lvl="2" eaLnBrk="1" hangingPunct="1">
              <a:lnSpc>
                <a:spcPct val="120000"/>
              </a:lnSpc>
            </a:pPr>
            <a:r>
              <a:rPr lang="zh-CN" altLang="en-US" sz="3200" b="1">
                <a:latin typeface="Arial Narrow" panose="020B0606020202030204" pitchFamily="34" charset="0"/>
                <a:ea typeface="黑体" panose="02010609060101010101" pitchFamily="49" charset="-122"/>
              </a:rPr>
              <a:t>可能产生异常的语句</a:t>
            </a:r>
          </a:p>
          <a:p>
            <a:pPr lvl="2" eaLnBrk="1" hangingPunct="1">
              <a:lnSpc>
                <a:spcPct val="120000"/>
              </a:lnSpc>
            </a:pPr>
            <a:r>
              <a:rPr lang="zh-CN" altLang="en-US" sz="3200" b="1">
                <a:latin typeface="Arial Narrow" panose="020B0606020202030204" pitchFamily="34" charset="0"/>
                <a:ea typeface="黑体" panose="02010609060101010101" pitchFamily="49" charset="-122"/>
              </a:rPr>
              <a:t>异常发生后应跳过的语句</a:t>
            </a:r>
          </a:p>
        </p:txBody>
      </p:sp>
    </p:spTree>
  </p:cSld>
  <p:clrMapOvr>
    <a:masterClrMapping/>
  </p:clrMapOvr>
  <p:transition spd="slow">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46418FB-51A4-48F9-8847-B4B5864548FE}" type="slidenum">
              <a:rPr lang="en-US" altLang="zh-CN" sz="1200"/>
              <a:pPr>
                <a:spcAft>
                  <a:spcPct val="0"/>
                </a:spcAft>
                <a:buClrTx/>
                <a:buFontTx/>
                <a:buNone/>
              </a:pPr>
              <a:t>13</a:t>
            </a:fld>
            <a:endParaRPr lang="en-US" altLang="zh-CN" sz="1200"/>
          </a:p>
        </p:txBody>
      </p:sp>
      <p:sp>
        <p:nvSpPr>
          <p:cNvPr id="1638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3 </a:t>
            </a:r>
            <a:r>
              <a:rPr lang="en-US" altLang="zh-CN" sz="3200" b="1">
                <a:solidFill>
                  <a:srgbClr val="051AB3"/>
                </a:solidFill>
                <a:latin typeface="Arial Narrow" panose="020B0606020202030204" pitchFamily="34" charset="0"/>
                <a:ea typeface="黑体" panose="02010609060101010101" pitchFamily="49" charset="-122"/>
              </a:rPr>
              <a:t>Example: Handling an Attempt to Divide by Zero</a:t>
            </a:r>
          </a:p>
        </p:txBody>
      </p:sp>
      <p:sp>
        <p:nvSpPr>
          <p:cNvPr id="16388" name="Rectangle 3"/>
          <p:cNvSpPr>
            <a:spLocks noGrp="1" noChangeArrowheads="1"/>
          </p:cNvSpPr>
          <p:nvPr>
            <p:ph type="body" idx="1"/>
          </p:nvPr>
        </p:nvSpPr>
        <p:spPr>
          <a:xfrm>
            <a:off x="152400" y="1524000"/>
            <a:ext cx="8839200" cy="4525963"/>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10000"/>
              </a:lnSpc>
            </a:pPr>
            <a:r>
              <a:rPr lang="en-US" altLang="zh-CN" sz="2800" b="1" smtClean="0">
                <a:latin typeface="Arial Narrow" panose="020B0606020202030204" pitchFamily="34" charset="0"/>
                <a:ea typeface="黑体" panose="02010609060101010101" pitchFamily="49" charset="-122"/>
              </a:rPr>
              <a:t>catch </a:t>
            </a:r>
            <a:r>
              <a:rPr lang="zh-CN" altLang="en-US" sz="2800" b="1" smtClean="0">
                <a:latin typeface="Arial Narrow" panose="020B0606020202030204" pitchFamily="34" charset="0"/>
                <a:ea typeface="黑体" panose="02010609060101010101" pitchFamily="49" charset="-122"/>
              </a:rPr>
              <a:t>处理</a:t>
            </a:r>
          </a:p>
          <a:p>
            <a:pPr lvl="1" eaLnBrk="1" hangingPunct="1">
              <a:lnSpc>
                <a:spcPct val="110000"/>
              </a:lnSpc>
            </a:pPr>
            <a:r>
              <a:rPr lang="zh-CN" altLang="en-US" sz="2800" b="1" smtClean="0">
                <a:latin typeface="Arial Narrow" panose="020B0606020202030204" pitchFamily="34" charset="0"/>
                <a:ea typeface="黑体" panose="02010609060101010101" pitchFamily="49" charset="-122"/>
              </a:rPr>
              <a:t>紧跟在 </a:t>
            </a:r>
            <a:r>
              <a:rPr lang="en-US" altLang="zh-CN" sz="2800" b="1" smtClean="0">
                <a:latin typeface="Arial Narrow" panose="020B0606020202030204" pitchFamily="34" charset="0"/>
                <a:ea typeface="黑体" panose="02010609060101010101" pitchFamily="49" charset="-122"/>
              </a:rPr>
              <a:t>try </a:t>
            </a:r>
            <a:r>
              <a:rPr lang="zh-CN" altLang="en-US" sz="2800" b="1" smtClean="0">
                <a:latin typeface="Arial Narrow" panose="020B0606020202030204" pitchFamily="34" charset="0"/>
                <a:ea typeface="黑体" panose="02010609060101010101" pitchFamily="49" charset="-122"/>
              </a:rPr>
              <a:t>语句块后</a:t>
            </a:r>
          </a:p>
          <a:p>
            <a:pPr lvl="2" eaLnBrk="1" hangingPunct="1">
              <a:lnSpc>
                <a:spcPct val="110000"/>
              </a:lnSpc>
            </a:pPr>
            <a:r>
              <a:rPr lang="zh-CN" altLang="en-US" sz="2800" b="1" smtClean="0">
                <a:latin typeface="Arial Narrow" panose="020B0606020202030204" pitchFamily="34" charset="0"/>
                <a:ea typeface="黑体" panose="02010609060101010101" pitchFamily="49" charset="-122"/>
              </a:rPr>
              <a:t>一个 </a:t>
            </a:r>
            <a:r>
              <a:rPr lang="en-US" altLang="zh-CN" sz="2800" b="1" smtClean="0">
                <a:latin typeface="Arial Narrow" panose="020B0606020202030204" pitchFamily="34" charset="0"/>
                <a:ea typeface="黑体" panose="02010609060101010101" pitchFamily="49" charset="-122"/>
              </a:rPr>
              <a:t>try </a:t>
            </a:r>
            <a:r>
              <a:rPr lang="zh-CN" altLang="en-US" sz="2800" b="1" smtClean="0">
                <a:latin typeface="Arial Narrow" panose="020B0606020202030204" pitchFamily="34" charset="0"/>
                <a:ea typeface="黑体" panose="02010609060101010101" pitchFamily="49" charset="-122"/>
              </a:rPr>
              <a:t>语句块可以跟多个 </a:t>
            </a:r>
            <a:r>
              <a:rPr lang="en-US" altLang="zh-CN" sz="2800" b="1" smtClean="0">
                <a:latin typeface="Arial Narrow" panose="020B0606020202030204" pitchFamily="34" charset="0"/>
                <a:ea typeface="黑体" panose="02010609060101010101" pitchFamily="49" charset="-122"/>
              </a:rPr>
              <a:t>catch </a:t>
            </a:r>
            <a:r>
              <a:rPr lang="zh-CN" altLang="en-US" sz="2800" b="1" smtClean="0">
                <a:latin typeface="Arial Narrow" panose="020B0606020202030204" pitchFamily="34" charset="0"/>
                <a:ea typeface="黑体" panose="02010609060101010101" pitchFamily="49" charset="-122"/>
              </a:rPr>
              <a:t>处理</a:t>
            </a:r>
          </a:p>
          <a:p>
            <a:pPr lvl="1" eaLnBrk="1" hangingPunct="1">
              <a:lnSpc>
                <a:spcPct val="110000"/>
              </a:lnSpc>
            </a:pPr>
            <a:r>
              <a:rPr lang="zh-CN" altLang="en-US" sz="2800" b="1" smtClean="0">
                <a:latin typeface="Arial Narrow" panose="020B0606020202030204" pitchFamily="34" charset="0"/>
                <a:ea typeface="黑体" panose="02010609060101010101" pitchFamily="49" charset="-122"/>
              </a:rPr>
              <a:t>关键字 </a:t>
            </a:r>
            <a:r>
              <a:rPr lang="en-US" altLang="zh-CN" sz="2800" b="1" smtClean="0">
                <a:latin typeface="Arial Narrow" panose="020B0606020202030204" pitchFamily="34" charset="0"/>
                <a:ea typeface="黑体" panose="02010609060101010101" pitchFamily="49" charset="-122"/>
              </a:rPr>
              <a:t>catch</a:t>
            </a:r>
          </a:p>
          <a:p>
            <a:pPr lvl="1" eaLnBrk="1" hangingPunct="1">
              <a:lnSpc>
                <a:spcPct val="110000"/>
              </a:lnSpc>
            </a:pPr>
            <a:r>
              <a:rPr lang="zh-CN" altLang="en-US" sz="2800" b="1" smtClean="0">
                <a:latin typeface="Arial Narrow" panose="020B0606020202030204" pitchFamily="34" charset="0"/>
                <a:ea typeface="黑体" panose="02010609060101010101" pitchFamily="49" charset="-122"/>
              </a:rPr>
              <a:t>在括号内包含异常参数</a:t>
            </a:r>
          </a:p>
          <a:p>
            <a:pPr lvl="2" eaLnBrk="1" hangingPunct="1">
              <a:lnSpc>
                <a:spcPct val="110000"/>
              </a:lnSpc>
            </a:pPr>
            <a:r>
              <a:rPr lang="zh-CN" altLang="en-US" sz="2800" b="1" smtClean="0">
                <a:latin typeface="Arial Narrow" panose="020B0606020202030204" pitchFamily="34" charset="0"/>
                <a:ea typeface="黑体" panose="02010609060101010101" pitchFamily="49" charset="-122"/>
              </a:rPr>
              <a:t>表示处理异常的类型</a:t>
            </a:r>
          </a:p>
          <a:p>
            <a:pPr lvl="1" eaLnBrk="1" hangingPunct="1">
              <a:lnSpc>
                <a:spcPct val="110000"/>
              </a:lnSpc>
            </a:pPr>
            <a:r>
              <a:rPr lang="zh-CN" altLang="en-US" sz="2800" b="1" smtClean="0">
                <a:latin typeface="Arial Narrow" panose="020B0606020202030204" pitchFamily="34" charset="0"/>
                <a:ea typeface="黑体" panose="02010609060101010101" pitchFamily="49" charset="-122"/>
              </a:rPr>
              <a:t>当与 </a:t>
            </a:r>
            <a:r>
              <a:rPr lang="en-US" altLang="zh-CN" sz="2800" b="1" smtClean="0">
                <a:latin typeface="Arial Narrow" panose="020B0606020202030204" pitchFamily="34" charset="0"/>
                <a:ea typeface="黑体" panose="02010609060101010101" pitchFamily="49" charset="-122"/>
              </a:rPr>
              <a:t>try </a:t>
            </a:r>
            <a:r>
              <a:rPr lang="zh-CN" altLang="en-US" sz="2800" b="1" smtClean="0">
                <a:latin typeface="Arial Narrow" panose="020B0606020202030204" pitchFamily="34" charset="0"/>
                <a:ea typeface="黑体" panose="02010609060101010101" pitchFamily="49" charset="-122"/>
              </a:rPr>
              <a:t>语句块中 </a:t>
            </a:r>
            <a:r>
              <a:rPr lang="en-US" altLang="zh-CN" sz="2800" b="1" smtClean="0">
                <a:latin typeface="Arial Narrow" panose="020B0606020202030204" pitchFamily="34" charset="0"/>
                <a:ea typeface="黑体" panose="02010609060101010101" pitchFamily="49" charset="-122"/>
              </a:rPr>
              <a:t>throw </a:t>
            </a:r>
            <a:r>
              <a:rPr lang="zh-CN" altLang="en-US" sz="2800" b="1" smtClean="0">
                <a:latin typeface="Arial Narrow" panose="020B0606020202030204" pitchFamily="34" charset="0"/>
                <a:ea typeface="黑体" panose="02010609060101010101" pitchFamily="49" charset="-122"/>
              </a:rPr>
              <a:t>的异常类型匹配时执行</a:t>
            </a:r>
          </a:p>
          <a:p>
            <a:pPr lvl="2" eaLnBrk="1" hangingPunct="1">
              <a:lnSpc>
                <a:spcPct val="110000"/>
              </a:lnSpc>
            </a:pPr>
            <a:r>
              <a:rPr lang="zh-CN" altLang="en-US" sz="2800" b="1" smtClean="0">
                <a:latin typeface="Arial Narrow" panose="020B0606020202030204" pitchFamily="34" charset="0"/>
                <a:ea typeface="黑体" panose="02010609060101010101" pitchFamily="49" charset="-122"/>
              </a:rPr>
              <a:t>应该是被抛出异常的基类</a:t>
            </a:r>
          </a:p>
        </p:txBody>
      </p:sp>
    </p:spTree>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7C0695E-CBB6-4E5F-9DBF-0E3D19EC5072}" type="slidenum">
              <a:rPr lang="en-US" altLang="zh-CN" sz="1200"/>
              <a:pPr>
                <a:spcAft>
                  <a:spcPct val="0"/>
                </a:spcAft>
                <a:buClrTx/>
                <a:buFontTx/>
                <a:buNone/>
              </a:pPr>
              <a:t>14</a:t>
            </a:fld>
            <a:endParaRPr lang="en-US" altLang="zh-CN" sz="1200"/>
          </a:p>
        </p:txBody>
      </p:sp>
      <p:sp>
        <p:nvSpPr>
          <p:cNvPr id="1741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3 </a:t>
            </a:r>
            <a:r>
              <a:rPr lang="en-US" altLang="zh-CN" sz="3200" b="1">
                <a:solidFill>
                  <a:srgbClr val="051AB3"/>
                </a:solidFill>
                <a:latin typeface="Arial Narrow" panose="020B0606020202030204" pitchFamily="34" charset="0"/>
                <a:ea typeface="黑体" panose="02010609060101010101" pitchFamily="49" charset="-122"/>
              </a:rPr>
              <a:t>Example: Handling an Attempt to Divide by Zero</a:t>
            </a:r>
          </a:p>
        </p:txBody>
      </p:sp>
      <p:sp>
        <p:nvSpPr>
          <p:cNvPr id="17412" name="Rectangle 3"/>
          <p:cNvSpPr>
            <a:spLocks noGrp="1" noChangeArrowheads="1"/>
          </p:cNvSpPr>
          <p:nvPr>
            <p:ph type="body" idx="1"/>
          </p:nvPr>
        </p:nvSpPr>
        <p:spPr>
          <a:xfrm>
            <a:off x="152400" y="1600200"/>
            <a:ext cx="8839200" cy="4144963"/>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2800" b="1" smtClean="0">
                <a:latin typeface="Arial Narrow" panose="020B0606020202030204" pitchFamily="34" charset="0"/>
                <a:ea typeface="黑体" panose="02010609060101010101" pitchFamily="49" charset="-122"/>
              </a:rPr>
              <a:t>异常处理的终止模型</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当异常发生 </a:t>
            </a:r>
            <a:r>
              <a:rPr lang="en-US" altLang="zh-CN" sz="2800" b="1" smtClean="0">
                <a:latin typeface="Arial Narrow" panose="020B0606020202030204" pitchFamily="34" charset="0"/>
                <a:ea typeface="黑体" panose="02010609060101010101" pitchFamily="49" charset="-122"/>
              </a:rPr>
              <a:t>try </a:t>
            </a:r>
            <a:r>
              <a:rPr lang="zh-CN" altLang="en-US" sz="2800" b="1" smtClean="0">
                <a:latin typeface="Arial Narrow" panose="020B0606020202030204" pitchFamily="34" charset="0"/>
                <a:ea typeface="黑体" panose="02010609060101010101" pitchFamily="49" charset="-122"/>
              </a:rPr>
              <a:t>语句块结束</a:t>
            </a:r>
          </a:p>
          <a:p>
            <a:pPr lvl="2" eaLnBrk="1" hangingPunct="1">
              <a:lnSpc>
                <a:spcPct val="120000"/>
              </a:lnSpc>
            </a:pPr>
            <a:r>
              <a:rPr lang="en-US" altLang="zh-CN" sz="2800" b="1" smtClean="0">
                <a:latin typeface="Arial Narrow" panose="020B0606020202030204" pitchFamily="34" charset="0"/>
                <a:ea typeface="黑体" panose="02010609060101010101" pitchFamily="49" charset="-122"/>
              </a:rPr>
              <a:t>try </a:t>
            </a:r>
            <a:r>
              <a:rPr lang="zh-CN" altLang="en-US" sz="2800" b="1" smtClean="0">
                <a:latin typeface="Arial Narrow" panose="020B0606020202030204" pitchFamily="34" charset="0"/>
                <a:ea typeface="黑体" panose="02010609060101010101" pitchFamily="49" charset="-122"/>
              </a:rPr>
              <a:t>语句块中的局部变量退出作用域</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与异常相匹配的 </a:t>
            </a:r>
            <a:r>
              <a:rPr lang="en-US" altLang="zh-CN" sz="2800" b="1" smtClean="0">
                <a:latin typeface="Arial Narrow" panose="020B0606020202030204" pitchFamily="34" charset="0"/>
                <a:ea typeface="黑体" panose="02010609060101010101" pitchFamily="49" charset="-122"/>
              </a:rPr>
              <a:t>catch </a:t>
            </a:r>
            <a:r>
              <a:rPr lang="zh-CN" altLang="en-US" sz="2800" b="1" smtClean="0">
                <a:latin typeface="Arial Narrow" panose="020B0606020202030204" pitchFamily="34" charset="0"/>
                <a:ea typeface="黑体" panose="02010609060101010101" pitchFamily="49" charset="-122"/>
              </a:rPr>
              <a:t>处理程序被执行</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最后一个 </a:t>
            </a:r>
            <a:r>
              <a:rPr lang="en-US" altLang="zh-CN" sz="2800" b="1" smtClean="0">
                <a:latin typeface="Arial Narrow" panose="020B0606020202030204" pitchFamily="34" charset="0"/>
                <a:ea typeface="黑体" panose="02010609060101010101" pitchFamily="49" charset="-122"/>
              </a:rPr>
              <a:t>catch </a:t>
            </a:r>
            <a:r>
              <a:rPr lang="zh-CN" altLang="en-US" sz="2800" b="1" smtClean="0">
                <a:latin typeface="Arial Narrow" panose="020B0606020202030204" pitchFamily="34" charset="0"/>
                <a:ea typeface="黑体" panose="02010609060101010101" pitchFamily="49" charset="-122"/>
              </a:rPr>
              <a:t>处理程序后面的语句被继续执行</a:t>
            </a:r>
          </a:p>
          <a:p>
            <a:pPr lvl="2" eaLnBrk="1" hangingPunct="1">
              <a:lnSpc>
                <a:spcPct val="120000"/>
              </a:lnSpc>
            </a:pPr>
            <a:r>
              <a:rPr lang="zh-CN" altLang="en-US" sz="2800" b="1" smtClean="0">
                <a:latin typeface="Arial Narrow" panose="020B0606020202030204" pitchFamily="34" charset="0"/>
                <a:ea typeface="黑体" panose="02010609060101010101" pitchFamily="49" charset="-122"/>
              </a:rPr>
              <a:t>控制权不再返回到异常抛出点</a:t>
            </a:r>
          </a:p>
        </p:txBody>
      </p:sp>
    </p:spTree>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CC12A7B-B9D3-42C7-B933-12AAB92811A6}" type="slidenum">
              <a:rPr lang="en-US" altLang="zh-CN" sz="1200"/>
              <a:pPr>
                <a:spcAft>
                  <a:spcPct val="0"/>
                </a:spcAft>
                <a:buClrTx/>
                <a:buFontTx/>
                <a:buNone/>
              </a:pPr>
              <a:t>15</a:t>
            </a:fld>
            <a:endParaRPr lang="en-US" altLang="zh-CN" sz="1200"/>
          </a:p>
        </p:txBody>
      </p:sp>
      <p:sp>
        <p:nvSpPr>
          <p:cNvPr id="1843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3 </a:t>
            </a:r>
            <a:r>
              <a:rPr lang="en-US" altLang="zh-CN" sz="3200" b="1">
                <a:solidFill>
                  <a:srgbClr val="051AB3"/>
                </a:solidFill>
                <a:latin typeface="Arial Narrow" panose="020B0606020202030204" pitchFamily="34" charset="0"/>
                <a:ea typeface="黑体" panose="02010609060101010101" pitchFamily="49" charset="-122"/>
              </a:rPr>
              <a:t>Example: Handling an Attempt to Divide by Zero</a:t>
            </a:r>
          </a:p>
        </p:txBody>
      </p:sp>
      <p:sp>
        <p:nvSpPr>
          <p:cNvPr id="18436" name="Rectangle 3"/>
          <p:cNvSpPr>
            <a:spLocks noGrp="1" noChangeArrowheads="1"/>
          </p:cNvSpPr>
          <p:nvPr>
            <p:ph type="body" idx="1"/>
          </p:nvPr>
        </p:nvSpPr>
        <p:spPr>
          <a:xfrm>
            <a:off x="152400" y="1646238"/>
            <a:ext cx="8839200" cy="3382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堆栈展开（</a:t>
            </a:r>
            <a:r>
              <a:rPr lang="en-US" altLang="zh-CN" sz="3600" b="1" smtClean="0">
                <a:latin typeface="Arial Narrow" panose="020B0606020202030204" pitchFamily="34" charset="0"/>
                <a:ea typeface="黑体" panose="02010609060101010101" pitchFamily="49" charset="-122"/>
              </a:rPr>
              <a:t>Stack unwinding</a:t>
            </a:r>
            <a:r>
              <a:rPr lang="zh-CN" altLang="en-US" sz="3600" b="1" smtClean="0">
                <a:latin typeface="Arial Narrow" panose="020B0606020202030204" pitchFamily="34" charset="0"/>
                <a:ea typeface="黑体" panose="02010609060101010101" pitchFamily="49" charset="-122"/>
              </a:rPr>
              <a:t>）</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如果没有发现匹配的 </a:t>
            </a:r>
            <a:r>
              <a:rPr lang="en-US" altLang="zh-CN" sz="3100" b="1" smtClean="0">
                <a:latin typeface="Arial Narrow" panose="020B0606020202030204" pitchFamily="34" charset="0"/>
                <a:ea typeface="黑体" panose="02010609060101010101" pitchFamily="49" charset="-122"/>
              </a:rPr>
              <a:t>catch </a:t>
            </a:r>
            <a:r>
              <a:rPr lang="zh-CN" altLang="en-US" sz="3100" b="1" smtClean="0">
                <a:latin typeface="Arial Narrow" panose="020B0606020202030204" pitchFamily="34" charset="0"/>
                <a:ea typeface="黑体" panose="02010609060101010101" pitchFamily="49" charset="-122"/>
              </a:rPr>
              <a:t>处理程序时发生</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程序试图在调用函数中定位其他的 </a:t>
            </a:r>
            <a:r>
              <a:rPr lang="en-US" altLang="zh-CN" sz="3100" b="1" smtClean="0">
                <a:latin typeface="Arial Narrow" panose="020B0606020202030204" pitchFamily="34" charset="0"/>
                <a:ea typeface="黑体" panose="02010609060101010101" pitchFamily="49" charset="-122"/>
              </a:rPr>
              <a:t>try </a:t>
            </a:r>
            <a:r>
              <a:rPr lang="zh-CN" altLang="en-US" sz="3100" b="1" smtClean="0">
                <a:latin typeface="Arial Narrow" panose="020B0606020202030204" pitchFamily="34" charset="0"/>
                <a:ea typeface="黑体" panose="02010609060101010101" pitchFamily="49" charset="-122"/>
              </a:rPr>
              <a:t>语句块</a:t>
            </a:r>
          </a:p>
        </p:txBody>
      </p:sp>
    </p:spTree>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B59DAFB-FD42-4FE6-8B1F-35F7D69D9035}" type="slidenum">
              <a:rPr lang="en-US" altLang="zh-CN" sz="1200"/>
              <a:pPr>
                <a:spcAft>
                  <a:spcPct val="0"/>
                </a:spcAft>
                <a:buClrTx/>
                <a:buFontTx/>
                <a:buNone/>
              </a:pPr>
              <a:t>16</a:t>
            </a:fld>
            <a:endParaRPr lang="en-US" altLang="zh-CN" sz="1200"/>
          </a:p>
        </p:txBody>
      </p:sp>
      <p:sp>
        <p:nvSpPr>
          <p:cNvPr id="1945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3 </a:t>
            </a:r>
            <a:r>
              <a:rPr lang="en-US" altLang="zh-CN" sz="3200" b="1">
                <a:solidFill>
                  <a:srgbClr val="051AB3"/>
                </a:solidFill>
                <a:latin typeface="Arial Narrow" panose="020B0606020202030204" pitchFamily="34" charset="0"/>
                <a:ea typeface="黑体" panose="02010609060101010101" pitchFamily="49" charset="-122"/>
              </a:rPr>
              <a:t>Example: Handling an Attempt to Divide by Zero</a:t>
            </a:r>
          </a:p>
        </p:txBody>
      </p:sp>
      <p:sp>
        <p:nvSpPr>
          <p:cNvPr id="19460" name="Rectangle 3"/>
          <p:cNvSpPr>
            <a:spLocks noChangeArrowheads="1"/>
          </p:cNvSpPr>
          <p:nvPr/>
        </p:nvSpPr>
        <p:spPr bwMode="auto">
          <a:xfrm>
            <a:off x="152400" y="1646238"/>
            <a:ext cx="8839200" cy="406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pPr>
            <a:r>
              <a:rPr lang="zh-CN" altLang="en-US" sz="3600" b="1">
                <a:latin typeface="Arial Narrow" panose="020B0606020202030204" pitchFamily="34" charset="0"/>
                <a:ea typeface="黑体" panose="02010609060101010101" pitchFamily="49" charset="-122"/>
              </a:rPr>
              <a:t>抛出异常</a:t>
            </a:r>
          </a:p>
          <a:p>
            <a:pPr lvl="1" eaLnBrk="1" hangingPunct="1">
              <a:lnSpc>
                <a:spcPct val="120000"/>
              </a:lnSpc>
            </a:pPr>
            <a:r>
              <a:rPr lang="zh-CN" altLang="en-US" sz="3100" b="1">
                <a:latin typeface="Arial Narrow" panose="020B0606020202030204" pitchFamily="34" charset="0"/>
                <a:ea typeface="黑体" panose="02010609060101010101" pitchFamily="49" charset="-122"/>
              </a:rPr>
              <a:t>使用关键字 </a:t>
            </a:r>
            <a:r>
              <a:rPr lang="en-US" altLang="zh-CN" sz="3100" b="1">
                <a:latin typeface="Arial Narrow" panose="020B0606020202030204" pitchFamily="34" charset="0"/>
                <a:ea typeface="黑体" panose="02010609060101010101" pitchFamily="49" charset="-122"/>
              </a:rPr>
              <a:t>throw </a:t>
            </a:r>
            <a:r>
              <a:rPr lang="zh-CN" altLang="en-US" sz="3100" b="1">
                <a:latin typeface="Arial Narrow" panose="020B0606020202030204" pitchFamily="34" charset="0"/>
                <a:ea typeface="黑体" panose="02010609060101010101" pitchFamily="49" charset="-122"/>
              </a:rPr>
              <a:t>跟着表示异常类型的操作数</a:t>
            </a:r>
          </a:p>
          <a:p>
            <a:pPr lvl="2" eaLnBrk="1" hangingPunct="1">
              <a:lnSpc>
                <a:spcPct val="120000"/>
              </a:lnSpc>
            </a:pPr>
            <a:r>
              <a:rPr lang="zh-CN" altLang="en-US" sz="3200" b="1">
                <a:latin typeface="Arial Narrow" panose="020B0606020202030204" pitchFamily="34" charset="0"/>
                <a:ea typeface="黑体" panose="02010609060101010101" pitchFamily="49" charset="-122"/>
              </a:rPr>
              <a:t>可以抛出任何类型的异常</a:t>
            </a:r>
          </a:p>
          <a:p>
            <a:pPr lvl="3" eaLnBrk="1" hangingPunct="1">
              <a:lnSpc>
                <a:spcPct val="120000"/>
              </a:lnSpc>
            </a:pPr>
            <a:r>
              <a:rPr lang="zh-CN" altLang="en-US" sz="2400" b="1">
                <a:latin typeface="Arial Narrow" panose="020B0606020202030204" pitchFamily="34" charset="0"/>
                <a:ea typeface="黑体" panose="02010609060101010101" pitchFamily="49" charset="-122"/>
              </a:rPr>
              <a:t>如果抛出一个对象，称为异常对象</a:t>
            </a:r>
          </a:p>
          <a:p>
            <a:pPr lvl="1" eaLnBrk="1" hangingPunct="1">
              <a:lnSpc>
                <a:spcPct val="120000"/>
              </a:lnSpc>
            </a:pPr>
            <a:r>
              <a:rPr lang="zh-CN" altLang="en-US" sz="3100" b="1">
                <a:latin typeface="Arial Narrow" panose="020B0606020202030204" pitchFamily="34" charset="0"/>
                <a:ea typeface="黑体" panose="02010609060101010101" pitchFamily="49" charset="-122"/>
              </a:rPr>
              <a:t>抛出的异常初始化匹配的 </a:t>
            </a:r>
            <a:r>
              <a:rPr lang="en-US" altLang="zh-CN" sz="3100" b="1">
                <a:latin typeface="Arial Narrow" panose="020B0606020202030204" pitchFamily="34" charset="0"/>
                <a:ea typeface="黑体" panose="02010609060101010101" pitchFamily="49" charset="-122"/>
              </a:rPr>
              <a:t>catch </a:t>
            </a:r>
            <a:r>
              <a:rPr lang="zh-CN" altLang="en-US" sz="3100" b="1">
                <a:latin typeface="Arial Narrow" panose="020B0606020202030204" pitchFamily="34" charset="0"/>
                <a:ea typeface="黑体" panose="02010609060101010101" pitchFamily="49" charset="-122"/>
              </a:rPr>
              <a:t>处理程序中的异常参数</a:t>
            </a:r>
          </a:p>
        </p:txBody>
      </p:sp>
    </p:spTree>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1BA2C7E-BF4A-4DEF-83C8-184D1AF1EA3F}" type="slidenum">
              <a:rPr lang="en-US" altLang="zh-CN" sz="1200"/>
              <a:pPr>
                <a:spcAft>
                  <a:spcPct val="0"/>
                </a:spcAft>
                <a:buClrTx/>
                <a:buFontTx/>
                <a:buNone/>
              </a:pPr>
              <a:t>17</a:t>
            </a:fld>
            <a:endParaRPr lang="en-US" altLang="zh-CN" sz="1200"/>
          </a:p>
        </p:txBody>
      </p:sp>
      <p:sp>
        <p:nvSpPr>
          <p:cNvPr id="2048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4 When to Use Exception Handling</a:t>
            </a:r>
          </a:p>
        </p:txBody>
      </p:sp>
      <p:sp>
        <p:nvSpPr>
          <p:cNvPr id="20484" name="Rectangle 3"/>
          <p:cNvSpPr>
            <a:spLocks noGrp="1" noChangeArrowheads="1"/>
          </p:cNvSpPr>
          <p:nvPr>
            <p:ph type="body" idx="1"/>
          </p:nvPr>
        </p:nvSpPr>
        <p:spPr>
          <a:xfrm>
            <a:off x="152400" y="1447800"/>
            <a:ext cx="8839200" cy="32766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何时使用异常处理</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处理同步错误</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错误在语句执行时产生</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不处理异步错误</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错误的出现与程序执行并行产生</a:t>
            </a:r>
          </a:p>
        </p:txBody>
      </p:sp>
    </p:spTree>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572B3CD-6590-4DF1-88A5-4D0718508079}" type="slidenum">
              <a:rPr lang="en-US" altLang="zh-CN" sz="1200"/>
              <a:pPr>
                <a:spcAft>
                  <a:spcPct val="0"/>
                </a:spcAft>
                <a:buClrTx/>
                <a:buFontTx/>
                <a:buNone/>
              </a:pPr>
              <a:t>18</a:t>
            </a:fld>
            <a:endParaRPr lang="en-US" altLang="zh-CN" sz="1200"/>
          </a:p>
        </p:txBody>
      </p:sp>
      <p:sp>
        <p:nvSpPr>
          <p:cNvPr id="2150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5 Rethrowing an Exception</a:t>
            </a:r>
          </a:p>
        </p:txBody>
      </p:sp>
      <p:sp>
        <p:nvSpPr>
          <p:cNvPr id="21508" name="Rectangle 3"/>
          <p:cNvSpPr>
            <a:spLocks noGrp="1" noChangeArrowheads="1"/>
          </p:cNvSpPr>
          <p:nvPr>
            <p:ph type="body" idx="1"/>
          </p:nvPr>
        </p:nvSpPr>
        <p:spPr>
          <a:xfrm>
            <a:off x="76200" y="1600200"/>
            <a:ext cx="8915400" cy="3306763"/>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重新抛出异常</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空 </a:t>
            </a:r>
            <a:r>
              <a:rPr lang="en-US" altLang="zh-CN" sz="3100" b="1" smtClean="0">
                <a:latin typeface="Arial Narrow" panose="020B0606020202030204" pitchFamily="34" charset="0"/>
                <a:ea typeface="黑体" panose="02010609060101010101" pitchFamily="49" charset="-122"/>
              </a:rPr>
              <a:t>throw; </a:t>
            </a:r>
            <a:r>
              <a:rPr lang="zh-CN" altLang="en-US" sz="3100" b="1" smtClean="0">
                <a:latin typeface="Arial Narrow" panose="020B0606020202030204" pitchFamily="34" charset="0"/>
                <a:ea typeface="黑体" panose="02010609060101010101" pitchFamily="49" charset="-122"/>
              </a:rPr>
              <a:t>语句</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当一个 </a:t>
            </a:r>
            <a:r>
              <a:rPr lang="en-US" altLang="zh-CN" sz="3100" b="1" smtClean="0">
                <a:latin typeface="Arial Narrow" panose="020B0606020202030204" pitchFamily="34" charset="0"/>
                <a:ea typeface="黑体" panose="02010609060101010101" pitchFamily="49" charset="-122"/>
              </a:rPr>
              <a:t>catch </a:t>
            </a:r>
            <a:r>
              <a:rPr lang="zh-CN" altLang="en-US" sz="3100" b="1" smtClean="0">
                <a:latin typeface="Arial Narrow" panose="020B0606020202030204" pitchFamily="34" charset="0"/>
                <a:ea typeface="黑体" panose="02010609060101010101" pitchFamily="49" charset="-122"/>
              </a:rPr>
              <a:t>处理程序无法处理一个异常</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下一个 </a:t>
            </a:r>
            <a:r>
              <a:rPr lang="en-US" altLang="zh-CN" sz="3100" b="1" smtClean="0">
                <a:latin typeface="Arial Narrow" panose="020B0606020202030204" pitchFamily="34" charset="0"/>
                <a:ea typeface="黑体" panose="02010609060101010101" pitchFamily="49" charset="-122"/>
              </a:rPr>
              <a:t>try </a:t>
            </a:r>
            <a:r>
              <a:rPr lang="zh-CN" altLang="en-US" sz="3100" b="1" smtClean="0">
                <a:latin typeface="Arial Narrow" panose="020B0606020202030204" pitchFamily="34" charset="0"/>
                <a:ea typeface="黑体" panose="02010609060101010101" pitchFamily="49" charset="-122"/>
              </a:rPr>
              <a:t>语句块试图匹配这个异常，相应的 </a:t>
            </a:r>
            <a:r>
              <a:rPr lang="en-US" altLang="zh-CN" sz="3100" b="1" smtClean="0">
                <a:latin typeface="Arial Narrow" panose="020B0606020202030204" pitchFamily="34" charset="0"/>
                <a:ea typeface="黑体" panose="02010609060101010101" pitchFamily="49" charset="-122"/>
              </a:rPr>
              <a:t>catch </a:t>
            </a:r>
            <a:r>
              <a:rPr lang="zh-CN" altLang="en-US" sz="3100" b="1" smtClean="0">
                <a:latin typeface="Arial Narrow" panose="020B0606020202030204" pitchFamily="34" charset="0"/>
                <a:ea typeface="黑体" panose="02010609060101010101" pitchFamily="49" charset="-122"/>
              </a:rPr>
              <a:t>处理程序将处理异常</a:t>
            </a:r>
          </a:p>
        </p:txBody>
      </p:sp>
    </p:spTree>
  </p:cSld>
  <p:clrMapOvr>
    <a:masterClrMapping/>
  </p:clrMapOvr>
  <p:transition spd="slow">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0A049EA-5140-4CCE-A494-FF6E71A6854A}" type="slidenum">
              <a:rPr lang="en-US" altLang="zh-CN" sz="1200"/>
              <a:pPr>
                <a:spcAft>
                  <a:spcPct val="0"/>
                </a:spcAft>
                <a:buClrTx/>
                <a:buFontTx/>
                <a:buNone/>
              </a:pPr>
              <a:t>19</a:t>
            </a:fld>
            <a:endParaRPr lang="en-US" altLang="zh-CN" sz="1200"/>
          </a:p>
        </p:txBody>
      </p:sp>
      <p:graphicFrame>
        <p:nvGraphicFramePr>
          <p:cNvPr id="22531" name="Object 4"/>
          <p:cNvGraphicFramePr>
            <a:graphicFrameLocks noChangeAspect="1"/>
          </p:cNvGraphicFramePr>
          <p:nvPr/>
        </p:nvGraphicFramePr>
        <p:xfrm>
          <a:off x="0" y="0"/>
          <a:ext cx="7037388" cy="5821363"/>
        </p:xfrm>
        <a:graphic>
          <a:graphicData uri="http://schemas.openxmlformats.org/presentationml/2006/ole">
            <mc:AlternateContent xmlns:mc="http://schemas.openxmlformats.org/markup-compatibility/2006">
              <mc:Choice xmlns:v="urn:schemas-microsoft-com:vml" Requires="v">
                <p:oleObj spid="_x0000_s22534" name="Document" r:id="rId3" imgW="7074123" imgH="5843801" progId="Word.Document.8">
                  <p:embed/>
                </p:oleObj>
              </mc:Choice>
              <mc:Fallback>
                <p:oleObj name="Document" r:id="rId3" imgW="7074123" imgH="584380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582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7733" name="Text Box 5"/>
          <p:cNvSpPr txBox="1">
            <a:spLocks noChangeArrowheads="1"/>
          </p:cNvSpPr>
          <p:nvPr/>
        </p:nvSpPr>
        <p:spPr bwMode="auto">
          <a:xfrm>
            <a:off x="4953000" y="5181600"/>
            <a:ext cx="2057400" cy="346075"/>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18" charset="0"/>
              </a:rPr>
              <a:t>Rethrow the exception</a:t>
            </a:r>
          </a:p>
        </p:txBody>
      </p:sp>
      <p:sp>
        <p:nvSpPr>
          <p:cNvPr id="457734" name="Line 6"/>
          <p:cNvSpPr>
            <a:spLocks noChangeShapeType="1"/>
          </p:cNvSpPr>
          <p:nvPr/>
        </p:nvSpPr>
        <p:spPr bwMode="auto">
          <a:xfrm flipH="1" flipV="1">
            <a:off x="1443038" y="4799013"/>
            <a:ext cx="3505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7733"/>
                                        </p:tgtEl>
                                        <p:attrNameLst>
                                          <p:attrName>style.visibility</p:attrName>
                                        </p:attrNameLst>
                                      </p:cBhvr>
                                      <p:to>
                                        <p:strVal val="visible"/>
                                      </p:to>
                                    </p:set>
                                  </p:childTnLst>
                                  <p:subTnLst>
                                    <p:set>
                                      <p:cBhvr override="childStyle">
                                        <p:cTn dur="1" fill="hold" display="0" masterRel="nextClick" afterEffect="1"/>
                                        <p:tgtEl>
                                          <p:spTgt spid="45773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57734"/>
                                        </p:tgtEl>
                                        <p:attrNameLst>
                                          <p:attrName>style.visibility</p:attrName>
                                        </p:attrNameLst>
                                      </p:cBhvr>
                                      <p:to>
                                        <p:strVal val="visible"/>
                                      </p:to>
                                    </p:set>
                                  </p:childTnLst>
                                  <p:subTnLst>
                                    <p:set>
                                      <p:cBhvr override="childStyle">
                                        <p:cTn dur="1" fill="hold" display="0" masterRel="nextClick" afterEffect="1"/>
                                        <p:tgtEl>
                                          <p:spTgt spid="45773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3" grpId="0" animBg="1"/>
      <p:bldP spid="4577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F2C797B-D516-459A-ABF9-1EE6BEE99A49}" type="slidenum">
              <a:rPr lang="en-US" altLang="zh-CN" sz="1200"/>
              <a:pPr>
                <a:spcAft>
                  <a:spcPct val="0"/>
                </a:spcAft>
                <a:buClrTx/>
                <a:buFontTx/>
                <a:buNone/>
              </a:pPr>
              <a:t>2</a:t>
            </a:fld>
            <a:endParaRPr lang="en-US" altLang="zh-CN" sz="1200"/>
          </a:p>
        </p:txBody>
      </p:sp>
      <p:sp>
        <p:nvSpPr>
          <p:cNvPr id="5123" name="Rectangle 2"/>
          <p:cNvSpPr>
            <a:spLocks noChangeArrowheads="1"/>
          </p:cNvSpPr>
          <p:nvPr/>
        </p:nvSpPr>
        <p:spPr bwMode="auto">
          <a:xfrm>
            <a:off x="107950" y="1557338"/>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zh-CN" altLang="en-US" sz="3600">
                <a:solidFill>
                  <a:srgbClr val="D60093"/>
                </a:solidFill>
                <a:latin typeface="Arial Narrow" panose="020B0606020202030204" pitchFamily="34" charset="0"/>
                <a:ea typeface="黑体" panose="02010609060101010101" pitchFamily="49" charset="-122"/>
              </a:rPr>
              <a:t>学习目标：</a:t>
            </a:r>
          </a:p>
        </p:txBody>
      </p:sp>
      <p:sp>
        <p:nvSpPr>
          <p:cNvPr id="5124" name="Rectangle 3"/>
          <p:cNvSpPr>
            <a:spLocks noChangeArrowheads="1"/>
          </p:cNvSpPr>
          <p:nvPr/>
        </p:nvSpPr>
        <p:spPr bwMode="auto">
          <a:xfrm>
            <a:off x="107950" y="2581275"/>
            <a:ext cx="8856663"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r>
              <a:rPr lang="zh-CN" altLang="en-US" sz="3200" b="1">
                <a:latin typeface="Arial Narrow" panose="020B0606020202030204" pitchFamily="34" charset="0"/>
                <a:ea typeface="黑体" panose="02010609060101010101" pitchFamily="49" charset="-122"/>
              </a:rPr>
              <a:t>什么是异常</a:t>
            </a:r>
          </a:p>
          <a:p>
            <a:pPr eaLnBrk="1" hangingPunct="1"/>
            <a:r>
              <a:rPr lang="zh-CN" altLang="en-US" sz="3200" b="1">
                <a:latin typeface="Arial Narrow" panose="020B0606020202030204" pitchFamily="34" charset="0"/>
                <a:ea typeface="黑体" panose="02010609060101010101" pitchFamily="49" charset="-122"/>
              </a:rPr>
              <a:t>使用 </a:t>
            </a:r>
            <a:r>
              <a:rPr lang="en-US" altLang="zh-CN" sz="3200" b="1">
                <a:latin typeface="Arial Narrow" panose="020B0606020202030204" pitchFamily="34" charset="0"/>
                <a:ea typeface="黑体" panose="02010609060101010101" pitchFamily="49" charset="-122"/>
              </a:rPr>
              <a:t>try</a:t>
            </a:r>
            <a:r>
              <a:rPr lang="zh-CN" altLang="en-US" sz="3200" b="1">
                <a:latin typeface="Arial Narrow" panose="020B0606020202030204" pitchFamily="34" charset="0"/>
                <a:ea typeface="黑体" panose="02010609060101010101" pitchFamily="49" charset="-122"/>
              </a:rPr>
              <a:t>、</a:t>
            </a:r>
            <a:r>
              <a:rPr lang="en-US" altLang="zh-CN" sz="3200" b="1">
                <a:latin typeface="Arial Narrow" panose="020B0606020202030204" pitchFamily="34" charset="0"/>
                <a:ea typeface="黑体" panose="02010609060101010101" pitchFamily="49" charset="-122"/>
              </a:rPr>
              <a:t>catch </a:t>
            </a:r>
            <a:r>
              <a:rPr lang="zh-CN" altLang="en-US" sz="3200" b="1">
                <a:latin typeface="Arial Narrow" panose="020B0606020202030204" pitchFamily="34" charset="0"/>
                <a:ea typeface="黑体" panose="02010609060101010101" pitchFamily="49" charset="-122"/>
              </a:rPr>
              <a:t>和 </a:t>
            </a:r>
            <a:r>
              <a:rPr lang="en-US" altLang="zh-CN" sz="3200" b="1">
                <a:latin typeface="Arial Narrow" panose="020B0606020202030204" pitchFamily="34" charset="0"/>
                <a:ea typeface="黑体" panose="02010609060101010101" pitchFamily="49" charset="-122"/>
              </a:rPr>
              <a:t>throw </a:t>
            </a:r>
            <a:r>
              <a:rPr lang="zh-CN" altLang="en-US" sz="3200" b="1">
                <a:latin typeface="Arial Narrow" panose="020B0606020202030204" pitchFamily="34" charset="0"/>
                <a:ea typeface="黑体" panose="02010609060101010101" pitchFamily="49" charset="-122"/>
              </a:rPr>
              <a:t>来处理异常</a:t>
            </a:r>
          </a:p>
          <a:p>
            <a:pPr eaLnBrk="1" hangingPunct="1"/>
            <a:r>
              <a:rPr lang="zh-CN" altLang="en-US" sz="3200" b="1">
                <a:latin typeface="Arial Narrow" panose="020B0606020202030204" pitchFamily="34" charset="0"/>
                <a:ea typeface="黑体" panose="02010609060101010101" pitchFamily="49" charset="-122"/>
              </a:rPr>
              <a:t>处理 </a:t>
            </a:r>
            <a:r>
              <a:rPr lang="en-US" altLang="zh-CN" sz="3200" b="1">
                <a:latin typeface="Arial Narrow" panose="020B0606020202030204" pitchFamily="34" charset="0"/>
                <a:ea typeface="黑体" panose="02010609060101010101" pitchFamily="49" charset="-122"/>
              </a:rPr>
              <a:t>new </a:t>
            </a:r>
            <a:r>
              <a:rPr lang="zh-CN" altLang="en-US" sz="3200" b="1">
                <a:latin typeface="Arial Narrow" panose="020B0606020202030204" pitchFamily="34" charset="0"/>
                <a:ea typeface="黑体" panose="02010609060101010101" pitchFamily="49" charset="-122"/>
              </a:rPr>
              <a:t>动态分配空间失败</a:t>
            </a:r>
          </a:p>
          <a:p>
            <a:pPr eaLnBrk="1" hangingPunct="1"/>
            <a:r>
              <a:rPr lang="zh-CN" altLang="en-US" sz="3200" b="1">
                <a:latin typeface="Arial Narrow" panose="020B0606020202030204" pitchFamily="34" charset="0"/>
                <a:ea typeface="黑体" panose="02010609060101010101" pitchFamily="49" charset="-122"/>
              </a:rPr>
              <a:t>利用 </a:t>
            </a:r>
            <a:r>
              <a:rPr lang="en-US" altLang="zh-CN" sz="3200" b="1">
                <a:latin typeface="Arial Narrow" panose="020B0606020202030204" pitchFamily="34" charset="0"/>
                <a:ea typeface="黑体" panose="02010609060101010101" pitchFamily="49" charset="-122"/>
              </a:rPr>
              <a:t>auto_ptr </a:t>
            </a:r>
            <a:r>
              <a:rPr lang="zh-CN" altLang="en-US" sz="3200" b="1">
                <a:latin typeface="Arial Narrow" panose="020B0606020202030204" pitchFamily="34" charset="0"/>
                <a:ea typeface="黑体" panose="02010609060101010101" pitchFamily="49" charset="-122"/>
              </a:rPr>
              <a:t>阻止内存泄漏</a:t>
            </a:r>
          </a:p>
          <a:p>
            <a:pPr eaLnBrk="1" hangingPunct="1">
              <a:buFont typeface="Wingdings" panose="05000000000000000000" pitchFamily="2" charset="2"/>
              <a:buNone/>
            </a:pPr>
            <a:endParaRPr lang="en-US" altLang="zh-CN" sz="3200" b="1">
              <a:latin typeface="Arial Narrow" panose="020B0606020202030204" pitchFamily="34" charset="0"/>
              <a:ea typeface="黑体" panose="02010609060101010101" pitchFamily="49" charset="-122"/>
            </a:endParaRPr>
          </a:p>
        </p:txBody>
      </p:sp>
      <p:sp>
        <p:nvSpPr>
          <p:cNvPr id="5125" name="Rectangle 4"/>
          <p:cNvSpPr>
            <a:spLocks noGrp="1" noRot="1" noChangeArrowheads="1"/>
          </p:cNvSpPr>
          <p:nvPr>
            <p:ph type="title"/>
          </p:nvPr>
        </p:nvSpPr>
        <p:spPr>
          <a:xfrm>
            <a:off x="76200" y="609600"/>
            <a:ext cx="8763000" cy="9906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algn="ctr" eaLnBrk="1" hangingPunct="1"/>
            <a:r>
              <a:rPr lang="zh-CN" altLang="en-US" sz="4000" smtClean="0">
                <a:latin typeface="Arial Narrow" panose="020B0606020202030204" pitchFamily="34" charset="0"/>
                <a:ea typeface="黑体" panose="02010609060101010101" pitchFamily="49" charset="-122"/>
              </a:rPr>
              <a:t>第十六讲 异常处理</a:t>
            </a:r>
            <a:endParaRPr lang="zh-CN" altLang="en-US" sz="4000" smtClean="0">
              <a:latin typeface="Arial Narrow" panose="020B0606020202030204" pitchFamily="34" charset="0"/>
            </a:endParaRPr>
          </a:p>
        </p:txBody>
      </p:sp>
      <p:pic>
        <p:nvPicPr>
          <p:cNvPr id="5126" name="Picture 5" descr="profes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914400"/>
            <a:ext cx="1752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C9DB2D9-905A-4D28-93AC-0DDF9F4311DF}" type="slidenum">
              <a:rPr lang="en-US" altLang="zh-CN" sz="1200"/>
              <a:pPr>
                <a:spcAft>
                  <a:spcPct val="0"/>
                </a:spcAft>
                <a:buClrTx/>
                <a:buFontTx/>
                <a:buNone/>
              </a:pPr>
              <a:t>20</a:t>
            </a:fld>
            <a:endParaRPr lang="en-US" altLang="zh-CN" sz="1200"/>
          </a:p>
        </p:txBody>
      </p:sp>
      <p:graphicFrame>
        <p:nvGraphicFramePr>
          <p:cNvPr id="23555" name="Object 4"/>
          <p:cNvGraphicFramePr>
            <a:graphicFrameLocks noChangeAspect="1"/>
          </p:cNvGraphicFramePr>
          <p:nvPr/>
        </p:nvGraphicFramePr>
        <p:xfrm>
          <a:off x="0" y="0"/>
          <a:ext cx="7075488" cy="5448300"/>
        </p:xfrm>
        <a:graphic>
          <a:graphicData uri="http://schemas.openxmlformats.org/presentationml/2006/ole">
            <mc:AlternateContent xmlns:mc="http://schemas.openxmlformats.org/markup-compatibility/2006">
              <mc:Choice xmlns:v="urn:schemas-microsoft-com:vml" Requires="v">
                <p:oleObj spid="_x0000_s23558" name="Document" r:id="rId3" imgW="7078146" imgH="5449509" progId="Word.Document.8">
                  <p:embed/>
                </p:oleObj>
              </mc:Choice>
              <mc:Fallback>
                <p:oleObj name="Document" r:id="rId3" imgW="7078146" imgH="5449509"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544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8757" name="Text Box 5"/>
          <p:cNvSpPr txBox="1">
            <a:spLocks noChangeArrowheads="1"/>
          </p:cNvSpPr>
          <p:nvPr/>
        </p:nvSpPr>
        <p:spPr bwMode="auto">
          <a:xfrm>
            <a:off x="5334000" y="2438400"/>
            <a:ext cx="2362200" cy="346075"/>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18" charset="0"/>
              </a:rPr>
              <a:t>Catch rethrown exception</a:t>
            </a:r>
          </a:p>
        </p:txBody>
      </p:sp>
      <p:sp>
        <p:nvSpPr>
          <p:cNvPr id="458758" name="Line 6"/>
          <p:cNvSpPr>
            <a:spLocks noChangeShapeType="1"/>
          </p:cNvSpPr>
          <p:nvPr/>
        </p:nvSpPr>
        <p:spPr bwMode="auto">
          <a:xfrm flipH="1" flipV="1">
            <a:off x="2362200" y="2286000"/>
            <a:ext cx="2971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8757"/>
                                        </p:tgtEl>
                                        <p:attrNameLst>
                                          <p:attrName>style.visibility</p:attrName>
                                        </p:attrNameLst>
                                      </p:cBhvr>
                                      <p:to>
                                        <p:strVal val="visible"/>
                                      </p:to>
                                    </p:set>
                                  </p:childTnLst>
                                  <p:subTnLst>
                                    <p:set>
                                      <p:cBhvr override="childStyle">
                                        <p:cTn dur="1" fill="hold" display="0" masterRel="nextClick" afterEffect="1"/>
                                        <p:tgtEl>
                                          <p:spTgt spid="45875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58758"/>
                                        </p:tgtEl>
                                        <p:attrNameLst>
                                          <p:attrName>style.visibility</p:attrName>
                                        </p:attrNameLst>
                                      </p:cBhvr>
                                      <p:to>
                                        <p:strVal val="visible"/>
                                      </p:to>
                                    </p:set>
                                  </p:childTnLst>
                                  <p:subTnLst>
                                    <p:set>
                                      <p:cBhvr override="childStyle">
                                        <p:cTn dur="1" fill="hold" display="0" masterRel="nextClick" afterEffect="1"/>
                                        <p:tgtEl>
                                          <p:spTgt spid="45875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7" grpId="0" animBg="1"/>
      <p:bldP spid="45875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E8C9275-FE23-43B2-A98B-C54930B4F73B}" type="slidenum">
              <a:rPr lang="en-US" altLang="zh-CN" sz="1200"/>
              <a:pPr>
                <a:spcAft>
                  <a:spcPct val="0"/>
                </a:spcAft>
                <a:buClrTx/>
                <a:buFontTx/>
                <a:buNone/>
              </a:pPr>
              <a:t>21</a:t>
            </a:fld>
            <a:endParaRPr lang="en-US" altLang="zh-CN" sz="1200"/>
          </a:p>
        </p:txBody>
      </p:sp>
      <p:sp>
        <p:nvSpPr>
          <p:cNvPr id="2457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6 Exception Specifications</a:t>
            </a:r>
          </a:p>
        </p:txBody>
      </p:sp>
      <p:sp>
        <p:nvSpPr>
          <p:cNvPr id="24580" name="Rectangle 3"/>
          <p:cNvSpPr>
            <a:spLocks noGrp="1" noChangeArrowheads="1"/>
          </p:cNvSpPr>
          <p:nvPr>
            <p:ph type="body" idx="1"/>
          </p:nvPr>
        </p:nvSpPr>
        <p:spPr>
          <a:xfrm>
            <a:off x="152400" y="1493838"/>
            <a:ext cx="8839200" cy="47545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zh-CN" altLang="en-US" sz="2800" b="1" smtClean="0">
                <a:latin typeface="Arial Narrow" panose="020B0606020202030204" pitchFamily="34" charset="0"/>
                <a:ea typeface="黑体" panose="02010609060101010101" pitchFamily="49" charset="-122"/>
              </a:rPr>
              <a:t>异常说明（也称为抛出列表）</a:t>
            </a:r>
          </a:p>
          <a:p>
            <a:pPr lvl="1" eaLnBrk="1" hangingPunct="1"/>
            <a:r>
              <a:rPr lang="zh-CN" altLang="en-US" sz="2800" b="1" smtClean="0">
                <a:latin typeface="Arial Narrow" panose="020B0606020202030204" pitchFamily="34" charset="0"/>
                <a:ea typeface="黑体" panose="02010609060101010101" pitchFamily="49" charset="-122"/>
              </a:rPr>
              <a:t>关键字 </a:t>
            </a:r>
            <a:r>
              <a:rPr lang="en-US" altLang="zh-CN" sz="2800" b="1" smtClean="0">
                <a:latin typeface="Arial Narrow" panose="020B0606020202030204" pitchFamily="34" charset="0"/>
                <a:ea typeface="黑体" panose="02010609060101010101" pitchFamily="49" charset="-122"/>
              </a:rPr>
              <a:t>throw</a:t>
            </a:r>
            <a:r>
              <a:rPr lang="zh-CN" altLang="en-US" sz="2800" b="1" smtClean="0">
                <a:latin typeface="Arial Narrow" panose="020B0606020202030204" pitchFamily="34" charset="0"/>
                <a:ea typeface="黑体" panose="02010609060101010101" pitchFamily="49" charset="-122"/>
              </a:rPr>
              <a:t>，逗号分隔的参数</a:t>
            </a:r>
          </a:p>
          <a:p>
            <a:pPr lvl="1" eaLnBrk="1" hangingPunct="1"/>
            <a:r>
              <a:rPr lang="zh-CN" altLang="en-US" sz="2800" b="1" smtClean="0">
                <a:latin typeface="Arial Narrow" panose="020B0606020202030204" pitchFamily="34" charset="0"/>
                <a:ea typeface="黑体" panose="02010609060101010101" pitchFamily="49" charset="-122"/>
              </a:rPr>
              <a:t>例如：</a:t>
            </a:r>
            <a:r>
              <a:rPr lang="en-US" altLang="zh-CN" sz="2800" b="1" smtClean="0">
                <a:latin typeface="Arial Narrow" panose="020B0606020202030204" pitchFamily="34" charset="0"/>
                <a:ea typeface="黑体" panose="02010609060101010101" pitchFamily="49" charset="-122"/>
              </a:rPr>
              <a:t>int someFunction( double value )</a:t>
            </a:r>
            <a:br>
              <a:rPr lang="en-US" altLang="zh-CN" sz="2800" b="1" smtClean="0">
                <a:latin typeface="Arial Narrow" panose="020B0606020202030204" pitchFamily="34" charset="0"/>
                <a:ea typeface="黑体" panose="02010609060101010101" pitchFamily="49" charset="-122"/>
              </a:rPr>
            </a:br>
            <a:r>
              <a:rPr lang="en-US" altLang="zh-CN" sz="2800" b="1" smtClean="0">
                <a:latin typeface="Arial Narrow" panose="020B0606020202030204" pitchFamily="34" charset="0"/>
                <a:ea typeface="黑体" panose="02010609060101010101" pitchFamily="49" charset="-122"/>
              </a:rPr>
              <a:t>   throw ( ExceptionA, ExceptionB,</a:t>
            </a:r>
            <a:br>
              <a:rPr lang="en-US" altLang="zh-CN" sz="2800" b="1" smtClean="0">
                <a:latin typeface="Arial Narrow" panose="020B0606020202030204" pitchFamily="34" charset="0"/>
                <a:ea typeface="黑体" panose="02010609060101010101" pitchFamily="49" charset="-122"/>
              </a:rPr>
            </a:br>
            <a:r>
              <a:rPr lang="en-US" altLang="zh-CN" sz="2800" b="1" smtClean="0">
                <a:latin typeface="Arial Narrow" panose="020B0606020202030204" pitchFamily="34" charset="0"/>
                <a:ea typeface="黑体" panose="02010609060101010101" pitchFamily="49" charset="-122"/>
              </a:rPr>
              <a:t>           ExceptionC )</a:t>
            </a:r>
            <a:br>
              <a:rPr lang="en-US" altLang="zh-CN" sz="2800" b="1" smtClean="0">
                <a:latin typeface="Arial Narrow" panose="020B0606020202030204" pitchFamily="34" charset="0"/>
                <a:ea typeface="黑体" panose="02010609060101010101" pitchFamily="49" charset="-122"/>
              </a:rPr>
            </a:br>
            <a:r>
              <a:rPr lang="en-US" altLang="zh-CN" sz="2800" b="1" smtClean="0">
                <a:latin typeface="Arial Narrow" panose="020B0606020202030204" pitchFamily="34" charset="0"/>
                <a:ea typeface="黑体" panose="02010609060101010101" pitchFamily="49" charset="-122"/>
              </a:rPr>
              <a:t>{</a:t>
            </a:r>
            <a:br>
              <a:rPr lang="en-US" altLang="zh-CN" sz="2800" b="1" smtClean="0">
                <a:latin typeface="Arial Narrow" panose="020B0606020202030204" pitchFamily="34" charset="0"/>
                <a:ea typeface="黑体" panose="02010609060101010101" pitchFamily="49" charset="-122"/>
              </a:rPr>
            </a:br>
            <a:r>
              <a:rPr lang="en-US" altLang="zh-CN" sz="2800" b="1" smtClean="0">
                <a:latin typeface="Arial Narrow" panose="020B0606020202030204" pitchFamily="34" charset="0"/>
                <a:ea typeface="黑体" panose="02010609060101010101" pitchFamily="49" charset="-122"/>
              </a:rPr>
              <a:t>   …</a:t>
            </a:r>
            <a:br>
              <a:rPr lang="en-US" altLang="zh-CN" sz="2800" b="1" smtClean="0">
                <a:latin typeface="Arial Narrow" panose="020B0606020202030204" pitchFamily="34" charset="0"/>
                <a:ea typeface="黑体" panose="02010609060101010101" pitchFamily="49" charset="-122"/>
              </a:rPr>
            </a:br>
            <a:r>
              <a:rPr lang="en-US" altLang="zh-CN" sz="2800" b="1" smtClean="0">
                <a:latin typeface="Arial Narrow" panose="020B0606020202030204" pitchFamily="34" charset="0"/>
                <a:ea typeface="黑体" panose="02010609060101010101" pitchFamily="49" charset="-122"/>
              </a:rPr>
              <a:t>}</a:t>
            </a:r>
          </a:p>
          <a:p>
            <a:pPr lvl="2" eaLnBrk="1" hangingPunct="1"/>
            <a:r>
              <a:rPr lang="zh-CN" altLang="en-US" sz="2800" b="1" smtClean="0">
                <a:latin typeface="Arial Narrow" panose="020B0606020202030204" pitchFamily="34" charset="0"/>
                <a:ea typeface="黑体" panose="02010609060101010101" pitchFamily="49" charset="-122"/>
              </a:rPr>
              <a:t>表示 </a:t>
            </a:r>
            <a:r>
              <a:rPr lang="en-US" altLang="zh-CN" sz="2800" b="1" smtClean="0">
                <a:latin typeface="Arial Narrow" panose="020B0606020202030204" pitchFamily="34" charset="0"/>
                <a:ea typeface="黑体" panose="02010609060101010101" pitchFamily="49" charset="-122"/>
              </a:rPr>
              <a:t>someFunction </a:t>
            </a:r>
            <a:r>
              <a:rPr lang="zh-CN" altLang="en-US" sz="2800" b="1" smtClean="0">
                <a:latin typeface="Arial Narrow" panose="020B0606020202030204" pitchFamily="34" charset="0"/>
                <a:ea typeface="黑体" panose="02010609060101010101" pitchFamily="49" charset="-122"/>
              </a:rPr>
              <a:t>可以抛出 </a:t>
            </a:r>
            <a:r>
              <a:rPr lang="en-US" altLang="zh-CN" sz="2800" b="1" smtClean="0">
                <a:latin typeface="Arial Narrow" panose="020B0606020202030204" pitchFamily="34" charset="0"/>
                <a:ea typeface="黑体" panose="02010609060101010101" pitchFamily="49" charset="-122"/>
              </a:rPr>
              <a:t>ExceptionA, ExceptionB </a:t>
            </a:r>
            <a:r>
              <a:rPr lang="zh-CN" altLang="en-US" sz="2800" b="1" smtClean="0">
                <a:latin typeface="Arial Narrow" panose="020B0606020202030204" pitchFamily="34" charset="0"/>
                <a:ea typeface="黑体" panose="02010609060101010101" pitchFamily="49" charset="-122"/>
              </a:rPr>
              <a:t>和 </a:t>
            </a:r>
            <a:r>
              <a:rPr lang="en-US" altLang="zh-CN" sz="2800" b="1" smtClean="0">
                <a:latin typeface="Arial Narrow" panose="020B0606020202030204" pitchFamily="34" charset="0"/>
                <a:ea typeface="黑体" panose="02010609060101010101" pitchFamily="49" charset="-122"/>
              </a:rPr>
              <a:t>ExceptionC </a:t>
            </a:r>
            <a:r>
              <a:rPr lang="zh-CN" altLang="en-US" sz="2800" b="1" smtClean="0">
                <a:latin typeface="Arial Narrow" panose="020B0606020202030204" pitchFamily="34" charset="0"/>
                <a:ea typeface="黑体" panose="02010609060101010101" pitchFamily="49" charset="-122"/>
              </a:rPr>
              <a:t>类型的异常</a:t>
            </a:r>
          </a:p>
        </p:txBody>
      </p:sp>
    </p:spTree>
  </p:cSld>
  <p:clrMapOvr>
    <a:masterClrMapping/>
  </p:clrMapOvr>
  <p:transition spd="slow">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C881A7E-89E4-4A86-AA38-C0CC0AF56F4A}" type="slidenum">
              <a:rPr lang="en-US" altLang="zh-CN" sz="1200"/>
              <a:pPr>
                <a:spcAft>
                  <a:spcPct val="0"/>
                </a:spcAft>
                <a:buClrTx/>
                <a:buFontTx/>
                <a:buNone/>
              </a:pPr>
              <a:t>22</a:t>
            </a:fld>
            <a:endParaRPr lang="en-US" altLang="zh-CN" sz="1200"/>
          </a:p>
        </p:txBody>
      </p:sp>
      <p:sp>
        <p:nvSpPr>
          <p:cNvPr id="2560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6 Exception Specifications</a:t>
            </a:r>
          </a:p>
        </p:txBody>
      </p:sp>
      <p:sp>
        <p:nvSpPr>
          <p:cNvPr id="25604" name="Rectangle 3"/>
          <p:cNvSpPr>
            <a:spLocks noGrp="1" noChangeArrowheads="1"/>
          </p:cNvSpPr>
          <p:nvPr>
            <p:ph type="body" idx="1"/>
          </p:nvPr>
        </p:nvSpPr>
        <p:spPr>
          <a:xfrm>
            <a:off x="152400" y="1493838"/>
            <a:ext cx="8839200" cy="47545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2800" b="1" smtClean="0">
                <a:latin typeface="Arial Narrow" panose="020B0606020202030204" pitchFamily="34" charset="0"/>
                <a:ea typeface="黑体" panose="02010609060101010101" pitchFamily="49" charset="-122"/>
              </a:rPr>
              <a:t>异常说明（也称为抛出列表）</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一个函数只能抛出其异常说明中的异常类型或其派生类</a:t>
            </a:r>
          </a:p>
          <a:p>
            <a:pPr lvl="2" eaLnBrk="1" hangingPunct="1">
              <a:lnSpc>
                <a:spcPct val="120000"/>
              </a:lnSpc>
            </a:pPr>
            <a:r>
              <a:rPr lang="zh-CN" altLang="en-US" sz="2800" b="1" smtClean="0">
                <a:latin typeface="Arial Narrow" panose="020B0606020202030204" pitchFamily="34" charset="0"/>
                <a:ea typeface="黑体" panose="02010609060101010101" pitchFamily="49" charset="-122"/>
              </a:rPr>
              <a:t>如果函数抛出非异常说明中的异常，将会调用</a:t>
            </a:r>
            <a:r>
              <a:rPr lang="en-US" altLang="zh-CN" sz="2800" b="1" smtClean="0">
                <a:latin typeface="Arial Narrow" panose="020B0606020202030204" pitchFamily="34" charset="0"/>
                <a:ea typeface="黑体" panose="02010609060101010101" pitchFamily="49" charset="-122"/>
              </a:rPr>
              <a:t>unexpected </a:t>
            </a:r>
            <a:r>
              <a:rPr lang="zh-CN" altLang="en-US" sz="2800" b="1" smtClean="0">
                <a:latin typeface="Arial Narrow" panose="020B0606020202030204" pitchFamily="34" charset="0"/>
                <a:ea typeface="黑体" panose="02010609060101010101" pitchFamily="49" charset="-122"/>
              </a:rPr>
              <a:t>函数，这通常会终止程序</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没有异常说明表示这个函数可以抛出任意异常</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空异常说明 </a:t>
            </a:r>
            <a:r>
              <a:rPr lang="en-US" altLang="zh-CN" sz="2800" b="1" smtClean="0">
                <a:latin typeface="Arial Narrow" panose="020B0606020202030204" pitchFamily="34" charset="0"/>
                <a:ea typeface="黑体" panose="02010609060101010101" pitchFamily="49" charset="-122"/>
              </a:rPr>
              <a:t>throw()</a:t>
            </a:r>
            <a:r>
              <a:rPr lang="zh-CN" altLang="en-US" sz="2800" b="1" smtClean="0">
                <a:latin typeface="Arial Narrow" panose="020B0606020202030204" pitchFamily="34" charset="0"/>
                <a:ea typeface="黑体" panose="02010609060101010101" pitchFamily="49" charset="-122"/>
              </a:rPr>
              <a:t>，表示该函数不能抛出任何异常</a:t>
            </a:r>
          </a:p>
        </p:txBody>
      </p:sp>
    </p:spTree>
  </p:cSld>
  <p:clrMapOvr>
    <a:masterClrMapping/>
  </p:clrMapOvr>
  <p:transition spd="slow">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A1FE0AB-39AA-4953-9CA3-8E0BE43A6479}" type="slidenum">
              <a:rPr lang="en-US" altLang="zh-CN" sz="1200"/>
              <a:pPr>
                <a:spcAft>
                  <a:spcPct val="0"/>
                </a:spcAft>
                <a:buClrTx/>
                <a:buFontTx/>
                <a:buNone/>
              </a:pPr>
              <a:t>23</a:t>
            </a:fld>
            <a:endParaRPr lang="en-US" altLang="zh-CN" sz="1200"/>
          </a:p>
        </p:txBody>
      </p:sp>
      <p:sp>
        <p:nvSpPr>
          <p:cNvPr id="2662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7 Processing Unexpected Exceptions</a:t>
            </a:r>
          </a:p>
        </p:txBody>
      </p:sp>
      <p:sp>
        <p:nvSpPr>
          <p:cNvPr id="26628" name="Rectangle 3"/>
          <p:cNvSpPr>
            <a:spLocks noGrp="1" noChangeArrowheads="1"/>
          </p:cNvSpPr>
          <p:nvPr>
            <p:ph type="body" idx="1"/>
          </p:nvPr>
        </p:nvSpPr>
        <p:spPr>
          <a:xfrm>
            <a:off x="152400" y="1493838"/>
            <a:ext cx="8839200" cy="39925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unexpected </a:t>
            </a:r>
            <a:r>
              <a:rPr lang="zh-CN" altLang="en-US" sz="3600" b="1" smtClean="0">
                <a:latin typeface="Arial Narrow" panose="020B0606020202030204" pitchFamily="34" charset="0"/>
                <a:ea typeface="黑体" panose="02010609060101010101" pitchFamily="49" charset="-122"/>
              </a:rPr>
              <a:t>函数</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当函数抛出其异常说明外的异常时被调用</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调用通过  </a:t>
            </a:r>
            <a:r>
              <a:rPr lang="en-US" altLang="zh-CN" sz="3100" b="1" smtClean="0">
                <a:latin typeface="Arial Narrow" panose="020B0606020202030204" pitchFamily="34" charset="0"/>
                <a:ea typeface="黑体" panose="02010609060101010101" pitchFamily="49" charset="-122"/>
              </a:rPr>
              <a:t>set_unexpected </a:t>
            </a:r>
            <a:r>
              <a:rPr lang="zh-CN" altLang="en-US" sz="3100" b="1" smtClean="0">
                <a:latin typeface="Arial Narrow" panose="020B0606020202030204" pitchFamily="34" charset="0"/>
                <a:ea typeface="黑体" panose="02010609060101010101" pitchFamily="49" charset="-122"/>
              </a:rPr>
              <a:t>注册的函数</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默认的将调用 </a:t>
            </a:r>
            <a:r>
              <a:rPr lang="en-US" altLang="zh-CN" sz="3100" b="1" smtClean="0">
                <a:latin typeface="Arial Narrow" panose="020B0606020202030204" pitchFamily="34" charset="0"/>
                <a:ea typeface="黑体" panose="02010609060101010101" pitchFamily="49" charset="-122"/>
              </a:rPr>
              <a:t>terminate </a:t>
            </a:r>
            <a:r>
              <a:rPr lang="zh-CN" altLang="en-US" sz="3100" b="1" smtClean="0">
                <a:latin typeface="Arial Narrow" panose="020B0606020202030204" pitchFamily="34" charset="0"/>
                <a:ea typeface="黑体" panose="02010609060101010101" pitchFamily="49" charset="-122"/>
              </a:rPr>
              <a:t>函数</a:t>
            </a:r>
          </a:p>
        </p:txBody>
      </p:sp>
    </p:spTree>
  </p:cSld>
  <p:clrMapOvr>
    <a:masterClrMapping/>
  </p:clrMapOvr>
  <p:transition spd="slow">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6F5D2A1-5999-441E-BEE5-A35C8B2AE113}" type="slidenum">
              <a:rPr lang="en-US" altLang="zh-CN" sz="1200"/>
              <a:pPr>
                <a:spcAft>
                  <a:spcPct val="0"/>
                </a:spcAft>
                <a:buClrTx/>
                <a:buFontTx/>
                <a:buNone/>
              </a:pPr>
              <a:t>24</a:t>
            </a:fld>
            <a:endParaRPr lang="en-US" altLang="zh-CN" sz="1200"/>
          </a:p>
        </p:txBody>
      </p:sp>
      <p:sp>
        <p:nvSpPr>
          <p:cNvPr id="2765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7 Processing Unexpected Exceptions</a:t>
            </a:r>
          </a:p>
        </p:txBody>
      </p:sp>
      <p:sp>
        <p:nvSpPr>
          <p:cNvPr id="27652" name="Rectangle 3"/>
          <p:cNvSpPr>
            <a:spLocks noGrp="1" noChangeArrowheads="1"/>
          </p:cNvSpPr>
          <p:nvPr>
            <p:ph type="body" idx="1"/>
          </p:nvPr>
        </p:nvSpPr>
        <p:spPr>
          <a:xfrm>
            <a:off x="152400" y="1493838"/>
            <a:ext cx="8839200" cy="33067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&lt;exception&gt;  </a:t>
            </a:r>
            <a:r>
              <a:rPr lang="zh-CN" altLang="en-US" sz="3600" b="1" smtClean="0">
                <a:latin typeface="Arial Narrow" panose="020B0606020202030204" pitchFamily="34" charset="0"/>
                <a:ea typeface="黑体" panose="02010609060101010101" pitchFamily="49" charset="-122"/>
              </a:rPr>
              <a:t>中的 </a:t>
            </a:r>
            <a:r>
              <a:rPr lang="en-US" altLang="zh-CN" sz="3600" b="1" smtClean="0">
                <a:latin typeface="Arial Narrow" panose="020B0606020202030204" pitchFamily="34" charset="0"/>
                <a:ea typeface="黑体" panose="02010609060101010101" pitchFamily="49" charset="-122"/>
              </a:rPr>
              <a:t>set_unexpected </a:t>
            </a:r>
            <a:r>
              <a:rPr lang="zh-CN" altLang="en-US" sz="3600" b="1" smtClean="0">
                <a:latin typeface="Arial Narrow" panose="020B0606020202030204" pitchFamily="34" charset="0"/>
                <a:ea typeface="黑体" panose="02010609060101010101" pitchFamily="49" charset="-122"/>
              </a:rPr>
              <a:t>函数</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将指向一个没有参数，返回 </a:t>
            </a:r>
            <a:r>
              <a:rPr lang="en-US" altLang="zh-CN" sz="3100" b="1" smtClean="0">
                <a:latin typeface="Arial Narrow" panose="020B0606020202030204" pitchFamily="34" charset="0"/>
                <a:ea typeface="黑体" panose="02010609060101010101" pitchFamily="49" charset="-122"/>
              </a:rPr>
              <a:t>void </a:t>
            </a:r>
            <a:r>
              <a:rPr lang="zh-CN" altLang="en-US" sz="3100" b="1" smtClean="0">
                <a:latin typeface="Arial Narrow" panose="020B0606020202030204" pitchFamily="34" charset="0"/>
                <a:ea typeface="黑体" panose="02010609060101010101" pitchFamily="49" charset="-122"/>
              </a:rPr>
              <a:t>的函数指针作为参数</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返回 </a:t>
            </a:r>
            <a:r>
              <a:rPr lang="en-US" altLang="zh-CN" sz="3100" b="1" smtClean="0">
                <a:latin typeface="Arial Narrow" panose="020B0606020202030204" pitchFamily="34" charset="0"/>
                <a:ea typeface="黑体" panose="02010609060101010101" pitchFamily="49" charset="-122"/>
              </a:rPr>
              <a:t>unexpected </a:t>
            </a:r>
            <a:r>
              <a:rPr lang="zh-CN" altLang="en-US" sz="3100" b="1" smtClean="0">
                <a:latin typeface="Arial Narrow" panose="020B0606020202030204" pitchFamily="34" charset="0"/>
                <a:ea typeface="黑体" panose="02010609060101010101" pitchFamily="49" charset="-122"/>
              </a:rPr>
              <a:t>调用的最后一个函数指针</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第一次返回 </a:t>
            </a:r>
            <a:r>
              <a:rPr lang="en-US" altLang="zh-CN" sz="3200" b="1" smtClean="0">
                <a:latin typeface="Arial Narrow" panose="020B0606020202030204" pitchFamily="34" charset="0"/>
                <a:ea typeface="黑体" panose="02010609060101010101" pitchFamily="49" charset="-122"/>
              </a:rPr>
              <a:t>0</a:t>
            </a:r>
          </a:p>
        </p:txBody>
      </p:sp>
    </p:spTree>
  </p:cSld>
  <p:clrMapOvr>
    <a:masterClrMapping/>
  </p:clrMapOvr>
  <p:transition spd="slow">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0471517-1730-413C-B05A-381C4BEDAAB7}" type="slidenum">
              <a:rPr lang="en-US" altLang="zh-CN" sz="1200"/>
              <a:pPr>
                <a:spcAft>
                  <a:spcPct val="0"/>
                </a:spcAft>
                <a:buClrTx/>
                <a:buFontTx/>
                <a:buNone/>
              </a:pPr>
              <a:t>25</a:t>
            </a:fld>
            <a:endParaRPr lang="en-US" altLang="zh-CN" sz="1200"/>
          </a:p>
        </p:txBody>
      </p:sp>
      <p:sp>
        <p:nvSpPr>
          <p:cNvPr id="2867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7 Processing Unexpected Exceptions</a:t>
            </a:r>
          </a:p>
        </p:txBody>
      </p:sp>
      <p:sp>
        <p:nvSpPr>
          <p:cNvPr id="28676" name="Rectangle 3"/>
          <p:cNvSpPr>
            <a:spLocks noChangeArrowheads="1"/>
          </p:cNvSpPr>
          <p:nvPr/>
        </p:nvSpPr>
        <p:spPr bwMode="auto">
          <a:xfrm>
            <a:off x="152400" y="1493838"/>
            <a:ext cx="88392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pPr>
            <a:r>
              <a:rPr lang="en-US" altLang="zh-CN" sz="2800" b="1">
                <a:latin typeface="Arial Narrow" panose="020B0606020202030204" pitchFamily="34" charset="0"/>
                <a:ea typeface="黑体" panose="02010609060101010101" pitchFamily="49" charset="-122"/>
              </a:rPr>
              <a:t>terminate </a:t>
            </a:r>
            <a:r>
              <a:rPr lang="zh-CN" altLang="en-US" sz="2800" b="1">
                <a:latin typeface="Arial Narrow" panose="020B0606020202030204" pitchFamily="34" charset="0"/>
                <a:ea typeface="黑体" panose="02010609060101010101" pitchFamily="49" charset="-122"/>
              </a:rPr>
              <a:t>函数</a:t>
            </a:r>
          </a:p>
          <a:p>
            <a:pPr lvl="1" eaLnBrk="1" hangingPunct="1">
              <a:lnSpc>
                <a:spcPct val="120000"/>
              </a:lnSpc>
            </a:pPr>
            <a:r>
              <a:rPr lang="zh-CN" altLang="en-US" sz="2800" b="1">
                <a:latin typeface="Arial Narrow" panose="020B0606020202030204" pitchFamily="34" charset="0"/>
                <a:ea typeface="黑体" panose="02010609060101010101" pitchFamily="49" charset="-122"/>
              </a:rPr>
              <a:t>何时调用</a:t>
            </a:r>
          </a:p>
          <a:p>
            <a:pPr lvl="2" eaLnBrk="1" hangingPunct="1">
              <a:lnSpc>
                <a:spcPct val="120000"/>
              </a:lnSpc>
            </a:pPr>
            <a:r>
              <a:rPr lang="zh-CN" altLang="en-US" sz="2800" b="1">
                <a:latin typeface="Arial Narrow" panose="020B0606020202030204" pitchFamily="34" charset="0"/>
                <a:ea typeface="黑体" panose="02010609060101010101" pitchFamily="49" charset="-122"/>
              </a:rPr>
              <a:t>没有发现与抛出异常相匹配的 </a:t>
            </a:r>
            <a:r>
              <a:rPr lang="en-US" altLang="zh-CN" sz="2800" b="1">
                <a:latin typeface="Arial Narrow" panose="020B0606020202030204" pitchFamily="34" charset="0"/>
                <a:ea typeface="黑体" panose="02010609060101010101" pitchFamily="49" charset="-122"/>
              </a:rPr>
              <a:t>catch </a:t>
            </a:r>
            <a:r>
              <a:rPr lang="zh-CN" altLang="en-US" sz="2800" b="1">
                <a:latin typeface="Arial Narrow" panose="020B0606020202030204" pitchFamily="34" charset="0"/>
                <a:ea typeface="黑体" panose="02010609060101010101" pitchFamily="49" charset="-122"/>
              </a:rPr>
              <a:t>处理程序</a:t>
            </a:r>
          </a:p>
          <a:p>
            <a:pPr lvl="2" eaLnBrk="1" hangingPunct="1">
              <a:lnSpc>
                <a:spcPct val="120000"/>
              </a:lnSpc>
            </a:pPr>
            <a:r>
              <a:rPr lang="zh-CN" altLang="en-US" sz="2800" b="1">
                <a:latin typeface="Arial Narrow" panose="020B0606020202030204" pitchFamily="34" charset="0"/>
                <a:ea typeface="黑体" panose="02010609060101010101" pitchFamily="49" charset="-122"/>
              </a:rPr>
              <a:t>析构函数在堆栈展开时试图抛出异常</a:t>
            </a:r>
          </a:p>
          <a:p>
            <a:pPr lvl="2" eaLnBrk="1" hangingPunct="1">
              <a:lnSpc>
                <a:spcPct val="120000"/>
              </a:lnSpc>
            </a:pPr>
            <a:r>
              <a:rPr lang="zh-CN" altLang="en-US" sz="2800" b="1">
                <a:latin typeface="Arial Narrow" panose="020B0606020202030204" pitchFamily="34" charset="0"/>
                <a:ea typeface="黑体" panose="02010609060101010101" pitchFamily="49" charset="-122"/>
              </a:rPr>
              <a:t>试图在没有相应的异常处理时重抛异常</a:t>
            </a:r>
          </a:p>
          <a:p>
            <a:pPr lvl="2" eaLnBrk="1" hangingPunct="1">
              <a:lnSpc>
                <a:spcPct val="120000"/>
              </a:lnSpc>
            </a:pPr>
            <a:r>
              <a:rPr lang="zh-CN" altLang="en-US" sz="2800" b="1">
                <a:latin typeface="Arial Narrow" panose="020B0606020202030204" pitchFamily="34" charset="0"/>
                <a:ea typeface="黑体" panose="02010609060101010101" pitchFamily="49" charset="-122"/>
              </a:rPr>
              <a:t>在没有通过 </a:t>
            </a:r>
            <a:r>
              <a:rPr lang="en-US" altLang="zh-CN" sz="2800" b="1">
                <a:latin typeface="Arial Narrow" panose="020B0606020202030204" pitchFamily="34" charset="0"/>
                <a:ea typeface="黑体" panose="02010609060101010101" pitchFamily="49" charset="-122"/>
              </a:rPr>
              <a:t>set_unexpected  </a:t>
            </a:r>
            <a:r>
              <a:rPr lang="zh-CN" altLang="en-US" sz="2800" b="1">
                <a:latin typeface="Arial Narrow" panose="020B0606020202030204" pitchFamily="34" charset="0"/>
                <a:ea typeface="黑体" panose="02010609060101010101" pitchFamily="49" charset="-122"/>
              </a:rPr>
              <a:t>函数注册函数时调用 </a:t>
            </a:r>
            <a:r>
              <a:rPr lang="en-US" altLang="zh-CN" sz="2800" b="1">
                <a:latin typeface="Arial Narrow" panose="020B0606020202030204" pitchFamily="34" charset="0"/>
                <a:ea typeface="黑体" panose="02010609060101010101" pitchFamily="49" charset="-122"/>
              </a:rPr>
              <a:t>unexpected </a:t>
            </a:r>
            <a:r>
              <a:rPr lang="zh-CN" altLang="en-US" sz="2800" b="1">
                <a:latin typeface="Arial Narrow" panose="020B0606020202030204" pitchFamily="34" charset="0"/>
                <a:ea typeface="黑体" panose="02010609060101010101" pitchFamily="49" charset="-122"/>
              </a:rPr>
              <a:t>函数</a:t>
            </a:r>
          </a:p>
        </p:txBody>
      </p:sp>
    </p:spTree>
  </p:cSld>
  <p:clrMapOvr>
    <a:masterClrMapping/>
  </p:clrMapOvr>
  <p:transition spd="slow">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C358ABC-8BCD-403B-ADAF-2AC809870C4E}" type="slidenum">
              <a:rPr lang="en-US" altLang="zh-CN" sz="1200"/>
              <a:pPr>
                <a:spcAft>
                  <a:spcPct val="0"/>
                </a:spcAft>
                <a:buClrTx/>
                <a:buFontTx/>
                <a:buNone/>
              </a:pPr>
              <a:t>26</a:t>
            </a:fld>
            <a:endParaRPr lang="en-US" altLang="zh-CN" sz="1200"/>
          </a:p>
        </p:txBody>
      </p:sp>
      <p:sp>
        <p:nvSpPr>
          <p:cNvPr id="2969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7 Processing Unexpected Exceptions</a:t>
            </a:r>
          </a:p>
        </p:txBody>
      </p:sp>
      <p:sp>
        <p:nvSpPr>
          <p:cNvPr id="29700" name="Rectangle 3"/>
          <p:cNvSpPr>
            <a:spLocks noChangeArrowheads="1"/>
          </p:cNvSpPr>
          <p:nvPr/>
        </p:nvSpPr>
        <p:spPr bwMode="auto">
          <a:xfrm>
            <a:off x="152400" y="1493838"/>
            <a:ext cx="8839200" cy="239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pPr>
            <a:r>
              <a:rPr lang="en-US" altLang="zh-CN" sz="3600" b="1">
                <a:latin typeface="Arial Narrow" panose="020B0606020202030204" pitchFamily="34" charset="0"/>
                <a:ea typeface="黑体" panose="02010609060101010101" pitchFamily="49" charset="-122"/>
              </a:rPr>
              <a:t>terminate </a:t>
            </a:r>
            <a:r>
              <a:rPr lang="zh-CN" altLang="en-US" sz="3600" b="1">
                <a:latin typeface="Arial Narrow" panose="020B0606020202030204" pitchFamily="34" charset="0"/>
                <a:ea typeface="黑体" panose="02010609060101010101" pitchFamily="49" charset="-122"/>
              </a:rPr>
              <a:t>函数</a:t>
            </a:r>
          </a:p>
          <a:p>
            <a:pPr lvl="1" eaLnBrk="1" hangingPunct="1">
              <a:lnSpc>
                <a:spcPct val="120000"/>
              </a:lnSpc>
            </a:pPr>
            <a:r>
              <a:rPr lang="zh-CN" altLang="en-US" sz="3100" b="1">
                <a:latin typeface="Arial Narrow" panose="020B0606020202030204" pitchFamily="34" charset="0"/>
                <a:ea typeface="黑体" panose="02010609060101010101" pitchFamily="49" charset="-122"/>
              </a:rPr>
              <a:t>调用通过 </a:t>
            </a:r>
            <a:r>
              <a:rPr lang="en-US" altLang="zh-CN" sz="3100" b="1">
                <a:latin typeface="Arial Narrow" panose="020B0606020202030204" pitchFamily="34" charset="0"/>
                <a:ea typeface="黑体" panose="02010609060101010101" pitchFamily="49" charset="-122"/>
              </a:rPr>
              <a:t>set_terminate </a:t>
            </a:r>
            <a:r>
              <a:rPr lang="zh-CN" altLang="en-US" sz="3100" b="1">
                <a:latin typeface="Arial Narrow" panose="020B0606020202030204" pitchFamily="34" charset="0"/>
                <a:ea typeface="黑体" panose="02010609060101010101" pitchFamily="49" charset="-122"/>
              </a:rPr>
              <a:t>注册的函数</a:t>
            </a:r>
          </a:p>
          <a:p>
            <a:pPr lvl="1" eaLnBrk="1" hangingPunct="1">
              <a:lnSpc>
                <a:spcPct val="120000"/>
              </a:lnSpc>
            </a:pPr>
            <a:r>
              <a:rPr lang="zh-CN" altLang="en-US" sz="3100" b="1">
                <a:latin typeface="Arial Narrow" panose="020B0606020202030204" pitchFamily="34" charset="0"/>
                <a:ea typeface="黑体" panose="02010609060101010101" pitchFamily="49" charset="-122"/>
              </a:rPr>
              <a:t>默认的调用 </a:t>
            </a:r>
            <a:r>
              <a:rPr lang="en-US" altLang="zh-CN" sz="3100" b="1">
                <a:latin typeface="Arial Narrow" panose="020B0606020202030204" pitchFamily="34" charset="0"/>
                <a:ea typeface="黑体" panose="02010609060101010101" pitchFamily="49" charset="-122"/>
              </a:rPr>
              <a:t>abort </a:t>
            </a:r>
            <a:r>
              <a:rPr lang="zh-CN" altLang="en-US" sz="3100" b="1">
                <a:latin typeface="Arial Narrow" panose="020B0606020202030204" pitchFamily="34" charset="0"/>
                <a:ea typeface="黑体" panose="02010609060101010101" pitchFamily="49" charset="-122"/>
              </a:rPr>
              <a:t>函数</a:t>
            </a:r>
          </a:p>
        </p:txBody>
      </p:sp>
    </p:spTree>
  </p:cSld>
  <p:clrMapOvr>
    <a:masterClrMapping/>
  </p:clrMapOvr>
  <p:transition spd="slow">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54E693C-D270-4E7C-A565-C13806D512EE}" type="slidenum">
              <a:rPr lang="en-US" altLang="zh-CN" sz="1200"/>
              <a:pPr>
                <a:spcAft>
                  <a:spcPct val="0"/>
                </a:spcAft>
                <a:buClrTx/>
                <a:buFontTx/>
                <a:buNone/>
              </a:pPr>
              <a:t>27</a:t>
            </a:fld>
            <a:endParaRPr lang="en-US" altLang="zh-CN" sz="1200"/>
          </a:p>
        </p:txBody>
      </p:sp>
      <p:sp>
        <p:nvSpPr>
          <p:cNvPr id="3072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7 Processing Unexpected Exceptions</a:t>
            </a:r>
          </a:p>
        </p:txBody>
      </p:sp>
      <p:sp>
        <p:nvSpPr>
          <p:cNvPr id="30724" name="Rectangle 3"/>
          <p:cNvSpPr>
            <a:spLocks noGrp="1" noChangeArrowheads="1"/>
          </p:cNvSpPr>
          <p:nvPr>
            <p:ph type="body" idx="1"/>
          </p:nvPr>
        </p:nvSpPr>
        <p:spPr>
          <a:xfrm>
            <a:off x="152400" y="1524000"/>
            <a:ext cx="8839200" cy="29718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set_terminate </a:t>
            </a:r>
            <a:r>
              <a:rPr lang="zh-CN" altLang="en-US" sz="3600" b="1" smtClean="0">
                <a:latin typeface="Arial Narrow" panose="020B0606020202030204" pitchFamily="34" charset="0"/>
                <a:ea typeface="黑体" panose="02010609060101010101" pitchFamily="49" charset="-122"/>
              </a:rPr>
              <a:t>函数</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将指向不带参数，返回 </a:t>
            </a:r>
            <a:r>
              <a:rPr lang="en-US" altLang="zh-CN" sz="3100" b="1" smtClean="0">
                <a:latin typeface="Arial Narrow" panose="020B0606020202030204" pitchFamily="34" charset="0"/>
                <a:ea typeface="黑体" panose="02010609060101010101" pitchFamily="49" charset="-122"/>
              </a:rPr>
              <a:t>void </a:t>
            </a:r>
            <a:r>
              <a:rPr lang="zh-CN" altLang="en-US" sz="3100" b="1" smtClean="0">
                <a:latin typeface="Arial Narrow" panose="020B0606020202030204" pitchFamily="34" charset="0"/>
                <a:ea typeface="黑体" panose="02010609060101010101" pitchFamily="49" charset="-122"/>
              </a:rPr>
              <a:t>的函数指针作为参数</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返回 </a:t>
            </a:r>
            <a:r>
              <a:rPr lang="en-US" altLang="zh-CN" sz="3100" b="1" smtClean="0">
                <a:latin typeface="Arial Narrow" panose="020B0606020202030204" pitchFamily="34" charset="0"/>
                <a:ea typeface="黑体" panose="02010609060101010101" pitchFamily="49" charset="-122"/>
              </a:rPr>
              <a:t>terminate </a:t>
            </a:r>
            <a:r>
              <a:rPr lang="zh-CN" altLang="en-US" sz="3100" b="1" smtClean="0">
                <a:latin typeface="Arial Narrow" panose="020B0606020202030204" pitchFamily="34" charset="0"/>
                <a:ea typeface="黑体" panose="02010609060101010101" pitchFamily="49" charset="-122"/>
              </a:rPr>
              <a:t>调用的最后一个函数指针</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第一次返回 </a:t>
            </a:r>
            <a:r>
              <a:rPr lang="en-US" altLang="zh-CN" sz="3200" b="1" smtClean="0">
                <a:latin typeface="Arial Narrow" panose="020B0606020202030204" pitchFamily="34" charset="0"/>
                <a:ea typeface="黑体" panose="02010609060101010101" pitchFamily="49" charset="-122"/>
              </a:rPr>
              <a:t>0</a:t>
            </a:r>
          </a:p>
        </p:txBody>
      </p:sp>
    </p:spTree>
  </p:cSld>
  <p:clrMapOvr>
    <a:masterClrMapping/>
  </p:clrMapOvr>
  <p:transition spd="slow">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A3AF1AA-CC54-4B5C-AA65-E2C530307A1E}" type="slidenum">
              <a:rPr lang="en-US" altLang="zh-CN" sz="1200"/>
              <a:pPr>
                <a:spcAft>
                  <a:spcPct val="0"/>
                </a:spcAft>
                <a:buClrTx/>
                <a:buFontTx/>
                <a:buNone/>
              </a:pPr>
              <a:t>28</a:t>
            </a:fld>
            <a:endParaRPr lang="en-US" altLang="zh-CN" sz="1200"/>
          </a:p>
        </p:txBody>
      </p:sp>
      <p:sp>
        <p:nvSpPr>
          <p:cNvPr id="3174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7 Processing Unexpected Exceptions</a:t>
            </a:r>
          </a:p>
        </p:txBody>
      </p:sp>
      <p:sp>
        <p:nvSpPr>
          <p:cNvPr id="31748" name="Rectangle 3"/>
          <p:cNvSpPr>
            <a:spLocks noGrp="1" noChangeArrowheads="1"/>
          </p:cNvSpPr>
          <p:nvPr>
            <p:ph type="body" idx="1"/>
          </p:nvPr>
        </p:nvSpPr>
        <p:spPr>
          <a:xfrm>
            <a:off x="152400" y="1524000"/>
            <a:ext cx="8839200" cy="28194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abort </a:t>
            </a:r>
            <a:r>
              <a:rPr lang="zh-CN" altLang="en-US" sz="3600" b="1" smtClean="0">
                <a:latin typeface="Arial Narrow" panose="020B0606020202030204" pitchFamily="34" charset="0"/>
                <a:ea typeface="黑体" panose="02010609060101010101" pitchFamily="49" charset="-122"/>
              </a:rPr>
              <a:t>函数</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不调用自动存储或静态存储类对象的析构函数就终止程序</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可能导致资源泄漏</a:t>
            </a:r>
          </a:p>
        </p:txBody>
      </p:sp>
    </p:spTree>
  </p:cSld>
  <p:clrMapOvr>
    <a:masterClrMapping/>
  </p:clrMapOvr>
  <p:transition spd="slow">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38159E69-E52A-4043-9FB9-6456EE0952D3}" type="slidenum">
              <a:rPr lang="en-US" altLang="zh-CN" sz="1200"/>
              <a:pPr>
                <a:spcAft>
                  <a:spcPct val="0"/>
                </a:spcAft>
                <a:buClrTx/>
                <a:buFontTx/>
                <a:buNone/>
              </a:pPr>
              <a:t>29</a:t>
            </a:fld>
            <a:endParaRPr lang="en-US" altLang="zh-CN" sz="1200"/>
          </a:p>
        </p:txBody>
      </p:sp>
      <p:sp>
        <p:nvSpPr>
          <p:cNvPr id="3277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8 Stack Unwinding</a:t>
            </a:r>
          </a:p>
        </p:txBody>
      </p:sp>
      <p:sp>
        <p:nvSpPr>
          <p:cNvPr id="32772" name="Rectangle 3"/>
          <p:cNvSpPr>
            <a:spLocks noChangeArrowheads="1"/>
          </p:cNvSpPr>
          <p:nvPr/>
        </p:nvSpPr>
        <p:spPr bwMode="auto">
          <a:xfrm>
            <a:off x="152400" y="1493838"/>
            <a:ext cx="8991600" cy="437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pPr>
            <a:r>
              <a:rPr lang="zh-CN" altLang="en-US" sz="2800" b="1">
                <a:latin typeface="Arial Narrow" panose="020B0606020202030204" pitchFamily="34" charset="0"/>
                <a:ea typeface="黑体" panose="02010609060101010101" pitchFamily="49" charset="-122"/>
              </a:rPr>
              <a:t>堆栈展开（</a:t>
            </a:r>
            <a:r>
              <a:rPr lang="en-US" altLang="zh-CN" sz="2800" b="1">
                <a:latin typeface="Arial Narrow" panose="020B0606020202030204" pitchFamily="34" charset="0"/>
                <a:ea typeface="黑体" panose="02010609060101010101" pitchFamily="49" charset="-122"/>
              </a:rPr>
              <a:t>Stack unwinding</a:t>
            </a:r>
            <a:r>
              <a:rPr lang="zh-CN" altLang="en-US" sz="2800" b="1">
                <a:latin typeface="Arial Narrow" panose="020B0606020202030204" pitchFamily="34" charset="0"/>
                <a:ea typeface="黑体" panose="02010609060101010101" pitchFamily="49" charset="-122"/>
              </a:rPr>
              <a:t>）</a:t>
            </a:r>
          </a:p>
          <a:p>
            <a:pPr lvl="1" eaLnBrk="1" hangingPunct="1">
              <a:lnSpc>
                <a:spcPct val="120000"/>
              </a:lnSpc>
            </a:pPr>
            <a:r>
              <a:rPr lang="zh-CN" altLang="en-US" sz="2800" b="1">
                <a:latin typeface="Arial Narrow" panose="020B0606020202030204" pitchFamily="34" charset="0"/>
                <a:ea typeface="黑体" panose="02010609060101010101" pitchFamily="49" charset="-122"/>
              </a:rPr>
              <a:t>当抛出的异常没有在特定作用域内被捕捉时发生</a:t>
            </a:r>
          </a:p>
          <a:p>
            <a:pPr lvl="1" eaLnBrk="1" hangingPunct="1">
              <a:lnSpc>
                <a:spcPct val="120000"/>
              </a:lnSpc>
            </a:pPr>
            <a:r>
              <a:rPr lang="zh-CN" altLang="en-US" sz="2800" b="1">
                <a:latin typeface="Arial Narrow" panose="020B0606020202030204" pitchFamily="34" charset="0"/>
                <a:ea typeface="黑体" panose="02010609060101010101" pitchFamily="49" charset="-122"/>
              </a:rPr>
              <a:t>展开一个函数将终止该函数</a:t>
            </a:r>
          </a:p>
          <a:p>
            <a:pPr lvl="2" eaLnBrk="1" hangingPunct="1">
              <a:lnSpc>
                <a:spcPct val="120000"/>
              </a:lnSpc>
            </a:pPr>
            <a:r>
              <a:rPr lang="zh-CN" altLang="en-US" sz="2800" b="1">
                <a:latin typeface="Arial Narrow" panose="020B0606020202030204" pitchFamily="34" charset="0"/>
                <a:ea typeface="黑体" panose="02010609060101010101" pitchFamily="49" charset="-122"/>
              </a:rPr>
              <a:t>所有该函数的局部变量被销毁</a:t>
            </a:r>
          </a:p>
          <a:p>
            <a:pPr lvl="2" eaLnBrk="1" hangingPunct="1">
              <a:lnSpc>
                <a:spcPct val="120000"/>
              </a:lnSpc>
            </a:pPr>
            <a:r>
              <a:rPr lang="zh-CN" altLang="en-US" sz="2800" b="1">
                <a:latin typeface="Arial Narrow" panose="020B0606020202030204" pitchFamily="34" charset="0"/>
                <a:ea typeface="黑体" panose="02010609060101010101" pitchFamily="49" charset="-122"/>
              </a:rPr>
              <a:t>控制权返回调用该函数的语句</a:t>
            </a:r>
          </a:p>
          <a:p>
            <a:pPr lvl="1" eaLnBrk="1" hangingPunct="1">
              <a:lnSpc>
                <a:spcPct val="120000"/>
              </a:lnSpc>
            </a:pPr>
            <a:r>
              <a:rPr lang="zh-CN" altLang="en-US" sz="2800" b="1">
                <a:latin typeface="Arial Narrow" panose="020B0606020202030204" pitchFamily="34" charset="0"/>
                <a:ea typeface="黑体" panose="02010609060101010101" pitchFamily="49" charset="-122"/>
              </a:rPr>
              <a:t>试图在外层 </a:t>
            </a:r>
            <a:r>
              <a:rPr lang="en-US" altLang="zh-CN" sz="2800" b="1">
                <a:latin typeface="Arial Narrow" panose="020B0606020202030204" pitchFamily="34" charset="0"/>
                <a:ea typeface="黑体" panose="02010609060101010101" pitchFamily="49" charset="-122"/>
              </a:rPr>
              <a:t>try…catch </a:t>
            </a:r>
            <a:r>
              <a:rPr lang="zh-CN" altLang="en-US" sz="2800" b="1">
                <a:latin typeface="Arial Narrow" panose="020B0606020202030204" pitchFamily="34" charset="0"/>
                <a:ea typeface="黑体" panose="02010609060101010101" pitchFamily="49" charset="-122"/>
              </a:rPr>
              <a:t>语句块中捕捉异常</a:t>
            </a:r>
          </a:p>
          <a:p>
            <a:pPr lvl="1" eaLnBrk="1" hangingPunct="1">
              <a:lnSpc>
                <a:spcPct val="120000"/>
              </a:lnSpc>
            </a:pPr>
            <a:r>
              <a:rPr lang="zh-CN" altLang="en-US" sz="2800" b="1">
                <a:latin typeface="Arial Narrow" panose="020B0606020202030204" pitchFamily="34" charset="0"/>
                <a:ea typeface="黑体" panose="02010609060101010101" pitchFamily="49" charset="-122"/>
              </a:rPr>
              <a:t>如果异常最终未被捕获，</a:t>
            </a:r>
            <a:r>
              <a:rPr lang="en-US" altLang="zh-CN" sz="2800" b="1">
                <a:latin typeface="Arial Narrow" panose="020B0606020202030204" pitchFamily="34" charset="0"/>
                <a:ea typeface="黑体" panose="02010609060101010101" pitchFamily="49" charset="-122"/>
              </a:rPr>
              <a:t>terminate </a:t>
            </a:r>
            <a:r>
              <a:rPr lang="zh-CN" altLang="en-US" sz="2800" b="1">
                <a:latin typeface="Arial Narrow" panose="020B0606020202030204" pitchFamily="34" charset="0"/>
                <a:ea typeface="黑体" panose="02010609060101010101" pitchFamily="49" charset="-122"/>
              </a:rPr>
              <a:t>函数被调用</a:t>
            </a:r>
          </a:p>
        </p:txBody>
      </p:sp>
    </p:spTree>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604280B-7DB1-47A4-9BF9-A18B599015BE}" type="slidenum">
              <a:rPr lang="en-US" altLang="zh-CN" sz="1200"/>
              <a:pPr>
                <a:spcAft>
                  <a:spcPct val="0"/>
                </a:spcAft>
                <a:buClrTx/>
                <a:buFontTx/>
                <a:buNone/>
              </a:pPr>
              <a:t>3</a:t>
            </a:fld>
            <a:endParaRPr lang="en-US" altLang="zh-CN" sz="1200"/>
          </a:p>
        </p:txBody>
      </p:sp>
      <p:sp>
        <p:nvSpPr>
          <p:cNvPr id="614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 Introduction</a:t>
            </a:r>
          </a:p>
        </p:txBody>
      </p:sp>
      <p:sp>
        <p:nvSpPr>
          <p:cNvPr id="6148" name="Rectangle 3"/>
          <p:cNvSpPr>
            <a:spLocks noGrp="1" noChangeArrowheads="1"/>
          </p:cNvSpPr>
          <p:nvPr>
            <p:ph type="body" idx="1"/>
          </p:nvPr>
        </p:nvSpPr>
        <p:spPr>
          <a:xfrm>
            <a:off x="152400" y="1570038"/>
            <a:ext cx="8839200" cy="2239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marL="228600" indent="-228600" eaLnBrk="1" hangingPunct="1">
              <a:lnSpc>
                <a:spcPct val="120000"/>
              </a:lnSpc>
            </a:pPr>
            <a:r>
              <a:rPr lang="zh-CN" altLang="en-US" sz="3600" b="1" smtClean="0">
                <a:latin typeface="Arial Narrow" panose="020B0606020202030204" pitchFamily="34" charset="0"/>
                <a:ea typeface="黑体" panose="02010609060101010101" pitchFamily="49" charset="-122"/>
              </a:rPr>
              <a:t>异常（</a:t>
            </a:r>
            <a:r>
              <a:rPr lang="en-US" altLang="zh-CN" sz="3600" b="1" smtClean="0">
                <a:latin typeface="Arial Narrow" panose="020B0606020202030204" pitchFamily="34" charset="0"/>
                <a:ea typeface="黑体" panose="02010609060101010101" pitchFamily="49" charset="-122"/>
              </a:rPr>
              <a:t>Exceptions</a:t>
            </a:r>
            <a:r>
              <a:rPr lang="zh-CN" altLang="en-US" sz="3600" b="1" smtClean="0">
                <a:latin typeface="Arial Narrow" panose="020B0606020202030204" pitchFamily="34" charset="0"/>
                <a:ea typeface="黑体" panose="02010609060101010101" pitchFamily="49" charset="-122"/>
              </a:rPr>
              <a:t>）</a:t>
            </a:r>
          </a:p>
          <a:p>
            <a:pPr marL="747713" lvl="1" indent="-290513" eaLnBrk="1" hangingPunct="1">
              <a:lnSpc>
                <a:spcPct val="120000"/>
              </a:lnSpc>
            </a:pPr>
            <a:r>
              <a:rPr lang="zh-CN" altLang="en-US" sz="3100" b="1" smtClean="0">
                <a:latin typeface="Arial Narrow" panose="020B0606020202030204" pitchFamily="34" charset="0"/>
                <a:ea typeface="黑体" panose="02010609060101010101" pitchFamily="49" charset="-122"/>
              </a:rPr>
              <a:t>程序运行过程中出现问题</a:t>
            </a:r>
          </a:p>
          <a:p>
            <a:pPr marL="747713" lvl="1" indent="-290513" eaLnBrk="1" hangingPunct="1">
              <a:lnSpc>
                <a:spcPct val="120000"/>
              </a:lnSpc>
            </a:pPr>
            <a:r>
              <a:rPr lang="zh-CN" altLang="en-US" sz="3100" b="1" smtClean="0">
                <a:latin typeface="Arial Narrow" panose="020B0606020202030204" pitchFamily="34" charset="0"/>
                <a:ea typeface="黑体" panose="02010609060101010101" pitchFamily="49" charset="-122"/>
              </a:rPr>
              <a:t>不经常出现</a:t>
            </a:r>
          </a:p>
        </p:txBody>
      </p:sp>
    </p:spTree>
  </p:cSld>
  <p:clrMapOvr>
    <a:masterClrMapping/>
  </p:clrMapOvr>
  <p:transition spd="slow">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E12E38A6-DF6D-4765-B853-7182D08A8C9A}" type="slidenum">
              <a:rPr lang="en-US" altLang="zh-CN" sz="1200"/>
              <a:pPr>
                <a:spcAft>
                  <a:spcPct val="0"/>
                </a:spcAft>
                <a:buClrTx/>
                <a:buFontTx/>
                <a:buNone/>
              </a:pPr>
              <a:t>30</a:t>
            </a:fld>
            <a:endParaRPr lang="en-US" altLang="zh-CN" sz="1200"/>
          </a:p>
        </p:txBody>
      </p:sp>
      <p:graphicFrame>
        <p:nvGraphicFramePr>
          <p:cNvPr id="33795" name="Object 4"/>
          <p:cNvGraphicFramePr>
            <a:graphicFrameLocks noChangeAspect="1"/>
          </p:cNvGraphicFramePr>
          <p:nvPr/>
        </p:nvGraphicFramePr>
        <p:xfrm>
          <a:off x="0" y="0"/>
          <a:ext cx="7037388" cy="5637213"/>
        </p:xfrm>
        <a:graphic>
          <a:graphicData uri="http://schemas.openxmlformats.org/presentationml/2006/ole">
            <mc:AlternateContent xmlns:mc="http://schemas.openxmlformats.org/markup-compatibility/2006">
              <mc:Choice xmlns:v="urn:schemas-microsoft-com:vml" Requires="v">
                <p:oleObj spid="_x0000_s33796" name="Document" r:id="rId3" imgW="7074123" imgH="5655361" progId="Word.Document.8">
                  <p:embed/>
                </p:oleObj>
              </mc:Choice>
              <mc:Fallback>
                <p:oleObj name="Document" r:id="rId3" imgW="7074123" imgH="565536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563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D22BC24-6B4E-49C6-83D0-758685B4B60D}" type="slidenum">
              <a:rPr lang="en-US" altLang="zh-CN" sz="1200"/>
              <a:pPr>
                <a:spcAft>
                  <a:spcPct val="0"/>
                </a:spcAft>
                <a:buClrTx/>
                <a:buFontTx/>
                <a:buNone/>
              </a:pPr>
              <a:t>31</a:t>
            </a:fld>
            <a:endParaRPr lang="en-US" altLang="zh-CN" sz="1200"/>
          </a:p>
        </p:txBody>
      </p:sp>
      <p:graphicFrame>
        <p:nvGraphicFramePr>
          <p:cNvPr id="34819" name="Object 4"/>
          <p:cNvGraphicFramePr>
            <a:graphicFrameLocks noChangeAspect="1"/>
          </p:cNvGraphicFramePr>
          <p:nvPr/>
        </p:nvGraphicFramePr>
        <p:xfrm>
          <a:off x="0" y="0"/>
          <a:ext cx="7035800" cy="5868988"/>
        </p:xfrm>
        <a:graphic>
          <a:graphicData uri="http://schemas.openxmlformats.org/presentationml/2006/ole">
            <mc:AlternateContent xmlns:mc="http://schemas.openxmlformats.org/markup-compatibility/2006">
              <mc:Choice xmlns:v="urn:schemas-microsoft-com:vml" Requires="v">
                <p:oleObj spid="_x0000_s34820" name="Document" r:id="rId3" imgW="7074123" imgH="5886236" progId="Word.Document.8">
                  <p:embed/>
                </p:oleObj>
              </mc:Choice>
              <mc:Fallback>
                <p:oleObj name="Document" r:id="rId3" imgW="7074123" imgH="588623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5800" cy="586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064C5E3-A20C-41E5-86FD-47415C0D8878}" type="slidenum">
              <a:rPr lang="en-US" altLang="zh-CN" sz="1200"/>
              <a:pPr>
                <a:spcAft>
                  <a:spcPct val="0"/>
                </a:spcAft>
                <a:buClrTx/>
                <a:buFontTx/>
                <a:buNone/>
              </a:pPr>
              <a:t>32</a:t>
            </a:fld>
            <a:endParaRPr lang="en-US" altLang="zh-CN" sz="1200"/>
          </a:p>
        </p:txBody>
      </p:sp>
      <p:graphicFrame>
        <p:nvGraphicFramePr>
          <p:cNvPr id="431106" name="Group 2"/>
          <p:cNvGraphicFramePr>
            <a:graphicFrameLocks noGrp="1"/>
          </p:cNvGraphicFramePr>
          <p:nvPr/>
        </p:nvGraphicFramePr>
        <p:xfrm>
          <a:off x="114300" y="685800"/>
          <a:ext cx="8648700" cy="3992872"/>
        </p:xfrm>
        <a:graphic>
          <a:graphicData uri="http://schemas.openxmlformats.org/drawingml/2006/table">
            <a:tbl>
              <a:tblPr/>
              <a:tblGrid>
                <a:gridCol w="8648700"/>
              </a:tblGrid>
              <a:tr h="3992563">
                <a:tc>
                  <a:txBody>
                    <a:bodyPr/>
                    <a:lstStyle>
                      <a:lvl1pPr>
                        <a:buFont typeface="Wingdings" panose="05000000000000000000" pitchFamily="2" charset="2"/>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solidFill>
                            <a:schemeClr val="hlink"/>
                          </a:solidFill>
                          <a:latin typeface="Arial" panose="020B0604020202020204" pitchFamily="34" charset="0"/>
                          <a:cs typeface="Arial" panose="020B0604020202020204" pitchFamily="34" charset="0"/>
                        </a:defRPr>
                      </a:lvl3pPr>
                      <a:lvl4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1400">
                          <a:solidFill>
                            <a:schemeClr val="hlink"/>
                          </a:solidFill>
                          <a:latin typeface="Arial" panose="020B0604020202020204" pitchFamily="34" charset="0"/>
                          <a:cs typeface="Arial" panose="020B0604020202020204" pitchFamily="34" charset="0"/>
                        </a:defRPr>
                      </a:lvl4pPr>
                      <a:lvl5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kumimoji="0" lang="en-US" altLang="zh-CN" sz="32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cs typeface="Arial" panose="020B0604020202020204" pitchFamily="34" charset="0"/>
                        </a:rPr>
                        <a:t> </a:t>
                      </a:r>
                      <a:endParaRPr kumimoji="0" lang="en-US" altLang="zh-CN" sz="32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kumimoji="0" lang="en-US" altLang="zh-CN" sz="32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cs typeface="Arial" panose="020B0604020202020204" pitchFamily="34" charset="0"/>
                        </a:rPr>
                        <a:t>function1 is called inside main</a:t>
                      </a:r>
                      <a:endParaRPr kumimoji="0" lang="en-US" altLang="zh-CN" sz="32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kumimoji="0" lang="en-US" altLang="zh-CN" sz="32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cs typeface="Arial" panose="020B0604020202020204" pitchFamily="34" charset="0"/>
                        </a:rPr>
                        <a:t>function2 is called inside function1</a:t>
                      </a:r>
                      <a:endParaRPr kumimoji="0" lang="en-US" altLang="zh-CN" sz="32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kumimoji="0" lang="en-US" altLang="zh-CN" sz="32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cs typeface="Arial" panose="020B0604020202020204" pitchFamily="34" charset="0"/>
                        </a:rPr>
                        <a:t>function3 is called inside function2</a:t>
                      </a:r>
                      <a:endParaRPr kumimoji="0" lang="en-US" altLang="zh-CN" sz="32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kumimoji="0" lang="en-US" altLang="zh-CN" sz="32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cs typeface="Arial" panose="020B0604020202020204" pitchFamily="34" charset="0"/>
                        </a:rPr>
                        <a:t>In function 3</a:t>
                      </a:r>
                      <a:endParaRPr kumimoji="0" lang="en-US" altLang="zh-CN" sz="32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kumimoji="0" lang="en-US" altLang="zh-CN" sz="32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cs typeface="Arial" panose="020B0604020202020204" pitchFamily="34" charset="0"/>
                        </a:rPr>
                        <a:t>Exception occurred: runtime_error in function3</a:t>
                      </a:r>
                      <a:endParaRPr kumimoji="0" lang="en-US" altLang="zh-CN" sz="32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kumimoji="0" lang="en-US" altLang="zh-CN" sz="32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cs typeface="Arial" panose="020B0604020202020204" pitchFamily="34" charset="0"/>
                        </a:rPr>
                        <a:t>Exception handled in main</a:t>
                      </a:r>
                      <a:endParaRPr kumimoji="0" lang="en-US" altLang="zh-CN" sz="32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kumimoji="0" lang="en-US" altLang="zh-CN" sz="32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cs typeface="Arial" panose="020B0604020202020204" pitchFamily="34" charset="0"/>
                        </a:rPr>
                        <a:t> </a:t>
                      </a:r>
                      <a:endParaRPr kumimoji="0" lang="en-US" altLang="zh-CN" sz="32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cs typeface="Arial" panose="020B0604020202020204" pitchFamily="34" charset="0"/>
                      </a:endParaRPr>
                    </a:p>
                  </a:txBody>
                  <a:tcPr marT="45716" marB="45716" anchor="ctr" horzOverflow="overflow">
                    <a:lnL w="12700" cap="flat" cmpd="sng" algn="ctr">
                      <a:solidFill>
                        <a:srgbClr val="4D99FF"/>
                      </a:solidFill>
                      <a:prstDash val="solid"/>
                      <a:round/>
                      <a:headEnd type="none" w="med" len="med"/>
                      <a:tailEnd type="none" w="med" len="med"/>
                    </a:lnL>
                    <a:lnR w="12700" cap="flat" cmpd="sng" algn="ctr">
                      <a:solidFill>
                        <a:srgbClr val="4D99FF"/>
                      </a:solidFill>
                      <a:prstDash val="solid"/>
                      <a:round/>
                      <a:headEnd type="none" w="med" len="med"/>
                      <a:tailEnd type="none" w="med" len="med"/>
                    </a:lnR>
                    <a:lnT w="12700" cap="flat" cmpd="sng" algn="ctr">
                      <a:solidFill>
                        <a:srgbClr val="4D99FF"/>
                      </a:solidFill>
                      <a:prstDash val="solid"/>
                      <a:round/>
                      <a:headEnd type="none" w="med" len="med"/>
                      <a:tailEnd type="none" w="med" len="med"/>
                    </a:lnT>
                    <a:lnB w="12700" cap="flat" cmpd="sng" algn="ctr">
                      <a:solidFill>
                        <a:srgbClr val="4D99FF"/>
                      </a:solidFill>
                      <a:prstDash val="solid"/>
                      <a:round/>
                      <a:headEnd type="none" w="med" len="med"/>
                      <a:tailEnd type="none" w="med" len="med"/>
                    </a:lnB>
                    <a:lnTlToBr>
                      <a:noFill/>
                    </a:lnTlToBr>
                    <a:lnBlToTr>
                      <a:noFill/>
                    </a:lnBlToTr>
                    <a:solidFill>
                      <a:srgbClr val="F0F8F8"/>
                    </a:solidFill>
                  </a:tcPr>
                </a:tc>
              </a:tr>
            </a:tbl>
          </a:graphicData>
        </a:graphic>
      </p:graphicFrame>
      <p:sp>
        <p:nvSpPr>
          <p:cNvPr id="35849" name="Rectangle 8"/>
          <p:cNvSpPr>
            <a:spLocks noChangeArrowheads="1"/>
          </p:cNvSpPr>
          <p:nvPr/>
        </p:nvSpPr>
        <p:spPr bwMode="auto">
          <a:xfrm>
            <a:off x="0" y="414655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endParaRPr lang="zh-CN" altLang="zh-CN" sz="1800"/>
          </a:p>
        </p:txBody>
      </p:sp>
    </p:spTree>
  </p:cSld>
  <p:clrMapOvr>
    <a:masterClrMapping/>
  </p:clrMapOvr>
  <p:transition spd="slow">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027D3DB-C400-420C-ADEC-1F1B2AFEDA5B}" type="slidenum">
              <a:rPr lang="en-US" altLang="zh-CN" sz="1200"/>
              <a:pPr>
                <a:spcAft>
                  <a:spcPct val="0"/>
                </a:spcAft>
                <a:buClrTx/>
                <a:buFontTx/>
                <a:buNone/>
              </a:pPr>
              <a:t>33</a:t>
            </a:fld>
            <a:endParaRPr lang="en-US" altLang="zh-CN" sz="1200"/>
          </a:p>
        </p:txBody>
      </p:sp>
      <p:sp>
        <p:nvSpPr>
          <p:cNvPr id="3686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9 </a:t>
            </a:r>
            <a:r>
              <a:rPr lang="en-US" altLang="zh-CN" sz="3200" b="1">
                <a:solidFill>
                  <a:srgbClr val="051AB3"/>
                </a:solidFill>
                <a:latin typeface="Arial Narrow" panose="020B0606020202030204" pitchFamily="34" charset="0"/>
                <a:ea typeface="黑体" panose="02010609060101010101" pitchFamily="49" charset="-122"/>
              </a:rPr>
              <a:t>Constructors, Destructors and Exception Handling</a:t>
            </a:r>
          </a:p>
        </p:txBody>
      </p:sp>
      <p:sp>
        <p:nvSpPr>
          <p:cNvPr id="36868" name="Rectangle 3"/>
          <p:cNvSpPr>
            <a:spLocks noGrp="1" noChangeArrowheads="1"/>
          </p:cNvSpPr>
          <p:nvPr>
            <p:ph type="body" idx="1"/>
          </p:nvPr>
        </p:nvSpPr>
        <p:spPr>
          <a:xfrm>
            <a:off x="152400" y="1493838"/>
            <a:ext cx="8839200" cy="38401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异常和构造函数</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异常机制使得没有返回值的构造函数可以向程序报告错误</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构造函数抛出的异常使得任何已经构造好的对象组件调用它们的析构函数</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只有那些已经被构造的对象将被析构</a:t>
            </a:r>
          </a:p>
        </p:txBody>
      </p:sp>
    </p:spTree>
  </p:cSld>
  <p:clrMapOvr>
    <a:masterClrMapping/>
  </p:clrMapOvr>
  <p:transition spd="slow">
    <p:pull dir="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7F425B7-BC15-41C7-88BC-DED9DEEAEE84}" type="slidenum">
              <a:rPr lang="en-US" altLang="zh-CN" sz="1200"/>
              <a:pPr>
                <a:spcAft>
                  <a:spcPct val="0"/>
                </a:spcAft>
                <a:buClrTx/>
                <a:buFontTx/>
                <a:buNone/>
              </a:pPr>
              <a:t>34</a:t>
            </a:fld>
            <a:endParaRPr lang="en-US" altLang="zh-CN" sz="1200"/>
          </a:p>
        </p:txBody>
      </p:sp>
      <p:sp>
        <p:nvSpPr>
          <p:cNvPr id="3789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9 </a:t>
            </a:r>
            <a:r>
              <a:rPr lang="en-US" altLang="zh-CN" sz="3200" b="1">
                <a:solidFill>
                  <a:srgbClr val="051AB3"/>
                </a:solidFill>
                <a:latin typeface="Arial Narrow" panose="020B0606020202030204" pitchFamily="34" charset="0"/>
                <a:ea typeface="黑体" panose="02010609060101010101" pitchFamily="49" charset="-122"/>
              </a:rPr>
              <a:t>Constructors, Destructors and Exception Handling</a:t>
            </a:r>
          </a:p>
        </p:txBody>
      </p:sp>
      <p:sp>
        <p:nvSpPr>
          <p:cNvPr id="37892" name="Rectangle 3"/>
          <p:cNvSpPr>
            <a:spLocks noGrp="1" noChangeArrowheads="1"/>
          </p:cNvSpPr>
          <p:nvPr>
            <p:ph type="body" idx="1"/>
          </p:nvPr>
        </p:nvSpPr>
        <p:spPr>
          <a:xfrm>
            <a:off x="152400" y="1493838"/>
            <a:ext cx="8839200" cy="31543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异常和析构函数</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当异常被抛出，</a:t>
            </a:r>
            <a:r>
              <a:rPr lang="en-US" altLang="zh-CN" sz="3100" b="1" smtClean="0">
                <a:latin typeface="Arial Narrow" panose="020B0606020202030204" pitchFamily="34" charset="0"/>
                <a:ea typeface="黑体" panose="02010609060101010101" pitchFamily="49" charset="-122"/>
              </a:rPr>
              <a:t>try </a:t>
            </a:r>
            <a:r>
              <a:rPr lang="zh-CN" altLang="en-US" sz="3100" b="1" smtClean="0">
                <a:latin typeface="Arial Narrow" panose="020B0606020202030204" pitchFamily="34" charset="0"/>
                <a:ea typeface="黑体" panose="02010609060101010101" pitchFamily="49" charset="-122"/>
              </a:rPr>
              <a:t>语句块中所有的自动对象将调用其析构函数</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如果被堆栈展开调用的析构函数抛出异常，</a:t>
            </a:r>
            <a:r>
              <a:rPr lang="en-US" altLang="zh-CN" sz="3100" b="1" smtClean="0">
                <a:latin typeface="Arial Narrow" panose="020B0606020202030204" pitchFamily="34" charset="0"/>
                <a:ea typeface="黑体" panose="02010609060101010101" pitchFamily="49" charset="-122"/>
              </a:rPr>
              <a:t>terminate </a:t>
            </a:r>
            <a:r>
              <a:rPr lang="zh-CN" altLang="en-US" sz="3100" b="1" smtClean="0">
                <a:latin typeface="Arial Narrow" panose="020B0606020202030204" pitchFamily="34" charset="0"/>
                <a:ea typeface="黑体" panose="02010609060101010101" pitchFamily="49" charset="-122"/>
              </a:rPr>
              <a:t>函数将被调用</a:t>
            </a:r>
          </a:p>
        </p:txBody>
      </p:sp>
    </p:spTree>
  </p:cSld>
  <p:clrMapOvr>
    <a:masterClrMapping/>
  </p:clrMapOvr>
  <p:transition spd="slow">
    <p:pull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2B954D7-80E9-49EA-8FD1-D791A0EC3543}" type="slidenum">
              <a:rPr lang="en-US" altLang="zh-CN" sz="1200"/>
              <a:pPr>
                <a:spcAft>
                  <a:spcPct val="0"/>
                </a:spcAft>
                <a:buClrTx/>
                <a:buFontTx/>
                <a:buNone/>
              </a:pPr>
              <a:t>35</a:t>
            </a:fld>
            <a:endParaRPr lang="en-US" altLang="zh-CN" sz="1200"/>
          </a:p>
        </p:txBody>
      </p:sp>
      <p:sp>
        <p:nvSpPr>
          <p:cNvPr id="3891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10 Exceptions and Inheritance</a:t>
            </a:r>
          </a:p>
        </p:txBody>
      </p:sp>
      <p:sp>
        <p:nvSpPr>
          <p:cNvPr id="38916" name="Rectangle 3"/>
          <p:cNvSpPr>
            <a:spLocks noGrp="1" noChangeArrowheads="1"/>
          </p:cNvSpPr>
          <p:nvPr>
            <p:ph type="body" idx="1"/>
          </p:nvPr>
        </p:nvSpPr>
        <p:spPr>
          <a:xfrm>
            <a:off x="152400" y="1493838"/>
            <a:ext cx="8763000" cy="29257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从 </a:t>
            </a:r>
            <a:r>
              <a:rPr lang="en-US" altLang="zh-CN" sz="3600" b="1" smtClean="0">
                <a:latin typeface="Arial Narrow" panose="020B0606020202030204" pitchFamily="34" charset="0"/>
                <a:ea typeface="黑体" panose="02010609060101010101" pitchFamily="49" charset="-122"/>
              </a:rPr>
              <a:t>exception </a:t>
            </a:r>
            <a:r>
              <a:rPr lang="zh-CN" altLang="en-US" sz="3600" b="1" smtClean="0">
                <a:latin typeface="Arial Narrow" panose="020B0606020202030204" pitchFamily="34" charset="0"/>
                <a:ea typeface="黑体" panose="02010609060101010101" pitchFamily="49" charset="-122"/>
              </a:rPr>
              <a:t>类继承</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新的异常类可以从已存在的异常类继承</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处理特定异常的 </a:t>
            </a:r>
            <a:r>
              <a:rPr lang="en-US" altLang="zh-CN" sz="3100" b="1" smtClean="0">
                <a:latin typeface="Arial Narrow" panose="020B0606020202030204" pitchFamily="34" charset="0"/>
                <a:ea typeface="黑体" panose="02010609060101010101" pitchFamily="49" charset="-122"/>
              </a:rPr>
              <a:t>catch </a:t>
            </a:r>
            <a:r>
              <a:rPr lang="zh-CN" altLang="en-US" sz="3100" b="1" smtClean="0">
                <a:latin typeface="Arial Narrow" panose="020B0606020202030204" pitchFamily="34" charset="0"/>
                <a:ea typeface="黑体" panose="02010609060101010101" pitchFamily="49" charset="-122"/>
              </a:rPr>
              <a:t>处理程序也可以处理该异常的派生类</a:t>
            </a:r>
          </a:p>
        </p:txBody>
      </p:sp>
    </p:spTree>
  </p:cSld>
  <p:clrMapOvr>
    <a:masterClrMapping/>
  </p:clrMapOvr>
  <p:transition spd="slow">
    <p:pull dir="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BBA0B0E-43AD-4B26-AF2A-559B990AD4E1}" type="slidenum">
              <a:rPr lang="en-US" altLang="zh-CN" sz="1200"/>
              <a:pPr>
                <a:spcAft>
                  <a:spcPct val="0"/>
                </a:spcAft>
                <a:buClrTx/>
                <a:buFontTx/>
                <a:buNone/>
              </a:pPr>
              <a:t>36</a:t>
            </a:fld>
            <a:endParaRPr lang="en-US" altLang="zh-CN" sz="1200"/>
          </a:p>
        </p:txBody>
      </p:sp>
      <p:sp>
        <p:nvSpPr>
          <p:cNvPr id="3993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11 Processing new Failures</a:t>
            </a:r>
          </a:p>
        </p:txBody>
      </p:sp>
      <p:sp>
        <p:nvSpPr>
          <p:cNvPr id="39940" name="Rectangle 3"/>
          <p:cNvSpPr>
            <a:spLocks noGrp="1" noChangeArrowheads="1"/>
          </p:cNvSpPr>
          <p:nvPr>
            <p:ph type="body" idx="1"/>
          </p:nvPr>
        </p:nvSpPr>
        <p:spPr>
          <a:xfrm>
            <a:off x="152400" y="1493838"/>
            <a:ext cx="8839200" cy="3763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new </a:t>
            </a:r>
            <a:r>
              <a:rPr lang="zh-CN" altLang="en-US" sz="3600" b="1" smtClean="0">
                <a:latin typeface="Arial Narrow" panose="020B0606020202030204" pitchFamily="34" charset="0"/>
                <a:ea typeface="黑体" panose="02010609060101010101" pitchFamily="49" charset="-122"/>
              </a:rPr>
              <a:t>失败</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一些编译器抛出 </a:t>
            </a:r>
            <a:r>
              <a:rPr lang="en-US" altLang="zh-CN" sz="3100" b="1" smtClean="0">
                <a:latin typeface="Arial Narrow" panose="020B0606020202030204" pitchFamily="34" charset="0"/>
                <a:ea typeface="黑体" panose="02010609060101010101" pitchFamily="49" charset="-122"/>
              </a:rPr>
              <a:t>bad_alloc </a:t>
            </a:r>
            <a:r>
              <a:rPr lang="zh-CN" altLang="en-US" sz="3100" b="1" smtClean="0">
                <a:latin typeface="Arial Narrow" panose="020B0606020202030204" pitchFamily="34" charset="0"/>
                <a:ea typeface="黑体" panose="02010609060101010101" pitchFamily="49" charset="-122"/>
              </a:rPr>
              <a:t>异常</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一些编译器返回 </a:t>
            </a:r>
            <a:r>
              <a:rPr lang="en-US" altLang="zh-CN" sz="3100" b="1" smtClean="0">
                <a:latin typeface="Arial Narrow" panose="020B0606020202030204" pitchFamily="34" charset="0"/>
                <a:ea typeface="黑体" panose="02010609060101010101" pitchFamily="49" charset="-122"/>
              </a:rPr>
              <a:t>0</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使用 </a:t>
            </a:r>
            <a:r>
              <a:rPr lang="en-US" altLang="zh-CN" sz="3200" b="1" smtClean="0">
                <a:latin typeface="Arial Narrow" panose="020B0606020202030204" pitchFamily="34" charset="0"/>
                <a:ea typeface="黑体" panose="02010609060101010101" pitchFamily="49" charset="-122"/>
              </a:rPr>
              <a:t>new( nothrow )</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一些编译器抛出 </a:t>
            </a:r>
            <a:r>
              <a:rPr lang="en-US" altLang="zh-CN" sz="3100" b="1" smtClean="0">
                <a:latin typeface="Arial Narrow" panose="020B0606020202030204" pitchFamily="34" charset="0"/>
                <a:ea typeface="黑体" panose="02010609060101010101" pitchFamily="49" charset="-122"/>
              </a:rPr>
              <a:t>bad_alloc</a:t>
            </a:r>
            <a:r>
              <a:rPr lang="zh-CN" altLang="en-US" sz="3100" b="1" smtClean="0">
                <a:latin typeface="Arial Narrow" panose="020B0606020202030204" pitchFamily="34" charset="0"/>
                <a:ea typeface="黑体" panose="02010609060101010101" pitchFamily="49" charset="-122"/>
              </a:rPr>
              <a:t>，如果包含 </a:t>
            </a:r>
            <a:r>
              <a:rPr lang="en-US" altLang="zh-CN" sz="3100" b="1" smtClean="0">
                <a:latin typeface="Arial Narrow" panose="020B0606020202030204" pitchFamily="34" charset="0"/>
                <a:ea typeface="黑体" panose="02010609060101010101" pitchFamily="49" charset="-122"/>
              </a:rPr>
              <a:t>&lt;new&gt; </a:t>
            </a:r>
          </a:p>
        </p:txBody>
      </p:sp>
    </p:spTree>
  </p:cSld>
  <p:clrMapOvr>
    <a:masterClrMapping/>
  </p:clrMapOvr>
  <p:transition spd="slow">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D139584-DFE5-4851-A6F4-77220E7F501C}" type="slidenum">
              <a:rPr lang="en-US" altLang="zh-CN" sz="1200"/>
              <a:pPr>
                <a:spcAft>
                  <a:spcPct val="0"/>
                </a:spcAft>
                <a:buClrTx/>
                <a:buFontTx/>
                <a:buNone/>
              </a:pPr>
              <a:t>37</a:t>
            </a:fld>
            <a:endParaRPr lang="en-US" altLang="zh-CN" sz="1200"/>
          </a:p>
        </p:txBody>
      </p:sp>
      <p:graphicFrame>
        <p:nvGraphicFramePr>
          <p:cNvPr id="40963" name="Object 4"/>
          <p:cNvGraphicFramePr>
            <a:graphicFrameLocks noChangeAspect="1"/>
          </p:cNvGraphicFramePr>
          <p:nvPr/>
        </p:nvGraphicFramePr>
        <p:xfrm>
          <a:off x="0" y="0"/>
          <a:ext cx="7075488" cy="5837238"/>
        </p:xfrm>
        <a:graphic>
          <a:graphicData uri="http://schemas.openxmlformats.org/presentationml/2006/ole">
            <mc:AlternateContent xmlns:mc="http://schemas.openxmlformats.org/markup-compatibility/2006">
              <mc:Choice xmlns:v="urn:schemas-microsoft-com:vml" Requires="v">
                <p:oleObj spid="_x0000_s40968" name="Document" r:id="rId3" imgW="7074123" imgH="5843801" progId="Word.Document.8">
                  <p:embed/>
                </p:oleObj>
              </mc:Choice>
              <mc:Fallback>
                <p:oleObj name="Document" r:id="rId3" imgW="7074123" imgH="584380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583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2853" name="Text Box 5"/>
          <p:cNvSpPr txBox="1">
            <a:spLocks noChangeArrowheads="1"/>
          </p:cNvSpPr>
          <p:nvPr/>
        </p:nvSpPr>
        <p:spPr bwMode="auto">
          <a:xfrm>
            <a:off x="4572000" y="2438400"/>
            <a:ext cx="3276600" cy="346075"/>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18" charset="0"/>
              </a:rPr>
              <a:t>Allocate </a:t>
            </a:r>
            <a:r>
              <a:rPr lang="en-US" altLang="zh-CN" sz="1600" b="1">
                <a:latin typeface="Courier New" panose="02070309020205020404" pitchFamily="49" charset="0"/>
                <a:ea typeface="Times New Roman" panose="02020603050405020304" pitchFamily="18" charset="0"/>
                <a:cs typeface="AGaramond" pitchFamily="18" charset="0"/>
              </a:rPr>
              <a:t>50000000</a:t>
            </a:r>
            <a:r>
              <a:rPr lang="en-US" altLang="zh-CN" sz="1600">
                <a:latin typeface="Times New Roman" panose="02020603050405020304" pitchFamily="18" charset="0"/>
                <a:ea typeface="Times New Roman" panose="02020603050405020304" pitchFamily="18" charset="0"/>
                <a:cs typeface="AGaramond" pitchFamily="18" charset="0"/>
              </a:rPr>
              <a:t> </a:t>
            </a:r>
            <a:r>
              <a:rPr lang="en-US" altLang="zh-CN" sz="1600" b="1">
                <a:latin typeface="Courier New" panose="02070309020205020404" pitchFamily="49" charset="0"/>
                <a:ea typeface="Times New Roman" panose="02020603050405020304" pitchFamily="18" charset="0"/>
                <a:cs typeface="AGaramond" pitchFamily="18" charset="0"/>
              </a:rPr>
              <a:t>double</a:t>
            </a:r>
            <a:r>
              <a:rPr lang="en-US" altLang="zh-CN" sz="1600">
                <a:latin typeface="Times New Roman" panose="02020603050405020304" pitchFamily="18" charset="0"/>
                <a:ea typeface="Times New Roman" panose="02020603050405020304" pitchFamily="18" charset="0"/>
                <a:cs typeface="AGaramond" pitchFamily="18" charset="0"/>
              </a:rPr>
              <a:t> values</a:t>
            </a:r>
          </a:p>
        </p:txBody>
      </p:sp>
      <p:sp>
        <p:nvSpPr>
          <p:cNvPr id="462854" name="Line 6"/>
          <p:cNvSpPr>
            <a:spLocks noChangeShapeType="1"/>
          </p:cNvSpPr>
          <p:nvPr/>
        </p:nvSpPr>
        <p:spPr bwMode="auto">
          <a:xfrm flipH="1">
            <a:off x="2667000" y="2590800"/>
            <a:ext cx="1905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2855" name="Text Box 7"/>
          <p:cNvSpPr txBox="1">
            <a:spLocks noChangeArrowheads="1"/>
          </p:cNvSpPr>
          <p:nvPr/>
        </p:nvSpPr>
        <p:spPr bwMode="auto">
          <a:xfrm>
            <a:off x="5257800" y="2895600"/>
            <a:ext cx="3352800" cy="590550"/>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25000"/>
              </a:spcAft>
              <a:buClr>
                <a:schemeClr val="tx1"/>
              </a:buClr>
              <a:buFontTx/>
              <a:buNone/>
            </a:pPr>
            <a:r>
              <a:rPr lang="en-US" altLang="zh-CN" sz="1600" b="1">
                <a:latin typeface="Courier New" panose="02070309020205020404" pitchFamily="49" charset="0"/>
                <a:ea typeface="Times New Roman" panose="02020603050405020304" pitchFamily="18" charset="0"/>
                <a:cs typeface="AGaramond" pitchFamily="18" charset="0"/>
              </a:rPr>
              <a:t>new</a:t>
            </a:r>
            <a:r>
              <a:rPr lang="en-US" altLang="zh-CN" sz="1600">
                <a:latin typeface="Times New Roman" panose="02020603050405020304" pitchFamily="18" charset="0"/>
                <a:ea typeface="Times New Roman" panose="02020603050405020304" pitchFamily="18" charset="0"/>
                <a:cs typeface="AGaramond" pitchFamily="18" charset="0"/>
              </a:rPr>
              <a:t> will have returned </a:t>
            </a:r>
            <a:r>
              <a:rPr lang="en-US" altLang="zh-CN" sz="1600" b="1">
                <a:latin typeface="Courier New" panose="02070309020205020404" pitchFamily="49" charset="0"/>
                <a:ea typeface="Times New Roman" panose="02020603050405020304" pitchFamily="18" charset="0"/>
                <a:cs typeface="AGaramond" pitchFamily="18" charset="0"/>
              </a:rPr>
              <a:t>0</a:t>
            </a:r>
            <a:r>
              <a:rPr lang="en-US" altLang="zh-CN" sz="1600">
                <a:latin typeface="Times New Roman" panose="02020603050405020304" pitchFamily="18" charset="0"/>
                <a:ea typeface="Times New Roman" panose="02020603050405020304" pitchFamily="18" charset="0"/>
                <a:cs typeface="AGaramond" pitchFamily="18" charset="0"/>
              </a:rPr>
              <a:t> if the memory allocation operation failed</a:t>
            </a:r>
          </a:p>
        </p:txBody>
      </p:sp>
      <p:sp>
        <p:nvSpPr>
          <p:cNvPr id="462856" name="Line 8"/>
          <p:cNvSpPr>
            <a:spLocks noChangeShapeType="1"/>
          </p:cNvSpPr>
          <p:nvPr/>
        </p:nvSpPr>
        <p:spPr bwMode="auto">
          <a:xfrm flipH="1">
            <a:off x="2590800" y="3124200"/>
            <a:ext cx="2667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2853"/>
                                        </p:tgtEl>
                                        <p:attrNameLst>
                                          <p:attrName>style.visibility</p:attrName>
                                        </p:attrNameLst>
                                      </p:cBhvr>
                                      <p:to>
                                        <p:strVal val="visible"/>
                                      </p:to>
                                    </p:set>
                                  </p:childTnLst>
                                  <p:subTnLst>
                                    <p:set>
                                      <p:cBhvr override="childStyle">
                                        <p:cTn dur="1" fill="hold" display="0" masterRel="nextClick" afterEffect="1"/>
                                        <p:tgtEl>
                                          <p:spTgt spid="46285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62854"/>
                                        </p:tgtEl>
                                        <p:attrNameLst>
                                          <p:attrName>style.visibility</p:attrName>
                                        </p:attrNameLst>
                                      </p:cBhvr>
                                      <p:to>
                                        <p:strVal val="visible"/>
                                      </p:to>
                                    </p:set>
                                  </p:childTnLst>
                                  <p:subTnLst>
                                    <p:set>
                                      <p:cBhvr override="childStyle">
                                        <p:cTn dur="1" fill="hold" display="0" masterRel="nextClick" afterEffect="1"/>
                                        <p:tgtEl>
                                          <p:spTgt spid="46285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2855"/>
                                        </p:tgtEl>
                                        <p:attrNameLst>
                                          <p:attrName>style.visibility</p:attrName>
                                        </p:attrNameLst>
                                      </p:cBhvr>
                                      <p:to>
                                        <p:strVal val="visible"/>
                                      </p:to>
                                    </p:set>
                                  </p:childTnLst>
                                  <p:subTnLst>
                                    <p:set>
                                      <p:cBhvr override="childStyle">
                                        <p:cTn dur="1" fill="hold" display="0" masterRel="nextClick" afterEffect="1"/>
                                        <p:tgtEl>
                                          <p:spTgt spid="462855"/>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62856"/>
                                        </p:tgtEl>
                                        <p:attrNameLst>
                                          <p:attrName>style.visibility</p:attrName>
                                        </p:attrNameLst>
                                      </p:cBhvr>
                                      <p:to>
                                        <p:strVal val="visible"/>
                                      </p:to>
                                    </p:set>
                                  </p:childTnLst>
                                  <p:subTnLst>
                                    <p:set>
                                      <p:cBhvr override="childStyle">
                                        <p:cTn dur="1" fill="hold" display="0" masterRel="nextClick" afterEffect="1"/>
                                        <p:tgtEl>
                                          <p:spTgt spid="46285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3" grpId="0" animBg="1"/>
      <p:bldP spid="462854" grpId="0" animBg="1"/>
      <p:bldP spid="462855" grpId="0" animBg="1"/>
      <p:bldP spid="46285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77B084E-5F77-4905-B15D-21443AD9CFE2}" type="slidenum">
              <a:rPr lang="en-US" altLang="zh-CN" sz="1200"/>
              <a:pPr>
                <a:spcAft>
                  <a:spcPct val="0"/>
                </a:spcAft>
                <a:buClrTx/>
                <a:buFontTx/>
                <a:buNone/>
              </a:pPr>
              <a:t>38</a:t>
            </a:fld>
            <a:endParaRPr lang="en-US" altLang="zh-CN" sz="1200"/>
          </a:p>
        </p:txBody>
      </p:sp>
      <p:graphicFrame>
        <p:nvGraphicFramePr>
          <p:cNvPr id="41987" name="Object 4"/>
          <p:cNvGraphicFramePr>
            <a:graphicFrameLocks noChangeAspect="1"/>
          </p:cNvGraphicFramePr>
          <p:nvPr/>
        </p:nvGraphicFramePr>
        <p:xfrm>
          <a:off x="0" y="0"/>
          <a:ext cx="7048500" cy="1444625"/>
        </p:xfrm>
        <a:graphic>
          <a:graphicData uri="http://schemas.openxmlformats.org/presentationml/2006/ole">
            <mc:AlternateContent xmlns:mc="http://schemas.openxmlformats.org/markup-compatibility/2006">
              <mc:Choice xmlns:v="urn:schemas-microsoft-com:vml" Requires="v">
                <p:oleObj spid="_x0000_s41988" name="Document" r:id="rId3" imgW="7046703" imgH="1442674" progId="Word.Document.8">
                  <p:embed/>
                </p:oleObj>
              </mc:Choice>
              <mc:Fallback>
                <p:oleObj name="Document" r:id="rId3" imgW="7046703" imgH="144267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48500" cy="144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9A3A3BA-1C24-4D4A-801A-7903AD410001}" type="slidenum">
              <a:rPr lang="en-US" altLang="zh-CN" sz="1200"/>
              <a:pPr>
                <a:spcAft>
                  <a:spcPct val="0"/>
                </a:spcAft>
                <a:buClrTx/>
                <a:buFontTx/>
                <a:buNone/>
              </a:pPr>
              <a:t>39</a:t>
            </a:fld>
            <a:endParaRPr lang="en-US" altLang="zh-CN" sz="1200"/>
          </a:p>
        </p:txBody>
      </p:sp>
      <p:graphicFrame>
        <p:nvGraphicFramePr>
          <p:cNvPr id="43011" name="Object 4"/>
          <p:cNvGraphicFramePr>
            <a:graphicFrameLocks noChangeAspect="1"/>
          </p:cNvGraphicFramePr>
          <p:nvPr/>
        </p:nvGraphicFramePr>
        <p:xfrm>
          <a:off x="0" y="0"/>
          <a:ext cx="7037388" cy="5405438"/>
        </p:xfrm>
        <a:graphic>
          <a:graphicData uri="http://schemas.openxmlformats.org/presentationml/2006/ole">
            <mc:AlternateContent xmlns:mc="http://schemas.openxmlformats.org/markup-compatibility/2006">
              <mc:Choice xmlns:v="urn:schemas-microsoft-com:vml" Requires="v">
                <p:oleObj spid="_x0000_s43014" name="Document" r:id="rId3" imgW="7074123" imgH="5423766" progId="Word.Document.8">
                  <p:embed/>
                </p:oleObj>
              </mc:Choice>
              <mc:Fallback>
                <p:oleObj name="Document" r:id="rId3" imgW="7074123" imgH="542376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540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4901" name="Text Box 5"/>
          <p:cNvSpPr txBox="1">
            <a:spLocks noChangeArrowheads="1"/>
          </p:cNvSpPr>
          <p:nvPr/>
        </p:nvSpPr>
        <p:spPr bwMode="auto">
          <a:xfrm>
            <a:off x="5105400" y="4038600"/>
            <a:ext cx="3276600" cy="346075"/>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18" charset="0"/>
              </a:rPr>
              <a:t>Allocate </a:t>
            </a:r>
            <a:r>
              <a:rPr lang="en-US" altLang="zh-CN" sz="1600" b="1">
                <a:latin typeface="Courier New" panose="02070309020205020404" pitchFamily="49" charset="0"/>
                <a:ea typeface="Times New Roman" panose="02020603050405020304" pitchFamily="18" charset="0"/>
                <a:cs typeface="AGaramond" pitchFamily="18" charset="0"/>
              </a:rPr>
              <a:t>50000000</a:t>
            </a:r>
            <a:r>
              <a:rPr lang="en-US" altLang="zh-CN" sz="1600">
                <a:latin typeface="Times New Roman" panose="02020603050405020304" pitchFamily="18" charset="0"/>
                <a:ea typeface="Times New Roman" panose="02020603050405020304" pitchFamily="18" charset="0"/>
                <a:cs typeface="AGaramond" pitchFamily="18" charset="0"/>
              </a:rPr>
              <a:t> </a:t>
            </a:r>
            <a:r>
              <a:rPr lang="en-US" altLang="zh-CN" sz="1600" b="1">
                <a:latin typeface="Courier New" panose="02070309020205020404" pitchFamily="49" charset="0"/>
                <a:ea typeface="Times New Roman" panose="02020603050405020304" pitchFamily="18" charset="0"/>
                <a:cs typeface="AGaramond" pitchFamily="18" charset="0"/>
              </a:rPr>
              <a:t>double</a:t>
            </a:r>
            <a:r>
              <a:rPr lang="en-US" altLang="zh-CN" sz="1600">
                <a:latin typeface="Times New Roman" panose="02020603050405020304" pitchFamily="18" charset="0"/>
                <a:ea typeface="Times New Roman" panose="02020603050405020304" pitchFamily="18" charset="0"/>
                <a:cs typeface="AGaramond" pitchFamily="18" charset="0"/>
              </a:rPr>
              <a:t> values</a:t>
            </a:r>
          </a:p>
        </p:txBody>
      </p:sp>
      <p:sp>
        <p:nvSpPr>
          <p:cNvPr id="464902" name="Line 6"/>
          <p:cNvSpPr>
            <a:spLocks noChangeShapeType="1"/>
          </p:cNvSpPr>
          <p:nvPr/>
        </p:nvSpPr>
        <p:spPr bwMode="auto">
          <a:xfrm flipH="1">
            <a:off x="3048000" y="4114800"/>
            <a:ext cx="2057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4901"/>
                                        </p:tgtEl>
                                        <p:attrNameLst>
                                          <p:attrName>style.visibility</p:attrName>
                                        </p:attrNameLst>
                                      </p:cBhvr>
                                      <p:to>
                                        <p:strVal val="visible"/>
                                      </p:to>
                                    </p:set>
                                  </p:childTnLst>
                                  <p:subTnLst>
                                    <p:set>
                                      <p:cBhvr override="childStyle">
                                        <p:cTn dur="1" fill="hold" display="0" masterRel="nextClick" afterEffect="1"/>
                                        <p:tgtEl>
                                          <p:spTgt spid="46490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64902"/>
                                        </p:tgtEl>
                                        <p:attrNameLst>
                                          <p:attrName>style.visibility</p:attrName>
                                        </p:attrNameLst>
                                      </p:cBhvr>
                                      <p:to>
                                        <p:strVal val="visible"/>
                                      </p:to>
                                    </p:set>
                                  </p:childTnLst>
                                  <p:subTnLst>
                                    <p:set>
                                      <p:cBhvr override="childStyle">
                                        <p:cTn dur="1" fill="hold" display="0" masterRel="nextClick" afterEffect="1"/>
                                        <p:tgtEl>
                                          <p:spTgt spid="46490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1" grpId="0" animBg="1"/>
      <p:bldP spid="46490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9B26913-E64F-4EAB-962C-223338CDD4E1}" type="slidenum">
              <a:rPr lang="en-US" altLang="zh-CN" sz="1200"/>
              <a:pPr>
                <a:spcAft>
                  <a:spcPct val="0"/>
                </a:spcAft>
                <a:buClrTx/>
                <a:buFontTx/>
                <a:buNone/>
              </a:pPr>
              <a:t>4</a:t>
            </a:fld>
            <a:endParaRPr lang="en-US" altLang="zh-CN" sz="1200"/>
          </a:p>
        </p:txBody>
      </p:sp>
      <p:sp>
        <p:nvSpPr>
          <p:cNvPr id="717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 Introduction</a:t>
            </a:r>
          </a:p>
        </p:txBody>
      </p:sp>
      <p:sp>
        <p:nvSpPr>
          <p:cNvPr id="7172" name="Rectangle 3"/>
          <p:cNvSpPr>
            <a:spLocks noChangeArrowheads="1"/>
          </p:cNvSpPr>
          <p:nvPr/>
        </p:nvSpPr>
        <p:spPr bwMode="black">
          <a:xfrm>
            <a:off x="152400" y="1570038"/>
            <a:ext cx="8839200" cy="391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7713" indent="-290513">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62113" indent="-290513">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pPr>
            <a:r>
              <a:rPr lang="zh-CN" altLang="en-US" sz="3600" b="1">
                <a:latin typeface="Arial Narrow" panose="020B0606020202030204" pitchFamily="34" charset="0"/>
                <a:ea typeface="黑体" panose="02010609060101010101" pitchFamily="49" charset="-122"/>
              </a:rPr>
              <a:t>异常处理（</a:t>
            </a:r>
            <a:r>
              <a:rPr lang="en-US" altLang="zh-CN" sz="3600" b="1">
                <a:latin typeface="Arial Narrow" panose="020B0606020202030204" pitchFamily="34" charset="0"/>
                <a:ea typeface="黑体" panose="02010609060101010101" pitchFamily="49" charset="-122"/>
              </a:rPr>
              <a:t>Exception handling</a:t>
            </a:r>
            <a:r>
              <a:rPr lang="zh-CN" altLang="en-US" sz="3600" b="1">
                <a:latin typeface="Arial Narrow" panose="020B0606020202030204" pitchFamily="34" charset="0"/>
                <a:ea typeface="黑体" panose="02010609060101010101" pitchFamily="49" charset="-122"/>
              </a:rPr>
              <a:t>）</a:t>
            </a:r>
          </a:p>
          <a:p>
            <a:pPr lvl="1" eaLnBrk="1" hangingPunct="1">
              <a:lnSpc>
                <a:spcPct val="120000"/>
              </a:lnSpc>
            </a:pPr>
            <a:r>
              <a:rPr lang="zh-CN" altLang="en-US" sz="3100" b="1">
                <a:latin typeface="Arial Narrow" panose="020B0606020202030204" pitchFamily="34" charset="0"/>
                <a:ea typeface="黑体" panose="02010609060101010101" pitchFamily="49" charset="-122"/>
              </a:rPr>
              <a:t>能够解析异常</a:t>
            </a:r>
          </a:p>
          <a:p>
            <a:pPr lvl="2" eaLnBrk="1" hangingPunct="1">
              <a:lnSpc>
                <a:spcPct val="120000"/>
              </a:lnSpc>
            </a:pPr>
            <a:r>
              <a:rPr lang="zh-CN" altLang="en-US" sz="3200" b="1">
                <a:latin typeface="Arial Narrow" panose="020B0606020202030204" pitchFamily="34" charset="0"/>
                <a:ea typeface="黑体" panose="02010609060101010101" pitchFamily="49" charset="-122"/>
              </a:rPr>
              <a:t>允许程序继续执行 或</a:t>
            </a:r>
          </a:p>
          <a:p>
            <a:pPr lvl="2" eaLnBrk="1" hangingPunct="1">
              <a:lnSpc>
                <a:spcPct val="120000"/>
              </a:lnSpc>
            </a:pPr>
            <a:r>
              <a:rPr lang="zh-CN" altLang="en-US" sz="3200" b="1">
                <a:latin typeface="Arial Narrow" panose="020B0606020202030204" pitchFamily="34" charset="0"/>
                <a:ea typeface="黑体" panose="02010609060101010101" pitchFamily="49" charset="-122"/>
              </a:rPr>
              <a:t>通知程序使用者 并</a:t>
            </a:r>
          </a:p>
          <a:p>
            <a:pPr lvl="2" eaLnBrk="1" hangingPunct="1">
              <a:lnSpc>
                <a:spcPct val="120000"/>
              </a:lnSpc>
            </a:pPr>
            <a:r>
              <a:rPr lang="zh-CN" altLang="en-US" sz="3200" b="1">
                <a:latin typeface="Arial Narrow" panose="020B0606020202030204" pitchFamily="34" charset="0"/>
                <a:ea typeface="黑体" panose="02010609060101010101" pitchFamily="49" charset="-122"/>
              </a:rPr>
              <a:t>以可控的方式终止程序</a:t>
            </a:r>
          </a:p>
          <a:p>
            <a:pPr lvl="1" eaLnBrk="1" hangingPunct="1">
              <a:lnSpc>
                <a:spcPct val="120000"/>
              </a:lnSpc>
            </a:pPr>
            <a:r>
              <a:rPr lang="zh-CN" altLang="en-US" sz="3100" b="1">
                <a:latin typeface="Arial Narrow" panose="020B0606020202030204" pitchFamily="34" charset="0"/>
                <a:ea typeface="黑体" panose="02010609060101010101" pitchFamily="49" charset="-122"/>
              </a:rPr>
              <a:t>使得程序健壮和容错</a:t>
            </a:r>
          </a:p>
        </p:txBody>
      </p:sp>
    </p:spTree>
  </p:cSld>
  <p:clrMapOvr>
    <a:masterClrMapping/>
  </p:clrMapOvr>
  <p:transition spd="slow">
    <p:pull dir="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D8A8700-0402-4331-B438-A6A7761C8D02}" type="slidenum">
              <a:rPr lang="en-US" altLang="zh-CN" sz="1200"/>
              <a:pPr>
                <a:spcAft>
                  <a:spcPct val="0"/>
                </a:spcAft>
                <a:buClrTx/>
                <a:buFontTx/>
                <a:buNone/>
              </a:pPr>
              <a:t>40</a:t>
            </a:fld>
            <a:endParaRPr lang="en-US" altLang="zh-CN" sz="1200"/>
          </a:p>
        </p:txBody>
      </p:sp>
      <p:graphicFrame>
        <p:nvGraphicFramePr>
          <p:cNvPr id="44035" name="Object 4"/>
          <p:cNvGraphicFramePr>
            <a:graphicFrameLocks noChangeAspect="1"/>
          </p:cNvGraphicFramePr>
          <p:nvPr/>
        </p:nvGraphicFramePr>
        <p:xfrm>
          <a:off x="0" y="0"/>
          <a:ext cx="7037388" cy="3703638"/>
        </p:xfrm>
        <a:graphic>
          <a:graphicData uri="http://schemas.openxmlformats.org/presentationml/2006/ole">
            <mc:AlternateContent xmlns:mc="http://schemas.openxmlformats.org/markup-compatibility/2006">
              <mc:Choice xmlns:v="urn:schemas-microsoft-com:vml" Requires="v">
                <p:oleObj spid="_x0000_s44038" name="Document" r:id="rId3" imgW="7074123" imgH="3718455" progId="Word.Document.8">
                  <p:embed/>
                </p:oleObj>
              </mc:Choice>
              <mc:Fallback>
                <p:oleObj name="Document" r:id="rId3" imgW="7074123" imgH="371845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370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5925" name="Text Box 5"/>
          <p:cNvSpPr txBox="1">
            <a:spLocks noChangeArrowheads="1"/>
          </p:cNvSpPr>
          <p:nvPr/>
        </p:nvSpPr>
        <p:spPr bwMode="auto">
          <a:xfrm>
            <a:off x="4953000" y="533400"/>
            <a:ext cx="3581400" cy="590550"/>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25000"/>
              </a:spcAft>
              <a:buClr>
                <a:schemeClr val="tx1"/>
              </a:buClr>
              <a:buFontTx/>
              <a:buNone/>
            </a:pPr>
            <a:r>
              <a:rPr lang="en-US" altLang="zh-CN" sz="1600" b="1">
                <a:latin typeface="Courier New" panose="02070309020205020404" pitchFamily="49" charset="0"/>
                <a:ea typeface="Times New Roman" panose="02020603050405020304" pitchFamily="18" charset="0"/>
                <a:cs typeface="AGaramond" pitchFamily="18" charset="0"/>
              </a:rPr>
              <a:t>new</a:t>
            </a:r>
            <a:r>
              <a:rPr lang="en-US" altLang="zh-CN" sz="1600">
                <a:latin typeface="Times New Roman" panose="02020603050405020304" pitchFamily="18" charset="0"/>
                <a:ea typeface="Times New Roman" panose="02020603050405020304" pitchFamily="18" charset="0"/>
                <a:cs typeface="AGaramond" pitchFamily="18" charset="0"/>
              </a:rPr>
              <a:t> throws a </a:t>
            </a:r>
            <a:r>
              <a:rPr lang="en-US" altLang="zh-CN" sz="1600" b="1">
                <a:latin typeface="Times New Roman" panose="02020603050405020304" pitchFamily="18" charset="0"/>
                <a:ea typeface="Times New Roman" panose="02020603050405020304" pitchFamily="18" charset="0"/>
                <a:cs typeface="AGaramond" pitchFamily="18" charset="0"/>
              </a:rPr>
              <a:t>bad_alloc</a:t>
            </a:r>
            <a:r>
              <a:rPr lang="en-US" altLang="zh-CN" sz="1600">
                <a:latin typeface="Times New Roman" panose="02020603050405020304" pitchFamily="18" charset="0"/>
                <a:ea typeface="Times New Roman" panose="02020603050405020304" pitchFamily="18" charset="0"/>
                <a:cs typeface="AGaramond" pitchFamily="18" charset="0"/>
              </a:rPr>
              <a:t> exception if the memory allocation operation failed</a:t>
            </a:r>
          </a:p>
        </p:txBody>
      </p:sp>
      <p:sp>
        <p:nvSpPr>
          <p:cNvPr id="465926" name="Line 6"/>
          <p:cNvSpPr>
            <a:spLocks noChangeShapeType="1"/>
          </p:cNvSpPr>
          <p:nvPr/>
        </p:nvSpPr>
        <p:spPr bwMode="auto">
          <a:xfrm flipH="1" flipV="1">
            <a:off x="2133600" y="685800"/>
            <a:ext cx="2819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5925"/>
                                        </p:tgtEl>
                                        <p:attrNameLst>
                                          <p:attrName>style.visibility</p:attrName>
                                        </p:attrNameLst>
                                      </p:cBhvr>
                                      <p:to>
                                        <p:strVal val="visible"/>
                                      </p:to>
                                    </p:set>
                                  </p:childTnLst>
                                  <p:subTnLst>
                                    <p:set>
                                      <p:cBhvr override="childStyle">
                                        <p:cTn dur="1" fill="hold" display="0" masterRel="nextClick" afterEffect="1"/>
                                        <p:tgtEl>
                                          <p:spTgt spid="46592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65926"/>
                                        </p:tgtEl>
                                        <p:attrNameLst>
                                          <p:attrName>style.visibility</p:attrName>
                                        </p:attrNameLst>
                                      </p:cBhvr>
                                      <p:to>
                                        <p:strVal val="visible"/>
                                      </p:to>
                                    </p:set>
                                  </p:childTnLst>
                                  <p:subTnLst>
                                    <p:set>
                                      <p:cBhvr override="childStyle">
                                        <p:cTn dur="1" fill="hold" display="0" masterRel="nextClick" afterEffect="1"/>
                                        <p:tgtEl>
                                          <p:spTgt spid="46592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5" grpId="0" animBg="1"/>
      <p:bldP spid="4659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5385314-EBD2-4F64-BD3B-8489C5EF66A6}" type="slidenum">
              <a:rPr lang="en-US" altLang="zh-CN" sz="1200"/>
              <a:pPr>
                <a:spcAft>
                  <a:spcPct val="0"/>
                </a:spcAft>
                <a:buClrTx/>
                <a:buFontTx/>
                <a:buNone/>
              </a:pPr>
              <a:t>41</a:t>
            </a:fld>
            <a:endParaRPr lang="en-US" altLang="zh-CN" sz="1200"/>
          </a:p>
        </p:txBody>
      </p:sp>
      <p:sp>
        <p:nvSpPr>
          <p:cNvPr id="4505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11 Processing new Failures</a:t>
            </a:r>
          </a:p>
        </p:txBody>
      </p:sp>
      <p:sp>
        <p:nvSpPr>
          <p:cNvPr id="45060" name="Rectangle 3"/>
          <p:cNvSpPr>
            <a:spLocks noGrp="1" noChangeArrowheads="1"/>
          </p:cNvSpPr>
          <p:nvPr>
            <p:ph type="body" idx="1"/>
          </p:nvPr>
        </p:nvSpPr>
        <p:spPr>
          <a:xfrm>
            <a:off x="152400" y="1493838"/>
            <a:ext cx="8839200" cy="43735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new </a:t>
            </a:r>
            <a:r>
              <a:rPr lang="zh-CN" altLang="en-US" sz="3600" b="1" smtClean="0">
                <a:latin typeface="Arial Narrow" panose="020B0606020202030204" pitchFamily="34" charset="0"/>
                <a:ea typeface="黑体" panose="02010609060101010101" pitchFamily="49" charset="-122"/>
              </a:rPr>
              <a:t>失败</a:t>
            </a:r>
          </a:p>
          <a:p>
            <a:pPr lvl="1" eaLnBrk="1" hangingPunct="1">
              <a:lnSpc>
                <a:spcPct val="120000"/>
              </a:lnSpc>
            </a:pPr>
            <a:r>
              <a:rPr lang="en-US" altLang="zh-CN" sz="3100" b="1" smtClean="0">
                <a:latin typeface="Arial Narrow" panose="020B0606020202030204" pitchFamily="34" charset="0"/>
                <a:ea typeface="黑体" panose="02010609060101010101" pitchFamily="49" charset="-122"/>
              </a:rPr>
              <a:t>set_new_handler </a:t>
            </a:r>
            <a:r>
              <a:rPr lang="zh-CN" altLang="en-US" sz="3100" b="1" smtClean="0">
                <a:latin typeface="Arial Narrow" panose="020B0606020202030204" pitchFamily="34" charset="0"/>
                <a:ea typeface="黑体" panose="02010609060101010101" pitchFamily="49" charset="-122"/>
              </a:rPr>
              <a:t>函数</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注册一个函数来处理 </a:t>
            </a:r>
            <a:r>
              <a:rPr lang="en-US" altLang="zh-CN" sz="3200" b="1" smtClean="0">
                <a:latin typeface="Arial Narrow" panose="020B0606020202030204" pitchFamily="34" charset="0"/>
                <a:ea typeface="黑体" panose="02010609060101010101" pitchFamily="49" charset="-122"/>
              </a:rPr>
              <a:t>new </a:t>
            </a:r>
            <a:r>
              <a:rPr lang="zh-CN" altLang="en-US" sz="3200" b="1" smtClean="0">
                <a:latin typeface="Arial Narrow" panose="020B0606020202030204" pitchFamily="34" charset="0"/>
                <a:ea typeface="黑体" panose="02010609060101010101" pitchFamily="49" charset="-122"/>
              </a:rPr>
              <a:t>失败</a:t>
            </a:r>
          </a:p>
          <a:p>
            <a:pPr lvl="3" eaLnBrk="1" hangingPunct="1">
              <a:lnSpc>
                <a:spcPct val="120000"/>
              </a:lnSpc>
            </a:pPr>
            <a:r>
              <a:rPr lang="zh-CN" altLang="en-US" sz="2400" b="1" smtClean="0">
                <a:latin typeface="Arial Narrow" panose="020B0606020202030204" pitchFamily="34" charset="0"/>
                <a:ea typeface="黑体" panose="02010609060101010101" pitchFamily="49" charset="-122"/>
              </a:rPr>
              <a:t>当内存分配操作失败时，注册的函数被调用</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将指向没有参数，返回 </a:t>
            </a:r>
            <a:r>
              <a:rPr lang="en-US" altLang="zh-CN" sz="3200" b="1" smtClean="0">
                <a:latin typeface="Arial Narrow" panose="020B0606020202030204" pitchFamily="34" charset="0"/>
                <a:ea typeface="黑体" panose="02010609060101010101" pitchFamily="49" charset="-122"/>
              </a:rPr>
              <a:t>void </a:t>
            </a:r>
            <a:r>
              <a:rPr lang="zh-CN" altLang="en-US" sz="3200" b="1" smtClean="0">
                <a:latin typeface="Arial Narrow" panose="020B0606020202030204" pitchFamily="34" charset="0"/>
                <a:ea typeface="黑体" panose="02010609060101010101" pitchFamily="49" charset="-122"/>
              </a:rPr>
              <a:t>的函数指针作为参数</a:t>
            </a:r>
          </a:p>
        </p:txBody>
      </p:sp>
    </p:spTree>
  </p:cSld>
  <p:clrMapOvr>
    <a:masterClrMapping/>
  </p:clrMapOvr>
  <p:transition spd="slow">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9635E05-0A37-4DF5-8662-4D36D4403089}" type="slidenum">
              <a:rPr lang="en-US" altLang="zh-CN" sz="1200"/>
              <a:pPr>
                <a:spcAft>
                  <a:spcPct val="0"/>
                </a:spcAft>
                <a:buClrTx/>
                <a:buFontTx/>
                <a:buNone/>
              </a:pPr>
              <a:t>42</a:t>
            </a:fld>
            <a:endParaRPr lang="en-US" altLang="zh-CN" sz="1200"/>
          </a:p>
        </p:txBody>
      </p:sp>
      <p:sp>
        <p:nvSpPr>
          <p:cNvPr id="4608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11 Processing new Failures</a:t>
            </a:r>
          </a:p>
        </p:txBody>
      </p:sp>
      <p:sp>
        <p:nvSpPr>
          <p:cNvPr id="46084" name="Rectangle 3"/>
          <p:cNvSpPr>
            <a:spLocks noGrp="1" noChangeArrowheads="1"/>
          </p:cNvSpPr>
          <p:nvPr>
            <p:ph type="body" idx="1"/>
          </p:nvPr>
        </p:nvSpPr>
        <p:spPr>
          <a:xfrm>
            <a:off x="152400" y="1493838"/>
            <a:ext cx="8839200" cy="39925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new </a:t>
            </a:r>
            <a:r>
              <a:rPr lang="zh-CN" altLang="en-US" sz="3600" b="1" smtClean="0">
                <a:latin typeface="Arial Narrow" panose="020B0606020202030204" pitchFamily="34" charset="0"/>
                <a:ea typeface="黑体" panose="02010609060101010101" pitchFamily="49" charset="-122"/>
              </a:rPr>
              <a:t>失败</a:t>
            </a:r>
          </a:p>
          <a:p>
            <a:pPr lvl="1" eaLnBrk="1" hangingPunct="1">
              <a:lnSpc>
                <a:spcPct val="120000"/>
              </a:lnSpc>
            </a:pPr>
            <a:r>
              <a:rPr lang="en-US" altLang="zh-CN" sz="3100" b="1" smtClean="0">
                <a:latin typeface="Arial Narrow" panose="020B0606020202030204" pitchFamily="34" charset="0"/>
                <a:ea typeface="黑体" panose="02010609060101010101" pitchFamily="49" charset="-122"/>
              </a:rPr>
              <a:t>set_new_handler </a:t>
            </a:r>
            <a:r>
              <a:rPr lang="zh-CN" altLang="en-US" sz="3100" b="1" smtClean="0">
                <a:latin typeface="Arial Narrow" panose="020B0606020202030204" pitchFamily="34" charset="0"/>
                <a:ea typeface="黑体" panose="02010609060101010101" pitchFamily="49" charset="-122"/>
              </a:rPr>
              <a:t>函数</a:t>
            </a:r>
          </a:p>
          <a:p>
            <a:pPr lvl="2" eaLnBrk="1" hangingPunct="1">
              <a:lnSpc>
                <a:spcPct val="120000"/>
              </a:lnSpc>
            </a:pPr>
            <a:r>
              <a:rPr lang="en-US" altLang="zh-CN" sz="3200" b="1" smtClean="0">
                <a:latin typeface="Arial Narrow" panose="020B0606020202030204" pitchFamily="34" charset="0"/>
                <a:ea typeface="黑体" panose="02010609060101010101" pitchFamily="49" charset="-122"/>
              </a:rPr>
              <a:t>C++ </a:t>
            </a:r>
            <a:r>
              <a:rPr lang="zh-CN" altLang="en-US" sz="3200" b="1" smtClean="0">
                <a:latin typeface="Arial Narrow" panose="020B0606020202030204" pitchFamily="34" charset="0"/>
                <a:ea typeface="黑体" panose="02010609060101010101" pitchFamily="49" charset="-122"/>
              </a:rPr>
              <a:t>说明要求 </a:t>
            </a:r>
            <a:r>
              <a:rPr lang="en-US" altLang="zh-CN" sz="3200" b="1" smtClean="0">
                <a:latin typeface="Arial Narrow" panose="020B0606020202030204" pitchFamily="34" charset="0"/>
                <a:ea typeface="黑体" panose="02010609060101010101" pitchFamily="49" charset="-122"/>
              </a:rPr>
              <a:t>new-handler </a:t>
            </a:r>
            <a:r>
              <a:rPr lang="zh-CN" altLang="en-US" sz="3200" b="1" smtClean="0">
                <a:latin typeface="Arial Narrow" panose="020B0606020202030204" pitchFamily="34" charset="0"/>
                <a:ea typeface="黑体" panose="02010609060101010101" pitchFamily="49" charset="-122"/>
              </a:rPr>
              <a:t>函数应该：</a:t>
            </a:r>
          </a:p>
          <a:p>
            <a:pPr lvl="3" eaLnBrk="1" hangingPunct="1">
              <a:lnSpc>
                <a:spcPct val="120000"/>
              </a:lnSpc>
            </a:pPr>
            <a:r>
              <a:rPr lang="zh-CN" altLang="en-US" sz="2400" b="1" smtClean="0">
                <a:latin typeface="Arial Narrow" panose="020B0606020202030204" pitchFamily="34" charset="0"/>
                <a:ea typeface="黑体" panose="02010609060101010101" pitchFamily="49" charset="-122"/>
              </a:rPr>
              <a:t>使更多的内存可用，重新调用 </a:t>
            </a:r>
            <a:r>
              <a:rPr lang="en-US" altLang="zh-CN" sz="2400" b="1" smtClean="0">
                <a:latin typeface="Arial Narrow" panose="020B0606020202030204" pitchFamily="34" charset="0"/>
                <a:ea typeface="黑体" panose="02010609060101010101" pitchFamily="49" charset="-122"/>
              </a:rPr>
              <a:t>new</a:t>
            </a:r>
          </a:p>
          <a:p>
            <a:pPr lvl="3" eaLnBrk="1" hangingPunct="1">
              <a:lnSpc>
                <a:spcPct val="120000"/>
              </a:lnSpc>
            </a:pPr>
            <a:r>
              <a:rPr lang="zh-CN" altLang="en-US" sz="2400" b="1" smtClean="0">
                <a:latin typeface="Arial Narrow" panose="020B0606020202030204" pitchFamily="34" charset="0"/>
                <a:ea typeface="黑体" panose="02010609060101010101" pitchFamily="49" charset="-122"/>
              </a:rPr>
              <a:t>抛出 </a:t>
            </a:r>
            <a:r>
              <a:rPr lang="en-US" altLang="zh-CN" sz="2400" b="1" smtClean="0">
                <a:latin typeface="Arial Narrow" panose="020B0606020202030204" pitchFamily="34" charset="0"/>
                <a:ea typeface="黑体" panose="02010609060101010101" pitchFamily="49" charset="-122"/>
              </a:rPr>
              <a:t>bad_alloc </a:t>
            </a:r>
            <a:r>
              <a:rPr lang="zh-CN" altLang="en-US" sz="2400" b="1" smtClean="0">
                <a:latin typeface="Arial Narrow" panose="020B0606020202030204" pitchFamily="34" charset="0"/>
                <a:ea typeface="黑体" panose="02010609060101010101" pitchFamily="49" charset="-122"/>
              </a:rPr>
              <a:t>异常或</a:t>
            </a:r>
          </a:p>
          <a:p>
            <a:pPr lvl="3" eaLnBrk="1" hangingPunct="1">
              <a:lnSpc>
                <a:spcPct val="120000"/>
              </a:lnSpc>
            </a:pPr>
            <a:r>
              <a:rPr lang="zh-CN" altLang="en-US" sz="2400" b="1" smtClean="0">
                <a:latin typeface="Arial Narrow" panose="020B0606020202030204" pitchFamily="34" charset="0"/>
                <a:ea typeface="黑体" panose="02010609060101010101" pitchFamily="49" charset="-122"/>
              </a:rPr>
              <a:t>调用 </a:t>
            </a:r>
            <a:r>
              <a:rPr lang="en-US" altLang="zh-CN" sz="2400" b="1" smtClean="0">
                <a:latin typeface="Arial Narrow" panose="020B0606020202030204" pitchFamily="34" charset="0"/>
                <a:ea typeface="黑体" panose="02010609060101010101" pitchFamily="49" charset="-122"/>
              </a:rPr>
              <a:t>abort or exit </a:t>
            </a:r>
            <a:r>
              <a:rPr lang="zh-CN" altLang="en-US" sz="2400" b="1" smtClean="0">
                <a:latin typeface="Arial Narrow" panose="020B0606020202030204" pitchFamily="34" charset="0"/>
                <a:ea typeface="黑体" panose="02010609060101010101" pitchFamily="49" charset="-122"/>
              </a:rPr>
              <a:t>函数来终止程序</a:t>
            </a:r>
          </a:p>
        </p:txBody>
      </p:sp>
    </p:spTree>
  </p:cSld>
  <p:clrMapOvr>
    <a:masterClrMapping/>
  </p:clrMapOvr>
  <p:transition spd="slow">
    <p:pull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2C3EE93-3FD0-4D85-98FF-FAC3A80DDE7B}" type="slidenum">
              <a:rPr lang="en-US" altLang="zh-CN" sz="1200"/>
              <a:pPr>
                <a:spcAft>
                  <a:spcPct val="0"/>
                </a:spcAft>
                <a:buClrTx/>
                <a:buFontTx/>
                <a:buNone/>
              </a:pPr>
              <a:t>43</a:t>
            </a:fld>
            <a:endParaRPr lang="en-US" altLang="zh-CN" sz="1200"/>
          </a:p>
        </p:txBody>
      </p:sp>
      <p:graphicFrame>
        <p:nvGraphicFramePr>
          <p:cNvPr id="47107" name="Object 4"/>
          <p:cNvGraphicFramePr>
            <a:graphicFrameLocks noChangeAspect="1"/>
          </p:cNvGraphicFramePr>
          <p:nvPr/>
        </p:nvGraphicFramePr>
        <p:xfrm>
          <a:off x="0" y="0"/>
          <a:ext cx="7037388" cy="5821363"/>
        </p:xfrm>
        <a:graphic>
          <a:graphicData uri="http://schemas.openxmlformats.org/presentationml/2006/ole">
            <mc:AlternateContent xmlns:mc="http://schemas.openxmlformats.org/markup-compatibility/2006">
              <mc:Choice xmlns:v="urn:schemas-microsoft-com:vml" Requires="v">
                <p:oleObj spid="_x0000_s47112" name="Document" r:id="rId3" imgW="7074123" imgH="5843801" progId="Word.Document.8">
                  <p:embed/>
                </p:oleObj>
              </mc:Choice>
              <mc:Fallback>
                <p:oleObj name="Document" r:id="rId3" imgW="7074123" imgH="584380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582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6949" name="Text Box 5"/>
          <p:cNvSpPr txBox="1">
            <a:spLocks noChangeArrowheads="1"/>
          </p:cNvSpPr>
          <p:nvPr/>
        </p:nvSpPr>
        <p:spPr bwMode="auto">
          <a:xfrm>
            <a:off x="4648200" y="2514600"/>
            <a:ext cx="3124200" cy="590550"/>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18" charset="0"/>
              </a:rPr>
              <a:t>Create a user-defined </a:t>
            </a:r>
            <a:r>
              <a:rPr lang="en-US" altLang="zh-CN" sz="1600" b="1">
                <a:latin typeface="Courier New" panose="02070309020205020404" pitchFamily="49" charset="0"/>
                <a:ea typeface="Times New Roman" panose="02020603050405020304" pitchFamily="18" charset="0"/>
                <a:cs typeface="AGaramond" pitchFamily="18" charset="0"/>
              </a:rPr>
              <a:t>new</a:t>
            </a:r>
            <a:r>
              <a:rPr lang="en-US" altLang="zh-CN" sz="1600">
                <a:latin typeface="Times New Roman" panose="02020603050405020304" pitchFamily="18" charset="0"/>
                <a:ea typeface="Times New Roman" panose="02020603050405020304" pitchFamily="18" charset="0"/>
                <a:cs typeface="AGaramond" pitchFamily="18" charset="0"/>
              </a:rPr>
              <a:t>-handler function </a:t>
            </a:r>
            <a:r>
              <a:rPr lang="en-US" altLang="zh-CN" sz="1600" b="1">
                <a:latin typeface="Courier New" panose="02070309020205020404" pitchFamily="49" charset="0"/>
                <a:ea typeface="Times New Roman" panose="02020603050405020304" pitchFamily="18" charset="0"/>
                <a:cs typeface="AGaramond" pitchFamily="18" charset="0"/>
              </a:rPr>
              <a:t>customNewHandler</a:t>
            </a:r>
          </a:p>
        </p:txBody>
      </p:sp>
      <p:sp>
        <p:nvSpPr>
          <p:cNvPr id="466950" name="Line 6"/>
          <p:cNvSpPr>
            <a:spLocks noChangeShapeType="1"/>
          </p:cNvSpPr>
          <p:nvPr/>
        </p:nvSpPr>
        <p:spPr bwMode="auto">
          <a:xfrm flipH="1">
            <a:off x="2362200" y="2819400"/>
            <a:ext cx="228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6951" name="Text Box 7"/>
          <p:cNvSpPr txBox="1">
            <a:spLocks noChangeArrowheads="1"/>
          </p:cNvSpPr>
          <p:nvPr/>
        </p:nvSpPr>
        <p:spPr bwMode="auto">
          <a:xfrm>
            <a:off x="5486400" y="5257800"/>
            <a:ext cx="2895600" cy="590550"/>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18" charset="0"/>
              </a:rPr>
              <a:t>Register </a:t>
            </a:r>
            <a:r>
              <a:rPr lang="en-US" altLang="zh-CN" sz="1600" b="1">
                <a:latin typeface="Courier New" panose="02070309020205020404" pitchFamily="49" charset="0"/>
                <a:ea typeface="Times New Roman" panose="02020603050405020304" pitchFamily="18" charset="0"/>
                <a:cs typeface="AGaramond" pitchFamily="18" charset="0"/>
              </a:rPr>
              <a:t>customNewHandler</a:t>
            </a:r>
            <a:r>
              <a:rPr lang="en-US" altLang="zh-CN" sz="1600">
                <a:latin typeface="Times New Roman" panose="02020603050405020304" pitchFamily="18" charset="0"/>
                <a:ea typeface="Times New Roman" panose="02020603050405020304" pitchFamily="18" charset="0"/>
                <a:cs typeface="AGaramond" pitchFamily="18" charset="0"/>
              </a:rPr>
              <a:t> with </a:t>
            </a:r>
            <a:r>
              <a:rPr lang="en-US" altLang="zh-CN" sz="1600" b="1">
                <a:latin typeface="Courier New" panose="02070309020205020404" pitchFamily="49" charset="0"/>
                <a:ea typeface="Times New Roman" panose="02020603050405020304" pitchFamily="18" charset="0"/>
                <a:cs typeface="AGaramond" pitchFamily="18" charset="0"/>
              </a:rPr>
              <a:t>set_new_handler</a:t>
            </a:r>
          </a:p>
        </p:txBody>
      </p:sp>
      <p:sp>
        <p:nvSpPr>
          <p:cNvPr id="466952" name="Line 8"/>
          <p:cNvSpPr>
            <a:spLocks noChangeShapeType="1"/>
          </p:cNvSpPr>
          <p:nvPr/>
        </p:nvSpPr>
        <p:spPr bwMode="auto">
          <a:xfrm flipH="1">
            <a:off x="3657600" y="55626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9"/>
                                        </p:tgtEl>
                                        <p:attrNameLst>
                                          <p:attrName>style.visibility</p:attrName>
                                        </p:attrNameLst>
                                      </p:cBhvr>
                                      <p:to>
                                        <p:strVal val="visible"/>
                                      </p:to>
                                    </p:set>
                                  </p:childTnLst>
                                  <p:subTnLst>
                                    <p:set>
                                      <p:cBhvr override="childStyle">
                                        <p:cTn dur="1" fill="hold" display="0" masterRel="nextClick" afterEffect="1"/>
                                        <p:tgtEl>
                                          <p:spTgt spid="46694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66950"/>
                                        </p:tgtEl>
                                        <p:attrNameLst>
                                          <p:attrName>style.visibility</p:attrName>
                                        </p:attrNameLst>
                                      </p:cBhvr>
                                      <p:to>
                                        <p:strVal val="visible"/>
                                      </p:to>
                                    </p:set>
                                  </p:childTnLst>
                                  <p:subTnLst>
                                    <p:set>
                                      <p:cBhvr override="childStyle">
                                        <p:cTn dur="1" fill="hold" display="0" masterRel="nextClick" afterEffect="1"/>
                                        <p:tgtEl>
                                          <p:spTgt spid="466950"/>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6951"/>
                                        </p:tgtEl>
                                        <p:attrNameLst>
                                          <p:attrName>style.visibility</p:attrName>
                                        </p:attrNameLst>
                                      </p:cBhvr>
                                      <p:to>
                                        <p:strVal val="visible"/>
                                      </p:to>
                                    </p:set>
                                  </p:childTnLst>
                                  <p:subTnLst>
                                    <p:set>
                                      <p:cBhvr override="childStyle">
                                        <p:cTn dur="1" fill="hold" display="0" masterRel="nextClick" afterEffect="1"/>
                                        <p:tgtEl>
                                          <p:spTgt spid="46695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66952"/>
                                        </p:tgtEl>
                                        <p:attrNameLst>
                                          <p:attrName>style.visibility</p:attrName>
                                        </p:attrNameLst>
                                      </p:cBhvr>
                                      <p:to>
                                        <p:strVal val="visible"/>
                                      </p:to>
                                    </p:set>
                                  </p:childTnLst>
                                  <p:subTnLst>
                                    <p:set>
                                      <p:cBhvr override="childStyle">
                                        <p:cTn dur="1" fill="hold" display="0" masterRel="nextClick" afterEffect="1"/>
                                        <p:tgtEl>
                                          <p:spTgt spid="46695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9" grpId="0" animBg="1"/>
      <p:bldP spid="466950" grpId="0" animBg="1"/>
      <p:bldP spid="466951" grpId="0" animBg="1"/>
      <p:bldP spid="46695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0B5436E-5040-417A-AE6F-50D2B57525F1}" type="slidenum">
              <a:rPr lang="en-US" altLang="zh-CN" sz="1200"/>
              <a:pPr>
                <a:spcAft>
                  <a:spcPct val="0"/>
                </a:spcAft>
                <a:buClrTx/>
                <a:buFontTx/>
                <a:buNone/>
              </a:pPr>
              <a:t>44</a:t>
            </a:fld>
            <a:endParaRPr lang="en-US" altLang="zh-CN" sz="1200"/>
          </a:p>
        </p:txBody>
      </p:sp>
      <p:graphicFrame>
        <p:nvGraphicFramePr>
          <p:cNvPr id="48131" name="Object 4"/>
          <p:cNvGraphicFramePr>
            <a:graphicFrameLocks noChangeAspect="1"/>
          </p:cNvGraphicFramePr>
          <p:nvPr/>
        </p:nvGraphicFramePr>
        <p:xfrm>
          <a:off x="0" y="0"/>
          <a:ext cx="7075488" cy="3857625"/>
        </p:xfrm>
        <a:graphic>
          <a:graphicData uri="http://schemas.openxmlformats.org/presentationml/2006/ole">
            <mc:AlternateContent xmlns:mc="http://schemas.openxmlformats.org/markup-compatibility/2006">
              <mc:Choice xmlns:v="urn:schemas-microsoft-com:vml" Requires="v">
                <p:oleObj spid="_x0000_s48134" name="Document" r:id="rId3" imgW="7078146" imgH="3860024" progId="Word.Document.8">
                  <p:embed/>
                </p:oleObj>
              </mc:Choice>
              <mc:Fallback>
                <p:oleObj name="Document" r:id="rId3" imgW="7078146" imgH="386002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3857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7973" name="Text Box 5"/>
          <p:cNvSpPr txBox="1">
            <a:spLocks noChangeArrowheads="1"/>
          </p:cNvSpPr>
          <p:nvPr/>
        </p:nvSpPr>
        <p:spPr bwMode="auto">
          <a:xfrm>
            <a:off x="4572000" y="609600"/>
            <a:ext cx="3276600" cy="346075"/>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18" charset="0"/>
              </a:rPr>
              <a:t>Allocate </a:t>
            </a:r>
            <a:r>
              <a:rPr lang="en-US" altLang="zh-CN" sz="1600" b="1">
                <a:latin typeface="Courier New" panose="02070309020205020404" pitchFamily="49" charset="0"/>
                <a:ea typeface="Times New Roman" panose="02020603050405020304" pitchFamily="18" charset="0"/>
                <a:cs typeface="AGaramond" pitchFamily="18" charset="0"/>
              </a:rPr>
              <a:t>50000000</a:t>
            </a:r>
            <a:r>
              <a:rPr lang="en-US" altLang="zh-CN" sz="1600">
                <a:latin typeface="Times New Roman" panose="02020603050405020304" pitchFamily="18" charset="0"/>
                <a:ea typeface="Times New Roman" panose="02020603050405020304" pitchFamily="18" charset="0"/>
                <a:cs typeface="AGaramond" pitchFamily="18" charset="0"/>
              </a:rPr>
              <a:t> </a:t>
            </a:r>
            <a:r>
              <a:rPr lang="en-US" altLang="zh-CN" sz="1600" b="1">
                <a:latin typeface="Courier New" panose="02070309020205020404" pitchFamily="49" charset="0"/>
                <a:ea typeface="Times New Roman" panose="02020603050405020304" pitchFamily="18" charset="0"/>
                <a:cs typeface="AGaramond" pitchFamily="18" charset="0"/>
              </a:rPr>
              <a:t>double</a:t>
            </a:r>
            <a:r>
              <a:rPr lang="en-US" altLang="zh-CN" sz="1600">
                <a:latin typeface="Times New Roman" panose="02020603050405020304" pitchFamily="18" charset="0"/>
                <a:ea typeface="Times New Roman" panose="02020603050405020304" pitchFamily="18" charset="0"/>
                <a:cs typeface="AGaramond" pitchFamily="18" charset="0"/>
              </a:rPr>
              <a:t> values</a:t>
            </a:r>
          </a:p>
        </p:txBody>
      </p:sp>
      <p:sp>
        <p:nvSpPr>
          <p:cNvPr id="467974" name="Line 6"/>
          <p:cNvSpPr>
            <a:spLocks noChangeShapeType="1"/>
          </p:cNvSpPr>
          <p:nvPr/>
        </p:nvSpPr>
        <p:spPr bwMode="auto">
          <a:xfrm flipH="1">
            <a:off x="2819400" y="762000"/>
            <a:ext cx="1752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7973"/>
                                        </p:tgtEl>
                                        <p:attrNameLst>
                                          <p:attrName>style.visibility</p:attrName>
                                        </p:attrNameLst>
                                      </p:cBhvr>
                                      <p:to>
                                        <p:strVal val="visible"/>
                                      </p:to>
                                    </p:set>
                                  </p:childTnLst>
                                  <p:subTnLst>
                                    <p:set>
                                      <p:cBhvr override="childStyle">
                                        <p:cTn dur="1" fill="hold" display="0" masterRel="nextClick" afterEffect="1"/>
                                        <p:tgtEl>
                                          <p:spTgt spid="46797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67974"/>
                                        </p:tgtEl>
                                        <p:attrNameLst>
                                          <p:attrName>style.visibility</p:attrName>
                                        </p:attrNameLst>
                                      </p:cBhvr>
                                      <p:to>
                                        <p:strVal val="visible"/>
                                      </p:to>
                                    </p:set>
                                  </p:childTnLst>
                                  <p:subTnLst>
                                    <p:set>
                                      <p:cBhvr override="childStyle">
                                        <p:cTn dur="1" fill="hold" display="0" masterRel="nextClick" afterEffect="1"/>
                                        <p:tgtEl>
                                          <p:spTgt spid="4679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3" grpId="0" animBg="1"/>
      <p:bldP spid="46797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C6E8399-C123-4DA9-B14E-2FE08088BEF3}" type="slidenum">
              <a:rPr lang="en-US" altLang="zh-CN" sz="1200"/>
              <a:pPr>
                <a:spcAft>
                  <a:spcPct val="0"/>
                </a:spcAft>
                <a:buClrTx/>
                <a:buFontTx/>
                <a:buNone/>
              </a:pPr>
              <a:t>45</a:t>
            </a:fld>
            <a:endParaRPr lang="en-US" altLang="zh-CN" sz="1200"/>
          </a:p>
        </p:txBody>
      </p:sp>
      <p:sp>
        <p:nvSpPr>
          <p:cNvPr id="4915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12 </a:t>
            </a:r>
            <a:r>
              <a:rPr lang="en-US" altLang="zh-CN" sz="3200" b="1">
                <a:solidFill>
                  <a:srgbClr val="051AB3"/>
                </a:solidFill>
                <a:latin typeface="Arial Narrow" panose="020B0606020202030204" pitchFamily="34" charset="0"/>
                <a:ea typeface="黑体" panose="02010609060101010101" pitchFamily="49" charset="-122"/>
              </a:rPr>
              <a:t>Class auto_ptr and Dynamic Memory Allocation</a:t>
            </a:r>
          </a:p>
        </p:txBody>
      </p:sp>
      <p:sp>
        <p:nvSpPr>
          <p:cNvPr id="49156" name="Rectangle 3"/>
          <p:cNvSpPr>
            <a:spLocks noGrp="1" noChangeArrowheads="1"/>
          </p:cNvSpPr>
          <p:nvPr>
            <p:ph type="body" idx="1"/>
          </p:nvPr>
        </p:nvSpPr>
        <p:spPr>
          <a:xfrm>
            <a:off x="152400" y="1493838"/>
            <a:ext cx="8839200" cy="46783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2800" b="1" smtClean="0">
                <a:latin typeface="Arial Narrow" panose="020B0606020202030204" pitchFamily="34" charset="0"/>
                <a:ea typeface="黑体" panose="02010609060101010101" pitchFamily="49" charset="-122"/>
              </a:rPr>
              <a:t>类模板 </a:t>
            </a:r>
            <a:r>
              <a:rPr lang="en-US" altLang="zh-CN" sz="2800" b="1" smtClean="0">
                <a:latin typeface="Arial Narrow" panose="020B0606020202030204" pitchFamily="34" charset="0"/>
                <a:ea typeface="黑体" panose="02010609060101010101" pitchFamily="49" charset="-122"/>
              </a:rPr>
              <a:t>auto_ptr</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在头文件 </a:t>
            </a:r>
            <a:r>
              <a:rPr lang="en-US" altLang="zh-CN" sz="2800" b="1" smtClean="0">
                <a:latin typeface="Arial Narrow" panose="020B0606020202030204" pitchFamily="34" charset="0"/>
                <a:ea typeface="黑体" panose="02010609060101010101" pitchFamily="49" charset="-122"/>
              </a:rPr>
              <a:t>&lt;memory&gt; </a:t>
            </a:r>
            <a:r>
              <a:rPr lang="zh-CN" altLang="en-US" sz="2800" b="1" smtClean="0">
                <a:latin typeface="Arial Narrow" panose="020B0606020202030204" pitchFamily="34" charset="0"/>
                <a:ea typeface="黑体" panose="02010609060101010101" pitchFamily="49" charset="-122"/>
              </a:rPr>
              <a:t>中定义</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维护一个指针来动态分配内存</a:t>
            </a:r>
          </a:p>
          <a:p>
            <a:pPr lvl="2" eaLnBrk="1" hangingPunct="1">
              <a:lnSpc>
                <a:spcPct val="120000"/>
              </a:lnSpc>
            </a:pPr>
            <a:r>
              <a:rPr lang="zh-CN" altLang="en-US" sz="2800" b="1" smtClean="0">
                <a:latin typeface="Arial Narrow" panose="020B0606020202030204" pitchFamily="34" charset="0"/>
                <a:ea typeface="黑体" panose="02010609060101010101" pitchFamily="49" charset="-122"/>
              </a:rPr>
              <a:t>它的析构函数执行删除指针数据成员</a:t>
            </a:r>
          </a:p>
          <a:p>
            <a:pPr lvl="3" eaLnBrk="1" hangingPunct="1">
              <a:lnSpc>
                <a:spcPct val="120000"/>
              </a:lnSpc>
            </a:pPr>
            <a:r>
              <a:rPr lang="zh-CN" altLang="en-US" sz="2800" b="1" smtClean="0">
                <a:latin typeface="Arial Narrow" panose="020B0606020202030204" pitchFamily="34" charset="0"/>
                <a:ea typeface="黑体" panose="02010609060101010101" pitchFamily="49" charset="-122"/>
              </a:rPr>
              <a:t>即使在异常发生时也删除动态分配的内存，以防止内存泄漏</a:t>
            </a:r>
          </a:p>
          <a:p>
            <a:pPr lvl="2" eaLnBrk="1" hangingPunct="1">
              <a:lnSpc>
                <a:spcPct val="120000"/>
              </a:lnSpc>
            </a:pPr>
            <a:r>
              <a:rPr lang="zh-CN" altLang="en-US" sz="2800" b="1" smtClean="0">
                <a:latin typeface="Arial Narrow" panose="020B0606020202030204" pitchFamily="34" charset="0"/>
                <a:ea typeface="黑体" panose="02010609060101010101" pitchFamily="49" charset="-122"/>
              </a:rPr>
              <a:t>提供重载的运算符 * 和 </a:t>
            </a:r>
            <a:r>
              <a:rPr lang="en-US" altLang="zh-CN" sz="2800" b="1" smtClean="0">
                <a:latin typeface="Arial Narrow" panose="020B0606020202030204" pitchFamily="34" charset="0"/>
                <a:ea typeface="黑体" panose="02010609060101010101" pitchFamily="49" charset="-122"/>
              </a:rPr>
              <a:t>-&gt; </a:t>
            </a:r>
            <a:r>
              <a:rPr lang="zh-CN" altLang="en-US" sz="2800" b="1" smtClean="0">
                <a:latin typeface="Arial Narrow" panose="020B0606020202030204" pitchFamily="34" charset="0"/>
                <a:ea typeface="黑体" panose="02010609060101010101" pitchFamily="49" charset="-122"/>
              </a:rPr>
              <a:t>就像一个常规的指针变量</a:t>
            </a:r>
          </a:p>
        </p:txBody>
      </p:sp>
    </p:spTree>
  </p:cSld>
  <p:clrMapOvr>
    <a:masterClrMapping/>
  </p:clrMapOvr>
  <p:transition spd="slow">
    <p:pull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A5A1E56-D771-461A-880E-EC7BBEF968B1}" type="slidenum">
              <a:rPr lang="en-US" altLang="zh-CN" sz="1200"/>
              <a:pPr>
                <a:spcAft>
                  <a:spcPct val="0"/>
                </a:spcAft>
                <a:buClrTx/>
                <a:buFontTx/>
                <a:buNone/>
              </a:pPr>
              <a:t>46</a:t>
            </a:fld>
            <a:endParaRPr lang="en-US" altLang="zh-CN" sz="1200"/>
          </a:p>
        </p:txBody>
      </p:sp>
      <p:graphicFrame>
        <p:nvGraphicFramePr>
          <p:cNvPr id="50179" name="Object 4"/>
          <p:cNvGraphicFramePr>
            <a:graphicFrameLocks noChangeAspect="1"/>
          </p:cNvGraphicFramePr>
          <p:nvPr/>
        </p:nvGraphicFramePr>
        <p:xfrm>
          <a:off x="0" y="0"/>
          <a:ext cx="7078663" cy="3263900"/>
        </p:xfrm>
        <a:graphic>
          <a:graphicData uri="http://schemas.openxmlformats.org/presentationml/2006/ole">
            <mc:AlternateContent xmlns:mc="http://schemas.openxmlformats.org/markup-compatibility/2006">
              <mc:Choice xmlns:v="urn:schemas-microsoft-com:vml" Requires="v">
                <p:oleObj spid="_x0000_s50180" name="Document" r:id="rId3" imgW="7078146" imgH="3268195" progId="Word.Document.8">
                  <p:embed/>
                </p:oleObj>
              </mc:Choice>
              <mc:Fallback>
                <p:oleObj name="Document" r:id="rId3" imgW="7078146" imgH="326819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8663" cy="326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8EC9E30-C881-4D44-AEF3-D5D5BF99ED76}" type="slidenum">
              <a:rPr lang="en-US" altLang="zh-CN" sz="1200"/>
              <a:pPr>
                <a:spcAft>
                  <a:spcPct val="0"/>
                </a:spcAft>
                <a:buClrTx/>
                <a:buFontTx/>
                <a:buNone/>
              </a:pPr>
              <a:t>47</a:t>
            </a:fld>
            <a:endParaRPr lang="en-US" altLang="zh-CN" sz="1200"/>
          </a:p>
        </p:txBody>
      </p:sp>
      <p:graphicFrame>
        <p:nvGraphicFramePr>
          <p:cNvPr id="51203" name="Object 4"/>
          <p:cNvGraphicFramePr>
            <a:graphicFrameLocks noChangeAspect="1"/>
          </p:cNvGraphicFramePr>
          <p:nvPr/>
        </p:nvGraphicFramePr>
        <p:xfrm>
          <a:off x="0" y="0"/>
          <a:ext cx="7077075" cy="4743450"/>
        </p:xfrm>
        <a:graphic>
          <a:graphicData uri="http://schemas.openxmlformats.org/presentationml/2006/ole">
            <mc:AlternateContent xmlns:mc="http://schemas.openxmlformats.org/markup-compatibility/2006">
              <mc:Choice xmlns:v="urn:schemas-microsoft-com:vml" Requires="v">
                <p:oleObj spid="_x0000_s51204" name="Document" r:id="rId3" imgW="7078146" imgH="4743991" progId="Word.Document.8">
                  <p:embed/>
                </p:oleObj>
              </mc:Choice>
              <mc:Fallback>
                <p:oleObj name="Document" r:id="rId3" imgW="7078146" imgH="474399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7075" cy="474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39548606-0D85-458C-9263-3E26D438A26E}" type="slidenum">
              <a:rPr lang="en-US" altLang="zh-CN" sz="1200"/>
              <a:pPr>
                <a:spcAft>
                  <a:spcPct val="0"/>
                </a:spcAft>
                <a:buClrTx/>
                <a:buFontTx/>
                <a:buNone/>
              </a:pPr>
              <a:t>48</a:t>
            </a:fld>
            <a:endParaRPr lang="en-US" altLang="zh-CN" sz="1200"/>
          </a:p>
        </p:txBody>
      </p:sp>
      <p:graphicFrame>
        <p:nvGraphicFramePr>
          <p:cNvPr id="52227" name="Object 4"/>
          <p:cNvGraphicFramePr>
            <a:graphicFrameLocks noChangeAspect="1"/>
          </p:cNvGraphicFramePr>
          <p:nvPr/>
        </p:nvGraphicFramePr>
        <p:xfrm>
          <a:off x="0" y="0"/>
          <a:ext cx="7075488" cy="3017838"/>
        </p:xfrm>
        <a:graphic>
          <a:graphicData uri="http://schemas.openxmlformats.org/presentationml/2006/ole">
            <mc:AlternateContent xmlns:mc="http://schemas.openxmlformats.org/markup-compatibility/2006">
              <mc:Choice xmlns:v="urn:schemas-microsoft-com:vml" Requires="v">
                <p:oleObj spid="_x0000_s52228" name="Document" r:id="rId3" imgW="7078146" imgH="3017791" progId="Word.Document.8">
                  <p:embed/>
                </p:oleObj>
              </mc:Choice>
              <mc:Fallback>
                <p:oleObj name="Document" r:id="rId3" imgW="7078146" imgH="301779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301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254262C-CC52-4255-A449-653D3157BFA1}" type="slidenum">
              <a:rPr lang="en-US" altLang="zh-CN" sz="1200"/>
              <a:pPr>
                <a:spcAft>
                  <a:spcPct val="0"/>
                </a:spcAft>
                <a:buClrTx/>
                <a:buFontTx/>
                <a:buNone/>
              </a:pPr>
              <a:t>49</a:t>
            </a:fld>
            <a:endParaRPr lang="en-US" altLang="zh-CN" sz="1200"/>
          </a:p>
        </p:txBody>
      </p:sp>
      <p:graphicFrame>
        <p:nvGraphicFramePr>
          <p:cNvPr id="53251" name="Object 4"/>
          <p:cNvGraphicFramePr>
            <a:graphicFrameLocks noChangeAspect="1"/>
          </p:cNvGraphicFramePr>
          <p:nvPr/>
        </p:nvGraphicFramePr>
        <p:xfrm>
          <a:off x="0" y="0"/>
          <a:ext cx="7075488" cy="5630863"/>
        </p:xfrm>
        <a:graphic>
          <a:graphicData uri="http://schemas.openxmlformats.org/presentationml/2006/ole">
            <mc:AlternateContent xmlns:mc="http://schemas.openxmlformats.org/markup-compatibility/2006">
              <mc:Choice xmlns:v="urn:schemas-microsoft-com:vml" Requires="v">
                <p:oleObj spid="_x0000_s53259" name="Document" r:id="rId3" imgW="7074123" imgH="5633784" progId="Word.Document.8">
                  <p:embed/>
                </p:oleObj>
              </mc:Choice>
              <mc:Fallback>
                <p:oleObj name="Document" r:id="rId3" imgW="7074123" imgH="563378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563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2069" name="Text Box 5"/>
          <p:cNvSpPr txBox="1">
            <a:spLocks noChangeArrowheads="1"/>
          </p:cNvSpPr>
          <p:nvPr/>
        </p:nvSpPr>
        <p:spPr bwMode="auto">
          <a:xfrm>
            <a:off x="5181600" y="3124200"/>
            <a:ext cx="3733800" cy="590550"/>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18" charset="0"/>
              </a:rPr>
              <a:t>Create an </a:t>
            </a:r>
            <a:r>
              <a:rPr lang="en-US" altLang="zh-CN" sz="1600" b="1">
                <a:latin typeface="Courier New" panose="02070309020205020404" pitchFamily="49" charset="0"/>
                <a:ea typeface="Times New Roman" panose="02020603050405020304" pitchFamily="18" charset="0"/>
                <a:cs typeface="AGaramond" pitchFamily="18" charset="0"/>
              </a:rPr>
              <a:t>auto_ptr</a:t>
            </a:r>
            <a:r>
              <a:rPr lang="en-US" altLang="zh-CN" sz="1600">
                <a:latin typeface="Times New Roman" panose="02020603050405020304" pitchFamily="18" charset="0"/>
                <a:ea typeface="Times New Roman" panose="02020603050405020304" pitchFamily="18" charset="0"/>
                <a:cs typeface="AGaramond" pitchFamily="18" charset="0"/>
              </a:rPr>
              <a:t> to point to a dynamically allocated </a:t>
            </a:r>
            <a:r>
              <a:rPr lang="en-US" altLang="zh-CN" sz="1600" b="1">
                <a:latin typeface="Courier New" panose="02070309020205020404" pitchFamily="49" charset="0"/>
                <a:ea typeface="Times New Roman" panose="02020603050405020304" pitchFamily="18" charset="0"/>
                <a:cs typeface="AGaramond" pitchFamily="18" charset="0"/>
              </a:rPr>
              <a:t>Integer</a:t>
            </a:r>
            <a:r>
              <a:rPr lang="en-US" altLang="zh-CN" sz="1600">
                <a:latin typeface="Times New Roman" panose="02020603050405020304" pitchFamily="18" charset="0"/>
                <a:ea typeface="Times New Roman" panose="02020603050405020304" pitchFamily="18" charset="0"/>
                <a:cs typeface="AGaramond" pitchFamily="18" charset="0"/>
              </a:rPr>
              <a:t> object</a:t>
            </a:r>
          </a:p>
        </p:txBody>
      </p:sp>
      <p:sp>
        <p:nvSpPr>
          <p:cNvPr id="472070" name="Line 6"/>
          <p:cNvSpPr>
            <a:spLocks noChangeShapeType="1"/>
          </p:cNvSpPr>
          <p:nvPr/>
        </p:nvSpPr>
        <p:spPr bwMode="auto">
          <a:xfrm flipH="1">
            <a:off x="3886200" y="3276600"/>
            <a:ext cx="1295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2071" name="Text Box 7"/>
          <p:cNvSpPr txBox="1">
            <a:spLocks noChangeArrowheads="1"/>
          </p:cNvSpPr>
          <p:nvPr/>
        </p:nvSpPr>
        <p:spPr bwMode="auto">
          <a:xfrm>
            <a:off x="6096000" y="4267200"/>
            <a:ext cx="3048000" cy="590550"/>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18" charset="0"/>
              </a:rPr>
              <a:t>Manipulate the </a:t>
            </a:r>
            <a:r>
              <a:rPr lang="en-US" altLang="zh-CN" sz="1600" b="1">
                <a:latin typeface="Courier New" panose="02070309020205020404" pitchFamily="49" charset="0"/>
                <a:ea typeface="Times New Roman" panose="02020603050405020304" pitchFamily="18" charset="0"/>
                <a:cs typeface="AGaramond" pitchFamily="18" charset="0"/>
              </a:rPr>
              <a:t>auto_ptr</a:t>
            </a:r>
            <a:r>
              <a:rPr lang="en-US" altLang="zh-CN" sz="1600">
                <a:latin typeface="Times New Roman" panose="02020603050405020304" pitchFamily="18" charset="0"/>
                <a:ea typeface="Times New Roman" panose="02020603050405020304" pitchFamily="18" charset="0"/>
                <a:cs typeface="AGaramond" pitchFamily="18" charset="0"/>
              </a:rPr>
              <a:t> as if it were a pointer to an </a:t>
            </a:r>
            <a:r>
              <a:rPr lang="en-US" altLang="zh-CN" sz="1600" b="1">
                <a:latin typeface="Courier New" panose="02070309020205020404" pitchFamily="49" charset="0"/>
                <a:ea typeface="Times New Roman" panose="02020603050405020304" pitchFamily="18" charset="0"/>
                <a:cs typeface="AGaramond" pitchFamily="18" charset="0"/>
              </a:rPr>
              <a:t>Integer</a:t>
            </a:r>
          </a:p>
        </p:txBody>
      </p:sp>
      <p:sp>
        <p:nvSpPr>
          <p:cNvPr id="472072" name="Line 8"/>
          <p:cNvSpPr>
            <a:spLocks noChangeShapeType="1"/>
          </p:cNvSpPr>
          <p:nvPr/>
        </p:nvSpPr>
        <p:spPr bwMode="auto">
          <a:xfrm flipH="1">
            <a:off x="4648200" y="4572000"/>
            <a:ext cx="1447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2073" name="Line 9"/>
          <p:cNvSpPr>
            <a:spLocks noChangeShapeType="1"/>
          </p:cNvSpPr>
          <p:nvPr/>
        </p:nvSpPr>
        <p:spPr bwMode="auto">
          <a:xfrm flipH="1" flipV="1">
            <a:off x="2286000" y="4419600"/>
            <a:ext cx="3810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2074" name="Text Box 10"/>
          <p:cNvSpPr txBox="1">
            <a:spLocks noChangeArrowheads="1"/>
          </p:cNvSpPr>
          <p:nvPr/>
        </p:nvSpPr>
        <p:spPr bwMode="auto">
          <a:xfrm>
            <a:off x="3810000" y="5257800"/>
            <a:ext cx="3581400" cy="835025"/>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18" charset="0"/>
              </a:rPr>
              <a:t>The dynamically allocated memory is automatically deleted by the </a:t>
            </a:r>
            <a:r>
              <a:rPr lang="en-US" altLang="zh-CN" sz="1600" b="1">
                <a:latin typeface="Courier New" panose="02070309020205020404" pitchFamily="49" charset="0"/>
                <a:ea typeface="Times New Roman" panose="02020603050405020304" pitchFamily="18" charset="0"/>
                <a:cs typeface="AGaramond" pitchFamily="18" charset="0"/>
              </a:rPr>
              <a:t>auto_ptr</a:t>
            </a:r>
            <a:r>
              <a:rPr lang="en-US" altLang="zh-CN" sz="1600">
                <a:latin typeface="Times New Roman" panose="02020603050405020304" pitchFamily="18" charset="0"/>
                <a:ea typeface="Times New Roman" panose="02020603050405020304" pitchFamily="18" charset="0"/>
                <a:cs typeface="AGaramond" pitchFamily="18" charset="0"/>
              </a:rPr>
              <a:t> when it goes out of scope</a:t>
            </a:r>
          </a:p>
        </p:txBody>
      </p:sp>
      <p:sp>
        <p:nvSpPr>
          <p:cNvPr id="472075" name="Line 11"/>
          <p:cNvSpPr>
            <a:spLocks noChangeShapeType="1"/>
          </p:cNvSpPr>
          <p:nvPr/>
        </p:nvSpPr>
        <p:spPr bwMode="auto">
          <a:xfrm flipH="1" flipV="1">
            <a:off x="1524000" y="5181600"/>
            <a:ext cx="2286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2069"/>
                                        </p:tgtEl>
                                        <p:attrNameLst>
                                          <p:attrName>style.visibility</p:attrName>
                                        </p:attrNameLst>
                                      </p:cBhvr>
                                      <p:to>
                                        <p:strVal val="visible"/>
                                      </p:to>
                                    </p:set>
                                  </p:childTnLst>
                                  <p:subTnLst>
                                    <p:set>
                                      <p:cBhvr override="childStyle">
                                        <p:cTn dur="1" fill="hold" display="0" masterRel="nextClick" afterEffect="1"/>
                                        <p:tgtEl>
                                          <p:spTgt spid="47206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72070"/>
                                        </p:tgtEl>
                                        <p:attrNameLst>
                                          <p:attrName>style.visibility</p:attrName>
                                        </p:attrNameLst>
                                      </p:cBhvr>
                                      <p:to>
                                        <p:strVal val="visible"/>
                                      </p:to>
                                    </p:set>
                                  </p:childTnLst>
                                  <p:subTnLst>
                                    <p:set>
                                      <p:cBhvr override="childStyle">
                                        <p:cTn dur="1" fill="hold" display="0" masterRel="nextClick" afterEffect="1"/>
                                        <p:tgtEl>
                                          <p:spTgt spid="472070"/>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2071"/>
                                        </p:tgtEl>
                                        <p:attrNameLst>
                                          <p:attrName>style.visibility</p:attrName>
                                        </p:attrNameLst>
                                      </p:cBhvr>
                                      <p:to>
                                        <p:strVal val="visible"/>
                                      </p:to>
                                    </p:set>
                                  </p:childTnLst>
                                  <p:subTnLst>
                                    <p:set>
                                      <p:cBhvr override="childStyle">
                                        <p:cTn dur="1" fill="hold" display="0" masterRel="nextClick" afterEffect="1"/>
                                        <p:tgtEl>
                                          <p:spTgt spid="47207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72072"/>
                                        </p:tgtEl>
                                        <p:attrNameLst>
                                          <p:attrName>style.visibility</p:attrName>
                                        </p:attrNameLst>
                                      </p:cBhvr>
                                      <p:to>
                                        <p:strVal val="visible"/>
                                      </p:to>
                                    </p:set>
                                  </p:childTnLst>
                                  <p:subTnLst>
                                    <p:set>
                                      <p:cBhvr override="childStyle">
                                        <p:cTn dur="1" fill="hold" display="0" masterRel="nextClick" afterEffect="1"/>
                                        <p:tgtEl>
                                          <p:spTgt spid="472072"/>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472073"/>
                                        </p:tgtEl>
                                        <p:attrNameLst>
                                          <p:attrName>style.visibility</p:attrName>
                                        </p:attrNameLst>
                                      </p:cBhvr>
                                      <p:to>
                                        <p:strVal val="visible"/>
                                      </p:to>
                                    </p:set>
                                  </p:childTnLst>
                                  <p:subTnLst>
                                    <p:set>
                                      <p:cBhvr override="childStyle">
                                        <p:cTn dur="1" fill="hold" display="0" masterRel="nextClick" afterEffect="1"/>
                                        <p:tgtEl>
                                          <p:spTgt spid="472073"/>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2074"/>
                                        </p:tgtEl>
                                        <p:attrNameLst>
                                          <p:attrName>style.visibility</p:attrName>
                                        </p:attrNameLst>
                                      </p:cBhvr>
                                      <p:to>
                                        <p:strVal val="visible"/>
                                      </p:to>
                                    </p:set>
                                  </p:childTnLst>
                                  <p:subTnLst>
                                    <p:set>
                                      <p:cBhvr override="childStyle">
                                        <p:cTn dur="1" fill="hold" display="0" masterRel="nextClick" afterEffect="1"/>
                                        <p:tgtEl>
                                          <p:spTgt spid="472074"/>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472075"/>
                                        </p:tgtEl>
                                        <p:attrNameLst>
                                          <p:attrName>style.visibility</p:attrName>
                                        </p:attrNameLst>
                                      </p:cBhvr>
                                      <p:to>
                                        <p:strVal val="visible"/>
                                      </p:to>
                                    </p:set>
                                  </p:childTnLst>
                                  <p:subTnLst>
                                    <p:set>
                                      <p:cBhvr override="childStyle">
                                        <p:cTn dur="1" fill="hold" display="0" masterRel="nextClick" afterEffect="1"/>
                                        <p:tgtEl>
                                          <p:spTgt spid="47207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9" grpId="0" animBg="1"/>
      <p:bldP spid="472070" grpId="0" animBg="1"/>
      <p:bldP spid="472071" grpId="0" animBg="1"/>
      <p:bldP spid="472072" grpId="0" animBg="1"/>
      <p:bldP spid="472073" grpId="0" animBg="1"/>
      <p:bldP spid="472074" grpId="0" animBg="1"/>
      <p:bldP spid="47207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21BB67F-0A92-4CB1-9AC0-C3194226C699}" type="slidenum">
              <a:rPr lang="en-US" altLang="zh-CN" sz="1200"/>
              <a:pPr>
                <a:spcAft>
                  <a:spcPct val="0"/>
                </a:spcAft>
                <a:buClrTx/>
                <a:buFontTx/>
                <a:buNone/>
              </a:pPr>
              <a:t>5</a:t>
            </a:fld>
            <a:endParaRPr lang="en-US" altLang="zh-CN" sz="1200"/>
          </a:p>
        </p:txBody>
      </p:sp>
      <p:sp>
        <p:nvSpPr>
          <p:cNvPr id="819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Exception-Handling Overview</a:t>
            </a:r>
          </a:p>
        </p:txBody>
      </p:sp>
      <p:sp>
        <p:nvSpPr>
          <p:cNvPr id="8196" name="Rectangle 3"/>
          <p:cNvSpPr>
            <a:spLocks noGrp="1" noChangeArrowheads="1"/>
          </p:cNvSpPr>
          <p:nvPr>
            <p:ph type="body" idx="1"/>
          </p:nvPr>
        </p:nvSpPr>
        <p:spPr>
          <a:xfrm>
            <a:off x="152400" y="1493838"/>
            <a:ext cx="8839200" cy="47545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zh-CN" altLang="en-US" sz="2800" b="1" smtClean="0">
                <a:latin typeface="Arial Narrow" panose="020B0606020202030204" pitchFamily="34" charset="0"/>
                <a:ea typeface="黑体" panose="02010609060101010101" pitchFamily="49" charset="-122"/>
              </a:rPr>
              <a:t>程序和错误处理逻辑相混合</a:t>
            </a:r>
          </a:p>
          <a:p>
            <a:pPr lvl="1" eaLnBrk="1" hangingPunct="1"/>
            <a:r>
              <a:rPr lang="zh-CN" altLang="en-US" sz="2800" b="1" smtClean="0">
                <a:latin typeface="Arial Narrow" panose="020B0606020202030204" pitchFamily="34" charset="0"/>
                <a:ea typeface="黑体" panose="02010609060101010101" pitchFamily="49" charset="-122"/>
              </a:rPr>
              <a:t>伪代码：</a:t>
            </a:r>
            <a:br>
              <a:rPr lang="zh-CN" altLang="en-US" sz="2800" b="1" smtClean="0">
                <a:latin typeface="Arial Narrow" panose="020B0606020202030204" pitchFamily="34" charset="0"/>
                <a:ea typeface="黑体" panose="02010609060101010101" pitchFamily="49" charset="-122"/>
              </a:rPr>
            </a:br>
            <a:r>
              <a:rPr lang="zh-CN" altLang="en-US" sz="2800" b="1" smtClean="0">
                <a:latin typeface="Arial Narrow" panose="020B0606020202030204" pitchFamily="34" charset="0"/>
                <a:ea typeface="黑体" panose="02010609060101010101" pitchFamily="49" charset="-122"/>
              </a:rPr>
              <a:t>	</a:t>
            </a:r>
            <a:r>
              <a:rPr lang="en-US" altLang="zh-CN" sz="2800" b="1" i="1" smtClean="0">
                <a:latin typeface="Arial Narrow" panose="020B0606020202030204" pitchFamily="34" charset="0"/>
                <a:ea typeface="黑体" panose="02010609060101010101" pitchFamily="49" charset="-122"/>
              </a:rPr>
              <a:t>Perform a task</a:t>
            </a:r>
            <a:br>
              <a:rPr lang="en-US" altLang="zh-CN" sz="2800" b="1" i="1" smtClean="0">
                <a:latin typeface="Arial Narrow" panose="020B0606020202030204" pitchFamily="34" charset="0"/>
                <a:ea typeface="黑体" panose="02010609060101010101" pitchFamily="49" charset="-122"/>
              </a:rPr>
            </a:br>
            <a:r>
              <a:rPr lang="en-US" altLang="zh-CN" sz="2800" b="1" i="1" smtClean="0">
                <a:latin typeface="Arial Narrow" panose="020B0606020202030204" pitchFamily="34" charset="0"/>
                <a:ea typeface="黑体" panose="02010609060101010101" pitchFamily="49" charset="-122"/>
              </a:rPr>
              <a:t>	If the preceding task did not execute correctly</a:t>
            </a:r>
            <a:br>
              <a:rPr lang="en-US" altLang="zh-CN" sz="2800" b="1" i="1" smtClean="0">
                <a:latin typeface="Arial Narrow" panose="020B0606020202030204" pitchFamily="34" charset="0"/>
                <a:ea typeface="黑体" panose="02010609060101010101" pitchFamily="49" charset="-122"/>
              </a:rPr>
            </a:br>
            <a:r>
              <a:rPr lang="en-US" altLang="zh-CN" sz="2800" b="1" i="1" smtClean="0">
                <a:latin typeface="Arial Narrow" panose="020B0606020202030204" pitchFamily="34" charset="0"/>
                <a:ea typeface="黑体" panose="02010609060101010101" pitchFamily="49" charset="-122"/>
              </a:rPr>
              <a:t>	   Perform error processing</a:t>
            </a:r>
            <a:br>
              <a:rPr lang="en-US" altLang="zh-CN" sz="2800" b="1" i="1" smtClean="0">
                <a:latin typeface="Arial Narrow" panose="020B0606020202030204" pitchFamily="34" charset="0"/>
                <a:ea typeface="黑体" panose="02010609060101010101" pitchFamily="49" charset="-122"/>
              </a:rPr>
            </a:br>
            <a:r>
              <a:rPr lang="en-US" altLang="zh-CN" sz="2800" b="1" i="1" smtClean="0">
                <a:latin typeface="Arial Narrow" panose="020B0606020202030204" pitchFamily="34" charset="0"/>
                <a:ea typeface="黑体" panose="02010609060101010101" pitchFamily="49" charset="-122"/>
              </a:rPr>
              <a:t>	Perform next task</a:t>
            </a:r>
            <a:br>
              <a:rPr lang="en-US" altLang="zh-CN" sz="2800" b="1" i="1" smtClean="0">
                <a:latin typeface="Arial Narrow" panose="020B0606020202030204" pitchFamily="34" charset="0"/>
                <a:ea typeface="黑体" panose="02010609060101010101" pitchFamily="49" charset="-122"/>
              </a:rPr>
            </a:br>
            <a:r>
              <a:rPr lang="en-US" altLang="zh-CN" sz="2800" b="1" i="1" smtClean="0">
                <a:latin typeface="Arial Narrow" panose="020B0606020202030204" pitchFamily="34" charset="0"/>
                <a:ea typeface="黑体" panose="02010609060101010101" pitchFamily="49" charset="-122"/>
              </a:rPr>
              <a:t>	If the preceding task did not execute correctly</a:t>
            </a:r>
            <a:br>
              <a:rPr lang="en-US" altLang="zh-CN" sz="2800" b="1" i="1" smtClean="0">
                <a:latin typeface="Arial Narrow" panose="020B0606020202030204" pitchFamily="34" charset="0"/>
                <a:ea typeface="黑体" panose="02010609060101010101" pitchFamily="49" charset="-122"/>
              </a:rPr>
            </a:br>
            <a:r>
              <a:rPr lang="en-US" altLang="zh-CN" sz="2800" b="1" i="1" smtClean="0">
                <a:latin typeface="Arial Narrow" panose="020B0606020202030204" pitchFamily="34" charset="0"/>
                <a:ea typeface="黑体" panose="02010609060101010101" pitchFamily="49" charset="-122"/>
              </a:rPr>
              <a:t>	   Perform error processing</a:t>
            </a:r>
            <a:br>
              <a:rPr lang="en-US" altLang="zh-CN" sz="2800" b="1" i="1" smtClean="0">
                <a:latin typeface="Arial Narrow" panose="020B0606020202030204" pitchFamily="34" charset="0"/>
                <a:ea typeface="黑体" panose="02010609060101010101" pitchFamily="49" charset="-122"/>
              </a:rPr>
            </a:br>
            <a:r>
              <a:rPr lang="en-US" altLang="zh-CN" sz="2800" b="1" i="1" smtClean="0">
                <a:latin typeface="Arial Narrow" panose="020B0606020202030204" pitchFamily="34" charset="0"/>
                <a:ea typeface="黑体" panose="02010609060101010101" pitchFamily="49" charset="-122"/>
              </a:rPr>
              <a:t>	…</a:t>
            </a:r>
          </a:p>
          <a:p>
            <a:pPr lvl="1" eaLnBrk="1" hangingPunct="1"/>
            <a:r>
              <a:rPr lang="zh-CN" altLang="en-US" sz="2800" b="1" smtClean="0">
                <a:latin typeface="Arial Narrow" panose="020B0606020202030204" pitchFamily="34" charset="0"/>
                <a:ea typeface="黑体" panose="02010609060101010101" pitchFamily="49" charset="-122"/>
              </a:rPr>
              <a:t>使得程序难于阅读，修改和维护</a:t>
            </a:r>
          </a:p>
        </p:txBody>
      </p:sp>
    </p:spTree>
  </p:cSld>
  <p:clrMapOvr>
    <a:masterClrMapping/>
  </p:clrMapOvr>
  <p:transition spd="slow">
    <p:pull dir="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F10F702-BEC9-4E12-A770-A8A8810DAAB1}" type="slidenum">
              <a:rPr lang="en-US" altLang="zh-CN" sz="1200"/>
              <a:pPr>
                <a:spcAft>
                  <a:spcPct val="0"/>
                </a:spcAft>
                <a:buClrTx/>
                <a:buFontTx/>
                <a:buNone/>
              </a:pPr>
              <a:t>50</a:t>
            </a:fld>
            <a:endParaRPr lang="en-US" altLang="zh-CN" sz="1200"/>
          </a:p>
        </p:txBody>
      </p:sp>
      <p:graphicFrame>
        <p:nvGraphicFramePr>
          <p:cNvPr id="54275" name="Object 4"/>
          <p:cNvGraphicFramePr>
            <a:graphicFrameLocks noChangeAspect="1"/>
          </p:cNvGraphicFramePr>
          <p:nvPr/>
        </p:nvGraphicFramePr>
        <p:xfrm>
          <a:off x="0" y="0"/>
          <a:ext cx="7065963" cy="2230438"/>
        </p:xfrm>
        <a:graphic>
          <a:graphicData uri="http://schemas.openxmlformats.org/presentationml/2006/ole">
            <mc:AlternateContent xmlns:mc="http://schemas.openxmlformats.org/markup-compatibility/2006">
              <mc:Choice xmlns:v="urn:schemas-microsoft-com:vml" Requires="v">
                <p:oleObj spid="_x0000_s54276" name="Document" r:id="rId3" imgW="7068771" imgH="2232043" progId="Word.Document.8">
                  <p:embed/>
                </p:oleObj>
              </mc:Choice>
              <mc:Fallback>
                <p:oleObj name="Document" r:id="rId3" imgW="7068771" imgH="223204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65963" cy="223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C4C68C9-32F2-4F7D-9646-506FAB9F0FE9}" type="slidenum">
              <a:rPr lang="en-US" altLang="zh-CN" sz="1200"/>
              <a:pPr>
                <a:spcAft>
                  <a:spcPct val="0"/>
                </a:spcAft>
                <a:buClrTx/>
                <a:buFontTx/>
                <a:buNone/>
              </a:pPr>
              <a:t>51</a:t>
            </a:fld>
            <a:endParaRPr lang="en-US" altLang="zh-CN" sz="1200"/>
          </a:p>
        </p:txBody>
      </p:sp>
      <p:sp>
        <p:nvSpPr>
          <p:cNvPr id="5529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13 Standard Library Exception Hierarchy</a:t>
            </a:r>
          </a:p>
        </p:txBody>
      </p:sp>
      <p:sp>
        <p:nvSpPr>
          <p:cNvPr id="55300" name="Rectangle 3"/>
          <p:cNvSpPr>
            <a:spLocks noGrp="1" noChangeArrowheads="1"/>
          </p:cNvSpPr>
          <p:nvPr>
            <p:ph type="body" idx="1"/>
          </p:nvPr>
        </p:nvSpPr>
        <p:spPr>
          <a:xfrm>
            <a:off x="152400" y="1493838"/>
            <a:ext cx="8763000" cy="46021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10000"/>
              </a:lnSpc>
            </a:pPr>
            <a:r>
              <a:rPr lang="zh-CN" altLang="en-US" sz="3600" b="1" smtClean="0">
                <a:latin typeface="Arial Narrow" panose="020B0606020202030204" pitchFamily="34" charset="0"/>
                <a:ea typeface="黑体" panose="02010609060101010101" pitchFamily="49" charset="-122"/>
              </a:rPr>
              <a:t>异常类的层次</a:t>
            </a:r>
          </a:p>
          <a:p>
            <a:pPr lvl="1" eaLnBrk="1" hangingPunct="1">
              <a:lnSpc>
                <a:spcPct val="110000"/>
              </a:lnSpc>
            </a:pPr>
            <a:r>
              <a:rPr lang="zh-CN" altLang="en-US" sz="3100" b="1" smtClean="0">
                <a:latin typeface="Arial Narrow" panose="020B0606020202030204" pitchFamily="34" charset="0"/>
                <a:ea typeface="黑体" panose="02010609060101010101" pitchFamily="49" charset="-122"/>
              </a:rPr>
              <a:t>基类：</a:t>
            </a:r>
            <a:r>
              <a:rPr lang="en-US" altLang="zh-CN" sz="3100" b="1" smtClean="0">
                <a:latin typeface="Arial Narrow" panose="020B0606020202030204" pitchFamily="34" charset="0"/>
                <a:ea typeface="黑体" panose="02010609060101010101" pitchFamily="49" charset="-122"/>
              </a:rPr>
              <a:t>exception</a:t>
            </a:r>
          </a:p>
          <a:p>
            <a:pPr lvl="2" eaLnBrk="1" hangingPunct="1">
              <a:lnSpc>
                <a:spcPct val="110000"/>
              </a:lnSpc>
            </a:pPr>
            <a:r>
              <a:rPr lang="zh-CN" altLang="en-US" sz="3200" b="1" smtClean="0">
                <a:latin typeface="Arial Narrow" panose="020B0606020202030204" pitchFamily="34" charset="0"/>
                <a:ea typeface="黑体" panose="02010609060101010101" pitchFamily="49" charset="-122"/>
              </a:rPr>
              <a:t>包含虚拟函数 </a:t>
            </a:r>
            <a:r>
              <a:rPr lang="en-US" altLang="zh-CN" sz="3200" b="1" smtClean="0">
                <a:latin typeface="Arial Narrow" panose="020B0606020202030204" pitchFamily="34" charset="0"/>
                <a:ea typeface="黑体" panose="02010609060101010101" pitchFamily="49" charset="-122"/>
              </a:rPr>
              <a:t>what </a:t>
            </a:r>
            <a:r>
              <a:rPr lang="zh-CN" altLang="en-US" sz="3200" b="1" smtClean="0">
                <a:latin typeface="Arial Narrow" panose="020B0606020202030204" pitchFamily="34" charset="0"/>
                <a:ea typeface="黑体" panose="02010609060101010101" pitchFamily="49" charset="-122"/>
              </a:rPr>
              <a:t>来存储错误信息</a:t>
            </a:r>
          </a:p>
          <a:p>
            <a:pPr lvl="2" eaLnBrk="1" hangingPunct="1">
              <a:lnSpc>
                <a:spcPct val="110000"/>
              </a:lnSpc>
            </a:pPr>
            <a:r>
              <a:rPr lang="zh-CN" altLang="en-US" sz="3200" b="1" smtClean="0">
                <a:latin typeface="Arial Narrow" panose="020B0606020202030204" pitchFamily="34" charset="0"/>
                <a:ea typeface="黑体" panose="02010609060101010101" pitchFamily="49" charset="-122"/>
              </a:rPr>
              <a:t>异常类继承自 </a:t>
            </a:r>
            <a:r>
              <a:rPr lang="en-US" altLang="zh-CN" sz="3200" b="1" smtClean="0">
                <a:latin typeface="Arial Narrow" panose="020B0606020202030204" pitchFamily="34" charset="0"/>
                <a:ea typeface="黑体" panose="02010609060101010101" pitchFamily="49" charset="-122"/>
              </a:rPr>
              <a:t>exception</a:t>
            </a:r>
          </a:p>
          <a:p>
            <a:pPr lvl="3" eaLnBrk="1" hangingPunct="1">
              <a:lnSpc>
                <a:spcPct val="110000"/>
              </a:lnSpc>
            </a:pPr>
            <a:r>
              <a:rPr lang="en-US" altLang="zh-CN" sz="2400" b="1" smtClean="0">
                <a:latin typeface="Arial Narrow" panose="020B0606020202030204" pitchFamily="34" charset="0"/>
                <a:ea typeface="黑体" panose="02010609060101010101" pitchFamily="49" charset="-122"/>
              </a:rPr>
              <a:t>bad_alloc – thrown by new</a:t>
            </a:r>
          </a:p>
          <a:p>
            <a:pPr lvl="3" eaLnBrk="1" hangingPunct="1">
              <a:lnSpc>
                <a:spcPct val="110000"/>
              </a:lnSpc>
            </a:pPr>
            <a:r>
              <a:rPr lang="en-US" altLang="zh-CN" sz="2400" b="1" smtClean="0">
                <a:latin typeface="Arial Narrow" panose="020B0606020202030204" pitchFamily="34" charset="0"/>
                <a:ea typeface="黑体" panose="02010609060101010101" pitchFamily="49" charset="-122"/>
              </a:rPr>
              <a:t>bad_cast – thrown by dynamic_cast</a:t>
            </a:r>
          </a:p>
          <a:p>
            <a:pPr lvl="3" eaLnBrk="1" hangingPunct="1">
              <a:lnSpc>
                <a:spcPct val="110000"/>
              </a:lnSpc>
            </a:pPr>
            <a:r>
              <a:rPr lang="en-US" altLang="zh-CN" sz="2400" b="1" smtClean="0">
                <a:latin typeface="Arial Narrow" panose="020B0606020202030204" pitchFamily="34" charset="0"/>
                <a:ea typeface="黑体" panose="02010609060101010101" pitchFamily="49" charset="-122"/>
              </a:rPr>
              <a:t>bad_typeid – thrown by typeid</a:t>
            </a:r>
          </a:p>
          <a:p>
            <a:pPr lvl="3" eaLnBrk="1" hangingPunct="1">
              <a:lnSpc>
                <a:spcPct val="110000"/>
              </a:lnSpc>
            </a:pPr>
            <a:r>
              <a:rPr lang="en-US" altLang="zh-CN" sz="2400" b="1" smtClean="0">
                <a:latin typeface="Arial Narrow" panose="020B0606020202030204" pitchFamily="34" charset="0"/>
                <a:ea typeface="黑体" panose="02010609060101010101" pitchFamily="49" charset="-122"/>
              </a:rPr>
              <a:t>bad_exception – thrown by unexpected</a:t>
            </a:r>
          </a:p>
        </p:txBody>
      </p:sp>
    </p:spTree>
  </p:cSld>
  <p:clrMapOvr>
    <a:masterClrMapping/>
  </p:clrMapOvr>
  <p:transition spd="slow">
    <p:pull dir="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A59D926-7068-48A6-83A8-D8C47DB4E488}" type="slidenum">
              <a:rPr lang="en-US" altLang="zh-CN" sz="1200"/>
              <a:pPr>
                <a:spcAft>
                  <a:spcPct val="0"/>
                </a:spcAft>
                <a:buClrTx/>
                <a:buFontTx/>
                <a:buNone/>
              </a:pPr>
              <a:t>52</a:t>
            </a:fld>
            <a:endParaRPr lang="en-US" altLang="zh-CN" sz="1200"/>
          </a:p>
        </p:txBody>
      </p:sp>
      <p:pic>
        <p:nvPicPr>
          <p:cNvPr id="56323" name="Picture 2" descr="AAEVEB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16000"/>
            <a:ext cx="9067800" cy="442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EB8BB7F-69FB-449B-8E8A-3F2055DB26FA}" type="slidenum">
              <a:rPr lang="en-US" altLang="zh-CN" sz="1200"/>
              <a:pPr>
                <a:spcAft>
                  <a:spcPct val="0"/>
                </a:spcAft>
                <a:buClrTx/>
                <a:buFontTx/>
                <a:buNone/>
              </a:pPr>
              <a:t>53</a:t>
            </a:fld>
            <a:endParaRPr lang="en-US" altLang="zh-CN" sz="1200"/>
          </a:p>
        </p:txBody>
      </p:sp>
      <p:sp>
        <p:nvSpPr>
          <p:cNvPr id="5734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13 Standard Library Exception Hierarchy</a:t>
            </a:r>
          </a:p>
        </p:txBody>
      </p:sp>
      <p:sp>
        <p:nvSpPr>
          <p:cNvPr id="57348" name="Rectangle 3"/>
          <p:cNvSpPr>
            <a:spLocks noGrp="1" noChangeArrowheads="1"/>
          </p:cNvSpPr>
          <p:nvPr>
            <p:ph type="body" idx="1"/>
          </p:nvPr>
        </p:nvSpPr>
        <p:spPr>
          <a:xfrm>
            <a:off x="152400" y="1570038"/>
            <a:ext cx="8839200" cy="4525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异常类的层次</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类 </a:t>
            </a:r>
            <a:r>
              <a:rPr lang="en-US" altLang="zh-CN" sz="3100" b="1" smtClean="0">
                <a:latin typeface="Arial Narrow" panose="020B0606020202030204" pitchFamily="34" charset="0"/>
                <a:ea typeface="黑体" panose="02010609060101010101" pitchFamily="49" charset="-122"/>
              </a:rPr>
              <a:t>logic_error, </a:t>
            </a:r>
            <a:r>
              <a:rPr lang="zh-CN" altLang="en-US" sz="3100" b="1" smtClean="0">
                <a:latin typeface="Arial Narrow" panose="020B0606020202030204" pitchFamily="34" charset="0"/>
                <a:ea typeface="黑体" panose="02010609060101010101" pitchFamily="49" charset="-122"/>
              </a:rPr>
              <a:t>继承自 </a:t>
            </a:r>
            <a:r>
              <a:rPr lang="en-US" altLang="zh-CN" sz="3100" b="1" smtClean="0">
                <a:latin typeface="Arial Narrow" panose="020B0606020202030204" pitchFamily="34" charset="0"/>
                <a:ea typeface="黑体" panose="02010609060101010101" pitchFamily="49" charset="-122"/>
              </a:rPr>
              <a:t>exception</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指示程序的逻辑错误</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继承自 </a:t>
            </a:r>
            <a:r>
              <a:rPr lang="en-US" altLang="zh-CN" sz="3200" b="1" smtClean="0">
                <a:latin typeface="Arial Narrow" panose="020B0606020202030204" pitchFamily="34" charset="0"/>
                <a:ea typeface="黑体" panose="02010609060101010101" pitchFamily="49" charset="-122"/>
              </a:rPr>
              <a:t>logic_error </a:t>
            </a:r>
            <a:r>
              <a:rPr lang="zh-CN" altLang="en-US" sz="3200" b="1" smtClean="0">
                <a:latin typeface="Arial Narrow" panose="020B0606020202030204" pitchFamily="34" charset="0"/>
                <a:ea typeface="黑体" panose="02010609060101010101" pitchFamily="49" charset="-122"/>
              </a:rPr>
              <a:t>的异常类</a:t>
            </a:r>
          </a:p>
          <a:p>
            <a:pPr lvl="3" eaLnBrk="1" hangingPunct="1">
              <a:lnSpc>
                <a:spcPct val="120000"/>
              </a:lnSpc>
            </a:pPr>
            <a:r>
              <a:rPr lang="en-US" altLang="zh-CN" sz="2400" b="1" smtClean="0">
                <a:latin typeface="Arial Narrow" panose="020B0606020202030204" pitchFamily="34" charset="0"/>
                <a:ea typeface="黑体" panose="02010609060101010101" pitchFamily="49" charset="-122"/>
              </a:rPr>
              <a:t>invalid_argument</a:t>
            </a:r>
            <a:r>
              <a:rPr lang="zh-CN" altLang="en-US" sz="2400" b="1" smtClean="0">
                <a:latin typeface="Arial Narrow" panose="020B0606020202030204" pitchFamily="34" charset="0"/>
                <a:ea typeface="黑体" panose="02010609060101010101" pitchFamily="49" charset="-122"/>
              </a:rPr>
              <a:t>：函数的无效参数</a:t>
            </a:r>
          </a:p>
          <a:p>
            <a:pPr lvl="3" eaLnBrk="1" hangingPunct="1">
              <a:lnSpc>
                <a:spcPct val="120000"/>
              </a:lnSpc>
            </a:pPr>
            <a:r>
              <a:rPr lang="en-US" altLang="zh-CN" sz="2400" b="1" smtClean="0">
                <a:latin typeface="Arial Narrow" panose="020B0606020202030204" pitchFamily="34" charset="0"/>
                <a:ea typeface="黑体" panose="02010609060101010101" pitchFamily="49" charset="-122"/>
              </a:rPr>
              <a:t>length_error</a:t>
            </a:r>
            <a:r>
              <a:rPr lang="zh-CN" altLang="en-US" sz="2400" b="1" smtClean="0">
                <a:latin typeface="Arial Narrow" panose="020B0606020202030204" pitchFamily="34" charset="0"/>
                <a:ea typeface="黑体" panose="02010609060101010101" pitchFamily="49" charset="-122"/>
              </a:rPr>
              <a:t>：长度超出对象的大小</a:t>
            </a:r>
          </a:p>
          <a:p>
            <a:pPr lvl="3" eaLnBrk="1" hangingPunct="1">
              <a:lnSpc>
                <a:spcPct val="120000"/>
              </a:lnSpc>
            </a:pPr>
            <a:r>
              <a:rPr lang="en-US" altLang="zh-CN" sz="2400" b="1" smtClean="0">
                <a:latin typeface="Arial Narrow" panose="020B0606020202030204" pitchFamily="34" charset="0"/>
                <a:ea typeface="黑体" panose="02010609060101010101" pitchFamily="49" charset="-122"/>
              </a:rPr>
              <a:t>out_of_range</a:t>
            </a:r>
            <a:r>
              <a:rPr lang="zh-CN" altLang="en-US" sz="2400" b="1" smtClean="0">
                <a:latin typeface="Arial Narrow" panose="020B0606020202030204" pitchFamily="34" charset="0"/>
                <a:ea typeface="黑体" panose="02010609060101010101" pitchFamily="49" charset="-122"/>
              </a:rPr>
              <a:t>：例如，数组小标越界</a:t>
            </a:r>
          </a:p>
        </p:txBody>
      </p:sp>
    </p:spTree>
  </p:cSld>
  <p:clrMapOvr>
    <a:masterClrMapping/>
  </p:clrMapOvr>
  <p:transition spd="slow">
    <p:pull dir="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2511376-93C6-4765-8C6F-29EEFE2CCDAC}" type="slidenum">
              <a:rPr lang="en-US" altLang="zh-CN" sz="1200"/>
              <a:pPr>
                <a:spcAft>
                  <a:spcPct val="0"/>
                </a:spcAft>
                <a:buClrTx/>
                <a:buFontTx/>
                <a:buNone/>
              </a:pPr>
              <a:t>54</a:t>
            </a:fld>
            <a:endParaRPr lang="en-US" altLang="zh-CN" sz="1200"/>
          </a:p>
        </p:txBody>
      </p:sp>
      <p:sp>
        <p:nvSpPr>
          <p:cNvPr id="5837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13 Standard Library Exception Hierarchy</a:t>
            </a:r>
          </a:p>
        </p:txBody>
      </p:sp>
      <p:sp>
        <p:nvSpPr>
          <p:cNvPr id="58372" name="Rectangle 3"/>
          <p:cNvSpPr>
            <a:spLocks noGrp="1" noChangeArrowheads="1"/>
          </p:cNvSpPr>
          <p:nvPr>
            <p:ph type="body" idx="1"/>
          </p:nvPr>
        </p:nvSpPr>
        <p:spPr>
          <a:xfrm>
            <a:off x="152400" y="1570038"/>
            <a:ext cx="8763000" cy="3763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异常类的层次</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类 </a:t>
            </a:r>
            <a:r>
              <a:rPr lang="en-US" altLang="zh-CN" sz="3100" b="1" smtClean="0">
                <a:latin typeface="Arial Narrow" panose="020B0606020202030204" pitchFamily="34" charset="0"/>
                <a:ea typeface="黑体" panose="02010609060101010101" pitchFamily="49" charset="-122"/>
              </a:rPr>
              <a:t>runtime_error </a:t>
            </a:r>
            <a:r>
              <a:rPr lang="zh-CN" altLang="en-US" sz="3100" b="1" smtClean="0">
                <a:latin typeface="Arial Narrow" panose="020B0606020202030204" pitchFamily="34" charset="0"/>
                <a:ea typeface="黑体" panose="02010609060101010101" pitchFamily="49" charset="-122"/>
              </a:rPr>
              <a:t>继承自 </a:t>
            </a:r>
            <a:r>
              <a:rPr lang="en-US" altLang="zh-CN" sz="3100" b="1" smtClean="0">
                <a:latin typeface="Arial Narrow" panose="020B0606020202030204" pitchFamily="34" charset="0"/>
                <a:ea typeface="黑体" panose="02010609060101010101" pitchFamily="49" charset="-122"/>
              </a:rPr>
              <a:t>exception</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指示运行时错误</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继承自 </a:t>
            </a:r>
            <a:r>
              <a:rPr lang="en-US" altLang="zh-CN" sz="3200" b="1" smtClean="0">
                <a:latin typeface="Arial Narrow" panose="020B0606020202030204" pitchFamily="34" charset="0"/>
                <a:ea typeface="黑体" panose="02010609060101010101" pitchFamily="49" charset="-122"/>
              </a:rPr>
              <a:t>runtime_error </a:t>
            </a:r>
            <a:r>
              <a:rPr lang="zh-CN" altLang="en-US" sz="3200" b="1" smtClean="0">
                <a:latin typeface="Arial Narrow" panose="020B0606020202030204" pitchFamily="34" charset="0"/>
                <a:ea typeface="黑体" panose="02010609060101010101" pitchFamily="49" charset="-122"/>
              </a:rPr>
              <a:t>的异常类</a:t>
            </a:r>
          </a:p>
          <a:p>
            <a:pPr lvl="3" eaLnBrk="1" hangingPunct="1">
              <a:lnSpc>
                <a:spcPct val="120000"/>
              </a:lnSpc>
            </a:pPr>
            <a:r>
              <a:rPr lang="en-US" altLang="zh-CN" sz="2400" b="1" smtClean="0">
                <a:latin typeface="Arial Narrow" panose="020B0606020202030204" pitchFamily="34" charset="0"/>
                <a:ea typeface="黑体" panose="02010609060101010101" pitchFamily="49" charset="-122"/>
              </a:rPr>
              <a:t>overflow_error</a:t>
            </a:r>
            <a:r>
              <a:rPr lang="zh-CN" altLang="en-US" sz="2400" b="1" smtClean="0">
                <a:latin typeface="Arial Narrow" panose="020B0606020202030204" pitchFamily="34" charset="0"/>
                <a:ea typeface="黑体" panose="02010609060101010101" pitchFamily="49" charset="-122"/>
              </a:rPr>
              <a:t>：算术上溢错误</a:t>
            </a:r>
          </a:p>
          <a:p>
            <a:pPr lvl="3" eaLnBrk="1" hangingPunct="1">
              <a:lnSpc>
                <a:spcPct val="120000"/>
              </a:lnSpc>
            </a:pPr>
            <a:r>
              <a:rPr lang="en-US" altLang="zh-CN" sz="2400" b="1" smtClean="0">
                <a:latin typeface="Arial Narrow" panose="020B0606020202030204" pitchFamily="34" charset="0"/>
                <a:ea typeface="黑体" panose="02010609060101010101" pitchFamily="49" charset="-122"/>
              </a:rPr>
              <a:t>underflow_error</a:t>
            </a:r>
            <a:r>
              <a:rPr lang="zh-CN" altLang="en-US" sz="2400" b="1" smtClean="0">
                <a:latin typeface="Arial Narrow" panose="020B0606020202030204" pitchFamily="34" charset="0"/>
                <a:ea typeface="黑体" panose="02010609060101010101" pitchFamily="49" charset="-122"/>
              </a:rPr>
              <a:t>：算术下溢错误</a:t>
            </a:r>
          </a:p>
        </p:txBody>
      </p:sp>
    </p:spTree>
  </p:cSld>
  <p:clrMapOvr>
    <a:masterClrMapping/>
  </p:clrMapOvr>
  <p:transition spd="slow">
    <p:pull dir="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1132ACC-1B4F-4DD5-8779-1547475DD96B}" type="slidenum">
              <a:rPr lang="en-US" altLang="zh-CN" sz="1200"/>
              <a:pPr>
                <a:spcAft>
                  <a:spcPct val="0"/>
                </a:spcAft>
                <a:buClrTx/>
                <a:buFontTx/>
                <a:buNone/>
              </a:pPr>
              <a:t>55</a:t>
            </a:fld>
            <a:endParaRPr lang="en-US" altLang="zh-CN" sz="1200"/>
          </a:p>
        </p:txBody>
      </p:sp>
      <p:sp>
        <p:nvSpPr>
          <p:cNvPr id="5939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14 Other Error-Handling Techniques</a:t>
            </a:r>
          </a:p>
        </p:txBody>
      </p:sp>
      <p:sp>
        <p:nvSpPr>
          <p:cNvPr id="59396" name="Rectangle 3"/>
          <p:cNvSpPr>
            <a:spLocks noGrp="1" noChangeArrowheads="1"/>
          </p:cNvSpPr>
          <p:nvPr>
            <p:ph type="body" idx="1"/>
          </p:nvPr>
        </p:nvSpPr>
        <p:spPr>
          <a:xfrm>
            <a:off x="152400" y="1493838"/>
            <a:ext cx="8839200" cy="4525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2800" b="1" smtClean="0">
                <a:latin typeface="Arial Narrow" panose="020B0606020202030204" pitchFamily="34" charset="0"/>
                <a:ea typeface="黑体" panose="02010609060101010101" pitchFamily="49" charset="-122"/>
              </a:rPr>
              <a:t>其他错误处理技术</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忽略异常</a:t>
            </a:r>
          </a:p>
          <a:p>
            <a:pPr lvl="2" eaLnBrk="1" hangingPunct="1">
              <a:lnSpc>
                <a:spcPct val="120000"/>
              </a:lnSpc>
            </a:pPr>
            <a:r>
              <a:rPr lang="zh-CN" altLang="en-US" sz="2800" b="1" smtClean="0">
                <a:latin typeface="Arial Narrow" panose="020B0606020202030204" pitchFamily="34" charset="0"/>
                <a:ea typeface="黑体" panose="02010609060101010101" pitchFamily="49" charset="-122"/>
              </a:rPr>
              <a:t>对于商业软件和关键业务软件是破坏性的</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退出程序</a:t>
            </a:r>
          </a:p>
          <a:p>
            <a:pPr lvl="2" eaLnBrk="1" hangingPunct="1">
              <a:lnSpc>
                <a:spcPct val="120000"/>
              </a:lnSpc>
            </a:pPr>
            <a:r>
              <a:rPr lang="zh-CN" altLang="en-US" sz="2800" b="1" smtClean="0">
                <a:latin typeface="Arial Narrow" panose="020B0606020202030204" pitchFamily="34" charset="0"/>
                <a:ea typeface="黑体" panose="02010609060101010101" pitchFamily="49" charset="-122"/>
              </a:rPr>
              <a:t>阻止程序给用户错误结果</a:t>
            </a:r>
          </a:p>
          <a:p>
            <a:pPr lvl="2" eaLnBrk="1" hangingPunct="1">
              <a:lnSpc>
                <a:spcPct val="120000"/>
              </a:lnSpc>
            </a:pPr>
            <a:r>
              <a:rPr lang="zh-CN" altLang="en-US" sz="2800" b="1" smtClean="0">
                <a:latin typeface="Arial Narrow" panose="020B0606020202030204" pitchFamily="34" charset="0"/>
                <a:ea typeface="黑体" panose="02010609060101010101" pitchFamily="49" charset="-122"/>
              </a:rPr>
              <a:t>对于关键业务程序是不合适的</a:t>
            </a:r>
          </a:p>
          <a:p>
            <a:pPr lvl="2" eaLnBrk="1" hangingPunct="1">
              <a:lnSpc>
                <a:spcPct val="120000"/>
              </a:lnSpc>
            </a:pPr>
            <a:r>
              <a:rPr lang="zh-CN" altLang="en-US" sz="2800" b="1" smtClean="0">
                <a:latin typeface="Arial Narrow" panose="020B0606020202030204" pitchFamily="34" charset="0"/>
                <a:ea typeface="黑体" panose="02010609060101010101" pitchFamily="49" charset="-122"/>
              </a:rPr>
              <a:t>在退出时应释放已获得的资源</a:t>
            </a:r>
          </a:p>
        </p:txBody>
      </p:sp>
    </p:spTree>
  </p:cSld>
  <p:clrMapOvr>
    <a:masterClrMapping/>
  </p:clrMapOvr>
  <p:transition spd="slow">
    <p:pull dir="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F425AF8-F3C8-440D-9D4F-7432B9097DEC}" type="slidenum">
              <a:rPr lang="en-US" altLang="zh-CN" sz="1200"/>
              <a:pPr>
                <a:spcAft>
                  <a:spcPct val="0"/>
                </a:spcAft>
                <a:buClrTx/>
                <a:buFontTx/>
                <a:buNone/>
              </a:pPr>
              <a:t>56</a:t>
            </a:fld>
            <a:endParaRPr lang="en-US" altLang="zh-CN" sz="1200"/>
          </a:p>
        </p:txBody>
      </p:sp>
      <p:sp>
        <p:nvSpPr>
          <p:cNvPr id="6041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14 Other Error-Handling Techniques</a:t>
            </a:r>
          </a:p>
        </p:txBody>
      </p:sp>
      <p:sp>
        <p:nvSpPr>
          <p:cNvPr id="60420" name="Rectangle 3"/>
          <p:cNvSpPr>
            <a:spLocks noGrp="1" noChangeArrowheads="1"/>
          </p:cNvSpPr>
          <p:nvPr>
            <p:ph type="body" idx="1"/>
          </p:nvPr>
        </p:nvSpPr>
        <p:spPr>
          <a:xfrm>
            <a:off x="152400" y="1493838"/>
            <a:ext cx="8839200" cy="29257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其他错误处理技术</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设置错误指示器</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发出错误信息，向 </a:t>
            </a:r>
            <a:r>
              <a:rPr lang="en-US" altLang="zh-CN" sz="3100" b="1" smtClean="0">
                <a:latin typeface="Arial Narrow" panose="020B0606020202030204" pitchFamily="34" charset="0"/>
                <a:ea typeface="黑体" panose="02010609060101010101" pitchFamily="49" charset="-122"/>
              </a:rPr>
              <a:t>exit </a:t>
            </a:r>
            <a:r>
              <a:rPr lang="zh-CN" altLang="en-US" sz="3100" b="1" smtClean="0">
                <a:latin typeface="Arial Narrow" panose="020B0606020202030204" pitchFamily="34" charset="0"/>
                <a:ea typeface="黑体" panose="02010609060101010101" pitchFamily="49" charset="-122"/>
              </a:rPr>
              <a:t>传递适当的错误代码，返回程序运行环境</a:t>
            </a:r>
          </a:p>
        </p:txBody>
      </p:sp>
    </p:spTree>
  </p:cSld>
  <p:clrMapOvr>
    <a:masterClrMapping/>
  </p:clrMapOvr>
  <p:transition spd="slow">
    <p:pull dir="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E96EF866-965B-41E3-B38A-833E07A81545}" type="slidenum">
              <a:rPr lang="en-US" altLang="zh-CN" sz="1200"/>
              <a:pPr>
                <a:spcAft>
                  <a:spcPct val="0"/>
                </a:spcAft>
                <a:buClrTx/>
                <a:buFontTx/>
                <a:buNone/>
              </a:pPr>
              <a:t>57</a:t>
            </a:fld>
            <a:endParaRPr lang="en-US" altLang="zh-CN" sz="1200"/>
          </a:p>
        </p:txBody>
      </p:sp>
      <p:sp>
        <p:nvSpPr>
          <p:cNvPr id="6144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14 Other Error-Handling Techniques</a:t>
            </a:r>
          </a:p>
        </p:txBody>
      </p:sp>
      <p:sp>
        <p:nvSpPr>
          <p:cNvPr id="61444" name="Rectangle 3"/>
          <p:cNvSpPr>
            <a:spLocks noGrp="1" noChangeArrowheads="1"/>
          </p:cNvSpPr>
          <p:nvPr>
            <p:ph type="body" idx="1"/>
          </p:nvPr>
        </p:nvSpPr>
        <p:spPr>
          <a:xfrm>
            <a:off x="152400" y="1524000"/>
            <a:ext cx="8763000" cy="3611563"/>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其他错误处理技术</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使用 </a:t>
            </a:r>
            <a:r>
              <a:rPr lang="en-US" altLang="zh-CN" sz="3100" b="1" smtClean="0">
                <a:latin typeface="Arial Narrow" panose="020B0606020202030204" pitchFamily="34" charset="0"/>
                <a:ea typeface="黑体" panose="02010609060101010101" pitchFamily="49" charset="-122"/>
              </a:rPr>
              <a:t>setjump </a:t>
            </a:r>
            <a:r>
              <a:rPr lang="zh-CN" altLang="en-US" sz="3100" b="1" smtClean="0">
                <a:latin typeface="Arial Narrow" panose="020B0606020202030204" pitchFamily="34" charset="0"/>
                <a:ea typeface="黑体" panose="02010609060101010101" pitchFamily="49" charset="-122"/>
              </a:rPr>
              <a:t>和 </a:t>
            </a:r>
            <a:r>
              <a:rPr lang="en-US" altLang="zh-CN" sz="3100" b="1" smtClean="0">
                <a:latin typeface="Arial Narrow" panose="020B0606020202030204" pitchFamily="34" charset="0"/>
                <a:ea typeface="黑体" panose="02010609060101010101" pitchFamily="49" charset="-122"/>
              </a:rPr>
              <a:t>longjump </a:t>
            </a:r>
            <a:r>
              <a:rPr lang="zh-CN" altLang="en-US" sz="3100" b="1" smtClean="0">
                <a:latin typeface="Arial Narrow" panose="020B0606020202030204" pitchFamily="34" charset="0"/>
                <a:ea typeface="黑体" panose="02010609060101010101" pitchFamily="49" charset="-122"/>
              </a:rPr>
              <a:t>函数</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在 </a:t>
            </a:r>
            <a:r>
              <a:rPr lang="en-US" altLang="zh-CN" sz="3200" b="1" smtClean="0">
                <a:latin typeface="Arial Narrow" panose="020B0606020202030204" pitchFamily="34" charset="0"/>
                <a:ea typeface="黑体" panose="02010609060101010101" pitchFamily="49" charset="-122"/>
              </a:rPr>
              <a:t>&lt;csetjmp&gt; </a:t>
            </a:r>
            <a:r>
              <a:rPr lang="zh-CN" altLang="en-US" sz="3200" b="1" smtClean="0">
                <a:latin typeface="Arial Narrow" panose="020B0606020202030204" pitchFamily="34" charset="0"/>
                <a:ea typeface="黑体" panose="02010609060101010101" pitchFamily="49" charset="-122"/>
              </a:rPr>
              <a:t>中定义</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用来立即从嵌套的函数中跳出，来调用错误处理程序</a:t>
            </a:r>
          </a:p>
          <a:p>
            <a:pPr lvl="3" eaLnBrk="1" hangingPunct="1">
              <a:lnSpc>
                <a:spcPct val="120000"/>
              </a:lnSpc>
            </a:pPr>
            <a:r>
              <a:rPr lang="zh-CN" altLang="en-US" sz="2400" b="1" smtClean="0">
                <a:latin typeface="Arial Narrow" panose="020B0606020202030204" pitchFamily="34" charset="0"/>
                <a:ea typeface="黑体" panose="02010609060101010101" pitchFamily="49" charset="-122"/>
              </a:rPr>
              <a:t>在展开堆栈时，没有析构自动对象</a:t>
            </a:r>
          </a:p>
        </p:txBody>
      </p:sp>
    </p:spTree>
  </p:cSld>
  <p:clrMapOvr>
    <a:masterClrMapping/>
  </p:clrMapOvr>
  <p:transition spd="slow">
    <p:pull dir="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6A947D3-452E-49FF-90FB-5080A4CB67B5}" type="slidenum">
              <a:rPr lang="en-US" altLang="zh-CN" sz="1200"/>
              <a:pPr>
                <a:spcAft>
                  <a:spcPct val="0"/>
                </a:spcAft>
                <a:buClrTx/>
                <a:buFontTx/>
                <a:buNone/>
              </a:pPr>
              <a:t>58</a:t>
            </a:fld>
            <a:endParaRPr lang="en-US" altLang="zh-CN" sz="1200"/>
          </a:p>
        </p:txBody>
      </p:sp>
      <p:sp>
        <p:nvSpPr>
          <p:cNvPr id="6246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14 Other Error-Handling Techniques</a:t>
            </a:r>
          </a:p>
        </p:txBody>
      </p:sp>
      <p:sp>
        <p:nvSpPr>
          <p:cNvPr id="62468" name="Rectangle 3"/>
          <p:cNvSpPr>
            <a:spLocks noGrp="1" noChangeArrowheads="1"/>
          </p:cNvSpPr>
          <p:nvPr>
            <p:ph type="body" idx="1"/>
          </p:nvPr>
        </p:nvSpPr>
        <p:spPr>
          <a:xfrm>
            <a:off x="152400" y="1524000"/>
            <a:ext cx="8763000" cy="3001963"/>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其他错误处理技术</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使用特定的错误处理方法</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例如：通过 </a:t>
            </a:r>
            <a:r>
              <a:rPr lang="en-US" altLang="zh-CN" sz="3200" b="1" smtClean="0">
                <a:latin typeface="Arial Narrow" panose="020B0606020202030204" pitchFamily="34" charset="0"/>
                <a:ea typeface="黑体" panose="02010609060101010101" pitchFamily="49" charset="-122"/>
              </a:rPr>
              <a:t>set_new_handler </a:t>
            </a:r>
            <a:r>
              <a:rPr lang="zh-CN" altLang="en-US" sz="3200" b="1" smtClean="0">
                <a:latin typeface="Arial Narrow" panose="020B0606020202030204" pitchFamily="34" charset="0"/>
                <a:ea typeface="黑体" panose="02010609060101010101" pitchFamily="49" charset="-122"/>
              </a:rPr>
              <a:t>为运算符 </a:t>
            </a:r>
            <a:r>
              <a:rPr lang="en-US" altLang="zh-CN" sz="3200" b="1" smtClean="0">
                <a:latin typeface="Arial Narrow" panose="020B0606020202030204" pitchFamily="34" charset="0"/>
                <a:ea typeface="黑体" panose="02010609060101010101" pitchFamily="49" charset="-122"/>
              </a:rPr>
              <a:t>new </a:t>
            </a:r>
            <a:r>
              <a:rPr lang="zh-CN" altLang="en-US" sz="3200" b="1" smtClean="0">
                <a:latin typeface="Arial Narrow" panose="020B0606020202030204" pitchFamily="34" charset="0"/>
                <a:ea typeface="黑体" panose="02010609060101010101" pitchFamily="49" charset="-122"/>
              </a:rPr>
              <a:t>注册一个错误处理程序</a:t>
            </a:r>
          </a:p>
        </p:txBody>
      </p:sp>
    </p:spTree>
  </p:cSld>
  <p:clrMapOvr>
    <a:masterClrMapping/>
  </p:clrMapOvr>
  <p:transition spd="slow">
    <p:pull dir="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6"/>
          <p:cNvSpPr txBox="1">
            <a:spLocks noChangeArrowheads="1"/>
          </p:cNvSpPr>
          <p:nvPr/>
        </p:nvSpPr>
        <p:spPr bwMode="black">
          <a:xfrm>
            <a:off x="5029200" y="2057400"/>
            <a:ext cx="396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Wingdings 2" panose="05020102010507070707" pitchFamily="18" charset="2"/>
              <a:buNone/>
            </a:pPr>
            <a:r>
              <a:rPr lang="en-US" altLang="zh-CN" sz="4000">
                <a:latin typeface="Arial Black" panose="020B0A04020102020204" pitchFamily="34" charset="0"/>
              </a:rPr>
              <a:t>Thank you!</a:t>
            </a:r>
          </a:p>
        </p:txBody>
      </p:sp>
    </p:spTree>
  </p:cSld>
  <p:clrMapOvr>
    <a:masterClrMapping/>
  </p:clrMapOvr>
  <p:transition spd="slow">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C94D66D-722C-47E4-AB61-AE57BECB17E0}" type="slidenum">
              <a:rPr lang="en-US" altLang="zh-CN" sz="1200"/>
              <a:pPr>
                <a:spcAft>
                  <a:spcPct val="0"/>
                </a:spcAft>
                <a:buClrTx/>
                <a:buFontTx/>
                <a:buNone/>
              </a:pPr>
              <a:t>6</a:t>
            </a:fld>
            <a:endParaRPr lang="en-US" altLang="zh-CN" sz="1200"/>
          </a:p>
        </p:txBody>
      </p:sp>
      <p:sp>
        <p:nvSpPr>
          <p:cNvPr id="921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Exception-Handling Overview</a:t>
            </a:r>
          </a:p>
        </p:txBody>
      </p:sp>
      <p:sp>
        <p:nvSpPr>
          <p:cNvPr id="9220" name="Rectangle 3"/>
          <p:cNvSpPr>
            <a:spLocks noGrp="1" noChangeArrowheads="1"/>
          </p:cNvSpPr>
          <p:nvPr>
            <p:ph type="body" idx="1"/>
          </p:nvPr>
        </p:nvSpPr>
        <p:spPr>
          <a:xfrm>
            <a:off x="152400" y="1493838"/>
            <a:ext cx="8839200" cy="4525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异常处理</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将错误处理代码从程序执行的“主线”中去除</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程序员可以有选择的处理任意异常</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所有异常</a:t>
            </a:r>
            <a:r>
              <a:rPr lang="en-US" altLang="zh-CN" sz="3200" b="1" smtClean="0">
                <a:latin typeface="Arial Narrow" panose="020B0606020202030204" pitchFamily="34" charset="0"/>
                <a:ea typeface="黑体" panose="02010609060101010101" pitchFamily="49" charset="-122"/>
              </a:rPr>
              <a:t>,</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某一类型的异常</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一组相关类型的异常</a:t>
            </a:r>
          </a:p>
        </p:txBody>
      </p:sp>
    </p:spTree>
  </p:cSld>
  <p:clrMapOvr>
    <a:masterClrMapping/>
  </p:clrMapOvr>
  <p:transition spd="slow">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EDC765E-ACF3-4F86-B97C-D900E1EC942A}" type="slidenum">
              <a:rPr lang="en-US" altLang="zh-CN" sz="1200"/>
              <a:pPr>
                <a:spcAft>
                  <a:spcPct val="0"/>
                </a:spcAft>
                <a:buClrTx/>
                <a:buFontTx/>
                <a:buNone/>
              </a:pPr>
              <a:t>7</a:t>
            </a:fld>
            <a:endParaRPr lang="en-US" altLang="zh-CN" sz="1200"/>
          </a:p>
        </p:txBody>
      </p:sp>
      <p:sp>
        <p:nvSpPr>
          <p:cNvPr id="1024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3 </a:t>
            </a:r>
            <a:r>
              <a:rPr lang="en-US" altLang="zh-CN" sz="3200" b="1">
                <a:solidFill>
                  <a:srgbClr val="051AB3"/>
                </a:solidFill>
                <a:latin typeface="Arial Narrow" panose="020B0606020202030204" pitchFamily="34" charset="0"/>
                <a:ea typeface="黑体" panose="02010609060101010101" pitchFamily="49" charset="-122"/>
              </a:rPr>
              <a:t>Example: Handling an Attempt to Divide by Zero</a:t>
            </a:r>
          </a:p>
        </p:txBody>
      </p:sp>
      <p:sp>
        <p:nvSpPr>
          <p:cNvPr id="10244" name="Rectangle 3"/>
          <p:cNvSpPr>
            <a:spLocks noGrp="1" noChangeArrowheads="1"/>
          </p:cNvSpPr>
          <p:nvPr>
            <p:ph type="body" idx="1"/>
          </p:nvPr>
        </p:nvSpPr>
        <p:spPr>
          <a:xfrm>
            <a:off x="152400" y="1646238"/>
            <a:ext cx="8839200" cy="31543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exception </a:t>
            </a:r>
            <a:r>
              <a:rPr lang="zh-CN" altLang="en-US" sz="3600" b="1" smtClean="0">
                <a:latin typeface="Arial Narrow" panose="020B0606020202030204" pitchFamily="34" charset="0"/>
                <a:ea typeface="黑体" panose="02010609060101010101" pitchFamily="49" charset="-122"/>
              </a:rPr>
              <a:t>类</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标准 </a:t>
            </a:r>
            <a:r>
              <a:rPr lang="en-US" altLang="zh-CN" sz="3100" b="1" smtClean="0">
                <a:latin typeface="Arial Narrow" panose="020B0606020202030204" pitchFamily="34" charset="0"/>
                <a:ea typeface="黑体" panose="02010609060101010101" pitchFamily="49" charset="-122"/>
              </a:rPr>
              <a:t>C++ </a:t>
            </a:r>
            <a:r>
              <a:rPr lang="zh-CN" altLang="en-US" sz="3100" b="1" smtClean="0">
                <a:latin typeface="Arial Narrow" panose="020B0606020202030204" pitchFamily="34" charset="0"/>
                <a:ea typeface="黑体" panose="02010609060101010101" pitchFamily="49" charset="-122"/>
              </a:rPr>
              <a:t>中所有异常的基类</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虚拟函数 </a:t>
            </a:r>
            <a:r>
              <a:rPr lang="en-US" altLang="zh-CN" sz="3100" b="1" smtClean="0">
                <a:latin typeface="Arial Narrow" panose="020B0606020202030204" pitchFamily="34" charset="0"/>
                <a:ea typeface="黑体" panose="02010609060101010101" pitchFamily="49" charset="-122"/>
              </a:rPr>
              <a:t>what</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返回异常存储的错误信息</a:t>
            </a:r>
          </a:p>
        </p:txBody>
      </p:sp>
    </p:spTree>
  </p:cSld>
  <p:clrMapOvr>
    <a:masterClrMapping/>
  </p:clrMapOvr>
  <p:transition spd="slow">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EE36D77A-D36A-4D67-BB8C-FEBC61C884D8}" type="slidenum">
              <a:rPr lang="en-US" altLang="zh-CN" sz="1200"/>
              <a:pPr>
                <a:spcAft>
                  <a:spcPct val="0"/>
                </a:spcAft>
                <a:buClrTx/>
                <a:buFontTx/>
                <a:buNone/>
              </a:pPr>
              <a:t>8</a:t>
            </a:fld>
            <a:endParaRPr lang="en-US" altLang="zh-CN" sz="1200"/>
          </a:p>
        </p:txBody>
      </p:sp>
      <p:graphicFrame>
        <p:nvGraphicFramePr>
          <p:cNvPr id="11267" name="Object 4"/>
          <p:cNvGraphicFramePr>
            <a:graphicFrameLocks noChangeAspect="1"/>
          </p:cNvGraphicFramePr>
          <p:nvPr/>
        </p:nvGraphicFramePr>
        <p:xfrm>
          <a:off x="152400" y="152400"/>
          <a:ext cx="7037388" cy="3355975"/>
        </p:xfrm>
        <a:graphic>
          <a:graphicData uri="http://schemas.openxmlformats.org/presentationml/2006/ole">
            <mc:AlternateContent xmlns:mc="http://schemas.openxmlformats.org/markup-compatibility/2006">
              <mc:Choice xmlns:v="urn:schemas-microsoft-com:vml" Requires="v">
                <p:oleObj spid="_x0000_s11268" name="Document" r:id="rId3" imgW="7074123" imgH="3371783" progId="Word.Document.8">
                  <p:embed/>
                </p:oleObj>
              </mc:Choice>
              <mc:Fallback>
                <p:oleObj name="Document" r:id="rId3" imgW="7074123" imgH="337178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7037388" cy="335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5B71FB4-E061-4E4B-B34F-BEC5D75BDD09}" type="slidenum">
              <a:rPr lang="en-US" altLang="zh-CN" sz="1200"/>
              <a:pPr>
                <a:spcAft>
                  <a:spcPct val="0"/>
                </a:spcAft>
                <a:buClrTx/>
                <a:buFontTx/>
                <a:buNone/>
              </a:pPr>
              <a:t>9</a:t>
            </a:fld>
            <a:endParaRPr lang="en-US" altLang="zh-CN" sz="1200"/>
          </a:p>
        </p:txBody>
      </p:sp>
      <p:graphicFrame>
        <p:nvGraphicFramePr>
          <p:cNvPr id="12291" name="Object 4"/>
          <p:cNvGraphicFramePr>
            <a:graphicFrameLocks noChangeAspect="1"/>
          </p:cNvGraphicFramePr>
          <p:nvPr/>
        </p:nvGraphicFramePr>
        <p:xfrm>
          <a:off x="0" y="0"/>
          <a:ext cx="7037388" cy="6238875"/>
        </p:xfrm>
        <a:graphic>
          <a:graphicData uri="http://schemas.openxmlformats.org/presentationml/2006/ole">
            <mc:AlternateContent xmlns:mc="http://schemas.openxmlformats.org/markup-compatibility/2006">
              <mc:Choice xmlns:v="urn:schemas-microsoft-com:vml" Requires="v">
                <p:oleObj spid="_x0000_s12292" name="Document" r:id="rId3" imgW="7074123" imgH="6263476" progId="Word.Document.8">
                  <p:embed/>
                </p:oleObj>
              </mc:Choice>
              <mc:Fallback>
                <p:oleObj name="Document" r:id="rId3" imgW="7074123" imgH="626347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623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theme/theme1.xml><?xml version="1.0" encoding="utf-8"?>
<a:theme xmlns:a="http://schemas.openxmlformats.org/drawingml/2006/main" name="C language">
  <a:themeElements>
    <a:clrScheme name="C language 3">
      <a:dk1>
        <a:srgbClr val="000000"/>
      </a:dk1>
      <a:lt1>
        <a:srgbClr val="FFFFFF"/>
      </a:lt1>
      <a:dk2>
        <a:srgbClr val="228A88"/>
      </a:dk2>
      <a:lt2>
        <a:srgbClr val="808080"/>
      </a:lt2>
      <a:accent1>
        <a:srgbClr val="CCCCFF"/>
      </a:accent1>
      <a:accent2>
        <a:srgbClr val="D18213"/>
      </a:accent2>
      <a:accent3>
        <a:srgbClr val="FFFFFF"/>
      </a:accent3>
      <a:accent4>
        <a:srgbClr val="000000"/>
      </a:accent4>
      <a:accent5>
        <a:srgbClr val="E2E2FF"/>
      </a:accent5>
      <a:accent6>
        <a:srgbClr val="BD7510"/>
      </a:accent6>
      <a:hlink>
        <a:srgbClr val="051AB3"/>
      </a:hlink>
      <a:folHlink>
        <a:srgbClr val="C0C0C0"/>
      </a:folHlink>
    </a:clrScheme>
    <a:fontScheme name="C language">
      <a:majorFont>
        <a:latin typeface="Lucida Console"/>
        <a:ea typeface="楷体"/>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00050" marR="0" indent="-400050" algn="l" defTabSz="914400" rtl="0" eaLnBrk="1" fontAlgn="base" latinLnBrk="0" hangingPunct="1">
          <a:lnSpc>
            <a:spcPct val="100000"/>
          </a:lnSpc>
          <a:spcBef>
            <a:spcPct val="0"/>
          </a:spcBef>
          <a:spcAft>
            <a:spcPct val="20000"/>
          </a:spcAft>
          <a:buClr>
            <a:schemeClr val="hlink"/>
          </a:buClr>
          <a:buSzTx/>
          <a:buFont typeface="Wingdings 2" panose="05020102010507070707" pitchFamily="18" charset="2"/>
          <a:buChar char="³"/>
          <a:tabLst/>
          <a:def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00050" marR="0" indent="-400050" algn="l" defTabSz="914400" rtl="0" eaLnBrk="1" fontAlgn="base" latinLnBrk="0" hangingPunct="1">
          <a:lnSpc>
            <a:spcPct val="100000"/>
          </a:lnSpc>
          <a:spcBef>
            <a:spcPct val="0"/>
          </a:spcBef>
          <a:spcAft>
            <a:spcPct val="20000"/>
          </a:spcAft>
          <a:buClr>
            <a:schemeClr val="hlink"/>
          </a:buClr>
          <a:buSzTx/>
          <a:buFont typeface="Wingdings 2" panose="05020102010507070707" pitchFamily="18" charset="2"/>
          <a:buChar char="³"/>
          <a:tabLst/>
          <a:def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defRPr>
        </a:defPPr>
      </a:lstStyle>
    </a:lnDef>
  </a:objectDefaults>
  <a:extraClrSchemeLst>
    <a:extraClrScheme>
      <a:clrScheme name="C language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C language 2">
        <a:dk1>
          <a:srgbClr val="000000"/>
        </a:dk1>
        <a:lt1>
          <a:srgbClr val="FFFFFF"/>
        </a:lt1>
        <a:dk2>
          <a:srgbClr val="228A88"/>
        </a:dk2>
        <a:lt2>
          <a:srgbClr val="808080"/>
        </a:lt2>
        <a:accent1>
          <a:srgbClr val="CCCCFF"/>
        </a:accent1>
        <a:accent2>
          <a:srgbClr val="2DB6B3"/>
        </a:accent2>
        <a:accent3>
          <a:srgbClr val="FFFFFF"/>
        </a:accent3>
        <a:accent4>
          <a:srgbClr val="000000"/>
        </a:accent4>
        <a:accent5>
          <a:srgbClr val="E2E2FF"/>
        </a:accent5>
        <a:accent6>
          <a:srgbClr val="28A5A2"/>
        </a:accent6>
        <a:hlink>
          <a:srgbClr val="051AB3"/>
        </a:hlink>
        <a:folHlink>
          <a:srgbClr val="D18213"/>
        </a:folHlink>
      </a:clrScheme>
      <a:clrMap bg1="lt1" tx1="dk1" bg2="lt2" tx2="dk2" accent1="accent1" accent2="accent2" accent3="accent3" accent4="accent4" accent5="accent5" accent6="accent6" hlink="hlink" folHlink="folHlink"/>
    </a:extraClrScheme>
    <a:extraClrScheme>
      <a:clrScheme name="C language 3">
        <a:dk1>
          <a:srgbClr val="000000"/>
        </a:dk1>
        <a:lt1>
          <a:srgbClr val="FFFFFF"/>
        </a:lt1>
        <a:dk2>
          <a:srgbClr val="228A88"/>
        </a:dk2>
        <a:lt2>
          <a:srgbClr val="808080"/>
        </a:lt2>
        <a:accent1>
          <a:srgbClr val="CCCCFF"/>
        </a:accent1>
        <a:accent2>
          <a:srgbClr val="D18213"/>
        </a:accent2>
        <a:accent3>
          <a:srgbClr val="FFFFFF"/>
        </a:accent3>
        <a:accent4>
          <a:srgbClr val="000000"/>
        </a:accent4>
        <a:accent5>
          <a:srgbClr val="E2E2FF"/>
        </a:accent5>
        <a:accent6>
          <a:srgbClr val="BD7510"/>
        </a:accent6>
        <a:hlink>
          <a:srgbClr val="051AB3"/>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4109</TotalTime>
  <Words>1585</Words>
  <Application>Microsoft Office PowerPoint</Application>
  <PresentationFormat>全屏显示(4:3)</PresentationFormat>
  <Paragraphs>289</Paragraphs>
  <Slides>59</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73" baseType="lpstr">
      <vt:lpstr>Arial</vt:lpstr>
      <vt:lpstr>宋体</vt:lpstr>
      <vt:lpstr>Wingdings 2</vt:lpstr>
      <vt:lpstr>Lucida Console</vt:lpstr>
      <vt:lpstr>楷体</vt:lpstr>
      <vt:lpstr>Wingdings</vt:lpstr>
      <vt:lpstr>Arial Black</vt:lpstr>
      <vt:lpstr>Courier New</vt:lpstr>
      <vt:lpstr>Arial Narrow</vt:lpstr>
      <vt:lpstr>黑体</vt:lpstr>
      <vt:lpstr>Times New Roman</vt:lpstr>
      <vt:lpstr>AGaramond</vt:lpstr>
      <vt:lpstr>C language</vt:lpstr>
      <vt:lpstr>Microsoft Word Document</vt:lpstr>
      <vt:lpstr>PowerPoint 演示文稿</vt:lpstr>
      <vt:lpstr>第十六讲 异常处理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human</cp:lastModifiedBy>
  <cp:revision>282</cp:revision>
  <cp:lastPrinted>1601-01-01T00:00:00Z</cp:lastPrinted>
  <dcterms:created xsi:type="dcterms:W3CDTF">1601-01-01T00:00:00Z</dcterms:created>
  <dcterms:modified xsi:type="dcterms:W3CDTF">2017-11-16T18:15:19Z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