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73"/>
  </p:notesMasterIdLst>
  <p:sldIdLst>
    <p:sldId id="463" r:id="rId3"/>
    <p:sldId id="464" r:id="rId4"/>
    <p:sldId id="465" r:id="rId5"/>
    <p:sldId id="466" r:id="rId6"/>
    <p:sldId id="467" r:id="rId7"/>
    <p:sldId id="468" r:id="rId8"/>
    <p:sldId id="469" r:id="rId9"/>
    <p:sldId id="470" r:id="rId10"/>
    <p:sldId id="471" r:id="rId11"/>
    <p:sldId id="472" r:id="rId12"/>
    <p:sldId id="376" r:id="rId13"/>
    <p:sldId id="377" r:id="rId14"/>
    <p:sldId id="378" r:id="rId15"/>
    <p:sldId id="457" r:id="rId16"/>
    <p:sldId id="379" r:id="rId17"/>
    <p:sldId id="380" r:id="rId18"/>
    <p:sldId id="458" r:id="rId19"/>
    <p:sldId id="459"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20" r:id="rId49"/>
    <p:sldId id="421" r:id="rId50"/>
    <p:sldId id="422" r:id="rId51"/>
    <p:sldId id="423" r:id="rId52"/>
    <p:sldId id="424" r:id="rId53"/>
    <p:sldId id="425" r:id="rId54"/>
    <p:sldId id="428" r:id="rId55"/>
    <p:sldId id="460" r:id="rId56"/>
    <p:sldId id="430" r:id="rId57"/>
    <p:sldId id="461" r:id="rId58"/>
    <p:sldId id="432" r:id="rId59"/>
    <p:sldId id="434" r:id="rId60"/>
    <p:sldId id="435" r:id="rId61"/>
    <p:sldId id="436" r:id="rId62"/>
    <p:sldId id="445" r:id="rId63"/>
    <p:sldId id="447" r:id="rId64"/>
    <p:sldId id="448" r:id="rId65"/>
    <p:sldId id="449" r:id="rId66"/>
    <p:sldId id="450" r:id="rId67"/>
    <p:sldId id="451" r:id="rId68"/>
    <p:sldId id="452" r:id="rId69"/>
    <p:sldId id="453" r:id="rId70"/>
    <p:sldId id="455" r:id="rId71"/>
    <p:sldId id="462" r:id="rId72"/>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b="1"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b="1"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b="1"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b="1"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66CC"/>
    <a:srgbClr val="FF3300"/>
    <a:srgbClr val="E8E8E8"/>
    <a:srgbClr val="B2B2B2"/>
    <a:srgbClr val="EAEAEA"/>
    <a:srgbClr val="99CCF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4667" autoAdjust="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ea typeface="+mn-ea"/>
              </a:defRPr>
            </a:lvl1pPr>
          </a:lstStyle>
          <a:p>
            <a:pPr>
              <a:defRPr/>
            </a:pPr>
            <a:endParaRPr lang="zh-CN" altLang="en-US"/>
          </a:p>
        </p:txBody>
      </p:sp>
      <p:sp>
        <p:nvSpPr>
          <p:cNvPr id="2129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mn-ea"/>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29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29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ea typeface="+mn-ea"/>
              </a:defRPr>
            </a:lvl1pPr>
          </a:lstStyle>
          <a:p>
            <a:pPr>
              <a:defRPr/>
            </a:pPr>
            <a:endParaRPr lang="en-US" altLang="zh-CN"/>
          </a:p>
        </p:txBody>
      </p:sp>
      <p:sp>
        <p:nvSpPr>
          <p:cNvPr id="2129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mn-ea"/>
              </a:defRPr>
            </a:lvl1pPr>
          </a:lstStyle>
          <a:p>
            <a:pPr>
              <a:defRPr/>
            </a:pPr>
            <a:fld id="{F291A35F-BD05-40B4-A45A-FA113407E291}" type="slidenum">
              <a:rPr lang="zh-CN" altLang="en-US"/>
              <a:pPr>
                <a:defRPr/>
              </a:pPr>
              <a:t>‹#›</a:t>
            </a:fld>
            <a:endParaRPr lang="en-US" altLang="zh-CN"/>
          </a:p>
        </p:txBody>
      </p:sp>
    </p:spTree>
    <p:extLst>
      <p:ext uri="{BB962C8B-B14F-4D97-AF65-F5344CB8AC3E}">
        <p14:creationId xmlns:p14="http://schemas.microsoft.com/office/powerpoint/2010/main" val="30040473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a:noFill/>
        </p:spPr>
        <p:txBody>
          <a:bodyPr/>
          <a:lstStyle/>
          <a:p>
            <a:pPr eaLnBrk="1" hangingPunct="1"/>
            <a:r>
              <a:rPr lang="en-US" altLang="zh-CN"/>
              <a:t>Destination</a:t>
            </a:r>
            <a:r>
              <a:rPr lang="zh-CN" altLang="en-US"/>
              <a:t>（目的地，目标）</a:t>
            </a:r>
            <a:r>
              <a:rPr lang="en-US" altLang="zh-CN"/>
              <a:t>【maonite】</a:t>
            </a:r>
          </a:p>
        </p:txBody>
      </p:sp>
    </p:spTree>
    <p:extLst>
      <p:ext uri="{BB962C8B-B14F-4D97-AF65-F5344CB8AC3E}">
        <p14:creationId xmlns:p14="http://schemas.microsoft.com/office/powerpoint/2010/main" val="4060805190"/>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a:noFill/>
        </p:spPr>
        <p:txBody>
          <a:bodyPr/>
          <a:lstStyle/>
          <a:p>
            <a:pPr eaLnBrk="1" hangingPunct="1"/>
            <a:r>
              <a:rPr lang="en-US" altLang="zh-CN"/>
              <a:t>Directives(</a:t>
            </a:r>
            <a:r>
              <a:rPr lang="zh-CN" altLang="en-US"/>
              <a:t>指令</a:t>
            </a:r>
            <a:r>
              <a:rPr lang="en-US" altLang="zh-CN"/>
              <a:t>)</a:t>
            </a:r>
            <a:endParaRPr lang="zh-CN" altLang="en-US"/>
          </a:p>
        </p:txBody>
      </p:sp>
    </p:spTree>
    <p:extLst>
      <p:ext uri="{BB962C8B-B14F-4D97-AF65-F5344CB8AC3E}">
        <p14:creationId xmlns:p14="http://schemas.microsoft.com/office/powerpoint/2010/main" val="193396641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14400" y="4343400"/>
            <a:ext cx="5029200" cy="4114800"/>
          </a:xfrm>
          <a:noFill/>
        </p:spPr>
        <p:txBody>
          <a:bodyPr/>
          <a:lstStyle/>
          <a:p>
            <a:pPr eaLnBrk="1" hangingPunct="1"/>
            <a:r>
              <a:rPr lang="en-US" altLang="zh-CN"/>
              <a:t>int dividend, divisor,double quotient;</a:t>
            </a:r>
            <a:r>
              <a:rPr lang="zh-CN" altLang="en-US"/>
              <a:t>结果还是为</a:t>
            </a:r>
            <a:r>
              <a:rPr lang="en-US" altLang="zh-CN"/>
              <a:t>1.</a:t>
            </a:r>
          </a:p>
        </p:txBody>
      </p:sp>
    </p:spTree>
    <p:extLst>
      <p:ext uri="{BB962C8B-B14F-4D97-AF65-F5344CB8AC3E}">
        <p14:creationId xmlns:p14="http://schemas.microsoft.com/office/powerpoint/2010/main" val="2325144021"/>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4400" y="4343400"/>
            <a:ext cx="5029200" cy="4114800"/>
          </a:xfrm>
          <a:noFill/>
        </p:spPr>
        <p:txBody>
          <a:bodyPr/>
          <a:lstStyle/>
          <a:p>
            <a:pPr eaLnBrk="1" hangingPunct="1"/>
            <a:r>
              <a:rPr lang="en-US" altLang="zh-CN"/>
              <a:t>double double_variable;</a:t>
            </a:r>
            <a:br>
              <a:rPr lang="en-US" altLang="zh-CN"/>
            </a:br>
            <a:r>
              <a:rPr lang="en-US" altLang="zh-CN"/>
              <a:t> 		double_variable = 2;</a:t>
            </a:r>
            <a:br>
              <a:rPr lang="en-US" altLang="zh-CN"/>
            </a:br>
            <a:r>
              <a:rPr lang="en-US" altLang="zh-CN"/>
              <a:t>  </a:t>
            </a:r>
            <a:r>
              <a:rPr lang="zh-CN" altLang="en-US"/>
              <a:t>输出时</a:t>
            </a:r>
            <a:r>
              <a:rPr lang="en-US" altLang="zh-CN"/>
              <a:t>2</a:t>
            </a:r>
          </a:p>
        </p:txBody>
      </p:sp>
    </p:spTree>
    <p:extLst>
      <p:ext uri="{BB962C8B-B14F-4D97-AF65-F5344CB8AC3E}">
        <p14:creationId xmlns:p14="http://schemas.microsoft.com/office/powerpoint/2010/main" val="253521290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14400" y="4343400"/>
            <a:ext cx="5029200" cy="4114800"/>
          </a:xfrm>
          <a:noFill/>
        </p:spPr>
        <p:txBody>
          <a:bodyPr/>
          <a:lstStyle/>
          <a:p>
            <a:pPr eaLnBrk="1" hangingPunct="1"/>
            <a:br>
              <a:rPr lang="zh-CN" altLang="en-US"/>
            </a:br>
            <a:r>
              <a:rPr lang="zh-CN" altLang="en-US"/>
              <a:t> 			</a:t>
            </a:r>
            <a:r>
              <a:rPr lang="en-US" altLang="zh-CN"/>
              <a:t>char letter = 65,</a:t>
            </a:r>
            <a:r>
              <a:rPr lang="zh-CN" altLang="en-US"/>
              <a:t>输出时</a:t>
            </a:r>
            <a:r>
              <a:rPr lang="en-US" altLang="zh-CN"/>
              <a:t>A/</a:t>
            </a:r>
          </a:p>
          <a:p>
            <a:pPr eaLnBrk="1" hangingPunct="1"/>
            <a:endParaRPr lang="en-US" altLang="zh-CN"/>
          </a:p>
          <a:p>
            <a:pPr eaLnBrk="1" hangingPunct="1"/>
            <a:r>
              <a:rPr lang="en-US" altLang="zh-CN"/>
              <a:t>int value = 'A';</a:t>
            </a:r>
          </a:p>
          <a:p>
            <a:pPr eaLnBrk="1" hangingPunct="1"/>
            <a:endParaRPr lang="en-US" altLang="zh-CN"/>
          </a:p>
          <a:p>
            <a:pPr eaLnBrk="1" hangingPunct="1"/>
            <a:r>
              <a:rPr lang="en-US" altLang="zh-CN"/>
              <a:t>	 cout&lt;&lt;value&lt;&lt;endl;</a:t>
            </a:r>
            <a:r>
              <a:rPr lang="zh-CN" altLang="en-US"/>
              <a:t>输出时</a:t>
            </a:r>
            <a:r>
              <a:rPr lang="en-US" altLang="zh-CN"/>
              <a:t>65</a:t>
            </a:r>
          </a:p>
          <a:p>
            <a:pPr eaLnBrk="1" hangingPunct="1"/>
            <a:endParaRPr lang="zh-CN" altLang="en-US"/>
          </a:p>
        </p:txBody>
      </p:sp>
    </p:spTree>
    <p:extLst>
      <p:ext uri="{BB962C8B-B14F-4D97-AF65-F5344CB8AC3E}">
        <p14:creationId xmlns:p14="http://schemas.microsoft.com/office/powerpoint/2010/main" val="328376920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xfrm>
            <a:off x="914400" y="4343400"/>
            <a:ext cx="5029200" cy="4114800"/>
          </a:xfrm>
          <a:noFill/>
        </p:spPr>
        <p:txBody>
          <a:bodyPr/>
          <a:lstStyle/>
          <a:p>
            <a:pPr eaLnBrk="1" hangingPunct="1"/>
            <a:r>
              <a:rPr lang="en-US" altLang="zh-CN"/>
              <a:t>int value = true;</a:t>
            </a:r>
          </a:p>
          <a:p>
            <a:pPr eaLnBrk="1" hangingPunct="1"/>
            <a:endParaRPr lang="en-US" altLang="zh-CN"/>
          </a:p>
          <a:p>
            <a:pPr eaLnBrk="1" hangingPunct="1"/>
            <a:r>
              <a:rPr lang="en-US" altLang="zh-CN"/>
              <a:t>	 cout&lt;&lt;value&lt;&lt;endl;</a:t>
            </a:r>
            <a:endParaRPr lang="zh-CN" altLang="en-US"/>
          </a:p>
        </p:txBody>
      </p:sp>
    </p:spTree>
    <p:extLst>
      <p:ext uri="{BB962C8B-B14F-4D97-AF65-F5344CB8AC3E}">
        <p14:creationId xmlns:p14="http://schemas.microsoft.com/office/powerpoint/2010/main" val="68652680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a typeface="+mn-ea"/>
            </a:endParaRPr>
          </a:p>
        </p:txBody>
      </p:sp>
      <p:sp>
        <p:nvSpPr>
          <p:cNvPr id="5" name="Rectangle 39"/>
          <p:cNvSpPr>
            <a:spLocks noChangeArrowheads="1"/>
          </p:cNvSpPr>
          <p:nvPr/>
        </p:nvSpPr>
        <p:spPr bwMode="ltGray">
          <a:xfrm>
            <a:off x="0" y="4437063"/>
            <a:ext cx="9144000" cy="1728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6" name="Oval 40"/>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7" name="Oval 42"/>
          <p:cNvSpPr>
            <a:spLocks noChangeArrowheads="1"/>
          </p:cNvSpPr>
          <p:nvPr/>
        </p:nvSpPr>
        <p:spPr bwMode="gray">
          <a:xfrm>
            <a:off x="1258888" y="260350"/>
            <a:ext cx="935037" cy="936625"/>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8" name="Oval 43"/>
          <p:cNvSpPr>
            <a:spLocks noChangeArrowheads="1"/>
          </p:cNvSpPr>
          <p:nvPr/>
        </p:nvSpPr>
        <p:spPr bwMode="gray">
          <a:xfrm>
            <a:off x="4211638" y="2636838"/>
            <a:ext cx="1223962" cy="1223962"/>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9" name="Oval 49"/>
          <p:cNvSpPr>
            <a:spLocks noChangeArrowheads="1"/>
          </p:cNvSpPr>
          <p:nvPr/>
        </p:nvSpPr>
        <p:spPr bwMode="gray">
          <a:xfrm>
            <a:off x="993775" y="1651000"/>
            <a:ext cx="3490913" cy="3629025"/>
          </a:xfrm>
          <a:prstGeom prst="ellipse">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0" name="Oval 50"/>
          <p:cNvSpPr>
            <a:spLocks noChangeArrowheads="1"/>
          </p:cNvSpPr>
          <p:nvPr/>
        </p:nvSpPr>
        <p:spPr bwMode="gray">
          <a:xfrm>
            <a:off x="1276350" y="277813"/>
            <a:ext cx="900113" cy="900112"/>
          </a:xfrm>
          <a:prstGeom prst="ellipse">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1" name="Oval 44"/>
          <p:cNvSpPr>
            <a:spLocks noChangeArrowheads="1"/>
          </p:cNvSpPr>
          <p:nvPr/>
        </p:nvSpPr>
        <p:spPr bwMode="gray">
          <a:xfrm>
            <a:off x="3856038" y="3500438"/>
            <a:ext cx="1582737" cy="1582737"/>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ctr" eaLnBrk="1" hangingPunct="1">
              <a:defRPr/>
            </a:pPr>
            <a:endParaRPr lang="zh-CN" altLang="en-US">
              <a:ea typeface="宋体" panose="02010600030101010101" pitchFamily="2" charset="-122"/>
            </a:endParaRPr>
          </a:p>
        </p:txBody>
      </p:sp>
      <p:sp>
        <p:nvSpPr>
          <p:cNvPr id="12" name="Oval 51"/>
          <p:cNvSpPr>
            <a:spLocks noChangeArrowheads="1"/>
          </p:cNvSpPr>
          <p:nvPr/>
        </p:nvSpPr>
        <p:spPr bwMode="gray">
          <a:xfrm>
            <a:off x="3881438" y="3521075"/>
            <a:ext cx="1533525" cy="1543050"/>
          </a:xfrm>
          <a:prstGeom prst="ellipse">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3" name="Oval 41"/>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4" name="Oval 52"/>
          <p:cNvSpPr>
            <a:spLocks noChangeArrowheads="1"/>
          </p:cNvSpPr>
          <p:nvPr/>
        </p:nvSpPr>
        <p:spPr bwMode="gray">
          <a:xfrm>
            <a:off x="330200" y="1287463"/>
            <a:ext cx="1419225" cy="1462087"/>
          </a:xfrm>
          <a:prstGeom prst="ellipse">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pic>
        <p:nvPicPr>
          <p:cNvPr id="15" name="Picture 53" descr="西安财经学院_校徽"/>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459788" y="6165850"/>
            <a:ext cx="6842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54"/>
          <p:cNvSpPr txBox="1">
            <a:spLocks noChangeArrowheads="1"/>
          </p:cNvSpPr>
          <p:nvPr userDrawn="1"/>
        </p:nvSpPr>
        <p:spPr bwMode="auto">
          <a:xfrm>
            <a:off x="5580063" y="2997200"/>
            <a:ext cx="3563937"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r>
              <a:rPr kumimoji="1" lang="zh-CN" altLang="en-US">
                <a:solidFill>
                  <a:srgbClr val="0066CC"/>
                </a:solidFill>
                <a:latin typeface="楷体" panose="02010609060101010101" pitchFamily="49" charset="-122"/>
                <a:ea typeface="楷体" panose="02010609060101010101" pitchFamily="49" charset="-122"/>
              </a:rPr>
              <a:t>王浩鸣</a:t>
            </a:r>
          </a:p>
          <a:p>
            <a:pPr eaLnBrk="1" hangingPunct="1">
              <a:defRPr/>
            </a:pPr>
            <a:r>
              <a:rPr kumimoji="1" lang="en-US" altLang="zh-CN" b="0">
                <a:solidFill>
                  <a:srgbClr val="0066CC"/>
                </a:solidFill>
                <a:ea typeface="宋体" panose="02010600030101010101" pitchFamily="2" charset="-122"/>
                <a:sym typeface="Wingdings" panose="05000000000000000000" pitchFamily="2" charset="2"/>
              </a:rPr>
              <a:t> </a:t>
            </a:r>
            <a:r>
              <a:rPr kumimoji="1" lang="en-US" altLang="zh-CN" b="0">
                <a:solidFill>
                  <a:srgbClr val="0066CC"/>
                </a:solidFill>
                <a:ea typeface="宋体" panose="02010600030101010101" pitchFamily="2" charset="-122"/>
              </a:rPr>
              <a:t>hmwang@mail.xaufe.edu.cn</a:t>
            </a:r>
          </a:p>
          <a:p>
            <a:pPr eaLnBrk="1" hangingPunct="1">
              <a:buFont typeface="Wingdings" panose="05000000000000000000" pitchFamily="2" charset="2"/>
              <a:buChar char="*"/>
              <a:defRPr/>
            </a:pPr>
            <a:r>
              <a:rPr kumimoji="1" lang="en-US" altLang="zh-CN" b="0">
                <a:solidFill>
                  <a:srgbClr val="0066CC"/>
                </a:solidFill>
                <a:ea typeface="宋体" panose="02010600030101010101" pitchFamily="2" charset="-122"/>
              </a:rPr>
              <a:t> haoming.wang@gmail.com</a:t>
            </a:r>
          </a:p>
          <a:p>
            <a:pPr eaLnBrk="1" hangingPunct="1">
              <a:buFont typeface="Wingdings" panose="05000000000000000000" pitchFamily="2" charset="2"/>
              <a:buChar char="*"/>
              <a:defRPr/>
            </a:pPr>
            <a:r>
              <a:rPr kumimoji="1" lang="en-US" altLang="zh-CN" b="0">
                <a:solidFill>
                  <a:srgbClr val="0066CC"/>
                </a:solidFill>
                <a:ea typeface="宋体" panose="02010600030101010101" pitchFamily="2" charset="-122"/>
              </a:rPr>
              <a:t> wang.haoming@126.com</a:t>
            </a:r>
          </a:p>
          <a:p>
            <a:pPr eaLnBrk="1" hangingPunct="1">
              <a:defRPr/>
            </a:pPr>
            <a:r>
              <a:rPr kumimoji="1" lang="en-US" altLang="zh-CN" b="0">
                <a:solidFill>
                  <a:srgbClr val="0066CC"/>
                </a:solidFill>
                <a:ea typeface="宋体" panose="02010600030101010101" pitchFamily="2" charset="-122"/>
                <a:sym typeface="Wingdings" panose="05000000000000000000" pitchFamily="2" charset="2"/>
              </a:rPr>
              <a:t></a:t>
            </a:r>
            <a:r>
              <a:rPr kumimoji="1" lang="en-US" altLang="zh-CN">
                <a:ea typeface="宋体" panose="02010600030101010101" pitchFamily="2" charset="-122"/>
              </a:rPr>
              <a:t> </a:t>
            </a:r>
            <a:r>
              <a:rPr kumimoji="1" lang="en-US" altLang="zh-CN" b="0">
                <a:solidFill>
                  <a:srgbClr val="0066CC"/>
                </a:solidFill>
                <a:ea typeface="宋体" panose="02010600030101010101" pitchFamily="2" charset="-122"/>
              </a:rPr>
              <a:t>81556122  13186002236</a:t>
            </a:r>
            <a:endParaRPr kumimoji="1" lang="zh-CN" altLang="en-US" b="0">
              <a:solidFill>
                <a:srgbClr val="0066CC"/>
              </a:solidFill>
              <a:ea typeface="宋体" panose="02010600030101010101" pitchFamily="2" charset="-122"/>
            </a:endParaRPr>
          </a:p>
        </p:txBody>
      </p:sp>
      <p:sp>
        <p:nvSpPr>
          <p:cNvPr id="3074" name="Rectangle 2"/>
          <p:cNvSpPr>
            <a:spLocks noGrp="1" noChangeArrowheads="1"/>
          </p:cNvSpPr>
          <p:nvPr>
            <p:ph type="ctrTitle"/>
          </p:nvPr>
        </p:nvSpPr>
        <p:spPr>
          <a:xfrm>
            <a:off x="4427538" y="908050"/>
            <a:ext cx="44958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b="0">
                <a:solidFill>
                  <a:schemeClr val="tx2"/>
                </a:solidFill>
                <a:latin typeface="华文新魏" panose="02010800040101010101" pitchFamily="2" charset="-122"/>
                <a:ea typeface="华文新魏" panose="02010800040101010101" pitchFamily="2" charset="-122"/>
              </a:defRPr>
            </a:lvl1pPr>
          </a:lstStyle>
          <a:p>
            <a:pPr lvl="0"/>
            <a:r>
              <a:rPr lang="zh-CN" altLang="en-US" noProof="0"/>
              <a:t>单击此处编辑母版标题样式</a:t>
            </a:r>
          </a:p>
        </p:txBody>
      </p:sp>
      <p:sp>
        <p:nvSpPr>
          <p:cNvPr id="3075" name="Rectangle 3"/>
          <p:cNvSpPr>
            <a:spLocks noGrp="1" noChangeArrowheads="1"/>
          </p:cNvSpPr>
          <p:nvPr>
            <p:ph type="subTitle" idx="1"/>
          </p:nvPr>
        </p:nvSpPr>
        <p:spPr>
          <a:xfrm>
            <a:off x="685800" y="5486400"/>
            <a:ext cx="7620000" cy="304800"/>
          </a:xfrm>
        </p:spPr>
        <p:txBody>
          <a:bodyPr/>
          <a:lstStyle>
            <a:lvl1pPr marL="0" indent="0" algn="ctr">
              <a:buFont typeface="Wingdings" panose="05000000000000000000" pitchFamily="2" charset="2"/>
              <a:buNone/>
              <a:defRPr sz="2000">
                <a:solidFill>
                  <a:schemeClr val="bg1"/>
                </a:solidFill>
              </a:defRPr>
            </a:lvl1pPr>
          </a:lstStyle>
          <a:p>
            <a:pPr lvl="0"/>
            <a:r>
              <a:rPr lang="zh-CN" altLang="en-US" noProof="0"/>
              <a:t>西安财经学院 计算机科学系</a:t>
            </a:r>
          </a:p>
        </p:txBody>
      </p:sp>
      <p:sp>
        <p:nvSpPr>
          <p:cNvPr id="17" name="Rectangle 4"/>
          <p:cNvSpPr>
            <a:spLocks noGrp="1" noChangeArrowheads="1"/>
          </p:cNvSpPr>
          <p:nvPr>
            <p:ph type="dt" sz="half" idx="10"/>
          </p:nvPr>
        </p:nvSpPr>
        <p:spPr>
          <a:xfrm>
            <a:off x="3581400" y="6400800"/>
            <a:ext cx="2209800" cy="244475"/>
          </a:xfrm>
        </p:spPr>
        <p:txBody>
          <a:bodyPr/>
          <a:lstStyle>
            <a:lvl1pPr algn="ctr">
              <a:defRPr sz="1200"/>
            </a:lvl1pPr>
          </a:lstStyle>
          <a:p>
            <a:pPr>
              <a:defRPr/>
            </a:pPr>
            <a:endParaRPr lang="en-US" altLang="zh-CN"/>
          </a:p>
        </p:txBody>
      </p:sp>
      <p:sp>
        <p:nvSpPr>
          <p:cNvPr id="18" name="Rectangle 5"/>
          <p:cNvSpPr>
            <a:spLocks noGrp="1" noChangeArrowheads="1"/>
          </p:cNvSpPr>
          <p:nvPr>
            <p:ph type="ftr" sz="quarter" idx="11"/>
          </p:nvPr>
        </p:nvSpPr>
        <p:spPr>
          <a:xfrm>
            <a:off x="5934075" y="6391275"/>
            <a:ext cx="1933575" cy="244475"/>
          </a:xfrm>
        </p:spPr>
        <p:txBody>
          <a:bodyPr/>
          <a:lstStyle>
            <a:lvl1pPr>
              <a:defRPr>
                <a:solidFill>
                  <a:schemeClr val="tx2"/>
                </a:solidFill>
              </a:defRPr>
            </a:lvl1pPr>
          </a:lstStyle>
          <a:p>
            <a:pPr>
              <a:defRPr/>
            </a:pPr>
            <a:r>
              <a:rPr lang="en-US" altLang="zh-CN"/>
              <a:t>http://xinxi.xaufe.edu.cn</a:t>
            </a:r>
          </a:p>
        </p:txBody>
      </p:sp>
      <p:sp>
        <p:nvSpPr>
          <p:cNvPr id="19" name="Rectangle 6"/>
          <p:cNvSpPr>
            <a:spLocks noGrp="1" noChangeArrowheads="1"/>
          </p:cNvSpPr>
          <p:nvPr>
            <p:ph type="sldNum" sz="quarter" idx="12"/>
          </p:nvPr>
        </p:nvSpPr>
        <p:spPr>
          <a:xfrm>
            <a:off x="381000" y="6400800"/>
            <a:ext cx="2133600" cy="244475"/>
          </a:xfrm>
        </p:spPr>
        <p:txBody>
          <a:bodyPr/>
          <a:lstStyle>
            <a:lvl1pPr algn="l">
              <a:defRPr sz="1200"/>
            </a:lvl1pPr>
          </a:lstStyle>
          <a:p>
            <a:pPr>
              <a:defRPr/>
            </a:pPr>
            <a:fld id="{688A6470-5000-4578-96B4-9F6A05F98176}" type="slidenum">
              <a:rPr lang="zh-CN" altLang="en-US"/>
              <a:pPr>
                <a:defRPr/>
              </a:pPr>
              <a:t>‹#›</a:t>
            </a:fld>
            <a:endParaRPr lang="en-US" altLang="zh-CN"/>
          </a:p>
        </p:txBody>
      </p:sp>
    </p:spTree>
    <p:extLst>
      <p:ext uri="{BB962C8B-B14F-4D97-AF65-F5344CB8AC3E}">
        <p14:creationId xmlns:p14="http://schemas.microsoft.com/office/powerpoint/2010/main" val="341890723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1EDE0004-FEA8-4F9D-8D7D-A9F6B560F1C8}"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86136017"/>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609600"/>
            <a:ext cx="2066925"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6C6FCA77-F907-4E85-97D6-A435A9A86B2F}"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8251013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019800" cy="487363"/>
          </a:xfrm>
        </p:spPr>
        <p:txBody>
          <a:bodyPr/>
          <a:lstStyle/>
          <a:p>
            <a:r>
              <a:rPr lang="zh-CN" altLang="en-US"/>
              <a:t>单击此处编辑母版标题样式</a:t>
            </a:r>
          </a:p>
        </p:txBody>
      </p:sp>
      <p:sp>
        <p:nvSpPr>
          <p:cNvPr id="3" name="表格占位符 2"/>
          <p:cNvSpPr>
            <a:spLocks noGrp="1"/>
          </p:cNvSpPr>
          <p:nvPr>
            <p:ph type="tbl" idx="1"/>
          </p:nvPr>
        </p:nvSpPr>
        <p:spPr>
          <a:xfrm>
            <a:off x="457200" y="1676400"/>
            <a:ext cx="8267700" cy="4648200"/>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F4C3E467-20EA-4335-95BA-6F998AE90CC4}"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34843862"/>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38"/>
          <p:cNvSpPr>
            <a:spLocks noChangeArrowheads="1"/>
          </p:cNvSpPr>
          <p:nvPr/>
        </p:nvSpPr>
        <p:spPr bwMode="gray">
          <a:xfrm>
            <a:off x="684213" y="333375"/>
            <a:ext cx="59055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4000">
              <a:solidFill>
                <a:srgbClr val="000000"/>
              </a:solidFill>
              <a:latin typeface="Consolas" panose="020B0609020204030204" pitchFamily="49" charset="0"/>
              <a:ea typeface="楷体_GB2312"/>
            </a:endParaRPr>
          </a:p>
        </p:txBody>
      </p:sp>
      <p:sp>
        <p:nvSpPr>
          <p:cNvPr id="5" name="Rectangle 39"/>
          <p:cNvSpPr>
            <a:spLocks noChangeArrowheads="1"/>
          </p:cNvSpPr>
          <p:nvPr/>
        </p:nvSpPr>
        <p:spPr bwMode="ltGray">
          <a:xfrm>
            <a:off x="0" y="4437063"/>
            <a:ext cx="9144000" cy="17287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6" name="Oval 40"/>
          <p:cNvSpPr>
            <a:spLocks noChangeArrowheads="1"/>
          </p:cNvSpPr>
          <p:nvPr/>
        </p:nvSpPr>
        <p:spPr bwMode="gray">
          <a:xfrm>
            <a:off x="971550" y="1628775"/>
            <a:ext cx="3529013" cy="3671888"/>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7" name="Oval 42"/>
          <p:cNvSpPr>
            <a:spLocks noChangeArrowheads="1"/>
          </p:cNvSpPr>
          <p:nvPr/>
        </p:nvSpPr>
        <p:spPr bwMode="gray">
          <a:xfrm>
            <a:off x="1258888" y="260350"/>
            <a:ext cx="935037" cy="936625"/>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8" name="Oval 43"/>
          <p:cNvSpPr>
            <a:spLocks noChangeArrowheads="1"/>
          </p:cNvSpPr>
          <p:nvPr/>
        </p:nvSpPr>
        <p:spPr bwMode="gray">
          <a:xfrm>
            <a:off x="4211638" y="2636838"/>
            <a:ext cx="1223962" cy="1223962"/>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9" name="Oval 49"/>
          <p:cNvSpPr>
            <a:spLocks noChangeArrowheads="1"/>
          </p:cNvSpPr>
          <p:nvPr/>
        </p:nvSpPr>
        <p:spPr bwMode="gray">
          <a:xfrm>
            <a:off x="993775" y="1651000"/>
            <a:ext cx="3490913" cy="3629025"/>
          </a:xfrm>
          <a:prstGeom prst="ellipse">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0" name="Oval 50"/>
          <p:cNvSpPr>
            <a:spLocks noChangeArrowheads="1"/>
          </p:cNvSpPr>
          <p:nvPr/>
        </p:nvSpPr>
        <p:spPr bwMode="gray">
          <a:xfrm>
            <a:off x="1276350" y="277813"/>
            <a:ext cx="900113" cy="900112"/>
          </a:xfrm>
          <a:prstGeom prst="ellipse">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1" name="Oval 44"/>
          <p:cNvSpPr>
            <a:spLocks noChangeArrowheads="1"/>
          </p:cNvSpPr>
          <p:nvPr/>
        </p:nvSpPr>
        <p:spPr bwMode="gray">
          <a:xfrm>
            <a:off x="3856038" y="3500438"/>
            <a:ext cx="1582737" cy="1582737"/>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algn="ctr" eaLnBrk="1" hangingPunct="1">
              <a:defRPr/>
            </a:pPr>
            <a:endParaRPr lang="zh-CN" altLang="en-US" sz="1800">
              <a:solidFill>
                <a:srgbClr val="000000"/>
              </a:solidFill>
              <a:latin typeface="Arial" panose="020B0604020202020204" pitchFamily="34" charset="0"/>
              <a:ea typeface="宋体" panose="02010600030101010101" pitchFamily="2" charset="-122"/>
            </a:endParaRPr>
          </a:p>
        </p:txBody>
      </p:sp>
      <p:sp>
        <p:nvSpPr>
          <p:cNvPr id="12" name="Oval 51"/>
          <p:cNvSpPr>
            <a:spLocks noChangeArrowheads="1"/>
          </p:cNvSpPr>
          <p:nvPr/>
        </p:nvSpPr>
        <p:spPr bwMode="gray">
          <a:xfrm>
            <a:off x="3881438" y="3521075"/>
            <a:ext cx="1533525" cy="1543050"/>
          </a:xfrm>
          <a:prstGeom prst="ellipse">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3" name="Oval 41"/>
          <p:cNvSpPr>
            <a:spLocks noChangeArrowheads="1"/>
          </p:cNvSpPr>
          <p:nvPr/>
        </p:nvSpPr>
        <p:spPr bwMode="gray">
          <a:xfrm>
            <a:off x="323850" y="1268413"/>
            <a:ext cx="1438275" cy="1511300"/>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4" name="Oval 52"/>
          <p:cNvSpPr>
            <a:spLocks noChangeArrowheads="1"/>
          </p:cNvSpPr>
          <p:nvPr/>
        </p:nvSpPr>
        <p:spPr bwMode="gray">
          <a:xfrm>
            <a:off x="330200" y="1287463"/>
            <a:ext cx="1419225" cy="1462087"/>
          </a:xfrm>
          <a:prstGeom prst="ellipse">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pic>
        <p:nvPicPr>
          <p:cNvPr id="15" name="Picture 53" descr="西安财经学院_校徽"/>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459788" y="6165850"/>
            <a:ext cx="6842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7" descr="王浩鸣(18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08863" y="4437063"/>
            <a:ext cx="172878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427538" y="908050"/>
            <a:ext cx="44958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800" b="0">
                <a:solidFill>
                  <a:schemeClr val="tx2"/>
                </a:solidFill>
                <a:latin typeface="华文新魏" panose="02010800040101010101" pitchFamily="2" charset="-122"/>
                <a:ea typeface="华文新魏" panose="02010800040101010101" pitchFamily="2" charset="-122"/>
              </a:defRPr>
            </a:lvl1pPr>
          </a:lstStyle>
          <a:p>
            <a:pPr lvl="0"/>
            <a:r>
              <a:rPr lang="zh-CN" altLang="en-US" noProof="0"/>
              <a:t>单击此处编辑母版标题样式</a:t>
            </a:r>
          </a:p>
        </p:txBody>
      </p:sp>
      <p:sp>
        <p:nvSpPr>
          <p:cNvPr id="3075" name="Rectangle 3"/>
          <p:cNvSpPr>
            <a:spLocks noGrp="1" noChangeArrowheads="1"/>
          </p:cNvSpPr>
          <p:nvPr>
            <p:ph type="subTitle" idx="1"/>
          </p:nvPr>
        </p:nvSpPr>
        <p:spPr>
          <a:xfrm>
            <a:off x="685800" y="5486400"/>
            <a:ext cx="7620000" cy="304800"/>
          </a:xfrm>
        </p:spPr>
        <p:txBody>
          <a:bodyPr/>
          <a:lstStyle>
            <a:lvl1pPr marL="0" indent="0" algn="ctr">
              <a:buFont typeface="Wingdings" panose="05000000000000000000" pitchFamily="2" charset="2"/>
              <a:buNone/>
              <a:defRPr sz="2800">
                <a:solidFill>
                  <a:schemeClr val="bg1"/>
                </a:solidFill>
              </a:defRPr>
            </a:lvl1pPr>
          </a:lstStyle>
          <a:p>
            <a:pPr lvl="0"/>
            <a:r>
              <a:rPr lang="zh-CN" altLang="en-US" noProof="0"/>
              <a:t>西安财经学院 计算机科学系</a:t>
            </a:r>
          </a:p>
        </p:txBody>
      </p:sp>
      <p:sp>
        <p:nvSpPr>
          <p:cNvPr id="18" name="Rectangle 4"/>
          <p:cNvSpPr>
            <a:spLocks noGrp="1" noChangeArrowheads="1"/>
          </p:cNvSpPr>
          <p:nvPr>
            <p:ph type="dt" sz="half" idx="10"/>
          </p:nvPr>
        </p:nvSpPr>
        <p:spPr>
          <a:xfrm>
            <a:off x="3581400" y="6400800"/>
            <a:ext cx="2209800" cy="244475"/>
          </a:xfrm>
        </p:spPr>
        <p:txBody>
          <a:bodyPr/>
          <a:lstStyle>
            <a:lvl1pPr algn="ctr">
              <a:defRPr sz="1200"/>
            </a:lvl1pPr>
          </a:lstStyle>
          <a:p>
            <a:pPr>
              <a:defRPr/>
            </a:pPr>
            <a:endParaRPr lang="en-US" altLang="zh-CN"/>
          </a:p>
        </p:txBody>
      </p:sp>
      <p:sp>
        <p:nvSpPr>
          <p:cNvPr id="19" name="Rectangle 5"/>
          <p:cNvSpPr>
            <a:spLocks noGrp="1" noChangeArrowheads="1"/>
          </p:cNvSpPr>
          <p:nvPr>
            <p:ph type="ftr" sz="quarter" idx="11"/>
          </p:nvPr>
        </p:nvSpPr>
        <p:spPr>
          <a:xfrm>
            <a:off x="5934075" y="6391275"/>
            <a:ext cx="1933575" cy="244475"/>
          </a:xfrm>
        </p:spPr>
        <p:txBody>
          <a:bodyPr/>
          <a:lstStyle>
            <a:lvl1pPr>
              <a:defRPr>
                <a:solidFill>
                  <a:srgbClr val="003399"/>
                </a:solidFill>
              </a:defRPr>
            </a:lvl1pPr>
          </a:lstStyle>
          <a:p>
            <a:pPr>
              <a:defRPr/>
            </a:pPr>
            <a:r>
              <a:rPr lang="en-US" altLang="zh-CN"/>
              <a:t>http://xinxi.xaufe.edu.cn</a:t>
            </a:r>
          </a:p>
        </p:txBody>
      </p:sp>
      <p:sp>
        <p:nvSpPr>
          <p:cNvPr id="20" name="Rectangle 6"/>
          <p:cNvSpPr>
            <a:spLocks noGrp="1" noChangeArrowheads="1"/>
          </p:cNvSpPr>
          <p:nvPr>
            <p:ph type="sldNum" sz="quarter" idx="12"/>
          </p:nvPr>
        </p:nvSpPr>
        <p:spPr>
          <a:xfrm>
            <a:off x="381000" y="6400800"/>
            <a:ext cx="2133600" cy="244475"/>
          </a:xfrm>
        </p:spPr>
        <p:txBody>
          <a:bodyPr/>
          <a:lstStyle>
            <a:lvl1pPr algn="l">
              <a:defRPr sz="1200"/>
            </a:lvl1pPr>
          </a:lstStyle>
          <a:p>
            <a:pPr>
              <a:defRPr/>
            </a:pPr>
            <a:fld id="{E0BB21C2-5AA8-4A7D-BD79-793353660C49}" type="slidenum">
              <a:rPr lang="zh-CN" altLang="en-US"/>
              <a:pPr>
                <a:defRPr/>
              </a:pPr>
              <a:t>‹#›</a:t>
            </a:fld>
            <a:endParaRPr lang="en-US" altLang="zh-CN"/>
          </a:p>
        </p:txBody>
      </p:sp>
    </p:spTree>
    <p:extLst>
      <p:ext uri="{BB962C8B-B14F-4D97-AF65-F5344CB8AC3E}">
        <p14:creationId xmlns:p14="http://schemas.microsoft.com/office/powerpoint/2010/main" val="2863362896"/>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5DFE1849-6C2D-4692-84EE-BAE069A52AEB}"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99080676"/>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E0B074CA-6FB4-48F8-BEFD-F5ECE78AABF1}"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3754323"/>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5765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676400"/>
            <a:ext cx="405765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6" name="Rectangle 6"/>
          <p:cNvSpPr>
            <a:spLocks noGrp="1" noChangeArrowheads="1"/>
          </p:cNvSpPr>
          <p:nvPr>
            <p:ph type="sldNum" sz="quarter" idx="11"/>
          </p:nvPr>
        </p:nvSpPr>
        <p:spPr>
          <a:ln/>
        </p:spPr>
        <p:txBody>
          <a:bodyPr/>
          <a:lstStyle>
            <a:lvl1pPr>
              <a:defRPr/>
            </a:lvl1pPr>
          </a:lstStyle>
          <a:p>
            <a:pPr>
              <a:defRPr/>
            </a:pPr>
            <a:fld id="{015CF76D-4DF9-435C-85DA-DFB999FD2A15}"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29228908"/>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8" name="Rectangle 6"/>
          <p:cNvSpPr>
            <a:spLocks noGrp="1" noChangeArrowheads="1"/>
          </p:cNvSpPr>
          <p:nvPr>
            <p:ph type="sldNum" sz="quarter" idx="11"/>
          </p:nvPr>
        </p:nvSpPr>
        <p:spPr>
          <a:ln/>
        </p:spPr>
        <p:txBody>
          <a:bodyPr/>
          <a:lstStyle>
            <a:lvl1pPr>
              <a:defRPr/>
            </a:lvl1pPr>
          </a:lstStyle>
          <a:p>
            <a:pPr>
              <a:defRPr/>
            </a:pPr>
            <a:fld id="{B342A399-DFF1-4876-A47E-FEB615FD7D25}" type="slidenum">
              <a:rPr lang="zh-CN" altLang="en-US"/>
              <a:pPr>
                <a:defRPr/>
              </a:pPr>
              <a:t>‹#›</a:t>
            </a:fld>
            <a:endParaRPr lang="en-US" altLang="zh-CN"/>
          </a:p>
        </p:txBody>
      </p:sp>
      <p:sp>
        <p:nvSpPr>
          <p:cNvPr id="9"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64351013"/>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4" name="Rectangle 6"/>
          <p:cNvSpPr>
            <a:spLocks noGrp="1" noChangeArrowheads="1"/>
          </p:cNvSpPr>
          <p:nvPr>
            <p:ph type="sldNum" sz="quarter" idx="11"/>
          </p:nvPr>
        </p:nvSpPr>
        <p:spPr>
          <a:ln/>
        </p:spPr>
        <p:txBody>
          <a:bodyPr/>
          <a:lstStyle>
            <a:lvl1pPr>
              <a:defRPr/>
            </a:lvl1pPr>
          </a:lstStyle>
          <a:p>
            <a:pPr>
              <a:defRPr/>
            </a:pPr>
            <a:fld id="{072956EA-7772-43EF-AC52-13125115D882}" type="slidenum">
              <a:rPr lang="zh-CN" altLang="en-US"/>
              <a:pPr>
                <a:defRPr/>
              </a:pPr>
              <a:t>‹#›</a:t>
            </a:fld>
            <a:endParaRPr lang="en-US" altLang="zh-CN"/>
          </a:p>
        </p:txBody>
      </p:sp>
      <p:sp>
        <p:nvSpPr>
          <p:cNvPr id="5"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6907214"/>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3" name="Rectangle 6"/>
          <p:cNvSpPr>
            <a:spLocks noGrp="1" noChangeArrowheads="1"/>
          </p:cNvSpPr>
          <p:nvPr>
            <p:ph type="sldNum" sz="quarter" idx="11"/>
          </p:nvPr>
        </p:nvSpPr>
        <p:spPr>
          <a:ln/>
        </p:spPr>
        <p:txBody>
          <a:bodyPr/>
          <a:lstStyle>
            <a:lvl1pPr>
              <a:defRPr/>
            </a:lvl1pPr>
          </a:lstStyle>
          <a:p>
            <a:pPr>
              <a:defRPr/>
            </a:pPr>
            <a:fld id="{69361B1E-E61F-484E-BD08-859BF3F47492}" type="slidenum">
              <a:rPr lang="zh-CN" altLang="en-US"/>
              <a:pPr>
                <a:defRPr/>
              </a:pPr>
              <a:t>‹#›</a:t>
            </a:fld>
            <a:endParaRPr lang="en-US" altLang="zh-CN"/>
          </a:p>
        </p:txBody>
      </p:sp>
      <p:sp>
        <p:nvSpPr>
          <p:cNvPr id="4"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6971488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A28FE98B-E018-47EC-B9CE-2C49FFBA57DF}"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8227991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6" name="Rectangle 6"/>
          <p:cNvSpPr>
            <a:spLocks noGrp="1" noChangeArrowheads="1"/>
          </p:cNvSpPr>
          <p:nvPr>
            <p:ph type="sldNum" sz="quarter" idx="11"/>
          </p:nvPr>
        </p:nvSpPr>
        <p:spPr>
          <a:ln/>
        </p:spPr>
        <p:txBody>
          <a:bodyPr/>
          <a:lstStyle>
            <a:lvl1pPr>
              <a:defRPr/>
            </a:lvl1pPr>
          </a:lstStyle>
          <a:p>
            <a:pPr>
              <a:defRPr/>
            </a:pPr>
            <a:fld id="{91D15AF0-A07F-4FA7-A363-3581D10A3833}"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08057989"/>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6" name="Rectangle 6"/>
          <p:cNvSpPr>
            <a:spLocks noGrp="1" noChangeArrowheads="1"/>
          </p:cNvSpPr>
          <p:nvPr>
            <p:ph type="sldNum" sz="quarter" idx="11"/>
          </p:nvPr>
        </p:nvSpPr>
        <p:spPr>
          <a:ln/>
        </p:spPr>
        <p:txBody>
          <a:bodyPr/>
          <a:lstStyle>
            <a:lvl1pPr>
              <a:defRPr/>
            </a:lvl1pPr>
          </a:lstStyle>
          <a:p>
            <a:pPr>
              <a:defRPr/>
            </a:pPr>
            <a:fld id="{F5736357-5ABB-414D-8082-02B97CA9A9AD}"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37363284"/>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F0B3B80F-47F1-4F27-954D-03E16AC762B2}"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46477421"/>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609600"/>
            <a:ext cx="2066925"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48375"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976C0BE0-CB91-438B-9C88-2B6CD96E3B8C}"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04411377"/>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019800" cy="487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76400"/>
            <a:ext cx="405765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676400"/>
            <a:ext cx="405765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6" name="Rectangle 6"/>
          <p:cNvSpPr>
            <a:spLocks noGrp="1" noChangeArrowheads="1"/>
          </p:cNvSpPr>
          <p:nvPr>
            <p:ph type="sldNum" sz="quarter" idx="11"/>
          </p:nvPr>
        </p:nvSpPr>
        <p:spPr>
          <a:ln/>
        </p:spPr>
        <p:txBody>
          <a:bodyPr/>
          <a:lstStyle>
            <a:lvl1pPr>
              <a:defRPr/>
            </a:lvl1pPr>
          </a:lstStyle>
          <a:p>
            <a:pPr>
              <a:defRPr/>
            </a:pPr>
            <a:fld id="{1EFBAA57-C3C0-486A-8086-511C13E65321}"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5186512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68ED31E2-B249-471C-A6FF-CD9B4EBE99F0}"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744464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5765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676400"/>
            <a:ext cx="4057650" cy="464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6" name="Rectangle 6"/>
          <p:cNvSpPr>
            <a:spLocks noGrp="1" noChangeArrowheads="1"/>
          </p:cNvSpPr>
          <p:nvPr>
            <p:ph type="sldNum" sz="quarter" idx="11"/>
          </p:nvPr>
        </p:nvSpPr>
        <p:spPr>
          <a:ln/>
        </p:spPr>
        <p:txBody>
          <a:bodyPr/>
          <a:lstStyle>
            <a:lvl1pPr>
              <a:defRPr/>
            </a:lvl1pPr>
          </a:lstStyle>
          <a:p>
            <a:pPr>
              <a:defRPr/>
            </a:pPr>
            <a:fld id="{B89DEAE0-1746-4642-B4E7-EA7355227C21}"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668048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8" name="Rectangle 6"/>
          <p:cNvSpPr>
            <a:spLocks noGrp="1" noChangeArrowheads="1"/>
          </p:cNvSpPr>
          <p:nvPr>
            <p:ph type="sldNum" sz="quarter" idx="11"/>
          </p:nvPr>
        </p:nvSpPr>
        <p:spPr>
          <a:ln/>
        </p:spPr>
        <p:txBody>
          <a:bodyPr/>
          <a:lstStyle>
            <a:lvl1pPr>
              <a:defRPr/>
            </a:lvl1pPr>
          </a:lstStyle>
          <a:p>
            <a:pPr>
              <a:defRPr/>
            </a:pPr>
            <a:fld id="{82513269-181E-4B1D-A9EE-68EE07721CAF}" type="slidenum">
              <a:rPr lang="zh-CN" altLang="en-US"/>
              <a:pPr>
                <a:defRPr/>
              </a:pPr>
              <a:t>‹#›</a:t>
            </a:fld>
            <a:endParaRPr lang="en-US" altLang="zh-CN"/>
          </a:p>
        </p:txBody>
      </p:sp>
      <p:sp>
        <p:nvSpPr>
          <p:cNvPr id="9"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9647453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4" name="Rectangle 6"/>
          <p:cNvSpPr>
            <a:spLocks noGrp="1" noChangeArrowheads="1"/>
          </p:cNvSpPr>
          <p:nvPr>
            <p:ph type="sldNum" sz="quarter" idx="11"/>
          </p:nvPr>
        </p:nvSpPr>
        <p:spPr>
          <a:ln/>
        </p:spPr>
        <p:txBody>
          <a:bodyPr/>
          <a:lstStyle>
            <a:lvl1pPr>
              <a:defRPr/>
            </a:lvl1pPr>
          </a:lstStyle>
          <a:p>
            <a:pPr>
              <a:defRPr/>
            </a:pPr>
            <a:fld id="{BBC5BBA5-A210-4099-98BF-87F53C301F75}" type="slidenum">
              <a:rPr lang="zh-CN" altLang="en-US"/>
              <a:pPr>
                <a:defRPr/>
              </a:pPr>
              <a:t>‹#›</a:t>
            </a:fld>
            <a:endParaRPr lang="en-US" altLang="zh-CN"/>
          </a:p>
        </p:txBody>
      </p:sp>
      <p:sp>
        <p:nvSpPr>
          <p:cNvPr id="5"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0764392"/>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3" name="Rectangle 6"/>
          <p:cNvSpPr>
            <a:spLocks noGrp="1" noChangeArrowheads="1"/>
          </p:cNvSpPr>
          <p:nvPr>
            <p:ph type="sldNum" sz="quarter" idx="11"/>
          </p:nvPr>
        </p:nvSpPr>
        <p:spPr>
          <a:ln/>
        </p:spPr>
        <p:txBody>
          <a:bodyPr/>
          <a:lstStyle>
            <a:lvl1pPr>
              <a:defRPr/>
            </a:lvl1pPr>
          </a:lstStyle>
          <a:p>
            <a:pPr>
              <a:defRPr/>
            </a:pPr>
            <a:fld id="{1FF7D881-EA22-47D2-9C90-457BADE453C4}" type="slidenum">
              <a:rPr lang="zh-CN" altLang="en-US"/>
              <a:pPr>
                <a:defRPr/>
              </a:pPr>
              <a:t>‹#›</a:t>
            </a:fld>
            <a:endParaRPr lang="en-US" altLang="zh-CN"/>
          </a:p>
        </p:txBody>
      </p:sp>
      <p:sp>
        <p:nvSpPr>
          <p:cNvPr id="4"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4640491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6" name="Rectangle 6"/>
          <p:cNvSpPr>
            <a:spLocks noGrp="1" noChangeArrowheads="1"/>
          </p:cNvSpPr>
          <p:nvPr>
            <p:ph type="sldNum" sz="quarter" idx="11"/>
          </p:nvPr>
        </p:nvSpPr>
        <p:spPr>
          <a:ln/>
        </p:spPr>
        <p:txBody>
          <a:bodyPr/>
          <a:lstStyle>
            <a:lvl1pPr>
              <a:defRPr/>
            </a:lvl1pPr>
          </a:lstStyle>
          <a:p>
            <a:pPr>
              <a:defRPr/>
            </a:pPr>
            <a:fld id="{1AFB6263-2A50-418C-89AE-B010DC853FA4}"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1747885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6" name="Rectangle 6"/>
          <p:cNvSpPr>
            <a:spLocks noGrp="1" noChangeArrowheads="1"/>
          </p:cNvSpPr>
          <p:nvPr>
            <p:ph type="sldNum" sz="quarter" idx="11"/>
          </p:nvPr>
        </p:nvSpPr>
        <p:spPr>
          <a:ln/>
        </p:spPr>
        <p:txBody>
          <a:bodyPr/>
          <a:lstStyle>
            <a:lvl1pPr>
              <a:defRPr/>
            </a:lvl1pPr>
          </a:lstStyle>
          <a:p>
            <a:pPr>
              <a:defRPr/>
            </a:pPr>
            <a:fld id="{CA446407-4188-4E74-96D0-005F0DCF52E2}"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4747630"/>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jpeg"/><Relationship Id="rId2" Type="http://schemas.openxmlformats.org/officeDocument/2006/relationships/slideLayout" Target="../slideLayouts/slideLayout14.xml"/><Relationship Id="rId16"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a typeface="+mn-ea"/>
            </a:endParaRPr>
          </a:p>
        </p:txBody>
      </p:sp>
      <p:sp>
        <p:nvSpPr>
          <p:cNvPr id="1027" name="Rectangle 106"/>
          <p:cNvSpPr>
            <a:spLocks noChangeArrowheads="1"/>
          </p:cNvSpPr>
          <p:nvPr/>
        </p:nvSpPr>
        <p:spPr bwMode="gray">
          <a:xfrm>
            <a:off x="0" y="549275"/>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028" name="Oval 107"/>
          <p:cNvSpPr>
            <a:spLocks noChangeArrowheads="1"/>
          </p:cNvSpPr>
          <p:nvPr/>
        </p:nvSpPr>
        <p:spPr bwMode="gray">
          <a:xfrm>
            <a:off x="1116013" y="58738"/>
            <a:ext cx="865187" cy="892175"/>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029" name="Oval 108"/>
          <p:cNvSpPr>
            <a:spLocks noChangeArrowheads="1"/>
          </p:cNvSpPr>
          <p:nvPr/>
        </p:nvSpPr>
        <p:spPr bwMode="gray">
          <a:xfrm>
            <a:off x="8101013" y="106363"/>
            <a:ext cx="790575" cy="830262"/>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030"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3"/>
            <a:r>
              <a:rPr lang="zh-CN" altLang="en-US"/>
              <a:t>第五级</a:t>
            </a:r>
          </a:p>
        </p:txBody>
      </p:sp>
      <p:sp>
        <p:nvSpPr>
          <p:cNvPr id="2" name="Rectangle 5"/>
          <p:cNvSpPr>
            <a:spLocks noGrp="1" noChangeArrowheads="1"/>
          </p:cNvSpPr>
          <p:nvPr>
            <p:ph type="ftr" sz="quarter" idx="3"/>
          </p:nvPr>
        </p:nvSpPr>
        <p:spPr bwMode="gray">
          <a:xfrm>
            <a:off x="6372225"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1">
                <a:solidFill>
                  <a:srgbClr val="0066CC"/>
                </a:solidFill>
                <a:ea typeface="宋体" panose="02010600030101010101" pitchFamily="2" charset="-122"/>
              </a:defRPr>
            </a:lvl1pPr>
          </a:lstStyle>
          <a:p>
            <a:pPr>
              <a:defRPr/>
            </a:pPr>
            <a:r>
              <a:rPr lang="en-US" altLang="zh-CN"/>
              <a:t>http://xinxi.xaufe.edu.cn</a:t>
            </a:r>
          </a:p>
        </p:txBody>
      </p:sp>
      <p:sp>
        <p:nvSpPr>
          <p:cNvPr id="3"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ea typeface="宋体" panose="02010600030101010101" pitchFamily="2" charset="-122"/>
              </a:defRPr>
            </a:lvl1pPr>
          </a:lstStyle>
          <a:p>
            <a:pPr>
              <a:defRPr/>
            </a:pPr>
            <a:fld id="{196D8EFE-0CBA-4A96-BEB4-320F7B459BF6}" type="slidenum">
              <a:rPr lang="zh-CN" altLang="en-US"/>
              <a:pPr>
                <a:defRPr/>
              </a:pPr>
              <a:t>‹#›</a:t>
            </a:fld>
            <a:endParaRPr lang="en-US" altLang="zh-CN"/>
          </a:p>
        </p:txBody>
      </p:sp>
      <p:sp>
        <p:nvSpPr>
          <p:cNvPr id="1033" name="Rectangle 2"/>
          <p:cNvSpPr>
            <a:spLocks noGrp="1" noChangeArrowheads="1"/>
          </p:cNvSpPr>
          <p:nvPr>
            <p:ph type="title"/>
          </p:nvPr>
        </p:nvSpPr>
        <p:spPr bwMode="gray">
          <a:xfrm>
            <a:off x="2057400" y="609600"/>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ea typeface="宋体" panose="02010600030101010101" pitchFamily="2" charset="-122"/>
              </a:defRPr>
            </a:lvl1pPr>
          </a:lstStyle>
          <a:p>
            <a:pPr>
              <a:defRPr/>
            </a:pPr>
            <a:endParaRPr lang="en-US" altLang="zh-CN"/>
          </a:p>
        </p:txBody>
      </p:sp>
      <p:sp>
        <p:nvSpPr>
          <p:cNvPr id="1035" name="Oval 111"/>
          <p:cNvSpPr>
            <a:spLocks noChangeArrowheads="1"/>
          </p:cNvSpPr>
          <p:nvPr/>
        </p:nvSpPr>
        <p:spPr bwMode="gray">
          <a:xfrm>
            <a:off x="1133475" y="76200"/>
            <a:ext cx="828675" cy="857250"/>
          </a:xfrm>
          <a:prstGeom prst="ellipse">
            <a:avLst/>
          </a:prstGeom>
          <a:blipFill dpi="0" rotWithShape="1">
            <a:blip r:embed="rId1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036" name="Oval 109"/>
          <p:cNvSpPr>
            <a:spLocks noChangeArrowheads="1"/>
          </p:cNvSpPr>
          <p:nvPr/>
        </p:nvSpPr>
        <p:spPr bwMode="gray">
          <a:xfrm>
            <a:off x="179388" y="333375"/>
            <a:ext cx="1152525" cy="1223963"/>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037" name="Oval 110"/>
          <p:cNvSpPr>
            <a:spLocks noChangeArrowheads="1"/>
          </p:cNvSpPr>
          <p:nvPr/>
        </p:nvSpPr>
        <p:spPr bwMode="gray">
          <a:xfrm>
            <a:off x="190500" y="352425"/>
            <a:ext cx="1128713" cy="1185863"/>
          </a:xfrm>
          <a:prstGeom prst="ellipse">
            <a:avLst/>
          </a:pr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sp>
        <p:nvSpPr>
          <p:cNvPr id="1038" name="Oval 112"/>
          <p:cNvSpPr>
            <a:spLocks noChangeArrowheads="1"/>
          </p:cNvSpPr>
          <p:nvPr/>
        </p:nvSpPr>
        <p:spPr bwMode="gray">
          <a:xfrm>
            <a:off x="8120063" y="123825"/>
            <a:ext cx="757237" cy="795338"/>
          </a:xfrm>
          <a:prstGeom prst="ellipse">
            <a:avLst/>
          </a:prstGeom>
          <a:blipFill dpi="0" rotWithShape="1">
            <a:blip r:embed="rId16"/>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CN" altLang="en-US"/>
          </a:p>
        </p:txBody>
      </p:sp>
      <p:pic>
        <p:nvPicPr>
          <p:cNvPr id="1039" name="Picture 113" descr="西安财经学院_校徽"/>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459788" y="6165850"/>
            <a:ext cx="6842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1"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slow">
    <p:push/>
  </p:transition>
  <p:hf hdr="0" dt="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fontAlgn="base">
        <a:spcBef>
          <a:spcPct val="0"/>
        </a:spcBef>
        <a:spcAft>
          <a:spcPct val="0"/>
        </a:spcAft>
        <a:defRPr sz="3200" b="1">
          <a:solidFill>
            <a:schemeClr val="bg1"/>
          </a:solidFill>
          <a:latin typeface="Arial" panose="020B0604020202020204" pitchFamily="34" charset="0"/>
        </a:defRPr>
      </a:lvl6pPr>
      <a:lvl7pPr marL="914400" algn="ctr" rtl="0" fontAlgn="base">
        <a:spcBef>
          <a:spcPct val="0"/>
        </a:spcBef>
        <a:spcAft>
          <a:spcPct val="0"/>
        </a:spcAft>
        <a:defRPr sz="3200" b="1">
          <a:solidFill>
            <a:schemeClr val="bg1"/>
          </a:solidFill>
          <a:latin typeface="Arial" panose="020B0604020202020204" pitchFamily="34" charset="0"/>
        </a:defRPr>
      </a:lvl7pPr>
      <a:lvl8pPr marL="1371600" algn="ctr" rtl="0" fontAlgn="base">
        <a:spcBef>
          <a:spcPct val="0"/>
        </a:spcBef>
        <a:spcAft>
          <a:spcPct val="0"/>
        </a:spcAft>
        <a:defRPr sz="3200" b="1">
          <a:solidFill>
            <a:schemeClr val="bg1"/>
          </a:solidFill>
          <a:latin typeface="Arial" panose="020B0604020202020204" pitchFamily="34" charset="0"/>
        </a:defRPr>
      </a:lvl8pPr>
      <a:lvl9pPr marL="1828800" algn="ctr"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rtl="0" eaLnBrk="0" fontAlgn="base" hangingPunct="0">
        <a:spcBef>
          <a:spcPct val="20000"/>
        </a:spcBef>
        <a:spcAft>
          <a:spcPct val="0"/>
        </a:spcAft>
        <a:buClr>
          <a:schemeClr val="accent2"/>
        </a:buClr>
        <a:buChar char="•"/>
        <a:defRPr sz="2000" kern="1200">
          <a:solidFill>
            <a:schemeClr val="tx1"/>
          </a:solidFill>
          <a:latin typeface="仿宋_GB2312" pitchFamily="49" charset="-122"/>
          <a:ea typeface="仿宋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隶书" panose="02010509060101010101" pitchFamily="49" charset="-122"/>
          <a:ea typeface="隶书" panose="02010509060101010101" pitchFamily="49"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179388" y="0"/>
            <a:ext cx="6804025"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4000">
              <a:solidFill>
                <a:srgbClr val="000000"/>
              </a:solidFill>
              <a:latin typeface="Consolas" panose="020B0609020204030204" pitchFamily="49" charset="0"/>
              <a:ea typeface="楷体_GB2312"/>
            </a:endParaRPr>
          </a:p>
        </p:txBody>
      </p:sp>
      <p:sp>
        <p:nvSpPr>
          <p:cNvPr id="1027" name="Rectangle 106"/>
          <p:cNvSpPr>
            <a:spLocks noChangeArrowheads="1"/>
          </p:cNvSpPr>
          <p:nvPr/>
        </p:nvSpPr>
        <p:spPr bwMode="gray">
          <a:xfrm>
            <a:off x="0" y="549275"/>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028" name="Oval 107"/>
          <p:cNvSpPr>
            <a:spLocks noChangeArrowheads="1"/>
          </p:cNvSpPr>
          <p:nvPr/>
        </p:nvSpPr>
        <p:spPr bwMode="gray">
          <a:xfrm>
            <a:off x="1116013" y="58738"/>
            <a:ext cx="865187" cy="892175"/>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029" name="Oval 108"/>
          <p:cNvSpPr>
            <a:spLocks noChangeArrowheads="1"/>
          </p:cNvSpPr>
          <p:nvPr/>
        </p:nvSpPr>
        <p:spPr bwMode="gray">
          <a:xfrm>
            <a:off x="8101013" y="106363"/>
            <a:ext cx="790575" cy="830262"/>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2054"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3"/>
            <a:r>
              <a:rPr lang="zh-CN" altLang="en-US"/>
              <a:t>第五级</a:t>
            </a:r>
          </a:p>
        </p:txBody>
      </p:sp>
      <p:sp>
        <p:nvSpPr>
          <p:cNvPr id="2" name="Rectangle 5"/>
          <p:cNvSpPr>
            <a:spLocks noGrp="1" noChangeArrowheads="1"/>
          </p:cNvSpPr>
          <p:nvPr>
            <p:ph type="ftr" sz="quarter" idx="3"/>
          </p:nvPr>
        </p:nvSpPr>
        <p:spPr bwMode="gray">
          <a:xfrm>
            <a:off x="6372225"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1">
                <a:solidFill>
                  <a:srgbClr val="0066CC"/>
                </a:solidFill>
                <a:latin typeface="+mj-lt"/>
                <a:ea typeface="宋体" panose="02010600030101010101" pitchFamily="2" charset="-122"/>
              </a:defRPr>
            </a:lvl1pPr>
          </a:lstStyle>
          <a:p>
            <a:pPr>
              <a:defRPr/>
            </a:pPr>
            <a:r>
              <a:rPr lang="en-US" altLang="zh-CN"/>
              <a:t>http://xinxi.xaufe.edu.cn</a:t>
            </a:r>
          </a:p>
        </p:txBody>
      </p:sp>
      <p:sp>
        <p:nvSpPr>
          <p:cNvPr id="3" name="Rectangle 6"/>
          <p:cNvSpPr>
            <a:spLocks noGrp="1" noChangeArrowheads="1"/>
          </p:cNvSpPr>
          <p:nvPr>
            <p:ph type="sldNum" sz="quarter" idx="4"/>
          </p:nvPr>
        </p:nvSpPr>
        <p:spPr bwMode="gray">
          <a:xfrm>
            <a:off x="3995738" y="6524625"/>
            <a:ext cx="1296987"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solidFill>
                  <a:srgbClr val="000000"/>
                </a:solidFill>
                <a:latin typeface="+mj-lt"/>
                <a:ea typeface="宋体" panose="02010600030101010101" pitchFamily="2" charset="-122"/>
              </a:defRPr>
            </a:lvl1pPr>
          </a:lstStyle>
          <a:p>
            <a:pPr>
              <a:defRPr/>
            </a:pPr>
            <a:fld id="{A99EC08E-3B1B-4C59-87EE-690BA0F24584}" type="slidenum">
              <a:rPr lang="zh-CN" altLang="en-US"/>
              <a:pPr>
                <a:defRPr/>
              </a:pPr>
              <a:t>‹#›</a:t>
            </a:fld>
            <a:endParaRPr lang="en-US" altLang="zh-CN"/>
          </a:p>
        </p:txBody>
      </p:sp>
      <p:sp>
        <p:nvSpPr>
          <p:cNvPr id="2057" name="Rectangle 2"/>
          <p:cNvSpPr>
            <a:spLocks noGrp="1" noChangeArrowheads="1"/>
          </p:cNvSpPr>
          <p:nvPr>
            <p:ph type="title"/>
          </p:nvPr>
        </p:nvSpPr>
        <p:spPr bwMode="gray">
          <a:xfrm>
            <a:off x="2057400" y="609600"/>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solidFill>
                  <a:srgbClr val="000000"/>
                </a:solidFill>
                <a:latin typeface="+mj-lt"/>
                <a:ea typeface="宋体" panose="02010600030101010101" pitchFamily="2" charset="-122"/>
              </a:defRPr>
            </a:lvl1pPr>
          </a:lstStyle>
          <a:p>
            <a:pPr>
              <a:defRPr/>
            </a:pPr>
            <a:endParaRPr lang="en-US" altLang="zh-CN"/>
          </a:p>
        </p:txBody>
      </p:sp>
      <p:sp>
        <p:nvSpPr>
          <p:cNvPr id="1035" name="Oval 111"/>
          <p:cNvSpPr>
            <a:spLocks noChangeArrowheads="1"/>
          </p:cNvSpPr>
          <p:nvPr/>
        </p:nvSpPr>
        <p:spPr bwMode="gray">
          <a:xfrm>
            <a:off x="1133475" y="76200"/>
            <a:ext cx="828675" cy="857250"/>
          </a:xfrm>
          <a:prstGeom prst="ellipse">
            <a:avLst/>
          </a:prstGeom>
          <a:blipFill dpi="0" rotWithShape="1">
            <a:blip r:embed="rId1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036" name="Oval 109"/>
          <p:cNvSpPr>
            <a:spLocks noChangeArrowheads="1"/>
          </p:cNvSpPr>
          <p:nvPr/>
        </p:nvSpPr>
        <p:spPr bwMode="gray">
          <a:xfrm>
            <a:off x="179388" y="333375"/>
            <a:ext cx="1152525" cy="1223963"/>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037" name="Oval 110"/>
          <p:cNvSpPr>
            <a:spLocks noChangeArrowheads="1"/>
          </p:cNvSpPr>
          <p:nvPr/>
        </p:nvSpPr>
        <p:spPr bwMode="gray">
          <a:xfrm>
            <a:off x="190500" y="352425"/>
            <a:ext cx="1128713" cy="1185863"/>
          </a:xfrm>
          <a:prstGeom prst="ellipse">
            <a:avLst/>
          </a:pr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
        <p:nvSpPr>
          <p:cNvPr id="1038" name="Oval 112"/>
          <p:cNvSpPr>
            <a:spLocks noChangeArrowheads="1"/>
          </p:cNvSpPr>
          <p:nvPr/>
        </p:nvSpPr>
        <p:spPr bwMode="gray">
          <a:xfrm>
            <a:off x="8120063" y="123825"/>
            <a:ext cx="757237" cy="795338"/>
          </a:xfrm>
          <a:prstGeom prst="ellipse">
            <a:avLst/>
          </a:prstGeom>
          <a:blipFill dpi="0" rotWithShape="1">
            <a:blip r:embed="rId16"/>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pic>
        <p:nvPicPr>
          <p:cNvPr id="2063" name="Picture 113" descr="西安财经学院_校徽"/>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459788" y="6165850"/>
            <a:ext cx="6842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AutoShape 115"/>
          <p:cNvSpPr>
            <a:spLocks noChangeArrowheads="1"/>
          </p:cNvSpPr>
          <p:nvPr userDrawn="1"/>
        </p:nvSpPr>
        <p:spPr bwMode="auto">
          <a:xfrm>
            <a:off x="4495800" y="6497638"/>
            <a:ext cx="287338" cy="287337"/>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b="1">
                <a:solidFill>
                  <a:schemeClr val="tx1"/>
                </a:solidFill>
                <a:latin typeface="Consolas" panose="020B0609020204030204" pitchFamily="49" charset="0"/>
                <a:ea typeface="楷体_GB2312" pitchFamily="49" charset="-122"/>
              </a:defRPr>
            </a:lvl1pPr>
            <a:lvl2pPr marL="742950" indent="-285750">
              <a:defRPr sz="4000" b="1">
                <a:solidFill>
                  <a:schemeClr val="tx1"/>
                </a:solidFill>
                <a:latin typeface="Consolas" panose="020B0609020204030204" pitchFamily="49" charset="0"/>
                <a:ea typeface="楷体_GB2312" pitchFamily="49" charset="-122"/>
              </a:defRPr>
            </a:lvl2pPr>
            <a:lvl3pPr marL="1143000" indent="-228600">
              <a:defRPr sz="4000" b="1">
                <a:solidFill>
                  <a:schemeClr val="tx1"/>
                </a:solidFill>
                <a:latin typeface="Consolas" panose="020B0609020204030204" pitchFamily="49" charset="0"/>
                <a:ea typeface="楷体_GB2312" pitchFamily="49" charset="-122"/>
              </a:defRPr>
            </a:lvl3pPr>
            <a:lvl4pPr marL="1600200" indent="-228600">
              <a:defRPr sz="4000" b="1">
                <a:solidFill>
                  <a:schemeClr val="tx1"/>
                </a:solidFill>
                <a:latin typeface="Consolas" panose="020B0609020204030204" pitchFamily="49" charset="0"/>
                <a:ea typeface="楷体_GB2312" pitchFamily="49" charset="-122"/>
              </a:defRPr>
            </a:lvl4pPr>
            <a:lvl5pPr marL="2057400" indent="-228600">
              <a:defRPr sz="4000" b="1">
                <a:solidFill>
                  <a:schemeClr val="tx1"/>
                </a:solidFill>
                <a:latin typeface="Consolas" panose="020B0609020204030204" pitchFamily="49" charset="0"/>
                <a:ea typeface="楷体_GB2312" pitchFamily="49" charset="-122"/>
              </a:defRPr>
            </a:lvl5pPr>
            <a:lvl6pPr marL="25146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6pPr>
            <a:lvl7pPr marL="29718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7pPr>
            <a:lvl8pPr marL="34290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8pPr>
            <a:lvl9pPr marL="3886200" indent="-228600" eaLnBrk="0" fontAlgn="base" hangingPunct="0">
              <a:spcBef>
                <a:spcPct val="0"/>
              </a:spcBef>
              <a:spcAft>
                <a:spcPct val="0"/>
              </a:spcAft>
              <a:defRPr sz="4000" b="1">
                <a:solidFill>
                  <a:schemeClr val="tx1"/>
                </a:solidFill>
                <a:latin typeface="Consolas" panose="020B0609020204030204" pitchFamily="49" charset="0"/>
                <a:ea typeface="楷体_GB2312" pitchFamily="49" charset="-122"/>
              </a:defRPr>
            </a:lvl9pPr>
          </a:lstStyle>
          <a:p>
            <a:pPr eaLnBrk="1" hangingPunct="1">
              <a:defRPr/>
            </a:pPr>
            <a:endParaRPr lang="zh-CN"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712"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ransition spd="slow">
    <p:push/>
  </p:transition>
  <p:hf hdr="0" dt="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fontAlgn="base">
        <a:spcBef>
          <a:spcPct val="0"/>
        </a:spcBef>
        <a:spcAft>
          <a:spcPct val="0"/>
        </a:spcAft>
        <a:defRPr sz="3200" b="1">
          <a:solidFill>
            <a:schemeClr val="bg1"/>
          </a:solidFill>
          <a:latin typeface="Arial" panose="020B0604020202020204" pitchFamily="34" charset="0"/>
        </a:defRPr>
      </a:lvl6pPr>
      <a:lvl7pPr marL="914400" algn="ctr" rtl="0" fontAlgn="base">
        <a:spcBef>
          <a:spcPct val="0"/>
        </a:spcBef>
        <a:spcAft>
          <a:spcPct val="0"/>
        </a:spcAft>
        <a:defRPr sz="3200" b="1">
          <a:solidFill>
            <a:schemeClr val="bg1"/>
          </a:solidFill>
          <a:latin typeface="Arial" panose="020B0604020202020204" pitchFamily="34" charset="0"/>
        </a:defRPr>
      </a:lvl7pPr>
      <a:lvl8pPr marL="1371600" algn="ctr" rtl="0" fontAlgn="base">
        <a:spcBef>
          <a:spcPct val="0"/>
        </a:spcBef>
        <a:spcAft>
          <a:spcPct val="0"/>
        </a:spcAft>
        <a:defRPr sz="3200" b="1">
          <a:solidFill>
            <a:schemeClr val="bg1"/>
          </a:solidFill>
          <a:latin typeface="Arial" panose="020B0604020202020204" pitchFamily="34" charset="0"/>
        </a:defRPr>
      </a:lvl8pPr>
      <a:lvl9pPr marL="1828800" algn="ctr"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仿宋_GB2312" pitchFamily="49" charset="-122"/>
          <a:ea typeface="仿宋_GB2312" pitchFamily="49" charset="-122"/>
          <a:cs typeface="+mn-cs"/>
        </a:defRPr>
      </a:lvl3pPr>
      <a:lvl4pPr marL="1600200" indent="-228600" algn="l" rtl="0" eaLnBrk="0" fontAlgn="base" hangingPunct="0">
        <a:spcBef>
          <a:spcPct val="20000"/>
        </a:spcBef>
        <a:spcAft>
          <a:spcPct val="0"/>
        </a:spcAft>
        <a:buChar char="–"/>
        <a:defRPr sz="1600" kern="1200">
          <a:solidFill>
            <a:schemeClr val="tx1"/>
          </a:solidFill>
          <a:latin typeface="隶书" panose="02010509060101010101" pitchFamily="49" charset="-122"/>
          <a:ea typeface="隶书" panose="02010509060101010101" pitchFamily="49"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ftr" sz="quarter" idx="11"/>
          </p:nvPr>
        </p:nvSpPr>
        <p:spPr/>
        <p:txBody>
          <a:bodyPr/>
          <a:lstStyle/>
          <a:p>
            <a:pPr>
              <a:defRPr/>
            </a:pPr>
            <a:r>
              <a:rPr lang="en-US" altLang="zh-CN" dirty="0"/>
              <a:t>http://xinxi.xaufe.edu.cn</a:t>
            </a:r>
          </a:p>
        </p:txBody>
      </p:sp>
      <p:sp>
        <p:nvSpPr>
          <p:cNvPr id="7" name="Rectangle 6"/>
          <p:cNvSpPr>
            <a:spLocks noGrp="1" noChangeArrowheads="1"/>
          </p:cNvSpPr>
          <p:nvPr>
            <p:ph type="sldNum" sz="quarter" idx="12"/>
          </p:nvPr>
        </p:nvSpPr>
        <p:spPr/>
        <p:txBody>
          <a:bodyPr/>
          <a:lstStyle/>
          <a:p>
            <a:pPr>
              <a:defRPr/>
            </a:pPr>
            <a:fld id="{773F919E-288C-4EFE-9F91-41093AF16EFE}" type="slidenum">
              <a:rPr lang="zh-CN" altLang="en-US"/>
              <a:pPr>
                <a:defRPr/>
              </a:pPr>
              <a:t>1</a:t>
            </a:fld>
            <a:endParaRPr lang="en-US" altLang="zh-CN"/>
          </a:p>
        </p:txBody>
      </p:sp>
      <p:sp>
        <p:nvSpPr>
          <p:cNvPr id="6148" name="Rectangle 5"/>
          <p:cNvSpPr>
            <a:spLocks noGrp="1" noChangeArrowheads="1"/>
          </p:cNvSpPr>
          <p:nvPr>
            <p:ph type="subTitle" idx="1"/>
          </p:nvPr>
        </p:nvSpPr>
        <p:spPr>
          <a:xfrm>
            <a:off x="1258888" y="5373688"/>
            <a:ext cx="6121400" cy="457200"/>
          </a:xfrm>
        </p:spPr>
        <p:txBody>
          <a:bodyPr/>
          <a:lstStyle/>
          <a:p>
            <a:pPr eaLnBrk="1" hangingPunct="1"/>
            <a:r>
              <a:rPr lang="zh-CN" altLang="en-US"/>
              <a:t>西安财经学院 信息学院</a:t>
            </a:r>
            <a:endParaRPr lang="en-US" altLang="zh-CN"/>
          </a:p>
          <a:p>
            <a:pPr eaLnBrk="1" hangingPunct="1"/>
            <a:endParaRPr lang="en-US" altLang="zh-CN"/>
          </a:p>
        </p:txBody>
      </p:sp>
      <p:sp>
        <p:nvSpPr>
          <p:cNvPr id="6149" name="Rectangle 21"/>
          <p:cNvSpPr>
            <a:spLocks noGrp="1" noChangeArrowheads="1"/>
          </p:cNvSpPr>
          <p:nvPr>
            <p:ph type="ctrTitle"/>
          </p:nvPr>
        </p:nvSpPr>
        <p:spPr>
          <a:xfrm>
            <a:off x="1763713" y="476250"/>
            <a:ext cx="7232650" cy="1152525"/>
          </a:xfrm>
        </p:spPr>
        <p:txBody>
          <a:bodyPr/>
          <a:lstStyle/>
          <a:p>
            <a:pPr eaLnBrk="1" hangingPunct="1"/>
            <a:r>
              <a:rPr lang="zh-CN" altLang="en-US" b="1">
                <a:solidFill>
                  <a:srgbClr val="FF3300"/>
                </a:solidFill>
              </a:rPr>
              <a:t>面向对象技术与编程</a:t>
            </a:r>
            <a:br>
              <a:rPr lang="en-US" altLang="zh-CN" b="1">
                <a:solidFill>
                  <a:srgbClr val="FF3300"/>
                </a:solidFill>
              </a:rPr>
            </a:br>
            <a:r>
              <a:rPr lang="en-US" altLang="zh-CN" sz="3600"/>
              <a:t>C++ How to Program</a:t>
            </a:r>
            <a:r>
              <a:rPr lang="zh-CN" altLang="en-US" sz="3600"/>
              <a:t>（</a:t>
            </a:r>
            <a:r>
              <a:rPr lang="en-US" altLang="zh-CN" sz="3600"/>
              <a:t>9th</a:t>
            </a:r>
            <a:r>
              <a:rPr lang="zh-CN" altLang="en-US" sz="3600"/>
              <a:t>）</a:t>
            </a:r>
            <a:endParaRPr lang="en-US" altLang="zh-CN" sz="3600" b="1">
              <a:solidFill>
                <a:srgbClr val="FF3300"/>
              </a:solidFil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如何确定构造类型变量在内存中占用存储空间的大小？</a:t>
            </a:r>
            <a:endParaRPr lang="en-US" altLang="zh-CN" dirty="0"/>
          </a:p>
          <a:p>
            <a:endParaRPr lang="en-US" altLang="zh-CN" dirty="0"/>
          </a:p>
          <a:p>
            <a:r>
              <a:rPr lang="zh-CN" altLang="zh-CN" dirty="0"/>
              <a:t>构造数据类型有多个不同类型的基本成员变量组成，其变量所占内存空间大小是所有成员变量所占空间大小的总和。但共用体除外，共用体变量所占空间大小有所有成员变量中占用空间最大的成员决定。</a:t>
            </a:r>
          </a:p>
          <a:p>
            <a:r>
              <a:rPr lang="en-US" altLang="zh-CN" dirty="0"/>
              <a:t> </a:t>
            </a:r>
            <a:endParaRPr lang="zh-CN" altLang="zh-CN" dirty="0"/>
          </a:p>
          <a:p>
            <a:endParaRPr lang="zh-CN" altLang="en-US" dirty="0"/>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10</a:t>
            </a:fld>
            <a:endParaRPr lang="en-US" altLang="zh-CN"/>
          </a:p>
        </p:txBody>
      </p:sp>
    </p:spTree>
    <p:extLst>
      <p:ext uri="{BB962C8B-B14F-4D97-AF65-F5344CB8AC3E}">
        <p14:creationId xmlns:p14="http://schemas.microsoft.com/office/powerpoint/2010/main" val="346102010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819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4514B3EF-03A7-488C-B876-41A15EB560A5}" type="slidenum">
              <a:rPr lang="zh-CN" altLang="en-US" sz="1000" smtClean="0">
                <a:latin typeface="Arial" panose="020B0604020202020204" pitchFamily="34" charset="0"/>
                <a:ea typeface="宋体" panose="02010600030101010101" pitchFamily="2" charset="-122"/>
              </a:rPr>
              <a:pPr>
                <a:spcBef>
                  <a:spcPct val="0"/>
                </a:spcBef>
                <a:buClrTx/>
                <a:buFontTx/>
                <a:buNone/>
              </a:pPr>
              <a:t>11</a:t>
            </a:fld>
            <a:endParaRPr lang="en-US" altLang="zh-CN" sz="1000">
              <a:latin typeface="Arial" panose="020B0604020202020204" pitchFamily="34" charset="0"/>
              <a:ea typeface="宋体" panose="02010600030101010101" pitchFamily="2" charset="-122"/>
            </a:endParaRPr>
          </a:p>
        </p:txBody>
      </p:sp>
      <p:sp>
        <p:nvSpPr>
          <p:cNvPr id="8196" name="Rectangle 3"/>
          <p:cNvSpPr>
            <a:spLocks noChangeArrowheads="1"/>
          </p:cNvSpPr>
          <p:nvPr/>
        </p:nvSpPr>
        <p:spPr bwMode="auto">
          <a:xfrm>
            <a:off x="2617788"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8197" name="Rectangle 7"/>
          <p:cNvSpPr>
            <a:spLocks noGrp="1" noChangeArrowheads="1"/>
          </p:cNvSpPr>
          <p:nvPr>
            <p:ph type="body" idx="1"/>
          </p:nvPr>
        </p:nvSpPr>
        <p:spPr>
          <a:xfrm>
            <a:off x="2699792" y="1600200"/>
            <a:ext cx="4489996" cy="4997450"/>
          </a:xfrm>
          <a:noFill/>
        </p:spPr>
        <p:txBody>
          <a:bodyPr lIns="92075" tIns="46038" rIns="92075" bIns="46038"/>
          <a:lstStyle/>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#include &lt;</a:t>
            </a:r>
            <a:r>
              <a:rPr lang="en-US" altLang="zh-CN" sz="2500" dirty="0" err="1">
                <a:latin typeface="Tahoma" panose="020B0604030504040204" pitchFamily="34" charset="0"/>
                <a:ea typeface="Tahoma" panose="020B0604030504040204" pitchFamily="34" charset="0"/>
                <a:cs typeface="Tahoma" panose="020B0604030504040204" pitchFamily="34" charset="0"/>
              </a:rPr>
              <a:t>iostream</a:t>
            </a:r>
            <a:r>
              <a:rPr lang="en-US" altLang="zh-CN" sz="2500" dirty="0">
                <a:latin typeface="Tahoma" panose="020B0604030504040204" pitchFamily="34" charset="0"/>
                <a:ea typeface="Tahoma" panose="020B0604030504040204" pitchFamily="34" charset="0"/>
                <a:cs typeface="Tahoma" panose="020B0604030504040204" pitchFamily="34" charset="0"/>
              </a:rPr>
              <a:t>&gt;</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using namespace </a:t>
            </a:r>
            <a:r>
              <a:rPr lang="en-US" altLang="zh-CN" sz="2500" dirty="0" err="1">
                <a:latin typeface="Tahoma" panose="020B0604030504040204" pitchFamily="34" charset="0"/>
                <a:ea typeface="Tahoma" panose="020B0604030504040204" pitchFamily="34" charset="0"/>
                <a:cs typeface="Tahoma" panose="020B0604030504040204" pitchFamily="34" charset="0"/>
              </a:rPr>
              <a:t>std</a:t>
            </a:r>
            <a:r>
              <a:rPr lang="en-US" altLang="zh-CN" sz="2500" dirty="0">
                <a:latin typeface="Tahoma" panose="020B0604030504040204" pitchFamily="34" charset="0"/>
                <a:ea typeface="Tahoma" panose="020B0604030504040204" pitchFamily="34" charset="0"/>
                <a:cs typeface="Tahoma" panose="020B0604030504040204" pitchFamily="34" charset="0"/>
              </a:rPr>
              <a:t>;</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void main()</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a:t>
            </a:r>
            <a:r>
              <a:rPr lang="en-US" altLang="zh-CN" sz="2500" dirty="0" err="1">
                <a:solidFill>
                  <a:srgbClr val="0066CC"/>
                </a:solidFill>
                <a:latin typeface="Tahoma" panose="020B0604030504040204" pitchFamily="34" charset="0"/>
                <a:ea typeface="Tahoma" panose="020B0604030504040204" pitchFamily="34" charset="0"/>
                <a:cs typeface="Tahoma" panose="020B0604030504040204" pitchFamily="34" charset="0"/>
              </a:rPr>
              <a:t>const</a:t>
            </a:r>
            <a:r>
              <a:rPr lang="en-US" altLang="zh-CN" sz="2500" dirty="0">
                <a:solidFill>
                  <a:srgbClr val="0066CC"/>
                </a:solidFill>
                <a:latin typeface="Tahoma" panose="020B0604030504040204" pitchFamily="34" charset="0"/>
                <a:ea typeface="Tahoma" panose="020B0604030504040204" pitchFamily="34" charset="0"/>
                <a:cs typeface="Tahoma" panose="020B0604030504040204" pitchFamily="34" charset="0"/>
              </a:rPr>
              <a:t> </a:t>
            </a:r>
            <a:r>
              <a:rPr lang="en-US" altLang="zh-CN" sz="2500" dirty="0" err="1">
                <a:solidFill>
                  <a:srgbClr val="0066CC"/>
                </a:solidFill>
                <a:latin typeface="Tahoma" panose="020B0604030504040204" pitchFamily="34" charset="0"/>
                <a:ea typeface="Tahoma" panose="020B0604030504040204" pitchFamily="34" charset="0"/>
                <a:cs typeface="Tahoma" panose="020B0604030504040204" pitchFamily="34" charset="0"/>
              </a:rPr>
              <a:t>int</a:t>
            </a:r>
            <a:r>
              <a:rPr lang="en-US" altLang="zh-CN" sz="2500" dirty="0">
                <a:latin typeface="Tahoma" panose="020B0604030504040204" pitchFamily="34" charset="0"/>
                <a:ea typeface="Tahoma" panose="020B0604030504040204" pitchFamily="34" charset="0"/>
                <a:cs typeface="Tahoma" panose="020B0604030504040204" pitchFamily="34" charset="0"/>
              </a:rPr>
              <a:t> PRICE=30;</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a:t>
            </a:r>
            <a:r>
              <a:rPr lang="en-US" altLang="zh-CN" sz="2500" dirty="0" err="1">
                <a:solidFill>
                  <a:srgbClr val="0066CC"/>
                </a:solidFill>
                <a:latin typeface="Tahoma" panose="020B0604030504040204" pitchFamily="34" charset="0"/>
                <a:ea typeface="Tahoma" panose="020B0604030504040204" pitchFamily="34" charset="0"/>
                <a:cs typeface="Tahoma" panose="020B0604030504040204" pitchFamily="34" charset="0"/>
              </a:rPr>
              <a:t>int</a:t>
            </a:r>
            <a:r>
              <a:rPr lang="en-US" altLang="zh-CN" sz="2500" dirty="0">
                <a:latin typeface="Tahoma" panose="020B0604030504040204" pitchFamily="34" charset="0"/>
                <a:ea typeface="Tahoma" panose="020B0604030504040204" pitchFamily="34" charset="0"/>
                <a:cs typeface="Tahoma" panose="020B0604030504040204" pitchFamily="34" charset="0"/>
              </a:rPr>
              <a:t> </a:t>
            </a:r>
            <a:r>
              <a:rPr lang="en-US" altLang="zh-CN" sz="2500" dirty="0" err="1">
                <a:latin typeface="Tahoma" panose="020B0604030504040204" pitchFamily="34" charset="0"/>
                <a:ea typeface="Tahoma" panose="020B0604030504040204" pitchFamily="34" charset="0"/>
                <a:cs typeface="Tahoma" panose="020B0604030504040204" pitchFamily="34" charset="0"/>
              </a:rPr>
              <a:t>num,total</a:t>
            </a:r>
            <a:r>
              <a:rPr lang="en-US" altLang="zh-CN" sz="2500" dirty="0">
                <a:latin typeface="Tahoma" panose="020B0604030504040204" pitchFamily="34" charset="0"/>
                <a:ea typeface="Tahoma" panose="020B0604030504040204" pitchFamily="34" charset="0"/>
                <a:cs typeface="Tahoma" panose="020B0604030504040204" pitchFamily="34" charset="0"/>
              </a:rPr>
              <a:t>;</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a:t>
            </a:r>
            <a:r>
              <a:rPr lang="en-US" altLang="zh-CN" sz="2500" dirty="0">
                <a:solidFill>
                  <a:srgbClr val="0066CC"/>
                </a:solidFill>
                <a:latin typeface="Tahoma" panose="020B0604030504040204" pitchFamily="34" charset="0"/>
                <a:ea typeface="Tahoma" panose="020B0604030504040204" pitchFamily="34" charset="0"/>
                <a:cs typeface="Tahoma" panose="020B0604030504040204" pitchFamily="34" charset="0"/>
              </a:rPr>
              <a:t>float</a:t>
            </a:r>
            <a:r>
              <a:rPr lang="en-US" altLang="zh-CN" sz="2500" dirty="0">
                <a:latin typeface="Tahoma" panose="020B0604030504040204" pitchFamily="34" charset="0"/>
                <a:ea typeface="Tahoma" panose="020B0604030504040204" pitchFamily="34" charset="0"/>
                <a:cs typeface="Tahoma" panose="020B0604030504040204" pitchFamily="34" charset="0"/>
              </a:rPr>
              <a:t> v ,r ,h;</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a:t>
            </a:r>
            <a:r>
              <a:rPr lang="en-US" altLang="zh-CN" sz="2500" dirty="0" err="1">
                <a:latin typeface="Tahoma" panose="020B0604030504040204" pitchFamily="34" charset="0"/>
                <a:ea typeface="Tahoma" panose="020B0604030504040204" pitchFamily="34" charset="0"/>
                <a:cs typeface="Tahoma" panose="020B0604030504040204" pitchFamily="34" charset="0"/>
              </a:rPr>
              <a:t>num</a:t>
            </a:r>
            <a:r>
              <a:rPr lang="en-US" altLang="zh-CN" sz="2500" dirty="0">
                <a:latin typeface="Tahoma" panose="020B0604030504040204" pitchFamily="34" charset="0"/>
                <a:ea typeface="Tahoma" panose="020B0604030504040204" pitchFamily="34" charset="0"/>
                <a:cs typeface="Tahoma" panose="020B0604030504040204" pitchFamily="34" charset="0"/>
              </a:rPr>
              <a:t>=10;</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total=</a:t>
            </a:r>
            <a:r>
              <a:rPr lang="en-US" altLang="zh-CN" sz="2500" dirty="0" err="1">
                <a:latin typeface="Tahoma" panose="020B0604030504040204" pitchFamily="34" charset="0"/>
                <a:ea typeface="Tahoma" panose="020B0604030504040204" pitchFamily="34" charset="0"/>
                <a:cs typeface="Tahoma" panose="020B0604030504040204" pitchFamily="34" charset="0"/>
              </a:rPr>
              <a:t>num</a:t>
            </a:r>
            <a:r>
              <a:rPr lang="en-US" altLang="zh-CN" sz="2500" dirty="0">
                <a:latin typeface="Tahoma" panose="020B0604030504040204" pitchFamily="34" charset="0"/>
                <a:ea typeface="Tahoma" panose="020B0604030504040204" pitchFamily="34" charset="0"/>
                <a:cs typeface="Tahoma" panose="020B0604030504040204" pitchFamily="34" charset="0"/>
              </a:rPr>
              <a:t>*PRICE;</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a:t>
            </a:r>
            <a:r>
              <a:rPr lang="en-US" altLang="zh-CN" sz="2500" dirty="0" err="1">
                <a:latin typeface="Tahoma" panose="020B0604030504040204" pitchFamily="34" charset="0"/>
                <a:ea typeface="Tahoma" panose="020B0604030504040204" pitchFamily="34" charset="0"/>
                <a:cs typeface="Tahoma" panose="020B0604030504040204" pitchFamily="34" charset="0"/>
              </a:rPr>
              <a:t>cout</a:t>
            </a:r>
            <a:r>
              <a:rPr lang="en-US" altLang="zh-CN" sz="2500" dirty="0">
                <a:latin typeface="Tahoma" panose="020B0604030504040204" pitchFamily="34" charset="0"/>
                <a:ea typeface="Tahoma" panose="020B0604030504040204" pitchFamily="34" charset="0"/>
                <a:cs typeface="Tahoma" panose="020B0604030504040204" pitchFamily="34" charset="0"/>
              </a:rPr>
              <a:t>&lt;&lt;total &lt;&lt;</a:t>
            </a:r>
            <a:r>
              <a:rPr lang="en-US" altLang="zh-CN" sz="2500" dirty="0" err="1">
                <a:latin typeface="Tahoma" panose="020B0604030504040204" pitchFamily="34" charset="0"/>
                <a:ea typeface="Tahoma" panose="020B0604030504040204" pitchFamily="34" charset="0"/>
                <a:cs typeface="Tahoma" panose="020B0604030504040204" pitchFamily="34" charset="0"/>
              </a:rPr>
              <a:t>endl</a:t>
            </a:r>
            <a:r>
              <a:rPr lang="en-US" altLang="zh-CN" sz="2500" dirty="0">
                <a:latin typeface="Tahoma" panose="020B0604030504040204" pitchFamily="34" charset="0"/>
                <a:ea typeface="Tahoma" panose="020B0604030504040204" pitchFamily="34" charset="0"/>
                <a:cs typeface="Tahoma" panose="020B0604030504040204" pitchFamily="34" charset="0"/>
              </a:rPr>
              <a:t>;</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r=2.5;</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h=3.2;</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v=3.14159*r*r*h;</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    </a:t>
            </a:r>
            <a:r>
              <a:rPr lang="en-US" altLang="zh-CN" sz="2500" dirty="0" err="1">
                <a:latin typeface="Tahoma" panose="020B0604030504040204" pitchFamily="34" charset="0"/>
                <a:ea typeface="Tahoma" panose="020B0604030504040204" pitchFamily="34" charset="0"/>
                <a:cs typeface="Tahoma" panose="020B0604030504040204" pitchFamily="34" charset="0"/>
              </a:rPr>
              <a:t>cout</a:t>
            </a:r>
            <a:r>
              <a:rPr lang="en-US" altLang="zh-CN" sz="2500" dirty="0">
                <a:latin typeface="Tahoma" panose="020B0604030504040204" pitchFamily="34" charset="0"/>
                <a:ea typeface="Tahoma" panose="020B0604030504040204" pitchFamily="34" charset="0"/>
                <a:cs typeface="Tahoma" panose="020B0604030504040204" pitchFamily="34" charset="0"/>
              </a:rPr>
              <a:t>&lt;&lt; v &lt;&lt;</a:t>
            </a:r>
            <a:r>
              <a:rPr lang="en-US" altLang="zh-CN" sz="2500" dirty="0" err="1">
                <a:latin typeface="Tahoma" panose="020B0604030504040204" pitchFamily="34" charset="0"/>
                <a:ea typeface="Tahoma" panose="020B0604030504040204" pitchFamily="34" charset="0"/>
                <a:cs typeface="Tahoma" panose="020B0604030504040204" pitchFamily="34" charset="0"/>
              </a:rPr>
              <a:t>endl</a:t>
            </a:r>
            <a:r>
              <a:rPr lang="en-US" altLang="zh-CN" sz="2500" dirty="0">
                <a:latin typeface="Tahoma" panose="020B0604030504040204" pitchFamily="34" charset="0"/>
                <a:ea typeface="Tahoma" panose="020B0604030504040204" pitchFamily="34" charset="0"/>
                <a:cs typeface="Tahoma" panose="020B0604030504040204" pitchFamily="34" charset="0"/>
              </a:rPr>
              <a:t>;</a:t>
            </a:r>
          </a:p>
          <a:p>
            <a:pPr eaLnBrk="1" hangingPunct="1">
              <a:lnSpc>
                <a:spcPct val="75000"/>
              </a:lnSpc>
              <a:spcBef>
                <a:spcPct val="10000"/>
              </a:spcBef>
              <a:buFont typeface="Wingdings" panose="05000000000000000000" pitchFamily="2" charset="2"/>
              <a:buNone/>
            </a:pPr>
            <a:r>
              <a:rPr lang="en-US" altLang="zh-CN" sz="2500" dirty="0">
                <a:latin typeface="Tahoma" panose="020B0604030504040204" pitchFamily="34" charset="0"/>
                <a:ea typeface="Tahoma" panose="020B0604030504040204" pitchFamily="34" charset="0"/>
                <a:cs typeface="Tahoma" panose="020B0604030504040204" pitchFamily="34" charset="0"/>
              </a:rPr>
              <a:t>}</a:t>
            </a:r>
          </a:p>
        </p:txBody>
      </p:sp>
      <p:sp>
        <p:nvSpPr>
          <p:cNvPr id="8198" name="Oval 10"/>
          <p:cNvSpPr>
            <a:spLocks noChangeArrowheads="1"/>
          </p:cNvSpPr>
          <p:nvPr/>
        </p:nvSpPr>
        <p:spPr bwMode="auto">
          <a:xfrm>
            <a:off x="6762750" y="4724400"/>
            <a:ext cx="977900" cy="673100"/>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lgn="ctr">
              <a:spcBef>
                <a:spcPct val="0"/>
              </a:spcBef>
              <a:buClrTx/>
              <a:buFontTx/>
              <a:buNone/>
            </a:pPr>
            <a:r>
              <a:rPr lang="zh-CN" altLang="en-US" b="0">
                <a:solidFill>
                  <a:schemeClr val="tx2"/>
                </a:solidFill>
                <a:latin typeface="Times New Roman" panose="02020603050405020304" pitchFamily="18" charset="0"/>
                <a:ea typeface="宋体" panose="02010600030101010101" pitchFamily="2" charset="-122"/>
              </a:rPr>
              <a:t>常量</a:t>
            </a:r>
          </a:p>
        </p:txBody>
      </p:sp>
      <p:sp>
        <p:nvSpPr>
          <p:cNvPr id="8199" name="Line 12"/>
          <p:cNvSpPr>
            <a:spLocks noChangeShapeType="1"/>
          </p:cNvSpPr>
          <p:nvPr/>
        </p:nvSpPr>
        <p:spPr bwMode="auto">
          <a:xfrm flipV="1">
            <a:off x="2374900" y="4046538"/>
            <a:ext cx="836613" cy="379412"/>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0" name="Line 13"/>
          <p:cNvSpPr>
            <a:spLocks noChangeShapeType="1"/>
          </p:cNvSpPr>
          <p:nvPr/>
        </p:nvSpPr>
        <p:spPr bwMode="auto">
          <a:xfrm>
            <a:off x="2374900" y="4425950"/>
            <a:ext cx="760413"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Oval 14"/>
          <p:cNvSpPr>
            <a:spLocks noChangeArrowheads="1"/>
          </p:cNvSpPr>
          <p:nvPr/>
        </p:nvSpPr>
        <p:spPr bwMode="auto">
          <a:xfrm>
            <a:off x="1465263" y="4279900"/>
            <a:ext cx="977900" cy="673100"/>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lgn="ctr">
              <a:spcBef>
                <a:spcPct val="0"/>
              </a:spcBef>
              <a:buClrTx/>
              <a:buFontTx/>
              <a:buNone/>
            </a:pPr>
            <a:r>
              <a:rPr lang="zh-CN" altLang="en-US" b="0">
                <a:solidFill>
                  <a:schemeClr val="tx2"/>
                </a:solidFill>
                <a:latin typeface="宋体" panose="02010600030101010101" pitchFamily="2" charset="-122"/>
                <a:ea typeface="宋体" panose="02010600030101010101" pitchFamily="2" charset="-122"/>
              </a:rPr>
              <a:t>变量</a:t>
            </a:r>
          </a:p>
        </p:txBody>
      </p:sp>
      <p:sp>
        <p:nvSpPr>
          <p:cNvPr id="8202" name="Line 16"/>
          <p:cNvSpPr>
            <a:spLocks noChangeShapeType="1"/>
          </p:cNvSpPr>
          <p:nvPr/>
        </p:nvSpPr>
        <p:spPr bwMode="auto">
          <a:xfrm>
            <a:off x="2139950" y="3422650"/>
            <a:ext cx="1065213"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3" name="Line 17"/>
          <p:cNvSpPr>
            <a:spLocks noChangeShapeType="1"/>
          </p:cNvSpPr>
          <p:nvPr/>
        </p:nvSpPr>
        <p:spPr bwMode="auto">
          <a:xfrm>
            <a:off x="2139950" y="3424238"/>
            <a:ext cx="1065213" cy="379412"/>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 name="Rectangle 18"/>
          <p:cNvSpPr>
            <a:spLocks noChangeArrowheads="1"/>
          </p:cNvSpPr>
          <p:nvPr/>
        </p:nvSpPr>
        <p:spPr bwMode="auto">
          <a:xfrm>
            <a:off x="849313" y="2971800"/>
            <a:ext cx="1282700" cy="901700"/>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lgn="ctr">
              <a:spcBef>
                <a:spcPct val="0"/>
              </a:spcBef>
              <a:buClrTx/>
              <a:buFontTx/>
              <a:buNone/>
            </a:pPr>
            <a:r>
              <a:rPr lang="zh-CN" altLang="en-US" b="0">
                <a:solidFill>
                  <a:schemeClr val="tx2"/>
                </a:solidFill>
                <a:latin typeface="宋体" panose="02010600030101010101" pitchFamily="2" charset="-122"/>
                <a:ea typeface="宋体" panose="02010600030101010101" pitchFamily="2" charset="-122"/>
              </a:rPr>
              <a:t>变量先声</a:t>
            </a:r>
          </a:p>
          <a:p>
            <a:pPr algn="ctr">
              <a:spcBef>
                <a:spcPct val="0"/>
              </a:spcBef>
              <a:buClrTx/>
              <a:buFontTx/>
              <a:buNone/>
            </a:pPr>
            <a:r>
              <a:rPr lang="zh-CN" altLang="en-US" b="0">
                <a:solidFill>
                  <a:schemeClr val="tx2"/>
                </a:solidFill>
                <a:latin typeface="宋体" panose="02010600030101010101" pitchFamily="2" charset="-122"/>
                <a:ea typeface="宋体" panose="02010600030101010101" pitchFamily="2" charset="-122"/>
              </a:rPr>
              <a:t>明后使用</a:t>
            </a:r>
          </a:p>
        </p:txBody>
      </p:sp>
      <p:sp>
        <p:nvSpPr>
          <p:cNvPr id="8205" name="未知"/>
          <p:cNvSpPr>
            <a:spLocks/>
          </p:cNvSpPr>
          <p:nvPr/>
        </p:nvSpPr>
        <p:spPr bwMode="auto">
          <a:xfrm flipV="1">
            <a:off x="5360988" y="2590800"/>
            <a:ext cx="1454150" cy="333375"/>
          </a:xfrm>
          <a:custGeom>
            <a:avLst/>
            <a:gdLst>
              <a:gd name="T0" fmla="*/ 0 w 961"/>
              <a:gd name="T1" fmla="*/ 0 h 337"/>
              <a:gd name="T2" fmla="*/ 0 w 961"/>
              <a:gd name="T3" fmla="*/ 328810631 h 337"/>
              <a:gd name="T4" fmla="*/ 2147483646 w 961"/>
              <a:gd name="T5" fmla="*/ 328810631 h 337"/>
              <a:gd name="T6" fmla="*/ 0 60000 65536"/>
              <a:gd name="T7" fmla="*/ 0 60000 65536"/>
              <a:gd name="T8" fmla="*/ 0 60000 65536"/>
            </a:gdLst>
            <a:ahLst/>
            <a:cxnLst>
              <a:cxn ang="T6">
                <a:pos x="T0" y="T1"/>
              </a:cxn>
              <a:cxn ang="T7">
                <a:pos x="T2" y="T3"/>
              </a:cxn>
              <a:cxn ang="T8">
                <a:pos x="T4" y="T5"/>
              </a:cxn>
            </a:cxnLst>
            <a:rect l="0" t="0" r="r" b="b"/>
            <a:pathLst>
              <a:path w="961" h="337">
                <a:moveTo>
                  <a:pt x="0" y="0"/>
                </a:moveTo>
                <a:lnTo>
                  <a:pt x="0" y="336"/>
                </a:lnTo>
                <a:lnTo>
                  <a:pt x="960" y="336"/>
                </a:lnTo>
              </a:path>
            </a:pathLst>
          </a:custGeom>
          <a:noFill/>
          <a:ln w="12700" cap="rnd" cmpd="sng">
            <a:solidFill>
              <a:schemeClr val="tx1"/>
            </a:solidFill>
            <a:round/>
            <a:headEnd type="stealth"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6" name="Oval 21"/>
          <p:cNvSpPr>
            <a:spLocks noChangeArrowheads="1"/>
          </p:cNvSpPr>
          <p:nvPr/>
        </p:nvSpPr>
        <p:spPr bwMode="auto">
          <a:xfrm>
            <a:off x="6802438" y="2205038"/>
            <a:ext cx="1587500" cy="673100"/>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lgn="ctr">
              <a:spcBef>
                <a:spcPct val="0"/>
              </a:spcBef>
              <a:buClrTx/>
              <a:buFontTx/>
              <a:buNone/>
            </a:pPr>
            <a:r>
              <a:rPr lang="zh-CN" altLang="en-US" b="0">
                <a:solidFill>
                  <a:schemeClr val="tx2"/>
                </a:solidFill>
                <a:latin typeface="宋体" panose="02010600030101010101" pitchFamily="2" charset="-122"/>
                <a:ea typeface="宋体" panose="02010600030101010101" pitchFamily="2" charset="-122"/>
              </a:rPr>
              <a:t>符号常量</a:t>
            </a:r>
          </a:p>
        </p:txBody>
      </p:sp>
      <p:sp>
        <p:nvSpPr>
          <p:cNvPr id="8207" name="Rectangle 26"/>
          <p:cNvSpPr>
            <a:spLocks noChangeArrowheads="1"/>
          </p:cNvSpPr>
          <p:nvPr/>
        </p:nvSpPr>
        <p:spPr bwMode="gray">
          <a:xfrm>
            <a:off x="2057400" y="609600"/>
            <a:ext cx="60198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lgn="ctr" eaLnBrk="1" hangingPunct="1">
              <a:spcBef>
                <a:spcPct val="0"/>
              </a:spcBef>
              <a:buClrTx/>
              <a:buFontTx/>
              <a:buNone/>
            </a:pPr>
            <a:r>
              <a:rPr lang="en-US" altLang="zh-CN" sz="3600" dirty="0">
                <a:solidFill>
                  <a:schemeClr val="bg1"/>
                </a:solidFill>
                <a:latin typeface="微软雅黑" panose="020B0503020204020204" pitchFamily="34" charset="-122"/>
                <a:ea typeface="微软雅黑" panose="020B0503020204020204" pitchFamily="34" charset="-122"/>
              </a:rPr>
              <a:t>1. </a:t>
            </a:r>
            <a:r>
              <a:rPr lang="zh-CN" altLang="en-US" sz="3600" dirty="0">
                <a:solidFill>
                  <a:schemeClr val="bg1"/>
                </a:solidFill>
                <a:latin typeface="微软雅黑" panose="020B0503020204020204" pitchFamily="34" charset="-122"/>
                <a:ea typeface="微软雅黑" panose="020B0503020204020204" pitchFamily="34" charset="-122"/>
              </a:rPr>
              <a:t>常量与变量</a:t>
            </a:r>
          </a:p>
        </p:txBody>
      </p:sp>
      <p:sp>
        <p:nvSpPr>
          <p:cNvPr id="8208" name="Line 27"/>
          <p:cNvSpPr>
            <a:spLocks noChangeShapeType="1"/>
          </p:cNvSpPr>
          <p:nvPr/>
        </p:nvSpPr>
        <p:spPr bwMode="auto">
          <a:xfrm flipH="1">
            <a:off x="4643438" y="5084763"/>
            <a:ext cx="2089150" cy="43180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206"/>
                                        </p:tgtEl>
                                        <p:attrNameLst>
                                          <p:attrName>style.visibility</p:attrName>
                                        </p:attrNameLst>
                                      </p:cBhvr>
                                      <p:to>
                                        <p:strVal val="visible"/>
                                      </p:to>
                                    </p:set>
                                    <p:animEffect transition="in" filter="wipe(right)">
                                      <p:cBhvr>
                                        <p:cTn id="7" dur="500"/>
                                        <p:tgtEl>
                                          <p:spTgt spid="820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205"/>
                                        </p:tgtEl>
                                        <p:attrNameLst>
                                          <p:attrName>style.visibility</p:attrName>
                                        </p:attrNameLst>
                                      </p:cBhvr>
                                      <p:to>
                                        <p:strVal val="visible"/>
                                      </p:to>
                                    </p:set>
                                    <p:animEffect transition="in" filter="wipe(right)">
                                      <p:cBhvr>
                                        <p:cTn id="10" dur="500"/>
                                        <p:tgtEl>
                                          <p:spTgt spid="820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204"/>
                                        </p:tgtEl>
                                        <p:attrNameLst>
                                          <p:attrName>style.visibility</p:attrName>
                                        </p:attrNameLst>
                                      </p:cBhvr>
                                      <p:to>
                                        <p:strVal val="visible"/>
                                      </p:to>
                                    </p:set>
                                    <p:animEffect transition="in" filter="wipe(left)">
                                      <p:cBhvr>
                                        <p:cTn id="15" dur="500"/>
                                        <p:tgtEl>
                                          <p:spTgt spid="820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202"/>
                                        </p:tgtEl>
                                        <p:attrNameLst>
                                          <p:attrName>style.visibility</p:attrName>
                                        </p:attrNameLst>
                                      </p:cBhvr>
                                      <p:to>
                                        <p:strVal val="visible"/>
                                      </p:to>
                                    </p:set>
                                    <p:animEffect transition="in" filter="wipe(left)">
                                      <p:cBhvr>
                                        <p:cTn id="18" dur="500"/>
                                        <p:tgtEl>
                                          <p:spTgt spid="820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203"/>
                                        </p:tgtEl>
                                        <p:attrNameLst>
                                          <p:attrName>style.visibility</p:attrName>
                                        </p:attrNameLst>
                                      </p:cBhvr>
                                      <p:to>
                                        <p:strVal val="visible"/>
                                      </p:to>
                                    </p:set>
                                    <p:animEffect transition="in" filter="wipe(left)">
                                      <p:cBhvr>
                                        <p:cTn id="21" dur="500"/>
                                        <p:tgtEl>
                                          <p:spTgt spid="820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201"/>
                                        </p:tgtEl>
                                        <p:attrNameLst>
                                          <p:attrName>style.visibility</p:attrName>
                                        </p:attrNameLst>
                                      </p:cBhvr>
                                      <p:to>
                                        <p:strVal val="visible"/>
                                      </p:to>
                                    </p:set>
                                    <p:animEffect transition="in" filter="wipe(left)">
                                      <p:cBhvr>
                                        <p:cTn id="26" dur="500"/>
                                        <p:tgtEl>
                                          <p:spTgt spid="820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199"/>
                                        </p:tgtEl>
                                        <p:attrNameLst>
                                          <p:attrName>style.visibility</p:attrName>
                                        </p:attrNameLst>
                                      </p:cBhvr>
                                      <p:to>
                                        <p:strVal val="visible"/>
                                      </p:to>
                                    </p:set>
                                    <p:animEffect transition="in" filter="wipe(left)">
                                      <p:cBhvr>
                                        <p:cTn id="29" dur="500"/>
                                        <p:tgtEl>
                                          <p:spTgt spid="819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200"/>
                                        </p:tgtEl>
                                        <p:attrNameLst>
                                          <p:attrName>style.visibility</p:attrName>
                                        </p:attrNameLst>
                                      </p:cBhvr>
                                      <p:to>
                                        <p:strVal val="visible"/>
                                      </p:to>
                                    </p:set>
                                    <p:animEffect transition="in" filter="wipe(left)">
                                      <p:cBhvr>
                                        <p:cTn id="32" dur="500"/>
                                        <p:tgtEl>
                                          <p:spTgt spid="82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8198"/>
                                        </p:tgtEl>
                                        <p:attrNameLst>
                                          <p:attrName>style.visibility</p:attrName>
                                        </p:attrNameLst>
                                      </p:cBhvr>
                                      <p:to>
                                        <p:strVal val="visible"/>
                                      </p:to>
                                    </p:set>
                                    <p:animEffect transition="in" filter="wipe(right)">
                                      <p:cBhvr>
                                        <p:cTn id="37" dur="500"/>
                                        <p:tgtEl>
                                          <p:spTgt spid="8198"/>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8208"/>
                                        </p:tgtEl>
                                        <p:attrNameLst>
                                          <p:attrName>style.visibility</p:attrName>
                                        </p:attrNameLst>
                                      </p:cBhvr>
                                      <p:to>
                                        <p:strVal val="visible"/>
                                      </p:to>
                                    </p:set>
                                    <p:animEffect transition="in" filter="wipe(right)">
                                      <p:cBhvr>
                                        <p:cTn id="41"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199" grpId="0" animBg="1"/>
      <p:bldP spid="8200" grpId="0" animBg="1"/>
      <p:bldP spid="8201" grpId="0" animBg="1"/>
      <p:bldP spid="8202" grpId="0" animBg="1"/>
      <p:bldP spid="8203" grpId="0" animBg="1"/>
      <p:bldP spid="8204" grpId="0" animBg="1"/>
      <p:bldP spid="8205" grpId="0" animBg="1"/>
      <p:bldP spid="8206" grpId="0" animBg="1"/>
      <p:bldP spid="82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921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135DAD47-94CB-4E70-A216-1393F7F371D7}" type="slidenum">
              <a:rPr lang="zh-CN" altLang="en-US" sz="1000" smtClean="0">
                <a:latin typeface="Arial" panose="020B0604020202020204" pitchFamily="34" charset="0"/>
                <a:ea typeface="宋体" panose="02010600030101010101" pitchFamily="2" charset="-122"/>
              </a:rPr>
              <a:pPr>
                <a:spcBef>
                  <a:spcPct val="0"/>
                </a:spcBef>
                <a:buClrTx/>
                <a:buFontTx/>
                <a:buNone/>
              </a:pPr>
              <a:t>12</a:t>
            </a:fld>
            <a:endParaRPr lang="en-US" altLang="zh-CN" sz="1000">
              <a:latin typeface="Arial" panose="020B0604020202020204" pitchFamily="34" charset="0"/>
              <a:ea typeface="宋体" panose="02010600030101010101" pitchFamily="2" charset="-122"/>
            </a:endParaRPr>
          </a:p>
        </p:txBody>
      </p:sp>
      <p:sp>
        <p:nvSpPr>
          <p:cNvPr id="9220" name="Rectangle 2"/>
          <p:cNvSpPr>
            <a:spLocks noGrp="1" noChangeArrowheads="1"/>
          </p:cNvSpPr>
          <p:nvPr>
            <p:ph type="title"/>
          </p:nvPr>
        </p:nvSpPr>
        <p:spPr/>
        <p:txBody>
          <a:bodyPr/>
          <a:lstStyle/>
          <a:p>
            <a:pPr eaLnBrk="1" hangingPunct="1"/>
            <a:r>
              <a:rPr lang="en-US" altLang="zh-CN">
                <a:ea typeface="宋体" panose="02010600030101010101" pitchFamily="2" charset="-122"/>
              </a:rPr>
              <a:t>Constants</a:t>
            </a:r>
            <a:r>
              <a:rPr lang="zh-CN" altLang="en-US">
                <a:ea typeface="宋体" panose="02010600030101010101" pitchFamily="2" charset="-122"/>
              </a:rPr>
              <a:t>（常量）</a:t>
            </a:r>
          </a:p>
        </p:txBody>
      </p:sp>
      <p:sp>
        <p:nvSpPr>
          <p:cNvPr id="9221" name="Rectangle 3"/>
          <p:cNvSpPr>
            <a:spLocks noGrp="1" noChangeArrowheads="1"/>
          </p:cNvSpPr>
          <p:nvPr>
            <p:ph type="body" idx="1"/>
          </p:nvPr>
        </p:nvSpPr>
        <p:spPr>
          <a:xfrm>
            <a:off x="685800" y="1905000"/>
            <a:ext cx="8077200" cy="4114800"/>
          </a:xfrm>
        </p:spPr>
        <p:txBody>
          <a:bodyPr/>
          <a:lstStyle/>
          <a:p>
            <a:pPr eaLnBrk="1" hangingPunct="1"/>
            <a:r>
              <a:rPr lang="en-US" altLang="zh-CN" dirty="0">
                <a:latin typeface="+mj-lt"/>
                <a:ea typeface="宋体" panose="02010600030101010101" pitchFamily="2" charset="-122"/>
              </a:rPr>
              <a:t>As the  name suggests, a constants does </a:t>
            </a:r>
            <a:r>
              <a:rPr lang="en-US" altLang="zh-CN" dirty="0">
                <a:solidFill>
                  <a:srgbClr val="FF3300"/>
                </a:solidFill>
                <a:latin typeface="+mj-lt"/>
                <a:ea typeface="宋体" panose="02010600030101010101" pitchFamily="2" charset="-122"/>
              </a:rPr>
              <a:t>NOT</a:t>
            </a:r>
            <a:r>
              <a:rPr lang="en-US" altLang="zh-CN" dirty="0">
                <a:latin typeface="+mj-lt"/>
                <a:ea typeface="宋体" panose="02010600030101010101" pitchFamily="2" charset="-122"/>
              </a:rPr>
              <a:t> change its value in a program.</a:t>
            </a:r>
          </a:p>
          <a:p>
            <a:pPr eaLnBrk="1" hangingPunct="1"/>
            <a:r>
              <a:rPr lang="en-US" altLang="zh-CN" dirty="0">
                <a:latin typeface="+mj-lt"/>
                <a:ea typeface="宋体" panose="02010600030101010101" pitchFamily="2" charset="-122"/>
              </a:rPr>
              <a:t>Integer(</a:t>
            </a:r>
            <a:r>
              <a:rPr lang="zh-CN" altLang="en-US" dirty="0">
                <a:latin typeface="+mj-lt"/>
                <a:ea typeface="宋体" panose="02010600030101010101" pitchFamily="2" charset="-122"/>
              </a:rPr>
              <a:t>整型</a:t>
            </a:r>
            <a:r>
              <a:rPr lang="en-US" altLang="zh-CN" dirty="0">
                <a:latin typeface="+mj-lt"/>
                <a:ea typeface="宋体" panose="02010600030101010101" pitchFamily="2" charset="-122"/>
              </a:rPr>
              <a:t>): 100, -3, 0</a:t>
            </a:r>
          </a:p>
          <a:p>
            <a:pPr eaLnBrk="1" hangingPunct="1"/>
            <a:r>
              <a:rPr lang="en-US" altLang="zh-CN" dirty="0">
                <a:latin typeface="+mj-lt"/>
                <a:ea typeface="宋体" panose="02010600030101010101" pitchFamily="2" charset="-122"/>
              </a:rPr>
              <a:t>Floating-point(</a:t>
            </a:r>
            <a:r>
              <a:rPr lang="zh-CN" altLang="en-US" dirty="0">
                <a:latin typeface="+mj-lt"/>
                <a:ea typeface="宋体" panose="02010600030101010101" pitchFamily="2" charset="-122"/>
              </a:rPr>
              <a:t>浮点型、实型</a:t>
            </a:r>
            <a:r>
              <a:rPr lang="en-US" altLang="zh-CN" dirty="0">
                <a:latin typeface="+mj-lt"/>
                <a:ea typeface="宋体" panose="02010600030101010101" pitchFamily="2" charset="-122"/>
              </a:rPr>
              <a:t>)</a:t>
            </a:r>
            <a:r>
              <a:rPr lang="zh-CN" altLang="en-US" dirty="0">
                <a:latin typeface="+mj-lt"/>
                <a:ea typeface="宋体" panose="02010600030101010101" pitchFamily="2" charset="-122"/>
              </a:rPr>
              <a:t>： </a:t>
            </a:r>
            <a:r>
              <a:rPr lang="en-US" altLang="zh-CN" dirty="0">
                <a:latin typeface="+mj-lt"/>
                <a:ea typeface="宋体" panose="02010600030101010101" pitchFamily="2" charset="-122"/>
              </a:rPr>
              <a:t>0.34,-12.3</a:t>
            </a:r>
          </a:p>
          <a:p>
            <a:pPr eaLnBrk="1" hangingPunct="1"/>
            <a:r>
              <a:rPr lang="en-US" altLang="zh-CN" dirty="0">
                <a:latin typeface="+mj-lt"/>
                <a:ea typeface="宋体" panose="02010600030101010101" pitchFamily="2" charset="-122"/>
              </a:rPr>
              <a:t>Character(</a:t>
            </a:r>
            <a:r>
              <a:rPr lang="zh-CN" altLang="en-US" dirty="0">
                <a:latin typeface="+mj-lt"/>
                <a:ea typeface="宋体" panose="02010600030101010101" pitchFamily="2" charset="-122"/>
              </a:rPr>
              <a:t>字符型</a:t>
            </a:r>
            <a:r>
              <a:rPr lang="en-US" altLang="zh-CN" dirty="0">
                <a:latin typeface="+mj-lt"/>
                <a:ea typeface="宋体" panose="02010600030101010101" pitchFamily="2" charset="-122"/>
              </a:rPr>
              <a:t>): ‘x’ ,‘X’, ‘*’, ‘9’ </a:t>
            </a:r>
          </a:p>
          <a:p>
            <a:pPr eaLnBrk="1" hangingPunct="1"/>
            <a:r>
              <a:rPr lang="en-US" altLang="zh-CN" dirty="0">
                <a:latin typeface="+mj-lt"/>
                <a:ea typeface="宋体" panose="02010600030101010101" pitchFamily="2" charset="-122"/>
              </a:rPr>
              <a:t>String(</a:t>
            </a:r>
            <a:r>
              <a:rPr lang="zh-CN" altLang="en-US" dirty="0">
                <a:latin typeface="+mj-lt"/>
                <a:ea typeface="宋体" panose="02010600030101010101" pitchFamily="2" charset="-122"/>
              </a:rPr>
              <a:t>字符串型</a:t>
            </a:r>
            <a:r>
              <a:rPr lang="en-US" altLang="zh-CN" dirty="0">
                <a:latin typeface="+mj-lt"/>
                <a:ea typeface="宋体" panose="02010600030101010101" pitchFamily="2" charset="-122"/>
              </a:rPr>
              <a:t>):   “</a:t>
            </a:r>
            <a:r>
              <a:rPr lang="en-US" altLang="zh-CN" dirty="0" err="1">
                <a:latin typeface="+mj-lt"/>
                <a:ea typeface="宋体" panose="02010600030101010101" pitchFamily="2" charset="-122"/>
              </a:rPr>
              <a:t>abc</a:t>
            </a:r>
            <a:r>
              <a:rPr lang="en-US" altLang="zh-CN" dirty="0">
                <a:latin typeface="+mj-lt"/>
                <a:ea typeface="宋体" panose="02010600030101010101" pitchFamily="2" charset="-122"/>
              </a:rPr>
              <a:t>” ,“A100”, “9”</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 calcmode="lin" valueType="num">
                                      <p:cBhvr additive="base">
                                        <p:cTn id="7" dur="500" fill="hold"/>
                                        <p:tgtEl>
                                          <p:spTgt spid="92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anim calcmode="lin" valueType="num">
                                      <p:cBhvr additive="base">
                                        <p:cTn id="13" dur="500" fill="hold"/>
                                        <p:tgtEl>
                                          <p:spTgt spid="92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anim calcmode="lin" valueType="num">
                                      <p:cBhvr additive="base">
                                        <p:cTn id="19" dur="500" fill="hold"/>
                                        <p:tgtEl>
                                          <p:spTgt spid="922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21">
                                            <p:txEl>
                                              <p:pRg st="4" end="4"/>
                                            </p:txEl>
                                          </p:spTgt>
                                        </p:tgtEl>
                                        <p:attrNameLst>
                                          <p:attrName>style.visibility</p:attrName>
                                        </p:attrNameLst>
                                      </p:cBhvr>
                                      <p:to>
                                        <p:strVal val="visible"/>
                                      </p:to>
                                    </p:set>
                                    <p:anim calcmode="lin" valueType="num">
                                      <p:cBhvr additive="base">
                                        <p:cTn id="25" dur="500" fill="hold"/>
                                        <p:tgtEl>
                                          <p:spTgt spid="922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024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E69EE97C-DED8-432B-A53E-D50D12045A3B}" type="slidenum">
              <a:rPr lang="zh-CN" altLang="en-US" sz="1000" smtClean="0">
                <a:latin typeface="Arial" panose="020B0604020202020204" pitchFamily="34" charset="0"/>
                <a:ea typeface="宋体" panose="02010600030101010101" pitchFamily="2" charset="-122"/>
              </a:rPr>
              <a:pPr>
                <a:spcBef>
                  <a:spcPct val="0"/>
                </a:spcBef>
                <a:buClrTx/>
                <a:buFontTx/>
                <a:buNone/>
              </a:pPr>
              <a:t>13</a:t>
            </a:fld>
            <a:endParaRPr lang="en-US" altLang="zh-CN" sz="1000">
              <a:latin typeface="Arial" panose="020B0604020202020204" pitchFamily="34" charset="0"/>
              <a:ea typeface="宋体" panose="02010600030101010101" pitchFamily="2" charset="-122"/>
            </a:endParaRPr>
          </a:p>
        </p:txBody>
      </p:sp>
      <p:sp>
        <p:nvSpPr>
          <p:cNvPr id="10244" name="Rectangle 2"/>
          <p:cNvSpPr>
            <a:spLocks noGrp="1" noChangeArrowheads="1"/>
          </p:cNvSpPr>
          <p:nvPr>
            <p:ph type="body" idx="1"/>
          </p:nvPr>
        </p:nvSpPr>
        <p:spPr>
          <a:xfrm>
            <a:off x="381000" y="1555750"/>
            <a:ext cx="8569325" cy="3960813"/>
          </a:xfrm>
        </p:spPr>
        <p:txBody>
          <a:bodyPr/>
          <a:lstStyle/>
          <a:p>
            <a:pPr eaLnBrk="1" hangingPunct="1">
              <a:buClr>
                <a:srgbClr val="0000FF"/>
              </a:buClr>
              <a:buFont typeface="Wingdings" panose="05000000000000000000" pitchFamily="2" charset="2"/>
              <a:buChar char="u"/>
            </a:pPr>
            <a:r>
              <a:rPr lang="zh-CN" altLang="en-US" sz="2800" b="1" dirty="0">
                <a:latin typeface="隶书" panose="02010509060101010101" pitchFamily="49" charset="-122"/>
                <a:ea typeface="隶书" panose="02010509060101010101" pitchFamily="49" charset="-122"/>
              </a:rPr>
              <a:t>十进制</a:t>
            </a:r>
            <a:r>
              <a:rPr lang="zh-CN" altLang="en-US" sz="2800" dirty="0">
                <a:latin typeface="隶书" panose="02010509060101010101" pitchFamily="49" charset="-122"/>
                <a:ea typeface="隶书" panose="02010509060101010101" pitchFamily="49" charset="-122"/>
              </a:rPr>
              <a:t>整型常量：由数字</a:t>
            </a:r>
            <a:r>
              <a:rPr lang="en-US" altLang="zh-CN" sz="2800" dirty="0">
                <a:latin typeface="Lucida Console" panose="020B0609040504020204" pitchFamily="49" charset="0"/>
                <a:ea typeface="隶书" panose="02010509060101010101" pitchFamily="49" charset="-122"/>
              </a:rPr>
              <a:t>0</a:t>
            </a:r>
            <a:r>
              <a:rPr lang="en-US" altLang="zh-CN" sz="2800" dirty="0">
                <a:latin typeface="Lucida Console" panose="020B0609040504020204" pitchFamily="49" charset="0"/>
                <a:ea typeface="GulimChe" panose="020B0609000101010101" pitchFamily="49" charset="-127"/>
              </a:rPr>
              <a:t>~</a:t>
            </a:r>
            <a:r>
              <a:rPr lang="en-US" altLang="zh-CN" sz="2800" dirty="0">
                <a:latin typeface="Lucida Console" panose="020B0609040504020204" pitchFamily="49" charset="0"/>
                <a:ea typeface="隶书" panose="02010509060101010101" pitchFamily="49" charset="-122"/>
              </a:rPr>
              <a:t>9</a:t>
            </a:r>
            <a:r>
              <a:rPr lang="zh-CN" altLang="en-US" sz="2800" dirty="0">
                <a:latin typeface="隶书" panose="02010509060101010101" pitchFamily="49" charset="-122"/>
                <a:ea typeface="隶书" panose="02010509060101010101" pitchFamily="49" charset="-122"/>
              </a:rPr>
              <a:t>和正负号表示。</a:t>
            </a:r>
          </a:p>
          <a:p>
            <a:pPr eaLnBrk="1" hangingPunct="1">
              <a:buClr>
                <a:srgbClr val="0000FF"/>
              </a:buClr>
              <a:buFont typeface="Wingdings" panose="05000000000000000000" pitchFamily="2" charset="2"/>
              <a:buNone/>
            </a:pPr>
            <a:r>
              <a:rPr lang="zh-CN" altLang="en-US" sz="2800" dirty="0">
                <a:latin typeface="隶书" panose="02010509060101010101" pitchFamily="49" charset="-122"/>
                <a:ea typeface="隶书" panose="02010509060101010101" pitchFamily="49" charset="-122"/>
              </a:rPr>
              <a:t>  如 </a:t>
            </a:r>
            <a:r>
              <a:rPr lang="en-US" altLang="zh-CN" sz="2800" dirty="0">
                <a:latin typeface="隶书" panose="02010509060101010101" pitchFamily="49" charset="-122"/>
                <a:ea typeface="隶书" panose="02010509060101010101" pitchFamily="49" charset="-122"/>
              </a:rPr>
              <a:t>123,-456,0</a:t>
            </a:r>
            <a:r>
              <a:rPr lang="zh-CN" altLang="en-US" sz="2800" dirty="0">
                <a:latin typeface="隶书" panose="02010509060101010101" pitchFamily="49" charset="-122"/>
                <a:ea typeface="隶书" panose="02010509060101010101" pitchFamily="49" charset="-122"/>
              </a:rPr>
              <a:t>，而</a:t>
            </a:r>
            <a:r>
              <a:rPr lang="en-US" altLang="zh-CN" sz="2800" dirty="0">
                <a:solidFill>
                  <a:srgbClr val="FF0066"/>
                </a:solidFill>
                <a:latin typeface="隶书" panose="02010509060101010101" pitchFamily="49" charset="-122"/>
                <a:ea typeface="隶书" panose="02010509060101010101" pitchFamily="49" charset="-122"/>
              </a:rPr>
              <a:t>024</a:t>
            </a:r>
            <a:r>
              <a:rPr lang="zh-CN" altLang="en-US" sz="2800" dirty="0">
                <a:solidFill>
                  <a:srgbClr val="FF0066"/>
                </a:solidFill>
                <a:latin typeface="隶书" panose="02010509060101010101" pitchFamily="49" charset="-122"/>
                <a:ea typeface="隶书" panose="02010509060101010101" pitchFamily="49" charset="-122"/>
              </a:rPr>
              <a:t>，</a:t>
            </a:r>
            <a:r>
              <a:rPr lang="en-US" altLang="zh-CN" sz="2800" dirty="0">
                <a:solidFill>
                  <a:srgbClr val="FF0066"/>
                </a:solidFill>
                <a:latin typeface="隶书" panose="02010509060101010101" pitchFamily="49" charset="-122"/>
                <a:ea typeface="隶书" panose="02010509060101010101" pitchFamily="49" charset="-122"/>
              </a:rPr>
              <a:t>25o</a:t>
            </a:r>
            <a:r>
              <a:rPr lang="zh-CN" altLang="en-US" sz="2800" dirty="0">
                <a:latin typeface="隶书" panose="02010509060101010101" pitchFamily="49" charset="-122"/>
                <a:ea typeface="隶书" panose="02010509060101010101" pitchFamily="49" charset="-122"/>
              </a:rPr>
              <a:t>错误。</a:t>
            </a:r>
          </a:p>
          <a:p>
            <a:pPr eaLnBrk="1" hangingPunct="1">
              <a:buClr>
                <a:srgbClr val="0000FF"/>
              </a:buClr>
              <a:buFont typeface="Wingdings" panose="05000000000000000000" pitchFamily="2" charset="2"/>
              <a:buChar char="u"/>
            </a:pPr>
            <a:r>
              <a:rPr lang="zh-CN" altLang="en-US" sz="2800" b="1" dirty="0">
                <a:latin typeface="隶书" panose="02010509060101010101" pitchFamily="49" charset="-122"/>
                <a:ea typeface="隶书" panose="02010509060101010101" pitchFamily="49" charset="-122"/>
              </a:rPr>
              <a:t>八进制</a:t>
            </a:r>
            <a:r>
              <a:rPr lang="zh-CN" altLang="en-US" sz="2800" dirty="0">
                <a:latin typeface="隶书" panose="02010509060101010101" pitchFamily="49" charset="-122"/>
                <a:ea typeface="隶书" panose="02010509060101010101" pitchFamily="49" charset="-122"/>
              </a:rPr>
              <a:t>整型常量：</a:t>
            </a:r>
            <a:r>
              <a:rPr lang="zh-CN" altLang="en-US" sz="2800" dirty="0">
                <a:solidFill>
                  <a:srgbClr val="FF0000"/>
                </a:solidFill>
                <a:latin typeface="隶书" panose="02010509060101010101" pitchFamily="49" charset="-122"/>
                <a:ea typeface="隶书" panose="02010509060101010101" pitchFamily="49" charset="-122"/>
              </a:rPr>
              <a:t>以数字</a:t>
            </a:r>
            <a:r>
              <a:rPr lang="en-US" altLang="zh-CN" sz="2800" dirty="0">
                <a:solidFill>
                  <a:srgbClr val="FF0000"/>
                </a:solidFill>
                <a:latin typeface="隶书" panose="02010509060101010101" pitchFamily="49" charset="-122"/>
                <a:ea typeface="隶书" panose="02010509060101010101" pitchFamily="49" charset="-122"/>
              </a:rPr>
              <a:t>0</a:t>
            </a:r>
            <a:r>
              <a:rPr lang="zh-CN" altLang="en-US" sz="2800" dirty="0">
                <a:solidFill>
                  <a:srgbClr val="FF0000"/>
                </a:solidFill>
                <a:latin typeface="隶书" panose="02010509060101010101" pitchFamily="49" charset="-122"/>
                <a:ea typeface="隶书" panose="02010509060101010101" pitchFamily="49" charset="-122"/>
              </a:rPr>
              <a:t>为前缀</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后跟数字</a:t>
            </a:r>
            <a:r>
              <a:rPr lang="en-US" altLang="zh-CN" sz="2800" dirty="0">
                <a:latin typeface="Lucida Console" panose="020B0609040504020204" pitchFamily="49" charset="0"/>
                <a:ea typeface="隶书" panose="02010509060101010101" pitchFamily="49" charset="-122"/>
              </a:rPr>
              <a:t>0~7</a:t>
            </a:r>
            <a:r>
              <a:rPr lang="zh-CN" altLang="en-US" sz="2800" dirty="0">
                <a:latin typeface="隶书" panose="02010509060101010101" pitchFamily="49" charset="-122"/>
                <a:ea typeface="隶书" panose="02010509060101010101" pitchFamily="49" charset="-122"/>
              </a:rPr>
              <a:t>表示。如 </a:t>
            </a:r>
            <a:r>
              <a:rPr lang="en-US" altLang="zh-CN" sz="2800" dirty="0">
                <a:latin typeface="隶书" panose="02010509060101010101" pitchFamily="49" charset="-122"/>
                <a:ea typeface="隶书" panose="02010509060101010101" pitchFamily="49" charset="-122"/>
              </a:rPr>
              <a:t>0123,011</a:t>
            </a:r>
            <a:r>
              <a:rPr lang="zh-CN" altLang="en-US" sz="2800" dirty="0">
                <a:latin typeface="隶书" panose="02010509060101010101" pitchFamily="49" charset="-122"/>
                <a:ea typeface="隶书" panose="02010509060101010101" pitchFamily="49" charset="-122"/>
              </a:rPr>
              <a:t>。</a:t>
            </a:r>
          </a:p>
          <a:p>
            <a:pPr eaLnBrk="1" hangingPunct="1">
              <a:buClr>
                <a:srgbClr val="0000FF"/>
              </a:buClr>
              <a:buFont typeface="Wingdings" panose="05000000000000000000" pitchFamily="2" charset="2"/>
              <a:buChar char="u"/>
            </a:pPr>
            <a:r>
              <a:rPr lang="zh-CN" altLang="en-US" sz="2800" b="1" dirty="0">
                <a:latin typeface="隶书" panose="02010509060101010101" pitchFamily="49" charset="-122"/>
                <a:ea typeface="隶书" panose="02010509060101010101" pitchFamily="49" charset="-122"/>
              </a:rPr>
              <a:t>十六进制</a:t>
            </a:r>
            <a:r>
              <a:rPr lang="zh-CN" altLang="en-US" sz="2800" dirty="0">
                <a:latin typeface="隶书" panose="02010509060101010101" pitchFamily="49" charset="-122"/>
                <a:ea typeface="隶书" panose="02010509060101010101" pitchFamily="49" charset="-122"/>
              </a:rPr>
              <a:t>整型常量：</a:t>
            </a:r>
            <a:r>
              <a:rPr lang="zh-CN" altLang="en-US" sz="2800" dirty="0">
                <a:solidFill>
                  <a:srgbClr val="FF0000"/>
                </a:solidFill>
                <a:latin typeface="隶书" panose="02010509060101010101" pitchFamily="49" charset="-122"/>
                <a:ea typeface="隶书" panose="02010509060101010101" pitchFamily="49" charset="-122"/>
              </a:rPr>
              <a:t>由</a:t>
            </a:r>
            <a:r>
              <a:rPr lang="en-US" altLang="zh-CN" sz="2800" dirty="0">
                <a:solidFill>
                  <a:srgbClr val="FF0000"/>
                </a:solidFill>
                <a:latin typeface="隶书" panose="02010509060101010101" pitchFamily="49" charset="-122"/>
                <a:ea typeface="隶书" panose="02010509060101010101" pitchFamily="49" charset="-122"/>
              </a:rPr>
              <a:t>0x</a:t>
            </a:r>
            <a:r>
              <a:rPr lang="zh-CN" altLang="en-US" sz="2800" dirty="0">
                <a:solidFill>
                  <a:srgbClr val="FF0000"/>
                </a:solidFill>
                <a:latin typeface="隶书" panose="02010509060101010101" pitchFamily="49" charset="-122"/>
                <a:ea typeface="隶书" panose="02010509060101010101" pitchFamily="49" charset="-122"/>
              </a:rPr>
              <a:t>或</a:t>
            </a:r>
            <a:r>
              <a:rPr lang="en-US" altLang="zh-CN" sz="2800" dirty="0">
                <a:solidFill>
                  <a:srgbClr val="FF0000"/>
                </a:solidFill>
                <a:latin typeface="隶书" panose="02010509060101010101" pitchFamily="49" charset="-122"/>
                <a:ea typeface="隶书" panose="02010509060101010101" pitchFamily="49" charset="-122"/>
              </a:rPr>
              <a:t>0X</a:t>
            </a:r>
            <a:r>
              <a:rPr lang="zh-CN" altLang="en-US" sz="2800" dirty="0">
                <a:solidFill>
                  <a:srgbClr val="FF0000"/>
                </a:solidFill>
                <a:latin typeface="隶书" panose="02010509060101010101" pitchFamily="49" charset="-122"/>
                <a:ea typeface="隶书" panose="02010509060101010101" pitchFamily="49" charset="-122"/>
              </a:rPr>
              <a:t>开头</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后跟</a:t>
            </a:r>
            <a:r>
              <a:rPr lang="en-US" altLang="zh-CN" sz="2800" dirty="0">
                <a:latin typeface="Lucida Console" panose="020B0609040504020204" pitchFamily="49" charset="0"/>
                <a:ea typeface="隶书" panose="02010509060101010101" pitchFamily="49" charset="-122"/>
              </a:rPr>
              <a:t>0~9</a:t>
            </a:r>
            <a:r>
              <a:rPr lang="en-US" altLang="zh-CN" sz="2800" dirty="0">
                <a:latin typeface="隶书" panose="02010509060101010101" pitchFamily="49" charset="-122"/>
                <a:ea typeface="隶书" panose="02010509060101010101" pitchFamily="49" charset="-122"/>
              </a:rPr>
              <a:t>,</a:t>
            </a:r>
            <a:r>
              <a:rPr lang="en-US" altLang="zh-CN" sz="2800" dirty="0">
                <a:latin typeface="Lucida Console" panose="020B0609040504020204" pitchFamily="49" charset="0"/>
                <a:ea typeface="隶书" panose="02010509060101010101" pitchFamily="49" charset="-122"/>
              </a:rPr>
              <a:t>a~f</a:t>
            </a:r>
            <a:r>
              <a:rPr lang="en-US" altLang="zh-CN" sz="2800" dirty="0">
                <a:latin typeface="隶书" panose="02010509060101010101" pitchFamily="49" charset="-122"/>
                <a:ea typeface="隶书" panose="02010509060101010101" pitchFamily="49" charset="-122"/>
              </a:rPr>
              <a:t>,</a:t>
            </a:r>
          </a:p>
          <a:p>
            <a:pPr eaLnBrk="1" hangingPunct="1">
              <a:buFont typeface="Wingdings" panose="05000000000000000000" pitchFamily="2" charset="2"/>
              <a:buNone/>
            </a:pPr>
            <a:r>
              <a:rPr lang="en-US" altLang="zh-CN" sz="2800" dirty="0">
                <a:latin typeface="隶书" panose="02010509060101010101" pitchFamily="49" charset="-122"/>
                <a:ea typeface="隶书" panose="02010509060101010101" pitchFamily="49" charset="-122"/>
              </a:rPr>
              <a:t>  </a:t>
            </a:r>
            <a:r>
              <a:rPr lang="en-US" altLang="zh-CN" sz="2800" dirty="0">
                <a:latin typeface="Lucida Console" panose="020B0609040504020204" pitchFamily="49" charset="0"/>
                <a:ea typeface="隶书" panose="02010509060101010101" pitchFamily="49" charset="-122"/>
              </a:rPr>
              <a:t>A~F</a:t>
            </a:r>
            <a:r>
              <a:rPr lang="zh-CN" altLang="en-US" sz="2800" dirty="0">
                <a:latin typeface="隶书" panose="02010509060101010101" pitchFamily="49" charset="-122"/>
                <a:ea typeface="隶书" panose="02010509060101010101" pitchFamily="49" charset="-122"/>
              </a:rPr>
              <a:t>表示。如 </a:t>
            </a:r>
            <a:r>
              <a:rPr lang="en-US" altLang="zh-CN" sz="2800" dirty="0">
                <a:latin typeface="隶书" panose="02010509060101010101" pitchFamily="49" charset="-122"/>
                <a:ea typeface="隶书" panose="02010509060101010101" pitchFamily="49" charset="-122"/>
              </a:rPr>
              <a:t>0x123,0Xff</a:t>
            </a:r>
            <a:r>
              <a:rPr lang="zh-CN" altLang="en-US" sz="2800" dirty="0">
                <a:latin typeface="隶书" panose="02010509060101010101" pitchFamily="49" charset="-122"/>
                <a:ea typeface="隶书" panose="02010509060101010101" pitchFamily="49" charset="-122"/>
              </a:rPr>
              <a:t>。</a:t>
            </a:r>
          </a:p>
        </p:txBody>
      </p:sp>
      <p:sp>
        <p:nvSpPr>
          <p:cNvPr id="446469" name="Text Box 5"/>
          <p:cNvSpPr txBox="1">
            <a:spLocks noChangeArrowheads="1"/>
          </p:cNvSpPr>
          <p:nvPr/>
        </p:nvSpPr>
        <p:spPr bwMode="auto">
          <a:xfrm>
            <a:off x="2339975" y="4652963"/>
            <a:ext cx="3663950" cy="2019300"/>
          </a:xfrm>
          <a:prstGeom prst="rect">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800" b="0">
                <a:latin typeface="Arial" panose="020B0604020202020204" pitchFamily="34" charset="0"/>
                <a:ea typeface="隶书" panose="02010509060101010101" pitchFamily="49" charset="-122"/>
              </a:rPr>
              <a:t>问题：</a:t>
            </a:r>
          </a:p>
          <a:p>
            <a:pPr>
              <a:spcBef>
                <a:spcPct val="0"/>
              </a:spcBef>
              <a:buClrTx/>
              <a:buFontTx/>
              <a:buNone/>
            </a:pPr>
            <a:r>
              <a:rPr lang="en-US" altLang="zh-CN" sz="3200" b="0">
                <a:latin typeface="Times New Roman" panose="02020603050405020304" pitchFamily="18" charset="0"/>
                <a:ea typeface="宋体" panose="02010600030101010101" pitchFamily="2" charset="-122"/>
              </a:rPr>
              <a:t>135=  (</a:t>
            </a:r>
            <a:r>
              <a:rPr lang="en-US" altLang="zh-CN" sz="3200" b="0">
                <a:latin typeface="Arial" panose="020B0604020202020204" pitchFamily="34" charset="0"/>
                <a:ea typeface="隶书" panose="02010509060101010101" pitchFamily="49" charset="-122"/>
              </a:rPr>
              <a:t>  </a:t>
            </a:r>
            <a:r>
              <a:rPr lang="en-US" altLang="zh-CN" sz="3200" b="0">
                <a:solidFill>
                  <a:srgbClr val="FF0066"/>
                </a:solidFill>
                <a:latin typeface="Arial" panose="020B0604020202020204" pitchFamily="34" charset="0"/>
                <a:ea typeface="隶书" panose="02010509060101010101" pitchFamily="49" charset="-122"/>
              </a:rPr>
              <a:t>135 </a:t>
            </a:r>
            <a:r>
              <a:rPr lang="en-US" altLang="zh-CN" sz="3200" b="0">
                <a:latin typeface="Arial" panose="020B0604020202020204" pitchFamily="34" charset="0"/>
                <a:ea typeface="隶书" panose="02010509060101010101" pitchFamily="49" charset="-122"/>
              </a:rPr>
              <a:t>  </a:t>
            </a:r>
            <a:r>
              <a:rPr lang="en-US" altLang="zh-CN" sz="3200" b="0">
                <a:latin typeface="Times New Roman" panose="02020603050405020304" pitchFamily="18" charset="0"/>
                <a:ea typeface="宋体" panose="02010600030101010101" pitchFamily="2" charset="-122"/>
              </a:rPr>
              <a:t> )</a:t>
            </a:r>
            <a:r>
              <a:rPr lang="en-US" altLang="zh-CN" sz="1000" b="0">
                <a:latin typeface="Arial" panose="020B0604020202020204" pitchFamily="34" charset="0"/>
                <a:ea typeface="隶书" panose="02010509060101010101" pitchFamily="49" charset="-122"/>
              </a:rPr>
              <a:t>10</a:t>
            </a:r>
          </a:p>
          <a:p>
            <a:pPr>
              <a:spcBef>
                <a:spcPct val="0"/>
              </a:spcBef>
              <a:buClrTx/>
              <a:buFontTx/>
              <a:buNone/>
            </a:pPr>
            <a:r>
              <a:rPr lang="en-US" altLang="zh-CN" sz="3200" b="0">
                <a:latin typeface="Times New Roman" panose="02020603050405020304" pitchFamily="18" charset="0"/>
                <a:ea typeface="宋体" panose="02010600030101010101" pitchFamily="2" charset="-122"/>
              </a:rPr>
              <a:t>0135 =  (</a:t>
            </a:r>
            <a:r>
              <a:rPr lang="en-US" altLang="zh-CN" sz="3200" b="0">
                <a:latin typeface="Arial" panose="020B0604020202020204" pitchFamily="34" charset="0"/>
                <a:ea typeface="隶书" panose="02010509060101010101" pitchFamily="49" charset="-122"/>
              </a:rPr>
              <a:t>  </a:t>
            </a:r>
            <a:r>
              <a:rPr lang="en-US" altLang="zh-CN" sz="3200" b="0">
                <a:solidFill>
                  <a:srgbClr val="FF0066"/>
                </a:solidFill>
                <a:latin typeface="Arial" panose="020B0604020202020204" pitchFamily="34" charset="0"/>
                <a:ea typeface="隶书" panose="02010509060101010101" pitchFamily="49" charset="-122"/>
              </a:rPr>
              <a:t> 93</a:t>
            </a:r>
            <a:r>
              <a:rPr lang="en-US" altLang="zh-CN" sz="3200" b="0">
                <a:latin typeface="Arial" panose="020B0604020202020204" pitchFamily="34" charset="0"/>
                <a:ea typeface="隶书" panose="02010509060101010101" pitchFamily="49" charset="-122"/>
              </a:rPr>
              <a:t>  </a:t>
            </a:r>
            <a:r>
              <a:rPr lang="en-US" altLang="zh-CN" sz="3200" b="0">
                <a:latin typeface="Times New Roman" panose="02020603050405020304" pitchFamily="18" charset="0"/>
                <a:ea typeface="宋体" panose="02010600030101010101" pitchFamily="2" charset="-122"/>
              </a:rPr>
              <a:t> )</a:t>
            </a:r>
            <a:r>
              <a:rPr lang="en-US" altLang="zh-CN" sz="1000" b="0">
                <a:latin typeface="Arial" panose="020B0604020202020204" pitchFamily="34" charset="0"/>
                <a:ea typeface="隶书" panose="02010509060101010101" pitchFamily="49" charset="-122"/>
              </a:rPr>
              <a:t>10</a:t>
            </a:r>
          </a:p>
          <a:p>
            <a:pPr>
              <a:spcBef>
                <a:spcPct val="0"/>
              </a:spcBef>
              <a:buClrTx/>
              <a:buFontTx/>
              <a:buNone/>
            </a:pPr>
            <a:r>
              <a:rPr lang="en-US" altLang="zh-CN" sz="3200" b="0">
                <a:latin typeface="Times New Roman" panose="02020603050405020304" pitchFamily="18" charset="0"/>
                <a:ea typeface="宋体" panose="02010600030101010101" pitchFamily="2" charset="-122"/>
              </a:rPr>
              <a:t>0x135 </a:t>
            </a:r>
            <a:r>
              <a:rPr lang="en-US" altLang="zh-CN" sz="3200" b="0">
                <a:latin typeface="Arial" panose="020B0604020202020204" pitchFamily="34" charset="0"/>
                <a:ea typeface="隶书" panose="02010509060101010101" pitchFamily="49" charset="-122"/>
              </a:rPr>
              <a:t>=  (   </a:t>
            </a:r>
            <a:r>
              <a:rPr lang="en-US" altLang="zh-CN" sz="3200" b="0">
                <a:solidFill>
                  <a:srgbClr val="FF0066"/>
                </a:solidFill>
                <a:latin typeface="Arial" panose="020B0604020202020204" pitchFamily="34" charset="0"/>
                <a:ea typeface="隶书" panose="02010509060101010101" pitchFamily="49" charset="-122"/>
              </a:rPr>
              <a:t>309</a:t>
            </a:r>
            <a:r>
              <a:rPr lang="en-US" altLang="zh-CN" sz="3200" b="0">
                <a:latin typeface="Arial" panose="020B0604020202020204" pitchFamily="34" charset="0"/>
                <a:ea typeface="隶书" panose="02010509060101010101" pitchFamily="49" charset="-122"/>
              </a:rPr>
              <a:t>   </a:t>
            </a:r>
            <a:r>
              <a:rPr lang="en-US" altLang="zh-CN" sz="3200" b="0">
                <a:latin typeface="Times New Roman" panose="02020603050405020304" pitchFamily="18" charset="0"/>
                <a:ea typeface="宋体" panose="02010600030101010101" pitchFamily="2" charset="-122"/>
              </a:rPr>
              <a:t> )</a:t>
            </a:r>
            <a:r>
              <a:rPr lang="en-US" altLang="zh-CN" sz="1000" b="0">
                <a:latin typeface="Arial" panose="020B0604020202020204" pitchFamily="34" charset="0"/>
                <a:ea typeface="隶书" panose="02010509060101010101" pitchFamily="49" charset="-122"/>
              </a:rPr>
              <a:t>10</a:t>
            </a:r>
          </a:p>
        </p:txBody>
      </p:sp>
      <p:sp>
        <p:nvSpPr>
          <p:cNvPr id="10246" name="Rectangle 7"/>
          <p:cNvSpPr>
            <a:spLocks noGrp="1" noChangeArrowheads="1"/>
          </p:cNvSpPr>
          <p:nvPr>
            <p:ph type="title"/>
          </p:nvPr>
        </p:nvSpPr>
        <p:spPr>
          <a:noFill/>
        </p:spPr>
        <p:txBody>
          <a:bodyPr/>
          <a:lstStyle/>
          <a:p>
            <a:pPr eaLnBrk="1" hangingPunct="1"/>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）整型常量</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1" end="1"/>
                                            </p:txEl>
                                          </p:spTgt>
                                        </p:tgtEl>
                                        <p:attrNameLst>
                                          <p:attrName>style.visibility</p:attrName>
                                        </p:attrNameLst>
                                      </p:cBhvr>
                                      <p:to>
                                        <p:strVal val="visible"/>
                                      </p:to>
                                    </p:set>
                                    <p:anim calcmode="lin" valueType="num">
                                      <p:cBhvr additive="base">
                                        <p:cTn id="13"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anim calcmode="lin" valueType="num">
                                      <p:cBhvr additive="base">
                                        <p:cTn id="19"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3" end="3"/>
                                            </p:txEl>
                                          </p:spTgt>
                                        </p:tgtEl>
                                        <p:attrNameLst>
                                          <p:attrName>style.visibility</p:attrName>
                                        </p:attrNameLst>
                                      </p:cBhvr>
                                      <p:to>
                                        <p:strVal val="visible"/>
                                      </p:to>
                                    </p:set>
                                    <p:anim calcmode="lin" valueType="num">
                                      <p:cBhvr additive="base">
                                        <p:cTn id="25"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4" end="4"/>
                                            </p:txEl>
                                          </p:spTgt>
                                        </p:tgtEl>
                                        <p:attrNameLst>
                                          <p:attrName>style.visibility</p:attrName>
                                        </p:attrNameLst>
                                      </p:cBhvr>
                                      <p:to>
                                        <p:strVal val="visible"/>
                                      </p:to>
                                    </p:set>
                                    <p:anim calcmode="lin" valueType="num">
                                      <p:cBhvr additive="base">
                                        <p:cTn id="31"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6469"/>
                                        </p:tgtEl>
                                        <p:attrNameLst>
                                          <p:attrName>style.visibility</p:attrName>
                                        </p:attrNameLst>
                                      </p:cBhvr>
                                      <p:to>
                                        <p:strVal val="visible"/>
                                      </p:to>
                                    </p:set>
                                    <p:animEffect transition="in" filter="fade">
                                      <p:cBhvr>
                                        <p:cTn id="37" dur="500"/>
                                        <p:tgtEl>
                                          <p:spTgt spid="446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126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F405162-8D03-4D1F-A22B-12299F79E645}" type="slidenum">
              <a:rPr lang="zh-CN" altLang="en-US" sz="1000" smtClean="0">
                <a:latin typeface="Arial" panose="020B0604020202020204" pitchFamily="34" charset="0"/>
                <a:ea typeface="宋体" panose="02010600030101010101" pitchFamily="2" charset="-122"/>
              </a:rPr>
              <a:pPr>
                <a:spcBef>
                  <a:spcPct val="0"/>
                </a:spcBef>
                <a:buClrTx/>
                <a:buFontTx/>
                <a:buNone/>
              </a:pPr>
              <a:t>14</a:t>
            </a:fld>
            <a:endParaRPr lang="en-US" altLang="zh-CN" sz="1000">
              <a:latin typeface="Arial" panose="020B0604020202020204" pitchFamily="34" charset="0"/>
              <a:ea typeface="宋体" panose="02010600030101010101" pitchFamily="2" charset="-122"/>
            </a:endParaRPr>
          </a:p>
        </p:txBody>
      </p:sp>
      <p:sp>
        <p:nvSpPr>
          <p:cNvPr id="1126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续</a:t>
            </a:r>
          </a:p>
        </p:txBody>
      </p:sp>
      <p:sp>
        <p:nvSpPr>
          <p:cNvPr id="11269" name="Rectangle 3"/>
          <p:cNvSpPr>
            <a:spLocks noGrp="1" noChangeArrowheads="1"/>
          </p:cNvSpPr>
          <p:nvPr>
            <p:ph type="body" idx="1"/>
          </p:nvPr>
        </p:nvSpPr>
        <p:spPr>
          <a:xfrm>
            <a:off x="457200" y="1676400"/>
            <a:ext cx="8435975" cy="4648200"/>
          </a:xfrm>
        </p:spPr>
        <p:txBody>
          <a:bodyPr/>
          <a:lstStyle/>
          <a:p>
            <a:pPr lvl="1" eaLnBrk="1" hangingPunct="1">
              <a:lnSpc>
                <a:spcPct val="13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注意：</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在程序中是根据前缀来区分各种进制数的，一定要前缀正确。</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八进制与十六进制一般只表示</a:t>
            </a:r>
            <a:r>
              <a:rPr lang="zh-CN" altLang="en-US" dirty="0">
                <a:solidFill>
                  <a:srgbClr val="FF0000"/>
                </a:solidFill>
                <a:latin typeface="微软雅黑" panose="020B0503020204020204" pitchFamily="34" charset="-122"/>
                <a:ea typeface="微软雅黑" panose="020B0503020204020204" pitchFamily="34" charset="-122"/>
              </a:rPr>
              <a:t>正数</a:t>
            </a:r>
            <a:r>
              <a:rPr lang="zh-CN" altLang="en-US" dirty="0">
                <a:latin typeface="微软雅黑" panose="020B0503020204020204" pitchFamily="34" charset="-122"/>
                <a:ea typeface="微软雅黑" panose="020B0503020204020204" pitchFamily="34" charset="-122"/>
              </a:rPr>
              <a:t>。</a:t>
            </a:r>
          </a:p>
          <a:p>
            <a:pPr lvl="1" eaLnBrk="1" hangingPunct="1">
              <a:lnSpc>
                <a:spcPct val="130000"/>
              </a:lnSpc>
            </a:pPr>
            <a:r>
              <a:rPr lang="zh-CN" altLang="en-US" dirty="0">
                <a:solidFill>
                  <a:srgbClr val="FF0000"/>
                </a:solidFill>
                <a:latin typeface="微软雅黑" panose="020B0503020204020204" pitchFamily="34" charset="-122"/>
                <a:ea typeface="微软雅黑" panose="020B0503020204020204" pitchFamily="34" charset="-122"/>
              </a:rPr>
              <a:t>长整型</a:t>
            </a:r>
            <a:r>
              <a:rPr lang="zh-CN" altLang="en-US" dirty="0">
                <a:latin typeface="微软雅黑" panose="020B0503020204020204" pitchFamily="34" charset="-122"/>
                <a:ea typeface="微软雅黑" panose="020B0503020204020204" pitchFamily="34" charset="-122"/>
              </a:rPr>
              <a:t>常数的表示方法是加</a:t>
            </a:r>
            <a:r>
              <a:rPr lang="zh-CN" altLang="en-US" dirty="0">
                <a:solidFill>
                  <a:srgbClr val="FF0000"/>
                </a:solidFill>
                <a:latin typeface="微软雅黑" panose="020B0503020204020204" pitchFamily="34" charset="-122"/>
                <a:ea typeface="微软雅黑" panose="020B0503020204020204" pitchFamily="34" charset="-122"/>
              </a:rPr>
              <a:t>后缀 “</a:t>
            </a:r>
            <a:r>
              <a:rPr lang="en-US" altLang="zh-CN" dirty="0">
                <a:solidFill>
                  <a:srgbClr val="FF0000"/>
                </a:solidFill>
                <a:latin typeface="微软雅黑" panose="020B0503020204020204" pitchFamily="34" charset="-122"/>
                <a:ea typeface="微软雅黑" panose="020B0503020204020204" pitchFamily="34" charset="-122"/>
              </a:rPr>
              <a:t>L”</a:t>
            </a:r>
            <a:r>
              <a:rPr lang="zh-CN" altLang="en-US" dirty="0">
                <a:solidFill>
                  <a:srgbClr val="FF0000"/>
                </a:solidFill>
                <a:latin typeface="微软雅黑" panose="020B0503020204020204" pitchFamily="34" charset="-122"/>
                <a:ea typeface="微软雅黑" panose="020B0503020204020204" pitchFamily="34" charset="-122"/>
              </a:rPr>
              <a:t>或 “</a:t>
            </a:r>
            <a:r>
              <a:rPr lang="en-US" altLang="zh-CN" dirty="0">
                <a:solidFill>
                  <a:srgbClr val="FF0000"/>
                </a:solidFill>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a:t>
            </a:r>
          </a:p>
          <a:p>
            <a:pPr lvl="1" eaLnBrk="1" hangingPunct="1">
              <a:lnSpc>
                <a:spcPct val="130000"/>
              </a:lnSpc>
            </a:pPr>
            <a:r>
              <a:rPr lang="zh-CN" altLang="en-US" dirty="0">
                <a:solidFill>
                  <a:srgbClr val="FF0000"/>
                </a:solidFill>
                <a:latin typeface="微软雅黑" panose="020B0503020204020204" pitchFamily="34" charset="-122"/>
                <a:ea typeface="微软雅黑" panose="020B0503020204020204" pitchFamily="34" charset="-122"/>
              </a:rPr>
              <a:t>无符号数</a:t>
            </a:r>
            <a:r>
              <a:rPr lang="zh-CN" altLang="en-US" dirty="0">
                <a:latin typeface="微软雅黑" panose="020B0503020204020204" pitchFamily="34" charset="-122"/>
                <a:ea typeface="微软雅黑" panose="020B0503020204020204" pitchFamily="34" charset="-122"/>
              </a:rPr>
              <a:t>可用后缀 “</a:t>
            </a:r>
            <a:r>
              <a:rPr lang="en-US" altLang="zh-CN" dirty="0">
                <a:solidFill>
                  <a:srgbClr val="FF0000"/>
                </a:solidFill>
                <a:latin typeface="微软雅黑" panose="020B0503020204020204" pitchFamily="34" charset="-122"/>
                <a:ea typeface="微软雅黑" panose="020B0503020204020204" pitchFamily="34" charset="-122"/>
              </a:rPr>
              <a:t>U”</a:t>
            </a:r>
            <a:r>
              <a:rPr lang="zh-CN" altLang="en-US" dirty="0">
                <a:solidFill>
                  <a:srgbClr val="FF0000"/>
                </a:solidFill>
                <a:latin typeface="微软雅黑" panose="020B0503020204020204" pitchFamily="34" charset="-122"/>
                <a:ea typeface="微软雅黑" panose="020B0503020204020204" pitchFamily="34" charset="-122"/>
              </a:rPr>
              <a:t>或 “</a:t>
            </a:r>
            <a:r>
              <a:rPr lang="en-US" altLang="zh-CN" dirty="0">
                <a:solidFill>
                  <a:srgbClr val="FF0000"/>
                </a:solidFill>
                <a:latin typeface="微软雅黑" panose="020B0503020204020204" pitchFamily="34" charset="-122"/>
                <a:ea typeface="微软雅黑" panose="020B0503020204020204" pitchFamily="34" charset="-122"/>
              </a:rPr>
              <a:t>u</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来表示。</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常量的前后缀可同时使用以表示各种类型的数， 如：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98L,78u,017lu,0xaau,0X1fL</a:t>
            </a:r>
            <a:r>
              <a:rPr lang="zh-CN" altLang="en-US" dirty="0">
                <a:latin typeface="微软雅黑" panose="020B0503020204020204" pitchFamily="34" charset="-122"/>
                <a:ea typeface="微软雅黑" panose="020B0503020204020204" pitchFamily="34" charset="-122"/>
              </a:rPr>
              <a:t>。</a:t>
            </a:r>
          </a:p>
          <a:p>
            <a:pPr eaLnBrk="1" hangingPunct="1">
              <a:lnSpc>
                <a:spcPct val="13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229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CDBE873E-5D8F-4F64-932C-C3878EC63122}" type="slidenum">
              <a:rPr lang="zh-CN" altLang="en-US" sz="1000" smtClean="0">
                <a:latin typeface="Arial" panose="020B0604020202020204" pitchFamily="34" charset="0"/>
                <a:ea typeface="宋体" panose="02010600030101010101" pitchFamily="2" charset="-122"/>
              </a:rPr>
              <a:pPr>
                <a:spcBef>
                  <a:spcPct val="0"/>
                </a:spcBef>
                <a:buClrTx/>
                <a:buFontTx/>
                <a:buNone/>
              </a:pPr>
              <a:t>15</a:t>
            </a:fld>
            <a:endParaRPr lang="en-US" altLang="zh-CN" sz="1000">
              <a:latin typeface="Arial" panose="020B0604020202020204" pitchFamily="34" charset="0"/>
              <a:ea typeface="宋体" panose="02010600030101010101" pitchFamily="2" charset="-122"/>
            </a:endParaRPr>
          </a:p>
        </p:txBody>
      </p:sp>
      <p:sp>
        <p:nvSpPr>
          <p:cNvPr id="12292" name="Rectangle 2"/>
          <p:cNvSpPr>
            <a:spLocks noGrp="1" noChangeArrowheads="1"/>
          </p:cNvSpPr>
          <p:nvPr>
            <p:ph type="body" idx="1"/>
          </p:nvPr>
        </p:nvSpPr>
        <p:spPr>
          <a:xfrm>
            <a:off x="381000" y="1628775"/>
            <a:ext cx="8497888" cy="5113338"/>
          </a:xfrm>
        </p:spPr>
        <p:txBody>
          <a:bodyPr/>
          <a:lstStyle/>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中实型常量只能用十进制形式表示，有以下两种表示方式：</a:t>
            </a:r>
          </a:p>
          <a:p>
            <a:pPr eaLnBrk="1" hangingPunct="1">
              <a:lnSpc>
                <a:spcPct val="120000"/>
              </a:lnSpc>
              <a:buClr>
                <a:srgbClr val="0000FF"/>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一般形式：由</a:t>
            </a:r>
            <a:r>
              <a:rPr lang="en-US" altLang="zh-CN" sz="2000" dirty="0">
                <a:latin typeface="微软雅黑" panose="020B0503020204020204" pitchFamily="34" charset="-122"/>
                <a:ea typeface="微软雅黑" panose="020B0503020204020204" pitchFamily="34" charset="-122"/>
              </a:rPr>
              <a:t>0~9</a:t>
            </a:r>
            <a:r>
              <a:rPr lang="zh-CN" altLang="en-US" sz="2000" dirty="0">
                <a:latin typeface="微软雅黑" panose="020B0503020204020204" pitchFamily="34" charset="-122"/>
                <a:ea typeface="微软雅黑" panose="020B0503020204020204" pitchFamily="34" charset="-122"/>
              </a:rPr>
              <a:t>的数字和小数点组成如</a:t>
            </a:r>
            <a:r>
              <a:rPr lang="en-US" altLang="zh-CN" sz="2000" dirty="0">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-1.456</a:t>
            </a:r>
          </a:p>
          <a:p>
            <a:pPr eaLnBrk="1" hangingPunct="1">
              <a:lnSpc>
                <a:spcPct val="120000"/>
              </a:lnSpc>
              <a:buClr>
                <a:srgbClr val="0000FF"/>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指数形式：由十进制数加上阶码标志 “</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以及阶码组成，可表示为</a:t>
            </a:r>
            <a:r>
              <a:rPr lang="en-US" altLang="zh-CN" sz="2000" dirty="0">
                <a:latin typeface="微软雅黑" panose="020B0503020204020204" pitchFamily="34" charset="-122"/>
                <a:ea typeface="微软雅黑" panose="020B0503020204020204" pitchFamily="34" charset="-122"/>
              </a:rPr>
              <a:t>a E n</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为十进制数，</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为十进制整数且可以带符号，其所表示的值为</a:t>
            </a:r>
            <a:r>
              <a:rPr lang="en-US" altLang="zh-CN" sz="2000" dirty="0">
                <a:latin typeface="微软雅黑" panose="020B0503020204020204" pitchFamily="34" charset="-122"/>
                <a:ea typeface="微软雅黑" panose="020B0503020204020204" pitchFamily="34" charset="-122"/>
              </a:rPr>
              <a:t>a*10</a:t>
            </a:r>
            <a:r>
              <a:rPr lang="en-US" altLang="zh-CN" sz="2000" baseline="30000" dirty="0">
                <a:latin typeface="微软雅黑" panose="020B0503020204020204" pitchFamily="34" charset="-122"/>
                <a:ea typeface="微软雅黑" panose="020B0503020204020204" pitchFamily="34" charset="-122"/>
              </a:rPr>
              <a:t>n</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endParaRPr>
          </a:p>
        </p:txBody>
      </p:sp>
      <p:sp>
        <p:nvSpPr>
          <p:cNvPr id="12293" name="Text Box 3"/>
          <p:cNvSpPr txBox="1">
            <a:spLocks noChangeArrowheads="1"/>
          </p:cNvSpPr>
          <p:nvPr/>
        </p:nvSpPr>
        <p:spPr bwMode="auto">
          <a:xfrm>
            <a:off x="395288" y="4508500"/>
            <a:ext cx="8316912" cy="170815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92075" tIns="46038" rIns="92075" bIns="46038">
            <a:spAutoFit/>
          </a:bodyPr>
          <a:lstStyle>
            <a:lvl1pPr marL="742950" indent="-285750">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lvl="1" eaLnBrk="1" hangingPunct="1">
              <a:buClr>
                <a:schemeClr val="tx1"/>
              </a:buClr>
              <a:buFontTx/>
              <a:buNone/>
            </a:pPr>
            <a:r>
              <a:rPr lang="zh-CN" altLang="en-US" sz="2400"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注意：</a:t>
            </a:r>
          </a:p>
          <a:p>
            <a:pPr eaLnBrk="1" hangingPunct="1">
              <a:buClr>
                <a:srgbClr val="0000FF"/>
              </a:buClr>
              <a:buSzPct val="95000"/>
              <a:buFont typeface="Wingdings" panose="05000000000000000000" pitchFamily="2" charset="2"/>
              <a:buChar char="l"/>
            </a:pPr>
            <a:r>
              <a:rPr lang="zh-CN" altLang="en-US"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小数点不能单独出现，如：</a:t>
            </a:r>
            <a:r>
              <a:rPr lang="en-US" altLang="zh-CN"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   </a:t>
            </a:r>
            <a:r>
              <a:rPr lang="zh-CN" altLang="en-US"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是错误的。</a:t>
            </a:r>
          </a:p>
          <a:p>
            <a:pPr eaLnBrk="1" hangingPunct="1">
              <a:buClr>
                <a:srgbClr val="0000FF"/>
              </a:buClr>
              <a:buSzPct val="95000"/>
              <a:buFont typeface="Wingdings" panose="05000000000000000000" pitchFamily="2" charset="2"/>
              <a:buChar char="l"/>
            </a:pPr>
            <a:r>
              <a:rPr lang="zh-CN" altLang="en-US"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指数形式表示中 “</a:t>
            </a:r>
            <a:r>
              <a:rPr lang="en-US" altLang="zh-CN"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e”</a:t>
            </a:r>
            <a:r>
              <a:rPr lang="zh-CN" altLang="en-US"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或 “</a:t>
            </a:r>
            <a:r>
              <a:rPr lang="en-US" altLang="zh-CN"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E”</a:t>
            </a:r>
            <a:r>
              <a:rPr lang="zh-CN" altLang="en-US" b="0" dirty="0">
                <a:ln w="0"/>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两边必须有数据且后面必须为整数</a:t>
            </a:r>
          </a:p>
        </p:txBody>
      </p:sp>
      <p:sp>
        <p:nvSpPr>
          <p:cNvPr id="12294" name="Rectangle 4"/>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（2</a:t>
            </a:r>
            <a:r>
              <a:rPr lang="zh-CN" altLang="en-US" b="0">
                <a:latin typeface="微软雅黑" panose="020B0503020204020204" pitchFamily="34" charset="-122"/>
                <a:ea typeface="微软雅黑" panose="020B0503020204020204" pitchFamily="34" charset="-122"/>
              </a:rPr>
              <a:t>）实型常量</a:t>
            </a: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331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E21146F-7FA8-421F-99C1-F3408C55686A}" type="slidenum">
              <a:rPr lang="zh-CN" altLang="en-US" sz="1000" smtClean="0">
                <a:latin typeface="Arial" panose="020B0604020202020204" pitchFamily="34" charset="0"/>
                <a:ea typeface="宋体" panose="02010600030101010101" pitchFamily="2" charset="-122"/>
              </a:rPr>
              <a:pPr>
                <a:spcBef>
                  <a:spcPct val="0"/>
                </a:spcBef>
                <a:buClrTx/>
                <a:buFontTx/>
                <a:buNone/>
              </a:pPr>
              <a:t>16</a:t>
            </a:fld>
            <a:endParaRPr lang="en-US" altLang="zh-CN" sz="1000">
              <a:latin typeface="Arial" panose="020B0604020202020204" pitchFamily="34" charset="0"/>
              <a:ea typeface="宋体" panose="02010600030101010101" pitchFamily="2" charset="-122"/>
            </a:endParaRPr>
          </a:p>
        </p:txBody>
      </p:sp>
      <p:sp>
        <p:nvSpPr>
          <p:cNvPr id="13316" name="Rectangle 2"/>
          <p:cNvSpPr>
            <a:spLocks noGrp="1" noChangeArrowheads="1"/>
          </p:cNvSpPr>
          <p:nvPr>
            <p:ph type="body" idx="1"/>
          </p:nvPr>
        </p:nvSpPr>
        <p:spPr>
          <a:xfrm>
            <a:off x="539552" y="1557338"/>
            <a:ext cx="8425061" cy="5300662"/>
          </a:xfrm>
        </p:spPr>
        <p:txBody>
          <a:bodyPr/>
          <a:lstStyle/>
          <a:p>
            <a:pPr eaLnBrk="1" hangingPunct="1">
              <a:lnSpc>
                <a:spcPct val="110000"/>
              </a:lnSpc>
              <a:buClr>
                <a:srgbClr val="0000FF"/>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字符常量是用</a:t>
            </a:r>
            <a:r>
              <a:rPr lang="zh-CN" altLang="en-US" sz="2000" dirty="0">
                <a:solidFill>
                  <a:srgbClr val="FF3300"/>
                </a:solidFill>
                <a:latin typeface="微软雅黑" panose="020B0503020204020204" pitchFamily="34" charset="-122"/>
                <a:ea typeface="微软雅黑" panose="020B0503020204020204" pitchFamily="34" charset="-122"/>
              </a:rPr>
              <a:t>单撇号</a:t>
            </a:r>
            <a:r>
              <a:rPr lang="zh-CN" altLang="en-US" sz="2000" dirty="0">
                <a:latin typeface="微软雅黑" panose="020B0503020204020204" pitchFamily="34" charset="-122"/>
                <a:ea typeface="微软雅黑" panose="020B0503020204020204" pitchFamily="34" charset="-122"/>
              </a:rPr>
              <a:t>括起来的单个字符或转义字符，</a:t>
            </a:r>
          </a:p>
          <a:p>
            <a:pPr eaLnBrk="1" hangingPunct="1">
              <a:lnSpc>
                <a:spcPct val="11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如： ‘</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\101’</a:t>
            </a:r>
            <a:r>
              <a:rPr lang="zh-CN" altLang="en-US" sz="2000" dirty="0">
                <a:latin typeface="微软雅黑" panose="020B0503020204020204" pitchFamily="34" charset="-122"/>
                <a:ea typeface="微软雅黑" panose="020B0503020204020204" pitchFamily="34" charset="-122"/>
              </a:rPr>
              <a:t>。</a:t>
            </a:r>
          </a:p>
          <a:p>
            <a:pPr eaLnBrk="1" hangingPunct="1">
              <a:lnSpc>
                <a:spcPct val="110000"/>
              </a:lnSpc>
              <a:buClr>
                <a:srgbClr val="0000FF"/>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字符常量的值为该字符的</a:t>
            </a:r>
            <a:r>
              <a:rPr lang="en-US" altLang="zh-CN" sz="2000" dirty="0">
                <a:latin typeface="微软雅黑" panose="020B0503020204020204" pitchFamily="34" charset="-122"/>
                <a:ea typeface="微软雅黑" panose="020B0503020204020204" pitchFamily="34" charset="-122"/>
              </a:rPr>
              <a:t>ASCII</a:t>
            </a:r>
            <a:r>
              <a:rPr lang="zh-CN" altLang="en-US" sz="2000" dirty="0">
                <a:latin typeface="微软雅黑" panose="020B0503020204020204" pitchFamily="34" charset="-122"/>
                <a:ea typeface="微软雅黑" panose="020B0503020204020204" pitchFamily="34" charset="-122"/>
              </a:rPr>
              <a:t>码值，如 ‘</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值为</a:t>
            </a:r>
            <a:r>
              <a:rPr lang="en-US" altLang="zh-CN" sz="2000" dirty="0">
                <a:latin typeface="微软雅黑" panose="020B0503020204020204" pitchFamily="34" charset="-122"/>
                <a:ea typeface="微软雅黑" panose="020B0503020204020204" pitchFamily="34" charset="-122"/>
              </a:rPr>
              <a:t>97</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\n’ </a:t>
            </a:r>
            <a:r>
              <a:rPr lang="zh-CN" altLang="en-US" sz="2000" dirty="0">
                <a:latin typeface="微软雅黑" panose="020B0503020204020204" pitchFamily="34" charset="-122"/>
                <a:ea typeface="微软雅黑" panose="020B0503020204020204" pitchFamily="34" charset="-122"/>
              </a:rPr>
              <a:t>值为</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值为</a:t>
            </a:r>
            <a:r>
              <a:rPr lang="en-US" altLang="zh-CN" sz="2000" dirty="0">
                <a:latin typeface="微软雅黑" panose="020B0503020204020204" pitchFamily="34" charset="-122"/>
                <a:ea typeface="微软雅黑" panose="020B0503020204020204" pitchFamily="34" charset="-122"/>
              </a:rPr>
              <a:t>48</a:t>
            </a:r>
            <a:r>
              <a:rPr lang="zh-CN" altLang="en-US" sz="2000" dirty="0">
                <a:latin typeface="微软雅黑" panose="020B0503020204020204" pitchFamily="34" charset="-122"/>
                <a:ea typeface="微软雅黑" panose="020B0503020204020204" pitchFamily="34" charset="-122"/>
              </a:rPr>
              <a:t>。</a:t>
            </a:r>
          </a:p>
          <a:p>
            <a:pPr eaLnBrk="1" hangingPunct="1">
              <a:lnSpc>
                <a:spcPct val="110000"/>
              </a:lnSpc>
              <a:buFont typeface="Wingdings" panose="05000000000000000000" pitchFamily="2" charset="2"/>
              <a:buNone/>
            </a:pPr>
            <a:r>
              <a:rPr lang="zh-CN" altLang="en-US" sz="2000"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注意</a:t>
            </a:r>
            <a:r>
              <a:rPr lang="zh-CN" altLang="en-US" sz="20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eaLnBrk="1" hangingPunct="1">
              <a:lnSpc>
                <a:spcPct val="110000"/>
              </a:lnSpc>
              <a:buClr>
                <a:srgbClr val="FF0066"/>
              </a:buClr>
            </a:pPr>
            <a:r>
              <a:rPr lang="zh-CN" altLang="en-US" sz="2000"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字符常量只能用单撇号括起来，不能用其他符号。</a:t>
            </a:r>
          </a:p>
          <a:p>
            <a:pPr eaLnBrk="1" hangingPunct="1">
              <a:lnSpc>
                <a:spcPct val="110000"/>
              </a:lnSpc>
              <a:buClr>
                <a:srgbClr val="FF0066"/>
              </a:buClr>
            </a:pPr>
            <a:r>
              <a:rPr lang="zh-CN" altLang="en-US" sz="2000" dirty="0">
                <a:latin typeface="微软雅黑" panose="020B0503020204020204" pitchFamily="34" charset="-122"/>
                <a:ea typeface="微软雅黑" panose="020B0503020204020204" pitchFamily="34" charset="-122"/>
              </a:rPr>
              <a:t>字符常量只能是单个字符，不能是字符串。</a:t>
            </a:r>
          </a:p>
          <a:p>
            <a:pPr eaLnBrk="1" hangingPunct="1">
              <a:lnSpc>
                <a:spcPct val="110000"/>
              </a:lnSpc>
              <a:buClr>
                <a:srgbClr val="FF0066"/>
              </a:buClr>
            </a:pPr>
            <a:r>
              <a:rPr lang="zh-CN" altLang="en-US" sz="2000" dirty="0">
                <a:latin typeface="微软雅黑" panose="020B0503020204020204" pitchFamily="34" charset="-122"/>
                <a:ea typeface="微软雅黑" panose="020B0503020204020204" pitchFamily="34" charset="-122"/>
              </a:rPr>
              <a:t>字符可以是字符集中任意字符，其中的数字字符与数字整型常量是不同的，例如：‘</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的不同。</a:t>
            </a:r>
            <a:endParaRPr lang="en-US" altLang="zh-CN" sz="2000" dirty="0">
              <a:latin typeface="微软雅黑" panose="020B0503020204020204" pitchFamily="34" charset="-122"/>
              <a:ea typeface="微软雅黑" panose="020B0503020204020204" pitchFamily="34" charset="-122"/>
            </a:endParaRPr>
          </a:p>
          <a:p>
            <a:pPr eaLnBrk="1" hangingPunct="1">
              <a:lnSpc>
                <a:spcPct val="110000"/>
              </a:lnSpc>
              <a:buClr>
                <a:srgbClr val="FF0066"/>
              </a:buClr>
            </a:pPr>
            <a:r>
              <a:rPr lang="zh-CN" altLang="en-US" sz="2000" dirty="0">
                <a:latin typeface="微软雅黑" panose="020B0503020204020204" pitchFamily="34" charset="-122"/>
                <a:ea typeface="微软雅黑" panose="020B0503020204020204" pitchFamily="34" charset="-122"/>
              </a:rPr>
              <a:t>转义字符：以反斜杠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开头的一个或几个字符，具有特定的含义，不同于字符原有的含义。</a:t>
            </a:r>
          </a:p>
          <a:p>
            <a:pPr eaLnBrk="1" hangingPunct="1">
              <a:lnSpc>
                <a:spcPct val="110000"/>
              </a:lnSpc>
              <a:buClr>
                <a:srgbClr val="FF0066"/>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如： ‘</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中的</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不代表字符</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，而作为换行符。</a:t>
            </a:r>
          </a:p>
        </p:txBody>
      </p:sp>
      <p:sp>
        <p:nvSpPr>
          <p:cNvPr id="13317" name="Rectangle 35"/>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（3</a:t>
            </a:r>
            <a:r>
              <a:rPr lang="zh-CN" altLang="en-US" b="0">
                <a:latin typeface="微软雅黑" panose="020B0503020204020204" pitchFamily="34" charset="-122"/>
                <a:ea typeface="微软雅黑" panose="020B0503020204020204" pitchFamily="34" charset="-122"/>
              </a:rPr>
              <a:t>）字符常量</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additive="base">
                                        <p:cTn id="7" dur="5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 calcmode="lin" valueType="num">
                                      <p:cBhvr additive="base">
                                        <p:cTn id="12"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316">
                                            <p:txEl>
                                              <p:pRg st="2" end="2"/>
                                            </p:txEl>
                                          </p:spTgt>
                                        </p:tgtEl>
                                        <p:attrNameLst>
                                          <p:attrName>style.visibility</p:attrName>
                                        </p:attrNameLst>
                                      </p:cBhvr>
                                      <p:to>
                                        <p:strVal val="visible"/>
                                      </p:to>
                                    </p:set>
                                    <p:anim calcmode="lin" valueType="num">
                                      <p:cBhvr additive="base">
                                        <p:cTn id="18"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316">
                                            <p:txEl>
                                              <p:pRg st="3" end="3"/>
                                            </p:txEl>
                                          </p:spTgt>
                                        </p:tgtEl>
                                        <p:attrNameLst>
                                          <p:attrName>style.visibility</p:attrName>
                                        </p:attrNameLst>
                                      </p:cBhvr>
                                      <p:to>
                                        <p:strVal val="visible"/>
                                      </p:to>
                                    </p:set>
                                    <p:anim calcmode="lin" valueType="num">
                                      <p:cBhvr additive="base">
                                        <p:cTn id="24"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3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316">
                                            <p:txEl>
                                              <p:pRg st="4" end="4"/>
                                            </p:txEl>
                                          </p:spTgt>
                                        </p:tgtEl>
                                        <p:attrNameLst>
                                          <p:attrName>style.visibility</p:attrName>
                                        </p:attrNameLst>
                                      </p:cBhvr>
                                      <p:to>
                                        <p:strVal val="visible"/>
                                      </p:to>
                                    </p:set>
                                    <p:anim calcmode="lin" valueType="num">
                                      <p:cBhvr additive="base">
                                        <p:cTn id="30"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3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316">
                                            <p:txEl>
                                              <p:pRg st="5" end="5"/>
                                            </p:txEl>
                                          </p:spTgt>
                                        </p:tgtEl>
                                        <p:attrNameLst>
                                          <p:attrName>style.visibility</p:attrName>
                                        </p:attrNameLst>
                                      </p:cBhvr>
                                      <p:to>
                                        <p:strVal val="visible"/>
                                      </p:to>
                                    </p:set>
                                    <p:anim calcmode="lin" valueType="num">
                                      <p:cBhvr additive="base">
                                        <p:cTn id="36" dur="500" fill="hold"/>
                                        <p:tgtEl>
                                          <p:spTgt spid="13316">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3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316">
                                            <p:txEl>
                                              <p:pRg st="6" end="6"/>
                                            </p:txEl>
                                          </p:spTgt>
                                        </p:tgtEl>
                                        <p:attrNameLst>
                                          <p:attrName>style.visibility</p:attrName>
                                        </p:attrNameLst>
                                      </p:cBhvr>
                                      <p:to>
                                        <p:strVal val="visible"/>
                                      </p:to>
                                    </p:set>
                                    <p:anim calcmode="lin" valueType="num">
                                      <p:cBhvr additive="base">
                                        <p:cTn id="42" dur="500" fill="hold"/>
                                        <p:tgtEl>
                                          <p:spTgt spid="13316">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3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3316">
                                            <p:txEl>
                                              <p:pRg st="7" end="7"/>
                                            </p:txEl>
                                          </p:spTgt>
                                        </p:tgtEl>
                                        <p:attrNameLst>
                                          <p:attrName>style.visibility</p:attrName>
                                        </p:attrNameLst>
                                      </p:cBhvr>
                                      <p:to>
                                        <p:strVal val="visible"/>
                                      </p:to>
                                    </p:set>
                                    <p:anim calcmode="lin" valueType="num">
                                      <p:cBhvr additive="base">
                                        <p:cTn id="48" dur="500" fill="hold"/>
                                        <p:tgtEl>
                                          <p:spTgt spid="13316">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331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3316">
                                            <p:txEl>
                                              <p:pRg st="8" end="8"/>
                                            </p:txEl>
                                          </p:spTgt>
                                        </p:tgtEl>
                                        <p:attrNameLst>
                                          <p:attrName>style.visibility</p:attrName>
                                        </p:attrNameLst>
                                      </p:cBhvr>
                                      <p:to>
                                        <p:strVal val="visible"/>
                                      </p:to>
                                    </p:set>
                                    <p:anim calcmode="lin" valueType="num">
                                      <p:cBhvr additive="base">
                                        <p:cTn id="54" dur="500" fill="hold"/>
                                        <p:tgtEl>
                                          <p:spTgt spid="13316">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331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433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A2802972-B6C4-4445-99E4-0B003D23CC25}" type="slidenum">
              <a:rPr lang="zh-CN" altLang="en-US" sz="1000" smtClean="0">
                <a:latin typeface="Arial" panose="020B0604020202020204" pitchFamily="34" charset="0"/>
                <a:ea typeface="宋体" panose="02010600030101010101" pitchFamily="2" charset="-122"/>
              </a:rPr>
              <a:pPr>
                <a:spcBef>
                  <a:spcPct val="0"/>
                </a:spcBef>
                <a:buClrTx/>
                <a:buFontTx/>
                <a:buNone/>
              </a:pPr>
              <a:t>17</a:t>
            </a:fld>
            <a:endParaRPr lang="en-US" altLang="zh-CN" sz="1000">
              <a:latin typeface="Arial" panose="020B0604020202020204" pitchFamily="34" charset="0"/>
              <a:ea typeface="宋体" panose="02010600030101010101" pitchFamily="2" charset="-122"/>
            </a:endParaRPr>
          </a:p>
        </p:txBody>
      </p:sp>
      <p:sp>
        <p:nvSpPr>
          <p:cNvPr id="14340" name="Rectangle 36"/>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续</a:t>
            </a:r>
          </a:p>
        </p:txBody>
      </p:sp>
      <p:graphicFrame>
        <p:nvGraphicFramePr>
          <p:cNvPr id="536580" name="Group 4"/>
          <p:cNvGraphicFramePr>
            <a:graphicFrameLocks noGrp="1"/>
          </p:cNvGraphicFramePr>
          <p:nvPr>
            <p:ph idx="1"/>
            <p:extLst>
              <p:ext uri="{D42A27DB-BD31-4B8C-83A1-F6EECF244321}">
                <p14:modId xmlns:p14="http://schemas.microsoft.com/office/powerpoint/2010/main" val="371286702"/>
              </p:ext>
            </p:extLst>
          </p:nvPr>
        </p:nvGraphicFramePr>
        <p:xfrm>
          <a:off x="827088" y="1771650"/>
          <a:ext cx="7993062" cy="4321177"/>
        </p:xfrm>
        <a:graphic>
          <a:graphicData uri="http://schemas.openxmlformats.org/drawingml/2006/table">
            <a:tbl>
              <a:tblPr/>
              <a:tblGrid>
                <a:gridCol w="2271712">
                  <a:extLst>
                    <a:ext uri="{9D8B030D-6E8A-4147-A177-3AD203B41FA5}">
                      <a16:colId xmlns:a16="http://schemas.microsoft.com/office/drawing/2014/main" val="20000"/>
                    </a:ext>
                  </a:extLst>
                </a:gridCol>
                <a:gridCol w="5721350">
                  <a:extLst>
                    <a:ext uri="{9D8B030D-6E8A-4147-A177-3AD203B41FA5}">
                      <a16:colId xmlns:a16="http://schemas.microsoft.com/office/drawing/2014/main" val="20001"/>
                    </a:ext>
                  </a:extLst>
                </a:gridCol>
              </a:tblGrid>
              <a:tr h="474663">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     字符形式</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转义后功能描述</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74663">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换行</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74663">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横向跳格</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76250">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\b</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退格</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73075">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回车</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74663">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Symbol" panose="05050102010706020507" pitchFamily="18" charset="2"/>
                        </a:rPr>
                        <a:t> </a:t>
                      </a: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Symbol" panose="05050102010706020507" pitchFamily="18" charset="2"/>
                        </a:rPr>
                        <a:t> </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反斜杠字符</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476250">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Symbol" panose="05050102010706020507" pitchFamily="18" charset="2"/>
                        </a:rPr>
                        <a:t> </a:t>
                      </a: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Symbol" panose="05050102010706020507" pitchFamily="18" charset="2"/>
                        </a:rPr>
                        <a:t> </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zh-CN" altLang="en-US"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单撇号字符</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473075">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\ddd</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1-3</a:t>
                      </a:r>
                      <a:r>
                        <a:rPr kumimoji="0" lang="zh-CN" altLang="en-US"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位八进制数所代表的字符</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523875">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\xhh</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1-2</a:t>
                      </a:r>
                      <a:r>
                        <a:rPr kumimoji="0" lang="zh-CN" altLang="en-US"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Symbol" panose="05050102010706020507" pitchFamily="18" charset="2"/>
                        </a:rPr>
                        <a:t>位十六进制数所代表的字符</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bl>
          </a:graphicData>
        </a:graphic>
      </p:graphicFrame>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536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C0E4F614-4A46-44B1-80D9-E9764D83823B}" type="slidenum">
              <a:rPr lang="zh-CN" altLang="en-US" sz="1000" smtClean="0">
                <a:latin typeface="Arial" panose="020B0604020202020204" pitchFamily="34" charset="0"/>
                <a:ea typeface="宋体" panose="02010600030101010101" pitchFamily="2" charset="-122"/>
              </a:rPr>
              <a:pPr>
                <a:spcBef>
                  <a:spcPct val="0"/>
                </a:spcBef>
                <a:buClrTx/>
                <a:buFontTx/>
                <a:buNone/>
              </a:pPr>
              <a:t>18</a:t>
            </a:fld>
            <a:endParaRPr lang="en-US" altLang="zh-CN" sz="1000">
              <a:latin typeface="Arial" panose="020B0604020202020204" pitchFamily="34" charset="0"/>
              <a:ea typeface="宋体" panose="02010600030101010101" pitchFamily="2" charset="-122"/>
            </a:endParaRPr>
          </a:p>
        </p:txBody>
      </p:sp>
      <p:sp>
        <p:nvSpPr>
          <p:cNvPr id="15364" name="Rectangle 4"/>
          <p:cNvSpPr>
            <a:spLocks noChangeArrowheads="1"/>
          </p:cNvSpPr>
          <p:nvPr/>
        </p:nvSpPr>
        <p:spPr bwMode="gray">
          <a:xfrm>
            <a:off x="395536" y="1645673"/>
            <a:ext cx="8494836"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120000"/>
              </a:lnSpc>
              <a:buClr>
                <a:srgbClr val="0000FF"/>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字符串常量</a:t>
            </a:r>
            <a:r>
              <a:rPr lang="zh-CN" altLang="en-US" b="0" dirty="0">
                <a:latin typeface="微软雅黑" panose="020B0503020204020204" pitchFamily="34" charset="-122"/>
                <a:ea typeface="微软雅黑" panose="020B0503020204020204" pitchFamily="34" charset="-122"/>
              </a:rPr>
              <a:t>是由一对</a:t>
            </a:r>
            <a:r>
              <a:rPr lang="zh-CN" altLang="en-US" b="0" dirty="0">
                <a:solidFill>
                  <a:srgbClr val="FF3300"/>
                </a:solidFill>
                <a:latin typeface="微软雅黑" panose="020B0503020204020204" pitchFamily="34" charset="-122"/>
                <a:ea typeface="微软雅黑" panose="020B0503020204020204" pitchFamily="34" charset="-122"/>
              </a:rPr>
              <a:t>双撇号</a:t>
            </a:r>
            <a:r>
              <a:rPr lang="zh-CN" altLang="en-US" b="0" dirty="0">
                <a:latin typeface="微软雅黑" panose="020B0503020204020204" pitchFamily="34" charset="-122"/>
                <a:ea typeface="微软雅黑" panose="020B0503020204020204" pitchFamily="34" charset="-122"/>
              </a:rPr>
              <a:t>括起来的字符序列，</a:t>
            </a:r>
          </a:p>
          <a:p>
            <a:pPr eaLnBrk="1" hangingPunct="1">
              <a:lnSpc>
                <a:spcPct val="120000"/>
              </a:lnSpc>
              <a:buFont typeface="Wingdings" panose="05000000000000000000" pitchFamily="2" charset="2"/>
              <a:buNone/>
            </a:pPr>
            <a:r>
              <a:rPr lang="zh-CN" altLang="en-US" b="0" dirty="0">
                <a:latin typeface="微软雅黑" panose="020B0503020204020204" pitchFamily="34" charset="-122"/>
                <a:ea typeface="微软雅黑" panose="020B0503020204020204" pitchFamily="34" charset="-122"/>
              </a:rPr>
              <a:t>     如“</a:t>
            </a:r>
            <a:r>
              <a:rPr lang="en-US" altLang="zh-CN" b="0" dirty="0">
                <a:latin typeface="微软雅黑" panose="020B0503020204020204" pitchFamily="34" charset="-122"/>
                <a:ea typeface="微软雅黑" panose="020B0503020204020204" pitchFamily="34" charset="-122"/>
              </a:rPr>
              <a:t>hello”</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a”</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19”</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0&amp;$”</a:t>
            </a:r>
            <a:r>
              <a:rPr lang="zh-CN" altLang="en-US" b="0" dirty="0">
                <a:latin typeface="微软雅黑" panose="020B0503020204020204" pitchFamily="34" charset="-122"/>
                <a:ea typeface="微软雅黑" panose="020B0503020204020204" pitchFamily="34" charset="-122"/>
              </a:rPr>
              <a:t>。</a:t>
            </a:r>
          </a:p>
          <a:p>
            <a:pPr eaLnBrk="1" hangingPunct="1">
              <a:lnSpc>
                <a:spcPct val="120000"/>
              </a:lnSpc>
              <a:buClr>
                <a:srgbClr val="0000FF"/>
              </a:buClr>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字符串常量的长度</a:t>
            </a:r>
            <a:r>
              <a:rPr lang="zh-CN" altLang="en-US" b="0" dirty="0">
                <a:latin typeface="微软雅黑" panose="020B0503020204020204" pitchFamily="34" charset="-122"/>
                <a:ea typeface="微软雅黑" panose="020B0503020204020204" pitchFamily="34" charset="-122"/>
              </a:rPr>
              <a:t>：字符串中的字符个数，如“”长度为</a:t>
            </a:r>
            <a:r>
              <a:rPr lang="en-US" altLang="zh-CN" b="0" dirty="0">
                <a:latin typeface="微软雅黑" panose="020B0503020204020204" pitchFamily="34" charset="-122"/>
                <a:ea typeface="微软雅黑" panose="020B0503020204020204" pitchFamily="34" charset="-122"/>
              </a:rPr>
              <a:t>0</a:t>
            </a:r>
            <a:r>
              <a:rPr lang="zh-CN" altLang="en-US" b="0" dirty="0">
                <a:latin typeface="微软雅黑" panose="020B0503020204020204" pitchFamily="34" charset="-122"/>
                <a:ea typeface="微软雅黑" panose="020B0503020204020204" pitchFamily="34" charset="-122"/>
              </a:rPr>
              <a:t>。</a:t>
            </a:r>
          </a:p>
          <a:p>
            <a:pPr eaLnBrk="1" hangingPunct="1">
              <a:lnSpc>
                <a:spcPct val="120000"/>
              </a:lnSpc>
              <a:buClr>
                <a:srgbClr val="0000FF"/>
              </a:buClr>
              <a:buFont typeface="Wingdings" panose="05000000000000000000" pitchFamily="2" charset="2"/>
              <a:buChar char="u"/>
            </a:pPr>
            <a:r>
              <a:rPr lang="zh-CN" altLang="en-US" b="0" dirty="0">
                <a:latin typeface="微软雅黑" panose="020B0503020204020204" pitchFamily="34" charset="-122"/>
                <a:ea typeface="微软雅黑" panose="020B0503020204020204" pitchFamily="34" charset="-122"/>
              </a:rPr>
              <a:t>每个字符串串尾自动加一个‘</a:t>
            </a:r>
            <a:r>
              <a:rPr lang="en-US" altLang="zh-CN" b="0" dirty="0">
                <a:latin typeface="微软雅黑" panose="020B0503020204020204" pitchFamily="34" charset="-122"/>
                <a:ea typeface="微软雅黑" panose="020B0503020204020204" pitchFamily="34" charset="-122"/>
              </a:rPr>
              <a:t>\0’</a:t>
            </a:r>
            <a:r>
              <a:rPr lang="zh-CN" altLang="en-US" b="0" dirty="0">
                <a:latin typeface="微软雅黑" panose="020B0503020204020204" pitchFamily="34" charset="-122"/>
                <a:ea typeface="微软雅黑" panose="020B0503020204020204" pitchFamily="34" charset="-122"/>
              </a:rPr>
              <a:t>作为字符串结束标志。</a:t>
            </a:r>
          </a:p>
          <a:p>
            <a:pPr eaLnBrk="1" hangingPunct="1">
              <a:lnSpc>
                <a:spcPct val="120000"/>
              </a:lnSpc>
              <a:buFont typeface="Wingdings" panose="05000000000000000000" pitchFamily="2" charset="2"/>
              <a:buNone/>
            </a:pPr>
            <a:r>
              <a:rPr lang="zh-CN" altLang="en-US" b="0" dirty="0">
                <a:latin typeface="微软雅黑" panose="020B0503020204020204" pitchFamily="34" charset="-122"/>
                <a:ea typeface="微软雅黑" panose="020B0503020204020204" pitchFamily="34" charset="-122"/>
              </a:rPr>
              <a:t>     </a:t>
            </a:r>
          </a:p>
          <a:p>
            <a:pPr eaLnBrk="1" hangingPunct="1">
              <a:lnSpc>
                <a:spcPct val="120000"/>
              </a:lnSpc>
              <a:buFont typeface="Wingdings" panose="05000000000000000000" pitchFamily="2" charset="2"/>
              <a:buNone/>
            </a:pPr>
            <a:r>
              <a:rPr lang="zh-CN" altLang="en-US" b="0" dirty="0">
                <a:latin typeface="微软雅黑" panose="020B0503020204020204" pitchFamily="34" charset="-122"/>
                <a:ea typeface="微软雅黑" panose="020B0503020204020204" pitchFamily="34" charset="-122"/>
              </a:rPr>
              <a:t>		如“</a:t>
            </a:r>
            <a:r>
              <a:rPr lang="en-US" altLang="zh-CN" b="0" dirty="0">
                <a:latin typeface="微软雅黑" panose="020B0503020204020204" pitchFamily="34" charset="-122"/>
                <a:ea typeface="微软雅黑" panose="020B0503020204020204" pitchFamily="34" charset="-122"/>
              </a:rPr>
              <a:t>hello”</a:t>
            </a:r>
            <a:r>
              <a:rPr lang="zh-CN" altLang="en-US" b="0" dirty="0">
                <a:latin typeface="微软雅黑" panose="020B0503020204020204" pitchFamily="34" charset="-122"/>
                <a:ea typeface="微软雅黑" panose="020B0503020204020204" pitchFamily="34" charset="-122"/>
              </a:rPr>
              <a:t>在内存中为</a:t>
            </a:r>
          </a:p>
          <a:p>
            <a:pPr eaLnBrk="1" hangingPunct="1">
              <a:lnSpc>
                <a:spcPct val="120000"/>
              </a:lnSpc>
              <a:buFont typeface="Wingdings" panose="05000000000000000000" pitchFamily="2" charset="2"/>
              <a:buNone/>
            </a:pPr>
            <a:r>
              <a:rPr lang="zh-CN" altLang="en-US" b="0" dirty="0">
                <a:latin typeface="微软雅黑" panose="020B0503020204020204" pitchFamily="34" charset="-122"/>
                <a:ea typeface="微软雅黑" panose="020B0503020204020204" pitchFamily="34" charset="-122"/>
              </a:rPr>
              <a:t>     </a:t>
            </a:r>
          </a:p>
          <a:p>
            <a:pPr eaLnBrk="1" hangingPunct="1">
              <a:lnSpc>
                <a:spcPct val="120000"/>
              </a:lnSpc>
              <a:buFont typeface="Wingdings" panose="05000000000000000000" pitchFamily="2" charset="2"/>
              <a:buNone/>
            </a:pPr>
            <a:r>
              <a:rPr lang="zh-CN" altLang="en-US" b="0" dirty="0">
                <a:latin typeface="微软雅黑" panose="020B0503020204020204" pitchFamily="34" charset="-122"/>
                <a:ea typeface="微软雅黑" panose="020B0503020204020204" pitchFamily="34" charset="-122"/>
              </a:rPr>
              <a:t>		而空串“”在内存中为</a:t>
            </a:r>
          </a:p>
        </p:txBody>
      </p:sp>
      <p:sp>
        <p:nvSpPr>
          <p:cNvPr id="15365" name="Rectangle 6"/>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（4</a:t>
            </a:r>
            <a:r>
              <a:rPr lang="zh-CN" altLang="en-US" b="0">
                <a:latin typeface="微软雅黑" panose="020B0503020204020204" pitchFamily="34" charset="-122"/>
                <a:ea typeface="微软雅黑" panose="020B0503020204020204" pitchFamily="34" charset="-122"/>
              </a:rPr>
              <a:t>）字符串常量</a:t>
            </a:r>
          </a:p>
        </p:txBody>
      </p:sp>
      <p:graphicFrame>
        <p:nvGraphicFramePr>
          <p:cNvPr id="538665" name="Group 41"/>
          <p:cNvGraphicFramePr>
            <a:graphicFrameLocks noGrp="1"/>
          </p:cNvGraphicFramePr>
          <p:nvPr>
            <p:extLst>
              <p:ext uri="{D42A27DB-BD31-4B8C-83A1-F6EECF244321}">
                <p14:modId xmlns:p14="http://schemas.microsoft.com/office/powerpoint/2010/main" val="2242144881"/>
              </p:ext>
            </p:extLst>
          </p:nvPr>
        </p:nvGraphicFramePr>
        <p:xfrm>
          <a:off x="5436096" y="4286762"/>
          <a:ext cx="2808288" cy="504825"/>
        </p:xfrm>
        <a:graphic>
          <a:graphicData uri="http://schemas.openxmlformats.org/drawingml/2006/table">
            <a:tbl>
              <a:tblPr/>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8312">
                  <a:extLst>
                    <a:ext uri="{9D8B030D-6E8A-4147-A177-3AD203B41FA5}">
                      <a16:colId xmlns:a16="http://schemas.microsoft.com/office/drawing/2014/main" val="20004"/>
                    </a:ext>
                  </a:extLst>
                </a:gridCol>
                <a:gridCol w="468313">
                  <a:extLst>
                    <a:ext uri="{9D8B030D-6E8A-4147-A177-3AD203B41FA5}">
                      <a16:colId xmlns:a16="http://schemas.microsoft.com/office/drawing/2014/main" val="20005"/>
                    </a:ext>
                  </a:extLst>
                </a:gridCol>
              </a:tblGrid>
              <a:tr h="504825">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dirty="0">
                          <a:ln>
                            <a:noFill/>
                          </a:ln>
                          <a:solidFill>
                            <a:srgbClr val="FF3300"/>
                          </a:solidFill>
                          <a:effectLst/>
                          <a:latin typeface="楷体_GB2312" pitchFamily="49" charset="-122"/>
                          <a:ea typeface="宋体" panose="02010600030101010101" pitchFamily="2" charset="-122"/>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FF3300"/>
                          </a:solidFill>
                          <a:effectLst/>
                          <a:latin typeface="楷体_GB2312" pitchFamily="49" charset="-122"/>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FF3300"/>
                          </a:solidFill>
                          <a:effectLst/>
                          <a:latin typeface="楷体_GB2312" pitchFamily="49" charset="-122"/>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FF3300"/>
                          </a:solidFill>
                          <a:effectLst/>
                          <a:latin typeface="楷体_GB2312" pitchFamily="49" charset="-122"/>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a:ln>
                            <a:noFill/>
                          </a:ln>
                          <a:solidFill>
                            <a:srgbClr val="FF3300"/>
                          </a:solidFill>
                          <a:effectLst/>
                          <a:latin typeface="楷体_GB2312" pitchFamily="49" charset="-122"/>
                          <a:ea typeface="宋体" panose="02010600030101010101" pitchFamily="2"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dirty="0">
                          <a:ln>
                            <a:noFill/>
                          </a:ln>
                          <a:solidFill>
                            <a:srgbClr val="FF3300"/>
                          </a:solidFill>
                          <a:effectLst/>
                          <a:latin typeface="楷体_GB2312" pitchFamily="49" charset="-122"/>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8664" name="Group 40"/>
          <p:cNvGraphicFramePr>
            <a:graphicFrameLocks noGrp="1"/>
          </p:cNvGraphicFramePr>
          <p:nvPr>
            <p:extLst>
              <p:ext uri="{D42A27DB-BD31-4B8C-83A1-F6EECF244321}">
                <p14:modId xmlns:p14="http://schemas.microsoft.com/office/powerpoint/2010/main" val="1138410562"/>
              </p:ext>
            </p:extLst>
          </p:nvPr>
        </p:nvGraphicFramePr>
        <p:xfrm>
          <a:off x="5436096" y="5264097"/>
          <a:ext cx="503238" cy="395852"/>
        </p:xfrm>
        <a:graphic>
          <a:graphicData uri="http://schemas.openxmlformats.org/drawingml/2006/table">
            <a:tbl>
              <a:tblPr/>
              <a:tblGrid>
                <a:gridCol w="503238">
                  <a:extLst>
                    <a:ext uri="{9D8B030D-6E8A-4147-A177-3AD203B41FA5}">
                      <a16:colId xmlns:a16="http://schemas.microsoft.com/office/drawing/2014/main" val="20000"/>
                    </a:ext>
                  </a:extLst>
                </a:gridCol>
              </a:tblGrid>
              <a:tr h="395287">
                <a:tc>
                  <a:txBody>
                    <a:bodyPr/>
                    <a:lstStyle>
                      <a:lvl1pPr>
                        <a:spcBef>
                          <a:spcPct val="20000"/>
                        </a:spcBef>
                        <a:buClr>
                          <a:schemeClr val="tx2"/>
                        </a:buClr>
                        <a:buFont typeface="Wingdings" panose="05000000000000000000" pitchFamily="2" charset="2"/>
                        <a:defRPr sz="2000">
                          <a:solidFill>
                            <a:schemeClr val="tx1"/>
                          </a:solidFill>
                          <a:latin typeface="楷体_GB2312" pitchFamily="49" charset="-122"/>
                          <a:ea typeface="楷体_GB2312" pitchFamily="49" charset="-122"/>
                        </a:defRPr>
                      </a:lvl1pPr>
                      <a:lvl2pPr>
                        <a:spcBef>
                          <a:spcPct val="20000"/>
                        </a:spcBef>
                        <a:buClr>
                          <a:schemeClr val="accent1"/>
                        </a:buClr>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2pPr>
                      <a:lvl3pPr>
                        <a:spcBef>
                          <a:spcPct val="20000"/>
                        </a:spcBef>
                        <a:buClr>
                          <a:schemeClr val="accent2"/>
                        </a:buClr>
                        <a:defRPr>
                          <a:solidFill>
                            <a:schemeClr val="tx1"/>
                          </a:solidFill>
                          <a:latin typeface="仿宋_GB2312" pitchFamily="49" charset="-122"/>
                          <a:ea typeface="仿宋_GB2312" pitchFamily="49" charset="-122"/>
                        </a:defRPr>
                      </a:lvl3pPr>
                      <a:lvl4pPr>
                        <a:spcBef>
                          <a:spcPct val="20000"/>
                        </a:spcBef>
                        <a:defRPr>
                          <a:solidFill>
                            <a:schemeClr val="tx1"/>
                          </a:solidFill>
                          <a:latin typeface="隶书" panose="02010509060101010101" pitchFamily="49" charset="-122"/>
                          <a:ea typeface="隶书" panose="02010509060101010101" pitchFamily="49" charset="-122"/>
                        </a:defRPr>
                      </a:lvl4pPr>
                      <a:lvl5pPr>
                        <a:spcBef>
                          <a:spcPct val="20000"/>
                        </a:spcBef>
                        <a:defRPr>
                          <a:solidFill>
                            <a:schemeClr val="tx1"/>
                          </a:solidFill>
                          <a:latin typeface="Arial" panose="020B0604020202020204" pitchFamily="34" charset="0"/>
                          <a:ea typeface="隶书" panose="02010509060101010101" pitchFamily="49" charset="-122"/>
                        </a:defRPr>
                      </a:lvl5pPr>
                      <a:lvl6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6pPr>
                      <a:lvl7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7pPr>
                      <a:lvl8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8pPr>
                      <a:lvl9pPr fontAlgn="base">
                        <a:spcBef>
                          <a:spcPct val="20000"/>
                        </a:spcBef>
                        <a:spcAft>
                          <a:spcPct val="0"/>
                        </a:spcAft>
                        <a:defRPr>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楷体_GB2312" pitchFamily="49" charset="-122"/>
                          <a:ea typeface="宋体" panose="02010600030101010101" pitchFamily="2" charset="-122"/>
                        </a:rPr>
                        <a:t>\0</a:t>
                      </a:r>
                    </a:p>
                  </a:txBody>
                  <a:tcPr marT="45526" marB="455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 calcmode="lin" valueType="num">
                                      <p:cBhvr additive="base">
                                        <p:cTn id="12"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364">
                                            <p:txEl>
                                              <p:pRg st="2" end="2"/>
                                            </p:txEl>
                                          </p:spTgt>
                                        </p:tgtEl>
                                        <p:attrNameLst>
                                          <p:attrName>style.visibility</p:attrName>
                                        </p:attrNameLst>
                                      </p:cBhvr>
                                      <p:to>
                                        <p:strVal val="visible"/>
                                      </p:to>
                                    </p:set>
                                    <p:anim calcmode="lin" valueType="num">
                                      <p:cBhvr additive="base">
                                        <p:cTn id="18"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3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364">
                                            <p:txEl>
                                              <p:pRg st="3" end="3"/>
                                            </p:txEl>
                                          </p:spTgt>
                                        </p:tgtEl>
                                        <p:attrNameLst>
                                          <p:attrName>style.visibility</p:attrName>
                                        </p:attrNameLst>
                                      </p:cBhvr>
                                      <p:to>
                                        <p:strVal val="visible"/>
                                      </p:to>
                                    </p:set>
                                    <p:anim calcmode="lin" valueType="num">
                                      <p:cBhvr additive="base">
                                        <p:cTn id="24"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3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364">
                                            <p:txEl>
                                              <p:pRg st="5" end="5"/>
                                            </p:txEl>
                                          </p:spTgt>
                                        </p:tgtEl>
                                        <p:attrNameLst>
                                          <p:attrName>style.visibility</p:attrName>
                                        </p:attrNameLst>
                                      </p:cBhvr>
                                      <p:to>
                                        <p:strVal val="visible"/>
                                      </p:to>
                                    </p:set>
                                    <p:animEffect transition="in" filter="fade">
                                      <p:cBhvr>
                                        <p:cTn id="30" dur="500"/>
                                        <p:tgtEl>
                                          <p:spTgt spid="1536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5364">
                                            <p:txEl>
                                              <p:pRg st="6" end="6"/>
                                            </p:txEl>
                                          </p:spTgt>
                                        </p:tgtEl>
                                        <p:attrNameLst>
                                          <p:attrName>style.visibility</p:attrName>
                                        </p:attrNameLst>
                                      </p:cBhvr>
                                      <p:to>
                                        <p:strVal val="visible"/>
                                      </p:to>
                                    </p:set>
                                    <p:animEffect transition="in" filter="fade">
                                      <p:cBhvr>
                                        <p:cTn id="33" dur="500"/>
                                        <p:tgtEl>
                                          <p:spTgt spid="15364">
                                            <p:txEl>
                                              <p:pRg st="6" end="6"/>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538665"/>
                                        </p:tgtEl>
                                        <p:attrNameLst>
                                          <p:attrName>style.visibility</p:attrName>
                                        </p:attrNameLst>
                                      </p:cBhvr>
                                      <p:to>
                                        <p:strVal val="visible"/>
                                      </p:to>
                                    </p:set>
                                    <p:animEffect transition="in" filter="fade">
                                      <p:cBhvr>
                                        <p:cTn id="37" dur="500"/>
                                        <p:tgtEl>
                                          <p:spTgt spid="5386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64">
                                            <p:txEl>
                                              <p:pRg st="7" end="7"/>
                                            </p:txEl>
                                          </p:spTgt>
                                        </p:tgtEl>
                                        <p:attrNameLst>
                                          <p:attrName>style.visibility</p:attrName>
                                        </p:attrNameLst>
                                      </p:cBhvr>
                                      <p:to>
                                        <p:strVal val="visible"/>
                                      </p:to>
                                    </p:set>
                                    <p:animEffect transition="in" filter="fade">
                                      <p:cBhvr>
                                        <p:cTn id="42" dur="500"/>
                                        <p:tgtEl>
                                          <p:spTgt spid="15364">
                                            <p:txEl>
                                              <p:pRg st="7" end="7"/>
                                            </p:txEl>
                                          </p:spTgt>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538664"/>
                                        </p:tgtEl>
                                        <p:attrNameLst>
                                          <p:attrName>style.visibility</p:attrName>
                                        </p:attrNameLst>
                                      </p:cBhvr>
                                      <p:to>
                                        <p:strVal val="visible"/>
                                      </p:to>
                                    </p:set>
                                    <p:animEffect transition="in" filter="fade">
                                      <p:cBhvr>
                                        <p:cTn id="46" dur="500"/>
                                        <p:tgtEl>
                                          <p:spTgt spid="53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638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060D1663-74A8-4047-BF59-29D6AE06306F}" type="slidenum">
              <a:rPr lang="zh-CN" altLang="en-US" sz="1000" smtClean="0">
                <a:latin typeface="Arial" panose="020B0604020202020204" pitchFamily="34" charset="0"/>
                <a:ea typeface="宋体" panose="02010600030101010101" pitchFamily="2" charset="-122"/>
              </a:rPr>
              <a:pPr>
                <a:spcBef>
                  <a:spcPct val="0"/>
                </a:spcBef>
                <a:buClrTx/>
                <a:buFontTx/>
                <a:buNone/>
              </a:pPr>
              <a:t>19</a:t>
            </a:fld>
            <a:endParaRPr lang="en-US" altLang="zh-CN" sz="1000">
              <a:latin typeface="Arial" panose="020B0604020202020204" pitchFamily="34" charset="0"/>
              <a:ea typeface="宋体" panose="02010600030101010101" pitchFamily="2" charset="-122"/>
            </a:endParaRPr>
          </a:p>
        </p:txBody>
      </p:sp>
      <p:sp>
        <p:nvSpPr>
          <p:cNvPr id="16388" name="Text Box 2"/>
          <p:cNvSpPr txBox="1">
            <a:spLocks noChangeArrowheads="1"/>
          </p:cNvSpPr>
          <p:nvPr/>
        </p:nvSpPr>
        <p:spPr bwMode="auto">
          <a:xfrm>
            <a:off x="611188" y="3890963"/>
            <a:ext cx="8064500" cy="1718035"/>
          </a:xfrm>
          <a:prstGeom prst="rect">
            <a:avLst/>
          </a:prstGeom>
          <a:ln/>
        </p:spPr>
        <p:style>
          <a:lnRef idx="1">
            <a:schemeClr val="accent5"/>
          </a:lnRef>
          <a:fillRef idx="2">
            <a:schemeClr val="accent5"/>
          </a:fillRef>
          <a:effectRef idx="1">
            <a:schemeClr val="accent5"/>
          </a:effectRef>
          <a:fontRef idx="minor">
            <a:schemeClr val="dk1"/>
          </a:fontRef>
        </p:style>
        <p:txBody>
          <a:bodyPr lIns="92075" tIns="46038" rIns="92075" bIns="46038">
            <a:spAutoFit/>
          </a:bodyPr>
          <a:lstStyle>
            <a:lvl1pPr marL="742950" indent="-285750">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buClr>
                <a:srgbClr val="0000FF"/>
              </a:buClr>
              <a:buSzPct val="90000"/>
              <a:buFont typeface="Wingdings" panose="05000000000000000000" pitchFamily="2" charset="2"/>
              <a:buChar char="l"/>
            </a:pPr>
            <a:r>
              <a:rPr lang="zh-CN" altLang="en-US" b="0" dirty="0">
                <a:latin typeface="微软雅黑" panose="020B0503020204020204" pitchFamily="34" charset="-122"/>
                <a:ea typeface="微软雅黑" panose="020B0503020204020204" pitchFamily="34" charset="-122"/>
              </a:rPr>
              <a:t>可把一个字符常量赋值给一个字符变量，但不能把一个字符串常量赋值给一个字符变量。</a:t>
            </a:r>
          </a:p>
          <a:p>
            <a:pPr eaLnBrk="1" hangingPunct="1">
              <a:buClr>
                <a:schemeClr val="tx1"/>
              </a:buClr>
              <a:buFontTx/>
              <a:buNone/>
            </a:pPr>
            <a:r>
              <a:rPr lang="zh-CN" altLang="en-US" b="0" dirty="0">
                <a:latin typeface="微软雅黑" panose="020B0503020204020204" pitchFamily="34" charset="-122"/>
                <a:ea typeface="微软雅黑" panose="020B0503020204020204" pitchFamily="34" charset="-122"/>
              </a:rPr>
              <a:t>    例如： </a:t>
            </a:r>
            <a:r>
              <a:rPr lang="en-US" altLang="zh-CN" b="0" dirty="0">
                <a:latin typeface="微软雅黑" panose="020B0503020204020204" pitchFamily="34" charset="-122"/>
                <a:ea typeface="微软雅黑" panose="020B0503020204020204" pitchFamily="34" charset="-122"/>
              </a:rPr>
              <a:t>char   m;</a:t>
            </a:r>
          </a:p>
          <a:p>
            <a:pPr eaLnBrk="1" hangingPunct="1">
              <a:buClr>
                <a:schemeClr val="tx1"/>
              </a:buClr>
              <a:buFontTx/>
              <a:buNone/>
            </a:pPr>
            <a:r>
              <a:rPr lang="en-US" altLang="zh-CN" b="0" dirty="0">
                <a:latin typeface="微软雅黑" panose="020B0503020204020204" pitchFamily="34" charset="-122"/>
                <a:ea typeface="微软雅黑" panose="020B0503020204020204" pitchFamily="34" charset="-122"/>
              </a:rPr>
              <a:t>                 m=“A”;</a:t>
            </a:r>
          </a:p>
        </p:txBody>
      </p:sp>
      <p:sp>
        <p:nvSpPr>
          <p:cNvPr id="16389" name="Text Box 26"/>
          <p:cNvSpPr txBox="1">
            <a:spLocks noChangeArrowheads="1"/>
          </p:cNvSpPr>
          <p:nvPr/>
        </p:nvSpPr>
        <p:spPr bwMode="auto">
          <a:xfrm>
            <a:off x="611188" y="1803400"/>
            <a:ext cx="8064500" cy="1718035"/>
          </a:xfrm>
          <a:prstGeom prst="rect">
            <a:avLst/>
          </a:prstGeom>
          <a:ln/>
        </p:spPr>
        <p:style>
          <a:lnRef idx="0">
            <a:schemeClr val="accent3"/>
          </a:lnRef>
          <a:fillRef idx="3">
            <a:schemeClr val="accent3"/>
          </a:fillRef>
          <a:effectRef idx="3">
            <a:schemeClr val="accent3"/>
          </a:effectRef>
          <a:fontRef idx="minor">
            <a:schemeClr val="lt1"/>
          </a:fontRef>
        </p:style>
        <p:txBody>
          <a:bodyPr lIns="92075" tIns="46038" rIns="92075" bIns="46038">
            <a:spAutoFit/>
          </a:bodyPr>
          <a:lstStyle>
            <a:lvl1pPr marL="742950" indent="-285750">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buClr>
                <a:schemeClr val="tx1"/>
              </a:buClr>
              <a:buFontTx/>
              <a:buNone/>
            </a:pPr>
            <a:r>
              <a:rPr lang="zh-CN" altLang="en-US" b="0">
                <a:latin typeface="微软雅黑" panose="020B0503020204020204" pitchFamily="34" charset="-122"/>
                <a:ea typeface="微软雅黑" panose="020B0503020204020204" pitchFamily="34" charset="-122"/>
              </a:rPr>
              <a:t>注意：</a:t>
            </a:r>
          </a:p>
          <a:p>
            <a:pPr eaLnBrk="1" hangingPunct="1">
              <a:buClr>
                <a:srgbClr val="0000FF"/>
              </a:buClr>
              <a:buFont typeface="Wingdings" panose="05000000000000000000" pitchFamily="2" charset="2"/>
              <a:buChar char="l"/>
            </a:pPr>
            <a:r>
              <a:rPr lang="zh-CN" altLang="en-US" b="0">
                <a:latin typeface="微软雅黑" panose="020B0503020204020204" pitchFamily="34" charset="-122"/>
                <a:ea typeface="微软雅黑" panose="020B0503020204020204" pitchFamily="34" charset="-122"/>
              </a:rPr>
              <a:t>一个字符常量占</a:t>
            </a:r>
            <a:r>
              <a:rPr lang="en-US" altLang="zh-CN" b="0">
                <a:latin typeface="微软雅黑" panose="020B0503020204020204" pitchFamily="34" charset="-122"/>
                <a:ea typeface="微软雅黑" panose="020B0503020204020204" pitchFamily="34" charset="-122"/>
              </a:rPr>
              <a:t>1</a:t>
            </a:r>
            <a:r>
              <a:rPr lang="zh-CN" altLang="en-US" b="0">
                <a:latin typeface="微软雅黑" panose="020B0503020204020204" pitchFamily="34" charset="-122"/>
                <a:ea typeface="微软雅黑" panose="020B0503020204020204" pitchFamily="34" charset="-122"/>
              </a:rPr>
              <a:t>个字节的内存空间，而字符串常量所占内存字节数等于其长度加</a:t>
            </a:r>
            <a:r>
              <a:rPr lang="en-US" altLang="zh-CN" b="0">
                <a:latin typeface="微软雅黑" panose="020B0503020204020204" pitchFamily="34" charset="-122"/>
                <a:ea typeface="微软雅黑" panose="020B0503020204020204" pitchFamily="34" charset="-122"/>
              </a:rPr>
              <a:t>1</a:t>
            </a:r>
            <a:r>
              <a:rPr lang="zh-CN" altLang="en-US" b="0">
                <a:latin typeface="微软雅黑" panose="020B0503020204020204" pitchFamily="34" charset="-122"/>
                <a:ea typeface="微软雅黑" panose="020B0503020204020204" pitchFamily="34" charset="-122"/>
              </a:rPr>
              <a:t>。</a:t>
            </a:r>
          </a:p>
          <a:p>
            <a:pPr eaLnBrk="1" hangingPunct="1">
              <a:buClr>
                <a:srgbClr val="0000FF"/>
              </a:buClr>
              <a:buFont typeface="Wingdings" panose="05000000000000000000" pitchFamily="2" charset="2"/>
              <a:buNone/>
            </a:pPr>
            <a:endParaRPr lang="zh-CN" altLang="en-US" b="0">
              <a:solidFill>
                <a:schemeClr val="bg2"/>
              </a:solidFill>
              <a:latin typeface="微软雅黑" panose="020B0503020204020204" pitchFamily="34" charset="-122"/>
              <a:ea typeface="微软雅黑" panose="020B0503020204020204" pitchFamily="34" charset="-122"/>
            </a:endParaRPr>
          </a:p>
        </p:txBody>
      </p:sp>
      <p:grpSp>
        <p:nvGrpSpPr>
          <p:cNvPr id="16390" name="Group 27"/>
          <p:cNvGrpSpPr>
            <a:grpSpLocks/>
          </p:cNvGrpSpPr>
          <p:nvPr/>
        </p:nvGrpSpPr>
        <p:grpSpPr bwMode="auto">
          <a:xfrm>
            <a:off x="4355976" y="5157192"/>
            <a:ext cx="381000" cy="381000"/>
            <a:chOff x="0" y="0"/>
            <a:chExt cx="240" cy="240"/>
          </a:xfrm>
        </p:grpSpPr>
        <p:sp>
          <p:nvSpPr>
            <p:cNvPr id="16391" name="Line 28"/>
            <p:cNvSpPr>
              <a:spLocks noChangeShapeType="1"/>
            </p:cNvSpPr>
            <p:nvPr/>
          </p:nvSpPr>
          <p:spPr bwMode="auto">
            <a:xfrm flipH="1">
              <a:off x="0" y="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6392" name="Line 29"/>
            <p:cNvSpPr>
              <a:spLocks noChangeShapeType="1"/>
            </p:cNvSpPr>
            <p:nvPr/>
          </p:nvSpPr>
          <p:spPr bwMode="auto">
            <a:xfrm>
              <a:off x="12" y="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本章内容</a:t>
            </a:r>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2</a:t>
            </a:fld>
            <a:endParaRPr lang="en-US" altLang="zh-CN"/>
          </a:p>
        </p:txBody>
      </p:sp>
      <p:grpSp>
        <p:nvGrpSpPr>
          <p:cNvPr id="6" name="Group 54"/>
          <p:cNvGrpSpPr>
            <a:grpSpLocks/>
          </p:cNvGrpSpPr>
          <p:nvPr/>
        </p:nvGrpSpPr>
        <p:grpSpPr bwMode="auto">
          <a:xfrm>
            <a:off x="2215129" y="1367235"/>
            <a:ext cx="5410200" cy="665163"/>
            <a:chOff x="1152" y="1131"/>
            <a:chExt cx="3408" cy="419"/>
          </a:xfrm>
        </p:grpSpPr>
        <p:grpSp>
          <p:nvGrpSpPr>
            <p:cNvPr id="7" name="Group 3"/>
            <p:cNvGrpSpPr>
              <a:grpSpLocks/>
            </p:cNvGrpSpPr>
            <p:nvPr/>
          </p:nvGrpSpPr>
          <p:grpSpPr bwMode="auto">
            <a:xfrm>
              <a:off x="1152" y="1131"/>
              <a:ext cx="480" cy="419"/>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sp>
          <p:nvSpPr>
            <p:cNvPr id="8"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9" name="Text Box 12"/>
            <p:cNvSpPr txBox="1">
              <a:spLocks noChangeArrowheads="1"/>
            </p:cNvSpPr>
            <p:nvPr/>
          </p:nvSpPr>
          <p:spPr bwMode="auto">
            <a:xfrm>
              <a:off x="2112" y="1179"/>
              <a:ext cx="504" cy="291"/>
            </a:xfrm>
            <a:prstGeom prst="rect">
              <a:avLst/>
            </a:prstGeom>
            <a:noFill/>
            <a:ln w="9525">
              <a:noFill/>
              <a:miter lim="800000"/>
              <a:headEnd/>
              <a:tailEnd/>
            </a:ln>
          </p:spPr>
          <p:txBody>
            <a:bodyPr wrap="none">
              <a:spAutoFit/>
            </a:bodyPr>
            <a:lstStyle/>
            <a:p>
              <a:pPr>
                <a:buClr>
                  <a:schemeClr val="bg1"/>
                </a:buClr>
                <a:defRPr/>
              </a:pPr>
              <a:r>
                <a:rPr lang="zh-CN" altLang="en-US" sz="2400" dirty="0">
                  <a:solidFill>
                    <a:schemeClr val="tx2"/>
                  </a:solidFill>
                  <a:latin typeface="微软雅黑" panose="020B0503020204020204" pitchFamily="34" charset="-122"/>
                  <a:ea typeface="微软雅黑" panose="020B0503020204020204" pitchFamily="34" charset="-122"/>
                </a:rPr>
                <a:t>内存</a:t>
              </a:r>
              <a:endParaRPr lang="en-US" altLang="zh-CN" sz="2400" dirty="0">
                <a:latin typeface="微软雅黑" panose="020B0503020204020204" pitchFamily="34" charset="-122"/>
                <a:ea typeface="微软雅黑" panose="020B0503020204020204" pitchFamily="34" charset="-122"/>
              </a:endParaRPr>
            </a:p>
          </p:txBody>
        </p:sp>
        <p:sp>
          <p:nvSpPr>
            <p:cNvPr id="10" name="Text Box 13"/>
            <p:cNvSpPr txBox="1">
              <a:spLocks noChangeArrowheads="1"/>
            </p:cNvSpPr>
            <p:nvPr/>
          </p:nvSpPr>
          <p:spPr bwMode="gray">
            <a:xfrm>
              <a:off x="1270" y="1193"/>
              <a:ext cx="234" cy="288"/>
            </a:xfrm>
            <a:prstGeom prst="rect">
              <a:avLst/>
            </a:prstGeom>
            <a:noFill/>
            <a:ln w="9525">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rPr>
                <a:t>1</a:t>
              </a:r>
            </a:p>
          </p:txBody>
        </p:sp>
      </p:grpSp>
      <p:grpSp>
        <p:nvGrpSpPr>
          <p:cNvPr id="14" name="Group 55"/>
          <p:cNvGrpSpPr>
            <a:grpSpLocks/>
          </p:cNvGrpSpPr>
          <p:nvPr/>
        </p:nvGrpSpPr>
        <p:grpSpPr bwMode="auto">
          <a:xfrm>
            <a:off x="2213590" y="2143833"/>
            <a:ext cx="5410200" cy="665163"/>
            <a:chOff x="1152" y="1707"/>
            <a:chExt cx="3408" cy="419"/>
          </a:xfrm>
        </p:grpSpPr>
        <p:grpSp>
          <p:nvGrpSpPr>
            <p:cNvPr id="15" name="Group 7"/>
            <p:cNvGrpSpPr>
              <a:grpSpLocks/>
            </p:cNvGrpSpPr>
            <p:nvPr/>
          </p:nvGrpSpPr>
          <p:grpSpPr bwMode="auto">
            <a:xfrm>
              <a:off x="1152" y="1707"/>
              <a:ext cx="480" cy="419"/>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1"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sp>
          <p:nvSpPr>
            <p:cNvPr id="16"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7" name="Text Box 15"/>
            <p:cNvSpPr txBox="1">
              <a:spLocks noChangeArrowheads="1"/>
            </p:cNvSpPr>
            <p:nvPr/>
          </p:nvSpPr>
          <p:spPr bwMode="auto">
            <a:xfrm>
              <a:off x="2112" y="1786"/>
              <a:ext cx="1086" cy="291"/>
            </a:xfrm>
            <a:prstGeom prst="rect">
              <a:avLst/>
            </a:prstGeom>
            <a:noFill/>
            <a:ln w="9525">
              <a:noFill/>
              <a:miter lim="800000"/>
              <a:headEnd/>
              <a:tailEnd/>
            </a:ln>
          </p:spPr>
          <p:txBody>
            <a:bodyPr wrap="none">
              <a:spAutoFit/>
            </a:bodyPr>
            <a:lstStyle/>
            <a:p>
              <a:pPr>
                <a:buClr>
                  <a:schemeClr val="bg1"/>
                </a:buClr>
                <a:defRPr/>
              </a:pPr>
              <a:r>
                <a:rPr lang="zh-CN" altLang="en-US" sz="2400" dirty="0">
                  <a:solidFill>
                    <a:schemeClr val="tx2"/>
                  </a:solidFill>
                  <a:latin typeface="微软雅黑" panose="020B0503020204020204" pitchFamily="34" charset="-122"/>
                  <a:ea typeface="微软雅黑" panose="020B0503020204020204" pitchFamily="34" charset="-122"/>
                </a:rPr>
                <a:t>常量</a:t>
              </a:r>
              <a:r>
                <a:rPr lang="zh-CN" altLang="en-US" sz="2400" dirty="0">
                  <a:latin typeface="微软雅黑" panose="020B0503020204020204" pitchFamily="34" charset="-122"/>
                  <a:ea typeface="微软雅黑" panose="020B0503020204020204" pitchFamily="34" charset="-122"/>
                </a:rPr>
                <a:t>与变量</a:t>
              </a:r>
              <a:endParaRPr lang="en-US" altLang="zh-CN" sz="2400" dirty="0">
                <a:latin typeface="微软雅黑" panose="020B0503020204020204" pitchFamily="34" charset="-122"/>
                <a:ea typeface="微软雅黑" panose="020B0503020204020204" pitchFamily="34" charset="-122"/>
              </a:endParaRPr>
            </a:p>
          </p:txBody>
        </p:sp>
        <p:sp>
          <p:nvSpPr>
            <p:cNvPr id="18" name="Text Box 16"/>
            <p:cNvSpPr txBox="1">
              <a:spLocks noChangeArrowheads="1"/>
            </p:cNvSpPr>
            <p:nvPr/>
          </p:nvSpPr>
          <p:spPr bwMode="gray">
            <a:xfrm>
              <a:off x="1270" y="1769"/>
              <a:ext cx="234" cy="288"/>
            </a:xfrm>
            <a:prstGeom prst="rect">
              <a:avLst/>
            </a:prstGeom>
            <a:noFill/>
            <a:ln w="9525">
              <a:noFill/>
              <a:miter lim="800000"/>
              <a:headEnd/>
              <a:tailEnd/>
            </a:ln>
          </p:spPr>
          <p:txBody>
            <a:bodyPr wrap="none">
              <a:spAutoFit/>
            </a:bodyPr>
            <a:lstStyle/>
            <a:p>
              <a:pPr algn="ctr" eaLnBrk="0" hangingPunct="0"/>
              <a:r>
                <a:rPr lang="en-US" altLang="zh-CN" sz="2400" b="1" dirty="0">
                  <a:solidFill>
                    <a:schemeClr val="bg1"/>
                  </a:solidFill>
                  <a:latin typeface="微软雅黑" pitchFamily="34" charset="-122"/>
                  <a:ea typeface="微软雅黑" pitchFamily="34" charset="-122"/>
                </a:rPr>
                <a:t>2</a:t>
              </a:r>
            </a:p>
          </p:txBody>
        </p:sp>
      </p:grpSp>
      <p:grpSp>
        <p:nvGrpSpPr>
          <p:cNvPr id="22" name="Group 56"/>
          <p:cNvGrpSpPr>
            <a:grpSpLocks/>
          </p:cNvGrpSpPr>
          <p:nvPr/>
        </p:nvGrpSpPr>
        <p:grpSpPr bwMode="auto">
          <a:xfrm>
            <a:off x="2240010" y="2973649"/>
            <a:ext cx="5410200" cy="665163"/>
            <a:chOff x="1152" y="2269"/>
            <a:chExt cx="3408" cy="419"/>
          </a:xfrm>
        </p:grpSpPr>
        <p:grpSp>
          <p:nvGrpSpPr>
            <p:cNvPr id="23" name="Group 17"/>
            <p:cNvGrpSpPr>
              <a:grpSpLocks/>
            </p:cNvGrpSpPr>
            <p:nvPr/>
          </p:nvGrpSpPr>
          <p:grpSpPr bwMode="auto">
            <a:xfrm>
              <a:off x="1152" y="2269"/>
              <a:ext cx="480" cy="419"/>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9"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sp>
          <p:nvSpPr>
            <p:cNvPr id="24"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5" name="Text Box 26"/>
            <p:cNvSpPr txBox="1">
              <a:spLocks noChangeArrowheads="1"/>
            </p:cNvSpPr>
            <p:nvPr/>
          </p:nvSpPr>
          <p:spPr bwMode="auto">
            <a:xfrm>
              <a:off x="2112" y="2317"/>
              <a:ext cx="892" cy="291"/>
            </a:xfrm>
            <a:prstGeom prst="rect">
              <a:avLst/>
            </a:prstGeom>
            <a:noFill/>
            <a:ln w="9525">
              <a:noFill/>
              <a:miter lim="800000"/>
              <a:headEnd/>
              <a:tailEnd/>
            </a:ln>
          </p:spPr>
          <p:txBody>
            <a:bodyPr wrap="none">
              <a:spAutoFit/>
            </a:bodyPr>
            <a:lstStyle/>
            <a:p>
              <a:pPr>
                <a:buClr>
                  <a:schemeClr val="bg1"/>
                </a:buClr>
                <a:defRPr/>
              </a:pPr>
              <a:r>
                <a:rPr lang="zh-CN" altLang="en-US" sz="2400" dirty="0">
                  <a:latin typeface="微软雅黑" panose="020B0503020204020204" pitchFamily="34" charset="-122"/>
                  <a:ea typeface="微软雅黑" panose="020B0503020204020204" pitchFamily="34" charset="-122"/>
                </a:rPr>
                <a:t>数据类型</a:t>
              </a:r>
              <a:endParaRPr lang="en-US" altLang="zh-CN" sz="2400" dirty="0">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gray">
            <a:xfrm>
              <a:off x="1270" y="2331"/>
              <a:ext cx="234" cy="288"/>
            </a:xfrm>
            <a:prstGeom prst="rect">
              <a:avLst/>
            </a:prstGeom>
            <a:noFill/>
            <a:ln w="9525">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rPr>
                <a:t>3</a:t>
              </a:r>
            </a:p>
          </p:txBody>
        </p:sp>
      </p:grpSp>
      <p:grpSp>
        <p:nvGrpSpPr>
          <p:cNvPr id="30" name="Group 57"/>
          <p:cNvGrpSpPr>
            <a:grpSpLocks/>
          </p:cNvGrpSpPr>
          <p:nvPr/>
        </p:nvGrpSpPr>
        <p:grpSpPr bwMode="auto">
          <a:xfrm>
            <a:off x="2257864" y="3823060"/>
            <a:ext cx="5410200" cy="665163"/>
            <a:chOff x="1152" y="2845"/>
            <a:chExt cx="3408" cy="419"/>
          </a:xfrm>
        </p:grpSpPr>
        <p:grpSp>
          <p:nvGrpSpPr>
            <p:cNvPr id="31" name="Group 21"/>
            <p:cNvGrpSpPr>
              <a:grpSpLocks/>
            </p:cNvGrpSpPr>
            <p:nvPr/>
          </p:nvGrpSpPr>
          <p:grpSpPr bwMode="auto">
            <a:xfrm>
              <a:off x="1152" y="2845"/>
              <a:ext cx="480" cy="419"/>
              <a:chOff x="3174" y="2656"/>
              <a:chExt cx="1549" cy="1351"/>
            </a:xfrm>
          </p:grpSpPr>
          <p:sp>
            <p:nvSpPr>
              <p:cNvPr id="3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7"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sp>
          <p:nvSpPr>
            <p:cNvPr id="32" name="Line 28"/>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3" name="Text Box 29"/>
            <p:cNvSpPr txBox="1">
              <a:spLocks noChangeArrowheads="1"/>
            </p:cNvSpPr>
            <p:nvPr/>
          </p:nvSpPr>
          <p:spPr bwMode="auto">
            <a:xfrm>
              <a:off x="2112" y="2893"/>
              <a:ext cx="116" cy="291"/>
            </a:xfrm>
            <a:prstGeom prst="rect">
              <a:avLst/>
            </a:prstGeom>
            <a:noFill/>
            <a:ln w="9525">
              <a:noFill/>
              <a:miter lim="800000"/>
              <a:headEnd/>
              <a:tailEnd/>
            </a:ln>
          </p:spPr>
          <p:txBody>
            <a:bodyPr wrap="none">
              <a:spAutoFit/>
            </a:bodyPr>
            <a:lstStyle/>
            <a:p>
              <a:pPr>
                <a:buClr>
                  <a:schemeClr val="bg1"/>
                </a:buClr>
                <a:defRPr/>
              </a:pPr>
              <a:endParaRPr lang="en-US" altLang="zh-CN" sz="2400" dirty="0">
                <a:latin typeface="微软雅黑" panose="020B0503020204020204" pitchFamily="34" charset="-122"/>
                <a:ea typeface="微软雅黑" panose="020B0503020204020204" pitchFamily="34" charset="-122"/>
              </a:endParaRPr>
            </a:p>
          </p:txBody>
        </p:sp>
        <p:sp>
          <p:nvSpPr>
            <p:cNvPr id="34" name="Text Box 30"/>
            <p:cNvSpPr txBox="1">
              <a:spLocks noChangeArrowheads="1"/>
            </p:cNvSpPr>
            <p:nvPr/>
          </p:nvSpPr>
          <p:spPr bwMode="gray">
            <a:xfrm>
              <a:off x="1270" y="2907"/>
              <a:ext cx="234" cy="288"/>
            </a:xfrm>
            <a:prstGeom prst="rect">
              <a:avLst/>
            </a:prstGeom>
            <a:noFill/>
            <a:ln w="9525">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rPr>
                <a:t>4</a:t>
              </a:r>
            </a:p>
          </p:txBody>
        </p:sp>
      </p:grpSp>
      <p:grpSp>
        <p:nvGrpSpPr>
          <p:cNvPr id="38" name="Group 54"/>
          <p:cNvGrpSpPr>
            <a:grpSpLocks/>
          </p:cNvGrpSpPr>
          <p:nvPr/>
        </p:nvGrpSpPr>
        <p:grpSpPr bwMode="auto">
          <a:xfrm>
            <a:off x="2302138" y="3836343"/>
            <a:ext cx="4238625" cy="1422399"/>
            <a:chOff x="1152" y="654"/>
            <a:chExt cx="3408" cy="896"/>
          </a:xfrm>
        </p:grpSpPr>
        <p:grpSp>
          <p:nvGrpSpPr>
            <p:cNvPr id="39" name="Group 3"/>
            <p:cNvGrpSpPr>
              <a:grpSpLocks/>
            </p:cNvGrpSpPr>
            <p:nvPr/>
          </p:nvGrpSpPr>
          <p:grpSpPr bwMode="auto">
            <a:xfrm>
              <a:off x="1152" y="1131"/>
              <a:ext cx="555" cy="419"/>
              <a:chOff x="1110" y="2656"/>
              <a:chExt cx="1790"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5" name="AutoShape 6"/>
              <p:cNvSpPr>
                <a:spLocks noChangeArrowheads="1"/>
              </p:cNvSpPr>
              <p:nvPr/>
            </p:nvSpPr>
            <p:spPr bwMode="gray">
              <a:xfrm>
                <a:off x="1200" y="2737"/>
                <a:ext cx="1700"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sp>
          <p:nvSpPr>
            <p:cNvPr id="40"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41" name="Text Box 12"/>
            <p:cNvSpPr txBox="1">
              <a:spLocks noChangeArrowheads="1"/>
            </p:cNvSpPr>
            <p:nvPr/>
          </p:nvSpPr>
          <p:spPr bwMode="auto">
            <a:xfrm>
              <a:off x="2327" y="654"/>
              <a:ext cx="891" cy="291"/>
            </a:xfrm>
            <a:prstGeom prst="rect">
              <a:avLst/>
            </a:prstGeom>
            <a:noFill/>
            <a:ln w="9525">
              <a:noFill/>
              <a:miter lim="800000"/>
              <a:headEnd/>
              <a:tailEnd/>
            </a:ln>
          </p:spPr>
          <p:txBody>
            <a:bodyPr wrap="none">
              <a:spAutoFit/>
            </a:bodyPr>
            <a:lstStyle/>
            <a:p>
              <a:pPr>
                <a:buClr>
                  <a:schemeClr val="bg1"/>
                </a:buClr>
                <a:defRPr/>
              </a:pPr>
              <a:r>
                <a:rPr lang="zh-CN" altLang="en-US" sz="2400" dirty="0">
                  <a:latin typeface="微软雅黑" panose="020B0503020204020204" pitchFamily="34" charset="-122"/>
                  <a:ea typeface="微软雅黑" panose="020B0503020204020204" pitchFamily="34" charset="-122"/>
                </a:rPr>
                <a:t>运算符</a:t>
              </a:r>
              <a:endParaRPr lang="en-US" altLang="zh-CN" sz="2400" dirty="0">
                <a:latin typeface="微软雅黑" panose="020B0503020204020204" pitchFamily="34" charset="-122"/>
                <a:ea typeface="微软雅黑" panose="020B0503020204020204" pitchFamily="34" charset="-122"/>
              </a:endParaRPr>
            </a:p>
          </p:txBody>
        </p:sp>
        <p:sp>
          <p:nvSpPr>
            <p:cNvPr id="42" name="Text Box 13"/>
            <p:cNvSpPr txBox="1">
              <a:spLocks noChangeArrowheads="1"/>
            </p:cNvSpPr>
            <p:nvPr/>
          </p:nvSpPr>
          <p:spPr bwMode="gray">
            <a:xfrm>
              <a:off x="1270" y="1193"/>
              <a:ext cx="331" cy="288"/>
            </a:xfrm>
            <a:prstGeom prst="rect">
              <a:avLst/>
            </a:prstGeom>
            <a:noFill/>
            <a:ln w="9525">
              <a:noFill/>
              <a:miter lim="800000"/>
              <a:headEnd/>
              <a:tailEnd/>
            </a:ln>
          </p:spPr>
          <p:txBody>
            <a:bodyPr wrap="square">
              <a:spAutoFit/>
            </a:bodyPr>
            <a:lstStyle/>
            <a:p>
              <a:pPr algn="ctr" eaLnBrk="0" hangingPunct="0"/>
              <a:r>
                <a:rPr lang="en-US" altLang="zh-CN" sz="2400" b="1" dirty="0">
                  <a:solidFill>
                    <a:schemeClr val="bg1"/>
                  </a:solidFill>
                  <a:latin typeface="微软雅黑" pitchFamily="34" charset="-122"/>
                  <a:ea typeface="微软雅黑" pitchFamily="34" charset="-122"/>
                </a:rPr>
                <a:t>5</a:t>
              </a:r>
            </a:p>
          </p:txBody>
        </p:sp>
      </p:grpSp>
      <p:grpSp>
        <p:nvGrpSpPr>
          <p:cNvPr id="46" name="组合 45"/>
          <p:cNvGrpSpPr/>
          <p:nvPr/>
        </p:nvGrpSpPr>
        <p:grpSpPr>
          <a:xfrm>
            <a:off x="2435032" y="4570364"/>
            <a:ext cx="4096313" cy="1419828"/>
            <a:chOff x="4765675" y="1758347"/>
            <a:chExt cx="3634624" cy="1419828"/>
          </a:xfrm>
        </p:grpSpPr>
        <p:sp>
          <p:nvSpPr>
            <p:cNvPr id="48" name="Text Box 15"/>
            <p:cNvSpPr txBox="1">
              <a:spLocks noChangeArrowheads="1"/>
            </p:cNvSpPr>
            <p:nvPr/>
          </p:nvSpPr>
          <p:spPr bwMode="auto">
            <a:xfrm>
              <a:off x="5896523" y="1758347"/>
              <a:ext cx="2503776" cy="461665"/>
            </a:xfrm>
            <a:prstGeom prst="rect">
              <a:avLst/>
            </a:prstGeom>
            <a:noFill/>
            <a:ln w="9525">
              <a:noFill/>
              <a:miter lim="800000"/>
              <a:headEnd/>
              <a:tailEnd/>
            </a:ln>
          </p:spPr>
          <p:txBody>
            <a:bodyPr wrap="square">
              <a:spAutoFit/>
            </a:bodyPr>
            <a:lstStyle/>
            <a:p>
              <a:pPr>
                <a:buClr>
                  <a:schemeClr val="bg1"/>
                </a:buClr>
                <a:defRPr/>
              </a:pPr>
              <a:r>
                <a:rPr lang="zh-CN" altLang="en-US" sz="2400" dirty="0">
                  <a:latin typeface="微软雅黑" panose="020B0503020204020204" pitchFamily="34" charset="-122"/>
                  <a:ea typeface="微软雅黑" panose="020B0503020204020204" pitchFamily="34" charset="-122"/>
                </a:rPr>
                <a:t>数据类型强制转换</a:t>
              </a:r>
              <a:endParaRPr lang="en-US" altLang="zh-CN" sz="2400" dirty="0">
                <a:latin typeface="微软雅黑" panose="020B0503020204020204" pitchFamily="34" charset="-122"/>
                <a:ea typeface="微软雅黑" panose="020B0503020204020204" pitchFamily="34" charset="-122"/>
              </a:endParaRPr>
            </a:p>
          </p:txBody>
        </p:sp>
        <p:sp>
          <p:nvSpPr>
            <p:cNvPr id="49" name="Text Box 16"/>
            <p:cNvSpPr txBox="1">
              <a:spLocks noChangeArrowheads="1"/>
            </p:cNvSpPr>
            <p:nvPr/>
          </p:nvSpPr>
          <p:spPr bwMode="gray">
            <a:xfrm>
              <a:off x="4765675" y="2720975"/>
              <a:ext cx="371475" cy="457200"/>
            </a:xfrm>
            <a:prstGeom prst="rect">
              <a:avLst/>
            </a:prstGeom>
            <a:noFill/>
            <a:ln w="9525">
              <a:noFill/>
              <a:miter lim="800000"/>
              <a:headEnd/>
              <a:tailEnd/>
            </a:ln>
          </p:spPr>
          <p:txBody>
            <a:bodyPr wrap="square">
              <a:spAutoFit/>
            </a:bodyPr>
            <a:lstStyle/>
            <a:p>
              <a:pPr algn="ctr" eaLnBrk="0" hangingPunct="0"/>
              <a:r>
                <a:rPr lang="en-US" altLang="zh-CN" sz="2400" b="1" dirty="0">
                  <a:solidFill>
                    <a:schemeClr val="bg1"/>
                  </a:solidFill>
                  <a:latin typeface="微软雅黑" pitchFamily="34" charset="-122"/>
                  <a:ea typeface="微软雅黑" pitchFamily="34" charset="-122"/>
                </a:rPr>
                <a:t>6</a:t>
              </a:r>
            </a:p>
          </p:txBody>
        </p:sp>
      </p:grpSp>
    </p:spTree>
    <p:extLst>
      <p:ext uri="{BB962C8B-B14F-4D97-AF65-F5344CB8AC3E}">
        <p14:creationId xmlns:p14="http://schemas.microsoft.com/office/powerpoint/2010/main" val="250007416"/>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741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1DDF7F66-F81E-46A7-B7A9-BFCA63A3342C}" type="slidenum">
              <a:rPr lang="zh-CN" altLang="en-US" sz="1000" smtClean="0">
                <a:latin typeface="Arial" panose="020B0604020202020204" pitchFamily="34" charset="0"/>
                <a:ea typeface="宋体" panose="02010600030101010101" pitchFamily="2" charset="-122"/>
              </a:rPr>
              <a:pPr>
                <a:spcBef>
                  <a:spcPct val="0"/>
                </a:spcBef>
                <a:buClrTx/>
                <a:buFontTx/>
                <a:buNone/>
              </a:pPr>
              <a:t>20</a:t>
            </a:fld>
            <a:endParaRPr lang="en-US" altLang="zh-CN" sz="1000">
              <a:latin typeface="Arial" panose="020B0604020202020204" pitchFamily="34" charset="0"/>
              <a:ea typeface="宋体" panose="02010600030101010101" pitchFamily="2" charset="-122"/>
            </a:endParaRPr>
          </a:p>
        </p:txBody>
      </p:sp>
      <p:sp>
        <p:nvSpPr>
          <p:cNvPr id="17412" name="Text Box 9"/>
          <p:cNvSpPr txBox="1">
            <a:spLocks noChangeArrowheads="1"/>
          </p:cNvSpPr>
          <p:nvPr/>
        </p:nvSpPr>
        <p:spPr bwMode="auto">
          <a:xfrm>
            <a:off x="854869" y="5616575"/>
            <a:ext cx="7129462" cy="641350"/>
          </a:xfrm>
          <a:prstGeom prst="rect">
            <a:avLst/>
          </a:prstGeom>
          <a:ln/>
        </p:spPr>
        <p:style>
          <a:lnRef idx="1">
            <a:schemeClr val="accent1"/>
          </a:lnRef>
          <a:fillRef idx="3">
            <a:schemeClr val="accent1"/>
          </a:fillRef>
          <a:effectRef idx="2">
            <a:schemeClr val="accent1"/>
          </a:effectRef>
          <a:fontRef idx="minor">
            <a:schemeClr val="lt1"/>
          </a:fontRef>
        </p:style>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en-US" altLang="zh-CN" sz="1800" b="0" dirty="0" err="1">
                <a:latin typeface="Arial" panose="020B0604020202020204" pitchFamily="34" charset="0"/>
                <a:ea typeface="宋体" panose="02010600030101010101" pitchFamily="2" charset="-122"/>
              </a:rPr>
              <a:t>Const</a:t>
            </a:r>
            <a:r>
              <a:rPr lang="en-US" altLang="zh-CN" sz="1800" b="0" dirty="0">
                <a:latin typeface="Arial" panose="020B0604020202020204" pitchFamily="34" charset="0"/>
                <a:ea typeface="宋体" panose="02010600030101010101" pitchFamily="2" charset="-122"/>
              </a:rPr>
              <a:t>  float pi</a:t>
            </a:r>
            <a:r>
              <a:rPr lang="zh-CN" altLang="en-US" sz="1800" b="0" dirty="0">
                <a:latin typeface="Arial" panose="020B0604020202020204" pitchFamily="34" charset="0"/>
                <a:ea typeface="宋体" panose="02010600030101010101" pitchFamily="2" charset="-122"/>
              </a:rPr>
              <a:t>；</a:t>
            </a:r>
          </a:p>
          <a:p>
            <a:pPr eaLnBrk="1" hangingPunct="1">
              <a:spcBef>
                <a:spcPct val="0"/>
              </a:spcBef>
              <a:buClrTx/>
              <a:buFontTx/>
              <a:buNone/>
            </a:pPr>
            <a:r>
              <a:rPr lang="en-US" altLang="zh-CN" sz="1800" b="0" dirty="0">
                <a:latin typeface="Arial" panose="020B0604020202020204" pitchFamily="34" charset="0"/>
                <a:ea typeface="宋体" panose="02010600030101010101" pitchFamily="2" charset="-122"/>
              </a:rPr>
              <a:t>Pi=3.1415</a:t>
            </a:r>
            <a:r>
              <a:rPr lang="zh-CN" altLang="en-US" sz="1800" b="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17413" name="Rectangle 2"/>
          <p:cNvSpPr>
            <a:spLocks noGrp="1" noChangeArrowheads="1"/>
          </p:cNvSpPr>
          <p:nvPr>
            <p:ph type="body" idx="1"/>
          </p:nvPr>
        </p:nvSpPr>
        <p:spPr>
          <a:xfrm>
            <a:off x="533400" y="1268413"/>
            <a:ext cx="7772400" cy="4176712"/>
          </a:xfrm>
        </p:spPr>
        <p:txBody>
          <a:bodyPr/>
          <a:lstStyle/>
          <a:p>
            <a:pPr eaLnBrk="1" hangingPunct="1">
              <a:lnSpc>
                <a:spcPct val="120000"/>
              </a:lnSpc>
              <a:buFont typeface="Wingdings" panose="05000000000000000000" pitchFamily="2" charset="2"/>
              <a:buNone/>
            </a:pPr>
            <a:endParaRPr lang="zh-CN" altLang="en-US" sz="2000" b="1" dirty="0">
              <a:latin typeface="微软雅黑" panose="020B0503020204020204" pitchFamily="34" charset="-122"/>
              <a:ea typeface="微软雅黑" panose="020B0503020204020204" pitchFamily="34" charset="-122"/>
            </a:endParaRPr>
          </a:p>
          <a:p>
            <a:pPr eaLnBrk="1" hangingPunct="1">
              <a:lnSpc>
                <a:spcPct val="120000"/>
              </a:lnSpc>
              <a:buClr>
                <a:srgbClr val="0000FF"/>
              </a:buClr>
              <a:buFont typeface="Wingdings" panose="05000000000000000000" pitchFamily="2" charset="2"/>
              <a:buChar char="u"/>
            </a:pPr>
            <a:r>
              <a:rPr lang="zh-CN" altLang="en-US" sz="2000" b="1" dirty="0">
                <a:solidFill>
                  <a:srgbClr val="C00000"/>
                </a:solidFill>
                <a:latin typeface="微软雅黑" panose="020B0503020204020204" pitchFamily="34" charset="-122"/>
                <a:ea typeface="微软雅黑" panose="020B0503020204020204" pitchFamily="34" charset="-122"/>
              </a:rPr>
              <a:t>符号常量</a:t>
            </a:r>
            <a:r>
              <a:rPr lang="zh-CN" altLang="en-US" sz="2000" dirty="0">
                <a:latin typeface="微软雅黑" panose="020B0503020204020204" pitchFamily="34" charset="-122"/>
                <a:ea typeface="微软雅黑" panose="020B0503020204020204" pitchFamily="34" charset="-122"/>
              </a:rPr>
              <a:t>指用标识符定义一个直接常量，它的值在程序中始终不变，也叫</a:t>
            </a:r>
            <a:r>
              <a:rPr lang="zh-CN" altLang="en-US" sz="2000" b="1" dirty="0">
                <a:solidFill>
                  <a:srgbClr val="7030A0"/>
                </a:solidFill>
                <a:latin typeface="微软雅黑" panose="020B0503020204020204" pitchFamily="34" charset="-122"/>
                <a:ea typeface="微软雅黑" panose="020B0503020204020204" pitchFamily="34" charset="-122"/>
              </a:rPr>
              <a:t>常变量</a:t>
            </a:r>
            <a:r>
              <a:rPr lang="zh-CN" altLang="en-US" sz="2000" dirty="0">
                <a:latin typeface="微软雅黑" panose="020B0503020204020204" pitchFamily="34" charset="-122"/>
                <a:ea typeface="微软雅黑" panose="020B0503020204020204" pitchFamily="34" charset="-122"/>
              </a:rPr>
              <a:t>。</a:t>
            </a:r>
          </a:p>
          <a:p>
            <a:pPr eaLnBrk="1" hangingPunct="1">
              <a:lnSpc>
                <a:spcPct val="120000"/>
              </a:lnSpc>
              <a:buClr>
                <a:srgbClr val="0000FF"/>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符号常量在使用之前一定要先声明。符号常量声明语句的形式：</a:t>
            </a:r>
          </a:p>
          <a:p>
            <a:pPr eaLnBrk="1" hangingPunct="1">
              <a:lnSpc>
                <a:spcPct val="120000"/>
              </a:lnSpc>
              <a:buClr>
                <a:srgbClr val="0000FF"/>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const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数据类型说明符   常量名</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常量值；</a:t>
            </a:r>
          </a:p>
          <a:p>
            <a:pPr eaLnBrk="1" hangingPunct="1">
              <a:lnSpc>
                <a:spcPct val="120000"/>
              </a:lnSpc>
              <a:buClr>
                <a:srgbClr val="0000FF"/>
              </a:buClr>
              <a:buFont typeface="Wingdings" panose="05000000000000000000" pitchFamily="2" charset="2"/>
              <a:buNone/>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或</a:t>
            </a:r>
            <a:r>
              <a:rPr lang="zh-CN" altLang="en-US" sz="2000" dirty="0">
                <a:solidFill>
                  <a:srgbClr val="FF0000"/>
                </a:solidFill>
                <a:latin typeface="微软雅黑" panose="020B0503020204020204" pitchFamily="34" charset="-122"/>
                <a:ea typeface="微软雅黑" panose="020B0503020204020204" pitchFamily="34" charset="-122"/>
              </a:rPr>
              <a:t>   数据类型说明符 </a:t>
            </a:r>
            <a:r>
              <a:rPr lang="en-US" altLang="zh-CN" sz="2000" dirty="0" err="1">
                <a:solidFill>
                  <a:srgbClr val="FF0000"/>
                </a:solidFill>
                <a:latin typeface="微软雅黑" panose="020B0503020204020204" pitchFamily="34" charset="-122"/>
                <a:ea typeface="微软雅黑" panose="020B0503020204020204" pitchFamily="34" charset="-122"/>
              </a:rPr>
              <a:t>const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常量名</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常量值；</a:t>
            </a:r>
          </a:p>
          <a:p>
            <a:pPr eaLnBrk="1" hangingPunct="1">
              <a:lnSpc>
                <a:spcPct val="120000"/>
              </a:lnSpc>
              <a:buClr>
                <a:srgbClr val="0000FF"/>
              </a:buClr>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例如，我们可以声明一个代表圆周率的符号常量：</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const</a:t>
            </a:r>
            <a:r>
              <a:rPr lang="en-US" altLang="zh-CN" sz="2000" dirty="0">
                <a:latin typeface="微软雅黑" panose="020B0503020204020204" pitchFamily="34" charset="-122"/>
                <a:ea typeface="微软雅黑" panose="020B0503020204020204" pitchFamily="34" charset="-122"/>
              </a:rPr>
              <a:t>  float pi=3.1415</a:t>
            </a:r>
            <a:r>
              <a:rPr lang="zh-CN" altLang="en-US" sz="2000" dirty="0">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符号常量在声明时一定要赋初值，而在程序中间不能改变其值。</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nvGrpSpPr>
          <p:cNvPr id="17414" name="Group 3"/>
          <p:cNvGrpSpPr>
            <a:grpSpLocks/>
          </p:cNvGrpSpPr>
          <p:nvPr/>
        </p:nvGrpSpPr>
        <p:grpSpPr bwMode="auto">
          <a:xfrm>
            <a:off x="2987824" y="5747633"/>
            <a:ext cx="331787" cy="468313"/>
            <a:chOff x="0" y="0"/>
            <a:chExt cx="294" cy="393"/>
          </a:xfrm>
        </p:grpSpPr>
        <p:sp>
          <p:nvSpPr>
            <p:cNvPr id="17416" name="Line 4"/>
            <p:cNvSpPr>
              <a:spLocks noChangeShapeType="1"/>
            </p:cNvSpPr>
            <p:nvPr/>
          </p:nvSpPr>
          <p:spPr bwMode="auto">
            <a:xfrm flipH="1">
              <a:off x="11" y="12"/>
              <a:ext cx="282" cy="381"/>
            </a:xfrm>
            <a:prstGeom prst="line">
              <a:avLst/>
            </a:prstGeom>
            <a:noFill/>
            <a:ln w="50800">
              <a:solidFill>
                <a:srgbClr val="FF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5"/>
            <p:cNvSpPr>
              <a:spLocks noChangeShapeType="1"/>
            </p:cNvSpPr>
            <p:nvPr/>
          </p:nvSpPr>
          <p:spPr bwMode="auto">
            <a:xfrm>
              <a:off x="0" y="0"/>
              <a:ext cx="294" cy="381"/>
            </a:xfrm>
            <a:prstGeom prst="line">
              <a:avLst/>
            </a:prstGeom>
            <a:noFill/>
            <a:ln w="50800">
              <a:solidFill>
                <a:srgbClr val="FF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415" name="Rectangle 6"/>
          <p:cNvSpPr>
            <a:spLocks noGrp="1" noChangeArrowheads="1"/>
          </p:cNvSpPr>
          <p:nvPr>
            <p:ph type="title"/>
          </p:nvPr>
        </p:nvSpPr>
        <p:spPr>
          <a:noFill/>
        </p:spPr>
        <p:txBody>
          <a:bodyPr/>
          <a:lstStyle/>
          <a:p>
            <a:pPr eaLnBrk="1" hangingPunct="1"/>
            <a:r>
              <a:rPr lang="en-US" altLang="zh-CN" b="0" dirty="0">
                <a:latin typeface="微软雅黑" panose="020B0503020204020204" pitchFamily="34" charset="-122"/>
                <a:ea typeface="微软雅黑" panose="020B0503020204020204" pitchFamily="34" charset="-122"/>
              </a:rPr>
              <a:t>（5</a:t>
            </a:r>
            <a:r>
              <a:rPr lang="zh-CN" altLang="en-US" b="0" dirty="0">
                <a:latin typeface="微软雅黑" panose="020B0503020204020204" pitchFamily="34" charset="-122"/>
                <a:ea typeface="微软雅黑" panose="020B0503020204020204" pitchFamily="34" charset="-122"/>
              </a:rPr>
              <a:t>）符号常量</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anim calcmode="lin" valueType="num">
                                      <p:cBhvr additive="base">
                                        <p:cTn id="7" dur="500" fill="hold"/>
                                        <p:tgtEl>
                                          <p:spTgt spid="174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3">
                                            <p:txEl>
                                              <p:pRg st="2" end="2"/>
                                            </p:txEl>
                                          </p:spTgt>
                                        </p:tgtEl>
                                        <p:attrNameLst>
                                          <p:attrName>style.visibility</p:attrName>
                                        </p:attrNameLst>
                                      </p:cBhvr>
                                      <p:to>
                                        <p:strVal val="visible"/>
                                      </p:to>
                                    </p:set>
                                    <p:anim calcmode="lin" valueType="num">
                                      <p:cBhvr additive="base">
                                        <p:cTn id="13" dur="500" fill="hold"/>
                                        <p:tgtEl>
                                          <p:spTgt spid="174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7413">
                                            <p:txEl>
                                              <p:pRg st="3" end="3"/>
                                            </p:txEl>
                                          </p:spTgt>
                                        </p:tgtEl>
                                        <p:attrNameLst>
                                          <p:attrName>style.visibility</p:attrName>
                                        </p:attrNameLst>
                                      </p:cBhvr>
                                      <p:to>
                                        <p:strVal val="visible"/>
                                      </p:to>
                                    </p:set>
                                    <p:anim calcmode="lin" valueType="num">
                                      <p:cBhvr additive="base">
                                        <p:cTn id="18" dur="500" fill="hold"/>
                                        <p:tgtEl>
                                          <p:spTgt spid="1741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41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anim calcmode="lin" valueType="num">
                                      <p:cBhvr additive="base">
                                        <p:cTn id="23" dur="500" fill="hold"/>
                                        <p:tgtEl>
                                          <p:spTgt spid="174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13">
                                            <p:txEl>
                                              <p:pRg st="6" end="6"/>
                                            </p:txEl>
                                          </p:spTgt>
                                        </p:tgtEl>
                                        <p:attrNameLst>
                                          <p:attrName>style.visibility</p:attrName>
                                        </p:attrNameLst>
                                      </p:cBhvr>
                                      <p:to>
                                        <p:strVal val="visible"/>
                                      </p:to>
                                    </p:set>
                                    <p:animEffect transition="in" filter="fade">
                                      <p:cBhvr>
                                        <p:cTn id="29" dur="500"/>
                                        <p:tgtEl>
                                          <p:spTgt spid="1741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413">
                                            <p:txEl>
                                              <p:pRg st="7" end="7"/>
                                            </p:txEl>
                                          </p:spTgt>
                                        </p:tgtEl>
                                        <p:attrNameLst>
                                          <p:attrName>style.visibility</p:attrName>
                                        </p:attrNameLst>
                                      </p:cBhvr>
                                      <p:to>
                                        <p:strVal val="visible"/>
                                      </p:to>
                                    </p:set>
                                    <p:animEffect transition="in" filter="fade">
                                      <p:cBhvr>
                                        <p:cTn id="32" dur="500"/>
                                        <p:tgtEl>
                                          <p:spTgt spid="174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13">
                                            <p:txEl>
                                              <p:pRg st="8" end="8"/>
                                            </p:txEl>
                                          </p:spTgt>
                                        </p:tgtEl>
                                        <p:attrNameLst>
                                          <p:attrName>style.visibility</p:attrName>
                                        </p:attrNameLst>
                                      </p:cBhvr>
                                      <p:to>
                                        <p:strVal val="visible"/>
                                      </p:to>
                                    </p:set>
                                    <p:animEffect transition="in" filter="fade">
                                      <p:cBhvr>
                                        <p:cTn id="37" dur="500"/>
                                        <p:tgtEl>
                                          <p:spTgt spid="17413">
                                            <p:txEl>
                                              <p:pRg st="8" end="8"/>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7412"/>
                                        </p:tgtEl>
                                        <p:attrNameLst>
                                          <p:attrName>style.visibility</p:attrName>
                                        </p:attrNameLst>
                                      </p:cBhvr>
                                      <p:to>
                                        <p:strVal val="visible"/>
                                      </p:to>
                                    </p:set>
                                    <p:animEffect transition="in" filter="fade">
                                      <p:cBhvr>
                                        <p:cTn id="41" dur="500"/>
                                        <p:tgtEl>
                                          <p:spTgt spid="17412"/>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7414"/>
                                        </p:tgtEl>
                                        <p:attrNameLst>
                                          <p:attrName>style.visibility</p:attrName>
                                        </p:attrNameLst>
                                      </p:cBhvr>
                                      <p:to>
                                        <p:strVal val="visible"/>
                                      </p:to>
                                    </p:set>
                                    <p:animEffect transition="in" filter="fade">
                                      <p:cBhvr>
                                        <p:cTn id="45"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843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33B6237D-1AB1-4BBE-B913-554C628AB469}" type="slidenum">
              <a:rPr lang="zh-CN" altLang="en-US" sz="1000" smtClean="0">
                <a:latin typeface="Arial" panose="020B0604020202020204" pitchFamily="34" charset="0"/>
                <a:ea typeface="宋体" panose="02010600030101010101" pitchFamily="2" charset="-122"/>
              </a:rPr>
              <a:pPr>
                <a:spcBef>
                  <a:spcPct val="0"/>
                </a:spcBef>
                <a:buClrTx/>
                <a:buFontTx/>
                <a:buNone/>
              </a:pPr>
              <a:t>21</a:t>
            </a:fld>
            <a:endParaRPr lang="en-US" altLang="zh-CN" sz="1000">
              <a:latin typeface="Arial" panose="020B0604020202020204" pitchFamily="34" charset="0"/>
              <a:ea typeface="宋体" panose="02010600030101010101" pitchFamily="2" charset="-122"/>
            </a:endParaRPr>
          </a:p>
        </p:txBody>
      </p:sp>
      <p:sp>
        <p:nvSpPr>
          <p:cNvPr id="1843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符号常量的定义</a:t>
            </a:r>
          </a:p>
        </p:txBody>
      </p:sp>
      <p:sp>
        <p:nvSpPr>
          <p:cNvPr id="1843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cs typeface="Ebrima" panose="02000000000000000000" pitchFamily="2" charset="0"/>
              </a:rPr>
              <a:t>1) </a:t>
            </a:r>
            <a:r>
              <a:rPr lang="zh-CN" altLang="en-US" sz="1800" dirty="0">
                <a:latin typeface="微软雅黑" panose="020B0503020204020204" pitchFamily="34" charset="-122"/>
                <a:ea typeface="微软雅黑" panose="020B0503020204020204" pitchFamily="34" charset="-122"/>
                <a:cs typeface="Ebrima" panose="02000000000000000000" pitchFamily="2" charset="0"/>
              </a:rPr>
              <a:t>使用</a:t>
            </a:r>
            <a:r>
              <a:rPr lang="en-US" altLang="zh-CN" sz="1800" dirty="0">
                <a:latin typeface="微软雅黑" panose="020B0503020204020204" pitchFamily="34" charset="-122"/>
                <a:ea typeface="微软雅黑" panose="020B0503020204020204" pitchFamily="34" charset="-122"/>
                <a:cs typeface="Ebrima" panose="02000000000000000000" pitchFamily="2" charset="0"/>
              </a:rPr>
              <a:t>#define</a:t>
            </a:r>
            <a:r>
              <a:rPr lang="zh-CN" altLang="en-US" sz="1800" dirty="0">
                <a:latin typeface="微软雅黑" panose="020B0503020204020204" pitchFamily="34" charset="-122"/>
                <a:ea typeface="微软雅黑" panose="020B0503020204020204" pitchFamily="34" charset="-122"/>
                <a:cs typeface="Ebrima" panose="02000000000000000000" pitchFamily="2" charset="0"/>
              </a:rPr>
              <a:t>命令定义符号常量</a:t>
            </a:r>
          </a:p>
          <a:p>
            <a:pPr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    用一个标识符来代表一个常量，通过宏定义预处理指令来实现。</a:t>
            </a:r>
          </a:p>
          <a:p>
            <a:pPr lvl="1"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格式</a:t>
            </a:r>
            <a:r>
              <a:rPr lang="en-US" altLang="zh-CN" sz="180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zh-CN" altLang="en-US" sz="1800" dirty="0">
                <a:solidFill>
                  <a:srgbClr val="FF0000"/>
                </a:solidFill>
                <a:latin typeface="Ebrima" panose="02000000000000000000" pitchFamily="2" charset="0"/>
                <a:ea typeface="楷体" panose="02010609060101010101" pitchFamily="49" charset="-122"/>
                <a:cs typeface="Ebrima" panose="02000000000000000000" pitchFamily="2" charset="0"/>
              </a:rPr>
              <a:t>＃</a:t>
            </a:r>
            <a:r>
              <a:rPr lang="en-US" altLang="zh-CN" sz="1800" dirty="0">
                <a:solidFill>
                  <a:srgbClr val="FF0000"/>
                </a:solidFill>
                <a:latin typeface="Ebrima" panose="02000000000000000000" pitchFamily="2" charset="0"/>
                <a:ea typeface="Ebrima" panose="02000000000000000000" pitchFamily="2" charset="0"/>
                <a:cs typeface="Ebrima" panose="02000000000000000000" pitchFamily="2" charset="0"/>
              </a:rPr>
              <a:t>define  </a:t>
            </a:r>
            <a:r>
              <a:rPr lang="zh-CN" altLang="en-US" sz="1800" dirty="0">
                <a:solidFill>
                  <a:srgbClr val="FF0000"/>
                </a:solidFill>
                <a:latin typeface="Ebrima" panose="02000000000000000000" pitchFamily="2" charset="0"/>
                <a:ea typeface="楷体" panose="02010609060101010101" pitchFamily="49" charset="-122"/>
                <a:cs typeface="Ebrima" panose="02000000000000000000" pitchFamily="2" charset="0"/>
              </a:rPr>
              <a:t>标识符  常量</a:t>
            </a:r>
          </a:p>
          <a:p>
            <a:pPr lvl="1"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如：</a:t>
            </a:r>
            <a:r>
              <a:rPr lang="en-US" altLang="zh-CN" sz="1800" dirty="0">
                <a:solidFill>
                  <a:srgbClr val="FF0000"/>
                </a:solidFill>
                <a:latin typeface="Ebrima" panose="02000000000000000000" pitchFamily="2" charset="0"/>
                <a:ea typeface="Ebrima" panose="02000000000000000000" pitchFamily="2" charset="0"/>
                <a:cs typeface="Ebrima" panose="02000000000000000000" pitchFamily="2" charset="0"/>
              </a:rPr>
              <a:t>#define PI  3.14159        </a:t>
            </a:r>
          </a:p>
          <a:p>
            <a:pPr lvl="1"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由用户命名的标识符是</a:t>
            </a:r>
            <a:r>
              <a:rPr lang="zh-CN" altLang="en-US" sz="1800" dirty="0">
                <a:solidFill>
                  <a:srgbClr val="FF0000"/>
                </a:solidFill>
                <a:latin typeface="Ebrima" panose="02000000000000000000" pitchFamily="2" charset="0"/>
                <a:ea typeface="楷体" panose="02010609060101010101" pitchFamily="49" charset="-122"/>
                <a:cs typeface="Ebrima" panose="02000000000000000000" pitchFamily="2" charset="0"/>
              </a:rPr>
              <a:t>符号常量名。一般大写</a:t>
            </a:r>
            <a:r>
              <a:rPr lang="zh-CN" altLang="en-US" sz="1800" dirty="0">
                <a:latin typeface="Ebrima" panose="02000000000000000000" pitchFamily="2" charset="0"/>
                <a:ea typeface="楷体" panose="02010609060101010101" pitchFamily="49" charset="-122"/>
                <a:cs typeface="Ebrima" panose="02000000000000000000" pitchFamily="2" charset="0"/>
              </a:rPr>
              <a:t>。一旦定义，在程序中凡是出现常量的地方均可用符号常量名来代替。对使用了符号常量的程序在编译前会以实际常量替代符号常量。</a:t>
            </a:r>
          </a:p>
          <a:p>
            <a:pPr lvl="1"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例如在主函数中出现：</a:t>
            </a:r>
            <a:r>
              <a:rPr lang="en-US" altLang="zh-CN" sz="1800" dirty="0">
                <a:latin typeface="Ebrima" panose="02000000000000000000" pitchFamily="2" charset="0"/>
                <a:ea typeface="Ebrima" panose="02000000000000000000" pitchFamily="2" charset="0"/>
                <a:cs typeface="Ebrima" panose="02000000000000000000" pitchFamily="2" charset="0"/>
              </a:rPr>
              <a:t>float x=PI*10*10</a:t>
            </a:r>
            <a:r>
              <a:rPr lang="zh-CN" altLang="en-US" sz="1800" dirty="0">
                <a:latin typeface="Ebrima" panose="02000000000000000000" pitchFamily="2" charset="0"/>
                <a:ea typeface="楷体" panose="02010609060101010101" pitchFamily="49" charset="-122"/>
                <a:cs typeface="Ebrima" panose="02000000000000000000" pitchFamily="2" charset="0"/>
              </a:rPr>
              <a:t>，则编译时变为 </a:t>
            </a:r>
          </a:p>
          <a:p>
            <a:pPr lvl="1" eaLnBrk="1" hangingPunct="1">
              <a:lnSpc>
                <a:spcPct val="80000"/>
              </a:lnSpc>
              <a:buFont typeface="Wingdings" panose="05000000000000000000" pitchFamily="2" charset="2"/>
              <a:buNone/>
            </a:pPr>
            <a:r>
              <a:rPr lang="en-US" altLang="zh-CN" sz="1800" dirty="0">
                <a:latin typeface="Ebrima" panose="02000000000000000000" pitchFamily="2" charset="0"/>
                <a:ea typeface="Ebrima" panose="02000000000000000000" pitchFamily="2" charset="0"/>
                <a:cs typeface="Ebrima" panose="02000000000000000000" pitchFamily="2" charset="0"/>
              </a:rPr>
              <a:t>				float x=3.14159*10*10.</a:t>
            </a:r>
          </a:p>
          <a:p>
            <a:pPr lvl="1" eaLnBrk="1" hangingPunct="1">
              <a:lnSpc>
                <a:spcPct val="80000"/>
              </a:lnSpc>
              <a:buFont typeface="Wingdings" panose="05000000000000000000" pitchFamily="2" charset="2"/>
              <a:buNone/>
            </a:pPr>
            <a:r>
              <a:rPr lang="en-US" altLang="zh-CN" sz="1800" dirty="0">
                <a:latin typeface="Ebrima" panose="02000000000000000000" pitchFamily="2" charset="0"/>
                <a:ea typeface="Ebrima" panose="02000000000000000000" pitchFamily="2" charset="0"/>
                <a:cs typeface="Ebrima" panose="02000000000000000000" pitchFamily="2" charset="0"/>
              </a:rPr>
              <a:t>★ </a:t>
            </a:r>
            <a:r>
              <a:rPr lang="zh-CN" altLang="en-US" sz="1800" dirty="0">
                <a:latin typeface="Ebrima" panose="02000000000000000000" pitchFamily="2" charset="0"/>
                <a:ea typeface="楷体" panose="02010609060101010101" pitchFamily="49" charset="-122"/>
                <a:cs typeface="Ebrima" panose="02000000000000000000" pitchFamily="2" charset="0"/>
              </a:rPr>
              <a:t>注意宏替换后的优先顺序    </a:t>
            </a:r>
          </a:p>
          <a:p>
            <a:pPr lvl="1"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如   </a:t>
            </a:r>
            <a:r>
              <a:rPr lang="en-US" altLang="zh-CN" sz="1800" dirty="0">
                <a:latin typeface="Ebrima" panose="02000000000000000000" pitchFamily="2" charset="0"/>
                <a:ea typeface="Ebrima" panose="02000000000000000000" pitchFamily="2" charset="0"/>
                <a:cs typeface="Ebrima" panose="02000000000000000000" pitchFamily="2" charset="0"/>
              </a:rPr>
              <a:t>#define A1 2+5</a:t>
            </a:r>
          </a:p>
          <a:p>
            <a:pPr lvl="1" eaLnBrk="1" hangingPunct="1">
              <a:lnSpc>
                <a:spcPct val="80000"/>
              </a:lnSpc>
              <a:buFont typeface="Wingdings" panose="05000000000000000000" pitchFamily="2" charset="2"/>
              <a:buNone/>
            </a:pPr>
            <a:r>
              <a:rPr lang="en-US" altLang="zh-CN" sz="1800" dirty="0">
                <a:latin typeface="Ebrima" panose="02000000000000000000" pitchFamily="2" charset="0"/>
                <a:ea typeface="Ebrima" panose="02000000000000000000" pitchFamily="2" charset="0"/>
                <a:cs typeface="Ebrima" panose="02000000000000000000" pitchFamily="2" charset="0"/>
              </a:rPr>
              <a:t>         </a:t>
            </a:r>
            <a:r>
              <a:rPr lang="en-US" altLang="zh-CN" sz="1800" dirty="0" err="1">
                <a:latin typeface="Ebrima" panose="02000000000000000000" pitchFamily="2" charset="0"/>
                <a:ea typeface="Ebrima" panose="02000000000000000000" pitchFamily="2" charset="0"/>
                <a:cs typeface="Ebrima" panose="02000000000000000000" pitchFamily="2" charset="0"/>
              </a:rPr>
              <a:t>int</a:t>
            </a:r>
            <a:r>
              <a:rPr lang="en-US" altLang="zh-CN" sz="1800" dirty="0">
                <a:latin typeface="Ebrima" panose="02000000000000000000" pitchFamily="2" charset="0"/>
                <a:ea typeface="Ebrima" panose="02000000000000000000" pitchFamily="2" charset="0"/>
                <a:cs typeface="Ebrima" panose="02000000000000000000" pitchFamily="2" charset="0"/>
              </a:rPr>
              <a:t> x=A1*A1;                </a:t>
            </a:r>
          </a:p>
          <a:p>
            <a:pPr eaLnBrk="1" hangingPunct="1">
              <a:lnSpc>
                <a:spcPct val="80000"/>
              </a:lnSpc>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cs typeface="Ebrima" panose="02000000000000000000" pitchFamily="2" charset="0"/>
              </a:rPr>
              <a:t>2) </a:t>
            </a:r>
            <a:r>
              <a:rPr lang="zh-CN" altLang="en-US" sz="1800" dirty="0">
                <a:latin typeface="微软雅黑" panose="020B0503020204020204" pitchFamily="34" charset="-122"/>
                <a:ea typeface="微软雅黑" panose="020B0503020204020204" pitchFamily="34" charset="-122"/>
                <a:cs typeface="Ebrima" panose="02000000000000000000" pitchFamily="2" charset="0"/>
              </a:rPr>
              <a:t>符号常量定义语句</a:t>
            </a:r>
          </a:p>
          <a:p>
            <a:pPr lvl="1"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定义格式：</a:t>
            </a:r>
            <a:r>
              <a:rPr lang="en-US" altLang="zh-CN" sz="1800" dirty="0" err="1">
                <a:solidFill>
                  <a:srgbClr val="FF0000"/>
                </a:solidFill>
                <a:latin typeface="Ebrima" panose="02000000000000000000" pitchFamily="2" charset="0"/>
                <a:ea typeface="Ebrima" panose="02000000000000000000" pitchFamily="2" charset="0"/>
                <a:cs typeface="Ebrima" panose="02000000000000000000" pitchFamily="2" charset="0"/>
              </a:rPr>
              <a:t>const</a:t>
            </a:r>
            <a:r>
              <a:rPr lang="en-US" altLang="zh-CN" sz="180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zh-CN" altLang="en-US" sz="1800" dirty="0">
                <a:solidFill>
                  <a:srgbClr val="FF0000"/>
                </a:solidFill>
                <a:latin typeface="Ebrima" panose="02000000000000000000" pitchFamily="2" charset="0"/>
                <a:ea typeface="楷体" panose="02010609060101010101" pitchFamily="49" charset="-122"/>
                <a:cs typeface="Ebrima" panose="02000000000000000000" pitchFamily="2" charset="0"/>
              </a:rPr>
              <a:t>数据类型  符号常量</a:t>
            </a:r>
            <a:r>
              <a:rPr lang="en-US" altLang="zh-CN" sz="1800" dirty="0">
                <a:solidFill>
                  <a:srgbClr val="FF0000"/>
                </a:solidFill>
                <a:latin typeface="Ebrima" panose="02000000000000000000" pitchFamily="2" charset="0"/>
                <a:ea typeface="Ebrima" panose="02000000000000000000" pitchFamily="2" charset="0"/>
                <a:cs typeface="Ebrima" panose="02000000000000000000" pitchFamily="2" charset="0"/>
              </a:rPr>
              <a:t>=</a:t>
            </a:r>
            <a:r>
              <a:rPr lang="zh-CN" altLang="en-US" sz="1800" dirty="0">
                <a:solidFill>
                  <a:srgbClr val="FF0000"/>
                </a:solidFill>
                <a:latin typeface="Ebrima" panose="02000000000000000000" pitchFamily="2" charset="0"/>
                <a:ea typeface="楷体" panose="02010609060101010101" pitchFamily="49" charset="-122"/>
                <a:cs typeface="Ebrima" panose="02000000000000000000" pitchFamily="2" charset="0"/>
              </a:rPr>
              <a:t>表达式</a:t>
            </a:r>
            <a:r>
              <a:rPr lang="en-US" altLang="zh-CN" sz="1800" dirty="0">
                <a:solidFill>
                  <a:srgbClr val="FF0000"/>
                </a:solidFill>
                <a:latin typeface="Ebrima" panose="02000000000000000000" pitchFamily="2" charset="0"/>
                <a:ea typeface="Ebrima" panose="02000000000000000000" pitchFamily="2" charset="0"/>
                <a:cs typeface="Ebrima" panose="02000000000000000000" pitchFamily="2" charset="0"/>
              </a:rPr>
              <a:t>;</a:t>
            </a:r>
          </a:p>
          <a:p>
            <a:pPr lvl="1" eaLnBrk="1" hangingPunct="1">
              <a:lnSpc>
                <a:spcPct val="80000"/>
              </a:lnSpc>
              <a:buFont typeface="Wingdings" panose="05000000000000000000" pitchFamily="2" charset="2"/>
              <a:buNone/>
            </a:pPr>
            <a:r>
              <a:rPr lang="zh-CN" altLang="en-US" sz="1800" dirty="0">
                <a:latin typeface="Ebrima" panose="02000000000000000000" pitchFamily="2" charset="0"/>
                <a:ea typeface="楷体" panose="02010609060101010101" pitchFamily="49" charset="-122"/>
                <a:cs typeface="Ebrima" panose="02000000000000000000" pitchFamily="2" charset="0"/>
              </a:rPr>
              <a:t>如：             </a:t>
            </a:r>
            <a:r>
              <a:rPr lang="en-US" altLang="zh-CN" sz="1800" dirty="0" err="1">
                <a:solidFill>
                  <a:srgbClr val="FF0000"/>
                </a:solidFill>
                <a:latin typeface="Ebrima" panose="02000000000000000000" pitchFamily="2" charset="0"/>
                <a:ea typeface="Ebrima" panose="02000000000000000000" pitchFamily="2" charset="0"/>
                <a:cs typeface="Ebrima" panose="02000000000000000000" pitchFamily="2" charset="0"/>
              </a:rPr>
              <a:t>const</a:t>
            </a:r>
            <a:r>
              <a:rPr lang="en-US" altLang="zh-CN" sz="1800" dirty="0">
                <a:solidFill>
                  <a:srgbClr val="FF0000"/>
                </a:solidFill>
                <a:latin typeface="Ebrima" panose="02000000000000000000" pitchFamily="2" charset="0"/>
                <a:ea typeface="Ebrima" panose="02000000000000000000" pitchFamily="2" charset="0"/>
                <a:cs typeface="Ebrima" panose="02000000000000000000" pitchFamily="2" charset="0"/>
              </a:rPr>
              <a:t>  float  PI=3.1415926;</a:t>
            </a:r>
          </a:p>
        </p:txBody>
      </p:sp>
      <p:sp>
        <p:nvSpPr>
          <p:cNvPr id="18438" name="AutoShape 4"/>
          <p:cNvSpPr>
            <a:spLocks noChangeArrowheads="1"/>
          </p:cNvSpPr>
          <p:nvPr/>
        </p:nvSpPr>
        <p:spPr bwMode="auto">
          <a:xfrm>
            <a:off x="4427984" y="4221088"/>
            <a:ext cx="2447925" cy="431800"/>
          </a:xfrm>
          <a:prstGeom prst="wedgeRoundRectCallout">
            <a:avLst>
              <a:gd name="adj1" fmla="val -108301"/>
              <a:gd name="adj2" fmla="val 69852"/>
              <a:gd name="adj3" fmla="val 16667"/>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80000"/>
              </a:lnSpc>
              <a:buClr>
                <a:schemeClr val="accent2"/>
              </a:buClr>
              <a:buSzPct val="80000"/>
              <a:buFont typeface="Wingdings" panose="05000000000000000000" pitchFamily="2" charset="2"/>
              <a:buNone/>
            </a:pPr>
            <a:r>
              <a:rPr lang="en-US" altLang="zh-CN" b="0">
                <a:latin typeface="微软雅黑" panose="020B0503020204020204" pitchFamily="34" charset="-122"/>
                <a:ea typeface="微软雅黑" panose="020B0503020204020204" pitchFamily="34" charset="-122"/>
              </a:rPr>
              <a:t>int x=2+5*2+5;</a:t>
            </a:r>
          </a:p>
          <a:p>
            <a:pPr algn="ctr" eaLnBrk="1" hangingPunct="1">
              <a:spcBef>
                <a:spcPct val="0"/>
              </a:spcBef>
              <a:buClrTx/>
              <a:buFontTx/>
              <a:buNone/>
            </a:pPr>
            <a:endParaRPr lang="zh-CN" altLang="en-US" b="0">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1945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BD1131D3-7F2B-44F7-87A8-43AEE7446D28}" type="slidenum">
              <a:rPr lang="zh-CN" altLang="en-US" sz="1000" smtClean="0">
                <a:latin typeface="Arial" panose="020B0604020202020204" pitchFamily="34" charset="0"/>
                <a:ea typeface="宋体" panose="02010600030101010101" pitchFamily="2" charset="-122"/>
              </a:rPr>
              <a:pPr>
                <a:spcBef>
                  <a:spcPct val="0"/>
                </a:spcBef>
                <a:buClrTx/>
                <a:buFontTx/>
                <a:buNone/>
              </a:pPr>
              <a:t>22</a:t>
            </a:fld>
            <a:endParaRPr lang="en-US" altLang="zh-CN" sz="1000">
              <a:latin typeface="Arial" panose="020B0604020202020204" pitchFamily="34" charset="0"/>
              <a:ea typeface="宋体" panose="02010600030101010101" pitchFamily="2" charset="-122"/>
            </a:endParaRPr>
          </a:p>
        </p:txBody>
      </p:sp>
      <p:sp>
        <p:nvSpPr>
          <p:cNvPr id="1946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注意</a:t>
            </a:r>
          </a:p>
        </p:txBody>
      </p:sp>
      <p:sp>
        <p:nvSpPr>
          <p:cNvPr id="19461" name="Rectangle 3"/>
          <p:cNvSpPr>
            <a:spLocks noGrp="1" noChangeArrowheads="1"/>
          </p:cNvSpPr>
          <p:nvPr>
            <p:ph type="body" idx="1"/>
          </p:nvPr>
        </p:nvSpPr>
        <p:spPr>
          <a:xfrm>
            <a:off x="827088" y="1628775"/>
            <a:ext cx="7885112" cy="4225925"/>
          </a:xfrm>
        </p:spPr>
        <p:txBody>
          <a:bodyPr/>
          <a:lstStyle/>
          <a:p>
            <a:pPr eaLnBrk="1" hangingPunct="1">
              <a:lnSpc>
                <a:spcPct val="12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、符号常量习惯上用大写字母表示。</a:t>
            </a:r>
          </a:p>
          <a:p>
            <a:pPr eaLnBrk="1" hangingPunct="1">
              <a:lnSpc>
                <a:spcPct val="12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、符号常量</a:t>
            </a:r>
            <a:r>
              <a:rPr lang="zh-CN" altLang="en-US" u="sng" dirty="0">
                <a:solidFill>
                  <a:srgbClr val="FF3300"/>
                </a:solidFill>
                <a:latin typeface="微软雅黑" panose="020B0503020204020204" pitchFamily="34" charset="-122"/>
                <a:ea typeface="微软雅黑" panose="020B0503020204020204" pitchFamily="34" charset="-122"/>
              </a:rPr>
              <a:t>必须在定义时初始化</a:t>
            </a:r>
            <a:r>
              <a:rPr lang="zh-CN" altLang="en-US" dirty="0">
                <a:latin typeface="微软雅黑" panose="020B0503020204020204" pitchFamily="34" charset="-122"/>
                <a:ea typeface="微软雅黑" panose="020B0503020204020204" pitchFamily="34" charset="-122"/>
              </a:rPr>
              <a:t>，且以后在程序中不能进行修改。</a:t>
            </a:r>
          </a:p>
          <a:p>
            <a:pPr eaLnBrk="1" hangingPunct="1">
              <a:lnSpc>
                <a:spcPct val="12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、符号常量定义中的表达式，只能是常量表达式（运算结果为常量，表达式中允许变量）。</a:t>
            </a:r>
          </a:p>
          <a:p>
            <a:pPr eaLnBrk="1" hangingPunct="1">
              <a:lnSpc>
                <a:spcPct val="12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语句定义符号常量带有数据类型，以便系统进行类型检查。</a:t>
            </a:r>
            <a:r>
              <a:rPr lang="zh-CN" altLang="en-US" u="sng" dirty="0">
                <a:solidFill>
                  <a:srgbClr val="FF3300"/>
                </a:solidFill>
                <a:latin typeface="微软雅黑" panose="020B0503020204020204" pitchFamily="34" charset="-122"/>
                <a:ea typeface="微软雅黑" panose="020B0503020204020204" pitchFamily="34" charset="-122"/>
              </a:rPr>
              <a:t>且可计算初值表达式</a:t>
            </a:r>
            <a:r>
              <a:rPr lang="zh-CN" altLang="en-US" dirty="0">
                <a:latin typeface="微软雅黑" panose="020B0503020204020204" pitchFamily="34" charset="-122"/>
                <a:ea typeface="微软雅黑" panose="020B0503020204020204" pitchFamily="34" charset="-122"/>
              </a:rPr>
              <a:t>。故比</a:t>
            </a:r>
            <a:r>
              <a:rPr lang="en-US" altLang="zh-CN" dirty="0">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命令优越。</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fade">
                                      <p:cBhvr>
                                        <p:cTn id="7" dur="500"/>
                                        <p:tgtEl>
                                          <p:spTgt spid="19461">
                                            <p:txEl>
                                              <p:pRg st="0" end="0"/>
                                            </p:txEl>
                                          </p:spTgt>
                                        </p:tgtEl>
                                      </p:cBhvr>
                                    </p:animEffect>
                                    <p:anim calcmode="lin" valueType="num">
                                      <p:cBhvr>
                                        <p:cTn id="8" dur="500" fill="hold"/>
                                        <p:tgtEl>
                                          <p:spTgt spid="1946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94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461">
                                            <p:txEl>
                                              <p:pRg st="1" end="1"/>
                                            </p:txEl>
                                          </p:spTgt>
                                        </p:tgtEl>
                                        <p:attrNameLst>
                                          <p:attrName>style.visibility</p:attrName>
                                        </p:attrNameLst>
                                      </p:cBhvr>
                                      <p:to>
                                        <p:strVal val="visible"/>
                                      </p:to>
                                    </p:set>
                                    <p:animEffect transition="in" filter="fade">
                                      <p:cBhvr>
                                        <p:cTn id="14" dur="500"/>
                                        <p:tgtEl>
                                          <p:spTgt spid="19461">
                                            <p:txEl>
                                              <p:pRg st="1" end="1"/>
                                            </p:txEl>
                                          </p:spTgt>
                                        </p:tgtEl>
                                      </p:cBhvr>
                                    </p:animEffect>
                                    <p:anim calcmode="lin" valueType="num">
                                      <p:cBhvr>
                                        <p:cTn id="15" dur="500" fill="hold"/>
                                        <p:tgtEl>
                                          <p:spTgt spid="1946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94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461">
                                            <p:txEl>
                                              <p:pRg st="2" end="2"/>
                                            </p:txEl>
                                          </p:spTgt>
                                        </p:tgtEl>
                                        <p:attrNameLst>
                                          <p:attrName>style.visibility</p:attrName>
                                        </p:attrNameLst>
                                      </p:cBhvr>
                                      <p:to>
                                        <p:strVal val="visible"/>
                                      </p:to>
                                    </p:set>
                                    <p:animEffect transition="in" filter="fade">
                                      <p:cBhvr>
                                        <p:cTn id="21" dur="500"/>
                                        <p:tgtEl>
                                          <p:spTgt spid="19461">
                                            <p:txEl>
                                              <p:pRg st="2" end="2"/>
                                            </p:txEl>
                                          </p:spTgt>
                                        </p:tgtEl>
                                      </p:cBhvr>
                                    </p:animEffect>
                                    <p:anim calcmode="lin" valueType="num">
                                      <p:cBhvr>
                                        <p:cTn id="22" dur="500" fill="hold"/>
                                        <p:tgtEl>
                                          <p:spTgt spid="19461">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946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461">
                                            <p:txEl>
                                              <p:pRg st="3" end="3"/>
                                            </p:txEl>
                                          </p:spTgt>
                                        </p:tgtEl>
                                        <p:attrNameLst>
                                          <p:attrName>style.visibility</p:attrName>
                                        </p:attrNameLst>
                                      </p:cBhvr>
                                      <p:to>
                                        <p:strVal val="visible"/>
                                      </p:to>
                                    </p:set>
                                    <p:animEffect transition="in" filter="fade">
                                      <p:cBhvr>
                                        <p:cTn id="28" dur="500"/>
                                        <p:tgtEl>
                                          <p:spTgt spid="19461">
                                            <p:txEl>
                                              <p:pRg st="3" end="3"/>
                                            </p:txEl>
                                          </p:spTgt>
                                        </p:tgtEl>
                                      </p:cBhvr>
                                    </p:animEffect>
                                    <p:anim calcmode="lin" valueType="num">
                                      <p:cBhvr>
                                        <p:cTn id="29" dur="500" fill="hold"/>
                                        <p:tgtEl>
                                          <p:spTgt spid="19461">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946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048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610ABD2B-3E2E-4C64-A331-B135615F0BCF}" type="slidenum">
              <a:rPr lang="zh-CN" altLang="en-US" sz="1000" smtClean="0">
                <a:latin typeface="Arial" panose="020B0604020202020204" pitchFamily="34" charset="0"/>
                <a:ea typeface="宋体" panose="02010600030101010101" pitchFamily="2" charset="-122"/>
              </a:rPr>
              <a:pPr>
                <a:spcBef>
                  <a:spcPct val="0"/>
                </a:spcBef>
                <a:buClrTx/>
                <a:buFontTx/>
                <a:buNone/>
              </a:pPr>
              <a:t>23</a:t>
            </a:fld>
            <a:endParaRPr lang="en-US" altLang="zh-CN" sz="1000">
              <a:latin typeface="Arial" panose="020B0604020202020204" pitchFamily="34" charset="0"/>
              <a:ea typeface="宋体" panose="02010600030101010101" pitchFamily="2" charset="-122"/>
            </a:endParaRPr>
          </a:p>
        </p:txBody>
      </p:sp>
      <p:sp>
        <p:nvSpPr>
          <p:cNvPr id="2048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判断下列语句是否正确</a:t>
            </a:r>
          </a:p>
        </p:txBody>
      </p:sp>
      <p:sp>
        <p:nvSpPr>
          <p:cNvPr id="20485" name="Rectangle 3"/>
          <p:cNvSpPr>
            <a:spLocks noGrp="1" noChangeArrowheads="1"/>
          </p:cNvSpPr>
          <p:nvPr>
            <p:ph type="body" idx="1"/>
          </p:nvPr>
        </p:nvSpPr>
        <p:spPr>
          <a:xfrm>
            <a:off x="1187450" y="1594439"/>
            <a:ext cx="7239000" cy="4476750"/>
          </a:xfrm>
        </p:spPr>
        <p:txBody>
          <a:bodyPr/>
          <a:lstStyle/>
          <a:p>
            <a:pPr eaLnBrk="1" hangingPunct="1">
              <a:buFont typeface="Wingdings" panose="05000000000000000000" pitchFamily="2" charset="2"/>
              <a:buNone/>
            </a:pPr>
            <a:r>
              <a:rPr lang="zh-CN" altLang="en-US" sz="2000" dirty="0">
                <a:latin typeface="Ebrima" panose="02000000000000000000" pitchFamily="2" charset="0"/>
                <a:ea typeface="微软雅黑" panose="020B0503020204020204" pitchFamily="34" charset="-122"/>
                <a:cs typeface="Ebrima" panose="02000000000000000000" pitchFamily="2" charset="0"/>
              </a:rPr>
              <a:t>⑴ </a:t>
            </a:r>
            <a:r>
              <a:rPr lang="en-US" altLang="zh-CN" sz="2000" dirty="0" err="1">
                <a:latin typeface="Ebrima" panose="02000000000000000000" pitchFamily="2" charset="0"/>
                <a:ea typeface="Ebrima" panose="02000000000000000000" pitchFamily="2" charset="0"/>
                <a:cs typeface="Ebrima" panose="02000000000000000000" pitchFamily="2" charset="0"/>
              </a:rPr>
              <a:t>const</a:t>
            </a:r>
            <a:r>
              <a:rPr lang="en-US" altLang="zh-CN" sz="2000" dirty="0">
                <a:latin typeface="Ebrima" panose="02000000000000000000" pitchFamily="2" charset="0"/>
                <a:ea typeface="Ebrima" panose="02000000000000000000" pitchFamily="2" charset="0"/>
                <a:cs typeface="Ebrima" panose="02000000000000000000" pitchFamily="2" charset="0"/>
              </a:rPr>
              <a:t> float PI; PI=3.1415926;</a:t>
            </a:r>
            <a:r>
              <a:rPr lang="zh-CN" altLang="en-US" sz="2000" dirty="0">
                <a:latin typeface="Ebrima" panose="02000000000000000000" pitchFamily="2" charset="0"/>
                <a:ea typeface="微软雅黑" panose="020B0503020204020204" pitchFamily="34" charset="-122"/>
                <a:cs typeface="Ebrima" panose="02000000000000000000" pitchFamily="2" charset="0"/>
              </a:rPr>
              <a:t>（错）</a:t>
            </a:r>
          </a:p>
          <a:p>
            <a:pPr eaLnBrk="1" hangingPunct="1">
              <a:buFont typeface="Wingdings" panose="05000000000000000000" pitchFamily="2" charset="2"/>
              <a:buNone/>
            </a:pPr>
            <a:r>
              <a:rPr lang="zh-CN" altLang="en-US" sz="2000" dirty="0">
                <a:latin typeface="Ebrima" panose="02000000000000000000" pitchFamily="2" charset="0"/>
                <a:ea typeface="微软雅黑" panose="020B0503020204020204" pitchFamily="34" charset="-122"/>
                <a:cs typeface="Ebrima" panose="02000000000000000000" pitchFamily="2" charset="0"/>
              </a:rPr>
              <a:t>⑵ </a:t>
            </a:r>
            <a:r>
              <a:rPr lang="en-US" altLang="zh-CN" sz="2000" dirty="0" err="1">
                <a:latin typeface="Ebrima" panose="02000000000000000000" pitchFamily="2" charset="0"/>
                <a:ea typeface="Ebrima" panose="02000000000000000000" pitchFamily="2" charset="0"/>
                <a:cs typeface="Ebrima" panose="02000000000000000000" pitchFamily="2" charset="0"/>
              </a:rPr>
              <a:t>const</a:t>
            </a:r>
            <a:r>
              <a:rPr lang="en-US" altLang="zh-CN" sz="2000" dirty="0">
                <a:latin typeface="Ebrima" panose="02000000000000000000" pitchFamily="2" charset="0"/>
                <a:ea typeface="Ebrima" panose="02000000000000000000" pitchFamily="2" charset="0"/>
                <a:cs typeface="Ebrima" panose="02000000000000000000" pitchFamily="2" charset="0"/>
              </a:rPr>
              <a:t> float PI=</a:t>
            </a:r>
            <a:r>
              <a:rPr lang="en-US" altLang="zh-CN" sz="2000" dirty="0">
                <a:latin typeface="楷体" panose="02010609060101010101" pitchFamily="49" charset="-122"/>
                <a:ea typeface="楷体" panose="02010609060101010101" pitchFamily="49" charset="-122"/>
                <a:cs typeface="Ebrima" panose="02000000000000000000" pitchFamily="2" charset="0"/>
              </a:rPr>
              <a:t>∏</a:t>
            </a:r>
            <a:r>
              <a:rPr lang="en-US" altLang="zh-CN" sz="2000" dirty="0">
                <a:latin typeface="Ebrima" panose="02000000000000000000" pitchFamily="2" charset="0"/>
                <a:ea typeface="Ebrima" panose="02000000000000000000" pitchFamily="2" charset="0"/>
                <a:cs typeface="Ebrima" panose="02000000000000000000" pitchFamily="2" charset="0"/>
              </a:rPr>
              <a:t>;</a:t>
            </a:r>
            <a:r>
              <a:rPr lang="zh-CN" altLang="en-US" sz="2000" dirty="0">
                <a:latin typeface="Ebrima" panose="02000000000000000000" pitchFamily="2" charset="0"/>
                <a:ea typeface="微软雅黑" panose="020B0503020204020204" pitchFamily="34" charset="-122"/>
                <a:cs typeface="Ebrima" panose="02000000000000000000" pitchFamily="2" charset="0"/>
              </a:rPr>
              <a:t>（错）</a:t>
            </a:r>
          </a:p>
          <a:p>
            <a:pPr eaLnBrk="1" hangingPunct="1">
              <a:buFont typeface="Wingdings" panose="05000000000000000000" pitchFamily="2" charset="2"/>
              <a:buNone/>
            </a:pPr>
            <a:r>
              <a:rPr lang="zh-CN" altLang="en-US" sz="2000" dirty="0">
                <a:latin typeface="Ebrima" panose="02000000000000000000" pitchFamily="2" charset="0"/>
                <a:ea typeface="微软雅黑" panose="020B0503020204020204" pitchFamily="34" charset="-122"/>
                <a:cs typeface="Ebrima" panose="02000000000000000000" pitchFamily="2" charset="0"/>
              </a:rPr>
              <a:t>⑶ </a:t>
            </a:r>
            <a:r>
              <a:rPr lang="en-US" altLang="zh-CN" sz="2000" dirty="0" err="1">
                <a:latin typeface="Ebrima" panose="02000000000000000000" pitchFamily="2" charset="0"/>
                <a:ea typeface="Ebrima" panose="02000000000000000000" pitchFamily="2" charset="0"/>
                <a:cs typeface="Ebrima" panose="02000000000000000000" pitchFamily="2" charset="0"/>
              </a:rPr>
              <a:t>const</a:t>
            </a:r>
            <a:r>
              <a:rPr lang="en-US" altLang="zh-CN" sz="2000" dirty="0">
                <a:latin typeface="Ebrima" panose="02000000000000000000" pitchFamily="2" charset="0"/>
                <a:ea typeface="Ebrima" panose="02000000000000000000" pitchFamily="2" charset="0"/>
                <a:cs typeface="Ebrima" panose="02000000000000000000" pitchFamily="2" charset="0"/>
              </a:rPr>
              <a:t> </a:t>
            </a:r>
            <a:r>
              <a:rPr lang="en-US" altLang="zh-CN" sz="2000" dirty="0" err="1">
                <a:latin typeface="Ebrima" panose="02000000000000000000" pitchFamily="2" charset="0"/>
                <a:ea typeface="Ebrima" panose="02000000000000000000" pitchFamily="2" charset="0"/>
                <a:cs typeface="Ebrima" panose="02000000000000000000" pitchFamily="2" charset="0"/>
              </a:rPr>
              <a:t>int</a:t>
            </a:r>
            <a:r>
              <a:rPr lang="en-US" altLang="zh-CN" sz="2000" dirty="0">
                <a:latin typeface="Ebrima" panose="02000000000000000000" pitchFamily="2" charset="0"/>
                <a:ea typeface="Ebrima" panose="02000000000000000000" pitchFamily="2" charset="0"/>
                <a:cs typeface="Ebrima" panose="02000000000000000000" pitchFamily="2" charset="0"/>
              </a:rPr>
              <a:t> number=max(15,23);</a:t>
            </a:r>
            <a:r>
              <a:rPr lang="zh-CN" altLang="en-US" sz="2000" dirty="0">
                <a:latin typeface="Ebrima" panose="02000000000000000000" pitchFamily="2" charset="0"/>
                <a:ea typeface="微软雅黑" panose="020B0503020204020204" pitchFamily="34" charset="-122"/>
                <a:cs typeface="Ebrima" panose="02000000000000000000" pitchFamily="2" charset="0"/>
              </a:rPr>
              <a:t>（对）</a:t>
            </a:r>
          </a:p>
          <a:p>
            <a:pPr eaLnBrk="1" hangingPunct="1">
              <a:buFont typeface="Wingdings" panose="05000000000000000000" pitchFamily="2" charset="2"/>
              <a:buNone/>
            </a:pPr>
            <a:r>
              <a:rPr lang="zh-CN" altLang="en-US" sz="2000" dirty="0">
                <a:latin typeface="Ebrima" panose="02000000000000000000" pitchFamily="2" charset="0"/>
                <a:ea typeface="微软雅黑" panose="020B0503020204020204" pitchFamily="34" charset="-122"/>
                <a:cs typeface="Ebrima" panose="02000000000000000000" pitchFamily="2" charset="0"/>
              </a:rPr>
              <a:t>例：</a:t>
            </a:r>
          </a:p>
          <a:p>
            <a:pPr eaLnBrk="1" hangingPunct="1">
              <a:buFont typeface="Wingdings" panose="05000000000000000000" pitchFamily="2" charset="2"/>
              <a:buNone/>
            </a:pPr>
            <a:r>
              <a:rPr lang="en-US" altLang="zh-CN" sz="2000" dirty="0" err="1">
                <a:latin typeface="Ebrima" panose="02000000000000000000" pitchFamily="2" charset="0"/>
                <a:ea typeface="Ebrima" panose="02000000000000000000" pitchFamily="2" charset="0"/>
                <a:cs typeface="Ebrima" panose="02000000000000000000" pitchFamily="2" charset="0"/>
              </a:rPr>
              <a:t>int</a:t>
            </a:r>
            <a:r>
              <a:rPr lang="en-US" altLang="zh-CN" sz="2000" dirty="0">
                <a:latin typeface="Ebrima" panose="02000000000000000000" pitchFamily="2" charset="0"/>
                <a:ea typeface="Ebrima" panose="02000000000000000000" pitchFamily="2" charset="0"/>
                <a:cs typeface="Ebrima" panose="02000000000000000000" pitchFamily="2" charset="0"/>
              </a:rPr>
              <a:t> x=6;</a:t>
            </a:r>
          </a:p>
          <a:p>
            <a:pPr eaLnBrk="1" hangingPunct="1">
              <a:buFont typeface="Wingdings" panose="05000000000000000000" pitchFamily="2" charset="2"/>
              <a:buNone/>
            </a:pPr>
            <a:r>
              <a:rPr lang="en-US" altLang="zh-CN" sz="2000" dirty="0">
                <a:latin typeface="Ebrima" panose="02000000000000000000" pitchFamily="2" charset="0"/>
                <a:ea typeface="Ebrima" panose="02000000000000000000" pitchFamily="2" charset="0"/>
                <a:cs typeface="Ebrima" panose="02000000000000000000" pitchFamily="2" charset="0"/>
              </a:rPr>
              <a:t>#define NU1 x+5        // </a:t>
            </a:r>
            <a:r>
              <a:rPr lang="zh-CN" altLang="en-US" sz="2000" dirty="0">
                <a:latin typeface="Ebrima" panose="02000000000000000000" pitchFamily="2" charset="0"/>
                <a:ea typeface="微软雅黑" panose="020B0503020204020204" pitchFamily="34" charset="-122"/>
                <a:cs typeface="Ebrima" panose="02000000000000000000" pitchFamily="2" charset="0"/>
              </a:rPr>
              <a:t>末尾缺少</a:t>
            </a:r>
            <a:r>
              <a:rPr lang="zh-CN" altLang="en-US" sz="3200" dirty="0">
                <a:solidFill>
                  <a:srgbClr val="FF0000"/>
                </a:solidFill>
                <a:latin typeface="Ebrima" panose="02000000000000000000" pitchFamily="2" charset="0"/>
                <a:ea typeface="微软雅黑" panose="020B0503020204020204" pitchFamily="34" charset="-122"/>
                <a:cs typeface="Ebrima" panose="02000000000000000000" pitchFamily="2" charset="0"/>
              </a:rPr>
              <a:t>；</a:t>
            </a:r>
          </a:p>
          <a:p>
            <a:pPr eaLnBrk="1" hangingPunct="1">
              <a:buFont typeface="Wingdings" panose="05000000000000000000" pitchFamily="2" charset="2"/>
              <a:buNone/>
            </a:pPr>
            <a:r>
              <a:rPr lang="en-US" altLang="zh-CN" sz="2000" dirty="0" err="1">
                <a:latin typeface="Ebrima" panose="02000000000000000000" pitchFamily="2" charset="0"/>
                <a:ea typeface="Ebrima" panose="02000000000000000000" pitchFamily="2" charset="0"/>
                <a:cs typeface="Ebrima" panose="02000000000000000000" pitchFamily="2" charset="0"/>
              </a:rPr>
              <a:t>const</a:t>
            </a:r>
            <a:r>
              <a:rPr lang="en-US" altLang="zh-CN" sz="2000" dirty="0">
                <a:latin typeface="Ebrima" panose="02000000000000000000" pitchFamily="2" charset="0"/>
                <a:ea typeface="Ebrima" panose="02000000000000000000" pitchFamily="2" charset="0"/>
                <a:cs typeface="Ebrima" panose="02000000000000000000" pitchFamily="2" charset="0"/>
              </a:rPr>
              <a:t> </a:t>
            </a:r>
            <a:r>
              <a:rPr lang="en-US" altLang="zh-CN" sz="2000" dirty="0" err="1">
                <a:latin typeface="Ebrima" panose="02000000000000000000" pitchFamily="2" charset="0"/>
                <a:ea typeface="Ebrima" panose="02000000000000000000" pitchFamily="2" charset="0"/>
                <a:cs typeface="Ebrima" panose="02000000000000000000" pitchFamily="2" charset="0"/>
              </a:rPr>
              <a:t>int</a:t>
            </a:r>
            <a:r>
              <a:rPr lang="en-US" altLang="zh-CN" sz="2000" dirty="0">
                <a:latin typeface="Ebrima" panose="02000000000000000000" pitchFamily="2" charset="0"/>
                <a:ea typeface="Ebrima" panose="02000000000000000000" pitchFamily="2" charset="0"/>
                <a:cs typeface="Ebrima" panose="02000000000000000000" pitchFamily="2" charset="0"/>
              </a:rPr>
              <a:t> NU=x+5;</a:t>
            </a:r>
          </a:p>
          <a:p>
            <a:pPr eaLnBrk="1" hangingPunct="1">
              <a:buFont typeface="Wingdings" panose="05000000000000000000" pitchFamily="2" charset="2"/>
              <a:buNone/>
            </a:pPr>
            <a:r>
              <a:rPr lang="en-US" altLang="zh-CN" sz="2000" dirty="0">
                <a:latin typeface="Ebrima" panose="02000000000000000000" pitchFamily="2" charset="0"/>
                <a:ea typeface="Ebrima" panose="02000000000000000000" pitchFamily="2" charset="0"/>
                <a:cs typeface="Ebrima" panose="02000000000000000000" pitchFamily="2" charset="0"/>
              </a:rPr>
              <a:t>void main()</a:t>
            </a:r>
          </a:p>
          <a:p>
            <a:pPr eaLnBrk="1" hangingPunct="1">
              <a:buFont typeface="Wingdings" panose="05000000000000000000" pitchFamily="2" charset="2"/>
              <a:buNone/>
            </a:pPr>
            <a:r>
              <a:rPr lang="en-US" altLang="zh-CN" sz="2000" dirty="0">
                <a:latin typeface="Ebrima" panose="02000000000000000000" pitchFamily="2" charset="0"/>
                <a:ea typeface="Ebrima" panose="02000000000000000000" pitchFamily="2" charset="0"/>
                <a:cs typeface="Ebrima" panose="02000000000000000000" pitchFamily="2" charset="0"/>
              </a:rPr>
              <a:t>{   </a:t>
            </a:r>
          </a:p>
          <a:p>
            <a:pPr eaLnBrk="1" hangingPunct="1">
              <a:buFont typeface="Wingdings" panose="05000000000000000000" pitchFamily="2" charset="2"/>
              <a:buNone/>
            </a:pPr>
            <a:r>
              <a:rPr lang="en-US" altLang="zh-CN" sz="2000" dirty="0">
                <a:latin typeface="Ebrima" panose="02000000000000000000" pitchFamily="2" charset="0"/>
                <a:ea typeface="Ebrima" panose="02000000000000000000" pitchFamily="2" charset="0"/>
                <a:cs typeface="Ebrima" panose="02000000000000000000" pitchFamily="2" charset="0"/>
              </a:rPr>
              <a:t>	</a:t>
            </a:r>
            <a:r>
              <a:rPr lang="en-US" altLang="zh-CN" sz="2000" dirty="0" err="1">
                <a:latin typeface="Ebrima" panose="02000000000000000000" pitchFamily="2" charset="0"/>
                <a:ea typeface="Ebrima" panose="02000000000000000000" pitchFamily="2" charset="0"/>
                <a:cs typeface="Ebrima" panose="02000000000000000000" pitchFamily="2" charset="0"/>
              </a:rPr>
              <a:t>cout</a:t>
            </a:r>
            <a:r>
              <a:rPr lang="en-US" altLang="zh-CN" sz="2000" dirty="0">
                <a:latin typeface="Ebrima" panose="02000000000000000000" pitchFamily="2" charset="0"/>
                <a:ea typeface="Ebrima" panose="02000000000000000000" pitchFamily="2" charset="0"/>
                <a:cs typeface="Ebrima" panose="02000000000000000000" pitchFamily="2" charset="0"/>
              </a:rPr>
              <a:t>&lt;&lt;NU*7&lt;&lt;ˊ,ˊ&lt;&lt;NU1*7&lt;&lt;</a:t>
            </a:r>
            <a:r>
              <a:rPr lang="en-US" altLang="zh-CN" sz="2000" dirty="0" err="1">
                <a:latin typeface="Ebrima" panose="02000000000000000000" pitchFamily="2" charset="0"/>
                <a:ea typeface="Ebrima" panose="02000000000000000000" pitchFamily="2" charset="0"/>
                <a:cs typeface="Ebrima" panose="02000000000000000000" pitchFamily="2" charset="0"/>
              </a:rPr>
              <a:t>endl</a:t>
            </a:r>
            <a:r>
              <a:rPr lang="en-US" altLang="zh-CN" sz="2000" dirty="0">
                <a:latin typeface="Ebrima" panose="02000000000000000000" pitchFamily="2" charset="0"/>
                <a:ea typeface="Ebrima" panose="02000000000000000000" pitchFamily="2" charset="0"/>
                <a:cs typeface="Ebrima" panose="02000000000000000000" pitchFamily="2" charset="0"/>
              </a:rPr>
              <a:t>;</a:t>
            </a:r>
          </a:p>
          <a:p>
            <a:pPr eaLnBrk="1" hangingPunct="1">
              <a:buFont typeface="Wingdings" panose="05000000000000000000" pitchFamily="2" charset="2"/>
              <a:buNone/>
            </a:pPr>
            <a:r>
              <a:rPr lang="en-US" altLang="zh-CN" sz="2000" dirty="0">
                <a:latin typeface="Ebrima" panose="02000000000000000000" pitchFamily="2" charset="0"/>
                <a:ea typeface="Ebrima" panose="02000000000000000000" pitchFamily="2" charset="0"/>
                <a:cs typeface="Ebrima" panose="02000000000000000000" pitchFamily="2" charset="0"/>
              </a:rPr>
              <a:t>}</a:t>
            </a:r>
          </a:p>
          <a:p>
            <a:pPr eaLnBrk="1" hangingPunct="1">
              <a:buFont typeface="Wingdings" panose="05000000000000000000" pitchFamily="2" charset="2"/>
              <a:buNone/>
            </a:pPr>
            <a:r>
              <a:rPr lang="zh-CN" altLang="en-US" sz="2000" dirty="0">
                <a:latin typeface="Ebrima" panose="02000000000000000000" pitchFamily="2" charset="0"/>
                <a:ea typeface="微软雅黑" panose="020B0503020204020204" pitchFamily="34" charset="-122"/>
                <a:cs typeface="Ebrima" panose="02000000000000000000" pitchFamily="2" charset="0"/>
              </a:rPr>
              <a:t>结果：</a:t>
            </a:r>
            <a:r>
              <a:rPr lang="en-US" altLang="zh-CN" sz="2000" dirty="0">
                <a:latin typeface="Ebrima" panose="02000000000000000000" pitchFamily="2" charset="0"/>
                <a:ea typeface="Ebrima" panose="02000000000000000000" pitchFamily="2" charset="0"/>
                <a:cs typeface="Ebrima" panose="02000000000000000000" pitchFamily="2" charset="0"/>
              </a:rPr>
              <a:t>77,41</a:t>
            </a:r>
          </a:p>
        </p:txBody>
      </p:sp>
      <p:pic>
        <p:nvPicPr>
          <p:cNvPr id="2" name="图片 1"/>
          <p:cNvPicPr>
            <a:picLocks noChangeAspect="1"/>
          </p:cNvPicPr>
          <p:nvPr/>
        </p:nvPicPr>
        <p:blipFill>
          <a:blip r:embed="rId2"/>
          <a:stretch>
            <a:fillRect/>
          </a:stretch>
        </p:blipFill>
        <p:spPr>
          <a:xfrm>
            <a:off x="5940152" y="1628775"/>
            <a:ext cx="264048" cy="347873"/>
          </a:xfrm>
          <a:prstGeom prst="rect">
            <a:avLst/>
          </a:prstGeom>
        </p:spPr>
      </p:pic>
      <p:pic>
        <p:nvPicPr>
          <p:cNvPr id="7" name="图片 6"/>
          <p:cNvPicPr>
            <a:picLocks noChangeAspect="1"/>
          </p:cNvPicPr>
          <p:nvPr/>
        </p:nvPicPr>
        <p:blipFill>
          <a:blip r:embed="rId2"/>
          <a:stretch>
            <a:fillRect/>
          </a:stretch>
        </p:blipFill>
        <p:spPr>
          <a:xfrm>
            <a:off x="4674926" y="2060848"/>
            <a:ext cx="264048" cy="347873"/>
          </a:xfrm>
          <a:prstGeom prst="rect">
            <a:avLst/>
          </a:prstGeom>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150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B5BD3813-6BD2-4EB3-BC9F-61861896EDEC}" type="slidenum">
              <a:rPr lang="zh-CN" altLang="en-US" sz="1000" smtClean="0">
                <a:latin typeface="Arial" panose="020B0604020202020204" pitchFamily="34" charset="0"/>
                <a:ea typeface="宋体" panose="02010600030101010101" pitchFamily="2" charset="-122"/>
              </a:rPr>
              <a:pPr>
                <a:spcBef>
                  <a:spcPct val="0"/>
                </a:spcBef>
                <a:buClrTx/>
                <a:buFontTx/>
                <a:buNone/>
              </a:pPr>
              <a:t>24</a:t>
            </a:fld>
            <a:endParaRPr lang="en-US" altLang="zh-CN" sz="1000">
              <a:latin typeface="Arial" panose="020B0604020202020204" pitchFamily="34" charset="0"/>
              <a:ea typeface="宋体" panose="02010600030101010101" pitchFamily="2" charset="-122"/>
            </a:endParaRPr>
          </a:p>
        </p:txBody>
      </p:sp>
      <p:sp>
        <p:nvSpPr>
          <p:cNvPr id="2150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Variables</a:t>
            </a:r>
            <a:r>
              <a:rPr lang="zh-CN" altLang="en-US" b="0">
                <a:latin typeface="微软雅黑" panose="020B0503020204020204" pitchFamily="34" charset="-122"/>
                <a:ea typeface="微软雅黑" panose="020B0503020204020204" pitchFamily="34" charset="-122"/>
              </a:rPr>
              <a:t>（变量）</a:t>
            </a:r>
          </a:p>
        </p:txBody>
      </p:sp>
      <p:sp>
        <p:nvSpPr>
          <p:cNvPr id="21509" name="Rectangle 3"/>
          <p:cNvSpPr>
            <a:spLocks noGrp="1" noChangeArrowheads="1"/>
          </p:cNvSpPr>
          <p:nvPr>
            <p:ph type="body" idx="1"/>
          </p:nvPr>
        </p:nvSpPr>
        <p:spPr>
          <a:xfrm>
            <a:off x="457200" y="1676400"/>
            <a:ext cx="8435280" cy="4648200"/>
          </a:xfrm>
        </p:spPr>
        <p:txBody>
          <a:bodyPr/>
          <a:lstStyle/>
          <a:p>
            <a:pPr eaLnBrk="1" hangingPunct="1">
              <a:lnSpc>
                <a:spcPct val="120000"/>
              </a:lnSpc>
            </a:pPr>
            <a:r>
              <a:rPr lang="en-US" altLang="zh-CN" dirty="0">
                <a:latin typeface="微软雅黑" panose="020B0503020204020204" pitchFamily="34" charset="-122"/>
                <a:ea typeface="微软雅黑" panose="020B0503020204020204" pitchFamily="34" charset="-122"/>
              </a:rPr>
              <a:t>Unlike a constant, a variable can vary its values in a program, and a variable must be defined before it can be used.</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与常量不同，变量是指其值在程序内可以变化的量。变量在使用之前需要先被定义</a:t>
            </a:r>
            <a:r>
              <a:rPr lang="en-US" altLang="zh-CN" dirty="0">
                <a:latin typeface="微软雅黑" panose="020B0503020204020204" pitchFamily="34" charset="-122"/>
                <a:ea typeface="微软雅黑" panose="020B0503020204020204" pitchFamily="34" charset="-122"/>
              </a:rPr>
              <a:t>)</a:t>
            </a:r>
          </a:p>
          <a:p>
            <a:pPr eaLnBrk="1" hangingPunct="1">
              <a:lnSpc>
                <a:spcPct val="120000"/>
              </a:lnSpc>
            </a:pPr>
            <a:r>
              <a:rPr lang="en-US" altLang="zh-CN" dirty="0">
                <a:latin typeface="微软雅黑" panose="020B0503020204020204" pitchFamily="34" charset="-122"/>
                <a:ea typeface="微软雅黑" panose="020B0503020204020204" pitchFamily="34" charset="-122"/>
              </a:rPr>
              <a:t>A variable is defined by giving it </a:t>
            </a:r>
            <a:r>
              <a:rPr lang="en-US" altLang="zh-CN" dirty="0">
                <a:solidFill>
                  <a:srgbClr val="FF3300"/>
                </a:solidFill>
                <a:latin typeface="微软雅黑" panose="020B0503020204020204" pitchFamily="34" charset="-122"/>
                <a:ea typeface="微软雅黑" panose="020B0503020204020204" pitchFamily="34" charset="-122"/>
              </a:rPr>
              <a:t>a data type and a name</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变量定义由变量</a:t>
            </a:r>
            <a:r>
              <a:rPr lang="zh-CN" altLang="en-US" dirty="0">
                <a:solidFill>
                  <a:srgbClr val="0066CC"/>
                </a:solidFill>
                <a:latin typeface="微软雅黑" panose="020B0503020204020204" pitchFamily="34" charset="-122"/>
                <a:ea typeface="微软雅黑" panose="020B0503020204020204" pitchFamily="34" charset="-122"/>
              </a:rPr>
              <a:t>名字</a:t>
            </a:r>
            <a:r>
              <a:rPr lang="zh-CN" altLang="en-US" dirty="0">
                <a:latin typeface="微软雅黑" panose="020B0503020204020204" pitchFamily="34" charset="-122"/>
                <a:ea typeface="微软雅黑" panose="020B0503020204020204" pitchFamily="34" charset="-122"/>
              </a:rPr>
              <a:t>与变量</a:t>
            </a:r>
            <a:r>
              <a:rPr lang="zh-CN" altLang="en-US" dirty="0">
                <a:solidFill>
                  <a:srgbClr val="0066CC"/>
                </a:solidFill>
                <a:latin typeface="微软雅黑" panose="020B0503020204020204" pitchFamily="34" charset="-122"/>
                <a:ea typeface="微软雅黑" panose="020B0503020204020204" pitchFamily="34" charset="-122"/>
              </a:rPr>
              <a:t>数据类型</a:t>
            </a:r>
            <a:r>
              <a:rPr lang="zh-CN" altLang="en-US" dirty="0">
                <a:latin typeface="微软雅黑" panose="020B0503020204020204" pitchFamily="34" charset="-122"/>
                <a:ea typeface="微软雅黑" panose="020B0503020204020204" pitchFamily="34" charset="-122"/>
              </a:rPr>
              <a:t>共同组成</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253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661693D4-1A0B-4E32-AE6A-541DE0D69F31}" type="slidenum">
              <a:rPr lang="zh-CN" altLang="en-US" sz="1000" smtClean="0">
                <a:latin typeface="Arial" panose="020B0604020202020204" pitchFamily="34" charset="0"/>
                <a:ea typeface="宋体" panose="02010600030101010101" pitchFamily="2" charset="-122"/>
              </a:rPr>
              <a:pPr>
                <a:spcBef>
                  <a:spcPct val="0"/>
                </a:spcBef>
                <a:buClrTx/>
                <a:buFontTx/>
                <a:buNone/>
              </a:pPr>
              <a:t>25</a:t>
            </a:fld>
            <a:endParaRPr lang="en-US" altLang="zh-CN" sz="1000">
              <a:latin typeface="Arial" panose="020B0604020202020204" pitchFamily="34" charset="0"/>
              <a:ea typeface="宋体" panose="02010600030101010101" pitchFamily="2" charset="-122"/>
            </a:endParaRPr>
          </a:p>
        </p:txBody>
      </p:sp>
      <p:sp>
        <p:nvSpPr>
          <p:cNvPr id="2253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Program Example</a:t>
            </a:r>
          </a:p>
        </p:txBody>
      </p:sp>
      <p:sp>
        <p:nvSpPr>
          <p:cNvPr id="22533" name="Rectangle 3"/>
          <p:cNvSpPr>
            <a:spLocks noGrp="1" noChangeArrowheads="1"/>
          </p:cNvSpPr>
          <p:nvPr>
            <p:ph type="body" idx="1"/>
          </p:nvPr>
        </p:nvSpPr>
        <p:spPr>
          <a:xfrm>
            <a:off x="755576" y="1628775"/>
            <a:ext cx="2871614" cy="4648200"/>
          </a:xfrm>
        </p:spPr>
        <p:txBody>
          <a:bodyPr/>
          <a:lstStyle/>
          <a:p>
            <a:pPr eaLnBrk="1" hangingPunct="1">
              <a:lnSpc>
                <a:spcPct val="80000"/>
              </a:lnSpc>
              <a:buFont typeface="Wingdings" panose="05000000000000000000" pitchFamily="2" charset="2"/>
              <a:buNone/>
            </a:pPr>
            <a:r>
              <a:rPr lang="en-US" altLang="zh-CN" sz="2800" dirty="0">
                <a:latin typeface="Ebrima" panose="02000000000000000000" pitchFamily="2" charset="0"/>
                <a:ea typeface="Ebrima" panose="02000000000000000000" pitchFamily="2" charset="0"/>
                <a:cs typeface="Ebrima" panose="02000000000000000000" pitchFamily="2" charset="0"/>
              </a:rPr>
              <a:t>1    main()</a:t>
            </a:r>
          </a:p>
          <a:p>
            <a:pPr eaLnBrk="1" hangingPunct="1">
              <a:lnSpc>
                <a:spcPct val="80000"/>
              </a:lnSpc>
              <a:buFont typeface="Wingdings" panose="05000000000000000000" pitchFamily="2" charset="2"/>
              <a:buNone/>
            </a:pPr>
            <a:r>
              <a:rPr lang="en-US" altLang="zh-CN" sz="2800" dirty="0">
                <a:latin typeface="Ebrima" panose="02000000000000000000" pitchFamily="2" charset="0"/>
                <a:ea typeface="Ebrima" panose="02000000000000000000" pitchFamily="2" charset="0"/>
                <a:cs typeface="Ebrima" panose="02000000000000000000" pitchFamily="2" charset="0"/>
              </a:rPr>
              <a:t>2   {</a:t>
            </a:r>
          </a:p>
          <a:p>
            <a:pPr eaLnBrk="1" hangingPunct="1">
              <a:lnSpc>
                <a:spcPct val="80000"/>
              </a:lnSpc>
              <a:buFont typeface="Wingdings" panose="05000000000000000000" pitchFamily="2" charset="2"/>
              <a:buNone/>
            </a:pPr>
            <a:r>
              <a:rPr lang="en-US" altLang="zh-CN" sz="2800" dirty="0">
                <a:solidFill>
                  <a:srgbClr val="0066CC"/>
                </a:solidFill>
                <a:latin typeface="Ebrima" panose="02000000000000000000" pitchFamily="2" charset="0"/>
                <a:ea typeface="Ebrima" panose="02000000000000000000" pitchFamily="2" charset="0"/>
                <a:cs typeface="Ebrima" panose="02000000000000000000" pitchFamily="2" charset="0"/>
              </a:rPr>
              <a:t>3      </a:t>
            </a:r>
            <a:r>
              <a:rPr lang="en-US" altLang="zh-CN" sz="2800" dirty="0" err="1">
                <a:solidFill>
                  <a:srgbClr val="0066CC"/>
                </a:solidFill>
                <a:latin typeface="Ebrima" panose="02000000000000000000" pitchFamily="2" charset="0"/>
                <a:ea typeface="Ebrima" panose="02000000000000000000" pitchFamily="2" charset="0"/>
                <a:cs typeface="Ebrima" panose="02000000000000000000" pitchFamily="2" charset="0"/>
              </a:rPr>
              <a:t>int</a:t>
            </a:r>
            <a:r>
              <a:rPr lang="en-US" altLang="zh-CN" sz="2800" dirty="0">
                <a:solidFill>
                  <a:srgbClr val="0066CC"/>
                </a:solidFill>
                <a:latin typeface="Ebrima" panose="02000000000000000000" pitchFamily="2" charset="0"/>
                <a:ea typeface="Ebrima" panose="02000000000000000000" pitchFamily="2" charset="0"/>
                <a:cs typeface="Ebrima" panose="02000000000000000000" pitchFamily="2" charset="0"/>
              </a:rPr>
              <a:t> v1;</a:t>
            </a:r>
          </a:p>
          <a:p>
            <a:pPr eaLnBrk="1" hangingPunct="1">
              <a:lnSpc>
                <a:spcPct val="80000"/>
              </a:lnSpc>
              <a:buFont typeface="Wingdings" panose="05000000000000000000" pitchFamily="2" charset="2"/>
              <a:buNone/>
            </a:pPr>
            <a:r>
              <a:rPr lang="en-US" altLang="zh-CN" sz="2800" dirty="0">
                <a:solidFill>
                  <a:srgbClr val="0066CC"/>
                </a:solidFill>
                <a:latin typeface="Ebrima" panose="02000000000000000000" pitchFamily="2" charset="0"/>
                <a:ea typeface="Ebrima" panose="02000000000000000000" pitchFamily="2" charset="0"/>
                <a:cs typeface="Ebrima" panose="02000000000000000000" pitchFamily="2" charset="0"/>
              </a:rPr>
              <a:t>4      float v2;</a:t>
            </a:r>
          </a:p>
          <a:p>
            <a:pPr eaLnBrk="1" hangingPunct="1">
              <a:lnSpc>
                <a:spcPct val="80000"/>
              </a:lnSpc>
              <a:buFont typeface="Wingdings" panose="05000000000000000000" pitchFamily="2" charset="2"/>
              <a:buNone/>
            </a:pPr>
            <a:r>
              <a:rPr lang="en-US" altLang="zh-CN" sz="2800" dirty="0">
                <a:solidFill>
                  <a:srgbClr val="0066CC"/>
                </a:solidFill>
                <a:latin typeface="Ebrima" panose="02000000000000000000" pitchFamily="2" charset="0"/>
                <a:ea typeface="Ebrima" panose="02000000000000000000" pitchFamily="2" charset="0"/>
                <a:cs typeface="Ebrima" panose="02000000000000000000" pitchFamily="2" charset="0"/>
              </a:rPr>
              <a:t>5      char v3;</a:t>
            </a:r>
          </a:p>
          <a:p>
            <a:pPr eaLnBrk="1" hangingPunct="1">
              <a:lnSpc>
                <a:spcPct val="80000"/>
              </a:lnSpc>
              <a:buFont typeface="Wingdings" panose="05000000000000000000" pitchFamily="2" charset="2"/>
              <a:buNone/>
            </a:pPr>
            <a:r>
              <a:rPr lang="en-US" altLang="zh-CN" sz="2800" dirty="0">
                <a:solidFill>
                  <a:srgbClr val="FF3300"/>
                </a:solidFill>
                <a:latin typeface="Ebrima" panose="02000000000000000000" pitchFamily="2" charset="0"/>
                <a:ea typeface="Ebrima" panose="02000000000000000000" pitchFamily="2" charset="0"/>
                <a:cs typeface="Ebrima" panose="02000000000000000000" pitchFamily="2" charset="0"/>
              </a:rPr>
              <a:t>6      v1=65;</a:t>
            </a:r>
          </a:p>
          <a:p>
            <a:pPr eaLnBrk="1" hangingPunct="1">
              <a:lnSpc>
                <a:spcPct val="80000"/>
              </a:lnSpc>
              <a:buFont typeface="Wingdings" panose="05000000000000000000" pitchFamily="2" charset="2"/>
              <a:buNone/>
            </a:pPr>
            <a:r>
              <a:rPr lang="en-US" altLang="zh-CN" sz="2800" dirty="0">
                <a:solidFill>
                  <a:srgbClr val="FF3300"/>
                </a:solidFill>
                <a:latin typeface="Ebrima" panose="02000000000000000000" pitchFamily="2" charset="0"/>
                <a:ea typeface="Ebrima" panose="02000000000000000000" pitchFamily="2" charset="0"/>
                <a:cs typeface="Ebrima" panose="02000000000000000000" pitchFamily="2" charset="0"/>
              </a:rPr>
              <a:t>7      v2=-18.23;</a:t>
            </a:r>
          </a:p>
          <a:p>
            <a:pPr eaLnBrk="1" hangingPunct="1">
              <a:lnSpc>
                <a:spcPct val="80000"/>
              </a:lnSpc>
              <a:buFont typeface="Wingdings" panose="05000000000000000000" pitchFamily="2" charset="2"/>
              <a:buNone/>
            </a:pPr>
            <a:r>
              <a:rPr lang="en-US" altLang="zh-CN" sz="2800" dirty="0">
                <a:solidFill>
                  <a:srgbClr val="FF3300"/>
                </a:solidFill>
                <a:latin typeface="Ebrima" panose="02000000000000000000" pitchFamily="2" charset="0"/>
                <a:ea typeface="Ebrima" panose="02000000000000000000" pitchFamily="2" charset="0"/>
                <a:cs typeface="Ebrima" panose="02000000000000000000" pitchFamily="2" charset="0"/>
              </a:rPr>
              <a:t>8      v3=‘A’;</a:t>
            </a:r>
          </a:p>
          <a:p>
            <a:pPr eaLnBrk="1" hangingPunct="1">
              <a:lnSpc>
                <a:spcPct val="80000"/>
              </a:lnSpc>
              <a:buFont typeface="Wingdings" panose="05000000000000000000" pitchFamily="2" charset="2"/>
              <a:buNone/>
            </a:pPr>
            <a:r>
              <a:rPr lang="en-US" altLang="zh-CN" sz="2800" dirty="0">
                <a:latin typeface="Ebrima" panose="02000000000000000000" pitchFamily="2" charset="0"/>
                <a:ea typeface="Ebrima" panose="02000000000000000000" pitchFamily="2" charset="0"/>
                <a:cs typeface="Ebrima" panose="02000000000000000000" pitchFamily="2" charset="0"/>
              </a:rPr>
              <a:t>9   }</a:t>
            </a:r>
          </a:p>
        </p:txBody>
      </p:sp>
      <p:sp>
        <p:nvSpPr>
          <p:cNvPr id="22534" name="Line 5"/>
          <p:cNvSpPr>
            <a:spLocks noChangeShapeType="1"/>
          </p:cNvSpPr>
          <p:nvPr/>
        </p:nvSpPr>
        <p:spPr bwMode="auto">
          <a:xfrm>
            <a:off x="2555875" y="1844675"/>
            <a:ext cx="15113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5" name="Text Box 7"/>
          <p:cNvSpPr txBox="1">
            <a:spLocks noChangeArrowheads="1"/>
          </p:cNvSpPr>
          <p:nvPr/>
        </p:nvSpPr>
        <p:spPr bwMode="auto">
          <a:xfrm>
            <a:off x="4067175" y="1628775"/>
            <a:ext cx="4267200" cy="40011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en-US" altLang="zh-CN" sz="2000" b="0" dirty="0">
                <a:latin typeface="微软雅黑" panose="020B0503020204020204" pitchFamily="34" charset="-122"/>
                <a:ea typeface="微软雅黑" panose="020B0503020204020204" pitchFamily="34" charset="-122"/>
              </a:rPr>
              <a:t>C++ program start with the line</a:t>
            </a:r>
          </a:p>
        </p:txBody>
      </p:sp>
      <p:sp>
        <p:nvSpPr>
          <p:cNvPr id="22536" name="Text Box 8"/>
          <p:cNvSpPr txBox="1">
            <a:spLocks noChangeArrowheads="1"/>
          </p:cNvSpPr>
          <p:nvPr/>
        </p:nvSpPr>
        <p:spPr bwMode="auto">
          <a:xfrm>
            <a:off x="4067175" y="2807331"/>
            <a:ext cx="4648200"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en-US" altLang="zh-CN" sz="2000" b="0" dirty="0">
                <a:latin typeface="微软雅黑" panose="020B0503020204020204" pitchFamily="34" charset="-122"/>
                <a:ea typeface="微软雅黑" panose="020B0503020204020204" pitchFamily="34" charset="-122"/>
              </a:rPr>
              <a:t>Line 3,4 and 5 define three variables</a:t>
            </a:r>
          </a:p>
        </p:txBody>
      </p:sp>
      <p:sp>
        <p:nvSpPr>
          <p:cNvPr id="22537" name="Text Box 10"/>
          <p:cNvSpPr txBox="1">
            <a:spLocks noChangeArrowheads="1"/>
          </p:cNvSpPr>
          <p:nvPr/>
        </p:nvSpPr>
        <p:spPr bwMode="auto">
          <a:xfrm>
            <a:off x="4191000" y="4014084"/>
            <a:ext cx="5305330" cy="70788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en-US" altLang="zh-CN" sz="2000" b="0" dirty="0">
                <a:latin typeface="微软雅黑" panose="020B0503020204020204" pitchFamily="34" charset="-122"/>
                <a:ea typeface="微软雅黑" panose="020B0503020204020204" pitchFamily="34" charset="-122"/>
              </a:rPr>
              <a:t>Line 6,7 and 8 assign a value to each variables</a:t>
            </a: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355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B3E23200-AEC8-415B-931F-302650AAA829}" type="slidenum">
              <a:rPr lang="zh-CN" altLang="en-US" sz="1000" smtClean="0">
                <a:latin typeface="Arial" panose="020B0604020202020204" pitchFamily="34" charset="0"/>
                <a:ea typeface="宋体" panose="02010600030101010101" pitchFamily="2" charset="-122"/>
              </a:rPr>
              <a:pPr>
                <a:spcBef>
                  <a:spcPct val="0"/>
                </a:spcBef>
                <a:buClrTx/>
                <a:buFontTx/>
                <a:buNone/>
              </a:pPr>
              <a:t>26</a:t>
            </a:fld>
            <a:endParaRPr lang="en-US" altLang="zh-CN" sz="1000">
              <a:latin typeface="Arial" panose="020B0604020202020204" pitchFamily="34" charset="0"/>
              <a:ea typeface="宋体" panose="02010600030101010101" pitchFamily="2" charset="-122"/>
            </a:endParaRPr>
          </a:p>
        </p:txBody>
      </p:sp>
      <p:sp>
        <p:nvSpPr>
          <p:cNvPr id="2355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Variables and Assignments</a:t>
            </a:r>
          </a:p>
        </p:txBody>
      </p:sp>
      <p:sp>
        <p:nvSpPr>
          <p:cNvPr id="23557" name="Rectangle 3"/>
          <p:cNvSpPr>
            <a:spLocks noGrp="1" noChangeArrowheads="1"/>
          </p:cNvSpPr>
          <p:nvPr>
            <p:ph type="body" idx="1"/>
          </p:nvPr>
        </p:nvSpPr>
        <p:spPr>
          <a:xfrm>
            <a:off x="250825" y="1676400"/>
            <a:ext cx="8785225" cy="4648200"/>
          </a:xfrm>
        </p:spPr>
        <p:txBody>
          <a:bodyPr/>
          <a:lstStyle/>
          <a:p>
            <a:pPr eaLnBrk="1" hangingPunct="1"/>
            <a:r>
              <a:rPr lang="en-US" altLang="zh-CN" sz="2800" dirty="0">
                <a:ea typeface="宋体" panose="02010600030101010101" pitchFamily="2" charset="-122"/>
              </a:rPr>
              <a:t>Variables are like small </a:t>
            </a:r>
            <a:r>
              <a:rPr lang="en-US" altLang="zh-CN" sz="2800" dirty="0">
                <a:solidFill>
                  <a:srgbClr val="FF3300"/>
                </a:solidFill>
                <a:latin typeface="Consolas" panose="020B0609020204030204" pitchFamily="49" charset="0"/>
                <a:ea typeface="宋体" panose="02010600030101010101" pitchFamily="2" charset="-122"/>
              </a:rPr>
              <a:t>blackboards</a:t>
            </a:r>
          </a:p>
          <a:p>
            <a:pPr lvl="1" eaLnBrk="1" hangingPunct="1"/>
            <a:r>
              <a:rPr lang="en-US" altLang="zh-CN" sz="2600" dirty="0">
                <a:ea typeface="宋体" panose="02010600030101010101" pitchFamily="2" charset="-122"/>
              </a:rPr>
              <a:t>We can  write a number on them</a:t>
            </a:r>
          </a:p>
          <a:p>
            <a:pPr lvl="1" eaLnBrk="1" hangingPunct="1"/>
            <a:r>
              <a:rPr lang="en-US" altLang="zh-CN" sz="2600" dirty="0">
                <a:ea typeface="宋体" panose="02010600030101010101" pitchFamily="2" charset="-122"/>
              </a:rPr>
              <a:t>We can change the number</a:t>
            </a:r>
          </a:p>
          <a:p>
            <a:pPr lvl="1" eaLnBrk="1" hangingPunct="1"/>
            <a:r>
              <a:rPr lang="en-US" altLang="zh-CN" sz="2600" dirty="0">
                <a:ea typeface="宋体" panose="02010600030101010101" pitchFamily="2" charset="-122"/>
              </a:rPr>
              <a:t>We can erase the number</a:t>
            </a:r>
          </a:p>
          <a:p>
            <a:pPr eaLnBrk="1" hangingPunct="1"/>
            <a:r>
              <a:rPr lang="en-US" altLang="zh-CN" sz="2800" dirty="0">
                <a:ea typeface="宋体" panose="02010600030101010101" pitchFamily="2" charset="-122"/>
              </a:rPr>
              <a:t>Variables are names for </a:t>
            </a:r>
            <a:r>
              <a:rPr lang="en-US" altLang="zh-CN" sz="2800" dirty="0">
                <a:solidFill>
                  <a:srgbClr val="FF3300"/>
                </a:solidFill>
                <a:latin typeface="Consolas" panose="020B0609020204030204" pitchFamily="49" charset="0"/>
                <a:ea typeface="宋体" panose="02010600030101010101" pitchFamily="2" charset="-122"/>
              </a:rPr>
              <a:t>memory locations</a:t>
            </a:r>
          </a:p>
          <a:p>
            <a:pPr lvl="1" eaLnBrk="1" hangingPunct="1"/>
            <a:r>
              <a:rPr lang="en-US" altLang="zh-CN" sz="2600" dirty="0">
                <a:ea typeface="宋体" panose="02010600030101010101" pitchFamily="2" charset="-122"/>
              </a:rPr>
              <a:t>We can  write a value in them</a:t>
            </a:r>
          </a:p>
          <a:p>
            <a:pPr lvl="1" eaLnBrk="1" hangingPunct="1"/>
            <a:r>
              <a:rPr lang="en-US" altLang="zh-CN" sz="2600" dirty="0">
                <a:ea typeface="宋体" panose="02010600030101010101" pitchFamily="2" charset="-122"/>
              </a:rPr>
              <a:t>We can change the value stored there</a:t>
            </a:r>
          </a:p>
          <a:p>
            <a:pPr lvl="1" eaLnBrk="1" hangingPunct="1"/>
            <a:r>
              <a:rPr lang="en-US" altLang="zh-CN" sz="2600" dirty="0">
                <a:ea typeface="宋体" panose="02010600030101010101" pitchFamily="2" charset="-122"/>
              </a:rPr>
              <a:t>We cannot erase the memory location</a:t>
            </a: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457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2AFC5D77-3E85-4432-94A3-42C94EA256AC}" type="slidenum">
              <a:rPr lang="zh-CN" altLang="en-US" sz="1000" smtClean="0">
                <a:latin typeface="Arial" panose="020B0604020202020204" pitchFamily="34" charset="0"/>
                <a:ea typeface="宋体" panose="02010600030101010101" pitchFamily="2" charset="-122"/>
              </a:rPr>
              <a:pPr>
                <a:spcBef>
                  <a:spcPct val="0"/>
                </a:spcBef>
                <a:buClrTx/>
                <a:buFontTx/>
                <a:buNone/>
              </a:pPr>
              <a:t>27</a:t>
            </a:fld>
            <a:endParaRPr lang="en-US" altLang="zh-CN" sz="1000">
              <a:latin typeface="Arial" panose="020B0604020202020204" pitchFamily="34" charset="0"/>
              <a:ea typeface="宋体" panose="02010600030101010101" pitchFamily="2" charset="-122"/>
            </a:endParaRPr>
          </a:p>
        </p:txBody>
      </p:sp>
      <p:sp>
        <p:nvSpPr>
          <p:cNvPr id="2458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变量 </a:t>
            </a:r>
          </a:p>
        </p:txBody>
      </p:sp>
      <p:sp>
        <p:nvSpPr>
          <p:cNvPr id="24581" name="Rectangle 3"/>
          <p:cNvSpPr>
            <a:spLocks noGrp="1" noChangeArrowheads="1"/>
          </p:cNvSpPr>
          <p:nvPr>
            <p:ph type="body" idx="1"/>
          </p:nvPr>
        </p:nvSpPr>
        <p:spPr>
          <a:xfrm>
            <a:off x="476250" y="1857966"/>
            <a:ext cx="8267700" cy="4648200"/>
          </a:xfrm>
        </p:spPr>
        <p:txBody>
          <a:bodyPr/>
          <a:lstStyle/>
          <a:p>
            <a:pPr eaLnBrk="1" hangingPunct="1">
              <a:lnSpc>
                <a:spcPct val="140000"/>
              </a:lnSpc>
            </a:pPr>
            <a:r>
              <a:rPr lang="zh-CN" altLang="en-US" sz="2000" dirty="0">
                <a:solidFill>
                  <a:srgbClr val="FF0000"/>
                </a:solidFill>
                <a:latin typeface="微软雅黑" panose="020B0503020204020204" pitchFamily="34" charset="-122"/>
                <a:ea typeface="微软雅黑" panose="020B0503020204020204" pitchFamily="34" charset="-122"/>
              </a:rPr>
              <a:t>变量名</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变量类型</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0000"/>
                </a:solidFill>
                <a:latin typeface="微软雅黑" panose="020B0503020204020204" pitchFamily="34" charset="-122"/>
                <a:ea typeface="微软雅黑" panose="020B0503020204020204" pitchFamily="34" charset="-122"/>
              </a:rPr>
              <a:t>存储单元</a:t>
            </a:r>
            <a:r>
              <a:rPr lang="zh-CN" altLang="en-US" sz="2000" dirty="0">
                <a:latin typeface="微软雅黑" panose="020B0503020204020204" pitchFamily="34" charset="-122"/>
                <a:ea typeface="微软雅黑" panose="020B0503020204020204" pitchFamily="34" charset="-122"/>
              </a:rPr>
              <a:t>是</a:t>
            </a:r>
            <a:r>
              <a:rPr lang="zh-CN" altLang="en-US" sz="2000" dirty="0">
                <a:solidFill>
                  <a:srgbClr val="0066CC"/>
                </a:solidFill>
                <a:latin typeface="微软雅黑" panose="020B0503020204020204" pitchFamily="34" charset="-122"/>
                <a:ea typeface="微软雅黑" panose="020B0503020204020204" pitchFamily="34" charset="-122"/>
              </a:rPr>
              <a:t>变量的三要素</a:t>
            </a:r>
            <a:r>
              <a:rPr lang="zh-CN" altLang="en-US" sz="2000" dirty="0">
                <a:latin typeface="微软雅黑" panose="020B0503020204020204" pitchFamily="34" charset="-122"/>
                <a:ea typeface="微软雅黑" panose="020B0503020204020204" pitchFamily="34" charset="-122"/>
              </a:rPr>
              <a:t>。进行变量声明后，计算机系统会为声明的变量分配存储空间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用以存放数据。</a:t>
            </a:r>
          </a:p>
          <a:p>
            <a:pPr eaLnBrk="1" hangingPunct="1">
              <a:lnSpc>
                <a:spcPct val="140000"/>
              </a:lnSpc>
            </a:pPr>
            <a:r>
              <a:rPr lang="zh-CN" altLang="en-US" sz="2000" dirty="0">
                <a:latin typeface="微软雅黑" panose="020B0503020204020204" pitchFamily="34" charset="-122"/>
                <a:ea typeface="微软雅黑" panose="020B0503020204020204" pitchFamily="34" charset="-122"/>
              </a:rPr>
              <a:t>变量名实际上是一个</a:t>
            </a:r>
            <a:r>
              <a:rPr lang="zh-CN" altLang="en-US" sz="2000" dirty="0">
                <a:solidFill>
                  <a:srgbClr val="FF0000"/>
                </a:solidFill>
                <a:latin typeface="微软雅黑" panose="020B0503020204020204" pitchFamily="34" charset="-122"/>
                <a:ea typeface="微软雅黑" panose="020B0503020204020204" pitchFamily="34" charset="-122"/>
              </a:rPr>
              <a:t>符号地址</a:t>
            </a:r>
            <a:r>
              <a:rPr lang="zh-CN" altLang="en-US" sz="2000" dirty="0">
                <a:latin typeface="微软雅黑" panose="020B0503020204020204" pitchFamily="34" charset="-122"/>
                <a:ea typeface="微软雅黑" panose="020B0503020204020204" pitchFamily="34" charset="-122"/>
              </a:rPr>
              <a:t>。在程序中对变量的赋值和取值操作实际上是</a:t>
            </a:r>
            <a:r>
              <a:rPr lang="zh-CN" altLang="en-US" sz="2000" dirty="0">
                <a:solidFill>
                  <a:srgbClr val="FF0000"/>
                </a:solidFill>
                <a:latin typeface="微软雅黑" panose="020B0503020204020204" pitchFamily="34" charset="-122"/>
                <a:ea typeface="微软雅黑" panose="020B0503020204020204" pitchFamily="34" charset="-122"/>
              </a:rPr>
              <a:t>通过变量名找到相应的内存地址</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然后从对应的存储空间中读取数据。</a:t>
            </a:r>
          </a:p>
          <a:p>
            <a:pPr eaLnBrk="1" hangingPunct="1">
              <a:lnSpc>
                <a:spcPct val="140000"/>
              </a:lnSpc>
            </a:pPr>
            <a:endParaRPr lang="en-US" altLang="zh-CN" sz="2000" dirty="0">
              <a:latin typeface="微软雅黑" panose="020B0503020204020204" pitchFamily="34" charset="-122"/>
              <a:ea typeface="微软雅黑" panose="020B0503020204020204" pitchFamily="34" charset="-122"/>
            </a:endParaRPr>
          </a:p>
          <a:p>
            <a:pPr eaLnBrk="1" hangingPunct="1">
              <a:lnSpc>
                <a:spcPct val="140000"/>
              </a:lnSpc>
            </a:pPr>
            <a:r>
              <a:rPr lang="zh-CN" altLang="en-US" sz="2000" dirty="0">
                <a:latin typeface="微软雅黑" panose="020B0503020204020204" pitchFamily="34" charset="-122"/>
                <a:ea typeface="微软雅黑" panose="020B0503020204020204" pitchFamily="34" charset="-122"/>
              </a:rPr>
              <a:t>如：</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x=3;</a:t>
            </a:r>
          </a:p>
        </p:txBody>
      </p:sp>
      <p:pic>
        <p:nvPicPr>
          <p:cNvPr id="24582" name="Picture 4" descr="_Y}QNWW)JFDSQT}[L)P3R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717032"/>
            <a:ext cx="4104457"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24582"/>
                                        </p:tgtEl>
                                        <p:attrNameLst>
                                          <p:attrName>style.visibility</p:attrName>
                                        </p:attrNameLst>
                                      </p:cBhvr>
                                      <p:to>
                                        <p:strVal val="visible"/>
                                      </p:to>
                                    </p:set>
                                    <p:animEffect transition="in" filter="fade">
                                      <p:cBhvr>
                                        <p:cTn id="18"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560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8845CD09-34D0-4C48-B79F-5CF295275692}" type="slidenum">
              <a:rPr lang="zh-CN" altLang="en-US" sz="1000" smtClean="0">
                <a:latin typeface="Arial" panose="020B0604020202020204" pitchFamily="34" charset="0"/>
                <a:ea typeface="宋体" panose="02010600030101010101" pitchFamily="2" charset="-122"/>
              </a:rPr>
              <a:pPr>
                <a:spcBef>
                  <a:spcPct val="0"/>
                </a:spcBef>
                <a:buClrTx/>
                <a:buFontTx/>
                <a:buNone/>
              </a:pPr>
              <a:t>28</a:t>
            </a:fld>
            <a:endParaRPr lang="en-US" altLang="zh-CN" sz="1000">
              <a:latin typeface="Arial" panose="020B0604020202020204" pitchFamily="34" charset="0"/>
              <a:ea typeface="宋体" panose="02010600030101010101" pitchFamily="2" charset="-122"/>
            </a:endParaRPr>
          </a:p>
        </p:txBody>
      </p:sp>
      <p:sp>
        <p:nvSpPr>
          <p:cNvPr id="25604" name="Rectangle 2"/>
          <p:cNvSpPr>
            <a:spLocks noGrp="1" noChangeArrowheads="1"/>
          </p:cNvSpPr>
          <p:nvPr>
            <p:ph type="body" idx="1"/>
          </p:nvPr>
        </p:nvSpPr>
        <p:spPr>
          <a:xfrm>
            <a:off x="1143000" y="1441450"/>
            <a:ext cx="7239000" cy="4724400"/>
          </a:xfrm>
        </p:spPr>
        <p:txBody>
          <a:bodyPr/>
          <a:lstStyle/>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变量的声明</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格式：</a:t>
            </a:r>
            <a:r>
              <a:rPr lang="zh-CN" altLang="en-US" sz="2000" dirty="0">
                <a:solidFill>
                  <a:srgbClr val="FF3300"/>
                </a:solidFill>
                <a:latin typeface="微软雅黑" panose="020B0503020204020204" pitchFamily="34" charset="-122"/>
                <a:ea typeface="微软雅黑" panose="020B0503020204020204" pitchFamily="34" charset="-122"/>
              </a:rPr>
              <a:t>数据类型  变量名列表</a:t>
            </a:r>
            <a:r>
              <a:rPr lang="zh-CN" altLang="en-US" sz="2000" dirty="0">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如：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   float x, y;  char </a:t>
            </a:r>
            <a:r>
              <a:rPr lang="en-US" altLang="zh-CN" sz="2000" dirty="0" err="1">
                <a:latin typeface="微软雅黑" panose="020B0503020204020204" pitchFamily="34" charset="-122"/>
                <a:ea typeface="微软雅黑" panose="020B0503020204020204" pitchFamily="34" charset="-122"/>
              </a:rPr>
              <a:t>ch</a:t>
            </a:r>
            <a:r>
              <a:rPr lang="en-US" altLang="zh-CN" sz="2000" dirty="0">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m=4 , n=21 ; // </a:t>
            </a:r>
            <a:r>
              <a:rPr lang="zh-CN" altLang="en-US" sz="2000" dirty="0">
                <a:latin typeface="微软雅黑" panose="020B0503020204020204" pitchFamily="34" charset="-122"/>
                <a:ea typeface="微软雅黑" panose="020B0503020204020204" pitchFamily="34" charset="-122"/>
              </a:rPr>
              <a:t>声明时初始化</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char  </a:t>
            </a:r>
            <a:r>
              <a:rPr lang="en-US" altLang="zh-CN" sz="2000" dirty="0" err="1">
                <a:latin typeface="微软雅黑" panose="020B0503020204020204" pitchFamily="34" charset="-122"/>
                <a:ea typeface="微软雅黑" panose="020B0503020204020204" pitchFamily="34" charset="-122"/>
              </a:rPr>
              <a:t>ch</a:t>
            </a:r>
            <a:r>
              <a:rPr lang="en-US" altLang="zh-CN" sz="2000" dirty="0">
                <a:latin typeface="微软雅黑" panose="020B0503020204020204" pitchFamily="34" charset="-122"/>
                <a:ea typeface="微软雅黑" panose="020B0503020204020204" pitchFamily="34" charset="-122"/>
              </a:rPr>
              <a:t>=´A´ ;</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变量的赋值 </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格式</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FF3300"/>
                </a:solidFill>
                <a:latin typeface="微软雅黑" panose="020B0503020204020204" pitchFamily="34" charset="-122"/>
                <a:ea typeface="微软雅黑" panose="020B0503020204020204" pitchFamily="34" charset="-122"/>
              </a:rPr>
              <a:t>变量 </a:t>
            </a:r>
            <a:r>
              <a:rPr lang="en-US" altLang="zh-CN" sz="2000" dirty="0">
                <a:solidFill>
                  <a:srgbClr val="FF3300"/>
                </a:solidFill>
                <a:latin typeface="微软雅黑" panose="020B0503020204020204" pitchFamily="34" charset="-122"/>
                <a:ea typeface="微软雅黑" panose="020B0503020204020204" pitchFamily="34" charset="-122"/>
              </a:rPr>
              <a:t>= </a:t>
            </a:r>
            <a:r>
              <a:rPr lang="zh-CN" altLang="en-US" sz="2000" dirty="0">
                <a:solidFill>
                  <a:srgbClr val="FF3300"/>
                </a:solidFill>
                <a:latin typeface="微软雅黑" panose="020B0503020204020204" pitchFamily="34" charset="-122"/>
                <a:ea typeface="微软雅黑" panose="020B0503020204020204" pitchFamily="34" charset="-122"/>
              </a:rPr>
              <a:t>表达式</a:t>
            </a:r>
            <a:r>
              <a:rPr lang="zh-CN" altLang="en-US" sz="2000" dirty="0">
                <a:latin typeface="微软雅黑" panose="020B0503020204020204" pitchFamily="34" charset="-122"/>
                <a:ea typeface="微软雅黑" panose="020B0503020204020204" pitchFamily="34" charset="-122"/>
              </a:rPr>
              <a:t>；</a:t>
            </a:r>
          </a:p>
          <a:p>
            <a:pPr eaLnBrk="1" hangingPunct="1">
              <a:lnSpc>
                <a:spcPct val="12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x = 6 ;</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y = x+2 ;</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 = </a:t>
            </a:r>
            <a:r>
              <a:rPr lang="en-US" altLang="zh-CN" sz="2000" dirty="0" err="1">
                <a:latin typeface="微软雅黑" panose="020B0503020204020204" pitchFamily="34" charset="-122"/>
                <a:ea typeface="微软雅黑" panose="020B0503020204020204" pitchFamily="34" charset="-122"/>
              </a:rPr>
              <a:t>sqrt</a:t>
            </a:r>
            <a:r>
              <a:rPr lang="en-US" altLang="zh-CN" sz="2000" dirty="0">
                <a:latin typeface="微软雅黑" panose="020B0503020204020204" pitchFamily="34" charset="-122"/>
                <a:ea typeface="微软雅黑" panose="020B0503020204020204" pitchFamily="34" charset="-122"/>
              </a:rPr>
              <a:t>(b) ;</a:t>
            </a:r>
          </a:p>
          <a:p>
            <a:pPr eaLnBrk="1" hangingPunct="1">
              <a:lnSpc>
                <a:spcPct val="12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y = x = x+2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604">
                                            <p:txEl>
                                              <p:pRg st="1" end="1"/>
                                            </p:txEl>
                                          </p:spTgt>
                                        </p:tgtEl>
                                        <p:attrNameLst>
                                          <p:attrName>style.visibility</p:attrName>
                                        </p:attrNameLst>
                                      </p:cBhvr>
                                      <p:to>
                                        <p:strVal val="visible"/>
                                      </p:to>
                                    </p:set>
                                    <p:animEffect transition="in" filter="fade">
                                      <p:cBhvr>
                                        <p:cTn id="13" dur="500"/>
                                        <p:tgtEl>
                                          <p:spTgt spid="2560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604">
                                            <p:txEl>
                                              <p:pRg st="2" end="2"/>
                                            </p:txEl>
                                          </p:spTgt>
                                        </p:tgtEl>
                                        <p:attrNameLst>
                                          <p:attrName>style.visibility</p:attrName>
                                        </p:attrNameLst>
                                      </p:cBhvr>
                                      <p:to>
                                        <p:strVal val="visible"/>
                                      </p:to>
                                    </p:set>
                                    <p:animEffect transition="in" filter="fade">
                                      <p:cBhvr>
                                        <p:cTn id="18" dur="500"/>
                                        <p:tgtEl>
                                          <p:spTgt spid="2560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5604">
                                            <p:txEl>
                                              <p:pRg st="3" end="3"/>
                                            </p:txEl>
                                          </p:spTgt>
                                        </p:tgtEl>
                                        <p:attrNameLst>
                                          <p:attrName>style.visibility</p:attrName>
                                        </p:attrNameLst>
                                      </p:cBhvr>
                                      <p:to>
                                        <p:strVal val="visible"/>
                                      </p:to>
                                    </p:set>
                                    <p:animEffect transition="in" filter="fade">
                                      <p:cBhvr>
                                        <p:cTn id="21" dur="500"/>
                                        <p:tgtEl>
                                          <p:spTgt spid="2560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604">
                                            <p:txEl>
                                              <p:pRg st="4" end="4"/>
                                            </p:txEl>
                                          </p:spTgt>
                                        </p:tgtEl>
                                        <p:attrNameLst>
                                          <p:attrName>style.visibility</p:attrName>
                                        </p:attrNameLst>
                                      </p:cBhvr>
                                      <p:to>
                                        <p:strVal val="visible"/>
                                      </p:to>
                                    </p:set>
                                    <p:animEffect transition="in" filter="fade">
                                      <p:cBhvr>
                                        <p:cTn id="24" dur="500"/>
                                        <p:tgtEl>
                                          <p:spTgt spid="2560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5604">
                                            <p:txEl>
                                              <p:pRg st="5" end="5"/>
                                            </p:txEl>
                                          </p:spTgt>
                                        </p:tgtEl>
                                        <p:attrNameLst>
                                          <p:attrName>style.visibility</p:attrName>
                                        </p:attrNameLst>
                                      </p:cBhvr>
                                      <p:to>
                                        <p:strVal val="visible"/>
                                      </p:to>
                                    </p:set>
                                    <p:anim calcmode="lin" valueType="num">
                                      <p:cBhvr additive="base">
                                        <p:cTn id="29" dur="500" fill="hold"/>
                                        <p:tgtEl>
                                          <p:spTgt spid="2560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604">
                                            <p:txEl>
                                              <p:pRg st="6" end="6"/>
                                            </p:txEl>
                                          </p:spTgt>
                                        </p:tgtEl>
                                        <p:attrNameLst>
                                          <p:attrName>style.visibility</p:attrName>
                                        </p:attrNameLst>
                                      </p:cBhvr>
                                      <p:to>
                                        <p:strVal val="visible"/>
                                      </p:to>
                                    </p:set>
                                    <p:animEffect transition="in" filter="fade">
                                      <p:cBhvr>
                                        <p:cTn id="35" dur="500"/>
                                        <p:tgtEl>
                                          <p:spTgt spid="2560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604">
                                            <p:txEl>
                                              <p:pRg st="7" end="7"/>
                                            </p:txEl>
                                          </p:spTgt>
                                        </p:tgtEl>
                                        <p:attrNameLst>
                                          <p:attrName>style.visibility</p:attrName>
                                        </p:attrNameLst>
                                      </p:cBhvr>
                                      <p:to>
                                        <p:strVal val="visible"/>
                                      </p:to>
                                    </p:set>
                                    <p:animEffect transition="in" filter="fade">
                                      <p:cBhvr>
                                        <p:cTn id="40" dur="500"/>
                                        <p:tgtEl>
                                          <p:spTgt spid="25604">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5604">
                                            <p:txEl>
                                              <p:pRg st="8" end="8"/>
                                            </p:txEl>
                                          </p:spTgt>
                                        </p:tgtEl>
                                        <p:attrNameLst>
                                          <p:attrName>style.visibility</p:attrName>
                                        </p:attrNameLst>
                                      </p:cBhvr>
                                      <p:to>
                                        <p:strVal val="visible"/>
                                      </p:to>
                                    </p:set>
                                    <p:animEffect transition="in" filter="fade">
                                      <p:cBhvr>
                                        <p:cTn id="43" dur="500"/>
                                        <p:tgtEl>
                                          <p:spTgt spid="25604">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5604">
                                            <p:txEl>
                                              <p:pRg st="9" end="9"/>
                                            </p:txEl>
                                          </p:spTgt>
                                        </p:tgtEl>
                                        <p:attrNameLst>
                                          <p:attrName>style.visibility</p:attrName>
                                        </p:attrNameLst>
                                      </p:cBhvr>
                                      <p:to>
                                        <p:strVal val="visible"/>
                                      </p:to>
                                    </p:set>
                                    <p:animEffect transition="in" filter="fade">
                                      <p:cBhvr>
                                        <p:cTn id="46" dur="500"/>
                                        <p:tgtEl>
                                          <p:spTgt spid="25604">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5604">
                                            <p:txEl>
                                              <p:pRg st="10" end="10"/>
                                            </p:txEl>
                                          </p:spTgt>
                                        </p:tgtEl>
                                        <p:attrNameLst>
                                          <p:attrName>style.visibility</p:attrName>
                                        </p:attrNameLst>
                                      </p:cBhvr>
                                      <p:to>
                                        <p:strVal val="visible"/>
                                      </p:to>
                                    </p:set>
                                    <p:animEffect transition="in" filter="fade">
                                      <p:cBhvr>
                                        <p:cTn id="49" dur="500"/>
                                        <p:tgtEl>
                                          <p:spTgt spid="2560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662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6C1D288D-333D-4329-A972-055D306CD317}" type="slidenum">
              <a:rPr lang="zh-CN" altLang="en-US" sz="1000" smtClean="0">
                <a:latin typeface="Arial" panose="020B0604020202020204" pitchFamily="34" charset="0"/>
                <a:ea typeface="宋体" panose="02010600030101010101" pitchFamily="2" charset="-122"/>
              </a:rPr>
              <a:pPr>
                <a:spcBef>
                  <a:spcPct val="0"/>
                </a:spcBef>
                <a:buClrTx/>
                <a:buFontTx/>
                <a:buNone/>
              </a:pPr>
              <a:t>29</a:t>
            </a:fld>
            <a:endParaRPr lang="en-US" altLang="zh-CN" sz="1000">
              <a:latin typeface="Arial" panose="020B0604020202020204" pitchFamily="34" charset="0"/>
              <a:ea typeface="宋体" panose="02010600030101010101" pitchFamily="2" charset="-122"/>
            </a:endParaRPr>
          </a:p>
        </p:txBody>
      </p:sp>
      <p:sp>
        <p:nvSpPr>
          <p:cNvPr id="2662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Identifiers(</a:t>
            </a:r>
            <a:r>
              <a:rPr lang="zh-CN" altLang="en-US" b="0">
                <a:latin typeface="微软雅黑" panose="020B0503020204020204" pitchFamily="34" charset="-122"/>
                <a:ea typeface="微软雅黑" panose="020B0503020204020204" pitchFamily="34" charset="-122"/>
              </a:rPr>
              <a:t>标识符</a:t>
            </a:r>
            <a:r>
              <a:rPr lang="en-US" altLang="zh-CN" b="0">
                <a:latin typeface="微软雅黑" panose="020B0503020204020204" pitchFamily="34" charset="-122"/>
                <a:ea typeface="微软雅黑" panose="020B0503020204020204" pitchFamily="34" charset="-122"/>
              </a:rPr>
              <a:t>)</a:t>
            </a:r>
            <a:endParaRPr lang="zh-CN" altLang="en-US" b="0">
              <a:latin typeface="微软雅黑" panose="020B0503020204020204" pitchFamily="34" charset="-122"/>
              <a:ea typeface="微软雅黑" panose="020B0503020204020204" pitchFamily="34" charset="-122"/>
            </a:endParaRPr>
          </a:p>
        </p:txBody>
      </p:sp>
      <p:sp>
        <p:nvSpPr>
          <p:cNvPr id="26629" name="Rectangle 3"/>
          <p:cNvSpPr>
            <a:spLocks noGrp="1" noChangeArrowheads="1"/>
          </p:cNvSpPr>
          <p:nvPr>
            <p:ph type="body" idx="1"/>
          </p:nvPr>
        </p:nvSpPr>
        <p:spPr>
          <a:xfrm>
            <a:off x="687388" y="1785938"/>
            <a:ext cx="8205092" cy="4595812"/>
          </a:xfrm>
        </p:spPr>
        <p:txBody>
          <a:bodyPr/>
          <a:lstStyle/>
          <a:p>
            <a:pPr eaLnBrk="1" hangingPunct="1"/>
            <a:r>
              <a:rPr lang="en-US" altLang="zh-CN" sz="2000" dirty="0">
                <a:latin typeface="楷体" panose="02010609060101010101" pitchFamily="49" charset="-122"/>
                <a:ea typeface="楷体" panose="02010609060101010101" pitchFamily="49" charset="-122"/>
              </a:rPr>
              <a:t>Variables names are called identifiers</a:t>
            </a:r>
            <a:r>
              <a:rPr lang="zh-CN" altLang="en-US" sz="2000" dirty="0">
                <a:latin typeface="楷体" panose="02010609060101010101" pitchFamily="49" charset="-122"/>
                <a:ea typeface="楷体" panose="02010609060101010101" pitchFamily="49" charset="-122"/>
              </a:rPr>
              <a:t>（标识符）</a:t>
            </a:r>
          </a:p>
          <a:p>
            <a:pPr eaLnBrk="1" hangingPunct="1"/>
            <a:r>
              <a:rPr lang="en-US" altLang="zh-CN" sz="2000" dirty="0">
                <a:latin typeface="楷体" panose="02010609060101010101" pitchFamily="49" charset="-122"/>
                <a:ea typeface="楷体" panose="02010609060101010101" pitchFamily="49" charset="-122"/>
              </a:rPr>
              <a:t>Choosing variable names</a:t>
            </a:r>
          </a:p>
          <a:p>
            <a:pPr lvl="1" eaLnBrk="1" hangingPunct="1"/>
            <a:r>
              <a:rPr lang="en-US" altLang="zh-CN" sz="2000" dirty="0">
                <a:latin typeface="楷体" panose="02010609060101010101" pitchFamily="49" charset="-122"/>
                <a:ea typeface="楷体" panose="02010609060101010101" pitchFamily="49" charset="-122"/>
              </a:rPr>
              <a:t>Use meaningful names that represent data to be stored</a:t>
            </a:r>
            <a:br>
              <a:rPr lang="en-US" altLang="zh-CN" sz="2000" dirty="0">
                <a:latin typeface="楷体" panose="02010609060101010101" pitchFamily="49" charset="-122"/>
                <a:ea typeface="楷体" panose="02010609060101010101" pitchFamily="49" charset="-122"/>
              </a:rPr>
            </a:b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起一个有意义的名字来代表存储的数据</a:t>
            </a:r>
            <a:r>
              <a:rPr lang="en-US" altLang="zh-CN" sz="2000" dirty="0">
                <a:latin typeface="楷体" panose="02010609060101010101" pitchFamily="49" charset="-122"/>
                <a:ea typeface="楷体" panose="02010609060101010101" pitchFamily="49" charset="-122"/>
              </a:rPr>
              <a:t>)</a:t>
            </a:r>
          </a:p>
          <a:p>
            <a:pPr lvl="1" eaLnBrk="1" hangingPunct="1"/>
            <a:r>
              <a:rPr lang="en-US" altLang="zh-CN" sz="2000" dirty="0">
                <a:solidFill>
                  <a:srgbClr val="FF3300"/>
                </a:solidFill>
                <a:latin typeface="楷体" panose="02010609060101010101" pitchFamily="49" charset="-122"/>
                <a:ea typeface="楷体" panose="02010609060101010101" pitchFamily="49" charset="-122"/>
              </a:rPr>
              <a:t>First character</a:t>
            </a:r>
            <a:r>
              <a:rPr lang="en-US" altLang="zh-CN" sz="2000" dirty="0">
                <a:latin typeface="楷体" panose="02010609060101010101" pitchFamily="49" charset="-122"/>
                <a:ea typeface="楷体" panose="02010609060101010101" pitchFamily="49" charset="-122"/>
              </a:rPr>
              <a:t> must be </a:t>
            </a:r>
          </a:p>
          <a:p>
            <a:pPr lvl="2" eaLnBrk="1" hangingPunct="1"/>
            <a:r>
              <a:rPr lang="en-US" altLang="zh-CN" sz="1800" dirty="0">
                <a:latin typeface="楷体" panose="02010609060101010101" pitchFamily="49" charset="-122"/>
                <a:ea typeface="楷体" panose="02010609060101010101" pitchFamily="49" charset="-122"/>
              </a:rPr>
              <a:t>a letter</a:t>
            </a:r>
          </a:p>
          <a:p>
            <a:pPr lvl="2" eaLnBrk="1" hangingPunct="1"/>
            <a:r>
              <a:rPr lang="en-US" altLang="zh-CN" sz="1800" dirty="0">
                <a:latin typeface="楷体" panose="02010609060101010101" pitchFamily="49" charset="-122"/>
                <a:ea typeface="楷体" panose="02010609060101010101" pitchFamily="49" charset="-122"/>
              </a:rPr>
              <a:t>the underscore character (</a:t>
            </a:r>
            <a:r>
              <a:rPr lang="zh-CN" altLang="en-US" sz="1800" dirty="0">
                <a:latin typeface="楷体" panose="02010609060101010101" pitchFamily="49" charset="-122"/>
                <a:ea typeface="楷体" panose="02010609060101010101" pitchFamily="49" charset="-122"/>
              </a:rPr>
              <a:t>下划线</a:t>
            </a:r>
            <a:r>
              <a:rPr lang="en-US" altLang="zh-CN" sz="1800" dirty="0">
                <a:latin typeface="楷体" panose="02010609060101010101" pitchFamily="49" charset="-122"/>
                <a:ea typeface="楷体" panose="02010609060101010101" pitchFamily="49" charset="-122"/>
              </a:rPr>
              <a:t>)</a:t>
            </a:r>
          </a:p>
          <a:p>
            <a:pPr lvl="1" eaLnBrk="1" hangingPunct="1"/>
            <a:r>
              <a:rPr lang="en-US" altLang="zh-CN" sz="2000" dirty="0">
                <a:solidFill>
                  <a:srgbClr val="FF3300"/>
                </a:solidFill>
                <a:latin typeface="楷体" panose="02010609060101010101" pitchFamily="49" charset="-122"/>
                <a:ea typeface="楷体" panose="02010609060101010101" pitchFamily="49" charset="-122"/>
              </a:rPr>
              <a:t>Remaining characters</a:t>
            </a:r>
            <a:r>
              <a:rPr lang="en-US" altLang="zh-CN" sz="2000" dirty="0">
                <a:latin typeface="楷体" panose="02010609060101010101" pitchFamily="49" charset="-122"/>
                <a:ea typeface="楷体" panose="02010609060101010101" pitchFamily="49" charset="-122"/>
              </a:rPr>
              <a:t> must be</a:t>
            </a:r>
          </a:p>
          <a:p>
            <a:pPr lvl="2" eaLnBrk="1" hangingPunct="1"/>
            <a:r>
              <a:rPr lang="en-US" altLang="zh-CN" sz="1800" dirty="0">
                <a:latin typeface="楷体" panose="02010609060101010101" pitchFamily="49" charset="-122"/>
                <a:ea typeface="楷体" panose="02010609060101010101" pitchFamily="49" charset="-122"/>
              </a:rPr>
              <a:t>letters</a:t>
            </a:r>
          </a:p>
          <a:p>
            <a:pPr lvl="2" eaLnBrk="1" hangingPunct="1"/>
            <a:r>
              <a:rPr lang="en-US" altLang="zh-CN" sz="1800" dirty="0">
                <a:latin typeface="楷体" panose="02010609060101010101" pitchFamily="49" charset="-122"/>
                <a:ea typeface="楷体" panose="02010609060101010101" pitchFamily="49" charset="-122"/>
              </a:rPr>
              <a:t>numbers</a:t>
            </a:r>
          </a:p>
          <a:p>
            <a:pPr lvl="2" eaLnBrk="1" hangingPunct="1"/>
            <a:r>
              <a:rPr lang="en-US" altLang="zh-CN" sz="1800" dirty="0">
                <a:latin typeface="楷体" panose="02010609060101010101" pitchFamily="49" charset="-122"/>
                <a:ea typeface="楷体" panose="02010609060101010101" pitchFamily="49" charset="-122"/>
              </a:rPr>
              <a:t>underscore character (</a:t>
            </a:r>
            <a:r>
              <a:rPr lang="zh-CN" altLang="en-US" sz="1800" dirty="0">
                <a:latin typeface="楷体" panose="02010609060101010101" pitchFamily="49" charset="-122"/>
                <a:ea typeface="楷体" panose="02010609060101010101" pitchFamily="49" charset="-122"/>
              </a:rPr>
              <a:t>下划线</a:t>
            </a:r>
            <a:r>
              <a:rPr lang="en-US" altLang="zh-CN" sz="1800" dirty="0">
                <a:latin typeface="楷体" panose="02010609060101010101" pitchFamily="49" charset="-122"/>
                <a:ea typeface="楷体" panose="02010609060101010101" pitchFamily="49" charset="-122"/>
              </a:rPr>
              <a:t>)</a:t>
            </a:r>
          </a:p>
          <a:p>
            <a:pPr lvl="1" eaLnBrk="1" hangingPunct="1"/>
            <a:r>
              <a:rPr lang="en-US" altLang="zh-CN" sz="2000" dirty="0">
                <a:latin typeface="楷体" panose="02010609060101010101" pitchFamily="49" charset="-122"/>
                <a:ea typeface="楷体" panose="02010609060101010101" pitchFamily="49" charset="-122"/>
              </a:rPr>
              <a:t>Case sensitive</a:t>
            </a:r>
            <a:r>
              <a:rPr lang="zh-CN" altLang="en-US" sz="2000" dirty="0">
                <a:latin typeface="楷体" panose="02010609060101010101" pitchFamily="49" charset="-122"/>
                <a:ea typeface="楷体" panose="02010609060101010101" pitchFamily="49" charset="-122"/>
              </a:rPr>
              <a:t>（大小写敏感）</a:t>
            </a:r>
          </a:p>
          <a:p>
            <a:pPr lvl="1" eaLnBrk="1" hangingPunct="1"/>
            <a:r>
              <a:rPr lang="en-US" altLang="zh-CN" sz="2000" dirty="0">
                <a:latin typeface="楷体" panose="02010609060101010101" pitchFamily="49" charset="-122"/>
                <a:ea typeface="楷体" panose="02010609060101010101" pitchFamily="49" charset="-122"/>
              </a:rPr>
              <a:t>Cannot be a C++ Keyword（</a:t>
            </a:r>
            <a:r>
              <a:rPr lang="zh-CN" altLang="en-US" sz="2000" dirty="0">
                <a:latin typeface="楷体" panose="02010609060101010101" pitchFamily="49" charset="-122"/>
                <a:ea typeface="楷体" panose="02010609060101010101" pitchFamily="49" charset="-122"/>
              </a:rPr>
              <a:t>关键字）</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前节回顾</a:t>
            </a:r>
            <a:endParaRPr lang="en-US" altLang="zh-CN" dirty="0"/>
          </a:p>
          <a:p>
            <a:pPr marL="0" indent="0">
              <a:buNone/>
            </a:pPr>
            <a:r>
              <a:rPr lang="zh-CN" altLang="en-US" dirty="0"/>
              <a:t>程序示例演示：</a:t>
            </a:r>
            <a:endParaRPr lang="en-US" altLang="zh-CN" dirty="0"/>
          </a:p>
          <a:p>
            <a:pPr marL="0" indent="0">
              <a:buNone/>
            </a:pPr>
            <a:r>
              <a:rPr lang="en-US" altLang="zh-CN" sz="1600" dirty="0">
                <a:latin typeface="+mj-ea"/>
                <a:ea typeface="+mj-ea"/>
              </a:rPr>
              <a:t>#include &lt;</a:t>
            </a:r>
            <a:r>
              <a:rPr lang="en-US" altLang="zh-CN" sz="1600" dirty="0" err="1">
                <a:latin typeface="+mj-ea"/>
                <a:ea typeface="+mj-ea"/>
              </a:rPr>
              <a:t>iostream</a:t>
            </a:r>
            <a:r>
              <a:rPr lang="en-US" altLang="zh-CN" sz="1600" dirty="0">
                <a:latin typeface="+mj-ea"/>
                <a:ea typeface="+mj-ea"/>
              </a:rPr>
              <a:t>&gt;</a:t>
            </a:r>
          </a:p>
          <a:p>
            <a:pPr marL="0" indent="0">
              <a:buNone/>
            </a:pPr>
            <a:r>
              <a:rPr lang="en-US" altLang="zh-CN" sz="1600" dirty="0">
                <a:latin typeface="+mj-ea"/>
                <a:ea typeface="+mj-ea"/>
              </a:rPr>
              <a:t>using namespace </a:t>
            </a:r>
            <a:r>
              <a:rPr lang="en-US" altLang="zh-CN" sz="1600" dirty="0" err="1">
                <a:latin typeface="+mj-ea"/>
                <a:ea typeface="+mj-ea"/>
              </a:rPr>
              <a:t>std</a:t>
            </a:r>
            <a:r>
              <a:rPr lang="en-US" altLang="zh-CN" sz="1600" dirty="0">
                <a:latin typeface="+mj-ea"/>
                <a:ea typeface="+mj-ea"/>
              </a:rPr>
              <a:t>;</a:t>
            </a:r>
          </a:p>
          <a:p>
            <a:pPr marL="0" indent="0">
              <a:buNone/>
            </a:pPr>
            <a:r>
              <a:rPr lang="en-US" altLang="zh-CN" sz="1600" dirty="0" err="1">
                <a:latin typeface="+mj-ea"/>
                <a:ea typeface="+mj-ea"/>
              </a:rPr>
              <a:t>int</a:t>
            </a:r>
            <a:r>
              <a:rPr lang="en-US" altLang="zh-CN" sz="1600" dirty="0">
                <a:latin typeface="+mj-ea"/>
                <a:ea typeface="+mj-ea"/>
              </a:rPr>
              <a:t> main() {</a:t>
            </a:r>
          </a:p>
          <a:p>
            <a:pPr marL="0" indent="0">
              <a:buNone/>
            </a:pPr>
            <a:r>
              <a:rPr lang="en-US" altLang="zh-CN" sz="1600" dirty="0">
                <a:latin typeface="+mj-ea"/>
                <a:ea typeface="+mj-ea"/>
              </a:rPr>
              <a:t>	double x=0,y=1,s;</a:t>
            </a:r>
          </a:p>
          <a:p>
            <a:pPr marL="0" indent="0">
              <a:buNone/>
            </a:pPr>
            <a:r>
              <a:rPr lang="en-US" altLang="zh-CN" sz="1600" dirty="0">
                <a:latin typeface="+mj-ea"/>
                <a:ea typeface="+mj-ea"/>
              </a:rPr>
              <a:t>	</a:t>
            </a:r>
            <a:r>
              <a:rPr lang="en-US" altLang="zh-CN" sz="1600" dirty="0" err="1">
                <a:latin typeface="+mj-ea"/>
                <a:ea typeface="+mj-ea"/>
              </a:rPr>
              <a:t>cout</a:t>
            </a:r>
            <a:r>
              <a:rPr lang="en-US" altLang="zh-CN" sz="1600" dirty="0">
                <a:latin typeface="+mj-ea"/>
                <a:ea typeface="+mj-ea"/>
              </a:rPr>
              <a:t>&lt;&lt;"</a:t>
            </a:r>
            <a:r>
              <a:rPr lang="zh-CN" altLang="en-US" sz="1600" dirty="0">
                <a:latin typeface="+mj-ea"/>
                <a:ea typeface="+mj-ea"/>
              </a:rPr>
              <a:t>计算两个数之和：</a:t>
            </a:r>
            <a:r>
              <a:rPr lang="en-US" altLang="zh-CN" sz="1600" dirty="0">
                <a:latin typeface="+mj-ea"/>
                <a:ea typeface="+mj-ea"/>
              </a:rPr>
              <a:t>"&lt;&lt;</a:t>
            </a:r>
            <a:r>
              <a:rPr lang="en-US" altLang="zh-CN" sz="1600" dirty="0" err="1">
                <a:latin typeface="+mj-ea"/>
                <a:ea typeface="+mj-ea"/>
              </a:rPr>
              <a:t>endl</a:t>
            </a:r>
            <a:r>
              <a:rPr lang="en-US" altLang="zh-CN" sz="1600" dirty="0">
                <a:latin typeface="+mj-ea"/>
                <a:ea typeface="+mj-ea"/>
              </a:rPr>
              <a:t>; </a:t>
            </a:r>
          </a:p>
          <a:p>
            <a:pPr marL="0" indent="0">
              <a:buNone/>
            </a:pPr>
            <a:r>
              <a:rPr lang="en-US" altLang="zh-CN" sz="1600" dirty="0">
                <a:latin typeface="+mj-ea"/>
                <a:ea typeface="+mj-ea"/>
              </a:rPr>
              <a:t>	</a:t>
            </a:r>
            <a:r>
              <a:rPr lang="en-US" altLang="zh-CN" sz="1600" dirty="0" err="1">
                <a:latin typeface="+mj-ea"/>
                <a:ea typeface="+mj-ea"/>
              </a:rPr>
              <a:t>cout</a:t>
            </a:r>
            <a:r>
              <a:rPr lang="en-US" altLang="zh-CN" sz="1600" dirty="0">
                <a:latin typeface="+mj-ea"/>
                <a:ea typeface="+mj-ea"/>
              </a:rPr>
              <a:t>&lt;&lt;"</a:t>
            </a:r>
            <a:r>
              <a:rPr lang="zh-CN" altLang="en-US" sz="1600" dirty="0">
                <a:latin typeface="+mj-ea"/>
                <a:ea typeface="+mj-ea"/>
              </a:rPr>
              <a:t>请输入被加数：</a:t>
            </a:r>
            <a:r>
              <a:rPr lang="en-US" altLang="zh-CN" sz="1600" dirty="0">
                <a:latin typeface="+mj-ea"/>
                <a:ea typeface="+mj-ea"/>
              </a:rPr>
              <a:t>";</a:t>
            </a:r>
          </a:p>
          <a:p>
            <a:pPr marL="0" indent="0">
              <a:buNone/>
            </a:pPr>
            <a:r>
              <a:rPr lang="en-US" altLang="zh-CN" sz="1600" dirty="0">
                <a:latin typeface="+mj-ea"/>
                <a:ea typeface="+mj-ea"/>
              </a:rPr>
              <a:t>	</a:t>
            </a:r>
            <a:r>
              <a:rPr lang="en-US" altLang="zh-CN" sz="1600" dirty="0" err="1">
                <a:latin typeface="+mj-ea"/>
                <a:ea typeface="+mj-ea"/>
              </a:rPr>
              <a:t>cin</a:t>
            </a:r>
            <a:r>
              <a:rPr lang="en-US" altLang="zh-CN" sz="1600" dirty="0">
                <a:latin typeface="+mj-ea"/>
                <a:ea typeface="+mj-ea"/>
              </a:rPr>
              <a:t>&gt;&gt;x;</a:t>
            </a:r>
          </a:p>
          <a:p>
            <a:pPr marL="0" indent="0">
              <a:buNone/>
            </a:pPr>
            <a:r>
              <a:rPr lang="en-US" altLang="zh-CN" sz="1600" dirty="0">
                <a:latin typeface="+mj-ea"/>
                <a:ea typeface="+mj-ea"/>
              </a:rPr>
              <a:t>	</a:t>
            </a:r>
            <a:r>
              <a:rPr lang="en-US" altLang="zh-CN" sz="1600" dirty="0" err="1">
                <a:latin typeface="+mj-ea"/>
                <a:ea typeface="+mj-ea"/>
              </a:rPr>
              <a:t>cout</a:t>
            </a:r>
            <a:r>
              <a:rPr lang="en-US" altLang="zh-CN" sz="1600" dirty="0">
                <a:latin typeface="+mj-ea"/>
                <a:ea typeface="+mj-ea"/>
              </a:rPr>
              <a:t>&lt;&lt;"</a:t>
            </a:r>
            <a:r>
              <a:rPr lang="zh-CN" altLang="en-US" sz="1600" dirty="0">
                <a:latin typeface="+mj-ea"/>
                <a:ea typeface="+mj-ea"/>
              </a:rPr>
              <a:t>请输入加数：</a:t>
            </a:r>
            <a:r>
              <a:rPr lang="en-US" altLang="zh-CN" sz="1600" dirty="0">
                <a:latin typeface="+mj-ea"/>
                <a:ea typeface="+mj-ea"/>
              </a:rPr>
              <a:t>";</a:t>
            </a:r>
          </a:p>
          <a:p>
            <a:pPr marL="0" indent="0">
              <a:buNone/>
            </a:pPr>
            <a:r>
              <a:rPr lang="en-US" altLang="zh-CN" sz="1600" dirty="0">
                <a:latin typeface="+mj-ea"/>
                <a:ea typeface="+mj-ea"/>
              </a:rPr>
              <a:t>	</a:t>
            </a:r>
            <a:r>
              <a:rPr lang="en-US" altLang="zh-CN" sz="1600" dirty="0" err="1">
                <a:latin typeface="+mj-ea"/>
                <a:ea typeface="+mj-ea"/>
              </a:rPr>
              <a:t>cin</a:t>
            </a:r>
            <a:r>
              <a:rPr lang="en-US" altLang="zh-CN" sz="1600" dirty="0">
                <a:latin typeface="+mj-ea"/>
                <a:ea typeface="+mj-ea"/>
              </a:rPr>
              <a:t>&gt;&gt;y;</a:t>
            </a:r>
          </a:p>
          <a:p>
            <a:pPr marL="0" indent="0">
              <a:buNone/>
            </a:pPr>
            <a:r>
              <a:rPr lang="en-US" altLang="zh-CN" sz="1600" dirty="0">
                <a:latin typeface="+mj-ea"/>
                <a:ea typeface="+mj-ea"/>
              </a:rPr>
              <a:t>	s=</a:t>
            </a:r>
            <a:r>
              <a:rPr lang="en-US" altLang="zh-CN" sz="1600" dirty="0" err="1">
                <a:latin typeface="+mj-ea"/>
                <a:ea typeface="+mj-ea"/>
              </a:rPr>
              <a:t>x+y</a:t>
            </a:r>
            <a:r>
              <a:rPr lang="en-US" altLang="zh-CN" sz="1600" dirty="0">
                <a:latin typeface="+mj-ea"/>
                <a:ea typeface="+mj-ea"/>
              </a:rPr>
              <a:t>;</a:t>
            </a:r>
          </a:p>
          <a:p>
            <a:pPr marL="0" indent="0">
              <a:buNone/>
            </a:pPr>
            <a:r>
              <a:rPr lang="en-US" altLang="zh-CN" sz="1600" dirty="0">
                <a:latin typeface="+mj-ea"/>
                <a:ea typeface="+mj-ea"/>
              </a:rPr>
              <a:t>	</a:t>
            </a:r>
            <a:r>
              <a:rPr lang="en-US" altLang="zh-CN" sz="1600" dirty="0" err="1">
                <a:latin typeface="+mj-ea"/>
                <a:ea typeface="+mj-ea"/>
              </a:rPr>
              <a:t>cout</a:t>
            </a:r>
            <a:r>
              <a:rPr lang="en-US" altLang="zh-CN" sz="1600" dirty="0">
                <a:latin typeface="+mj-ea"/>
                <a:ea typeface="+mj-ea"/>
              </a:rPr>
              <a:t>&lt;&lt;x&lt;&lt;"+"&lt;&lt;y&lt;&lt;"="&lt;&lt;s&lt;&lt;</a:t>
            </a:r>
            <a:r>
              <a:rPr lang="en-US" altLang="zh-CN" sz="1600" dirty="0" err="1">
                <a:latin typeface="+mj-ea"/>
                <a:ea typeface="+mj-ea"/>
              </a:rPr>
              <a:t>endl</a:t>
            </a:r>
            <a:r>
              <a:rPr lang="en-US" altLang="zh-CN" sz="1600" dirty="0">
                <a:latin typeface="+mj-ea"/>
                <a:ea typeface="+mj-ea"/>
              </a:rPr>
              <a:t>;</a:t>
            </a:r>
          </a:p>
          <a:p>
            <a:pPr marL="0" indent="0">
              <a:buNone/>
            </a:pPr>
            <a:r>
              <a:rPr lang="en-US" altLang="zh-CN" sz="1600" dirty="0">
                <a:latin typeface="+mj-ea"/>
                <a:ea typeface="+mj-ea"/>
              </a:rPr>
              <a:t>	return 0;</a:t>
            </a:r>
          </a:p>
          <a:p>
            <a:pPr marL="0" indent="0">
              <a:buNone/>
            </a:pPr>
            <a:r>
              <a:rPr lang="en-US" altLang="zh-CN" sz="1600" dirty="0">
                <a:latin typeface="+mj-ea"/>
                <a:ea typeface="+mj-ea"/>
              </a:rPr>
              <a:t>}</a:t>
            </a:r>
            <a:endParaRPr lang="zh-CN" altLang="en-US" sz="1600" dirty="0">
              <a:latin typeface="+mj-ea"/>
              <a:ea typeface="+mj-ea"/>
            </a:endParaRPr>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3</a:t>
            </a:fld>
            <a:endParaRPr lang="en-US" altLang="zh-CN"/>
          </a:p>
        </p:txBody>
      </p:sp>
      <p:pic>
        <p:nvPicPr>
          <p:cNvPr id="7" name="图片 6"/>
          <p:cNvPicPr>
            <a:picLocks noChangeAspect="1"/>
          </p:cNvPicPr>
          <p:nvPr/>
        </p:nvPicPr>
        <p:blipFill>
          <a:blip r:embed="rId2"/>
          <a:stretch>
            <a:fillRect/>
          </a:stretch>
        </p:blipFill>
        <p:spPr>
          <a:xfrm>
            <a:off x="3575788" y="1196752"/>
            <a:ext cx="4930037" cy="2343237"/>
          </a:xfrm>
          <a:prstGeom prst="rect">
            <a:avLst/>
          </a:prstGeom>
        </p:spPr>
      </p:pic>
    </p:spTree>
    <p:extLst>
      <p:ext uri="{BB962C8B-B14F-4D97-AF65-F5344CB8AC3E}">
        <p14:creationId xmlns:p14="http://schemas.microsoft.com/office/powerpoint/2010/main" val="2780753625"/>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765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EEBF555B-52F6-443D-9D81-2434C729B075}" type="slidenum">
              <a:rPr lang="zh-CN" altLang="en-US" sz="1000" smtClean="0">
                <a:latin typeface="Arial" panose="020B0604020202020204" pitchFamily="34" charset="0"/>
                <a:ea typeface="宋体" panose="02010600030101010101" pitchFamily="2" charset="-122"/>
              </a:rPr>
              <a:pPr>
                <a:spcBef>
                  <a:spcPct val="0"/>
                </a:spcBef>
                <a:buClrTx/>
                <a:buFontTx/>
                <a:buNone/>
              </a:pPr>
              <a:t>30</a:t>
            </a:fld>
            <a:endParaRPr lang="en-US" altLang="zh-CN" sz="1000">
              <a:latin typeface="Arial" panose="020B0604020202020204" pitchFamily="34" charset="0"/>
              <a:ea typeface="宋体" panose="02010600030101010101" pitchFamily="2" charset="-122"/>
            </a:endParaRPr>
          </a:p>
        </p:txBody>
      </p:sp>
      <p:sp>
        <p:nvSpPr>
          <p:cNvPr id="2765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a:latin typeface="微软雅黑" panose="020B0503020204020204" pitchFamily="34" charset="-122"/>
                <a:ea typeface="微软雅黑" panose="020B0503020204020204" pitchFamily="34" charset="-122"/>
              </a:rPr>
              <a:t>C++</a:t>
            </a:r>
            <a:r>
              <a:rPr lang="zh-CN" altLang="en-US" b="0">
                <a:latin typeface="微软雅黑" panose="020B0503020204020204" pitchFamily="34" charset="-122"/>
                <a:ea typeface="微软雅黑" panose="020B0503020204020204" pitchFamily="34" charset="-122"/>
              </a:rPr>
              <a:t>字符集</a:t>
            </a:r>
          </a:p>
        </p:txBody>
      </p:sp>
      <p:sp>
        <p:nvSpPr>
          <p:cNvPr id="27653" name="Rectangle 3"/>
          <p:cNvSpPr>
            <a:spLocks noGrp="1" noChangeArrowheads="1"/>
          </p:cNvSpPr>
          <p:nvPr>
            <p:ph type="body" idx="1"/>
          </p:nvPr>
        </p:nvSpPr>
        <p:spPr/>
        <p:txBody>
          <a:bodyPr/>
          <a:lstStyle/>
          <a:p>
            <a:pPr eaLnBrk="1" hangingPunct="1"/>
            <a:r>
              <a:rPr lang="zh-CN" altLang="en-US" dirty="0">
                <a:latin typeface="微软雅黑" panose="020B0503020204020204" pitchFamily="34" charset="-122"/>
                <a:ea typeface="微软雅黑" panose="020B0503020204020204" pitchFamily="34" charset="-122"/>
              </a:rPr>
              <a:t>大小写的英文字母：</a:t>
            </a:r>
            <a:r>
              <a:rPr lang="en-US" altLang="zh-CN" dirty="0">
                <a:latin typeface="微软雅黑" panose="020B0503020204020204" pitchFamily="34" charset="-122"/>
                <a:ea typeface="微软雅黑" panose="020B0503020204020204" pitchFamily="34" charset="-122"/>
              </a:rPr>
              <a:t>A~Z</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a~z</a:t>
            </a:r>
            <a:endParaRPr lang="en-US" altLang="zh-CN"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数字字符：</a:t>
            </a:r>
            <a:r>
              <a:rPr lang="en-US" altLang="zh-CN" dirty="0">
                <a:latin typeface="微软雅黑" panose="020B0503020204020204" pitchFamily="34" charset="-122"/>
                <a:ea typeface="微软雅黑" panose="020B0503020204020204" pitchFamily="34" charset="-122"/>
              </a:rPr>
              <a:t>0~9</a:t>
            </a:r>
          </a:p>
          <a:p>
            <a:pPr eaLnBrk="1" hangingPunct="1"/>
            <a:r>
              <a:rPr lang="zh-CN" altLang="en-US" dirty="0">
                <a:latin typeface="微软雅黑" panose="020B0503020204020204" pitchFamily="34" charset="-122"/>
                <a:ea typeface="微软雅黑" panose="020B0503020204020204" pitchFamily="34" charset="-122"/>
              </a:rPr>
              <a:t>特殊字符：</a:t>
            </a:r>
          </a:p>
          <a:p>
            <a:pPr marL="666750" lvl="1" indent="0" eaLnBrk="1" hangingPunct="1">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   空格	 </a:t>
            </a:r>
            <a:r>
              <a:rPr lang="en-US" altLang="zh-CN" dirty="0">
                <a:solidFill>
                  <a:srgbClr val="FF0000"/>
                </a:solidFill>
                <a:latin typeface="微软雅黑" panose="020B0503020204020204" pitchFamily="34" charset="-122"/>
                <a:ea typeface="微软雅黑" panose="020B0503020204020204" pitchFamily="34" charset="-122"/>
              </a:rPr>
              <a:t>!	#	%	^	&amp;	*</a:t>
            </a:r>
            <a:br>
              <a:rPr lang="en-US" altLang="zh-CN" dirty="0">
                <a:solidFill>
                  <a:srgbClr val="FF0000"/>
                </a:solidFill>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	_</a:t>
            </a:r>
            <a:r>
              <a:rPr lang="en-US" altLang="zh-CN" sz="2600" dirty="0">
                <a:solidFill>
                  <a:srgbClr val="FF0000"/>
                </a:solidFill>
                <a:latin typeface="微软雅黑" panose="020B0503020204020204" pitchFamily="34" charset="-122"/>
                <a:ea typeface="微软雅黑" panose="020B0503020204020204" pitchFamily="34" charset="-122"/>
              </a:rPr>
              <a:t>(</a:t>
            </a:r>
            <a:r>
              <a:rPr lang="zh-CN" altLang="en-US" sz="2600" dirty="0">
                <a:solidFill>
                  <a:srgbClr val="FF0000"/>
                </a:solidFill>
                <a:latin typeface="微软雅黑" panose="020B0503020204020204" pitchFamily="34" charset="-122"/>
                <a:ea typeface="微软雅黑" panose="020B0503020204020204" pitchFamily="34" charset="-122"/>
              </a:rPr>
              <a:t>下划线</a:t>
            </a:r>
            <a:r>
              <a:rPr lang="en-US" altLang="zh-CN" sz="2600" dirty="0">
                <a:solidFill>
                  <a:srgbClr val="FF0000"/>
                </a:solidFill>
                <a:latin typeface="微软雅黑" panose="020B0503020204020204" pitchFamily="34" charset="-122"/>
                <a:ea typeface="微软雅黑" panose="020B0503020204020204" pitchFamily="34" charset="-122"/>
              </a:rPr>
              <a:t>)	+	=	-	~	&lt;	&gt;	/	\	'	"	;	.	,	()	[]	{}</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867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C75B851-2210-47E9-860C-F5C0A7B1CBB4}" type="slidenum">
              <a:rPr lang="zh-CN" altLang="en-US" sz="1000" smtClean="0">
                <a:latin typeface="Arial" panose="020B0604020202020204" pitchFamily="34" charset="0"/>
                <a:ea typeface="宋体" panose="02010600030101010101" pitchFamily="2" charset="-122"/>
              </a:rPr>
              <a:pPr>
                <a:spcBef>
                  <a:spcPct val="0"/>
                </a:spcBef>
                <a:buClrTx/>
                <a:buFontTx/>
                <a:buNone/>
              </a:pPr>
              <a:t>31</a:t>
            </a:fld>
            <a:endParaRPr lang="en-US" altLang="zh-CN" sz="1000">
              <a:latin typeface="Arial" panose="020B0604020202020204" pitchFamily="34" charset="0"/>
              <a:ea typeface="宋体" panose="02010600030101010101" pitchFamily="2" charset="-122"/>
            </a:endParaRPr>
          </a:p>
        </p:txBody>
      </p:sp>
      <p:sp>
        <p:nvSpPr>
          <p:cNvPr id="2867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词法记号</a:t>
            </a:r>
          </a:p>
        </p:txBody>
      </p:sp>
      <p:sp>
        <p:nvSpPr>
          <p:cNvPr id="28677" name="Rectangle 3"/>
          <p:cNvSpPr>
            <a:spLocks noGrp="1" noChangeArrowheads="1"/>
          </p:cNvSpPr>
          <p:nvPr>
            <p:ph type="body" idx="1"/>
          </p:nvPr>
        </p:nvSpPr>
        <p:spPr>
          <a:xfrm>
            <a:off x="457200" y="1676400"/>
            <a:ext cx="8363272" cy="4648200"/>
          </a:xfrm>
        </p:spPr>
        <p:txBody>
          <a:bodyPr/>
          <a:lstStyle/>
          <a:p>
            <a:pPr eaLnBrk="1" hangingPunct="1">
              <a:lnSpc>
                <a:spcPct val="90000"/>
              </a:lnSpc>
            </a:pPr>
            <a:r>
              <a:rPr lang="zh-CN" altLang="en-US" sz="2800" dirty="0">
                <a:solidFill>
                  <a:srgbClr val="0066CC"/>
                </a:solidFill>
                <a:latin typeface="微软雅黑" panose="020B0503020204020204" pitchFamily="34" charset="-122"/>
                <a:ea typeface="微软雅黑" panose="020B0503020204020204" pitchFamily="34" charset="-122"/>
              </a:rPr>
              <a:t>关键字</a:t>
            </a:r>
            <a:r>
              <a:rPr lang="zh-CN" altLang="en-US" sz="28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预定义的单词</a:t>
            </a:r>
          </a:p>
          <a:p>
            <a:pPr eaLnBrk="1" hangingPunct="1">
              <a:lnSpc>
                <a:spcPct val="90000"/>
              </a:lnSpc>
            </a:pPr>
            <a:r>
              <a:rPr lang="zh-CN" altLang="en-US" sz="2800" dirty="0">
                <a:solidFill>
                  <a:srgbClr val="0066CC"/>
                </a:solidFill>
                <a:latin typeface="微软雅黑" panose="020B0503020204020204" pitchFamily="34" charset="-122"/>
                <a:ea typeface="微软雅黑" panose="020B0503020204020204" pitchFamily="34" charset="-122"/>
              </a:rPr>
              <a:t>标识符</a:t>
            </a:r>
            <a:r>
              <a:rPr lang="zh-CN" altLang="en-US" sz="28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程序员声明的单词，它命名程序正文中的一些</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                 实体</a:t>
            </a:r>
          </a:p>
          <a:p>
            <a:pPr eaLnBrk="1" hangingPunct="1">
              <a:lnSpc>
                <a:spcPct val="90000"/>
              </a:lnSpc>
            </a:pPr>
            <a:r>
              <a:rPr lang="zh-CN" altLang="en-US" sz="2800" dirty="0">
                <a:solidFill>
                  <a:srgbClr val="0066CC"/>
                </a:solidFill>
                <a:latin typeface="微软雅黑" panose="020B0503020204020204" pitchFamily="34" charset="-122"/>
                <a:ea typeface="微软雅黑" panose="020B0503020204020204" pitchFamily="34" charset="-122"/>
              </a:rPr>
              <a:t>操作符</a:t>
            </a:r>
            <a:r>
              <a:rPr lang="zh-CN" altLang="en-US" sz="28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用于实现各种运算的符号</a:t>
            </a:r>
          </a:p>
          <a:p>
            <a:pPr eaLnBrk="1" hangingPunct="1">
              <a:lnSpc>
                <a:spcPct val="90000"/>
              </a:lnSpc>
            </a:pPr>
            <a:r>
              <a:rPr lang="zh-CN" altLang="en-US" sz="2800" dirty="0">
                <a:solidFill>
                  <a:srgbClr val="0066CC"/>
                </a:solidFill>
                <a:latin typeface="微软雅黑" panose="020B0503020204020204" pitchFamily="34" charset="-122"/>
                <a:ea typeface="微软雅黑" panose="020B0503020204020204" pitchFamily="34" charset="-122"/>
              </a:rPr>
              <a:t>分隔符 </a:t>
            </a:r>
            <a:r>
              <a:rPr lang="en-US" altLang="zh-CN" sz="2800" dirty="0">
                <a:solidFill>
                  <a:srgbClr val="0066CC"/>
                </a:solidFill>
                <a:latin typeface="微软雅黑" panose="020B0503020204020204" pitchFamily="34" charset="-122"/>
                <a:ea typeface="微软雅黑" panose="020B0503020204020204" pitchFamily="34" charset="-122"/>
              </a:rPr>
              <a:t>()   {}   ,    :    ;  </a:t>
            </a:r>
            <a:br>
              <a:rPr lang="en-US" altLang="zh-CN" sz="2800" dirty="0">
                <a:solidFill>
                  <a:srgbClr val="0066CC"/>
                </a:solidFill>
                <a:latin typeface="微软雅黑" panose="020B0503020204020204" pitchFamily="34" charset="-122"/>
                <a:ea typeface="微软雅黑" panose="020B0503020204020204" pitchFamily="34" charset="-122"/>
              </a:rPr>
            </a:br>
            <a:r>
              <a:rPr lang="en-US" altLang="zh-CN" sz="28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用于分隔各个词法记号或程序正文</a:t>
            </a:r>
          </a:p>
          <a:p>
            <a:pPr eaLnBrk="1" hangingPunct="1">
              <a:lnSpc>
                <a:spcPct val="90000"/>
              </a:lnSpc>
            </a:pPr>
            <a:r>
              <a:rPr lang="zh-CN" altLang="en-US" sz="2800" dirty="0">
                <a:solidFill>
                  <a:srgbClr val="0066CC"/>
                </a:solidFill>
                <a:latin typeface="微软雅黑" panose="020B0503020204020204" pitchFamily="34" charset="-122"/>
                <a:ea typeface="微软雅黑" panose="020B0503020204020204" pitchFamily="34" charset="-122"/>
              </a:rPr>
              <a:t>空白符</a:t>
            </a:r>
            <a:r>
              <a:rPr lang="zh-CN" altLang="en-US" sz="2800" dirty="0">
                <a:solidFill>
                  <a:srgbClr val="FFFF66"/>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空格、制表符（</a:t>
            </a:r>
            <a:r>
              <a:rPr lang="en-US" altLang="zh-CN" dirty="0">
                <a:latin typeface="微软雅黑" panose="020B0503020204020204" pitchFamily="34" charset="-122"/>
                <a:ea typeface="微软雅黑" panose="020B0503020204020204" pitchFamily="34" charset="-122"/>
              </a:rPr>
              <a:t>TAB</a:t>
            </a:r>
            <a:r>
              <a:rPr lang="zh-CN" altLang="en-US" dirty="0">
                <a:latin typeface="微软雅黑" panose="020B0503020204020204" pitchFamily="34" charset="-122"/>
                <a:ea typeface="微软雅黑" panose="020B0503020204020204" pitchFamily="34" charset="-122"/>
              </a:rPr>
              <a:t>键产生的字符）、换行符、</a:t>
            </a:r>
            <a:endParaRPr lang="en-US" altLang="zh-CN" dirty="0">
              <a:latin typeface="微软雅黑" panose="020B0503020204020204" pitchFamily="34" charset="-122"/>
              <a:ea typeface="微软雅黑" panose="020B0503020204020204" pitchFamily="34" charset="-122"/>
            </a:endParaRPr>
          </a:p>
          <a:p>
            <a:pPr marL="0" indent="0" eaLnBrk="1" hangingPunct="1">
              <a:lnSpc>
                <a:spcPct val="90000"/>
              </a:lnSpc>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Enter</a:t>
            </a:r>
            <a:r>
              <a:rPr lang="zh-CN" altLang="en-US" dirty="0">
                <a:latin typeface="微软雅黑" panose="020B0503020204020204" pitchFamily="34" charset="-122"/>
                <a:ea typeface="微软雅黑" panose="020B0503020204020204" pitchFamily="34" charset="-122"/>
              </a:rPr>
              <a:t>键所产生的字符）和注释的总称</a:t>
            </a: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2969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DA3D9018-CE8A-40C0-AC81-3A2DC00E78E8}" type="slidenum">
              <a:rPr lang="zh-CN" altLang="en-US" sz="1000" smtClean="0">
                <a:latin typeface="Arial" panose="020B0604020202020204" pitchFamily="34" charset="0"/>
                <a:ea typeface="宋体" panose="02010600030101010101" pitchFamily="2" charset="-122"/>
              </a:rPr>
              <a:pPr>
                <a:spcBef>
                  <a:spcPct val="0"/>
                </a:spcBef>
                <a:buClrTx/>
                <a:buFontTx/>
                <a:buNone/>
              </a:pPr>
              <a:t>32</a:t>
            </a:fld>
            <a:endParaRPr lang="en-US" altLang="zh-CN" sz="1000">
              <a:latin typeface="Arial" panose="020B0604020202020204" pitchFamily="34" charset="0"/>
              <a:ea typeface="宋体" panose="02010600030101010101" pitchFamily="2" charset="-122"/>
            </a:endParaRPr>
          </a:p>
        </p:txBody>
      </p:sp>
      <p:sp>
        <p:nvSpPr>
          <p:cNvPr id="2970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b="0">
                <a:latin typeface="微软雅黑" panose="020B0503020204020204" pitchFamily="34" charset="-122"/>
                <a:ea typeface="微软雅黑" panose="020B0503020204020204" pitchFamily="34" charset="-122"/>
              </a:rPr>
              <a:t>标识符的构成规则</a:t>
            </a:r>
          </a:p>
        </p:txBody>
      </p:sp>
      <p:sp>
        <p:nvSpPr>
          <p:cNvPr id="29701" name="Rectangle 3"/>
          <p:cNvSpPr>
            <a:spLocks noGrp="1" noChangeArrowheads="1"/>
          </p:cNvSpPr>
          <p:nvPr>
            <p:ph type="body" idx="1"/>
          </p:nvPr>
        </p:nvSpPr>
        <p:spPr/>
        <p:txBody>
          <a:bodyPr/>
          <a:lstStyle/>
          <a:p>
            <a:pPr eaLnBrk="1" hangingPunct="1">
              <a:lnSpc>
                <a:spcPct val="120000"/>
              </a:lnSpc>
            </a:pPr>
            <a:r>
              <a:rPr lang="zh-CN" altLang="en-US" dirty="0">
                <a:latin typeface="微软雅黑" panose="020B0503020204020204" pitchFamily="34" charset="-122"/>
                <a:ea typeface="微软雅黑" panose="020B0503020204020204" pitchFamily="34" charset="-122"/>
              </a:rPr>
              <a:t>以大写字母、小写字母或下划线</a:t>
            </a:r>
            <a:r>
              <a:rPr lang="en-US" altLang="zh-CN" dirty="0">
                <a:latin typeface="微软雅黑" panose="020B0503020204020204" pitchFamily="34" charset="-122"/>
                <a:ea typeface="微软雅黑" panose="020B0503020204020204" pitchFamily="34" charset="-122"/>
              </a:rPr>
              <a:t>(_)</a:t>
            </a:r>
            <a:r>
              <a:rPr lang="zh-CN" altLang="en-US" dirty="0">
                <a:latin typeface="微软雅黑" panose="020B0503020204020204" pitchFamily="34" charset="-122"/>
                <a:ea typeface="微软雅黑" panose="020B0503020204020204" pitchFamily="34" charset="-122"/>
              </a:rPr>
              <a:t>开始。</a:t>
            </a:r>
          </a:p>
          <a:p>
            <a:pPr eaLnBrk="1" hangingPunct="1">
              <a:lnSpc>
                <a:spcPct val="120000"/>
              </a:lnSpc>
            </a:pPr>
            <a:r>
              <a:rPr lang="zh-CN" altLang="en-US" dirty="0">
                <a:latin typeface="微软雅黑" panose="020B0503020204020204" pitchFamily="34" charset="-122"/>
                <a:ea typeface="微软雅黑" panose="020B0503020204020204" pitchFamily="34" charset="-122"/>
              </a:rPr>
              <a:t>可以由以大写字母、小写字母、下划线</a:t>
            </a:r>
            <a:r>
              <a:rPr lang="en-US" altLang="zh-CN" dirty="0">
                <a:latin typeface="微软雅黑" panose="020B0503020204020204" pitchFamily="34" charset="-122"/>
                <a:ea typeface="微软雅黑" panose="020B0503020204020204" pitchFamily="34" charset="-122"/>
              </a:rPr>
              <a:t>(_)</a:t>
            </a:r>
            <a:r>
              <a:rPr lang="zh-CN" altLang="en-US" dirty="0">
                <a:latin typeface="微软雅黑" panose="020B0503020204020204" pitchFamily="34" charset="-122"/>
                <a:ea typeface="微软雅黑" panose="020B0503020204020204" pitchFamily="34" charset="-122"/>
              </a:rPr>
              <a:t>或数字</a:t>
            </a:r>
            <a:r>
              <a:rPr lang="en-US" altLang="zh-CN" dirty="0">
                <a:latin typeface="微软雅黑" panose="020B0503020204020204" pitchFamily="34" charset="-122"/>
                <a:ea typeface="微软雅黑" panose="020B0503020204020204" pitchFamily="34" charset="-122"/>
              </a:rPr>
              <a:t>0~9</a:t>
            </a:r>
            <a:r>
              <a:rPr lang="zh-CN" altLang="en-US" dirty="0">
                <a:latin typeface="微软雅黑" panose="020B0503020204020204" pitchFamily="34" charset="-122"/>
                <a:ea typeface="微软雅黑" panose="020B0503020204020204" pitchFamily="34" charset="-122"/>
              </a:rPr>
              <a:t>组成。</a:t>
            </a:r>
          </a:p>
          <a:p>
            <a:pPr eaLnBrk="1" hangingPunct="1">
              <a:lnSpc>
                <a:spcPct val="120000"/>
              </a:lnSpc>
            </a:pPr>
            <a:r>
              <a:rPr lang="zh-CN" altLang="en-US" dirty="0">
                <a:latin typeface="微软雅黑" panose="020B0503020204020204" pitchFamily="34" charset="-122"/>
                <a:ea typeface="微软雅黑" panose="020B0503020204020204" pitchFamily="34" charset="-122"/>
              </a:rPr>
              <a:t>大写字母和小写字母代表不同的标识符。</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fade">
                                      <p:cBhvr>
                                        <p:cTn id="7" dur="500"/>
                                        <p:tgtEl>
                                          <p:spTgt spid="29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fade">
                                      <p:cBhvr>
                                        <p:cTn id="12" dur="500"/>
                                        <p:tgtEl>
                                          <p:spTgt spid="297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fade">
                                      <p:cBhvr>
                                        <p:cTn id="17" dur="5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072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843753E7-DD86-450B-8A89-0A692A794F7F}" type="slidenum">
              <a:rPr lang="zh-CN" altLang="en-US" sz="1000" smtClean="0">
                <a:latin typeface="Arial" panose="020B0604020202020204" pitchFamily="34" charset="0"/>
                <a:ea typeface="宋体" panose="02010600030101010101" pitchFamily="2" charset="-122"/>
              </a:rPr>
              <a:pPr>
                <a:spcBef>
                  <a:spcPct val="0"/>
                </a:spcBef>
                <a:buClrTx/>
                <a:buFontTx/>
                <a:buNone/>
              </a:pPr>
              <a:t>33</a:t>
            </a:fld>
            <a:endParaRPr lang="en-US" altLang="zh-CN" sz="1000">
              <a:latin typeface="Arial" panose="020B0604020202020204" pitchFamily="34" charset="0"/>
              <a:ea typeface="宋体" panose="02010600030101010101" pitchFamily="2" charset="-122"/>
            </a:endParaRPr>
          </a:p>
        </p:txBody>
      </p:sp>
      <p:sp>
        <p:nvSpPr>
          <p:cNvPr id="30724" name="Text Box 3"/>
          <p:cNvSpPr>
            <a:spLocks noGrp="1" noChangeArrowheads="1"/>
          </p:cNvSpPr>
          <p:nvPr>
            <p:ph type="body" idx="1"/>
          </p:nvPr>
        </p:nvSpPr>
        <p:spPr>
          <a:noFill/>
        </p:spPr>
        <p:txBody>
          <a:bodyPr lIns="92075" tIns="46038" rIns="92075" bIns="46038"/>
          <a:lstStyle/>
          <a:p>
            <a:pPr eaLnBrk="1" hangingPunct="1"/>
            <a:r>
              <a:rPr lang="zh-CN" altLang="en-US" dirty="0">
                <a:latin typeface="微软雅黑" panose="020B0503020204020204" pitchFamily="34" charset="-122"/>
                <a:ea typeface="微软雅黑" panose="020B0503020204020204" pitchFamily="34" charset="-122"/>
              </a:rPr>
              <a:t>例如：</a:t>
            </a:r>
          </a:p>
          <a:p>
            <a:pPr lvl="1" eaLnBrk="1" hangingPunct="1"/>
            <a:r>
              <a:rPr lang="zh-CN" altLang="en-US" dirty="0">
                <a:latin typeface="微软雅黑" panose="020B0503020204020204" pitchFamily="34" charset="-122"/>
                <a:ea typeface="微软雅黑" panose="020B0503020204020204" pitchFamily="34" charset="-122"/>
              </a:rPr>
              <a:t>合法标识符：</a:t>
            </a:r>
            <a:r>
              <a:rPr lang="en-US" altLang="zh-CN" dirty="0">
                <a:latin typeface="微软雅黑" panose="020B0503020204020204" pitchFamily="34" charset="-122"/>
                <a:ea typeface="微软雅黑" panose="020B0503020204020204" pitchFamily="34" charset="-122"/>
              </a:rPr>
              <a:t>_22A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lea_1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avg3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BCde43xyw8</a:t>
            </a:r>
          </a:p>
          <a:p>
            <a:pPr lvl="1" eaLnBrk="1" hangingPunct="1"/>
            <a:r>
              <a:rPr lang="zh-CN" altLang="en-US" dirty="0">
                <a:solidFill>
                  <a:srgbClr val="FF3300"/>
                </a:solidFill>
                <a:latin typeface="微软雅黑" panose="020B0503020204020204" pitchFamily="34" charset="-122"/>
                <a:ea typeface="微软雅黑" panose="020B0503020204020204" pitchFamily="34" charset="-122"/>
              </a:rPr>
              <a:t>不合法标识符：</a:t>
            </a:r>
            <a:r>
              <a:rPr lang="en-US" altLang="zh-CN" dirty="0">
                <a:solidFill>
                  <a:srgbClr val="FF3300"/>
                </a:solidFill>
                <a:latin typeface="微软雅黑" panose="020B0503020204020204" pitchFamily="34" charset="-122"/>
                <a:ea typeface="微软雅黑" panose="020B0503020204020204" pitchFamily="34" charset="-122"/>
              </a:rPr>
              <a:t>M.J.YORK</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$_238</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a:t>
            </a:r>
            <a:r>
              <a:rPr lang="en-US" altLang="zh-CN" dirty="0" err="1">
                <a:solidFill>
                  <a:srgbClr val="FF3300"/>
                </a:solidFill>
                <a:latin typeface="微软雅黑" panose="020B0503020204020204" pitchFamily="34" charset="-122"/>
                <a:ea typeface="微软雅黑" panose="020B0503020204020204" pitchFamily="34" charset="-122"/>
              </a:rPr>
              <a:t>xy</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a*b</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8Tea</a:t>
            </a:r>
          </a:p>
          <a:p>
            <a:pPr eaLnBrk="1" hangingPunct="1"/>
            <a:endParaRPr lang="zh-CN" altLang="en-US" dirty="0">
              <a:latin typeface="微软雅黑" panose="020B0503020204020204" pitchFamily="34" charset="-122"/>
              <a:ea typeface="微软雅黑" panose="020B0503020204020204" pitchFamily="34" charset="-122"/>
            </a:endParaRPr>
          </a:p>
        </p:txBody>
      </p:sp>
      <p:sp>
        <p:nvSpPr>
          <p:cNvPr id="30725" name="Text Box 5"/>
          <p:cNvSpPr txBox="1">
            <a:spLocks noChangeArrowheads="1"/>
          </p:cNvSpPr>
          <p:nvPr/>
        </p:nvSpPr>
        <p:spPr bwMode="auto">
          <a:xfrm>
            <a:off x="755650" y="3571875"/>
            <a:ext cx="82296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lang="zh-CN" altLang="en-US" b="0" dirty="0">
                <a:solidFill>
                  <a:srgbClr val="FF3300"/>
                </a:solidFill>
                <a:latin typeface="微软雅黑" panose="020B0503020204020204" pitchFamily="34" charset="-122"/>
                <a:ea typeface="微软雅黑" panose="020B0503020204020204" pitchFamily="34" charset="-122"/>
              </a:rPr>
              <a:t>注意：</a:t>
            </a:r>
          </a:p>
          <a:p>
            <a:pPr marL="361950" indent="-361950" eaLnBrk="1" hangingPunct="1">
              <a:spcBef>
                <a:spcPct val="0"/>
              </a:spcBef>
              <a:buClr>
                <a:srgbClr val="000099"/>
              </a:buClr>
              <a:buFont typeface="Wingdings" panose="05000000000000000000" pitchFamily="2" charset="2"/>
              <a:buChar char="ü"/>
            </a:pPr>
            <a:r>
              <a:rPr lang="zh-CN" altLang="en-US" b="0" dirty="0">
                <a:solidFill>
                  <a:srgbClr val="FF3300"/>
                </a:solidFill>
                <a:latin typeface="微软雅黑" panose="020B0503020204020204" pitchFamily="34" charset="-122"/>
                <a:ea typeface="微软雅黑" panose="020B0503020204020204" pitchFamily="34" charset="-122"/>
              </a:rPr>
              <a:t>在</a:t>
            </a:r>
            <a:r>
              <a:rPr lang="en-US" altLang="zh-CN" b="0" dirty="0">
                <a:solidFill>
                  <a:srgbClr val="FF3300"/>
                </a:solidFill>
                <a:latin typeface="微软雅黑" panose="020B0503020204020204" pitchFamily="34" charset="-122"/>
                <a:ea typeface="微软雅黑" panose="020B0503020204020204" pitchFamily="34" charset="-122"/>
              </a:rPr>
              <a:t>C++</a:t>
            </a:r>
            <a:r>
              <a:rPr lang="zh-CN" altLang="en-US" b="0" dirty="0">
                <a:solidFill>
                  <a:srgbClr val="FF3300"/>
                </a:solidFill>
                <a:latin typeface="微软雅黑" panose="020B0503020204020204" pitchFamily="34" charset="-122"/>
                <a:ea typeface="微软雅黑" panose="020B0503020204020204" pitchFamily="34" charset="-122"/>
              </a:rPr>
              <a:t>语言中，大小写字母不等效。因此，</a:t>
            </a:r>
            <a:r>
              <a:rPr lang="en-US" altLang="zh-CN" b="0" dirty="0">
                <a:solidFill>
                  <a:srgbClr val="FF3300"/>
                </a:solidFill>
                <a:latin typeface="微软雅黑" panose="020B0503020204020204" pitchFamily="34" charset="-122"/>
                <a:ea typeface="微软雅黑" panose="020B0503020204020204" pitchFamily="34" charset="-122"/>
              </a:rPr>
              <a:t>a</a:t>
            </a:r>
            <a:r>
              <a:rPr lang="zh-CN" altLang="en-US" b="0" dirty="0">
                <a:solidFill>
                  <a:srgbClr val="FF3300"/>
                </a:solidFill>
                <a:latin typeface="微软雅黑" panose="020B0503020204020204" pitchFamily="34" charset="-122"/>
                <a:ea typeface="微软雅黑" panose="020B0503020204020204" pitchFamily="34" charset="-122"/>
              </a:rPr>
              <a:t>和</a:t>
            </a:r>
            <a:r>
              <a:rPr lang="en-US" altLang="zh-CN" b="0" dirty="0">
                <a:solidFill>
                  <a:srgbClr val="FF3300"/>
                </a:solidFill>
                <a:latin typeface="微软雅黑" panose="020B0503020204020204" pitchFamily="34" charset="-122"/>
                <a:ea typeface="微软雅黑" panose="020B0503020204020204" pitchFamily="34" charset="-122"/>
              </a:rPr>
              <a:t>A</a:t>
            </a:r>
            <a:r>
              <a:rPr lang="zh-CN" altLang="en-US" b="0" dirty="0">
                <a:solidFill>
                  <a:srgbClr val="FF3300"/>
                </a:solidFill>
                <a:latin typeface="微软雅黑" panose="020B0503020204020204" pitchFamily="34" charset="-122"/>
                <a:ea typeface="微软雅黑" panose="020B0503020204020204" pitchFamily="34" charset="-122"/>
              </a:rPr>
              <a:t>，</a:t>
            </a:r>
            <a:r>
              <a:rPr lang="en-US" altLang="zh-CN" b="0" dirty="0">
                <a:solidFill>
                  <a:srgbClr val="FF3300"/>
                </a:solidFill>
                <a:latin typeface="微软雅黑" panose="020B0503020204020204" pitchFamily="34" charset="-122"/>
                <a:ea typeface="微软雅黑" panose="020B0503020204020204" pitchFamily="34" charset="-122"/>
              </a:rPr>
              <a:t>I</a:t>
            </a:r>
            <a:r>
              <a:rPr lang="zh-CN" altLang="en-US" b="0" dirty="0">
                <a:solidFill>
                  <a:srgbClr val="FF3300"/>
                </a:solidFill>
                <a:latin typeface="微软雅黑" panose="020B0503020204020204" pitchFamily="34" charset="-122"/>
                <a:ea typeface="微软雅黑" panose="020B0503020204020204" pitchFamily="34" charset="-122"/>
              </a:rPr>
              <a:t>和</a:t>
            </a:r>
            <a:r>
              <a:rPr lang="en-US" altLang="zh-CN" b="0" dirty="0" err="1">
                <a:solidFill>
                  <a:srgbClr val="FF3300"/>
                </a:solidFill>
                <a:latin typeface="微软雅黑" panose="020B0503020204020204" pitchFamily="34" charset="-122"/>
                <a:ea typeface="微软雅黑" panose="020B0503020204020204" pitchFamily="34" charset="-122"/>
              </a:rPr>
              <a:t>i</a:t>
            </a:r>
            <a:r>
              <a:rPr lang="zh-CN" altLang="en-US" b="0" dirty="0">
                <a:solidFill>
                  <a:srgbClr val="FF3300"/>
                </a:solidFill>
                <a:latin typeface="微软雅黑" panose="020B0503020204020204" pitchFamily="34" charset="-122"/>
                <a:ea typeface="微软雅黑" panose="020B0503020204020204" pitchFamily="34" charset="-122"/>
              </a:rPr>
              <a:t>，</a:t>
            </a:r>
            <a:r>
              <a:rPr lang="en-US" altLang="zh-CN" b="0" dirty="0">
                <a:solidFill>
                  <a:srgbClr val="FF3300"/>
                </a:solidFill>
                <a:latin typeface="微软雅黑" panose="020B0503020204020204" pitchFamily="34" charset="-122"/>
                <a:ea typeface="微软雅黑" panose="020B0503020204020204" pitchFamily="34" charset="-122"/>
              </a:rPr>
              <a:t>Sum</a:t>
            </a:r>
            <a:r>
              <a:rPr lang="zh-CN" altLang="en-US" b="0" dirty="0">
                <a:solidFill>
                  <a:srgbClr val="FF3300"/>
                </a:solidFill>
                <a:latin typeface="微软雅黑" panose="020B0503020204020204" pitchFamily="34" charset="-122"/>
                <a:ea typeface="微软雅黑" panose="020B0503020204020204" pitchFamily="34" charset="-122"/>
              </a:rPr>
              <a:t>和</a:t>
            </a:r>
            <a:r>
              <a:rPr lang="en-US" altLang="zh-CN" b="0" dirty="0">
                <a:solidFill>
                  <a:srgbClr val="FF3300"/>
                </a:solidFill>
                <a:latin typeface="微软雅黑" panose="020B0503020204020204" pitchFamily="34" charset="-122"/>
                <a:ea typeface="微软雅黑" panose="020B0503020204020204" pitchFamily="34" charset="-122"/>
              </a:rPr>
              <a:t>sum</a:t>
            </a:r>
            <a:r>
              <a:rPr lang="zh-CN" altLang="en-US" b="0" dirty="0">
                <a:solidFill>
                  <a:srgbClr val="FF3300"/>
                </a:solidFill>
                <a:latin typeface="微软雅黑" panose="020B0503020204020204" pitchFamily="34" charset="-122"/>
                <a:ea typeface="微软雅黑" panose="020B0503020204020204" pitchFamily="34" charset="-122"/>
              </a:rPr>
              <a:t>，分别是两个不同的标识符。</a:t>
            </a:r>
            <a:r>
              <a:rPr lang="en-US" altLang="zh-CN" b="0" dirty="0">
                <a:solidFill>
                  <a:srgbClr val="FF3300"/>
                </a:solidFill>
                <a:latin typeface="微软雅黑" panose="020B0503020204020204" pitchFamily="34" charset="-122"/>
                <a:ea typeface="微软雅黑" panose="020B0503020204020204" pitchFamily="34" charset="-122"/>
              </a:rPr>
              <a:t>(</a:t>
            </a:r>
            <a:r>
              <a:rPr lang="zh-CN" altLang="en-US" b="0" dirty="0">
                <a:solidFill>
                  <a:srgbClr val="FF3300"/>
                </a:solidFill>
                <a:latin typeface="微软雅黑" panose="020B0503020204020204" pitchFamily="34" charset="-122"/>
                <a:ea typeface="微软雅黑" panose="020B0503020204020204" pitchFamily="34" charset="-122"/>
              </a:rPr>
              <a:t>大小写敏感</a:t>
            </a:r>
            <a:r>
              <a:rPr lang="en-US" altLang="zh-CN" b="0" dirty="0">
                <a:solidFill>
                  <a:srgbClr val="FF3300"/>
                </a:solidFill>
                <a:latin typeface="微软雅黑" panose="020B0503020204020204" pitchFamily="34" charset="-122"/>
                <a:ea typeface="微软雅黑" panose="020B0503020204020204" pitchFamily="34" charset="-122"/>
              </a:rPr>
              <a:t>)</a:t>
            </a:r>
          </a:p>
          <a:p>
            <a:pPr marL="361950" indent="-361950" eaLnBrk="1" hangingPunct="1">
              <a:lnSpc>
                <a:spcPct val="90000"/>
              </a:lnSpc>
              <a:buFont typeface="Wingdings" panose="05000000000000000000" pitchFamily="2" charset="2"/>
              <a:buChar char="ü"/>
            </a:pPr>
            <a:r>
              <a:rPr lang="zh-CN" altLang="en-US" b="0" dirty="0">
                <a:solidFill>
                  <a:srgbClr val="FF3300"/>
                </a:solidFill>
                <a:latin typeface="微软雅黑" panose="020B0503020204020204" pitchFamily="34" charset="-122"/>
                <a:ea typeface="微软雅黑" panose="020B0503020204020204" pitchFamily="34" charset="-122"/>
              </a:rPr>
              <a:t>标识符长度不要超过</a:t>
            </a:r>
            <a:r>
              <a:rPr lang="en-US" altLang="zh-CN" b="0" dirty="0">
                <a:solidFill>
                  <a:srgbClr val="FF3300"/>
                </a:solidFill>
                <a:latin typeface="微软雅黑" panose="020B0503020204020204" pitchFamily="34" charset="-122"/>
                <a:ea typeface="微软雅黑" panose="020B0503020204020204" pitchFamily="34" charset="-122"/>
              </a:rPr>
              <a:t>32</a:t>
            </a:r>
            <a:r>
              <a:rPr lang="zh-CN" altLang="en-US" b="0" dirty="0">
                <a:solidFill>
                  <a:srgbClr val="FF3300"/>
                </a:solidFill>
                <a:latin typeface="微软雅黑" panose="020B0503020204020204" pitchFamily="34" charset="-122"/>
                <a:ea typeface="微软雅黑" panose="020B0503020204020204" pitchFamily="34" charset="-122"/>
              </a:rPr>
              <a:t>个字符</a:t>
            </a:r>
          </a:p>
          <a:p>
            <a:pPr marL="361950" indent="-361950" eaLnBrk="1" hangingPunct="1">
              <a:lnSpc>
                <a:spcPct val="90000"/>
              </a:lnSpc>
              <a:buFont typeface="Wingdings" panose="05000000000000000000" pitchFamily="2" charset="2"/>
              <a:buChar char="ü"/>
            </a:pPr>
            <a:r>
              <a:rPr lang="zh-CN" altLang="en-US" b="0" dirty="0">
                <a:latin typeface="微软雅黑" panose="020B0503020204020204" pitchFamily="34" charset="-122"/>
                <a:ea typeface="微软雅黑" panose="020B0503020204020204" pitchFamily="34" charset="-122"/>
              </a:rPr>
              <a:t> </a:t>
            </a:r>
            <a:r>
              <a:rPr lang="zh-CN" altLang="en-US" b="0" dirty="0">
                <a:solidFill>
                  <a:srgbClr val="FF3300"/>
                </a:solidFill>
                <a:latin typeface="微软雅黑" panose="020B0503020204020204" pitchFamily="34" charset="-122"/>
                <a:ea typeface="微软雅黑" panose="020B0503020204020204" pitchFamily="34" charset="-122"/>
              </a:rPr>
              <a:t>标识符最好能见名知意，不宜混淆，如</a:t>
            </a:r>
            <a:r>
              <a:rPr lang="en-US" altLang="zh-CN" b="0" dirty="0">
                <a:solidFill>
                  <a:srgbClr val="FF3300"/>
                </a:solidFill>
                <a:latin typeface="微软雅黑" panose="020B0503020204020204" pitchFamily="34" charset="-122"/>
                <a:ea typeface="微软雅黑" panose="020B0503020204020204" pitchFamily="34" charset="-122"/>
              </a:rPr>
              <a:t>l</a:t>
            </a:r>
            <a:r>
              <a:rPr lang="zh-CN" altLang="en-US" b="0" dirty="0">
                <a:solidFill>
                  <a:srgbClr val="FF3300"/>
                </a:solidFill>
                <a:latin typeface="微软雅黑" panose="020B0503020204020204" pitchFamily="34" charset="-122"/>
                <a:ea typeface="微软雅黑" panose="020B0503020204020204" pitchFamily="34" charset="-122"/>
              </a:rPr>
              <a:t>与</a:t>
            </a:r>
            <a:r>
              <a:rPr lang="en-US" altLang="zh-CN" b="0" dirty="0" err="1">
                <a:solidFill>
                  <a:srgbClr val="FF3300"/>
                </a:solidFill>
                <a:latin typeface="微软雅黑" panose="020B0503020204020204" pitchFamily="34" charset="-122"/>
                <a:ea typeface="微软雅黑" panose="020B0503020204020204" pitchFamily="34" charset="-122"/>
              </a:rPr>
              <a:t>i</a:t>
            </a:r>
            <a:r>
              <a:rPr lang="zh-CN" altLang="en-US" b="0" dirty="0">
                <a:solidFill>
                  <a:srgbClr val="FF3300"/>
                </a:solidFill>
                <a:latin typeface="微软雅黑" panose="020B0503020204020204" pitchFamily="34" charset="-122"/>
                <a:ea typeface="微软雅黑" panose="020B0503020204020204" pitchFamily="34" charset="-122"/>
              </a:rPr>
              <a:t>、</a:t>
            </a:r>
            <a:r>
              <a:rPr lang="en-US" altLang="zh-CN" b="0" dirty="0">
                <a:solidFill>
                  <a:srgbClr val="FF3300"/>
                </a:solidFill>
                <a:latin typeface="微软雅黑" panose="020B0503020204020204" pitchFamily="34" charset="-122"/>
                <a:ea typeface="微软雅黑" panose="020B0503020204020204" pitchFamily="34" charset="-122"/>
              </a:rPr>
              <a:t>o</a:t>
            </a:r>
            <a:r>
              <a:rPr lang="zh-CN" altLang="en-US" b="0" dirty="0">
                <a:solidFill>
                  <a:srgbClr val="FF3300"/>
                </a:solidFill>
                <a:latin typeface="微软雅黑" panose="020B0503020204020204" pitchFamily="34" charset="-122"/>
                <a:ea typeface="微软雅黑" panose="020B0503020204020204" pitchFamily="34" charset="-122"/>
              </a:rPr>
              <a:t>与</a:t>
            </a:r>
            <a:r>
              <a:rPr lang="en-US" altLang="zh-CN" b="0" dirty="0">
                <a:solidFill>
                  <a:srgbClr val="FF3300"/>
                </a:solidFill>
                <a:latin typeface="微软雅黑" panose="020B0503020204020204" pitchFamily="34" charset="-122"/>
                <a:ea typeface="微软雅黑" panose="020B0503020204020204" pitchFamily="34" charset="-122"/>
              </a:rPr>
              <a:t>0</a:t>
            </a:r>
            <a:endParaRPr lang="zh-CN" altLang="en-US" b="0"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5">
                                            <p:txEl>
                                              <p:pRg st="1" end="1"/>
                                            </p:txEl>
                                          </p:spTgt>
                                        </p:tgtEl>
                                        <p:attrNameLst>
                                          <p:attrName>style.visibility</p:attrName>
                                        </p:attrNameLst>
                                      </p:cBhvr>
                                      <p:to>
                                        <p:strVal val="visible"/>
                                      </p:to>
                                    </p:set>
                                    <p:animEffect transition="in" filter="fade">
                                      <p:cBhvr>
                                        <p:cTn id="7" dur="500"/>
                                        <p:tgtEl>
                                          <p:spTgt spid="307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5">
                                            <p:txEl>
                                              <p:pRg st="2" end="2"/>
                                            </p:txEl>
                                          </p:spTgt>
                                        </p:tgtEl>
                                        <p:attrNameLst>
                                          <p:attrName>style.visibility</p:attrName>
                                        </p:attrNameLst>
                                      </p:cBhvr>
                                      <p:to>
                                        <p:strVal val="visible"/>
                                      </p:to>
                                    </p:set>
                                    <p:animEffect transition="in" filter="fade">
                                      <p:cBhvr>
                                        <p:cTn id="12" dur="500"/>
                                        <p:tgtEl>
                                          <p:spTgt spid="307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25">
                                            <p:txEl>
                                              <p:pRg st="3" end="3"/>
                                            </p:txEl>
                                          </p:spTgt>
                                        </p:tgtEl>
                                        <p:attrNameLst>
                                          <p:attrName>style.visibility</p:attrName>
                                        </p:attrNameLst>
                                      </p:cBhvr>
                                      <p:to>
                                        <p:strVal val="visible"/>
                                      </p:to>
                                    </p:set>
                                    <p:animEffect transition="in" filter="fade">
                                      <p:cBhvr>
                                        <p:cTn id="17" dur="500"/>
                                        <p:tgtEl>
                                          <p:spTgt spid="30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174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73A9294E-5BBC-41FE-953D-6B6FCADCBFDB}" type="slidenum">
              <a:rPr lang="zh-CN" altLang="en-US" sz="1000" smtClean="0">
                <a:latin typeface="Arial" panose="020B0604020202020204" pitchFamily="34" charset="0"/>
                <a:ea typeface="宋体" panose="02010600030101010101" pitchFamily="2" charset="-122"/>
              </a:rPr>
              <a:pPr>
                <a:spcBef>
                  <a:spcPct val="0"/>
                </a:spcBef>
                <a:buClrTx/>
                <a:buFontTx/>
                <a:buNone/>
              </a:pPr>
              <a:t>34</a:t>
            </a:fld>
            <a:endParaRPr lang="en-US" altLang="zh-CN" sz="1000">
              <a:latin typeface="Arial" panose="020B0604020202020204" pitchFamily="34" charset="0"/>
              <a:ea typeface="宋体" panose="02010600030101010101" pitchFamily="2" charset="-122"/>
            </a:endParaRPr>
          </a:p>
        </p:txBody>
      </p:sp>
      <p:sp>
        <p:nvSpPr>
          <p:cNvPr id="3174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0" dirty="0">
                <a:latin typeface="微软雅黑" panose="020B0503020204020204" pitchFamily="34" charset="-122"/>
                <a:ea typeface="微软雅黑" panose="020B0503020204020204" pitchFamily="34" charset="-122"/>
              </a:rPr>
              <a:t>Initializing Variables(</a:t>
            </a:r>
            <a:r>
              <a:rPr lang="zh-CN" altLang="en-US" b="0" dirty="0">
                <a:latin typeface="微软雅黑" panose="020B0503020204020204" pitchFamily="34" charset="-122"/>
                <a:ea typeface="微软雅黑" panose="020B0503020204020204" pitchFamily="34" charset="-122"/>
              </a:rPr>
              <a:t>初始化</a:t>
            </a:r>
            <a:r>
              <a:rPr lang="en-US" altLang="zh-CN" b="0" dirty="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p:txBody>
      </p:sp>
      <p:sp>
        <p:nvSpPr>
          <p:cNvPr id="31749" name="Rectangle 3"/>
          <p:cNvSpPr>
            <a:spLocks noGrp="1" noChangeArrowheads="1"/>
          </p:cNvSpPr>
          <p:nvPr>
            <p:ph type="body" idx="1"/>
          </p:nvPr>
        </p:nvSpPr>
        <p:spPr>
          <a:xfrm>
            <a:off x="685800" y="1524000"/>
            <a:ext cx="7989888" cy="4857750"/>
          </a:xfrm>
        </p:spPr>
        <p:txBody>
          <a:bodyPr/>
          <a:lstStyle/>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Declaring a variable does not give it a value</a:t>
            </a:r>
          </a:p>
          <a:p>
            <a:pPr lvl="1" eaLnBrk="1" hangingPunct="1">
              <a:lnSpc>
                <a:spcPct val="90000"/>
              </a:lnSpc>
            </a:pPr>
            <a:r>
              <a:rPr lang="en-US" altLang="zh-CN" sz="2300" dirty="0">
                <a:latin typeface="Ebrima" panose="02000000000000000000" pitchFamily="2" charset="0"/>
                <a:ea typeface="Ebrima" panose="02000000000000000000" pitchFamily="2" charset="0"/>
                <a:cs typeface="Ebrima" panose="02000000000000000000" pitchFamily="2" charset="0"/>
              </a:rPr>
              <a:t>Giving a variable its first value is initializing the variable</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Variables are initialized  in assignment statements</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solidFill>
                  <a:srgbClr val="0066CC"/>
                </a:solidFill>
                <a:latin typeface="Ebrima" panose="02000000000000000000" pitchFamily="2" charset="0"/>
                <a:ea typeface="Ebrima" panose="02000000000000000000" pitchFamily="2" charset="0"/>
                <a:cs typeface="Ebrima" panose="02000000000000000000" pitchFamily="2" charset="0"/>
              </a:rPr>
              <a:t>double mpg;        // declare the variable</a:t>
            </a:r>
            <a:br>
              <a:rPr lang="en-US" altLang="zh-CN" dirty="0">
                <a:solidFill>
                  <a:srgbClr val="0066CC"/>
                </a:solidFill>
                <a:latin typeface="Ebrima" panose="02000000000000000000" pitchFamily="2" charset="0"/>
                <a:ea typeface="Ebrima" panose="02000000000000000000" pitchFamily="2" charset="0"/>
                <a:cs typeface="Ebrima" panose="02000000000000000000" pitchFamily="2" charset="0"/>
              </a:rPr>
            </a:br>
            <a:r>
              <a:rPr lang="en-US" altLang="zh-CN" dirty="0">
                <a:solidFill>
                  <a:srgbClr val="0066CC"/>
                </a:solidFill>
                <a:latin typeface="Ebrima" panose="02000000000000000000" pitchFamily="2" charset="0"/>
                <a:ea typeface="Ebrima" panose="02000000000000000000" pitchFamily="2" charset="0"/>
                <a:cs typeface="Ebrima" panose="02000000000000000000" pitchFamily="2" charset="0"/>
              </a:rPr>
              <a:t>mpg = 26.3;        // initialize the variable</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Declaration and initialization can be combined</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using two methods(</a:t>
            </a:r>
            <a:r>
              <a:rPr lang="zh-CN" altLang="en-US" dirty="0">
                <a:latin typeface="Ebrima" panose="02000000000000000000" pitchFamily="2" charset="0"/>
                <a:ea typeface="宋体" panose="02010600030101010101" pitchFamily="2" charset="-122"/>
                <a:cs typeface="Ebrima" panose="02000000000000000000" pitchFamily="2" charset="0"/>
              </a:rPr>
              <a:t>变量的声明与初始化可以同步进行</a:t>
            </a:r>
            <a:r>
              <a:rPr lang="en-US" altLang="zh-CN" dirty="0">
                <a:latin typeface="Ebrima" panose="02000000000000000000" pitchFamily="2" charset="0"/>
                <a:ea typeface="Ebrima" panose="02000000000000000000" pitchFamily="2" charset="0"/>
                <a:cs typeface="Ebrima" panose="02000000000000000000" pitchFamily="2" charset="0"/>
              </a:rPr>
              <a:t>)</a:t>
            </a:r>
          </a:p>
          <a:p>
            <a:pPr lvl="1" eaLnBrk="1" hangingPunct="1">
              <a:lnSpc>
                <a:spcPct val="90000"/>
              </a:lnSpc>
            </a:pPr>
            <a:r>
              <a:rPr lang="en-US" altLang="zh-CN" sz="2300" dirty="0">
                <a:latin typeface="Ebrima" panose="02000000000000000000" pitchFamily="2" charset="0"/>
                <a:ea typeface="Ebrima" panose="02000000000000000000" pitchFamily="2" charset="0"/>
                <a:cs typeface="Ebrima" panose="02000000000000000000" pitchFamily="2" charset="0"/>
              </a:rPr>
              <a:t>Method 1</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a:t>
            </a:r>
            <a:r>
              <a:rPr lang="en-US" altLang="zh-CN" sz="2300" dirty="0">
                <a:solidFill>
                  <a:srgbClr val="0066CC"/>
                </a:solidFill>
                <a:latin typeface="Ebrima" panose="02000000000000000000" pitchFamily="2" charset="0"/>
                <a:ea typeface="Ebrima" panose="02000000000000000000" pitchFamily="2" charset="0"/>
                <a:cs typeface="Ebrima" panose="02000000000000000000" pitchFamily="2" charset="0"/>
              </a:rPr>
              <a:t>double </a:t>
            </a:r>
            <a:r>
              <a:rPr lang="en-US" altLang="zh-CN" sz="2300" dirty="0">
                <a:solidFill>
                  <a:srgbClr val="FF3300"/>
                </a:solidFill>
                <a:latin typeface="Ebrima" panose="02000000000000000000" pitchFamily="2" charset="0"/>
                <a:ea typeface="Ebrima" panose="02000000000000000000" pitchFamily="2" charset="0"/>
                <a:cs typeface="Ebrima" panose="02000000000000000000" pitchFamily="2" charset="0"/>
              </a:rPr>
              <a:t>mpg</a:t>
            </a:r>
            <a:r>
              <a:rPr lang="en-US" altLang="zh-CN" sz="2300" dirty="0">
                <a:solidFill>
                  <a:srgbClr val="0066CC"/>
                </a:solidFill>
                <a:latin typeface="Ebrima" panose="02000000000000000000" pitchFamily="2" charset="0"/>
                <a:ea typeface="Ebrima" panose="02000000000000000000" pitchFamily="2" charset="0"/>
                <a:cs typeface="Ebrima" panose="02000000000000000000" pitchFamily="2" charset="0"/>
              </a:rPr>
              <a:t> = 26.3, </a:t>
            </a:r>
            <a:r>
              <a:rPr lang="en-US" altLang="zh-CN" sz="2300" dirty="0">
                <a:solidFill>
                  <a:srgbClr val="FF3300"/>
                </a:solidFill>
                <a:latin typeface="Ebrima" panose="02000000000000000000" pitchFamily="2" charset="0"/>
                <a:ea typeface="Ebrima" panose="02000000000000000000" pitchFamily="2" charset="0"/>
                <a:cs typeface="Ebrima" panose="02000000000000000000" pitchFamily="2" charset="0"/>
              </a:rPr>
              <a:t>area</a:t>
            </a:r>
            <a:r>
              <a:rPr lang="en-US" altLang="zh-CN" sz="2300" dirty="0">
                <a:solidFill>
                  <a:srgbClr val="0066CC"/>
                </a:solidFill>
                <a:latin typeface="Ebrima" panose="02000000000000000000" pitchFamily="2" charset="0"/>
                <a:ea typeface="Ebrima" panose="02000000000000000000" pitchFamily="2" charset="0"/>
                <a:cs typeface="Ebrima" panose="02000000000000000000" pitchFamily="2" charset="0"/>
              </a:rPr>
              <a:t> = 0.0 , </a:t>
            </a:r>
            <a:r>
              <a:rPr lang="en-US" altLang="zh-CN" sz="2300" dirty="0">
                <a:solidFill>
                  <a:srgbClr val="FF3300"/>
                </a:solidFill>
                <a:latin typeface="Ebrima" panose="02000000000000000000" pitchFamily="2" charset="0"/>
                <a:ea typeface="Ebrima" panose="02000000000000000000" pitchFamily="2" charset="0"/>
                <a:cs typeface="Ebrima" panose="02000000000000000000" pitchFamily="2" charset="0"/>
              </a:rPr>
              <a:t>volume</a:t>
            </a:r>
            <a:r>
              <a:rPr lang="en-US" altLang="zh-CN" sz="2300" dirty="0">
                <a:solidFill>
                  <a:srgbClr val="0066CC"/>
                </a:solidFill>
                <a:latin typeface="Ebrima" panose="02000000000000000000" pitchFamily="2" charset="0"/>
                <a:ea typeface="Ebrima" panose="02000000000000000000" pitchFamily="2" charset="0"/>
                <a:cs typeface="Ebrima" panose="02000000000000000000" pitchFamily="2" charset="0"/>
              </a:rPr>
              <a:t>;</a:t>
            </a:r>
          </a:p>
          <a:p>
            <a:pPr lvl="1" eaLnBrk="1" hangingPunct="1">
              <a:lnSpc>
                <a:spcPct val="90000"/>
              </a:lnSpc>
            </a:pPr>
            <a:r>
              <a:rPr lang="en-US" altLang="zh-CN" sz="2300" dirty="0">
                <a:latin typeface="Ebrima" panose="02000000000000000000" pitchFamily="2" charset="0"/>
                <a:ea typeface="Ebrima" panose="02000000000000000000" pitchFamily="2" charset="0"/>
                <a:cs typeface="Ebrima" panose="02000000000000000000" pitchFamily="2" charset="0"/>
              </a:rPr>
              <a:t>Method 2</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a:t>
            </a:r>
            <a:r>
              <a:rPr lang="en-US" altLang="zh-CN" sz="2300" dirty="0">
                <a:solidFill>
                  <a:srgbClr val="0066CC"/>
                </a:solidFill>
                <a:latin typeface="Ebrima" panose="02000000000000000000" pitchFamily="2" charset="0"/>
                <a:ea typeface="Ebrima" panose="02000000000000000000" pitchFamily="2" charset="0"/>
                <a:cs typeface="Ebrima" panose="02000000000000000000" pitchFamily="2" charset="0"/>
              </a:rPr>
              <a:t>	double mpg(26.3),  area(0.0), volume;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fade">
                                      <p:cBhvr>
                                        <p:cTn id="7" dur="500"/>
                                        <p:tgtEl>
                                          <p:spTgt spid="3174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749">
                                            <p:txEl>
                                              <p:pRg st="1" end="1"/>
                                            </p:txEl>
                                          </p:spTgt>
                                        </p:tgtEl>
                                        <p:attrNameLst>
                                          <p:attrName>style.visibility</p:attrName>
                                        </p:attrNameLst>
                                      </p:cBhvr>
                                      <p:to>
                                        <p:strVal val="visible"/>
                                      </p:to>
                                    </p:set>
                                    <p:animEffect transition="in" filter="fade">
                                      <p:cBhvr>
                                        <p:cTn id="10" dur="500"/>
                                        <p:tgtEl>
                                          <p:spTgt spid="3174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749">
                                            <p:txEl>
                                              <p:pRg st="2" end="2"/>
                                            </p:txEl>
                                          </p:spTgt>
                                        </p:tgtEl>
                                        <p:attrNameLst>
                                          <p:attrName>style.visibility</p:attrName>
                                        </p:attrNameLst>
                                      </p:cBhvr>
                                      <p:to>
                                        <p:strVal val="visible"/>
                                      </p:to>
                                    </p:set>
                                    <p:animEffect transition="in" filter="fade">
                                      <p:cBhvr>
                                        <p:cTn id="15" dur="500"/>
                                        <p:tgtEl>
                                          <p:spTgt spid="3174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749">
                                            <p:txEl>
                                              <p:pRg st="3" end="3"/>
                                            </p:txEl>
                                          </p:spTgt>
                                        </p:tgtEl>
                                        <p:attrNameLst>
                                          <p:attrName>style.visibility</p:attrName>
                                        </p:attrNameLst>
                                      </p:cBhvr>
                                      <p:to>
                                        <p:strVal val="visible"/>
                                      </p:to>
                                    </p:set>
                                    <p:animEffect transition="in" filter="fade">
                                      <p:cBhvr>
                                        <p:cTn id="20" dur="500"/>
                                        <p:tgtEl>
                                          <p:spTgt spid="3174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9">
                                            <p:txEl>
                                              <p:pRg st="4" end="4"/>
                                            </p:txEl>
                                          </p:spTgt>
                                        </p:tgtEl>
                                        <p:attrNameLst>
                                          <p:attrName>style.visibility</p:attrName>
                                        </p:attrNameLst>
                                      </p:cBhvr>
                                      <p:to>
                                        <p:strVal val="visible"/>
                                      </p:to>
                                    </p:set>
                                    <p:anim calcmode="lin" valueType="num">
                                      <p:cBhvr additive="base">
                                        <p:cTn id="25" dur="500" fill="hold"/>
                                        <p:tgtEl>
                                          <p:spTgt spid="317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9">
                                            <p:txEl>
                                              <p:pRg st="5" end="5"/>
                                            </p:txEl>
                                          </p:spTgt>
                                        </p:tgtEl>
                                        <p:attrNameLst>
                                          <p:attrName>style.visibility</p:attrName>
                                        </p:attrNameLst>
                                      </p:cBhvr>
                                      <p:to>
                                        <p:strVal val="visible"/>
                                      </p:to>
                                    </p:set>
                                    <p:anim calcmode="lin" valueType="num">
                                      <p:cBhvr additive="base">
                                        <p:cTn id="31" dur="500" fill="hold"/>
                                        <p:tgtEl>
                                          <p:spTgt spid="3174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277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43095A37-3CB9-4C3F-AD04-9A7B4C077516}" type="slidenum">
              <a:rPr lang="zh-CN" altLang="en-US" sz="1000" smtClean="0">
                <a:latin typeface="Arial" panose="020B0604020202020204" pitchFamily="34" charset="0"/>
                <a:ea typeface="宋体" panose="02010600030101010101" pitchFamily="2" charset="-122"/>
              </a:rPr>
              <a:pPr>
                <a:spcBef>
                  <a:spcPct val="0"/>
                </a:spcBef>
                <a:buClrTx/>
                <a:buFontTx/>
                <a:buNone/>
              </a:pPr>
              <a:t>35</a:t>
            </a:fld>
            <a:endParaRPr lang="en-US" altLang="zh-CN" sz="1000">
              <a:latin typeface="Arial" panose="020B0604020202020204" pitchFamily="34" charset="0"/>
              <a:ea typeface="宋体" panose="02010600030101010101" pitchFamily="2" charset="-122"/>
            </a:endParaRPr>
          </a:p>
        </p:txBody>
      </p:sp>
      <p:sp>
        <p:nvSpPr>
          <p:cNvPr id="32772" name="Rectangle 4"/>
          <p:cNvSpPr>
            <a:spLocks noChangeArrowheads="1"/>
          </p:cNvSpPr>
          <p:nvPr/>
        </p:nvSpPr>
        <p:spPr bwMode="auto">
          <a:xfrm>
            <a:off x="827087" y="3429000"/>
            <a:ext cx="7671661" cy="2159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32773" name="Rectangle 2"/>
          <p:cNvSpPr>
            <a:spLocks noGrp="1" noChangeArrowheads="1"/>
          </p:cNvSpPr>
          <p:nvPr>
            <p:ph type="title"/>
          </p:nvPr>
        </p:nvSpPr>
        <p:spPr/>
        <p:txBody>
          <a:bodyPr/>
          <a:lstStyle/>
          <a:p>
            <a:pPr eaLnBrk="1" hangingPunct="1"/>
            <a:r>
              <a:rPr lang="en-US" altLang="zh-CN" sz="2800" b="0" dirty="0">
                <a:latin typeface="微软雅黑" panose="020B0503020204020204" pitchFamily="34" charset="-122"/>
                <a:ea typeface="微软雅黑" panose="020B0503020204020204" pitchFamily="34" charset="-122"/>
              </a:rPr>
              <a:t>2. Simple output to the screen</a:t>
            </a:r>
            <a:endParaRPr lang="zh-CN" altLang="en-US" sz="2800" b="0" dirty="0">
              <a:latin typeface="微软雅黑" panose="020B0503020204020204" pitchFamily="34" charset="-122"/>
              <a:ea typeface="微软雅黑" panose="020B0503020204020204" pitchFamily="34" charset="-122"/>
            </a:endParaRPr>
          </a:p>
        </p:txBody>
      </p:sp>
      <p:sp>
        <p:nvSpPr>
          <p:cNvPr id="32774" name="Rectangle 3"/>
          <p:cNvSpPr>
            <a:spLocks noGrp="1" noChangeArrowheads="1"/>
          </p:cNvSpPr>
          <p:nvPr>
            <p:ph type="body" idx="1"/>
          </p:nvPr>
        </p:nvSpPr>
        <p:spPr>
          <a:xfrm>
            <a:off x="827088" y="1700213"/>
            <a:ext cx="7772400" cy="4495800"/>
          </a:xfrm>
        </p:spPr>
        <p:txBody>
          <a:bodyPr/>
          <a:lstStyle/>
          <a:p>
            <a:pPr eaLnBrk="1" hangingPunct="1">
              <a:lnSpc>
                <a:spcPct val="90000"/>
              </a:lnSpc>
            </a:pPr>
            <a:r>
              <a:rPr lang="en-US" altLang="zh-CN" sz="2000" dirty="0">
                <a:latin typeface="Lucida Console" panose="020B0609040504020204" pitchFamily="49" charset="0"/>
                <a:ea typeface="宋体" panose="02010600030101010101" pitchFamily="2" charset="-122"/>
              </a:rPr>
              <a:t>How are the </a:t>
            </a:r>
            <a:r>
              <a:rPr lang="en-US" altLang="zh-CN" sz="2000" dirty="0">
                <a:solidFill>
                  <a:srgbClr val="FF3300"/>
                </a:solidFill>
                <a:latin typeface="Lucida Console" panose="020B0609040504020204" pitchFamily="49" charset="0"/>
                <a:ea typeface="宋体" panose="02010600030101010101" pitchFamily="2" charset="-122"/>
              </a:rPr>
              <a:t>values</a:t>
            </a:r>
            <a:r>
              <a:rPr lang="en-US" altLang="zh-CN" sz="2000" dirty="0">
                <a:latin typeface="Lucida Console" panose="020B0609040504020204" pitchFamily="49" charset="0"/>
                <a:ea typeface="宋体" panose="02010600030101010101" pitchFamily="2" charset="-122"/>
              </a:rPr>
              <a:t> of </a:t>
            </a:r>
            <a:r>
              <a:rPr lang="en-US" altLang="zh-CN" sz="2000" dirty="0">
                <a:solidFill>
                  <a:srgbClr val="FF3300"/>
                </a:solidFill>
                <a:latin typeface="Lucida Console" panose="020B0609040504020204" pitchFamily="49" charset="0"/>
                <a:ea typeface="宋体" panose="02010600030101010101" pitchFamily="2" charset="-122"/>
              </a:rPr>
              <a:t>variables</a:t>
            </a:r>
            <a:r>
              <a:rPr lang="en-US" altLang="zh-CN" sz="2000" dirty="0">
                <a:latin typeface="Lucida Console" panose="020B0609040504020204" pitchFamily="49" charset="0"/>
                <a:ea typeface="宋体" panose="02010600030101010101" pitchFamily="2" charset="-122"/>
              </a:rPr>
              <a:t> displayed on the screen?</a:t>
            </a:r>
            <a:r>
              <a:rPr lang="zh-CN" altLang="en-US" sz="2000" dirty="0">
                <a:latin typeface="Lucida Console" panose="020B0609040504020204" pitchFamily="49" charset="0"/>
                <a:ea typeface="宋体" panose="02010600030101010101" pitchFamily="2" charset="-122"/>
              </a:rPr>
              <a:t>（如何将变量的值显示在屏幕上）</a:t>
            </a:r>
          </a:p>
          <a:p>
            <a:pPr eaLnBrk="1" hangingPunct="1">
              <a:lnSpc>
                <a:spcPct val="90000"/>
              </a:lnSpc>
            </a:pPr>
            <a:r>
              <a:rPr lang="en-US" altLang="zh-CN" sz="2000" dirty="0">
                <a:latin typeface="Lucida Console" panose="020B0609040504020204" pitchFamily="49" charset="0"/>
                <a:ea typeface="宋体" panose="02010600030101010101" pitchFamily="2" charset="-122"/>
              </a:rPr>
              <a:t>This can be done with </a:t>
            </a:r>
            <a:r>
              <a:rPr lang="en-US" altLang="zh-CN" sz="2000" dirty="0" err="1">
                <a:solidFill>
                  <a:srgbClr val="FF3300"/>
                </a:solidFill>
                <a:latin typeface="Lucida Console" panose="020B0609040504020204" pitchFamily="49" charset="0"/>
                <a:ea typeface="宋体" panose="02010600030101010101" pitchFamily="2" charset="-122"/>
              </a:rPr>
              <a:t>cout</a:t>
            </a:r>
            <a:r>
              <a:rPr lang="en-US" altLang="zh-CN" sz="2000" dirty="0">
                <a:solidFill>
                  <a:srgbClr val="FF3300"/>
                </a:solidFill>
                <a:latin typeface="Lucida Console" panose="020B0609040504020204" pitchFamily="49" charset="0"/>
                <a:ea typeface="宋体" panose="02010600030101010101" pitchFamily="2" charset="-122"/>
              </a:rPr>
              <a:t>.</a:t>
            </a:r>
          </a:p>
          <a:p>
            <a:pPr eaLnBrk="1" hangingPunct="1">
              <a:lnSpc>
                <a:spcPct val="70000"/>
              </a:lnSpc>
              <a:buFont typeface="Wingdings" panose="05000000000000000000" pitchFamily="2" charset="2"/>
              <a:buNone/>
            </a:pPr>
            <a:endParaRPr lang="en-US" altLang="zh-CN" sz="2000" dirty="0">
              <a:latin typeface="Lucida Console" panose="020B0609040504020204" pitchFamily="49" charset="0"/>
              <a:ea typeface="宋体" panose="02010600030101010101" pitchFamily="2" charset="-122"/>
            </a:endParaRPr>
          </a:p>
          <a:p>
            <a:pPr eaLnBrk="1" hangingPunct="1">
              <a:lnSpc>
                <a:spcPct val="70000"/>
              </a:lnSpc>
              <a:buFont typeface="Wingdings" panose="05000000000000000000" pitchFamily="2" charset="2"/>
              <a:buNone/>
            </a:pPr>
            <a:r>
              <a:rPr lang="en-US" altLang="zh-CN" sz="2000" dirty="0">
                <a:latin typeface="Lucida Console" panose="020B0609040504020204" pitchFamily="49" charset="0"/>
                <a:ea typeface="宋体" panose="02010600030101010101" pitchFamily="2" charset="-122"/>
              </a:rPr>
              <a:t>Example: </a:t>
            </a:r>
          </a:p>
          <a:p>
            <a:pPr eaLnBrk="1" hangingPunct="1">
              <a:lnSpc>
                <a:spcPct val="70000"/>
              </a:lnSpc>
              <a:buFont typeface="Wingdings" panose="05000000000000000000" pitchFamily="2" charset="2"/>
              <a:buNone/>
            </a:pPr>
            <a:endParaRPr lang="en-US" altLang="zh-CN" sz="2000" dirty="0">
              <a:latin typeface="Lucida Console" panose="020B0609040504020204" pitchFamily="49" charset="0"/>
              <a:ea typeface="宋体" panose="02010600030101010101" pitchFamily="2" charset="-122"/>
            </a:endParaRPr>
          </a:p>
          <a:p>
            <a:pPr eaLnBrk="1" hangingPunct="1">
              <a:lnSpc>
                <a:spcPct val="70000"/>
              </a:lnSpc>
              <a:buFont typeface="Wingdings" panose="05000000000000000000" pitchFamily="2" charset="2"/>
              <a:buNone/>
            </a:pPr>
            <a:r>
              <a:rPr lang="en-US" altLang="zh-CN" sz="2000" dirty="0">
                <a:solidFill>
                  <a:srgbClr val="0066CC"/>
                </a:solidFill>
                <a:latin typeface="Lucida Console" panose="020B0609040504020204" pitchFamily="49" charset="0"/>
                <a:ea typeface="宋体" panose="02010600030101010101" pitchFamily="2" charset="-122"/>
              </a:rPr>
              <a:t>   #include &lt;</a:t>
            </a:r>
            <a:r>
              <a:rPr lang="en-US" altLang="zh-CN" sz="2000" dirty="0" err="1">
                <a:solidFill>
                  <a:srgbClr val="0066CC"/>
                </a:solidFill>
                <a:latin typeface="Lucida Console" panose="020B0609040504020204" pitchFamily="49" charset="0"/>
                <a:ea typeface="宋体" panose="02010600030101010101" pitchFamily="2" charset="-122"/>
              </a:rPr>
              <a:t>iostream</a:t>
            </a:r>
            <a:r>
              <a:rPr lang="en-US" altLang="zh-CN" sz="2000" dirty="0">
                <a:solidFill>
                  <a:srgbClr val="0066CC"/>
                </a:solidFill>
                <a:latin typeface="Lucida Console" panose="020B0609040504020204" pitchFamily="49" charset="0"/>
                <a:ea typeface="宋体" panose="02010600030101010101" pitchFamily="2" charset="-122"/>
              </a:rPr>
              <a:t>&gt;</a:t>
            </a:r>
          </a:p>
          <a:p>
            <a:pPr eaLnBrk="1" hangingPunct="1">
              <a:lnSpc>
                <a:spcPct val="70000"/>
              </a:lnSpc>
              <a:buFont typeface="Wingdings" panose="05000000000000000000" pitchFamily="2" charset="2"/>
              <a:buNone/>
            </a:pPr>
            <a:r>
              <a:rPr lang="en-US" altLang="zh-CN" sz="2000" dirty="0">
                <a:solidFill>
                  <a:srgbClr val="0066CC"/>
                </a:solidFill>
                <a:latin typeface="Lucida Console" panose="020B0609040504020204" pitchFamily="49" charset="0"/>
                <a:ea typeface="宋体" panose="02010600030101010101" pitchFamily="2" charset="-122"/>
              </a:rPr>
              <a:t>   using namespace </a:t>
            </a:r>
            <a:r>
              <a:rPr lang="en-US" altLang="zh-CN" sz="2000" dirty="0" err="1">
                <a:solidFill>
                  <a:srgbClr val="0066CC"/>
                </a:solidFill>
                <a:latin typeface="Lucida Console" panose="020B0609040504020204" pitchFamily="49" charset="0"/>
                <a:ea typeface="宋体" panose="02010600030101010101" pitchFamily="2" charset="-122"/>
              </a:rPr>
              <a:t>std</a:t>
            </a:r>
            <a:r>
              <a:rPr lang="en-US" altLang="zh-CN" sz="2000" dirty="0">
                <a:solidFill>
                  <a:srgbClr val="0066CC"/>
                </a:solidFill>
                <a:latin typeface="Lucida Console" panose="020B0609040504020204" pitchFamily="49" charset="0"/>
                <a:ea typeface="宋体" panose="02010600030101010101" pitchFamily="2" charset="-122"/>
              </a:rPr>
              <a:t>;</a:t>
            </a:r>
          </a:p>
          <a:p>
            <a:pPr eaLnBrk="1" hangingPunct="1">
              <a:lnSpc>
                <a:spcPct val="70000"/>
              </a:lnSpc>
              <a:buFont typeface="Wingdings" panose="05000000000000000000" pitchFamily="2" charset="2"/>
              <a:buNone/>
            </a:pPr>
            <a:r>
              <a:rPr lang="en-US" altLang="zh-CN" sz="2000" dirty="0">
                <a:latin typeface="Lucida Console" panose="020B0609040504020204" pitchFamily="49" charset="0"/>
                <a:ea typeface="宋体" panose="02010600030101010101" pitchFamily="2" charset="-122"/>
              </a:rPr>
              <a:t>   </a:t>
            </a:r>
            <a:r>
              <a:rPr lang="en-US" altLang="zh-CN" sz="2000" dirty="0">
                <a:solidFill>
                  <a:srgbClr val="FF3300"/>
                </a:solidFill>
                <a:latin typeface="Lucida Console" panose="020B0609040504020204" pitchFamily="49" charset="0"/>
                <a:ea typeface="宋体" panose="02010600030101010101" pitchFamily="2" charset="-122"/>
              </a:rPr>
              <a:t>main()</a:t>
            </a:r>
          </a:p>
          <a:p>
            <a:pPr eaLnBrk="1" hangingPunct="1">
              <a:lnSpc>
                <a:spcPct val="70000"/>
              </a:lnSpc>
              <a:buFont typeface="Wingdings" panose="05000000000000000000" pitchFamily="2" charset="2"/>
              <a:buNone/>
            </a:pPr>
            <a:r>
              <a:rPr lang="en-US" altLang="zh-CN" sz="2000" dirty="0">
                <a:solidFill>
                  <a:srgbClr val="FF3300"/>
                </a:solidFill>
                <a:latin typeface="Lucida Console" panose="020B0609040504020204" pitchFamily="49" charset="0"/>
                <a:ea typeface="宋体" panose="02010600030101010101" pitchFamily="2" charset="-122"/>
              </a:rPr>
              <a:t>  		{  </a:t>
            </a:r>
            <a:r>
              <a:rPr lang="en-US" altLang="zh-CN" sz="2000" dirty="0" err="1">
                <a:solidFill>
                  <a:srgbClr val="FF3300"/>
                </a:solidFill>
                <a:latin typeface="Lucida Console" panose="020B0609040504020204" pitchFamily="49" charset="0"/>
                <a:ea typeface="宋体" panose="02010600030101010101" pitchFamily="2" charset="-122"/>
              </a:rPr>
              <a:t>int</a:t>
            </a:r>
            <a:r>
              <a:rPr lang="en-US" altLang="zh-CN" sz="2000" dirty="0">
                <a:solidFill>
                  <a:srgbClr val="FF3300"/>
                </a:solidFill>
                <a:latin typeface="Lucida Console" panose="020B0609040504020204" pitchFamily="49" charset="0"/>
                <a:ea typeface="宋体" panose="02010600030101010101" pitchFamily="2" charset="-122"/>
              </a:rPr>
              <a:t> a=3;</a:t>
            </a:r>
          </a:p>
          <a:p>
            <a:pPr eaLnBrk="1" hangingPunct="1">
              <a:lnSpc>
                <a:spcPct val="70000"/>
              </a:lnSpc>
              <a:buFont typeface="Wingdings" panose="05000000000000000000" pitchFamily="2" charset="2"/>
              <a:buNone/>
            </a:pPr>
            <a:r>
              <a:rPr lang="en-US" altLang="zh-CN" sz="2000" dirty="0">
                <a:solidFill>
                  <a:srgbClr val="FF3300"/>
                </a:solidFill>
                <a:latin typeface="Lucida Console" panose="020B0609040504020204" pitchFamily="49" charset="0"/>
                <a:ea typeface="宋体" panose="02010600030101010101" pitchFamily="2" charset="-122"/>
              </a:rPr>
              <a:t>      	</a:t>
            </a:r>
            <a:r>
              <a:rPr lang="en-US" altLang="zh-CN" sz="2000" dirty="0" err="1">
                <a:solidFill>
                  <a:srgbClr val="FF3300"/>
                </a:solidFill>
                <a:latin typeface="Lucida Console" panose="020B0609040504020204" pitchFamily="49" charset="0"/>
                <a:ea typeface="宋体" panose="02010600030101010101" pitchFamily="2" charset="-122"/>
              </a:rPr>
              <a:t>cout</a:t>
            </a:r>
            <a:r>
              <a:rPr lang="en-US" altLang="zh-CN" sz="2000" dirty="0">
                <a:solidFill>
                  <a:srgbClr val="FF3300"/>
                </a:solidFill>
                <a:latin typeface="Lucida Console" panose="020B0609040504020204" pitchFamily="49" charset="0"/>
                <a:ea typeface="宋体" panose="02010600030101010101" pitchFamily="2" charset="-122"/>
              </a:rPr>
              <a:t>&lt;&lt;“Program Example!”&lt;&lt;</a:t>
            </a:r>
            <a:r>
              <a:rPr lang="en-US" altLang="zh-CN" sz="2000" dirty="0" err="1">
                <a:solidFill>
                  <a:srgbClr val="FF3300"/>
                </a:solidFill>
                <a:latin typeface="Lucida Console" panose="020B0609040504020204" pitchFamily="49" charset="0"/>
                <a:ea typeface="宋体" panose="02010600030101010101" pitchFamily="2" charset="-122"/>
              </a:rPr>
              <a:t>endl</a:t>
            </a:r>
            <a:r>
              <a:rPr lang="en-US" altLang="zh-CN" sz="2000" dirty="0">
                <a:solidFill>
                  <a:srgbClr val="FF3300"/>
                </a:solidFill>
                <a:latin typeface="Lucida Console" panose="020B0609040504020204" pitchFamily="49" charset="0"/>
                <a:ea typeface="宋体" panose="02010600030101010101" pitchFamily="2" charset="-122"/>
              </a:rPr>
              <a:t>;</a:t>
            </a:r>
          </a:p>
          <a:p>
            <a:pPr eaLnBrk="1" hangingPunct="1">
              <a:lnSpc>
                <a:spcPct val="70000"/>
              </a:lnSpc>
              <a:buFont typeface="Wingdings" panose="05000000000000000000" pitchFamily="2" charset="2"/>
              <a:buNone/>
            </a:pPr>
            <a:r>
              <a:rPr lang="en-US" altLang="zh-CN" sz="2000" dirty="0">
                <a:solidFill>
                  <a:srgbClr val="FF3300"/>
                </a:solidFill>
                <a:latin typeface="Lucida Console" panose="020B0609040504020204" pitchFamily="49" charset="0"/>
                <a:ea typeface="宋体" panose="02010600030101010101" pitchFamily="2" charset="-122"/>
              </a:rPr>
              <a:t>      	</a:t>
            </a:r>
            <a:r>
              <a:rPr lang="en-US" altLang="zh-CN" sz="2000" dirty="0" err="1">
                <a:solidFill>
                  <a:srgbClr val="FF3300"/>
                </a:solidFill>
                <a:latin typeface="Lucida Console" panose="020B0609040504020204" pitchFamily="49" charset="0"/>
                <a:ea typeface="宋体" panose="02010600030101010101" pitchFamily="2" charset="-122"/>
              </a:rPr>
              <a:t>cout</a:t>
            </a:r>
            <a:r>
              <a:rPr lang="en-US" altLang="zh-CN" sz="2000" dirty="0">
                <a:solidFill>
                  <a:srgbClr val="FF3300"/>
                </a:solidFill>
                <a:latin typeface="Lucida Console" panose="020B0609040504020204" pitchFamily="49" charset="0"/>
                <a:ea typeface="宋体" panose="02010600030101010101" pitchFamily="2" charset="-122"/>
              </a:rPr>
              <a:t>&lt;&lt;“a has the value ”&lt;&lt;a&lt;&lt;</a:t>
            </a:r>
            <a:r>
              <a:rPr lang="en-US" altLang="zh-CN" sz="2000" dirty="0" err="1">
                <a:solidFill>
                  <a:srgbClr val="FF3300"/>
                </a:solidFill>
                <a:latin typeface="Lucida Console" panose="020B0609040504020204" pitchFamily="49" charset="0"/>
                <a:ea typeface="宋体" panose="02010600030101010101" pitchFamily="2" charset="-122"/>
              </a:rPr>
              <a:t>endl</a:t>
            </a:r>
            <a:r>
              <a:rPr lang="en-US" altLang="zh-CN" sz="2000" dirty="0">
                <a:solidFill>
                  <a:srgbClr val="FF3300"/>
                </a:solidFill>
                <a:latin typeface="Lucida Console" panose="020B0609040504020204" pitchFamily="49" charset="0"/>
                <a:ea typeface="宋体" panose="02010600030101010101" pitchFamily="2" charset="-122"/>
              </a:rPr>
              <a:t>;</a:t>
            </a:r>
          </a:p>
          <a:p>
            <a:pPr eaLnBrk="1" hangingPunct="1">
              <a:lnSpc>
                <a:spcPct val="70000"/>
              </a:lnSpc>
              <a:buFont typeface="Wingdings" panose="05000000000000000000" pitchFamily="2" charset="2"/>
              <a:buNone/>
            </a:pPr>
            <a:r>
              <a:rPr lang="en-US" altLang="zh-CN" sz="2000" dirty="0">
                <a:solidFill>
                  <a:srgbClr val="FF3300"/>
                </a:solidFill>
                <a:latin typeface="Lucida Console" panose="020B0609040504020204" pitchFamily="49" charset="0"/>
                <a:ea typeface="宋体" panose="02010600030101010101" pitchFamily="2" charset="-122"/>
              </a:rPr>
              <a:t>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4">
                                            <p:txEl>
                                              <p:pRg st="3" end="3"/>
                                            </p:txEl>
                                          </p:spTgt>
                                        </p:tgtEl>
                                        <p:attrNameLst>
                                          <p:attrName>style.visibility</p:attrName>
                                        </p:attrNameLst>
                                      </p:cBhvr>
                                      <p:to>
                                        <p:strVal val="visible"/>
                                      </p:to>
                                    </p:set>
                                    <p:animEffect transition="in" filter="fade">
                                      <p:cBhvr>
                                        <p:cTn id="7" dur="500"/>
                                        <p:tgtEl>
                                          <p:spTgt spid="32774">
                                            <p:txEl>
                                              <p:pRg st="3" end="3"/>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772"/>
                                        </p:tgtEl>
                                        <p:attrNameLst>
                                          <p:attrName>style.visibility</p:attrName>
                                        </p:attrNameLst>
                                      </p:cBhvr>
                                      <p:to>
                                        <p:strVal val="visible"/>
                                      </p:to>
                                    </p:set>
                                    <p:animEffect transition="in" filter="fade">
                                      <p:cBhvr>
                                        <p:cTn id="11"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379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F4423469-49F3-4943-AB50-DA310B1E9F3D}" type="slidenum">
              <a:rPr lang="zh-CN" altLang="en-US" sz="1000" smtClean="0">
                <a:latin typeface="Arial" panose="020B0604020202020204" pitchFamily="34" charset="0"/>
                <a:ea typeface="宋体" panose="02010600030101010101" pitchFamily="2" charset="-122"/>
              </a:rPr>
              <a:pPr>
                <a:spcBef>
                  <a:spcPct val="0"/>
                </a:spcBef>
                <a:buClrTx/>
                <a:buFontTx/>
                <a:buNone/>
              </a:pPr>
              <a:t>36</a:t>
            </a:fld>
            <a:endParaRPr lang="en-US" altLang="zh-CN" sz="1000">
              <a:latin typeface="Arial" panose="020B0604020202020204" pitchFamily="34" charset="0"/>
              <a:ea typeface="宋体" panose="02010600030101010101" pitchFamily="2" charset="-122"/>
            </a:endParaRPr>
          </a:p>
        </p:txBody>
      </p:sp>
      <p:sp>
        <p:nvSpPr>
          <p:cNvPr id="33796" name="Rectangle 2"/>
          <p:cNvSpPr>
            <a:spLocks noChangeArrowheads="1"/>
          </p:cNvSpPr>
          <p:nvPr/>
        </p:nvSpPr>
        <p:spPr bwMode="auto">
          <a:xfrm>
            <a:off x="152400" y="33528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lgn="ctr" eaLnBrk="1" hangingPunct="1">
              <a:spcBef>
                <a:spcPct val="0"/>
              </a:spcBef>
              <a:buClrTx/>
              <a:buFontTx/>
              <a:buNone/>
            </a:pPr>
            <a:endParaRPr lang="zh-CN" altLang="en-US" sz="6000" b="0">
              <a:solidFill>
                <a:schemeClr val="tx2"/>
              </a:solidFill>
              <a:latin typeface="Arial" panose="020B0604020202020204" pitchFamily="34" charset="0"/>
              <a:ea typeface="宋体" panose="02010600030101010101" pitchFamily="2" charset="-122"/>
            </a:endParaRPr>
          </a:p>
        </p:txBody>
      </p:sp>
      <p:sp>
        <p:nvSpPr>
          <p:cNvPr id="33797" name="Rectangle 3"/>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Input and Output</a:t>
            </a:r>
          </a:p>
        </p:txBody>
      </p:sp>
      <p:sp>
        <p:nvSpPr>
          <p:cNvPr id="33798" name="Rectangle 4"/>
          <p:cNvSpPr>
            <a:spLocks noGrp="1" noChangeArrowheads="1"/>
          </p:cNvSpPr>
          <p:nvPr>
            <p:ph type="body" idx="1"/>
          </p:nvPr>
        </p:nvSpPr>
        <p:spPr>
          <a:xfrm>
            <a:off x="395537" y="1628800"/>
            <a:ext cx="8519864" cy="4770437"/>
          </a:xfrm>
        </p:spPr>
        <p:txBody>
          <a:bodyPr/>
          <a:lstStyle/>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A data stream is a sequence of data</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a:t>
            </a:r>
            <a:r>
              <a:rPr lang="zh-CN" altLang="en-US" dirty="0">
                <a:latin typeface="Ebrima" panose="02000000000000000000" pitchFamily="2" charset="0"/>
                <a:ea typeface="宋体" panose="02010600030101010101" pitchFamily="2" charset="-122"/>
                <a:cs typeface="Ebrima" panose="02000000000000000000" pitchFamily="2" charset="0"/>
              </a:rPr>
              <a:t>数据流是数据组成的一个序列</a:t>
            </a:r>
            <a:r>
              <a:rPr lang="en-US" altLang="zh-CN" dirty="0">
                <a:latin typeface="Ebrima" panose="02000000000000000000" pitchFamily="2" charset="0"/>
                <a:ea typeface="Ebrima" panose="02000000000000000000" pitchFamily="2" charset="0"/>
                <a:cs typeface="Ebrima" panose="02000000000000000000" pitchFamily="2" charset="0"/>
              </a:rPr>
              <a:t>)</a:t>
            </a:r>
            <a:endParaRPr lang="zh-CN" altLang="en-US" dirty="0">
              <a:latin typeface="Ebrima" panose="02000000000000000000" pitchFamily="2" charset="0"/>
              <a:ea typeface="宋体" panose="02010600030101010101" pitchFamily="2" charset="-122"/>
              <a:cs typeface="Ebrima" panose="02000000000000000000" pitchFamily="2" charset="0"/>
            </a:endParaRPr>
          </a:p>
          <a:p>
            <a:pPr lvl="1" eaLnBrk="1" hangingPunct="1">
              <a:lnSpc>
                <a:spcPct val="90000"/>
              </a:lnSpc>
            </a:pPr>
            <a:r>
              <a:rPr lang="en-US" altLang="zh-CN" sz="2300" dirty="0">
                <a:latin typeface="Ebrima" panose="02000000000000000000" pitchFamily="2" charset="0"/>
                <a:ea typeface="Ebrima" panose="02000000000000000000" pitchFamily="2" charset="0"/>
                <a:cs typeface="Ebrima" panose="02000000000000000000" pitchFamily="2" charset="0"/>
              </a:rPr>
              <a:t>Typically in the form of characters or numbers</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An </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input stream</a:t>
            </a:r>
            <a:r>
              <a:rPr lang="en-US" altLang="zh-CN" dirty="0">
                <a:latin typeface="Ebrima" panose="02000000000000000000" pitchFamily="2" charset="0"/>
                <a:ea typeface="Ebrima" panose="02000000000000000000" pitchFamily="2" charset="0"/>
                <a:cs typeface="Ebrima" panose="02000000000000000000" pitchFamily="2" charset="0"/>
              </a:rPr>
              <a:t> is data for the program to use</a:t>
            </a:r>
          </a:p>
          <a:p>
            <a:pPr lvl="1" eaLnBrk="1" hangingPunct="1">
              <a:lnSpc>
                <a:spcPct val="90000"/>
              </a:lnSpc>
            </a:pPr>
            <a:r>
              <a:rPr lang="en-US" altLang="zh-CN" sz="2300" dirty="0">
                <a:latin typeface="Ebrima" panose="02000000000000000000" pitchFamily="2" charset="0"/>
                <a:ea typeface="Ebrima" panose="02000000000000000000" pitchFamily="2" charset="0"/>
                <a:cs typeface="Ebrima" panose="02000000000000000000" pitchFamily="2" charset="0"/>
              </a:rPr>
              <a:t>Typically originates</a:t>
            </a:r>
          </a:p>
          <a:p>
            <a:pPr lvl="2"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at the keyboard</a:t>
            </a:r>
          </a:p>
          <a:p>
            <a:pPr lvl="2"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at a file</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An </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output stream</a:t>
            </a:r>
            <a:r>
              <a:rPr lang="en-US" altLang="zh-CN" dirty="0">
                <a:latin typeface="Ebrima" panose="02000000000000000000" pitchFamily="2" charset="0"/>
                <a:ea typeface="Ebrima" panose="02000000000000000000" pitchFamily="2" charset="0"/>
                <a:cs typeface="Ebrima" panose="02000000000000000000" pitchFamily="2" charset="0"/>
              </a:rPr>
              <a:t> is the program’s output</a:t>
            </a:r>
          </a:p>
          <a:p>
            <a:pPr lvl="1" eaLnBrk="1" hangingPunct="1">
              <a:lnSpc>
                <a:spcPct val="90000"/>
              </a:lnSpc>
            </a:pPr>
            <a:r>
              <a:rPr lang="en-US" altLang="zh-CN" sz="2300" dirty="0">
                <a:latin typeface="Ebrima" panose="02000000000000000000" pitchFamily="2" charset="0"/>
                <a:ea typeface="Ebrima" panose="02000000000000000000" pitchFamily="2" charset="0"/>
                <a:cs typeface="Ebrima" panose="02000000000000000000" pitchFamily="2" charset="0"/>
              </a:rPr>
              <a:t>Destination is typically </a:t>
            </a:r>
          </a:p>
          <a:p>
            <a:pPr lvl="2"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the monitor</a:t>
            </a:r>
          </a:p>
          <a:p>
            <a:pPr lvl="2"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a file</a:t>
            </a: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584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1319EFE8-1441-4624-A52A-B7BF12224658}" type="slidenum">
              <a:rPr lang="zh-CN" altLang="en-US" sz="1000" smtClean="0">
                <a:latin typeface="Arial" panose="020B0604020202020204" pitchFamily="34" charset="0"/>
                <a:ea typeface="宋体" panose="02010600030101010101" pitchFamily="2" charset="-122"/>
              </a:rPr>
              <a:pPr>
                <a:spcBef>
                  <a:spcPct val="0"/>
                </a:spcBef>
                <a:buClrTx/>
                <a:buFontTx/>
                <a:buNone/>
              </a:pPr>
              <a:t>37</a:t>
            </a:fld>
            <a:endParaRPr lang="en-US" altLang="zh-CN" sz="1000">
              <a:latin typeface="Arial" panose="020B0604020202020204" pitchFamily="34" charset="0"/>
              <a:ea typeface="宋体" panose="02010600030101010101" pitchFamily="2" charset="-122"/>
            </a:endParaRPr>
          </a:p>
        </p:txBody>
      </p:sp>
      <p:sp>
        <p:nvSpPr>
          <p:cNvPr id="3584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Output using cout</a:t>
            </a:r>
          </a:p>
        </p:txBody>
      </p:sp>
      <p:sp>
        <p:nvSpPr>
          <p:cNvPr id="35845" name="Rectangle 3"/>
          <p:cNvSpPr>
            <a:spLocks noGrp="1" noChangeArrowheads="1"/>
          </p:cNvSpPr>
          <p:nvPr>
            <p:ph type="body" idx="1"/>
          </p:nvPr>
        </p:nvSpPr>
        <p:spPr>
          <a:xfrm>
            <a:off x="359693" y="1565275"/>
            <a:ext cx="8500814" cy="4968875"/>
          </a:xfrm>
        </p:spPr>
        <p:txBody>
          <a:bodyPr/>
          <a:lstStyle/>
          <a:p>
            <a:pPr eaLnBrk="1" hangingPunct="1">
              <a:lnSpc>
                <a:spcPct val="90000"/>
              </a:lnSpc>
            </a:pP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dirty="0">
                <a:latin typeface="Ebrima" panose="02000000000000000000" pitchFamily="2" charset="0"/>
                <a:ea typeface="Ebrima" panose="02000000000000000000" pitchFamily="2" charset="0"/>
                <a:cs typeface="Ebrima" panose="02000000000000000000" pitchFamily="2" charset="0"/>
              </a:rPr>
              <a:t> is an output stream sending data to the monitor(</a:t>
            </a:r>
            <a:r>
              <a:rPr lang="en-US" altLang="zh-CN" dirty="0" err="1">
                <a:latin typeface="Ebrima" panose="02000000000000000000" pitchFamily="2" charset="0"/>
                <a:ea typeface="Ebrima" panose="02000000000000000000" pitchFamily="2" charset="0"/>
                <a:cs typeface="Ebrima" panose="02000000000000000000" pitchFamily="2" charset="0"/>
              </a:rPr>
              <a:t>cout</a:t>
            </a:r>
            <a:r>
              <a:rPr lang="zh-CN" altLang="en-US" dirty="0">
                <a:latin typeface="Ebrima" panose="02000000000000000000" pitchFamily="2" charset="0"/>
                <a:ea typeface="楷体" panose="02010609060101010101" pitchFamily="49" charset="-122"/>
                <a:cs typeface="Ebrima" panose="02000000000000000000" pitchFamily="2" charset="0"/>
              </a:rPr>
              <a:t>是将输出流的内容发送到显示器上</a:t>
            </a:r>
            <a:r>
              <a:rPr lang="en-US" altLang="zh-CN" dirty="0">
                <a:latin typeface="Ebrima" panose="02000000000000000000" pitchFamily="2" charset="0"/>
                <a:ea typeface="Ebrima" panose="02000000000000000000" pitchFamily="2" charset="0"/>
                <a:cs typeface="Ebrima" panose="02000000000000000000" pitchFamily="2" charset="0"/>
              </a:rPr>
              <a:t>)</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The insertion operator “</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&lt;&lt;</a:t>
            </a:r>
            <a:r>
              <a:rPr lang="en-US" altLang="zh-CN" dirty="0">
                <a:latin typeface="Ebrima" panose="02000000000000000000" pitchFamily="2" charset="0"/>
                <a:ea typeface="Ebrima" panose="02000000000000000000" pitchFamily="2" charset="0"/>
                <a:cs typeface="Ebrima" panose="02000000000000000000" pitchFamily="2" charset="0"/>
              </a:rPr>
              <a:t>” inserts data into </a:t>
            </a:r>
            <a:r>
              <a:rPr lang="en-US" altLang="zh-CN" dirty="0" err="1">
                <a:latin typeface="Ebrima" panose="02000000000000000000" pitchFamily="2" charset="0"/>
                <a:ea typeface="Ebrima" panose="02000000000000000000" pitchFamily="2" charset="0"/>
                <a:cs typeface="Ebrima" panose="02000000000000000000" pitchFamily="2" charset="0"/>
              </a:rPr>
              <a:t>cout</a:t>
            </a:r>
            <a:r>
              <a:rPr lang="en-US" altLang="zh-CN" dirty="0">
                <a:latin typeface="Ebrima" panose="02000000000000000000" pitchFamily="2" charset="0"/>
                <a:ea typeface="Ebrima" panose="02000000000000000000" pitchFamily="2" charset="0"/>
                <a:cs typeface="Ebrima" panose="02000000000000000000" pitchFamily="2" charset="0"/>
              </a:rPr>
              <a:t>( &lt;&lt; </a:t>
            </a:r>
            <a:r>
              <a:rPr lang="zh-CN" altLang="en-US" dirty="0">
                <a:latin typeface="Ebrima" panose="02000000000000000000" pitchFamily="2" charset="0"/>
                <a:ea typeface="楷体" panose="02010609060101010101" pitchFamily="49" charset="-122"/>
                <a:cs typeface="Ebrima" panose="02000000000000000000" pitchFamily="2" charset="0"/>
              </a:rPr>
              <a:t>符号是将相关内容发送到 </a:t>
            </a:r>
            <a:r>
              <a:rPr lang="en-US" altLang="zh-CN" dirty="0" err="1">
                <a:latin typeface="Ebrima" panose="02000000000000000000" pitchFamily="2" charset="0"/>
                <a:ea typeface="Ebrima" panose="02000000000000000000" pitchFamily="2" charset="0"/>
                <a:cs typeface="Ebrima" panose="02000000000000000000" pitchFamily="2" charset="0"/>
              </a:rPr>
              <a:t>cout</a:t>
            </a:r>
            <a:r>
              <a:rPr lang="en-US" altLang="zh-CN" dirty="0">
                <a:latin typeface="Ebrima" panose="02000000000000000000" pitchFamily="2" charset="0"/>
                <a:ea typeface="Ebrima" panose="02000000000000000000" pitchFamily="2" charset="0"/>
                <a:cs typeface="Ebrima" panose="02000000000000000000" pitchFamily="2" charset="0"/>
              </a:rPr>
              <a:t> </a:t>
            </a:r>
            <a:r>
              <a:rPr lang="zh-CN" altLang="en-US" dirty="0">
                <a:latin typeface="Ebrima" panose="02000000000000000000" pitchFamily="2" charset="0"/>
                <a:ea typeface="楷体" panose="02010609060101010101" pitchFamily="49" charset="-122"/>
                <a:cs typeface="Ebrima" panose="02000000000000000000" pitchFamily="2" charset="0"/>
              </a:rPr>
              <a:t>流中</a:t>
            </a:r>
            <a:r>
              <a:rPr lang="en-US" altLang="zh-CN" dirty="0">
                <a:latin typeface="Ebrima" panose="02000000000000000000" pitchFamily="2" charset="0"/>
                <a:ea typeface="Ebrima" panose="02000000000000000000" pitchFamily="2" charset="0"/>
                <a:cs typeface="Ebrima" panose="02000000000000000000" pitchFamily="2" charset="0"/>
              </a:rPr>
              <a:t>)</a:t>
            </a:r>
            <a:endParaRPr lang="zh-CN" altLang="en-US" dirty="0">
              <a:latin typeface="Ebrima" panose="02000000000000000000" pitchFamily="2" charset="0"/>
              <a:ea typeface="楷体" panose="02010609060101010101" pitchFamily="49" charset="-122"/>
              <a:cs typeface="Ebrima" panose="02000000000000000000" pitchFamily="2" charset="0"/>
            </a:endParaRP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Example:</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sz="2000" b="1"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sz="2000" b="1" dirty="0">
                <a:solidFill>
                  <a:srgbClr val="FF3300"/>
                </a:solidFill>
                <a:latin typeface="Ebrima" panose="02000000000000000000" pitchFamily="2" charset="0"/>
                <a:ea typeface="Ebrima" panose="02000000000000000000" pitchFamily="2" charset="0"/>
                <a:cs typeface="Ebrima" panose="02000000000000000000" pitchFamily="2" charset="0"/>
              </a:rPr>
              <a:t> &lt;&lt; </a:t>
            </a:r>
            <a:r>
              <a:rPr lang="en-US" altLang="zh-CN" sz="2000" b="1" dirty="0" err="1">
                <a:solidFill>
                  <a:srgbClr val="FF3300"/>
                </a:solidFill>
                <a:latin typeface="Ebrima" panose="02000000000000000000" pitchFamily="2" charset="0"/>
                <a:ea typeface="Ebrima" panose="02000000000000000000" pitchFamily="2" charset="0"/>
                <a:cs typeface="Ebrima" panose="02000000000000000000" pitchFamily="2" charset="0"/>
              </a:rPr>
              <a:t>number_of_bars</a:t>
            </a:r>
            <a:r>
              <a:rPr lang="en-US" altLang="zh-CN" sz="2000" b="1" dirty="0">
                <a:solidFill>
                  <a:srgbClr val="FF3300"/>
                </a:solidFill>
                <a:latin typeface="Ebrima" panose="02000000000000000000" pitchFamily="2" charset="0"/>
                <a:ea typeface="Ebrima" panose="02000000000000000000" pitchFamily="2" charset="0"/>
                <a:cs typeface="Ebrima" panose="02000000000000000000" pitchFamily="2" charset="0"/>
              </a:rPr>
              <a:t> &lt;&lt; " candy bars\n ";</a:t>
            </a:r>
          </a:p>
          <a:p>
            <a:pPr lvl="1" eaLnBrk="1" hangingPunct="1">
              <a:lnSpc>
                <a:spcPct val="90000"/>
              </a:lnSpc>
            </a:pPr>
            <a:r>
              <a:rPr lang="en-US" altLang="zh-CN" sz="2000" dirty="0">
                <a:latin typeface="Ebrima" panose="02000000000000000000" pitchFamily="2" charset="0"/>
                <a:ea typeface="Ebrima" panose="02000000000000000000" pitchFamily="2" charset="0"/>
                <a:cs typeface="Ebrima" panose="02000000000000000000" pitchFamily="2" charset="0"/>
              </a:rPr>
              <a:t>This line sends two items to the monitor</a:t>
            </a:r>
          </a:p>
          <a:p>
            <a:pPr lvl="2"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The value of </a:t>
            </a:r>
            <a:r>
              <a:rPr lang="en-US" altLang="zh-CN" i="1" dirty="0" err="1">
                <a:solidFill>
                  <a:srgbClr val="FF3300"/>
                </a:solidFill>
                <a:latin typeface="Ebrima" panose="02000000000000000000" pitchFamily="2" charset="0"/>
                <a:ea typeface="Ebrima" panose="02000000000000000000" pitchFamily="2" charset="0"/>
                <a:cs typeface="Ebrima" panose="02000000000000000000" pitchFamily="2" charset="0"/>
              </a:rPr>
              <a:t>number_of_bars</a:t>
            </a:r>
            <a:endParaRPr lang="en-US" altLang="zh-CN" i="1" dirty="0">
              <a:solidFill>
                <a:srgbClr val="FF3300"/>
              </a:solidFill>
              <a:latin typeface="Ebrima" panose="02000000000000000000" pitchFamily="2" charset="0"/>
              <a:ea typeface="Ebrima" panose="02000000000000000000" pitchFamily="2" charset="0"/>
              <a:cs typeface="Ebrima" panose="02000000000000000000" pitchFamily="2" charset="0"/>
            </a:endParaRPr>
          </a:p>
          <a:p>
            <a:pPr lvl="2"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The quoted string of characters " candy bars\n"</a:t>
            </a:r>
          </a:p>
          <a:p>
            <a:pPr lvl="3"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Notice the space before the ‘c’ in candy</a:t>
            </a:r>
          </a:p>
          <a:p>
            <a:pPr lvl="3"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The ‘\n’ causes a new line to be started following the ‘s’ in bars</a:t>
            </a:r>
          </a:p>
          <a:p>
            <a:pPr lvl="2"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A insertion operator is used for each item of output</a:t>
            </a:r>
            <a:endParaRPr lang="zh-CN" altLang="en-US" dirty="0">
              <a:latin typeface="Ebrima" panose="02000000000000000000" pitchFamily="2" charset="0"/>
              <a:ea typeface="楷体" panose="02010609060101010101" pitchFamily="49" charset="-122"/>
              <a:cs typeface="Ebrima" panose="02000000000000000000" pitchFamily="2"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5">
                                            <p:txEl>
                                              <p:pRg st="2" end="2"/>
                                            </p:txEl>
                                          </p:spTgt>
                                        </p:tgtEl>
                                        <p:attrNameLst>
                                          <p:attrName>style.visibility</p:attrName>
                                        </p:attrNameLst>
                                      </p:cBhvr>
                                      <p:to>
                                        <p:strVal val="visible"/>
                                      </p:to>
                                    </p:set>
                                    <p:animEffect transition="in" filter="fade">
                                      <p:cBhvr>
                                        <p:cTn id="7" dur="500"/>
                                        <p:tgtEl>
                                          <p:spTgt spid="358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5">
                                            <p:txEl>
                                              <p:pRg st="3" end="3"/>
                                            </p:txEl>
                                          </p:spTgt>
                                        </p:tgtEl>
                                        <p:attrNameLst>
                                          <p:attrName>style.visibility</p:attrName>
                                        </p:attrNameLst>
                                      </p:cBhvr>
                                      <p:to>
                                        <p:strVal val="visible"/>
                                      </p:to>
                                    </p:set>
                                    <p:animEffect transition="in" filter="fade">
                                      <p:cBhvr>
                                        <p:cTn id="12" dur="500"/>
                                        <p:tgtEl>
                                          <p:spTgt spid="35845">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5845">
                                            <p:txEl>
                                              <p:pRg st="4" end="4"/>
                                            </p:txEl>
                                          </p:spTgt>
                                        </p:tgtEl>
                                        <p:attrNameLst>
                                          <p:attrName>style.visibility</p:attrName>
                                        </p:attrNameLst>
                                      </p:cBhvr>
                                      <p:to>
                                        <p:strVal val="visible"/>
                                      </p:to>
                                    </p:set>
                                    <p:animEffect transition="in" filter="fade">
                                      <p:cBhvr>
                                        <p:cTn id="15" dur="500"/>
                                        <p:tgtEl>
                                          <p:spTgt spid="3584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5845">
                                            <p:txEl>
                                              <p:pRg st="5" end="5"/>
                                            </p:txEl>
                                          </p:spTgt>
                                        </p:tgtEl>
                                        <p:attrNameLst>
                                          <p:attrName>style.visibility</p:attrName>
                                        </p:attrNameLst>
                                      </p:cBhvr>
                                      <p:to>
                                        <p:strVal val="visible"/>
                                      </p:to>
                                    </p:set>
                                    <p:animEffect transition="in" filter="fade">
                                      <p:cBhvr>
                                        <p:cTn id="18" dur="500"/>
                                        <p:tgtEl>
                                          <p:spTgt spid="3584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5845">
                                            <p:txEl>
                                              <p:pRg st="6" end="6"/>
                                            </p:txEl>
                                          </p:spTgt>
                                        </p:tgtEl>
                                        <p:attrNameLst>
                                          <p:attrName>style.visibility</p:attrName>
                                        </p:attrNameLst>
                                      </p:cBhvr>
                                      <p:to>
                                        <p:strVal val="visible"/>
                                      </p:to>
                                    </p:set>
                                    <p:animEffect transition="in" filter="fade">
                                      <p:cBhvr>
                                        <p:cTn id="21" dur="500"/>
                                        <p:tgtEl>
                                          <p:spTgt spid="3584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5845">
                                            <p:txEl>
                                              <p:pRg st="7" end="7"/>
                                            </p:txEl>
                                          </p:spTgt>
                                        </p:tgtEl>
                                        <p:attrNameLst>
                                          <p:attrName>style.visibility</p:attrName>
                                        </p:attrNameLst>
                                      </p:cBhvr>
                                      <p:to>
                                        <p:strVal val="visible"/>
                                      </p:to>
                                    </p:set>
                                    <p:animEffect transition="in" filter="fade">
                                      <p:cBhvr>
                                        <p:cTn id="24" dur="500"/>
                                        <p:tgtEl>
                                          <p:spTgt spid="35845">
                                            <p:txEl>
                                              <p:pRg st="7" end="7"/>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5845">
                                            <p:txEl>
                                              <p:pRg st="8" end="8"/>
                                            </p:txEl>
                                          </p:spTgt>
                                        </p:tgtEl>
                                        <p:attrNameLst>
                                          <p:attrName>style.visibility</p:attrName>
                                        </p:attrNameLst>
                                      </p:cBhvr>
                                      <p:to>
                                        <p:strVal val="visible"/>
                                      </p:to>
                                    </p:set>
                                    <p:animEffect transition="in" filter="fade">
                                      <p:cBhvr>
                                        <p:cTn id="28" dur="500"/>
                                        <p:tgtEl>
                                          <p:spTgt spid="3584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686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0D9D5424-4AA5-4616-B41E-66FE05DB50CB}" type="slidenum">
              <a:rPr lang="zh-CN" altLang="en-US" sz="1000" smtClean="0">
                <a:latin typeface="Arial" panose="020B0604020202020204" pitchFamily="34" charset="0"/>
                <a:ea typeface="宋体" panose="02010600030101010101" pitchFamily="2" charset="-122"/>
              </a:rPr>
              <a:pPr>
                <a:spcBef>
                  <a:spcPct val="0"/>
                </a:spcBef>
                <a:buClrTx/>
                <a:buFontTx/>
                <a:buNone/>
              </a:pPr>
              <a:t>38</a:t>
            </a:fld>
            <a:endParaRPr lang="en-US" altLang="zh-CN" sz="1000">
              <a:latin typeface="Arial" panose="020B0604020202020204" pitchFamily="34" charset="0"/>
              <a:ea typeface="宋体" panose="02010600030101010101" pitchFamily="2" charset="-122"/>
            </a:endParaRPr>
          </a:p>
        </p:txBody>
      </p:sp>
      <p:sp>
        <p:nvSpPr>
          <p:cNvPr id="3686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Examples Using cout</a:t>
            </a:r>
          </a:p>
        </p:txBody>
      </p:sp>
      <p:sp>
        <p:nvSpPr>
          <p:cNvPr id="36869" name="Rectangle 3"/>
          <p:cNvSpPr>
            <a:spLocks noGrp="1" noChangeArrowheads="1"/>
          </p:cNvSpPr>
          <p:nvPr>
            <p:ph type="body" idx="1"/>
          </p:nvPr>
        </p:nvSpPr>
        <p:spPr/>
        <p:txBody>
          <a:bodyPr/>
          <a:lstStyle/>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This produces the same result as the previous sample </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 &lt;&lt;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number_of_bars</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 ;</a:t>
            </a:r>
            <a:b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b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 &lt;&lt; " candy bars\n";</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Here arithmetic is performed in the </a:t>
            </a:r>
            <a:r>
              <a:rPr lang="en-US" altLang="zh-CN" dirty="0" err="1">
                <a:latin typeface="Ebrima" panose="02000000000000000000" pitchFamily="2" charset="0"/>
                <a:ea typeface="Ebrima" panose="02000000000000000000" pitchFamily="2" charset="0"/>
                <a:cs typeface="Ebrima" panose="02000000000000000000" pitchFamily="2" charset="0"/>
              </a:rPr>
              <a:t>cout</a:t>
            </a:r>
            <a:r>
              <a:rPr lang="en-US" altLang="zh-CN" dirty="0">
                <a:latin typeface="Ebrima" panose="02000000000000000000" pitchFamily="2" charset="0"/>
                <a:ea typeface="Ebrima" panose="02000000000000000000" pitchFamily="2" charset="0"/>
                <a:cs typeface="Ebrima" panose="02000000000000000000" pitchFamily="2" charset="0"/>
              </a:rPr>
              <a:t> statement</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 &lt;&lt; "Total cost is $" &lt;&lt; (price + tax);</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Quoted strings are enclosed in double quotes ("Walter")</a:t>
            </a:r>
          </a:p>
          <a:p>
            <a:pPr lvl="1" eaLnBrk="1" hangingPunct="1">
              <a:lnSpc>
                <a:spcPct val="90000"/>
              </a:lnSpc>
            </a:pP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Don’t use two single quotes, such as</a:t>
            </a:r>
            <a:r>
              <a:rPr lang="zh-CN" altLang="en-US" dirty="0">
                <a:solidFill>
                  <a:srgbClr val="FF3300"/>
                </a:solidFill>
                <a:latin typeface="Ebrima" panose="02000000000000000000" pitchFamily="2" charset="0"/>
                <a:ea typeface="微软雅黑" panose="020B0503020204020204" pitchFamily="34" charset="-122"/>
                <a:cs typeface="Ebrima" panose="02000000000000000000" pitchFamily="2" charset="0"/>
              </a:rPr>
              <a:t>  </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 ‘)</a:t>
            </a:r>
          </a:p>
          <a:p>
            <a:pPr eaLnBrk="1" hangingPunct="1">
              <a:lnSpc>
                <a:spcPct val="90000"/>
              </a:lnSpc>
            </a:pPr>
            <a:r>
              <a:rPr lang="en-US" altLang="zh-CN" dirty="0">
                <a:latin typeface="Ebrima" panose="02000000000000000000" pitchFamily="2" charset="0"/>
                <a:ea typeface="Ebrima" panose="02000000000000000000" pitchFamily="2" charset="0"/>
                <a:cs typeface="Ebrima" panose="02000000000000000000" pitchFamily="2" charset="0"/>
              </a:rPr>
              <a:t>A blank space can also be inserted with </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b="1" dirty="0">
                <a:solidFill>
                  <a:srgbClr val="FF3300"/>
                </a:solidFill>
                <a:latin typeface="Ebrima" panose="02000000000000000000" pitchFamily="2" charset="0"/>
                <a:ea typeface="Ebrima" panose="02000000000000000000" pitchFamily="2" charset="0"/>
                <a:cs typeface="Ebrima" panose="02000000000000000000" pitchFamily="2" charset="0"/>
              </a:rPr>
              <a:t>          </a:t>
            </a:r>
            <a:r>
              <a:rPr lang="en-US" altLang="zh-CN" b="1"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b="1" dirty="0">
                <a:solidFill>
                  <a:srgbClr val="FF3300"/>
                </a:solidFill>
                <a:latin typeface="Ebrima" panose="02000000000000000000" pitchFamily="2" charset="0"/>
                <a:ea typeface="Ebrima" panose="02000000000000000000" pitchFamily="2" charset="0"/>
                <a:cs typeface="Ebrima" panose="02000000000000000000" pitchFamily="2" charset="0"/>
              </a:rPr>
              <a:t> &lt;&lt; " " ;</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fade">
                                      <p:cBhvr>
                                        <p:cTn id="7" dur="500"/>
                                        <p:tgtEl>
                                          <p:spTgt spid="36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fade">
                                      <p:cBhvr>
                                        <p:cTn id="12" dur="500"/>
                                        <p:tgtEl>
                                          <p:spTgt spid="368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fade">
                                      <p:cBhvr>
                                        <p:cTn id="17" dur="500"/>
                                        <p:tgtEl>
                                          <p:spTgt spid="3686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6869">
                                            <p:txEl>
                                              <p:pRg st="3" end="3"/>
                                            </p:txEl>
                                          </p:spTgt>
                                        </p:tgtEl>
                                        <p:attrNameLst>
                                          <p:attrName>style.visibility</p:attrName>
                                        </p:attrNameLst>
                                      </p:cBhvr>
                                      <p:to>
                                        <p:strVal val="visible"/>
                                      </p:to>
                                    </p:set>
                                    <p:animEffect transition="in" filter="fade">
                                      <p:cBhvr>
                                        <p:cTn id="20" dur="500"/>
                                        <p:tgtEl>
                                          <p:spTgt spid="3686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869">
                                            <p:txEl>
                                              <p:pRg st="4" end="4"/>
                                            </p:txEl>
                                          </p:spTgt>
                                        </p:tgtEl>
                                        <p:attrNameLst>
                                          <p:attrName>style.visibility</p:attrName>
                                        </p:attrNameLst>
                                      </p:cBhvr>
                                      <p:to>
                                        <p:strVal val="visible"/>
                                      </p:to>
                                    </p:set>
                                    <p:animEffect transition="in" filter="fade">
                                      <p:cBhvr>
                                        <p:cTn id="25" dur="500"/>
                                        <p:tgtEl>
                                          <p:spTgt spid="368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789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3313A526-AFDF-45F0-AAD0-BA76D036DC94}" type="slidenum">
              <a:rPr lang="zh-CN" altLang="en-US" sz="1000" smtClean="0">
                <a:latin typeface="Arial" panose="020B0604020202020204" pitchFamily="34" charset="0"/>
                <a:ea typeface="宋体" panose="02010600030101010101" pitchFamily="2" charset="-122"/>
              </a:rPr>
              <a:pPr>
                <a:spcBef>
                  <a:spcPct val="0"/>
                </a:spcBef>
                <a:buClrTx/>
                <a:buFontTx/>
                <a:buNone/>
              </a:pPr>
              <a:t>39</a:t>
            </a:fld>
            <a:endParaRPr lang="en-US" altLang="zh-CN" sz="1000">
              <a:latin typeface="Arial" panose="020B0604020202020204" pitchFamily="34" charset="0"/>
              <a:ea typeface="宋体" panose="02010600030101010101" pitchFamily="2" charset="-122"/>
            </a:endParaRPr>
          </a:p>
        </p:txBody>
      </p:sp>
      <p:sp>
        <p:nvSpPr>
          <p:cNvPr id="3789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Include Directives(</a:t>
            </a:r>
            <a:r>
              <a:rPr lang="zh-CN" altLang="en-US" sz="2800" b="0">
                <a:latin typeface="微软雅黑" panose="020B0503020204020204" pitchFamily="34" charset="-122"/>
                <a:ea typeface="微软雅黑" panose="020B0503020204020204" pitchFamily="34" charset="-122"/>
              </a:rPr>
              <a:t>包含指令</a:t>
            </a:r>
            <a:r>
              <a:rPr lang="en-US" altLang="zh-CN" sz="2800" b="0">
                <a:latin typeface="微软雅黑" panose="020B0503020204020204" pitchFamily="34" charset="-122"/>
                <a:ea typeface="微软雅黑" panose="020B0503020204020204" pitchFamily="34" charset="-122"/>
              </a:rPr>
              <a:t>) </a:t>
            </a:r>
          </a:p>
        </p:txBody>
      </p:sp>
      <p:sp>
        <p:nvSpPr>
          <p:cNvPr id="37893" name="Rectangle 3"/>
          <p:cNvSpPr>
            <a:spLocks noGrp="1" noChangeArrowheads="1"/>
          </p:cNvSpPr>
          <p:nvPr>
            <p:ph type="body" idx="1"/>
          </p:nvPr>
        </p:nvSpPr>
        <p:spPr>
          <a:xfrm>
            <a:off x="900113" y="1484313"/>
            <a:ext cx="7807325" cy="4225925"/>
          </a:xfrm>
        </p:spPr>
        <p:txBody>
          <a:bodyPr/>
          <a:lstStyle/>
          <a:p>
            <a:pPr eaLnBrk="1" hangingPunct="1"/>
            <a:r>
              <a:rPr lang="en-US" altLang="zh-CN" dirty="0">
                <a:latin typeface="Ebrima" panose="02000000000000000000" pitchFamily="2" charset="0"/>
                <a:ea typeface="Ebrima" panose="02000000000000000000" pitchFamily="2" charset="0"/>
                <a:cs typeface="Ebrima" panose="02000000000000000000" pitchFamily="2" charset="0"/>
              </a:rPr>
              <a:t>Include Directives(</a:t>
            </a:r>
            <a:r>
              <a:rPr lang="zh-CN" altLang="en-US" dirty="0">
                <a:latin typeface="Ebrima" panose="02000000000000000000" pitchFamily="2" charset="0"/>
                <a:ea typeface="微软雅黑" panose="020B0503020204020204" pitchFamily="34" charset="-122"/>
                <a:cs typeface="Ebrima" panose="02000000000000000000" pitchFamily="2" charset="0"/>
              </a:rPr>
              <a:t>指令</a:t>
            </a:r>
            <a:r>
              <a:rPr lang="en-US" altLang="zh-CN" dirty="0">
                <a:latin typeface="Ebrima" panose="02000000000000000000" pitchFamily="2" charset="0"/>
                <a:ea typeface="Ebrima" panose="02000000000000000000" pitchFamily="2" charset="0"/>
                <a:cs typeface="Ebrima" panose="02000000000000000000" pitchFamily="2" charset="0"/>
              </a:rPr>
              <a:t>)</a:t>
            </a:r>
            <a:r>
              <a:rPr lang="zh-CN" altLang="en-US" dirty="0">
                <a:latin typeface="Ebrima" panose="02000000000000000000" pitchFamily="2" charset="0"/>
                <a:ea typeface="微软雅黑" panose="020B0503020204020204" pitchFamily="34" charset="-122"/>
                <a:cs typeface="Ebrima" panose="02000000000000000000" pitchFamily="2" charset="0"/>
              </a:rPr>
              <a:t> </a:t>
            </a:r>
            <a:r>
              <a:rPr lang="en-US" altLang="zh-CN" dirty="0">
                <a:latin typeface="Ebrima" panose="02000000000000000000" pitchFamily="2" charset="0"/>
                <a:ea typeface="Ebrima" panose="02000000000000000000" pitchFamily="2" charset="0"/>
                <a:cs typeface="Ebrima" panose="02000000000000000000" pitchFamily="2" charset="0"/>
              </a:rPr>
              <a:t>add library files to our programs</a:t>
            </a:r>
          </a:p>
          <a:p>
            <a:pPr lvl="1" eaLnBrk="1" hangingPunct="1"/>
            <a:r>
              <a:rPr lang="en-US" altLang="zh-CN" dirty="0">
                <a:latin typeface="Ebrima" panose="02000000000000000000" pitchFamily="2" charset="0"/>
                <a:ea typeface="Ebrima" panose="02000000000000000000" pitchFamily="2" charset="0"/>
                <a:cs typeface="Ebrima" panose="02000000000000000000" pitchFamily="2" charset="0"/>
              </a:rPr>
              <a:t>To make the definitions of the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cin</a:t>
            </a:r>
            <a:r>
              <a:rPr lang="en-US" altLang="zh-CN" dirty="0">
                <a:latin typeface="Ebrima" panose="02000000000000000000" pitchFamily="2" charset="0"/>
                <a:ea typeface="Ebrima" panose="02000000000000000000" pitchFamily="2" charset="0"/>
                <a:cs typeface="Ebrima" panose="02000000000000000000" pitchFamily="2" charset="0"/>
              </a:rPr>
              <a:t> and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dirty="0">
                <a:latin typeface="Ebrima" panose="02000000000000000000" pitchFamily="2" charset="0"/>
                <a:ea typeface="Ebrima" panose="02000000000000000000" pitchFamily="2" charset="0"/>
                <a:cs typeface="Ebrima" panose="02000000000000000000" pitchFamily="2" charset="0"/>
              </a:rPr>
              <a:t> available to </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the program:</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#include &lt;</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iostream</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&gt;</a:t>
            </a:r>
          </a:p>
          <a:p>
            <a:pPr eaLnBrk="1" hangingPunct="1"/>
            <a:r>
              <a:rPr lang="en-US" altLang="zh-CN" dirty="0">
                <a:latin typeface="Ebrima" panose="02000000000000000000" pitchFamily="2" charset="0"/>
                <a:ea typeface="Ebrima" panose="02000000000000000000" pitchFamily="2" charset="0"/>
                <a:cs typeface="Ebrima" panose="02000000000000000000" pitchFamily="2" charset="0"/>
              </a:rPr>
              <a:t>Using Directives include a collection of defined names</a:t>
            </a:r>
          </a:p>
          <a:p>
            <a:pPr lvl="1" eaLnBrk="1" hangingPunct="1"/>
            <a:r>
              <a:rPr lang="en-US" altLang="zh-CN" dirty="0">
                <a:latin typeface="Ebrima" panose="02000000000000000000" pitchFamily="2" charset="0"/>
                <a:ea typeface="Ebrima" panose="02000000000000000000" pitchFamily="2" charset="0"/>
                <a:cs typeface="Ebrima" panose="02000000000000000000" pitchFamily="2" charset="0"/>
              </a:rPr>
              <a:t>To make the names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cin</a:t>
            </a:r>
            <a:r>
              <a:rPr lang="en-US" altLang="zh-CN" dirty="0">
                <a:latin typeface="Ebrima" panose="02000000000000000000" pitchFamily="2" charset="0"/>
                <a:ea typeface="Ebrima" panose="02000000000000000000" pitchFamily="2" charset="0"/>
                <a:cs typeface="Ebrima" panose="02000000000000000000" pitchFamily="2" charset="0"/>
              </a:rPr>
              <a:t> and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cout</a:t>
            </a:r>
            <a:r>
              <a:rPr lang="en-US" altLang="zh-CN" dirty="0">
                <a:latin typeface="Ebrima" panose="02000000000000000000" pitchFamily="2" charset="0"/>
                <a:ea typeface="Ebrima" panose="02000000000000000000" pitchFamily="2" charset="0"/>
                <a:cs typeface="Ebrima" panose="02000000000000000000" pitchFamily="2" charset="0"/>
              </a:rPr>
              <a:t> available to our program:</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using namespace </a:t>
            </a:r>
            <a:r>
              <a:rPr lang="en-US" altLang="zh-CN" dirty="0" err="1">
                <a:solidFill>
                  <a:srgbClr val="FF3300"/>
                </a:solidFill>
                <a:latin typeface="Ebrima" panose="02000000000000000000" pitchFamily="2" charset="0"/>
                <a:ea typeface="Ebrima" panose="02000000000000000000" pitchFamily="2" charset="0"/>
                <a:cs typeface="Ebrima" panose="02000000000000000000" pitchFamily="2" charset="0"/>
              </a:rPr>
              <a:t>std</a:t>
            </a:r>
            <a:r>
              <a:rPr lang="en-US" altLang="zh-CN" dirty="0">
                <a:solidFill>
                  <a:srgbClr val="FF3300"/>
                </a:solidFill>
                <a:latin typeface="Ebrima" panose="02000000000000000000" pitchFamily="2" charset="0"/>
                <a:ea typeface="Ebrima" panose="02000000000000000000" pitchFamily="2" charset="0"/>
                <a:cs typeface="Ebrima" panose="02000000000000000000" pitchFamily="2" charset="0"/>
              </a:rPr>
              <a:t>;</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ea typeface="楷体" panose="02010609060101010101" pitchFamily="49" charset="-122"/>
                <a:cs typeface="Times New Roman" panose="02020603050405020304" pitchFamily="18" charset="0"/>
              </a:rPr>
              <a:t>程序编写完成后为什么不直接让计算机执行，为什么还要编译？</a:t>
            </a:r>
            <a:endParaRPr lang="en-US" altLang="zh-CN" dirty="0">
              <a:ea typeface="楷体" panose="02010609060101010101" pitchFamily="49" charset="-122"/>
              <a:cs typeface="Times New Roman" panose="02020603050405020304" pitchFamily="18" charset="0"/>
            </a:endParaRPr>
          </a:p>
          <a:p>
            <a:endParaRPr lang="en-US" altLang="zh-CN" dirty="0">
              <a:ea typeface="楷体" panose="02010609060101010101" pitchFamily="49" charset="-122"/>
              <a:cs typeface="Times New Roman" panose="02020603050405020304" pitchFamily="18" charset="0"/>
            </a:endParaRPr>
          </a:p>
          <a:p>
            <a:endParaRPr lang="en-US" altLang="zh-CN" dirty="0">
              <a:ea typeface="楷体" panose="02010609060101010101" pitchFamily="49" charset="-122"/>
              <a:cs typeface="Times New Roman" panose="02020603050405020304" pitchFamily="18" charset="0"/>
            </a:endParaRPr>
          </a:p>
          <a:p>
            <a:r>
              <a:rPr lang="zh-CN" altLang="zh-CN" dirty="0"/>
              <a:t>编译器除了将高级语言翻译成绩机器语言，还有什么作用？编译通过了，编程是否就顺利完成了？</a:t>
            </a:r>
          </a:p>
          <a:p>
            <a:pPr marL="0" indent="0">
              <a:buNone/>
            </a:pPr>
            <a:endParaRPr lang="zh-CN" altLang="en-US" dirty="0"/>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4</a:t>
            </a:fld>
            <a:endParaRPr lang="en-US" altLang="zh-CN"/>
          </a:p>
        </p:txBody>
      </p:sp>
    </p:spTree>
    <p:extLst>
      <p:ext uri="{BB962C8B-B14F-4D97-AF65-F5344CB8AC3E}">
        <p14:creationId xmlns:p14="http://schemas.microsoft.com/office/powerpoint/2010/main" val="49324561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3993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6D12948-26D3-43D2-B0E1-B964089BAA38}" type="slidenum">
              <a:rPr lang="zh-CN" altLang="en-US" sz="1000" smtClean="0">
                <a:latin typeface="Arial" panose="020B0604020202020204" pitchFamily="34" charset="0"/>
                <a:ea typeface="宋体" panose="02010600030101010101" pitchFamily="2" charset="-122"/>
              </a:rPr>
              <a:pPr>
                <a:spcBef>
                  <a:spcPct val="0"/>
                </a:spcBef>
                <a:buClrTx/>
                <a:buFontTx/>
                <a:buNone/>
              </a:pPr>
              <a:t>40</a:t>
            </a:fld>
            <a:endParaRPr lang="en-US" altLang="zh-CN" sz="1000">
              <a:latin typeface="Arial" panose="020B0604020202020204" pitchFamily="34" charset="0"/>
              <a:ea typeface="宋体" panose="02010600030101010101" pitchFamily="2" charset="-122"/>
            </a:endParaRPr>
          </a:p>
        </p:txBody>
      </p:sp>
      <p:sp>
        <p:nvSpPr>
          <p:cNvPr id="3994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Escape Sequences(</a:t>
            </a:r>
            <a:r>
              <a:rPr lang="zh-CN" altLang="en-US" sz="2800" b="0">
                <a:latin typeface="微软雅黑" panose="020B0503020204020204" pitchFamily="34" charset="-122"/>
                <a:ea typeface="微软雅黑" panose="020B0503020204020204" pitchFamily="34" charset="-122"/>
              </a:rPr>
              <a:t>转义序列</a:t>
            </a:r>
            <a:r>
              <a:rPr lang="en-US" altLang="zh-CN" sz="2800" b="0">
                <a:latin typeface="微软雅黑" panose="020B0503020204020204" pitchFamily="34" charset="-122"/>
                <a:ea typeface="微软雅黑" panose="020B0503020204020204" pitchFamily="34" charset="-122"/>
              </a:rPr>
              <a:t>)</a:t>
            </a:r>
          </a:p>
        </p:txBody>
      </p:sp>
      <p:sp>
        <p:nvSpPr>
          <p:cNvPr id="39941" name="Rectangle 3"/>
          <p:cNvSpPr>
            <a:spLocks noGrp="1" noChangeArrowheads="1"/>
          </p:cNvSpPr>
          <p:nvPr>
            <p:ph type="body" idx="1"/>
          </p:nvPr>
        </p:nvSpPr>
        <p:spPr>
          <a:xfrm>
            <a:off x="684213" y="1557338"/>
            <a:ext cx="8229600" cy="4572000"/>
          </a:xfrm>
        </p:spPr>
        <p:txBody>
          <a:bodyPr/>
          <a:lstStyle/>
          <a:p>
            <a:pPr eaLnBrk="1" hangingPunct="1"/>
            <a:r>
              <a:rPr lang="en-US" altLang="zh-CN" dirty="0">
                <a:latin typeface="Ebrima" panose="02000000000000000000" pitchFamily="2" charset="0"/>
                <a:ea typeface="Ebrima" panose="02000000000000000000" pitchFamily="2" charset="0"/>
                <a:cs typeface="Ebrima" panose="02000000000000000000" pitchFamily="2" charset="0"/>
              </a:rPr>
              <a:t>Escape sequences tell the compiler to treat characters in a special way</a:t>
            </a:r>
          </a:p>
          <a:p>
            <a:pPr eaLnBrk="1" hangingPunct="1"/>
            <a:r>
              <a:rPr lang="en-US" altLang="zh-CN" dirty="0">
                <a:latin typeface="Ebrima" panose="02000000000000000000" pitchFamily="2" charset="0"/>
                <a:ea typeface="Ebrima" panose="02000000000000000000" pitchFamily="2" charset="0"/>
                <a:cs typeface="Ebrima" panose="02000000000000000000" pitchFamily="2" charset="0"/>
              </a:rPr>
              <a:t>‘\’ is the escape character(</a:t>
            </a:r>
            <a:r>
              <a:rPr lang="zh-CN" altLang="en-US" dirty="0">
                <a:latin typeface="Ebrima" panose="02000000000000000000" pitchFamily="2" charset="0"/>
                <a:ea typeface="微软雅黑" panose="020B0503020204020204" pitchFamily="34" charset="-122"/>
                <a:cs typeface="Ebrima" panose="02000000000000000000" pitchFamily="2" charset="0"/>
              </a:rPr>
              <a:t>转义符</a:t>
            </a:r>
            <a:r>
              <a:rPr lang="en-US" altLang="zh-CN" dirty="0">
                <a:latin typeface="Ebrima" panose="02000000000000000000" pitchFamily="2" charset="0"/>
                <a:ea typeface="Ebrima" panose="02000000000000000000" pitchFamily="2" charset="0"/>
                <a:cs typeface="Ebrima" panose="02000000000000000000" pitchFamily="2" charset="0"/>
              </a:rPr>
              <a:t>)</a:t>
            </a:r>
            <a:endParaRPr lang="zh-CN" altLang="en-US" dirty="0">
              <a:latin typeface="Ebrima" panose="02000000000000000000" pitchFamily="2" charset="0"/>
              <a:ea typeface="微软雅黑" panose="020B0503020204020204" pitchFamily="34" charset="-122"/>
              <a:cs typeface="Ebrima" panose="02000000000000000000" pitchFamily="2" charset="0"/>
            </a:endParaRPr>
          </a:p>
          <a:p>
            <a:pPr lvl="1" eaLnBrk="1" hangingPunct="1"/>
            <a:r>
              <a:rPr lang="en-US" altLang="zh-CN" sz="2300" dirty="0">
                <a:latin typeface="Ebrima" panose="02000000000000000000" pitchFamily="2" charset="0"/>
                <a:ea typeface="Ebrima" panose="02000000000000000000" pitchFamily="2" charset="0"/>
                <a:cs typeface="Ebrima" panose="02000000000000000000" pitchFamily="2" charset="0"/>
              </a:rPr>
              <a:t>To create a newline in output use </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\n  –    </a:t>
            </a:r>
            <a:r>
              <a:rPr lang="en-US" altLang="zh-CN" sz="2300" dirty="0" err="1">
                <a:latin typeface="Ebrima" panose="02000000000000000000" pitchFamily="2" charset="0"/>
                <a:ea typeface="Ebrima" panose="02000000000000000000" pitchFamily="2" charset="0"/>
                <a:cs typeface="Ebrima" panose="02000000000000000000" pitchFamily="2" charset="0"/>
              </a:rPr>
              <a:t>cout</a:t>
            </a:r>
            <a:r>
              <a:rPr lang="en-US" altLang="zh-CN" sz="2300" dirty="0">
                <a:latin typeface="Ebrima" panose="02000000000000000000" pitchFamily="2" charset="0"/>
                <a:ea typeface="Ebrima" panose="02000000000000000000" pitchFamily="2" charset="0"/>
                <a:cs typeface="Ebrima" panose="02000000000000000000" pitchFamily="2" charset="0"/>
              </a:rPr>
              <a:t> &lt;&lt; "\n";</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or the newer alternative</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a:t>
            </a:r>
            <a:r>
              <a:rPr lang="en-US" altLang="zh-CN" sz="2300" dirty="0" err="1">
                <a:latin typeface="Ebrima" panose="02000000000000000000" pitchFamily="2" charset="0"/>
                <a:ea typeface="Ebrima" panose="02000000000000000000" pitchFamily="2" charset="0"/>
                <a:cs typeface="Ebrima" panose="02000000000000000000" pitchFamily="2" charset="0"/>
              </a:rPr>
              <a:t>cout</a:t>
            </a:r>
            <a:r>
              <a:rPr lang="en-US" altLang="zh-CN" sz="2300" dirty="0">
                <a:latin typeface="Ebrima" panose="02000000000000000000" pitchFamily="2" charset="0"/>
                <a:ea typeface="Ebrima" panose="02000000000000000000" pitchFamily="2" charset="0"/>
                <a:cs typeface="Ebrima" panose="02000000000000000000" pitchFamily="2" charset="0"/>
              </a:rPr>
              <a:t> &lt;&lt; </a:t>
            </a:r>
            <a:r>
              <a:rPr lang="en-US" altLang="zh-CN" sz="2300" dirty="0" err="1">
                <a:latin typeface="Ebrima" panose="02000000000000000000" pitchFamily="2" charset="0"/>
                <a:ea typeface="Ebrima" panose="02000000000000000000" pitchFamily="2" charset="0"/>
                <a:cs typeface="Ebrima" panose="02000000000000000000" pitchFamily="2" charset="0"/>
              </a:rPr>
              <a:t>endl</a:t>
            </a:r>
            <a:r>
              <a:rPr lang="en-US" altLang="zh-CN" sz="2300" dirty="0">
                <a:latin typeface="Ebrima" panose="02000000000000000000" pitchFamily="2" charset="0"/>
                <a:ea typeface="Ebrima" panose="02000000000000000000" pitchFamily="2" charset="0"/>
                <a:cs typeface="Ebrima" panose="02000000000000000000" pitchFamily="2" charset="0"/>
              </a:rPr>
              <a:t>;</a:t>
            </a:r>
          </a:p>
          <a:p>
            <a:pPr lvl="1" eaLnBrk="1" hangingPunct="1"/>
            <a:r>
              <a:rPr lang="en-US" altLang="zh-CN" sz="2300" dirty="0">
                <a:latin typeface="Ebrima" panose="02000000000000000000" pitchFamily="2" charset="0"/>
                <a:ea typeface="Ebrima" panose="02000000000000000000" pitchFamily="2" charset="0"/>
                <a:cs typeface="Ebrima" panose="02000000000000000000" pitchFamily="2" charset="0"/>
              </a:rPr>
              <a:t>Other escape sequences:</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\t  	--  a tab</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  	--  a backslash character</a:t>
            </a:r>
            <a:br>
              <a:rPr lang="en-US" altLang="zh-CN" sz="2300" dirty="0">
                <a:latin typeface="Ebrima" panose="02000000000000000000" pitchFamily="2" charset="0"/>
                <a:ea typeface="Ebrima" panose="02000000000000000000" pitchFamily="2" charset="0"/>
                <a:cs typeface="Ebrima" panose="02000000000000000000" pitchFamily="2" charset="0"/>
              </a:rPr>
            </a:br>
            <a:r>
              <a:rPr lang="en-US" altLang="zh-CN" sz="2300" dirty="0">
                <a:latin typeface="Ebrima" panose="02000000000000000000" pitchFamily="2" charset="0"/>
                <a:ea typeface="Ebrima" panose="02000000000000000000" pitchFamily="2" charset="0"/>
                <a:cs typeface="Ebrima" panose="02000000000000000000" pitchFamily="2" charset="0"/>
              </a:rPr>
              <a:t>             \"  	--  a quote character</a:t>
            </a: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096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7E677874-AAC6-4EE9-B408-B30F55140392}" type="slidenum">
              <a:rPr lang="zh-CN" altLang="en-US" sz="1000" smtClean="0">
                <a:latin typeface="Arial" panose="020B0604020202020204" pitchFamily="34" charset="0"/>
                <a:ea typeface="宋体" panose="02010600030101010101" pitchFamily="2" charset="-122"/>
              </a:rPr>
              <a:pPr>
                <a:spcBef>
                  <a:spcPct val="0"/>
                </a:spcBef>
                <a:buClrTx/>
                <a:buFontTx/>
                <a:buNone/>
              </a:pPr>
              <a:t>41</a:t>
            </a:fld>
            <a:endParaRPr lang="en-US" altLang="zh-CN" sz="1000">
              <a:latin typeface="Arial" panose="020B0604020202020204" pitchFamily="34" charset="0"/>
              <a:ea typeface="宋体" panose="02010600030101010101" pitchFamily="2" charset="-122"/>
            </a:endParaRPr>
          </a:p>
        </p:txBody>
      </p:sp>
      <p:sp>
        <p:nvSpPr>
          <p:cNvPr id="4096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3. Comments(</a:t>
            </a:r>
            <a:r>
              <a:rPr lang="zh-CN" altLang="en-US" sz="2800" b="0">
                <a:latin typeface="微软雅黑" panose="020B0503020204020204" pitchFamily="34" charset="-122"/>
                <a:ea typeface="微软雅黑" panose="020B0503020204020204" pitchFamily="34" charset="-122"/>
              </a:rPr>
              <a:t>注释</a:t>
            </a:r>
            <a:r>
              <a:rPr lang="en-US" altLang="zh-CN" sz="2800" b="0">
                <a:latin typeface="微软雅黑" panose="020B0503020204020204" pitchFamily="34" charset="-122"/>
                <a:ea typeface="微软雅黑" panose="020B0503020204020204" pitchFamily="34" charset="-122"/>
              </a:rPr>
              <a:t>)</a:t>
            </a:r>
          </a:p>
        </p:txBody>
      </p:sp>
      <p:sp>
        <p:nvSpPr>
          <p:cNvPr id="40965" name="Rectangle 3"/>
          <p:cNvSpPr>
            <a:spLocks noGrp="1" noChangeArrowheads="1"/>
          </p:cNvSpPr>
          <p:nvPr>
            <p:ph type="body" idx="1"/>
          </p:nvPr>
        </p:nvSpPr>
        <p:spPr>
          <a:xfrm>
            <a:off x="289557" y="1628800"/>
            <a:ext cx="8641085" cy="4648200"/>
          </a:xfrm>
        </p:spPr>
        <p:txBody>
          <a:bodyPr/>
          <a:lstStyle/>
          <a:p>
            <a:pPr eaLnBrk="1" hangingPunct="1"/>
            <a:r>
              <a:rPr lang="en-US" altLang="zh-CN" sz="2800" dirty="0">
                <a:latin typeface="微软雅黑" panose="020B0503020204020204" pitchFamily="34" charset="-122"/>
                <a:ea typeface="微软雅黑" panose="020B0503020204020204" pitchFamily="34" charset="-122"/>
                <a:cs typeface="Tahoma" panose="020B0604030504040204" pitchFamily="34" charset="0"/>
              </a:rPr>
              <a:t>Comments</a:t>
            </a:r>
            <a:r>
              <a:rPr lang="zh-CN" altLang="en-US" sz="2800" dirty="0">
                <a:latin typeface="微软雅黑" panose="020B0503020204020204" pitchFamily="34" charset="-122"/>
                <a:ea typeface="微软雅黑" panose="020B0503020204020204" pitchFamily="34" charset="-122"/>
                <a:cs typeface="Tahoma" panose="020B0604030504040204" pitchFamily="34" charset="0"/>
              </a:rPr>
              <a:t>（注释）</a:t>
            </a:r>
          </a:p>
          <a:p>
            <a:pPr lvl="1" eaLnBrk="1" hangingPunct="1"/>
            <a:r>
              <a:rPr lang="en-US" altLang="zh-CN" sz="2600" dirty="0">
                <a:latin typeface="微软雅黑" panose="020B0503020204020204" pitchFamily="34" charset="-122"/>
                <a:ea typeface="微软雅黑" panose="020B0503020204020204" pitchFamily="34" charset="-122"/>
                <a:cs typeface="Tahoma" panose="020B0604030504040204" pitchFamily="34" charset="0"/>
              </a:rPr>
              <a:t>Document programs</a:t>
            </a:r>
          </a:p>
          <a:p>
            <a:pPr lvl="1" eaLnBrk="1" hangingPunct="1"/>
            <a:r>
              <a:rPr lang="en-US" altLang="zh-CN" sz="2600" dirty="0">
                <a:latin typeface="微软雅黑" panose="020B0503020204020204" pitchFamily="34" charset="-122"/>
                <a:ea typeface="微软雅黑" panose="020B0503020204020204" pitchFamily="34" charset="-122"/>
                <a:cs typeface="Tahoma" panose="020B0604030504040204" pitchFamily="34" charset="0"/>
              </a:rPr>
              <a:t>Improve program readability</a:t>
            </a:r>
            <a:r>
              <a:rPr lang="zh-CN" altLang="en-US" sz="2600" dirty="0">
                <a:latin typeface="微软雅黑" panose="020B0503020204020204" pitchFamily="34" charset="-122"/>
                <a:ea typeface="微软雅黑" panose="020B0503020204020204" pitchFamily="34" charset="-122"/>
                <a:cs typeface="Tahoma" panose="020B0604030504040204" pitchFamily="34" charset="0"/>
              </a:rPr>
              <a:t>（可读性）</a:t>
            </a:r>
          </a:p>
          <a:p>
            <a:pPr lvl="1" eaLnBrk="1" hangingPunct="1"/>
            <a:r>
              <a:rPr lang="en-US" altLang="zh-CN" sz="2600" dirty="0">
                <a:latin typeface="微软雅黑" panose="020B0503020204020204" pitchFamily="34" charset="-122"/>
                <a:ea typeface="微软雅黑" panose="020B0503020204020204" pitchFamily="34" charset="-122"/>
                <a:cs typeface="Tahoma" panose="020B0604030504040204" pitchFamily="34" charset="0"/>
              </a:rPr>
              <a:t>Ignored by compiler</a:t>
            </a:r>
          </a:p>
          <a:p>
            <a:pPr lvl="1" eaLnBrk="1" hangingPunct="1"/>
            <a:r>
              <a:rPr lang="en-US" altLang="zh-CN" sz="2600" dirty="0">
                <a:latin typeface="微软雅黑" panose="020B0503020204020204" pitchFamily="34" charset="-122"/>
                <a:ea typeface="微软雅黑" panose="020B0503020204020204" pitchFamily="34" charset="-122"/>
                <a:cs typeface="Tahoma" panose="020B0604030504040204" pitchFamily="34" charset="0"/>
              </a:rPr>
              <a:t>Single-line comment</a:t>
            </a:r>
          </a:p>
          <a:p>
            <a:pPr lvl="2" eaLnBrk="1" hangingPunct="1"/>
            <a:r>
              <a:rPr lang="en-US" altLang="zh-CN" sz="2600" dirty="0">
                <a:latin typeface="微软雅黑" panose="020B0503020204020204" pitchFamily="34" charset="-122"/>
                <a:ea typeface="微软雅黑" panose="020B0503020204020204" pitchFamily="34" charset="-122"/>
                <a:cs typeface="Tahoma" panose="020B0604030504040204" pitchFamily="34" charset="0"/>
              </a:rPr>
              <a:t>Begin with </a:t>
            </a:r>
            <a:r>
              <a:rPr lang="en-US" altLang="zh-CN" sz="2600" b="1" dirty="0">
                <a:solidFill>
                  <a:srgbClr val="FF3300"/>
                </a:solidFill>
                <a:latin typeface="微软雅黑" panose="020B0503020204020204" pitchFamily="34" charset="-122"/>
                <a:ea typeface="微软雅黑" panose="020B0503020204020204" pitchFamily="34" charset="-122"/>
                <a:cs typeface="Tahoma" panose="020B0604030504040204" pitchFamily="34" charset="0"/>
              </a:rPr>
              <a:t>//</a:t>
            </a:r>
          </a:p>
          <a:p>
            <a:pPr lvl="2" eaLnBrk="1" hangingPunct="1"/>
            <a:r>
              <a:rPr lang="en-US" altLang="zh-CN" sz="2600" dirty="0">
                <a:latin typeface="微软雅黑" panose="020B0503020204020204" pitchFamily="34" charset="-122"/>
                <a:ea typeface="微软雅黑" panose="020B0503020204020204" pitchFamily="34" charset="-122"/>
                <a:cs typeface="Tahoma" panose="020B0604030504040204" pitchFamily="34" charset="0"/>
              </a:rPr>
              <a:t>Cannot span more than one line </a:t>
            </a:r>
            <a:r>
              <a:rPr lang="zh-CN" altLang="en-US" sz="2600" dirty="0">
                <a:latin typeface="微软雅黑" panose="020B0503020204020204" pitchFamily="34" charset="-122"/>
                <a:ea typeface="微软雅黑" panose="020B0503020204020204" pitchFamily="34" charset="-122"/>
                <a:cs typeface="Tahoma" panose="020B0604030504040204" pitchFamily="34" charset="0"/>
              </a:rPr>
              <a:t>（只能占一行）</a:t>
            </a:r>
          </a:p>
          <a:p>
            <a:pPr lvl="1" eaLnBrk="1" hangingPunct="1"/>
            <a:r>
              <a:rPr lang="en-US" altLang="zh-CN" dirty="0">
                <a:latin typeface="微软雅黑" panose="020B0503020204020204" pitchFamily="34" charset="-122"/>
                <a:ea typeface="微软雅黑" panose="020B0503020204020204" pitchFamily="34" charset="-122"/>
                <a:cs typeface="Tahoma" panose="020B0604030504040204" pitchFamily="34" charset="0"/>
              </a:rPr>
              <a:t>C</a:t>
            </a:r>
            <a:r>
              <a:rPr lang="zh-CN" altLang="en-US" dirty="0">
                <a:latin typeface="微软雅黑" panose="020B0503020204020204" pitchFamily="34" charset="-122"/>
                <a:ea typeface="微软雅黑" panose="020B0503020204020204" pitchFamily="34" charset="-122"/>
                <a:cs typeface="Tahoma" panose="020B0604030504040204" pitchFamily="34" charset="0"/>
              </a:rPr>
              <a:t>风格注释           </a:t>
            </a:r>
            <a:r>
              <a:rPr lang="en-US" altLang="zh-CN" dirty="0">
                <a:solidFill>
                  <a:srgbClr val="FF3300"/>
                </a:solidFill>
                <a:latin typeface="微软雅黑" panose="020B0503020204020204" pitchFamily="34" charset="-122"/>
                <a:ea typeface="微软雅黑" panose="020B0503020204020204" pitchFamily="34" charset="-122"/>
                <a:cs typeface="Tahoma" panose="020B0604030504040204" pitchFamily="34" charset="0"/>
              </a:rPr>
              <a:t>/*   */</a:t>
            </a:r>
          </a:p>
          <a:p>
            <a:pPr lvl="2" eaLnBrk="1" hangingPunct="1"/>
            <a:r>
              <a:rPr lang="en-US" altLang="zh-CN" sz="2600" dirty="0">
                <a:latin typeface="微软雅黑" panose="020B0503020204020204" pitchFamily="34" charset="-122"/>
                <a:ea typeface="微软雅黑" panose="020B0503020204020204" pitchFamily="34" charset="-122"/>
                <a:cs typeface="Tahoma" panose="020B0604030504040204" pitchFamily="34" charset="0"/>
              </a:rPr>
              <a:t>Can span more than one line(</a:t>
            </a:r>
            <a:r>
              <a:rPr lang="zh-CN" altLang="en-US" sz="2600" dirty="0">
                <a:latin typeface="微软雅黑" panose="020B0503020204020204" pitchFamily="34" charset="-122"/>
                <a:ea typeface="微软雅黑" panose="020B0503020204020204" pitchFamily="34" charset="-122"/>
                <a:cs typeface="Tahoma" panose="020B0604030504040204" pitchFamily="34" charset="0"/>
              </a:rPr>
              <a:t>可以占多行</a:t>
            </a:r>
            <a:r>
              <a:rPr lang="en-US" altLang="zh-CN" sz="2600" dirty="0">
                <a:latin typeface="微软雅黑" panose="020B0503020204020204" pitchFamily="34" charset="-122"/>
                <a:ea typeface="微软雅黑" panose="020B0503020204020204" pitchFamily="34" charset="-122"/>
                <a:cs typeface="Tahoma" panose="020B0604030504040204" pitchFamily="34" charset="0"/>
              </a:rPr>
              <a:t>)</a:t>
            </a:r>
            <a:endParaRPr lang="en-US" altLang="zh-CN" sz="3100" dirty="0">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微软雅黑" panose="020B0503020204020204" pitchFamily="34" charset="-122"/>
                <a:ea typeface="微软雅黑" panose="020B0503020204020204" pitchFamily="34" charset="-122"/>
              </a:rPr>
              <a:t>http://xinxi.xaufe.edu.cn</a:t>
            </a:r>
          </a:p>
        </p:txBody>
      </p:sp>
      <p:sp>
        <p:nvSpPr>
          <p:cNvPr id="4198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B1938E64-F921-4E50-A901-E73E12F84F08}" type="slidenum">
              <a:rPr lang="zh-CN" altLang="en-US" sz="1000" smtClean="0">
                <a:latin typeface="微软雅黑" panose="020B0503020204020204" pitchFamily="34" charset="-122"/>
                <a:ea typeface="微软雅黑" panose="020B0503020204020204" pitchFamily="34" charset="-122"/>
              </a:rPr>
              <a:pPr>
                <a:spcBef>
                  <a:spcPct val="0"/>
                </a:spcBef>
                <a:buClrTx/>
                <a:buFontTx/>
                <a:buNone/>
              </a:pPr>
              <a:t>42</a:t>
            </a:fld>
            <a:endParaRPr lang="en-US" altLang="zh-CN" sz="1000">
              <a:latin typeface="微软雅黑" panose="020B0503020204020204" pitchFamily="34" charset="-122"/>
              <a:ea typeface="微软雅黑" panose="020B0503020204020204" pitchFamily="34" charset="-122"/>
            </a:endParaRPr>
          </a:p>
        </p:txBody>
      </p:sp>
      <p:sp>
        <p:nvSpPr>
          <p:cNvPr id="41988" name="Rectangle 3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dirty="0">
              <a:latin typeface="微软雅黑" panose="020B0503020204020204" pitchFamily="34" charset="-122"/>
              <a:ea typeface="微软雅黑" panose="020B0503020204020204" pitchFamily="34" charset="-122"/>
            </a:endParaRPr>
          </a:p>
        </p:txBody>
      </p:sp>
      <p:sp>
        <p:nvSpPr>
          <p:cNvPr id="41989" name="Rectangle 2"/>
          <p:cNvSpPr>
            <a:spLocks noGrp="1" noChangeArrowheads="1"/>
          </p:cNvSpPr>
          <p:nvPr>
            <p:ph type="body" idx="1"/>
          </p:nvPr>
        </p:nvSpPr>
        <p:spPr>
          <a:xfrm>
            <a:off x="250825" y="188913"/>
            <a:ext cx="3816350" cy="573087"/>
          </a:xfrm>
        </p:spPr>
        <p:txBody>
          <a:bodyPr/>
          <a:lstStyle/>
          <a:p>
            <a:pPr eaLnBrk="1" hangingPunct="1">
              <a:buFont typeface="Wingdings" panose="05000000000000000000" pitchFamily="2" charset="2"/>
              <a:buNone/>
            </a:pPr>
            <a:r>
              <a:rPr lang="zh-CN" altLang="en-US">
                <a:latin typeface="隶书" panose="02010509060101010101" pitchFamily="49" charset="-122"/>
                <a:ea typeface="隶书" panose="02010509060101010101" pitchFamily="49" charset="-122"/>
              </a:rPr>
              <a:t> </a:t>
            </a:r>
            <a:r>
              <a:rPr lang="en-US" altLang="zh-CN">
                <a:latin typeface="隶书" panose="02010509060101010101" pitchFamily="49" charset="-122"/>
                <a:ea typeface="隶书" panose="02010509060101010101" pitchFamily="49" charset="-122"/>
              </a:rPr>
              <a:t>4. </a:t>
            </a:r>
            <a:r>
              <a:rPr lang="zh-CN" altLang="en-US">
                <a:latin typeface="隶书" panose="02010509060101010101" pitchFamily="49" charset="-122"/>
                <a:ea typeface="隶书" panose="02010509060101010101" pitchFamily="49" charset="-122"/>
              </a:rPr>
              <a:t>数据类型</a:t>
            </a:r>
          </a:p>
          <a:p>
            <a:pPr lvl="1" eaLnBrk="1" hangingPunct="1"/>
            <a:endParaRPr lang="zh-CN" altLang="en-US">
              <a:latin typeface="隶书" panose="02010509060101010101" pitchFamily="49" charset="-122"/>
              <a:ea typeface="隶书" panose="02010509060101010101" pitchFamily="49" charset="-122"/>
            </a:endParaRPr>
          </a:p>
        </p:txBody>
      </p:sp>
      <p:sp>
        <p:nvSpPr>
          <p:cNvPr id="41990" name="AutoShape 3"/>
          <p:cNvSpPr>
            <a:spLocks/>
          </p:cNvSpPr>
          <p:nvPr/>
        </p:nvSpPr>
        <p:spPr bwMode="auto">
          <a:xfrm>
            <a:off x="1768475" y="1941513"/>
            <a:ext cx="304800" cy="4552950"/>
          </a:xfrm>
          <a:prstGeom prst="leftBrace">
            <a:avLst>
              <a:gd name="adj1" fmla="val 12447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sp>
        <p:nvSpPr>
          <p:cNvPr id="41991" name="AutoShape 4"/>
          <p:cNvSpPr>
            <a:spLocks/>
          </p:cNvSpPr>
          <p:nvPr/>
        </p:nvSpPr>
        <p:spPr bwMode="auto">
          <a:xfrm>
            <a:off x="3597275" y="1027113"/>
            <a:ext cx="133350" cy="1843087"/>
          </a:xfrm>
          <a:prstGeom prst="leftBrace">
            <a:avLst>
              <a:gd name="adj1" fmla="val 11517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sp>
        <p:nvSpPr>
          <p:cNvPr id="41992" name="AutoShape 5"/>
          <p:cNvSpPr>
            <a:spLocks noChangeArrowheads="1"/>
          </p:cNvSpPr>
          <p:nvPr/>
        </p:nvSpPr>
        <p:spPr bwMode="auto">
          <a:xfrm>
            <a:off x="5940425" y="4941888"/>
            <a:ext cx="2995613" cy="1590675"/>
          </a:xfrm>
          <a:prstGeom prst="wedgeRectCallout">
            <a:avLst>
              <a:gd name="adj1" fmla="val -57315"/>
              <a:gd name="adj2" fmla="val -78644"/>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b="0">
                <a:latin typeface="Arial" panose="020B0604020202020204" pitchFamily="34" charset="0"/>
                <a:ea typeface="隶书" panose="02010509060101010101" pitchFamily="49" charset="-122"/>
              </a:rPr>
              <a:t>数据类型决定：</a:t>
            </a:r>
          </a:p>
          <a:p>
            <a:pPr>
              <a:spcBef>
                <a:spcPct val="0"/>
              </a:spcBef>
              <a:buClrTx/>
              <a:buFontTx/>
              <a:buNone/>
            </a:pPr>
            <a:r>
              <a:rPr lang="en-US" altLang="zh-CN" b="0">
                <a:latin typeface="Arial" panose="020B0604020202020204" pitchFamily="34" charset="0"/>
                <a:ea typeface="隶书" panose="02010509060101010101" pitchFamily="49" charset="-122"/>
              </a:rPr>
              <a:t>1. </a:t>
            </a:r>
            <a:r>
              <a:rPr lang="zh-CN" altLang="en-US" b="0">
                <a:latin typeface="Arial" panose="020B0604020202020204" pitchFamily="34" charset="0"/>
                <a:ea typeface="隶书" panose="02010509060101010101" pitchFamily="49" charset="-122"/>
              </a:rPr>
              <a:t>数据占内存字节数</a:t>
            </a:r>
          </a:p>
          <a:p>
            <a:pPr>
              <a:spcBef>
                <a:spcPct val="0"/>
              </a:spcBef>
              <a:buClrTx/>
              <a:buFontTx/>
              <a:buNone/>
            </a:pPr>
            <a:r>
              <a:rPr lang="en-US" altLang="zh-CN" b="0">
                <a:latin typeface="Arial" panose="020B0604020202020204" pitchFamily="34" charset="0"/>
                <a:ea typeface="隶书" panose="02010509060101010101" pitchFamily="49" charset="-122"/>
              </a:rPr>
              <a:t>2. </a:t>
            </a:r>
            <a:r>
              <a:rPr lang="zh-CN" altLang="en-US" b="0">
                <a:latin typeface="Arial" panose="020B0604020202020204" pitchFamily="34" charset="0"/>
                <a:ea typeface="隶书" panose="02010509060101010101" pitchFamily="49" charset="-122"/>
              </a:rPr>
              <a:t>数据取值范围</a:t>
            </a:r>
          </a:p>
          <a:p>
            <a:pPr>
              <a:spcBef>
                <a:spcPct val="0"/>
              </a:spcBef>
              <a:buClrTx/>
              <a:buFontTx/>
              <a:buNone/>
            </a:pPr>
            <a:r>
              <a:rPr lang="en-US" altLang="zh-CN" b="0">
                <a:latin typeface="Arial" panose="020B0604020202020204" pitchFamily="34" charset="0"/>
                <a:ea typeface="隶书" panose="02010509060101010101" pitchFamily="49" charset="-122"/>
              </a:rPr>
              <a:t>3. </a:t>
            </a:r>
            <a:r>
              <a:rPr lang="zh-CN" altLang="en-US" b="0">
                <a:latin typeface="Arial" panose="020B0604020202020204" pitchFamily="34" charset="0"/>
                <a:ea typeface="隶书" panose="02010509060101010101" pitchFamily="49" charset="-122"/>
              </a:rPr>
              <a:t>其上可进行的操作</a:t>
            </a:r>
          </a:p>
        </p:txBody>
      </p:sp>
      <p:grpSp>
        <p:nvGrpSpPr>
          <p:cNvPr id="41993" name="Group 6"/>
          <p:cNvGrpSpPr>
            <a:grpSpLocks/>
          </p:cNvGrpSpPr>
          <p:nvPr/>
        </p:nvGrpSpPr>
        <p:grpSpPr bwMode="auto">
          <a:xfrm>
            <a:off x="1387475" y="342900"/>
            <a:ext cx="5675313" cy="6170613"/>
            <a:chOff x="0" y="0"/>
            <a:chExt cx="3575" cy="3887"/>
          </a:xfrm>
        </p:grpSpPr>
        <p:sp>
          <p:nvSpPr>
            <p:cNvPr id="41994" name="Text Box 7"/>
            <p:cNvSpPr txBox="1">
              <a:spLocks noChangeArrowheads="1"/>
            </p:cNvSpPr>
            <p:nvPr/>
          </p:nvSpPr>
          <p:spPr bwMode="auto">
            <a:xfrm>
              <a:off x="480" y="3635"/>
              <a:ext cx="13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定义类型</a:t>
              </a:r>
              <a:r>
                <a:rPr lang="en-US" altLang="zh-CN" sz="2000" b="0">
                  <a:latin typeface="微软雅黑" panose="020B0503020204020204" pitchFamily="34" charset="-122"/>
                  <a:ea typeface="微软雅黑" panose="020B0503020204020204" pitchFamily="34" charset="-122"/>
                </a:rPr>
                <a:t>typedef</a:t>
              </a:r>
              <a:endParaRPr lang="en-US" altLang="zh-CN" sz="4000" b="0">
                <a:latin typeface="微软雅黑" panose="020B0503020204020204" pitchFamily="34" charset="-122"/>
                <a:ea typeface="微软雅黑" panose="020B0503020204020204" pitchFamily="34" charset="-122"/>
              </a:endParaRPr>
            </a:p>
          </p:txBody>
        </p:sp>
        <p:grpSp>
          <p:nvGrpSpPr>
            <p:cNvPr id="41995" name="Group 8"/>
            <p:cNvGrpSpPr>
              <a:grpSpLocks/>
            </p:cNvGrpSpPr>
            <p:nvPr/>
          </p:nvGrpSpPr>
          <p:grpSpPr bwMode="auto">
            <a:xfrm>
              <a:off x="0" y="0"/>
              <a:ext cx="3575" cy="3503"/>
              <a:chOff x="0" y="0"/>
              <a:chExt cx="3575" cy="3503"/>
            </a:xfrm>
          </p:grpSpPr>
          <p:sp>
            <p:nvSpPr>
              <p:cNvPr id="41996" name="Text Box 9"/>
              <p:cNvSpPr txBox="1">
                <a:spLocks noChangeArrowheads="1"/>
              </p:cNvSpPr>
              <p:nvPr/>
            </p:nvSpPr>
            <p:spPr bwMode="auto">
              <a:xfrm>
                <a:off x="0" y="2051"/>
                <a:ext cx="276"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2000" b="0">
                    <a:latin typeface="微软雅黑" panose="020B0503020204020204" pitchFamily="34" charset="-122"/>
                    <a:ea typeface="微软雅黑" panose="020B0503020204020204" pitchFamily="34" charset="-122"/>
                  </a:rPr>
                  <a:t>C</a:t>
                </a:r>
              </a:p>
              <a:p>
                <a:pPr>
                  <a:spcBef>
                    <a:spcPct val="0"/>
                  </a:spcBef>
                  <a:buClrTx/>
                  <a:buFontTx/>
                  <a:buNone/>
                </a:pPr>
                <a:r>
                  <a:rPr lang="en-US" altLang="zh-CN" sz="2000" b="0">
                    <a:latin typeface="微软雅黑" panose="020B0503020204020204" pitchFamily="34" charset="-122"/>
                    <a:ea typeface="微软雅黑" panose="020B0503020204020204" pitchFamily="34" charset="-122"/>
                  </a:rPr>
                  <a:t>+</a:t>
                </a:r>
              </a:p>
              <a:p>
                <a:pPr>
                  <a:spcBef>
                    <a:spcPct val="0"/>
                  </a:spcBef>
                  <a:buClrTx/>
                  <a:buFontTx/>
                  <a:buNone/>
                </a:pPr>
                <a:r>
                  <a:rPr lang="en-US" altLang="zh-CN" sz="2000" b="0">
                    <a:latin typeface="微软雅黑" panose="020B0503020204020204" pitchFamily="34" charset="-122"/>
                    <a:ea typeface="微软雅黑" panose="020B0503020204020204" pitchFamily="34" charset="-122"/>
                  </a:rPr>
                  <a:t>+</a:t>
                </a:r>
              </a:p>
              <a:p>
                <a:pPr>
                  <a:spcBef>
                    <a:spcPct val="0"/>
                  </a:spcBef>
                  <a:buClrTx/>
                  <a:buFontTx/>
                  <a:buNone/>
                </a:pPr>
                <a:r>
                  <a:rPr lang="zh-CN" altLang="en-US" sz="2000" b="0">
                    <a:latin typeface="微软雅黑" panose="020B0503020204020204" pitchFamily="34" charset="-122"/>
                    <a:ea typeface="微软雅黑" panose="020B0503020204020204" pitchFamily="34" charset="-122"/>
                  </a:rPr>
                  <a:t>数</a:t>
                </a:r>
              </a:p>
              <a:p>
                <a:pPr>
                  <a:spcBef>
                    <a:spcPct val="0"/>
                  </a:spcBef>
                  <a:buClrTx/>
                  <a:buFontTx/>
                  <a:buNone/>
                </a:pPr>
                <a:r>
                  <a:rPr lang="zh-CN" altLang="en-US" sz="2000" b="0">
                    <a:latin typeface="微软雅黑" panose="020B0503020204020204" pitchFamily="34" charset="-122"/>
                    <a:ea typeface="微软雅黑" panose="020B0503020204020204" pitchFamily="34" charset="-122"/>
                  </a:rPr>
                  <a:t>据</a:t>
                </a:r>
              </a:p>
              <a:p>
                <a:pPr>
                  <a:spcBef>
                    <a:spcPct val="0"/>
                  </a:spcBef>
                  <a:buClrTx/>
                  <a:buFontTx/>
                  <a:buNone/>
                </a:pPr>
                <a:r>
                  <a:rPr lang="zh-CN" altLang="en-US" sz="2000" b="0">
                    <a:latin typeface="微软雅黑" panose="020B0503020204020204" pitchFamily="34" charset="-122"/>
                    <a:ea typeface="微软雅黑" panose="020B0503020204020204" pitchFamily="34" charset="-122"/>
                  </a:rPr>
                  <a:t>类</a:t>
                </a:r>
              </a:p>
              <a:p>
                <a:pPr>
                  <a:spcBef>
                    <a:spcPct val="0"/>
                  </a:spcBef>
                  <a:buClrTx/>
                  <a:buFontTx/>
                  <a:buNone/>
                </a:pPr>
                <a:r>
                  <a:rPr lang="zh-CN" altLang="en-US" sz="2000" b="0">
                    <a:latin typeface="微软雅黑" panose="020B0503020204020204" pitchFamily="34" charset="-122"/>
                    <a:ea typeface="微软雅黑" panose="020B0503020204020204" pitchFamily="34" charset="-122"/>
                  </a:rPr>
                  <a:t>型</a:t>
                </a:r>
              </a:p>
            </p:txBody>
          </p:sp>
          <p:sp>
            <p:nvSpPr>
              <p:cNvPr id="41997" name="Text Box 10"/>
              <p:cNvSpPr txBox="1">
                <a:spLocks noChangeArrowheads="1"/>
              </p:cNvSpPr>
              <p:nvPr/>
            </p:nvSpPr>
            <p:spPr bwMode="auto">
              <a:xfrm>
                <a:off x="504" y="935"/>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基本类型</a:t>
                </a:r>
                <a:endParaRPr lang="zh-CN" altLang="en-US" sz="4000" b="0">
                  <a:latin typeface="微软雅黑" panose="020B0503020204020204" pitchFamily="34" charset="-122"/>
                  <a:ea typeface="微软雅黑" panose="020B0503020204020204" pitchFamily="34" charset="-122"/>
                </a:endParaRPr>
              </a:p>
            </p:txBody>
          </p:sp>
          <p:sp>
            <p:nvSpPr>
              <p:cNvPr id="41998" name="Text Box 11"/>
              <p:cNvSpPr txBox="1">
                <a:spLocks noChangeArrowheads="1"/>
              </p:cNvSpPr>
              <p:nvPr/>
            </p:nvSpPr>
            <p:spPr bwMode="auto">
              <a:xfrm>
                <a:off x="480" y="2339"/>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构造类型</a:t>
                </a:r>
              </a:p>
            </p:txBody>
          </p:sp>
          <p:sp>
            <p:nvSpPr>
              <p:cNvPr id="41999" name="Text Box 12"/>
              <p:cNvSpPr txBox="1">
                <a:spLocks noChangeArrowheads="1"/>
              </p:cNvSpPr>
              <p:nvPr/>
            </p:nvSpPr>
            <p:spPr bwMode="auto">
              <a:xfrm>
                <a:off x="524" y="2963"/>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指针类型</a:t>
                </a:r>
                <a:endParaRPr lang="zh-CN" altLang="en-US" sz="4000" b="0">
                  <a:latin typeface="微软雅黑" panose="020B0503020204020204" pitchFamily="34" charset="-122"/>
                  <a:ea typeface="微软雅黑" panose="020B0503020204020204" pitchFamily="34" charset="-122"/>
                </a:endParaRPr>
              </a:p>
            </p:txBody>
          </p:sp>
          <p:sp>
            <p:nvSpPr>
              <p:cNvPr id="42000" name="Text Box 13"/>
              <p:cNvSpPr txBox="1">
                <a:spLocks noChangeArrowheads="1"/>
              </p:cNvSpPr>
              <p:nvPr/>
            </p:nvSpPr>
            <p:spPr bwMode="auto">
              <a:xfrm>
                <a:off x="480" y="3251"/>
                <a:ext cx="9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空类型</a:t>
                </a:r>
                <a:r>
                  <a:rPr lang="en-US" altLang="zh-CN" sz="2000" b="0">
                    <a:latin typeface="微软雅黑" panose="020B0503020204020204" pitchFamily="34" charset="-122"/>
                    <a:ea typeface="微软雅黑" panose="020B0503020204020204" pitchFamily="34" charset="-122"/>
                  </a:rPr>
                  <a:t>void</a:t>
                </a:r>
                <a:endParaRPr lang="en-US" altLang="zh-CN" sz="4000" b="0">
                  <a:latin typeface="微软雅黑" panose="020B0503020204020204" pitchFamily="34" charset="-122"/>
                  <a:ea typeface="微软雅黑" panose="020B0503020204020204" pitchFamily="34" charset="-122"/>
                </a:endParaRPr>
              </a:p>
            </p:txBody>
          </p:sp>
          <p:sp>
            <p:nvSpPr>
              <p:cNvPr id="42001" name="Text Box 14"/>
              <p:cNvSpPr txBox="1">
                <a:spLocks noChangeArrowheads="1"/>
              </p:cNvSpPr>
              <p:nvPr/>
            </p:nvSpPr>
            <p:spPr bwMode="auto">
              <a:xfrm>
                <a:off x="1536" y="1475"/>
                <a:ext cx="10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字符类型</a:t>
                </a:r>
                <a:r>
                  <a:rPr lang="en-US" altLang="zh-CN" sz="2000" b="0">
                    <a:latin typeface="微软雅黑" panose="020B0503020204020204" pitchFamily="34" charset="-122"/>
                    <a:ea typeface="微软雅黑" panose="020B0503020204020204" pitchFamily="34" charset="-122"/>
                  </a:rPr>
                  <a:t>char</a:t>
                </a:r>
                <a:endParaRPr lang="en-US" altLang="zh-CN" sz="4000" b="0">
                  <a:latin typeface="微软雅黑" panose="020B0503020204020204" pitchFamily="34" charset="-122"/>
                  <a:ea typeface="微软雅黑" panose="020B0503020204020204" pitchFamily="34" charset="-122"/>
                </a:endParaRPr>
              </a:p>
            </p:txBody>
          </p:sp>
          <p:sp>
            <p:nvSpPr>
              <p:cNvPr id="42002" name="Text Box 15"/>
              <p:cNvSpPr txBox="1">
                <a:spLocks noChangeArrowheads="1"/>
              </p:cNvSpPr>
              <p:nvPr/>
            </p:nvSpPr>
            <p:spPr bwMode="auto">
              <a:xfrm>
                <a:off x="1581" y="2626"/>
                <a:ext cx="12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枚举类型</a:t>
                </a:r>
                <a:r>
                  <a:rPr lang="en-US" altLang="zh-CN" sz="2000" b="0">
                    <a:latin typeface="微软雅黑" panose="020B0503020204020204" pitchFamily="34" charset="-122"/>
                    <a:ea typeface="微软雅黑" panose="020B0503020204020204" pitchFamily="34" charset="-122"/>
                  </a:rPr>
                  <a:t>enum</a:t>
                </a:r>
                <a:endParaRPr lang="en-US" altLang="zh-CN" sz="4000" b="0">
                  <a:latin typeface="微软雅黑" panose="020B0503020204020204" pitchFamily="34" charset="-122"/>
                  <a:ea typeface="微软雅黑" panose="020B0503020204020204" pitchFamily="34" charset="-122"/>
                </a:endParaRPr>
              </a:p>
            </p:txBody>
          </p:sp>
          <p:sp>
            <p:nvSpPr>
              <p:cNvPr id="42003" name="Text Box 16"/>
              <p:cNvSpPr txBox="1">
                <a:spLocks noChangeArrowheads="1"/>
              </p:cNvSpPr>
              <p:nvPr/>
            </p:nvSpPr>
            <p:spPr bwMode="auto">
              <a:xfrm>
                <a:off x="1548" y="335"/>
                <a:ext cx="5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整   型</a:t>
                </a:r>
                <a:endParaRPr lang="zh-CN" altLang="en-US" sz="4000" b="0">
                  <a:latin typeface="微软雅黑" panose="020B0503020204020204" pitchFamily="34" charset="-122"/>
                  <a:ea typeface="微软雅黑" panose="020B0503020204020204" pitchFamily="34" charset="-122"/>
                </a:endParaRPr>
              </a:p>
            </p:txBody>
          </p:sp>
          <p:sp>
            <p:nvSpPr>
              <p:cNvPr id="42004" name="Text Box 17"/>
              <p:cNvSpPr txBox="1">
                <a:spLocks noChangeArrowheads="1"/>
              </p:cNvSpPr>
              <p:nvPr/>
            </p:nvSpPr>
            <p:spPr bwMode="auto">
              <a:xfrm>
                <a:off x="1584" y="1127"/>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实型</a:t>
                </a:r>
                <a:endParaRPr lang="zh-CN" altLang="en-US" sz="4000" b="0">
                  <a:latin typeface="微软雅黑" panose="020B0503020204020204" pitchFamily="34" charset="-122"/>
                  <a:ea typeface="微软雅黑" panose="020B0503020204020204" pitchFamily="34" charset="-122"/>
                </a:endParaRPr>
              </a:p>
            </p:txBody>
          </p:sp>
          <p:grpSp>
            <p:nvGrpSpPr>
              <p:cNvPr id="42005" name="Group 18"/>
              <p:cNvGrpSpPr>
                <a:grpSpLocks/>
              </p:cNvGrpSpPr>
              <p:nvPr/>
            </p:nvGrpSpPr>
            <p:grpSpPr bwMode="auto">
              <a:xfrm>
                <a:off x="2172" y="899"/>
                <a:ext cx="1403" cy="624"/>
                <a:chOff x="0" y="0"/>
                <a:chExt cx="1403" cy="624"/>
              </a:xfrm>
            </p:grpSpPr>
            <p:sp>
              <p:nvSpPr>
                <p:cNvPr id="42016" name="Text Box 19"/>
                <p:cNvSpPr txBox="1">
                  <a:spLocks noChangeArrowheads="1"/>
                </p:cNvSpPr>
                <p:nvPr/>
              </p:nvSpPr>
              <p:spPr bwMode="auto">
                <a:xfrm>
                  <a:off x="96" y="0"/>
                  <a:ext cx="11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单精度型</a:t>
                  </a:r>
                  <a:r>
                    <a:rPr lang="en-US" altLang="zh-CN" sz="2000" b="0">
                      <a:latin typeface="微软雅黑" panose="020B0503020204020204" pitchFamily="34" charset="-122"/>
                      <a:ea typeface="微软雅黑" panose="020B0503020204020204" pitchFamily="34" charset="-122"/>
                    </a:rPr>
                    <a:t>float</a:t>
                  </a:r>
                  <a:endParaRPr lang="en-US" altLang="zh-CN" sz="4000" b="0">
                    <a:latin typeface="微软雅黑" panose="020B0503020204020204" pitchFamily="34" charset="-122"/>
                    <a:ea typeface="微软雅黑" panose="020B0503020204020204" pitchFamily="34" charset="-122"/>
                  </a:endParaRPr>
                </a:p>
              </p:txBody>
            </p:sp>
            <p:sp>
              <p:nvSpPr>
                <p:cNvPr id="42017" name="Text Box 20"/>
                <p:cNvSpPr txBox="1">
                  <a:spLocks noChangeArrowheads="1"/>
                </p:cNvSpPr>
                <p:nvPr/>
              </p:nvSpPr>
              <p:spPr bwMode="auto">
                <a:xfrm>
                  <a:off x="96" y="336"/>
                  <a:ext cx="13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双精度型</a:t>
                  </a:r>
                  <a:r>
                    <a:rPr lang="en-US" altLang="zh-CN" sz="2000" b="0">
                      <a:latin typeface="微软雅黑" panose="020B0503020204020204" pitchFamily="34" charset="-122"/>
                      <a:ea typeface="微软雅黑" panose="020B0503020204020204" pitchFamily="34" charset="-122"/>
                    </a:rPr>
                    <a:t>double</a:t>
                  </a:r>
                  <a:endParaRPr lang="en-US" altLang="zh-CN" sz="4000" b="0">
                    <a:latin typeface="微软雅黑" panose="020B0503020204020204" pitchFamily="34" charset="-122"/>
                    <a:ea typeface="微软雅黑" panose="020B0503020204020204" pitchFamily="34" charset="-122"/>
                  </a:endParaRPr>
                </a:p>
              </p:txBody>
            </p:sp>
            <p:sp>
              <p:nvSpPr>
                <p:cNvPr id="42018" name="AutoShape 21"/>
                <p:cNvSpPr>
                  <a:spLocks/>
                </p:cNvSpPr>
                <p:nvPr/>
              </p:nvSpPr>
              <p:spPr bwMode="auto">
                <a:xfrm>
                  <a:off x="0" y="0"/>
                  <a:ext cx="48" cy="624"/>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grpSp>
          <p:sp>
            <p:nvSpPr>
              <p:cNvPr id="42006" name="AutoShape 22"/>
              <p:cNvSpPr>
                <a:spLocks/>
              </p:cNvSpPr>
              <p:nvPr/>
            </p:nvSpPr>
            <p:spPr bwMode="auto">
              <a:xfrm>
                <a:off x="1326" y="1808"/>
                <a:ext cx="181" cy="1225"/>
              </a:xfrm>
              <a:prstGeom prst="leftBrace">
                <a:avLst>
                  <a:gd name="adj1" fmla="val 564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sp>
            <p:nvSpPr>
              <p:cNvPr id="42007" name="Text Box 23"/>
              <p:cNvSpPr txBox="1">
                <a:spLocks noChangeArrowheads="1"/>
              </p:cNvSpPr>
              <p:nvPr/>
            </p:nvSpPr>
            <p:spPr bwMode="auto">
              <a:xfrm>
                <a:off x="1581" y="176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数组</a:t>
                </a:r>
                <a:endParaRPr lang="zh-CN" altLang="en-US" sz="4000" b="0">
                  <a:latin typeface="微软雅黑" panose="020B0503020204020204" pitchFamily="34" charset="-122"/>
                  <a:ea typeface="微软雅黑" panose="020B0503020204020204" pitchFamily="34" charset="-122"/>
                </a:endParaRPr>
              </a:p>
            </p:txBody>
          </p:sp>
          <p:sp>
            <p:nvSpPr>
              <p:cNvPr id="42008" name="Text Box 24"/>
              <p:cNvSpPr txBox="1">
                <a:spLocks noChangeArrowheads="1"/>
              </p:cNvSpPr>
              <p:nvPr/>
            </p:nvSpPr>
            <p:spPr bwMode="auto">
              <a:xfrm>
                <a:off x="1581" y="2050"/>
                <a:ext cx="10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dirty="0">
                    <a:latin typeface="微软雅黑" panose="020B0503020204020204" pitchFamily="34" charset="-122"/>
                    <a:ea typeface="微软雅黑" panose="020B0503020204020204" pitchFamily="34" charset="-122"/>
                  </a:rPr>
                  <a:t>结构体</a:t>
                </a:r>
                <a:r>
                  <a:rPr lang="en-US" altLang="zh-CN" sz="2000" b="0" dirty="0" err="1">
                    <a:latin typeface="微软雅黑" panose="020B0503020204020204" pitchFamily="34" charset="-122"/>
                    <a:ea typeface="微软雅黑" panose="020B0503020204020204" pitchFamily="34" charset="-122"/>
                  </a:rPr>
                  <a:t>struct</a:t>
                </a:r>
                <a:endParaRPr lang="en-US" altLang="zh-CN" sz="4000" b="0" dirty="0">
                  <a:latin typeface="微软雅黑" panose="020B0503020204020204" pitchFamily="34" charset="-122"/>
                  <a:ea typeface="微软雅黑" panose="020B0503020204020204" pitchFamily="34" charset="-122"/>
                </a:endParaRPr>
              </a:p>
            </p:txBody>
          </p:sp>
          <p:sp>
            <p:nvSpPr>
              <p:cNvPr id="42009" name="Text Box 25"/>
              <p:cNvSpPr txBox="1">
                <a:spLocks noChangeArrowheads="1"/>
              </p:cNvSpPr>
              <p:nvPr/>
            </p:nvSpPr>
            <p:spPr bwMode="auto">
              <a:xfrm>
                <a:off x="1581" y="2338"/>
                <a:ext cx="10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共用体</a:t>
                </a:r>
                <a:r>
                  <a:rPr lang="en-US" altLang="zh-CN" sz="2000" b="0">
                    <a:latin typeface="微软雅黑" panose="020B0503020204020204" pitchFamily="34" charset="-122"/>
                    <a:ea typeface="微软雅黑" panose="020B0503020204020204" pitchFamily="34" charset="-122"/>
                  </a:rPr>
                  <a:t>union</a:t>
                </a:r>
                <a:endParaRPr lang="en-US" altLang="zh-CN" sz="4000" b="0">
                  <a:latin typeface="微软雅黑" panose="020B0503020204020204" pitchFamily="34" charset="-122"/>
                  <a:ea typeface="微软雅黑" panose="020B0503020204020204" pitchFamily="34" charset="-122"/>
                </a:endParaRPr>
              </a:p>
            </p:txBody>
          </p:sp>
          <p:grpSp>
            <p:nvGrpSpPr>
              <p:cNvPr id="42010" name="Group 26"/>
              <p:cNvGrpSpPr>
                <a:grpSpLocks/>
              </p:cNvGrpSpPr>
              <p:nvPr/>
            </p:nvGrpSpPr>
            <p:grpSpPr bwMode="auto">
              <a:xfrm>
                <a:off x="2171" y="0"/>
                <a:ext cx="1102" cy="828"/>
                <a:chOff x="0" y="0"/>
                <a:chExt cx="1102" cy="828"/>
              </a:xfrm>
            </p:grpSpPr>
            <p:sp>
              <p:nvSpPr>
                <p:cNvPr id="42012" name="Text Box 27"/>
                <p:cNvSpPr txBox="1">
                  <a:spLocks noChangeArrowheads="1"/>
                </p:cNvSpPr>
                <p:nvPr/>
              </p:nvSpPr>
              <p:spPr bwMode="auto">
                <a:xfrm>
                  <a:off x="96" y="0"/>
                  <a:ext cx="100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短整型</a:t>
                  </a:r>
                  <a:r>
                    <a:rPr lang="en-US" altLang="zh-CN" sz="2000" b="0">
                      <a:latin typeface="微软雅黑" panose="020B0503020204020204" pitchFamily="34" charset="-122"/>
                      <a:ea typeface="微软雅黑" panose="020B0503020204020204" pitchFamily="34" charset="-122"/>
                    </a:rPr>
                    <a:t>short</a:t>
                  </a:r>
                  <a:endParaRPr lang="en-US" altLang="zh-CN" sz="4000" b="0">
                    <a:latin typeface="微软雅黑" panose="020B0503020204020204" pitchFamily="34" charset="-122"/>
                    <a:ea typeface="微软雅黑" panose="020B0503020204020204" pitchFamily="34" charset="-122"/>
                  </a:endParaRPr>
                </a:p>
              </p:txBody>
            </p:sp>
            <p:sp>
              <p:nvSpPr>
                <p:cNvPr id="42013" name="Text Box 28"/>
                <p:cNvSpPr txBox="1">
                  <a:spLocks noChangeArrowheads="1"/>
                </p:cNvSpPr>
                <p:nvPr/>
              </p:nvSpPr>
              <p:spPr bwMode="auto">
                <a:xfrm>
                  <a:off x="96" y="576"/>
                  <a:ext cx="950"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长整型</a:t>
                  </a:r>
                  <a:r>
                    <a:rPr lang="en-US" altLang="zh-CN" sz="2000" b="0">
                      <a:latin typeface="微软雅黑" panose="020B0503020204020204" pitchFamily="34" charset="-122"/>
                      <a:ea typeface="微软雅黑" panose="020B0503020204020204" pitchFamily="34" charset="-122"/>
                    </a:rPr>
                    <a:t>long</a:t>
                  </a:r>
                  <a:endParaRPr lang="en-US" altLang="zh-CN" sz="4000" b="0">
                    <a:latin typeface="微软雅黑" panose="020B0503020204020204" pitchFamily="34" charset="-122"/>
                    <a:ea typeface="微软雅黑" panose="020B0503020204020204" pitchFamily="34" charset="-122"/>
                  </a:endParaRPr>
                </a:p>
              </p:txBody>
            </p:sp>
            <p:sp>
              <p:nvSpPr>
                <p:cNvPr id="42014" name="Text Box 29"/>
                <p:cNvSpPr txBox="1">
                  <a:spLocks noChangeArrowheads="1"/>
                </p:cNvSpPr>
                <p:nvPr/>
              </p:nvSpPr>
              <p:spPr bwMode="auto">
                <a:xfrm>
                  <a:off x="96" y="288"/>
                  <a:ext cx="643"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整型</a:t>
                  </a:r>
                  <a:r>
                    <a:rPr lang="en-US" altLang="zh-CN" sz="2000" b="0">
                      <a:latin typeface="微软雅黑" panose="020B0503020204020204" pitchFamily="34" charset="-122"/>
                      <a:ea typeface="微软雅黑" panose="020B0503020204020204" pitchFamily="34" charset="-122"/>
                    </a:rPr>
                    <a:t>int</a:t>
                  </a:r>
                  <a:endParaRPr lang="en-US" altLang="zh-CN" sz="4000" b="0">
                    <a:latin typeface="微软雅黑" panose="020B0503020204020204" pitchFamily="34" charset="-122"/>
                    <a:ea typeface="微软雅黑" panose="020B0503020204020204" pitchFamily="34" charset="-122"/>
                  </a:endParaRPr>
                </a:p>
              </p:txBody>
            </p:sp>
            <p:sp>
              <p:nvSpPr>
                <p:cNvPr id="42015" name="AutoShape 30"/>
                <p:cNvSpPr>
                  <a:spLocks/>
                </p:cNvSpPr>
                <p:nvPr/>
              </p:nvSpPr>
              <p:spPr bwMode="auto">
                <a:xfrm>
                  <a:off x="0" y="0"/>
                  <a:ext cx="48" cy="816"/>
                </a:xfrm>
                <a:prstGeom prst="leftBrace">
                  <a:avLst>
                    <a:gd name="adj1" fmla="val 1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grpSp>
          <p:sp>
            <p:nvSpPr>
              <p:cNvPr id="42011" name="Text Box 31"/>
              <p:cNvSpPr txBox="1">
                <a:spLocks noChangeArrowheads="1"/>
              </p:cNvSpPr>
              <p:nvPr/>
            </p:nvSpPr>
            <p:spPr bwMode="auto">
              <a:xfrm>
                <a:off x="1598" y="2897"/>
                <a:ext cx="96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zh-CN" altLang="en-US" sz="2000" b="0">
                    <a:latin typeface="微软雅黑" panose="020B0503020204020204" pitchFamily="34" charset="-122"/>
                    <a:ea typeface="微软雅黑" panose="020B0503020204020204" pitchFamily="34" charset="-122"/>
                  </a:rPr>
                  <a:t>类类型</a:t>
                </a:r>
                <a:r>
                  <a:rPr lang="en-US" altLang="zh-CN" sz="2000" b="0">
                    <a:latin typeface="微软雅黑" panose="020B0503020204020204" pitchFamily="34" charset="-122"/>
                    <a:ea typeface="微软雅黑" panose="020B0503020204020204" pitchFamily="34" charset="-122"/>
                  </a:rPr>
                  <a:t>class</a:t>
                </a:r>
                <a:endParaRPr lang="en-US" altLang="zh-CN" sz="4000" b="0">
                  <a:latin typeface="微软雅黑" panose="020B0503020204020204" pitchFamily="34" charset="-122"/>
                  <a:ea typeface="微软雅黑" panose="020B0503020204020204" pitchFamily="34" charset="-122"/>
                </a:endParaRPr>
              </a:p>
            </p:txBody>
          </p:sp>
        </p:grpSp>
      </p:gr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301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179D255F-4106-4BF3-A12E-2C72C5E517AE}" type="slidenum">
              <a:rPr lang="zh-CN" altLang="en-US" sz="1000" smtClean="0">
                <a:latin typeface="Arial" panose="020B0604020202020204" pitchFamily="34" charset="0"/>
                <a:ea typeface="宋体" panose="02010600030101010101" pitchFamily="2" charset="-122"/>
              </a:rPr>
              <a:pPr>
                <a:spcBef>
                  <a:spcPct val="0"/>
                </a:spcBef>
                <a:buClrTx/>
                <a:buFontTx/>
                <a:buNone/>
              </a:pPr>
              <a:t>43</a:t>
            </a:fld>
            <a:endParaRPr lang="en-US" altLang="zh-CN" sz="1000">
              <a:latin typeface="Arial" panose="020B0604020202020204" pitchFamily="34" charset="0"/>
              <a:ea typeface="宋体" panose="02010600030101010101" pitchFamily="2" charset="-122"/>
            </a:endParaRPr>
          </a:p>
        </p:txBody>
      </p:sp>
      <p:pic>
        <p:nvPicPr>
          <p:cNvPr id="43012" name="Picture 2" descr="4CF56S70GI3IYLWT~PQ1{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24" y="1772816"/>
            <a:ext cx="8568952"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403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B1BC1B07-8ADB-49B1-8514-0D0BF7082EA9}" type="slidenum">
              <a:rPr lang="zh-CN" altLang="en-US" sz="1000" smtClean="0">
                <a:latin typeface="Arial" panose="020B0604020202020204" pitchFamily="34" charset="0"/>
                <a:ea typeface="宋体" panose="02010600030101010101" pitchFamily="2" charset="-122"/>
              </a:rPr>
              <a:pPr>
                <a:spcBef>
                  <a:spcPct val="0"/>
                </a:spcBef>
                <a:buClrTx/>
                <a:buFontTx/>
                <a:buNone/>
              </a:pPr>
              <a:t>44</a:t>
            </a:fld>
            <a:endParaRPr lang="en-US" altLang="zh-CN" sz="1000">
              <a:latin typeface="Arial" panose="020B0604020202020204" pitchFamily="34" charset="0"/>
              <a:ea typeface="宋体" panose="02010600030101010101" pitchFamily="2" charset="-122"/>
            </a:endParaRPr>
          </a:p>
        </p:txBody>
      </p:sp>
      <p:sp>
        <p:nvSpPr>
          <p:cNvPr id="4403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2800" b="0">
                <a:latin typeface="微软雅黑" panose="020B0503020204020204" pitchFamily="34" charset="-122"/>
                <a:ea typeface="微软雅黑" panose="020B0503020204020204" pitchFamily="34" charset="-122"/>
              </a:rPr>
              <a:t>说明</a:t>
            </a:r>
          </a:p>
        </p:txBody>
      </p:sp>
      <p:sp>
        <p:nvSpPr>
          <p:cNvPr id="44037" name="Rectangle 3"/>
          <p:cNvSpPr>
            <a:spLocks noGrp="1" noChangeArrowheads="1"/>
          </p:cNvSpPr>
          <p:nvPr>
            <p:ph type="body" idx="1"/>
          </p:nvPr>
        </p:nvSpPr>
        <p:spPr/>
        <p:txBody>
          <a:bodyPr/>
          <a:lstStyle/>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）数据类型的描述确定了数据在内存所占空间大小，也确定了数据的表示范围及对该类型数据所进行的操作，如下表是</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位机上各种基本数据类型的类型名、表示范围。 </a:t>
            </a:r>
          </a:p>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）不同计算机，同一数据类型占用空间不同。如</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位机</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字节，</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位机</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字节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）不同类型数据占用空间大小决定其存储范围。</a:t>
            </a:r>
          </a:p>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）计算机对内存存放同样信息的解释会因其所表示的数据类型不同而不同。</a:t>
            </a:r>
          </a:p>
          <a:p>
            <a:pPr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如：</a:t>
            </a:r>
            <a:r>
              <a:rPr lang="en-US" altLang="zh-CN" sz="2000" dirty="0">
                <a:latin typeface="微软雅黑" panose="020B0503020204020204" pitchFamily="34" charset="-122"/>
                <a:ea typeface="微软雅黑" panose="020B0503020204020204" pitchFamily="34" charset="-122"/>
              </a:rPr>
              <a:t>(01000001)B ,  </a:t>
            </a:r>
            <a:r>
              <a:rPr lang="en-US" altLang="zh-CN" sz="2000" dirty="0" err="1">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型 </a:t>
            </a:r>
            <a:r>
              <a:rPr lang="en-US" altLang="zh-CN" sz="2000" dirty="0">
                <a:latin typeface="微软雅黑" panose="020B0503020204020204" pitchFamily="34" charset="-122"/>
                <a:ea typeface="微软雅黑" panose="020B0503020204020204" pitchFamily="34" charset="-122"/>
              </a:rPr>
              <a:t>65</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char</a:t>
            </a:r>
            <a:r>
              <a:rPr lang="zh-CN" altLang="en-US" sz="2000" dirty="0">
                <a:latin typeface="微软雅黑" panose="020B0503020204020204" pitchFamily="34" charset="-122"/>
                <a:ea typeface="微软雅黑" panose="020B0503020204020204" pitchFamily="34" charset="-122"/>
              </a:rPr>
              <a:t>型为 ˊ</a:t>
            </a:r>
            <a:r>
              <a:rPr lang="en-US" altLang="zh-CN" sz="2000" dirty="0">
                <a:latin typeface="微软雅黑" panose="020B0503020204020204" pitchFamily="34" charset="-122"/>
                <a:ea typeface="微软雅黑" panose="020B0503020204020204" pitchFamily="34" charset="-122"/>
              </a:rPr>
              <a:t>Aˊ</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 calcmode="lin" valueType="num">
                                      <p:cBhvr additive="base">
                                        <p:cTn id="7" dur="500" fill="hold"/>
                                        <p:tgtEl>
                                          <p:spTgt spid="440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7">
                                            <p:txEl>
                                              <p:pRg st="1" end="1"/>
                                            </p:txEl>
                                          </p:spTgt>
                                        </p:tgtEl>
                                        <p:attrNameLst>
                                          <p:attrName>style.visibility</p:attrName>
                                        </p:attrNameLst>
                                      </p:cBhvr>
                                      <p:to>
                                        <p:strVal val="visible"/>
                                      </p:to>
                                    </p:set>
                                    <p:anim calcmode="lin" valueType="num">
                                      <p:cBhvr additive="base">
                                        <p:cTn id="13" dur="500" fill="hold"/>
                                        <p:tgtEl>
                                          <p:spTgt spid="4403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xEl>
                                              <p:pRg st="2" end="2"/>
                                            </p:txEl>
                                          </p:spTgt>
                                        </p:tgtEl>
                                        <p:attrNameLst>
                                          <p:attrName>style.visibility</p:attrName>
                                        </p:attrNameLst>
                                      </p:cBhvr>
                                      <p:to>
                                        <p:strVal val="visible"/>
                                      </p:to>
                                    </p:set>
                                    <p:anim calcmode="lin" valueType="num">
                                      <p:cBhvr additive="base">
                                        <p:cTn id="19" dur="500" fill="hold"/>
                                        <p:tgtEl>
                                          <p:spTgt spid="4403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037">
                                            <p:txEl>
                                              <p:pRg st="3" end="3"/>
                                            </p:txEl>
                                          </p:spTgt>
                                        </p:tgtEl>
                                        <p:attrNameLst>
                                          <p:attrName>style.visibility</p:attrName>
                                        </p:attrNameLst>
                                      </p:cBhvr>
                                      <p:to>
                                        <p:strVal val="visible"/>
                                      </p:to>
                                    </p:set>
                                    <p:anim calcmode="lin" valueType="num">
                                      <p:cBhvr additive="base">
                                        <p:cTn id="25" dur="500" fill="hold"/>
                                        <p:tgtEl>
                                          <p:spTgt spid="4403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7">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44037">
                                            <p:txEl>
                                              <p:pRg st="4" end="4"/>
                                            </p:txEl>
                                          </p:spTgt>
                                        </p:tgtEl>
                                        <p:attrNameLst>
                                          <p:attrName>style.visibility</p:attrName>
                                        </p:attrNameLst>
                                      </p:cBhvr>
                                      <p:to>
                                        <p:strVal val="visible"/>
                                      </p:to>
                                    </p:set>
                                    <p:anim calcmode="lin" valueType="num">
                                      <p:cBhvr additive="base">
                                        <p:cTn id="30" dur="500" fill="hold"/>
                                        <p:tgtEl>
                                          <p:spTgt spid="44037">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40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505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4D68B2B1-102B-4AE9-A72D-A61C937EA0BD}" type="slidenum">
              <a:rPr lang="zh-CN" altLang="en-US" sz="1000" smtClean="0">
                <a:latin typeface="Arial" panose="020B0604020202020204" pitchFamily="34" charset="0"/>
                <a:ea typeface="宋体" panose="02010600030101010101" pitchFamily="2" charset="-122"/>
              </a:rPr>
              <a:pPr>
                <a:spcBef>
                  <a:spcPct val="0"/>
                </a:spcBef>
                <a:buClrTx/>
                <a:buFontTx/>
                <a:buNone/>
              </a:pPr>
              <a:t>45</a:t>
            </a:fld>
            <a:endParaRPr lang="en-US" altLang="zh-CN" sz="1000">
              <a:latin typeface="Arial" panose="020B0604020202020204" pitchFamily="34" charset="0"/>
              <a:ea typeface="宋体" panose="02010600030101010101" pitchFamily="2" charset="-122"/>
            </a:endParaRPr>
          </a:p>
        </p:txBody>
      </p:sp>
      <p:pic>
        <p:nvPicPr>
          <p:cNvPr id="45060" name="Picture 2" descr="F8IN58VY04N09QRKA7S)U2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8101012"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608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FCE8692A-33C7-4B1F-AB48-DEC0AF393BD3}" type="slidenum">
              <a:rPr lang="zh-CN" altLang="en-US" sz="1000" smtClean="0">
                <a:latin typeface="Arial" panose="020B0604020202020204" pitchFamily="34" charset="0"/>
                <a:ea typeface="宋体" panose="02010600030101010101" pitchFamily="2" charset="-122"/>
              </a:rPr>
              <a:pPr>
                <a:spcBef>
                  <a:spcPct val="0"/>
                </a:spcBef>
                <a:buClrTx/>
                <a:buFontTx/>
                <a:buNone/>
              </a:pPr>
              <a:t>46</a:t>
            </a:fld>
            <a:endParaRPr lang="en-US" altLang="zh-CN" sz="1000">
              <a:latin typeface="Arial" panose="020B0604020202020204" pitchFamily="34" charset="0"/>
              <a:ea typeface="宋体" panose="02010600030101010101" pitchFamily="2" charset="-122"/>
            </a:endParaRPr>
          </a:p>
        </p:txBody>
      </p:sp>
      <p:sp>
        <p:nvSpPr>
          <p:cNvPr id="4608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2800" b="0">
                <a:latin typeface="微软雅黑" panose="020B0503020204020204" pitchFamily="34" charset="-122"/>
                <a:ea typeface="微软雅黑" panose="020B0503020204020204" pitchFamily="34" charset="-122"/>
              </a:rPr>
              <a:t>注意</a:t>
            </a:r>
          </a:p>
        </p:txBody>
      </p:sp>
      <p:sp>
        <p:nvSpPr>
          <p:cNvPr id="46085" name="Rectangle 3"/>
          <p:cNvSpPr>
            <a:spLocks noGrp="1" noChangeArrowheads="1"/>
          </p:cNvSpPr>
          <p:nvPr>
            <p:ph type="body" idx="1"/>
          </p:nvPr>
        </p:nvSpPr>
        <p:spPr>
          <a:xfrm>
            <a:off x="755650" y="1628775"/>
            <a:ext cx="7847013" cy="4225925"/>
          </a:xfrm>
        </p:spPr>
        <p:txBody>
          <a:bodyPr/>
          <a:lstStyle/>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）整型和实型的几种不同方式</a:t>
            </a:r>
          </a:p>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）各种数据类型的取值范围</a:t>
            </a:r>
          </a:p>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无布尔类型（用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代表“假”，非</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表“真”）。</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增添了布尔类型</a:t>
            </a:r>
            <a:r>
              <a:rPr lang="en-US" altLang="zh-CN" sz="2000" dirty="0" err="1">
                <a:latin typeface="微软雅黑" panose="020B0503020204020204" pitchFamily="34" charset="-122"/>
                <a:ea typeface="微软雅黑" panose="020B0503020204020204" pitchFamily="34" charset="-122"/>
              </a:rPr>
              <a:t>bool</a:t>
            </a:r>
            <a:r>
              <a:rPr lang="zh-CN" altLang="en-US" sz="2000" dirty="0">
                <a:latin typeface="微软雅黑" panose="020B0503020204020204" pitchFamily="34" charset="-122"/>
                <a:ea typeface="微软雅黑" panose="020B0503020204020204" pitchFamily="34" charset="-122"/>
              </a:rPr>
              <a:t>，但并非每个</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编译器都支持。</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声明：   </a:t>
            </a:r>
            <a:r>
              <a:rPr lang="en-US" altLang="zh-CN" sz="2000" dirty="0" err="1">
                <a:solidFill>
                  <a:srgbClr val="FF3300"/>
                </a:solidFill>
                <a:latin typeface="微软雅黑" panose="020B0503020204020204" pitchFamily="34" charset="-122"/>
                <a:ea typeface="微软雅黑" panose="020B0503020204020204" pitchFamily="34" charset="-122"/>
              </a:rPr>
              <a:t>bool</a:t>
            </a:r>
            <a:r>
              <a:rPr lang="en-US" altLang="zh-CN" sz="2000" dirty="0">
                <a:solidFill>
                  <a:srgbClr val="FF3300"/>
                </a:solidFill>
                <a:latin typeface="微软雅黑" panose="020B0503020204020204" pitchFamily="34" charset="-122"/>
                <a:ea typeface="微软雅黑" panose="020B0503020204020204" pitchFamily="34" charset="-122"/>
              </a:rPr>
              <a:t>   </a:t>
            </a:r>
            <a:r>
              <a:rPr lang="en-US" altLang="zh-CN" sz="2000" dirty="0" err="1">
                <a:solidFill>
                  <a:srgbClr val="FF3300"/>
                </a:solidFill>
                <a:latin typeface="微软雅黑" panose="020B0503020204020204" pitchFamily="34" charset="-122"/>
                <a:ea typeface="微软雅黑" panose="020B0503020204020204" pitchFamily="34" charset="-122"/>
              </a:rPr>
              <a:t>old_enough</a:t>
            </a:r>
            <a:r>
              <a:rPr lang="en-US" altLang="zh-CN" sz="2000" dirty="0">
                <a:solidFill>
                  <a:srgbClr val="FF3300"/>
                </a:solidFill>
                <a:latin typeface="微软雅黑" panose="020B0503020204020204" pitchFamily="34" charset="-122"/>
                <a:ea typeface="微软雅黑" panose="020B0503020204020204" pitchFamily="34" charset="-122"/>
              </a:rPr>
              <a:t>;</a:t>
            </a:r>
          </a:p>
          <a:p>
            <a:pPr marL="625475" indent="-625475" eaLnBrk="1" hangingPunct="1">
              <a:lnSpc>
                <a:spcPct val="13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）用</a:t>
            </a:r>
            <a:r>
              <a:rPr lang="en-US" altLang="zh-CN" sz="2000" dirty="0" err="1">
                <a:latin typeface="微软雅黑" panose="020B0503020204020204" pitchFamily="34" charset="-122"/>
                <a:ea typeface="微软雅黑" panose="020B0503020204020204" pitchFamily="34" charset="-122"/>
              </a:rPr>
              <a:t>sizeof</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数据类型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可以确定数据类型的字节长度。如：</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&lt;&lt;“</a:t>
            </a:r>
            <a:r>
              <a:rPr lang="en-US" altLang="zh-CN" sz="2000" dirty="0" err="1">
                <a:latin typeface="微软雅黑" panose="020B0503020204020204" pitchFamily="34" charset="-122"/>
                <a:ea typeface="微软雅黑" panose="020B0503020204020204" pitchFamily="34" charset="-122"/>
              </a:rPr>
              <a:t>sizeof</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is ”&lt;&lt;</a:t>
            </a:r>
            <a:r>
              <a:rPr lang="en-US" altLang="zh-CN" sz="2000" dirty="0" err="1">
                <a:solidFill>
                  <a:srgbClr val="FF3300"/>
                </a:solidFill>
                <a:latin typeface="微软雅黑" panose="020B0503020204020204" pitchFamily="34" charset="-122"/>
                <a:ea typeface="微软雅黑" panose="020B0503020204020204" pitchFamily="34" charset="-122"/>
              </a:rPr>
              <a:t>sizeof</a:t>
            </a:r>
            <a:r>
              <a:rPr lang="en-US" altLang="zh-CN" sz="2000" dirty="0">
                <a:solidFill>
                  <a:srgbClr val="FF3300"/>
                </a:solidFill>
                <a:latin typeface="微软雅黑" panose="020B0503020204020204" pitchFamily="34" charset="-122"/>
                <a:ea typeface="微软雅黑" panose="020B0503020204020204" pitchFamily="34" charset="-122"/>
              </a:rPr>
              <a:t>(</a:t>
            </a:r>
            <a:r>
              <a:rPr lang="en-US" altLang="zh-CN" sz="2000" dirty="0" err="1">
                <a:solidFill>
                  <a:srgbClr val="FF3300"/>
                </a:solidFill>
                <a:latin typeface="微软雅黑" panose="020B0503020204020204" pitchFamily="34" charset="-122"/>
                <a:ea typeface="微软雅黑" panose="020B0503020204020204" pitchFamily="34" charset="-122"/>
              </a:rPr>
              <a:t>int</a:t>
            </a:r>
            <a:r>
              <a:rPr lang="en-US" altLang="zh-CN" sz="2000" dirty="0">
                <a:solidFill>
                  <a:srgbClr val="FF33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&lt;&lt;</a:t>
            </a:r>
            <a:r>
              <a:rPr lang="en-US" altLang="zh-CN" sz="2000" dirty="0" err="1">
                <a:latin typeface="微软雅黑" panose="020B0503020204020204" pitchFamily="34" charset="-122"/>
                <a:ea typeface="微软雅黑" panose="020B0503020204020204" pitchFamily="34" charset="-122"/>
              </a:rPr>
              <a:t>endl</a:t>
            </a:r>
            <a:r>
              <a:rPr lang="en-US" altLang="zh-CN" sz="2000" dirty="0">
                <a:latin typeface="微软雅黑" panose="020B0503020204020204" pitchFamily="34" charset="-122"/>
                <a:ea typeface="微软雅黑" panose="020B0503020204020204" pitchFamily="34" charset="-122"/>
              </a:rPr>
              <a:t>;</a:t>
            </a:r>
          </a:p>
          <a:p>
            <a:pPr marL="625475" indent="-625475" eaLnBrk="1" hangingPunct="1">
              <a:lnSpc>
                <a:spcPct val="13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强制类型语言</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要求在使用数据之前对数据的类型进行声明。</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 calcmode="lin" valueType="num">
                                      <p:cBhvr additive="base">
                                        <p:cTn id="7" dur="5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5">
                                            <p:txEl>
                                              <p:pRg st="1" end="1"/>
                                            </p:txEl>
                                          </p:spTgt>
                                        </p:tgtEl>
                                        <p:attrNameLst>
                                          <p:attrName>style.visibility</p:attrName>
                                        </p:attrNameLst>
                                      </p:cBhvr>
                                      <p:to>
                                        <p:strVal val="visible"/>
                                      </p:to>
                                    </p:set>
                                    <p:anim calcmode="lin" valueType="num">
                                      <p:cBhvr additive="base">
                                        <p:cTn id="13" dur="500" fill="hold"/>
                                        <p:tgtEl>
                                          <p:spTgt spid="460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5">
                                            <p:txEl>
                                              <p:pRg st="2" end="2"/>
                                            </p:txEl>
                                          </p:spTgt>
                                        </p:tgtEl>
                                        <p:attrNameLst>
                                          <p:attrName>style.visibility</p:attrName>
                                        </p:attrNameLst>
                                      </p:cBhvr>
                                      <p:to>
                                        <p:strVal val="visible"/>
                                      </p:to>
                                    </p:set>
                                    <p:anim calcmode="lin" valueType="num">
                                      <p:cBhvr additive="base">
                                        <p:cTn id="19" dur="5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5">
                                            <p:txEl>
                                              <p:pRg st="3" end="3"/>
                                            </p:txEl>
                                          </p:spTgt>
                                        </p:tgtEl>
                                        <p:attrNameLst>
                                          <p:attrName>style.visibility</p:attrName>
                                        </p:attrNameLst>
                                      </p:cBhvr>
                                      <p:to>
                                        <p:strVal val="visible"/>
                                      </p:to>
                                    </p:set>
                                    <p:anim calcmode="lin" valueType="num">
                                      <p:cBhvr additive="base">
                                        <p:cTn id="25" dur="500" fill="hold"/>
                                        <p:tgtEl>
                                          <p:spTgt spid="460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085">
                                            <p:txEl>
                                              <p:pRg st="4" end="4"/>
                                            </p:txEl>
                                          </p:spTgt>
                                        </p:tgtEl>
                                        <p:attrNameLst>
                                          <p:attrName>style.visibility</p:attrName>
                                        </p:attrNameLst>
                                      </p:cBhvr>
                                      <p:to>
                                        <p:strVal val="visible"/>
                                      </p:to>
                                    </p:set>
                                    <p:anim calcmode="lin" valueType="num">
                                      <p:cBhvr additive="base">
                                        <p:cTn id="31" dur="500" fill="hold"/>
                                        <p:tgtEl>
                                          <p:spTgt spid="460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710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828BD48E-ED2C-4F5C-8EA8-DA63A20B775C}" type="slidenum">
              <a:rPr lang="zh-CN" altLang="en-US" sz="1000" smtClean="0">
                <a:latin typeface="Arial" panose="020B0604020202020204" pitchFamily="34" charset="0"/>
                <a:ea typeface="宋体" panose="02010600030101010101" pitchFamily="2" charset="-122"/>
              </a:rPr>
              <a:pPr>
                <a:spcBef>
                  <a:spcPct val="0"/>
                </a:spcBef>
                <a:buClrTx/>
                <a:buFontTx/>
                <a:buNone/>
              </a:pPr>
              <a:t>47</a:t>
            </a:fld>
            <a:endParaRPr lang="en-US" altLang="zh-CN" sz="1000">
              <a:latin typeface="Arial" panose="020B0604020202020204" pitchFamily="34" charset="0"/>
              <a:ea typeface="宋体" panose="02010600030101010101" pitchFamily="2" charset="-122"/>
            </a:endParaRPr>
          </a:p>
        </p:txBody>
      </p:sp>
      <p:sp>
        <p:nvSpPr>
          <p:cNvPr id="4710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5. Operators</a:t>
            </a:r>
            <a:r>
              <a:rPr lang="zh-CN" altLang="en-US" sz="2800" b="0">
                <a:latin typeface="微软雅黑" panose="020B0503020204020204" pitchFamily="34" charset="-122"/>
                <a:ea typeface="微软雅黑" panose="020B0503020204020204" pitchFamily="34" charset="-122"/>
              </a:rPr>
              <a:t>（运算符）</a:t>
            </a:r>
          </a:p>
        </p:txBody>
      </p:sp>
      <p:sp>
        <p:nvSpPr>
          <p:cNvPr id="47109" name="Rectangle 3"/>
          <p:cNvSpPr>
            <a:spLocks noGrp="1" noChangeArrowheads="1"/>
          </p:cNvSpPr>
          <p:nvPr>
            <p:ph type="body" idx="1"/>
          </p:nvPr>
        </p:nvSpPr>
        <p:spPr>
          <a:xfrm>
            <a:off x="476250" y="1628800"/>
            <a:ext cx="8267700" cy="4648200"/>
          </a:xfrm>
        </p:spPr>
        <p:txBody>
          <a:bodyPr/>
          <a:lstStyle/>
          <a:p>
            <a:pPr eaLnBrk="1" hangingPunct="1"/>
            <a:r>
              <a:rPr lang="en-US" altLang="zh-CN">
                <a:latin typeface="Ebrima" panose="02000000000000000000" pitchFamily="2" charset="0"/>
                <a:ea typeface="Ebrima" panose="02000000000000000000" pitchFamily="2" charset="0"/>
                <a:cs typeface="Ebrima" panose="02000000000000000000" pitchFamily="2" charset="0"/>
              </a:rPr>
              <a:t>The assignment operator(</a:t>
            </a:r>
            <a:r>
              <a:rPr lang="zh-CN" altLang="en-US">
                <a:latin typeface="Ebrima" panose="02000000000000000000" pitchFamily="2" charset="0"/>
                <a:ea typeface="宋体" panose="02010600030101010101" pitchFamily="2" charset="-122"/>
                <a:cs typeface="Ebrima" panose="02000000000000000000" pitchFamily="2" charset="0"/>
              </a:rPr>
              <a:t>赋值号</a:t>
            </a:r>
            <a:r>
              <a:rPr lang="en-US" altLang="zh-CN">
                <a:latin typeface="Ebrima" panose="02000000000000000000" pitchFamily="2" charset="0"/>
                <a:ea typeface="Ebrima" panose="02000000000000000000" pitchFamily="2" charset="0"/>
                <a:cs typeface="Ebrima" panose="02000000000000000000" pitchFamily="2" charset="0"/>
              </a:rPr>
              <a:t>)</a:t>
            </a:r>
            <a:r>
              <a:rPr lang="zh-CN" altLang="en-US">
                <a:latin typeface="Ebrima" panose="02000000000000000000" pitchFamily="2" charset="0"/>
                <a:ea typeface="宋体" panose="02010600030101010101" pitchFamily="2" charset="-122"/>
                <a:cs typeface="Ebrima" panose="02000000000000000000" pitchFamily="2" charset="0"/>
              </a:rPr>
              <a:t> 	</a:t>
            </a:r>
            <a:r>
              <a:rPr lang="en-US" altLang="zh-CN">
                <a:latin typeface="Ebrima" panose="02000000000000000000" pitchFamily="2" charset="0"/>
                <a:ea typeface="Ebrima" panose="02000000000000000000" pitchFamily="2" charset="0"/>
                <a:cs typeface="Ebrima" panose="02000000000000000000" pitchFamily="2" charset="0"/>
              </a:rPr>
              <a:t>( = )</a:t>
            </a:r>
          </a:p>
          <a:p>
            <a:pPr eaLnBrk="1" hangingPunct="1"/>
            <a:r>
              <a:rPr lang="en-US" altLang="zh-CN">
                <a:latin typeface="Ebrima" panose="02000000000000000000" pitchFamily="2" charset="0"/>
                <a:ea typeface="Ebrima" panose="02000000000000000000" pitchFamily="2" charset="0"/>
                <a:cs typeface="Ebrima" panose="02000000000000000000" pitchFamily="2" charset="0"/>
              </a:rPr>
              <a:t>Arithmetic operators 			(+ - * / %)</a:t>
            </a:r>
          </a:p>
          <a:p>
            <a:pPr eaLnBrk="1" hangingPunct="1"/>
            <a:r>
              <a:rPr lang="en-US" altLang="zh-CN">
                <a:latin typeface="Ebrima" panose="02000000000000000000" pitchFamily="2" charset="0"/>
                <a:ea typeface="Ebrima" panose="02000000000000000000" pitchFamily="2" charset="0"/>
                <a:cs typeface="Ebrima" panose="02000000000000000000" pitchFamily="2" charset="0"/>
              </a:rPr>
              <a:t>Increment and decrement operators (++ --)</a:t>
            </a:r>
          </a:p>
          <a:p>
            <a:pPr eaLnBrk="1" hangingPunct="1"/>
            <a:r>
              <a:rPr lang="en-US" altLang="zh-CN">
                <a:latin typeface="Ebrima" panose="02000000000000000000" pitchFamily="2" charset="0"/>
                <a:ea typeface="Ebrima" panose="02000000000000000000" pitchFamily="2" charset="0"/>
                <a:cs typeface="Ebrima" panose="02000000000000000000" pitchFamily="2" charset="0"/>
              </a:rPr>
              <a:t>Combined assignment operators   					(+= -= *= /= %=)</a:t>
            </a:r>
          </a:p>
          <a:p>
            <a:pPr eaLnBrk="1" hangingPunct="1"/>
            <a:endParaRPr lang="zh-CN" altLang="en-US">
              <a:latin typeface="Ebrima" panose="02000000000000000000" pitchFamily="2" charset="0"/>
              <a:ea typeface="宋体" panose="02010600030101010101" pitchFamily="2" charset="-122"/>
              <a:cs typeface="Ebrima" panose="02000000000000000000" pitchFamily="2" charset="0"/>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813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0B701B54-DCF1-4EEC-A889-8BE1FC573A71}" type="slidenum">
              <a:rPr lang="zh-CN" altLang="en-US" sz="1000" smtClean="0">
                <a:latin typeface="Arial" panose="020B0604020202020204" pitchFamily="34" charset="0"/>
                <a:ea typeface="宋体" panose="02010600030101010101" pitchFamily="2" charset="-122"/>
              </a:rPr>
              <a:pPr>
                <a:spcBef>
                  <a:spcPct val="0"/>
                </a:spcBef>
                <a:buClrTx/>
                <a:buFontTx/>
                <a:buNone/>
              </a:pPr>
              <a:t>48</a:t>
            </a:fld>
            <a:endParaRPr lang="en-US" altLang="zh-CN" sz="1000">
              <a:latin typeface="Arial" panose="020B0604020202020204" pitchFamily="34" charset="0"/>
              <a:ea typeface="宋体" panose="02010600030101010101" pitchFamily="2" charset="-122"/>
            </a:endParaRPr>
          </a:p>
        </p:txBody>
      </p:sp>
      <p:sp>
        <p:nvSpPr>
          <p:cNvPr id="48132" name="Rectangle 2"/>
          <p:cNvSpPr>
            <a:spLocks noGrp="1" noChangeArrowheads="1"/>
          </p:cNvSpPr>
          <p:nvPr>
            <p:ph type="body" idx="1"/>
          </p:nvPr>
        </p:nvSpPr>
        <p:spPr>
          <a:xfrm>
            <a:off x="755576" y="1340768"/>
            <a:ext cx="8208963" cy="4681537"/>
          </a:xfrm>
        </p:spPr>
        <p:txBody>
          <a:bodyPr/>
          <a:lstStyle/>
          <a:p>
            <a:pPr marL="0" indent="623888" eaLnBrk="1" hangingPunct="1">
              <a:lnSpc>
                <a:spcPct val="120000"/>
              </a:lnSpc>
              <a:spcBef>
                <a:spcPct val="30000"/>
              </a:spcBef>
              <a:buClr>
                <a:schemeClr val="tx1"/>
              </a:buClr>
              <a:buFontTx/>
              <a:buNone/>
            </a:pPr>
            <a:r>
              <a:rPr lang="zh-CN" altLang="en-US" sz="1800" dirty="0">
                <a:latin typeface="微软雅黑" panose="020B0503020204020204" pitchFamily="34" charset="-122"/>
                <a:ea typeface="微软雅黑" panose="020B0503020204020204" pitchFamily="34" charset="-122"/>
              </a:rPr>
              <a:t>一般来说，Ｃ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语言的基本运算符与表达式包括：</a:t>
            </a:r>
          </a:p>
          <a:p>
            <a:pPr marL="1336675" lvl="1" indent="-533400" eaLnBrk="1" hangingPunct="1">
              <a:lnSpc>
                <a:spcPct val="120000"/>
              </a:lnSpc>
              <a:spcBef>
                <a:spcPct val="30000"/>
              </a:spcBef>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算术运算符及其表达式</a:t>
            </a:r>
          </a:p>
          <a:p>
            <a:pPr marL="1336675" lvl="1" indent="-533400" eaLnBrk="1" hangingPunct="1">
              <a:lnSpc>
                <a:spcPct val="120000"/>
              </a:lnSpc>
              <a:spcBef>
                <a:spcPct val="30000"/>
              </a:spcBef>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赋值运算符及其表达式</a:t>
            </a:r>
          </a:p>
          <a:p>
            <a:pPr marL="1336675" lvl="1" indent="-533400" eaLnBrk="1" hangingPunct="1">
              <a:lnSpc>
                <a:spcPct val="120000"/>
              </a:lnSpc>
              <a:spcBef>
                <a:spcPct val="30000"/>
              </a:spcBef>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关系运算符及其表达式</a:t>
            </a:r>
          </a:p>
          <a:p>
            <a:pPr marL="1336675" lvl="1" indent="-533400" eaLnBrk="1" hangingPunct="1">
              <a:lnSpc>
                <a:spcPct val="120000"/>
              </a:lnSpc>
              <a:spcBef>
                <a:spcPct val="30000"/>
              </a:spcBef>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逻辑运算符及其表达式</a:t>
            </a:r>
          </a:p>
          <a:p>
            <a:pPr marL="1336675" lvl="1" indent="-533400" eaLnBrk="1" hangingPunct="1">
              <a:lnSpc>
                <a:spcPct val="120000"/>
              </a:lnSpc>
              <a:spcBef>
                <a:spcPct val="30000"/>
              </a:spcBef>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条件运算符及其表达式</a:t>
            </a:r>
          </a:p>
          <a:p>
            <a:pPr marL="1336675" lvl="1" indent="-533400" eaLnBrk="1" hangingPunct="1">
              <a:lnSpc>
                <a:spcPct val="120000"/>
              </a:lnSpc>
              <a:spcBef>
                <a:spcPct val="30000"/>
              </a:spcBef>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逗号运算符及其表达式</a:t>
            </a:r>
          </a:p>
          <a:p>
            <a:pPr marL="1336675" lvl="1" indent="-533400" eaLnBrk="1" hangingPunct="1">
              <a:lnSpc>
                <a:spcPct val="120000"/>
              </a:lnSpc>
              <a:spcBef>
                <a:spcPct val="30000"/>
              </a:spcBef>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sizeof</a:t>
            </a:r>
            <a:r>
              <a:rPr lang="zh-CN" altLang="en-US" dirty="0">
                <a:latin typeface="微软雅黑" panose="020B0503020204020204" pitchFamily="34" charset="-122"/>
                <a:ea typeface="微软雅黑" panose="020B0503020204020204" pitchFamily="34" charset="-122"/>
              </a:rPr>
              <a:t>运算符</a:t>
            </a:r>
          </a:p>
          <a:p>
            <a:pPr marL="533400" lvl="1" indent="269875" eaLnBrk="1" hangingPunct="1">
              <a:lnSpc>
                <a:spcPct val="120000"/>
              </a:lnSpc>
              <a:spcBef>
                <a:spcPct val="30000"/>
              </a:spcBef>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表达式就是变量、常量、函数等运算量按照一定规则和运算符连接而成的式子。</a:t>
            </a: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4915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EE3010AF-20A2-4E80-BBA4-CA5CE5B7E2A6}" type="slidenum">
              <a:rPr lang="zh-CN" altLang="en-US" sz="1000" smtClean="0">
                <a:latin typeface="Arial" panose="020B0604020202020204" pitchFamily="34" charset="0"/>
                <a:ea typeface="宋体" panose="02010600030101010101" pitchFamily="2" charset="-122"/>
              </a:rPr>
              <a:pPr>
                <a:spcBef>
                  <a:spcPct val="0"/>
                </a:spcBef>
                <a:buClrTx/>
                <a:buFontTx/>
                <a:buNone/>
              </a:pPr>
              <a:t>49</a:t>
            </a:fld>
            <a:endParaRPr lang="en-US" altLang="zh-CN" sz="1000">
              <a:latin typeface="Arial" panose="020B0604020202020204" pitchFamily="34" charset="0"/>
              <a:ea typeface="宋体" panose="02010600030101010101" pitchFamily="2" charset="-122"/>
            </a:endParaRPr>
          </a:p>
        </p:txBody>
      </p:sp>
      <p:sp>
        <p:nvSpPr>
          <p:cNvPr id="49156" name="Rectangle 6"/>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Arial" panose="020B0604020202020204" pitchFamily="34" charset="0"/>
            </a:endParaRPr>
          </a:p>
        </p:txBody>
      </p:sp>
      <p:grpSp>
        <p:nvGrpSpPr>
          <p:cNvPr id="49157" name="Group 2"/>
          <p:cNvGrpSpPr>
            <a:grpSpLocks/>
          </p:cNvGrpSpPr>
          <p:nvPr/>
        </p:nvGrpSpPr>
        <p:grpSpPr bwMode="auto">
          <a:xfrm>
            <a:off x="1401763" y="404813"/>
            <a:ext cx="6958012" cy="5715000"/>
            <a:chOff x="0" y="0"/>
            <a:chExt cx="4383" cy="3600"/>
          </a:xfrm>
        </p:grpSpPr>
        <p:sp>
          <p:nvSpPr>
            <p:cNvPr id="49158" name="AutoShape 3"/>
            <p:cNvSpPr>
              <a:spLocks/>
            </p:cNvSpPr>
            <p:nvPr/>
          </p:nvSpPr>
          <p:spPr bwMode="auto">
            <a:xfrm>
              <a:off x="308" y="137"/>
              <a:ext cx="178" cy="3329"/>
            </a:xfrm>
            <a:prstGeom prst="leftBrace">
              <a:avLst>
                <a:gd name="adj1" fmla="val 1558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49159" name="Text Box 4"/>
            <p:cNvSpPr txBox="1">
              <a:spLocks noChangeArrowheads="1"/>
            </p:cNvSpPr>
            <p:nvPr/>
          </p:nvSpPr>
          <p:spPr bwMode="auto">
            <a:xfrm>
              <a:off x="0" y="1078"/>
              <a:ext cx="308"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a:latin typeface="Times New Roman" panose="02020603050405020304" pitchFamily="18" charset="0"/>
                  <a:ea typeface="宋体" panose="02010600030101010101" pitchFamily="2" charset="-122"/>
                </a:rPr>
                <a:t>C</a:t>
              </a:r>
            </a:p>
            <a:p>
              <a:pPr>
                <a:spcBef>
                  <a:spcPct val="0"/>
                </a:spcBef>
                <a:buClrTx/>
                <a:buFontTx/>
                <a:buNone/>
              </a:pPr>
              <a:r>
                <a:rPr lang="en-US" altLang="zh-CN">
                  <a:latin typeface="Times New Roman" panose="02020603050405020304" pitchFamily="18" charset="0"/>
                  <a:ea typeface="宋体" panose="02010600030101010101" pitchFamily="2" charset="-122"/>
                </a:rPr>
                <a:t>+</a:t>
              </a:r>
            </a:p>
            <a:p>
              <a:pPr>
                <a:spcBef>
                  <a:spcPct val="0"/>
                </a:spcBef>
                <a:buClrTx/>
                <a:buFontTx/>
                <a:buNone/>
              </a:pP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语言</a:t>
              </a:r>
            </a:p>
            <a:p>
              <a:pPr>
                <a:spcBef>
                  <a:spcPct val="0"/>
                </a:spcBef>
                <a:buClrTx/>
                <a:buFontTx/>
                <a:buNone/>
              </a:pPr>
              <a:r>
                <a:rPr lang="zh-CN" altLang="en-US">
                  <a:latin typeface="Times New Roman" panose="02020603050405020304" pitchFamily="18" charset="0"/>
                  <a:ea typeface="宋体" panose="02010600030101010101" pitchFamily="2" charset="-122"/>
                </a:rPr>
                <a:t>运</a:t>
              </a:r>
            </a:p>
            <a:p>
              <a:pPr>
                <a:spcBef>
                  <a:spcPct val="0"/>
                </a:spcBef>
                <a:buClrTx/>
                <a:buFontTx/>
                <a:buNone/>
              </a:pPr>
              <a:r>
                <a:rPr lang="zh-CN" altLang="en-US">
                  <a:latin typeface="Times New Roman" panose="02020603050405020304" pitchFamily="18" charset="0"/>
                  <a:ea typeface="宋体" panose="02010600030101010101" pitchFamily="2" charset="-122"/>
                </a:rPr>
                <a:t>算</a:t>
              </a:r>
            </a:p>
            <a:p>
              <a:pPr>
                <a:spcBef>
                  <a:spcPct val="0"/>
                </a:spcBef>
                <a:buClrTx/>
                <a:buFontTx/>
                <a:buNone/>
              </a:pPr>
              <a:r>
                <a:rPr lang="zh-CN" altLang="en-US">
                  <a:latin typeface="Times New Roman" panose="02020603050405020304" pitchFamily="18" charset="0"/>
                  <a:ea typeface="宋体" panose="02010600030101010101" pitchFamily="2" charset="-122"/>
                </a:rPr>
                <a:t>符</a:t>
              </a:r>
            </a:p>
          </p:txBody>
        </p:sp>
        <p:sp>
          <p:nvSpPr>
            <p:cNvPr id="49160" name="Text Box 5"/>
            <p:cNvSpPr txBox="1">
              <a:spLocks noChangeArrowheads="1"/>
            </p:cNvSpPr>
            <p:nvPr/>
          </p:nvSpPr>
          <p:spPr bwMode="auto">
            <a:xfrm>
              <a:off x="588" y="0"/>
              <a:ext cx="3795" cy="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buClrTx/>
                <a:buFontTx/>
                <a:buNone/>
              </a:pPr>
              <a:r>
                <a:rPr lang="zh-CN" altLang="en-US">
                  <a:latin typeface="宋体" panose="02010600030101010101" pitchFamily="2" charset="-122"/>
                  <a:ea typeface="宋体" panose="02010600030101010101" pitchFamily="2" charset="-122"/>
                </a:rPr>
                <a:t>算术运算符（</a:t>
              </a:r>
              <a:r>
                <a:rPr lang="en-US" altLang="zh-CN">
                  <a:latin typeface="宋体" panose="02010600030101010101" pitchFamily="2" charset="-122"/>
                  <a:ea typeface="宋体" panose="02010600030101010101" pitchFamily="2" charset="-122"/>
                </a:rPr>
                <a:t>+  -  *  /  %  ++  --</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关系运算符（</a:t>
              </a:r>
              <a:r>
                <a:rPr lang="en-US" altLang="zh-CN">
                  <a:latin typeface="宋体" panose="02010600030101010101" pitchFamily="2" charset="-122"/>
                  <a:ea typeface="宋体" panose="02010600030101010101" pitchFamily="2" charset="-122"/>
                </a:rPr>
                <a:t>&lt;  &lt;=   ==   &gt;   &gt;=   !=</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逻辑运算符（！  </a:t>
              </a:r>
              <a:r>
                <a:rPr lang="en-US" altLang="zh-CN">
                  <a:latin typeface="宋体" panose="02010600030101010101" pitchFamily="2" charset="-122"/>
                  <a:ea typeface="宋体" panose="02010600030101010101" pitchFamily="2" charset="-122"/>
                </a:rPr>
                <a:t>&amp;&amp;  ||</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位运算符  （</a:t>
              </a:r>
              <a:r>
                <a:rPr lang="en-US" altLang="zh-CN">
                  <a:latin typeface="宋体" panose="02010600030101010101" pitchFamily="2" charset="-122"/>
                  <a:ea typeface="宋体" panose="02010600030101010101" pitchFamily="2" charset="-122"/>
                </a:rPr>
                <a:t>&lt;&lt;   &gt;&gt;   ~  |  ^  &amp;</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赋值运算符（</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及其扩展赋值运算符）</a:t>
              </a:r>
            </a:p>
            <a:p>
              <a:pPr>
                <a:buClrTx/>
                <a:buFontTx/>
                <a:buNone/>
              </a:pPr>
              <a:r>
                <a:rPr lang="zh-CN" altLang="en-US">
                  <a:latin typeface="宋体" panose="02010600030101010101" pitchFamily="2" charset="-122"/>
                  <a:ea typeface="宋体" panose="02010600030101010101" pitchFamily="2" charset="-122"/>
                </a:rPr>
                <a:t>条件运算符（</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逗号运算符（</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指针运算符（*  </a:t>
              </a:r>
              <a:r>
                <a:rPr lang="en-US" altLang="zh-CN">
                  <a:latin typeface="宋体" panose="02010600030101010101" pitchFamily="2" charset="-122"/>
                  <a:ea typeface="宋体" panose="02010600030101010101" pitchFamily="2" charset="-122"/>
                </a:rPr>
                <a:t>&amp;</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求字节数运算符 （</a:t>
              </a:r>
              <a:r>
                <a:rPr lang="en-US" altLang="zh-CN">
                  <a:latin typeface="宋体" panose="02010600030101010101" pitchFamily="2" charset="-122"/>
                  <a:ea typeface="宋体" panose="02010600030101010101" pitchFamily="2" charset="-122"/>
                </a:rPr>
                <a:t>sizeof</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强制类型转换（类型）</a:t>
              </a:r>
            </a:p>
            <a:p>
              <a:pPr>
                <a:buClrTx/>
                <a:buFontTx/>
                <a:buNone/>
              </a:pPr>
              <a:r>
                <a:rPr lang="zh-CN" altLang="en-US">
                  <a:latin typeface="宋体" panose="02010600030101010101" pitchFamily="2" charset="-122"/>
                  <a:ea typeface="宋体" panose="02010600030101010101" pitchFamily="2" charset="-122"/>
                </a:rPr>
                <a:t>分量运算符（</a:t>
              </a:r>
              <a:r>
                <a:rPr lang="en-US" altLang="zh-CN">
                  <a:latin typeface="宋体" panose="02010600030101010101" pitchFamily="2" charset="-122"/>
                  <a:ea typeface="宋体" panose="02010600030101010101" pitchFamily="2" charset="-122"/>
                </a:rPr>
                <a:t>.  -&gt;</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下标运算符（</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a:t>
              </a:r>
            </a:p>
            <a:p>
              <a:pPr>
                <a:buClrTx/>
                <a:buFontTx/>
                <a:buNone/>
              </a:pPr>
              <a:r>
                <a:rPr lang="zh-CN" altLang="en-US">
                  <a:latin typeface="宋体" panose="02010600030101010101" pitchFamily="2" charset="-122"/>
                  <a:ea typeface="宋体" panose="02010600030101010101" pitchFamily="2" charset="-122"/>
                </a:rPr>
                <a:t>其它     （</a:t>
              </a:r>
              <a:r>
                <a:rPr lang="en-US" altLang="zh-CN">
                  <a:latin typeface="宋体" panose="02010600030101010101" pitchFamily="2" charset="-122"/>
                  <a:ea typeface="宋体" panose="02010600030101010101" pitchFamily="2" charset="-122"/>
                </a:rPr>
                <a:t>( )  -</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内存的概念</a:t>
            </a:r>
            <a:endParaRPr lang="zh-CN" altLang="en-US" dirty="0"/>
          </a:p>
        </p:txBody>
      </p:sp>
      <p:sp>
        <p:nvSpPr>
          <p:cNvPr id="3" name="内容占位符 2"/>
          <p:cNvSpPr>
            <a:spLocks noGrp="1"/>
          </p:cNvSpPr>
          <p:nvPr>
            <p:ph idx="1"/>
          </p:nvPr>
        </p:nvSpPr>
        <p:spPr>
          <a:xfrm>
            <a:off x="539552" y="1628800"/>
            <a:ext cx="8267700" cy="4648200"/>
          </a:xfrm>
        </p:spPr>
        <p:txBody>
          <a:bodyPr/>
          <a:lstStyle/>
          <a:p>
            <a:r>
              <a:rPr lang="zh-CN" altLang="zh-CN" dirty="0"/>
              <a:t>冯</a:t>
            </a:r>
            <a:r>
              <a:rPr lang="en-US" altLang="zh-CN" dirty="0"/>
              <a:t>·</a:t>
            </a:r>
            <a:r>
              <a:rPr lang="zh-CN" altLang="zh-CN" dirty="0"/>
              <a:t>诺依曼体系结构</a:t>
            </a:r>
            <a:endParaRPr lang="en-US" altLang="zh-CN" dirty="0"/>
          </a:p>
          <a:p>
            <a:pPr marL="0" indent="0">
              <a:buNone/>
            </a:pPr>
            <a:r>
              <a:rPr lang="zh-CN" altLang="zh-CN" dirty="0"/>
              <a:t>计算机由运算器、控制器、存储器、输入设备和输出设备五大部分组成。需要把程序加载到存储器中、采用程序控制来运行。</a:t>
            </a:r>
            <a:endParaRPr lang="en-US" altLang="zh-CN" dirty="0"/>
          </a:p>
          <a:p>
            <a:pPr marL="0" indent="0">
              <a:buNone/>
            </a:pPr>
            <a:r>
              <a:rPr lang="zh-CN" altLang="zh-CN" dirty="0"/>
              <a:t>存储器即内存，是用来存储计算机需要执行的程序和数据的地方。</a:t>
            </a:r>
          </a:p>
          <a:p>
            <a:pPr marL="0" indent="0">
              <a:buNone/>
            </a:pPr>
            <a:endParaRPr lang="en-US" altLang="zh-CN" dirty="0"/>
          </a:p>
          <a:p>
            <a:pPr>
              <a:buFont typeface="Wingdings" panose="05000000000000000000" pitchFamily="2" charset="2"/>
              <a:buChar char="u"/>
            </a:pPr>
            <a:r>
              <a:rPr lang="zh-CN" altLang="zh-CN" dirty="0">
                <a:solidFill>
                  <a:srgbClr val="C00000"/>
                </a:solidFill>
                <a:latin typeface="微软雅黑" panose="020B0503020204020204" pitchFamily="34" charset="-122"/>
                <a:ea typeface="微软雅黑" panose="020B0503020204020204" pitchFamily="34" charset="-122"/>
              </a:rPr>
              <a:t>数据在内存中是如何存储、如何访问的？</a:t>
            </a:r>
            <a:endParaRPr lang="en-US" altLang="zh-CN" dirty="0">
              <a:solidFill>
                <a:srgbClr val="C0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zh-CN" dirty="0">
                <a:solidFill>
                  <a:srgbClr val="C00000"/>
                </a:solidFill>
                <a:latin typeface="微软雅黑" panose="020B0503020204020204" pitchFamily="34" charset="-122"/>
                <a:ea typeface="微软雅黑" panose="020B0503020204020204" pitchFamily="34" charset="-122"/>
              </a:rPr>
              <a:t>计算机如何快速找到数据的存放位置？</a:t>
            </a:r>
            <a:endParaRPr lang="en-US" altLang="zh-CN" dirty="0">
              <a:solidFill>
                <a:srgbClr val="C0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zh-CN" dirty="0">
                <a:solidFill>
                  <a:srgbClr val="C00000"/>
                </a:solidFill>
                <a:latin typeface="微软雅黑" panose="020B0503020204020204" pitchFamily="34" charset="-122"/>
                <a:ea typeface="微软雅黑" panose="020B0503020204020204" pitchFamily="34" charset="-122"/>
              </a:rPr>
              <a:t>为什么要定义变量？</a:t>
            </a:r>
          </a:p>
          <a:p>
            <a:pPr marL="0" indent="0">
              <a:buNone/>
            </a:pPr>
            <a:endParaRPr lang="zh-CN" altLang="en-US" dirty="0"/>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5</a:t>
            </a:fld>
            <a:endParaRPr lang="en-US" altLang="zh-CN"/>
          </a:p>
        </p:txBody>
      </p:sp>
    </p:spTree>
    <p:extLst>
      <p:ext uri="{BB962C8B-B14F-4D97-AF65-F5344CB8AC3E}">
        <p14:creationId xmlns:p14="http://schemas.microsoft.com/office/powerpoint/2010/main" val="2772301168"/>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017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1EFC60F-2D4B-43D5-A732-88FD62E19AD2}" type="slidenum">
              <a:rPr lang="zh-CN" altLang="en-US" sz="1000" smtClean="0">
                <a:latin typeface="Arial" panose="020B0604020202020204" pitchFamily="34" charset="0"/>
                <a:ea typeface="宋体" panose="02010600030101010101" pitchFamily="2" charset="-122"/>
              </a:rPr>
              <a:pPr>
                <a:spcBef>
                  <a:spcPct val="0"/>
                </a:spcBef>
                <a:buClrTx/>
                <a:buFontTx/>
                <a:buNone/>
              </a:pPr>
              <a:t>50</a:t>
            </a:fld>
            <a:endParaRPr lang="en-US" altLang="zh-CN" sz="1000">
              <a:latin typeface="Arial" panose="020B0604020202020204" pitchFamily="34" charset="0"/>
              <a:ea typeface="宋体" panose="02010600030101010101" pitchFamily="2" charset="-122"/>
            </a:endParaRPr>
          </a:p>
        </p:txBody>
      </p:sp>
      <p:sp>
        <p:nvSpPr>
          <p:cNvPr id="50180" name="Rectangle 2"/>
          <p:cNvSpPr>
            <a:spLocks noGrp="1" noChangeArrowheads="1"/>
          </p:cNvSpPr>
          <p:nvPr>
            <p:ph type="body" idx="1"/>
          </p:nvPr>
        </p:nvSpPr>
        <p:spPr>
          <a:xfrm>
            <a:off x="685800" y="1557338"/>
            <a:ext cx="8183563" cy="4679950"/>
          </a:xfrm>
        </p:spPr>
        <p:txBody>
          <a:bodyPr/>
          <a:lstStyle/>
          <a:p>
            <a:pPr eaLnBrk="1" hangingPunct="1">
              <a:lnSpc>
                <a:spcPct val="120000"/>
              </a:lnSpc>
              <a:spcBef>
                <a:spcPct val="30000"/>
              </a:spcBef>
            </a:pPr>
            <a:r>
              <a:rPr lang="zh-CN" altLang="en-US" sz="2800" dirty="0">
                <a:latin typeface="微软雅黑" panose="020B0503020204020204" pitchFamily="34" charset="-122"/>
                <a:ea typeface="微软雅黑" panose="020B0503020204020204" pitchFamily="34" charset="-122"/>
              </a:rPr>
              <a:t>学习运算符应注意的几个问题：</a:t>
            </a:r>
          </a:p>
          <a:p>
            <a:pPr eaLnBrk="1" hangingPunct="1">
              <a:lnSpc>
                <a:spcPct val="120000"/>
              </a:lnSpc>
              <a:spcBef>
                <a:spcPct val="30000"/>
              </a:spcBef>
              <a:buClr>
                <a:srgbClr val="FF0000"/>
              </a:buCl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运算符的功能</a:t>
            </a:r>
          </a:p>
          <a:p>
            <a:pPr eaLnBrk="1" hangingPunct="1">
              <a:lnSpc>
                <a:spcPct val="120000"/>
              </a:lnSpc>
              <a:spcBef>
                <a:spcPct val="30000"/>
              </a:spcBef>
              <a:buClr>
                <a:srgbClr val="FF0000"/>
              </a:buCl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与运算量的关系</a:t>
            </a:r>
          </a:p>
          <a:p>
            <a:pPr lvl="1" eaLnBrk="1" hangingPunct="1">
              <a:lnSpc>
                <a:spcPct val="120000"/>
              </a:lnSpc>
              <a:spcBef>
                <a:spcPct val="30000"/>
              </a:spcBef>
              <a:buFontTx/>
              <a:buChar char="•"/>
            </a:pPr>
            <a:r>
              <a:rPr lang="zh-CN" altLang="en-US" sz="2400" dirty="0">
                <a:latin typeface="微软雅黑" panose="020B0503020204020204" pitchFamily="34" charset="-122"/>
                <a:ea typeface="微软雅黑" panose="020B0503020204020204" pitchFamily="34" charset="-122"/>
              </a:rPr>
              <a:t>运算量的个数（是几目或几元运算符）</a:t>
            </a:r>
          </a:p>
          <a:p>
            <a:pPr lvl="1" eaLnBrk="1" hangingPunct="1">
              <a:lnSpc>
                <a:spcPct val="120000"/>
              </a:lnSpc>
              <a:spcBef>
                <a:spcPct val="30000"/>
              </a:spcBef>
              <a:buFontTx/>
              <a:buChar char="•"/>
            </a:pPr>
            <a:r>
              <a:rPr lang="zh-CN" altLang="en-US" sz="2400" dirty="0">
                <a:latin typeface="微软雅黑" panose="020B0503020204020204" pitchFamily="34" charset="-122"/>
                <a:ea typeface="微软雅黑" panose="020B0503020204020204" pitchFamily="34" charset="-122"/>
              </a:rPr>
              <a:t>运算量的类型</a:t>
            </a:r>
          </a:p>
          <a:p>
            <a:pPr eaLnBrk="1" hangingPunct="1">
              <a:lnSpc>
                <a:spcPct val="120000"/>
              </a:lnSpc>
              <a:spcBef>
                <a:spcPct val="30000"/>
              </a:spcBef>
              <a:buClr>
                <a:srgbClr val="FF0000"/>
              </a:buCl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运算符的优先级别（</a:t>
            </a:r>
            <a:r>
              <a:rPr lang="zh-CN" altLang="en-US" dirty="0">
                <a:solidFill>
                  <a:srgbClr val="FF3300"/>
                </a:solidFill>
                <a:latin typeface="微软雅黑" panose="020B0503020204020204" pitchFamily="34" charset="-122"/>
                <a:ea typeface="微软雅黑" panose="020B0503020204020204" pitchFamily="34" charset="-122"/>
              </a:rPr>
              <a:t>先高后低</a:t>
            </a:r>
            <a:r>
              <a:rPr lang="zh-CN" altLang="en-US" dirty="0">
                <a:latin typeface="微软雅黑" panose="020B0503020204020204" pitchFamily="34" charset="-122"/>
                <a:ea typeface="微软雅黑" panose="020B0503020204020204" pitchFamily="34" charset="-122"/>
              </a:rPr>
              <a:t>）</a:t>
            </a:r>
          </a:p>
          <a:p>
            <a:pPr eaLnBrk="1" hangingPunct="1">
              <a:lnSpc>
                <a:spcPct val="120000"/>
              </a:lnSpc>
              <a:spcBef>
                <a:spcPct val="30000"/>
              </a:spcBef>
              <a:buClr>
                <a:srgbClr val="FF0000"/>
              </a:buCl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结合方向（在运算量两侧运算符优先级相同时）</a:t>
            </a:r>
          </a:p>
          <a:p>
            <a:pPr eaLnBrk="1" hangingPunct="1">
              <a:lnSpc>
                <a:spcPct val="120000"/>
              </a:lnSpc>
              <a:spcBef>
                <a:spcPct val="30000"/>
              </a:spcBef>
              <a:buClr>
                <a:srgbClr val="FF0000"/>
              </a:buCl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表达式值的类型（尤其不同类型数据进行运算时）</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anim calcmode="lin" valueType="num">
                                      <p:cBhvr additive="base">
                                        <p:cTn id="7"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80">
                                            <p:txEl>
                                              <p:pRg st="2" end="2"/>
                                            </p:txEl>
                                          </p:spTgt>
                                        </p:tgtEl>
                                        <p:attrNameLst>
                                          <p:attrName>style.visibility</p:attrName>
                                        </p:attrNameLst>
                                      </p:cBhvr>
                                      <p:to>
                                        <p:strVal val="visible"/>
                                      </p:to>
                                    </p:set>
                                    <p:anim calcmode="lin" valueType="num">
                                      <p:cBhvr additive="base">
                                        <p:cTn id="13" dur="5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0">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0180">
                                            <p:txEl>
                                              <p:pRg st="3" end="3"/>
                                            </p:txEl>
                                          </p:spTgt>
                                        </p:tgtEl>
                                        <p:attrNameLst>
                                          <p:attrName>style.visibility</p:attrName>
                                        </p:attrNameLst>
                                      </p:cBhvr>
                                      <p:to>
                                        <p:strVal val="visible"/>
                                      </p:to>
                                    </p:set>
                                    <p:anim calcmode="lin" valueType="num">
                                      <p:cBhvr additive="base">
                                        <p:cTn id="18"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0180">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0180">
                                            <p:txEl>
                                              <p:pRg st="4" end="4"/>
                                            </p:txEl>
                                          </p:spTgt>
                                        </p:tgtEl>
                                        <p:attrNameLst>
                                          <p:attrName>style.visibility</p:attrName>
                                        </p:attrNameLst>
                                      </p:cBhvr>
                                      <p:to>
                                        <p:strVal val="visible"/>
                                      </p:to>
                                    </p:set>
                                    <p:anim calcmode="lin" valueType="num">
                                      <p:cBhvr additive="base">
                                        <p:cTn id="23"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0180">
                                            <p:txEl>
                                              <p:pRg st="5" end="5"/>
                                            </p:txEl>
                                          </p:spTgt>
                                        </p:tgtEl>
                                        <p:attrNameLst>
                                          <p:attrName>style.visibility</p:attrName>
                                        </p:attrNameLst>
                                      </p:cBhvr>
                                      <p:to>
                                        <p:strVal val="visible"/>
                                      </p:to>
                                    </p:set>
                                    <p:anim calcmode="lin" valueType="num">
                                      <p:cBhvr additive="base">
                                        <p:cTn id="29"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0180">
                                            <p:txEl>
                                              <p:pRg st="6" end="6"/>
                                            </p:txEl>
                                          </p:spTgt>
                                        </p:tgtEl>
                                        <p:attrNameLst>
                                          <p:attrName>style.visibility</p:attrName>
                                        </p:attrNameLst>
                                      </p:cBhvr>
                                      <p:to>
                                        <p:strVal val="visible"/>
                                      </p:to>
                                    </p:set>
                                    <p:anim calcmode="lin" valueType="num">
                                      <p:cBhvr additive="base">
                                        <p:cTn id="35" dur="500" fill="hold"/>
                                        <p:tgtEl>
                                          <p:spTgt spid="5018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8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0180">
                                            <p:txEl>
                                              <p:pRg st="7" end="7"/>
                                            </p:txEl>
                                          </p:spTgt>
                                        </p:tgtEl>
                                        <p:attrNameLst>
                                          <p:attrName>style.visibility</p:attrName>
                                        </p:attrNameLst>
                                      </p:cBhvr>
                                      <p:to>
                                        <p:strVal val="visible"/>
                                      </p:to>
                                    </p:set>
                                    <p:anim calcmode="lin" valueType="num">
                                      <p:cBhvr additive="base">
                                        <p:cTn id="41" dur="500" fill="hold"/>
                                        <p:tgtEl>
                                          <p:spTgt spid="5018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8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120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36ABC979-2839-4BF8-B385-D54B2C5D02EB}" type="slidenum">
              <a:rPr lang="zh-CN" altLang="en-US" sz="1000" smtClean="0">
                <a:latin typeface="Arial" panose="020B0604020202020204" pitchFamily="34" charset="0"/>
                <a:ea typeface="宋体" panose="02010600030101010101" pitchFamily="2" charset="-122"/>
              </a:rPr>
              <a:pPr>
                <a:spcBef>
                  <a:spcPct val="0"/>
                </a:spcBef>
                <a:buClrTx/>
                <a:buFontTx/>
                <a:buNone/>
              </a:pPr>
              <a:t>51</a:t>
            </a:fld>
            <a:endParaRPr lang="en-US" altLang="zh-CN" sz="1000">
              <a:latin typeface="Arial" panose="020B0604020202020204" pitchFamily="34" charset="0"/>
              <a:ea typeface="宋体" panose="02010600030101010101" pitchFamily="2" charset="-122"/>
            </a:endParaRPr>
          </a:p>
        </p:txBody>
      </p:sp>
      <p:sp>
        <p:nvSpPr>
          <p:cNvPr id="5120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The assignment operator</a:t>
            </a:r>
          </a:p>
        </p:txBody>
      </p:sp>
      <p:sp>
        <p:nvSpPr>
          <p:cNvPr id="51205" name="Rectangle 3"/>
          <p:cNvSpPr>
            <a:spLocks noGrp="1" noChangeArrowheads="1"/>
          </p:cNvSpPr>
          <p:nvPr>
            <p:ph type="body" idx="1"/>
          </p:nvPr>
        </p:nvSpPr>
        <p:spPr/>
        <p:txBody>
          <a:bodyPr/>
          <a:lstStyle/>
          <a:p>
            <a:pPr eaLnBrk="1" hangingPunct="1">
              <a:lnSpc>
                <a:spcPct val="130000"/>
              </a:lnSpc>
            </a:pPr>
            <a:r>
              <a:rPr lang="en-US" altLang="zh-CN" dirty="0">
                <a:latin typeface="微软雅黑" panose="020B0503020204020204" pitchFamily="34" charset="-122"/>
                <a:ea typeface="微软雅黑" panose="020B0503020204020204" pitchFamily="34" charset="-122"/>
              </a:rPr>
              <a:t>The ‘=‘ operator in C++ is </a:t>
            </a:r>
            <a:r>
              <a:rPr lang="en-US" altLang="zh-CN" dirty="0">
                <a:solidFill>
                  <a:srgbClr val="FF3300"/>
                </a:solidFill>
                <a:latin typeface="微软雅黑" panose="020B0503020204020204" pitchFamily="34" charset="-122"/>
                <a:ea typeface="微软雅黑" panose="020B0503020204020204" pitchFamily="34" charset="-122"/>
              </a:rPr>
              <a:t>NOT</a:t>
            </a:r>
            <a:r>
              <a:rPr lang="en-US" altLang="zh-CN" dirty="0">
                <a:latin typeface="微软雅黑" panose="020B0503020204020204" pitchFamily="34" charset="-122"/>
                <a:ea typeface="微软雅黑" panose="020B0503020204020204" pitchFamily="34" charset="-122"/>
              </a:rPr>
              <a:t> an equal sign</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这是赋值运算符，并不是判断相等与否的符号（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a:p>
            <a:pPr lvl="1" eaLnBrk="1" hangingPunct="1">
              <a:lnSpc>
                <a:spcPct val="130000"/>
              </a:lnSpc>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eaLnBrk="1" hangingPunct="1">
              <a:lnSpc>
                <a:spcPct val="130000"/>
              </a:lnSpc>
            </a:pPr>
            <a:r>
              <a:rPr lang="zh-CN" altLang="en-US" dirty="0">
                <a:latin typeface="微软雅黑" panose="020B0503020204020204" pitchFamily="34" charset="-122"/>
                <a:ea typeface="微软雅黑" panose="020B0503020204020204" pitchFamily="34" charset="-122"/>
              </a:rPr>
              <a:t>赋值运算符用于赋值运算，分为简单赋值（</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）、复合算术赋值（</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）和复合位运算赋值（</a:t>
            </a:r>
            <a:r>
              <a:rPr lang="en-US" altLang="zh-CN" dirty="0">
                <a:solidFill>
                  <a:srgbClr val="FF0000"/>
                </a:solidFill>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&gt;&gt;=</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&lt;&lt;=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类共</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种。</a:t>
            </a:r>
          </a:p>
          <a:p>
            <a:pPr eaLnBrk="1" hangingPunct="1">
              <a:lnSpc>
                <a:spcPct val="130000"/>
              </a:lnSpc>
            </a:pPr>
            <a:r>
              <a:rPr lang="zh-CN" altLang="en-US" dirty="0">
                <a:latin typeface="微软雅黑" panose="020B0503020204020204" pitchFamily="34" charset="-122"/>
                <a:ea typeface="微软雅黑" panose="020B0503020204020204" pitchFamily="34" charset="-122"/>
              </a:rPr>
              <a:t>相应的，由赋值运算符将一个变量和一个表达式连接起来的式子称为</a:t>
            </a:r>
            <a:r>
              <a:rPr lang="zh-CN" altLang="en-US" dirty="0">
                <a:solidFill>
                  <a:srgbClr val="0000FF"/>
                </a:solidFill>
                <a:latin typeface="微软雅黑" panose="020B0503020204020204" pitchFamily="34" charset="-122"/>
                <a:ea typeface="微软雅黑" panose="020B0503020204020204" pitchFamily="34" charset="-122"/>
              </a:rPr>
              <a:t>赋值表达式</a:t>
            </a:r>
            <a:r>
              <a:rPr lang="zh-CN" altLang="en-US" dirty="0">
                <a:latin typeface="微软雅黑" panose="020B0503020204020204" pitchFamily="34" charset="-122"/>
                <a:ea typeface="微软雅黑" panose="020B0503020204020204" pitchFamily="34" charset="-122"/>
              </a:rPr>
              <a:t>。</a:t>
            </a:r>
          </a:p>
          <a:p>
            <a:pPr eaLnBrk="1" hangingPunct="1">
              <a:lnSpc>
                <a:spcPct val="13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222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FC147AA-5779-4632-98F1-81E97D822465}" type="slidenum">
              <a:rPr lang="zh-CN" altLang="en-US" sz="1000" smtClean="0">
                <a:latin typeface="Arial" panose="020B0604020202020204" pitchFamily="34" charset="0"/>
                <a:ea typeface="宋体" panose="02010600030101010101" pitchFamily="2" charset="-122"/>
              </a:rPr>
              <a:pPr>
                <a:spcBef>
                  <a:spcPct val="0"/>
                </a:spcBef>
                <a:buClrTx/>
                <a:buFontTx/>
                <a:buNone/>
              </a:pPr>
              <a:t>52</a:t>
            </a:fld>
            <a:endParaRPr lang="en-US" altLang="zh-CN" sz="1000">
              <a:latin typeface="Arial" panose="020B0604020202020204" pitchFamily="34" charset="0"/>
              <a:ea typeface="宋体" panose="02010600030101010101" pitchFamily="2" charset="-122"/>
            </a:endParaRPr>
          </a:p>
        </p:txBody>
      </p:sp>
      <p:sp>
        <p:nvSpPr>
          <p:cNvPr id="5222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Combined  assignment operators</a:t>
            </a:r>
          </a:p>
        </p:txBody>
      </p:sp>
      <p:sp>
        <p:nvSpPr>
          <p:cNvPr id="52229" name="Rectangle 3"/>
          <p:cNvSpPr>
            <a:spLocks noGrp="1" noChangeArrowheads="1"/>
          </p:cNvSpPr>
          <p:nvPr>
            <p:ph type="body" idx="1"/>
          </p:nvPr>
        </p:nvSpPr>
        <p:spPr>
          <a:xfrm>
            <a:off x="539403" y="1517793"/>
            <a:ext cx="8579296" cy="4648200"/>
          </a:xfrm>
        </p:spPr>
        <p:txBody>
          <a:bodyPr/>
          <a:lstStyle/>
          <a:p>
            <a:pPr eaLnBrk="1" hangingPunct="1"/>
            <a:r>
              <a:rPr lang="en-US" altLang="zh-CN" sz="2800" dirty="0">
                <a:latin typeface="Ebrima" panose="02000000000000000000" pitchFamily="2" charset="0"/>
                <a:ea typeface="Ebrima" panose="02000000000000000000" pitchFamily="2" charset="0"/>
                <a:cs typeface="Ebrima" panose="02000000000000000000" pitchFamily="2" charset="0"/>
              </a:rPr>
              <a:t>All arithmetic operators can be used this way</a:t>
            </a:r>
          </a:p>
          <a:p>
            <a:pPr lvl="1" eaLnBrk="1" hangingPunct="1">
              <a:buFont typeface="Wingdings" panose="05000000000000000000" pitchFamily="2" charset="2"/>
              <a:buNone/>
            </a:pPr>
            <a:r>
              <a:rPr lang="en-US" altLang="zh-CN" sz="2600" dirty="0">
                <a:solidFill>
                  <a:srgbClr val="0066CC"/>
                </a:solidFill>
                <a:latin typeface="Ebrima" panose="02000000000000000000" pitchFamily="2" charset="0"/>
                <a:ea typeface="Ebrima" panose="02000000000000000000" pitchFamily="2" charset="0"/>
                <a:cs typeface="Ebrima" panose="02000000000000000000" pitchFamily="2" charset="0"/>
              </a:rPr>
              <a:t>+=</a:t>
            </a:r>
            <a:r>
              <a:rPr lang="en-US" altLang="zh-CN" sz="2600" dirty="0">
                <a:latin typeface="Ebrima" panose="02000000000000000000" pitchFamily="2" charset="0"/>
                <a:ea typeface="Ebrima" panose="02000000000000000000" pitchFamily="2" charset="0"/>
                <a:cs typeface="Ebrima" panose="02000000000000000000" pitchFamily="2" charset="0"/>
              </a:rPr>
              <a:t>   </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count = count + 2;    </a:t>
            </a:r>
            <a:r>
              <a:rPr lang="en-US" altLang="zh-CN" sz="2600" dirty="0">
                <a:latin typeface="Ebrima" panose="02000000000000000000" pitchFamily="2" charset="0"/>
                <a:ea typeface="Ebrima" panose="02000000000000000000" pitchFamily="2" charset="0"/>
                <a:cs typeface="Ebrima" panose="02000000000000000000" pitchFamily="2" charset="0"/>
              </a:rPr>
              <a:t>becomes</a:t>
            </a:r>
          </a:p>
          <a:p>
            <a:pPr lvl="1" eaLnBrk="1" hangingPunct="1">
              <a:buFont typeface="Wingdings" panose="05000000000000000000" pitchFamily="2" charset="2"/>
              <a:buNone/>
            </a:pPr>
            <a:r>
              <a:rPr lang="en-US" altLang="zh-CN" sz="2600" dirty="0">
                <a:latin typeface="Ebrima" panose="02000000000000000000" pitchFamily="2" charset="0"/>
                <a:ea typeface="Ebrima" panose="02000000000000000000" pitchFamily="2" charset="0"/>
                <a:cs typeface="Ebrima" panose="02000000000000000000" pitchFamily="2" charset="0"/>
              </a:rPr>
              <a:t>        </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count += 2;</a:t>
            </a:r>
          </a:p>
          <a:p>
            <a:pPr lvl="1" eaLnBrk="1" hangingPunct="1">
              <a:buFont typeface="Wingdings" panose="05000000000000000000" pitchFamily="2" charset="2"/>
              <a:buNone/>
            </a:pPr>
            <a:r>
              <a:rPr lang="en-US" altLang="zh-CN" sz="2600" dirty="0">
                <a:solidFill>
                  <a:srgbClr val="0066CC"/>
                </a:solidFill>
                <a:latin typeface="Ebrima" panose="02000000000000000000" pitchFamily="2" charset="0"/>
                <a:ea typeface="Ebrima" panose="02000000000000000000" pitchFamily="2" charset="0"/>
                <a:cs typeface="Ebrima" panose="02000000000000000000" pitchFamily="2" charset="0"/>
              </a:rPr>
              <a:t>*=</a:t>
            </a:r>
            <a:r>
              <a:rPr lang="en-US" altLang="zh-CN" sz="2600" dirty="0">
                <a:latin typeface="Ebrima" panose="02000000000000000000" pitchFamily="2" charset="0"/>
                <a:ea typeface="Ebrima" panose="02000000000000000000" pitchFamily="2" charset="0"/>
                <a:cs typeface="Ebrima" panose="02000000000000000000" pitchFamily="2" charset="0"/>
              </a:rPr>
              <a:t>   </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bonus = bonus * 2;    </a:t>
            </a:r>
            <a:r>
              <a:rPr lang="en-US" altLang="zh-CN" sz="2600" dirty="0">
                <a:latin typeface="Ebrima" panose="02000000000000000000" pitchFamily="2" charset="0"/>
                <a:ea typeface="Ebrima" panose="02000000000000000000" pitchFamily="2" charset="0"/>
                <a:cs typeface="Ebrima" panose="02000000000000000000" pitchFamily="2" charset="0"/>
              </a:rPr>
              <a:t>becomes    </a:t>
            </a:r>
          </a:p>
          <a:p>
            <a:pPr lvl="1" eaLnBrk="1" hangingPunct="1">
              <a:buFont typeface="Wingdings" panose="05000000000000000000" pitchFamily="2" charset="2"/>
              <a:buNone/>
            </a:pPr>
            <a:r>
              <a:rPr lang="en-US" altLang="zh-CN" sz="2600" dirty="0">
                <a:latin typeface="Ebrima" panose="02000000000000000000" pitchFamily="2" charset="0"/>
                <a:ea typeface="Ebrima" panose="02000000000000000000" pitchFamily="2" charset="0"/>
                <a:cs typeface="Ebrima" panose="02000000000000000000" pitchFamily="2" charset="0"/>
              </a:rPr>
              <a:t>       </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bonus *= 2;</a:t>
            </a:r>
          </a:p>
          <a:p>
            <a:pPr lvl="1" eaLnBrk="1" hangingPunct="1">
              <a:buFont typeface="Wingdings" panose="05000000000000000000" pitchFamily="2" charset="2"/>
              <a:buNone/>
            </a:pPr>
            <a:r>
              <a:rPr lang="en-US" altLang="zh-CN" sz="2600" dirty="0">
                <a:solidFill>
                  <a:srgbClr val="0066CC"/>
                </a:solidFill>
                <a:latin typeface="Ebrima" panose="02000000000000000000" pitchFamily="2" charset="0"/>
                <a:ea typeface="Ebrima" panose="02000000000000000000" pitchFamily="2" charset="0"/>
                <a:cs typeface="Ebrima" panose="02000000000000000000" pitchFamily="2" charset="0"/>
              </a:rPr>
              <a:t>/=</a:t>
            </a:r>
            <a:r>
              <a:rPr lang="en-US" altLang="zh-CN" sz="2600" dirty="0">
                <a:latin typeface="Ebrima" panose="02000000000000000000" pitchFamily="2" charset="0"/>
                <a:ea typeface="Ebrima" panose="02000000000000000000" pitchFamily="2" charset="0"/>
                <a:cs typeface="Ebrima" panose="02000000000000000000" pitchFamily="2" charset="0"/>
              </a:rPr>
              <a:t>    </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time = time / </a:t>
            </a:r>
            <a:r>
              <a:rPr lang="en-US" altLang="zh-CN" sz="2600" dirty="0" err="1">
                <a:solidFill>
                  <a:srgbClr val="800000"/>
                </a:solidFill>
                <a:latin typeface="Ebrima" panose="02000000000000000000" pitchFamily="2" charset="0"/>
                <a:ea typeface="Ebrima" panose="02000000000000000000" pitchFamily="2" charset="0"/>
                <a:cs typeface="Ebrima" panose="02000000000000000000" pitchFamily="2" charset="0"/>
              </a:rPr>
              <a:t>rush_factor</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  </a:t>
            </a:r>
            <a:r>
              <a:rPr lang="en-US" altLang="zh-CN" sz="2600" dirty="0">
                <a:latin typeface="Ebrima" panose="02000000000000000000" pitchFamily="2" charset="0"/>
                <a:ea typeface="Ebrima" panose="02000000000000000000" pitchFamily="2" charset="0"/>
                <a:cs typeface="Ebrima" panose="02000000000000000000" pitchFamily="2" charset="0"/>
              </a:rPr>
              <a:t>becomes</a:t>
            </a:r>
            <a:br>
              <a:rPr lang="en-US" altLang="zh-CN" sz="2600" dirty="0">
                <a:latin typeface="Ebrima" panose="02000000000000000000" pitchFamily="2" charset="0"/>
                <a:ea typeface="Ebrima" panose="02000000000000000000" pitchFamily="2" charset="0"/>
                <a:cs typeface="Ebrima" panose="02000000000000000000" pitchFamily="2" charset="0"/>
              </a:rPr>
            </a:br>
            <a:r>
              <a:rPr lang="en-US" altLang="zh-CN" sz="2600" dirty="0">
                <a:latin typeface="Ebrima" panose="02000000000000000000" pitchFamily="2" charset="0"/>
                <a:ea typeface="Ebrima" panose="02000000000000000000" pitchFamily="2" charset="0"/>
                <a:cs typeface="Ebrima" panose="02000000000000000000" pitchFamily="2" charset="0"/>
              </a:rPr>
              <a:t>     </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time /= </a:t>
            </a:r>
            <a:r>
              <a:rPr lang="en-US" altLang="zh-CN" sz="2600" dirty="0" err="1">
                <a:solidFill>
                  <a:srgbClr val="800000"/>
                </a:solidFill>
                <a:latin typeface="Ebrima" panose="02000000000000000000" pitchFamily="2" charset="0"/>
                <a:ea typeface="Ebrima" panose="02000000000000000000" pitchFamily="2" charset="0"/>
                <a:cs typeface="Ebrima" panose="02000000000000000000" pitchFamily="2" charset="0"/>
              </a:rPr>
              <a:t>rush_factor</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a:t>
            </a:r>
          </a:p>
          <a:p>
            <a:pPr lvl="1" eaLnBrk="1" hangingPunct="1">
              <a:buFont typeface="Wingdings" panose="05000000000000000000" pitchFamily="2" charset="2"/>
              <a:buNone/>
            </a:pPr>
            <a:r>
              <a:rPr lang="en-US" altLang="zh-CN" sz="2600" dirty="0">
                <a:solidFill>
                  <a:srgbClr val="0066CC"/>
                </a:solidFill>
                <a:latin typeface="Ebrima" panose="02000000000000000000" pitchFamily="2" charset="0"/>
                <a:ea typeface="Ebrima" panose="02000000000000000000" pitchFamily="2" charset="0"/>
                <a:cs typeface="Ebrima" panose="02000000000000000000" pitchFamily="2" charset="0"/>
              </a:rPr>
              <a:t>%=</a:t>
            </a:r>
            <a:r>
              <a:rPr lang="en-US" altLang="zh-CN" sz="2600" dirty="0">
                <a:latin typeface="Ebrima" panose="02000000000000000000" pitchFamily="2" charset="0"/>
                <a:ea typeface="Ebrima" panose="02000000000000000000" pitchFamily="2" charset="0"/>
                <a:cs typeface="Ebrima" panose="02000000000000000000" pitchFamily="2" charset="0"/>
              </a:rPr>
              <a:t>  </a:t>
            </a: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remainder = remainder % (cnt1+ cnt2); </a:t>
            </a:r>
            <a:r>
              <a:rPr lang="en-US" altLang="zh-CN" sz="2600" dirty="0">
                <a:latin typeface="Ebrima" panose="02000000000000000000" pitchFamily="2" charset="0"/>
                <a:ea typeface="Ebrima" panose="02000000000000000000" pitchFamily="2" charset="0"/>
                <a:cs typeface="Ebrima" panose="02000000000000000000" pitchFamily="2" charset="0"/>
              </a:rPr>
              <a:t>becomes</a:t>
            </a:r>
          </a:p>
          <a:p>
            <a:pPr lvl="1" eaLnBrk="1" hangingPunct="1">
              <a:buFont typeface="Wingdings" panose="05000000000000000000" pitchFamily="2" charset="2"/>
              <a:buNone/>
            </a:pPr>
            <a:r>
              <a:rPr lang="en-US" altLang="zh-CN" sz="2600" dirty="0">
                <a:solidFill>
                  <a:srgbClr val="800000"/>
                </a:solidFill>
                <a:latin typeface="Ebrima" panose="02000000000000000000" pitchFamily="2" charset="0"/>
                <a:ea typeface="Ebrima" panose="02000000000000000000" pitchFamily="2" charset="0"/>
                <a:cs typeface="Ebrima" panose="02000000000000000000" pitchFamily="2" charset="0"/>
              </a:rPr>
              <a:t>        remainder %= (cnt1 + cnt2);</a:t>
            </a:r>
          </a:p>
          <a:p>
            <a:pPr lvl="1" eaLnBrk="1" hangingPunct="1"/>
            <a:endParaRPr lang="en-US" altLang="zh-CN" sz="2600" dirty="0">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325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3CA0BFA7-2595-4D6F-9374-4CF8176949A8}" type="slidenum">
              <a:rPr lang="zh-CN" altLang="en-US" sz="1000" smtClean="0">
                <a:latin typeface="Arial" panose="020B0604020202020204" pitchFamily="34" charset="0"/>
                <a:ea typeface="宋体" panose="02010600030101010101" pitchFamily="2" charset="-122"/>
              </a:rPr>
              <a:pPr>
                <a:spcBef>
                  <a:spcPct val="0"/>
                </a:spcBef>
                <a:buClrTx/>
                <a:buFontTx/>
                <a:buNone/>
              </a:pPr>
              <a:t>53</a:t>
            </a:fld>
            <a:endParaRPr lang="en-US" altLang="zh-CN" sz="1000">
              <a:latin typeface="Arial" panose="020B0604020202020204" pitchFamily="34" charset="0"/>
              <a:ea typeface="宋体" panose="02010600030101010101" pitchFamily="2" charset="-122"/>
            </a:endParaRPr>
          </a:p>
        </p:txBody>
      </p:sp>
      <p:sp>
        <p:nvSpPr>
          <p:cNvPr id="53252" name="Rectangle 2"/>
          <p:cNvSpPr>
            <a:spLocks noGrp="1" noChangeArrowheads="1"/>
          </p:cNvSpPr>
          <p:nvPr>
            <p:ph type="body" idx="1"/>
          </p:nvPr>
        </p:nvSpPr>
        <p:spPr>
          <a:xfrm>
            <a:off x="668338" y="1628775"/>
            <a:ext cx="8331200" cy="4752975"/>
          </a:xfrm>
        </p:spPr>
        <p:txBody>
          <a:bodyPr/>
          <a:lstStyle/>
          <a:p>
            <a:pPr marL="0" indent="0" eaLnBrk="1" hangingPunct="1">
              <a:lnSpc>
                <a:spcPct val="120000"/>
              </a:lnSpc>
              <a:spcBef>
                <a:spcPct val="3000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如果赋值运算符两边的数据类型不相同，系统将自动进行数据类型的转换，把赋值符右边的类型转换成左边的类型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常见的几种转换规定：</a:t>
            </a:r>
          </a:p>
          <a:p>
            <a:pPr marL="0" indent="0" eaLnBrk="1" hangingPunct="1">
              <a:lnSpc>
                <a:spcPct val="120000"/>
              </a:lnSpc>
              <a:spcBef>
                <a:spcPct val="30000"/>
              </a:spcBef>
              <a:buFontTx/>
              <a:buAutoNum type="circleNumDbPlain"/>
            </a:pPr>
            <a:r>
              <a:rPr lang="zh-CN" altLang="en-US" dirty="0">
                <a:latin typeface="微软雅黑" panose="020B0503020204020204" pitchFamily="34" charset="-122"/>
                <a:ea typeface="微软雅黑" panose="020B0503020204020204" pitchFamily="34" charset="-122"/>
              </a:rPr>
              <a:t>实型数据赋给整型变量：舍去小数部分</a:t>
            </a:r>
          </a:p>
          <a:p>
            <a:pPr marL="0" indent="0" eaLnBrk="1" hangingPunct="1">
              <a:lnSpc>
                <a:spcPct val="120000"/>
              </a:lnSpc>
              <a:spcBef>
                <a:spcPct val="30000"/>
              </a:spcBef>
              <a:buFontTx/>
              <a:buAutoNum type="circleNumDbPlain"/>
            </a:pPr>
            <a:endParaRPr lang="zh-CN" altLang="en-US" dirty="0">
              <a:latin typeface="微软雅黑" panose="020B0503020204020204" pitchFamily="34" charset="-122"/>
              <a:ea typeface="微软雅黑" panose="020B0503020204020204" pitchFamily="34" charset="-122"/>
            </a:endParaRPr>
          </a:p>
          <a:p>
            <a:pPr marL="0" indent="0" eaLnBrk="1" hangingPunct="1">
              <a:lnSpc>
                <a:spcPct val="120000"/>
              </a:lnSpc>
              <a:spcBef>
                <a:spcPct val="30000"/>
              </a:spcBef>
              <a:buFontTx/>
              <a:buAutoNum type="circleNumDbPlain"/>
            </a:pPr>
            <a:endParaRPr lang="zh-CN" altLang="en-US" dirty="0">
              <a:latin typeface="微软雅黑" panose="020B0503020204020204" pitchFamily="34" charset="-122"/>
              <a:ea typeface="微软雅黑" panose="020B0503020204020204" pitchFamily="34" charset="-122"/>
            </a:endParaRPr>
          </a:p>
          <a:p>
            <a:pPr marL="0" indent="0" eaLnBrk="1" hangingPunct="1">
              <a:lnSpc>
                <a:spcPct val="120000"/>
              </a:lnSpc>
              <a:spcBef>
                <a:spcPct val="30000"/>
              </a:spcBef>
              <a:buFontTx/>
              <a:buAutoNum type="circleNumDbPlain"/>
            </a:pPr>
            <a:r>
              <a:rPr lang="zh-CN" altLang="en-US" dirty="0">
                <a:latin typeface="微软雅黑" panose="020B0503020204020204" pitchFamily="34" charset="-122"/>
                <a:ea typeface="微软雅黑" panose="020B0503020204020204" pitchFamily="34" charset="-122"/>
              </a:rPr>
              <a:t>整型数据赋给实型变量：数值不变，以浮点形式存放</a:t>
            </a:r>
          </a:p>
          <a:p>
            <a:pPr marL="0" indent="0" eaLnBrk="1" hangingPunct="1">
              <a:lnSpc>
                <a:spcPct val="120000"/>
              </a:lnSpc>
              <a:spcBef>
                <a:spcPct val="30000"/>
              </a:spcBef>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sp>
        <p:nvSpPr>
          <p:cNvPr id="53253" name="Text Box 3"/>
          <p:cNvSpPr txBox="1">
            <a:spLocks noChangeArrowheads="1"/>
          </p:cNvSpPr>
          <p:nvPr/>
        </p:nvSpPr>
        <p:spPr bwMode="auto">
          <a:xfrm>
            <a:off x="1692274" y="3644900"/>
            <a:ext cx="5616029" cy="1015663"/>
          </a:xfrm>
          <a:prstGeom prst="rect">
            <a:avLst/>
          </a:prstGeom>
          <a:solidFill>
            <a:srgbClr val="CCFFFF"/>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zh-CN" altLang="en-US" dirty="0">
                <a:latin typeface="楷体" panose="02010609060101010101" pitchFamily="49" charset="-122"/>
                <a:ea typeface="楷体" panose="02010609060101010101" pitchFamily="49" charset="-122"/>
              </a:rPr>
              <a:t>如：</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float j=2.72;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=j;</a:t>
            </a:r>
          </a:p>
          <a:p>
            <a:pPr eaLnBrk="1" hangingPunct="1">
              <a:spcBef>
                <a:spcPct val="50000"/>
              </a:spcBef>
              <a:buClrTx/>
              <a:buFontTx/>
              <a:buNone/>
            </a:pPr>
            <a:r>
              <a:rPr lang="zh-CN" altLang="en-US" dirty="0">
                <a:latin typeface="楷体" panose="02010609060101010101" pitchFamily="49" charset="-122"/>
                <a:ea typeface="楷体" panose="02010609060101010101" pitchFamily="49" charset="-122"/>
              </a:rPr>
              <a:t>　　则</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的值为</a:t>
            </a:r>
            <a:r>
              <a:rPr lang="en-US" altLang="zh-CN" dirty="0">
                <a:latin typeface="楷体" panose="02010609060101010101" pitchFamily="49" charset="-122"/>
                <a:ea typeface="楷体" panose="02010609060101010101" pitchFamily="49" charset="-122"/>
              </a:rPr>
              <a:t>2</a:t>
            </a:r>
          </a:p>
        </p:txBody>
      </p:sp>
      <p:sp>
        <p:nvSpPr>
          <p:cNvPr id="53254" name="Text Box 4"/>
          <p:cNvSpPr txBox="1">
            <a:spLocks noChangeArrowheads="1"/>
          </p:cNvSpPr>
          <p:nvPr/>
        </p:nvSpPr>
        <p:spPr bwMode="auto">
          <a:xfrm>
            <a:off x="1692275" y="5229200"/>
            <a:ext cx="5616028" cy="1015663"/>
          </a:xfrm>
          <a:prstGeom prst="rect">
            <a:avLst/>
          </a:prstGeom>
          <a:solidFill>
            <a:srgbClr val="CCFFFF"/>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zh-CN" altLang="en-US" b="0" dirty="0">
                <a:latin typeface="楷体" panose="02010609060101010101" pitchFamily="49" charset="-122"/>
                <a:ea typeface="楷体" panose="02010609060101010101" pitchFamily="49" charset="-122"/>
              </a:rPr>
              <a:t>如：</a:t>
            </a:r>
            <a:r>
              <a:rPr lang="en-US" altLang="zh-CN" b="0" dirty="0" err="1">
                <a:latin typeface="楷体" panose="02010609060101010101" pitchFamily="49" charset="-122"/>
                <a:ea typeface="楷体" panose="02010609060101010101" pitchFamily="49" charset="-122"/>
              </a:rPr>
              <a:t>int</a:t>
            </a:r>
            <a:r>
              <a:rPr lang="en-US" altLang="zh-CN" b="0" dirty="0">
                <a:latin typeface="楷体" panose="02010609060101010101" pitchFamily="49" charset="-122"/>
                <a:ea typeface="楷体" panose="02010609060101010101" pitchFamily="49" charset="-122"/>
              </a:rPr>
              <a:t> </a:t>
            </a:r>
            <a:r>
              <a:rPr lang="en-US" altLang="zh-CN" b="0" dirty="0" err="1">
                <a:latin typeface="楷体" panose="02010609060101010101" pitchFamily="49" charset="-122"/>
                <a:ea typeface="楷体" panose="02010609060101010101" pitchFamily="49" charset="-122"/>
              </a:rPr>
              <a:t>i</a:t>
            </a:r>
            <a:r>
              <a:rPr lang="en-US" altLang="zh-CN" b="0" dirty="0">
                <a:latin typeface="楷体" panose="02010609060101010101" pitchFamily="49" charset="-122"/>
                <a:ea typeface="楷体" panose="02010609060101010101" pitchFamily="49" charset="-122"/>
              </a:rPr>
              <a:t>=2;  float j; j=</a:t>
            </a:r>
            <a:r>
              <a:rPr lang="en-US" altLang="zh-CN" b="0" dirty="0" err="1">
                <a:latin typeface="楷体" panose="02010609060101010101" pitchFamily="49" charset="-122"/>
                <a:ea typeface="楷体" panose="02010609060101010101" pitchFamily="49" charset="-122"/>
              </a:rPr>
              <a:t>i</a:t>
            </a:r>
            <a:r>
              <a:rPr lang="en-US" altLang="zh-CN" b="0" dirty="0">
                <a:latin typeface="楷体" panose="02010609060101010101" pitchFamily="49" charset="-122"/>
                <a:ea typeface="楷体" panose="02010609060101010101" pitchFamily="49" charset="-122"/>
              </a:rPr>
              <a:t>;</a:t>
            </a:r>
          </a:p>
          <a:p>
            <a:pPr eaLnBrk="1" hangingPunct="1">
              <a:spcBef>
                <a:spcPct val="50000"/>
              </a:spcBef>
              <a:buClrTx/>
              <a:buFontTx/>
              <a:buNone/>
            </a:pPr>
            <a:r>
              <a:rPr lang="zh-CN" altLang="en-US" b="0" dirty="0">
                <a:latin typeface="楷体" panose="02010609060101010101" pitchFamily="49" charset="-122"/>
                <a:ea typeface="楷体" panose="02010609060101010101" pitchFamily="49" charset="-122"/>
              </a:rPr>
              <a:t>　　则</a:t>
            </a:r>
            <a:r>
              <a:rPr lang="en-US" altLang="zh-CN" b="0" dirty="0">
                <a:latin typeface="楷体" panose="02010609060101010101" pitchFamily="49" charset="-122"/>
                <a:ea typeface="楷体" panose="02010609060101010101" pitchFamily="49" charset="-122"/>
              </a:rPr>
              <a:t>j </a:t>
            </a:r>
            <a:r>
              <a:rPr lang="zh-CN" altLang="en-US" b="0" dirty="0">
                <a:latin typeface="楷体" panose="02010609060101010101" pitchFamily="49" charset="-122"/>
                <a:ea typeface="楷体" panose="02010609060101010101" pitchFamily="49" charset="-122"/>
              </a:rPr>
              <a:t>的值为</a:t>
            </a:r>
            <a:r>
              <a:rPr lang="en-US" altLang="zh-CN" b="0" dirty="0">
                <a:latin typeface="楷体" panose="02010609060101010101" pitchFamily="49" charset="-122"/>
                <a:ea typeface="楷体" panose="02010609060101010101" pitchFamily="49" charset="-122"/>
              </a:rPr>
              <a:t>2.0</a:t>
            </a:r>
          </a:p>
        </p:txBody>
      </p:sp>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427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44C083AA-33B6-4068-AE16-66E97284F677}" type="slidenum">
              <a:rPr lang="zh-CN" altLang="en-US" sz="1000" smtClean="0">
                <a:latin typeface="Arial" panose="020B0604020202020204" pitchFamily="34" charset="0"/>
                <a:ea typeface="宋体" panose="02010600030101010101" pitchFamily="2" charset="-122"/>
              </a:rPr>
              <a:pPr>
                <a:spcBef>
                  <a:spcPct val="0"/>
                </a:spcBef>
                <a:buClrTx/>
                <a:buFontTx/>
                <a:buNone/>
              </a:pPr>
              <a:t>54</a:t>
            </a:fld>
            <a:endParaRPr lang="en-US" altLang="zh-CN" sz="1000">
              <a:latin typeface="Arial" panose="020B0604020202020204" pitchFamily="34" charset="0"/>
              <a:ea typeface="宋体" panose="02010600030101010101" pitchFamily="2" charset="-122"/>
            </a:endParaRPr>
          </a:p>
        </p:txBody>
      </p:sp>
      <p:sp>
        <p:nvSpPr>
          <p:cNvPr id="54276" name="Rectangle 3"/>
          <p:cNvSpPr>
            <a:spLocks noGrp="1" noChangeArrowheads="1"/>
          </p:cNvSpPr>
          <p:nvPr>
            <p:ph type="body" idx="1"/>
          </p:nvPr>
        </p:nvSpPr>
        <p:spPr/>
        <p:txBody>
          <a:bodyPr/>
          <a:lstStyle/>
          <a:p>
            <a:pPr marL="457200" indent="-457200" eaLnBrk="1" hangingPunct="1">
              <a:lnSpc>
                <a:spcPct val="120000"/>
              </a:lnSpc>
              <a:spcBef>
                <a:spcPct val="30000"/>
              </a:spcBef>
              <a:buFontTx/>
              <a:buAutoNum type="circleNumDbPlain" startAt="3"/>
            </a:pPr>
            <a:r>
              <a:rPr lang="zh-CN" altLang="en-US" dirty="0">
                <a:latin typeface="微软雅黑" panose="020B0503020204020204" pitchFamily="34" charset="-122"/>
                <a:ea typeface="微软雅黑" panose="020B0503020204020204" pitchFamily="34" charset="-122"/>
              </a:rPr>
              <a:t>字符型数据赋给整型变量：将字符</a:t>
            </a:r>
            <a:r>
              <a:rPr lang="en-US" altLang="zh-CN" dirty="0">
                <a:latin typeface="微软雅黑" panose="020B0503020204020204" pitchFamily="34" charset="-122"/>
                <a:ea typeface="微软雅黑" panose="020B0503020204020204" pitchFamily="34" charset="-122"/>
              </a:rPr>
              <a:t>ASCII</a:t>
            </a:r>
            <a:r>
              <a:rPr lang="zh-CN" altLang="en-US" dirty="0">
                <a:latin typeface="微软雅黑" panose="020B0503020204020204" pitchFamily="34" charset="-122"/>
                <a:ea typeface="微软雅黑" panose="020B0503020204020204" pitchFamily="34" charset="-122"/>
              </a:rPr>
              <a:t>码放到整型变量的低</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位中，高</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位全为</a:t>
            </a:r>
            <a:r>
              <a:rPr lang="en-US" altLang="zh-CN" dirty="0">
                <a:latin typeface="微软雅黑" panose="020B0503020204020204" pitchFamily="34" charset="-122"/>
                <a:ea typeface="微软雅黑" panose="020B0503020204020204" pitchFamily="34" charset="-122"/>
              </a:rPr>
              <a:t>0</a:t>
            </a:r>
          </a:p>
          <a:p>
            <a:pPr marL="457200" indent="-457200" eaLnBrk="1" hangingPunct="1">
              <a:lnSpc>
                <a:spcPct val="120000"/>
              </a:lnSpc>
              <a:spcBef>
                <a:spcPct val="30000"/>
              </a:spcBef>
              <a:buFontTx/>
              <a:buAutoNum type="circleNumDbPlain" startAt="3"/>
            </a:pPr>
            <a:endParaRPr lang="en-US" altLang="zh-CN" dirty="0">
              <a:latin typeface="微软雅黑" panose="020B0503020204020204" pitchFamily="34" charset="-122"/>
              <a:ea typeface="微软雅黑" panose="020B0503020204020204" pitchFamily="34" charset="-122"/>
            </a:endParaRPr>
          </a:p>
          <a:p>
            <a:pPr marL="457200" indent="-457200" eaLnBrk="1" hangingPunct="1">
              <a:lnSpc>
                <a:spcPct val="120000"/>
              </a:lnSpc>
              <a:spcBef>
                <a:spcPct val="30000"/>
              </a:spcBef>
              <a:buFontTx/>
              <a:buAutoNum type="circleNumDbPlain" startAt="3"/>
            </a:pPr>
            <a:endParaRPr lang="en-US" altLang="zh-CN" dirty="0">
              <a:latin typeface="微软雅黑" panose="020B0503020204020204" pitchFamily="34" charset="-122"/>
              <a:ea typeface="微软雅黑" panose="020B0503020204020204" pitchFamily="34" charset="-122"/>
            </a:endParaRPr>
          </a:p>
          <a:p>
            <a:pPr marL="457200" indent="-457200" eaLnBrk="1" hangingPunct="1">
              <a:lnSpc>
                <a:spcPct val="120000"/>
              </a:lnSpc>
              <a:spcBef>
                <a:spcPct val="30000"/>
              </a:spcBef>
              <a:buFontTx/>
              <a:buAutoNum type="circleNumDbPlain" startAt="3"/>
            </a:pPr>
            <a:r>
              <a:rPr lang="zh-CN" altLang="en-US" dirty="0">
                <a:latin typeface="微软雅黑" panose="020B0503020204020204" pitchFamily="34" charset="-122"/>
                <a:ea typeface="微软雅黑" panose="020B0503020204020204" pitchFamily="34" charset="-122"/>
              </a:rPr>
              <a:t>整型数据赋给字符型变量：只把低</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位赋给字符型变量</a:t>
            </a:r>
          </a:p>
          <a:p>
            <a:pPr marL="876300" lvl="1" indent="-419100" eaLnBrk="1" hangingPunct="1"/>
            <a:endParaRPr lang="zh-CN" altLang="en-US" dirty="0">
              <a:latin typeface="微软雅黑" panose="020B0503020204020204" pitchFamily="34" charset="-122"/>
              <a:ea typeface="微软雅黑" panose="020B0503020204020204" pitchFamily="34" charset="-122"/>
            </a:endParaRPr>
          </a:p>
        </p:txBody>
      </p:sp>
      <p:sp>
        <p:nvSpPr>
          <p:cNvPr id="54277" name="Text Box 4"/>
          <p:cNvSpPr txBox="1">
            <a:spLocks noChangeArrowheads="1"/>
          </p:cNvSpPr>
          <p:nvPr/>
        </p:nvSpPr>
        <p:spPr bwMode="auto">
          <a:xfrm>
            <a:off x="1619672" y="2559943"/>
            <a:ext cx="6048672" cy="1015663"/>
          </a:xfrm>
          <a:prstGeom prst="rect">
            <a:avLst/>
          </a:prstGeom>
          <a:solidFill>
            <a:srgbClr val="CCFFFF"/>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zh-CN" altLang="en-US" dirty="0">
                <a:latin typeface="楷体" panose="02010609060101010101" pitchFamily="49" charset="-122"/>
                <a:ea typeface="楷体" panose="02010609060101010101" pitchFamily="49" charset="-122"/>
              </a:rPr>
              <a:t>如：</a:t>
            </a:r>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a;  char  c1=‘A’;   a=c1;</a:t>
            </a:r>
          </a:p>
          <a:p>
            <a:pPr eaLnBrk="1" hangingPunct="1">
              <a:spcBef>
                <a:spcPct val="50000"/>
              </a:spcBef>
              <a:buClrTx/>
              <a:buFontTx/>
              <a:buNone/>
            </a:pPr>
            <a:r>
              <a:rPr lang="zh-CN" altLang="en-US" dirty="0">
                <a:latin typeface="楷体" panose="02010609060101010101" pitchFamily="49" charset="-122"/>
                <a:ea typeface="楷体" panose="02010609060101010101" pitchFamily="49" charset="-122"/>
              </a:rPr>
              <a:t>　　则</a:t>
            </a:r>
            <a:r>
              <a:rPr lang="en-US" altLang="zh-CN" dirty="0">
                <a:latin typeface="楷体" panose="02010609060101010101" pitchFamily="49" charset="-122"/>
                <a:ea typeface="楷体" panose="02010609060101010101" pitchFamily="49" charset="-122"/>
              </a:rPr>
              <a:t>a </a:t>
            </a:r>
            <a:r>
              <a:rPr lang="zh-CN" altLang="en-US" dirty="0">
                <a:latin typeface="楷体" panose="02010609060101010101" pitchFamily="49" charset="-122"/>
                <a:ea typeface="楷体" panose="02010609060101010101" pitchFamily="49" charset="-122"/>
              </a:rPr>
              <a:t>的值为</a:t>
            </a:r>
            <a:r>
              <a:rPr lang="en-US" altLang="zh-CN" dirty="0">
                <a:latin typeface="楷体" panose="02010609060101010101" pitchFamily="49" charset="-122"/>
                <a:ea typeface="楷体" panose="02010609060101010101" pitchFamily="49" charset="-122"/>
              </a:rPr>
              <a:t>65</a:t>
            </a:r>
          </a:p>
        </p:txBody>
      </p:sp>
      <p:sp>
        <p:nvSpPr>
          <p:cNvPr id="54278" name="Text Box 5"/>
          <p:cNvSpPr txBox="1">
            <a:spLocks noChangeArrowheads="1"/>
          </p:cNvSpPr>
          <p:nvPr/>
        </p:nvSpPr>
        <p:spPr bwMode="auto">
          <a:xfrm>
            <a:off x="1547664" y="4459149"/>
            <a:ext cx="6436627" cy="1395412"/>
          </a:xfrm>
          <a:prstGeom prst="rect">
            <a:avLst/>
          </a:prstGeom>
          <a:solidFill>
            <a:srgbClr val="CCFFFF"/>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zh-CN" altLang="en-US">
                <a:latin typeface="楷体" panose="02010609060101010101" pitchFamily="49" charset="-122"/>
                <a:ea typeface="楷体" panose="02010609060101010101" pitchFamily="49" charset="-122"/>
              </a:rPr>
              <a:t>如：</a:t>
            </a:r>
            <a:r>
              <a:rPr lang="en-US" altLang="zh-CN">
                <a:latin typeface="楷体" panose="02010609060101010101" pitchFamily="49" charset="-122"/>
                <a:ea typeface="楷体" panose="02010609060101010101" pitchFamily="49" charset="-122"/>
              </a:rPr>
              <a:t>int   a=322;     char  c2;   c2=a;</a:t>
            </a:r>
          </a:p>
          <a:p>
            <a:pPr eaLnBrk="1" hangingPunct="1">
              <a:spcBef>
                <a:spcPct val="50000"/>
              </a:spcBef>
              <a:buClrTx/>
              <a:buFontTx/>
              <a:buNone/>
            </a:pPr>
            <a:r>
              <a:rPr lang="zh-CN" altLang="en-US">
                <a:latin typeface="楷体" panose="02010609060101010101" pitchFamily="49" charset="-122"/>
                <a:ea typeface="楷体" panose="02010609060101010101" pitchFamily="49" charset="-122"/>
              </a:rPr>
              <a:t>　　因</a:t>
            </a:r>
            <a:r>
              <a:rPr lang="en-US" altLang="zh-CN">
                <a:latin typeface="楷体" panose="02010609060101010101" pitchFamily="49" charset="-122"/>
                <a:ea typeface="楷体" panose="02010609060101010101" pitchFamily="49" charset="-122"/>
              </a:rPr>
              <a:t>a</a:t>
            </a:r>
            <a:r>
              <a:rPr lang="zh-CN" altLang="en-US">
                <a:latin typeface="楷体" panose="02010609060101010101" pitchFamily="49" charset="-122"/>
                <a:ea typeface="楷体" panose="02010609060101010101" pitchFamily="49" charset="-122"/>
              </a:rPr>
              <a:t>的低</a:t>
            </a:r>
            <a:r>
              <a:rPr lang="en-US" altLang="zh-CN">
                <a:latin typeface="楷体" panose="02010609060101010101" pitchFamily="49" charset="-122"/>
                <a:ea typeface="楷体" panose="02010609060101010101" pitchFamily="49" charset="-122"/>
              </a:rPr>
              <a:t>8</a:t>
            </a:r>
            <a:r>
              <a:rPr lang="zh-CN" altLang="en-US">
                <a:latin typeface="楷体" panose="02010609060101010101" pitchFamily="49" charset="-122"/>
                <a:ea typeface="楷体" panose="02010609060101010101" pitchFamily="49" charset="-122"/>
              </a:rPr>
              <a:t>位为</a:t>
            </a:r>
            <a:r>
              <a:rPr lang="en-US" altLang="zh-CN">
                <a:latin typeface="楷体" panose="02010609060101010101" pitchFamily="49" charset="-122"/>
                <a:ea typeface="楷体" panose="02010609060101010101" pitchFamily="49" charset="-122"/>
              </a:rPr>
              <a:t>01000010</a:t>
            </a:r>
            <a:r>
              <a:rPr lang="zh-CN" altLang="en-US">
                <a:latin typeface="楷体" panose="02010609060101010101" pitchFamily="49" charset="-122"/>
                <a:ea typeface="楷体" panose="02010609060101010101" pitchFamily="49" charset="-122"/>
              </a:rPr>
              <a:t>，即十进制</a:t>
            </a:r>
            <a:r>
              <a:rPr lang="en-US" altLang="zh-CN">
                <a:latin typeface="楷体" panose="02010609060101010101" pitchFamily="49" charset="-122"/>
                <a:ea typeface="楷体" panose="02010609060101010101" pitchFamily="49" charset="-122"/>
              </a:rPr>
              <a:t>66</a:t>
            </a:r>
            <a:r>
              <a:rPr lang="zh-CN" altLang="en-US">
                <a:latin typeface="楷体" panose="02010609060101010101" pitchFamily="49" charset="-122"/>
                <a:ea typeface="楷体" panose="02010609060101010101" pitchFamily="49" charset="-122"/>
              </a:rPr>
              <a:t>，按</a:t>
            </a:r>
            <a:r>
              <a:rPr lang="en-US" altLang="zh-CN">
                <a:latin typeface="楷体" panose="02010609060101010101" pitchFamily="49" charset="-122"/>
                <a:ea typeface="楷体" panose="02010609060101010101" pitchFamily="49" charset="-122"/>
              </a:rPr>
              <a:t>ASCII</a:t>
            </a:r>
            <a:r>
              <a:rPr lang="zh-CN" altLang="en-US">
                <a:latin typeface="楷体" panose="02010609060101010101" pitchFamily="49" charset="-122"/>
                <a:ea typeface="楷体" panose="02010609060101010101" pitchFamily="49" charset="-122"/>
              </a:rPr>
              <a:t>码对应于字符</a:t>
            </a:r>
            <a:r>
              <a:rPr lang="en-US" altLang="zh-CN">
                <a:latin typeface="楷体" panose="02010609060101010101" pitchFamily="49" charset="-122"/>
                <a:ea typeface="楷体" panose="02010609060101010101" pitchFamily="49" charset="-122"/>
              </a:rPr>
              <a:t>B</a:t>
            </a:r>
            <a:r>
              <a:rPr lang="zh-CN" altLang="en-US">
                <a:latin typeface="楷体" panose="02010609060101010101" pitchFamily="49" charset="-122"/>
                <a:ea typeface="楷体" panose="02010609060101010101" pitchFamily="49" charset="-122"/>
              </a:rPr>
              <a:t>，所以</a:t>
            </a:r>
            <a:r>
              <a:rPr lang="en-US" altLang="zh-CN">
                <a:latin typeface="楷体" panose="02010609060101010101" pitchFamily="49" charset="-122"/>
                <a:ea typeface="楷体" panose="02010609060101010101" pitchFamily="49" charset="-122"/>
              </a:rPr>
              <a:t>c2</a:t>
            </a:r>
            <a:r>
              <a:rPr lang="zh-CN" altLang="en-US">
                <a:latin typeface="楷体" panose="02010609060101010101" pitchFamily="49" charset="-122"/>
                <a:ea typeface="楷体" panose="02010609060101010101" pitchFamily="49" charset="-122"/>
              </a:rPr>
              <a:t>为字符</a:t>
            </a:r>
            <a:r>
              <a:rPr lang="en-US" altLang="zh-CN">
                <a:latin typeface="楷体" panose="02010609060101010101" pitchFamily="49" charset="-122"/>
                <a:ea typeface="楷体" panose="02010609060101010101" pitchFamily="49" charset="-122"/>
              </a:rPr>
              <a:t>B</a:t>
            </a:r>
          </a:p>
        </p:txBody>
      </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529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6F9E508-A28F-4302-B8B6-2C955AA91558}" type="slidenum">
              <a:rPr lang="zh-CN" altLang="en-US" sz="1000" smtClean="0">
                <a:latin typeface="Arial" panose="020B0604020202020204" pitchFamily="34" charset="0"/>
                <a:ea typeface="宋体" panose="02010600030101010101" pitchFamily="2" charset="-122"/>
              </a:rPr>
              <a:pPr>
                <a:spcBef>
                  <a:spcPct val="0"/>
                </a:spcBef>
                <a:buClrTx/>
                <a:buFontTx/>
                <a:buNone/>
              </a:pPr>
              <a:t>55</a:t>
            </a:fld>
            <a:endParaRPr lang="en-US" altLang="zh-CN" sz="1000">
              <a:latin typeface="Arial" panose="020B0604020202020204" pitchFamily="34" charset="0"/>
              <a:ea typeface="宋体" panose="02010600030101010101" pitchFamily="2" charset="-122"/>
            </a:endParaRPr>
          </a:p>
        </p:txBody>
      </p:sp>
      <p:sp>
        <p:nvSpPr>
          <p:cNvPr id="55300" name="Rectangle 2"/>
          <p:cNvSpPr>
            <a:spLocks noGrp="1" noChangeArrowheads="1"/>
          </p:cNvSpPr>
          <p:nvPr>
            <p:ph type="body" idx="1"/>
          </p:nvPr>
        </p:nvSpPr>
        <p:spPr>
          <a:xfrm>
            <a:off x="779463" y="1557338"/>
            <a:ext cx="8259762" cy="4968875"/>
          </a:xfrm>
        </p:spPr>
        <p:txBody>
          <a:bodyPr/>
          <a:lstStyle/>
          <a:p>
            <a:pPr marL="609600" indent="-609600" eaLnBrk="1" hangingPunct="1">
              <a:lnSpc>
                <a:spcPct val="120000"/>
              </a:lnSpc>
              <a:spcBef>
                <a:spcPct val="30000"/>
              </a:spcBef>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注意：</a:t>
            </a:r>
          </a:p>
          <a:p>
            <a:pPr marL="609600" indent="-609600" eaLnBrk="1" hangingPunct="1">
              <a:lnSpc>
                <a:spcPct val="120000"/>
              </a:lnSpc>
              <a:spcBef>
                <a:spcPct val="30000"/>
              </a:spcBef>
              <a:buFontTx/>
              <a:buAutoNum type="circleNumDbPlain"/>
            </a:pPr>
            <a:r>
              <a:rPr lang="zh-CN" altLang="en-US">
                <a:latin typeface="微软雅黑" panose="020B0503020204020204" pitchFamily="34" charset="-122"/>
                <a:ea typeface="微软雅黑" panose="020B0503020204020204" pitchFamily="34" charset="-122"/>
              </a:rPr>
              <a:t>赋值运算符的优先级低于算术运算符、关系运算符和逻辑运算符（赋值运算符的优先级最低）；</a:t>
            </a:r>
          </a:p>
          <a:p>
            <a:pPr marL="609600" indent="-609600" eaLnBrk="1" hangingPunct="1">
              <a:lnSpc>
                <a:spcPct val="120000"/>
              </a:lnSpc>
              <a:spcBef>
                <a:spcPct val="30000"/>
              </a:spcBef>
              <a:buFontTx/>
              <a:buAutoNum type="circleNumDbPlain"/>
            </a:pPr>
            <a:endParaRPr lang="zh-CN" altLang="en-US">
              <a:latin typeface="微软雅黑" panose="020B0503020204020204" pitchFamily="34" charset="-122"/>
              <a:ea typeface="微软雅黑" panose="020B0503020204020204" pitchFamily="34" charset="-122"/>
            </a:endParaRPr>
          </a:p>
          <a:p>
            <a:pPr marL="609600" indent="-609600" eaLnBrk="1" hangingPunct="1">
              <a:lnSpc>
                <a:spcPct val="120000"/>
              </a:lnSpc>
              <a:spcBef>
                <a:spcPct val="30000"/>
              </a:spcBef>
              <a:buFontTx/>
              <a:buAutoNum type="circleNumDbPlain"/>
            </a:pPr>
            <a:endParaRPr lang="zh-CN" altLang="en-US">
              <a:latin typeface="微软雅黑" panose="020B0503020204020204" pitchFamily="34" charset="-122"/>
              <a:ea typeface="微软雅黑" panose="020B0503020204020204" pitchFamily="34" charset="-122"/>
            </a:endParaRPr>
          </a:p>
          <a:p>
            <a:pPr marL="609600" indent="-609600" eaLnBrk="1" hangingPunct="1">
              <a:lnSpc>
                <a:spcPct val="120000"/>
              </a:lnSpc>
              <a:spcBef>
                <a:spcPct val="30000"/>
              </a:spcBef>
              <a:buFontTx/>
              <a:buAutoNum type="circleNumDbPlain"/>
            </a:pPr>
            <a:r>
              <a:rPr lang="zh-CN" altLang="en-US">
                <a:latin typeface="微软雅黑" panose="020B0503020204020204" pitchFamily="34" charset="-122"/>
                <a:ea typeface="微软雅黑" panose="020B0503020204020204" pitchFamily="34" charset="-122"/>
              </a:rPr>
              <a:t>赋值表达式具有右结合性；</a:t>
            </a:r>
          </a:p>
        </p:txBody>
      </p:sp>
      <p:sp>
        <p:nvSpPr>
          <p:cNvPr id="55301" name="Text Box 3"/>
          <p:cNvSpPr txBox="1">
            <a:spLocks noChangeArrowheads="1"/>
          </p:cNvSpPr>
          <p:nvPr/>
        </p:nvSpPr>
        <p:spPr bwMode="auto">
          <a:xfrm>
            <a:off x="1258888" y="3213100"/>
            <a:ext cx="7497762" cy="939800"/>
          </a:xfrm>
          <a:prstGeom prst="rect">
            <a:avLst/>
          </a:prstGeom>
          <a:solidFill>
            <a:srgbClr val="CCFFFF">
              <a:alpha val="49019"/>
            </a:srgb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120000"/>
              </a:lnSpc>
              <a:spcBef>
                <a:spcPct val="30000"/>
              </a:spcBef>
              <a:buClrTx/>
              <a:buFontTx/>
              <a:buNone/>
            </a:pPr>
            <a:r>
              <a:rPr lang="zh-CN" altLang="en-US" sz="2000">
                <a:latin typeface="楷体" panose="02010609060101010101" pitchFamily="49" charset="-122"/>
                <a:ea typeface="楷体" panose="02010609060101010101" pitchFamily="49" charset="-122"/>
              </a:rPr>
              <a:t>如：</a:t>
            </a:r>
            <a:r>
              <a:rPr lang="en-US" altLang="zh-CN" sz="2000">
                <a:latin typeface="楷体" panose="02010609060101010101" pitchFamily="49" charset="-122"/>
                <a:ea typeface="楷体" panose="02010609060101010101" pitchFamily="49" charset="-122"/>
              </a:rPr>
              <a:t>x = 8 &lt;1    </a:t>
            </a:r>
          </a:p>
          <a:p>
            <a:pPr eaLnBrk="1" hangingPunct="1">
              <a:lnSpc>
                <a:spcPct val="120000"/>
              </a:lnSpc>
              <a:spcBef>
                <a:spcPct val="30000"/>
              </a:spcBef>
              <a:buClrTx/>
              <a:buFontTx/>
              <a:buNone/>
            </a:pPr>
            <a:r>
              <a:rPr lang="zh-CN" altLang="en-US" sz="2000">
                <a:latin typeface="楷体" panose="02010609060101010101" pitchFamily="49" charset="-122"/>
                <a:ea typeface="楷体" panose="02010609060101010101" pitchFamily="49" charset="-122"/>
              </a:rPr>
              <a:t>应先求表达式</a:t>
            </a:r>
            <a:r>
              <a:rPr lang="en-US" altLang="zh-CN" sz="2000">
                <a:latin typeface="楷体" panose="02010609060101010101" pitchFamily="49" charset="-122"/>
                <a:ea typeface="楷体" panose="02010609060101010101" pitchFamily="49" charset="-122"/>
              </a:rPr>
              <a:t>8 &lt;1</a:t>
            </a:r>
            <a:r>
              <a:rPr lang="zh-CN" altLang="en-US" sz="2000">
                <a:latin typeface="楷体" panose="02010609060101010101" pitchFamily="49" charset="-122"/>
                <a:ea typeface="楷体" panose="02010609060101010101" pitchFamily="49" charset="-122"/>
              </a:rPr>
              <a:t>的值为</a:t>
            </a:r>
            <a:r>
              <a:rPr lang="en-US" altLang="zh-CN" sz="2000">
                <a:latin typeface="楷体" panose="02010609060101010101" pitchFamily="49" charset="-122"/>
                <a:ea typeface="楷体" panose="02010609060101010101" pitchFamily="49" charset="-122"/>
              </a:rPr>
              <a:t>0</a:t>
            </a:r>
            <a:r>
              <a:rPr lang="zh-CN" altLang="en-US" sz="2000">
                <a:latin typeface="楷体" panose="02010609060101010101" pitchFamily="49" charset="-122"/>
                <a:ea typeface="楷体" panose="02010609060101010101" pitchFamily="49" charset="-122"/>
              </a:rPr>
              <a:t>，再将该值赋值给</a:t>
            </a:r>
            <a:r>
              <a:rPr lang="en-US" altLang="zh-CN" sz="2000">
                <a:latin typeface="楷体" panose="02010609060101010101" pitchFamily="49" charset="-122"/>
                <a:ea typeface="楷体" panose="02010609060101010101" pitchFamily="49" charset="-122"/>
              </a:rPr>
              <a:t>x</a:t>
            </a:r>
            <a:r>
              <a:rPr lang="zh-CN" altLang="en-US" sz="2000">
                <a:latin typeface="楷体" panose="02010609060101010101" pitchFamily="49" charset="-122"/>
                <a:ea typeface="楷体" panose="02010609060101010101" pitchFamily="49" charset="-122"/>
              </a:rPr>
              <a:t>，则</a:t>
            </a:r>
            <a:r>
              <a:rPr lang="en-US" altLang="zh-CN" sz="2000">
                <a:latin typeface="楷体" panose="02010609060101010101" pitchFamily="49" charset="-122"/>
                <a:ea typeface="楷体" panose="02010609060101010101" pitchFamily="49" charset="-122"/>
              </a:rPr>
              <a:t>x</a:t>
            </a:r>
            <a:r>
              <a:rPr lang="zh-CN" altLang="en-US" sz="2000">
                <a:latin typeface="楷体" panose="02010609060101010101" pitchFamily="49" charset="-122"/>
                <a:ea typeface="楷体" panose="02010609060101010101" pitchFamily="49" charset="-122"/>
              </a:rPr>
              <a:t>的值为</a:t>
            </a:r>
            <a:r>
              <a:rPr lang="en-US" altLang="zh-CN" sz="2000">
                <a:latin typeface="楷体" panose="02010609060101010101" pitchFamily="49" charset="-122"/>
                <a:ea typeface="楷体" panose="02010609060101010101" pitchFamily="49" charset="-122"/>
              </a:rPr>
              <a:t>0</a:t>
            </a:r>
          </a:p>
        </p:txBody>
      </p:sp>
      <p:sp>
        <p:nvSpPr>
          <p:cNvPr id="55302" name="Text Box 4"/>
          <p:cNvSpPr txBox="1">
            <a:spLocks noChangeArrowheads="1"/>
          </p:cNvSpPr>
          <p:nvPr/>
        </p:nvSpPr>
        <p:spPr bwMode="auto">
          <a:xfrm>
            <a:off x="1258888" y="4797425"/>
            <a:ext cx="7497762" cy="1304925"/>
          </a:xfrm>
          <a:prstGeom prst="rect">
            <a:avLst/>
          </a:prstGeom>
          <a:solidFill>
            <a:srgbClr val="CCFFFF">
              <a:alpha val="50195"/>
            </a:srgb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120000"/>
              </a:lnSpc>
              <a:spcBef>
                <a:spcPct val="30000"/>
              </a:spcBef>
              <a:buClrTx/>
              <a:buFontTx/>
              <a:buNone/>
            </a:pPr>
            <a:r>
              <a:rPr lang="zh-CN" altLang="en-US" sz="2000">
                <a:latin typeface="楷体" panose="02010609060101010101" pitchFamily="49" charset="-122"/>
                <a:ea typeface="楷体" panose="02010609060101010101" pitchFamily="49" charset="-122"/>
              </a:rPr>
              <a:t>如：</a:t>
            </a:r>
            <a:r>
              <a:rPr lang="en-US" altLang="zh-CN" sz="2000">
                <a:latin typeface="楷体" panose="02010609060101010101" pitchFamily="49" charset="-122"/>
                <a:ea typeface="楷体" panose="02010609060101010101" pitchFamily="49" charset="-122"/>
              </a:rPr>
              <a:t>a = b = 20/5</a:t>
            </a:r>
          </a:p>
          <a:p>
            <a:pPr eaLnBrk="1" hangingPunct="1">
              <a:lnSpc>
                <a:spcPct val="120000"/>
              </a:lnSpc>
              <a:spcBef>
                <a:spcPct val="30000"/>
              </a:spcBef>
              <a:buClrTx/>
              <a:buFontTx/>
              <a:buNone/>
            </a:pPr>
            <a:r>
              <a:rPr lang="zh-CN" altLang="en-US" sz="2000">
                <a:latin typeface="楷体" panose="02010609060101010101" pitchFamily="49" charset="-122"/>
                <a:ea typeface="楷体" panose="02010609060101010101" pitchFamily="49" charset="-122"/>
              </a:rPr>
              <a:t>运算时先计算</a:t>
            </a:r>
            <a:r>
              <a:rPr lang="en-US" altLang="zh-CN" sz="2000">
                <a:latin typeface="楷体" panose="02010609060101010101" pitchFamily="49" charset="-122"/>
                <a:ea typeface="楷体" panose="02010609060101010101" pitchFamily="49" charset="-122"/>
              </a:rPr>
              <a:t>20/5</a:t>
            </a:r>
            <a:r>
              <a:rPr lang="zh-CN" altLang="en-US" sz="2000">
                <a:latin typeface="楷体" panose="02010609060101010101" pitchFamily="49" charset="-122"/>
                <a:ea typeface="楷体" panose="02010609060101010101" pitchFamily="49" charset="-122"/>
              </a:rPr>
              <a:t>，结果为</a:t>
            </a:r>
            <a:r>
              <a:rPr lang="en-US" altLang="zh-CN" sz="2000">
                <a:latin typeface="楷体" panose="02010609060101010101" pitchFamily="49" charset="-122"/>
                <a:ea typeface="楷体" panose="02010609060101010101" pitchFamily="49" charset="-122"/>
              </a:rPr>
              <a:t>4</a:t>
            </a:r>
            <a:r>
              <a:rPr lang="zh-CN" altLang="en-US" sz="2000">
                <a:latin typeface="楷体" panose="02010609060101010101" pitchFamily="49" charset="-122"/>
                <a:ea typeface="楷体" panose="02010609060101010101" pitchFamily="49" charset="-122"/>
              </a:rPr>
              <a:t>，将</a:t>
            </a:r>
            <a:r>
              <a:rPr lang="en-US" altLang="zh-CN" sz="2000">
                <a:latin typeface="楷体" panose="02010609060101010101" pitchFamily="49" charset="-122"/>
                <a:ea typeface="楷体" panose="02010609060101010101" pitchFamily="49" charset="-122"/>
              </a:rPr>
              <a:t>4</a:t>
            </a:r>
            <a:r>
              <a:rPr lang="zh-CN" altLang="en-US" sz="2000">
                <a:latin typeface="楷体" panose="02010609060101010101" pitchFamily="49" charset="-122"/>
                <a:ea typeface="楷体" panose="02010609060101010101" pitchFamily="49" charset="-122"/>
              </a:rPr>
              <a:t>赋值给变量</a:t>
            </a:r>
            <a:r>
              <a:rPr lang="en-US" altLang="zh-CN" sz="2000">
                <a:latin typeface="楷体" panose="02010609060101010101" pitchFamily="49" charset="-122"/>
                <a:ea typeface="楷体" panose="02010609060101010101" pitchFamily="49" charset="-122"/>
              </a:rPr>
              <a:t>b</a:t>
            </a:r>
            <a:r>
              <a:rPr lang="zh-CN" altLang="en-US" sz="2000">
                <a:latin typeface="楷体" panose="02010609060101010101" pitchFamily="49" charset="-122"/>
                <a:ea typeface="楷体" panose="02010609060101010101" pitchFamily="49" charset="-122"/>
              </a:rPr>
              <a:t>，再将</a:t>
            </a:r>
            <a:r>
              <a:rPr lang="en-US" altLang="zh-CN" sz="2000">
                <a:latin typeface="楷体" panose="02010609060101010101" pitchFamily="49" charset="-122"/>
                <a:ea typeface="楷体" panose="02010609060101010101" pitchFamily="49" charset="-122"/>
              </a:rPr>
              <a:t>4</a:t>
            </a:r>
            <a:r>
              <a:rPr lang="zh-CN" altLang="en-US" sz="2000">
                <a:latin typeface="楷体" panose="02010609060101010101" pitchFamily="49" charset="-122"/>
                <a:ea typeface="楷体" panose="02010609060101010101" pitchFamily="49" charset="-122"/>
              </a:rPr>
              <a:t>赋值给变量</a:t>
            </a:r>
            <a:r>
              <a:rPr lang="en-US" altLang="zh-CN" sz="2000">
                <a:latin typeface="楷体" panose="02010609060101010101" pitchFamily="49" charset="-122"/>
                <a:ea typeface="楷体" panose="02010609060101010101" pitchFamily="49" charset="-122"/>
              </a:rPr>
              <a:t>a</a:t>
            </a:r>
            <a:r>
              <a:rPr lang="zh-CN" altLang="en-US" sz="2000">
                <a:latin typeface="楷体" panose="02010609060101010101" pitchFamily="49" charset="-122"/>
                <a:ea typeface="楷体" panose="02010609060101010101" pitchFamily="49" charset="-122"/>
              </a:rPr>
              <a:t>，自右至左运算</a:t>
            </a:r>
          </a:p>
        </p:txBody>
      </p:sp>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632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A279C008-AF9C-4B31-BBB6-73642FCA96FA}" type="slidenum">
              <a:rPr lang="zh-CN" altLang="en-US" sz="1000" smtClean="0">
                <a:latin typeface="Arial" panose="020B0604020202020204" pitchFamily="34" charset="0"/>
                <a:ea typeface="宋体" panose="02010600030101010101" pitchFamily="2" charset="-122"/>
              </a:rPr>
              <a:pPr>
                <a:spcBef>
                  <a:spcPct val="0"/>
                </a:spcBef>
                <a:buClrTx/>
                <a:buFontTx/>
                <a:buNone/>
              </a:pPr>
              <a:t>56</a:t>
            </a:fld>
            <a:endParaRPr lang="en-US" altLang="zh-CN" sz="1000">
              <a:latin typeface="Arial" panose="020B0604020202020204" pitchFamily="34" charset="0"/>
              <a:ea typeface="宋体" panose="02010600030101010101" pitchFamily="2" charset="-122"/>
            </a:endParaRPr>
          </a:p>
        </p:txBody>
      </p:sp>
      <p:sp>
        <p:nvSpPr>
          <p:cNvPr id="56324" name="Rectangle 3"/>
          <p:cNvSpPr>
            <a:spLocks noGrp="1" noChangeArrowheads="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30000"/>
              </a:lnSpc>
            </a:pPr>
            <a:r>
              <a:rPr lang="zh-CN" altLang="en-US" dirty="0">
                <a:latin typeface="微软雅黑" panose="020B0503020204020204" pitchFamily="34" charset="-122"/>
                <a:ea typeface="微软雅黑" panose="020B0503020204020204" pitchFamily="34" charset="-122"/>
                <a:cs typeface="Ebrima" panose="02000000000000000000" pitchFamily="2" charset="0"/>
              </a:rPr>
              <a:t>赋值表达式中的表达式又可以是一个赋值表达式；</a:t>
            </a:r>
          </a:p>
          <a:p>
            <a:pPr eaLnBrk="1" hangingPunct="1">
              <a:lnSpc>
                <a:spcPct val="130000"/>
              </a:lnSpc>
            </a:pPr>
            <a:endParaRPr lang="zh-CN" altLang="en-US" dirty="0">
              <a:latin typeface="微软雅黑" panose="020B0503020204020204" pitchFamily="34" charset="-122"/>
              <a:ea typeface="微软雅黑" panose="020B0503020204020204" pitchFamily="34" charset="-122"/>
              <a:cs typeface="Ebrima" panose="02000000000000000000" pitchFamily="2" charset="0"/>
            </a:endParaRPr>
          </a:p>
          <a:p>
            <a:pPr eaLnBrk="1" hangingPunct="1">
              <a:lnSpc>
                <a:spcPct val="130000"/>
              </a:lnSpc>
            </a:pPr>
            <a:endParaRPr lang="zh-CN" altLang="en-US" dirty="0">
              <a:latin typeface="微软雅黑" panose="020B0503020204020204" pitchFamily="34" charset="-122"/>
              <a:ea typeface="微软雅黑" panose="020B0503020204020204" pitchFamily="34" charset="-122"/>
              <a:cs typeface="Ebrima" panose="02000000000000000000" pitchFamily="2" charset="0"/>
            </a:endParaRPr>
          </a:p>
          <a:p>
            <a:pPr eaLnBrk="1" hangingPunct="1">
              <a:lnSpc>
                <a:spcPct val="130000"/>
              </a:lnSpc>
            </a:pPr>
            <a:endParaRPr lang="zh-CN" altLang="en-US" dirty="0">
              <a:latin typeface="微软雅黑" panose="020B0503020204020204" pitchFamily="34" charset="-122"/>
              <a:ea typeface="微软雅黑" panose="020B0503020204020204" pitchFamily="34" charset="-122"/>
              <a:cs typeface="Ebrima" panose="02000000000000000000" pitchFamily="2" charset="0"/>
            </a:endParaRPr>
          </a:p>
          <a:p>
            <a:pPr eaLnBrk="1" hangingPunct="1">
              <a:lnSpc>
                <a:spcPct val="130000"/>
              </a:lnSpc>
            </a:pPr>
            <a:endParaRPr lang="zh-CN" altLang="en-US" dirty="0">
              <a:latin typeface="微软雅黑" panose="020B0503020204020204" pitchFamily="34" charset="-122"/>
              <a:ea typeface="微软雅黑" panose="020B0503020204020204" pitchFamily="34" charset="-122"/>
              <a:cs typeface="Ebrima" panose="02000000000000000000" pitchFamily="2" charset="0"/>
            </a:endParaRPr>
          </a:p>
          <a:p>
            <a:pPr eaLnBrk="1" hangingPunct="1">
              <a:lnSpc>
                <a:spcPct val="130000"/>
              </a:lnSpc>
            </a:pPr>
            <a:r>
              <a:rPr lang="zh-CN" altLang="en-US" dirty="0">
                <a:latin typeface="微软雅黑" panose="020B0503020204020204" pitchFamily="34" charset="-122"/>
                <a:ea typeface="微软雅黑" panose="020B0503020204020204" pitchFamily="34" charset="-122"/>
                <a:cs typeface="Ebrima" panose="02000000000000000000" pitchFamily="2" charset="0"/>
              </a:rPr>
              <a:t>赋值表达式左侧必须是变量，而不能为常量或表达式；</a:t>
            </a:r>
          </a:p>
          <a:p>
            <a:pPr lvl="1">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56325" name="Text Box 4"/>
          <p:cNvSpPr txBox="1">
            <a:spLocks noChangeArrowheads="1"/>
          </p:cNvSpPr>
          <p:nvPr/>
        </p:nvSpPr>
        <p:spPr bwMode="auto">
          <a:xfrm>
            <a:off x="900113" y="2205038"/>
            <a:ext cx="7497762" cy="1846659"/>
          </a:xfrm>
          <a:prstGeom prst="rect">
            <a:avLst/>
          </a:prstGeom>
          <a:solidFill>
            <a:srgbClr val="CCFFFF">
              <a:alpha val="41176"/>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120000"/>
              </a:lnSpc>
              <a:spcBef>
                <a:spcPct val="30000"/>
              </a:spcBef>
              <a:buClrTx/>
              <a:buFontTx/>
              <a:buNone/>
            </a:pPr>
            <a:r>
              <a:rPr lang="zh-CN" altLang="en-US" sz="2000">
                <a:latin typeface="楷体" panose="02010609060101010101" pitchFamily="49" charset="-122"/>
                <a:ea typeface="楷体" panose="02010609060101010101" pitchFamily="49" charset="-122"/>
              </a:rPr>
              <a:t>   </a:t>
            </a:r>
            <a:r>
              <a:rPr lang="en-US" altLang="zh-CN" sz="2000">
                <a:latin typeface="楷体" panose="02010609060101010101" pitchFamily="49" charset="-122"/>
                <a:ea typeface="楷体" panose="02010609060101010101" pitchFamily="49" charset="-122"/>
              </a:rPr>
              <a:t>x = ( y = 20)</a:t>
            </a:r>
          </a:p>
          <a:p>
            <a:pPr eaLnBrk="1" hangingPunct="1">
              <a:lnSpc>
                <a:spcPct val="120000"/>
              </a:lnSpc>
              <a:spcBef>
                <a:spcPct val="30000"/>
              </a:spcBef>
              <a:buClrTx/>
              <a:buFontTx/>
              <a:buNone/>
            </a:pPr>
            <a:r>
              <a:rPr lang="en-US" altLang="zh-CN" sz="2000">
                <a:latin typeface="楷体" panose="02010609060101010101" pitchFamily="49" charset="-122"/>
                <a:ea typeface="楷体" panose="02010609060101010101" pitchFamily="49" charset="-122"/>
              </a:rPr>
              <a:t>   x = y = z = 8</a:t>
            </a:r>
          </a:p>
          <a:p>
            <a:pPr eaLnBrk="1" hangingPunct="1">
              <a:lnSpc>
                <a:spcPct val="120000"/>
              </a:lnSpc>
              <a:spcBef>
                <a:spcPct val="30000"/>
              </a:spcBef>
              <a:buClrTx/>
              <a:buFontTx/>
              <a:buNone/>
            </a:pPr>
            <a:r>
              <a:rPr lang="en-US" altLang="zh-CN" sz="2000">
                <a:latin typeface="楷体" panose="02010609060101010101" pitchFamily="49" charset="-122"/>
                <a:ea typeface="楷体" panose="02010609060101010101" pitchFamily="49" charset="-122"/>
              </a:rPr>
              <a:t>   x = 10 + ( y = 5 )</a:t>
            </a:r>
          </a:p>
          <a:p>
            <a:pPr eaLnBrk="1" hangingPunct="1">
              <a:lnSpc>
                <a:spcPct val="120000"/>
              </a:lnSpc>
              <a:spcBef>
                <a:spcPct val="30000"/>
              </a:spcBef>
              <a:buClrTx/>
              <a:buFontTx/>
              <a:buNone/>
            </a:pPr>
            <a:r>
              <a:rPr lang="en-US" altLang="zh-CN" sz="2000">
                <a:latin typeface="楷体" panose="02010609060101010101" pitchFamily="49" charset="-122"/>
                <a:ea typeface="楷体" panose="02010609060101010101" pitchFamily="49" charset="-122"/>
              </a:rPr>
              <a:t>   a = ( b = 20 ) / (c = 10)</a:t>
            </a:r>
          </a:p>
        </p:txBody>
      </p:sp>
      <p:sp>
        <p:nvSpPr>
          <p:cNvPr id="56326" name="Text Box 5"/>
          <p:cNvSpPr txBox="1">
            <a:spLocks noChangeArrowheads="1"/>
          </p:cNvSpPr>
          <p:nvPr/>
        </p:nvSpPr>
        <p:spPr bwMode="auto">
          <a:xfrm>
            <a:off x="900113" y="5084763"/>
            <a:ext cx="7497762" cy="555625"/>
          </a:xfrm>
          <a:prstGeom prst="rect">
            <a:avLst/>
          </a:prstGeom>
          <a:solidFill>
            <a:srgbClr val="CCFFFF">
              <a:alpha val="45882"/>
            </a:srgb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120000"/>
              </a:lnSpc>
              <a:spcBef>
                <a:spcPct val="30000"/>
              </a:spcBef>
              <a:buClrTx/>
              <a:buFontTx/>
              <a:buNone/>
            </a:pPr>
            <a:r>
              <a:rPr lang="zh-CN" altLang="en-US">
                <a:latin typeface="楷体" panose="02010609060101010101" pitchFamily="49" charset="-122"/>
                <a:ea typeface="楷体" panose="02010609060101010101" pitchFamily="49" charset="-122"/>
              </a:rPr>
              <a:t>如：</a:t>
            </a:r>
            <a:r>
              <a:rPr lang="en-US" altLang="zh-CN">
                <a:latin typeface="楷体" panose="02010609060101010101" pitchFamily="49" charset="-122"/>
                <a:ea typeface="楷体" panose="02010609060101010101" pitchFamily="49" charset="-122"/>
              </a:rPr>
              <a:t>3 = x – 2*y ,   a + b =3   </a:t>
            </a:r>
            <a:r>
              <a:rPr lang="zh-CN" altLang="en-US">
                <a:latin typeface="楷体" panose="02010609060101010101" pitchFamily="49" charset="-122"/>
                <a:ea typeface="楷体" panose="02010609060101010101" pitchFamily="49" charset="-122"/>
              </a:rPr>
              <a:t>都是错误的</a:t>
            </a: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734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C6FA773E-7641-46AF-9234-280087EA2442}" type="slidenum">
              <a:rPr lang="zh-CN" altLang="en-US" sz="1000" smtClean="0">
                <a:latin typeface="Arial" panose="020B0604020202020204" pitchFamily="34" charset="0"/>
                <a:ea typeface="宋体" panose="02010600030101010101" pitchFamily="2" charset="-122"/>
              </a:rPr>
              <a:pPr>
                <a:spcBef>
                  <a:spcPct val="0"/>
                </a:spcBef>
                <a:buClrTx/>
                <a:buFontTx/>
                <a:buNone/>
              </a:pPr>
              <a:t>57</a:t>
            </a:fld>
            <a:endParaRPr lang="en-US" altLang="zh-CN" sz="1000">
              <a:latin typeface="Arial" panose="020B0604020202020204" pitchFamily="34" charset="0"/>
              <a:ea typeface="宋体" panose="02010600030101010101" pitchFamily="2" charset="-122"/>
            </a:endParaRPr>
          </a:p>
        </p:txBody>
      </p:sp>
      <p:sp>
        <p:nvSpPr>
          <p:cNvPr id="5734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Results of Operators</a:t>
            </a:r>
          </a:p>
        </p:txBody>
      </p:sp>
      <p:sp>
        <p:nvSpPr>
          <p:cNvPr id="57349" name="Rectangle 3"/>
          <p:cNvSpPr>
            <a:spLocks noGrp="1" noChangeArrowheads="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30000"/>
              </a:lnSpc>
            </a:pPr>
            <a:r>
              <a:rPr lang="zh-CN" altLang="en-US">
                <a:latin typeface="微软雅黑" panose="020B0503020204020204" pitchFamily="34" charset="-122"/>
                <a:ea typeface="微软雅黑" panose="020B0503020204020204" pitchFamily="34" charset="-122"/>
                <a:cs typeface="Ebrima" panose="02000000000000000000" pitchFamily="2" charset="0"/>
              </a:rPr>
              <a:t>运算符的运算结果类型取决于参加运算的操作数类型</a:t>
            </a:r>
          </a:p>
          <a:p>
            <a:pPr lvl="1">
              <a:lnSpc>
                <a:spcPct val="130000"/>
              </a:lnSpc>
            </a:pPr>
            <a:r>
              <a:rPr lang="en-US" altLang="zh-CN">
                <a:latin typeface="微软雅黑" panose="020B0503020204020204" pitchFamily="34" charset="-122"/>
                <a:ea typeface="微软雅黑" panose="020B0503020204020204" pitchFamily="34" charset="-122"/>
              </a:rPr>
              <a:t>If both operands are int, the result is int</a:t>
            </a:r>
          </a:p>
          <a:p>
            <a:pPr lvl="1">
              <a:lnSpc>
                <a:spcPct val="130000"/>
              </a:lnSpc>
            </a:pPr>
            <a:r>
              <a:rPr lang="en-US" altLang="zh-CN">
                <a:latin typeface="微软雅黑" panose="020B0503020204020204" pitchFamily="34" charset="-122"/>
                <a:ea typeface="微软雅黑" panose="020B0503020204020204" pitchFamily="34" charset="-122"/>
              </a:rPr>
              <a:t>If one or both operands are double, the result is double</a:t>
            </a:r>
          </a:p>
        </p:txBody>
      </p:sp>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5837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64F6F21F-2DAC-4B30-AFA1-F626B7730035}" type="slidenum">
              <a:rPr lang="zh-CN" altLang="en-US" sz="1000" smtClean="0">
                <a:latin typeface="Arial" panose="020B0604020202020204" pitchFamily="34" charset="0"/>
                <a:ea typeface="宋体" panose="02010600030101010101" pitchFamily="2" charset="-122"/>
              </a:rPr>
              <a:pPr>
                <a:spcBef>
                  <a:spcPct val="0"/>
                </a:spcBef>
                <a:buClrTx/>
                <a:buFontTx/>
                <a:buNone/>
              </a:pPr>
              <a:t>58</a:t>
            </a:fld>
            <a:endParaRPr lang="en-US" altLang="zh-CN" sz="1000">
              <a:latin typeface="Arial" panose="020B0604020202020204" pitchFamily="34" charset="0"/>
              <a:ea typeface="宋体" panose="02010600030101010101" pitchFamily="2" charset="-122"/>
            </a:endParaRPr>
          </a:p>
        </p:txBody>
      </p:sp>
      <p:sp>
        <p:nvSpPr>
          <p:cNvPr id="58372" name="Rectangle 4"/>
          <p:cNvSpPr>
            <a:spLocks noChangeArrowheads="1"/>
          </p:cNvSpPr>
          <p:nvPr/>
        </p:nvSpPr>
        <p:spPr bwMode="auto">
          <a:xfrm>
            <a:off x="1187624" y="2852936"/>
            <a:ext cx="6624637" cy="1728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58373"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Division of Integers</a:t>
            </a:r>
          </a:p>
        </p:txBody>
      </p:sp>
      <p:sp>
        <p:nvSpPr>
          <p:cNvPr id="58374" name="Rectangle 3"/>
          <p:cNvSpPr>
            <a:spLocks noGrp="1" noChangeArrowheads="1"/>
          </p:cNvSpPr>
          <p:nvPr>
            <p:ph type="body" idx="1"/>
          </p:nvPr>
        </p:nvSpPr>
        <p:spPr>
          <a:xfrm>
            <a:off x="539552" y="1556792"/>
            <a:ext cx="8267700" cy="50405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20000"/>
              </a:lnSpc>
            </a:pPr>
            <a:r>
              <a:rPr lang="en-US" altLang="zh-CN" dirty="0">
                <a:latin typeface="微软雅黑" panose="020B0503020204020204" pitchFamily="34" charset="-122"/>
                <a:ea typeface="微软雅黑" panose="020B0503020204020204" pitchFamily="34" charset="-122"/>
                <a:cs typeface="Ebrima" panose="02000000000000000000" pitchFamily="2" charset="0"/>
              </a:rPr>
              <a:t>Be careful with the division operator!</a:t>
            </a:r>
          </a:p>
          <a:p>
            <a:pPr lvl="1">
              <a:lnSpc>
                <a:spcPct val="120000"/>
              </a:lnSpc>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produces an integer result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(true for variables or numeric constants)</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dividend, divisor, quotient;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dividend = 5;</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divisor = 3;</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quotient = dividend / divisor; </a:t>
            </a:r>
          </a:p>
          <a:p>
            <a:pPr lvl="1">
              <a:lnSpc>
                <a:spcPct val="120000"/>
              </a:lnSpc>
            </a:pPr>
            <a:r>
              <a:rPr lang="en-US" altLang="zh-CN" dirty="0">
                <a:latin typeface="微软雅黑" panose="020B0503020204020204" pitchFamily="34" charset="-122"/>
                <a:ea typeface="微软雅黑" panose="020B0503020204020204" pitchFamily="34" charset="-122"/>
              </a:rPr>
              <a:t>The value of quotient is 1, not 1.666…</a:t>
            </a:r>
          </a:p>
          <a:p>
            <a:pPr lvl="1">
              <a:lnSpc>
                <a:spcPct val="120000"/>
              </a:lnSpc>
            </a:pPr>
            <a:r>
              <a:rPr lang="en-US" altLang="zh-CN" dirty="0">
                <a:latin typeface="微软雅黑" panose="020B0503020204020204" pitchFamily="34" charset="-122"/>
                <a:ea typeface="微软雅黑" panose="020B0503020204020204" pitchFamily="34" charset="-122"/>
              </a:rPr>
              <a:t>Integer division does not round the result, the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fractional part is discarded!</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两个整数相除得一个整数。</a:t>
            </a:r>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041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E2FB0325-EA7C-47B7-8B59-70103F8D6D80}" type="slidenum">
              <a:rPr lang="zh-CN" altLang="en-US" sz="1000" smtClean="0">
                <a:latin typeface="Arial" panose="020B0604020202020204" pitchFamily="34" charset="0"/>
                <a:ea typeface="宋体" panose="02010600030101010101" pitchFamily="2" charset="-122"/>
              </a:rPr>
              <a:pPr>
                <a:spcBef>
                  <a:spcPct val="0"/>
                </a:spcBef>
                <a:buClrTx/>
                <a:buFontTx/>
                <a:buNone/>
              </a:pPr>
              <a:t>59</a:t>
            </a:fld>
            <a:endParaRPr lang="en-US" altLang="zh-CN" sz="1000">
              <a:latin typeface="Arial" panose="020B0604020202020204" pitchFamily="34" charset="0"/>
              <a:ea typeface="宋体" panose="02010600030101010101" pitchFamily="2" charset="-122"/>
            </a:endParaRPr>
          </a:p>
        </p:txBody>
      </p:sp>
      <p:sp>
        <p:nvSpPr>
          <p:cNvPr id="60420" name="Rectangle 4"/>
          <p:cNvSpPr>
            <a:spLocks noChangeArrowheads="1"/>
          </p:cNvSpPr>
          <p:nvPr/>
        </p:nvSpPr>
        <p:spPr bwMode="auto">
          <a:xfrm>
            <a:off x="684213" y="2636838"/>
            <a:ext cx="7343775" cy="18716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60421"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Integer Remainders</a:t>
            </a:r>
          </a:p>
        </p:txBody>
      </p:sp>
      <p:sp>
        <p:nvSpPr>
          <p:cNvPr id="60422" name="Rectangle 3"/>
          <p:cNvSpPr>
            <a:spLocks noGrp="1" noChangeArrowheads="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30000"/>
              </a:lnSpc>
            </a:pPr>
            <a:r>
              <a:rPr lang="en-US" altLang="zh-CN">
                <a:latin typeface="微软雅黑" panose="020B0503020204020204" pitchFamily="34" charset="-122"/>
                <a:ea typeface="微软雅黑" panose="020B0503020204020204" pitchFamily="34" charset="-122"/>
                <a:cs typeface="Ebrima" panose="02000000000000000000" pitchFamily="2" charset="0"/>
              </a:rPr>
              <a:t> %  operator gives the remainder from integer division</a:t>
            </a:r>
          </a:p>
          <a:p>
            <a:pPr eaLnBrk="1" hangingPunct="1">
              <a:lnSpc>
                <a:spcPct val="130000"/>
              </a:lnSpc>
            </a:pPr>
            <a:r>
              <a:rPr lang="en-US" altLang="zh-CN">
                <a:latin typeface="微软雅黑" panose="020B0503020204020204" pitchFamily="34" charset="-122"/>
                <a:ea typeface="微软雅黑" panose="020B0503020204020204" pitchFamily="34" charset="-122"/>
                <a:cs typeface="Ebrima" panose="02000000000000000000" pitchFamily="2" charset="0"/>
              </a:rPr>
              <a:t>  int dividend, divisor, remainder;</a:t>
            </a:r>
            <a:br>
              <a:rPr lang="en-US" altLang="zh-CN">
                <a:latin typeface="微软雅黑" panose="020B0503020204020204" pitchFamily="34" charset="-122"/>
                <a:ea typeface="微软雅黑" panose="020B0503020204020204" pitchFamily="34" charset="-122"/>
                <a:cs typeface="Ebrima" panose="02000000000000000000" pitchFamily="2" charset="0"/>
              </a:rPr>
            </a:br>
            <a:r>
              <a:rPr lang="en-US" altLang="zh-CN">
                <a:latin typeface="微软雅黑" panose="020B0503020204020204" pitchFamily="34" charset="-122"/>
                <a:ea typeface="微软雅黑" panose="020B0503020204020204" pitchFamily="34" charset="-122"/>
                <a:cs typeface="Ebrima" panose="02000000000000000000" pitchFamily="2" charset="0"/>
              </a:rPr>
              <a:t>    dividend = 5;</a:t>
            </a:r>
            <a:br>
              <a:rPr lang="en-US" altLang="zh-CN">
                <a:latin typeface="微软雅黑" panose="020B0503020204020204" pitchFamily="34" charset="-122"/>
                <a:ea typeface="微软雅黑" panose="020B0503020204020204" pitchFamily="34" charset="-122"/>
                <a:cs typeface="Ebrima" panose="02000000000000000000" pitchFamily="2" charset="0"/>
              </a:rPr>
            </a:br>
            <a:r>
              <a:rPr lang="en-US" altLang="zh-CN">
                <a:latin typeface="微软雅黑" panose="020B0503020204020204" pitchFamily="34" charset="-122"/>
                <a:ea typeface="微软雅黑" panose="020B0503020204020204" pitchFamily="34" charset="-122"/>
                <a:cs typeface="Ebrima" panose="02000000000000000000" pitchFamily="2" charset="0"/>
              </a:rPr>
              <a:t>    divisor = 3;</a:t>
            </a:r>
            <a:br>
              <a:rPr lang="en-US" altLang="zh-CN">
                <a:latin typeface="微软雅黑" panose="020B0503020204020204" pitchFamily="34" charset="-122"/>
                <a:ea typeface="微软雅黑" panose="020B0503020204020204" pitchFamily="34" charset="-122"/>
                <a:cs typeface="Ebrima" panose="02000000000000000000" pitchFamily="2" charset="0"/>
              </a:rPr>
            </a:br>
            <a:r>
              <a:rPr lang="en-US" altLang="zh-CN">
                <a:latin typeface="微软雅黑" panose="020B0503020204020204" pitchFamily="34" charset="-122"/>
                <a:ea typeface="微软雅黑" panose="020B0503020204020204" pitchFamily="34" charset="-122"/>
                <a:cs typeface="Ebrima" panose="02000000000000000000" pitchFamily="2" charset="0"/>
              </a:rPr>
              <a:t>    remainder = dividend % divisor;</a:t>
            </a:r>
            <a:br>
              <a:rPr lang="en-US" altLang="zh-CN">
                <a:latin typeface="微软雅黑" panose="020B0503020204020204" pitchFamily="34" charset="-122"/>
                <a:ea typeface="微软雅黑" panose="020B0503020204020204" pitchFamily="34" charset="-122"/>
                <a:cs typeface="Ebrima" panose="02000000000000000000" pitchFamily="2" charset="0"/>
              </a:rPr>
            </a:br>
            <a:br>
              <a:rPr lang="en-US" altLang="zh-CN">
                <a:latin typeface="微软雅黑" panose="020B0503020204020204" pitchFamily="34" charset="-122"/>
                <a:ea typeface="微软雅黑" panose="020B0503020204020204" pitchFamily="34" charset="-122"/>
                <a:cs typeface="Ebrima" panose="02000000000000000000" pitchFamily="2" charset="0"/>
              </a:rPr>
            </a:br>
            <a:r>
              <a:rPr lang="en-US" altLang="zh-CN">
                <a:latin typeface="微软雅黑" panose="020B0503020204020204" pitchFamily="34" charset="-122"/>
                <a:ea typeface="微软雅黑" panose="020B0503020204020204" pitchFamily="34" charset="-122"/>
                <a:cs typeface="Ebrima" panose="02000000000000000000" pitchFamily="2" charset="0"/>
              </a:rPr>
              <a:t>   The value of remainder is 2</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76400"/>
            <a:ext cx="7620000" cy="4648200"/>
          </a:xfrm>
        </p:spPr>
        <p:txBody>
          <a:bodyPr/>
          <a:lstStyle/>
          <a:p>
            <a:r>
              <a:rPr lang="zh-CN" altLang="zh-CN" dirty="0"/>
              <a:t>计算机运行的程序和所使用的数据存储在内存中，内存中的每一个存储单元都有一个编号即内存地址，通过内存地址可以快速找到某个单元中存放的数据。</a:t>
            </a:r>
            <a:endParaRPr lang="en-US" altLang="zh-CN" dirty="0"/>
          </a:p>
          <a:p>
            <a:endParaRPr lang="en-US" altLang="zh-CN" dirty="0"/>
          </a:p>
          <a:p>
            <a:endParaRPr lang="en-US" altLang="zh-CN" dirty="0"/>
          </a:p>
          <a:p>
            <a:r>
              <a:rPr lang="zh-CN" altLang="zh-CN" dirty="0"/>
              <a:t>内存单元地址表述复杂，使用不方便，变量时某个内存单元临时的替代符号（别名），通过变量名来访问和存取内存单元中的内容更方便、简捷。</a:t>
            </a:r>
          </a:p>
          <a:p>
            <a:endParaRPr lang="zh-CN" altLang="en-US" dirty="0"/>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6</a:t>
            </a:fld>
            <a:endParaRPr lang="en-US" altLang="zh-CN"/>
          </a:p>
        </p:txBody>
      </p:sp>
    </p:spTree>
    <p:extLst>
      <p:ext uri="{BB962C8B-B14F-4D97-AF65-F5344CB8AC3E}">
        <p14:creationId xmlns:p14="http://schemas.microsoft.com/office/powerpoint/2010/main" val="3895883733"/>
      </p:ext>
    </p:extLst>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144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BA68EF58-019A-432B-AC81-E708F789FC77}" type="slidenum">
              <a:rPr lang="zh-CN" altLang="en-US" sz="1000" smtClean="0">
                <a:latin typeface="Arial" panose="020B0604020202020204" pitchFamily="34" charset="0"/>
                <a:ea typeface="宋体" panose="02010600030101010101" pitchFamily="2" charset="-122"/>
              </a:rPr>
              <a:pPr>
                <a:spcBef>
                  <a:spcPct val="0"/>
                </a:spcBef>
                <a:buClrTx/>
                <a:buFontTx/>
                <a:buNone/>
              </a:pPr>
              <a:t>60</a:t>
            </a:fld>
            <a:endParaRPr lang="en-US" altLang="zh-CN" sz="1000">
              <a:latin typeface="Arial" panose="020B0604020202020204" pitchFamily="34" charset="0"/>
              <a:ea typeface="宋体" panose="02010600030101010101" pitchFamily="2" charset="-122"/>
            </a:endParaRPr>
          </a:p>
        </p:txBody>
      </p:sp>
      <p:sp>
        <p:nvSpPr>
          <p:cNvPr id="6144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Arithmetic Expressions</a:t>
            </a:r>
          </a:p>
        </p:txBody>
      </p:sp>
      <p:sp>
        <p:nvSpPr>
          <p:cNvPr id="61445" name="Rectangle 3"/>
          <p:cNvSpPr>
            <a:spLocks noGrp="1" noChangeArrowheads="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30000"/>
              </a:lnSpc>
            </a:pPr>
            <a:r>
              <a:rPr lang="en-US" altLang="zh-CN">
                <a:latin typeface="微软雅黑" panose="020B0503020204020204" pitchFamily="34" charset="-122"/>
                <a:ea typeface="微软雅黑" panose="020B0503020204020204" pitchFamily="34" charset="-122"/>
                <a:cs typeface="Ebrima" panose="02000000000000000000" pitchFamily="2" charset="0"/>
              </a:rPr>
              <a:t>Use spacing to make expressions readable</a:t>
            </a:r>
          </a:p>
          <a:p>
            <a:pPr lvl="1">
              <a:lnSpc>
                <a:spcPct val="130000"/>
              </a:lnSpc>
            </a:pPr>
            <a:r>
              <a:rPr lang="zh-CN" altLang="en-US">
                <a:latin typeface="微软雅黑" panose="020B0503020204020204" pitchFamily="34" charset="-122"/>
                <a:ea typeface="微软雅黑" panose="020B0503020204020204" pitchFamily="34" charset="-122"/>
              </a:rPr>
              <a:t>适当增加空格可以增加程序的可读性</a:t>
            </a:r>
            <a:br>
              <a:rPr lang="zh-CN" altLang="en-US">
                <a:latin typeface="微软雅黑" panose="020B0503020204020204" pitchFamily="34" charset="-122"/>
                <a:ea typeface="微软雅黑" panose="020B0503020204020204" pitchFamily="34" charset="-122"/>
              </a:rPr>
            </a:b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Which is easier to read?</a:t>
            </a: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x+y*z       or    x + y * z </a:t>
            </a:r>
          </a:p>
          <a:p>
            <a:pPr eaLnBrk="1" hangingPunct="1">
              <a:lnSpc>
                <a:spcPct val="130000"/>
              </a:lnSpc>
            </a:pPr>
            <a:r>
              <a:rPr lang="en-US" altLang="zh-CN">
                <a:latin typeface="微软雅黑" panose="020B0503020204020204" pitchFamily="34" charset="-122"/>
                <a:ea typeface="微软雅黑" panose="020B0503020204020204" pitchFamily="34" charset="-122"/>
                <a:cs typeface="Ebrima" panose="02000000000000000000" pitchFamily="2" charset="0"/>
              </a:rPr>
              <a:t>Use parentheses(</a:t>
            </a:r>
            <a:r>
              <a:rPr lang="zh-CN" altLang="en-US">
                <a:latin typeface="微软雅黑" panose="020B0503020204020204" pitchFamily="34" charset="-122"/>
                <a:ea typeface="微软雅黑" panose="020B0503020204020204" pitchFamily="34" charset="-122"/>
                <a:cs typeface="Ebrima" panose="02000000000000000000" pitchFamily="2" charset="0"/>
              </a:rPr>
              <a:t>括号</a:t>
            </a:r>
            <a:r>
              <a:rPr lang="en-US" altLang="zh-CN">
                <a:latin typeface="微软雅黑" panose="020B0503020204020204" pitchFamily="34" charset="-122"/>
                <a:ea typeface="微软雅黑" panose="020B0503020204020204" pitchFamily="34" charset="-122"/>
                <a:cs typeface="Ebrima" panose="02000000000000000000" pitchFamily="2" charset="0"/>
              </a:rPr>
              <a:t>) to alter the order of operations </a:t>
            </a:r>
            <a:r>
              <a:rPr lang="zh-CN" altLang="en-US">
                <a:latin typeface="微软雅黑" panose="020B0503020204020204" pitchFamily="34" charset="-122"/>
                <a:ea typeface="微软雅黑" panose="020B0503020204020204" pitchFamily="34" charset="-122"/>
                <a:cs typeface="Ebrima" panose="02000000000000000000" pitchFamily="2" charset="0"/>
              </a:rPr>
              <a:t>通过括号可以改变运算顺序</a:t>
            </a:r>
          </a:p>
          <a:p>
            <a:pPr eaLnBrk="1" hangingPunct="1">
              <a:lnSpc>
                <a:spcPct val="130000"/>
              </a:lnSpc>
            </a:pPr>
            <a:r>
              <a:rPr lang="en-US" altLang="zh-CN">
                <a:latin typeface="微软雅黑" panose="020B0503020204020204" pitchFamily="34" charset="-122"/>
                <a:ea typeface="微软雅黑" panose="020B0503020204020204" pitchFamily="34" charset="-122"/>
                <a:cs typeface="Ebrima" panose="02000000000000000000" pitchFamily="2" charset="0"/>
              </a:rPr>
              <a:t>  	x + y * z      ( y is multiplied by z first)</a:t>
            </a:r>
            <a:br>
              <a:rPr lang="en-US" altLang="zh-CN">
                <a:latin typeface="微软雅黑" panose="020B0503020204020204" pitchFamily="34" charset="-122"/>
                <a:ea typeface="微软雅黑" panose="020B0503020204020204" pitchFamily="34" charset="-122"/>
                <a:cs typeface="Ebrima" panose="02000000000000000000" pitchFamily="2" charset="0"/>
              </a:rPr>
            </a:br>
            <a:r>
              <a:rPr lang="en-US" altLang="zh-CN">
                <a:latin typeface="微软雅黑" panose="020B0503020204020204" pitchFamily="34" charset="-122"/>
                <a:ea typeface="微软雅黑" panose="020B0503020204020204" pitchFamily="34" charset="-122"/>
                <a:cs typeface="Ebrima" panose="02000000000000000000" pitchFamily="2" charset="0"/>
              </a:rPr>
              <a:t>	(x + y) * z   ( x and y are added first)</a:t>
            </a: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246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E21E9400-7A02-46C1-B7A1-FE7A0CB7169E}" type="slidenum">
              <a:rPr lang="zh-CN" altLang="en-US" sz="1000" smtClean="0">
                <a:latin typeface="Arial" panose="020B0604020202020204" pitchFamily="34" charset="0"/>
                <a:ea typeface="宋体" panose="02010600030101010101" pitchFamily="2" charset="-122"/>
              </a:rPr>
              <a:pPr>
                <a:spcBef>
                  <a:spcPct val="0"/>
                </a:spcBef>
                <a:buClrTx/>
                <a:buFontTx/>
                <a:buNone/>
              </a:pPr>
              <a:t>61</a:t>
            </a:fld>
            <a:endParaRPr lang="en-US" altLang="zh-CN" sz="1000">
              <a:latin typeface="Arial" panose="020B0604020202020204" pitchFamily="34" charset="0"/>
              <a:ea typeface="宋体" panose="02010600030101010101" pitchFamily="2" charset="-122"/>
            </a:endParaRPr>
          </a:p>
        </p:txBody>
      </p:sp>
      <p:sp>
        <p:nvSpPr>
          <p:cNvPr id="520194" name="Rectangle 2"/>
          <p:cNvSpPr>
            <a:spLocks noGrp="1" noChangeArrowheads="1"/>
          </p:cNvSpPr>
          <p:nvPr>
            <p:ph type="title"/>
          </p:nvPr>
        </p:nvSpPr>
        <p:spPr>
          <a:xfrm>
            <a:off x="2057400" y="620713"/>
            <a:ext cx="6019800" cy="576262"/>
          </a:xfr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2800" b="0">
                <a:latin typeface="微软雅黑" panose="020B0503020204020204" pitchFamily="34" charset="-122"/>
                <a:ea typeface="微软雅黑" panose="020B0503020204020204" pitchFamily="34" charset="-122"/>
              </a:rPr>
              <a:t>逗号运算和逗号表达式</a:t>
            </a:r>
          </a:p>
        </p:txBody>
      </p:sp>
      <p:sp>
        <p:nvSpPr>
          <p:cNvPr id="62469" name="Rectangle 3"/>
          <p:cNvSpPr>
            <a:spLocks noGrp="1" noChangeArrowheads="1"/>
          </p:cNvSpPr>
          <p:nvPr>
            <p:ph type="body" idx="1"/>
          </p:nvPr>
        </p:nvSpPr>
        <p:spPr>
          <a:xfrm>
            <a:off x="755650" y="1700213"/>
            <a:ext cx="7781925" cy="42259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30000"/>
              </a:lnSpc>
            </a:pPr>
            <a:r>
              <a:rPr lang="zh-CN" altLang="en-US">
                <a:latin typeface="微软雅黑" panose="020B0503020204020204" pitchFamily="34" charset="-122"/>
                <a:ea typeface="微软雅黑" panose="020B0503020204020204" pitchFamily="34" charset="-122"/>
                <a:cs typeface="Ebrima" panose="02000000000000000000" pitchFamily="2" charset="0"/>
              </a:rPr>
              <a:t>格式</a:t>
            </a:r>
          </a:p>
          <a:p>
            <a:pPr lvl="1">
              <a:lnSpc>
                <a:spcPct val="130000"/>
              </a:lnSpc>
            </a:pPr>
            <a:r>
              <a:rPr lang="zh-CN" altLang="en-US">
                <a:latin typeface="微软雅黑" panose="020B0503020204020204" pitchFamily="34" charset="-122"/>
                <a:ea typeface="微软雅黑" panose="020B0503020204020204" pitchFamily="34" charset="-122"/>
              </a:rPr>
              <a:t>表达式</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，表达式</a:t>
            </a:r>
            <a:r>
              <a:rPr lang="en-US" altLang="zh-CN">
                <a:latin typeface="微软雅黑" panose="020B0503020204020204" pitchFamily="34" charset="-122"/>
                <a:ea typeface="微软雅黑" panose="020B0503020204020204" pitchFamily="34" charset="-122"/>
              </a:rPr>
              <a:t>2</a:t>
            </a:r>
          </a:p>
          <a:p>
            <a:pPr eaLnBrk="1" hangingPunct="1">
              <a:lnSpc>
                <a:spcPct val="130000"/>
              </a:lnSpc>
            </a:pPr>
            <a:r>
              <a:rPr lang="zh-CN" altLang="en-US">
                <a:latin typeface="微软雅黑" panose="020B0503020204020204" pitchFamily="34" charset="-122"/>
                <a:ea typeface="微软雅黑" panose="020B0503020204020204" pitchFamily="34" charset="-122"/>
                <a:cs typeface="Ebrima" panose="02000000000000000000" pitchFamily="2" charset="0"/>
              </a:rPr>
              <a:t>求解顺序及结果</a:t>
            </a:r>
          </a:p>
          <a:p>
            <a:pPr lvl="1">
              <a:lnSpc>
                <a:spcPct val="130000"/>
              </a:lnSpc>
            </a:pPr>
            <a:r>
              <a:rPr lang="zh-CN" altLang="en-US">
                <a:latin typeface="微软雅黑" panose="020B0503020204020204" pitchFamily="34" charset="-122"/>
                <a:ea typeface="微软雅黑" panose="020B0503020204020204" pitchFamily="34" charset="-122"/>
              </a:rPr>
              <a:t>先求解</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，再求解</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，最终结果为表达式</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的值</a:t>
            </a:r>
          </a:p>
          <a:p>
            <a:pPr eaLnBrk="1" hangingPunct="1">
              <a:lnSpc>
                <a:spcPct val="130000"/>
              </a:lnSpc>
            </a:pPr>
            <a:r>
              <a:rPr lang="zh-CN" altLang="en-US">
                <a:latin typeface="微软雅黑" panose="020B0503020204020204" pitchFamily="34" charset="-122"/>
                <a:ea typeface="微软雅黑" panose="020B0503020204020204" pitchFamily="34" charset="-122"/>
                <a:cs typeface="Ebrima" panose="02000000000000000000" pitchFamily="2" charset="0"/>
              </a:rPr>
              <a:t>例：</a:t>
            </a:r>
          </a:p>
          <a:p>
            <a:pPr lvl="1">
              <a:lnSpc>
                <a:spcPct val="130000"/>
              </a:lnSpc>
            </a:pPr>
            <a:r>
              <a:rPr lang="en-US" altLang="zh-CN">
                <a:latin typeface="微软雅黑" panose="020B0503020204020204" pitchFamily="34" charset="-122"/>
                <a:ea typeface="微软雅黑" panose="020B0503020204020204" pitchFamily="34" charset="-122"/>
              </a:rPr>
              <a:t>a=3*5 , a*4    </a:t>
            </a:r>
            <a:r>
              <a:rPr lang="zh-CN" altLang="en-US">
                <a:latin typeface="微软雅黑" panose="020B0503020204020204" pitchFamily="34" charset="-122"/>
                <a:ea typeface="微软雅黑" panose="020B0503020204020204" pitchFamily="34" charset="-122"/>
              </a:rPr>
              <a:t>最终结果为 </a:t>
            </a:r>
            <a:r>
              <a:rPr lang="en-US" altLang="zh-CN">
                <a:latin typeface="微软雅黑" panose="020B0503020204020204" pitchFamily="34" charset="-122"/>
                <a:ea typeface="微软雅黑" panose="020B0503020204020204" pitchFamily="34" charset="-122"/>
              </a:rPr>
              <a:t>60</a:t>
            </a:r>
          </a:p>
        </p:txBody>
      </p:sp>
      <p:sp>
        <p:nvSpPr>
          <p:cNvPr id="62470" name="Rectangle 4"/>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defTabSz="76200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defTabSz="7620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defTabSz="7620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defTabSz="7620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lgn="r">
              <a:spcBef>
                <a:spcPct val="0"/>
              </a:spcBef>
              <a:buClrTx/>
              <a:buFontTx/>
              <a:buNone/>
            </a:pPr>
            <a:r>
              <a:rPr lang="en-US" altLang="zh-CN" sz="1400" b="0">
                <a:solidFill>
                  <a:schemeClr val="bg1"/>
                </a:solidFill>
                <a:latin typeface="Times New Roman" panose="02020603050405020304" pitchFamily="18" charset="0"/>
                <a:ea typeface="宋体" panose="02010600030101010101" pitchFamily="2" charset="-122"/>
              </a:rPr>
              <a:t>Page </a:t>
            </a:r>
            <a:fld id="{A6BDFECA-E2A4-4E77-B9C8-C6FE5A608DE5}" type="slidenum">
              <a:rPr lang="en-US" altLang="zh-CN" sz="1400" b="0">
                <a:solidFill>
                  <a:schemeClr val="bg1"/>
                </a:solidFill>
                <a:latin typeface="Times New Roman" panose="02020603050405020304" pitchFamily="18" charset="0"/>
                <a:ea typeface="宋体" panose="02010600030101010101" pitchFamily="2" charset="-122"/>
              </a:rPr>
              <a:pPr algn="r">
                <a:spcBef>
                  <a:spcPct val="0"/>
                </a:spcBef>
                <a:buClrTx/>
                <a:buFontTx/>
                <a:buNone/>
              </a:pPr>
              <a:t>61</a:t>
            </a:fld>
            <a:endParaRPr lang="en-US" altLang="zh-CN" sz="1400" b="0">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349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18B2E755-B314-46A8-BD04-A4B5F1A650F0}" type="slidenum">
              <a:rPr lang="zh-CN" altLang="en-US" sz="1000" smtClean="0">
                <a:latin typeface="Arial" panose="020B0604020202020204" pitchFamily="34" charset="0"/>
                <a:ea typeface="宋体" panose="02010600030101010101" pitchFamily="2" charset="-122"/>
              </a:rPr>
              <a:pPr>
                <a:spcBef>
                  <a:spcPct val="0"/>
                </a:spcBef>
                <a:buClrTx/>
                <a:buFontTx/>
                <a:buNone/>
              </a:pPr>
              <a:t>62</a:t>
            </a:fld>
            <a:endParaRPr lang="en-US" altLang="zh-CN" sz="1000">
              <a:latin typeface="Arial" panose="020B0604020202020204" pitchFamily="34" charset="0"/>
              <a:ea typeface="宋体" panose="02010600030101010101" pitchFamily="2" charset="-122"/>
            </a:endParaRPr>
          </a:p>
        </p:txBody>
      </p:sp>
      <p:sp>
        <p:nvSpPr>
          <p:cNvPr id="6349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6. Type conversions and casts</a:t>
            </a:r>
          </a:p>
        </p:txBody>
      </p:sp>
      <p:sp>
        <p:nvSpPr>
          <p:cNvPr id="63493" name="Rectangle 3"/>
          <p:cNvSpPr>
            <a:spLocks noGrp="1" noChangeArrowheads="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30000"/>
              </a:lnSpc>
            </a:pPr>
            <a:r>
              <a:rPr lang="zh-CN" altLang="en-US" dirty="0">
                <a:latin typeface="微软雅黑" panose="020B0503020204020204" pitchFamily="34" charset="-122"/>
                <a:ea typeface="微软雅黑" panose="020B0503020204020204" pitchFamily="34" charset="-122"/>
                <a:cs typeface="Ebrima" panose="02000000000000000000" pitchFamily="2" charset="0"/>
              </a:rPr>
              <a:t>如果一个计算表达式中有多种数据类型，其类型的精度顺序为</a:t>
            </a:r>
            <a:r>
              <a:rPr lang="en-US" altLang="zh-CN" dirty="0">
                <a:latin typeface="微软雅黑" panose="020B0503020204020204" pitchFamily="34" charset="-122"/>
                <a:ea typeface="微软雅黑" panose="020B0503020204020204" pitchFamily="34" charset="-122"/>
                <a:cs typeface="Ebrima" panose="02000000000000000000" pitchFamily="2" charset="0"/>
              </a:rPr>
              <a:t>:</a:t>
            </a:r>
          </a:p>
          <a:p>
            <a:pPr eaLnBrk="1" hangingPunct="1">
              <a:lnSpc>
                <a:spcPct val="130000"/>
              </a:lnSpc>
            </a:pPr>
            <a:r>
              <a:rPr lang="en-US" altLang="zh-CN" dirty="0">
                <a:latin typeface="微软雅黑" panose="020B0503020204020204" pitchFamily="34" charset="-122"/>
                <a:ea typeface="微软雅黑" panose="020B0503020204020204" pitchFamily="34" charset="-122"/>
                <a:cs typeface="Ebrima" panose="02000000000000000000" pitchFamily="2" charset="0"/>
              </a:rPr>
              <a:t>      char&lt;short&lt;</a:t>
            </a:r>
            <a:r>
              <a:rPr lang="en-US" altLang="zh-CN" dirty="0" err="1">
                <a:latin typeface="微软雅黑" panose="020B0503020204020204" pitchFamily="34" charset="-122"/>
                <a:ea typeface="微软雅黑" panose="020B0503020204020204" pitchFamily="34" charset="-122"/>
                <a:cs typeface="Ebrima" panose="02000000000000000000" pitchFamily="2" charset="0"/>
              </a:rPr>
              <a:t>int</a:t>
            </a:r>
            <a:r>
              <a:rPr lang="en-US" altLang="zh-CN" dirty="0">
                <a:latin typeface="微软雅黑" panose="020B0503020204020204" pitchFamily="34" charset="-122"/>
                <a:ea typeface="微软雅黑" panose="020B0503020204020204" pitchFamily="34" charset="-122"/>
                <a:cs typeface="Ebrima" panose="02000000000000000000" pitchFamily="2" charset="0"/>
              </a:rPr>
              <a:t>&lt;long&lt;float&lt;double</a:t>
            </a:r>
          </a:p>
          <a:p>
            <a:pPr eaLnBrk="1" hangingPunct="1">
              <a:lnSpc>
                <a:spcPct val="130000"/>
              </a:lnSpc>
            </a:pPr>
            <a:r>
              <a:rPr lang="en-US" altLang="zh-CN" dirty="0">
                <a:latin typeface="微软雅黑" panose="020B0503020204020204" pitchFamily="34" charset="-122"/>
                <a:ea typeface="微软雅黑" panose="020B0503020204020204" pitchFamily="34" charset="-122"/>
                <a:cs typeface="Ebrima" panose="02000000000000000000" pitchFamily="2" charset="0"/>
              </a:rPr>
              <a:t>C++ </a:t>
            </a:r>
            <a:r>
              <a:rPr lang="zh-CN" altLang="en-US" dirty="0">
                <a:latin typeface="微软雅黑" panose="020B0503020204020204" pitchFamily="34" charset="-122"/>
                <a:ea typeface="微软雅黑" panose="020B0503020204020204" pitchFamily="34" charset="-122"/>
                <a:cs typeface="Ebrima" panose="02000000000000000000" pitchFamily="2" charset="0"/>
              </a:rPr>
              <a:t>自动将低精度的转换为高精度的</a:t>
            </a:r>
          </a:p>
          <a:p>
            <a:pPr eaLnBrk="1" hangingPunct="1">
              <a:lnSpc>
                <a:spcPct val="130000"/>
              </a:lnSpc>
            </a:pPr>
            <a:endParaRPr lang="en-US" altLang="zh-CN" dirty="0">
              <a:latin typeface="微软雅黑" panose="020B0503020204020204" pitchFamily="34" charset="-122"/>
              <a:ea typeface="微软雅黑" panose="020B0503020204020204" pitchFamily="34" charset="-122"/>
              <a:cs typeface="Ebrima" panose="02000000000000000000" pitchFamily="2" charset="0"/>
            </a:endParaRPr>
          </a:p>
        </p:txBody>
      </p:sp>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451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1C280BDE-7F30-4D5F-AB85-6226F2D32B0C}" type="slidenum">
              <a:rPr lang="zh-CN" altLang="en-US" sz="1000" smtClean="0">
                <a:latin typeface="Arial" panose="020B0604020202020204" pitchFamily="34" charset="0"/>
                <a:ea typeface="宋体" panose="02010600030101010101" pitchFamily="2" charset="-122"/>
              </a:rPr>
              <a:pPr>
                <a:spcBef>
                  <a:spcPct val="0"/>
                </a:spcBef>
                <a:buClrTx/>
                <a:buFontTx/>
                <a:buNone/>
              </a:pPr>
              <a:t>63</a:t>
            </a:fld>
            <a:endParaRPr lang="en-US" altLang="zh-CN" sz="1000">
              <a:latin typeface="Arial" panose="020B0604020202020204" pitchFamily="34" charset="0"/>
              <a:ea typeface="宋体" panose="02010600030101010101" pitchFamily="2" charset="-122"/>
            </a:endParaRPr>
          </a:p>
        </p:txBody>
      </p:sp>
      <p:sp>
        <p:nvSpPr>
          <p:cNvPr id="6451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Type Compatibilities</a:t>
            </a:r>
          </a:p>
        </p:txBody>
      </p:sp>
      <p:sp>
        <p:nvSpPr>
          <p:cNvPr id="64517" name="Rectangle 3"/>
          <p:cNvSpPr>
            <a:spLocks noGrp="1" noChangeArrowheads="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Ebrima" panose="02000000000000000000" pitchFamily="2" charset="0"/>
                <a:ea typeface="Ebrima" panose="02000000000000000000" pitchFamily="2" charset="0"/>
                <a:cs typeface="Ebrima" panose="02000000000000000000" pitchFamily="2" charset="0"/>
              </a:rPr>
              <a:t>In general store values in variables of the </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same type</a:t>
            </a:r>
          </a:p>
          <a:p>
            <a:pPr lvl="1" eaLnBrk="1" hangingPunct="1"/>
            <a:r>
              <a:rPr lang="en-US" altLang="zh-CN" dirty="0">
                <a:latin typeface="Ebrima" panose="02000000000000000000" pitchFamily="2" charset="0"/>
                <a:ea typeface="Ebrima" panose="02000000000000000000" pitchFamily="2" charset="0"/>
                <a:cs typeface="Ebrima" panose="02000000000000000000" pitchFamily="2" charset="0"/>
              </a:rPr>
              <a:t>This is a type mismatch:</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err="1">
                <a:latin typeface="Ebrima" panose="02000000000000000000" pitchFamily="2" charset="0"/>
                <a:ea typeface="Ebrima" panose="02000000000000000000" pitchFamily="2" charset="0"/>
                <a:cs typeface="Ebrima" panose="02000000000000000000" pitchFamily="2" charset="0"/>
              </a:rPr>
              <a:t>int</a:t>
            </a: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err="1">
                <a:latin typeface="Ebrima" panose="02000000000000000000" pitchFamily="2" charset="0"/>
                <a:ea typeface="Ebrima" panose="02000000000000000000" pitchFamily="2" charset="0"/>
                <a:cs typeface="Ebrima" panose="02000000000000000000" pitchFamily="2" charset="0"/>
              </a:rPr>
              <a:t>int_variable</a:t>
            </a:r>
            <a:r>
              <a:rPr lang="en-US" altLang="zh-CN" dirty="0">
                <a:latin typeface="Ebrima" panose="02000000000000000000" pitchFamily="2" charset="0"/>
                <a:ea typeface="Ebrima" panose="02000000000000000000" pitchFamily="2" charset="0"/>
                <a:cs typeface="Ebrima" panose="02000000000000000000" pitchFamily="2" charset="0"/>
              </a:rPr>
              <a:t>;</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err="1">
                <a:latin typeface="Ebrima" panose="02000000000000000000" pitchFamily="2" charset="0"/>
                <a:ea typeface="Ebrima" panose="02000000000000000000" pitchFamily="2" charset="0"/>
                <a:cs typeface="Ebrima" panose="02000000000000000000" pitchFamily="2" charset="0"/>
              </a:rPr>
              <a:t>int_variable</a:t>
            </a:r>
            <a:r>
              <a:rPr lang="en-US" altLang="zh-CN" dirty="0">
                <a:latin typeface="Ebrima" panose="02000000000000000000" pitchFamily="2" charset="0"/>
                <a:ea typeface="Ebrima" panose="02000000000000000000" pitchFamily="2" charset="0"/>
                <a:cs typeface="Ebrima" panose="02000000000000000000" pitchFamily="2" charset="0"/>
              </a:rPr>
              <a:t> = 2.99;</a:t>
            </a:r>
          </a:p>
          <a:p>
            <a:pPr lvl="1" eaLnBrk="1" hangingPunct="1"/>
            <a:r>
              <a:rPr lang="en-US" altLang="zh-CN" dirty="0">
                <a:latin typeface="Ebrima" panose="02000000000000000000" pitchFamily="2" charset="0"/>
                <a:ea typeface="Ebrima" panose="02000000000000000000" pitchFamily="2" charset="0"/>
                <a:cs typeface="Ebrima" panose="02000000000000000000" pitchFamily="2" charset="0"/>
              </a:rPr>
              <a:t>If your compiler allows this, </a:t>
            </a:r>
            <a:r>
              <a:rPr lang="en-US" altLang="zh-CN" dirty="0" err="1">
                <a:latin typeface="Ebrima" panose="02000000000000000000" pitchFamily="2" charset="0"/>
                <a:ea typeface="Ebrima" panose="02000000000000000000" pitchFamily="2" charset="0"/>
                <a:cs typeface="Ebrima" panose="02000000000000000000" pitchFamily="2" charset="0"/>
              </a:rPr>
              <a:t>int_variable</a:t>
            </a:r>
            <a:r>
              <a:rPr lang="en-US" altLang="zh-CN" dirty="0">
                <a:latin typeface="Ebrima" panose="02000000000000000000" pitchFamily="2" charset="0"/>
                <a:ea typeface="Ebrima" panose="02000000000000000000" pitchFamily="2" charset="0"/>
                <a:cs typeface="Ebrima" panose="02000000000000000000" pitchFamily="2" charset="0"/>
              </a:rPr>
              <a:t> will</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most likely contain the value 2, not 2.99</a:t>
            </a:r>
          </a:p>
        </p:txBody>
      </p:sp>
    </p:spTree>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553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F1DA50D0-3BF0-4862-B689-550C271FF80F}" type="slidenum">
              <a:rPr lang="zh-CN" altLang="en-US" sz="1000" smtClean="0">
                <a:latin typeface="Arial" panose="020B0604020202020204" pitchFamily="34" charset="0"/>
                <a:ea typeface="宋体" panose="02010600030101010101" pitchFamily="2" charset="-122"/>
              </a:rPr>
              <a:pPr>
                <a:spcBef>
                  <a:spcPct val="0"/>
                </a:spcBef>
                <a:buClrTx/>
                <a:buFontTx/>
                <a:buNone/>
              </a:pPr>
              <a:t>64</a:t>
            </a:fld>
            <a:endParaRPr lang="en-US" altLang="zh-CN" sz="1000">
              <a:latin typeface="Arial" panose="020B0604020202020204" pitchFamily="34" charset="0"/>
              <a:ea typeface="宋体" panose="02010600030101010101" pitchFamily="2" charset="-122"/>
            </a:endParaRPr>
          </a:p>
        </p:txBody>
      </p:sp>
      <p:sp>
        <p:nvSpPr>
          <p:cNvPr id="6554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int </a:t>
            </a:r>
            <a:r>
              <a:rPr lang="en-US" altLang="zh-CN" sz="2800" b="0">
                <a:latin typeface="微软雅黑" panose="020B0503020204020204" pitchFamily="34" charset="-122"/>
                <a:ea typeface="微软雅黑" panose="020B0503020204020204" pitchFamily="34" charset="-122"/>
                <a:sym typeface="Wingdings" panose="05000000000000000000" pitchFamily="2" charset="2"/>
              </a:rPr>
              <a:t> double (part 1)</a:t>
            </a:r>
            <a:endParaRPr lang="en-US" altLang="zh-CN" sz="2800" b="0">
              <a:latin typeface="微软雅黑" panose="020B0503020204020204" pitchFamily="34" charset="-122"/>
              <a:ea typeface="微软雅黑" panose="020B0503020204020204" pitchFamily="34" charset="-122"/>
            </a:endParaRPr>
          </a:p>
        </p:txBody>
      </p:sp>
      <p:sp>
        <p:nvSpPr>
          <p:cNvPr id="65541" name="Rectangle 3"/>
          <p:cNvSpPr>
            <a:spLocks noGrp="1" noChangeArrowheads="1"/>
          </p:cNvSpPr>
          <p:nvPr>
            <p:ph type="body"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zh-CN">
                <a:latin typeface="Ebrima" panose="02000000000000000000" pitchFamily="2" charset="0"/>
                <a:ea typeface="Ebrima" panose="02000000000000000000" pitchFamily="2" charset="0"/>
                <a:cs typeface="Ebrima" panose="02000000000000000000" pitchFamily="2" charset="0"/>
              </a:rPr>
              <a:t>Variables of type double should not be assigned to variables of type int</a:t>
            </a:r>
            <a:br>
              <a:rPr lang="en-US" altLang="zh-CN">
                <a:latin typeface="Ebrima" panose="02000000000000000000" pitchFamily="2" charset="0"/>
                <a:ea typeface="Ebrima" panose="02000000000000000000" pitchFamily="2" charset="0"/>
                <a:cs typeface="Ebrima" panose="02000000000000000000" pitchFamily="2" charset="0"/>
              </a:rPr>
            </a:br>
            <a:br>
              <a:rPr lang="en-US" altLang="zh-CN">
                <a:latin typeface="Ebrima" panose="02000000000000000000" pitchFamily="2" charset="0"/>
                <a:ea typeface="Ebrima" panose="02000000000000000000" pitchFamily="2" charset="0"/>
                <a:cs typeface="Ebrima" panose="02000000000000000000" pitchFamily="2" charset="0"/>
              </a:rPr>
            </a:br>
            <a:r>
              <a:rPr lang="en-US" altLang="zh-CN">
                <a:latin typeface="Ebrima" panose="02000000000000000000" pitchFamily="2" charset="0"/>
                <a:ea typeface="Ebrima" panose="02000000000000000000" pitchFamily="2" charset="0"/>
                <a:cs typeface="Ebrima" panose="02000000000000000000" pitchFamily="2" charset="0"/>
              </a:rPr>
              <a:t> 		 int int_variable;</a:t>
            </a:r>
            <a:br>
              <a:rPr lang="en-US" altLang="zh-CN">
                <a:latin typeface="Ebrima" panose="02000000000000000000" pitchFamily="2" charset="0"/>
                <a:ea typeface="Ebrima" panose="02000000000000000000" pitchFamily="2" charset="0"/>
                <a:cs typeface="Ebrima" panose="02000000000000000000" pitchFamily="2" charset="0"/>
              </a:rPr>
            </a:br>
            <a:r>
              <a:rPr lang="en-US" altLang="zh-CN">
                <a:latin typeface="Ebrima" panose="02000000000000000000" pitchFamily="2" charset="0"/>
                <a:ea typeface="Ebrima" panose="02000000000000000000" pitchFamily="2" charset="0"/>
                <a:cs typeface="Ebrima" panose="02000000000000000000" pitchFamily="2" charset="0"/>
              </a:rPr>
              <a:t> 		 double double_variable;</a:t>
            </a:r>
            <a:br>
              <a:rPr lang="en-US" altLang="zh-CN">
                <a:latin typeface="Ebrima" panose="02000000000000000000" pitchFamily="2" charset="0"/>
                <a:ea typeface="Ebrima" panose="02000000000000000000" pitchFamily="2" charset="0"/>
                <a:cs typeface="Ebrima" panose="02000000000000000000" pitchFamily="2" charset="0"/>
              </a:rPr>
            </a:br>
            <a:r>
              <a:rPr lang="en-US" altLang="zh-CN">
                <a:latin typeface="Ebrima" panose="02000000000000000000" pitchFamily="2" charset="0"/>
                <a:ea typeface="Ebrima" panose="02000000000000000000" pitchFamily="2" charset="0"/>
                <a:cs typeface="Ebrima" panose="02000000000000000000" pitchFamily="2" charset="0"/>
              </a:rPr>
              <a:t> 		 double_variable = 2.00;</a:t>
            </a:r>
            <a:br>
              <a:rPr lang="en-US" altLang="zh-CN">
                <a:latin typeface="Ebrima" panose="02000000000000000000" pitchFamily="2" charset="0"/>
                <a:ea typeface="Ebrima" panose="02000000000000000000" pitchFamily="2" charset="0"/>
                <a:cs typeface="Ebrima" panose="02000000000000000000" pitchFamily="2" charset="0"/>
              </a:rPr>
            </a:br>
            <a:r>
              <a:rPr lang="en-US" altLang="zh-CN">
                <a:latin typeface="Ebrima" panose="02000000000000000000" pitchFamily="2" charset="0"/>
                <a:ea typeface="Ebrima" panose="02000000000000000000" pitchFamily="2" charset="0"/>
                <a:cs typeface="Ebrima" panose="02000000000000000000" pitchFamily="2" charset="0"/>
              </a:rPr>
              <a:t> 		 int_variable = double_variable;</a:t>
            </a:r>
          </a:p>
          <a:p>
            <a:pPr lvl="1" eaLnBrk="1" hangingPunct="1"/>
            <a:r>
              <a:rPr lang="en-US" altLang="zh-CN">
                <a:latin typeface="Ebrima" panose="02000000000000000000" pitchFamily="2" charset="0"/>
                <a:ea typeface="Ebrima" panose="02000000000000000000" pitchFamily="2" charset="0"/>
                <a:cs typeface="Ebrima" panose="02000000000000000000" pitchFamily="2" charset="0"/>
              </a:rPr>
              <a:t>If allowed, int_variable contains 2, not 2.00</a:t>
            </a:r>
          </a:p>
        </p:txBody>
      </p:sp>
    </p:spTree>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656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26CE79D4-4DCF-4279-B0B3-325DFEF66561}" type="slidenum">
              <a:rPr lang="zh-CN" altLang="en-US" sz="1000" smtClean="0">
                <a:latin typeface="Arial" panose="020B0604020202020204" pitchFamily="34" charset="0"/>
                <a:ea typeface="宋体" panose="02010600030101010101" pitchFamily="2" charset="-122"/>
              </a:rPr>
              <a:pPr>
                <a:spcBef>
                  <a:spcPct val="0"/>
                </a:spcBef>
                <a:buClrTx/>
                <a:buFontTx/>
                <a:buNone/>
              </a:pPr>
              <a:t>65</a:t>
            </a:fld>
            <a:endParaRPr lang="en-US" altLang="zh-CN" sz="1000">
              <a:latin typeface="Arial" panose="020B0604020202020204" pitchFamily="34" charset="0"/>
              <a:ea typeface="宋体" panose="02010600030101010101" pitchFamily="2" charset="-122"/>
            </a:endParaRPr>
          </a:p>
        </p:txBody>
      </p:sp>
      <p:sp>
        <p:nvSpPr>
          <p:cNvPr id="6656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int </a:t>
            </a:r>
            <a:r>
              <a:rPr lang="en-US" altLang="zh-CN" sz="2800" b="0">
                <a:latin typeface="微软雅黑" panose="020B0503020204020204" pitchFamily="34" charset="-122"/>
                <a:ea typeface="微软雅黑" panose="020B0503020204020204" pitchFamily="34" charset="-122"/>
                <a:sym typeface="Wingdings" panose="05000000000000000000" pitchFamily="2" charset="2"/>
              </a:rPr>
              <a:t> double (part 2)</a:t>
            </a:r>
          </a:p>
        </p:txBody>
      </p:sp>
      <p:sp>
        <p:nvSpPr>
          <p:cNvPr id="66565" name="Rectangle 3"/>
          <p:cNvSpPr>
            <a:spLocks noGrp="1" noChangeArrowheads="1"/>
          </p:cNvSpPr>
          <p:nvPr>
            <p:ph type="body" idx="1"/>
          </p:nvPr>
        </p:nvSpPr>
        <p:spPr/>
        <p:txBody>
          <a:bodyPr/>
          <a:lstStyle/>
          <a:p>
            <a:pPr eaLnBrk="1" hangingPunct="1"/>
            <a:r>
              <a:rPr lang="en-US" altLang="zh-CN" dirty="0">
                <a:latin typeface="Ebrima" panose="02000000000000000000" pitchFamily="2" charset="0"/>
                <a:ea typeface="Ebrima" panose="02000000000000000000" pitchFamily="2" charset="0"/>
                <a:cs typeface="Ebrima" panose="02000000000000000000" pitchFamily="2" charset="0"/>
              </a:rPr>
              <a:t>Integer values can normally be stored in </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variables of type double</a:t>
            </a:r>
            <a:br>
              <a:rPr lang="en-US" altLang="zh-CN" dirty="0">
                <a:latin typeface="Ebrima" panose="02000000000000000000" pitchFamily="2" charset="0"/>
                <a:ea typeface="Ebrima" panose="02000000000000000000" pitchFamily="2" charset="0"/>
                <a:cs typeface="Ebrima" panose="02000000000000000000" pitchFamily="2" charset="0"/>
              </a:rPr>
            </a:b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double </a:t>
            </a:r>
            <a:r>
              <a:rPr lang="en-US" altLang="zh-CN" dirty="0" err="1">
                <a:latin typeface="Ebrima" panose="02000000000000000000" pitchFamily="2" charset="0"/>
                <a:ea typeface="Ebrima" panose="02000000000000000000" pitchFamily="2" charset="0"/>
                <a:cs typeface="Ebrima" panose="02000000000000000000" pitchFamily="2" charset="0"/>
              </a:rPr>
              <a:t>double_variable</a:t>
            </a:r>
            <a:r>
              <a:rPr lang="en-US" altLang="zh-CN" dirty="0">
                <a:latin typeface="Ebrima" panose="02000000000000000000" pitchFamily="2" charset="0"/>
                <a:ea typeface="Ebrima" panose="02000000000000000000" pitchFamily="2" charset="0"/>
                <a:cs typeface="Ebrima" panose="02000000000000000000" pitchFamily="2" charset="0"/>
              </a:rPr>
              <a:t>;</a:t>
            </a:r>
            <a:br>
              <a:rPr lang="en-US" altLang="zh-CN" dirty="0">
                <a:latin typeface="Ebrima" panose="02000000000000000000" pitchFamily="2" charset="0"/>
                <a:ea typeface="Ebrima" panose="02000000000000000000" pitchFamily="2" charset="0"/>
                <a:cs typeface="Ebrima" panose="02000000000000000000" pitchFamily="2" charset="0"/>
              </a:rPr>
            </a:br>
            <a:r>
              <a:rPr lang="en-US" altLang="zh-CN" dirty="0">
                <a:latin typeface="Ebrima" panose="02000000000000000000" pitchFamily="2" charset="0"/>
                <a:ea typeface="Ebrima" panose="02000000000000000000" pitchFamily="2" charset="0"/>
                <a:cs typeface="Ebrima" panose="02000000000000000000" pitchFamily="2" charset="0"/>
              </a:rPr>
              <a:t> 		</a:t>
            </a:r>
            <a:r>
              <a:rPr lang="en-US" altLang="zh-CN" dirty="0" err="1">
                <a:latin typeface="Ebrima" panose="02000000000000000000" pitchFamily="2" charset="0"/>
                <a:ea typeface="Ebrima" panose="02000000000000000000" pitchFamily="2" charset="0"/>
                <a:cs typeface="Ebrima" panose="02000000000000000000" pitchFamily="2" charset="0"/>
              </a:rPr>
              <a:t>double_variable</a:t>
            </a:r>
            <a:r>
              <a:rPr lang="en-US" altLang="zh-CN" dirty="0">
                <a:latin typeface="Ebrima" panose="02000000000000000000" pitchFamily="2" charset="0"/>
                <a:ea typeface="Ebrima" panose="02000000000000000000" pitchFamily="2" charset="0"/>
                <a:cs typeface="Ebrima" panose="02000000000000000000" pitchFamily="2" charset="0"/>
              </a:rPr>
              <a:t> = 2;</a:t>
            </a:r>
            <a:br>
              <a:rPr lang="en-US" altLang="zh-CN" dirty="0">
                <a:latin typeface="Ebrima" panose="02000000000000000000" pitchFamily="2" charset="0"/>
                <a:ea typeface="Ebrima" panose="02000000000000000000" pitchFamily="2" charset="0"/>
                <a:cs typeface="Ebrima" panose="02000000000000000000" pitchFamily="2" charset="0"/>
              </a:rPr>
            </a:br>
            <a:endParaRPr lang="en-US" altLang="zh-CN" dirty="0">
              <a:latin typeface="Ebrima" panose="02000000000000000000" pitchFamily="2" charset="0"/>
              <a:ea typeface="Ebrima" panose="02000000000000000000" pitchFamily="2" charset="0"/>
              <a:cs typeface="Ebrima" panose="02000000000000000000" pitchFamily="2" charset="0"/>
            </a:endParaRPr>
          </a:p>
          <a:p>
            <a:pPr lvl="1" eaLnBrk="1" hangingPunct="1"/>
            <a:r>
              <a:rPr lang="en-US" altLang="zh-CN" dirty="0" err="1">
                <a:latin typeface="Ebrima" panose="02000000000000000000" pitchFamily="2" charset="0"/>
                <a:ea typeface="Ebrima" panose="02000000000000000000" pitchFamily="2" charset="0"/>
                <a:cs typeface="Ebrima" panose="02000000000000000000" pitchFamily="2" charset="0"/>
              </a:rPr>
              <a:t>double_variable</a:t>
            </a:r>
            <a:r>
              <a:rPr lang="en-US" altLang="zh-CN" dirty="0">
                <a:latin typeface="Ebrima" panose="02000000000000000000" pitchFamily="2" charset="0"/>
                <a:ea typeface="Ebrima" panose="02000000000000000000" pitchFamily="2" charset="0"/>
                <a:cs typeface="Ebrima" panose="02000000000000000000" pitchFamily="2" charset="0"/>
              </a:rPr>
              <a:t> will contain 2.0</a:t>
            </a:r>
          </a:p>
        </p:txBody>
      </p:sp>
    </p:spTree>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6861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5F9779E7-65B2-40AA-8F77-EB88B47BF93B}" type="slidenum">
              <a:rPr lang="zh-CN" altLang="en-US" sz="1000" smtClean="0">
                <a:latin typeface="Arial" panose="020B0604020202020204" pitchFamily="34" charset="0"/>
                <a:ea typeface="宋体" panose="02010600030101010101" pitchFamily="2" charset="-122"/>
              </a:rPr>
              <a:pPr>
                <a:spcBef>
                  <a:spcPct val="0"/>
                </a:spcBef>
                <a:buClrTx/>
                <a:buFontTx/>
                <a:buNone/>
              </a:pPr>
              <a:t>66</a:t>
            </a:fld>
            <a:endParaRPr lang="en-US" altLang="zh-CN" sz="1000">
              <a:latin typeface="Arial" panose="020B0604020202020204" pitchFamily="34" charset="0"/>
              <a:ea typeface="宋体" panose="02010600030101010101" pitchFamily="2" charset="-122"/>
            </a:endParaRPr>
          </a:p>
        </p:txBody>
      </p:sp>
      <p:sp>
        <p:nvSpPr>
          <p:cNvPr id="6861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char </a:t>
            </a:r>
            <a:r>
              <a:rPr lang="en-US" altLang="zh-CN" sz="2800" b="0">
                <a:latin typeface="微软雅黑" panose="020B0503020204020204" pitchFamily="34" charset="-122"/>
                <a:ea typeface="微软雅黑" panose="020B0503020204020204" pitchFamily="34" charset="-122"/>
                <a:sym typeface="Wingdings" panose="05000000000000000000" pitchFamily="2" charset="2"/>
              </a:rPr>
              <a:t>  int</a:t>
            </a:r>
            <a:endParaRPr lang="en-US" altLang="zh-CN" sz="2800" b="0">
              <a:latin typeface="微软雅黑" panose="020B0503020204020204" pitchFamily="34" charset="-122"/>
              <a:ea typeface="微软雅黑" panose="020B0503020204020204" pitchFamily="34" charset="-122"/>
            </a:endParaRPr>
          </a:p>
        </p:txBody>
      </p:sp>
      <p:sp>
        <p:nvSpPr>
          <p:cNvPr id="68613" name="Rectangle 3"/>
          <p:cNvSpPr>
            <a:spLocks noGrp="1" noChangeArrowheads="1"/>
          </p:cNvSpPr>
          <p:nvPr>
            <p:ph type="body" idx="1"/>
          </p:nvPr>
        </p:nvSpPr>
        <p:spPr>
          <a:xfrm>
            <a:off x="755650" y="1700213"/>
            <a:ext cx="8037513" cy="4225925"/>
          </a:xfrm>
        </p:spPr>
        <p:txBody>
          <a:bodyPr/>
          <a:lstStyle/>
          <a:p>
            <a:pPr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The following actions are possible but generally not recommended!</a:t>
            </a:r>
          </a:p>
          <a:p>
            <a:pPr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It is possible to store char values in integer variables</a:t>
            </a:r>
            <a:br>
              <a:rPr lang="en-US" altLang="zh-CN" sz="2800" dirty="0">
                <a:latin typeface="Ebrima" panose="02000000000000000000" pitchFamily="2" charset="0"/>
                <a:ea typeface="Ebrima" panose="02000000000000000000" pitchFamily="2" charset="0"/>
                <a:cs typeface="Ebrima" panose="02000000000000000000" pitchFamily="2" charset="0"/>
              </a:rPr>
            </a:br>
            <a:r>
              <a:rPr lang="en-US" altLang="zh-CN" sz="2800" dirty="0">
                <a:latin typeface="Ebrima" panose="02000000000000000000" pitchFamily="2" charset="0"/>
                <a:ea typeface="Ebrima" panose="02000000000000000000" pitchFamily="2" charset="0"/>
                <a:cs typeface="Ebrima" panose="02000000000000000000" pitchFamily="2" charset="0"/>
              </a:rPr>
              <a:t> 	</a:t>
            </a:r>
            <a:r>
              <a:rPr lang="en-US" altLang="zh-CN" sz="2800" dirty="0" err="1">
                <a:latin typeface="Ebrima" panose="02000000000000000000" pitchFamily="2" charset="0"/>
                <a:ea typeface="Ebrima" panose="02000000000000000000" pitchFamily="2" charset="0"/>
                <a:cs typeface="Ebrima" panose="02000000000000000000" pitchFamily="2" charset="0"/>
              </a:rPr>
              <a:t>int</a:t>
            </a:r>
            <a:r>
              <a:rPr lang="en-US" altLang="zh-CN" sz="2800" dirty="0">
                <a:latin typeface="Ebrima" panose="02000000000000000000" pitchFamily="2" charset="0"/>
                <a:ea typeface="Ebrima" panose="02000000000000000000" pitchFamily="2" charset="0"/>
                <a:cs typeface="Ebrima" panose="02000000000000000000" pitchFamily="2" charset="0"/>
              </a:rPr>
              <a:t> value = 'A';</a:t>
            </a:r>
            <a:br>
              <a:rPr lang="en-US" altLang="zh-CN" sz="2800" dirty="0">
                <a:latin typeface="Ebrima" panose="02000000000000000000" pitchFamily="2" charset="0"/>
                <a:ea typeface="Ebrima" panose="02000000000000000000" pitchFamily="2" charset="0"/>
                <a:cs typeface="Ebrima" panose="02000000000000000000" pitchFamily="2" charset="0"/>
              </a:rPr>
            </a:br>
            <a:r>
              <a:rPr lang="en-US" altLang="zh-CN" sz="2800" dirty="0">
                <a:latin typeface="Ebrima" panose="02000000000000000000" pitchFamily="2" charset="0"/>
                <a:ea typeface="Ebrima" panose="02000000000000000000" pitchFamily="2" charset="0"/>
                <a:cs typeface="Ebrima" panose="02000000000000000000" pitchFamily="2" charset="0"/>
              </a:rPr>
              <a:t>value will contain an integer representing 'A'</a:t>
            </a:r>
          </a:p>
          <a:p>
            <a:pPr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It is possible to store </a:t>
            </a:r>
            <a:r>
              <a:rPr lang="en-US" altLang="zh-CN" sz="2800" dirty="0" err="1">
                <a:latin typeface="Ebrima" panose="02000000000000000000" pitchFamily="2" charset="0"/>
                <a:ea typeface="Ebrima" panose="02000000000000000000" pitchFamily="2" charset="0"/>
                <a:cs typeface="Ebrima" panose="02000000000000000000" pitchFamily="2" charset="0"/>
              </a:rPr>
              <a:t>int</a:t>
            </a:r>
            <a:r>
              <a:rPr lang="en-US" altLang="zh-CN" sz="2800" dirty="0">
                <a:latin typeface="Ebrima" panose="02000000000000000000" pitchFamily="2" charset="0"/>
                <a:ea typeface="Ebrima" panose="02000000000000000000" pitchFamily="2" charset="0"/>
                <a:cs typeface="Ebrima" panose="02000000000000000000" pitchFamily="2" charset="0"/>
              </a:rPr>
              <a:t> values in char</a:t>
            </a:r>
            <a:br>
              <a:rPr lang="en-US" altLang="zh-CN" sz="2800" dirty="0">
                <a:latin typeface="Ebrima" panose="02000000000000000000" pitchFamily="2" charset="0"/>
                <a:ea typeface="Ebrima" panose="02000000000000000000" pitchFamily="2" charset="0"/>
                <a:cs typeface="Ebrima" panose="02000000000000000000" pitchFamily="2" charset="0"/>
              </a:rPr>
            </a:br>
            <a:r>
              <a:rPr lang="en-US" altLang="zh-CN" sz="2800" dirty="0">
                <a:latin typeface="Ebrima" panose="02000000000000000000" pitchFamily="2" charset="0"/>
                <a:ea typeface="Ebrima" panose="02000000000000000000" pitchFamily="2" charset="0"/>
                <a:cs typeface="Ebrima" panose="02000000000000000000" pitchFamily="2" charset="0"/>
              </a:rPr>
              <a:t>variables</a:t>
            </a:r>
            <a:br>
              <a:rPr lang="en-US" altLang="zh-CN" sz="2800" dirty="0">
                <a:latin typeface="Ebrima" panose="02000000000000000000" pitchFamily="2" charset="0"/>
                <a:ea typeface="Ebrima" panose="02000000000000000000" pitchFamily="2" charset="0"/>
                <a:cs typeface="Ebrima" panose="02000000000000000000" pitchFamily="2" charset="0"/>
              </a:rPr>
            </a:br>
            <a:r>
              <a:rPr lang="en-US" altLang="zh-CN" sz="2800" dirty="0">
                <a:latin typeface="Ebrima" panose="02000000000000000000" pitchFamily="2" charset="0"/>
                <a:ea typeface="Ebrima" panose="02000000000000000000" pitchFamily="2" charset="0"/>
                <a:cs typeface="Ebrima" panose="02000000000000000000" pitchFamily="2" charset="0"/>
              </a:rPr>
              <a:t> 	char letter = 65;</a:t>
            </a:r>
          </a:p>
        </p:txBody>
      </p:sp>
    </p:spTree>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7065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2E914CAF-13F0-46D0-A4A6-B895B8E7BD2D}" type="slidenum">
              <a:rPr lang="zh-CN" altLang="en-US" sz="1000" smtClean="0">
                <a:latin typeface="Arial" panose="020B0604020202020204" pitchFamily="34" charset="0"/>
                <a:ea typeface="宋体" panose="02010600030101010101" pitchFamily="2" charset="-122"/>
              </a:rPr>
              <a:pPr>
                <a:spcBef>
                  <a:spcPct val="0"/>
                </a:spcBef>
                <a:buClrTx/>
                <a:buFontTx/>
                <a:buNone/>
              </a:pPr>
              <a:t>67</a:t>
            </a:fld>
            <a:endParaRPr lang="en-US" altLang="zh-CN" sz="1000">
              <a:latin typeface="Arial" panose="020B0604020202020204" pitchFamily="34" charset="0"/>
              <a:ea typeface="宋体" panose="02010600030101010101" pitchFamily="2" charset="-122"/>
            </a:endParaRPr>
          </a:p>
        </p:txBody>
      </p:sp>
      <p:sp>
        <p:nvSpPr>
          <p:cNvPr id="7066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bool </a:t>
            </a:r>
            <a:r>
              <a:rPr lang="en-US" altLang="zh-CN" sz="2800" b="0">
                <a:latin typeface="微软雅黑" panose="020B0503020204020204" pitchFamily="34" charset="-122"/>
                <a:ea typeface="微软雅黑" panose="020B0503020204020204" pitchFamily="34" charset="-122"/>
                <a:sym typeface="Wingdings" panose="05000000000000000000" pitchFamily="2" charset="2"/>
              </a:rPr>
              <a:t>  int</a:t>
            </a:r>
          </a:p>
        </p:txBody>
      </p:sp>
      <p:sp>
        <p:nvSpPr>
          <p:cNvPr id="70661" name="Rectangle 3"/>
          <p:cNvSpPr>
            <a:spLocks noGrp="1" noChangeArrowheads="1"/>
          </p:cNvSpPr>
          <p:nvPr>
            <p:ph type="body" idx="1"/>
          </p:nvPr>
        </p:nvSpPr>
        <p:spPr/>
        <p:txBody>
          <a:bodyPr/>
          <a:lstStyle/>
          <a:p>
            <a:pPr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The following actions are possible but generally not  recommended!</a:t>
            </a:r>
          </a:p>
          <a:p>
            <a:pPr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Values of type </a:t>
            </a:r>
            <a:r>
              <a:rPr lang="en-US" altLang="zh-CN" sz="2800" dirty="0" err="1">
                <a:latin typeface="Ebrima" panose="02000000000000000000" pitchFamily="2" charset="0"/>
                <a:ea typeface="Ebrima" panose="02000000000000000000" pitchFamily="2" charset="0"/>
                <a:cs typeface="Ebrima" panose="02000000000000000000" pitchFamily="2" charset="0"/>
              </a:rPr>
              <a:t>bool</a:t>
            </a:r>
            <a:r>
              <a:rPr lang="en-US" altLang="zh-CN" sz="2800" dirty="0">
                <a:latin typeface="Ebrima" panose="02000000000000000000" pitchFamily="2" charset="0"/>
                <a:ea typeface="Ebrima" panose="02000000000000000000" pitchFamily="2" charset="0"/>
                <a:cs typeface="Ebrima" panose="02000000000000000000" pitchFamily="2" charset="0"/>
              </a:rPr>
              <a:t> can be assigned to </a:t>
            </a:r>
            <a:r>
              <a:rPr lang="en-US" altLang="zh-CN" sz="2800" dirty="0" err="1">
                <a:latin typeface="Ebrima" panose="02000000000000000000" pitchFamily="2" charset="0"/>
                <a:ea typeface="Ebrima" panose="02000000000000000000" pitchFamily="2" charset="0"/>
                <a:cs typeface="Ebrima" panose="02000000000000000000" pitchFamily="2" charset="0"/>
              </a:rPr>
              <a:t>int</a:t>
            </a:r>
            <a:r>
              <a:rPr lang="en-US" altLang="zh-CN" sz="2800" dirty="0">
                <a:latin typeface="Ebrima" panose="02000000000000000000" pitchFamily="2" charset="0"/>
                <a:ea typeface="Ebrima" panose="02000000000000000000" pitchFamily="2" charset="0"/>
                <a:cs typeface="Ebrima" panose="02000000000000000000" pitchFamily="2" charset="0"/>
              </a:rPr>
              <a:t> </a:t>
            </a:r>
            <a:br>
              <a:rPr lang="en-US" altLang="zh-CN" sz="2800" dirty="0">
                <a:latin typeface="Ebrima" panose="02000000000000000000" pitchFamily="2" charset="0"/>
                <a:ea typeface="Ebrima" panose="02000000000000000000" pitchFamily="2" charset="0"/>
                <a:cs typeface="Ebrima" panose="02000000000000000000" pitchFamily="2" charset="0"/>
              </a:rPr>
            </a:br>
            <a:r>
              <a:rPr lang="en-US" altLang="zh-CN" sz="2800" dirty="0">
                <a:latin typeface="Ebrima" panose="02000000000000000000" pitchFamily="2" charset="0"/>
                <a:ea typeface="Ebrima" panose="02000000000000000000" pitchFamily="2" charset="0"/>
                <a:cs typeface="Ebrima" panose="02000000000000000000" pitchFamily="2" charset="0"/>
              </a:rPr>
              <a:t>variables</a:t>
            </a:r>
          </a:p>
          <a:p>
            <a:pPr lvl="1" eaLnBrk="1" hangingPunct="1">
              <a:lnSpc>
                <a:spcPct val="90000"/>
              </a:lnSpc>
            </a:pPr>
            <a:r>
              <a:rPr lang="en-US" altLang="zh-CN" sz="2600" dirty="0">
                <a:latin typeface="Ebrima" panose="02000000000000000000" pitchFamily="2" charset="0"/>
                <a:ea typeface="Ebrima" panose="02000000000000000000" pitchFamily="2" charset="0"/>
                <a:cs typeface="Ebrima" panose="02000000000000000000" pitchFamily="2" charset="0"/>
              </a:rPr>
              <a:t>True is stored as 1</a:t>
            </a:r>
          </a:p>
          <a:p>
            <a:pPr lvl="1" eaLnBrk="1" hangingPunct="1">
              <a:lnSpc>
                <a:spcPct val="90000"/>
              </a:lnSpc>
            </a:pPr>
            <a:r>
              <a:rPr lang="en-US" altLang="zh-CN" sz="2600" dirty="0">
                <a:latin typeface="Ebrima" panose="02000000000000000000" pitchFamily="2" charset="0"/>
                <a:ea typeface="Ebrima" panose="02000000000000000000" pitchFamily="2" charset="0"/>
                <a:cs typeface="Ebrima" panose="02000000000000000000" pitchFamily="2" charset="0"/>
              </a:rPr>
              <a:t>False is stored as 0</a:t>
            </a:r>
          </a:p>
          <a:p>
            <a:pPr eaLnBrk="1" hangingPunct="1">
              <a:lnSpc>
                <a:spcPct val="90000"/>
              </a:lnSpc>
            </a:pPr>
            <a:r>
              <a:rPr lang="en-US" altLang="zh-CN" sz="2800" dirty="0">
                <a:latin typeface="Ebrima" panose="02000000000000000000" pitchFamily="2" charset="0"/>
                <a:ea typeface="Ebrima" panose="02000000000000000000" pitchFamily="2" charset="0"/>
                <a:cs typeface="Ebrima" panose="02000000000000000000" pitchFamily="2" charset="0"/>
              </a:rPr>
              <a:t>Values of type </a:t>
            </a:r>
            <a:r>
              <a:rPr lang="en-US" altLang="zh-CN" sz="2800" dirty="0" err="1">
                <a:latin typeface="Ebrima" panose="02000000000000000000" pitchFamily="2" charset="0"/>
                <a:ea typeface="Ebrima" panose="02000000000000000000" pitchFamily="2" charset="0"/>
                <a:cs typeface="Ebrima" panose="02000000000000000000" pitchFamily="2" charset="0"/>
              </a:rPr>
              <a:t>int</a:t>
            </a:r>
            <a:r>
              <a:rPr lang="en-US" altLang="zh-CN" sz="2800" dirty="0">
                <a:latin typeface="Ebrima" panose="02000000000000000000" pitchFamily="2" charset="0"/>
                <a:ea typeface="Ebrima" panose="02000000000000000000" pitchFamily="2" charset="0"/>
                <a:cs typeface="Ebrima" panose="02000000000000000000" pitchFamily="2" charset="0"/>
              </a:rPr>
              <a:t> can be assigned to </a:t>
            </a:r>
            <a:r>
              <a:rPr lang="en-US" altLang="zh-CN" sz="2800" dirty="0" err="1">
                <a:latin typeface="Ebrima" panose="02000000000000000000" pitchFamily="2" charset="0"/>
                <a:ea typeface="Ebrima" panose="02000000000000000000" pitchFamily="2" charset="0"/>
                <a:cs typeface="Ebrima" panose="02000000000000000000" pitchFamily="2" charset="0"/>
              </a:rPr>
              <a:t>bool</a:t>
            </a:r>
            <a:br>
              <a:rPr lang="en-US" altLang="zh-CN" sz="2800" dirty="0">
                <a:latin typeface="Ebrima" panose="02000000000000000000" pitchFamily="2" charset="0"/>
                <a:ea typeface="Ebrima" panose="02000000000000000000" pitchFamily="2" charset="0"/>
                <a:cs typeface="Ebrima" panose="02000000000000000000" pitchFamily="2" charset="0"/>
              </a:rPr>
            </a:br>
            <a:r>
              <a:rPr lang="en-US" altLang="zh-CN" sz="2800" dirty="0">
                <a:latin typeface="Ebrima" panose="02000000000000000000" pitchFamily="2" charset="0"/>
                <a:ea typeface="Ebrima" panose="02000000000000000000" pitchFamily="2" charset="0"/>
                <a:cs typeface="Ebrima" panose="02000000000000000000" pitchFamily="2" charset="0"/>
              </a:rPr>
              <a:t>variables</a:t>
            </a:r>
          </a:p>
          <a:p>
            <a:pPr lvl="1" eaLnBrk="1" hangingPunct="1">
              <a:lnSpc>
                <a:spcPct val="90000"/>
              </a:lnSpc>
            </a:pPr>
            <a:r>
              <a:rPr lang="en-US" altLang="zh-CN" sz="2600" dirty="0">
                <a:latin typeface="Ebrima" panose="02000000000000000000" pitchFamily="2" charset="0"/>
                <a:ea typeface="Ebrima" panose="02000000000000000000" pitchFamily="2" charset="0"/>
                <a:cs typeface="Ebrima" panose="02000000000000000000" pitchFamily="2" charset="0"/>
              </a:rPr>
              <a:t>Any non-zero integer is stored as true</a:t>
            </a:r>
          </a:p>
          <a:p>
            <a:pPr lvl="1" eaLnBrk="1" hangingPunct="1">
              <a:lnSpc>
                <a:spcPct val="90000"/>
              </a:lnSpc>
            </a:pPr>
            <a:r>
              <a:rPr lang="en-US" altLang="zh-CN" sz="2600" dirty="0">
                <a:latin typeface="Ebrima" panose="02000000000000000000" pitchFamily="2" charset="0"/>
                <a:ea typeface="Ebrima" panose="02000000000000000000" pitchFamily="2" charset="0"/>
                <a:cs typeface="Ebrima" panose="02000000000000000000" pitchFamily="2" charset="0"/>
              </a:rPr>
              <a:t>Zero is stored as false</a:t>
            </a:r>
          </a:p>
        </p:txBody>
      </p:sp>
    </p:spTree>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7270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2BA50DF7-1362-4FE6-A013-A5BAC9778E58}" type="slidenum">
              <a:rPr lang="zh-CN" altLang="en-US" sz="1000" smtClean="0">
                <a:latin typeface="Arial" panose="020B0604020202020204" pitchFamily="34" charset="0"/>
                <a:ea typeface="宋体" panose="02010600030101010101" pitchFamily="2" charset="-122"/>
              </a:rPr>
              <a:pPr>
                <a:spcBef>
                  <a:spcPct val="0"/>
                </a:spcBef>
                <a:buClrTx/>
                <a:buFontTx/>
                <a:buNone/>
              </a:pPr>
              <a:t>68</a:t>
            </a:fld>
            <a:endParaRPr lang="en-US" altLang="zh-CN" sz="1000">
              <a:latin typeface="Arial" panose="020B0604020202020204" pitchFamily="34" charset="0"/>
              <a:ea typeface="宋体" panose="02010600030101010101" pitchFamily="2" charset="-122"/>
            </a:endParaRPr>
          </a:p>
        </p:txBody>
      </p:sp>
      <p:sp>
        <p:nvSpPr>
          <p:cNvPr id="7270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2800" b="0">
                <a:latin typeface="微软雅黑" panose="020B0503020204020204" pitchFamily="34" charset="-122"/>
                <a:ea typeface="微软雅黑" panose="020B0503020204020204" pitchFamily="34" charset="-122"/>
              </a:rPr>
              <a:t>Manual conversion</a:t>
            </a:r>
            <a:r>
              <a:rPr lang="zh-CN" altLang="en-US" sz="2800" b="0">
                <a:latin typeface="微软雅黑" panose="020B0503020204020204" pitchFamily="34" charset="-122"/>
                <a:ea typeface="微软雅黑" panose="020B0503020204020204" pitchFamily="34" charset="-122"/>
              </a:rPr>
              <a:t>（强制转换）</a:t>
            </a:r>
            <a:endParaRPr lang="en-US" altLang="zh-CN" sz="2800" b="0">
              <a:latin typeface="微软雅黑" panose="020B0503020204020204" pitchFamily="34" charset="-122"/>
              <a:ea typeface="微软雅黑" panose="020B0503020204020204" pitchFamily="34" charset="-122"/>
            </a:endParaRPr>
          </a:p>
        </p:txBody>
      </p:sp>
      <p:sp>
        <p:nvSpPr>
          <p:cNvPr id="70661" name="Rectangle 3"/>
          <p:cNvSpPr>
            <a:spLocks noGrp="1" noChangeArrowheads="1"/>
          </p:cNvSpPr>
          <p:nvPr>
            <p:ph type="body" idx="1"/>
          </p:nvPr>
        </p:nvSpPr>
        <p:spPr/>
        <p:txBody>
          <a:bodyPr/>
          <a:lstStyle/>
          <a:p>
            <a:pPr eaLnBrk="1" hangingPunct="1">
              <a:defRPr/>
            </a:pPr>
            <a:r>
              <a:rPr lang="en-US" altLang="zh-CN" sz="2800" dirty="0">
                <a:latin typeface="Tahoma" panose="020B0604030504040204" pitchFamily="34" charset="0"/>
                <a:ea typeface="Tahoma" panose="020B0604030504040204" pitchFamily="34" charset="0"/>
                <a:cs typeface="Tahoma" panose="020B0604030504040204" pitchFamily="34" charset="0"/>
              </a:rPr>
              <a:t>In addition to automatic conversion, C++ allows you to perform manual conversion with a static cast. The general format of a static cast is:</a:t>
            </a:r>
          </a:p>
          <a:p>
            <a:pPr eaLnBrk="1" hangingPunct="1">
              <a:buFont typeface="Wingdings" panose="05000000000000000000" pitchFamily="2" charset="2"/>
              <a:buNone/>
              <a:defRPr/>
            </a:pPr>
            <a:r>
              <a:rPr lang="en-US" altLang="zh-CN" sz="2800" dirty="0">
                <a:latin typeface="Tahoma" panose="020B0604030504040204" pitchFamily="34" charset="0"/>
                <a:ea typeface="Tahoma" panose="020B0604030504040204" pitchFamily="34" charset="0"/>
                <a:cs typeface="Tahoma" panose="020B0604030504040204" pitchFamily="34" charset="0"/>
              </a:rPr>
              <a:t>        </a:t>
            </a:r>
            <a:r>
              <a:rPr lang="en-US" altLang="zh-CN" sz="2800" dirty="0" err="1">
                <a:solidFill>
                  <a:srgbClr val="FF3300"/>
                </a:solidFill>
                <a:latin typeface="Tahoma" panose="020B0604030504040204" pitchFamily="34" charset="0"/>
                <a:ea typeface="Tahoma" panose="020B0604030504040204" pitchFamily="34" charset="0"/>
                <a:cs typeface="Tahoma" panose="020B0604030504040204" pitchFamily="34" charset="0"/>
              </a:rPr>
              <a:t>static_cast</a:t>
            </a:r>
            <a:r>
              <a:rPr lang="en-US" altLang="zh-CN" sz="2800" dirty="0">
                <a:solidFill>
                  <a:srgbClr val="FF3300"/>
                </a:solidFill>
                <a:latin typeface="Tahoma" panose="020B0604030504040204" pitchFamily="34" charset="0"/>
                <a:ea typeface="Tahoma" panose="020B0604030504040204" pitchFamily="34" charset="0"/>
                <a:cs typeface="Tahoma" panose="020B0604030504040204" pitchFamily="34" charset="0"/>
              </a:rPr>
              <a:t>&lt;</a:t>
            </a:r>
            <a:r>
              <a:rPr lang="en-US" altLang="zh-CN" sz="2800" dirty="0">
                <a:solidFill>
                  <a:srgbClr val="7030A0"/>
                </a:solidFill>
                <a:latin typeface="Tahoma" panose="020B0604030504040204" pitchFamily="34" charset="0"/>
                <a:ea typeface="Tahoma" panose="020B0604030504040204" pitchFamily="34" charset="0"/>
                <a:cs typeface="Tahoma" panose="020B0604030504040204" pitchFamily="34" charset="0"/>
              </a:rPr>
              <a:t>type</a:t>
            </a:r>
            <a:r>
              <a:rPr lang="en-US" altLang="zh-CN" sz="2800" dirty="0">
                <a:solidFill>
                  <a:srgbClr val="FF3300"/>
                </a:solidFill>
                <a:latin typeface="Tahoma" panose="020B0604030504040204" pitchFamily="34" charset="0"/>
                <a:ea typeface="Tahoma" panose="020B0604030504040204" pitchFamily="34" charset="0"/>
                <a:cs typeface="Tahoma" panose="020B0604030504040204" pitchFamily="34" charset="0"/>
              </a:rPr>
              <a:t>&gt;(</a:t>
            </a:r>
            <a:r>
              <a:rPr lang="en-US" altLang="zh-CN" sz="2800" dirty="0">
                <a:solidFill>
                  <a:srgbClr val="7030A0"/>
                </a:solidFill>
                <a:latin typeface="Tahoma" panose="020B0604030504040204" pitchFamily="34" charset="0"/>
                <a:ea typeface="Tahoma" panose="020B0604030504040204" pitchFamily="34" charset="0"/>
                <a:cs typeface="Tahoma" panose="020B0604030504040204" pitchFamily="34" charset="0"/>
              </a:rPr>
              <a:t>expression</a:t>
            </a:r>
            <a:r>
              <a:rPr lang="en-US" altLang="zh-CN" sz="2800" dirty="0">
                <a:solidFill>
                  <a:srgbClr val="FF3300"/>
                </a:solidFill>
                <a:latin typeface="Tahoma" panose="020B0604030504040204" pitchFamily="34" charset="0"/>
                <a:ea typeface="Tahoma" panose="020B0604030504040204" pitchFamily="34" charset="0"/>
                <a:cs typeface="Tahoma" panose="020B0604030504040204" pitchFamily="34" charset="0"/>
              </a:rPr>
              <a:t>)</a:t>
            </a:r>
          </a:p>
          <a:p>
            <a:pPr eaLnBrk="1" hangingPunct="1">
              <a:buFont typeface="Wingdings" panose="05000000000000000000" pitchFamily="2" charset="2"/>
              <a:buNone/>
              <a:defRPr/>
            </a:pPr>
            <a:r>
              <a:rPr lang="en-US" altLang="zh-CN" sz="2800" dirty="0">
                <a:latin typeface="Tahoma" panose="020B0604030504040204" pitchFamily="34" charset="0"/>
                <a:ea typeface="Tahoma" panose="020B0604030504040204" pitchFamily="34" charset="0"/>
                <a:cs typeface="Tahoma" panose="020B0604030504040204" pitchFamily="34" charset="0"/>
              </a:rPr>
              <a:t>Example:</a:t>
            </a:r>
          </a:p>
          <a:p>
            <a:pPr lvl="1" eaLnBrk="1" hangingPunct="1">
              <a:buFont typeface="Wingdings" panose="05000000000000000000" pitchFamily="2" charset="2"/>
              <a:buNone/>
              <a:defRPr/>
            </a:pP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double num1=1.9, num2=2.9;</a:t>
            </a:r>
          </a:p>
          <a:p>
            <a:pPr lvl="1" eaLnBrk="1" hangingPunct="1">
              <a:buFont typeface="Wingdings" panose="05000000000000000000" pitchFamily="2" charset="2"/>
              <a:buNone/>
              <a:defRPr/>
            </a:pPr>
            <a:r>
              <a:rPr lang="en-US" altLang="zh-CN" sz="2000" dirty="0" err="1">
                <a:solidFill>
                  <a:srgbClr val="FF3300"/>
                </a:solidFill>
                <a:latin typeface="Tahoma" panose="020B0604030504040204" pitchFamily="34" charset="0"/>
                <a:ea typeface="Tahoma" panose="020B0604030504040204" pitchFamily="34" charset="0"/>
                <a:cs typeface="Tahoma" panose="020B0604030504040204" pitchFamily="34" charset="0"/>
              </a:rPr>
              <a:t>cout</a:t>
            </a: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&lt;&lt;</a:t>
            </a:r>
            <a:r>
              <a:rPr lang="en-US" altLang="zh-CN" sz="2000" dirty="0" err="1">
                <a:solidFill>
                  <a:srgbClr val="FF3300"/>
                </a:solidFill>
                <a:latin typeface="Tahoma" panose="020B0604030504040204" pitchFamily="34" charset="0"/>
                <a:ea typeface="Tahoma" panose="020B0604030504040204" pitchFamily="34" charset="0"/>
                <a:cs typeface="Tahoma" panose="020B0604030504040204" pitchFamily="34" charset="0"/>
              </a:rPr>
              <a:t>static_cast</a:t>
            </a: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&lt;</a:t>
            </a:r>
            <a:r>
              <a:rPr lang="en-US" altLang="zh-CN" sz="2000" dirty="0" err="1">
                <a:solidFill>
                  <a:srgbClr val="7030A0"/>
                </a:solidFill>
                <a:latin typeface="Tahoma" panose="020B0604030504040204" pitchFamily="34" charset="0"/>
                <a:ea typeface="Tahoma" panose="020B0604030504040204" pitchFamily="34" charset="0"/>
                <a:cs typeface="Tahoma" panose="020B0604030504040204" pitchFamily="34" charset="0"/>
              </a:rPr>
              <a:t>int</a:t>
            </a: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&gt;(</a:t>
            </a:r>
            <a:r>
              <a:rPr lang="en-US" altLang="zh-CN" sz="2000" dirty="0">
                <a:solidFill>
                  <a:srgbClr val="7030A0"/>
                </a:solidFill>
                <a:latin typeface="Tahoma" panose="020B0604030504040204" pitchFamily="34" charset="0"/>
                <a:ea typeface="Tahoma" panose="020B0604030504040204" pitchFamily="34" charset="0"/>
                <a:cs typeface="Tahoma" panose="020B0604030504040204" pitchFamily="34" charset="0"/>
              </a:rPr>
              <a:t>num1</a:t>
            </a: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a:t>
            </a:r>
            <a:r>
              <a:rPr lang="en-US" altLang="zh-CN" sz="2000" dirty="0" err="1">
                <a:solidFill>
                  <a:srgbClr val="FF3300"/>
                </a:solidFill>
                <a:latin typeface="Tahoma" panose="020B0604030504040204" pitchFamily="34" charset="0"/>
                <a:ea typeface="Tahoma" panose="020B0604030504040204" pitchFamily="34" charset="0"/>
                <a:cs typeface="Tahoma" panose="020B0604030504040204" pitchFamily="34" charset="0"/>
              </a:rPr>
              <a:t>static_cast</a:t>
            </a: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&lt;</a:t>
            </a:r>
            <a:r>
              <a:rPr lang="en-US" altLang="zh-CN" sz="2000" dirty="0" err="1">
                <a:solidFill>
                  <a:srgbClr val="7030A0"/>
                </a:solidFill>
                <a:latin typeface="Tahoma" panose="020B0604030504040204" pitchFamily="34" charset="0"/>
                <a:ea typeface="Tahoma" panose="020B0604030504040204" pitchFamily="34" charset="0"/>
                <a:cs typeface="Tahoma" panose="020B0604030504040204" pitchFamily="34" charset="0"/>
              </a:rPr>
              <a:t>int</a:t>
            </a: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&gt;(</a:t>
            </a:r>
            <a:r>
              <a:rPr lang="en-US" altLang="zh-CN" sz="2000" dirty="0">
                <a:solidFill>
                  <a:srgbClr val="7030A0"/>
                </a:solidFill>
                <a:latin typeface="Tahoma" panose="020B0604030504040204" pitchFamily="34" charset="0"/>
                <a:ea typeface="Tahoma" panose="020B0604030504040204" pitchFamily="34" charset="0"/>
                <a:cs typeface="Tahoma" panose="020B0604030504040204" pitchFamily="34" charset="0"/>
              </a:rPr>
              <a:t>num2</a:t>
            </a:r>
            <a:r>
              <a:rPr lang="en-US" altLang="zh-CN" sz="2000" dirty="0">
                <a:solidFill>
                  <a:srgbClr val="FF3300"/>
                </a:solidFill>
                <a:latin typeface="Tahoma" panose="020B0604030504040204" pitchFamily="34" charset="0"/>
                <a:ea typeface="Tahoma" panose="020B0604030504040204" pitchFamily="34" charset="0"/>
                <a:cs typeface="Tahoma" panose="020B0604030504040204" pitchFamily="34" charset="0"/>
              </a:rPr>
              <a:t>);</a:t>
            </a:r>
          </a:p>
          <a:p>
            <a:pPr lvl="1" eaLnBrk="1" hangingPunct="1">
              <a:buFont typeface="Wingdings" panose="05000000000000000000" pitchFamily="2" charset="2"/>
              <a:buNone/>
              <a:defRPr/>
            </a:pPr>
            <a:r>
              <a:rPr lang="en-US" altLang="zh-CN" sz="20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a:t>
            </a:r>
            <a:r>
              <a:rPr lang="zh-CN" altLang="en-US" sz="2000" dirty="0">
                <a:solidFill>
                  <a:schemeClr val="accent6">
                    <a:lumMod val="50000"/>
                  </a:schemeClr>
                </a:solidFill>
                <a:latin typeface="Tahoma" panose="020B0604030504040204" pitchFamily="34" charset="0"/>
                <a:ea typeface="宋体" panose="02010600030101010101" pitchFamily="2" charset="-122"/>
                <a:cs typeface="Tahoma" panose="020B0604030504040204" pitchFamily="34" charset="0"/>
              </a:rPr>
              <a:t>将</a:t>
            </a:r>
            <a:r>
              <a:rPr lang="en-US" altLang="zh-CN" sz="20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double</a:t>
            </a:r>
            <a:r>
              <a:rPr lang="zh-CN" altLang="en-US" sz="2000" dirty="0">
                <a:solidFill>
                  <a:schemeClr val="accent6">
                    <a:lumMod val="50000"/>
                  </a:schemeClr>
                </a:solidFill>
                <a:latin typeface="Tahoma" panose="020B0604030504040204" pitchFamily="34" charset="0"/>
                <a:ea typeface="宋体" panose="02010600030101010101" pitchFamily="2" charset="-122"/>
                <a:cs typeface="Tahoma" panose="020B0604030504040204" pitchFamily="34" charset="0"/>
              </a:rPr>
              <a:t>型的变量</a:t>
            </a:r>
            <a:r>
              <a:rPr lang="en-US" altLang="zh-CN" sz="20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num1</a:t>
            </a:r>
            <a:r>
              <a:rPr lang="zh-CN" altLang="en-US" sz="2000" dirty="0">
                <a:solidFill>
                  <a:schemeClr val="accent6">
                    <a:lumMod val="50000"/>
                  </a:schemeClr>
                </a:solidFill>
                <a:latin typeface="Tahoma" panose="020B0604030504040204" pitchFamily="34" charset="0"/>
                <a:ea typeface="宋体" panose="02010600030101010101" pitchFamily="2" charset="-122"/>
                <a:cs typeface="Tahoma" panose="020B0604030504040204" pitchFamily="34" charset="0"/>
              </a:rPr>
              <a:t>和</a:t>
            </a:r>
            <a:r>
              <a:rPr lang="en-US" altLang="zh-CN" sz="20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num2</a:t>
            </a:r>
            <a:r>
              <a:rPr lang="zh-CN" altLang="en-US" sz="2000" dirty="0">
                <a:solidFill>
                  <a:schemeClr val="accent6">
                    <a:lumMod val="50000"/>
                  </a:schemeClr>
                </a:solidFill>
                <a:latin typeface="Tahoma" panose="020B0604030504040204" pitchFamily="34" charset="0"/>
                <a:ea typeface="宋体" panose="02010600030101010101" pitchFamily="2" charset="-122"/>
                <a:cs typeface="Tahoma" panose="020B0604030504040204" pitchFamily="34" charset="0"/>
              </a:rPr>
              <a:t>强制转换为</a:t>
            </a:r>
            <a:r>
              <a:rPr lang="en-US" altLang="zh-CN" sz="2000" dirty="0" err="1">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int</a:t>
            </a:r>
            <a:r>
              <a:rPr lang="zh-CN" altLang="en-US" sz="2000" dirty="0">
                <a:solidFill>
                  <a:schemeClr val="accent6">
                    <a:lumMod val="50000"/>
                  </a:schemeClr>
                </a:solidFill>
                <a:latin typeface="Tahoma" panose="020B0604030504040204" pitchFamily="34" charset="0"/>
                <a:ea typeface="宋体" panose="02010600030101010101" pitchFamily="2" charset="-122"/>
                <a:cs typeface="Tahoma" panose="020B0604030504040204" pitchFamily="34" charset="0"/>
              </a:rPr>
              <a:t>型后二者之和输出</a:t>
            </a:r>
            <a:endParaRPr lang="en-US" altLang="zh-CN" sz="20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7373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6B8268A4-1AB7-4BE3-8CCF-7F501D27FD2D}" type="slidenum">
              <a:rPr lang="zh-CN" altLang="en-US" sz="1000" smtClean="0">
                <a:latin typeface="Arial" panose="020B0604020202020204" pitchFamily="34" charset="0"/>
                <a:ea typeface="宋体" panose="02010600030101010101" pitchFamily="2" charset="-122"/>
              </a:rPr>
              <a:pPr>
                <a:spcBef>
                  <a:spcPct val="0"/>
                </a:spcBef>
                <a:buClrTx/>
                <a:buFontTx/>
                <a:buNone/>
              </a:pPr>
              <a:t>69</a:t>
            </a:fld>
            <a:endParaRPr lang="en-US" altLang="zh-CN" sz="1000">
              <a:latin typeface="Arial" panose="020B0604020202020204" pitchFamily="34" charset="0"/>
              <a:ea typeface="宋体" panose="02010600030101010101" pitchFamily="2" charset="-122"/>
            </a:endParaRPr>
          </a:p>
        </p:txBody>
      </p:sp>
      <p:sp>
        <p:nvSpPr>
          <p:cNvPr id="73732" name="Rectangle 2"/>
          <p:cNvSpPr>
            <a:spLocks noGrp="1" noChangeArrowheads="1"/>
          </p:cNvSpPr>
          <p:nvPr>
            <p:ph type="body" idx="1"/>
          </p:nvPr>
        </p:nvSpPr>
        <p:spPr>
          <a:xfrm>
            <a:off x="566738" y="1268413"/>
            <a:ext cx="8326437" cy="5113337"/>
          </a:xfrm>
        </p:spPr>
        <p:txBody>
          <a:bodyPr/>
          <a:lstStyle/>
          <a:p>
            <a:pPr marL="609600" indent="-609600" eaLnBrk="1" hangingPunct="1">
              <a:lnSpc>
                <a:spcPct val="120000"/>
              </a:lnSpc>
              <a:spcBef>
                <a:spcPct val="30000"/>
              </a:spcBef>
              <a:buFont typeface="Wingdings" panose="05000000000000000000" pitchFamily="2" charset="2"/>
              <a:buNone/>
            </a:pPr>
            <a:r>
              <a:rPr lang="zh-CN" altLang="en-US" dirty="0">
                <a:latin typeface="楷体" panose="02010609060101010101" pitchFamily="49" charset="-122"/>
                <a:ea typeface="楷体" panose="02010609060101010101" pitchFamily="49" charset="-122"/>
              </a:rPr>
              <a:t>    在使用显式转换时应注意几个问题：</a:t>
            </a:r>
          </a:p>
          <a:p>
            <a:pPr marL="609600" indent="-609600" eaLnBrk="1" hangingPunct="1">
              <a:lnSpc>
                <a:spcPct val="120000"/>
              </a:lnSpc>
              <a:spcBef>
                <a:spcPct val="30000"/>
              </a:spcBef>
              <a:buFontTx/>
              <a:buAutoNum type="circleNumDbPlain"/>
            </a:pPr>
            <a:r>
              <a:rPr lang="zh-CN" altLang="en-US" dirty="0">
                <a:latin typeface="楷体" panose="02010609060101010101" pitchFamily="49" charset="-122"/>
                <a:ea typeface="楷体" panose="02010609060101010101" pitchFamily="49" charset="-122"/>
              </a:rPr>
              <a:t>类型说明符和表达式都必须加括号（单个变量可以不加括号）</a:t>
            </a:r>
          </a:p>
          <a:p>
            <a:pPr marL="609600" indent="-609600" eaLnBrk="1" hangingPunct="1">
              <a:lnSpc>
                <a:spcPct val="120000"/>
              </a:lnSpc>
              <a:spcBef>
                <a:spcPct val="30000"/>
              </a:spcBef>
              <a:buFontTx/>
              <a:buAutoNum type="circleNumDbPlain"/>
            </a:pPr>
            <a:endParaRPr lang="zh-CN" altLang="en-US" dirty="0">
              <a:latin typeface="楷体" panose="02010609060101010101" pitchFamily="49" charset="-122"/>
              <a:ea typeface="楷体" panose="02010609060101010101" pitchFamily="49" charset="-122"/>
            </a:endParaRPr>
          </a:p>
          <a:p>
            <a:pPr marL="609600" indent="-609600" eaLnBrk="1" hangingPunct="1">
              <a:lnSpc>
                <a:spcPct val="120000"/>
              </a:lnSpc>
              <a:spcBef>
                <a:spcPct val="30000"/>
              </a:spcBef>
              <a:buFontTx/>
              <a:buAutoNum type="circleNumDbPlain"/>
            </a:pPr>
            <a:endParaRPr lang="zh-CN" altLang="en-US" dirty="0">
              <a:latin typeface="楷体" panose="02010609060101010101" pitchFamily="49" charset="-122"/>
              <a:ea typeface="楷体" panose="02010609060101010101" pitchFamily="49" charset="-122"/>
            </a:endParaRPr>
          </a:p>
          <a:p>
            <a:pPr marL="609600" indent="-609600" eaLnBrk="1" hangingPunct="1">
              <a:lnSpc>
                <a:spcPct val="120000"/>
              </a:lnSpc>
              <a:spcBef>
                <a:spcPct val="30000"/>
              </a:spcBef>
              <a:buFontTx/>
              <a:buAutoNum type="circleNumDbPlain"/>
            </a:pPr>
            <a:endParaRPr lang="zh-CN" altLang="en-US" dirty="0">
              <a:latin typeface="楷体" panose="02010609060101010101" pitchFamily="49" charset="-122"/>
              <a:ea typeface="楷体" panose="02010609060101010101" pitchFamily="49" charset="-122"/>
            </a:endParaRPr>
          </a:p>
          <a:p>
            <a:pPr marL="609600" indent="-609600" eaLnBrk="1" hangingPunct="1">
              <a:lnSpc>
                <a:spcPct val="120000"/>
              </a:lnSpc>
              <a:spcBef>
                <a:spcPct val="30000"/>
              </a:spcBef>
              <a:buFontTx/>
              <a:buAutoNum type="circleNumDbPlain"/>
            </a:pPr>
            <a:r>
              <a:rPr lang="zh-CN" altLang="en-US" dirty="0">
                <a:latin typeface="楷体" panose="02010609060101010101" pitchFamily="49" charset="-122"/>
                <a:ea typeface="楷体" panose="02010609060101010101" pitchFamily="49" charset="-122"/>
              </a:rPr>
              <a:t>无论是显式转换还是隐式转换，转换得到的是所需类型的中间变量，原变量类型不变</a:t>
            </a:r>
          </a:p>
          <a:p>
            <a:pPr marL="609600" indent="-609600" eaLnBrk="1" hangingPunct="1">
              <a:lnSpc>
                <a:spcPct val="120000"/>
              </a:lnSpc>
              <a:spcBef>
                <a:spcPct val="30000"/>
              </a:spcBef>
              <a:buFontTx/>
              <a:buAutoNum type="circleNumDbPlain"/>
            </a:pPr>
            <a:r>
              <a:rPr lang="zh-CN" altLang="en-US" dirty="0">
                <a:latin typeface="楷体" panose="02010609060101010101" pitchFamily="49" charset="-122"/>
                <a:ea typeface="楷体" panose="02010609060101010101" pitchFamily="49" charset="-122"/>
              </a:rPr>
              <a:t>较高类型向较低类型转换时可能发生精度损失问题</a:t>
            </a:r>
          </a:p>
        </p:txBody>
      </p:sp>
      <p:sp>
        <p:nvSpPr>
          <p:cNvPr id="73733" name="Text Box 3"/>
          <p:cNvSpPr txBox="1">
            <a:spLocks noChangeArrowheads="1"/>
          </p:cNvSpPr>
          <p:nvPr/>
        </p:nvSpPr>
        <p:spPr bwMode="auto">
          <a:xfrm>
            <a:off x="684213" y="2852738"/>
            <a:ext cx="8099425" cy="1541462"/>
          </a:xfrm>
          <a:prstGeom prst="rect">
            <a:avLst/>
          </a:prstGeom>
          <a:solidFill>
            <a:srgbClr val="CCFFFF">
              <a:alpha val="56078"/>
            </a:srgb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130000"/>
              </a:lnSpc>
              <a:spcBef>
                <a:spcPct val="30000"/>
              </a:spcBef>
              <a:spcAft>
                <a:spcPct val="30000"/>
              </a:spcAft>
              <a:buClrTx/>
              <a:buFontTx/>
              <a:buNone/>
            </a:pPr>
            <a:r>
              <a:rPr lang="zh-CN" altLang="en-US">
                <a:latin typeface="Times New Roman" panose="02020603050405020304" pitchFamily="18" charset="0"/>
                <a:ea typeface="宋体" panose="02010600030101010101" pitchFamily="2" charset="-122"/>
              </a:rPr>
              <a:t>如</a:t>
            </a:r>
            <a:r>
              <a:rPr lang="en-US" altLang="zh-CN">
                <a:latin typeface="Times New Roman" panose="02020603050405020304" pitchFamily="18" charset="0"/>
                <a:ea typeface="宋体" panose="02010600030101010101" pitchFamily="2" charset="-122"/>
                <a:sym typeface="Wingdings" panose="05000000000000000000" pitchFamily="2" charset="2"/>
              </a:rPr>
              <a:t>: ( int )(x+y) </a:t>
            </a:r>
            <a:r>
              <a:rPr lang="zh-CN" altLang="en-US">
                <a:latin typeface="Times New Roman" panose="02020603050405020304" pitchFamily="18" charset="0"/>
                <a:ea typeface="宋体" panose="02010600030101010101" pitchFamily="2" charset="-122"/>
                <a:sym typeface="Wingdings" panose="05000000000000000000" pitchFamily="2" charset="2"/>
              </a:rPr>
              <a:t>和 </a:t>
            </a:r>
            <a:r>
              <a:rPr lang="en-US" altLang="zh-CN">
                <a:latin typeface="Times New Roman" panose="02020603050405020304" pitchFamily="18" charset="0"/>
                <a:ea typeface="宋体" panose="02010600030101010101" pitchFamily="2" charset="-122"/>
                <a:sym typeface="Wingdings" panose="05000000000000000000" pitchFamily="2" charset="2"/>
              </a:rPr>
              <a:t>( int)x + y </a:t>
            </a:r>
            <a:r>
              <a:rPr lang="zh-CN" altLang="en-US">
                <a:latin typeface="Times New Roman" panose="02020603050405020304" pitchFamily="18" charset="0"/>
                <a:ea typeface="宋体" panose="02010600030101010101" pitchFamily="2" charset="-122"/>
                <a:sym typeface="Wingdings" panose="05000000000000000000" pitchFamily="2" charset="2"/>
              </a:rPr>
              <a:t>强制类型转换的对象是不同的： </a:t>
            </a:r>
            <a:r>
              <a:rPr lang="en-US" altLang="zh-CN">
                <a:latin typeface="Times New Roman" panose="02020603050405020304" pitchFamily="18" charset="0"/>
                <a:ea typeface="宋体" panose="02010600030101010101" pitchFamily="2" charset="-122"/>
                <a:sym typeface="Wingdings" panose="05000000000000000000" pitchFamily="2" charset="2"/>
              </a:rPr>
              <a:t>( int )(x+y)</a:t>
            </a:r>
            <a:r>
              <a:rPr lang="zh-CN" altLang="en-US">
                <a:latin typeface="Times New Roman" panose="02020603050405020304" pitchFamily="18" charset="0"/>
                <a:ea typeface="宋体" panose="02010600030101010101" pitchFamily="2" charset="-122"/>
                <a:sym typeface="Wingdings" panose="05000000000000000000" pitchFamily="2" charset="2"/>
              </a:rPr>
              <a:t>是对 </a:t>
            </a:r>
            <a:r>
              <a:rPr lang="en-US" altLang="zh-CN">
                <a:latin typeface="Times New Roman" panose="02020603050405020304" pitchFamily="18" charset="0"/>
                <a:ea typeface="宋体" panose="02010600030101010101" pitchFamily="2" charset="-122"/>
                <a:sym typeface="Wingdings" panose="05000000000000000000" pitchFamily="2" charset="2"/>
              </a:rPr>
              <a:t>(x+y)</a:t>
            </a:r>
            <a:r>
              <a:rPr lang="zh-CN" altLang="en-US">
                <a:latin typeface="Times New Roman" panose="02020603050405020304" pitchFamily="18" charset="0"/>
                <a:ea typeface="宋体" panose="02010600030101010101" pitchFamily="2" charset="-122"/>
                <a:sym typeface="Wingdings" panose="05000000000000000000" pitchFamily="2" charset="2"/>
              </a:rPr>
              <a:t>进行强制类型转换；而</a:t>
            </a:r>
            <a:r>
              <a:rPr lang="en-US" altLang="zh-CN">
                <a:latin typeface="Times New Roman" panose="02020603050405020304" pitchFamily="18" charset="0"/>
                <a:ea typeface="宋体" panose="02010600030101010101" pitchFamily="2" charset="-122"/>
                <a:sym typeface="Wingdings" panose="05000000000000000000" pitchFamily="2" charset="2"/>
              </a:rPr>
              <a:t>( int)x + y</a:t>
            </a:r>
            <a:r>
              <a:rPr lang="zh-CN" altLang="en-US">
                <a:latin typeface="Times New Roman" panose="02020603050405020304" pitchFamily="18" charset="0"/>
                <a:ea typeface="宋体" panose="02010600030101010101" pitchFamily="2" charset="-122"/>
                <a:sym typeface="Wingdings" panose="05000000000000000000" pitchFamily="2" charset="2"/>
              </a:rPr>
              <a:t>只对</a:t>
            </a:r>
            <a:r>
              <a:rPr lang="en-US" altLang="zh-CN">
                <a:latin typeface="Times New Roman" panose="02020603050405020304" pitchFamily="18" charset="0"/>
                <a:ea typeface="宋体" panose="02010600030101010101" pitchFamily="2" charset="-122"/>
                <a:sym typeface="Wingdings" panose="05000000000000000000" pitchFamily="2" charset="2"/>
              </a:rPr>
              <a:t>x</a:t>
            </a:r>
            <a:r>
              <a:rPr lang="zh-CN" altLang="en-US">
                <a:latin typeface="Times New Roman" panose="02020603050405020304" pitchFamily="18" charset="0"/>
                <a:ea typeface="宋体" panose="02010600030101010101" pitchFamily="2" charset="-122"/>
                <a:sym typeface="Wingdings" panose="05000000000000000000" pitchFamily="2" charset="2"/>
              </a:rPr>
              <a:t>进行强制类型转换</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spcAft>
                <a:spcPts val="0"/>
              </a:spcAft>
            </a:pPr>
            <a:r>
              <a:rPr lang="zh-CN" altLang="zh-CN" kern="100" dirty="0">
                <a:latin typeface="Calibri" panose="020F0502020204030204" pitchFamily="34" charset="0"/>
                <a:ea typeface="楷体" panose="02010609060101010101" pitchFamily="49" charset="-122"/>
                <a:cs typeface="Times New Roman" panose="02020603050405020304" pitchFamily="18" charset="0"/>
              </a:rPr>
              <a:t>既然已经有硬盘存储数据了，为什么还要内存？</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dirty="0"/>
              <a:t>直接在硬盘上存取数据速度太慢，为了加快数据的存取速度，预先把要执行的程序指令和数据装载到存取速度快得多的内存中去，可以有效地缓解</a:t>
            </a:r>
            <a:r>
              <a:rPr lang="en-US" altLang="zh-CN" dirty="0"/>
              <a:t>CPU</a:t>
            </a:r>
            <a:r>
              <a:rPr lang="zh-CN" altLang="zh-CN" dirty="0"/>
              <a:t>的执行指令的效率与数据存取之间速度匹配的问题，进一步提高计算机的工作效率</a:t>
            </a:r>
            <a:r>
              <a:rPr lang="zh-CN" altLang="en-US" dirty="0"/>
              <a:t>。</a:t>
            </a:r>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7</a:t>
            </a:fld>
            <a:endParaRPr lang="en-US" altLang="zh-CN"/>
          </a:p>
        </p:txBody>
      </p:sp>
    </p:spTree>
    <p:extLst>
      <p:ext uri="{BB962C8B-B14F-4D97-AF65-F5344CB8AC3E}">
        <p14:creationId xmlns:p14="http://schemas.microsoft.com/office/powerpoint/2010/main" val="2163823113"/>
      </p:ext>
    </p:extLst>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p:cNvSpPr>
            <a:spLocks noGrp="1"/>
          </p:cNvSpPr>
          <p:nvPr>
            <p:ph type="ftr" sz="quarter" idx="10"/>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r>
              <a:rPr lang="en-US" altLang="zh-CN" sz="1200">
                <a:solidFill>
                  <a:srgbClr val="0066CC"/>
                </a:solidFill>
                <a:latin typeface="Arial" panose="020B0604020202020204" pitchFamily="34" charset="0"/>
                <a:ea typeface="宋体" panose="02010600030101010101" pitchFamily="2" charset="-122"/>
              </a:rPr>
              <a:t>http://xinxi.xaufe.edu.cn</a:t>
            </a:r>
          </a:p>
        </p:txBody>
      </p:sp>
      <p:sp>
        <p:nvSpPr>
          <p:cNvPr id="7475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A1508E12-706C-4BE4-9691-A742F7F795E4}" type="slidenum">
              <a:rPr lang="zh-CN" altLang="en-US" sz="1000" smtClean="0">
                <a:latin typeface="Arial" panose="020B0604020202020204" pitchFamily="34" charset="0"/>
                <a:ea typeface="宋体" panose="02010600030101010101" pitchFamily="2" charset="-122"/>
              </a:rPr>
              <a:pPr>
                <a:spcBef>
                  <a:spcPct val="0"/>
                </a:spcBef>
                <a:buClrTx/>
                <a:buFontTx/>
                <a:buNone/>
              </a:pPr>
              <a:t>70</a:t>
            </a:fld>
            <a:endParaRPr lang="en-US" altLang="zh-CN" sz="1000">
              <a:latin typeface="Arial" panose="020B0604020202020204" pitchFamily="34" charset="0"/>
              <a:ea typeface="宋体" panose="02010600030101010101" pitchFamily="2" charset="-122"/>
            </a:endParaRPr>
          </a:p>
        </p:txBody>
      </p:sp>
      <p:sp>
        <p:nvSpPr>
          <p:cNvPr id="74756" name="Text Box 4"/>
          <p:cNvSpPr txBox="1">
            <a:spLocks noChangeArrowheads="1"/>
          </p:cNvSpPr>
          <p:nvPr/>
        </p:nvSpPr>
        <p:spPr bwMode="auto">
          <a:xfrm>
            <a:off x="827088" y="2349500"/>
            <a:ext cx="8099425" cy="3294063"/>
          </a:xfrm>
          <a:prstGeom prst="rect">
            <a:avLst/>
          </a:prstGeom>
          <a:solidFill>
            <a:srgbClr val="CCFFFF">
              <a:alpha val="45882"/>
            </a:srgb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楷体_GB2312" pitchFamily="49" charset="-122"/>
                <a:ea typeface="楷体_GB2312" pitchFamily="49"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000">
                <a:solidFill>
                  <a:schemeClr val="tx1"/>
                </a:solidFill>
                <a:latin typeface="仿宋_GB2312" pitchFamily="49" charset="-122"/>
                <a:ea typeface="仿宋_GB2312" pitchFamily="49" charset="-122"/>
              </a:defRPr>
            </a:lvl3pPr>
            <a:lvl4pPr marL="1600200" indent="-228600">
              <a:spcBef>
                <a:spcPct val="20000"/>
              </a:spcBef>
              <a:buChar char="–"/>
              <a:defRPr sz="20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lnSpc>
                <a:spcPct val="120000"/>
              </a:lnSpc>
              <a:spcBef>
                <a:spcPct val="30000"/>
              </a:spcBef>
              <a:buClrTx/>
              <a:buFontTx/>
              <a:buNone/>
            </a:pPr>
            <a:r>
              <a:rPr lang="zh-CN" altLang="en-US">
                <a:latin typeface="Times New Roman" panose="02020603050405020304" pitchFamily="18" charset="0"/>
                <a:ea typeface="宋体" panose="02010600030101010101" pitchFamily="2" charset="-122"/>
              </a:rPr>
              <a:t>例：</a:t>
            </a:r>
            <a:r>
              <a:rPr lang="en-US" altLang="zh-CN">
                <a:latin typeface="Times New Roman" panose="02020603050405020304" pitchFamily="18" charset="0"/>
                <a:ea typeface="宋体" panose="02010600030101010101" pitchFamily="2" charset="-122"/>
              </a:rPr>
              <a:t>main( )</a:t>
            </a:r>
          </a:p>
          <a:p>
            <a:pPr eaLnBrk="1" hangingPunct="1">
              <a:lnSpc>
                <a:spcPct val="120000"/>
              </a:lnSpc>
              <a:spcBef>
                <a:spcPct val="30000"/>
              </a:spcBef>
              <a:buClrTx/>
              <a:buFontTx/>
              <a:buNone/>
            </a:pPr>
            <a:r>
              <a:rPr lang="en-US" altLang="zh-CN">
                <a:latin typeface="Times New Roman" panose="02020603050405020304" pitchFamily="18" charset="0"/>
                <a:ea typeface="宋体" panose="02010600030101010101" pitchFamily="2" charset="-122"/>
              </a:rPr>
              <a:t>{</a:t>
            </a:r>
          </a:p>
          <a:p>
            <a:pPr eaLnBrk="1" hangingPunct="1">
              <a:lnSpc>
                <a:spcPct val="120000"/>
              </a:lnSpc>
              <a:spcBef>
                <a:spcPct val="30000"/>
              </a:spcBef>
              <a:buClrTx/>
              <a:buFontTx/>
              <a:buNone/>
            </a:pPr>
            <a:r>
              <a:rPr lang="en-US" altLang="zh-CN">
                <a:latin typeface="Times New Roman" panose="02020603050405020304" pitchFamily="18" charset="0"/>
                <a:ea typeface="宋体" panose="02010600030101010101" pitchFamily="2" charset="-122"/>
              </a:rPr>
              <a:t>     float f = 6.25;</a:t>
            </a:r>
          </a:p>
          <a:p>
            <a:pPr eaLnBrk="1" hangingPunct="1">
              <a:lnSpc>
                <a:spcPct val="120000"/>
              </a:lnSpc>
              <a:spcBef>
                <a:spcPct val="30000"/>
              </a:spcBef>
              <a:buClrTx/>
              <a:buFontTx/>
              <a:buNone/>
            </a:pPr>
            <a:r>
              <a:rPr lang="en-US" altLang="zh-CN">
                <a:latin typeface="Times New Roman" panose="02020603050405020304" pitchFamily="18" charset="0"/>
                <a:ea typeface="宋体" panose="02010600030101010101" pitchFamily="2" charset="-122"/>
              </a:rPr>
              <a:t>     cout&lt;&lt;</a:t>
            </a:r>
            <a:r>
              <a:rPr lang="en-US" altLang="zh-CN">
                <a:latin typeface="Arial" panose="020B0604020202020204" pitchFamily="34"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f1=</a:t>
            </a:r>
            <a:r>
              <a:rPr lang="en-US" altLang="zh-CN">
                <a:latin typeface="Arial" panose="020B0604020202020204" pitchFamily="34"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&lt;&lt; (int) f&lt;&lt;</a:t>
            </a:r>
            <a:r>
              <a:rPr lang="en-US" altLang="zh-CN">
                <a:latin typeface="Arial" panose="020B0604020202020204" pitchFamily="34"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f2=</a:t>
            </a:r>
            <a:r>
              <a:rPr lang="en-US" altLang="zh-CN">
                <a:latin typeface="Arial" panose="020B0604020202020204" pitchFamily="34"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&lt;&lt;f &lt;&lt;endl;</a:t>
            </a:r>
          </a:p>
          <a:p>
            <a:pPr eaLnBrk="1" hangingPunct="1">
              <a:lnSpc>
                <a:spcPct val="120000"/>
              </a:lnSpc>
              <a:spcBef>
                <a:spcPct val="30000"/>
              </a:spcBef>
              <a:buClrTx/>
              <a:buFontTx/>
              <a:buNone/>
            </a:pPr>
            <a:r>
              <a:rPr lang="en-US" altLang="zh-CN">
                <a:latin typeface="Times New Roman" panose="02020603050405020304" pitchFamily="18" charset="0"/>
                <a:ea typeface="宋体" panose="02010600030101010101" pitchFamily="2" charset="-122"/>
              </a:rPr>
              <a:t>}</a:t>
            </a:r>
          </a:p>
          <a:p>
            <a:pPr eaLnBrk="1" hangingPunct="1">
              <a:lnSpc>
                <a:spcPct val="120000"/>
              </a:lnSpc>
              <a:spcBef>
                <a:spcPct val="30000"/>
              </a:spcBef>
              <a:buClrTx/>
              <a:buFontTx/>
              <a:buNone/>
            </a:pPr>
            <a:r>
              <a:rPr lang="zh-CN" altLang="en-US">
                <a:latin typeface="Times New Roman" panose="02020603050405020304" pitchFamily="18" charset="0"/>
                <a:ea typeface="宋体" panose="02010600030101010101" pitchFamily="2" charset="-122"/>
              </a:rPr>
              <a:t>结果为：</a:t>
            </a:r>
            <a:r>
              <a:rPr lang="en-US" altLang="zh-CN">
                <a:latin typeface="Times New Roman" panose="02020603050405020304" pitchFamily="18" charset="0"/>
                <a:ea typeface="宋体" panose="02010600030101010101" pitchFamily="2" charset="-122"/>
              </a:rPr>
              <a:t>f1 =6,  f2 = 6.25</a:t>
            </a:r>
          </a:p>
        </p:txBody>
      </p:sp>
      <p:sp>
        <p:nvSpPr>
          <p:cNvPr id="74757" name="Rectangle 6"/>
          <p:cNvSpPr>
            <a:spLocks noGrp="1" noChangeArrowheads="1"/>
          </p:cNvSpPr>
          <p:nvPr>
            <p:ph type="body" idx="1"/>
          </p:nvPr>
        </p:nvSpPr>
        <p:spPr>
          <a:xfrm>
            <a:off x="566738" y="1484313"/>
            <a:ext cx="8326437" cy="4897437"/>
          </a:xfrm>
          <a:noFill/>
        </p:spPr>
        <p:txBody>
          <a:bodyPr/>
          <a:lstStyle/>
          <a:p>
            <a:pPr marL="609600" indent="-609600" eaLnBrk="1" hangingPunct="1">
              <a:lnSpc>
                <a:spcPct val="90000"/>
              </a:lnSpc>
            </a:pPr>
            <a:r>
              <a:rPr lang="zh-CN" altLang="en-US" dirty="0">
                <a:latin typeface="楷体" panose="02010609060101010101" pitchFamily="49" charset="-122"/>
                <a:ea typeface="楷体" panose="02010609060101010101" pitchFamily="49" charset="-122"/>
              </a:rPr>
              <a:t>无论是显式转换还是隐式转换，转换得到的是所需类型的中间变量，原变量类型不变</a:t>
            </a: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endParaRPr lang="zh-CN" altLang="en-US" dirty="0">
              <a:latin typeface="楷体" panose="02010609060101010101" pitchFamily="49" charset="-122"/>
              <a:ea typeface="楷体" panose="02010609060101010101" pitchFamily="49" charset="-122"/>
            </a:endParaRPr>
          </a:p>
          <a:p>
            <a:pPr marL="609600" indent="-609600" eaLnBrk="1" hangingPunct="1">
              <a:lnSpc>
                <a:spcPct val="90000"/>
              </a:lnSpc>
            </a:pPr>
            <a:r>
              <a:rPr lang="zh-CN" altLang="en-US" dirty="0">
                <a:latin typeface="楷体" panose="02010609060101010101" pitchFamily="49" charset="-122"/>
                <a:ea typeface="楷体" panose="02010609060101010101" pitchFamily="49" charset="-122"/>
              </a:rPr>
              <a:t>较高类型向较低类型转换时可能发生精度损失问题</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kern="100" dirty="0">
                <a:solidFill>
                  <a:srgbClr val="000000"/>
                </a:solidFill>
                <a:latin typeface="Calibri" panose="020F0502020204030204" pitchFamily="34" charset="0"/>
                <a:ea typeface="楷体" panose="02010609060101010101" pitchFamily="49" charset="-122"/>
                <a:cs typeface="Times New Roman" panose="02020603050405020304" pitchFamily="18" charset="0"/>
              </a:rPr>
              <a:t>内存中各个存储空间是如何定位的？</a:t>
            </a:r>
            <a:endParaRPr lang="en-US" altLang="zh-CN" kern="100" dirty="0">
              <a:solidFill>
                <a:srgbClr val="000000"/>
              </a:solidFill>
              <a:latin typeface="Calibri" panose="020F0502020204030204" pitchFamily="34" charset="0"/>
              <a:ea typeface="楷体" panose="02010609060101010101" pitchFamily="49" charset="-122"/>
              <a:cs typeface="Times New Roman" panose="02020603050405020304" pitchFamily="18" charset="0"/>
            </a:endParaRPr>
          </a:p>
          <a:p>
            <a:endParaRPr lang="zh-CN" altLang="en-US" dirty="0"/>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8</a:t>
            </a:fld>
            <a:endParaRPr lang="en-US" altLang="zh-CN"/>
          </a:p>
        </p:txBody>
      </p:sp>
      <p:pic>
        <p:nvPicPr>
          <p:cNvPr id="6" name="图片 5"/>
          <p:cNvPicPr>
            <a:picLocks noChangeAspect="1"/>
          </p:cNvPicPr>
          <p:nvPr/>
        </p:nvPicPr>
        <p:blipFill>
          <a:blip r:embed="rId2"/>
          <a:stretch>
            <a:fillRect/>
          </a:stretch>
        </p:blipFill>
        <p:spPr>
          <a:xfrm>
            <a:off x="1069022" y="3068960"/>
            <a:ext cx="7082156" cy="2795588"/>
          </a:xfrm>
          <a:prstGeom prst="rect">
            <a:avLst/>
          </a:prstGeom>
        </p:spPr>
      </p:pic>
    </p:spTree>
    <p:extLst>
      <p:ext uri="{BB962C8B-B14F-4D97-AF65-F5344CB8AC3E}">
        <p14:creationId xmlns:p14="http://schemas.microsoft.com/office/powerpoint/2010/main" val="271703069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变量</a:t>
            </a:r>
            <a:endParaRPr lang="zh-CN" altLang="en-US" dirty="0"/>
          </a:p>
        </p:txBody>
      </p:sp>
      <p:sp>
        <p:nvSpPr>
          <p:cNvPr id="3" name="内容占位符 2"/>
          <p:cNvSpPr>
            <a:spLocks noGrp="1"/>
          </p:cNvSpPr>
          <p:nvPr>
            <p:ph idx="1"/>
          </p:nvPr>
        </p:nvSpPr>
        <p:spPr/>
        <p:txBody>
          <a:bodyPr/>
          <a:lstStyle/>
          <a:p>
            <a:r>
              <a:rPr lang="en-US" altLang="zh-CN" dirty="0"/>
              <a:t>C++</a:t>
            </a:r>
            <a:r>
              <a:rPr lang="zh-CN" altLang="zh-CN" dirty="0"/>
              <a:t>中的数据类型分为基本类型、逻辑型和构造类型。构造类型是编程人员更据需要自定义的复杂数据类型，其中往往由若干个不同的基本数据类型的成员组成。</a:t>
            </a:r>
          </a:p>
          <a:p>
            <a:endParaRPr lang="zh-CN" altLang="en-US" dirty="0"/>
          </a:p>
        </p:txBody>
      </p:sp>
      <p:sp>
        <p:nvSpPr>
          <p:cNvPr id="4" name="页脚占位符 3"/>
          <p:cNvSpPr>
            <a:spLocks noGrp="1"/>
          </p:cNvSpPr>
          <p:nvPr>
            <p:ph type="ftr" sz="quarter" idx="10"/>
          </p:nvPr>
        </p:nvSpPr>
        <p:spPr/>
        <p:txBody>
          <a:bodyPr/>
          <a:lstStyle/>
          <a:p>
            <a:pPr>
              <a:defRPr/>
            </a:pPr>
            <a:r>
              <a:rPr lang="en-US" altLang="zh-CN"/>
              <a:t>http://xinxi.xaufe.edu.cn</a:t>
            </a:r>
          </a:p>
        </p:txBody>
      </p:sp>
      <p:sp>
        <p:nvSpPr>
          <p:cNvPr id="5" name="灯片编号占位符 4"/>
          <p:cNvSpPr>
            <a:spLocks noGrp="1"/>
          </p:cNvSpPr>
          <p:nvPr>
            <p:ph type="sldNum" sz="quarter" idx="11"/>
          </p:nvPr>
        </p:nvSpPr>
        <p:spPr/>
        <p:txBody>
          <a:bodyPr/>
          <a:lstStyle/>
          <a:p>
            <a:pPr>
              <a:defRPr/>
            </a:pPr>
            <a:fld id="{A28FE98B-E018-47EC-B9CE-2C49FFBA57DF}" type="slidenum">
              <a:rPr lang="zh-CN" altLang="en-US" smtClean="0"/>
              <a:pPr>
                <a:defRPr/>
              </a:pPr>
              <a:t>9</a:t>
            </a:fld>
            <a:endParaRPr lang="en-US" altLang="zh-CN"/>
          </a:p>
        </p:txBody>
      </p:sp>
      <p:pic>
        <p:nvPicPr>
          <p:cNvPr id="6" name="图片 5"/>
          <p:cNvPicPr>
            <a:picLocks noChangeAspect="1"/>
          </p:cNvPicPr>
          <p:nvPr/>
        </p:nvPicPr>
        <p:blipFill>
          <a:blip r:embed="rId2"/>
          <a:stretch>
            <a:fillRect/>
          </a:stretch>
        </p:blipFill>
        <p:spPr>
          <a:xfrm>
            <a:off x="2695168" y="2954031"/>
            <a:ext cx="3664646" cy="3821926"/>
          </a:xfrm>
          <a:prstGeom prst="rect">
            <a:avLst/>
          </a:prstGeom>
        </p:spPr>
      </p:pic>
    </p:spTree>
    <p:extLst>
      <p:ext uri="{BB962C8B-B14F-4D97-AF65-F5344CB8AC3E}">
        <p14:creationId xmlns:p14="http://schemas.microsoft.com/office/powerpoint/2010/main" val="4057696641"/>
      </p:ext>
    </p:extLst>
  </p:cSld>
  <p:clrMapOvr>
    <a:masterClrMapping/>
  </p:clrMapOvr>
  <p:transition spd="slow">
    <p:push/>
  </p:transition>
</p:sld>
</file>

<file path=ppt/theme/theme1.xml><?xml version="1.0" encoding="utf-8"?>
<a:theme xmlns:a="http://schemas.openxmlformats.org/drawingml/2006/main" name="(!)ppt模版">
  <a:themeElements>
    <a:clrScheme name="(!)ppt模版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ppt模版">
      <a:majorFont>
        <a:latin typeface="Arial"/>
        <a:ea typeface=""/>
        <a:cs typeface=""/>
      </a:majorFont>
      <a:minorFont>
        <a:latin typeface="楷体_GB2312"/>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pt模版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ppt模版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ppt模版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pt模版">
  <a:themeElements>
    <a:clrScheme name="(!)ppt模版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ppt模版">
      <a:majorFont>
        <a:latin typeface="Arial"/>
        <a:ea typeface=""/>
        <a:cs typeface=""/>
      </a:majorFont>
      <a:minorFont>
        <a:latin typeface="楷体_GB2312"/>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Consolas" panose="020B06090202040302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Consolas" panose="020B0609020204030204" pitchFamily="49" charset="0"/>
          </a:defRPr>
        </a:defPPr>
      </a:lstStyle>
    </a:lnDef>
  </a:objectDefaults>
  <a:extraClrSchemeLst>
    <a:extraClrScheme>
      <a:clrScheme name="(!)ppt模版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ppt模版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ppt模版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(!)ppt模版</Template>
  <TotalTime>727</TotalTime>
  <Words>4607</Words>
  <Application>Microsoft Office PowerPoint</Application>
  <PresentationFormat>全屏显示(4:3)</PresentationFormat>
  <Paragraphs>715</Paragraphs>
  <Slides>70</Slides>
  <Notes>6</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70</vt:i4>
      </vt:variant>
    </vt:vector>
  </HeadingPairs>
  <TitlesOfParts>
    <vt:vector size="87" baseType="lpstr">
      <vt:lpstr>仿宋_GB2312</vt:lpstr>
      <vt:lpstr>华文新魏</vt:lpstr>
      <vt:lpstr>楷体</vt:lpstr>
      <vt:lpstr>楷体_GB2312</vt:lpstr>
      <vt:lpstr>隶书</vt:lpstr>
      <vt:lpstr>宋体</vt:lpstr>
      <vt:lpstr>微软雅黑</vt:lpstr>
      <vt:lpstr>Arial</vt:lpstr>
      <vt:lpstr>Calibri</vt:lpstr>
      <vt:lpstr>Consolas</vt:lpstr>
      <vt:lpstr>Ebrima</vt:lpstr>
      <vt:lpstr>Lucida Console</vt:lpstr>
      <vt:lpstr>Tahoma</vt:lpstr>
      <vt:lpstr>Times New Roman</vt:lpstr>
      <vt:lpstr>Wingdings</vt:lpstr>
      <vt:lpstr>(!)ppt模版</vt:lpstr>
      <vt:lpstr>1_(!)ppt模版</vt:lpstr>
      <vt:lpstr>面向对象技术与编程 C++ How to Program（9th）</vt:lpstr>
      <vt:lpstr>本章内容</vt:lpstr>
      <vt:lpstr>PowerPoint 演示文稿</vt:lpstr>
      <vt:lpstr>PowerPoint 演示文稿</vt:lpstr>
      <vt:lpstr>1.内存的概念</vt:lpstr>
      <vt:lpstr>PowerPoint 演示文稿</vt:lpstr>
      <vt:lpstr>PowerPoint 演示文稿</vt:lpstr>
      <vt:lpstr>PowerPoint 演示文稿</vt:lpstr>
      <vt:lpstr>2.变量</vt:lpstr>
      <vt:lpstr>PowerPoint 演示文稿</vt:lpstr>
      <vt:lpstr>PowerPoint 演示文稿</vt:lpstr>
      <vt:lpstr>Constants（常量）</vt:lpstr>
      <vt:lpstr>（1）整型常量</vt:lpstr>
      <vt:lpstr>续</vt:lpstr>
      <vt:lpstr>（2）实型常量</vt:lpstr>
      <vt:lpstr>（3）字符常量</vt:lpstr>
      <vt:lpstr>续</vt:lpstr>
      <vt:lpstr>（4）字符串常量</vt:lpstr>
      <vt:lpstr>PowerPoint 演示文稿</vt:lpstr>
      <vt:lpstr>（5）符号常量</vt:lpstr>
      <vt:lpstr>符号常量的定义</vt:lpstr>
      <vt:lpstr>注意</vt:lpstr>
      <vt:lpstr>判断下列语句是否正确</vt:lpstr>
      <vt:lpstr>Variables（变量）</vt:lpstr>
      <vt:lpstr>Program Example</vt:lpstr>
      <vt:lpstr>Variables and Assignments</vt:lpstr>
      <vt:lpstr>变量 </vt:lpstr>
      <vt:lpstr>PowerPoint 演示文稿</vt:lpstr>
      <vt:lpstr>Identifiers(标识符)</vt:lpstr>
      <vt:lpstr>C++字符集</vt:lpstr>
      <vt:lpstr>词法记号</vt:lpstr>
      <vt:lpstr>标识符的构成规则</vt:lpstr>
      <vt:lpstr>PowerPoint 演示文稿</vt:lpstr>
      <vt:lpstr>Initializing Variables(初始化)</vt:lpstr>
      <vt:lpstr>2. Simple output to the screen</vt:lpstr>
      <vt:lpstr>Input and Output</vt:lpstr>
      <vt:lpstr>Output using cout</vt:lpstr>
      <vt:lpstr>Examples Using cout</vt:lpstr>
      <vt:lpstr>Include Directives(包含指令) </vt:lpstr>
      <vt:lpstr>Escape Sequences(转义序列)</vt:lpstr>
      <vt:lpstr>3. Comments(注释)</vt:lpstr>
      <vt:lpstr>PowerPoint 演示文稿</vt:lpstr>
      <vt:lpstr>PowerPoint 演示文稿</vt:lpstr>
      <vt:lpstr>说明</vt:lpstr>
      <vt:lpstr>PowerPoint 演示文稿</vt:lpstr>
      <vt:lpstr>注意</vt:lpstr>
      <vt:lpstr>5. Operators（运算符）</vt:lpstr>
      <vt:lpstr>PowerPoint 演示文稿</vt:lpstr>
      <vt:lpstr>PowerPoint 演示文稿</vt:lpstr>
      <vt:lpstr>PowerPoint 演示文稿</vt:lpstr>
      <vt:lpstr>The assignment operator</vt:lpstr>
      <vt:lpstr>Combined  assignment operators</vt:lpstr>
      <vt:lpstr>PowerPoint 演示文稿</vt:lpstr>
      <vt:lpstr>PowerPoint 演示文稿</vt:lpstr>
      <vt:lpstr>PowerPoint 演示文稿</vt:lpstr>
      <vt:lpstr>PowerPoint 演示文稿</vt:lpstr>
      <vt:lpstr>Results of Operators</vt:lpstr>
      <vt:lpstr>Division of Integers</vt:lpstr>
      <vt:lpstr>Integer Remainders</vt:lpstr>
      <vt:lpstr>Arithmetic Expressions</vt:lpstr>
      <vt:lpstr>逗号运算和逗号表达式</vt:lpstr>
      <vt:lpstr>6. Type conversions and casts</vt:lpstr>
      <vt:lpstr>Type Compatibilities</vt:lpstr>
      <vt:lpstr>int  double (part 1)</vt:lpstr>
      <vt:lpstr>int  double (part 2)</vt:lpstr>
      <vt:lpstr>char   int</vt:lpstr>
      <vt:lpstr>bool   int</vt:lpstr>
      <vt:lpstr>Manual conversion（强制转换）</vt:lpstr>
      <vt:lpstr>PowerPoint 演示文稿</vt:lpstr>
      <vt:lpstr>PowerPoint 演示文稿</vt:lpstr>
    </vt:vector>
  </TitlesOfParts>
  <Company>XAUFE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dc:creator>
  <cp:lastModifiedBy>chenboshuo.hi@163.com</cp:lastModifiedBy>
  <cp:revision>112</cp:revision>
  <dcterms:created xsi:type="dcterms:W3CDTF">2009-08-18T12:10:35Z</dcterms:created>
  <dcterms:modified xsi:type="dcterms:W3CDTF">2019-02-19T12:46:40Z</dcterms:modified>
</cp:coreProperties>
</file>