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1" r:id="rId1"/>
  </p:sldMasterIdLst>
  <p:notesMasterIdLst>
    <p:notesMasterId r:id="rId43"/>
  </p:notesMasterIdLst>
  <p:sldIdLst>
    <p:sldId id="431" r:id="rId2"/>
    <p:sldId id="542" r:id="rId3"/>
    <p:sldId id="432" r:id="rId4"/>
    <p:sldId id="433" r:id="rId5"/>
    <p:sldId id="434" r:id="rId6"/>
    <p:sldId id="435" r:id="rId7"/>
    <p:sldId id="543" r:id="rId8"/>
    <p:sldId id="436" r:id="rId9"/>
    <p:sldId id="465" r:id="rId10"/>
    <p:sldId id="466" r:id="rId11"/>
    <p:sldId id="540" r:id="rId12"/>
    <p:sldId id="541" r:id="rId13"/>
    <p:sldId id="468" r:id="rId14"/>
    <p:sldId id="469" r:id="rId15"/>
    <p:sldId id="470" r:id="rId16"/>
    <p:sldId id="438" r:id="rId17"/>
    <p:sldId id="439" r:id="rId18"/>
    <p:sldId id="471" r:id="rId19"/>
    <p:sldId id="472" r:id="rId20"/>
    <p:sldId id="473" r:id="rId21"/>
    <p:sldId id="474" r:id="rId22"/>
    <p:sldId id="475" r:id="rId23"/>
    <p:sldId id="440" r:id="rId24"/>
    <p:sldId id="477" r:id="rId25"/>
    <p:sldId id="479" r:id="rId26"/>
    <p:sldId id="480" r:id="rId27"/>
    <p:sldId id="441" r:id="rId28"/>
    <p:sldId id="481" r:id="rId29"/>
    <p:sldId id="482" r:id="rId30"/>
    <p:sldId id="483" r:id="rId31"/>
    <p:sldId id="443" r:id="rId32"/>
    <p:sldId id="484" r:id="rId33"/>
    <p:sldId id="485" r:id="rId34"/>
    <p:sldId id="544" r:id="rId35"/>
    <p:sldId id="545" r:id="rId36"/>
    <p:sldId id="546" r:id="rId37"/>
    <p:sldId id="547" r:id="rId38"/>
    <p:sldId id="548" r:id="rId39"/>
    <p:sldId id="549" r:id="rId40"/>
    <p:sldId id="551" r:id="rId41"/>
    <p:sldId id="552" r:id="rId4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CC"/>
    <a:srgbClr val="CC0066"/>
    <a:srgbClr val="0000FF"/>
    <a:srgbClr val="9933FF"/>
    <a:srgbClr val="996633"/>
    <a:srgbClr val="FF00FF"/>
    <a:srgbClr val="FF3300"/>
    <a:srgbClr val="FF33CC"/>
    <a:srgbClr val="2C8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72" autoAdjust="0"/>
    <p:restoredTop sz="96429" autoAdjust="0"/>
  </p:normalViewPr>
  <p:slideViewPr>
    <p:cSldViewPr>
      <p:cViewPr varScale="1">
        <p:scale>
          <a:sx n="113" d="100"/>
          <a:sy n="113" d="100"/>
        </p:scale>
        <p:origin x="140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93807D-BEC7-47A7-BB85-0339F1947F5A}" type="doc">
      <dgm:prSet loTypeId="urn:microsoft.com/office/officeart/2005/8/layout/vList3" loCatId="list" qsTypeId="urn:microsoft.com/office/officeart/2005/8/quickstyle/3d3" qsCatId="3D" csTypeId="urn:microsoft.com/office/officeart/2005/8/colors/accent1_2" csCatId="accent1" phldr="1"/>
      <dgm:spPr/>
    </dgm:pt>
    <dgm:pt modelId="{342B2A0A-1F5E-41CE-AF8C-641E50379CED}">
      <dgm:prSet phldrT="[文本]"/>
      <dgm:spPr>
        <a:solidFill>
          <a:schemeClr val="accent2"/>
        </a:solidFill>
      </dgm:spPr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altLang="en-US" dirty="0" smtClean="0">
              <a:ea typeface="宋体" panose="02010600030101010101" pitchFamily="2" charset="-122"/>
            </a:rPr>
            <a:t>数组的创建</a:t>
          </a:r>
          <a:endParaRPr lang="zh-CN" altLang="en-US" dirty="0"/>
        </a:p>
      </dgm:t>
    </dgm:pt>
    <dgm:pt modelId="{557478B3-EB12-4486-A9B8-6FCC74E63C53}" type="parTrans" cxnId="{58285B54-62A4-44E4-9FB2-B8ECB2F8A10F}">
      <dgm:prSet/>
      <dgm:spPr/>
      <dgm:t>
        <a:bodyPr/>
        <a:lstStyle/>
        <a:p>
          <a:endParaRPr lang="zh-CN" altLang="en-US"/>
        </a:p>
      </dgm:t>
    </dgm:pt>
    <dgm:pt modelId="{0E0187AA-3D53-4402-8A0C-71C4494BC821}" type="sibTrans" cxnId="{58285B54-62A4-44E4-9FB2-B8ECB2F8A10F}">
      <dgm:prSet/>
      <dgm:spPr/>
      <dgm:t>
        <a:bodyPr/>
        <a:lstStyle/>
        <a:p>
          <a:endParaRPr lang="zh-CN" altLang="en-US"/>
        </a:p>
      </dgm:t>
    </dgm:pt>
    <dgm:pt modelId="{BFE2DAC6-1424-4DEB-AC2C-1DDB83AA2663}">
      <dgm:prSet phldrT="[文本]"/>
      <dgm:spPr>
        <a:solidFill>
          <a:schemeClr val="accent5">
            <a:lumMod val="50000"/>
          </a:schemeClr>
        </a:solidFill>
      </dgm:spPr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altLang="en-US" dirty="0" smtClean="0">
              <a:ea typeface="宋体" panose="02010600030101010101" pitchFamily="2" charset="-122"/>
            </a:rPr>
            <a:t>数组的初始化</a:t>
          </a:r>
          <a:endParaRPr lang="zh-CN" altLang="en-US" dirty="0"/>
        </a:p>
      </dgm:t>
    </dgm:pt>
    <dgm:pt modelId="{7718BA59-E17F-4137-B53E-C52B90B866D5}" type="parTrans" cxnId="{194BAFEF-70E7-432B-BF2A-C3D2D01CBEC4}">
      <dgm:prSet/>
      <dgm:spPr/>
      <dgm:t>
        <a:bodyPr/>
        <a:lstStyle/>
        <a:p>
          <a:endParaRPr lang="zh-CN" altLang="en-US"/>
        </a:p>
      </dgm:t>
    </dgm:pt>
    <dgm:pt modelId="{E4F94AB7-7CC3-4E40-9B66-015E66E6C14D}" type="sibTrans" cxnId="{194BAFEF-70E7-432B-BF2A-C3D2D01CBEC4}">
      <dgm:prSet/>
      <dgm:spPr/>
      <dgm:t>
        <a:bodyPr/>
        <a:lstStyle/>
        <a:p>
          <a:endParaRPr lang="zh-CN" altLang="en-US"/>
        </a:p>
      </dgm:t>
    </dgm:pt>
    <dgm:pt modelId="{2B26B493-BA62-4650-BA61-8EB1133163B7}">
      <dgm:prSet phldrT="[文本]"/>
      <dgm:spPr>
        <a:solidFill>
          <a:schemeClr val="tx2">
            <a:lumMod val="50000"/>
          </a:schemeClr>
        </a:solidFill>
      </dgm:spPr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altLang="en-US" dirty="0" smtClean="0">
              <a:ea typeface="宋体" panose="02010600030101010101" pitchFamily="2" charset="-122"/>
            </a:rPr>
            <a:t>数组的遍历</a:t>
          </a:r>
          <a:endParaRPr lang="zh-CN" altLang="en-US" dirty="0"/>
        </a:p>
      </dgm:t>
    </dgm:pt>
    <dgm:pt modelId="{F3C20D41-1472-4134-8B27-754A569FE208}" type="parTrans" cxnId="{65848234-3B01-4D5C-95DB-F756191C8881}">
      <dgm:prSet/>
      <dgm:spPr/>
      <dgm:t>
        <a:bodyPr/>
        <a:lstStyle/>
        <a:p>
          <a:endParaRPr lang="zh-CN" altLang="en-US"/>
        </a:p>
      </dgm:t>
    </dgm:pt>
    <dgm:pt modelId="{D456D44E-CB80-4F01-9DAA-89870E07A30F}" type="sibTrans" cxnId="{65848234-3B01-4D5C-95DB-F756191C8881}">
      <dgm:prSet/>
      <dgm:spPr/>
      <dgm:t>
        <a:bodyPr/>
        <a:lstStyle/>
        <a:p>
          <a:endParaRPr lang="zh-CN" altLang="en-US"/>
        </a:p>
      </dgm:t>
    </dgm:pt>
    <dgm:pt modelId="{9AD94478-906B-4732-8C4B-98EEE3F97227}" type="pres">
      <dgm:prSet presAssocID="{AE93807D-BEC7-47A7-BB85-0339F1947F5A}" presName="linearFlow" presStyleCnt="0">
        <dgm:presLayoutVars>
          <dgm:dir/>
          <dgm:resizeHandles val="exact"/>
        </dgm:presLayoutVars>
      </dgm:prSet>
      <dgm:spPr/>
    </dgm:pt>
    <dgm:pt modelId="{33D55076-C8E8-4F67-9230-3B24744D1B75}" type="pres">
      <dgm:prSet presAssocID="{342B2A0A-1F5E-41CE-AF8C-641E50379CED}" presName="composite" presStyleCnt="0"/>
      <dgm:spPr/>
    </dgm:pt>
    <dgm:pt modelId="{55436629-98E3-414E-BA7F-9F9EA5C88E74}" type="pres">
      <dgm:prSet presAssocID="{342B2A0A-1F5E-41CE-AF8C-641E50379CED}" presName="imgShp" presStyleLbl="fgImgPlace1" presStyleIdx="0" presStyleCnt="3"/>
      <dgm:spPr>
        <a:solidFill>
          <a:srgbClr val="00B050"/>
        </a:solidFill>
      </dgm:spPr>
    </dgm:pt>
    <dgm:pt modelId="{B8AD3EE9-0A19-4A69-A6B5-10761F4F184C}" type="pres">
      <dgm:prSet presAssocID="{342B2A0A-1F5E-41CE-AF8C-641E50379CED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C16433-A64D-4737-8E81-94531AEE050D}" type="pres">
      <dgm:prSet presAssocID="{0E0187AA-3D53-4402-8A0C-71C4494BC821}" presName="spacing" presStyleCnt="0"/>
      <dgm:spPr/>
    </dgm:pt>
    <dgm:pt modelId="{028E941B-5107-41BF-AF92-2D1BFFB662D5}" type="pres">
      <dgm:prSet presAssocID="{BFE2DAC6-1424-4DEB-AC2C-1DDB83AA2663}" presName="composite" presStyleCnt="0"/>
      <dgm:spPr/>
    </dgm:pt>
    <dgm:pt modelId="{07D0E0A3-7797-4031-92A4-851C5DA6F8DC}" type="pres">
      <dgm:prSet presAssocID="{BFE2DAC6-1424-4DEB-AC2C-1DDB83AA2663}" presName="imgShp" presStyleLbl="fgImgPlace1" presStyleIdx="1" presStyleCnt="3"/>
      <dgm:spPr>
        <a:solidFill>
          <a:srgbClr val="00B0F0"/>
        </a:solidFill>
      </dgm:spPr>
    </dgm:pt>
    <dgm:pt modelId="{52C6039D-070B-49DE-9364-BD032D2BC1E7}" type="pres">
      <dgm:prSet presAssocID="{BFE2DAC6-1424-4DEB-AC2C-1DDB83AA2663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331FE11-A25B-44EC-93CB-0935D32A3228}" type="pres">
      <dgm:prSet presAssocID="{E4F94AB7-7CC3-4E40-9B66-015E66E6C14D}" presName="spacing" presStyleCnt="0"/>
      <dgm:spPr/>
    </dgm:pt>
    <dgm:pt modelId="{F817FEA8-EAE7-4716-9096-AC954001ECD3}" type="pres">
      <dgm:prSet presAssocID="{2B26B493-BA62-4650-BA61-8EB1133163B7}" presName="composite" presStyleCnt="0"/>
      <dgm:spPr/>
    </dgm:pt>
    <dgm:pt modelId="{BCB809F2-720B-436C-911F-0733B714C49B}" type="pres">
      <dgm:prSet presAssocID="{2B26B493-BA62-4650-BA61-8EB1133163B7}" presName="imgShp" presStyleLbl="fgImgPlace1" presStyleIdx="2" presStyleCnt="3"/>
      <dgm:spPr>
        <a:solidFill>
          <a:srgbClr val="9933FF"/>
        </a:solidFill>
      </dgm:spPr>
    </dgm:pt>
    <dgm:pt modelId="{E7AB46E6-3C1B-4637-B301-0D868007AF22}" type="pres">
      <dgm:prSet presAssocID="{2B26B493-BA62-4650-BA61-8EB1133163B7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8285B54-62A4-44E4-9FB2-B8ECB2F8A10F}" srcId="{AE93807D-BEC7-47A7-BB85-0339F1947F5A}" destId="{342B2A0A-1F5E-41CE-AF8C-641E50379CED}" srcOrd="0" destOrd="0" parTransId="{557478B3-EB12-4486-A9B8-6FCC74E63C53}" sibTransId="{0E0187AA-3D53-4402-8A0C-71C4494BC821}"/>
    <dgm:cxn modelId="{A9672F86-C060-40CA-82D6-AFCCB7DA4AFF}" type="presOf" srcId="{2B26B493-BA62-4650-BA61-8EB1133163B7}" destId="{E7AB46E6-3C1B-4637-B301-0D868007AF22}" srcOrd="0" destOrd="0" presId="urn:microsoft.com/office/officeart/2005/8/layout/vList3"/>
    <dgm:cxn modelId="{C5330DA3-FBCE-4F26-80B4-922A50571A6D}" type="presOf" srcId="{AE93807D-BEC7-47A7-BB85-0339F1947F5A}" destId="{9AD94478-906B-4732-8C4B-98EEE3F97227}" srcOrd="0" destOrd="0" presId="urn:microsoft.com/office/officeart/2005/8/layout/vList3"/>
    <dgm:cxn modelId="{7A83BB9A-B43A-443E-8C9B-222686CE9851}" type="presOf" srcId="{BFE2DAC6-1424-4DEB-AC2C-1DDB83AA2663}" destId="{52C6039D-070B-49DE-9364-BD032D2BC1E7}" srcOrd="0" destOrd="0" presId="urn:microsoft.com/office/officeart/2005/8/layout/vList3"/>
    <dgm:cxn modelId="{D770E3F0-8B7F-473F-ABF6-1EE5DD451B58}" type="presOf" srcId="{342B2A0A-1F5E-41CE-AF8C-641E50379CED}" destId="{B8AD3EE9-0A19-4A69-A6B5-10761F4F184C}" srcOrd="0" destOrd="0" presId="urn:microsoft.com/office/officeart/2005/8/layout/vList3"/>
    <dgm:cxn modelId="{65848234-3B01-4D5C-95DB-F756191C8881}" srcId="{AE93807D-BEC7-47A7-BB85-0339F1947F5A}" destId="{2B26B493-BA62-4650-BA61-8EB1133163B7}" srcOrd="2" destOrd="0" parTransId="{F3C20D41-1472-4134-8B27-754A569FE208}" sibTransId="{D456D44E-CB80-4F01-9DAA-89870E07A30F}"/>
    <dgm:cxn modelId="{194BAFEF-70E7-432B-BF2A-C3D2D01CBEC4}" srcId="{AE93807D-BEC7-47A7-BB85-0339F1947F5A}" destId="{BFE2DAC6-1424-4DEB-AC2C-1DDB83AA2663}" srcOrd="1" destOrd="0" parTransId="{7718BA59-E17F-4137-B53E-C52B90B866D5}" sibTransId="{E4F94AB7-7CC3-4E40-9B66-015E66E6C14D}"/>
    <dgm:cxn modelId="{40BF9E8A-8FFD-4C6F-A7C9-D69389D505A9}" type="presParOf" srcId="{9AD94478-906B-4732-8C4B-98EEE3F97227}" destId="{33D55076-C8E8-4F67-9230-3B24744D1B75}" srcOrd="0" destOrd="0" presId="urn:microsoft.com/office/officeart/2005/8/layout/vList3"/>
    <dgm:cxn modelId="{FEDD26A0-7C4D-4FBB-B081-582C0C3EC548}" type="presParOf" srcId="{33D55076-C8E8-4F67-9230-3B24744D1B75}" destId="{55436629-98E3-414E-BA7F-9F9EA5C88E74}" srcOrd="0" destOrd="0" presId="urn:microsoft.com/office/officeart/2005/8/layout/vList3"/>
    <dgm:cxn modelId="{3A50E40B-6B69-4F9A-86FE-9D757C656625}" type="presParOf" srcId="{33D55076-C8E8-4F67-9230-3B24744D1B75}" destId="{B8AD3EE9-0A19-4A69-A6B5-10761F4F184C}" srcOrd="1" destOrd="0" presId="urn:microsoft.com/office/officeart/2005/8/layout/vList3"/>
    <dgm:cxn modelId="{F0A2B9EB-8B54-4CAE-9BF8-94BA2FA718A0}" type="presParOf" srcId="{9AD94478-906B-4732-8C4B-98EEE3F97227}" destId="{48C16433-A64D-4737-8E81-94531AEE050D}" srcOrd="1" destOrd="0" presId="urn:microsoft.com/office/officeart/2005/8/layout/vList3"/>
    <dgm:cxn modelId="{53F30D19-147B-4FDB-8474-45A695217283}" type="presParOf" srcId="{9AD94478-906B-4732-8C4B-98EEE3F97227}" destId="{028E941B-5107-41BF-AF92-2D1BFFB662D5}" srcOrd="2" destOrd="0" presId="urn:microsoft.com/office/officeart/2005/8/layout/vList3"/>
    <dgm:cxn modelId="{3C22F0AC-225A-4D20-BA82-E16E57DCEB16}" type="presParOf" srcId="{028E941B-5107-41BF-AF92-2D1BFFB662D5}" destId="{07D0E0A3-7797-4031-92A4-851C5DA6F8DC}" srcOrd="0" destOrd="0" presId="urn:microsoft.com/office/officeart/2005/8/layout/vList3"/>
    <dgm:cxn modelId="{039F24A3-507E-4C2F-83B1-C8714052F1D9}" type="presParOf" srcId="{028E941B-5107-41BF-AF92-2D1BFFB662D5}" destId="{52C6039D-070B-49DE-9364-BD032D2BC1E7}" srcOrd="1" destOrd="0" presId="urn:microsoft.com/office/officeart/2005/8/layout/vList3"/>
    <dgm:cxn modelId="{8429AA52-69FB-4630-9CA6-51C884C04359}" type="presParOf" srcId="{9AD94478-906B-4732-8C4B-98EEE3F97227}" destId="{6331FE11-A25B-44EC-93CB-0935D32A3228}" srcOrd="3" destOrd="0" presId="urn:microsoft.com/office/officeart/2005/8/layout/vList3"/>
    <dgm:cxn modelId="{66ADE404-A985-4419-994C-DDEE20A06C5F}" type="presParOf" srcId="{9AD94478-906B-4732-8C4B-98EEE3F97227}" destId="{F817FEA8-EAE7-4716-9096-AC954001ECD3}" srcOrd="4" destOrd="0" presId="urn:microsoft.com/office/officeart/2005/8/layout/vList3"/>
    <dgm:cxn modelId="{2C9E3EB4-CE76-4454-A1E3-DC78A96C80E6}" type="presParOf" srcId="{F817FEA8-EAE7-4716-9096-AC954001ECD3}" destId="{BCB809F2-720B-436C-911F-0733B714C49B}" srcOrd="0" destOrd="0" presId="urn:microsoft.com/office/officeart/2005/8/layout/vList3"/>
    <dgm:cxn modelId="{B65ED1DB-B9FE-41C7-B878-E5B4781C9379}" type="presParOf" srcId="{F817FEA8-EAE7-4716-9096-AC954001ECD3}" destId="{E7AB46E6-3C1B-4637-B301-0D868007AF2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AD3EE9-0A19-4A69-A6B5-10761F4F184C}">
      <dsp:nvSpPr>
        <dsp:cNvPr id="0" name=""/>
        <dsp:cNvSpPr/>
      </dsp:nvSpPr>
      <dsp:spPr>
        <a:xfrm rot="10800000">
          <a:off x="1232724" y="1421"/>
          <a:ext cx="4053840" cy="846579"/>
        </a:xfrm>
        <a:prstGeom prst="homePlate">
          <a:avLst/>
        </a:prstGeom>
        <a:solidFill>
          <a:schemeClr val="accent2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73318" tIns="133350" rIns="248920" bIns="13335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altLang="en-US" sz="3500" kern="1200" dirty="0" smtClean="0">
              <a:ea typeface="宋体" panose="02010600030101010101" pitchFamily="2" charset="-122"/>
            </a:rPr>
            <a:t>数组的创建</a:t>
          </a:r>
          <a:endParaRPr lang="zh-CN" altLang="en-US" sz="3500" kern="1200" dirty="0"/>
        </a:p>
      </dsp:txBody>
      <dsp:txXfrm rot="10800000">
        <a:off x="1444369" y="1421"/>
        <a:ext cx="3842195" cy="846579"/>
      </dsp:txXfrm>
    </dsp:sp>
    <dsp:sp modelId="{55436629-98E3-414E-BA7F-9F9EA5C88E74}">
      <dsp:nvSpPr>
        <dsp:cNvPr id="0" name=""/>
        <dsp:cNvSpPr/>
      </dsp:nvSpPr>
      <dsp:spPr>
        <a:xfrm>
          <a:off x="809435" y="1421"/>
          <a:ext cx="846579" cy="846579"/>
        </a:xfrm>
        <a:prstGeom prst="ellipse">
          <a:avLst/>
        </a:prstGeom>
        <a:solidFill>
          <a:srgbClr val="00B05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2C6039D-070B-49DE-9364-BD032D2BC1E7}">
      <dsp:nvSpPr>
        <dsp:cNvPr id="0" name=""/>
        <dsp:cNvSpPr/>
      </dsp:nvSpPr>
      <dsp:spPr>
        <a:xfrm rot="10800000">
          <a:off x="1232724" y="1100710"/>
          <a:ext cx="4053840" cy="846579"/>
        </a:xfrm>
        <a:prstGeom prst="homePlate">
          <a:avLst/>
        </a:prstGeom>
        <a:solidFill>
          <a:schemeClr val="accent5">
            <a:lumMod val="5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73318" tIns="133350" rIns="248920" bIns="13335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altLang="en-US" sz="3500" kern="1200" dirty="0" smtClean="0">
              <a:ea typeface="宋体" panose="02010600030101010101" pitchFamily="2" charset="-122"/>
            </a:rPr>
            <a:t>数组的初始化</a:t>
          </a:r>
          <a:endParaRPr lang="zh-CN" altLang="en-US" sz="3500" kern="1200" dirty="0"/>
        </a:p>
      </dsp:txBody>
      <dsp:txXfrm rot="10800000">
        <a:off x="1444369" y="1100710"/>
        <a:ext cx="3842195" cy="846579"/>
      </dsp:txXfrm>
    </dsp:sp>
    <dsp:sp modelId="{07D0E0A3-7797-4031-92A4-851C5DA6F8DC}">
      <dsp:nvSpPr>
        <dsp:cNvPr id="0" name=""/>
        <dsp:cNvSpPr/>
      </dsp:nvSpPr>
      <dsp:spPr>
        <a:xfrm>
          <a:off x="809435" y="1100710"/>
          <a:ext cx="846579" cy="846579"/>
        </a:xfrm>
        <a:prstGeom prst="ellipse">
          <a:avLst/>
        </a:prstGeom>
        <a:solidFill>
          <a:srgbClr val="00B0F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7AB46E6-3C1B-4637-B301-0D868007AF22}">
      <dsp:nvSpPr>
        <dsp:cNvPr id="0" name=""/>
        <dsp:cNvSpPr/>
      </dsp:nvSpPr>
      <dsp:spPr>
        <a:xfrm rot="10800000">
          <a:off x="1232724" y="2199999"/>
          <a:ext cx="4053840" cy="846579"/>
        </a:xfrm>
        <a:prstGeom prst="homePlate">
          <a:avLst/>
        </a:prstGeom>
        <a:solidFill>
          <a:schemeClr val="tx2">
            <a:lumMod val="5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73318" tIns="133350" rIns="248920" bIns="13335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altLang="en-US" sz="3500" kern="1200" dirty="0" smtClean="0">
              <a:ea typeface="宋体" panose="02010600030101010101" pitchFamily="2" charset="-122"/>
            </a:rPr>
            <a:t>数组的遍历</a:t>
          </a:r>
          <a:endParaRPr lang="zh-CN" altLang="en-US" sz="3500" kern="1200" dirty="0"/>
        </a:p>
      </dsp:txBody>
      <dsp:txXfrm rot="10800000">
        <a:off x="1444369" y="2199999"/>
        <a:ext cx="3842195" cy="846579"/>
      </dsp:txXfrm>
    </dsp:sp>
    <dsp:sp modelId="{BCB809F2-720B-436C-911F-0733B714C49B}">
      <dsp:nvSpPr>
        <dsp:cNvPr id="0" name=""/>
        <dsp:cNvSpPr/>
      </dsp:nvSpPr>
      <dsp:spPr>
        <a:xfrm>
          <a:off x="809435" y="2199999"/>
          <a:ext cx="846579" cy="846579"/>
        </a:xfrm>
        <a:prstGeom prst="ellipse">
          <a:avLst/>
        </a:prstGeom>
        <a:solidFill>
          <a:srgbClr val="9933FF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28.36041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7-10-18T16:08:14.1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3510 11430 0,'0'0'63,"18"18"-32,35-18-15,0 17-1,0-17-15,17 0 16,1 0-16,17 0 15,-18 0-15,1 0 16,0 0-16,-19 0 16,1 0-16,-17 0 15,34 0 1,-17 0-16,0 0 15,0 0-15,0 0 16,17 0-16,-17 0 16,18 0-16,-1 0 15,1 0-15,0 0 16,-19 0-16,1 0 15,0 0-15,0 0 16,0 0-16,18 0 16,-1 0-16,-17 0 15,35 0-15,-17 0 16,-1 0-16,1 0 15,0 0-15,34 0 16,1 0-16,-18 0 16,18 0-16,-18 0 15,-17 0-15,17 0 16,-17 0-16,-18 0 15,0 0-15,0 0 16,-1 0-16,1 0 16,0 0-16,0 0 15,0 0-15,18 0 16,17 0-1,-18 0-15,1 0 16,-18 0-16,0 0 16,17 0-16,-17 0 15,35 0-15,-17 0 16,0 0-16,-1 0 15,-17 0-15,18 0 16,-18 0-16,-1 0 16,19 0-16,-36 0 15,1 0-15,-1 0 16,0 0-16,0 0 15,36 0-15,-18 0 16,0 0-16,0 0 16,0 0-16,-1 0 15,1 0-15,0 0 16,0 0-16,-17 0 15,-1 0-15,18 0 16,-18 0-16,18 0 16,-18 0-16,0 0 15,18 0 1,-17 0-16,17 0 15,-18 0-15,18 0 16,-18 0-16,18 0 16,0 0-16,17 0 15,19 0-15,-19 0 16,-17 0-16,18 0 15,-18 0-15,-18 0 16,0 0-16,18 0 16,-18 0-16,1 0 15,17 0-15,-18 0 16,18 0-16,0 0 15,-18 0-15,35 0 16,-34 0-16,-1 0 16,0 0-16,1 0 15,17 0-15,-1 0 16,1 0-16,-17 0 15,-1 0-15,0 0 16,-17 0-16,17 0 16,-17 0-1,-1 18 1,19-18-16,-19 0 15,19 0-15,-1 0 16,18 0-16,0 0 16,-18 0-16,18 0 15,-18 0-15,0 0 16,18 0-16,-35 0 15,0 0-15,-1 0 16,19 18-16,-19-18 16,1 0-16,35 0 15,0 0-15,0 0 16,-18 0-16,18 0 15,-18 0-15,0 0 16,18 0-16,-17 0 16,-1 0-16,-18 0 15,19 0-15,-1 0 16,-17 0-16,-1 0 15,19 0-15,-19 0 16,1 0-16,35 0 16,-18 0-16,0 0 15,1 0-15,-1 0 16,18 0-1,0 0-15,0 0 16,17 0-16,-17 0 16,0 0-16,0 0 15,-18 0-15,0 0 16,18 0-16,-17 0 15,17 0-15,-1 0 16,-16 0-16,-1 0 16,18 0-16,-18 0 15,1 0-15,16 0 16,-16 0-16,17 0 15,-18 0-15,18 0 16,0 0-16,0 0 16,0 0-16,-18 0 15,18 0-15,-36 0 16,1 0-1,17 0 95,18 17-95,0-17-15,0 0 16,0 0-16,0 0 15,17 0-15,1 0 16,-18 0-16,0 0 16,-18 0-16,-17 0 15,-1 0-15,19 0 16,-19 0-16,1 0 15,35 0 1,-18 0 0,-35 0-1,18 0 204,17 0-204,-17 0 1,17 0-16,18 0 15,-18 0-15,0 0 16,-17 0-16,35 0 78,-53 0-62,18 0-16,-18 0 421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Aft>
                <a:spcPct val="0"/>
              </a:spcAft>
              <a:buClrTx/>
              <a:buFontTx/>
              <a:buNone/>
              <a:defRPr sz="1200" smtClean="0"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Aft>
                <a:spcPct val="0"/>
              </a:spcAft>
              <a:buClrTx/>
              <a:buFontTx/>
              <a:buNone/>
              <a:defRPr sz="1200" smtClean="0"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34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334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Aft>
                <a:spcPct val="0"/>
              </a:spcAft>
              <a:buClrTx/>
              <a:buFontTx/>
              <a:buNone/>
              <a:defRPr sz="1200" smtClean="0"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34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Aft>
                <a:spcPct val="0"/>
              </a:spcAft>
              <a:buClrTx/>
              <a:buFontTx/>
              <a:buNone/>
              <a:defRPr sz="1200" smtClean="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2BE1DD8-18A2-46C7-8338-56170646CA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09908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1842D248-454B-40CD-B7A4-65794BF2EE79}" type="slidenum">
              <a:rPr lang="en-US" altLang="zh-CN" sz="1200"/>
              <a:pPr>
                <a:spcAft>
                  <a:spcPct val="0"/>
                </a:spcAft>
                <a:buClrTx/>
                <a:buFontTx/>
                <a:buNone/>
              </a:pPr>
              <a:t>4</a:t>
            </a:fld>
            <a:endParaRPr lang="en-US" altLang="zh-CN" sz="120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b="1" smtClean="0"/>
              <a:t>Codes translated into machine language by a program called the “assembler”.</a:t>
            </a:r>
          </a:p>
        </p:txBody>
      </p:sp>
    </p:spTree>
    <p:extLst>
      <p:ext uri="{BB962C8B-B14F-4D97-AF65-F5344CB8AC3E}">
        <p14:creationId xmlns:p14="http://schemas.microsoft.com/office/powerpoint/2010/main" val="272179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BE1DD8-18A2-46C7-8338-56170646CA3F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4746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AD3CBABC-D058-4554-B963-916E3BE6F20D}" type="slidenum">
              <a:rPr lang="en-US" altLang="zh-CN" sz="1200">
                <a:solidFill>
                  <a:srgbClr val="000000"/>
                </a:solidFill>
              </a:rPr>
              <a:pPr>
                <a:spcAft>
                  <a:spcPct val="0"/>
                </a:spcAft>
                <a:buClrTx/>
                <a:buFontTx/>
                <a:buNone/>
              </a:pPr>
              <a:t>36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b="1" smtClean="0"/>
              <a:t>Codes translated into machine language by a program called the “assembler”.</a:t>
            </a:r>
          </a:p>
        </p:txBody>
      </p:sp>
    </p:spTree>
    <p:extLst>
      <p:ext uri="{BB962C8B-B14F-4D97-AF65-F5344CB8AC3E}">
        <p14:creationId xmlns:p14="http://schemas.microsoft.com/office/powerpoint/2010/main" val="3273975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ltGray">
          <a:xfrm>
            <a:off x="0" y="6400800"/>
            <a:ext cx="9144000" cy="454025"/>
          </a:xfrm>
          <a:prstGeom prst="rect">
            <a:avLst/>
          </a:prstGeom>
          <a:solidFill>
            <a:srgbClr val="7889FB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ltGray">
          <a:xfrm>
            <a:off x="0" y="0"/>
            <a:ext cx="9144000" cy="762000"/>
          </a:xfrm>
          <a:prstGeom prst="rect">
            <a:avLst/>
          </a:prstGeom>
          <a:solidFill>
            <a:srgbClr val="7889FB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4" name="Picture 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62000"/>
            <a:ext cx="46228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10"/>
          <p:cNvSpPr txBox="1">
            <a:spLocks noChangeArrowheads="1"/>
          </p:cNvSpPr>
          <p:nvPr userDrawn="1"/>
        </p:nvSpPr>
        <p:spPr bwMode="auto">
          <a:xfrm>
            <a:off x="5105400" y="4267200"/>
            <a:ext cx="3563938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kumimoji="1" lang="zh-CN" altLang="en-US" sz="1800" b="1">
                <a:solidFill>
                  <a:srgbClr val="0066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王浩鸣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kumimoji="1" lang="zh-CN" altLang="en-US" sz="1800">
                <a:solidFill>
                  <a:srgbClr val="0066CC"/>
                </a:solidFill>
                <a:sym typeface="Wingdings" panose="05000000000000000000" pitchFamily="2" charset="2"/>
              </a:rPr>
              <a:t> </a:t>
            </a:r>
            <a:r>
              <a:rPr kumimoji="1" lang="en-US" altLang="zh-CN" sz="1800">
                <a:solidFill>
                  <a:srgbClr val="0066CC"/>
                </a:solidFill>
              </a:rPr>
              <a:t>hmwang@mail.xaufe.edu.cn</a:t>
            </a:r>
          </a:p>
          <a:p>
            <a:pPr eaLnBrk="1" hangingPunct="1">
              <a:spcAft>
                <a:spcPct val="0"/>
              </a:spcAft>
              <a:buClrTx/>
              <a:buFont typeface="Wingdings" panose="05000000000000000000" pitchFamily="2" charset="2"/>
              <a:buChar char="*"/>
            </a:pPr>
            <a:r>
              <a:rPr kumimoji="1" lang="en-US" altLang="zh-CN" sz="1800">
                <a:solidFill>
                  <a:srgbClr val="0066CC"/>
                </a:solidFill>
              </a:rPr>
              <a:t> haoming.wang@gmail.com</a:t>
            </a:r>
          </a:p>
          <a:p>
            <a:pPr eaLnBrk="1" hangingPunct="1">
              <a:spcAft>
                <a:spcPct val="0"/>
              </a:spcAft>
              <a:buClrTx/>
              <a:buFont typeface="Wingdings" panose="05000000000000000000" pitchFamily="2" charset="2"/>
              <a:buChar char="*"/>
            </a:pPr>
            <a:r>
              <a:rPr kumimoji="1" lang="en-US" altLang="zh-CN" sz="1800">
                <a:solidFill>
                  <a:srgbClr val="0066CC"/>
                </a:solidFill>
              </a:rPr>
              <a:t> wang.haoming@126.com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kumimoji="1" lang="en-US" altLang="zh-CN" sz="1800">
                <a:solidFill>
                  <a:srgbClr val="0066CC"/>
                </a:solidFill>
                <a:sym typeface="Wingdings" panose="05000000000000000000" pitchFamily="2" charset="2"/>
              </a:rPr>
              <a:t></a:t>
            </a:r>
            <a:r>
              <a:rPr kumimoji="1" lang="en-US" altLang="zh-CN" sz="1800" b="1"/>
              <a:t> </a:t>
            </a:r>
            <a:r>
              <a:rPr kumimoji="1" lang="en-US" altLang="zh-CN" sz="1800">
                <a:solidFill>
                  <a:srgbClr val="0066CC"/>
                </a:solidFill>
              </a:rPr>
              <a:t>81556122  13186002236</a:t>
            </a:r>
          </a:p>
        </p:txBody>
      </p:sp>
      <p:sp>
        <p:nvSpPr>
          <p:cNvPr id="6" name="Text Box 11"/>
          <p:cNvSpPr txBox="1">
            <a:spLocks noChangeArrowheads="1"/>
          </p:cNvSpPr>
          <p:nvPr userDrawn="1"/>
        </p:nvSpPr>
        <p:spPr bwMode="auto">
          <a:xfrm>
            <a:off x="152400" y="76200"/>
            <a:ext cx="6248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3600" b="1">
                <a:solidFill>
                  <a:schemeClr val="bg1"/>
                </a:solidFill>
                <a:latin typeface="Courier New" panose="02070309020205020404" pitchFamily="49" charset="0"/>
              </a:rPr>
              <a:t>C++ How to Program</a:t>
            </a:r>
          </a:p>
        </p:txBody>
      </p:sp>
      <p:pic>
        <p:nvPicPr>
          <p:cNvPr id="7" name="Picture 12" descr="西安财经学院_校徽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6324600"/>
            <a:ext cx="53340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3"/>
          <p:cNvSpPr txBox="1">
            <a:spLocks noChangeArrowheads="1"/>
          </p:cNvSpPr>
          <p:nvPr userDrawn="1"/>
        </p:nvSpPr>
        <p:spPr bwMode="auto">
          <a:xfrm>
            <a:off x="6019800" y="6507163"/>
            <a:ext cx="2514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200" b="1" i="1">
                <a:solidFill>
                  <a:schemeClr val="bg1"/>
                </a:solidFill>
                <a:latin typeface="Courier New" panose="02070309020205020404" pitchFamily="49" charset="0"/>
              </a:rPr>
              <a:t>http://xinxi.xaufe.edu.cn</a:t>
            </a:r>
          </a:p>
        </p:txBody>
      </p:sp>
    </p:spTree>
    <p:extLst>
      <p:ext uri="{BB962C8B-B14F-4D97-AF65-F5344CB8AC3E}">
        <p14:creationId xmlns:p14="http://schemas.microsoft.com/office/powerpoint/2010/main" val="3454178317"/>
      </p:ext>
    </p:extLst>
  </p:cSld>
  <p:clrMapOvr>
    <a:masterClrMapping/>
  </p:clrMapOvr>
  <p:transition spd="slow">
    <p:pull dir="r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E9AA91-F0A8-4B28-BB3B-8128CA5A04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4965112"/>
      </p:ext>
    </p:extLst>
  </p:cSld>
  <p:clrMapOvr>
    <a:masterClrMapping/>
  </p:clrMapOvr>
  <p:transition spd="slow">
    <p:pull dir="r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37350" y="623888"/>
            <a:ext cx="2185988" cy="57769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74625" y="623888"/>
            <a:ext cx="6410325" cy="57769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7886A8-A408-4DDD-8381-ABC2C40CE4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6899858"/>
      </p:ext>
    </p:extLst>
  </p:cSld>
  <p:clrMapOvr>
    <a:masterClrMapping/>
  </p:clrMapOvr>
  <p:transition spd="slow">
    <p:pull dir="r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74625" y="623888"/>
            <a:ext cx="8748713" cy="57769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1C752E-C8CE-4920-A75E-8F7A14C80F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4962335"/>
      </p:ext>
    </p:extLst>
  </p:cSld>
  <p:clrMapOvr>
    <a:masterClrMapping/>
  </p:clrMapOvr>
  <p:transition spd="slow">
    <p:pull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BBDF5A-C632-4497-8519-8B96FD9B6D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3289404"/>
      </p:ext>
    </p:extLst>
  </p:cSld>
  <p:clrMapOvr>
    <a:masterClrMapping/>
  </p:clrMapOvr>
  <p:transition spd="slow">
    <p:pull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DB1138-C09F-4D5F-8793-9BFF8A8AB7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5604905"/>
      </p:ext>
    </p:extLst>
  </p:cSld>
  <p:clrMapOvr>
    <a:masterClrMapping/>
  </p:clrMapOvr>
  <p:transition spd="slow">
    <p:pull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4625" y="1447800"/>
            <a:ext cx="4297363" cy="4953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4388" y="1447800"/>
            <a:ext cx="4298950" cy="4953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688DA9-53D3-4DA4-92CA-9CC78259D7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732138"/>
      </p:ext>
    </p:extLst>
  </p:cSld>
  <p:clrMapOvr>
    <a:masterClrMapping/>
  </p:clrMapOvr>
  <p:transition spd="slow">
    <p:pull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6A5D15-3EC9-45A8-B59D-B1C6DD5CA4B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4365093"/>
      </p:ext>
    </p:extLst>
  </p:cSld>
  <p:clrMapOvr>
    <a:masterClrMapping/>
  </p:clrMapOvr>
  <p:transition spd="slow">
    <p:pull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16FD42-48D4-4856-A7AB-D613ED70EE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1246990"/>
      </p:ext>
    </p:extLst>
  </p:cSld>
  <p:clrMapOvr>
    <a:masterClrMapping/>
  </p:clrMapOvr>
  <p:transition spd="slow">
    <p:pull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CBFC7E-CCF0-463C-B3B8-CE95A522AB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4879213"/>
      </p:ext>
    </p:extLst>
  </p:cSld>
  <p:clrMapOvr>
    <a:masterClrMapping/>
  </p:clrMapOvr>
  <p:transition spd="slow">
    <p:pull dir="r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B8F06E-463A-4E71-97A0-DB6CE28B6E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0080280"/>
      </p:ext>
    </p:extLst>
  </p:cSld>
  <p:clrMapOvr>
    <a:masterClrMapping/>
  </p:clrMapOvr>
  <p:transition spd="slow">
    <p:pull dir="r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CAA97C-598A-4D72-B576-5A367E4653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8596245"/>
      </p:ext>
    </p:extLst>
  </p:cSld>
  <p:clrMapOvr>
    <a:masterClrMapping/>
  </p:clrMapOvr>
  <p:transition spd="slow">
    <p:pull dir="r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0" y="6553200"/>
            <a:ext cx="9144000" cy="307975"/>
          </a:xfrm>
          <a:prstGeom prst="rect">
            <a:avLst/>
          </a:prstGeom>
          <a:solidFill>
            <a:srgbClr val="7889FB"/>
          </a:solidFill>
          <a:ln w="31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black">
          <a:xfrm>
            <a:off x="174625" y="623888"/>
            <a:ext cx="8748713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主标题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black">
          <a:xfrm>
            <a:off x="174625" y="1447800"/>
            <a:ext cx="8748713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  <a:br>
              <a:rPr lang="en-US" altLang="en-US" smtClean="0"/>
            </a:br>
            <a:r>
              <a:rPr lang="en-US" altLang="en-US" smtClean="0"/>
              <a:t>good1</a:t>
            </a:r>
          </a:p>
          <a:p>
            <a:pPr lvl="1"/>
            <a:r>
              <a:rPr lang="en-US" altLang="en-US" smtClean="0"/>
              <a:t>Second level</a:t>
            </a:r>
            <a:br>
              <a:rPr lang="en-US" altLang="en-US" smtClean="0"/>
            </a:br>
            <a:r>
              <a:rPr lang="en-US" altLang="en-US" smtClean="0"/>
              <a:t>good2</a:t>
            </a:r>
          </a:p>
          <a:p>
            <a:pPr lvl="2"/>
            <a:r>
              <a:rPr lang="en-US" altLang="en-US" smtClean="0"/>
              <a:t>Third level</a:t>
            </a:r>
            <a:br>
              <a:rPr lang="en-US" altLang="en-US" smtClean="0"/>
            </a:br>
            <a:r>
              <a:rPr lang="en-US" altLang="en-US" smtClean="0"/>
              <a:t>good3</a:t>
            </a:r>
          </a:p>
          <a:p>
            <a:pPr lvl="3"/>
            <a:r>
              <a:rPr lang="en-US" altLang="en-US" smtClean="0"/>
              <a:t>Fourth level</a:t>
            </a:r>
            <a:br>
              <a:rPr lang="en-US" altLang="en-US" smtClean="0"/>
            </a:br>
            <a:r>
              <a:rPr lang="en-US" altLang="en-US" smtClean="0"/>
              <a:t>good4</a:t>
            </a:r>
          </a:p>
          <a:p>
            <a:pPr lvl="4"/>
            <a:r>
              <a:rPr lang="en-US" altLang="en-US" smtClean="0"/>
              <a:t>Fifth level</a:t>
            </a:r>
            <a:br>
              <a:rPr lang="en-US" altLang="en-US" smtClean="0"/>
            </a:br>
            <a:r>
              <a:rPr lang="en-US" altLang="en-US" smtClean="0"/>
              <a:t>good5</a:t>
            </a: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black">
          <a:xfrm>
            <a:off x="852488" y="247650"/>
            <a:ext cx="0" cy="23495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black">
          <a:xfrm>
            <a:off x="954088" y="214313"/>
            <a:ext cx="1238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IBM research</a:t>
            </a:r>
          </a:p>
        </p:txBody>
      </p:sp>
      <p:sp>
        <p:nvSpPr>
          <p:cNvPr id="221192" name="Rectangle 8"/>
          <p:cNvSpPr>
            <a:spLocks noChangeArrowheads="1"/>
          </p:cNvSpPr>
          <p:nvPr/>
        </p:nvSpPr>
        <p:spPr bwMode="ltGray">
          <a:xfrm>
            <a:off x="0" y="0"/>
            <a:ext cx="9144000" cy="557213"/>
          </a:xfrm>
          <a:prstGeom prst="rect">
            <a:avLst/>
          </a:prstGeom>
          <a:solidFill>
            <a:srgbClr val="7889FB"/>
          </a:solidFill>
          <a:ln w="31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400050" indent="-40005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buNone/>
              <a:defRPr/>
            </a:pPr>
            <a:r>
              <a:rPr lang="en-US" altLang="zh-CN" smtClean="0">
                <a:solidFill>
                  <a:schemeClr val="bg1"/>
                </a:solidFill>
                <a:latin typeface="Arial Black" panose="020B0A04020102020204" pitchFamily="34" charset="0"/>
              </a:rPr>
              <a:t>C++ How to Program</a:t>
            </a:r>
          </a:p>
        </p:txBody>
      </p:sp>
      <p:pic>
        <p:nvPicPr>
          <p:cNvPr id="1032" name="Picture 9" descr="西安财经学院_校徽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5200" y="6305550"/>
            <a:ext cx="5588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Text Box 11"/>
          <p:cNvSpPr txBox="1">
            <a:spLocks noChangeArrowheads="1"/>
          </p:cNvSpPr>
          <p:nvPr userDrawn="1"/>
        </p:nvSpPr>
        <p:spPr bwMode="auto">
          <a:xfrm>
            <a:off x="6019800" y="6583363"/>
            <a:ext cx="2514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200" b="1" i="1">
                <a:solidFill>
                  <a:schemeClr val="bg1"/>
                </a:solidFill>
                <a:latin typeface="Courier New" panose="02070309020205020404" pitchFamily="49" charset="0"/>
              </a:rPr>
              <a:t>http://xinxi.xaufe.edu.cn</a:t>
            </a:r>
          </a:p>
        </p:txBody>
      </p:sp>
      <p:sp>
        <p:nvSpPr>
          <p:cNvPr id="221196" name="Rectangle 12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4343400" y="6584950"/>
            <a:ext cx="381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Aft>
                <a:spcPct val="0"/>
              </a:spcAft>
              <a:buClrTx/>
              <a:buFontTx/>
              <a:buNone/>
              <a:defRPr sz="1200" smtClean="0"/>
            </a:lvl1pPr>
          </a:lstStyle>
          <a:p>
            <a:pPr>
              <a:defRPr/>
            </a:pPr>
            <a:fld id="{01FF5D93-20AA-4F8F-B9E9-810BAB6FDE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</p:sldLayoutIdLst>
  <p:transition spd="slow">
    <p:pull dir="ru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051AB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51AB3"/>
          </a:solidFill>
          <a:latin typeface="Lucida Console" panose="020B0609040504020204" pitchFamily="49" charset="0"/>
          <a:ea typeface="楷体" panose="02010609060101010101" pitchFamily="49" charset="-122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51AB3"/>
          </a:solidFill>
          <a:latin typeface="Lucida Console" panose="020B0609040504020204" pitchFamily="49" charset="0"/>
          <a:ea typeface="楷体" panose="02010609060101010101" pitchFamily="49" charset="-122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51AB3"/>
          </a:solidFill>
          <a:latin typeface="Lucida Console" panose="020B0609040504020204" pitchFamily="49" charset="0"/>
          <a:ea typeface="楷体" panose="02010609060101010101" pitchFamily="49" charset="-122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51AB3"/>
          </a:solidFill>
          <a:latin typeface="Lucida Console" panose="020B0609040504020204" pitchFamily="49" charset="0"/>
          <a:ea typeface="楷体" panose="02010609060101010101" pitchFamily="49" charset="-122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51AB3"/>
          </a:solidFill>
          <a:latin typeface="Lucida Console" panose="020B0609040504020204" pitchFamily="49" charset="0"/>
          <a:ea typeface="楷体" panose="02010609060101010101" pitchFamily="49" charset="-122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51AB3"/>
          </a:solidFill>
          <a:latin typeface="Lucida Console" panose="020B0609040504020204" pitchFamily="49" charset="0"/>
          <a:ea typeface="楷体" panose="02010609060101010101" pitchFamily="49" charset="-122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51AB3"/>
          </a:solidFill>
          <a:latin typeface="Lucida Console" panose="020B0609040504020204" pitchFamily="49" charset="0"/>
          <a:ea typeface="楷体" panose="02010609060101010101" pitchFamily="49" charset="-122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51AB3"/>
          </a:solidFill>
          <a:latin typeface="Lucida Console" panose="020B0609040504020204" pitchFamily="49" charset="0"/>
          <a:ea typeface="楷体" panose="02010609060101010101" pitchFamily="49" charset="-122"/>
          <a:cs typeface="Arial" panose="020B0604020202020204" pitchFamily="34" charset="0"/>
        </a:defRPr>
      </a:lvl9pPr>
    </p:titleStyle>
    <p:bodyStyle>
      <a:lvl1pPr marL="400050" indent="-400050" algn="l" rtl="0" eaLnBrk="0" fontAlgn="base" hangingPunct="0">
        <a:spcBef>
          <a:spcPct val="0"/>
        </a:spcBef>
        <a:spcAft>
          <a:spcPct val="20000"/>
        </a:spcAft>
        <a:buClr>
          <a:schemeClr val="hlink"/>
        </a:buClr>
        <a:buFont typeface="Wingdings" panose="05000000000000000000" pitchFamily="2" charset="2"/>
        <a:buChar char="l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00050" algn="l" rtl="0" eaLnBrk="0" fontAlgn="base" hangingPunct="0">
        <a:spcBef>
          <a:spcPct val="0"/>
        </a:spcBef>
        <a:spcAft>
          <a:spcPct val="20000"/>
        </a:spcAft>
        <a:buClr>
          <a:schemeClr val="hlink"/>
        </a:buClr>
        <a:buFont typeface="Wingdings" panose="05000000000000000000" pitchFamily="2" charset="2"/>
        <a:buChar char="Ø"/>
        <a:defRPr sz="2200" kern="1200">
          <a:solidFill>
            <a:schemeClr val="hlink"/>
          </a:solidFill>
          <a:latin typeface="+mn-lt"/>
          <a:ea typeface="+mn-ea"/>
          <a:cs typeface="+mn-cs"/>
        </a:defRPr>
      </a:lvl2pPr>
      <a:lvl3pPr marL="1377950" indent="-349250" algn="l" rtl="0" eaLnBrk="0" fontAlgn="base" hangingPunct="0">
        <a:spcBef>
          <a:spcPct val="0"/>
        </a:spcBef>
        <a:spcAft>
          <a:spcPct val="20000"/>
        </a:spcAft>
        <a:buClr>
          <a:schemeClr val="hlink"/>
        </a:buClr>
        <a:buFont typeface="Wingdings" panose="05000000000000000000" pitchFamily="2" charset="2"/>
        <a:buChar char="ü"/>
        <a:defRPr sz="2000" kern="1200">
          <a:solidFill>
            <a:schemeClr val="hlink"/>
          </a:solidFill>
          <a:latin typeface="+mn-lt"/>
          <a:ea typeface="+mn-ea"/>
          <a:cs typeface="+mn-cs"/>
        </a:defRPr>
      </a:lvl3pPr>
      <a:lvl4pPr marL="1885950" indent="-342900" algn="l" rtl="0" eaLnBrk="0" fontAlgn="base" hangingPunct="0">
        <a:spcBef>
          <a:spcPct val="0"/>
        </a:spcBef>
        <a:spcAft>
          <a:spcPct val="20000"/>
        </a:spcAft>
        <a:buClr>
          <a:schemeClr val="hlink"/>
        </a:buClr>
        <a:buFont typeface="Wingdings 2" panose="05020102010507070707" pitchFamily="18" charset="2"/>
        <a:buChar char="°"/>
        <a:defRPr sz="1600" kern="1200">
          <a:solidFill>
            <a:schemeClr val="hlink"/>
          </a:solidFill>
          <a:latin typeface="+mn-lt"/>
          <a:ea typeface="+mn-ea"/>
          <a:cs typeface="+mn-cs"/>
        </a:defRPr>
      </a:lvl4pPr>
      <a:lvl5pPr marL="2349500" indent="-349250" algn="l" rtl="0" eaLnBrk="0" fontAlgn="base" hangingPunct="0">
        <a:spcBef>
          <a:spcPct val="0"/>
        </a:spcBef>
        <a:spcAft>
          <a:spcPct val="20000"/>
        </a:spcAft>
        <a:buClr>
          <a:schemeClr val="hlink"/>
        </a:buClr>
        <a:buFont typeface="Wingdings 2" panose="05020102010507070707" pitchFamily="18" charset="2"/>
        <a:buChar char="¯"/>
        <a:defRPr sz="1600" kern="1200">
          <a:solidFill>
            <a:schemeClr val="hlink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2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4.emf"/><Relationship Id="rId4" Type="http://schemas.openxmlformats.org/officeDocument/2006/relationships/oleObject" Target="../embeddings/Microsoft_Word_97_-_2003___1.doc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5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6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7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8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9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0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1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2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3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e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4F97BFD7-E548-48FF-9CB1-E5765D72DD0C}" type="slidenum">
              <a:rPr lang="en-US" altLang="zh-CN" sz="1200"/>
              <a:pPr>
                <a:spcAft>
                  <a:spcPct val="0"/>
                </a:spcAft>
                <a:buClrTx/>
                <a:buFontTx/>
                <a:buNone/>
              </a:pPr>
              <a:t>1</a:t>
            </a:fld>
            <a:endParaRPr lang="en-US" altLang="zh-CN" sz="1200"/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107950" y="1557338"/>
            <a:ext cx="77724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ct val="0"/>
              </a:spcAft>
              <a:buClrTx/>
              <a:buFontTx/>
              <a:buNone/>
            </a:pPr>
            <a:r>
              <a:rPr lang="zh-CN" altLang="en-US" sz="3600">
                <a:solidFill>
                  <a:srgbClr val="D60093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学习目标：</a:t>
            </a: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1066800" y="2276475"/>
            <a:ext cx="7897813" cy="336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00050" indent="-400050"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indent="-400050"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buChar char="Ø"/>
              <a:defRPr sz="22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7950" indent="-349250"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buChar char="ü"/>
              <a:defRPr sz="20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885950" indent="-3429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°"/>
              <a:defRPr sz="16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349500" indent="-3492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 sz="16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806700" indent="-34925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 sz="16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263900" indent="-34925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 sz="16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721100" indent="-34925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 sz="16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178300" indent="-34925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 sz="16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latin typeface="Arial Narrow" panose="020B0606020202030204" pitchFamily="34" charset="0"/>
                <a:ea typeface="黑体" panose="02010609060101010101" pitchFamily="49" charset="-122"/>
              </a:rPr>
              <a:t>声明数组、初始化</a:t>
            </a:r>
            <a:r>
              <a:rPr lang="zh-CN" altLang="en-US" sz="2800" b="1" dirty="0" smtClean="0">
                <a:latin typeface="Arial Narrow" panose="020B0606020202030204" pitchFamily="34" charset="0"/>
                <a:ea typeface="黑体" panose="02010609060101010101" pitchFamily="49" charset="-122"/>
              </a:rPr>
              <a:t>数组</a:t>
            </a:r>
            <a:endParaRPr lang="en-US" altLang="zh-CN" sz="2800" b="1" dirty="0" smtClean="0">
              <a:latin typeface="Arial Narrow" panose="020B0606020202030204" pitchFamily="34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800" b="1" dirty="0" smtClean="0">
                <a:latin typeface="Arial Narrow" panose="020B0606020202030204" pitchFamily="34" charset="0"/>
                <a:ea typeface="黑体" panose="02010609060101010101" pitchFamily="49" charset="-122"/>
              </a:rPr>
              <a:t>引用</a:t>
            </a:r>
            <a:r>
              <a:rPr lang="zh-CN" altLang="en-US" sz="2800" b="1" dirty="0">
                <a:latin typeface="Arial Narrow" panose="020B0606020202030204" pitchFamily="34" charset="0"/>
                <a:ea typeface="黑体" panose="02010609060101010101" pitchFamily="49" charset="-122"/>
              </a:rPr>
              <a:t>数组中的元素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latin typeface="Arial Narrow" panose="020B0606020202030204" pitchFamily="34" charset="0"/>
                <a:ea typeface="黑体" panose="02010609060101010101" pitchFamily="49" charset="-122"/>
              </a:rPr>
              <a:t>将数组传递给</a:t>
            </a:r>
            <a:r>
              <a:rPr lang="zh-CN" altLang="en-US" sz="2800" b="1" dirty="0" smtClean="0">
                <a:latin typeface="Arial Narrow" panose="020B0606020202030204" pitchFamily="34" charset="0"/>
                <a:ea typeface="黑体" panose="02010609060101010101" pitchFamily="49" charset="-122"/>
              </a:rPr>
              <a:t>函数</a:t>
            </a:r>
            <a:endParaRPr lang="en-US" altLang="zh-CN" sz="2800" b="1" dirty="0" smtClean="0">
              <a:latin typeface="Arial Narrow" panose="020B0606020202030204" pitchFamily="34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FF3300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使用</a:t>
            </a:r>
            <a:r>
              <a:rPr lang="en-US" altLang="zh-CN" sz="2800" b="1" dirty="0" smtClean="0">
                <a:solidFill>
                  <a:srgbClr val="FF3300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C++</a:t>
            </a:r>
            <a:r>
              <a:rPr lang="zh-CN" altLang="en-US" sz="2800" b="1" dirty="0" smtClean="0">
                <a:solidFill>
                  <a:srgbClr val="FF3300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标准库类模板</a:t>
            </a:r>
            <a:r>
              <a:rPr lang="en-US" altLang="zh-CN" sz="2800" b="1" dirty="0" smtClean="0">
                <a:solidFill>
                  <a:srgbClr val="FF3300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array</a:t>
            </a:r>
            <a:endParaRPr lang="zh-CN" altLang="en-US" sz="2800" b="1" dirty="0">
              <a:latin typeface="Arial Narrow" panose="020B0606020202030204" pitchFamily="34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FF3300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使用</a:t>
            </a:r>
            <a:r>
              <a:rPr lang="en-US" altLang="zh-CN" sz="2800" b="1" dirty="0">
                <a:solidFill>
                  <a:srgbClr val="FF3300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C++</a:t>
            </a:r>
            <a:r>
              <a:rPr lang="zh-CN" altLang="en-US" sz="2800" b="1" dirty="0">
                <a:solidFill>
                  <a:srgbClr val="FF3300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标准库类模板 </a:t>
            </a:r>
            <a:r>
              <a:rPr lang="en-US" altLang="zh-CN" sz="2800" b="1" dirty="0">
                <a:solidFill>
                  <a:srgbClr val="FF3300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vector</a:t>
            </a:r>
          </a:p>
        </p:txBody>
      </p:sp>
      <p:sp>
        <p:nvSpPr>
          <p:cNvPr id="4101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76200" y="609600"/>
            <a:ext cx="8763000" cy="9906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r>
              <a:rPr lang="zh-CN" altLang="en-US" sz="4000" smtClean="0">
                <a:latin typeface="Arial Narrow" panose="020B0606020202030204" pitchFamily="34" charset="0"/>
                <a:ea typeface="黑体" panose="02010609060101010101" pitchFamily="49" charset="-122"/>
              </a:rPr>
              <a:t>第四讲 数组与</a:t>
            </a:r>
            <a:r>
              <a:rPr lang="en-US" altLang="zh-CN" sz="4000" smtClean="0">
                <a:latin typeface="Arial Narrow" panose="020B0606020202030204" pitchFamily="34" charset="0"/>
                <a:ea typeface="黑体" panose="02010609060101010101" pitchFamily="49" charset="-122"/>
              </a:rPr>
              <a:t>vector</a:t>
            </a:r>
            <a:endParaRPr lang="en-US" altLang="zh-CN" sz="4000" smtClean="0">
              <a:latin typeface="Arial Narrow" panose="020B0606020202030204" pitchFamily="34" charset="0"/>
            </a:endParaRPr>
          </a:p>
        </p:txBody>
      </p:sp>
      <p:pic>
        <p:nvPicPr>
          <p:cNvPr id="4102" name="Picture 5" descr="profess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85800"/>
            <a:ext cx="17526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7F502E46-E6EC-4940-A9F9-C8597F8B3D85}" type="slidenum">
              <a:rPr lang="en-US" altLang="zh-CN" sz="1200"/>
              <a:pPr>
                <a:spcAft>
                  <a:spcPct val="0"/>
                </a:spcAft>
                <a:buClrTx/>
                <a:buFontTx/>
                <a:buNone/>
              </a:pPr>
              <a:t>10</a:t>
            </a:fld>
            <a:endParaRPr lang="en-US" altLang="zh-CN" sz="1200"/>
          </a:p>
        </p:txBody>
      </p:sp>
      <p:graphicFrame>
        <p:nvGraphicFramePr>
          <p:cNvPr id="14339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1229094"/>
              </p:ext>
            </p:extLst>
          </p:nvPr>
        </p:nvGraphicFramePr>
        <p:xfrm>
          <a:off x="342900" y="685800"/>
          <a:ext cx="8724900" cy="483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0" name="文档" r:id="rId3" imgW="7100072" imgH="3919664" progId="Word.Document.8">
                  <p:embed/>
                </p:oleObj>
              </mc:Choice>
              <mc:Fallback>
                <p:oleObj name="文档" r:id="rId3" imgW="7100072" imgH="3919664" progId="Word.Documen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" y="685800"/>
                        <a:ext cx="8724900" cy="483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7253" name="Text Box 5"/>
          <p:cNvSpPr txBox="1">
            <a:spLocks noChangeArrowheads="1"/>
          </p:cNvSpPr>
          <p:nvPr/>
        </p:nvSpPr>
        <p:spPr bwMode="auto">
          <a:xfrm>
            <a:off x="5143500" y="2667000"/>
            <a:ext cx="2958548" cy="590550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n[ j ]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returns </a:t>
            </a: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associated with index </a:t>
            </a: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in array </a:t>
            </a: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437254" name="Line 6"/>
          <p:cNvSpPr>
            <a:spLocks noChangeShapeType="1"/>
          </p:cNvSpPr>
          <p:nvPr/>
        </p:nvSpPr>
        <p:spPr bwMode="auto">
          <a:xfrm flipH="1" flipV="1">
            <a:off x="5676900" y="18288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37255" name="Text Box 7"/>
          <p:cNvSpPr txBox="1">
            <a:spLocks noChangeArrowheads="1"/>
          </p:cNvSpPr>
          <p:nvPr/>
        </p:nvSpPr>
        <p:spPr bwMode="auto">
          <a:xfrm>
            <a:off x="4305300" y="3921125"/>
            <a:ext cx="3467100" cy="338554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Each </a:t>
            </a: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has been initialized to </a:t>
            </a: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37256" name="Line 8"/>
          <p:cNvSpPr>
            <a:spLocks noChangeShapeType="1"/>
          </p:cNvSpPr>
          <p:nvPr/>
        </p:nvSpPr>
        <p:spPr bwMode="auto">
          <a:xfrm flipH="1">
            <a:off x="3086100" y="41148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7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253" grpId="0" animBg="1"/>
      <p:bldP spid="437254" grpId="0" animBg="1"/>
      <p:bldP spid="437255" grpId="0" animBg="1"/>
      <p:bldP spid="43725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93CF1603-6A28-4E19-83DC-C32C63AE96D8}" type="slidenum">
              <a:rPr lang="en-US" altLang="zh-CN" sz="1200"/>
              <a:pPr>
                <a:spcAft>
                  <a:spcPct val="0"/>
                </a:spcAft>
                <a:buClrTx/>
                <a:buFontTx/>
                <a:buNone/>
              </a:pPr>
              <a:t>11</a:t>
            </a:fld>
            <a:endParaRPr lang="en-US" altLang="zh-CN" sz="12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400" smtClean="0"/>
              <a:t>setw(int n)</a:t>
            </a:r>
            <a:r>
              <a:rPr lang="zh-CN" altLang="en-US" sz="2400" smtClean="0"/>
              <a:t>，</a:t>
            </a:r>
            <a:r>
              <a:rPr lang="en-US" altLang="zh-CN" sz="2400" smtClean="0"/>
              <a:t>setfill(char c</a:t>
            </a:r>
            <a:r>
              <a:rPr lang="zh-CN" altLang="en-US" sz="2400" smtClean="0"/>
              <a:t>）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setw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(n)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：预设宽度。规定</a:t>
            </a:r>
            <a:r>
              <a:rPr lang="zh-CN" altLang="en-US" dirty="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其后内容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所占宽度。</a:t>
            </a:r>
            <a:b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    如：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&lt;&lt;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setw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(5) &lt;&lt; 255 &lt;&lt;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   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结果是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  </a:t>
            </a:r>
            <a:r>
              <a:rPr lang="en-US" altLang="zh-CN" dirty="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空格</a:t>
            </a:r>
            <a:r>
              <a:rPr lang="en-US" altLang="zh-CN" dirty="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)(</a:t>
            </a:r>
            <a:r>
              <a:rPr lang="zh-CN" altLang="en-US" dirty="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空格</a:t>
            </a:r>
            <a:r>
              <a:rPr lang="en-US" altLang="zh-CN" dirty="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)255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setfill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(char c):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在预设宽度中如果存在没用完的宽度，则用设置的字符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填充</a:t>
            </a:r>
            <a:b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    如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&lt;&lt;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setfill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('@')  &lt;&lt;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setw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(5) &lt;&lt; 255 &lt;&lt;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   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结果是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 </a:t>
            </a:r>
            <a:r>
              <a:rPr lang="en-US" altLang="zh-CN" dirty="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@@255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   </a:t>
            </a: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black">
          <a:xfrm>
            <a:off x="2133600" y="5029200"/>
            <a:ext cx="4038600" cy="4667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00050" indent="-4000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 2" panose="05020102010507070707" pitchFamily="18" charset="2"/>
              <a:buNone/>
            </a:pPr>
            <a:r>
              <a:rPr lang="zh-CN" altLang="en-US" sz="2400" b="1">
                <a:solidFill>
                  <a:srgbClr val="FF3300"/>
                </a:solidFill>
                <a:ea typeface="楷体_GB2312" pitchFamily="49" charset="-122"/>
              </a:rPr>
              <a:t>只对其后的内容有效！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9A239DAF-2C68-492B-8259-773E7B5891BD}" type="slidenum">
              <a:rPr lang="en-US" altLang="zh-CN" sz="1200"/>
              <a:pPr>
                <a:spcAft>
                  <a:spcPct val="0"/>
                </a:spcAft>
                <a:buClrTx/>
                <a:buFontTx/>
                <a:buNone/>
              </a:pPr>
              <a:t>12</a:t>
            </a:fld>
            <a:endParaRPr lang="en-US" altLang="zh-CN" sz="120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000" b="1" dirty="0" err="1" smtClean="0">
                <a:solidFill>
                  <a:srgbClr val="FF0000"/>
                </a:solidFill>
                <a:latin typeface="+mj-ea"/>
                <a:ea typeface="+mj-ea"/>
              </a:rPr>
              <a:t>setbase</a:t>
            </a:r>
            <a:r>
              <a:rPr lang="en-US" altLang="zh-CN" sz="2000" b="1" dirty="0" smtClean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+mj-ea"/>
                <a:ea typeface="+mj-ea"/>
              </a:rPr>
              <a:t>int</a:t>
            </a:r>
            <a:r>
              <a:rPr lang="en-US" altLang="zh-CN" sz="2000" b="1" dirty="0" smtClean="0">
                <a:solidFill>
                  <a:srgbClr val="FF0000"/>
                </a:solidFill>
                <a:latin typeface="+mj-ea"/>
                <a:ea typeface="+mj-ea"/>
              </a:rPr>
              <a:t> n)</a:t>
            </a:r>
            <a:r>
              <a:rPr lang="en-US" altLang="zh-CN" sz="2000" b="1" dirty="0" smtClean="0">
                <a:latin typeface="+mj-ea"/>
                <a:ea typeface="+mj-ea"/>
              </a:rPr>
              <a:t> : </a:t>
            </a:r>
            <a:r>
              <a:rPr lang="zh-CN" altLang="en-US" sz="2000" b="1" dirty="0" smtClean="0">
                <a:latin typeface="+mj-ea"/>
                <a:ea typeface="+mj-ea"/>
              </a:rPr>
              <a:t>将数字转换为 </a:t>
            </a:r>
            <a:r>
              <a:rPr lang="en-US" altLang="zh-CN" sz="2000" b="1" dirty="0" smtClean="0">
                <a:latin typeface="+mj-ea"/>
                <a:ea typeface="+mj-ea"/>
              </a:rPr>
              <a:t>n </a:t>
            </a:r>
            <a:r>
              <a:rPr lang="zh-CN" altLang="en-US" sz="2000" b="1" dirty="0" smtClean="0">
                <a:latin typeface="+mj-ea"/>
                <a:ea typeface="+mj-ea"/>
              </a:rPr>
              <a:t>进</a:t>
            </a:r>
            <a:r>
              <a:rPr lang="zh-CN" altLang="en-US" sz="2000" b="1" dirty="0" smtClean="0">
                <a:latin typeface="+mj-ea"/>
                <a:ea typeface="+mj-ea"/>
              </a:rPr>
              <a:t>制</a:t>
            </a:r>
            <a:endParaRPr lang="en-US" altLang="zh-CN" sz="2000" b="1" dirty="0" smtClean="0">
              <a:latin typeface="+mj-ea"/>
              <a:ea typeface="+mj-ea"/>
            </a:endParaRPr>
          </a:p>
          <a:p>
            <a:pPr marL="0" indent="0" eaLnBrk="1" hangingPunct="1">
              <a:buNone/>
            </a:pPr>
            <a:r>
              <a:rPr lang="zh-CN" altLang="en-US" sz="2000" b="1" dirty="0" smtClean="0">
                <a:latin typeface="+mj-ea"/>
                <a:ea typeface="+mj-ea"/>
              </a:rPr>
              <a:t>如 </a:t>
            </a:r>
            <a:r>
              <a:rPr lang="zh-CN" altLang="en-US" sz="2000" b="1" dirty="0" smtClean="0">
                <a:latin typeface="+mj-ea"/>
                <a:ea typeface="+mj-ea"/>
              </a:rPr>
              <a:t>	</a:t>
            </a:r>
            <a:r>
              <a:rPr lang="en-US" altLang="zh-CN" sz="2000" b="1" dirty="0" err="1" smtClean="0">
                <a:latin typeface="+mj-ea"/>
                <a:ea typeface="+mj-ea"/>
              </a:rPr>
              <a:t>cout</a:t>
            </a:r>
            <a:r>
              <a:rPr lang="en-US" altLang="zh-CN" sz="2000" b="1" dirty="0" smtClean="0">
                <a:latin typeface="+mj-ea"/>
                <a:ea typeface="+mj-ea"/>
              </a:rPr>
              <a:t> &lt;&lt; </a:t>
            </a:r>
            <a:r>
              <a:rPr lang="en-US" altLang="zh-CN" sz="2000" b="1" dirty="0" err="1" smtClean="0">
                <a:latin typeface="+mj-ea"/>
                <a:ea typeface="+mj-ea"/>
              </a:rPr>
              <a:t>setbase</a:t>
            </a:r>
            <a:r>
              <a:rPr lang="en-US" altLang="zh-CN" sz="2000" b="1" dirty="0" smtClean="0">
                <a:latin typeface="+mj-ea"/>
                <a:ea typeface="+mj-ea"/>
              </a:rPr>
              <a:t>(8)  &lt;&lt; </a:t>
            </a:r>
            <a:r>
              <a:rPr lang="en-US" altLang="zh-CN" sz="2000" b="1" dirty="0" err="1" smtClean="0">
                <a:latin typeface="+mj-ea"/>
                <a:ea typeface="+mj-ea"/>
              </a:rPr>
              <a:t>setw</a:t>
            </a:r>
            <a:r>
              <a:rPr lang="en-US" altLang="zh-CN" sz="2000" b="1" dirty="0" smtClean="0">
                <a:latin typeface="+mj-ea"/>
                <a:ea typeface="+mj-ea"/>
              </a:rPr>
              <a:t>(5) &lt;&lt; 255 &lt;&lt; </a:t>
            </a:r>
            <a:r>
              <a:rPr lang="en-US" altLang="zh-CN" sz="2000" b="1" dirty="0" err="1" smtClean="0">
                <a:latin typeface="+mj-ea"/>
                <a:ea typeface="+mj-ea"/>
              </a:rPr>
              <a:t>endl</a:t>
            </a:r>
            <a:r>
              <a:rPr lang="en-US" altLang="zh-CN" sz="2000" b="1" dirty="0" smtClean="0">
                <a:latin typeface="+mj-ea"/>
                <a:ea typeface="+mj-ea"/>
              </a:rPr>
              <a:t>;</a:t>
            </a:r>
            <a:br>
              <a:rPr lang="en-US" altLang="zh-CN" sz="2000" b="1" dirty="0" smtClean="0">
                <a:latin typeface="+mj-ea"/>
                <a:ea typeface="+mj-ea"/>
              </a:rPr>
            </a:br>
            <a:r>
              <a:rPr lang="en-US" altLang="zh-CN" sz="2000" b="1" dirty="0" smtClean="0">
                <a:latin typeface="+mj-ea"/>
                <a:ea typeface="+mj-ea"/>
              </a:rPr>
              <a:t>       	</a:t>
            </a:r>
            <a:r>
              <a:rPr lang="en-US" altLang="zh-CN" sz="2000" b="1" dirty="0" err="1" smtClean="0">
                <a:latin typeface="+mj-ea"/>
                <a:ea typeface="+mj-ea"/>
              </a:rPr>
              <a:t>cout</a:t>
            </a:r>
            <a:r>
              <a:rPr lang="en-US" altLang="zh-CN" sz="2000" b="1" dirty="0" smtClean="0">
                <a:latin typeface="+mj-ea"/>
                <a:ea typeface="+mj-ea"/>
              </a:rPr>
              <a:t> &lt;&lt; </a:t>
            </a:r>
            <a:r>
              <a:rPr lang="en-US" altLang="zh-CN" sz="2000" b="1" dirty="0" err="1" smtClean="0">
                <a:latin typeface="+mj-ea"/>
                <a:ea typeface="+mj-ea"/>
              </a:rPr>
              <a:t>setbase</a:t>
            </a:r>
            <a:r>
              <a:rPr lang="en-US" altLang="zh-CN" sz="2000" b="1" dirty="0" smtClean="0">
                <a:latin typeface="+mj-ea"/>
                <a:ea typeface="+mj-ea"/>
              </a:rPr>
              <a:t>(10) &lt;&lt; </a:t>
            </a:r>
            <a:r>
              <a:rPr lang="en-US" altLang="zh-CN" sz="2000" b="1" dirty="0" err="1" smtClean="0">
                <a:latin typeface="+mj-ea"/>
                <a:ea typeface="+mj-ea"/>
              </a:rPr>
              <a:t>setw</a:t>
            </a:r>
            <a:r>
              <a:rPr lang="en-US" altLang="zh-CN" sz="2000" b="1" dirty="0" smtClean="0">
                <a:latin typeface="+mj-ea"/>
                <a:ea typeface="+mj-ea"/>
              </a:rPr>
              <a:t>(5) &lt;&lt; 255 &lt;&lt; </a:t>
            </a:r>
            <a:r>
              <a:rPr lang="en-US" altLang="zh-CN" sz="2000" b="1" dirty="0" err="1" smtClean="0">
                <a:latin typeface="+mj-ea"/>
                <a:ea typeface="+mj-ea"/>
              </a:rPr>
              <a:t>endl</a:t>
            </a:r>
            <a:r>
              <a:rPr lang="en-US" altLang="zh-CN" sz="2000" b="1" dirty="0" smtClean="0">
                <a:latin typeface="+mj-ea"/>
                <a:ea typeface="+mj-ea"/>
              </a:rPr>
              <a:t>;</a:t>
            </a:r>
            <a:br>
              <a:rPr lang="en-US" altLang="zh-CN" sz="2000" b="1" dirty="0" smtClean="0">
                <a:latin typeface="+mj-ea"/>
                <a:ea typeface="+mj-ea"/>
              </a:rPr>
            </a:br>
            <a:r>
              <a:rPr lang="en-US" altLang="zh-CN" sz="2000" b="1" dirty="0" smtClean="0">
                <a:latin typeface="+mj-ea"/>
                <a:ea typeface="+mj-ea"/>
              </a:rPr>
              <a:t>       	</a:t>
            </a:r>
            <a:r>
              <a:rPr lang="en-US" altLang="zh-CN" sz="2000" b="1" dirty="0" err="1" smtClean="0">
                <a:latin typeface="+mj-ea"/>
                <a:ea typeface="+mj-ea"/>
              </a:rPr>
              <a:t>cout</a:t>
            </a:r>
            <a:r>
              <a:rPr lang="en-US" altLang="zh-CN" sz="2000" b="1" dirty="0" smtClean="0">
                <a:latin typeface="+mj-ea"/>
                <a:ea typeface="+mj-ea"/>
              </a:rPr>
              <a:t> &lt;&lt; </a:t>
            </a:r>
            <a:r>
              <a:rPr lang="en-US" altLang="zh-CN" sz="2000" b="1" dirty="0" err="1" smtClean="0">
                <a:latin typeface="+mj-ea"/>
                <a:ea typeface="+mj-ea"/>
              </a:rPr>
              <a:t>setbase</a:t>
            </a:r>
            <a:r>
              <a:rPr lang="en-US" altLang="zh-CN" sz="2000" b="1" dirty="0" smtClean="0">
                <a:latin typeface="+mj-ea"/>
                <a:ea typeface="+mj-ea"/>
              </a:rPr>
              <a:t>(16) &lt;&lt; 255 &lt;&lt;</a:t>
            </a:r>
            <a:r>
              <a:rPr lang="en-US" altLang="zh-CN" sz="2000" b="1" dirty="0" err="1" smtClean="0">
                <a:latin typeface="+mj-ea"/>
                <a:ea typeface="+mj-ea"/>
              </a:rPr>
              <a:t>endl</a:t>
            </a:r>
            <a:r>
              <a:rPr lang="en-US" altLang="zh-CN" sz="2000" b="1" dirty="0" smtClean="0">
                <a:latin typeface="+mj-ea"/>
                <a:ea typeface="+mj-ea"/>
              </a:rPr>
              <a:t>;</a:t>
            </a:r>
          </a:p>
          <a:p>
            <a:pPr marL="0" indent="0" eaLnBrk="1" hangingPunct="1">
              <a:buNone/>
            </a:pPr>
            <a:r>
              <a:rPr lang="en-US" altLang="zh-CN" sz="2000" b="1" dirty="0" smtClean="0">
                <a:latin typeface="+mj-ea"/>
                <a:ea typeface="+mj-ea"/>
              </a:rPr>
              <a:t>    </a:t>
            </a:r>
            <a:r>
              <a:rPr lang="zh-CN" altLang="en-US" sz="2000" b="1" dirty="0" smtClean="0">
                <a:latin typeface="+mj-ea"/>
                <a:ea typeface="+mj-ea"/>
              </a:rPr>
              <a:t>结果是</a:t>
            </a:r>
            <a:r>
              <a:rPr lang="en-US" altLang="zh-CN" sz="2000" b="1" dirty="0" smtClean="0">
                <a:latin typeface="+mj-ea"/>
                <a:ea typeface="+mj-ea"/>
              </a:rPr>
              <a:t>:</a:t>
            </a:r>
            <a:br>
              <a:rPr lang="en-US" altLang="zh-CN" sz="2000" b="1" dirty="0" smtClean="0">
                <a:latin typeface="+mj-ea"/>
                <a:ea typeface="+mj-ea"/>
              </a:rPr>
            </a:br>
            <a:r>
              <a:rPr lang="en-US" altLang="zh-CN" sz="2000" b="1" dirty="0" smtClean="0">
                <a:latin typeface="+mj-ea"/>
                <a:ea typeface="+mj-ea"/>
              </a:rPr>
              <a:t>    (</a:t>
            </a:r>
            <a:r>
              <a:rPr lang="zh-CN" altLang="en-US" sz="2000" b="1" dirty="0" smtClean="0">
                <a:latin typeface="+mj-ea"/>
                <a:ea typeface="+mj-ea"/>
              </a:rPr>
              <a:t>空格</a:t>
            </a:r>
            <a:r>
              <a:rPr lang="en-US" altLang="zh-CN" sz="2000" b="1" dirty="0" smtClean="0">
                <a:latin typeface="+mj-ea"/>
                <a:ea typeface="+mj-ea"/>
              </a:rPr>
              <a:t>)(</a:t>
            </a:r>
            <a:r>
              <a:rPr lang="zh-CN" altLang="en-US" sz="2000" b="1" dirty="0" smtClean="0">
                <a:latin typeface="+mj-ea"/>
                <a:ea typeface="+mj-ea"/>
              </a:rPr>
              <a:t>空格</a:t>
            </a:r>
            <a:r>
              <a:rPr lang="en-US" altLang="zh-CN" sz="2000" b="1" dirty="0" smtClean="0">
                <a:latin typeface="+mj-ea"/>
                <a:ea typeface="+mj-ea"/>
              </a:rPr>
              <a:t>)377</a:t>
            </a:r>
            <a:br>
              <a:rPr lang="en-US" altLang="zh-CN" sz="2000" b="1" dirty="0" smtClean="0">
                <a:latin typeface="+mj-ea"/>
                <a:ea typeface="+mj-ea"/>
              </a:rPr>
            </a:br>
            <a:r>
              <a:rPr lang="en-US" altLang="zh-CN" sz="2000" b="1" dirty="0" smtClean="0">
                <a:latin typeface="+mj-ea"/>
                <a:ea typeface="+mj-ea"/>
              </a:rPr>
              <a:t>    (</a:t>
            </a:r>
            <a:r>
              <a:rPr lang="zh-CN" altLang="en-US" sz="2000" b="1" dirty="0" smtClean="0">
                <a:latin typeface="+mj-ea"/>
                <a:ea typeface="+mj-ea"/>
              </a:rPr>
              <a:t>空格</a:t>
            </a:r>
            <a:r>
              <a:rPr lang="en-US" altLang="zh-CN" sz="2000" b="1" dirty="0" smtClean="0">
                <a:latin typeface="+mj-ea"/>
                <a:ea typeface="+mj-ea"/>
              </a:rPr>
              <a:t>)(</a:t>
            </a:r>
            <a:r>
              <a:rPr lang="zh-CN" altLang="en-US" sz="2000" b="1" dirty="0" smtClean="0">
                <a:latin typeface="+mj-ea"/>
                <a:ea typeface="+mj-ea"/>
              </a:rPr>
              <a:t>空格</a:t>
            </a:r>
            <a:r>
              <a:rPr lang="en-US" altLang="zh-CN" sz="2000" b="1" dirty="0" smtClean="0">
                <a:latin typeface="+mj-ea"/>
                <a:ea typeface="+mj-ea"/>
              </a:rPr>
              <a:t>)255</a:t>
            </a:r>
            <a:br>
              <a:rPr lang="en-US" altLang="zh-CN" sz="2000" b="1" dirty="0" smtClean="0">
                <a:latin typeface="+mj-ea"/>
                <a:ea typeface="+mj-ea"/>
              </a:rPr>
            </a:br>
            <a:r>
              <a:rPr lang="en-US" altLang="zh-CN" sz="2000" b="1" dirty="0" smtClean="0">
                <a:latin typeface="+mj-ea"/>
                <a:ea typeface="+mj-ea"/>
              </a:rPr>
              <a:t>    </a:t>
            </a:r>
            <a:r>
              <a:rPr lang="en-US" altLang="zh-CN" sz="2000" b="1" dirty="0" smtClean="0">
                <a:solidFill>
                  <a:srgbClr val="FF3300"/>
                </a:solidFill>
                <a:latin typeface="+mj-ea"/>
                <a:ea typeface="+mj-ea"/>
              </a:rPr>
              <a:t>(</a:t>
            </a:r>
            <a:r>
              <a:rPr lang="zh-CN" altLang="en-US" sz="2000" b="1" dirty="0" smtClean="0">
                <a:solidFill>
                  <a:srgbClr val="FF3300"/>
                </a:solidFill>
                <a:latin typeface="+mj-ea"/>
                <a:ea typeface="+mj-ea"/>
              </a:rPr>
              <a:t>空格</a:t>
            </a:r>
            <a:r>
              <a:rPr lang="en-US" altLang="zh-CN" sz="2000" b="1" dirty="0" smtClean="0">
                <a:solidFill>
                  <a:srgbClr val="FF3300"/>
                </a:solidFill>
                <a:latin typeface="+mj-ea"/>
                <a:ea typeface="+mj-ea"/>
              </a:rPr>
              <a:t>)(</a:t>
            </a:r>
            <a:r>
              <a:rPr lang="zh-CN" altLang="en-US" sz="2000" b="1" dirty="0" smtClean="0">
                <a:solidFill>
                  <a:srgbClr val="FF3300"/>
                </a:solidFill>
                <a:latin typeface="+mj-ea"/>
                <a:ea typeface="+mj-ea"/>
              </a:rPr>
              <a:t>空格</a:t>
            </a:r>
            <a:r>
              <a:rPr lang="en-US" altLang="zh-CN" sz="2000" b="1" dirty="0" smtClean="0">
                <a:solidFill>
                  <a:srgbClr val="FF3300"/>
                </a:solidFill>
                <a:latin typeface="+mj-ea"/>
                <a:ea typeface="+mj-ea"/>
              </a:rPr>
              <a:t>)</a:t>
            </a:r>
            <a:r>
              <a:rPr lang="en-US" altLang="zh-CN" sz="2000" b="1" dirty="0" err="1" smtClean="0">
                <a:solidFill>
                  <a:srgbClr val="FF3300"/>
                </a:solidFill>
                <a:latin typeface="+mj-ea"/>
                <a:ea typeface="+mj-ea"/>
              </a:rPr>
              <a:t>ff</a:t>
            </a:r>
            <a:endParaRPr lang="en-US" altLang="zh-CN" sz="2000" b="1" dirty="0" smtClean="0">
              <a:solidFill>
                <a:srgbClr val="FF3300"/>
              </a:solidFill>
              <a:latin typeface="+mj-ea"/>
              <a:ea typeface="+mj-ea"/>
            </a:endParaRPr>
          </a:p>
          <a:p>
            <a:pPr eaLnBrk="1" hangingPunct="1"/>
            <a:r>
              <a:rPr lang="en-US" altLang="zh-CN" sz="2000" b="1" dirty="0" err="1" smtClean="0">
                <a:solidFill>
                  <a:srgbClr val="FF0000"/>
                </a:solidFill>
                <a:latin typeface="+mj-ea"/>
                <a:ea typeface="+mj-ea"/>
              </a:rPr>
              <a:t>setprecision</a:t>
            </a:r>
            <a:r>
              <a:rPr lang="en-US" altLang="zh-CN" sz="2000" b="1" dirty="0" smtClean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+mj-ea"/>
                <a:ea typeface="+mj-ea"/>
              </a:rPr>
              <a:t>int</a:t>
            </a:r>
            <a:r>
              <a:rPr lang="en-US" altLang="zh-CN" sz="2000" b="1" dirty="0" smtClean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latin typeface="+mj-ea"/>
                <a:ea typeface="+mj-ea"/>
              </a:rPr>
              <a:t>n)</a:t>
            </a:r>
            <a:r>
              <a:rPr lang="en-US" altLang="zh-CN" sz="2000" b="1" dirty="0" smtClean="0">
                <a:latin typeface="+mj-ea"/>
                <a:ea typeface="+mj-ea"/>
              </a:rPr>
              <a:t>: </a:t>
            </a:r>
            <a:r>
              <a:rPr lang="zh-CN" altLang="en-US" sz="2000" b="1" dirty="0" smtClean="0">
                <a:latin typeface="+mj-ea"/>
                <a:ea typeface="+mj-ea"/>
              </a:rPr>
              <a:t>控制输出流显示浮点数的数字个数。</a:t>
            </a:r>
            <a:r>
              <a:rPr lang="en-US" altLang="zh-CN" sz="2000" b="1" dirty="0" smtClean="0">
                <a:latin typeface="+mj-ea"/>
                <a:ea typeface="+mj-ea"/>
              </a:rPr>
              <a:t>C++</a:t>
            </a:r>
            <a:r>
              <a:rPr lang="zh-CN" altLang="en-US" sz="2000" b="1" dirty="0" smtClean="0">
                <a:latin typeface="+mj-ea"/>
                <a:ea typeface="+mj-ea"/>
              </a:rPr>
              <a:t>默认的流输出数值有效位是</a:t>
            </a:r>
            <a:r>
              <a:rPr lang="en-US" altLang="zh-CN" sz="2000" b="1" dirty="0" smtClean="0">
                <a:latin typeface="+mj-ea"/>
                <a:ea typeface="+mj-ea"/>
              </a:rPr>
              <a:t>6</a:t>
            </a:r>
            <a:r>
              <a:rPr lang="zh-CN" altLang="en-US" sz="2000" b="1" dirty="0" smtClean="0">
                <a:latin typeface="+mj-ea"/>
                <a:ea typeface="+mj-ea"/>
              </a:rPr>
              <a:t>。</a:t>
            </a:r>
            <a:endParaRPr lang="en-US" altLang="zh-CN" sz="2000" b="1" dirty="0" smtClean="0">
              <a:latin typeface="+mj-ea"/>
              <a:ea typeface="+mj-ea"/>
            </a:endParaRPr>
          </a:p>
          <a:p>
            <a:pPr eaLnBrk="1" hangingPunct="1"/>
            <a:r>
              <a:rPr lang="zh-CN" altLang="en-US" sz="2000" b="1" dirty="0" smtClean="0">
                <a:latin typeface="+mj-ea"/>
                <a:ea typeface="+mj-ea"/>
              </a:rPr>
              <a:t>如果</a:t>
            </a:r>
            <a:r>
              <a:rPr lang="en-US" altLang="zh-CN" sz="2000" b="1" dirty="0" err="1" smtClean="0">
                <a:latin typeface="+mj-ea"/>
                <a:ea typeface="+mj-ea"/>
              </a:rPr>
              <a:t>setprecision</a:t>
            </a:r>
            <a:r>
              <a:rPr lang="en-US" altLang="zh-CN" sz="2000" b="1" dirty="0" smtClean="0">
                <a:latin typeface="+mj-ea"/>
                <a:ea typeface="+mj-ea"/>
              </a:rPr>
              <a:t>(n)</a:t>
            </a:r>
            <a:r>
              <a:rPr lang="zh-CN" altLang="en-US" sz="2000" b="1" dirty="0" smtClean="0">
                <a:latin typeface="+mj-ea"/>
                <a:ea typeface="+mj-ea"/>
              </a:rPr>
              <a:t>与</a:t>
            </a:r>
            <a:r>
              <a:rPr lang="en-US" altLang="zh-CN" sz="2000" b="1" dirty="0" err="1" smtClean="0">
                <a:latin typeface="+mj-ea"/>
                <a:ea typeface="+mj-ea"/>
              </a:rPr>
              <a:t>setiosflags</a:t>
            </a:r>
            <a:r>
              <a:rPr lang="en-US" altLang="zh-CN" sz="2000" b="1" dirty="0" smtClean="0">
                <a:latin typeface="+mj-ea"/>
                <a:ea typeface="+mj-ea"/>
              </a:rPr>
              <a:t>(</a:t>
            </a:r>
            <a:r>
              <a:rPr lang="en-US" altLang="zh-CN" sz="2000" b="1" dirty="0" err="1" smtClean="0">
                <a:latin typeface="+mj-ea"/>
                <a:ea typeface="+mj-ea"/>
              </a:rPr>
              <a:t>ios</a:t>
            </a:r>
            <a:r>
              <a:rPr lang="en-US" altLang="zh-CN" sz="2000" b="1" dirty="0" smtClean="0">
                <a:latin typeface="+mj-ea"/>
                <a:ea typeface="+mj-ea"/>
              </a:rPr>
              <a:t>::fixed)</a:t>
            </a:r>
            <a:r>
              <a:rPr lang="zh-CN" altLang="en-US" sz="2000" b="1" dirty="0" smtClean="0">
                <a:latin typeface="+mj-ea"/>
                <a:ea typeface="+mj-ea"/>
              </a:rPr>
              <a:t>合用，可以控制小数点右边的数字个数。</a:t>
            </a:r>
            <a:r>
              <a:rPr lang="en-US" altLang="zh-CN" sz="2000" b="1" dirty="0" err="1" smtClean="0">
                <a:latin typeface="+mj-ea"/>
                <a:ea typeface="+mj-ea"/>
              </a:rPr>
              <a:t>setiosflags</a:t>
            </a:r>
            <a:r>
              <a:rPr lang="en-US" altLang="zh-CN" sz="2000" b="1" dirty="0" smtClean="0">
                <a:latin typeface="+mj-ea"/>
                <a:ea typeface="+mj-ea"/>
              </a:rPr>
              <a:t>(</a:t>
            </a:r>
            <a:r>
              <a:rPr lang="en-US" altLang="zh-CN" sz="2000" b="1" dirty="0" err="1" smtClean="0">
                <a:latin typeface="+mj-ea"/>
                <a:ea typeface="+mj-ea"/>
              </a:rPr>
              <a:t>ios</a:t>
            </a:r>
            <a:r>
              <a:rPr lang="en-US" altLang="zh-CN" sz="2000" b="1" dirty="0" smtClean="0">
                <a:latin typeface="+mj-ea"/>
                <a:ea typeface="+mj-ea"/>
              </a:rPr>
              <a:t>::fixed)</a:t>
            </a:r>
            <a:r>
              <a:rPr lang="zh-CN" altLang="en-US" sz="2000" b="1" dirty="0" smtClean="0">
                <a:latin typeface="+mj-ea"/>
                <a:ea typeface="+mj-ea"/>
              </a:rPr>
              <a:t>是用定点方式表示实数</a:t>
            </a:r>
            <a:r>
              <a:rPr lang="zh-CN" altLang="en-US" sz="2000" b="1" dirty="0" smtClean="0">
                <a:latin typeface="+mj-ea"/>
                <a:ea typeface="+mj-ea"/>
              </a:rPr>
              <a:t>。</a:t>
            </a:r>
            <a:endParaRPr lang="en-US" altLang="zh-CN" sz="2000" b="1" dirty="0" smtClean="0">
              <a:latin typeface="+mj-ea"/>
              <a:ea typeface="+mj-ea"/>
            </a:endParaRPr>
          </a:p>
          <a:p>
            <a:pPr eaLnBrk="1" hangingPunct="1"/>
            <a:r>
              <a:rPr lang="zh-CN" altLang="en-US" sz="2000" b="1" dirty="0" smtClean="0">
                <a:latin typeface="+mj-ea"/>
                <a:ea typeface="+mj-ea"/>
              </a:rPr>
              <a:t>如果</a:t>
            </a:r>
            <a:r>
              <a:rPr lang="zh-CN" altLang="en-US" sz="2000" b="1" dirty="0" smtClean="0">
                <a:latin typeface="+mj-ea"/>
                <a:ea typeface="+mj-ea"/>
              </a:rPr>
              <a:t>与</a:t>
            </a:r>
            <a:r>
              <a:rPr lang="en-US" altLang="zh-CN" sz="2000" b="1" dirty="0" err="1" smtClean="0">
                <a:latin typeface="+mj-ea"/>
                <a:ea typeface="+mj-ea"/>
              </a:rPr>
              <a:t>setiosnags</a:t>
            </a:r>
            <a:r>
              <a:rPr lang="en-US" altLang="zh-CN" sz="2000" b="1" dirty="0" smtClean="0">
                <a:latin typeface="+mj-ea"/>
                <a:ea typeface="+mj-ea"/>
              </a:rPr>
              <a:t>(</a:t>
            </a:r>
            <a:r>
              <a:rPr lang="en-US" altLang="zh-CN" sz="2000" b="1" dirty="0" err="1" smtClean="0">
                <a:latin typeface="+mj-ea"/>
                <a:ea typeface="+mj-ea"/>
              </a:rPr>
              <a:t>ios</a:t>
            </a:r>
            <a:r>
              <a:rPr lang="en-US" altLang="zh-CN" sz="2000" b="1" dirty="0" smtClean="0">
                <a:latin typeface="+mj-ea"/>
                <a:ea typeface="+mj-ea"/>
              </a:rPr>
              <a:t>::scientific)</a:t>
            </a:r>
            <a:r>
              <a:rPr lang="zh-CN" altLang="en-US" sz="2000" b="1" dirty="0" smtClean="0">
                <a:latin typeface="+mj-ea"/>
                <a:ea typeface="+mj-ea"/>
              </a:rPr>
              <a:t>合用， 可以控制指数表示法的小数位数。</a:t>
            </a:r>
            <a:r>
              <a:rPr lang="en-US" altLang="zh-CN" sz="2000" b="1" dirty="0" err="1" smtClean="0">
                <a:latin typeface="+mj-ea"/>
                <a:ea typeface="+mj-ea"/>
              </a:rPr>
              <a:t>setiosflags</a:t>
            </a:r>
            <a:r>
              <a:rPr lang="en-US" altLang="zh-CN" sz="2000" b="1" dirty="0" smtClean="0">
                <a:latin typeface="+mj-ea"/>
                <a:ea typeface="+mj-ea"/>
              </a:rPr>
              <a:t>(</a:t>
            </a:r>
            <a:r>
              <a:rPr lang="en-US" altLang="zh-CN" sz="2000" b="1" dirty="0" err="1" smtClean="0">
                <a:latin typeface="+mj-ea"/>
                <a:ea typeface="+mj-ea"/>
              </a:rPr>
              <a:t>ios</a:t>
            </a:r>
            <a:r>
              <a:rPr lang="en-US" altLang="zh-CN" sz="2000" b="1" dirty="0" smtClean="0">
                <a:latin typeface="+mj-ea"/>
                <a:ea typeface="+mj-ea"/>
              </a:rPr>
              <a:t>::scientific)</a:t>
            </a:r>
            <a:r>
              <a:rPr lang="zh-CN" altLang="en-US" sz="2000" b="1" dirty="0" smtClean="0">
                <a:latin typeface="+mj-ea"/>
                <a:ea typeface="+mj-ea"/>
              </a:rPr>
              <a:t>是用指数方式表示实数。</a:t>
            </a:r>
            <a:br>
              <a:rPr lang="zh-CN" altLang="en-US" sz="2000" b="1" dirty="0" smtClean="0">
                <a:latin typeface="+mj-ea"/>
                <a:ea typeface="+mj-ea"/>
              </a:rPr>
            </a:br>
            <a:endParaRPr lang="zh-CN" altLang="en-US" sz="2000" b="1" dirty="0" smtClean="0">
              <a:latin typeface="+mj-ea"/>
              <a:ea typeface="+mj-ea"/>
            </a:endParaRP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z="2400" smtClean="0"/>
              <a:t>setbase(int n), setprecision(int n)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black">
          <a:xfrm>
            <a:off x="2971800" y="3124200"/>
            <a:ext cx="4038600" cy="4667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00050" indent="-4000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 2" panose="05020102010507070707" pitchFamily="18" charset="2"/>
              <a:buNone/>
            </a:pPr>
            <a:r>
              <a:rPr lang="zh-CN" altLang="en-US" sz="2400" b="1">
                <a:solidFill>
                  <a:srgbClr val="FF3300"/>
                </a:solidFill>
                <a:ea typeface="楷体_GB2312" pitchFamily="49" charset="-122"/>
              </a:rPr>
              <a:t>最后一行没有新的</a:t>
            </a:r>
            <a:r>
              <a:rPr lang="en-US" altLang="zh-CN" sz="2400" b="1">
                <a:solidFill>
                  <a:srgbClr val="FF3300"/>
                </a:solidFill>
                <a:ea typeface="楷体_GB2312" pitchFamily="49" charset="-122"/>
              </a:rPr>
              <a:t>setw()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08563B75-5A3E-4832-B023-8BB54212247F}" type="slidenum">
              <a:rPr lang="en-US" altLang="zh-CN" sz="1200"/>
              <a:pPr>
                <a:spcAft>
                  <a:spcPct val="0"/>
                </a:spcAft>
                <a:buClrTx/>
                <a:buFontTx/>
                <a:buNone/>
              </a:pPr>
              <a:t>13</a:t>
            </a:fld>
            <a:endParaRPr lang="en-US" altLang="zh-CN" sz="120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458200" cy="4983162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Initializing an array in a declaration with an initializer list (Cont.)</a:t>
            </a:r>
          </a:p>
          <a:p>
            <a:pPr lvl="1"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如果初始化列表中的数据个数比数组元素少</a:t>
            </a:r>
          </a:p>
          <a:p>
            <a:pPr lvl="2" eaLnBrk="1" hangingPunct="1"/>
            <a:r>
              <a:rPr lang="en-US" altLang="zh-CN" dirty="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Remaining elements are initialized to zero</a:t>
            </a:r>
          </a:p>
          <a:p>
            <a:pPr lvl="2" eaLnBrk="1" hangingPunct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Example</a:t>
            </a:r>
          </a:p>
          <a:p>
            <a:pPr lvl="3" eaLnBrk="1" hangingPunct="1">
              <a:buFont typeface="Wingdings 2" panose="05020102010507070707" pitchFamily="18" charset="2"/>
              <a:buNone/>
            </a:pPr>
            <a:r>
              <a:rPr lang="en-US" altLang="zh-CN" sz="2000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n[ </a:t>
            </a:r>
            <a:r>
              <a:rPr lang="en-US" altLang="zh-CN" sz="2000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 = { 8 };</a:t>
            </a:r>
          </a:p>
          <a:p>
            <a:pPr lvl="4" eaLnBrk="1" hangingPunct="1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Explicitly(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显式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initializes first element to </a:t>
            </a:r>
            <a:r>
              <a:rPr lang="en-US" altLang="zh-CN" sz="2000" dirty="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eight</a:t>
            </a:r>
          </a:p>
          <a:p>
            <a:pPr lvl="4" eaLnBrk="1" hangingPunct="1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Implicitly(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隐式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initializes remaining nine elements to </a:t>
            </a:r>
            <a:r>
              <a:rPr lang="en-US" altLang="zh-CN" sz="2000" dirty="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zero</a:t>
            </a:r>
          </a:p>
          <a:p>
            <a:pPr lvl="1" eaLnBrk="1" hangingPunct="1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如果初始化列表中的数据个数比数组元素多</a:t>
            </a:r>
          </a:p>
          <a:p>
            <a:pPr lvl="2" eaLnBrk="1" hangingPunct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Compilation error</a:t>
            </a:r>
          </a:p>
        </p:txBody>
      </p:sp>
      <p:sp>
        <p:nvSpPr>
          <p:cNvPr id="18436" name="Rectangle 5"/>
          <p:cNvSpPr>
            <a:spLocks noRot="1" noChangeArrowheads="1"/>
          </p:cNvSpPr>
          <p:nvPr/>
        </p:nvSpPr>
        <p:spPr bwMode="auto">
          <a:xfrm>
            <a:off x="152400" y="609600"/>
            <a:ext cx="8839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zh-CN" sz="3600" b="1">
                <a:solidFill>
                  <a:srgbClr val="051AB3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3 Examples Using Arrays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A449FF4F-879F-4082-9B62-5AFF8ADBF947}" type="slidenum">
              <a:rPr lang="en-US" altLang="zh-CN" sz="1200"/>
              <a:pPr>
                <a:spcAft>
                  <a:spcPct val="0"/>
                </a:spcAft>
                <a:buClrTx/>
                <a:buFontTx/>
                <a:buNone/>
              </a:pPr>
              <a:t>14</a:t>
            </a:fld>
            <a:endParaRPr lang="en-US" altLang="zh-CN" sz="1200"/>
          </a:p>
        </p:txBody>
      </p:sp>
      <p:graphicFrame>
        <p:nvGraphicFramePr>
          <p:cNvPr id="19459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9928790"/>
              </p:ext>
            </p:extLst>
          </p:nvPr>
        </p:nvGraphicFramePr>
        <p:xfrm>
          <a:off x="381000" y="838200"/>
          <a:ext cx="9188450" cy="468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9" name="Document" r:id="rId3" imgW="7074123" imgH="3602658" progId="Word.Document.8">
                  <p:embed/>
                </p:oleObj>
              </mc:Choice>
              <mc:Fallback>
                <p:oleObj name="Document" r:id="rId3" imgW="7074123" imgH="3602658" progId="Word.Document.8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838200"/>
                        <a:ext cx="9188450" cy="468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25" name="Text Box 5"/>
          <p:cNvSpPr txBox="1">
            <a:spLocks noChangeArrowheads="1"/>
          </p:cNvSpPr>
          <p:nvPr/>
        </p:nvSpPr>
        <p:spPr bwMode="auto">
          <a:xfrm>
            <a:off x="3962400" y="3276600"/>
            <a:ext cx="2667000" cy="346075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Declare </a:t>
            </a:r>
            <a:r>
              <a:rPr lang="en-US" altLang="zh-CN" sz="1600" b="1">
                <a:latin typeface="Courier New" panose="02070309020205020404" pitchFamily="49" charset="0"/>
                <a:cs typeface="Times New Roman" panose="02020603050405020304" pitchFamily="18" charset="0"/>
              </a:rPr>
              <a:t>n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 as an array of </a:t>
            </a:r>
            <a:r>
              <a:rPr lang="en-US" altLang="zh-CN" sz="1600" b="1"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440326" name="Line 6"/>
          <p:cNvSpPr>
            <a:spLocks noChangeShapeType="1"/>
          </p:cNvSpPr>
          <p:nvPr/>
        </p:nvSpPr>
        <p:spPr bwMode="auto">
          <a:xfrm flipH="1">
            <a:off x="2286000" y="3581400"/>
            <a:ext cx="1676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40327" name="Text Box 7"/>
          <p:cNvSpPr txBox="1">
            <a:spLocks noChangeArrowheads="1"/>
          </p:cNvSpPr>
          <p:nvPr/>
        </p:nvSpPr>
        <p:spPr bwMode="auto">
          <a:xfrm>
            <a:off x="5867400" y="3657600"/>
            <a:ext cx="2209800" cy="590550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Compiler uses initializer list to initialize array</a:t>
            </a:r>
          </a:p>
        </p:txBody>
      </p:sp>
      <p:sp>
        <p:nvSpPr>
          <p:cNvPr id="440328" name="Line 8"/>
          <p:cNvSpPr>
            <a:spLocks noChangeShapeType="1"/>
          </p:cNvSpPr>
          <p:nvPr/>
        </p:nvSpPr>
        <p:spPr bwMode="auto">
          <a:xfrm flipH="1">
            <a:off x="5257800" y="38862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0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0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0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0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25" grpId="0" animBg="1"/>
      <p:bldP spid="440326" grpId="0" animBg="1"/>
      <p:bldP spid="440327" grpId="0" animBg="1"/>
      <p:bldP spid="44032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563FDAB1-5079-40A6-847C-0F9A249CC772}" type="slidenum">
              <a:rPr lang="en-US" altLang="zh-CN" sz="1200"/>
              <a:pPr>
                <a:spcAft>
                  <a:spcPct val="0"/>
                </a:spcAft>
                <a:buClrTx/>
                <a:buFontTx/>
                <a:buNone/>
              </a:pPr>
              <a:t>15</a:t>
            </a:fld>
            <a:endParaRPr lang="en-US" altLang="zh-CN" sz="1200"/>
          </a:p>
        </p:txBody>
      </p:sp>
      <p:graphicFrame>
        <p:nvGraphicFramePr>
          <p:cNvPr id="20483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8092201"/>
              </p:ext>
            </p:extLst>
          </p:nvPr>
        </p:nvGraphicFramePr>
        <p:xfrm>
          <a:off x="381000" y="685800"/>
          <a:ext cx="8532813" cy="470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9" name="Document" r:id="rId3" imgW="7056048" imgH="3897201" progId="Word.Document.8">
                  <p:embed/>
                </p:oleObj>
              </mc:Choice>
              <mc:Fallback>
                <p:oleObj name="Document" r:id="rId3" imgW="7056048" imgH="3897201" progId="Word.Document.8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685800"/>
                        <a:ext cx="8532813" cy="470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6F6C5E2F-E592-4DAF-902E-508460AD9B7C}" type="slidenum">
              <a:rPr lang="en-US" altLang="zh-CN" sz="1200"/>
              <a:pPr>
                <a:spcAft>
                  <a:spcPct val="0"/>
                </a:spcAft>
                <a:buClrTx/>
                <a:buFontTx/>
                <a:buNone/>
              </a:pPr>
              <a:t>16</a:t>
            </a:fld>
            <a:endParaRPr lang="en-US" altLang="zh-CN" sz="1200"/>
          </a:p>
        </p:txBody>
      </p:sp>
      <p:sp>
        <p:nvSpPr>
          <p:cNvPr id="21507" name="Rectangle 2"/>
          <p:cNvSpPr>
            <a:spLocks noRot="1" noChangeArrowheads="1"/>
          </p:cNvSpPr>
          <p:nvPr/>
        </p:nvSpPr>
        <p:spPr bwMode="auto">
          <a:xfrm>
            <a:off x="152400" y="609600"/>
            <a:ext cx="8839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zh-CN" sz="3600" b="1">
                <a:solidFill>
                  <a:srgbClr val="051AB3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3 Examples Using Arrays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610600" cy="35353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z="2800" b="1" dirty="0" smtClean="0">
                <a:latin typeface="Arial Narrow" panose="020B0606020202030204" pitchFamily="34" charset="0"/>
                <a:ea typeface="黑体" panose="02010609060101010101" pitchFamily="49" charset="-122"/>
              </a:rPr>
              <a:t>Constant variables(</a:t>
            </a:r>
            <a:r>
              <a:rPr lang="zh-CN" altLang="en-US" sz="2800" b="1" dirty="0" smtClean="0">
                <a:latin typeface="Arial Narrow" panose="020B0606020202030204" pitchFamily="34" charset="0"/>
                <a:ea typeface="黑体" panose="02010609060101010101" pitchFamily="49" charset="-122"/>
              </a:rPr>
              <a:t>常变量</a:t>
            </a:r>
            <a:r>
              <a:rPr lang="en-US" altLang="zh-CN" sz="2800" b="1" dirty="0" smtClean="0">
                <a:latin typeface="Arial Narrow" panose="020B0606020202030204" pitchFamily="34" charset="0"/>
                <a:ea typeface="黑体" panose="02010609060101010101" pitchFamily="49" charset="-122"/>
              </a:rPr>
              <a:t>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800" b="1" dirty="0" err="1" smtClean="0">
                <a:latin typeface="Arial Narrow" panose="020B0606020202030204" pitchFamily="34" charset="0"/>
                <a:ea typeface="黑体" panose="02010609060101010101" pitchFamily="49" charset="-122"/>
              </a:rPr>
              <a:t>const</a:t>
            </a:r>
            <a:r>
              <a:rPr lang="en-US" altLang="zh-CN" sz="2800" b="1" dirty="0" smtClean="0">
                <a:latin typeface="Arial Narrow" panose="020B060602020203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2800" b="1" dirty="0" smtClean="0">
                <a:latin typeface="Arial Narrow" panose="020B0606020202030204" pitchFamily="34" charset="0"/>
                <a:ea typeface="黑体" panose="02010609060101010101" pitchFamily="49" charset="-122"/>
              </a:rPr>
              <a:t>修饰符，又称为</a:t>
            </a:r>
            <a:r>
              <a:rPr lang="zh-CN" altLang="en-US" sz="2800" b="1" dirty="0" smtClean="0">
                <a:solidFill>
                  <a:srgbClr val="FF3300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常变量</a:t>
            </a:r>
            <a:r>
              <a:rPr lang="zh-CN" altLang="en-US" sz="2800" b="1" dirty="0" smtClean="0">
                <a:latin typeface="Arial Narrow" panose="020B0606020202030204" pitchFamily="34" charset="0"/>
                <a:ea typeface="黑体" panose="02010609060101010101" pitchFamily="49" charset="-122"/>
              </a:rPr>
              <a:t>或</a:t>
            </a:r>
            <a:r>
              <a:rPr lang="zh-CN" altLang="en-US" sz="2800" b="1" dirty="0" smtClean="0">
                <a:solidFill>
                  <a:srgbClr val="FF3300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只读变量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FF3300"/>
                </a:solidFill>
                <a:latin typeface="Arial Narrow" panose="020B0606020202030204" pitchFamily="34" charset="0"/>
                <a:ea typeface="楷体_GB2312" pitchFamily="49" charset="-122"/>
              </a:rPr>
              <a:t>声明时必须进行初始化，且以后不能修改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800" b="1" dirty="0" smtClean="0">
                <a:latin typeface="Arial Narrow" panose="020B0606020202030204" pitchFamily="34" charset="0"/>
                <a:ea typeface="黑体" panose="02010609060101010101" pitchFamily="49" charset="-122"/>
              </a:rPr>
              <a:t>使用常变量来声明数组长度使程序更加灵活，避免了 “</a:t>
            </a:r>
            <a:r>
              <a:rPr lang="en-US" altLang="zh-CN" sz="2800" b="1" dirty="0" smtClean="0">
                <a:latin typeface="Arial Narrow" panose="020B0606020202030204" pitchFamily="34" charset="0"/>
                <a:ea typeface="黑体" panose="02010609060101010101" pitchFamily="49" charset="-122"/>
              </a:rPr>
              <a:t>magic numbers”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28A2890E-B734-41D7-9B78-B78E208BF0C5}" type="slidenum">
              <a:rPr lang="en-US" altLang="zh-CN" sz="1200"/>
              <a:pPr>
                <a:spcAft>
                  <a:spcPct val="0"/>
                </a:spcAft>
                <a:buClrTx/>
                <a:buFontTx/>
                <a:buNone/>
              </a:pPr>
              <a:t>17</a:t>
            </a:fld>
            <a:endParaRPr lang="en-US" altLang="zh-CN" sz="1200"/>
          </a:p>
        </p:txBody>
      </p:sp>
      <p:sp>
        <p:nvSpPr>
          <p:cNvPr id="409602" name="Rectangle 2"/>
          <p:cNvSpPr>
            <a:spLocks noRot="1" noChangeArrowheads="1"/>
          </p:cNvSpPr>
          <p:nvPr/>
        </p:nvSpPr>
        <p:spPr bwMode="auto">
          <a:xfrm>
            <a:off x="1116013" y="1771650"/>
            <a:ext cx="7777162" cy="1428750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zh-CN" altLang="en-US" sz="2800" b="1">
                <a:solidFill>
                  <a:srgbClr val="FF3300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性能提示：</a:t>
            </a:r>
            <a:r>
              <a:rPr lang="zh-CN" altLang="en-US" sz="2800" b="1">
                <a:solidFill>
                  <a:srgbClr val="051AB3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假如不是在执行时用赋值语句来初始化数组，而是在编译时用一个数组初始化列表来初始化数组，程序执行速度会更快。</a:t>
            </a:r>
          </a:p>
        </p:txBody>
      </p:sp>
      <p:pic>
        <p:nvPicPr>
          <p:cNvPr id="2253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1901825"/>
            <a:ext cx="889000" cy="87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533" name="Rectangle 4"/>
          <p:cNvSpPr>
            <a:spLocks noRot="1" noChangeArrowheads="1"/>
          </p:cNvSpPr>
          <p:nvPr/>
        </p:nvSpPr>
        <p:spPr bwMode="auto">
          <a:xfrm>
            <a:off x="152400" y="609600"/>
            <a:ext cx="8839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zh-CN" sz="3600" b="1">
                <a:solidFill>
                  <a:srgbClr val="051AB3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3 Examples Using Arrays</a:t>
            </a:r>
          </a:p>
        </p:txBody>
      </p:sp>
      <p:sp>
        <p:nvSpPr>
          <p:cNvPr id="409605" name="Rectangle 5"/>
          <p:cNvSpPr>
            <a:spLocks noRot="1" noChangeArrowheads="1"/>
          </p:cNvSpPr>
          <p:nvPr/>
        </p:nvSpPr>
        <p:spPr bwMode="auto">
          <a:xfrm>
            <a:off x="1143000" y="3646488"/>
            <a:ext cx="7750175" cy="1230312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zh-CN" altLang="en-US" sz="2800" b="1">
                <a:solidFill>
                  <a:srgbClr val="FF3300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常见编程错误：</a:t>
            </a:r>
            <a:r>
              <a:rPr lang="zh-CN" altLang="en-US" sz="2800" b="1">
                <a:solidFill>
                  <a:srgbClr val="051AB3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只有常变量才可用于声明自动和静态数组的长度。不用常变量会造成语法错误。</a:t>
            </a:r>
          </a:p>
        </p:txBody>
      </p:sp>
      <p:pic>
        <p:nvPicPr>
          <p:cNvPr id="2253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3676650"/>
            <a:ext cx="844550" cy="833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09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09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02" grpId="0" animBg="1"/>
      <p:bldP spid="40960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C28265F5-83D8-4126-8183-7506A065CF5E}" type="slidenum">
              <a:rPr lang="en-US" altLang="zh-CN" sz="1200"/>
              <a:pPr>
                <a:spcAft>
                  <a:spcPct val="0"/>
                </a:spcAft>
                <a:buClrTx/>
                <a:buFontTx/>
                <a:buNone/>
              </a:pPr>
              <a:t>18</a:t>
            </a:fld>
            <a:endParaRPr lang="en-US" altLang="zh-CN" sz="1200"/>
          </a:p>
        </p:txBody>
      </p:sp>
      <p:graphicFrame>
        <p:nvGraphicFramePr>
          <p:cNvPr id="23555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0106224"/>
              </p:ext>
            </p:extLst>
          </p:nvPr>
        </p:nvGraphicFramePr>
        <p:xfrm>
          <a:off x="228600" y="609600"/>
          <a:ext cx="8915400" cy="5233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8" name="文档" r:id="rId3" imgW="6668918" imgH="3967143" progId="Word.Document.8">
                  <p:embed/>
                </p:oleObj>
              </mc:Choice>
              <mc:Fallback>
                <p:oleObj name="文档" r:id="rId3" imgW="6668918" imgH="3967143" progId="Word.Document.8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609600"/>
                        <a:ext cx="8915400" cy="5233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2373" name="Text Box 5"/>
          <p:cNvSpPr txBox="1">
            <a:spLocks noChangeArrowheads="1"/>
          </p:cNvSpPr>
          <p:nvPr/>
        </p:nvSpPr>
        <p:spPr bwMode="auto">
          <a:xfrm>
            <a:off x="4038600" y="3048000"/>
            <a:ext cx="3429000" cy="590550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Declare </a:t>
            </a:r>
            <a:r>
              <a:rPr lang="en-US" altLang="zh-CN" sz="160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 variable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>
                <a:latin typeface="Courier New" panose="02070309020205020404" pitchFamily="49" charset="0"/>
                <a:cs typeface="Times New Roman" panose="02020603050405020304" pitchFamily="18" charset="0"/>
              </a:rPr>
              <a:t>arraySize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 using the </a:t>
            </a:r>
            <a:r>
              <a:rPr lang="en-US" altLang="zh-CN" sz="1600" b="1">
                <a:latin typeface="Courier New" panose="02070309020205020404" pitchFamily="49" charset="0"/>
                <a:cs typeface="Times New Roman" panose="02020603050405020304" pitchFamily="18" charset="0"/>
              </a:rPr>
              <a:t>const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 keyword</a:t>
            </a:r>
          </a:p>
        </p:txBody>
      </p:sp>
      <p:sp>
        <p:nvSpPr>
          <p:cNvPr id="442374" name="Line 6"/>
          <p:cNvSpPr>
            <a:spLocks noChangeShapeType="1"/>
          </p:cNvSpPr>
          <p:nvPr/>
        </p:nvSpPr>
        <p:spPr bwMode="auto">
          <a:xfrm flipH="1">
            <a:off x="2362200" y="3276600"/>
            <a:ext cx="1676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42375" name="Text Box 7"/>
          <p:cNvSpPr txBox="1">
            <a:spLocks noChangeArrowheads="1"/>
          </p:cNvSpPr>
          <p:nvPr/>
        </p:nvSpPr>
        <p:spPr bwMode="auto">
          <a:xfrm>
            <a:off x="3733800" y="6022512"/>
            <a:ext cx="3733800" cy="346075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Use array index to assign element’s value</a:t>
            </a:r>
          </a:p>
        </p:txBody>
      </p:sp>
      <p:sp>
        <p:nvSpPr>
          <p:cNvPr id="442376" name="Line 8"/>
          <p:cNvSpPr>
            <a:spLocks noChangeShapeType="1"/>
          </p:cNvSpPr>
          <p:nvPr/>
        </p:nvSpPr>
        <p:spPr bwMode="auto">
          <a:xfrm flipH="1" flipV="1">
            <a:off x="1905000" y="5597525"/>
            <a:ext cx="1828800" cy="474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442377" name="Line 9"/>
          <p:cNvSpPr>
            <a:spLocks noChangeShapeType="1"/>
          </p:cNvSpPr>
          <p:nvPr/>
        </p:nvSpPr>
        <p:spPr bwMode="auto">
          <a:xfrm flipH="1" flipV="1">
            <a:off x="3048000" y="5597525"/>
            <a:ext cx="685800" cy="474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442378" name="Text Box 10"/>
          <p:cNvSpPr txBox="1">
            <a:spLocks noChangeArrowheads="1"/>
          </p:cNvSpPr>
          <p:nvPr/>
        </p:nvSpPr>
        <p:spPr bwMode="auto">
          <a:xfrm>
            <a:off x="5257800" y="4038600"/>
            <a:ext cx="3429000" cy="712788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Declare array that contains 10 </a:t>
            </a:r>
            <a:r>
              <a:rPr lang="en-US" altLang="zh-CN" sz="1600" b="1"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pPr algn="ctr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行可改为：</a:t>
            </a:r>
            <a:r>
              <a:rPr lang="en-US" altLang="zh-CN" sz="16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arraySize = 10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</a:p>
        </p:txBody>
      </p:sp>
      <p:sp>
        <p:nvSpPr>
          <p:cNvPr id="442379" name="Line 11"/>
          <p:cNvSpPr>
            <a:spLocks noChangeShapeType="1"/>
          </p:cNvSpPr>
          <p:nvPr/>
        </p:nvSpPr>
        <p:spPr bwMode="auto">
          <a:xfrm flipH="1">
            <a:off x="2819400" y="4191000"/>
            <a:ext cx="2362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373" grpId="0" animBg="1"/>
      <p:bldP spid="442374" grpId="0" animBg="1"/>
      <p:bldP spid="442375" grpId="0" animBg="1"/>
      <p:bldP spid="442376" grpId="0" animBg="1"/>
      <p:bldP spid="442377" grpId="0" animBg="1"/>
      <p:bldP spid="442378" grpId="0" animBg="1"/>
      <p:bldP spid="44237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E1AC491F-DDCA-497C-B35D-256650B70B2C}" type="slidenum">
              <a:rPr lang="en-US" altLang="zh-CN" sz="1200"/>
              <a:pPr>
                <a:spcAft>
                  <a:spcPct val="0"/>
                </a:spcAft>
                <a:buClrTx/>
                <a:buFontTx/>
                <a:buNone/>
              </a:pPr>
              <a:t>19</a:t>
            </a:fld>
            <a:endParaRPr lang="en-US" altLang="zh-CN" sz="1200"/>
          </a:p>
        </p:txBody>
      </p:sp>
      <p:graphicFrame>
        <p:nvGraphicFramePr>
          <p:cNvPr id="24579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002231"/>
              </p:ext>
            </p:extLst>
          </p:nvPr>
        </p:nvGraphicFramePr>
        <p:xfrm>
          <a:off x="356857" y="762000"/>
          <a:ext cx="8839200" cy="521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5" name="Document" r:id="rId3" imgW="7056048" imgH="4163402" progId="Word.Document.8">
                  <p:embed/>
                </p:oleObj>
              </mc:Choice>
              <mc:Fallback>
                <p:oleObj name="Document" r:id="rId3" imgW="7056048" imgH="4163402" progId="Word.Document.8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857" y="762000"/>
                        <a:ext cx="8839200" cy="521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381000" y="623888"/>
            <a:ext cx="8542338" cy="671512"/>
          </a:xfrm>
        </p:spPr>
        <p:txBody>
          <a:bodyPr/>
          <a:lstStyle/>
          <a:p>
            <a:pPr eaLnBrk="1" hangingPunct="1"/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4-1 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数组的创建与使用</a:t>
            </a:r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24E93D50-315C-459B-82A3-A98D074878C6}" type="slidenum">
              <a:rPr lang="en-US" altLang="zh-CN" sz="1200"/>
              <a:pPr>
                <a:spcAft>
                  <a:spcPct val="0"/>
                </a:spcAft>
                <a:buClrTx/>
                <a:buFontTx/>
                <a:buNone/>
              </a:pPr>
              <a:t>2</a:t>
            </a:fld>
            <a:endParaRPr lang="en-US" altLang="zh-CN" sz="120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3483266871"/>
              </p:ext>
            </p:extLst>
          </p:nvPr>
        </p:nvGraphicFramePr>
        <p:xfrm>
          <a:off x="304800" y="1524000"/>
          <a:ext cx="6096000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pull dir="r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3D3D155E-52F2-4AA8-8D28-FB3E35041D2D}" type="slidenum">
              <a:rPr lang="en-US" altLang="zh-CN" sz="1200"/>
              <a:pPr>
                <a:spcAft>
                  <a:spcPct val="0"/>
                </a:spcAft>
                <a:buClrTx/>
                <a:buFontTx/>
                <a:buNone/>
              </a:pPr>
              <a:t>20</a:t>
            </a:fld>
            <a:endParaRPr lang="en-US" altLang="zh-CN" sz="1200"/>
          </a:p>
        </p:txBody>
      </p:sp>
      <p:graphicFrame>
        <p:nvGraphicFramePr>
          <p:cNvPr id="25603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7815760"/>
              </p:ext>
            </p:extLst>
          </p:nvPr>
        </p:nvGraphicFramePr>
        <p:xfrm>
          <a:off x="280193" y="381000"/>
          <a:ext cx="8126413" cy="659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7" name="Document" r:id="rId4" imgW="7128897" imgH="5771877" progId="Word.Document.8">
                  <p:embed/>
                </p:oleObj>
              </mc:Choice>
              <mc:Fallback>
                <p:oleObj name="Document" r:id="rId4" imgW="7128897" imgH="5771877" progId="Word.Document.8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193" y="381000"/>
                        <a:ext cx="8126413" cy="6596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4421" name="Text Box 5"/>
          <p:cNvSpPr txBox="1">
            <a:spLocks noChangeArrowheads="1"/>
          </p:cNvSpPr>
          <p:nvPr/>
        </p:nvSpPr>
        <p:spPr bwMode="auto">
          <a:xfrm>
            <a:off x="3861593" y="1219200"/>
            <a:ext cx="4419600" cy="346075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Must initialize a constant at the time of declaration</a:t>
            </a:r>
          </a:p>
        </p:txBody>
      </p:sp>
      <p:sp>
        <p:nvSpPr>
          <p:cNvPr id="444422" name="Line 6"/>
          <p:cNvSpPr>
            <a:spLocks noChangeShapeType="1"/>
          </p:cNvSpPr>
          <p:nvPr/>
        </p:nvSpPr>
        <p:spPr bwMode="auto">
          <a:xfrm flipH="1">
            <a:off x="2032793" y="1295400"/>
            <a:ext cx="1828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44423" name="Text Box 7"/>
          <p:cNvSpPr txBox="1">
            <a:spLocks noChangeArrowheads="1"/>
          </p:cNvSpPr>
          <p:nvPr/>
        </p:nvSpPr>
        <p:spPr bwMode="auto">
          <a:xfrm>
            <a:off x="4090193" y="1752600"/>
            <a:ext cx="2362200" cy="346075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Cannot modify a constant</a:t>
            </a:r>
          </a:p>
        </p:txBody>
      </p:sp>
      <p:sp>
        <p:nvSpPr>
          <p:cNvPr id="444424" name="Line 8"/>
          <p:cNvSpPr>
            <a:spLocks noChangeShapeType="1"/>
          </p:cNvSpPr>
          <p:nvPr/>
        </p:nvSpPr>
        <p:spPr bwMode="auto">
          <a:xfrm flipH="1">
            <a:off x="1575593" y="1905000"/>
            <a:ext cx="2514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44425" name="Text Box 9"/>
          <p:cNvSpPr txBox="1">
            <a:spLocks noChangeArrowheads="1"/>
          </p:cNvSpPr>
          <p:nvPr/>
        </p:nvSpPr>
        <p:spPr bwMode="auto">
          <a:xfrm>
            <a:off x="6528593" y="5581650"/>
            <a:ext cx="2514600" cy="590550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Error messages differ based on the compiler</a:t>
            </a:r>
          </a:p>
        </p:txBody>
      </p:sp>
      <p:sp>
        <p:nvSpPr>
          <p:cNvPr id="444426" name="Line 10"/>
          <p:cNvSpPr>
            <a:spLocks noChangeShapeType="1"/>
          </p:cNvSpPr>
          <p:nvPr/>
        </p:nvSpPr>
        <p:spPr bwMode="auto">
          <a:xfrm flipH="1" flipV="1">
            <a:off x="4928393" y="4133850"/>
            <a:ext cx="16002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44427" name="Line 11"/>
          <p:cNvSpPr>
            <a:spLocks noChangeShapeType="1"/>
          </p:cNvSpPr>
          <p:nvPr/>
        </p:nvSpPr>
        <p:spPr bwMode="auto">
          <a:xfrm flipH="1" flipV="1">
            <a:off x="4547393" y="5124450"/>
            <a:ext cx="1981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44428" name="Line 12"/>
          <p:cNvSpPr>
            <a:spLocks noChangeShapeType="1"/>
          </p:cNvSpPr>
          <p:nvPr/>
        </p:nvSpPr>
        <p:spPr bwMode="auto">
          <a:xfrm flipH="1">
            <a:off x="5461793" y="5886450"/>
            <a:ext cx="1066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4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4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4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4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4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4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4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21" grpId="0" animBg="1"/>
      <p:bldP spid="444422" grpId="0" animBg="1"/>
      <p:bldP spid="444423" grpId="0" animBg="1"/>
      <p:bldP spid="444424" grpId="0" animBg="1"/>
      <p:bldP spid="444425" grpId="0" animBg="1"/>
      <p:bldP spid="444426" grpId="0" animBg="1"/>
      <p:bldP spid="444427" grpId="0" animBg="1"/>
      <p:bldP spid="44442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142B4ECF-0B40-468D-B963-DC504970436B}" type="slidenum">
              <a:rPr lang="en-US" altLang="zh-CN" sz="1200"/>
              <a:pPr>
                <a:spcAft>
                  <a:spcPct val="0"/>
                </a:spcAft>
                <a:buClrTx/>
                <a:buFontTx/>
                <a:buNone/>
              </a:pPr>
              <a:t>21</a:t>
            </a:fld>
            <a:endParaRPr lang="en-US" altLang="zh-CN" sz="1200"/>
          </a:p>
        </p:txBody>
      </p:sp>
      <p:graphicFrame>
        <p:nvGraphicFramePr>
          <p:cNvPr id="26627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9903147"/>
              </p:ext>
            </p:extLst>
          </p:nvPr>
        </p:nvGraphicFramePr>
        <p:xfrm>
          <a:off x="381000" y="381000"/>
          <a:ext cx="7600950" cy="626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8" name="文档" r:id="rId3" imgW="7089269" imgH="5903989" progId="Word.Document.8">
                  <p:embed/>
                </p:oleObj>
              </mc:Choice>
              <mc:Fallback>
                <p:oleObj name="文档" r:id="rId3" imgW="7089269" imgH="5903989" progId="Word.Document.8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81000"/>
                        <a:ext cx="7600950" cy="626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5445" name="Text Box 5"/>
          <p:cNvSpPr txBox="1">
            <a:spLocks noChangeArrowheads="1"/>
          </p:cNvSpPr>
          <p:nvPr/>
        </p:nvSpPr>
        <p:spPr bwMode="auto">
          <a:xfrm>
            <a:off x="5426075" y="3505200"/>
            <a:ext cx="3276598" cy="338554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Declare </a:t>
            </a: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array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with initializer list </a:t>
            </a:r>
          </a:p>
        </p:txBody>
      </p:sp>
      <p:sp>
        <p:nvSpPr>
          <p:cNvPr id="445446" name="Line 6"/>
          <p:cNvSpPr>
            <a:spLocks noChangeShapeType="1"/>
          </p:cNvSpPr>
          <p:nvPr/>
        </p:nvSpPr>
        <p:spPr bwMode="auto">
          <a:xfrm flipH="1" flipV="1">
            <a:off x="3657599" y="3433799"/>
            <a:ext cx="1768475" cy="3349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445448" name="Text Box 8"/>
          <p:cNvSpPr txBox="1">
            <a:spLocks noChangeArrowheads="1"/>
          </p:cNvSpPr>
          <p:nvPr/>
        </p:nvSpPr>
        <p:spPr bwMode="auto">
          <a:xfrm>
            <a:off x="5714999" y="1757399"/>
            <a:ext cx="2665707" cy="406400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每行中的 * 个数</a:t>
            </a:r>
          </a:p>
        </p:txBody>
      </p:sp>
      <p:sp>
        <p:nvSpPr>
          <p:cNvPr id="445449" name="Line 9"/>
          <p:cNvSpPr>
            <a:spLocks noChangeShapeType="1"/>
          </p:cNvSpPr>
          <p:nvPr/>
        </p:nvSpPr>
        <p:spPr bwMode="auto">
          <a:xfrm flipH="1">
            <a:off x="5029200" y="1985999"/>
            <a:ext cx="6858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5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445" grpId="0" animBg="1"/>
      <p:bldP spid="445446" grpId="0" animBg="1"/>
      <p:bldP spid="445448" grpId="0" animBg="1"/>
      <p:bldP spid="44544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12D40A0D-1745-4161-8343-94E56B041282}" type="slidenum">
              <a:rPr lang="en-US" altLang="zh-CN" sz="1200"/>
              <a:pPr>
                <a:spcAft>
                  <a:spcPct val="0"/>
                </a:spcAft>
                <a:buClrTx/>
                <a:buFontTx/>
                <a:buNone/>
              </a:pPr>
              <a:t>22</a:t>
            </a:fld>
            <a:endParaRPr lang="en-US" altLang="zh-CN" sz="1200"/>
          </a:p>
        </p:txBody>
      </p:sp>
      <p:graphicFrame>
        <p:nvGraphicFramePr>
          <p:cNvPr id="27651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9631631"/>
              </p:ext>
            </p:extLst>
          </p:nvPr>
        </p:nvGraphicFramePr>
        <p:xfrm>
          <a:off x="257704" y="609600"/>
          <a:ext cx="8716963" cy="556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1" name="Document" r:id="rId3" imgW="7056048" imgH="4665906" progId="Word.Document.8">
                  <p:embed/>
                </p:oleObj>
              </mc:Choice>
              <mc:Fallback>
                <p:oleObj name="Document" r:id="rId3" imgW="7056048" imgH="4665906" progId="Word.Document.8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704" y="609600"/>
                        <a:ext cx="8716963" cy="556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6469" name="Text Box 5"/>
          <p:cNvSpPr txBox="1">
            <a:spLocks noChangeArrowheads="1"/>
          </p:cNvSpPr>
          <p:nvPr/>
        </p:nvSpPr>
        <p:spPr bwMode="auto">
          <a:xfrm>
            <a:off x="6004718" y="1524000"/>
            <a:ext cx="2895600" cy="590550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For each array element, print the associated number of asterisks </a:t>
            </a:r>
          </a:p>
        </p:txBody>
      </p:sp>
      <p:sp>
        <p:nvSpPr>
          <p:cNvPr id="446470" name="Line 6"/>
          <p:cNvSpPr>
            <a:spLocks noChangeShapeType="1"/>
          </p:cNvSpPr>
          <p:nvPr/>
        </p:nvSpPr>
        <p:spPr bwMode="auto">
          <a:xfrm flipH="1" flipV="1">
            <a:off x="4099718" y="1371600"/>
            <a:ext cx="1905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654" name="Rectangle 7"/>
          <p:cNvSpPr>
            <a:spLocks noChangeArrowheads="1"/>
          </p:cNvSpPr>
          <p:nvPr/>
        </p:nvSpPr>
        <p:spPr bwMode="black">
          <a:xfrm>
            <a:off x="1752600" y="4820708"/>
            <a:ext cx="7315200" cy="1016000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00050" indent="-4000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b="1">
                <a:solidFill>
                  <a:srgbClr val="FF3300"/>
                </a:solidFill>
              </a:rPr>
              <a:t>C++ has no array bounds checking</a:t>
            </a:r>
            <a:r>
              <a:rPr lang="en-US" altLang="zh-CN" b="1">
                <a:solidFill>
                  <a:srgbClr val="000000"/>
                </a:solidFill>
              </a:rPr>
              <a:t>. Does not prevent the computer from referring to an element that does not exist. </a:t>
            </a:r>
            <a:r>
              <a:rPr lang="en-US" altLang="zh-CN" b="1">
                <a:solidFill>
                  <a:srgbClr val="FF3300"/>
                </a:solidFill>
              </a:rPr>
              <a:t>Could lead to serious execution-time errors!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6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6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69" grpId="0" animBg="1"/>
      <p:bldP spid="44647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8BAB4435-6340-499D-B3ED-7E56EA5F3192}" type="slidenum">
              <a:rPr lang="en-US" altLang="zh-CN" sz="1200"/>
              <a:pPr>
                <a:spcAft>
                  <a:spcPct val="0"/>
                </a:spcAft>
                <a:buClrTx/>
                <a:buFontTx/>
                <a:buNone/>
              </a:pPr>
              <a:t>23</a:t>
            </a:fld>
            <a:endParaRPr lang="en-US" altLang="zh-CN" sz="1200"/>
          </a:p>
        </p:txBody>
      </p:sp>
      <p:sp>
        <p:nvSpPr>
          <p:cNvPr id="28675" name="Rectangle 2"/>
          <p:cNvSpPr>
            <a:spLocks noRot="1" noChangeArrowheads="1"/>
          </p:cNvSpPr>
          <p:nvPr/>
        </p:nvSpPr>
        <p:spPr bwMode="auto">
          <a:xfrm>
            <a:off x="152400" y="609600"/>
            <a:ext cx="8839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zh-CN" sz="3600" b="1">
                <a:solidFill>
                  <a:srgbClr val="051AB3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3 Examples Using Arrays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46238"/>
            <a:ext cx="8839200" cy="26971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3600" dirty="0" smtClean="0">
                <a:latin typeface="Arial Narrow" panose="020B0606020202030204" pitchFamily="34" charset="0"/>
                <a:ea typeface="黑体" panose="02010609060101010101" pitchFamily="49" charset="-122"/>
              </a:rPr>
              <a:t>用字符数组来存储和处理字符串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3100" dirty="0" smtClean="0">
                <a:latin typeface="Arial Narrow" panose="020B0606020202030204" pitchFamily="34" charset="0"/>
                <a:ea typeface="黑体" panose="02010609060101010101" pitchFamily="49" charset="-122"/>
              </a:rPr>
              <a:t>char string1[] = { 'f', '</a:t>
            </a:r>
            <a:r>
              <a:rPr lang="en-US" altLang="zh-CN" sz="3100" dirty="0" err="1" smtClean="0">
                <a:latin typeface="Arial Narrow" panose="020B0606020202030204" pitchFamily="34" charset="0"/>
                <a:ea typeface="黑体" panose="02010609060101010101" pitchFamily="49" charset="-122"/>
              </a:rPr>
              <a:t>i</a:t>
            </a:r>
            <a:r>
              <a:rPr lang="en-US" altLang="zh-CN" sz="3100" dirty="0" smtClean="0">
                <a:latin typeface="Arial Narrow" panose="020B0606020202030204" pitchFamily="34" charset="0"/>
                <a:ea typeface="黑体" panose="02010609060101010101" pitchFamily="49" charset="-122"/>
              </a:rPr>
              <a:t>', 'r', 's', 't', '\0' };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3100" dirty="0" smtClean="0">
                <a:latin typeface="Arial Narrow" panose="020B0606020202030204" pitchFamily="34" charset="0"/>
                <a:ea typeface="黑体" panose="02010609060101010101" pitchFamily="49" charset="-122"/>
              </a:rPr>
              <a:t>char string1[]=“first”;    -- </a:t>
            </a:r>
            <a:r>
              <a:rPr lang="zh-CN" altLang="en-US" sz="3100" dirty="0" smtClean="0">
                <a:latin typeface="Arial Narrow" panose="020B0606020202030204" pitchFamily="34" charset="0"/>
                <a:ea typeface="黑体" panose="02010609060101010101" pitchFamily="49" charset="-122"/>
              </a:rPr>
              <a:t>正确！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3100" dirty="0" smtClean="0">
                <a:latin typeface="Arial Narrow" panose="020B0606020202030204" pitchFamily="34" charset="0"/>
                <a:ea typeface="黑体" panose="02010609060101010101" pitchFamily="49" charset="-122"/>
              </a:rPr>
              <a:t>char string1[]=‘first’;      </a:t>
            </a:r>
            <a:r>
              <a:rPr lang="en-US" altLang="zh-CN" sz="3100" dirty="0" smtClean="0">
                <a:solidFill>
                  <a:srgbClr val="FF3300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-- </a:t>
            </a:r>
            <a:r>
              <a:rPr lang="zh-CN" altLang="en-US" sz="3100" dirty="0" smtClean="0">
                <a:solidFill>
                  <a:srgbClr val="FF3300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错误！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62C0862C-58A6-4C1C-9170-BA62FEB35214}" type="slidenum">
              <a:rPr lang="en-US" altLang="zh-CN" sz="1200"/>
              <a:pPr>
                <a:spcAft>
                  <a:spcPct val="0"/>
                </a:spcAft>
                <a:buClrTx/>
                <a:buFontTx/>
                <a:buNone/>
              </a:pPr>
              <a:t>24</a:t>
            </a:fld>
            <a:endParaRPr lang="en-US" altLang="zh-CN" sz="120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305800" cy="5135563"/>
          </a:xfrm>
        </p:spPr>
        <p:txBody>
          <a:bodyPr/>
          <a:lstStyle/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Can also input a string directly into a character array from the keyboard using  </a:t>
            </a:r>
            <a:r>
              <a:rPr lang="en-US" altLang="zh-CN" dirty="0" err="1" smtClean="0">
                <a:solidFill>
                  <a:srgbClr val="FF33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cin</a:t>
            </a:r>
            <a:r>
              <a:rPr lang="en-US" altLang="zh-CN" dirty="0" smtClean="0">
                <a:solidFill>
                  <a:srgbClr val="FF3300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rgbClr val="FF33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&gt;&gt;</a:t>
            </a:r>
            <a:endParaRPr lang="en-US" altLang="zh-CN" dirty="0" smtClean="0">
              <a:solidFill>
                <a:srgbClr val="FF3300"/>
              </a:solidFill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		</a:t>
            </a:r>
            <a:r>
              <a:rPr lang="en-US" altLang="zh-CN" dirty="0" err="1" smtClean="0">
                <a:solidFill>
                  <a:srgbClr val="FF33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cin</a:t>
            </a:r>
            <a:r>
              <a:rPr lang="en-US" altLang="zh-CN" dirty="0" smtClean="0">
                <a:solidFill>
                  <a:srgbClr val="FF33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&gt;&gt;</a:t>
            </a:r>
            <a:r>
              <a:rPr lang="en-US" altLang="zh-CN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 string1;</a:t>
            </a:r>
          </a:p>
          <a:p>
            <a:pPr lvl="2" eaLnBrk="1" hangingPunct="1"/>
            <a:r>
              <a:rPr lang="en-US" altLang="zh-CN" dirty="0" err="1" smtClean="0">
                <a:solidFill>
                  <a:srgbClr val="FF33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cin</a:t>
            </a:r>
            <a:r>
              <a:rPr lang="en-US" altLang="zh-CN" dirty="0" smtClean="0">
                <a:solidFill>
                  <a:srgbClr val="FF33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&gt;&gt;</a:t>
            </a:r>
            <a:r>
              <a:rPr lang="en-US" altLang="zh-CN" dirty="0" smtClean="0">
                <a:ea typeface="宋体" panose="02010600030101010101" pitchFamily="2" charset="-122"/>
              </a:rPr>
              <a:t> may read more characters than the array can store, may cause other errors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A character array representing a </a:t>
            </a:r>
            <a:r>
              <a:rPr lang="en-US" altLang="zh-CN" dirty="0" smtClean="0">
                <a:solidFill>
                  <a:srgbClr val="FF33CC"/>
                </a:solidFill>
                <a:ea typeface="宋体" panose="02010600030101010101" pitchFamily="2" charset="-122"/>
              </a:rPr>
              <a:t>null-terminated string</a:t>
            </a:r>
            <a:r>
              <a:rPr lang="en-US" altLang="zh-CN" dirty="0" smtClean="0">
                <a:ea typeface="宋体" panose="02010600030101010101" pitchFamily="2" charset="-122"/>
              </a:rPr>
              <a:t> can be output with </a:t>
            </a:r>
            <a:r>
              <a:rPr lang="en-US" altLang="zh-CN" dirty="0" err="1" smtClean="0">
                <a:solidFill>
                  <a:srgbClr val="FF33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cout</a:t>
            </a:r>
            <a:r>
              <a:rPr lang="en-US" altLang="zh-CN" dirty="0" smtClean="0">
                <a:solidFill>
                  <a:srgbClr val="FF3300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rgbClr val="FF33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&lt;&lt;</a:t>
            </a:r>
            <a:r>
              <a:rPr lang="en-US" altLang="zh-CN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 </a:t>
            </a:r>
            <a:br>
              <a:rPr lang="en-US" altLang="zh-CN" dirty="0" smtClean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zh-CN" altLang="en-US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（</a:t>
            </a:r>
            <a:r>
              <a:rPr lang="zh-CN" altLang="en-US" sz="2000" b="1" dirty="0" smtClean="0">
                <a:solidFill>
                  <a:srgbClr val="FF3300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以 ’</a:t>
            </a:r>
            <a:r>
              <a:rPr lang="en-US" altLang="zh-CN" sz="2000" b="1" dirty="0" smtClean="0">
                <a:solidFill>
                  <a:srgbClr val="FF3300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\0’ </a:t>
            </a:r>
            <a:r>
              <a:rPr lang="zh-CN" altLang="en-US" sz="2000" b="1" dirty="0" smtClean="0">
                <a:solidFill>
                  <a:srgbClr val="FF3300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结尾的字符数组可以通过 </a:t>
            </a:r>
            <a:r>
              <a:rPr lang="en-US" altLang="zh-CN" sz="2000" b="1" dirty="0" err="1" smtClean="0">
                <a:solidFill>
                  <a:srgbClr val="FF3300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cout</a:t>
            </a:r>
            <a:r>
              <a:rPr lang="en-US" altLang="zh-CN" sz="2000" b="1" dirty="0" smtClean="0">
                <a:solidFill>
                  <a:srgbClr val="FF3300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 &lt;&lt; </a:t>
            </a:r>
            <a:r>
              <a:rPr lang="zh-CN" altLang="en-US" sz="2000" b="1" dirty="0" smtClean="0">
                <a:solidFill>
                  <a:srgbClr val="FF3300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进行输出</a:t>
            </a:r>
            <a:r>
              <a:rPr lang="zh-CN" altLang="en-US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） </a:t>
            </a:r>
            <a:br>
              <a:rPr lang="zh-CN" altLang="en-US" dirty="0" smtClean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zh-CN" altLang="en-US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	</a:t>
            </a:r>
            <a:r>
              <a:rPr lang="en-US" altLang="zh-CN" dirty="0" err="1" smtClean="0">
                <a:solidFill>
                  <a:srgbClr val="FF33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cout</a:t>
            </a:r>
            <a:r>
              <a:rPr lang="en-US" altLang="zh-CN" dirty="0" smtClean="0">
                <a:solidFill>
                  <a:srgbClr val="FF33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&lt;&lt;</a:t>
            </a:r>
            <a:r>
              <a:rPr lang="en-US" altLang="zh-CN" dirty="0" smtClean="0">
                <a:latin typeface="Lucida Console" panose="020B0609040504020204" pitchFamily="49" charset="0"/>
                <a:ea typeface="宋体" panose="02010600030101010101" pitchFamily="2" charset="-122"/>
              </a:rPr>
              <a:t> string1;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E2E3DA5C-A0FE-4395-94CA-B245F06541EC}" type="slidenum">
              <a:rPr lang="en-US" altLang="zh-CN" sz="1200">
                <a:latin typeface="+mn-lt"/>
              </a:rPr>
              <a:pPr>
                <a:spcAft>
                  <a:spcPct val="0"/>
                </a:spcAft>
                <a:buClrTx/>
                <a:buFontTx/>
                <a:buNone/>
              </a:pPr>
              <a:t>25</a:t>
            </a:fld>
            <a:endParaRPr lang="en-US" altLang="zh-CN" sz="1200">
              <a:latin typeface="+mn-lt"/>
            </a:endParaRPr>
          </a:p>
        </p:txBody>
      </p:sp>
      <p:graphicFrame>
        <p:nvGraphicFramePr>
          <p:cNvPr id="30723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9026870"/>
              </p:ext>
            </p:extLst>
          </p:nvPr>
        </p:nvGraphicFramePr>
        <p:xfrm>
          <a:off x="228600" y="447675"/>
          <a:ext cx="8626475" cy="607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6" name="文档" r:id="rId3" imgW="7067160" imgH="4983414" progId="Word.Document.8">
                  <p:embed/>
                </p:oleObj>
              </mc:Choice>
              <mc:Fallback>
                <p:oleObj name="文档" r:id="rId3" imgW="7067160" imgH="4983414" progId="Word.Document.8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47675"/>
                        <a:ext cx="8626475" cy="607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565" name="Text Box 5"/>
          <p:cNvSpPr txBox="1">
            <a:spLocks noChangeArrowheads="1"/>
          </p:cNvSpPr>
          <p:nvPr/>
        </p:nvSpPr>
        <p:spPr bwMode="auto">
          <a:xfrm>
            <a:off x="6248400" y="3571875"/>
            <a:ext cx="2667000" cy="590550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600">
                <a:latin typeface="+mn-lt"/>
                <a:cs typeface="Times New Roman" panose="02020603050405020304" pitchFamily="18" charset="0"/>
              </a:rPr>
              <a:t>Store </a:t>
            </a:r>
            <a:r>
              <a:rPr lang="en-US" altLang="zh-CN" sz="1600" b="1">
                <a:latin typeface="+mn-lt"/>
                <a:ea typeface="Times New Roman" panose="02020603050405020304" pitchFamily="18" charset="0"/>
                <a:cs typeface="AGaramond" pitchFamily="50" charset="0"/>
              </a:rPr>
              <a:t>"</a:t>
            </a:r>
            <a:r>
              <a:rPr lang="en-US" altLang="zh-CN" sz="1600" b="1">
                <a:latin typeface="+mn-lt"/>
                <a:cs typeface="Times New Roman" panose="02020603050405020304" pitchFamily="18" charset="0"/>
              </a:rPr>
              <a:t>string literal"</a:t>
            </a:r>
            <a:r>
              <a:rPr lang="en-US" altLang="zh-CN" sz="1600">
                <a:latin typeface="+mn-lt"/>
                <a:cs typeface="Times New Roman" panose="02020603050405020304" pitchFamily="18" charset="0"/>
              </a:rPr>
              <a:t> as an array of characters</a:t>
            </a:r>
          </a:p>
        </p:txBody>
      </p:sp>
      <p:sp>
        <p:nvSpPr>
          <p:cNvPr id="450566" name="Line 6"/>
          <p:cNvSpPr>
            <a:spLocks noChangeShapeType="1"/>
          </p:cNvSpPr>
          <p:nvPr/>
        </p:nvSpPr>
        <p:spPr bwMode="auto">
          <a:xfrm flipH="1" flipV="1">
            <a:off x="3886200" y="3495675"/>
            <a:ext cx="2362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>
              <a:latin typeface="+mn-lt"/>
            </a:endParaRPr>
          </a:p>
        </p:txBody>
      </p:sp>
      <p:sp>
        <p:nvSpPr>
          <p:cNvPr id="450567" name="Text Box 7"/>
          <p:cNvSpPr txBox="1">
            <a:spLocks noChangeArrowheads="1"/>
          </p:cNvSpPr>
          <p:nvPr/>
        </p:nvSpPr>
        <p:spPr bwMode="auto">
          <a:xfrm>
            <a:off x="6477000" y="4562475"/>
            <a:ext cx="2133600" cy="590550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600">
                <a:latin typeface="+mn-lt"/>
                <a:cs typeface="Times New Roman" panose="02020603050405020304" pitchFamily="18" charset="0"/>
              </a:rPr>
              <a:t>Initializing an array of characters using </a:t>
            </a:r>
            <a:r>
              <a:rPr lang="en-US" altLang="zh-CN" sz="1600" b="1">
                <a:latin typeface="+mn-lt"/>
                <a:cs typeface="Times New Roman" panose="02020603050405020304" pitchFamily="18" charset="0"/>
              </a:rPr>
              <a:t>cin</a:t>
            </a:r>
          </a:p>
        </p:txBody>
      </p:sp>
      <p:sp>
        <p:nvSpPr>
          <p:cNvPr id="450568" name="Line 8"/>
          <p:cNvSpPr>
            <a:spLocks noChangeShapeType="1"/>
          </p:cNvSpPr>
          <p:nvPr/>
        </p:nvSpPr>
        <p:spPr bwMode="auto">
          <a:xfrm flipH="1" flipV="1">
            <a:off x="2895600" y="4638675"/>
            <a:ext cx="3581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>
              <a:latin typeface="+mn-lt"/>
            </a:endParaRPr>
          </a:p>
        </p:txBody>
      </p:sp>
      <p:sp>
        <p:nvSpPr>
          <p:cNvPr id="450569" name="Text Box 9"/>
          <p:cNvSpPr txBox="1">
            <a:spLocks noChangeArrowheads="1"/>
          </p:cNvSpPr>
          <p:nvPr/>
        </p:nvSpPr>
        <p:spPr bwMode="auto">
          <a:xfrm>
            <a:off x="4953000" y="6238875"/>
            <a:ext cx="2209800" cy="346075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600">
                <a:latin typeface="+mn-lt"/>
                <a:cs typeface="Times New Roman" panose="02020603050405020304" pitchFamily="18" charset="0"/>
              </a:rPr>
              <a:t>Output array using </a:t>
            </a:r>
            <a:r>
              <a:rPr lang="en-US" altLang="zh-CN" sz="1600" b="1">
                <a:latin typeface="+mn-lt"/>
                <a:cs typeface="Times New Roman" panose="02020603050405020304" pitchFamily="18" charset="0"/>
              </a:rPr>
              <a:t>cin</a:t>
            </a:r>
          </a:p>
        </p:txBody>
      </p:sp>
      <p:sp>
        <p:nvSpPr>
          <p:cNvPr id="450570" name="Line 10"/>
          <p:cNvSpPr>
            <a:spLocks noChangeShapeType="1"/>
          </p:cNvSpPr>
          <p:nvPr/>
        </p:nvSpPr>
        <p:spPr bwMode="auto">
          <a:xfrm flipH="1" flipV="1">
            <a:off x="4038600" y="5400675"/>
            <a:ext cx="914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>
              <a:latin typeface="+mn-lt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0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0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0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0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0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0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65" grpId="0" animBg="1"/>
      <p:bldP spid="450566" grpId="0" animBg="1"/>
      <p:bldP spid="450567" grpId="0" animBg="1"/>
      <p:bldP spid="450568" grpId="0" animBg="1"/>
      <p:bldP spid="450569" grpId="0" animBg="1"/>
      <p:bldP spid="45057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46D15C1C-1281-4264-B644-AF6AC627A480}" type="slidenum">
              <a:rPr lang="en-US" altLang="zh-CN" sz="1200">
                <a:latin typeface="+mn-ea"/>
                <a:ea typeface="+mn-ea"/>
              </a:rPr>
              <a:pPr>
                <a:spcAft>
                  <a:spcPct val="0"/>
                </a:spcAft>
                <a:buClrTx/>
                <a:buFontTx/>
                <a:buNone/>
              </a:pPr>
              <a:t>26</a:t>
            </a:fld>
            <a:endParaRPr lang="en-US" altLang="zh-CN" sz="1200">
              <a:latin typeface="+mn-ea"/>
              <a:ea typeface="+mn-ea"/>
            </a:endParaRPr>
          </a:p>
        </p:txBody>
      </p:sp>
      <p:graphicFrame>
        <p:nvGraphicFramePr>
          <p:cNvPr id="31747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8972117"/>
              </p:ext>
            </p:extLst>
          </p:nvPr>
        </p:nvGraphicFramePr>
        <p:xfrm>
          <a:off x="404812" y="914400"/>
          <a:ext cx="8639175" cy="429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8" name="Document" r:id="rId3" imgW="7074123" imgH="3515271" progId="Word.Document.8">
                  <p:embed/>
                </p:oleObj>
              </mc:Choice>
              <mc:Fallback>
                <p:oleObj name="Document" r:id="rId3" imgW="7074123" imgH="3515271" progId="Word.Document.8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812" y="914400"/>
                        <a:ext cx="8639175" cy="429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1589" name="Text Box 5"/>
          <p:cNvSpPr txBox="1">
            <a:spLocks noChangeArrowheads="1"/>
          </p:cNvSpPr>
          <p:nvPr/>
        </p:nvSpPr>
        <p:spPr bwMode="auto">
          <a:xfrm>
            <a:off x="5967412" y="2209800"/>
            <a:ext cx="2566988" cy="584775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600">
                <a:latin typeface="+mn-ea"/>
                <a:ea typeface="+mn-ea"/>
                <a:cs typeface="Times New Roman" panose="02020603050405020304" pitchFamily="18" charset="0"/>
              </a:rPr>
              <a:t>Accessing specific characters in the array</a:t>
            </a:r>
          </a:p>
        </p:txBody>
      </p:sp>
      <p:sp>
        <p:nvSpPr>
          <p:cNvPr id="451590" name="Line 6"/>
          <p:cNvSpPr>
            <a:spLocks noChangeShapeType="1"/>
          </p:cNvSpPr>
          <p:nvPr/>
        </p:nvSpPr>
        <p:spPr bwMode="auto">
          <a:xfrm flipH="1" flipV="1">
            <a:off x="3529012" y="1676400"/>
            <a:ext cx="2438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51591" name="Text Box 7"/>
          <p:cNvSpPr txBox="1">
            <a:spLocks noChangeArrowheads="1"/>
          </p:cNvSpPr>
          <p:nvPr/>
        </p:nvSpPr>
        <p:spPr bwMode="auto">
          <a:xfrm>
            <a:off x="6043612" y="1447800"/>
            <a:ext cx="2719388" cy="584775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286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buFontTx/>
              <a:buNone/>
            </a:pPr>
            <a:r>
              <a:rPr lang="en-US" altLang="zh-CN" sz="1600">
                <a:latin typeface="+mn-ea"/>
                <a:ea typeface="+mn-ea"/>
                <a:cs typeface="AGaramond" pitchFamily="50" charset="0"/>
              </a:rPr>
              <a:t>Loop until the terminating null character is reached</a:t>
            </a:r>
          </a:p>
        </p:txBody>
      </p:sp>
      <p:sp>
        <p:nvSpPr>
          <p:cNvPr id="451592" name="Line 8"/>
          <p:cNvSpPr>
            <a:spLocks noChangeShapeType="1"/>
          </p:cNvSpPr>
          <p:nvPr/>
        </p:nvSpPr>
        <p:spPr bwMode="auto">
          <a:xfrm flipH="1" flipV="1">
            <a:off x="4595812" y="14478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1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589" grpId="0" animBg="1"/>
      <p:bldP spid="451590" grpId="0" animBg="1"/>
      <p:bldP spid="451591" grpId="0" animBg="1"/>
      <p:bldP spid="45159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40B6B03D-F102-4229-A176-B750C4E1B772}" type="slidenum">
              <a:rPr lang="en-US" altLang="zh-CN" sz="1200"/>
              <a:pPr>
                <a:spcAft>
                  <a:spcPct val="0"/>
                </a:spcAft>
                <a:buClrTx/>
                <a:buFontTx/>
                <a:buNone/>
              </a:pPr>
              <a:t>27</a:t>
            </a:fld>
            <a:endParaRPr lang="en-US" altLang="zh-CN" sz="1200"/>
          </a:p>
        </p:txBody>
      </p:sp>
      <p:sp>
        <p:nvSpPr>
          <p:cNvPr id="32771" name="Rectangle 2"/>
          <p:cNvSpPr>
            <a:spLocks noRot="1" noChangeArrowheads="1"/>
          </p:cNvSpPr>
          <p:nvPr/>
        </p:nvSpPr>
        <p:spPr bwMode="auto">
          <a:xfrm>
            <a:off x="152400" y="609600"/>
            <a:ext cx="8839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zh-CN" sz="3600" b="1">
                <a:solidFill>
                  <a:srgbClr val="051AB3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4 Passing Arrays to Functions</a:t>
            </a:r>
          </a:p>
        </p:txBody>
      </p:sp>
      <p:sp>
        <p:nvSpPr>
          <p:cNvPr id="32772" name="Rectangle 3"/>
          <p:cNvSpPr>
            <a:spLocks noChangeArrowheads="1"/>
          </p:cNvSpPr>
          <p:nvPr/>
        </p:nvSpPr>
        <p:spPr bwMode="auto">
          <a:xfrm>
            <a:off x="152400" y="1600200"/>
            <a:ext cx="8839200" cy="201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00050" indent="-400050"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indent="-400050"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buChar char="Ø"/>
              <a:defRPr sz="22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7950" indent="-349250"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buChar char="ü"/>
              <a:defRPr sz="20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885950" indent="-3429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°"/>
              <a:defRPr sz="16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349500" indent="-3492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 sz="16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806700" indent="-34925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 sz="16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263900" indent="-34925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 sz="16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721100" indent="-34925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 sz="16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178300" indent="-34925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 sz="16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3600" b="1">
                <a:latin typeface="Arial Narrow" panose="020B0606020202030204" pitchFamily="34" charset="0"/>
                <a:ea typeface="黑体" panose="02010609060101010101" pitchFamily="49" charset="-122"/>
              </a:rPr>
              <a:t>向被调用函数传递数组名作为实际参数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800" b="1">
                <a:solidFill>
                  <a:srgbClr val="0000FF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定义数组：</a:t>
            </a:r>
            <a:r>
              <a:rPr lang="en-US" altLang="zh-CN" sz="2800" b="1">
                <a:solidFill>
                  <a:srgbClr val="0000FF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int</a:t>
            </a:r>
            <a:r>
              <a:rPr lang="en-US" altLang="zh-CN" sz="2800" b="1">
                <a:latin typeface="Arial Narrow" panose="020B060602020203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800" b="1">
                <a:solidFill>
                  <a:srgbClr val="FF33CC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hourlyTemperatures</a:t>
            </a:r>
            <a:r>
              <a:rPr lang="en-US" altLang="zh-CN" sz="2800" b="1">
                <a:latin typeface="Arial Narrow" panose="020B0606020202030204" pitchFamily="34" charset="0"/>
                <a:ea typeface="黑体" panose="02010609060101010101" pitchFamily="49" charset="-122"/>
              </a:rPr>
              <a:t>[ </a:t>
            </a:r>
            <a:r>
              <a:rPr lang="en-US" altLang="zh-CN" sz="2800" b="1">
                <a:solidFill>
                  <a:srgbClr val="0099FF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24</a:t>
            </a:r>
            <a:r>
              <a:rPr lang="en-US" altLang="zh-CN" sz="2800" b="1">
                <a:latin typeface="Arial Narrow" panose="020B0606020202030204" pitchFamily="34" charset="0"/>
                <a:ea typeface="黑体" panose="02010609060101010101" pitchFamily="49" charset="-122"/>
              </a:rPr>
              <a:t> ];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800" b="1">
                <a:latin typeface="Arial Narrow" panose="020B0606020202030204" pitchFamily="34" charset="0"/>
                <a:ea typeface="黑体" panose="02010609060101010101" pitchFamily="49" charset="-122"/>
              </a:rPr>
              <a:t>函数调用：</a:t>
            </a:r>
            <a:r>
              <a:rPr lang="en-US" altLang="zh-CN" sz="2800" b="1">
                <a:latin typeface="Arial Narrow" panose="020B0606020202030204" pitchFamily="34" charset="0"/>
                <a:ea typeface="黑体" panose="02010609060101010101" pitchFamily="49" charset="-122"/>
              </a:rPr>
              <a:t>modifyArray( </a:t>
            </a:r>
            <a:r>
              <a:rPr lang="en-US" altLang="zh-CN" sz="2800" b="1">
                <a:solidFill>
                  <a:srgbClr val="FF33CC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hourlyTemperatures</a:t>
            </a:r>
            <a:r>
              <a:rPr lang="en-US" altLang="zh-CN" sz="2800" b="1">
                <a:latin typeface="Arial Narrow" panose="020B0606020202030204" pitchFamily="34" charset="0"/>
                <a:ea typeface="黑体" panose="02010609060101010101" pitchFamily="49" charset="-122"/>
              </a:rPr>
              <a:t>, </a:t>
            </a:r>
            <a:r>
              <a:rPr lang="en-US" altLang="zh-CN" sz="2800" b="1">
                <a:solidFill>
                  <a:srgbClr val="0099FF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24</a:t>
            </a:r>
            <a:r>
              <a:rPr lang="en-US" altLang="zh-CN" sz="2800" b="1">
                <a:latin typeface="Arial Narrow" panose="020B0606020202030204" pitchFamily="34" charset="0"/>
                <a:ea typeface="黑体" panose="02010609060101010101" pitchFamily="49" charset="-122"/>
              </a:rPr>
              <a:t> );</a:t>
            </a:r>
          </a:p>
        </p:txBody>
      </p:sp>
      <p:sp>
        <p:nvSpPr>
          <p:cNvPr id="32773" name="Rectangle 4"/>
          <p:cNvSpPr>
            <a:spLocks noChangeArrowheads="1"/>
          </p:cNvSpPr>
          <p:nvPr/>
        </p:nvSpPr>
        <p:spPr bwMode="black">
          <a:xfrm>
            <a:off x="152400" y="3916363"/>
            <a:ext cx="8839200" cy="1401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00050" indent="-400050"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indent="-400050"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buChar char="Ø"/>
              <a:defRPr sz="22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7950" indent="-349250"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buChar char="ü"/>
              <a:defRPr sz="20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885950" indent="-3429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°"/>
              <a:defRPr sz="16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349500" indent="-3492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 sz="16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806700" indent="-34925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 sz="16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263900" indent="-34925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 sz="16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721100" indent="-34925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 sz="16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178300" indent="-34925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 sz="16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3600" b="1">
                <a:latin typeface="Arial Narrow" panose="020B0606020202030204" pitchFamily="34" charset="0"/>
                <a:ea typeface="黑体" panose="02010609060101010101" pitchFamily="49" charset="-122"/>
              </a:rPr>
              <a:t>接收数组作为参数的函数原型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800" b="1">
                <a:latin typeface="Arial Narrow" panose="020B0606020202030204" pitchFamily="34" charset="0"/>
                <a:ea typeface="黑体" panose="02010609060101010101" pitchFamily="49" charset="-122"/>
              </a:rPr>
              <a:t>函数原型：</a:t>
            </a:r>
            <a:r>
              <a:rPr lang="en-US" altLang="zh-CN" sz="2800" b="1">
                <a:latin typeface="Arial Narrow" panose="020B0606020202030204" pitchFamily="34" charset="0"/>
                <a:ea typeface="黑体" panose="02010609060101010101" pitchFamily="49" charset="-122"/>
              </a:rPr>
              <a:t>void modArray( int b[], int arraySize );</a:t>
            </a:r>
          </a:p>
        </p:txBody>
      </p:sp>
      <p:sp>
        <p:nvSpPr>
          <p:cNvPr id="32774" name="AutoShape 5"/>
          <p:cNvSpPr>
            <a:spLocks noChangeArrowheads="1"/>
          </p:cNvSpPr>
          <p:nvPr/>
        </p:nvSpPr>
        <p:spPr bwMode="black">
          <a:xfrm>
            <a:off x="3276600" y="5410200"/>
            <a:ext cx="2514600" cy="838200"/>
          </a:xfrm>
          <a:prstGeom prst="wedgeRectCallout">
            <a:avLst>
              <a:gd name="adj1" fmla="val 78347"/>
              <a:gd name="adj2" fmla="val -64394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00050" indent="-4000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一般是两个参数，一个数组名，另一个数组长度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B22F935F-CCD8-4480-8D35-A95E7FEDB2BB}" type="slidenum">
              <a:rPr lang="en-US" altLang="zh-CN" sz="1200">
                <a:latin typeface="+mn-ea"/>
                <a:ea typeface="+mn-ea"/>
              </a:rPr>
              <a:pPr>
                <a:spcAft>
                  <a:spcPct val="0"/>
                </a:spcAft>
                <a:buClrTx/>
                <a:buFontTx/>
                <a:buNone/>
              </a:pPr>
              <a:t>28</a:t>
            </a:fld>
            <a:endParaRPr lang="en-US" altLang="zh-CN" sz="1200">
              <a:latin typeface="+mn-ea"/>
              <a:ea typeface="+mn-ea"/>
            </a:endParaRPr>
          </a:p>
        </p:txBody>
      </p:sp>
      <p:graphicFrame>
        <p:nvGraphicFramePr>
          <p:cNvPr id="3379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9166522"/>
              </p:ext>
            </p:extLst>
          </p:nvPr>
        </p:nvGraphicFramePr>
        <p:xfrm>
          <a:off x="304800" y="562504"/>
          <a:ext cx="7037388" cy="624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0" name="Document" r:id="rId3" imgW="7074123" imgH="6266712" progId="Word.Document.8">
                  <p:embed/>
                </p:oleObj>
              </mc:Choice>
              <mc:Fallback>
                <p:oleObj name="Document" r:id="rId3" imgW="7074123" imgH="626671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62504"/>
                        <a:ext cx="7037388" cy="6249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3637" name="Text Box 5"/>
          <p:cNvSpPr txBox="1">
            <a:spLocks noChangeArrowheads="1"/>
          </p:cNvSpPr>
          <p:nvPr/>
        </p:nvSpPr>
        <p:spPr bwMode="auto">
          <a:xfrm>
            <a:off x="4419600" y="2848504"/>
            <a:ext cx="4191000" cy="346075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600">
                <a:latin typeface="+mn-ea"/>
                <a:ea typeface="+mn-ea"/>
                <a:cs typeface="Times New Roman" panose="02020603050405020304" pitchFamily="18" charset="0"/>
              </a:rPr>
              <a:t>Declare </a:t>
            </a:r>
            <a:r>
              <a:rPr lang="en-US" altLang="zh-CN" sz="1600" b="1">
                <a:latin typeface="+mn-ea"/>
                <a:ea typeface="+mn-ea"/>
                <a:cs typeface="Times New Roman" panose="02020603050405020304" pitchFamily="18" charset="0"/>
              </a:rPr>
              <a:t>5</a:t>
            </a:r>
            <a:r>
              <a:rPr lang="en-US" altLang="zh-CN" sz="1600"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lang="en-US" altLang="zh-CN" sz="1600" b="1">
                <a:latin typeface="+mn-ea"/>
                <a:ea typeface="+mn-ea"/>
                <a:cs typeface="Times New Roman" panose="02020603050405020304" pitchFamily="18" charset="0"/>
              </a:rPr>
              <a:t>int</a:t>
            </a:r>
            <a:r>
              <a:rPr lang="en-US" altLang="zh-CN" sz="1600">
                <a:latin typeface="+mn-ea"/>
                <a:ea typeface="+mn-ea"/>
                <a:cs typeface="Times New Roman" panose="02020603050405020304" pitchFamily="18" charset="0"/>
              </a:rPr>
              <a:t> array </a:t>
            </a:r>
            <a:r>
              <a:rPr lang="en-US" altLang="zh-CN" sz="1600" b="1">
                <a:latin typeface="+mn-ea"/>
                <a:ea typeface="+mn-ea"/>
                <a:cs typeface="Times New Roman" panose="02020603050405020304" pitchFamily="18" charset="0"/>
              </a:rPr>
              <a:t>array</a:t>
            </a:r>
            <a:r>
              <a:rPr lang="en-US" altLang="zh-CN" sz="1600">
                <a:latin typeface="+mn-ea"/>
                <a:ea typeface="+mn-ea"/>
                <a:cs typeface="Times New Roman" panose="02020603050405020304" pitchFamily="18" charset="0"/>
              </a:rPr>
              <a:t> with initializer list </a:t>
            </a:r>
          </a:p>
        </p:txBody>
      </p:sp>
      <p:sp>
        <p:nvSpPr>
          <p:cNvPr id="453638" name="Line 6"/>
          <p:cNvSpPr>
            <a:spLocks noChangeShapeType="1"/>
          </p:cNvSpPr>
          <p:nvPr/>
        </p:nvSpPr>
        <p:spPr bwMode="auto">
          <a:xfrm flipH="1">
            <a:off x="2743200" y="3153304"/>
            <a:ext cx="1676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53639" name="Text Box 7"/>
          <p:cNvSpPr txBox="1">
            <a:spLocks noChangeArrowheads="1"/>
          </p:cNvSpPr>
          <p:nvPr/>
        </p:nvSpPr>
        <p:spPr bwMode="auto">
          <a:xfrm>
            <a:off x="4343400" y="1324504"/>
            <a:ext cx="3200400" cy="584775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600">
                <a:latin typeface="+mn-ea"/>
                <a:ea typeface="+mn-ea"/>
                <a:cs typeface="Times New Roman" panose="02020603050405020304" pitchFamily="18" charset="0"/>
              </a:rPr>
              <a:t>Function takes an array as argument </a:t>
            </a:r>
          </a:p>
        </p:txBody>
      </p:sp>
      <p:sp>
        <p:nvSpPr>
          <p:cNvPr id="453640" name="Line 8"/>
          <p:cNvSpPr>
            <a:spLocks noChangeShapeType="1"/>
          </p:cNvSpPr>
          <p:nvPr/>
        </p:nvSpPr>
        <p:spPr bwMode="auto">
          <a:xfrm flipH="1">
            <a:off x="2667000" y="1400704"/>
            <a:ext cx="1676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53641" name="Text Box 9"/>
          <p:cNvSpPr txBox="1">
            <a:spLocks noChangeArrowheads="1"/>
          </p:cNvSpPr>
          <p:nvPr/>
        </p:nvSpPr>
        <p:spPr bwMode="auto">
          <a:xfrm>
            <a:off x="5867400" y="6048904"/>
            <a:ext cx="2514600" cy="590550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600">
                <a:latin typeface="+mn-ea"/>
                <a:ea typeface="+mn-ea"/>
                <a:cs typeface="Times New Roman" panose="02020603050405020304" pitchFamily="18" charset="0"/>
              </a:rPr>
              <a:t>Pass entire array to function modifyArray </a:t>
            </a:r>
          </a:p>
        </p:txBody>
      </p:sp>
      <p:sp>
        <p:nvSpPr>
          <p:cNvPr id="453642" name="Line 10"/>
          <p:cNvSpPr>
            <a:spLocks noChangeShapeType="1"/>
          </p:cNvSpPr>
          <p:nvPr/>
        </p:nvSpPr>
        <p:spPr bwMode="auto">
          <a:xfrm flipH="1" flipV="1">
            <a:off x="3276600" y="6353704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53643" name="Text Box 11"/>
          <p:cNvSpPr txBox="1">
            <a:spLocks noChangeArrowheads="1"/>
          </p:cNvSpPr>
          <p:nvPr/>
        </p:nvSpPr>
        <p:spPr bwMode="auto">
          <a:xfrm>
            <a:off x="5105400" y="2162704"/>
            <a:ext cx="3581400" cy="346075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函数原型只写参变量类型不写名</a:t>
            </a:r>
          </a:p>
        </p:txBody>
      </p:sp>
      <p:sp>
        <p:nvSpPr>
          <p:cNvPr id="453644" name="Line 12"/>
          <p:cNvSpPr>
            <a:spLocks noChangeShapeType="1"/>
          </p:cNvSpPr>
          <p:nvPr/>
        </p:nvSpPr>
        <p:spPr bwMode="auto">
          <a:xfrm flipH="1">
            <a:off x="3124200" y="2238904"/>
            <a:ext cx="1981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3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3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3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3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3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3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3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3637" grpId="0" animBg="1"/>
      <p:bldP spid="453638" grpId="0" animBg="1"/>
      <p:bldP spid="453639" grpId="0" animBg="1"/>
      <p:bldP spid="453640" grpId="0" animBg="1"/>
      <p:bldP spid="453641" grpId="0" animBg="1"/>
      <p:bldP spid="453642" grpId="0" animBg="1"/>
      <p:bldP spid="453643" grpId="0" animBg="1"/>
      <p:bldP spid="45364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BD5A6BC4-CAA9-43CE-A341-D70B6625FCFD}" type="slidenum">
              <a:rPr lang="en-US" altLang="zh-CN" sz="1200">
                <a:latin typeface="+mn-ea"/>
                <a:ea typeface="+mn-ea"/>
              </a:rPr>
              <a:pPr>
                <a:spcAft>
                  <a:spcPct val="0"/>
                </a:spcAft>
                <a:buClrTx/>
                <a:buFontTx/>
                <a:buNone/>
              </a:pPr>
              <a:t>29</a:t>
            </a:fld>
            <a:endParaRPr lang="en-US" altLang="zh-CN" sz="1200">
              <a:latin typeface="+mn-ea"/>
              <a:ea typeface="+mn-ea"/>
            </a:endParaRPr>
          </a:p>
        </p:txBody>
      </p:sp>
      <p:graphicFrame>
        <p:nvGraphicFramePr>
          <p:cNvPr id="34819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6390227"/>
              </p:ext>
            </p:extLst>
          </p:nvPr>
        </p:nvGraphicFramePr>
        <p:xfrm>
          <a:off x="152400" y="685800"/>
          <a:ext cx="8829675" cy="575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9" name="文档" r:id="rId3" imgW="7089269" imgH="4618411" progId="Word.Document.8">
                  <p:embed/>
                </p:oleObj>
              </mc:Choice>
              <mc:Fallback>
                <p:oleObj name="文档" r:id="rId3" imgW="7089269" imgH="4618411" progId="Word.Document.8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685800"/>
                        <a:ext cx="8829675" cy="575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4661" name="Text Box 5"/>
          <p:cNvSpPr txBox="1">
            <a:spLocks noChangeArrowheads="1"/>
          </p:cNvSpPr>
          <p:nvPr/>
        </p:nvSpPr>
        <p:spPr bwMode="auto">
          <a:xfrm>
            <a:off x="6343650" y="3524250"/>
            <a:ext cx="2743200" cy="590550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600">
                <a:latin typeface="+mn-ea"/>
                <a:ea typeface="+mn-ea"/>
                <a:cs typeface="Times New Roman" panose="02020603050405020304" pitchFamily="18" charset="0"/>
              </a:rPr>
              <a:t>Pass array element </a:t>
            </a:r>
            <a:r>
              <a:rPr lang="en-US" altLang="zh-CN" sz="1600" b="1">
                <a:latin typeface="+mn-ea"/>
                <a:ea typeface="+mn-ea"/>
                <a:cs typeface="Times New Roman" panose="02020603050405020304" pitchFamily="18" charset="0"/>
              </a:rPr>
              <a:t>a[ 3 ]</a:t>
            </a:r>
            <a:r>
              <a:rPr lang="en-US" altLang="zh-CN" sz="1600">
                <a:latin typeface="+mn-ea"/>
                <a:ea typeface="+mn-ea"/>
                <a:cs typeface="Times New Roman" panose="02020603050405020304" pitchFamily="18" charset="0"/>
              </a:rPr>
              <a:t> to function </a:t>
            </a:r>
            <a:r>
              <a:rPr lang="en-US" altLang="zh-CN" sz="1600" b="1">
                <a:latin typeface="+mn-ea"/>
                <a:ea typeface="+mn-ea"/>
                <a:cs typeface="Times New Roman" panose="02020603050405020304" pitchFamily="18" charset="0"/>
              </a:rPr>
              <a:t>modifyElement</a:t>
            </a:r>
            <a:r>
              <a:rPr lang="en-US" altLang="zh-CN" sz="1600">
                <a:latin typeface="+mn-ea"/>
                <a:ea typeface="+mn-ea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54662" name="Line 6"/>
          <p:cNvSpPr>
            <a:spLocks noChangeShapeType="1"/>
          </p:cNvSpPr>
          <p:nvPr/>
        </p:nvSpPr>
        <p:spPr bwMode="auto">
          <a:xfrm flipH="1" flipV="1">
            <a:off x="5124450" y="329565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54663" name="Text Box 7"/>
          <p:cNvSpPr txBox="1">
            <a:spLocks noChangeArrowheads="1"/>
          </p:cNvSpPr>
          <p:nvPr/>
        </p:nvSpPr>
        <p:spPr bwMode="auto">
          <a:xfrm>
            <a:off x="5734050" y="5295900"/>
            <a:ext cx="2952750" cy="584775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600">
                <a:latin typeface="+mn-ea"/>
                <a:ea typeface="+mn-ea"/>
                <a:cs typeface="Times New Roman" panose="02020603050405020304" pitchFamily="18" charset="0"/>
              </a:rPr>
              <a:t>Function </a:t>
            </a:r>
            <a:r>
              <a:rPr lang="en-US" altLang="zh-CN" sz="1600" b="1">
                <a:latin typeface="+mn-ea"/>
                <a:ea typeface="+mn-ea"/>
                <a:cs typeface="Times New Roman" panose="02020603050405020304" pitchFamily="18" charset="0"/>
              </a:rPr>
              <a:t>modifyArray</a:t>
            </a:r>
            <a:r>
              <a:rPr lang="en-US" altLang="zh-CN" sz="1600">
                <a:latin typeface="+mn-ea"/>
                <a:ea typeface="+mn-ea"/>
                <a:cs typeface="Times New Roman" panose="02020603050405020304" pitchFamily="18" charset="0"/>
              </a:rPr>
              <a:t> manipulates the array directly</a:t>
            </a:r>
          </a:p>
        </p:txBody>
      </p:sp>
      <p:sp>
        <p:nvSpPr>
          <p:cNvPr id="454664" name="Line 8"/>
          <p:cNvSpPr>
            <a:spLocks noChangeShapeType="1"/>
          </p:cNvSpPr>
          <p:nvPr/>
        </p:nvSpPr>
        <p:spPr bwMode="auto">
          <a:xfrm flipH="1" flipV="1">
            <a:off x="4743450" y="4972050"/>
            <a:ext cx="990600" cy="476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4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4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4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4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661" grpId="0" animBg="1"/>
      <p:bldP spid="454662" grpId="0" animBg="1"/>
      <p:bldP spid="454663" grpId="0" animBg="1"/>
      <p:bldP spid="45466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FA363D67-966C-44D3-A84E-6851B6261036}" type="slidenum">
              <a:rPr lang="en-US" altLang="zh-CN" sz="1200"/>
              <a:pPr>
                <a:spcAft>
                  <a:spcPct val="0"/>
                </a:spcAft>
                <a:buClrTx/>
                <a:buFontTx/>
                <a:buNone/>
              </a:pPr>
              <a:t>3</a:t>
            </a:fld>
            <a:endParaRPr lang="en-US" altLang="zh-CN" sz="1200"/>
          </a:p>
        </p:txBody>
      </p:sp>
      <p:sp>
        <p:nvSpPr>
          <p:cNvPr id="6147" name="Rectangle 2"/>
          <p:cNvSpPr>
            <a:spLocks noRot="1" noChangeArrowheads="1"/>
          </p:cNvSpPr>
          <p:nvPr/>
        </p:nvSpPr>
        <p:spPr bwMode="auto">
          <a:xfrm>
            <a:off x="152400" y="609600"/>
            <a:ext cx="8839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zh-CN" sz="3600" b="1">
                <a:solidFill>
                  <a:srgbClr val="051AB3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1 Introduction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1600200"/>
            <a:ext cx="7962900" cy="38100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z="3600" b="1" dirty="0" smtClean="0">
                <a:latin typeface="Arial Narrow" panose="020B0606020202030204" pitchFamily="34" charset="0"/>
                <a:ea typeface="黑体" panose="02010609060101010101" pitchFamily="49" charset="-122"/>
              </a:rPr>
              <a:t>Arrays(</a:t>
            </a:r>
            <a:r>
              <a:rPr lang="zh-CN" altLang="en-US" sz="3600" b="1" dirty="0" smtClean="0">
                <a:latin typeface="Arial Narrow" panose="020B0606020202030204" pitchFamily="34" charset="0"/>
                <a:ea typeface="黑体" panose="02010609060101010101" pitchFamily="49" charset="-122"/>
              </a:rPr>
              <a:t>数组</a:t>
            </a:r>
            <a:r>
              <a:rPr lang="en-US" altLang="zh-CN" sz="3600" b="1" dirty="0" smtClean="0">
                <a:latin typeface="Arial Narrow" panose="020B0606020202030204" pitchFamily="34" charset="0"/>
                <a:ea typeface="黑体" panose="02010609060101010101" pitchFamily="49" charset="-122"/>
              </a:rPr>
              <a:t>)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3100" b="1" dirty="0" smtClean="0">
                <a:latin typeface="Arial Narrow" panose="020B0606020202030204" pitchFamily="34" charset="0"/>
                <a:ea typeface="黑体" panose="02010609060101010101" pitchFamily="49" charset="-122"/>
              </a:rPr>
              <a:t>包含同一数据类型的数据结构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3100" b="1" dirty="0" smtClean="0">
                <a:latin typeface="Arial Narrow" panose="020B0606020202030204" pitchFamily="34" charset="0"/>
                <a:ea typeface="黑体" panose="02010609060101010101" pitchFamily="49" charset="-122"/>
              </a:rPr>
              <a:t>占用一段</a:t>
            </a:r>
            <a:r>
              <a:rPr lang="zh-CN" altLang="en-US" sz="3100" b="1" dirty="0" smtClean="0">
                <a:solidFill>
                  <a:srgbClr val="FF3300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连续的</a:t>
            </a:r>
            <a:r>
              <a:rPr lang="zh-CN" altLang="en-US" sz="3100" b="1" dirty="0" smtClean="0">
                <a:latin typeface="Arial Narrow" panose="020B0606020202030204" pitchFamily="34" charset="0"/>
                <a:ea typeface="黑体" panose="02010609060101010101" pitchFamily="49" charset="-122"/>
              </a:rPr>
              <a:t>内存空间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3100" b="1" dirty="0" smtClean="0">
                <a:latin typeface="Arial Narrow" panose="020B0606020202030204" pitchFamily="34" charset="0"/>
                <a:ea typeface="黑体" panose="02010609060101010101" pitchFamily="49" charset="-122"/>
              </a:rPr>
              <a:t>创建后大小不能改变 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3100" b="1" dirty="0" smtClean="0">
                <a:latin typeface="Arial Narrow" panose="020B0606020202030204" pitchFamily="34" charset="0"/>
                <a:ea typeface="黑体" panose="02010609060101010101" pitchFamily="49" charset="-122"/>
              </a:rPr>
              <a:t>通过索引的方式访问数组中的元素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7FE89314-233C-4B0F-9F03-13AE85191920}" type="slidenum">
              <a:rPr lang="en-US" altLang="zh-CN" sz="1200"/>
              <a:pPr>
                <a:spcAft>
                  <a:spcPct val="0"/>
                </a:spcAft>
                <a:buClrTx/>
                <a:buFontTx/>
                <a:buNone/>
              </a:pPr>
              <a:t>30</a:t>
            </a:fld>
            <a:endParaRPr lang="en-US" altLang="zh-CN" sz="1200"/>
          </a:p>
        </p:txBody>
      </p:sp>
      <p:graphicFrame>
        <p:nvGraphicFramePr>
          <p:cNvPr id="35843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6235697"/>
              </p:ext>
            </p:extLst>
          </p:nvPr>
        </p:nvGraphicFramePr>
        <p:xfrm>
          <a:off x="381000" y="914400"/>
          <a:ext cx="8267700" cy="530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2" name="文档" r:id="rId3" imgW="7089269" imgH="4551661" progId="Word.Document.8">
                  <p:embed/>
                </p:oleObj>
              </mc:Choice>
              <mc:Fallback>
                <p:oleObj name="文档" r:id="rId3" imgW="7089269" imgH="4551661" progId="Word.Document.8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914400"/>
                        <a:ext cx="8267700" cy="5305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5685" name="Text Box 5"/>
          <p:cNvSpPr txBox="1">
            <a:spLocks noChangeArrowheads="1"/>
          </p:cNvSpPr>
          <p:nvPr/>
        </p:nvSpPr>
        <p:spPr bwMode="auto">
          <a:xfrm>
            <a:off x="5410200" y="1676400"/>
            <a:ext cx="2971800" cy="590550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altLang="zh-CN" sz="1600" b="1">
                <a:latin typeface="Courier New" panose="02070309020205020404" pitchFamily="49" charset="0"/>
                <a:cs typeface="Times New Roman" panose="02020603050405020304" pitchFamily="18" charset="0"/>
              </a:rPr>
              <a:t>modifyElement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 manipulates array element’s copy</a:t>
            </a:r>
          </a:p>
        </p:txBody>
      </p:sp>
      <p:sp>
        <p:nvSpPr>
          <p:cNvPr id="455686" name="Line 6"/>
          <p:cNvSpPr>
            <a:spLocks noChangeShapeType="1"/>
          </p:cNvSpPr>
          <p:nvPr/>
        </p:nvSpPr>
        <p:spPr bwMode="auto">
          <a:xfrm flipH="1" flipV="1">
            <a:off x="3429000" y="19050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5846" name="Rectangle 7"/>
          <p:cNvSpPr>
            <a:spLocks noChangeArrowheads="1"/>
          </p:cNvSpPr>
          <p:nvPr/>
        </p:nvSpPr>
        <p:spPr bwMode="black">
          <a:xfrm>
            <a:off x="381000" y="4876800"/>
            <a:ext cx="82296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55689" name="Rectangle 9"/>
          <p:cNvSpPr>
            <a:spLocks noChangeArrowheads="1"/>
          </p:cNvSpPr>
          <p:nvPr/>
        </p:nvSpPr>
        <p:spPr bwMode="black">
          <a:xfrm>
            <a:off x="2971800" y="5638800"/>
            <a:ext cx="381000" cy="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5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5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556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55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5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685" grpId="0" animBg="1"/>
      <p:bldP spid="455686" grpId="0" animBg="1"/>
      <p:bldP spid="45568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75708F02-F66A-49EE-9EA5-1C345458EFE2}" type="slidenum">
              <a:rPr lang="en-US" altLang="zh-CN" sz="1200"/>
              <a:pPr>
                <a:spcAft>
                  <a:spcPct val="0"/>
                </a:spcAft>
                <a:buClrTx/>
                <a:buFontTx/>
                <a:buNone/>
              </a:pPr>
              <a:t>31</a:t>
            </a:fld>
            <a:endParaRPr lang="en-US" altLang="zh-CN" sz="1200"/>
          </a:p>
        </p:txBody>
      </p:sp>
      <p:sp>
        <p:nvSpPr>
          <p:cNvPr id="36867" name="Rectangle 2"/>
          <p:cNvSpPr>
            <a:spLocks noRot="1" noChangeArrowheads="1"/>
          </p:cNvSpPr>
          <p:nvPr/>
        </p:nvSpPr>
        <p:spPr bwMode="auto">
          <a:xfrm>
            <a:off x="152400" y="609600"/>
            <a:ext cx="8839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zh-CN" sz="3600" b="1">
                <a:solidFill>
                  <a:srgbClr val="051AB3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4 Passing Arrays to Functions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70038"/>
            <a:ext cx="8839200" cy="42973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z="2800" dirty="0" err="1" smtClean="0">
                <a:latin typeface="Arial Narrow" panose="020B0606020202030204" pitchFamily="34" charset="0"/>
                <a:ea typeface="黑体" panose="02010609060101010101" pitchFamily="49" charset="-122"/>
              </a:rPr>
              <a:t>const</a:t>
            </a:r>
            <a:r>
              <a:rPr lang="en-US" altLang="zh-CN" sz="2800" dirty="0" smtClean="0">
                <a:latin typeface="Arial Narrow" panose="020B0606020202030204" pitchFamily="34" charset="0"/>
                <a:ea typeface="黑体" panose="02010609060101010101" pitchFamily="49" charset="-122"/>
              </a:rPr>
              <a:t> array parameters(</a:t>
            </a:r>
            <a:r>
              <a:rPr lang="zh-CN" altLang="en-US" sz="2800" dirty="0" smtClean="0">
                <a:latin typeface="Arial Narrow" panose="020B0606020202030204" pitchFamily="34" charset="0"/>
                <a:ea typeface="黑体" panose="02010609060101010101" pitchFamily="49" charset="-122"/>
              </a:rPr>
              <a:t>函数参数定义为常变量</a:t>
            </a:r>
            <a:r>
              <a:rPr lang="en-US" altLang="zh-CN" sz="2800" dirty="0" smtClean="0">
                <a:latin typeface="Arial Narrow" panose="020B0606020202030204" pitchFamily="34" charset="0"/>
                <a:ea typeface="黑体" panose="02010609060101010101" pitchFamily="49" charset="-122"/>
              </a:rPr>
              <a:t>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800" dirty="0" err="1" smtClean="0">
                <a:latin typeface="Arial Narrow" panose="020B0606020202030204" pitchFamily="34" charset="0"/>
                <a:ea typeface="黑体" panose="02010609060101010101" pitchFamily="49" charset="-122"/>
              </a:rPr>
              <a:t>const</a:t>
            </a:r>
            <a:r>
              <a:rPr lang="en-US" altLang="zh-CN" sz="2800" dirty="0" smtClean="0">
                <a:latin typeface="Arial Narrow" panose="020B060602020203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2800" dirty="0" smtClean="0">
                <a:latin typeface="Arial Narrow" panose="020B0606020202030204" pitchFamily="34" charset="0"/>
                <a:ea typeface="黑体" panose="02010609060101010101" pitchFamily="49" charset="-122"/>
              </a:rPr>
              <a:t>修饰符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800" dirty="0" smtClean="0">
                <a:latin typeface="Arial Narrow" panose="020B0606020202030204" pitchFamily="34" charset="0"/>
                <a:ea typeface="黑体" panose="02010609060101010101" pitchFamily="49" charset="-122"/>
              </a:rPr>
              <a:t>阻止被调用的函数修改数组值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800" dirty="0" smtClean="0">
                <a:latin typeface="Arial Narrow" panose="020B0606020202030204" pitchFamily="34" charset="0"/>
                <a:ea typeface="黑体" panose="02010609060101010101" pitchFamily="49" charset="-122"/>
              </a:rPr>
              <a:t>在函数体内数组元素为常量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800" dirty="0" smtClean="0">
                <a:latin typeface="Arial Narrow" panose="020B0606020202030204" pitchFamily="34" charset="0"/>
                <a:ea typeface="黑体" panose="02010609060101010101" pitchFamily="49" charset="-122"/>
              </a:rPr>
              <a:t>防止程序员意外修改数组元素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E095970E-6E0B-4F70-9CE8-AD950D1CC2A4}" type="slidenum">
              <a:rPr lang="en-US" altLang="zh-CN" sz="1200">
                <a:latin typeface="+mn-ea"/>
                <a:ea typeface="+mn-ea"/>
              </a:rPr>
              <a:pPr>
                <a:spcAft>
                  <a:spcPct val="0"/>
                </a:spcAft>
                <a:buClrTx/>
                <a:buFontTx/>
                <a:buNone/>
              </a:pPr>
              <a:t>32</a:t>
            </a:fld>
            <a:endParaRPr lang="en-US" altLang="zh-CN" sz="1200">
              <a:latin typeface="+mn-ea"/>
              <a:ea typeface="+mn-ea"/>
            </a:endParaRPr>
          </a:p>
        </p:txBody>
      </p:sp>
      <p:graphicFrame>
        <p:nvGraphicFramePr>
          <p:cNvPr id="37891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6901045"/>
              </p:ext>
            </p:extLst>
          </p:nvPr>
        </p:nvGraphicFramePr>
        <p:xfrm>
          <a:off x="497681" y="838200"/>
          <a:ext cx="8453438" cy="512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1" name="Document" r:id="rId3" imgW="7074123" imgH="4289170" progId="Word.Document.8">
                  <p:embed/>
                </p:oleObj>
              </mc:Choice>
              <mc:Fallback>
                <p:oleObj name="Document" r:id="rId3" imgW="7074123" imgH="4289170" progId="Word.Document.8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681" y="838200"/>
                        <a:ext cx="8453438" cy="5129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6709" name="Text Box 5"/>
          <p:cNvSpPr txBox="1">
            <a:spLocks noChangeArrowheads="1"/>
          </p:cNvSpPr>
          <p:nvPr/>
        </p:nvSpPr>
        <p:spPr bwMode="auto">
          <a:xfrm>
            <a:off x="4917280" y="1600200"/>
            <a:ext cx="3388519" cy="584775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600">
                <a:latin typeface="+mn-ea"/>
                <a:ea typeface="+mn-ea"/>
                <a:cs typeface="Times New Roman" panose="02020603050405020304" pitchFamily="18" charset="0"/>
              </a:rPr>
              <a:t>Using </a:t>
            </a:r>
            <a:r>
              <a:rPr lang="en-US" altLang="zh-CN" sz="1600" b="1">
                <a:latin typeface="+mn-ea"/>
                <a:ea typeface="+mn-ea"/>
                <a:cs typeface="Times New Roman" panose="02020603050405020304" pitchFamily="18" charset="0"/>
              </a:rPr>
              <a:t>const</a:t>
            </a:r>
            <a:r>
              <a:rPr lang="en-US" altLang="zh-CN" sz="1600">
                <a:latin typeface="+mn-ea"/>
                <a:ea typeface="+mn-ea"/>
                <a:cs typeface="Times New Roman" panose="02020603050405020304" pitchFamily="18" charset="0"/>
              </a:rPr>
              <a:t> to prevent the function from modifying the array</a:t>
            </a:r>
          </a:p>
        </p:txBody>
      </p:sp>
      <p:sp>
        <p:nvSpPr>
          <p:cNvPr id="456710" name="Line 6"/>
          <p:cNvSpPr>
            <a:spLocks noChangeShapeType="1"/>
          </p:cNvSpPr>
          <p:nvPr/>
        </p:nvSpPr>
        <p:spPr bwMode="auto">
          <a:xfrm flipH="1">
            <a:off x="3469481" y="1905000"/>
            <a:ext cx="1447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56711" name="Text Box 7"/>
          <p:cNvSpPr txBox="1">
            <a:spLocks noChangeArrowheads="1"/>
          </p:cNvSpPr>
          <p:nvPr/>
        </p:nvSpPr>
        <p:spPr bwMode="auto">
          <a:xfrm>
            <a:off x="4764881" y="3048000"/>
            <a:ext cx="2971800" cy="590550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600">
                <a:latin typeface="+mn-ea"/>
                <a:ea typeface="+mn-ea"/>
                <a:cs typeface="Times New Roman" panose="02020603050405020304" pitchFamily="18" charset="0"/>
              </a:rPr>
              <a:t>Array </a:t>
            </a:r>
            <a:r>
              <a:rPr lang="en-US" altLang="zh-CN" sz="1600" b="1">
                <a:latin typeface="+mn-ea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1600">
                <a:latin typeface="+mn-ea"/>
                <a:ea typeface="+mn-ea"/>
                <a:cs typeface="Times New Roman" panose="02020603050405020304" pitchFamily="18" charset="0"/>
              </a:rPr>
              <a:t> will be </a:t>
            </a:r>
            <a:r>
              <a:rPr lang="en-US" altLang="zh-CN" sz="1600" b="1">
                <a:latin typeface="+mn-ea"/>
                <a:ea typeface="+mn-ea"/>
                <a:cs typeface="Times New Roman" panose="02020603050405020304" pitchFamily="18" charset="0"/>
              </a:rPr>
              <a:t>const</a:t>
            </a:r>
            <a:r>
              <a:rPr lang="en-US" altLang="zh-CN" sz="1600">
                <a:latin typeface="+mn-ea"/>
                <a:ea typeface="+mn-ea"/>
                <a:cs typeface="Times New Roman" panose="02020603050405020304" pitchFamily="18" charset="0"/>
              </a:rPr>
              <a:t> when in the body of the function</a:t>
            </a:r>
          </a:p>
        </p:txBody>
      </p:sp>
      <p:sp>
        <p:nvSpPr>
          <p:cNvPr id="456712" name="Line 8"/>
          <p:cNvSpPr>
            <a:spLocks noChangeShapeType="1"/>
          </p:cNvSpPr>
          <p:nvPr/>
        </p:nvSpPr>
        <p:spPr bwMode="auto">
          <a:xfrm flipH="1">
            <a:off x="3317081" y="3352800"/>
            <a:ext cx="1447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6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6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6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6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6709" grpId="0" animBg="1"/>
      <p:bldP spid="456710" grpId="0" animBg="1"/>
      <p:bldP spid="456711" grpId="0" animBg="1"/>
      <p:bldP spid="4567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9D2E2171-65C5-459C-AEB9-32F1FFE1D092}" type="slidenum">
              <a:rPr lang="en-US" altLang="zh-CN" sz="1200"/>
              <a:pPr>
                <a:spcAft>
                  <a:spcPct val="0"/>
                </a:spcAft>
                <a:buClrTx/>
                <a:buFontTx/>
                <a:buNone/>
              </a:pPr>
              <a:t>33</a:t>
            </a:fld>
            <a:endParaRPr lang="en-US" altLang="zh-CN" sz="1200"/>
          </a:p>
        </p:txBody>
      </p:sp>
      <p:graphicFrame>
        <p:nvGraphicFramePr>
          <p:cNvPr id="3891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9665940"/>
              </p:ext>
            </p:extLst>
          </p:nvPr>
        </p:nvGraphicFramePr>
        <p:xfrm>
          <a:off x="823912" y="381000"/>
          <a:ext cx="7800975" cy="675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5" name="Document" r:id="rId3" imgW="7074123" imgH="6111357" progId="Word.Document.8">
                  <p:embed/>
                </p:oleObj>
              </mc:Choice>
              <mc:Fallback>
                <p:oleObj name="Document" r:id="rId3" imgW="7074123" imgH="6111357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912" y="381000"/>
                        <a:ext cx="7800975" cy="675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7733" name="Text Box 5"/>
          <p:cNvSpPr txBox="1">
            <a:spLocks noChangeArrowheads="1"/>
          </p:cNvSpPr>
          <p:nvPr/>
        </p:nvSpPr>
        <p:spPr bwMode="auto">
          <a:xfrm>
            <a:off x="4862512" y="1466850"/>
            <a:ext cx="3290888" cy="590550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600">
                <a:latin typeface="+mn-ea"/>
                <a:ea typeface="+mn-ea"/>
                <a:cs typeface="Times New Roman" panose="02020603050405020304" pitchFamily="18" charset="0"/>
              </a:rPr>
              <a:t>Array cannot be modified; it is </a:t>
            </a:r>
            <a:r>
              <a:rPr lang="en-US" altLang="zh-CN" sz="1600" b="1">
                <a:latin typeface="+mn-ea"/>
                <a:ea typeface="+mn-ea"/>
                <a:cs typeface="Times New Roman" panose="02020603050405020304" pitchFamily="18" charset="0"/>
              </a:rPr>
              <a:t>const</a:t>
            </a:r>
            <a:r>
              <a:rPr lang="en-US" altLang="zh-CN" sz="1600">
                <a:latin typeface="+mn-ea"/>
                <a:ea typeface="+mn-ea"/>
                <a:cs typeface="Times New Roman" panose="02020603050405020304" pitchFamily="18" charset="0"/>
              </a:rPr>
              <a:t> within the body function</a:t>
            </a:r>
          </a:p>
        </p:txBody>
      </p:sp>
      <p:sp>
        <p:nvSpPr>
          <p:cNvPr id="457734" name="Line 6"/>
          <p:cNvSpPr>
            <a:spLocks noChangeShapeType="1"/>
          </p:cNvSpPr>
          <p:nvPr/>
        </p:nvSpPr>
        <p:spPr bwMode="auto">
          <a:xfrm flipH="1">
            <a:off x="3414712" y="177165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7735" name="Line 7"/>
          <p:cNvSpPr>
            <a:spLocks noChangeShapeType="1"/>
          </p:cNvSpPr>
          <p:nvPr/>
        </p:nvSpPr>
        <p:spPr bwMode="auto">
          <a:xfrm flipH="1" flipV="1">
            <a:off x="3414712" y="1543050"/>
            <a:ext cx="1447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7736" name="Line 8"/>
          <p:cNvSpPr>
            <a:spLocks noChangeShapeType="1"/>
          </p:cNvSpPr>
          <p:nvPr/>
        </p:nvSpPr>
        <p:spPr bwMode="auto">
          <a:xfrm flipH="1">
            <a:off x="3414712" y="1771650"/>
            <a:ext cx="1447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7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7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7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7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7733" grpId="0" animBg="1"/>
      <p:bldP spid="457734" grpId="0" animBg="1"/>
      <p:bldP spid="457735" grpId="0" animBg="1"/>
      <p:bldP spid="45773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4-2</a:t>
            </a:r>
            <a:r>
              <a:rPr lang="zh-CN" altLang="en-US" b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使用类模板</a:t>
            </a:r>
            <a:r>
              <a:rPr lang="en-US" altLang="zh-CN" b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array</a:t>
            </a:r>
            <a:r>
              <a:rPr lang="zh-CN" altLang="en-US" b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创建数组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685800" y="1447800"/>
            <a:ext cx="8237538" cy="49530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类模板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array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使用类模板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array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实例化数组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基于范围的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array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对象存放成绩的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GradeBook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7E2730D3-3EEF-4B0F-B545-859B66ED3322}" type="slidenum"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spcAft>
                  <a:spcPct val="0"/>
                </a:spcAft>
                <a:buClrTx/>
                <a:buFontTx/>
                <a:buNone/>
              </a:pPr>
              <a:t>34</a:t>
            </a:fld>
            <a:endParaRPr lang="en-US" altLang="zh-CN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515311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907BB8EB-A4CB-4D52-86CD-A98B7266AFB4}" type="slidenum">
              <a:rPr lang="en-US" altLang="zh-CN" sz="1200">
                <a:solidFill>
                  <a:srgbClr val="000000"/>
                </a:solidFill>
              </a:rPr>
              <a:pPr>
                <a:spcAft>
                  <a:spcPct val="0"/>
                </a:spcAft>
                <a:buClrTx/>
                <a:buFontTx/>
                <a:buNone/>
              </a:pPr>
              <a:t>35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6147" name="Rectangle 2"/>
          <p:cNvSpPr>
            <a:spLocks noRot="1" noChangeArrowheads="1"/>
          </p:cNvSpPr>
          <p:nvPr/>
        </p:nvSpPr>
        <p:spPr bwMode="auto">
          <a:xfrm>
            <a:off x="152400" y="609600"/>
            <a:ext cx="8839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zh-CN" sz="3600" b="1">
                <a:solidFill>
                  <a:srgbClr val="051AB3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4.2.1 array</a:t>
            </a:r>
            <a:r>
              <a:rPr lang="zh-CN" altLang="en-US" sz="3600" b="1">
                <a:solidFill>
                  <a:srgbClr val="051AB3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模板类介绍</a:t>
            </a:r>
            <a:endParaRPr lang="en-US" altLang="zh-CN" sz="3600" b="1">
              <a:solidFill>
                <a:srgbClr val="051AB3"/>
              </a:solidFill>
              <a:latin typeface="Arial Narrow" panose="020B0606020202030204" pitchFamily="34" charset="0"/>
              <a:ea typeface="黑体" panose="02010609060101010101" pitchFamily="49" charset="-122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600200"/>
            <a:ext cx="8915400" cy="38100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z="3600" dirty="0" smtClean="0">
                <a:latin typeface="Arial Narrow" panose="020B0606020202030204" pitchFamily="34" charset="0"/>
                <a:ea typeface="黑体" panose="02010609060101010101" pitchFamily="49" charset="-122"/>
              </a:rPr>
              <a:t>array</a:t>
            </a:r>
            <a:r>
              <a:rPr lang="zh-CN" altLang="en-US" sz="3600" dirty="0" smtClean="0">
                <a:latin typeface="Arial Narrow" panose="020B0606020202030204" pitchFamily="34" charset="0"/>
                <a:ea typeface="黑体" panose="02010609060101010101" pitchFamily="49" charset="-122"/>
              </a:rPr>
              <a:t>模板类</a:t>
            </a:r>
            <a:endParaRPr lang="en-US" altLang="zh-CN" sz="3600" dirty="0" smtClean="0">
              <a:latin typeface="Arial Narrow" panose="020B0606020202030204" pitchFamily="34" charset="0"/>
              <a:ea typeface="黑体" panose="02010609060101010101" pitchFamily="49" charset="-122"/>
            </a:endParaRPr>
          </a:p>
          <a:p>
            <a:pPr marL="514350" lvl="1" indent="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3100" b="1" dirty="0" smtClean="0">
                <a:solidFill>
                  <a:srgbClr val="FF0000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模板类</a:t>
            </a:r>
            <a:r>
              <a:rPr lang="zh-CN" altLang="en-US" sz="3100" dirty="0" smtClean="0">
                <a:latin typeface="Arial Narrow" panose="020B0606020202030204" pitchFamily="34" charset="0"/>
                <a:ea typeface="黑体" panose="02010609060101010101" pitchFamily="49" charset="-122"/>
              </a:rPr>
              <a:t>：定义一个通用的类，类中的数据成员是未指定的类型（抽象类型）</a:t>
            </a:r>
            <a:endParaRPr lang="en-US" altLang="zh-CN" sz="3100" dirty="0" smtClean="0">
              <a:latin typeface="Arial Narrow" panose="020B0606020202030204" pitchFamily="34" charset="0"/>
              <a:ea typeface="黑体" panose="02010609060101010101" pitchFamily="49" charset="-122"/>
            </a:endParaRPr>
          </a:p>
          <a:p>
            <a:pPr marL="514350" lvl="1" indent="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3100" b="1" dirty="0" smtClean="0">
                <a:solidFill>
                  <a:srgbClr val="FF0000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类模板实例化</a:t>
            </a:r>
            <a:r>
              <a:rPr lang="zh-CN" altLang="en-US" sz="3100" dirty="0" smtClean="0">
                <a:latin typeface="Arial Narrow" panose="020B0606020202030204" pitchFamily="34" charset="0"/>
                <a:ea typeface="黑体" panose="02010609060101010101" pitchFamily="49" charset="-122"/>
              </a:rPr>
              <a:t>：给模板类中的数据成员指定一种具体类型之后，就得到一个具体的类。</a:t>
            </a:r>
          </a:p>
        </p:txBody>
      </p:sp>
    </p:spTree>
    <p:extLst>
      <p:ext uri="{BB962C8B-B14F-4D97-AF65-F5344CB8AC3E}">
        <p14:creationId xmlns:p14="http://schemas.microsoft.com/office/powerpoint/2010/main" val="4166954412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6847E03D-646E-46EF-9C4F-895DF14FB2CD}" type="slidenum">
              <a:rPr lang="en-US" altLang="zh-CN" sz="1200">
                <a:solidFill>
                  <a:srgbClr val="000000"/>
                </a:solidFill>
              </a:rPr>
              <a:pPr>
                <a:spcAft>
                  <a:spcPct val="0"/>
                </a:spcAft>
                <a:buClrTx/>
                <a:buFontTx/>
                <a:buNone/>
              </a:pPr>
              <a:t>36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pic>
        <p:nvPicPr>
          <p:cNvPr id="7171" name="Picture 2" descr="AAEMYRO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09" t="6209" r="15454" b="9961"/>
          <a:stretch>
            <a:fillRect/>
          </a:stretch>
        </p:blipFill>
        <p:spPr bwMode="auto">
          <a:xfrm>
            <a:off x="5029200" y="1955800"/>
            <a:ext cx="4114800" cy="317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Rectangle 3"/>
          <p:cNvSpPr>
            <a:spLocks noRot="1" noChangeArrowheads="1"/>
          </p:cNvSpPr>
          <p:nvPr/>
        </p:nvSpPr>
        <p:spPr bwMode="auto">
          <a:xfrm>
            <a:off x="152400" y="609600"/>
            <a:ext cx="8839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ct val="0"/>
              </a:spcAft>
              <a:buClrTx/>
              <a:buFontTx/>
              <a:buNone/>
            </a:pPr>
            <a:r>
              <a:rPr lang="zh-CN" altLang="en-US" sz="2400" dirty="0">
                <a:solidFill>
                  <a:srgbClr val="051AB3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例如：</a:t>
            </a:r>
            <a:r>
              <a:rPr lang="en-US" altLang="zh-CN" sz="2400" dirty="0">
                <a:solidFill>
                  <a:srgbClr val="051AB3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array</a:t>
            </a:r>
            <a:r>
              <a:rPr lang="zh-CN" altLang="en-US" sz="2400" dirty="0">
                <a:solidFill>
                  <a:srgbClr val="051AB3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是一个数组类模板，具有所有数组的共同特性以及与数组相关的成员函数。但</a:t>
            </a:r>
            <a:r>
              <a:rPr lang="en-US" altLang="zh-CN" sz="2400" dirty="0">
                <a:solidFill>
                  <a:srgbClr val="051AB3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array</a:t>
            </a:r>
            <a:r>
              <a:rPr lang="zh-CN" altLang="en-US" sz="2400" dirty="0">
                <a:solidFill>
                  <a:srgbClr val="051AB3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中数据成员没有指定具体类型，当给其数据成员指定了类型后，形成了一个具体类型的数组类了。</a:t>
            </a:r>
            <a:endParaRPr lang="en-US" altLang="zh-CN" sz="2400" dirty="0">
              <a:solidFill>
                <a:srgbClr val="051AB3"/>
              </a:solidFill>
              <a:latin typeface="Arial Narrow" panose="020B0606020202030204" pitchFamily="34" charset="0"/>
              <a:ea typeface="黑体" panose="02010609060101010101" pitchFamily="49" charset="-122"/>
            </a:endParaRPr>
          </a:p>
        </p:txBody>
      </p:sp>
      <p:sp>
        <p:nvSpPr>
          <p:cNvPr id="7173" name="文本框 1"/>
          <p:cNvSpPr txBox="1">
            <a:spLocks noChangeArrowheads="1"/>
          </p:cNvSpPr>
          <p:nvPr/>
        </p:nvSpPr>
        <p:spPr bwMode="auto">
          <a:xfrm>
            <a:off x="304800" y="1757363"/>
            <a:ext cx="472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051AB3"/>
              </a:buClr>
              <a:buFont typeface="Wingdings 2" panose="05020102010507070707" pitchFamily="18" charset="2"/>
              <a:buNone/>
            </a:pP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类模板声明对象的方法：</a:t>
            </a:r>
          </a:p>
        </p:txBody>
      </p:sp>
      <p:sp>
        <p:nvSpPr>
          <p:cNvPr id="7174" name="文本框 5"/>
          <p:cNvSpPr txBox="1">
            <a:spLocks noChangeArrowheads="1"/>
          </p:cNvSpPr>
          <p:nvPr/>
        </p:nvSpPr>
        <p:spPr bwMode="auto">
          <a:xfrm>
            <a:off x="304800" y="2438400"/>
            <a:ext cx="472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051AB3"/>
              </a:buClr>
              <a:buFont typeface="Wingdings 2" panose="05020102010507070707" pitchFamily="18" charset="2"/>
              <a:buNone/>
            </a:pP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Array&lt;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大小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对象名；</a:t>
            </a:r>
          </a:p>
        </p:txBody>
      </p:sp>
      <p:sp>
        <p:nvSpPr>
          <p:cNvPr id="7175" name="文本框 6"/>
          <p:cNvSpPr txBox="1">
            <a:spLocks noChangeArrowheads="1"/>
          </p:cNvSpPr>
          <p:nvPr/>
        </p:nvSpPr>
        <p:spPr bwMode="auto">
          <a:xfrm>
            <a:off x="304800" y="2851150"/>
            <a:ext cx="4724400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051AB3"/>
              </a:buClr>
              <a:buFont typeface="Wingdings 2" panose="05020102010507070707" pitchFamily="18" charset="2"/>
              <a:buNone/>
            </a:pP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Clr>
                <a:srgbClr val="051AB3"/>
              </a:buClr>
              <a:buFont typeface="Wingdings 2" panose="05020102010507070707" pitchFamily="18" charset="2"/>
              <a:buNone/>
            </a:pP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Array&lt;int, 12&gt; c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Clr>
                <a:srgbClr val="051AB3"/>
              </a:buClr>
              <a:buFont typeface="Wingdings 2" panose="05020102010507070707" pitchFamily="18" charset="2"/>
              <a:buNone/>
            </a:pP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声明了一个包含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型元素的数组。</a:t>
            </a:r>
          </a:p>
        </p:txBody>
      </p:sp>
      <p:sp>
        <p:nvSpPr>
          <p:cNvPr id="3" name="右箭头 2"/>
          <p:cNvSpPr/>
          <p:nvPr/>
        </p:nvSpPr>
        <p:spPr bwMode="auto">
          <a:xfrm>
            <a:off x="3505200" y="3217863"/>
            <a:ext cx="1447800" cy="238125"/>
          </a:xfrm>
          <a:prstGeom prst="rightArrow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marL="400050" indent="-400050" eaLnBrk="1" hangingPunct="1">
              <a:spcAft>
                <a:spcPct val="20000"/>
              </a:spcAft>
              <a:buClr>
                <a:srgbClr val="051AB3"/>
              </a:buClr>
              <a:buFont typeface="Wingdings 2" panose="05020102010507070707" pitchFamily="18" charset="2"/>
              <a:buChar char="³"/>
              <a:defRPr/>
            </a:pPr>
            <a:endParaRPr lang="zh-CN" altLang="en-US" b="1">
              <a:ln w="9525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12700" dist="38100" dir="2700000" algn="tl" rotWithShape="0">
                  <a:srgbClr val="FFFFFF">
                    <a:lumMod val="50000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5" name="下箭头 4"/>
          <p:cNvSpPr/>
          <p:nvPr/>
        </p:nvSpPr>
        <p:spPr bwMode="auto">
          <a:xfrm>
            <a:off x="1295400" y="2811463"/>
            <a:ext cx="228600" cy="428625"/>
          </a:xfrm>
          <a:prstGeom prst="downArrow">
            <a:avLst/>
          </a:prstGeom>
          <a:ln>
            <a:noFill/>
          </a:ln>
          <a:effectLst/>
        </p:spPr>
        <p:style>
          <a:lnRef idx="0">
            <a:scrgbClr r="0" g="0" b="0"/>
          </a:lnRef>
          <a:fillRef idx="1003">
            <a:schemeClr val="dk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400050" indent="-400050" eaLnBrk="1" hangingPunct="1">
              <a:spcAft>
                <a:spcPct val="20000"/>
              </a:spcAft>
              <a:buClr>
                <a:srgbClr val="051AB3"/>
              </a:buClr>
              <a:buFont typeface="Wingdings 2" panose="05020102010507070707" pitchFamily="18" charset="2"/>
              <a:buChar char="³"/>
              <a:defRPr/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下箭头 9"/>
          <p:cNvSpPr/>
          <p:nvPr/>
        </p:nvSpPr>
        <p:spPr bwMode="auto">
          <a:xfrm>
            <a:off x="1828800" y="2778125"/>
            <a:ext cx="228600" cy="430213"/>
          </a:xfrm>
          <a:prstGeom prst="downArrow">
            <a:avLst/>
          </a:prstGeom>
          <a:ln>
            <a:noFill/>
          </a:ln>
          <a:effectLst/>
        </p:spPr>
        <p:style>
          <a:lnRef idx="0">
            <a:scrgbClr r="0" g="0" b="0"/>
          </a:lnRef>
          <a:fillRef idx="1003">
            <a:schemeClr val="dk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400050" indent="-400050" eaLnBrk="1" hangingPunct="1">
              <a:spcAft>
                <a:spcPct val="20000"/>
              </a:spcAft>
              <a:buClr>
                <a:srgbClr val="051AB3"/>
              </a:buClr>
              <a:buFont typeface="Wingdings 2" panose="05020102010507070707" pitchFamily="18" charset="2"/>
              <a:buChar char="³"/>
              <a:defRPr/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下箭头 10"/>
          <p:cNvSpPr/>
          <p:nvPr/>
        </p:nvSpPr>
        <p:spPr bwMode="auto">
          <a:xfrm rot="2001566">
            <a:off x="2530475" y="2732088"/>
            <a:ext cx="228600" cy="681037"/>
          </a:xfrm>
          <a:prstGeom prst="downArrow">
            <a:avLst/>
          </a:prstGeom>
          <a:ln>
            <a:noFill/>
          </a:ln>
          <a:effectLst/>
        </p:spPr>
        <p:style>
          <a:lnRef idx="0">
            <a:scrgbClr r="0" g="0" b="0"/>
          </a:lnRef>
          <a:fillRef idx="1003">
            <a:schemeClr val="dk1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400050" indent="-400050" eaLnBrk="1" hangingPunct="1">
              <a:spcAft>
                <a:spcPct val="20000"/>
              </a:spcAft>
              <a:buClr>
                <a:srgbClr val="051AB3"/>
              </a:buClr>
              <a:buFont typeface="Wingdings 2" panose="05020102010507070707" pitchFamily="18" charset="2"/>
              <a:buChar char="³"/>
              <a:defRPr/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6261568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EA897A57-EA43-4BE3-B4B2-3DEB4535B4FF}" type="slidenum">
              <a:rPr lang="en-US" altLang="zh-CN" sz="1200">
                <a:solidFill>
                  <a:srgbClr val="000000"/>
                </a:solidFill>
              </a:rPr>
              <a:pPr>
                <a:spcAft>
                  <a:spcPct val="0"/>
                </a:spcAft>
                <a:buClrTx/>
                <a:buFontTx/>
                <a:buNone/>
              </a:pPr>
              <a:t>37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9219" name="Rectangle 2"/>
          <p:cNvSpPr>
            <a:spLocks noRot="1" noChangeArrowheads="1"/>
          </p:cNvSpPr>
          <p:nvPr/>
        </p:nvSpPr>
        <p:spPr bwMode="auto">
          <a:xfrm>
            <a:off x="152400" y="609600"/>
            <a:ext cx="8839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zh-CN" sz="3600" b="1">
                <a:solidFill>
                  <a:srgbClr val="051AB3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Array</a:t>
            </a:r>
            <a:r>
              <a:rPr lang="zh-CN" altLang="en-US" sz="3600" b="1">
                <a:solidFill>
                  <a:srgbClr val="051AB3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应用举例</a:t>
            </a:r>
            <a:endParaRPr lang="en-US" altLang="zh-CN" sz="3600" b="1">
              <a:solidFill>
                <a:srgbClr val="051AB3"/>
              </a:solidFill>
              <a:latin typeface="Arial Narrow" panose="020B0606020202030204" pitchFamily="34" charset="0"/>
              <a:ea typeface="黑体" panose="02010609060101010101" pitchFamily="49" charset="-122"/>
            </a:endParaRPr>
          </a:p>
        </p:txBody>
      </p:sp>
      <p:sp>
        <p:nvSpPr>
          <p:cNvPr id="9220" name="文本框 1"/>
          <p:cNvSpPr txBox="1">
            <a:spLocks noChangeArrowheads="1"/>
          </p:cNvSpPr>
          <p:nvPr/>
        </p:nvSpPr>
        <p:spPr bwMode="auto">
          <a:xfrm>
            <a:off x="495300" y="1447800"/>
            <a:ext cx="845820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tabLst>
                <a:tab pos="139700" algn="r"/>
                <a:tab pos="2921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tabLst>
                <a:tab pos="139700" algn="r"/>
                <a:tab pos="2921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tabLst>
                <a:tab pos="139700" algn="r"/>
                <a:tab pos="2921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tabLst>
                <a:tab pos="139700" algn="r"/>
                <a:tab pos="2921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tabLst>
                <a:tab pos="139700" algn="r"/>
                <a:tab pos="2921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tabLst>
                <a:tab pos="139700" algn="r"/>
                <a:tab pos="2921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tabLst>
                <a:tab pos="139700" algn="r"/>
                <a:tab pos="2921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tabLst>
                <a:tab pos="139700" algn="r"/>
                <a:tab pos="2921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tabLst>
                <a:tab pos="139700" algn="r"/>
                <a:tab pos="2921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Aft>
                <a:spcPct val="0"/>
              </a:spcAft>
              <a:buClrTx/>
              <a:buFont typeface="Wingdings 2" panose="05020102010507070707" pitchFamily="18" charset="2"/>
              <a:buNone/>
            </a:pPr>
            <a:r>
              <a:rPr lang="en-US" altLang="zh-CN" sz="1400" b="1" dirty="0">
                <a:solidFill>
                  <a:srgbClr val="000000"/>
                </a:solidFill>
                <a:latin typeface="Arial Narrow" panose="020B0606020202030204" pitchFamily="34" charset="0"/>
                <a:ea typeface="LucidaSansTypewriter" charset="0"/>
                <a:cs typeface="Lucida Console" panose="020B0609040504020204" pitchFamily="49" charset="0"/>
              </a:rPr>
              <a:t>#include &lt;</a:t>
            </a:r>
            <a:r>
              <a:rPr lang="en-US" altLang="zh-CN" sz="1400" b="1" dirty="0" err="1">
                <a:solidFill>
                  <a:srgbClr val="000000"/>
                </a:solidFill>
                <a:latin typeface="Arial Narrow" panose="020B0606020202030204" pitchFamily="34" charset="0"/>
                <a:ea typeface="LucidaSansTypewriter" charset="0"/>
                <a:cs typeface="Lucida Console" panose="020B0609040504020204" pitchFamily="49" charset="0"/>
              </a:rPr>
              <a:t>iostream</a:t>
            </a:r>
            <a:r>
              <a:rPr lang="en-US" altLang="zh-CN" sz="1400" b="1" dirty="0">
                <a:solidFill>
                  <a:srgbClr val="000000"/>
                </a:solidFill>
                <a:latin typeface="Arial Narrow" panose="020B0606020202030204" pitchFamily="34" charset="0"/>
                <a:ea typeface="LucidaSansTypewriter" charset="0"/>
                <a:cs typeface="Lucida Console" panose="020B0609040504020204" pitchFamily="49" charset="0"/>
              </a:rPr>
              <a:t>&gt;</a:t>
            </a:r>
          </a:p>
          <a:p>
            <a:pPr eaLnBrk="1" hangingPunct="1">
              <a:lnSpc>
                <a:spcPct val="120000"/>
              </a:lnSpc>
              <a:spcAft>
                <a:spcPct val="0"/>
              </a:spcAft>
              <a:buClrTx/>
              <a:buFont typeface="Wingdings 2" panose="05020102010507070707" pitchFamily="18" charset="2"/>
              <a:buNone/>
            </a:pPr>
            <a:r>
              <a:rPr lang="en-US" altLang="zh-CN" sz="1400" b="1" dirty="0">
                <a:solidFill>
                  <a:srgbClr val="000000"/>
                </a:solidFill>
                <a:latin typeface="Arial Narrow" panose="020B0606020202030204" pitchFamily="34" charset="0"/>
                <a:ea typeface="LucidaSansTypewriter" charset="0"/>
                <a:cs typeface="Lucida Console" panose="020B0609040504020204" pitchFamily="49" charset="0"/>
              </a:rPr>
              <a:t>#include &lt;</a:t>
            </a:r>
            <a:r>
              <a:rPr lang="en-US" altLang="zh-CN" sz="1400" b="1" dirty="0" err="1">
                <a:solidFill>
                  <a:srgbClr val="000000"/>
                </a:solidFill>
                <a:latin typeface="Arial Narrow" panose="020B0606020202030204" pitchFamily="34" charset="0"/>
                <a:ea typeface="LucidaSansTypewriter" charset="0"/>
                <a:cs typeface="Lucida Console" panose="020B0609040504020204" pitchFamily="49" charset="0"/>
              </a:rPr>
              <a:t>iomanip</a:t>
            </a:r>
            <a:r>
              <a:rPr lang="en-US" altLang="zh-CN" sz="1400" b="1" dirty="0">
                <a:solidFill>
                  <a:srgbClr val="000000"/>
                </a:solidFill>
                <a:latin typeface="Arial Narrow" panose="020B0606020202030204" pitchFamily="34" charset="0"/>
                <a:ea typeface="LucidaSansTypewriter" charset="0"/>
                <a:cs typeface="Lucida Console" panose="020B0609040504020204" pitchFamily="49" charset="0"/>
              </a:rPr>
              <a:t>&gt;              </a:t>
            </a:r>
            <a:r>
              <a:rPr lang="en-US" altLang="zh-CN" sz="1400" dirty="0">
                <a:solidFill>
                  <a:srgbClr val="9900CC"/>
                </a:solidFill>
                <a:latin typeface="Arial Narrow" panose="020B0606020202030204" pitchFamily="34" charset="0"/>
                <a:ea typeface="LucidaSansTypewriter" charset="0"/>
                <a:cs typeface="Lucida Console" panose="020B0609040504020204" pitchFamily="49" charset="0"/>
              </a:rPr>
              <a:t>//</a:t>
            </a:r>
            <a:r>
              <a:rPr lang="zh-CN" altLang="en-US" sz="1400" dirty="0">
                <a:solidFill>
                  <a:srgbClr val="9900CC"/>
                </a:solidFill>
                <a:latin typeface="Arial Narrow" panose="020B0606020202030204" pitchFamily="34" charset="0"/>
                <a:ea typeface="LucidaSansTypewriter" charset="0"/>
                <a:cs typeface="Lucida Console" panose="020B0609040504020204" pitchFamily="49" charset="0"/>
              </a:rPr>
              <a:t>使用</a:t>
            </a:r>
            <a:r>
              <a:rPr lang="en-US" altLang="zh-CN" sz="1400" dirty="0" err="1">
                <a:solidFill>
                  <a:srgbClr val="9900CC"/>
                </a:solidFill>
                <a:latin typeface="Arial Narrow" panose="020B0606020202030204" pitchFamily="34" charset="0"/>
                <a:ea typeface="LucidaSansTypewriter" charset="0"/>
                <a:cs typeface="Lucida Console" panose="020B0609040504020204" pitchFamily="49" charset="0"/>
              </a:rPr>
              <a:t>setw</a:t>
            </a:r>
            <a:r>
              <a:rPr lang="zh-CN" altLang="en-US" sz="1400" dirty="0">
                <a:solidFill>
                  <a:srgbClr val="9900CC"/>
                </a:solidFill>
                <a:latin typeface="Arial Narrow" panose="020B0606020202030204" pitchFamily="34" charset="0"/>
                <a:ea typeface="LucidaSansTypewriter" charset="0"/>
                <a:cs typeface="Lucida Console" panose="020B0609040504020204" pitchFamily="49" charset="0"/>
              </a:rPr>
              <a:t>（）等格式控制要将该头文件包含进来</a:t>
            </a:r>
            <a:endParaRPr lang="en-US" altLang="zh-CN" sz="1400" dirty="0">
              <a:solidFill>
                <a:srgbClr val="9900CC"/>
              </a:solidFill>
              <a:latin typeface="Arial Narrow" panose="020B0606020202030204" pitchFamily="34" charset="0"/>
              <a:ea typeface="LucidaSansTypewriter" charset="0"/>
              <a:cs typeface="Lucida Console" panose="020B0609040504020204" pitchFamily="49" charset="0"/>
            </a:endParaRPr>
          </a:p>
          <a:p>
            <a:pPr eaLnBrk="1" hangingPunct="1">
              <a:lnSpc>
                <a:spcPct val="120000"/>
              </a:lnSpc>
              <a:spcAft>
                <a:spcPct val="0"/>
              </a:spcAft>
              <a:buClrTx/>
              <a:buFont typeface="Wingdings 2" panose="05020102010507070707" pitchFamily="18" charset="2"/>
              <a:buNone/>
            </a:pPr>
            <a:r>
              <a:rPr lang="en-US" altLang="zh-CN" sz="1400" b="1" dirty="0">
                <a:solidFill>
                  <a:srgbClr val="000000"/>
                </a:solidFill>
                <a:latin typeface="Arial Narrow" panose="020B0606020202030204" pitchFamily="34" charset="0"/>
                <a:ea typeface="LucidaSansTypewriter" charset="0"/>
                <a:cs typeface="Lucida Console" panose="020B0609040504020204" pitchFamily="49" charset="0"/>
              </a:rPr>
              <a:t>#include &lt;array&gt;                   </a:t>
            </a:r>
            <a:r>
              <a:rPr lang="en-US" altLang="zh-CN" sz="1400" dirty="0">
                <a:solidFill>
                  <a:srgbClr val="9900CC"/>
                </a:solidFill>
                <a:latin typeface="Arial Narrow" panose="020B0606020202030204" pitchFamily="34" charset="0"/>
                <a:ea typeface="LucidaSansTypewriter" charset="0"/>
                <a:cs typeface="Lucida Console" panose="020B0609040504020204" pitchFamily="49" charset="0"/>
              </a:rPr>
              <a:t>//</a:t>
            </a:r>
            <a:r>
              <a:rPr lang="zh-CN" altLang="en-US" sz="1400" dirty="0">
                <a:solidFill>
                  <a:srgbClr val="9900CC"/>
                </a:solidFill>
                <a:latin typeface="Arial Narrow" panose="020B0606020202030204" pitchFamily="34" charset="0"/>
                <a:ea typeface="LucidaSansTypewriter" charset="0"/>
                <a:cs typeface="Lucida Console" panose="020B0609040504020204" pitchFamily="49" charset="0"/>
              </a:rPr>
              <a:t>使用类模板</a:t>
            </a:r>
            <a:r>
              <a:rPr lang="en-US" altLang="zh-CN" sz="1400" dirty="0">
                <a:solidFill>
                  <a:srgbClr val="9900CC"/>
                </a:solidFill>
                <a:latin typeface="Arial Narrow" panose="020B0606020202030204" pitchFamily="34" charset="0"/>
                <a:ea typeface="LucidaSansTypewriter" charset="0"/>
                <a:cs typeface="Lucida Console" panose="020B0609040504020204" pitchFamily="49" charset="0"/>
              </a:rPr>
              <a:t>array</a:t>
            </a:r>
            <a:r>
              <a:rPr lang="zh-CN" altLang="en-US" sz="1400" dirty="0">
                <a:solidFill>
                  <a:srgbClr val="9900CC"/>
                </a:solidFill>
                <a:latin typeface="Arial Narrow" panose="020B0606020202030204" pitchFamily="34" charset="0"/>
                <a:ea typeface="LucidaSansTypewriter" charset="0"/>
                <a:cs typeface="Lucida Console" panose="020B0609040504020204" pitchFamily="49" charset="0"/>
              </a:rPr>
              <a:t>要将将该头文件包含进来</a:t>
            </a:r>
            <a:endParaRPr lang="en-US" altLang="zh-CN" sz="1400" dirty="0">
              <a:solidFill>
                <a:srgbClr val="9900CC"/>
              </a:solidFill>
              <a:latin typeface="Arial Narrow" panose="020B0606020202030204" pitchFamily="34" charset="0"/>
              <a:ea typeface="LucidaSansTypewriter" charset="0"/>
              <a:cs typeface="Lucida Console" panose="020B0609040504020204" pitchFamily="49" charset="0"/>
            </a:endParaRPr>
          </a:p>
          <a:p>
            <a:pPr eaLnBrk="1" hangingPunct="1">
              <a:lnSpc>
                <a:spcPct val="120000"/>
              </a:lnSpc>
              <a:spcAft>
                <a:spcPct val="0"/>
              </a:spcAft>
              <a:buClrTx/>
              <a:buFont typeface="Wingdings 2" panose="05020102010507070707" pitchFamily="18" charset="2"/>
              <a:buNone/>
            </a:pPr>
            <a:r>
              <a:rPr lang="en-US" altLang="zh-CN" sz="1400" b="1" dirty="0">
                <a:solidFill>
                  <a:srgbClr val="000000"/>
                </a:solidFill>
                <a:latin typeface="Arial Narrow" panose="020B0606020202030204" pitchFamily="34" charset="0"/>
                <a:ea typeface="LucidaSansTypewriter" charset="0"/>
                <a:cs typeface="Lucida Console" panose="020B0609040504020204" pitchFamily="49" charset="0"/>
              </a:rPr>
              <a:t>using namespace </a:t>
            </a:r>
            <a:r>
              <a:rPr lang="en-US" altLang="zh-CN" sz="1400" b="1" dirty="0" err="1">
                <a:solidFill>
                  <a:srgbClr val="000000"/>
                </a:solidFill>
                <a:latin typeface="Arial Narrow" panose="020B0606020202030204" pitchFamily="34" charset="0"/>
                <a:ea typeface="LucidaSansTypewriter" charset="0"/>
                <a:cs typeface="Lucida Console" panose="020B0609040504020204" pitchFamily="49" charset="0"/>
              </a:rPr>
              <a:t>std</a:t>
            </a:r>
            <a:r>
              <a:rPr lang="en-US" altLang="zh-CN" sz="1400" b="1" dirty="0">
                <a:solidFill>
                  <a:srgbClr val="000000"/>
                </a:solidFill>
                <a:latin typeface="Arial Narrow" panose="020B0606020202030204" pitchFamily="34" charset="0"/>
                <a:ea typeface="LucidaSansTypewriter" charset="0"/>
                <a:cs typeface="Lucida Console" panose="020B0609040504020204" pitchFamily="49" charset="0"/>
              </a:rPr>
              <a:t>;</a:t>
            </a:r>
          </a:p>
          <a:p>
            <a:pPr eaLnBrk="1" hangingPunct="1">
              <a:lnSpc>
                <a:spcPct val="120000"/>
              </a:lnSpc>
              <a:spcAft>
                <a:spcPct val="0"/>
              </a:spcAft>
              <a:buClrTx/>
              <a:buFont typeface="Wingdings 2" panose="05020102010507070707" pitchFamily="18" charset="2"/>
              <a:buNone/>
            </a:pPr>
            <a:r>
              <a:rPr lang="en-US" altLang="zh-CN" sz="1400" b="1" dirty="0" err="1">
                <a:solidFill>
                  <a:srgbClr val="000000"/>
                </a:solidFill>
                <a:latin typeface="Arial Narrow" panose="020B0606020202030204" pitchFamily="34" charset="0"/>
                <a:ea typeface="LucidaSansTypewriter" charset="0"/>
                <a:cs typeface="Lucida Console" panose="020B060904050402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Arial Narrow" panose="020B0606020202030204" pitchFamily="34" charset="0"/>
                <a:ea typeface="LucidaSansTypewriter" charset="0"/>
                <a:cs typeface="Lucida Console" panose="020B0609040504020204" pitchFamily="49" charset="0"/>
              </a:rPr>
              <a:t> main()</a:t>
            </a:r>
          </a:p>
          <a:p>
            <a:pPr eaLnBrk="1" hangingPunct="1">
              <a:lnSpc>
                <a:spcPct val="120000"/>
              </a:lnSpc>
              <a:spcAft>
                <a:spcPct val="0"/>
              </a:spcAft>
              <a:buClrTx/>
              <a:buFont typeface="Wingdings 2" panose="05020102010507070707" pitchFamily="18" charset="2"/>
              <a:buNone/>
            </a:pPr>
            <a:r>
              <a:rPr lang="en-US" altLang="zh-CN" sz="1400" b="1" dirty="0">
                <a:solidFill>
                  <a:srgbClr val="000000"/>
                </a:solidFill>
                <a:latin typeface="Arial Narrow" panose="020B0606020202030204" pitchFamily="34" charset="0"/>
                <a:ea typeface="LucidaSansTypewriter" charset="0"/>
                <a:cs typeface="Lucida Console" panose="020B0609040504020204" pitchFamily="49" charset="0"/>
              </a:rPr>
              <a:t>{</a:t>
            </a:r>
          </a:p>
          <a:p>
            <a:pPr eaLnBrk="1" hangingPunct="1">
              <a:lnSpc>
                <a:spcPct val="120000"/>
              </a:lnSpc>
              <a:spcAft>
                <a:spcPct val="0"/>
              </a:spcAft>
              <a:buClrTx/>
              <a:buFont typeface="Wingdings 2" panose="05020102010507070707" pitchFamily="18" charset="2"/>
              <a:buNone/>
            </a:pPr>
            <a:r>
              <a:rPr lang="en-US" altLang="zh-CN" sz="1400" b="1" dirty="0">
                <a:solidFill>
                  <a:srgbClr val="000000"/>
                </a:solidFill>
                <a:latin typeface="Arial Narrow" panose="020B0606020202030204" pitchFamily="34" charset="0"/>
                <a:ea typeface="LucidaSansTypewriter" charset="0"/>
                <a:cs typeface="Lucida Console" panose="020B0609040504020204" pitchFamily="49" charset="0"/>
              </a:rPr>
              <a:t>   array&lt; </a:t>
            </a:r>
            <a:r>
              <a:rPr lang="en-US" altLang="zh-CN" sz="1400" b="1" dirty="0" err="1">
                <a:solidFill>
                  <a:srgbClr val="000000"/>
                </a:solidFill>
                <a:latin typeface="Arial Narrow" panose="020B0606020202030204" pitchFamily="34" charset="0"/>
                <a:ea typeface="LucidaSansTypewriter" charset="0"/>
                <a:cs typeface="Lucida Console" panose="020B060904050402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Arial Narrow" panose="020B0606020202030204" pitchFamily="34" charset="0"/>
                <a:ea typeface="LucidaSansTypewriter" charset="0"/>
                <a:cs typeface="Lucida Console" panose="020B0609040504020204" pitchFamily="49" charset="0"/>
              </a:rPr>
              <a:t>, 5 &gt; n</a:t>
            </a:r>
            <a:r>
              <a:rPr lang="en-US" altLang="zh-CN" sz="14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LucidaSansTypewriter" charset="0"/>
                <a:cs typeface="Lucida Console" panose="020B0609040504020204" pitchFamily="49" charset="0"/>
              </a:rPr>
              <a:t>;             </a:t>
            </a:r>
            <a:r>
              <a:rPr lang="en-US" altLang="zh-CN" sz="1400" dirty="0">
                <a:solidFill>
                  <a:srgbClr val="9900CC"/>
                </a:solidFill>
                <a:latin typeface="Arial Narrow" panose="020B0606020202030204" pitchFamily="34" charset="0"/>
                <a:ea typeface="LucidaSansTypewriter" charset="0"/>
                <a:cs typeface="Lucida Console" panose="020B0609040504020204" pitchFamily="49" charset="0"/>
              </a:rPr>
              <a:t>// n is an array of 5 </a:t>
            </a:r>
            <a:r>
              <a:rPr lang="en-US" altLang="zh-CN" sz="1400" dirty="0" err="1">
                <a:solidFill>
                  <a:srgbClr val="9900CC"/>
                </a:solidFill>
                <a:latin typeface="Arial Narrow" panose="020B0606020202030204" pitchFamily="34" charset="0"/>
                <a:ea typeface="LucidaSansTypewriter" charset="0"/>
                <a:cs typeface="Lucida Console" panose="020B0609040504020204" pitchFamily="49" charset="0"/>
              </a:rPr>
              <a:t>int</a:t>
            </a:r>
            <a:r>
              <a:rPr lang="en-US" altLang="zh-CN" sz="1400" dirty="0">
                <a:solidFill>
                  <a:srgbClr val="9900CC"/>
                </a:solidFill>
                <a:latin typeface="Arial Narrow" panose="020B0606020202030204" pitchFamily="34" charset="0"/>
                <a:ea typeface="LucidaSansTypewriter" charset="0"/>
                <a:cs typeface="Lucida Console" panose="020B0609040504020204" pitchFamily="49" charset="0"/>
              </a:rPr>
              <a:t> values  n</a:t>
            </a:r>
            <a:r>
              <a:rPr lang="zh-CN" altLang="en-US" sz="1400" dirty="0">
                <a:solidFill>
                  <a:srgbClr val="9900CC"/>
                </a:solidFill>
                <a:latin typeface="Arial Narrow" panose="020B0606020202030204" pitchFamily="34" charset="0"/>
                <a:ea typeface="LucidaSansTypewriter" charset="0"/>
                <a:cs typeface="Lucida Console" panose="020B0609040504020204" pitchFamily="49" charset="0"/>
              </a:rPr>
              <a:t>为包含</a:t>
            </a:r>
            <a:r>
              <a:rPr lang="en-US" altLang="zh-CN" sz="1400" dirty="0">
                <a:solidFill>
                  <a:srgbClr val="9900CC"/>
                </a:solidFill>
                <a:latin typeface="Arial Narrow" panose="020B0606020202030204" pitchFamily="34" charset="0"/>
                <a:ea typeface="LucidaSansTypewriter" charset="0"/>
                <a:cs typeface="Lucida Console" panose="020B0609040504020204" pitchFamily="49" charset="0"/>
              </a:rPr>
              <a:t>5</a:t>
            </a:r>
            <a:r>
              <a:rPr lang="zh-CN" altLang="en-US" sz="1400" dirty="0">
                <a:solidFill>
                  <a:srgbClr val="9900CC"/>
                </a:solidFill>
                <a:latin typeface="Arial Narrow" panose="020B0606020202030204" pitchFamily="34" charset="0"/>
                <a:ea typeface="LucidaSansTypewriter" charset="0"/>
                <a:cs typeface="Lucida Console" panose="020B0609040504020204" pitchFamily="49" charset="0"/>
              </a:rPr>
              <a:t>个整型元素的数组对象</a:t>
            </a:r>
            <a:endParaRPr lang="en-US" altLang="zh-CN" sz="1400" dirty="0">
              <a:solidFill>
                <a:srgbClr val="9900CC"/>
              </a:solidFill>
              <a:latin typeface="Arial Narrow" panose="020B0606020202030204" pitchFamily="34" charset="0"/>
              <a:ea typeface="LucidaSansTypewriter" charset="0"/>
              <a:cs typeface="Lucida Console" panose="020B0609040504020204" pitchFamily="49" charset="0"/>
            </a:endParaRPr>
          </a:p>
          <a:p>
            <a:pPr eaLnBrk="1" hangingPunct="1">
              <a:lnSpc>
                <a:spcPct val="120000"/>
              </a:lnSpc>
              <a:spcAft>
                <a:spcPct val="0"/>
              </a:spcAft>
              <a:buClrTx/>
              <a:buFont typeface="Wingdings 2" panose="05020102010507070707" pitchFamily="18" charset="2"/>
              <a:buNone/>
            </a:pPr>
            <a:r>
              <a:rPr lang="en-US" altLang="zh-CN" sz="1400" b="1" dirty="0">
                <a:solidFill>
                  <a:srgbClr val="000000"/>
                </a:solidFill>
                <a:latin typeface="Arial Narrow" panose="020B0606020202030204" pitchFamily="34" charset="0"/>
                <a:ea typeface="LucidaSansTypewriter" charset="0"/>
                <a:cs typeface="Lucida Console" panose="020B0609040504020204" pitchFamily="49" charset="0"/>
              </a:rPr>
              <a:t>   // initialize elements of array n to 0</a:t>
            </a:r>
          </a:p>
          <a:p>
            <a:pPr eaLnBrk="1" hangingPunct="1">
              <a:lnSpc>
                <a:spcPct val="120000"/>
              </a:lnSpc>
              <a:spcAft>
                <a:spcPct val="0"/>
              </a:spcAft>
              <a:buClrTx/>
              <a:buFont typeface="Wingdings 2" panose="05020102010507070707" pitchFamily="18" charset="2"/>
              <a:buNone/>
            </a:pPr>
            <a:r>
              <a:rPr lang="en-US" altLang="zh-CN" sz="1400" b="1" dirty="0">
                <a:solidFill>
                  <a:srgbClr val="000000"/>
                </a:solidFill>
                <a:latin typeface="Arial Narrow" panose="020B0606020202030204" pitchFamily="34" charset="0"/>
                <a:ea typeface="LucidaSansTypewriter" charset="0"/>
                <a:cs typeface="Lucida Console" panose="020B0609040504020204" pitchFamily="49" charset="0"/>
              </a:rPr>
              <a:t>   for ( </a:t>
            </a:r>
            <a:r>
              <a:rPr lang="en-US" altLang="zh-CN" sz="1400" b="1" dirty="0" err="1">
                <a:solidFill>
                  <a:srgbClr val="FF0000"/>
                </a:solidFill>
                <a:latin typeface="Arial Narrow" panose="020B0606020202030204" pitchFamily="34" charset="0"/>
                <a:ea typeface="LucidaSansTypewriter" charset="0"/>
                <a:cs typeface="Lucida Console" panose="020B0609040504020204" pitchFamily="49" charset="0"/>
              </a:rPr>
              <a:t>size_t</a:t>
            </a:r>
            <a:r>
              <a:rPr lang="en-US" altLang="zh-CN" sz="1400" b="1" dirty="0">
                <a:solidFill>
                  <a:srgbClr val="000000"/>
                </a:solidFill>
                <a:latin typeface="Arial Narrow" panose="020B0606020202030204" pitchFamily="34" charset="0"/>
                <a:ea typeface="LucidaSansTypewriter" charset="0"/>
                <a:cs typeface="Lucida Console" panose="020B060904050402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Arial Narrow" panose="020B0606020202030204" pitchFamily="34" charset="0"/>
                <a:ea typeface="LucidaSansTypewriter" charset="0"/>
                <a:cs typeface="Lucida Console" panose="020B0609040504020204" pitchFamily="49" charset="0"/>
              </a:rPr>
              <a:t>i</a:t>
            </a:r>
            <a:r>
              <a:rPr lang="en-US" altLang="zh-CN" sz="1400" b="1" dirty="0">
                <a:solidFill>
                  <a:srgbClr val="000000"/>
                </a:solidFill>
                <a:latin typeface="Arial Narrow" panose="020B0606020202030204" pitchFamily="34" charset="0"/>
                <a:ea typeface="LucidaSansTypewriter" charset="0"/>
                <a:cs typeface="Lucida Console" panose="020B0609040504020204" pitchFamily="49" charset="0"/>
              </a:rPr>
              <a:t> = 0; </a:t>
            </a:r>
            <a:r>
              <a:rPr lang="en-US" altLang="zh-CN" sz="1400" b="1" dirty="0" err="1">
                <a:solidFill>
                  <a:srgbClr val="000000"/>
                </a:solidFill>
                <a:latin typeface="Arial Narrow" panose="020B0606020202030204" pitchFamily="34" charset="0"/>
                <a:ea typeface="LucidaSansTypewriter" charset="0"/>
                <a:cs typeface="Lucida Console" panose="020B0609040504020204" pitchFamily="49" charset="0"/>
              </a:rPr>
              <a:t>i</a:t>
            </a:r>
            <a:r>
              <a:rPr lang="en-US" altLang="zh-CN" sz="1400" b="1" dirty="0">
                <a:solidFill>
                  <a:srgbClr val="000000"/>
                </a:solidFill>
                <a:latin typeface="Arial Narrow" panose="020B0606020202030204" pitchFamily="34" charset="0"/>
                <a:ea typeface="LucidaSansTypewriter" charset="0"/>
                <a:cs typeface="Lucida Console" panose="020B0609040504020204" pitchFamily="49" charset="0"/>
              </a:rPr>
              <a:t> &lt; </a:t>
            </a:r>
            <a:r>
              <a:rPr lang="en-US" altLang="zh-CN" sz="1400" b="1" dirty="0" err="1">
                <a:solidFill>
                  <a:srgbClr val="FF0000"/>
                </a:solidFill>
                <a:latin typeface="Arial Narrow" panose="020B0606020202030204" pitchFamily="34" charset="0"/>
                <a:ea typeface="LucidaSansTypewriter" charset="0"/>
                <a:cs typeface="Lucida Console" panose="020B0609040504020204" pitchFamily="49" charset="0"/>
              </a:rPr>
              <a:t>n.size</a:t>
            </a:r>
            <a:r>
              <a:rPr lang="en-US" altLang="zh-CN" sz="1400" b="1" dirty="0">
                <a:solidFill>
                  <a:srgbClr val="000000"/>
                </a:solidFill>
                <a:latin typeface="Arial Narrow" panose="020B0606020202030204" pitchFamily="34" charset="0"/>
                <a:ea typeface="LucidaSansTypewriter" charset="0"/>
                <a:cs typeface="Lucida Console" panose="020B0609040504020204" pitchFamily="49" charset="0"/>
              </a:rPr>
              <a:t>(); ++</a:t>
            </a:r>
            <a:r>
              <a:rPr lang="en-US" altLang="zh-CN" sz="1400" b="1" dirty="0" err="1">
                <a:solidFill>
                  <a:srgbClr val="000000"/>
                </a:solidFill>
                <a:latin typeface="Arial Narrow" panose="020B0606020202030204" pitchFamily="34" charset="0"/>
                <a:ea typeface="LucidaSansTypewriter" charset="0"/>
                <a:cs typeface="Lucida Console" panose="020B0609040504020204" pitchFamily="49" charset="0"/>
              </a:rPr>
              <a:t>i</a:t>
            </a:r>
            <a:r>
              <a:rPr lang="en-US" altLang="zh-CN" sz="1400" b="1" dirty="0">
                <a:solidFill>
                  <a:srgbClr val="000000"/>
                </a:solidFill>
                <a:latin typeface="Arial Narrow" panose="020B0606020202030204" pitchFamily="34" charset="0"/>
                <a:ea typeface="LucidaSansTypewriter" charset="0"/>
                <a:cs typeface="Lucida Console" panose="020B0609040504020204" pitchFamily="49" charset="0"/>
              </a:rPr>
              <a:t> )                     </a:t>
            </a:r>
            <a:r>
              <a:rPr lang="en-US" altLang="zh-CN" sz="1400" dirty="0">
                <a:solidFill>
                  <a:srgbClr val="9900CC"/>
                </a:solidFill>
                <a:latin typeface="Arial Narrow" panose="020B0606020202030204" pitchFamily="34" charset="0"/>
                <a:ea typeface="LucidaSansTypewriter" charset="0"/>
                <a:cs typeface="Lucida Console" panose="020B0609040504020204" pitchFamily="49" charset="0"/>
              </a:rPr>
              <a:t>//</a:t>
            </a:r>
            <a:r>
              <a:rPr lang="en-US" altLang="zh-CN" sz="1400" dirty="0" err="1">
                <a:solidFill>
                  <a:srgbClr val="9900CC"/>
                </a:solidFill>
                <a:latin typeface="Arial Narrow" panose="020B0606020202030204" pitchFamily="34" charset="0"/>
                <a:ea typeface="LucidaSansTypewriter" charset="0"/>
                <a:cs typeface="Lucida Console" panose="020B0609040504020204" pitchFamily="49" charset="0"/>
              </a:rPr>
              <a:t>size_t</a:t>
            </a:r>
            <a:r>
              <a:rPr lang="zh-CN" altLang="en-US" sz="1400" dirty="0">
                <a:solidFill>
                  <a:srgbClr val="9900CC"/>
                </a:solidFill>
                <a:latin typeface="Arial Narrow" panose="020B0606020202030204" pitchFamily="34" charset="0"/>
                <a:ea typeface="LucidaSansTypewriter" charset="0"/>
                <a:cs typeface="Lucida Console" panose="020B0609040504020204" pitchFamily="49" charset="0"/>
              </a:rPr>
              <a:t>在标准</a:t>
            </a:r>
            <a:r>
              <a:rPr lang="en-US" altLang="zh-CN" sz="1400" dirty="0" err="1">
                <a:solidFill>
                  <a:srgbClr val="9900CC"/>
                </a:solidFill>
                <a:latin typeface="Arial Narrow" panose="020B0606020202030204" pitchFamily="34" charset="0"/>
                <a:ea typeface="LucidaSansTypewriter" charset="0"/>
                <a:cs typeface="Lucida Console" panose="020B0609040504020204" pitchFamily="49" charset="0"/>
              </a:rPr>
              <a:t>c++</a:t>
            </a:r>
            <a:r>
              <a:rPr lang="zh-CN" altLang="en-US" sz="1400" dirty="0">
                <a:solidFill>
                  <a:srgbClr val="9900CC"/>
                </a:solidFill>
                <a:latin typeface="Arial Narrow" panose="020B0606020202030204" pitchFamily="34" charset="0"/>
                <a:ea typeface="LucidaSansTypewriter" charset="0"/>
                <a:cs typeface="Lucida Console" panose="020B0609040504020204" pitchFamily="49" charset="0"/>
              </a:rPr>
              <a:t>的</a:t>
            </a:r>
            <a:r>
              <a:rPr lang="en-US" altLang="zh-CN" sz="1400" dirty="0" err="1">
                <a:solidFill>
                  <a:srgbClr val="9900CC"/>
                </a:solidFill>
                <a:latin typeface="Arial Narrow" panose="020B0606020202030204" pitchFamily="34" charset="0"/>
                <a:ea typeface="LucidaSansTypewriter" charset="0"/>
                <a:cs typeface="Lucida Console" panose="020B0609040504020204" pitchFamily="49" charset="0"/>
              </a:rPr>
              <a:t>std</a:t>
            </a:r>
            <a:r>
              <a:rPr lang="zh-CN" altLang="en-US" sz="1400" dirty="0">
                <a:solidFill>
                  <a:srgbClr val="9900CC"/>
                </a:solidFill>
                <a:latin typeface="Arial Narrow" panose="020B0606020202030204" pitchFamily="34" charset="0"/>
                <a:ea typeface="LucidaSansTypewriter" charset="0"/>
                <a:cs typeface="Lucida Console" panose="020B0609040504020204" pitchFamily="49" charset="0"/>
              </a:rPr>
              <a:t>命名空间中被定义为无符号整形</a:t>
            </a:r>
            <a:endParaRPr lang="en-US" altLang="zh-CN" sz="1400" dirty="0">
              <a:solidFill>
                <a:srgbClr val="9900CC"/>
              </a:solidFill>
              <a:latin typeface="Arial Narrow" panose="020B0606020202030204" pitchFamily="34" charset="0"/>
              <a:ea typeface="LucidaSansTypewriter" charset="0"/>
              <a:cs typeface="Lucida Console" panose="020B0609040504020204" pitchFamily="49" charset="0"/>
            </a:endParaRPr>
          </a:p>
          <a:p>
            <a:pPr eaLnBrk="1" hangingPunct="1">
              <a:lnSpc>
                <a:spcPct val="120000"/>
              </a:lnSpc>
              <a:spcAft>
                <a:spcPct val="0"/>
              </a:spcAft>
              <a:buClrTx/>
              <a:buFont typeface="Wingdings 2" panose="05020102010507070707" pitchFamily="18" charset="2"/>
              <a:buNone/>
            </a:pPr>
            <a:r>
              <a:rPr lang="en-US" altLang="zh-CN" sz="1400" b="1" dirty="0">
                <a:solidFill>
                  <a:srgbClr val="000000"/>
                </a:solidFill>
                <a:latin typeface="Arial Narrow" panose="020B0606020202030204" pitchFamily="34" charset="0"/>
                <a:ea typeface="LucidaSansTypewriter" charset="0"/>
                <a:cs typeface="Lucida Console" panose="020B0609040504020204" pitchFamily="49" charset="0"/>
              </a:rPr>
              <a:t>      n[ </a:t>
            </a:r>
            <a:r>
              <a:rPr lang="en-US" altLang="zh-CN" sz="1400" b="1" dirty="0" err="1">
                <a:solidFill>
                  <a:srgbClr val="000000"/>
                </a:solidFill>
                <a:latin typeface="Arial Narrow" panose="020B0606020202030204" pitchFamily="34" charset="0"/>
                <a:ea typeface="LucidaSansTypewriter" charset="0"/>
                <a:cs typeface="Lucida Console" panose="020B0609040504020204" pitchFamily="49" charset="0"/>
              </a:rPr>
              <a:t>i</a:t>
            </a:r>
            <a:r>
              <a:rPr lang="en-US" altLang="zh-CN" sz="1400" b="1" dirty="0">
                <a:solidFill>
                  <a:srgbClr val="000000"/>
                </a:solidFill>
                <a:latin typeface="Arial Narrow" panose="020B0606020202030204" pitchFamily="34" charset="0"/>
                <a:ea typeface="LucidaSansTypewriter" charset="0"/>
                <a:cs typeface="Lucida Console" panose="020B0609040504020204" pitchFamily="49" charset="0"/>
              </a:rPr>
              <a:t> ] = 0;   // set element at location </a:t>
            </a:r>
            <a:r>
              <a:rPr lang="en-US" altLang="zh-CN" sz="1400" b="1" dirty="0" err="1">
                <a:solidFill>
                  <a:srgbClr val="000000"/>
                </a:solidFill>
                <a:latin typeface="Arial Narrow" panose="020B0606020202030204" pitchFamily="34" charset="0"/>
                <a:ea typeface="LucidaSansTypewriter" charset="0"/>
                <a:cs typeface="Lucida Console" panose="020B0609040504020204" pitchFamily="49" charset="0"/>
              </a:rPr>
              <a:t>i</a:t>
            </a:r>
            <a:r>
              <a:rPr lang="en-US" altLang="zh-CN" sz="1400" b="1" dirty="0">
                <a:solidFill>
                  <a:srgbClr val="000000"/>
                </a:solidFill>
                <a:latin typeface="Arial Narrow" panose="020B0606020202030204" pitchFamily="34" charset="0"/>
                <a:ea typeface="LucidaSansTypewriter" charset="0"/>
                <a:cs typeface="Lucida Console" panose="020B0609040504020204" pitchFamily="49" charset="0"/>
              </a:rPr>
              <a:t> to 0     </a:t>
            </a:r>
            <a:r>
              <a:rPr lang="en-US" altLang="zh-CN" sz="1400" dirty="0">
                <a:solidFill>
                  <a:srgbClr val="9900CC"/>
                </a:solidFill>
                <a:latin typeface="Arial Narrow" panose="020B0606020202030204" pitchFamily="34" charset="0"/>
                <a:ea typeface="LucidaSansTypewriter" charset="0"/>
                <a:cs typeface="Lucida Console" panose="020B0609040504020204" pitchFamily="49" charset="0"/>
              </a:rPr>
              <a:t>//</a:t>
            </a:r>
            <a:r>
              <a:rPr lang="zh-CN" altLang="en-US" sz="1400" dirty="0">
                <a:solidFill>
                  <a:srgbClr val="9900CC"/>
                </a:solidFill>
                <a:latin typeface="Arial Narrow" panose="020B0606020202030204" pitchFamily="34" charset="0"/>
                <a:ea typeface="LucidaSansTypewriter" charset="0"/>
                <a:cs typeface="Lucida Console" panose="020B0609040504020204" pitchFamily="49" charset="0"/>
              </a:rPr>
              <a:t>数组对象</a:t>
            </a:r>
            <a:r>
              <a:rPr lang="en-US" altLang="zh-CN" sz="1400" dirty="0">
                <a:solidFill>
                  <a:srgbClr val="9900CC"/>
                </a:solidFill>
                <a:latin typeface="Arial Narrow" panose="020B0606020202030204" pitchFamily="34" charset="0"/>
                <a:ea typeface="LucidaSansTypewriter" charset="0"/>
                <a:cs typeface="Lucida Console" panose="020B0609040504020204" pitchFamily="49" charset="0"/>
              </a:rPr>
              <a:t>n</a:t>
            </a:r>
            <a:r>
              <a:rPr lang="zh-CN" altLang="en-US" sz="1400" dirty="0">
                <a:solidFill>
                  <a:srgbClr val="9900CC"/>
                </a:solidFill>
                <a:latin typeface="Arial Narrow" panose="020B0606020202030204" pitchFamily="34" charset="0"/>
                <a:ea typeface="LucidaSansTypewriter" charset="0"/>
                <a:cs typeface="Lucida Console" panose="020B0609040504020204" pitchFamily="49" charset="0"/>
              </a:rPr>
              <a:t>的成员函数</a:t>
            </a:r>
            <a:r>
              <a:rPr lang="en-US" altLang="zh-CN" sz="1400" dirty="0">
                <a:solidFill>
                  <a:srgbClr val="9900CC"/>
                </a:solidFill>
                <a:latin typeface="Arial Narrow" panose="020B0606020202030204" pitchFamily="34" charset="0"/>
                <a:ea typeface="LucidaSansTypewriter" charset="0"/>
                <a:cs typeface="Lucida Console" panose="020B0609040504020204" pitchFamily="49" charset="0"/>
              </a:rPr>
              <a:t>size()</a:t>
            </a:r>
            <a:r>
              <a:rPr lang="zh-CN" altLang="en-US" sz="1400" dirty="0">
                <a:solidFill>
                  <a:srgbClr val="9900CC"/>
                </a:solidFill>
                <a:latin typeface="Arial Narrow" panose="020B0606020202030204" pitchFamily="34" charset="0"/>
                <a:ea typeface="LucidaSansTypewriter" charset="0"/>
                <a:cs typeface="Lucida Console" panose="020B0609040504020204" pitchFamily="49" charset="0"/>
              </a:rPr>
              <a:t>返回</a:t>
            </a:r>
            <a:r>
              <a:rPr lang="en-US" altLang="zh-CN" sz="1400" dirty="0">
                <a:solidFill>
                  <a:srgbClr val="9900CC"/>
                </a:solidFill>
                <a:latin typeface="Arial Narrow" panose="020B0606020202030204" pitchFamily="34" charset="0"/>
                <a:ea typeface="LucidaSansTypewriter" charset="0"/>
                <a:cs typeface="Lucida Console" panose="020B0609040504020204" pitchFamily="49" charset="0"/>
              </a:rPr>
              <a:t>n</a:t>
            </a:r>
            <a:r>
              <a:rPr lang="zh-CN" altLang="en-US" sz="1400" dirty="0">
                <a:solidFill>
                  <a:srgbClr val="9900CC"/>
                </a:solidFill>
                <a:latin typeface="Arial Narrow" panose="020B0606020202030204" pitchFamily="34" charset="0"/>
                <a:ea typeface="LucidaSansTypewriter" charset="0"/>
                <a:cs typeface="Lucida Console" panose="020B0609040504020204" pitchFamily="49" charset="0"/>
              </a:rPr>
              <a:t>中元素的个数</a:t>
            </a:r>
            <a:endParaRPr lang="en-US" altLang="zh-CN" sz="1400" dirty="0">
              <a:solidFill>
                <a:srgbClr val="9900CC"/>
              </a:solidFill>
              <a:latin typeface="Arial Narrow" panose="020B0606020202030204" pitchFamily="34" charset="0"/>
              <a:ea typeface="LucidaSansTypewriter" charset="0"/>
              <a:cs typeface="Lucida Console" panose="020B0609040504020204" pitchFamily="49" charset="0"/>
            </a:endParaRPr>
          </a:p>
          <a:p>
            <a:pPr eaLnBrk="1" hangingPunct="1">
              <a:lnSpc>
                <a:spcPct val="120000"/>
              </a:lnSpc>
              <a:spcAft>
                <a:spcPct val="0"/>
              </a:spcAft>
              <a:buClrTx/>
              <a:buFont typeface="Wingdings 2" panose="05020102010507070707" pitchFamily="18" charset="2"/>
              <a:buNone/>
            </a:pPr>
            <a:r>
              <a:rPr lang="en-US" altLang="zh-CN" sz="1400" b="1" dirty="0">
                <a:solidFill>
                  <a:srgbClr val="000000"/>
                </a:solidFill>
                <a:latin typeface="Arial Narrow" panose="020B0606020202030204" pitchFamily="34" charset="0"/>
                <a:ea typeface="LucidaSansTypewriter" charset="0"/>
                <a:cs typeface="Lucida Console" panose="020B0609040504020204" pitchFamily="49" charset="0"/>
              </a:rPr>
              <a:t>   </a:t>
            </a:r>
            <a:r>
              <a:rPr lang="en-US" altLang="zh-CN" sz="1400" b="1" dirty="0" err="1">
                <a:solidFill>
                  <a:srgbClr val="000000"/>
                </a:solidFill>
                <a:latin typeface="Arial Narrow" panose="020B0606020202030204" pitchFamily="34" charset="0"/>
                <a:ea typeface="LucidaSansTypewriter" charset="0"/>
                <a:cs typeface="Lucida Console" panose="020B0609040504020204" pitchFamily="49" charset="0"/>
              </a:rPr>
              <a:t>cout</a:t>
            </a:r>
            <a:r>
              <a:rPr lang="en-US" altLang="zh-CN" sz="1400" b="1" dirty="0">
                <a:solidFill>
                  <a:srgbClr val="000000"/>
                </a:solidFill>
                <a:latin typeface="Arial Narrow" panose="020B0606020202030204" pitchFamily="34" charset="0"/>
                <a:ea typeface="LucidaSansTypewriter" charset="0"/>
                <a:cs typeface="Lucida Console" panose="020B0609040504020204" pitchFamily="49" charset="0"/>
              </a:rPr>
              <a:t> &lt;&lt; "Element" </a:t>
            </a:r>
            <a:r>
              <a:rPr lang="en-US" altLang="zh-CN" sz="1400" b="1" dirty="0">
                <a:solidFill>
                  <a:srgbClr val="FF0000"/>
                </a:solidFill>
                <a:latin typeface="Arial Narrow" panose="020B0606020202030204" pitchFamily="34" charset="0"/>
                <a:ea typeface="LucidaSansTypewriter" charset="0"/>
                <a:cs typeface="Lucida Console" panose="020B0609040504020204" pitchFamily="49" charset="0"/>
              </a:rPr>
              <a:t>&lt;&lt; </a:t>
            </a:r>
            <a:r>
              <a:rPr lang="en-US" altLang="zh-CN" sz="1400" b="1" dirty="0" err="1">
                <a:solidFill>
                  <a:srgbClr val="FF0000"/>
                </a:solidFill>
                <a:latin typeface="Arial Narrow" panose="020B0606020202030204" pitchFamily="34" charset="0"/>
                <a:ea typeface="LucidaSansTypewriter" charset="0"/>
                <a:cs typeface="Lucida Console" panose="020B0609040504020204" pitchFamily="49" charset="0"/>
              </a:rPr>
              <a:t>setw</a:t>
            </a:r>
            <a:r>
              <a:rPr lang="en-US" altLang="zh-CN" sz="1400" b="1" dirty="0">
                <a:solidFill>
                  <a:srgbClr val="000000"/>
                </a:solidFill>
                <a:latin typeface="Arial Narrow" panose="020B0606020202030204" pitchFamily="34" charset="0"/>
                <a:ea typeface="LucidaSansTypewriter" charset="0"/>
                <a:cs typeface="Lucida Console" panose="020B0609040504020204" pitchFamily="49" charset="0"/>
              </a:rPr>
              <a:t>( 13 ) &lt;&lt; "Value" &lt;&lt; </a:t>
            </a:r>
            <a:r>
              <a:rPr lang="en-US" altLang="zh-CN" sz="1400" b="1" dirty="0" err="1">
                <a:solidFill>
                  <a:srgbClr val="000000"/>
                </a:solidFill>
                <a:latin typeface="Arial Narrow" panose="020B0606020202030204" pitchFamily="34" charset="0"/>
                <a:ea typeface="LucidaSansTypewriter" charset="0"/>
                <a:cs typeface="Lucida Console" panose="020B0609040504020204" pitchFamily="49" charset="0"/>
              </a:rPr>
              <a:t>endl</a:t>
            </a:r>
            <a:r>
              <a:rPr lang="en-US" altLang="zh-CN" sz="1400" b="1" dirty="0">
                <a:solidFill>
                  <a:srgbClr val="000000"/>
                </a:solidFill>
                <a:latin typeface="Arial Narrow" panose="020B0606020202030204" pitchFamily="34" charset="0"/>
                <a:ea typeface="LucidaSansTypewriter" charset="0"/>
                <a:cs typeface="Lucida Console" panose="020B0609040504020204" pitchFamily="49" charset="0"/>
              </a:rPr>
              <a:t>;</a:t>
            </a:r>
          </a:p>
          <a:p>
            <a:pPr eaLnBrk="1" hangingPunct="1">
              <a:lnSpc>
                <a:spcPct val="120000"/>
              </a:lnSpc>
              <a:spcAft>
                <a:spcPct val="0"/>
              </a:spcAft>
              <a:buClrTx/>
              <a:buFont typeface="Wingdings 2" panose="05020102010507070707" pitchFamily="18" charset="2"/>
              <a:buNone/>
            </a:pPr>
            <a:r>
              <a:rPr lang="en-US" altLang="zh-CN" sz="1400" b="1" dirty="0">
                <a:solidFill>
                  <a:srgbClr val="000000"/>
                </a:solidFill>
                <a:latin typeface="Arial Narrow" panose="020B0606020202030204" pitchFamily="34" charset="0"/>
                <a:ea typeface="LucidaSansTypewriter" charset="0"/>
                <a:cs typeface="Lucida Console" panose="020B0609040504020204" pitchFamily="49" charset="0"/>
              </a:rPr>
              <a:t>   // output each array element's value</a:t>
            </a:r>
          </a:p>
          <a:p>
            <a:pPr eaLnBrk="1" hangingPunct="1">
              <a:lnSpc>
                <a:spcPct val="120000"/>
              </a:lnSpc>
              <a:spcAft>
                <a:spcPct val="0"/>
              </a:spcAft>
              <a:buClrTx/>
              <a:buFont typeface="Wingdings 2" panose="05020102010507070707" pitchFamily="18" charset="2"/>
              <a:buNone/>
            </a:pPr>
            <a:r>
              <a:rPr lang="en-US" altLang="zh-CN" sz="1400" b="1" dirty="0">
                <a:solidFill>
                  <a:srgbClr val="000000"/>
                </a:solidFill>
                <a:latin typeface="Arial Narrow" panose="020B0606020202030204" pitchFamily="34" charset="0"/>
                <a:ea typeface="LucidaSansTypewriter" charset="0"/>
                <a:cs typeface="Lucida Console" panose="020B0609040504020204" pitchFamily="49" charset="0"/>
              </a:rPr>
              <a:t>   for ( </a:t>
            </a:r>
            <a:r>
              <a:rPr lang="en-US" altLang="zh-CN" sz="1400" b="1" dirty="0" err="1">
                <a:solidFill>
                  <a:srgbClr val="000000"/>
                </a:solidFill>
                <a:latin typeface="Arial Narrow" panose="020B0606020202030204" pitchFamily="34" charset="0"/>
                <a:ea typeface="LucidaSansTypewriter" charset="0"/>
                <a:cs typeface="Lucida Console" panose="020B0609040504020204" pitchFamily="49" charset="0"/>
              </a:rPr>
              <a:t>size_t</a:t>
            </a:r>
            <a:r>
              <a:rPr lang="en-US" altLang="zh-CN" sz="1400" b="1" dirty="0">
                <a:solidFill>
                  <a:srgbClr val="000000"/>
                </a:solidFill>
                <a:latin typeface="Arial Narrow" panose="020B0606020202030204" pitchFamily="34" charset="0"/>
                <a:ea typeface="LucidaSansTypewriter" charset="0"/>
                <a:cs typeface="Lucida Console" panose="020B0609040504020204" pitchFamily="49" charset="0"/>
              </a:rPr>
              <a:t> j = 0; j &lt; </a:t>
            </a:r>
            <a:r>
              <a:rPr lang="en-US" altLang="zh-CN" sz="1400" b="1" dirty="0" err="1">
                <a:solidFill>
                  <a:srgbClr val="000000"/>
                </a:solidFill>
                <a:latin typeface="Arial Narrow" panose="020B0606020202030204" pitchFamily="34" charset="0"/>
                <a:ea typeface="LucidaSansTypewriter" charset="0"/>
                <a:cs typeface="Lucida Console" panose="020B0609040504020204" pitchFamily="49" charset="0"/>
              </a:rPr>
              <a:t>n.size</a:t>
            </a:r>
            <a:r>
              <a:rPr lang="en-US" altLang="zh-CN" sz="1400" b="1" dirty="0">
                <a:solidFill>
                  <a:srgbClr val="000000"/>
                </a:solidFill>
                <a:latin typeface="Arial Narrow" panose="020B0606020202030204" pitchFamily="34" charset="0"/>
                <a:ea typeface="LucidaSansTypewriter" charset="0"/>
                <a:cs typeface="Lucida Console" panose="020B0609040504020204" pitchFamily="49" charset="0"/>
              </a:rPr>
              <a:t>(); ++j )        </a:t>
            </a:r>
          </a:p>
          <a:p>
            <a:pPr eaLnBrk="1" hangingPunct="1">
              <a:lnSpc>
                <a:spcPct val="120000"/>
              </a:lnSpc>
              <a:spcAft>
                <a:spcPct val="0"/>
              </a:spcAft>
              <a:buClrTx/>
              <a:buFont typeface="Wingdings 2" panose="05020102010507070707" pitchFamily="18" charset="2"/>
              <a:buNone/>
            </a:pPr>
            <a:r>
              <a:rPr lang="en-US" altLang="zh-CN" sz="1400" b="1" dirty="0">
                <a:solidFill>
                  <a:srgbClr val="000000"/>
                </a:solidFill>
                <a:latin typeface="Arial Narrow" panose="020B0606020202030204" pitchFamily="34" charset="0"/>
                <a:ea typeface="LucidaSansTypewriter" charset="0"/>
                <a:cs typeface="Lucida Console" panose="020B0609040504020204" pitchFamily="49" charset="0"/>
              </a:rPr>
              <a:t>      </a:t>
            </a:r>
            <a:r>
              <a:rPr lang="en-US" altLang="zh-CN" sz="1400" b="1" dirty="0" err="1">
                <a:solidFill>
                  <a:srgbClr val="000000"/>
                </a:solidFill>
                <a:latin typeface="Arial Narrow" panose="020B0606020202030204" pitchFamily="34" charset="0"/>
                <a:ea typeface="LucidaSansTypewriter" charset="0"/>
                <a:cs typeface="Lucida Console" panose="020B0609040504020204" pitchFamily="49" charset="0"/>
              </a:rPr>
              <a:t>cout</a:t>
            </a:r>
            <a:r>
              <a:rPr lang="en-US" altLang="zh-CN" sz="1400" b="1" dirty="0">
                <a:solidFill>
                  <a:srgbClr val="000000"/>
                </a:solidFill>
                <a:latin typeface="Arial Narrow" panose="020B0606020202030204" pitchFamily="34" charset="0"/>
                <a:ea typeface="LucidaSansTypewriter" charset="0"/>
                <a:cs typeface="Lucida Console" panose="020B0609040504020204" pitchFamily="49" charset="0"/>
              </a:rPr>
              <a:t> &lt;&lt; </a:t>
            </a:r>
            <a:r>
              <a:rPr lang="en-US" altLang="zh-CN" sz="1400" b="1" dirty="0" err="1">
                <a:solidFill>
                  <a:srgbClr val="FF0000"/>
                </a:solidFill>
                <a:latin typeface="Arial Narrow" panose="020B0606020202030204" pitchFamily="34" charset="0"/>
                <a:ea typeface="LucidaSansTypewriter" charset="0"/>
                <a:cs typeface="Lucida Console" panose="020B0609040504020204" pitchFamily="49" charset="0"/>
              </a:rPr>
              <a:t>setw</a:t>
            </a:r>
            <a:r>
              <a:rPr lang="en-US" altLang="zh-CN" sz="1400" b="1" dirty="0">
                <a:solidFill>
                  <a:srgbClr val="000000"/>
                </a:solidFill>
                <a:latin typeface="Arial Narrow" panose="020B0606020202030204" pitchFamily="34" charset="0"/>
                <a:ea typeface="LucidaSansTypewriter" charset="0"/>
                <a:cs typeface="Lucida Console" panose="020B0609040504020204" pitchFamily="49" charset="0"/>
              </a:rPr>
              <a:t>( 7 ) &lt;&lt; j &lt;&lt; </a:t>
            </a:r>
            <a:r>
              <a:rPr lang="en-US" altLang="zh-CN" sz="1400" b="1" dirty="0" err="1">
                <a:solidFill>
                  <a:srgbClr val="FF0000"/>
                </a:solidFill>
                <a:latin typeface="Arial Narrow" panose="020B0606020202030204" pitchFamily="34" charset="0"/>
                <a:ea typeface="LucidaSansTypewriter" charset="0"/>
                <a:cs typeface="Lucida Console" panose="020B0609040504020204" pitchFamily="49" charset="0"/>
              </a:rPr>
              <a:t>setw</a:t>
            </a:r>
            <a:r>
              <a:rPr lang="en-US" altLang="zh-CN" sz="1400" b="1" dirty="0">
                <a:solidFill>
                  <a:srgbClr val="000000"/>
                </a:solidFill>
                <a:latin typeface="Arial Narrow" panose="020B0606020202030204" pitchFamily="34" charset="0"/>
                <a:ea typeface="LucidaSansTypewriter" charset="0"/>
                <a:cs typeface="Lucida Console" panose="020B0609040504020204" pitchFamily="49" charset="0"/>
              </a:rPr>
              <a:t>( 13 ) &lt;&lt; n[ j ] &lt;&lt; </a:t>
            </a:r>
            <a:r>
              <a:rPr lang="en-US" altLang="zh-CN" sz="1400" b="1" dirty="0" err="1">
                <a:solidFill>
                  <a:srgbClr val="000000"/>
                </a:solidFill>
                <a:latin typeface="Arial Narrow" panose="020B0606020202030204" pitchFamily="34" charset="0"/>
                <a:ea typeface="LucidaSansTypewriter" charset="0"/>
                <a:cs typeface="Lucida Console" panose="020B0609040504020204" pitchFamily="49" charset="0"/>
              </a:rPr>
              <a:t>endl</a:t>
            </a:r>
            <a:r>
              <a:rPr lang="en-US" altLang="zh-CN" sz="1400" b="1" dirty="0">
                <a:solidFill>
                  <a:srgbClr val="000000"/>
                </a:solidFill>
                <a:latin typeface="Arial Narrow" panose="020B0606020202030204" pitchFamily="34" charset="0"/>
                <a:ea typeface="LucidaSansTypewriter" charset="0"/>
                <a:cs typeface="Lucida Console" panose="020B0609040504020204" pitchFamily="49" charset="0"/>
              </a:rPr>
              <a:t>;</a:t>
            </a:r>
          </a:p>
          <a:p>
            <a:pPr eaLnBrk="1" hangingPunct="1">
              <a:lnSpc>
                <a:spcPct val="120000"/>
              </a:lnSpc>
              <a:spcAft>
                <a:spcPct val="0"/>
              </a:spcAft>
              <a:buClrTx/>
              <a:buFont typeface="Wingdings 2" panose="05020102010507070707" pitchFamily="18" charset="2"/>
              <a:buNone/>
            </a:pPr>
            <a:r>
              <a:rPr lang="en-US" altLang="zh-CN" sz="1400" b="1" dirty="0">
                <a:solidFill>
                  <a:srgbClr val="000000"/>
                </a:solidFill>
                <a:latin typeface="Arial Narrow" panose="020B0606020202030204" pitchFamily="34" charset="0"/>
                <a:ea typeface="LucidaSansTypewriter" charset="0"/>
                <a:cs typeface="Lucida Console" panose="020B0609040504020204" pitchFamily="49" charset="0"/>
              </a:rPr>
              <a:t>} // end main</a:t>
            </a:r>
            <a:endParaRPr lang="en-US" altLang="zh-CN" sz="1400" dirty="0">
              <a:solidFill>
                <a:srgbClr val="000000"/>
              </a:solidFill>
              <a:latin typeface="Arial Narrow" panose="020B0606020202030204" pitchFamily="34" charset="0"/>
              <a:ea typeface="LucidaSansTypewriter" charset="0"/>
              <a:cs typeface="Lucida Console" panose="020B0609040504020204" pitchFamily="49" charset="0"/>
            </a:endParaRPr>
          </a:p>
        </p:txBody>
      </p:sp>
      <p:sp>
        <p:nvSpPr>
          <p:cNvPr id="9221" name="矩形 18"/>
          <p:cNvSpPr>
            <a:spLocks noChangeArrowheads="1"/>
          </p:cNvSpPr>
          <p:nvPr/>
        </p:nvSpPr>
        <p:spPr bwMode="auto">
          <a:xfrm>
            <a:off x="609600" y="5418138"/>
            <a:ext cx="67818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051AB3"/>
              </a:buClr>
              <a:buFont typeface="Wingdings 2" panose="05020102010507070707" pitchFamily="18" charset="2"/>
              <a:buNone/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array&lt; 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5 &gt; n = { 32, 27, 64, 18, 95 };</a:t>
            </a:r>
          </a:p>
          <a:p>
            <a:pPr eaLnBrk="1" hangingPunct="1">
              <a:buClr>
                <a:srgbClr val="051AB3"/>
              </a:buClr>
              <a:buFont typeface="Wingdings 2" panose="05020102010507070707" pitchFamily="18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声明数组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的同时为其初始化。</a:t>
            </a:r>
          </a:p>
        </p:txBody>
      </p:sp>
    </p:spTree>
    <p:extLst>
      <p:ext uri="{BB962C8B-B14F-4D97-AF65-F5344CB8AC3E}">
        <p14:creationId xmlns:p14="http://schemas.microsoft.com/office/powerpoint/2010/main" val="86868017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内容占位符 1"/>
          <p:cNvSpPr>
            <a:spLocks noGrp="1"/>
          </p:cNvSpPr>
          <p:nvPr>
            <p:ph/>
          </p:nvPr>
        </p:nvSpPr>
        <p:spPr>
          <a:xfrm>
            <a:off x="174625" y="623888"/>
            <a:ext cx="8748713" cy="442912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使用常变量指定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array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对象的大小</a:t>
            </a:r>
          </a:p>
        </p:txBody>
      </p:sp>
      <p:sp>
        <p:nvSpPr>
          <p:cNvPr id="10243" name="灯片编号占位符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061AA735-B58D-4F64-AD9E-F5D034B3440C}" type="slidenum">
              <a:rPr lang="en-US" altLang="zh-CN" sz="1200">
                <a:solidFill>
                  <a:srgbClr val="000000"/>
                </a:solidFill>
              </a:rPr>
              <a:pPr>
                <a:spcAft>
                  <a:spcPct val="0"/>
                </a:spcAft>
                <a:buClrTx/>
                <a:buFontTx/>
                <a:buNone/>
              </a:pPr>
              <a:t>38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pic>
        <p:nvPicPr>
          <p:cNvPr id="1024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6280"/>
            <a:ext cx="7620000" cy="4899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40004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E1A73997-893E-447F-980C-6DAFDFDD37E1}" type="slidenum">
              <a:rPr lang="en-US" altLang="zh-CN" sz="1200">
                <a:solidFill>
                  <a:srgbClr val="000000"/>
                </a:solidFill>
              </a:rPr>
              <a:pPr>
                <a:spcAft>
                  <a:spcPct val="0"/>
                </a:spcAft>
                <a:buClrTx/>
                <a:buFontTx/>
                <a:buNone/>
              </a:pPr>
              <a:t>39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11267" name="Rectangle 2"/>
          <p:cNvSpPr>
            <a:spLocks noRot="1" noChangeArrowheads="1"/>
          </p:cNvSpPr>
          <p:nvPr/>
        </p:nvSpPr>
        <p:spPr bwMode="auto">
          <a:xfrm>
            <a:off x="152400" y="609600"/>
            <a:ext cx="8839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ct val="0"/>
              </a:spcAft>
              <a:buClrTx/>
              <a:buFontTx/>
              <a:buNone/>
            </a:pPr>
            <a:r>
              <a:rPr lang="zh-CN" altLang="en-US" sz="3600" b="1">
                <a:solidFill>
                  <a:srgbClr val="051AB3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关于随机数</a:t>
            </a:r>
            <a:endParaRPr lang="en-US" altLang="zh-CN" sz="3600" b="1">
              <a:solidFill>
                <a:srgbClr val="051AB3"/>
              </a:solidFill>
              <a:latin typeface="Arial Narrow" panose="020B0606020202030204" pitchFamily="34" charset="0"/>
              <a:ea typeface="黑体" panose="02010609060101010101" pitchFamily="49" charset="-122"/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839200" cy="3124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所有在库中定义的随机数引擎都是伪随机数生成器，他们都利用了特定的算法实现，这些生成器都需要一个种子。种子可以是一个数值，或者是一个带有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generate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成员函数的对象。简单的应用中，用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time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作种子即可。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如果不设定种子，那么产生的随机数序列每次都一样，</a:t>
            </a:r>
            <a:endParaRPr lang="zh-CN" altLang="en-US" b="1" dirty="0" smtClean="0">
              <a:solidFill>
                <a:srgbClr val="FF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1987977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547AE6A8-12F7-4E0E-A040-18D8D2757F2F}" type="slidenum">
              <a:rPr lang="en-US" altLang="zh-CN" sz="1200"/>
              <a:pPr>
                <a:spcAft>
                  <a:spcPct val="0"/>
                </a:spcAft>
                <a:buClrTx/>
                <a:buFontTx/>
                <a:buNone/>
              </a:pPr>
              <a:t>4</a:t>
            </a:fld>
            <a:endParaRPr lang="en-US" altLang="zh-CN" sz="1200"/>
          </a:p>
        </p:txBody>
      </p:sp>
      <p:pic>
        <p:nvPicPr>
          <p:cNvPr id="7171" name="Picture 2" descr="AAEMYRO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1600"/>
            <a:ext cx="8382000" cy="490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Rectangle 3"/>
          <p:cNvSpPr>
            <a:spLocks noRot="1" noChangeArrowheads="1"/>
          </p:cNvSpPr>
          <p:nvPr/>
        </p:nvSpPr>
        <p:spPr bwMode="auto">
          <a:xfrm>
            <a:off x="152400" y="609600"/>
            <a:ext cx="8839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zh-CN" sz="3600" b="1">
                <a:solidFill>
                  <a:srgbClr val="051AB3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1 Introduction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981200" y="1371600"/>
            <a:ext cx="144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 c[12];</a:t>
            </a:r>
            <a:endParaRPr lang="zh-CN" altLang="en-US" dirty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838199"/>
            <a:ext cx="6400800" cy="5448975"/>
          </a:xfrm>
        </p:spPr>
      </p:pic>
      <p:sp>
        <p:nvSpPr>
          <p:cNvPr id="13315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FA34BC6A-7FCC-4672-A8A8-76E8A3523A8B}" type="slidenum">
              <a:rPr lang="en-US" altLang="zh-CN" sz="1200">
                <a:solidFill>
                  <a:srgbClr val="000000"/>
                </a:solidFill>
              </a:rPr>
              <a:pPr>
                <a:spcAft>
                  <a:spcPct val="0"/>
                </a:spcAft>
                <a:buClrTx/>
                <a:buFontTx/>
                <a:buNone/>
              </a:pPr>
              <a:t>40</a:t>
            </a:fld>
            <a:endParaRPr lang="en-US" altLang="zh-CN" sz="120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墨迹 1"/>
              <p14:cNvContentPartPr/>
              <p14:nvPr/>
            </p14:nvContentPartPr>
            <p14:xfrm>
              <a:off x="1263600" y="4114800"/>
              <a:ext cx="4001040" cy="32040"/>
            </p14:xfrm>
          </p:contentPart>
        </mc:Choice>
        <mc:Fallback xmlns="">
          <p:pic>
            <p:nvPicPr>
              <p:cNvPr id="2" name="墨迹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54240" y="4105440"/>
                <a:ext cx="4019760" cy="5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87407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基于范围的</a:t>
            </a:r>
            <a:r>
              <a:rPr lang="en-US" altLang="zh-CN" smtClean="0"/>
              <a:t>for</a:t>
            </a:r>
            <a:r>
              <a:rPr lang="zh-CN" altLang="en-US" smtClean="0"/>
              <a:t>语句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语法：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99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dirty="0" smtClean="0">
                <a:solidFill>
                  <a:srgbClr val="99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（范围变量：表达式）</a:t>
            </a:r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1D53BB70-137D-4647-B202-3FFD54D97D41}" type="slidenum">
              <a:rPr lang="en-US" altLang="zh-CN" sz="1200">
                <a:solidFill>
                  <a:srgbClr val="000000"/>
                </a:solidFill>
              </a:rPr>
              <a:pPr>
                <a:spcAft>
                  <a:spcPct val="0"/>
                </a:spcAft>
                <a:buClrTx/>
                <a:buFontTx/>
                <a:buNone/>
              </a:pPr>
              <a:t>41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pic>
        <p:nvPicPr>
          <p:cNvPr id="14341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263" y="944563"/>
            <a:ext cx="5060950" cy="492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圆角矩形 1"/>
          <p:cNvSpPr/>
          <p:nvPr/>
        </p:nvSpPr>
        <p:spPr bwMode="auto">
          <a:xfrm>
            <a:off x="4419600" y="3048000"/>
            <a:ext cx="2133600" cy="38100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00050" marR="0" indent="-4000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SzTx/>
              <a:buFont typeface="Wingdings 2" panose="05020102010507070707" pitchFamily="18" charset="2"/>
              <a:buChar char="³"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438544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3946D601-6817-4290-8D30-283FF1D434AA}" type="slidenum">
              <a:rPr lang="en-US" altLang="zh-CN" sz="1200"/>
              <a:pPr>
                <a:spcAft>
                  <a:spcPct val="0"/>
                </a:spcAft>
                <a:buClrTx/>
                <a:buFontTx/>
                <a:buNone/>
              </a:pPr>
              <a:t>5</a:t>
            </a:fld>
            <a:endParaRPr lang="en-US" altLang="zh-CN" sz="1200"/>
          </a:p>
        </p:txBody>
      </p:sp>
      <p:sp>
        <p:nvSpPr>
          <p:cNvPr id="9219" name="Rectangle 2"/>
          <p:cNvSpPr>
            <a:spLocks noRot="1" noChangeArrowheads="1"/>
          </p:cNvSpPr>
          <p:nvPr/>
        </p:nvSpPr>
        <p:spPr bwMode="auto">
          <a:xfrm>
            <a:off x="152400" y="609600"/>
            <a:ext cx="8839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zh-CN" sz="3600" b="1">
                <a:solidFill>
                  <a:srgbClr val="051AB3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2 Declaring and Initializing Arrays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46238"/>
            <a:ext cx="8305800" cy="28495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z="3600" b="1" dirty="0" smtClean="0">
                <a:latin typeface="Arial Narrow" panose="020B0606020202030204" pitchFamily="34" charset="0"/>
                <a:ea typeface="黑体" panose="02010609060101010101" pitchFamily="49" charset="-122"/>
              </a:rPr>
              <a:t>Declaring an array(</a:t>
            </a:r>
            <a:r>
              <a:rPr lang="zh-CN" altLang="en-US" sz="3600" b="1" dirty="0" smtClean="0">
                <a:latin typeface="Arial Narrow" panose="020B0606020202030204" pitchFamily="34" charset="0"/>
                <a:ea typeface="黑体" panose="02010609060101010101" pitchFamily="49" charset="-122"/>
              </a:rPr>
              <a:t>数组声明</a:t>
            </a:r>
            <a:r>
              <a:rPr lang="en-US" altLang="zh-CN" sz="3600" b="1" dirty="0" smtClean="0">
                <a:latin typeface="Arial Narrow" panose="020B0606020202030204" pitchFamily="34" charset="0"/>
                <a:ea typeface="黑体" panose="02010609060101010101" pitchFamily="49" charset="-122"/>
              </a:rPr>
              <a:t>)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3100" b="1" dirty="0" smtClean="0">
                <a:latin typeface="Arial Narrow" panose="020B0606020202030204" pitchFamily="34" charset="0"/>
                <a:ea typeface="黑体" panose="02010609060101010101" pitchFamily="49" charset="-122"/>
              </a:rPr>
              <a:t>类型、数组名、数组大小</a:t>
            </a:r>
          </a:p>
          <a:p>
            <a:pPr marL="1028700" lvl="2" indent="0" eaLnBrk="1" hangingPunct="1">
              <a:lnSpc>
                <a:spcPct val="120000"/>
              </a:lnSpc>
              <a:buNone/>
            </a:pPr>
            <a:r>
              <a:rPr lang="zh-CN" altLang="en-US" sz="3200" b="1" dirty="0" smtClean="0">
                <a:latin typeface="Arial Narrow" panose="020B0606020202030204" pitchFamily="34" charset="0"/>
                <a:ea typeface="黑体" panose="02010609060101010101" pitchFamily="49" charset="-122"/>
              </a:rPr>
              <a:t>如：</a:t>
            </a:r>
            <a:r>
              <a:rPr lang="en-US" altLang="zh-CN" sz="3200" b="1" dirty="0" err="1" smtClean="0">
                <a:solidFill>
                  <a:srgbClr val="002060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int</a:t>
            </a:r>
            <a:r>
              <a:rPr lang="en-US" altLang="zh-CN" sz="3200" b="1" dirty="0" smtClean="0">
                <a:solidFill>
                  <a:srgbClr val="002060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 c[ 12 ];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3100" b="1" dirty="0" smtClean="0">
                <a:latin typeface="Arial Narrow" panose="020B0606020202030204" pitchFamily="34" charset="0"/>
                <a:ea typeface="黑体" panose="02010609060101010101" pitchFamily="49" charset="-122"/>
              </a:rPr>
              <a:t>数组大小为大于 </a:t>
            </a:r>
            <a:r>
              <a:rPr lang="en-US" altLang="zh-CN" sz="3100" b="1" dirty="0" smtClean="0">
                <a:latin typeface="Arial Narrow" panose="020B0606020202030204" pitchFamily="34" charset="0"/>
                <a:ea typeface="黑体" panose="02010609060101010101" pitchFamily="49" charset="-122"/>
              </a:rPr>
              <a:t>0 </a:t>
            </a:r>
            <a:r>
              <a:rPr lang="zh-CN" altLang="en-US" sz="3100" b="1" dirty="0" smtClean="0">
                <a:latin typeface="Arial Narrow" panose="020B0606020202030204" pitchFamily="34" charset="0"/>
                <a:ea typeface="黑体" panose="02010609060101010101" pitchFamily="49" charset="-122"/>
              </a:rPr>
              <a:t>的常整数</a:t>
            </a:r>
            <a:endParaRPr lang="zh-CN" altLang="en-US" sz="3500" b="1" dirty="0" smtClean="0">
              <a:latin typeface="Arial Narrow" panose="020B060602020203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67BD0907-562D-4C51-B9D0-B21121E7F2E8}" type="slidenum">
              <a:rPr lang="en-US" altLang="zh-CN" sz="1200"/>
              <a:pPr>
                <a:spcAft>
                  <a:spcPct val="0"/>
                </a:spcAft>
                <a:buClrTx/>
                <a:buFontTx/>
                <a:buNone/>
              </a:pPr>
              <a:t>6</a:t>
            </a:fld>
            <a:endParaRPr lang="en-US" altLang="zh-CN" sz="1200"/>
          </a:p>
        </p:txBody>
      </p:sp>
      <p:sp>
        <p:nvSpPr>
          <p:cNvPr id="10243" name="Rectangle 2"/>
          <p:cNvSpPr>
            <a:spLocks noRot="1" noChangeArrowheads="1"/>
          </p:cNvSpPr>
          <p:nvPr/>
        </p:nvSpPr>
        <p:spPr bwMode="auto">
          <a:xfrm>
            <a:off x="152400" y="609600"/>
            <a:ext cx="8839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zh-CN" sz="3600" b="1">
                <a:solidFill>
                  <a:srgbClr val="051AB3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2 Declaring and Initializing Arrays</a:t>
            </a:r>
          </a:p>
        </p:txBody>
      </p:sp>
      <p:sp>
        <p:nvSpPr>
          <p:cNvPr id="2" name="矩形 1"/>
          <p:cNvSpPr/>
          <p:nvPr/>
        </p:nvSpPr>
        <p:spPr>
          <a:xfrm>
            <a:off x="914400" y="1307001"/>
            <a:ext cx="4776275" cy="6463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eaLnBrk="1" hangingPunct="1"/>
            <a:r>
              <a:rPr lang="zh-CN" altLang="en-US" sz="3600" b="1" dirty="0" smtClean="0">
                <a:solidFill>
                  <a:srgbClr val="002060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数组为什么要初始化？</a:t>
            </a:r>
            <a:endParaRPr lang="zh-CN" altLang="en-US" sz="3600" b="1" dirty="0">
              <a:solidFill>
                <a:srgbClr val="002060"/>
              </a:solidFill>
              <a:latin typeface="Arial Narrow" panose="020B0606020202030204" pitchFamily="34" charset="0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1966912"/>
            <a:ext cx="6915150" cy="29241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14400" y="4891087"/>
            <a:ext cx="762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可以看出，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数组没有初始化之前，各元素取一些随机值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，如果直接使用，可能会产生错误的结果。因此，使用之前应该初始化。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67BD0907-562D-4C51-B9D0-B21121E7F2E8}" type="slidenum">
              <a:rPr lang="en-US" altLang="zh-CN" sz="1200"/>
              <a:pPr>
                <a:spcAft>
                  <a:spcPct val="0"/>
                </a:spcAft>
                <a:buClrTx/>
                <a:buFontTx/>
                <a:buNone/>
              </a:pPr>
              <a:t>7</a:t>
            </a:fld>
            <a:endParaRPr lang="en-US" altLang="zh-CN" sz="1200"/>
          </a:p>
        </p:txBody>
      </p:sp>
      <p:sp>
        <p:nvSpPr>
          <p:cNvPr id="10243" name="Rectangle 2"/>
          <p:cNvSpPr>
            <a:spLocks noRot="1" noChangeArrowheads="1"/>
          </p:cNvSpPr>
          <p:nvPr/>
        </p:nvSpPr>
        <p:spPr bwMode="auto">
          <a:xfrm>
            <a:off x="152400" y="609600"/>
            <a:ext cx="8839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ct val="0"/>
              </a:spcAft>
              <a:buClrTx/>
              <a:buFontTx/>
              <a:buNone/>
            </a:pPr>
            <a:r>
              <a:rPr lang="zh-CN" altLang="en-US" sz="3600" b="1" dirty="0" smtClean="0">
                <a:solidFill>
                  <a:srgbClr val="051AB3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数组初始化方法</a:t>
            </a:r>
            <a:endParaRPr lang="en-US" altLang="zh-CN" sz="3600" b="1" dirty="0">
              <a:solidFill>
                <a:srgbClr val="051AB3"/>
              </a:solidFill>
              <a:latin typeface="Arial Narrow" panose="020B0606020202030204" pitchFamily="34" charset="0"/>
              <a:ea typeface="黑体" panose="02010609060101010101" pitchFamily="49" charset="-122"/>
            </a:endParaRPr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152400" y="1493838"/>
            <a:ext cx="8763000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00050" indent="-400050"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indent="-400050"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buChar char="Ø"/>
              <a:defRPr sz="22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7950" indent="-349250"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buChar char="ü"/>
              <a:defRPr sz="20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885950" indent="-3429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°"/>
              <a:defRPr sz="16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349500" indent="-3492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 sz="16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806700" indent="-34925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 sz="16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263900" indent="-34925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 sz="16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721100" indent="-34925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 sz="16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178300" indent="-34925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 sz="16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 eaLnBrk="1" hangingPunct="1">
              <a:buNone/>
            </a:pPr>
            <a:r>
              <a:rPr lang="zh-CN" altLang="en-US" sz="3600" b="1" dirty="0" smtClean="0">
                <a:latin typeface="Arial Narrow" panose="020B0606020202030204" pitchFamily="34" charset="0"/>
                <a:ea typeface="黑体" panose="02010609060101010101" pitchFamily="49" charset="-122"/>
              </a:rPr>
              <a:t>（</a:t>
            </a:r>
            <a:r>
              <a:rPr lang="en-US" altLang="zh-CN" sz="3600" b="1" dirty="0" smtClean="0">
                <a:latin typeface="Arial Narrow" panose="020B0606020202030204" pitchFamily="34" charset="0"/>
                <a:ea typeface="黑体" panose="02010609060101010101" pitchFamily="49" charset="-122"/>
              </a:rPr>
              <a:t>1</a:t>
            </a:r>
            <a:r>
              <a:rPr lang="zh-CN" altLang="en-US" sz="3600" b="1" dirty="0" smtClean="0">
                <a:latin typeface="Arial Narrow" panose="020B0606020202030204" pitchFamily="34" charset="0"/>
                <a:ea typeface="黑体" panose="02010609060101010101" pitchFamily="49" charset="-122"/>
              </a:rPr>
              <a:t>）</a:t>
            </a:r>
            <a:r>
              <a:rPr lang="zh-CN" altLang="en-US" sz="3600" b="1" dirty="0" smtClean="0">
                <a:latin typeface="Arial Narrow" panose="020B0606020202030204" pitchFamily="34" charset="0"/>
                <a:ea typeface="黑体" panose="02010609060101010101" pitchFamily="49" charset="-122"/>
              </a:rPr>
              <a:t>循环法</a:t>
            </a:r>
            <a:r>
              <a:rPr lang="zh-CN" altLang="en-US" sz="3600" b="1" dirty="0">
                <a:latin typeface="Arial Narrow" panose="020B0606020202030204" pitchFamily="34" charset="0"/>
                <a:ea typeface="黑体" panose="02010609060101010101" pitchFamily="49" charset="-122"/>
              </a:rPr>
              <a:t>初始化数组成员</a:t>
            </a:r>
          </a:p>
        </p:txBody>
      </p:sp>
      <p:graphicFrame>
        <p:nvGraphicFramePr>
          <p:cNvPr id="40550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140615"/>
              </p:ext>
            </p:extLst>
          </p:nvPr>
        </p:nvGraphicFramePr>
        <p:xfrm>
          <a:off x="1600200" y="2332038"/>
          <a:ext cx="4800600" cy="2157984"/>
        </p:xfrm>
        <a:graphic>
          <a:graphicData uri="http://schemas.openxmlformats.org/drawingml/2006/table">
            <a:tbl>
              <a:tblPr/>
              <a:tblGrid>
                <a:gridCol w="4800600"/>
              </a:tblGrid>
              <a:tr h="268288"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tabLst>
                          <a:tab pos="139700" algn="r"/>
                          <a:tab pos="2921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tabLst>
                          <a:tab pos="139700" algn="r"/>
                          <a:tab pos="292100" algn="l"/>
                        </a:tabLst>
                        <a:defRPr sz="2000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tabLst>
                          <a:tab pos="139700" algn="r"/>
                          <a:tab pos="292100" algn="l"/>
                        </a:tabLst>
                        <a:defRPr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tabLst>
                          <a:tab pos="139700" algn="r"/>
                          <a:tab pos="292100" algn="l"/>
                        </a:tabLst>
                        <a:defRPr sz="1400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tabLst>
                          <a:tab pos="139700" algn="r"/>
                          <a:tab pos="292100" algn="l"/>
                        </a:tabLst>
                        <a:defRPr sz="1400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tabLst>
                          <a:tab pos="139700" algn="r"/>
                          <a:tab pos="292100" algn="l"/>
                        </a:tabLst>
                        <a:defRPr sz="1400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tabLst>
                          <a:tab pos="139700" algn="r"/>
                          <a:tab pos="292100" algn="l"/>
                        </a:tabLst>
                        <a:defRPr sz="1400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tabLst>
                          <a:tab pos="139700" algn="r"/>
                          <a:tab pos="292100" algn="l"/>
                        </a:tabLst>
                        <a:defRPr sz="1400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tabLst>
                          <a:tab pos="139700" algn="r"/>
                          <a:tab pos="292100" algn="l"/>
                        </a:tabLst>
                        <a:defRPr sz="1400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39700" algn="r"/>
                          <a:tab pos="292100" algn="l"/>
                        </a:tabLst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653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	</a:t>
                      </a:r>
                      <a:r>
                        <a:rPr kumimoji="0" lang="en-US" altLang="zh-CN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int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ucidaSansTypewriter" pitchFamily="49" charset="0"/>
                          <a:cs typeface="Lucida Console" panose="020B0609040504020204" pitchFamily="49" charset="0"/>
                        </a:rPr>
                        <a:t> n[ 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Arial Narrow" panose="020B0606020202030204" pitchFamily="34" charset="0"/>
                          <a:ea typeface="LucidaSansTypewriter" pitchFamily="49" charset="0"/>
                          <a:cs typeface="Lucida Console" panose="020B0609040504020204" pitchFamily="49" charset="0"/>
                        </a:rPr>
                        <a:t>10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ucidaSansTypewriter" pitchFamily="49" charset="0"/>
                          <a:cs typeface="Lucida Console" panose="020B0609040504020204" pitchFamily="49" charset="0"/>
                        </a:rPr>
                        <a:t> ]; 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</a:tr>
              <a:tr h="228600"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tabLst>
                          <a:tab pos="139700" algn="r"/>
                          <a:tab pos="2921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tabLst>
                          <a:tab pos="139700" algn="r"/>
                          <a:tab pos="292100" algn="l"/>
                        </a:tabLst>
                        <a:defRPr sz="2000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tabLst>
                          <a:tab pos="139700" algn="r"/>
                          <a:tab pos="292100" algn="l"/>
                        </a:tabLst>
                        <a:defRPr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tabLst>
                          <a:tab pos="139700" algn="r"/>
                          <a:tab pos="292100" algn="l"/>
                        </a:tabLst>
                        <a:defRPr sz="1400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tabLst>
                          <a:tab pos="139700" algn="r"/>
                          <a:tab pos="292100" algn="l"/>
                        </a:tabLst>
                        <a:defRPr sz="1400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tabLst>
                          <a:tab pos="139700" algn="r"/>
                          <a:tab pos="292100" algn="l"/>
                        </a:tabLst>
                        <a:defRPr sz="1400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tabLst>
                          <a:tab pos="139700" algn="r"/>
                          <a:tab pos="292100" algn="l"/>
                        </a:tabLst>
                        <a:defRPr sz="1400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tabLst>
                          <a:tab pos="139700" algn="r"/>
                          <a:tab pos="292100" algn="l"/>
                        </a:tabLst>
                        <a:defRPr sz="1400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tabLst>
                          <a:tab pos="139700" algn="r"/>
                          <a:tab pos="292100" algn="l"/>
                        </a:tabLst>
                        <a:defRPr sz="1400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39700" algn="r"/>
                          <a:tab pos="292100" algn="l"/>
                        </a:tabLst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653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	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</a:tr>
              <a:tr h="228600"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tabLst>
                          <a:tab pos="139700" algn="r"/>
                          <a:tab pos="2921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tabLst>
                          <a:tab pos="139700" algn="r"/>
                          <a:tab pos="292100" algn="l"/>
                        </a:tabLst>
                        <a:defRPr sz="2000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tabLst>
                          <a:tab pos="139700" algn="r"/>
                          <a:tab pos="292100" algn="l"/>
                        </a:tabLst>
                        <a:defRPr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tabLst>
                          <a:tab pos="139700" algn="r"/>
                          <a:tab pos="292100" algn="l"/>
                        </a:tabLst>
                        <a:defRPr sz="1400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tabLst>
                          <a:tab pos="139700" algn="r"/>
                          <a:tab pos="292100" algn="l"/>
                        </a:tabLst>
                        <a:defRPr sz="1400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tabLst>
                          <a:tab pos="139700" algn="r"/>
                          <a:tab pos="292100" algn="l"/>
                        </a:tabLst>
                        <a:defRPr sz="1400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tabLst>
                          <a:tab pos="139700" algn="r"/>
                          <a:tab pos="292100" algn="l"/>
                        </a:tabLst>
                        <a:defRPr sz="1400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tabLst>
                          <a:tab pos="139700" algn="r"/>
                          <a:tab pos="292100" algn="l"/>
                        </a:tabLst>
                        <a:defRPr sz="1400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tabLst>
                          <a:tab pos="139700" algn="r"/>
                          <a:tab pos="292100" algn="l"/>
                        </a:tabLst>
                        <a:defRPr sz="1400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39700" algn="r"/>
                          <a:tab pos="292100" algn="l"/>
                        </a:tabLst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653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	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for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ucidaSansTypewriter" pitchFamily="49" charset="0"/>
                          <a:cs typeface="Lucida Console" panose="020B0609040504020204" pitchFamily="49" charset="0"/>
                        </a:rPr>
                        <a:t> (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Narrow" panose="020B0606020202030204" pitchFamily="34" charset="0"/>
                          <a:ea typeface="LucidaSansTypewriter" pitchFamily="49" charset="0"/>
                          <a:cs typeface="Lucida Console" panose="020B0609040504020204" pitchFamily="49" charset="0"/>
                        </a:rPr>
                        <a:t>int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ucidaSansTypewriter" pitchFamily="49" charset="0"/>
                          <a:cs typeface="Lucida Console" panose="020B0609040504020204" pitchFamily="49" charset="0"/>
                        </a:rPr>
                        <a:t> i =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Arial Narrow" panose="020B0606020202030204" pitchFamily="34" charset="0"/>
                          <a:ea typeface="LucidaSansTypewriter" pitchFamily="49" charset="0"/>
                          <a:cs typeface="Lucida Console" panose="020B0609040504020204" pitchFamily="49" charset="0"/>
                        </a:rPr>
                        <a:t>0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ucidaSansTypewriter" pitchFamily="49" charset="0"/>
                          <a:cs typeface="Lucida Console" panose="020B0609040504020204" pitchFamily="49" charset="0"/>
                        </a:rPr>
                        <a:t>; i &lt;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Arial Narrow" panose="020B0606020202030204" pitchFamily="34" charset="0"/>
                          <a:ea typeface="LucidaSansTypewriter" pitchFamily="49" charset="0"/>
                          <a:cs typeface="Lucida Console" panose="020B0609040504020204" pitchFamily="49" charset="0"/>
                        </a:rPr>
                        <a:t>10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ucidaSansTypewriter" pitchFamily="49" charset="0"/>
                          <a:cs typeface="Lucida Console" panose="020B0609040504020204" pitchFamily="49" charset="0"/>
                        </a:rPr>
                        <a:t>; i++ )                  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</a:tr>
              <a:tr h="228600">
                <a:tc>
                  <a:txBody>
                    <a:bodyPr/>
                    <a:lstStyle>
                      <a:lvl1pPr>
                        <a:spcAft>
                          <a:spcPct val="2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tabLst>
                          <a:tab pos="139700" algn="r"/>
                          <a:tab pos="2921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Aft>
                          <a:spcPct val="2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tabLst>
                          <a:tab pos="139700" algn="r"/>
                          <a:tab pos="292100" algn="l"/>
                        </a:tabLst>
                        <a:defRPr sz="2000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Aft>
                          <a:spcPct val="2000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tabLst>
                          <a:tab pos="139700" algn="r"/>
                          <a:tab pos="292100" algn="l"/>
                        </a:tabLst>
                        <a:defRPr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Aft>
                          <a:spcPct val="2000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tabLst>
                          <a:tab pos="139700" algn="r"/>
                          <a:tab pos="292100" algn="l"/>
                        </a:tabLst>
                        <a:defRPr sz="1400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Aft>
                          <a:spcPct val="2000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tabLst>
                          <a:tab pos="139700" algn="r"/>
                          <a:tab pos="292100" algn="l"/>
                        </a:tabLst>
                        <a:defRPr sz="1400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tabLst>
                          <a:tab pos="139700" algn="r"/>
                          <a:tab pos="292100" algn="l"/>
                        </a:tabLst>
                        <a:defRPr sz="1400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tabLst>
                          <a:tab pos="139700" algn="r"/>
                          <a:tab pos="292100" algn="l"/>
                        </a:tabLst>
                        <a:defRPr sz="1400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tabLst>
                          <a:tab pos="139700" algn="r"/>
                          <a:tab pos="292100" algn="l"/>
                        </a:tabLst>
                        <a:defRPr sz="1400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tabLst>
                          <a:tab pos="139700" algn="r"/>
                          <a:tab pos="292100" algn="l"/>
                        </a:tabLst>
                        <a:defRPr sz="1400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39700" algn="r"/>
                          <a:tab pos="292100" algn="l"/>
                        </a:tabLst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ucidaSansTypewriter" pitchFamily="49" charset="0"/>
                          <a:cs typeface="Lucida Console" panose="020B0609040504020204" pitchFamily="49" charset="0"/>
                        </a:rPr>
                        <a:t>		n[ </a:t>
                      </a:r>
                      <a:r>
                        <a:rPr kumimoji="0" lang="en-US" altLang="zh-CN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ucidaSansTypewriter" pitchFamily="49" charset="0"/>
                          <a:cs typeface="Lucida Console" panose="020B0609040504020204" pitchFamily="49" charset="0"/>
                        </a:rPr>
                        <a:t>i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ucidaSansTypewriter" pitchFamily="49" charset="0"/>
                          <a:cs typeface="Lucida Console" panose="020B0609040504020204" pitchFamily="49" charset="0"/>
                        </a:rPr>
                        <a:t> ] = 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Arial Narrow" panose="020B0606020202030204" pitchFamily="34" charset="0"/>
                          <a:ea typeface="LucidaSansTypewriter" pitchFamily="49" charset="0"/>
                          <a:cs typeface="Lucida Console" panose="020B0609040504020204" pitchFamily="49" charset="0"/>
                        </a:rPr>
                        <a:t>0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ucidaSansTypewriter" pitchFamily="49" charset="0"/>
                          <a:cs typeface="Lucida Console" panose="020B0609040504020204" pitchFamily="49" charset="0"/>
                        </a:rPr>
                        <a:t>; 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ucidaSansTypewriter" pitchFamily="49" charset="0"/>
                        <a:cs typeface="Lucida Console" panose="020B0609040504020204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5858969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5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DAE9816B-2ADB-45E3-A48E-174A040B94A6}" type="slidenum">
              <a:rPr lang="en-US" altLang="zh-CN" sz="1200"/>
              <a:pPr>
                <a:spcAft>
                  <a:spcPct val="0"/>
                </a:spcAft>
                <a:buClrTx/>
                <a:buFontTx/>
                <a:buNone/>
              </a:pPr>
              <a:t>8</a:t>
            </a:fld>
            <a:endParaRPr lang="en-US" altLang="zh-CN" sz="1200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915400" cy="47244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lnSpc>
                <a:spcPct val="120000"/>
              </a:lnSpc>
              <a:buNone/>
            </a:pPr>
            <a:r>
              <a:rPr lang="zh-CN" altLang="en-US" sz="3600" b="1" dirty="0" smtClean="0">
                <a:latin typeface="Arial Narrow" panose="020B0606020202030204" pitchFamily="34" charset="0"/>
                <a:ea typeface="黑体" panose="02010609060101010101" pitchFamily="49" charset="-122"/>
              </a:rPr>
              <a:t>（</a:t>
            </a:r>
            <a:r>
              <a:rPr lang="en-US" altLang="zh-CN" sz="3600" b="1" dirty="0" smtClean="0">
                <a:latin typeface="Arial Narrow" panose="020B0606020202030204" pitchFamily="34" charset="0"/>
                <a:ea typeface="黑体" panose="02010609060101010101" pitchFamily="49" charset="-122"/>
              </a:rPr>
              <a:t>2</a:t>
            </a:r>
            <a:r>
              <a:rPr lang="zh-CN" altLang="en-US" sz="3600" b="1" dirty="0" smtClean="0">
                <a:latin typeface="Arial Narrow" panose="020B0606020202030204" pitchFamily="34" charset="0"/>
                <a:ea typeface="黑体" panose="02010609060101010101" pitchFamily="49" charset="-122"/>
              </a:rPr>
              <a:t>）用</a:t>
            </a:r>
            <a:r>
              <a:rPr lang="zh-CN" altLang="en-US" sz="3600" b="1" dirty="0" smtClean="0">
                <a:latin typeface="Arial Narrow" panose="020B0606020202030204" pitchFamily="34" charset="0"/>
                <a:ea typeface="黑体" panose="02010609060101010101" pitchFamily="49" charset="-122"/>
              </a:rPr>
              <a:t>初始化列表来初始化数组成员</a:t>
            </a:r>
          </a:p>
          <a:p>
            <a:pPr marL="514350" lvl="1" indent="0" eaLnBrk="1" hangingPunct="1">
              <a:lnSpc>
                <a:spcPct val="120000"/>
              </a:lnSpc>
              <a:buNone/>
            </a:pPr>
            <a:r>
              <a:rPr lang="zh-CN" altLang="en-US" sz="3100" b="1" dirty="0" smtClean="0">
                <a:solidFill>
                  <a:srgbClr val="CC0066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      例</a:t>
            </a:r>
            <a:r>
              <a:rPr lang="zh-CN" altLang="en-US" sz="3100" b="1" dirty="0" smtClean="0">
                <a:solidFill>
                  <a:srgbClr val="CC0066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：</a:t>
            </a:r>
            <a:r>
              <a:rPr lang="en-US" altLang="zh-CN" sz="3100" b="1" dirty="0" err="1" smtClean="0">
                <a:solidFill>
                  <a:srgbClr val="CC0066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int</a:t>
            </a:r>
            <a:r>
              <a:rPr lang="en-US" altLang="zh-CN" sz="3100" b="1" dirty="0" smtClean="0">
                <a:solidFill>
                  <a:srgbClr val="CC0066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 n[] = { 10, 20, 30, 40, 50 };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3100" b="1" dirty="0" smtClean="0">
                <a:latin typeface="Arial Narrow" panose="020B0606020202030204" pitchFamily="34" charset="0"/>
                <a:ea typeface="黑体" panose="02010609060101010101" pitchFamily="49" charset="-122"/>
              </a:rPr>
              <a:t>如果初始化列表的数据量小于数组长度，</a:t>
            </a:r>
            <a:r>
              <a:rPr lang="zh-CN" altLang="en-US" sz="3100" b="1" dirty="0" smtClean="0">
                <a:solidFill>
                  <a:srgbClr val="FF0000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其余</a:t>
            </a:r>
            <a:r>
              <a:rPr lang="zh-CN" altLang="en-US" sz="3100" b="1" dirty="0" smtClean="0">
                <a:latin typeface="Arial Narrow" panose="020B0606020202030204" pitchFamily="34" charset="0"/>
                <a:ea typeface="黑体" panose="02010609060101010101" pitchFamily="49" charset="-122"/>
              </a:rPr>
              <a:t>数组</a:t>
            </a:r>
            <a:r>
              <a:rPr lang="zh-CN" altLang="en-US" sz="3100" b="1" dirty="0" smtClean="0">
                <a:solidFill>
                  <a:srgbClr val="FF0000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元素</a:t>
            </a:r>
            <a:r>
              <a:rPr lang="zh-CN" altLang="en-US" sz="3100" b="1" dirty="0" smtClean="0">
                <a:latin typeface="Arial Narrow" panose="020B0606020202030204" pitchFamily="34" charset="0"/>
                <a:ea typeface="黑体" panose="02010609060101010101" pitchFamily="49" charset="-122"/>
              </a:rPr>
              <a:t>将被初始化为 </a:t>
            </a:r>
            <a:r>
              <a:rPr lang="en-US" altLang="zh-CN" sz="3100" b="1" dirty="0" smtClean="0">
                <a:latin typeface="Arial Narrow" panose="020B0606020202030204" pitchFamily="34" charset="0"/>
                <a:ea typeface="黑体" panose="02010609060101010101" pitchFamily="49" charset="-122"/>
              </a:rPr>
              <a:t>0</a:t>
            </a:r>
          </a:p>
          <a:p>
            <a:pPr marL="1028700" lvl="2" indent="0" eaLnBrk="1" hangingPunct="1">
              <a:lnSpc>
                <a:spcPct val="120000"/>
              </a:lnSpc>
              <a:buNone/>
            </a:pPr>
            <a:r>
              <a:rPr lang="zh-CN" altLang="en-US" sz="3200" b="1" dirty="0" smtClean="0">
                <a:solidFill>
                  <a:srgbClr val="CC0066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例：</a:t>
            </a:r>
            <a:r>
              <a:rPr lang="en-US" altLang="zh-CN" sz="3200" b="1" dirty="0" err="1" smtClean="0">
                <a:solidFill>
                  <a:srgbClr val="CC0066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int</a:t>
            </a:r>
            <a:r>
              <a:rPr lang="en-US" altLang="zh-CN" sz="3200" b="1" dirty="0" smtClean="0">
                <a:solidFill>
                  <a:srgbClr val="CC0066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 n[ 10 ] = { 8 };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3100" b="1" dirty="0" smtClean="0">
                <a:latin typeface="Arial Narrow" panose="020B0606020202030204" pitchFamily="34" charset="0"/>
                <a:ea typeface="黑体" panose="02010609060101010101" pitchFamily="49" charset="-122"/>
              </a:rPr>
              <a:t>如果初始化列表的数据量大于数组长度，产生编译错误</a:t>
            </a:r>
          </a:p>
        </p:txBody>
      </p:sp>
      <p:sp>
        <p:nvSpPr>
          <p:cNvPr id="5" name="Rectangle 2"/>
          <p:cNvSpPr>
            <a:spLocks noRot="1" noChangeArrowheads="1"/>
          </p:cNvSpPr>
          <p:nvPr/>
        </p:nvSpPr>
        <p:spPr bwMode="auto">
          <a:xfrm>
            <a:off x="152400" y="609600"/>
            <a:ext cx="8839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ct val="0"/>
              </a:spcAft>
              <a:buClrTx/>
              <a:buFontTx/>
              <a:buNone/>
            </a:pPr>
            <a:r>
              <a:rPr lang="zh-CN" altLang="en-US" sz="3600" b="1" dirty="0" smtClean="0">
                <a:solidFill>
                  <a:srgbClr val="051AB3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数组初始化方法</a:t>
            </a:r>
            <a:endParaRPr lang="en-US" altLang="zh-CN" sz="3600" b="1" dirty="0">
              <a:solidFill>
                <a:srgbClr val="051AB3"/>
              </a:solidFill>
              <a:latin typeface="Arial Narrow" panose="020B060602020203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60EFC450-1F9F-41FF-911C-41340D111259}" type="slidenum">
              <a:rPr lang="en-US" altLang="zh-CN" sz="1200"/>
              <a:pPr>
                <a:spcAft>
                  <a:spcPct val="0"/>
                </a:spcAft>
                <a:buClrTx/>
                <a:buFontTx/>
                <a:buNone/>
              </a:pPr>
              <a:t>9</a:t>
            </a:fld>
            <a:endParaRPr lang="en-US" altLang="zh-CN" sz="1200"/>
          </a:p>
        </p:txBody>
      </p:sp>
      <p:graphicFrame>
        <p:nvGraphicFramePr>
          <p:cNvPr id="13315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9023789"/>
              </p:ext>
            </p:extLst>
          </p:nvPr>
        </p:nvGraphicFramePr>
        <p:xfrm>
          <a:off x="457200" y="609600"/>
          <a:ext cx="9039225" cy="549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" name="文档" r:id="rId3" imgW="7089269" imgH="4308472" progId="Word.Document.8">
                  <p:embed/>
                </p:oleObj>
              </mc:Choice>
              <mc:Fallback>
                <p:oleObj name="文档" r:id="rId3" imgW="7089269" imgH="4308472" progId="Word.Document.8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609600"/>
                        <a:ext cx="9039225" cy="549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6229" name="Text Box 5"/>
          <p:cNvSpPr txBox="1">
            <a:spLocks noChangeArrowheads="1"/>
          </p:cNvSpPr>
          <p:nvPr/>
        </p:nvSpPr>
        <p:spPr bwMode="auto">
          <a:xfrm>
            <a:off x="2895600" y="2895600"/>
            <a:ext cx="2590800" cy="584775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Declare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as an array of 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with 10 elements</a:t>
            </a:r>
          </a:p>
        </p:txBody>
      </p:sp>
      <p:sp>
        <p:nvSpPr>
          <p:cNvPr id="436230" name="Line 6"/>
          <p:cNvSpPr>
            <a:spLocks noChangeShapeType="1"/>
          </p:cNvSpPr>
          <p:nvPr/>
        </p:nvSpPr>
        <p:spPr bwMode="auto">
          <a:xfrm flipH="1">
            <a:off x="1981200" y="3213674"/>
            <a:ext cx="914400" cy="596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436231" name="Text Box 7"/>
          <p:cNvSpPr txBox="1">
            <a:spLocks noChangeArrowheads="1"/>
          </p:cNvSpPr>
          <p:nvPr/>
        </p:nvSpPr>
        <p:spPr bwMode="auto">
          <a:xfrm>
            <a:off x="5943600" y="4419600"/>
            <a:ext cx="2667000" cy="338554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Each </a:t>
            </a: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initialized is to </a:t>
            </a: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36232" name="Line 8"/>
          <p:cNvSpPr>
            <a:spLocks noChangeShapeType="1"/>
          </p:cNvSpPr>
          <p:nvPr/>
        </p:nvSpPr>
        <p:spPr bwMode="auto">
          <a:xfrm flipH="1">
            <a:off x="2743200" y="4648200"/>
            <a:ext cx="3200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6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6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29" grpId="0" animBg="1"/>
      <p:bldP spid="436230" grpId="0" animBg="1"/>
      <p:bldP spid="436231" grpId="0" animBg="1"/>
      <p:bldP spid="436232" grpId="0" animBg="1"/>
    </p:bldLst>
  </p:timing>
</p:sld>
</file>

<file path=ppt/theme/theme1.xml><?xml version="1.0" encoding="utf-8"?>
<a:theme xmlns:a="http://schemas.openxmlformats.org/drawingml/2006/main" name="C language">
  <a:themeElements>
    <a:clrScheme name="C language 3">
      <a:dk1>
        <a:srgbClr val="000000"/>
      </a:dk1>
      <a:lt1>
        <a:srgbClr val="FFFFFF"/>
      </a:lt1>
      <a:dk2>
        <a:srgbClr val="228A88"/>
      </a:dk2>
      <a:lt2>
        <a:srgbClr val="808080"/>
      </a:lt2>
      <a:accent1>
        <a:srgbClr val="CCCCFF"/>
      </a:accent1>
      <a:accent2>
        <a:srgbClr val="D18213"/>
      </a:accent2>
      <a:accent3>
        <a:srgbClr val="FFFFFF"/>
      </a:accent3>
      <a:accent4>
        <a:srgbClr val="000000"/>
      </a:accent4>
      <a:accent5>
        <a:srgbClr val="E2E2FF"/>
      </a:accent5>
      <a:accent6>
        <a:srgbClr val="BD7510"/>
      </a:accent6>
      <a:hlink>
        <a:srgbClr val="051AB3"/>
      </a:hlink>
      <a:folHlink>
        <a:srgbClr val="C0C0C0"/>
      </a:folHlink>
    </a:clrScheme>
    <a:fontScheme name="C language">
      <a:majorFont>
        <a:latin typeface="Lucida Console"/>
        <a:ea typeface="楷体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400050" marR="0" indent="-40005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0000"/>
          </a:spcAft>
          <a:buClr>
            <a:schemeClr val="hlink"/>
          </a:buClr>
          <a:buSzTx/>
          <a:buFont typeface="Wingdings 2" panose="05020102010507070707" pitchFamily="18" charset="2"/>
          <a:buChar char="³"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400050" marR="0" indent="-40005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0000"/>
          </a:spcAft>
          <a:buClr>
            <a:schemeClr val="hlink"/>
          </a:buClr>
          <a:buSzTx/>
          <a:buFont typeface="Wingdings 2" panose="05020102010507070707" pitchFamily="18" charset="2"/>
          <a:buChar char="³"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  <a:cs typeface="Arial" panose="020B0604020202020204" pitchFamily="34" charset="0"/>
          </a:defRPr>
        </a:defPPr>
      </a:lstStyle>
    </a:lnDef>
  </a:objectDefaults>
  <a:extraClrSchemeLst>
    <a:extraClrScheme>
      <a:clrScheme name="C language 1">
        <a:dk1>
          <a:srgbClr val="CCCCFF"/>
        </a:dk1>
        <a:lt1>
          <a:srgbClr val="FFFFFF"/>
        </a:lt1>
        <a:dk2>
          <a:srgbClr val="000000"/>
        </a:dk2>
        <a:lt2>
          <a:srgbClr val="808080"/>
        </a:lt2>
        <a:accent1>
          <a:srgbClr val="7889FB"/>
        </a:accent1>
        <a:accent2>
          <a:srgbClr val="2DB6B3"/>
        </a:accent2>
        <a:accent3>
          <a:srgbClr val="AAAAAA"/>
        </a:accent3>
        <a:accent4>
          <a:srgbClr val="DADADA"/>
        </a:accent4>
        <a:accent5>
          <a:srgbClr val="BEC4FD"/>
        </a:accent5>
        <a:accent6>
          <a:srgbClr val="28A5A2"/>
        </a:accent6>
        <a:hlink>
          <a:srgbClr val="C0C0C0"/>
        </a:hlink>
        <a:folHlink>
          <a:srgbClr val="D1821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 language 2">
        <a:dk1>
          <a:srgbClr val="000000"/>
        </a:dk1>
        <a:lt1>
          <a:srgbClr val="FFFFFF"/>
        </a:lt1>
        <a:dk2>
          <a:srgbClr val="228A88"/>
        </a:dk2>
        <a:lt2>
          <a:srgbClr val="808080"/>
        </a:lt2>
        <a:accent1>
          <a:srgbClr val="CCCCFF"/>
        </a:accent1>
        <a:accent2>
          <a:srgbClr val="2DB6B3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28A5A2"/>
        </a:accent6>
        <a:hlink>
          <a:srgbClr val="051AB3"/>
        </a:hlink>
        <a:folHlink>
          <a:srgbClr val="D1821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 language 3">
        <a:dk1>
          <a:srgbClr val="000000"/>
        </a:dk1>
        <a:lt1>
          <a:srgbClr val="FFFFFF"/>
        </a:lt1>
        <a:dk2>
          <a:srgbClr val="228A88"/>
        </a:dk2>
        <a:lt2>
          <a:srgbClr val="808080"/>
        </a:lt2>
        <a:accent1>
          <a:srgbClr val="CCCCFF"/>
        </a:accent1>
        <a:accent2>
          <a:srgbClr val="D18213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BD7510"/>
        </a:accent6>
        <a:hlink>
          <a:srgbClr val="051AB3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5499</TotalTime>
  <Words>1527</Words>
  <Application>Microsoft Office PowerPoint</Application>
  <PresentationFormat>全屏显示(4:3)</PresentationFormat>
  <Paragraphs>209</Paragraphs>
  <Slides>41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41</vt:i4>
      </vt:variant>
    </vt:vector>
  </HeadingPairs>
  <TitlesOfParts>
    <vt:vector size="59" baseType="lpstr">
      <vt:lpstr>AGaramond</vt:lpstr>
      <vt:lpstr>LucidaSansTypewriter</vt:lpstr>
      <vt:lpstr>黑体</vt:lpstr>
      <vt:lpstr>楷体</vt:lpstr>
      <vt:lpstr>楷体_GB2312</vt:lpstr>
      <vt:lpstr>宋体</vt:lpstr>
      <vt:lpstr>微软雅黑</vt:lpstr>
      <vt:lpstr>Arial</vt:lpstr>
      <vt:lpstr>Arial Black</vt:lpstr>
      <vt:lpstr>Arial Narrow</vt:lpstr>
      <vt:lpstr>Courier New</vt:lpstr>
      <vt:lpstr>Lucida Console</vt:lpstr>
      <vt:lpstr>Times New Roman</vt:lpstr>
      <vt:lpstr>Wingdings</vt:lpstr>
      <vt:lpstr>Wingdings 2</vt:lpstr>
      <vt:lpstr>C language</vt:lpstr>
      <vt:lpstr>文档</vt:lpstr>
      <vt:lpstr>Document</vt:lpstr>
      <vt:lpstr>第四讲 数组与vector</vt:lpstr>
      <vt:lpstr>4-1 数组的创建与使用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setw(int n)，setfill(char c）</vt:lpstr>
      <vt:lpstr>setbase(int n), setprecision(int n)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4-2使用类模板array创建数组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基于范围的for语句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human</cp:lastModifiedBy>
  <cp:revision>394</cp:revision>
  <cp:lastPrinted>1601-01-01T00:00:00Z</cp:lastPrinted>
  <dcterms:created xsi:type="dcterms:W3CDTF">1601-01-01T00:00:00Z</dcterms:created>
  <dcterms:modified xsi:type="dcterms:W3CDTF">2017-11-16T14:23:00Z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