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99"/>
  </p:notesMasterIdLst>
  <p:sldIdLst>
    <p:sldId id="370" r:id="rId2"/>
    <p:sldId id="431" r:id="rId3"/>
    <p:sldId id="432" r:id="rId4"/>
    <p:sldId id="433" r:id="rId5"/>
    <p:sldId id="434" r:id="rId6"/>
    <p:sldId id="436" r:id="rId7"/>
    <p:sldId id="435" r:id="rId8"/>
    <p:sldId id="437" r:id="rId9"/>
    <p:sldId id="438" r:id="rId10"/>
    <p:sldId id="439" r:id="rId11"/>
    <p:sldId id="474" r:id="rId12"/>
    <p:sldId id="475" r:id="rId13"/>
    <p:sldId id="440" r:id="rId14"/>
    <p:sldId id="553" r:id="rId15"/>
    <p:sldId id="555" r:id="rId16"/>
    <p:sldId id="476" r:id="rId17"/>
    <p:sldId id="477" r:id="rId18"/>
    <p:sldId id="554" r:id="rId19"/>
    <p:sldId id="556" r:id="rId20"/>
    <p:sldId id="441" r:id="rId21"/>
    <p:sldId id="442" r:id="rId22"/>
    <p:sldId id="478" r:id="rId23"/>
    <p:sldId id="479" r:id="rId24"/>
    <p:sldId id="444" r:id="rId25"/>
    <p:sldId id="445" r:id="rId26"/>
    <p:sldId id="557" r:id="rId27"/>
    <p:sldId id="558" r:id="rId28"/>
    <p:sldId id="559" r:id="rId29"/>
    <p:sldId id="560" r:id="rId30"/>
    <p:sldId id="480" r:id="rId31"/>
    <p:sldId id="481" r:id="rId32"/>
    <p:sldId id="482" r:id="rId33"/>
    <p:sldId id="483" r:id="rId34"/>
    <p:sldId id="484" r:id="rId35"/>
    <p:sldId id="485" r:id="rId36"/>
    <p:sldId id="486" r:id="rId37"/>
    <p:sldId id="487" r:id="rId38"/>
    <p:sldId id="488" r:id="rId39"/>
    <p:sldId id="489" r:id="rId40"/>
    <p:sldId id="490" r:id="rId41"/>
    <p:sldId id="491" r:id="rId42"/>
    <p:sldId id="492" r:id="rId43"/>
    <p:sldId id="493" r:id="rId44"/>
    <p:sldId id="495" r:id="rId45"/>
    <p:sldId id="496" r:id="rId46"/>
    <p:sldId id="497" r:id="rId47"/>
    <p:sldId id="498" r:id="rId48"/>
    <p:sldId id="499" r:id="rId49"/>
    <p:sldId id="449" r:id="rId50"/>
    <p:sldId id="450" r:id="rId51"/>
    <p:sldId id="451" r:id="rId52"/>
    <p:sldId id="452" r:id="rId53"/>
    <p:sldId id="500" r:id="rId54"/>
    <p:sldId id="501" r:id="rId55"/>
    <p:sldId id="502" r:id="rId56"/>
    <p:sldId id="503" r:id="rId57"/>
    <p:sldId id="504" r:id="rId58"/>
    <p:sldId id="453" r:id="rId59"/>
    <p:sldId id="454" r:id="rId60"/>
    <p:sldId id="462" r:id="rId61"/>
    <p:sldId id="505" r:id="rId62"/>
    <p:sldId id="506" r:id="rId63"/>
    <p:sldId id="507" r:id="rId64"/>
    <p:sldId id="508" r:id="rId65"/>
    <p:sldId id="513" r:id="rId66"/>
    <p:sldId id="514" r:id="rId67"/>
    <p:sldId id="515" r:id="rId68"/>
    <p:sldId id="516" r:id="rId69"/>
    <p:sldId id="466" r:id="rId70"/>
    <p:sldId id="518" r:id="rId71"/>
    <p:sldId id="519" r:id="rId72"/>
    <p:sldId id="520" r:id="rId73"/>
    <p:sldId id="521" r:id="rId74"/>
    <p:sldId id="524" r:id="rId75"/>
    <p:sldId id="525" r:id="rId76"/>
    <p:sldId id="527" r:id="rId77"/>
    <p:sldId id="528" r:id="rId78"/>
    <p:sldId id="561" r:id="rId79"/>
    <p:sldId id="531" r:id="rId80"/>
    <p:sldId id="532" r:id="rId81"/>
    <p:sldId id="534" r:id="rId82"/>
    <p:sldId id="535" r:id="rId83"/>
    <p:sldId id="536" r:id="rId84"/>
    <p:sldId id="537" r:id="rId85"/>
    <p:sldId id="538" r:id="rId86"/>
    <p:sldId id="539" r:id="rId87"/>
    <p:sldId id="541" r:id="rId88"/>
    <p:sldId id="542" r:id="rId89"/>
    <p:sldId id="546" r:id="rId90"/>
    <p:sldId id="547" r:id="rId91"/>
    <p:sldId id="548" r:id="rId92"/>
    <p:sldId id="549" r:id="rId93"/>
    <p:sldId id="551" r:id="rId94"/>
    <p:sldId id="552" r:id="rId95"/>
    <p:sldId id="470" r:id="rId96"/>
    <p:sldId id="472" r:id="rId97"/>
    <p:sldId id="379" r:id="rId98"/>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0066"/>
    <a:srgbClr val="996633"/>
    <a:srgbClr val="9900CC"/>
    <a:srgbClr val="FF00FF"/>
    <a:srgbClr val="FF33CC"/>
    <a:srgbClr val="9933FF"/>
    <a:srgbClr val="2C8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2" autoAdjust="0"/>
    <p:restoredTop sz="94505" autoAdjust="0"/>
  </p:normalViewPr>
  <p:slideViewPr>
    <p:cSldViewPr>
      <p:cViewPr varScale="1">
        <p:scale>
          <a:sx n="106" d="100"/>
          <a:sy n="106" d="100"/>
        </p:scale>
        <p:origin x="161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34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fld id="{ED510BFA-DC03-4AE6-85EA-0FDB138807B0}" type="slidenum">
              <a:rPr lang="en-US" altLang="zh-CN"/>
              <a:pPr>
                <a:defRPr/>
              </a:pPr>
              <a:t>‹#›</a:t>
            </a:fld>
            <a:endParaRPr lang="en-US" altLang="zh-CN"/>
          </a:p>
        </p:txBody>
      </p:sp>
    </p:spTree>
    <p:extLst>
      <p:ext uri="{BB962C8B-B14F-4D97-AF65-F5344CB8AC3E}">
        <p14:creationId xmlns:p14="http://schemas.microsoft.com/office/powerpoint/2010/main" val="1090466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FED0F06-4342-405D-9DF2-84A831BCA5D4}" type="slidenum">
              <a:rPr lang="en-US" altLang="zh-CN" sz="1200"/>
              <a:pPr>
                <a:spcAft>
                  <a:spcPct val="0"/>
                </a:spcAft>
                <a:buClrTx/>
                <a:buFontTx/>
                <a:buNone/>
              </a:pPr>
              <a:t>4</a:t>
            </a:fld>
            <a:endParaRPr lang="en-US" altLang="zh-CN" sz="1200"/>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en-US" altLang="zh-CN" b="1" smtClean="0"/>
              <a:t>Codes translated into machine language by a program called the “assembler”.</a:t>
            </a:r>
          </a:p>
        </p:txBody>
      </p:sp>
    </p:spTree>
    <p:extLst>
      <p:ext uri="{BB962C8B-B14F-4D97-AF65-F5344CB8AC3E}">
        <p14:creationId xmlns:p14="http://schemas.microsoft.com/office/powerpoint/2010/main" val="3267704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ltGray">
          <a:xfrm>
            <a:off x="0" y="6400800"/>
            <a:ext cx="9144000" cy="454025"/>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Rectangle 6"/>
          <p:cNvSpPr>
            <a:spLocks noChangeArrowheads="1"/>
          </p:cNvSpPr>
          <p:nvPr/>
        </p:nvSpPr>
        <p:spPr bwMode="ltGray">
          <a:xfrm>
            <a:off x="0" y="0"/>
            <a:ext cx="9144000" cy="762000"/>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762000"/>
            <a:ext cx="4622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userDrawn="1"/>
        </p:nvSpPr>
        <p:spPr bwMode="auto">
          <a:xfrm>
            <a:off x="152400" y="76200"/>
            <a:ext cx="6248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en-US" altLang="zh-CN" sz="3600" b="1">
                <a:solidFill>
                  <a:schemeClr val="bg1"/>
                </a:solidFill>
                <a:latin typeface="Courier New" panose="02070309020205020404" pitchFamily="49" charset="0"/>
              </a:rPr>
              <a:t>C++ How to Program</a:t>
            </a:r>
          </a:p>
        </p:txBody>
      </p:sp>
      <p:pic>
        <p:nvPicPr>
          <p:cNvPr id="6" name="Picture 12" descr="西安财经学院_校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10600" y="6324600"/>
            <a:ext cx="533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userDrawn="1"/>
        </p:nvSpPr>
        <p:spPr bwMode="auto">
          <a:xfrm>
            <a:off x="6019800" y="65071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Tree>
    <p:extLst>
      <p:ext uri="{BB962C8B-B14F-4D97-AF65-F5344CB8AC3E}">
        <p14:creationId xmlns:p14="http://schemas.microsoft.com/office/powerpoint/2010/main" val="16373995"/>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E4EC6969-92C6-4CDF-956E-F28956C99AC5}" type="slidenum">
              <a:rPr lang="en-US" altLang="zh-CN"/>
              <a:pPr>
                <a:defRPr/>
              </a:pPr>
              <a:t>‹#›</a:t>
            </a:fld>
            <a:endParaRPr lang="en-US" altLang="zh-CN"/>
          </a:p>
        </p:txBody>
      </p:sp>
    </p:spTree>
    <p:extLst>
      <p:ext uri="{BB962C8B-B14F-4D97-AF65-F5344CB8AC3E}">
        <p14:creationId xmlns:p14="http://schemas.microsoft.com/office/powerpoint/2010/main" val="755912950"/>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623888"/>
            <a:ext cx="2185988"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4625" y="623888"/>
            <a:ext cx="6410325" cy="5776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E44E3736-68D9-42F6-A649-3B4F3E1EAD53}" type="slidenum">
              <a:rPr lang="en-US" altLang="zh-CN"/>
              <a:pPr>
                <a:defRPr/>
              </a:pPr>
              <a:t>‹#›</a:t>
            </a:fld>
            <a:endParaRPr lang="en-US" altLang="zh-CN"/>
          </a:p>
        </p:txBody>
      </p:sp>
    </p:spTree>
    <p:extLst>
      <p:ext uri="{BB962C8B-B14F-4D97-AF65-F5344CB8AC3E}">
        <p14:creationId xmlns:p14="http://schemas.microsoft.com/office/powerpoint/2010/main" val="4085554948"/>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4625" y="623888"/>
            <a:ext cx="8748713" cy="5776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4301A686-5B2E-4681-842F-C569B526A4C6}" type="slidenum">
              <a:rPr lang="en-US" altLang="zh-CN"/>
              <a:pPr>
                <a:defRPr/>
              </a:pPr>
              <a:t>‹#›</a:t>
            </a:fld>
            <a:endParaRPr lang="en-US" altLang="zh-CN"/>
          </a:p>
        </p:txBody>
      </p:sp>
    </p:spTree>
    <p:extLst>
      <p:ext uri="{BB962C8B-B14F-4D97-AF65-F5344CB8AC3E}">
        <p14:creationId xmlns:p14="http://schemas.microsoft.com/office/powerpoint/2010/main" val="3924036468"/>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ACFEE694-4BD2-4220-A17F-A47303146773}" type="slidenum">
              <a:rPr lang="en-US" altLang="zh-CN"/>
              <a:pPr>
                <a:defRPr/>
              </a:pPr>
              <a:t>‹#›</a:t>
            </a:fld>
            <a:endParaRPr lang="en-US" altLang="zh-CN"/>
          </a:p>
        </p:txBody>
      </p:sp>
    </p:spTree>
    <p:extLst>
      <p:ext uri="{BB962C8B-B14F-4D97-AF65-F5344CB8AC3E}">
        <p14:creationId xmlns:p14="http://schemas.microsoft.com/office/powerpoint/2010/main" val="2105557617"/>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BB09BDF9-9015-4C7D-9883-5C7FAF32C3F7}" type="slidenum">
              <a:rPr lang="en-US" altLang="zh-CN"/>
              <a:pPr>
                <a:defRPr/>
              </a:pPr>
              <a:t>‹#›</a:t>
            </a:fld>
            <a:endParaRPr lang="en-US" altLang="zh-CN"/>
          </a:p>
        </p:txBody>
      </p:sp>
    </p:spTree>
    <p:extLst>
      <p:ext uri="{BB962C8B-B14F-4D97-AF65-F5344CB8AC3E}">
        <p14:creationId xmlns:p14="http://schemas.microsoft.com/office/powerpoint/2010/main" val="161449332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E69F786A-2EC5-4800-A6A7-85BF5D26B53B}" type="slidenum">
              <a:rPr lang="en-US" altLang="zh-CN"/>
              <a:pPr>
                <a:defRPr/>
              </a:pPr>
              <a:t>‹#›</a:t>
            </a:fld>
            <a:endParaRPr lang="en-US" altLang="zh-CN"/>
          </a:p>
        </p:txBody>
      </p:sp>
    </p:spTree>
    <p:extLst>
      <p:ext uri="{BB962C8B-B14F-4D97-AF65-F5344CB8AC3E}">
        <p14:creationId xmlns:p14="http://schemas.microsoft.com/office/powerpoint/2010/main" val="2361876039"/>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CBAD76E7-DA54-4513-84A2-18DC7D29FAFE}" type="slidenum">
              <a:rPr lang="en-US" altLang="zh-CN"/>
              <a:pPr>
                <a:defRPr/>
              </a:pPr>
              <a:t>‹#›</a:t>
            </a:fld>
            <a:endParaRPr lang="en-US" altLang="zh-CN"/>
          </a:p>
        </p:txBody>
      </p:sp>
    </p:spTree>
    <p:extLst>
      <p:ext uri="{BB962C8B-B14F-4D97-AF65-F5344CB8AC3E}">
        <p14:creationId xmlns:p14="http://schemas.microsoft.com/office/powerpoint/2010/main" val="1500247570"/>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E48091EB-0EED-41E3-8DFB-F437CBBBEA2E}" type="slidenum">
              <a:rPr lang="en-US" altLang="zh-CN"/>
              <a:pPr>
                <a:defRPr/>
              </a:pPr>
              <a:t>‹#›</a:t>
            </a:fld>
            <a:endParaRPr lang="en-US" altLang="zh-CN"/>
          </a:p>
        </p:txBody>
      </p:sp>
    </p:spTree>
    <p:extLst>
      <p:ext uri="{BB962C8B-B14F-4D97-AF65-F5344CB8AC3E}">
        <p14:creationId xmlns:p14="http://schemas.microsoft.com/office/powerpoint/2010/main" val="232480122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3938523C-62A3-4524-B215-B2175663EDA5}" type="slidenum">
              <a:rPr lang="en-US" altLang="zh-CN"/>
              <a:pPr>
                <a:defRPr/>
              </a:pPr>
              <a:t>‹#›</a:t>
            </a:fld>
            <a:endParaRPr lang="en-US" altLang="zh-CN"/>
          </a:p>
        </p:txBody>
      </p:sp>
    </p:spTree>
    <p:extLst>
      <p:ext uri="{BB962C8B-B14F-4D97-AF65-F5344CB8AC3E}">
        <p14:creationId xmlns:p14="http://schemas.microsoft.com/office/powerpoint/2010/main" val="3142968869"/>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2015233B-6D30-42DF-BD65-F04F968D544C}" type="slidenum">
              <a:rPr lang="en-US" altLang="zh-CN"/>
              <a:pPr>
                <a:defRPr/>
              </a:pPr>
              <a:t>‹#›</a:t>
            </a:fld>
            <a:endParaRPr lang="en-US" altLang="zh-CN"/>
          </a:p>
        </p:txBody>
      </p:sp>
    </p:spTree>
    <p:extLst>
      <p:ext uri="{BB962C8B-B14F-4D97-AF65-F5344CB8AC3E}">
        <p14:creationId xmlns:p14="http://schemas.microsoft.com/office/powerpoint/2010/main" val="3590666873"/>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0B64C4CC-9A8C-45AC-B753-DA1C0DAC61C2}" type="slidenum">
              <a:rPr lang="en-US" altLang="zh-CN"/>
              <a:pPr>
                <a:defRPr/>
              </a:pPr>
              <a:t>‹#›</a:t>
            </a:fld>
            <a:endParaRPr lang="en-US" altLang="zh-CN"/>
          </a:p>
        </p:txBody>
      </p:sp>
    </p:spTree>
    <p:extLst>
      <p:ext uri="{BB962C8B-B14F-4D97-AF65-F5344CB8AC3E}">
        <p14:creationId xmlns:p14="http://schemas.microsoft.com/office/powerpoint/2010/main" val="3345191668"/>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6553200"/>
            <a:ext cx="9144000" cy="307975"/>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 name="Rectangle 3"/>
          <p:cNvSpPr>
            <a:spLocks noGrp="1" noChangeArrowheads="1"/>
          </p:cNvSpPr>
          <p:nvPr>
            <p:ph type="title"/>
          </p:nvPr>
        </p:nvSpPr>
        <p:spPr bwMode="black">
          <a:xfrm>
            <a:off x="174625" y="623888"/>
            <a:ext cx="8748713"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主标题</a:t>
            </a:r>
          </a:p>
        </p:txBody>
      </p:sp>
      <p:sp>
        <p:nvSpPr>
          <p:cNvPr id="1028" name="Rectangle 4"/>
          <p:cNvSpPr>
            <a:spLocks noGrp="1" noChangeArrowheads="1"/>
          </p:cNvSpPr>
          <p:nvPr>
            <p:ph type="body" idx="1"/>
          </p:nvPr>
        </p:nvSpPr>
        <p:spPr bwMode="black">
          <a:xfrm>
            <a:off x="174625" y="1447800"/>
            <a:ext cx="8748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br>
              <a:rPr lang="en-US" altLang="en-US" smtClean="0"/>
            </a:br>
            <a:r>
              <a:rPr lang="zh-CN" altLang="en-US" smtClean="0"/>
              <a:t>王浩鸣</a:t>
            </a:r>
            <a:r>
              <a:rPr lang="en-US" altLang="en-US" smtClean="0"/>
              <a:t>good1</a:t>
            </a:r>
          </a:p>
          <a:p>
            <a:pPr lvl="1"/>
            <a:r>
              <a:rPr lang="en-US" altLang="en-US" smtClean="0"/>
              <a:t>Second level</a:t>
            </a:r>
            <a:br>
              <a:rPr lang="en-US" altLang="en-US" smtClean="0"/>
            </a:br>
            <a:r>
              <a:rPr lang="zh-CN" altLang="en-US" smtClean="0"/>
              <a:t>王浩鸣</a:t>
            </a:r>
            <a:r>
              <a:rPr lang="en-US" altLang="en-US" smtClean="0"/>
              <a:t>good2</a:t>
            </a:r>
          </a:p>
          <a:p>
            <a:pPr lvl="2"/>
            <a:r>
              <a:rPr lang="en-US" altLang="en-US" smtClean="0"/>
              <a:t>Third level</a:t>
            </a:r>
            <a:br>
              <a:rPr lang="en-US" altLang="en-US" smtClean="0"/>
            </a:br>
            <a:r>
              <a:rPr lang="zh-CN" altLang="en-US" smtClean="0"/>
              <a:t>王浩鸣</a:t>
            </a:r>
            <a:r>
              <a:rPr lang="en-US" altLang="en-US" smtClean="0"/>
              <a:t>good3</a:t>
            </a:r>
          </a:p>
          <a:p>
            <a:pPr lvl="3"/>
            <a:r>
              <a:rPr lang="en-US" altLang="en-US" smtClean="0"/>
              <a:t>Fourth level</a:t>
            </a:r>
            <a:br>
              <a:rPr lang="en-US" altLang="en-US" smtClean="0"/>
            </a:br>
            <a:r>
              <a:rPr lang="en-US" altLang="en-US" smtClean="0"/>
              <a:t>good4</a:t>
            </a:r>
          </a:p>
          <a:p>
            <a:pPr lvl="4"/>
            <a:r>
              <a:rPr lang="en-US" altLang="en-US" smtClean="0"/>
              <a:t>Fifth level</a:t>
            </a:r>
            <a:br>
              <a:rPr lang="en-US" altLang="en-US" smtClean="0"/>
            </a:br>
            <a:r>
              <a:rPr lang="en-US" altLang="en-US" smtClean="0"/>
              <a:t>good5</a:t>
            </a:r>
          </a:p>
        </p:txBody>
      </p:sp>
      <p:sp>
        <p:nvSpPr>
          <p:cNvPr id="1029" name="Line 5"/>
          <p:cNvSpPr>
            <a:spLocks noChangeShapeType="1"/>
          </p:cNvSpPr>
          <p:nvPr/>
        </p:nvSpPr>
        <p:spPr bwMode="black">
          <a:xfrm>
            <a:off x="852488" y="247650"/>
            <a:ext cx="0" cy="23495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6"/>
          <p:cNvSpPr txBox="1">
            <a:spLocks noChangeArrowheads="1"/>
          </p:cNvSpPr>
          <p:nvPr/>
        </p:nvSpPr>
        <p:spPr bwMode="black">
          <a:xfrm>
            <a:off x="954088" y="21431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en-US" sz="1400">
                <a:solidFill>
                  <a:schemeClr val="bg1"/>
                </a:solidFill>
              </a:rPr>
              <a:t>IBM research</a:t>
            </a:r>
          </a:p>
        </p:txBody>
      </p:sp>
      <p:sp>
        <p:nvSpPr>
          <p:cNvPr id="221192" name="Rectangle 8"/>
          <p:cNvSpPr>
            <a:spLocks noChangeArrowheads="1"/>
          </p:cNvSpPr>
          <p:nvPr/>
        </p:nvSpPr>
        <p:spPr bwMode="ltGray">
          <a:xfrm>
            <a:off x="0" y="0"/>
            <a:ext cx="9144000" cy="557213"/>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00050" indent="-400050">
              <a:spcAft>
                <a:spcPct val="0"/>
              </a:spcAft>
              <a:defRPr>
                <a:solidFill>
                  <a:schemeClr val="tx1"/>
                </a:solidFill>
                <a:latin typeface="Arial" panose="020B0604020202020204" pitchFamily="34" charset="0"/>
                <a:ea typeface="宋体" panose="02010600030101010101" pitchFamily="2" charset="-122"/>
              </a:defRPr>
            </a:lvl1pPr>
            <a:lvl2pPr>
              <a:spcAft>
                <a:spcPct val="0"/>
              </a:spcAft>
              <a:defRPr>
                <a:solidFill>
                  <a:schemeClr val="tx1"/>
                </a:solidFill>
                <a:latin typeface="Arial" panose="020B0604020202020204" pitchFamily="34" charset="0"/>
                <a:ea typeface="宋体" panose="02010600030101010101" pitchFamily="2" charset="-122"/>
              </a:defRPr>
            </a:lvl2pPr>
            <a:lvl3pPr>
              <a:spcAft>
                <a:spcPct val="0"/>
              </a:spcAft>
              <a:defRPr>
                <a:solidFill>
                  <a:schemeClr val="tx1"/>
                </a:solidFill>
                <a:latin typeface="Arial" panose="020B0604020202020204" pitchFamily="34" charset="0"/>
                <a:ea typeface="宋体" panose="02010600030101010101" pitchFamily="2" charset="-122"/>
              </a:defRPr>
            </a:lvl3pPr>
            <a:lvl4pPr>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lang="en-US" altLang="zh-CN" smtClean="0">
                <a:solidFill>
                  <a:schemeClr val="bg1"/>
                </a:solidFill>
                <a:latin typeface="Arial Black" panose="020B0A04020102020204" pitchFamily="34" charset="0"/>
              </a:rPr>
              <a:t>C++ How to Program</a:t>
            </a:r>
          </a:p>
        </p:txBody>
      </p:sp>
      <p:pic>
        <p:nvPicPr>
          <p:cNvPr id="1032" name="Picture 9" descr="西安财经学院_校徽"/>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585200" y="6305550"/>
            <a:ext cx="558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1"/>
          <p:cNvSpPr txBox="1">
            <a:spLocks noChangeArrowheads="1"/>
          </p:cNvSpPr>
          <p:nvPr userDrawn="1"/>
        </p:nvSpPr>
        <p:spPr bwMode="auto">
          <a:xfrm>
            <a:off x="6019800" y="65833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
        <p:nvSpPr>
          <p:cNvPr id="221196" name="Rectangle 12"/>
          <p:cNvSpPr>
            <a:spLocks noGrp="1" noChangeArrowheads="1"/>
          </p:cNvSpPr>
          <p:nvPr>
            <p:ph type="sldNum" sz="quarter" idx="4"/>
          </p:nvPr>
        </p:nvSpPr>
        <p:spPr bwMode="gray">
          <a:xfrm>
            <a:off x="4343400" y="6584950"/>
            <a:ext cx="38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lvl1pPr>
          </a:lstStyle>
          <a:p>
            <a:pPr>
              <a:defRPr/>
            </a:pPr>
            <a:fld id="{4E30F9E2-E370-4D22-9A09-C607630453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6"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ransition spd="slow">
    <p:pull dir="ru"/>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kern="1200">
          <a:solidFill>
            <a:srgbClr val="051AB3"/>
          </a:solidFill>
          <a:latin typeface="+mj-lt"/>
          <a:ea typeface="+mj-ea"/>
          <a:cs typeface="+mj-cs"/>
        </a:defRPr>
      </a:lvl1pPr>
      <a:lvl2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2pPr>
      <a:lvl3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3pPr>
      <a:lvl4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4pPr>
      <a:lvl5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5pPr>
      <a:lvl6pPr marL="4572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6pPr>
      <a:lvl7pPr marL="9144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7pPr>
      <a:lvl8pPr marL="13716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8pPr>
      <a:lvl9pPr marL="18288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9pPr>
    </p:titleStyle>
    <p:bodyStyle>
      <a:lvl1pPr marL="400050" indent="-400050" algn="l" rtl="0" eaLnBrk="0" fontAlgn="base" hangingPunct="0">
        <a:spcBef>
          <a:spcPct val="0"/>
        </a:spcBef>
        <a:spcAft>
          <a:spcPct val="20000"/>
        </a:spcAft>
        <a:buClr>
          <a:schemeClr val="hlink"/>
        </a:buClr>
        <a:buFont typeface="Wingdings" panose="05000000000000000000" pitchFamily="2" charset="2"/>
        <a:buChar char="l"/>
        <a:defRPr sz="2400" kern="12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panose="05000000000000000000" pitchFamily="2" charset="2"/>
        <a:buChar char="Ø"/>
        <a:defRPr sz="2200" kern="1200">
          <a:solidFill>
            <a:schemeClr val="hlink"/>
          </a:solidFill>
          <a:latin typeface="+mn-lt"/>
          <a:ea typeface="楷体_GB2312" pitchFamily="49" charset="-122"/>
          <a:cs typeface="+mn-cs"/>
        </a:defRPr>
      </a:lvl2pPr>
      <a:lvl3pPr marL="1377950" indent="-349250" algn="l" rtl="0" eaLnBrk="0" fontAlgn="base" hangingPunct="0">
        <a:spcBef>
          <a:spcPct val="0"/>
        </a:spcBef>
        <a:spcAft>
          <a:spcPct val="20000"/>
        </a:spcAft>
        <a:buClr>
          <a:schemeClr val="hlink"/>
        </a:buClr>
        <a:buFont typeface="Wingdings" panose="05000000000000000000" pitchFamily="2" charset="2"/>
        <a:buChar char="ü"/>
        <a:defRPr sz="2000" kern="1200">
          <a:solidFill>
            <a:schemeClr val="hlink"/>
          </a:solidFill>
          <a:latin typeface="+mn-lt"/>
          <a:ea typeface="华文新魏" panose="02010800040101010101" pitchFamily="2" charset="-122"/>
          <a:cs typeface="+mn-cs"/>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Arial" panose="020B0604020202020204" pitchFamily="34" charset="0"/>
          <a:ea typeface="华文新魏" panose="02010800040101010101" pitchFamily="2" charset="-122"/>
          <a:cs typeface="+mn-cs"/>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Arial" panose="020B0604020202020204" pitchFamily="34" charset="0"/>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3.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6.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7.emf"/></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1.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2.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3.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4.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45.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47.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4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9.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0.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1.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52.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53.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12.xml"/><Relationship Id="rId4" Type="http://schemas.openxmlformats.org/officeDocument/2006/relationships/image" Target="../media/image8.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55.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56.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57.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58.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59.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60.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61.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62.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63.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6"/>
          <p:cNvSpPr txBox="1">
            <a:spLocks noChangeArrowheads="1"/>
          </p:cNvSpPr>
          <p:nvPr/>
        </p:nvSpPr>
        <p:spPr bwMode="black">
          <a:xfrm>
            <a:off x="5257800" y="1844675"/>
            <a:ext cx="3581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sz="4400" b="1">
                <a:solidFill>
                  <a:srgbClr val="051AB3"/>
                </a:solidFill>
              </a:rPr>
              <a:t>Lecture 5: </a:t>
            </a:r>
            <a:br>
              <a:rPr lang="en-US" altLang="zh-CN" sz="4400" b="1">
                <a:solidFill>
                  <a:srgbClr val="051AB3"/>
                </a:solidFill>
              </a:rPr>
            </a:br>
            <a:r>
              <a:rPr lang="zh-CN" altLang="en-US" sz="4400" b="1">
                <a:solidFill>
                  <a:srgbClr val="051AB3"/>
                </a:solidFill>
              </a:rPr>
              <a:t>指针</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B4D80B5-B58B-4A88-92BB-FBE6E4D4BA98}" type="slidenum">
              <a:rPr lang="en-US" altLang="zh-CN" sz="1200"/>
              <a:pPr>
                <a:spcAft>
                  <a:spcPct val="0"/>
                </a:spcAft>
                <a:buClrTx/>
                <a:buFontTx/>
                <a:buNone/>
              </a:pPr>
              <a:t>10</a:t>
            </a:fld>
            <a:endParaRPr lang="en-US" altLang="zh-CN" sz="1200"/>
          </a:p>
        </p:txBody>
      </p:sp>
      <p:sp>
        <p:nvSpPr>
          <p:cNvPr id="143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Pointer Operators</a:t>
            </a:r>
          </a:p>
        </p:txBody>
      </p:sp>
      <p:pic>
        <p:nvPicPr>
          <p:cNvPr id="14340" name="Picture 3" descr="AAEMZIS0"/>
          <p:cNvPicPr>
            <a:picLocks noChangeAspect="1" noChangeArrowheads="1"/>
          </p:cNvPicPr>
          <p:nvPr/>
        </p:nvPicPr>
        <p:blipFill rotWithShape="1">
          <a:blip r:embed="rId2">
            <a:extLst>
              <a:ext uri="{28A0092B-C50C-407E-A947-70E740481C1C}">
                <a14:useLocalDpi xmlns:a14="http://schemas.microsoft.com/office/drawing/2010/main" val="0"/>
              </a:ext>
            </a:extLst>
          </a:blip>
          <a:srcRect l="12321" r="12894"/>
          <a:stretch/>
        </p:blipFill>
        <p:spPr bwMode="auto">
          <a:xfrm>
            <a:off x="685800" y="2209800"/>
            <a:ext cx="80010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C9C6540-EB63-4DFF-94FB-47B44A544DDE}" type="slidenum">
              <a:rPr lang="en-US" altLang="zh-CN" sz="1200">
                <a:latin typeface="微软雅黑" panose="020B0503020204020204" pitchFamily="34" charset="-122"/>
                <a:ea typeface="微软雅黑" panose="020B0503020204020204" pitchFamily="34" charset="-122"/>
              </a:rPr>
              <a:pPr>
                <a:spcAft>
                  <a:spcPct val="0"/>
                </a:spcAft>
                <a:buClrTx/>
                <a:buFontTx/>
                <a:buNone/>
              </a:pPr>
              <a:t>11</a:t>
            </a:fld>
            <a:endParaRPr lang="en-US" altLang="zh-CN" sz="1200">
              <a:latin typeface="微软雅黑" panose="020B0503020204020204" pitchFamily="34" charset="-122"/>
              <a:ea typeface="微软雅黑" panose="020B0503020204020204" pitchFamily="34" charset="-122"/>
            </a:endParaRPr>
          </a:p>
        </p:txBody>
      </p:sp>
      <p:sp>
        <p:nvSpPr>
          <p:cNvPr id="15363" name="Rectangle 2"/>
          <p:cNvSpPr>
            <a:spLocks noGrp="1" noChangeArrowheads="1"/>
          </p:cNvSpPr>
          <p:nvPr>
            <p:ph type="title"/>
          </p:nvPr>
        </p:nvSpPr>
        <p:spPr>
          <a:xfrm>
            <a:off x="174625" y="623888"/>
            <a:ext cx="8748713" cy="379412"/>
          </a:xfrm>
        </p:spPr>
        <p:txBody>
          <a:bodyPr/>
          <a:lstStyle/>
          <a:p>
            <a:pPr eaLnBrk="1" hangingPunct="1"/>
            <a:r>
              <a:rPr lang="en-US" altLang="zh-CN" smtClean="0">
                <a:latin typeface="微软雅黑" panose="020B0503020204020204" pitchFamily="34" charset="-122"/>
                <a:ea typeface="微软雅黑" panose="020B0503020204020204" pitchFamily="34" charset="-122"/>
              </a:rPr>
              <a:t>Outline</a:t>
            </a:r>
          </a:p>
        </p:txBody>
      </p:sp>
      <p:graphicFrame>
        <p:nvGraphicFramePr>
          <p:cNvPr id="15364" name="Object 4"/>
          <p:cNvGraphicFramePr>
            <a:graphicFrameLocks noChangeAspect="1"/>
          </p:cNvGraphicFramePr>
          <p:nvPr>
            <p:ph idx="1"/>
            <p:extLst>
              <p:ext uri="{D42A27DB-BD31-4B8C-83A1-F6EECF244321}">
                <p14:modId xmlns:p14="http://schemas.microsoft.com/office/powerpoint/2010/main" val="1020699029"/>
              </p:ext>
            </p:extLst>
          </p:nvPr>
        </p:nvGraphicFramePr>
        <p:xfrm>
          <a:off x="0" y="3175"/>
          <a:ext cx="7072313" cy="3130550"/>
        </p:xfrm>
        <a:graphic>
          <a:graphicData uri="http://schemas.openxmlformats.org/presentationml/2006/ole">
            <mc:AlternateContent xmlns:mc="http://schemas.openxmlformats.org/markup-compatibility/2006">
              <mc:Choice xmlns:v="urn:schemas-microsoft-com:vml" Requires="v">
                <p:oleObj spid="_x0000_s15373" name="Document" r:id="rId3" imgW="7110519" imgH="3147381" progId="Word.Document.8">
                  <p:embed/>
                </p:oleObj>
              </mc:Choice>
              <mc:Fallback>
                <p:oleObj name="Document" r:id="rId3" imgW="7110519" imgH="314738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3175"/>
                        <a:ext cx="7072313" cy="313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5445" name="Text Box 5"/>
          <p:cNvSpPr txBox="1">
            <a:spLocks noChangeArrowheads="1"/>
          </p:cNvSpPr>
          <p:nvPr/>
        </p:nvSpPr>
        <p:spPr bwMode="auto">
          <a:xfrm>
            <a:off x="6248400" y="2209800"/>
            <a:ext cx="20574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Variable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aPtr</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is a point to an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int</a:t>
            </a:r>
          </a:p>
        </p:txBody>
      </p:sp>
      <p:sp>
        <p:nvSpPr>
          <p:cNvPr id="445446" name="Line 6"/>
          <p:cNvSpPr>
            <a:spLocks noChangeShapeType="1"/>
          </p:cNvSpPr>
          <p:nvPr/>
        </p:nvSpPr>
        <p:spPr bwMode="auto">
          <a:xfrm flipH="1" flipV="1">
            <a:off x="1447800" y="2209800"/>
            <a:ext cx="4800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5447" name="Text Box 7"/>
          <p:cNvSpPr txBox="1">
            <a:spLocks noChangeArrowheads="1"/>
          </p:cNvSpPr>
          <p:nvPr/>
        </p:nvSpPr>
        <p:spPr bwMode="auto">
          <a:xfrm>
            <a:off x="5257800" y="3429000"/>
            <a:ext cx="28194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Initialize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aPtr</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with the address of variable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a:t>
            </a:r>
          </a:p>
        </p:txBody>
      </p:sp>
      <p:sp>
        <p:nvSpPr>
          <p:cNvPr id="445448" name="Line 8"/>
          <p:cNvSpPr>
            <a:spLocks noChangeShapeType="1"/>
          </p:cNvSpPr>
          <p:nvPr/>
        </p:nvSpPr>
        <p:spPr bwMode="auto">
          <a:xfrm flipH="1" flipV="1">
            <a:off x="1447800" y="2971800"/>
            <a:ext cx="3810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5369" name="Text Box 9"/>
          <p:cNvSpPr txBox="1">
            <a:spLocks noChangeArrowheads="1"/>
          </p:cNvSpPr>
          <p:nvPr/>
        </p:nvSpPr>
        <p:spPr bwMode="black">
          <a:xfrm>
            <a:off x="609600" y="4191000"/>
            <a:ext cx="1752600" cy="9239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a=7;</a:t>
            </a:r>
          </a:p>
          <a:p>
            <a:pPr eaLnBrk="1" hangingPunct="1">
              <a:spcBef>
                <a:spcPct val="50000"/>
              </a:spcBef>
              <a:buFont typeface="Wingdings 2" panose="05020102010507070707" pitchFamily="18" charset="2"/>
              <a:buNone/>
            </a:pP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aptr</a:t>
            </a:r>
            <a:r>
              <a:rPr lang="en-US" altLang="zh-CN" dirty="0">
                <a:latin typeface="微软雅黑" panose="020B0503020204020204" pitchFamily="34" charset="-122"/>
                <a:ea typeface="微软雅黑" panose="020B0503020204020204" pitchFamily="34" charset="-122"/>
              </a:rPr>
              <a:t>=a;</a:t>
            </a:r>
          </a:p>
        </p:txBody>
      </p:sp>
      <p:sp>
        <p:nvSpPr>
          <p:cNvPr id="15370" name="Text Box 10"/>
          <p:cNvSpPr txBox="1">
            <a:spLocks noChangeArrowheads="1"/>
          </p:cNvSpPr>
          <p:nvPr/>
        </p:nvSpPr>
        <p:spPr bwMode="black">
          <a:xfrm>
            <a:off x="2590800" y="4191000"/>
            <a:ext cx="1752600" cy="14414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p>
          <a:p>
            <a:pPr eaLnBrk="1" hangingPunct="1">
              <a:spcBef>
                <a:spcPct val="50000"/>
              </a:spcBef>
              <a:buFont typeface="Wingdings 2" panose="05020102010507070707" pitchFamily="18" charset="2"/>
              <a:buNone/>
            </a:pP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aptr</a:t>
            </a:r>
            <a:r>
              <a:rPr lang="en-US" altLang="zh-CN" dirty="0">
                <a:latin typeface="微软雅黑" panose="020B0503020204020204" pitchFamily="34" charset="-122"/>
                <a:ea typeface="微软雅黑" panose="020B0503020204020204" pitchFamily="34" charset="-122"/>
              </a:rPr>
              <a:t>=a;</a:t>
            </a:r>
          </a:p>
          <a:p>
            <a:pPr eaLnBrk="1" hangingPunct="1">
              <a:spcBef>
                <a:spcPct val="50000"/>
              </a:spcBef>
              <a:buFont typeface="Wingdings 2" panose="05020102010507070707" pitchFamily="18" charset="2"/>
              <a:buNone/>
            </a:pPr>
            <a:r>
              <a:rPr lang="en-US" altLang="zh-CN" dirty="0">
                <a:latin typeface="微软雅黑" panose="020B0503020204020204" pitchFamily="34" charset="-122"/>
                <a:ea typeface="微软雅黑" panose="020B0503020204020204" pitchFamily="34" charset="-122"/>
              </a:rPr>
              <a:t>a=7;</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45"/>
                                        </p:tgtEl>
                                        <p:attrNameLst>
                                          <p:attrName>style.visibility</p:attrName>
                                        </p:attrNameLst>
                                      </p:cBhvr>
                                      <p:to>
                                        <p:strVal val="visible"/>
                                      </p:to>
                                    </p:set>
                                  </p:childTnLst>
                                  <p:subTnLst>
                                    <p:set>
                                      <p:cBhvr override="childStyle">
                                        <p:cTn dur="1" fill="hold" display="0" masterRel="nextClick" afterEffect="1"/>
                                        <p:tgtEl>
                                          <p:spTgt spid="44544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45446"/>
                                        </p:tgtEl>
                                        <p:attrNameLst>
                                          <p:attrName>style.visibility</p:attrName>
                                        </p:attrNameLst>
                                      </p:cBhvr>
                                      <p:to>
                                        <p:strVal val="visible"/>
                                      </p:to>
                                    </p:set>
                                  </p:childTnLst>
                                  <p:subTnLst>
                                    <p:set>
                                      <p:cBhvr override="childStyle">
                                        <p:cTn dur="1" fill="hold" display="0" masterRel="nextClick" afterEffect="1"/>
                                        <p:tgtEl>
                                          <p:spTgt spid="44544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5447"/>
                                        </p:tgtEl>
                                        <p:attrNameLst>
                                          <p:attrName>style.visibility</p:attrName>
                                        </p:attrNameLst>
                                      </p:cBhvr>
                                      <p:to>
                                        <p:strVal val="visible"/>
                                      </p:to>
                                    </p:set>
                                  </p:childTnLst>
                                  <p:subTnLst>
                                    <p:set>
                                      <p:cBhvr override="childStyle">
                                        <p:cTn dur="1" fill="hold" display="0" masterRel="nextClick" afterEffect="1"/>
                                        <p:tgtEl>
                                          <p:spTgt spid="44544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45448"/>
                                        </p:tgtEl>
                                        <p:attrNameLst>
                                          <p:attrName>style.visibility</p:attrName>
                                        </p:attrNameLst>
                                      </p:cBhvr>
                                      <p:to>
                                        <p:strVal val="visible"/>
                                      </p:to>
                                    </p:set>
                                  </p:childTnLst>
                                  <p:subTnLst>
                                    <p:set>
                                      <p:cBhvr override="childStyle">
                                        <p:cTn dur="1" fill="hold" display="0" masterRel="nextClick" afterEffect="1"/>
                                        <p:tgtEl>
                                          <p:spTgt spid="4454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animBg="1"/>
      <p:bldP spid="445446" grpId="0" animBg="1"/>
      <p:bldP spid="445447" grpId="0" animBg="1"/>
      <p:bldP spid="4454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C8E7128-58AC-4C91-8875-9291D9725BCA}" type="slidenum">
              <a:rPr lang="en-US" altLang="zh-CN" sz="1200">
                <a:latin typeface="微软雅黑" panose="020B0503020204020204" pitchFamily="34" charset="-122"/>
                <a:ea typeface="微软雅黑" panose="020B0503020204020204" pitchFamily="34" charset="-122"/>
              </a:rPr>
              <a:pPr>
                <a:spcAft>
                  <a:spcPct val="0"/>
                </a:spcAft>
                <a:buClrTx/>
                <a:buFontTx/>
                <a:buNone/>
              </a:pPr>
              <a:t>12</a:t>
            </a:fld>
            <a:endParaRPr lang="en-US" altLang="zh-CN" sz="1200">
              <a:latin typeface="微软雅黑" panose="020B0503020204020204" pitchFamily="34" charset="-122"/>
              <a:ea typeface="微软雅黑" panose="020B0503020204020204" pitchFamily="34" charset="-122"/>
            </a:endParaRPr>
          </a:p>
        </p:txBody>
      </p:sp>
      <p:sp>
        <p:nvSpPr>
          <p:cNvPr id="16387" name="Rectangle 2"/>
          <p:cNvSpPr>
            <a:spLocks noGrp="1" noChangeArrowheads="1"/>
          </p:cNvSpPr>
          <p:nvPr>
            <p:ph type="title"/>
          </p:nvPr>
        </p:nvSpPr>
        <p:spPr>
          <a:xfrm>
            <a:off x="250825" y="1531938"/>
            <a:ext cx="8748713" cy="379412"/>
          </a:xfrm>
        </p:spPr>
        <p:txBody>
          <a:bodyPr/>
          <a:lstStyle/>
          <a:p>
            <a:pPr eaLnBrk="1" hangingPunct="1"/>
            <a:r>
              <a:rPr lang="en-US" altLang="zh-CN" smtClean="0">
                <a:latin typeface="微软雅黑" panose="020B0503020204020204" pitchFamily="34" charset="-122"/>
                <a:ea typeface="微软雅黑" panose="020B0503020204020204" pitchFamily="34" charset="-122"/>
              </a:rPr>
              <a:t>Outline</a:t>
            </a:r>
          </a:p>
        </p:txBody>
      </p:sp>
      <p:graphicFrame>
        <p:nvGraphicFramePr>
          <p:cNvPr id="16388" name="Object 4"/>
          <p:cNvGraphicFramePr>
            <a:graphicFrameLocks/>
          </p:cNvGraphicFramePr>
          <p:nvPr>
            <p:ph idx="1"/>
            <p:extLst>
              <p:ext uri="{D42A27DB-BD31-4B8C-83A1-F6EECF244321}">
                <p14:modId xmlns:p14="http://schemas.microsoft.com/office/powerpoint/2010/main" val="4271890341"/>
              </p:ext>
            </p:extLst>
          </p:nvPr>
        </p:nvGraphicFramePr>
        <p:xfrm>
          <a:off x="76200" y="914400"/>
          <a:ext cx="6945313" cy="4189413"/>
        </p:xfrm>
        <a:graphic>
          <a:graphicData uri="http://schemas.openxmlformats.org/presentationml/2006/ole">
            <mc:AlternateContent xmlns:mc="http://schemas.openxmlformats.org/markup-compatibility/2006">
              <mc:Choice xmlns:v="urn:schemas-microsoft-com:vml" Requires="v">
                <p:oleObj spid="_x0000_s16403" name="Document" r:id="rId3" imgW="7074123" imgH="4267233" progId="Word.Document.8">
                  <p:embed/>
                </p:oleObj>
              </mc:Choice>
              <mc:Fallback>
                <p:oleObj name="Document" r:id="rId3" imgW="7074123" imgH="4267233"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76200" y="914400"/>
                        <a:ext cx="6945313" cy="418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6469" name="Text Box 5"/>
          <p:cNvSpPr txBox="1">
            <a:spLocks noChangeArrowheads="1"/>
          </p:cNvSpPr>
          <p:nvPr/>
        </p:nvSpPr>
        <p:spPr bwMode="auto">
          <a:xfrm>
            <a:off x="5562600" y="2432050"/>
            <a:ext cx="24384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and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&amp;</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are inverses of each other  </a:t>
            </a:r>
          </a:p>
        </p:txBody>
      </p:sp>
      <p:sp>
        <p:nvSpPr>
          <p:cNvPr id="446470" name="Line 6"/>
          <p:cNvSpPr>
            <a:spLocks noChangeShapeType="1"/>
          </p:cNvSpPr>
          <p:nvPr/>
        </p:nvSpPr>
        <p:spPr bwMode="auto">
          <a:xfrm flipH="1" flipV="1">
            <a:off x="3886200" y="2660650"/>
            <a:ext cx="1676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6471" name="Line 7"/>
          <p:cNvSpPr>
            <a:spLocks noChangeShapeType="1"/>
          </p:cNvSpPr>
          <p:nvPr/>
        </p:nvSpPr>
        <p:spPr bwMode="auto">
          <a:xfrm flipH="1" flipV="1">
            <a:off x="4038600" y="2432050"/>
            <a:ext cx="1524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6472" name="Text Box 8"/>
          <p:cNvSpPr txBox="1">
            <a:spLocks noChangeArrowheads="1"/>
          </p:cNvSpPr>
          <p:nvPr/>
        </p:nvSpPr>
        <p:spPr bwMode="auto">
          <a:xfrm>
            <a:off x="5562600" y="1060450"/>
            <a:ext cx="32004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Address of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and the value of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aPtr</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are identical</a:t>
            </a:r>
          </a:p>
        </p:txBody>
      </p:sp>
      <p:sp>
        <p:nvSpPr>
          <p:cNvPr id="446473" name="Line 9"/>
          <p:cNvSpPr>
            <a:spLocks noChangeShapeType="1"/>
          </p:cNvSpPr>
          <p:nvPr/>
        </p:nvSpPr>
        <p:spPr bwMode="auto">
          <a:xfrm flipH="1">
            <a:off x="4103688" y="1441450"/>
            <a:ext cx="1382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6474" name="Line 10"/>
          <p:cNvSpPr>
            <a:spLocks noChangeShapeType="1"/>
          </p:cNvSpPr>
          <p:nvPr/>
        </p:nvSpPr>
        <p:spPr bwMode="auto">
          <a:xfrm flipH="1" flipV="1">
            <a:off x="3733800" y="1212850"/>
            <a:ext cx="1828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6475" name="Text Box 11"/>
          <p:cNvSpPr txBox="1">
            <a:spLocks noChangeArrowheads="1"/>
          </p:cNvSpPr>
          <p:nvPr/>
        </p:nvSpPr>
        <p:spPr bwMode="auto">
          <a:xfrm>
            <a:off x="2895600" y="4641850"/>
            <a:ext cx="35814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and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&amp;</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are inverses; same result when both are applied to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aPtr</a:t>
            </a:r>
          </a:p>
        </p:txBody>
      </p:sp>
      <p:sp>
        <p:nvSpPr>
          <p:cNvPr id="446476" name="Line 12"/>
          <p:cNvSpPr>
            <a:spLocks noChangeShapeType="1"/>
          </p:cNvSpPr>
          <p:nvPr/>
        </p:nvSpPr>
        <p:spPr bwMode="auto">
          <a:xfrm flipH="1" flipV="1">
            <a:off x="1676400" y="4565650"/>
            <a:ext cx="1219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6477" name="Line 13"/>
          <p:cNvSpPr>
            <a:spLocks noChangeShapeType="1"/>
          </p:cNvSpPr>
          <p:nvPr/>
        </p:nvSpPr>
        <p:spPr bwMode="auto">
          <a:xfrm flipH="1">
            <a:off x="1676400" y="4718050"/>
            <a:ext cx="1219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6478" name="Text Box 14"/>
          <p:cNvSpPr txBox="1">
            <a:spLocks noChangeArrowheads="1"/>
          </p:cNvSpPr>
          <p:nvPr/>
        </p:nvSpPr>
        <p:spPr bwMode="auto">
          <a:xfrm>
            <a:off x="5562600" y="1746250"/>
            <a:ext cx="3352800" cy="5847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微软雅黑" panose="020B0503020204020204" pitchFamily="34" charset="-122"/>
                <a:ea typeface="微软雅黑" panose="020B0503020204020204" pitchFamily="34" charset="-122"/>
                <a:cs typeface="AGaramond" pitchFamily="50" charset="0"/>
              </a:rPr>
              <a:t>Value of </a:t>
            </a:r>
            <a:r>
              <a:rPr lang="en-US" altLang="zh-CN" sz="1600" b="1">
                <a:latin typeface="微软雅黑" panose="020B0503020204020204" pitchFamily="34" charset="-122"/>
                <a:ea typeface="微软雅黑" panose="020B0503020204020204" pitchFamily="34" charset="-122"/>
                <a:cs typeface="AGaramond" pitchFamily="50" charset="0"/>
              </a:rPr>
              <a:t>a</a:t>
            </a:r>
            <a:r>
              <a:rPr lang="en-US" altLang="zh-CN" sz="1600">
                <a:latin typeface="微软雅黑" panose="020B0503020204020204" pitchFamily="34" charset="-122"/>
                <a:ea typeface="微软雅黑" panose="020B0503020204020204" pitchFamily="34" charset="-122"/>
                <a:cs typeface="AGaramond" pitchFamily="50" charset="0"/>
              </a:rPr>
              <a:t> and the dereferenced </a:t>
            </a:r>
            <a:r>
              <a:rPr lang="en-US" altLang="zh-CN" sz="1600" b="1">
                <a:latin typeface="微软雅黑" panose="020B0503020204020204" pitchFamily="34" charset="-122"/>
                <a:ea typeface="微软雅黑" panose="020B0503020204020204" pitchFamily="34" charset="-122"/>
                <a:cs typeface="AGaramond" pitchFamily="50" charset="0"/>
              </a:rPr>
              <a:t>aPtr</a:t>
            </a:r>
            <a:r>
              <a:rPr lang="en-US" altLang="zh-CN" sz="1600">
                <a:latin typeface="微软雅黑" panose="020B0503020204020204" pitchFamily="34" charset="-122"/>
                <a:ea typeface="微软雅黑" panose="020B0503020204020204" pitchFamily="34" charset="-122"/>
                <a:cs typeface="AGaramond" pitchFamily="50" charset="0"/>
              </a:rPr>
              <a:t> are identical</a:t>
            </a:r>
          </a:p>
        </p:txBody>
      </p:sp>
      <p:sp>
        <p:nvSpPr>
          <p:cNvPr id="446479" name="Line 15"/>
          <p:cNvSpPr>
            <a:spLocks noChangeShapeType="1"/>
          </p:cNvSpPr>
          <p:nvPr/>
        </p:nvSpPr>
        <p:spPr bwMode="auto">
          <a:xfrm flipH="1" flipV="1">
            <a:off x="3805238" y="1747838"/>
            <a:ext cx="1752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6480" name="Line 16"/>
          <p:cNvSpPr>
            <a:spLocks noChangeShapeType="1"/>
          </p:cNvSpPr>
          <p:nvPr/>
        </p:nvSpPr>
        <p:spPr bwMode="auto">
          <a:xfrm flipH="1">
            <a:off x="4191000" y="197485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72"/>
                                        </p:tgtEl>
                                        <p:attrNameLst>
                                          <p:attrName>style.visibility</p:attrName>
                                        </p:attrNameLst>
                                      </p:cBhvr>
                                      <p:to>
                                        <p:strVal val="visible"/>
                                      </p:to>
                                    </p:set>
                                  </p:childTnLst>
                                  <p:subTnLst>
                                    <p:set>
                                      <p:cBhvr override="childStyle">
                                        <p:cTn dur="1" fill="hold" display="0" masterRel="nextClick" afterEffect="1"/>
                                        <p:tgtEl>
                                          <p:spTgt spid="446472"/>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46473"/>
                                        </p:tgtEl>
                                        <p:attrNameLst>
                                          <p:attrName>style.visibility</p:attrName>
                                        </p:attrNameLst>
                                      </p:cBhvr>
                                      <p:to>
                                        <p:strVal val="visible"/>
                                      </p:to>
                                    </p:set>
                                  </p:childTnLst>
                                  <p:subTnLst>
                                    <p:set>
                                      <p:cBhvr override="childStyle">
                                        <p:cTn dur="1" fill="hold" display="0" masterRel="nextClick" afterEffect="1"/>
                                        <p:tgtEl>
                                          <p:spTgt spid="446473"/>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46474"/>
                                        </p:tgtEl>
                                        <p:attrNameLst>
                                          <p:attrName>style.visibility</p:attrName>
                                        </p:attrNameLst>
                                      </p:cBhvr>
                                      <p:to>
                                        <p:strVal val="visible"/>
                                      </p:to>
                                    </p:set>
                                  </p:childTnLst>
                                  <p:subTnLst>
                                    <p:set>
                                      <p:cBhvr override="childStyle">
                                        <p:cTn dur="1" fill="hold" display="0" masterRel="nextClick" afterEffect="1"/>
                                        <p:tgtEl>
                                          <p:spTgt spid="44647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6478"/>
                                        </p:tgtEl>
                                        <p:attrNameLst>
                                          <p:attrName>style.visibility</p:attrName>
                                        </p:attrNameLst>
                                      </p:cBhvr>
                                      <p:to>
                                        <p:strVal val="visible"/>
                                      </p:to>
                                    </p:set>
                                  </p:childTnLst>
                                  <p:subTnLst>
                                    <p:set>
                                      <p:cBhvr override="childStyle">
                                        <p:cTn dur="1" fill="hold" display="0" masterRel="nextClick" afterEffect="1"/>
                                        <p:tgtEl>
                                          <p:spTgt spid="44647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446479"/>
                                        </p:tgtEl>
                                        <p:attrNameLst>
                                          <p:attrName>style.visibility</p:attrName>
                                        </p:attrNameLst>
                                      </p:cBhvr>
                                      <p:to>
                                        <p:strVal val="visible"/>
                                      </p:to>
                                    </p:set>
                                  </p:childTnLst>
                                  <p:subTnLst>
                                    <p:set>
                                      <p:cBhvr override="childStyle">
                                        <p:cTn dur="1" fill="hold" display="0" masterRel="nextClick" afterEffect="1"/>
                                        <p:tgtEl>
                                          <p:spTgt spid="446479"/>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446480"/>
                                        </p:tgtEl>
                                        <p:attrNameLst>
                                          <p:attrName>style.visibility</p:attrName>
                                        </p:attrNameLst>
                                      </p:cBhvr>
                                      <p:to>
                                        <p:strVal val="visible"/>
                                      </p:to>
                                    </p:set>
                                  </p:childTnLst>
                                  <p:subTnLst>
                                    <p:set>
                                      <p:cBhvr override="childStyle">
                                        <p:cTn dur="1" fill="hold" display="0" masterRel="nextClick" afterEffect="1"/>
                                        <p:tgtEl>
                                          <p:spTgt spid="44648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6469"/>
                                        </p:tgtEl>
                                        <p:attrNameLst>
                                          <p:attrName>style.visibility</p:attrName>
                                        </p:attrNameLst>
                                      </p:cBhvr>
                                      <p:to>
                                        <p:strVal val="visible"/>
                                      </p:to>
                                    </p:set>
                                  </p:childTnLst>
                                  <p:subTnLst>
                                    <p:set>
                                      <p:cBhvr override="childStyle">
                                        <p:cTn dur="1" fill="hold" display="0" masterRel="nextClick" afterEffect="1"/>
                                        <p:tgtEl>
                                          <p:spTgt spid="446469"/>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446470"/>
                                        </p:tgtEl>
                                        <p:attrNameLst>
                                          <p:attrName>style.visibility</p:attrName>
                                        </p:attrNameLst>
                                      </p:cBhvr>
                                      <p:to>
                                        <p:strVal val="visible"/>
                                      </p:to>
                                    </p:set>
                                  </p:childTnLst>
                                  <p:subTnLst>
                                    <p:set>
                                      <p:cBhvr override="childStyle">
                                        <p:cTn dur="1" fill="hold" display="0" masterRel="nextClick" afterEffect="1"/>
                                        <p:tgtEl>
                                          <p:spTgt spid="446470"/>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446471"/>
                                        </p:tgtEl>
                                        <p:attrNameLst>
                                          <p:attrName>style.visibility</p:attrName>
                                        </p:attrNameLst>
                                      </p:cBhvr>
                                      <p:to>
                                        <p:strVal val="visible"/>
                                      </p:to>
                                    </p:set>
                                  </p:childTnLst>
                                  <p:subTnLst>
                                    <p:set>
                                      <p:cBhvr override="childStyle">
                                        <p:cTn dur="1" fill="hold" display="0" masterRel="nextClick" afterEffect="1"/>
                                        <p:tgtEl>
                                          <p:spTgt spid="446471"/>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6475"/>
                                        </p:tgtEl>
                                        <p:attrNameLst>
                                          <p:attrName>style.visibility</p:attrName>
                                        </p:attrNameLst>
                                      </p:cBhvr>
                                      <p:to>
                                        <p:strVal val="visible"/>
                                      </p:to>
                                    </p:set>
                                  </p:childTnLst>
                                  <p:subTnLst>
                                    <p:set>
                                      <p:cBhvr override="childStyle">
                                        <p:cTn dur="1" fill="hold" display="0" masterRel="nextClick" afterEffect="1"/>
                                        <p:tgtEl>
                                          <p:spTgt spid="446475"/>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46476"/>
                                        </p:tgtEl>
                                        <p:attrNameLst>
                                          <p:attrName>style.visibility</p:attrName>
                                        </p:attrNameLst>
                                      </p:cBhvr>
                                      <p:to>
                                        <p:strVal val="visible"/>
                                      </p:to>
                                    </p:set>
                                  </p:childTnLst>
                                  <p:subTnLst>
                                    <p:set>
                                      <p:cBhvr override="childStyle">
                                        <p:cTn dur="1" fill="hold" display="0" masterRel="nextClick" afterEffect="1"/>
                                        <p:tgtEl>
                                          <p:spTgt spid="446476"/>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446477"/>
                                        </p:tgtEl>
                                        <p:attrNameLst>
                                          <p:attrName>style.visibility</p:attrName>
                                        </p:attrNameLst>
                                      </p:cBhvr>
                                      <p:to>
                                        <p:strVal val="visible"/>
                                      </p:to>
                                    </p:set>
                                  </p:childTnLst>
                                  <p:subTnLst>
                                    <p:set>
                                      <p:cBhvr override="childStyle">
                                        <p:cTn dur="1" fill="hold" display="0" masterRel="nextClick" afterEffect="1"/>
                                        <p:tgtEl>
                                          <p:spTgt spid="44647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9" grpId="0" animBg="1"/>
      <p:bldP spid="446470" grpId="0" animBg="1"/>
      <p:bldP spid="446471" grpId="0" animBg="1"/>
      <p:bldP spid="446472" grpId="0" animBg="1"/>
      <p:bldP spid="446473" grpId="0" animBg="1"/>
      <p:bldP spid="446474" grpId="0" animBg="1"/>
      <p:bldP spid="446475" grpId="0" animBg="1"/>
      <p:bldP spid="446476" grpId="0" animBg="1"/>
      <p:bldP spid="446477" grpId="0" animBg="1"/>
      <p:bldP spid="446478" grpId="0" animBg="1"/>
      <p:bldP spid="446479" grpId="0" animBg="1"/>
      <p:bldP spid="4464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C6E8FDB-524C-4AB8-99C3-ED3A458150D0}" type="slidenum">
              <a:rPr lang="en-US" altLang="zh-CN" sz="1200"/>
              <a:pPr>
                <a:spcAft>
                  <a:spcPct val="0"/>
                </a:spcAft>
                <a:buClrTx/>
                <a:buFontTx/>
                <a:buNone/>
              </a:pPr>
              <a:t>13</a:t>
            </a:fld>
            <a:endParaRPr lang="en-US" altLang="zh-CN" sz="1200"/>
          </a:p>
        </p:txBody>
      </p:sp>
      <p:sp>
        <p:nvSpPr>
          <p:cNvPr id="17411"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2800" b="1" dirty="0">
                <a:solidFill>
                  <a:srgbClr val="051AB3"/>
                </a:solidFill>
                <a:latin typeface="Arial Narrow" panose="020B0606020202030204" pitchFamily="34" charset="0"/>
                <a:ea typeface="黑体" panose="02010609060101010101" pitchFamily="49" charset="-122"/>
              </a:rPr>
              <a:t>4 Passing Arguments to Functions by Reference with Pointers</a:t>
            </a:r>
          </a:p>
        </p:txBody>
      </p:sp>
      <p:sp>
        <p:nvSpPr>
          <p:cNvPr id="17412" name="Rectangle 3"/>
          <p:cNvSpPr>
            <a:spLocks noGrp="1" noChangeArrowheads="1"/>
          </p:cNvSpPr>
          <p:nvPr>
            <p:ph type="body" idx="1"/>
          </p:nvPr>
        </p:nvSpPr>
        <p:spPr>
          <a:xfrm>
            <a:off x="152400" y="1828800"/>
            <a:ext cx="8839200" cy="40687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rPr>
              <a:t>三种向函数传递参数的方式</a:t>
            </a:r>
          </a:p>
          <a:p>
            <a:pPr lvl="1" eaLnBrk="1" hangingPunct="1">
              <a:lnSpc>
                <a:spcPct val="120000"/>
              </a:lnSpc>
            </a:pPr>
            <a:r>
              <a:rPr lang="en-US" altLang="zh-CN" sz="2800" b="1" dirty="0" smtClean="0">
                <a:latin typeface="Consolas" panose="020B0609020204030204" pitchFamily="49" charset="0"/>
              </a:rPr>
              <a:t>Pass-by-value(</a:t>
            </a:r>
            <a:r>
              <a:rPr lang="zh-CN" altLang="en-US" sz="2800" b="1" dirty="0" smtClean="0">
                <a:latin typeface="Consolas" panose="020B0609020204030204" pitchFamily="49" charset="0"/>
              </a:rPr>
              <a:t>值传递</a:t>
            </a:r>
            <a:r>
              <a:rPr lang="en-US" altLang="zh-CN" sz="2800" b="1" dirty="0" smtClean="0">
                <a:latin typeface="Consolas" panose="020B0609020204030204" pitchFamily="49" charset="0"/>
              </a:rPr>
              <a:t>)</a:t>
            </a:r>
          </a:p>
          <a:p>
            <a:pPr lvl="1" eaLnBrk="1" hangingPunct="1">
              <a:lnSpc>
                <a:spcPct val="120000"/>
              </a:lnSpc>
            </a:pPr>
            <a:r>
              <a:rPr lang="en-US" altLang="zh-CN" sz="2800" b="1" dirty="0" smtClean="0">
                <a:latin typeface="Consolas" panose="020B0609020204030204" pitchFamily="49" charset="0"/>
              </a:rPr>
              <a:t>Pass-by-reference with reference arguments(</a:t>
            </a:r>
            <a:r>
              <a:rPr lang="zh-CN" altLang="en-US" sz="2800" b="1" dirty="0" smtClean="0">
                <a:latin typeface="Consolas" panose="020B0609020204030204" pitchFamily="49" charset="0"/>
              </a:rPr>
              <a:t>以引用为参数的引用传递</a:t>
            </a:r>
            <a:r>
              <a:rPr lang="en-US" altLang="zh-CN" sz="2800" b="1" dirty="0" smtClean="0">
                <a:latin typeface="Consolas" panose="020B0609020204030204" pitchFamily="49" charset="0"/>
              </a:rPr>
              <a:t>)</a:t>
            </a:r>
          </a:p>
          <a:p>
            <a:pPr lvl="1" eaLnBrk="1" hangingPunct="1">
              <a:lnSpc>
                <a:spcPct val="120000"/>
              </a:lnSpc>
            </a:pPr>
            <a:r>
              <a:rPr lang="en-US" altLang="zh-CN" sz="2800" b="1" dirty="0" smtClean="0">
                <a:latin typeface="Consolas" panose="020B0609020204030204" pitchFamily="49" charset="0"/>
              </a:rPr>
              <a:t>Pass-by-reference with pointer arguments(</a:t>
            </a:r>
            <a:r>
              <a:rPr lang="zh-CN" altLang="en-US" sz="2800" b="1" dirty="0" smtClean="0">
                <a:latin typeface="Consolas" panose="020B0609020204030204" pitchFamily="49" charset="0"/>
              </a:rPr>
              <a:t>以指针为参数的引用传递</a:t>
            </a:r>
            <a:r>
              <a:rPr lang="en-US" altLang="zh-CN" sz="2800" b="1" dirty="0" smtClean="0">
                <a:latin typeface="Consolas" panose="020B0609020204030204" pitchFamily="49" charset="0"/>
              </a:rPr>
              <a:t>)</a:t>
            </a: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AA70B35-ED4A-44A1-B707-4C8D56EB5A67}" type="slidenum">
              <a:rPr lang="en-US" altLang="zh-CN" sz="1200"/>
              <a:pPr>
                <a:spcAft>
                  <a:spcPct val="0"/>
                </a:spcAft>
                <a:buClrTx/>
                <a:buFontTx/>
                <a:buNone/>
              </a:pPr>
              <a:t>14</a:t>
            </a:fld>
            <a:endParaRPr lang="en-US" altLang="zh-CN" sz="1200"/>
          </a:p>
        </p:txBody>
      </p:sp>
      <p:sp>
        <p:nvSpPr>
          <p:cNvPr id="18435" name="Rectangle 2"/>
          <p:cNvSpPr>
            <a:spLocks noGrp="1" noChangeArrowheads="1"/>
          </p:cNvSpPr>
          <p:nvPr>
            <p:ph type="title"/>
          </p:nvPr>
        </p:nvSpPr>
        <p:spPr/>
        <p:txBody>
          <a:bodyPr/>
          <a:lstStyle/>
          <a:p>
            <a:pPr eaLnBrk="1" hangingPunct="1"/>
            <a:r>
              <a:rPr lang="zh-CN" altLang="en-US" smtClean="0"/>
              <a:t>值传递方式</a:t>
            </a:r>
          </a:p>
        </p:txBody>
      </p:sp>
      <p:sp>
        <p:nvSpPr>
          <p:cNvPr id="18436" name="Rectangle 3"/>
          <p:cNvSpPr>
            <a:spLocks noGrp="1" noChangeArrowheads="1"/>
          </p:cNvSpPr>
          <p:nvPr>
            <p:ph type="body" idx="1"/>
          </p:nvPr>
        </p:nvSpPr>
        <p:spPr>
          <a:xfrm>
            <a:off x="231775" y="1281820"/>
            <a:ext cx="8748713" cy="4953000"/>
          </a:xfrm>
        </p:spPr>
        <p:txBody>
          <a:bodyPr/>
          <a:lstStyle/>
          <a:p>
            <a:pPr eaLnBrk="1" hangingPunct="1"/>
            <a:r>
              <a:rPr lang="zh-CN" altLang="en-US" dirty="0" smtClean="0"/>
              <a:t>优点：保护实参，不受被调用函数的影响</a:t>
            </a:r>
          </a:p>
          <a:p>
            <a:pPr eaLnBrk="1" hangingPunct="1"/>
            <a:r>
              <a:rPr lang="zh-CN" altLang="en-US" dirty="0" smtClean="0"/>
              <a:t>缺点：被调用函数无法修改实参</a:t>
            </a:r>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304800" y="2171700"/>
            <a:ext cx="7162800" cy="4343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5999163" y="4665695"/>
            <a:ext cx="29241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98736ED-B754-4E5F-9BFB-E9410B5263AF}" type="slidenum">
              <a:rPr lang="en-US" altLang="zh-CN" sz="1200">
                <a:latin typeface="微软雅黑" panose="020B0503020204020204" pitchFamily="34" charset="-122"/>
                <a:ea typeface="微软雅黑" panose="020B0503020204020204" pitchFamily="34" charset="-122"/>
              </a:rPr>
              <a:pPr>
                <a:spcAft>
                  <a:spcPct val="0"/>
                </a:spcAft>
                <a:buClrTx/>
                <a:buFontTx/>
                <a:buNone/>
              </a:pPr>
              <a:t>15</a:t>
            </a:fld>
            <a:endParaRPr lang="en-US" altLang="zh-CN" sz="1200">
              <a:latin typeface="微软雅黑" panose="020B0503020204020204" pitchFamily="34" charset="-122"/>
              <a:ea typeface="微软雅黑" panose="020B0503020204020204" pitchFamily="34" charset="-122"/>
            </a:endParaRPr>
          </a:p>
        </p:txBody>
      </p:sp>
      <p:graphicFrame>
        <p:nvGraphicFramePr>
          <p:cNvPr id="19459" name="Object 4"/>
          <p:cNvGraphicFramePr>
            <a:graphicFrameLocks noChangeAspect="1"/>
          </p:cNvGraphicFramePr>
          <p:nvPr>
            <p:ph/>
            <p:extLst>
              <p:ext uri="{D42A27DB-BD31-4B8C-83A1-F6EECF244321}">
                <p14:modId xmlns:p14="http://schemas.microsoft.com/office/powerpoint/2010/main" val="486198564"/>
              </p:ext>
            </p:extLst>
          </p:nvPr>
        </p:nvGraphicFramePr>
        <p:xfrm>
          <a:off x="685800" y="1430338"/>
          <a:ext cx="7229475" cy="4194175"/>
        </p:xfrm>
        <a:graphic>
          <a:graphicData uri="http://schemas.openxmlformats.org/presentationml/2006/ole">
            <mc:AlternateContent xmlns:mc="http://schemas.openxmlformats.org/markup-compatibility/2006">
              <mc:Choice xmlns:v="urn:schemas-microsoft-com:vml" Requires="v">
                <p:oleObj spid="_x0000_s19463" name="Visio" r:id="rId3" imgW="7453789" imgH="4324826" progId="Visio.Drawing.11">
                  <p:embed/>
                </p:oleObj>
              </mc:Choice>
              <mc:Fallback>
                <p:oleObj name="Visio" r:id="rId3" imgW="7453789" imgH="4324826"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685800" y="1430338"/>
                        <a:ext cx="7229475"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042572B-F56D-4327-904B-9AEF448C1289}" type="slidenum">
              <a:rPr lang="en-US" altLang="zh-CN" sz="1200"/>
              <a:pPr>
                <a:spcAft>
                  <a:spcPct val="0"/>
                </a:spcAft>
                <a:buClrTx/>
                <a:buFontTx/>
                <a:buNone/>
              </a:pPr>
              <a:t>16</a:t>
            </a:fld>
            <a:endParaRPr lang="en-US" altLang="zh-CN" sz="1200"/>
          </a:p>
        </p:txBody>
      </p:sp>
      <p:graphicFrame>
        <p:nvGraphicFramePr>
          <p:cNvPr id="20483" name="Object 4"/>
          <p:cNvGraphicFramePr>
            <a:graphicFrameLocks noChangeAspect="1"/>
          </p:cNvGraphicFramePr>
          <p:nvPr>
            <p:ph idx="1"/>
            <p:extLst>
              <p:ext uri="{D42A27DB-BD31-4B8C-83A1-F6EECF244321}">
                <p14:modId xmlns:p14="http://schemas.microsoft.com/office/powerpoint/2010/main" val="2905650523"/>
              </p:ext>
            </p:extLst>
          </p:nvPr>
        </p:nvGraphicFramePr>
        <p:xfrm>
          <a:off x="228600" y="609600"/>
          <a:ext cx="7035800" cy="6057900"/>
        </p:xfrm>
        <a:graphic>
          <a:graphicData uri="http://schemas.openxmlformats.org/presentationml/2006/ole">
            <mc:AlternateContent xmlns:mc="http://schemas.openxmlformats.org/markup-compatibility/2006">
              <mc:Choice xmlns:v="urn:schemas-microsoft-com:vml" Requires="v">
                <p:oleObj spid="_x0000_s20493" name="文档" r:id="rId3" imgW="7112381" imgH="6122281" progId="Word.Document.8">
                  <p:embed/>
                </p:oleObj>
              </mc:Choice>
              <mc:Fallback>
                <p:oleObj name="文档" r:id="rId3" imgW="7112381" imgH="612228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28600" y="609600"/>
                        <a:ext cx="7035800"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3" name="Text Box 5"/>
          <p:cNvSpPr txBox="1">
            <a:spLocks noChangeArrowheads="1"/>
          </p:cNvSpPr>
          <p:nvPr/>
        </p:nvSpPr>
        <p:spPr bwMode="auto">
          <a:xfrm>
            <a:off x="4572000" y="2589212"/>
            <a:ext cx="30480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Pass number by value; result returned by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cubeByValue</a:t>
            </a:r>
          </a:p>
        </p:txBody>
      </p:sp>
      <p:sp>
        <p:nvSpPr>
          <p:cNvPr id="447494" name="Line 6"/>
          <p:cNvSpPr>
            <a:spLocks noChangeShapeType="1"/>
          </p:cNvSpPr>
          <p:nvPr/>
        </p:nvSpPr>
        <p:spPr bwMode="auto">
          <a:xfrm flipH="1">
            <a:off x="3429000" y="2970212"/>
            <a:ext cx="1143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7495" name="Text Box 7"/>
          <p:cNvSpPr txBox="1">
            <a:spLocks noChangeArrowheads="1"/>
          </p:cNvSpPr>
          <p:nvPr/>
        </p:nvSpPr>
        <p:spPr bwMode="auto">
          <a:xfrm>
            <a:off x="4038600" y="4570412"/>
            <a:ext cx="31242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cubeByValue</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receives parameter passed-by-value</a:t>
            </a:r>
          </a:p>
        </p:txBody>
      </p:sp>
      <p:sp>
        <p:nvSpPr>
          <p:cNvPr id="447496" name="Line 8"/>
          <p:cNvSpPr>
            <a:spLocks noChangeShapeType="1"/>
          </p:cNvSpPr>
          <p:nvPr/>
        </p:nvSpPr>
        <p:spPr bwMode="auto">
          <a:xfrm flipH="1">
            <a:off x="2590800" y="4875212"/>
            <a:ext cx="1447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7497" name="Text Box 9"/>
          <p:cNvSpPr txBox="1">
            <a:spLocks noChangeArrowheads="1"/>
          </p:cNvSpPr>
          <p:nvPr/>
        </p:nvSpPr>
        <p:spPr bwMode="auto">
          <a:xfrm>
            <a:off x="3657600" y="5865812"/>
            <a:ext cx="26670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Cubes local variable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n</a:t>
            </a:r>
          </a:p>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and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return</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the result</a:t>
            </a:r>
          </a:p>
        </p:txBody>
      </p:sp>
      <p:sp>
        <p:nvSpPr>
          <p:cNvPr id="447498" name="Line 10"/>
          <p:cNvSpPr>
            <a:spLocks noChangeShapeType="1"/>
          </p:cNvSpPr>
          <p:nvPr/>
        </p:nvSpPr>
        <p:spPr bwMode="auto">
          <a:xfrm flipH="1" flipV="1">
            <a:off x="2286000" y="5713412"/>
            <a:ext cx="1371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7493"/>
                                        </p:tgtEl>
                                        <p:attrNameLst>
                                          <p:attrName>style.visibility</p:attrName>
                                        </p:attrNameLst>
                                      </p:cBhvr>
                                      <p:to>
                                        <p:strVal val="visible"/>
                                      </p:to>
                                    </p:set>
                                  </p:childTnLst>
                                  <p:subTnLst>
                                    <p:set>
                                      <p:cBhvr override="childStyle">
                                        <p:cTn dur="1" fill="hold" display="0" masterRel="nextClick" afterEffect="1"/>
                                        <p:tgtEl>
                                          <p:spTgt spid="44749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47494"/>
                                        </p:tgtEl>
                                        <p:attrNameLst>
                                          <p:attrName>style.visibility</p:attrName>
                                        </p:attrNameLst>
                                      </p:cBhvr>
                                      <p:to>
                                        <p:strVal val="visible"/>
                                      </p:to>
                                    </p:set>
                                  </p:childTnLst>
                                  <p:subTnLst>
                                    <p:set>
                                      <p:cBhvr override="childStyle">
                                        <p:cTn dur="1" fill="hold" display="0" masterRel="nextClick" afterEffect="1"/>
                                        <p:tgtEl>
                                          <p:spTgt spid="44749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7495"/>
                                        </p:tgtEl>
                                        <p:attrNameLst>
                                          <p:attrName>style.visibility</p:attrName>
                                        </p:attrNameLst>
                                      </p:cBhvr>
                                      <p:to>
                                        <p:strVal val="visible"/>
                                      </p:to>
                                    </p:set>
                                  </p:childTnLst>
                                  <p:subTnLst>
                                    <p:set>
                                      <p:cBhvr override="childStyle">
                                        <p:cTn dur="1" fill="hold" display="0" masterRel="nextClick" afterEffect="1"/>
                                        <p:tgtEl>
                                          <p:spTgt spid="44749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47496"/>
                                        </p:tgtEl>
                                        <p:attrNameLst>
                                          <p:attrName>style.visibility</p:attrName>
                                        </p:attrNameLst>
                                      </p:cBhvr>
                                      <p:to>
                                        <p:strVal val="visible"/>
                                      </p:to>
                                    </p:set>
                                  </p:childTnLst>
                                  <p:subTnLst>
                                    <p:set>
                                      <p:cBhvr override="childStyle">
                                        <p:cTn dur="1" fill="hold" display="0" masterRel="nextClick" afterEffect="1"/>
                                        <p:tgtEl>
                                          <p:spTgt spid="44749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7497"/>
                                        </p:tgtEl>
                                        <p:attrNameLst>
                                          <p:attrName>style.visibility</p:attrName>
                                        </p:attrNameLst>
                                      </p:cBhvr>
                                      <p:to>
                                        <p:strVal val="visible"/>
                                      </p:to>
                                    </p:set>
                                  </p:childTnLst>
                                  <p:subTnLst>
                                    <p:set>
                                      <p:cBhvr override="childStyle">
                                        <p:cTn dur="1" fill="hold" display="0" masterRel="nextClick" afterEffect="1"/>
                                        <p:tgtEl>
                                          <p:spTgt spid="44749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47498"/>
                                        </p:tgtEl>
                                        <p:attrNameLst>
                                          <p:attrName>style.visibility</p:attrName>
                                        </p:attrNameLst>
                                      </p:cBhvr>
                                      <p:to>
                                        <p:strVal val="visible"/>
                                      </p:to>
                                    </p:set>
                                  </p:childTnLst>
                                  <p:subTnLst>
                                    <p:set>
                                      <p:cBhvr override="childStyle">
                                        <p:cTn dur="1" fill="hold" display="0" masterRel="nextClick" afterEffect="1"/>
                                        <p:tgtEl>
                                          <p:spTgt spid="4474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3" grpId="0" animBg="1"/>
      <p:bldP spid="447494" grpId="0" animBg="1"/>
      <p:bldP spid="447495" grpId="0" animBg="1"/>
      <p:bldP spid="447496" grpId="0" animBg="1"/>
      <p:bldP spid="447497" grpId="0" animBg="1"/>
      <p:bldP spid="4474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xfrm>
            <a:off x="4531620" y="6724650"/>
            <a:ext cx="381000" cy="244475"/>
          </a:xfrm>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649171D-3700-4B16-8A03-6A45D15E0E3C}" type="slidenum">
              <a:rPr lang="en-US" altLang="zh-CN" sz="1200"/>
              <a:pPr>
                <a:spcAft>
                  <a:spcPct val="0"/>
                </a:spcAft>
                <a:buClrTx/>
                <a:buFontTx/>
                <a:buNone/>
              </a:pPr>
              <a:t>17</a:t>
            </a:fld>
            <a:endParaRPr lang="en-US" altLang="zh-CN" sz="1200"/>
          </a:p>
        </p:txBody>
      </p:sp>
      <p:sp>
        <p:nvSpPr>
          <p:cNvPr id="21507" name="Rectangle 2"/>
          <p:cNvSpPr>
            <a:spLocks noGrp="1" noChangeArrowheads="1"/>
          </p:cNvSpPr>
          <p:nvPr>
            <p:ph type="title"/>
          </p:nvPr>
        </p:nvSpPr>
        <p:spPr>
          <a:xfrm>
            <a:off x="362845" y="7635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21508" name="Object 4"/>
          <p:cNvGraphicFramePr>
            <a:graphicFrameLocks noChangeAspect="1"/>
          </p:cNvGraphicFramePr>
          <p:nvPr>
            <p:ph idx="1"/>
            <p:extLst>
              <p:ext uri="{D42A27DB-BD31-4B8C-83A1-F6EECF244321}">
                <p14:modId xmlns:p14="http://schemas.microsoft.com/office/powerpoint/2010/main" val="4160529881"/>
              </p:ext>
            </p:extLst>
          </p:nvPr>
        </p:nvGraphicFramePr>
        <p:xfrm>
          <a:off x="188220" y="152400"/>
          <a:ext cx="6983413" cy="6484938"/>
        </p:xfrm>
        <a:graphic>
          <a:graphicData uri="http://schemas.openxmlformats.org/presentationml/2006/ole">
            <mc:AlternateContent xmlns:mc="http://schemas.openxmlformats.org/markup-compatibility/2006">
              <mc:Choice xmlns:v="urn:schemas-microsoft-com:vml" Requires="v">
                <p:oleObj spid="_x0000_s21525" name="文档" r:id="rId3" imgW="7089269" imgH="6583401" progId="Word.Document.8">
                  <p:embed/>
                </p:oleObj>
              </mc:Choice>
              <mc:Fallback>
                <p:oleObj name="文档" r:id="rId3" imgW="7089269" imgH="658340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88220" y="152400"/>
                        <a:ext cx="6983413" cy="648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8517" name="Text Box 5"/>
          <p:cNvSpPr txBox="1">
            <a:spLocks noChangeArrowheads="1"/>
          </p:cNvSpPr>
          <p:nvPr/>
        </p:nvSpPr>
        <p:spPr bwMode="auto">
          <a:xfrm>
            <a:off x="4226820" y="673100"/>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Prototype indicates parameter is a pointer to an </a:t>
            </a:r>
            <a:r>
              <a:rPr lang="en-US" altLang="zh-CN" sz="1600" b="1">
                <a:latin typeface="Courier New" panose="02070309020205020404" pitchFamily="49" charset="0"/>
                <a:cs typeface="Times New Roman" panose="02020603050405020304" pitchFamily="18" charset="0"/>
              </a:rPr>
              <a:t>int</a:t>
            </a:r>
          </a:p>
        </p:txBody>
      </p:sp>
      <p:sp>
        <p:nvSpPr>
          <p:cNvPr id="448518" name="Line 6"/>
          <p:cNvSpPr>
            <a:spLocks noChangeShapeType="1"/>
          </p:cNvSpPr>
          <p:nvPr/>
        </p:nvSpPr>
        <p:spPr bwMode="auto">
          <a:xfrm flipH="1">
            <a:off x="2779020" y="8255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8519" name="Text Box 7"/>
          <p:cNvSpPr txBox="1">
            <a:spLocks noChangeArrowheads="1"/>
          </p:cNvSpPr>
          <p:nvPr/>
        </p:nvSpPr>
        <p:spPr bwMode="auto">
          <a:xfrm>
            <a:off x="4226820" y="2501900"/>
            <a:ext cx="26670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Apply address operator </a:t>
            </a:r>
            <a:r>
              <a:rPr lang="en-US" altLang="zh-CN" sz="1600" b="1">
                <a:latin typeface="Courier New" panose="02070309020205020404" pitchFamily="49" charset="0"/>
                <a:cs typeface="Times New Roman" panose="02020603050405020304" pitchFamily="18" charset="0"/>
              </a:rPr>
              <a:t>&amp;</a:t>
            </a:r>
            <a:r>
              <a:rPr lang="en-US" altLang="zh-CN" sz="1600">
                <a:latin typeface="Times New Roman" panose="02020603050405020304" pitchFamily="18" charset="0"/>
                <a:cs typeface="Times New Roman" panose="02020603050405020304" pitchFamily="18" charset="0"/>
              </a:rPr>
              <a:t> to pass address of </a:t>
            </a:r>
            <a:r>
              <a:rPr lang="en-US" altLang="zh-CN" sz="1600" b="1">
                <a:latin typeface="Courier New" panose="02070309020205020404" pitchFamily="49" charset="0"/>
                <a:cs typeface="Times New Roman" panose="02020603050405020304" pitchFamily="18" charset="0"/>
              </a:rPr>
              <a:t>number</a:t>
            </a:r>
            <a:r>
              <a:rPr lang="en-US" altLang="zh-CN" sz="1600">
                <a:latin typeface="Times New Roman" panose="02020603050405020304" pitchFamily="18" charset="0"/>
                <a:cs typeface="Times New Roman" panose="02020603050405020304" pitchFamily="18" charset="0"/>
              </a:rPr>
              <a:t> to </a:t>
            </a:r>
            <a:r>
              <a:rPr lang="en-US" altLang="zh-CN" sz="1600" b="1">
                <a:latin typeface="Courier New" panose="02070309020205020404" pitchFamily="49" charset="0"/>
                <a:cs typeface="Times New Roman" panose="02020603050405020304" pitchFamily="18" charset="0"/>
              </a:rPr>
              <a:t>cubeByReference</a:t>
            </a:r>
          </a:p>
        </p:txBody>
      </p:sp>
      <p:sp>
        <p:nvSpPr>
          <p:cNvPr id="448520" name="Line 8"/>
          <p:cNvSpPr>
            <a:spLocks noChangeShapeType="1"/>
          </p:cNvSpPr>
          <p:nvPr/>
        </p:nvSpPr>
        <p:spPr bwMode="auto">
          <a:xfrm flipH="1">
            <a:off x="2779020" y="26543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8521" name="Text Box 9"/>
          <p:cNvSpPr txBox="1">
            <a:spLocks noChangeArrowheads="1"/>
          </p:cNvSpPr>
          <p:nvPr/>
        </p:nvSpPr>
        <p:spPr bwMode="auto">
          <a:xfrm>
            <a:off x="5674620" y="3949700"/>
            <a:ext cx="2438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cubeByReference</a:t>
            </a:r>
            <a:r>
              <a:rPr lang="en-US" altLang="zh-CN" sz="1600">
                <a:latin typeface="Times New Roman" panose="02020603050405020304" pitchFamily="18" charset="0"/>
                <a:cs typeface="Times New Roman" panose="02020603050405020304" pitchFamily="18" charset="0"/>
              </a:rPr>
              <a:t> modifies variable </a:t>
            </a:r>
            <a:r>
              <a:rPr lang="en-US" altLang="zh-CN" sz="1600" b="1">
                <a:latin typeface="Courier New" panose="02070309020205020404" pitchFamily="49" charset="0"/>
                <a:cs typeface="Times New Roman" panose="02020603050405020304" pitchFamily="18" charset="0"/>
              </a:rPr>
              <a:t>number</a:t>
            </a:r>
          </a:p>
        </p:txBody>
      </p:sp>
      <p:sp>
        <p:nvSpPr>
          <p:cNvPr id="448522" name="Line 10"/>
          <p:cNvSpPr>
            <a:spLocks noChangeShapeType="1"/>
          </p:cNvSpPr>
          <p:nvPr/>
        </p:nvSpPr>
        <p:spPr bwMode="auto">
          <a:xfrm flipH="1" flipV="1">
            <a:off x="4912620" y="3949700"/>
            <a:ext cx="762000" cy="128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448523" name="Text Box 11"/>
          <p:cNvSpPr txBox="1">
            <a:spLocks noChangeArrowheads="1"/>
          </p:cNvSpPr>
          <p:nvPr/>
        </p:nvSpPr>
        <p:spPr bwMode="auto">
          <a:xfrm>
            <a:off x="4607820" y="4940300"/>
            <a:ext cx="2771775"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cubeByReference</a:t>
            </a:r>
            <a:r>
              <a:rPr lang="en-US" altLang="zh-CN" sz="1600">
                <a:latin typeface="Times New Roman" panose="02020603050405020304" pitchFamily="18" charset="0"/>
                <a:cs typeface="Times New Roman" panose="02020603050405020304" pitchFamily="18" charset="0"/>
              </a:rPr>
              <a:t> receives address of an </a:t>
            </a:r>
            <a:r>
              <a:rPr lang="en-US" altLang="zh-CN" sz="1600" b="1">
                <a:latin typeface="Courier New" panose="02070309020205020404" pitchFamily="49" charset="0"/>
                <a:cs typeface="Times New Roman" panose="02020603050405020304" pitchFamily="18" charset="0"/>
              </a:rPr>
              <a:t>int</a:t>
            </a:r>
            <a:r>
              <a:rPr lang="en-US" altLang="zh-CN" sz="1600">
                <a:latin typeface="Times New Roman" panose="02020603050405020304" pitchFamily="18" charset="0"/>
                <a:cs typeface="Times New Roman" panose="02020603050405020304" pitchFamily="18" charset="0"/>
              </a:rPr>
              <a:t> variable,</a:t>
            </a:r>
          </a:p>
          <a:p>
            <a:pPr>
              <a:spcAft>
                <a:spcPct val="0"/>
              </a:spcAft>
              <a:buClrTx/>
              <a:buFontTx/>
              <a:buNone/>
            </a:pPr>
            <a:r>
              <a:rPr lang="en-US" altLang="zh-CN" sz="1600">
                <a:latin typeface="Times New Roman" panose="02020603050405020304" pitchFamily="18" charset="0"/>
                <a:cs typeface="Times New Roman" panose="02020603050405020304" pitchFamily="18" charset="0"/>
              </a:rPr>
              <a:t>i.e., a pointer to an </a:t>
            </a:r>
            <a:r>
              <a:rPr lang="en-US" altLang="zh-CN" sz="1600" b="1">
                <a:latin typeface="Courier New" panose="02070309020205020404" pitchFamily="49" charset="0"/>
                <a:cs typeface="Times New Roman" panose="02020603050405020304" pitchFamily="18" charset="0"/>
              </a:rPr>
              <a:t>int</a:t>
            </a:r>
          </a:p>
        </p:txBody>
      </p:sp>
      <p:sp>
        <p:nvSpPr>
          <p:cNvPr id="448524" name="Line 12"/>
          <p:cNvSpPr>
            <a:spLocks noChangeShapeType="1"/>
          </p:cNvSpPr>
          <p:nvPr/>
        </p:nvSpPr>
        <p:spPr bwMode="auto">
          <a:xfrm flipH="1" flipV="1">
            <a:off x="3312420" y="5016500"/>
            <a:ext cx="1295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8525" name="Text Box 13"/>
          <p:cNvSpPr txBox="1">
            <a:spLocks noChangeArrowheads="1"/>
          </p:cNvSpPr>
          <p:nvPr/>
        </p:nvSpPr>
        <p:spPr bwMode="auto">
          <a:xfrm>
            <a:off x="4074420" y="5778500"/>
            <a:ext cx="24003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Modify and access </a:t>
            </a:r>
            <a:r>
              <a:rPr lang="en-US" altLang="zh-CN" sz="1600" b="1">
                <a:latin typeface="Courier New" panose="02070309020205020404" pitchFamily="49" charset="0"/>
                <a:cs typeface="Times New Roman" panose="02020603050405020304" pitchFamily="18" charset="0"/>
              </a:rPr>
              <a:t>int</a:t>
            </a:r>
            <a:r>
              <a:rPr lang="en-US" altLang="zh-CN" sz="1600">
                <a:latin typeface="Times New Roman" panose="02020603050405020304" pitchFamily="18" charset="0"/>
                <a:cs typeface="Times New Roman" panose="02020603050405020304" pitchFamily="18" charset="0"/>
              </a:rPr>
              <a:t> variable using indirection operator </a:t>
            </a:r>
            <a:r>
              <a:rPr lang="en-US" altLang="zh-CN" sz="1600" b="1">
                <a:latin typeface="Courier New" panose="02070309020205020404" pitchFamily="49" charset="0"/>
                <a:cs typeface="Times New Roman" panose="02020603050405020304" pitchFamily="18" charset="0"/>
              </a:rPr>
              <a:t>*</a:t>
            </a:r>
          </a:p>
        </p:txBody>
      </p:sp>
      <p:sp>
        <p:nvSpPr>
          <p:cNvPr id="448526" name="Line 14"/>
          <p:cNvSpPr>
            <a:spLocks noChangeShapeType="1"/>
          </p:cNvSpPr>
          <p:nvPr/>
        </p:nvSpPr>
        <p:spPr bwMode="auto">
          <a:xfrm flipH="1" flipV="1">
            <a:off x="1026420" y="5549900"/>
            <a:ext cx="3048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8527" name="Line 15"/>
          <p:cNvSpPr>
            <a:spLocks noChangeShapeType="1"/>
          </p:cNvSpPr>
          <p:nvPr/>
        </p:nvSpPr>
        <p:spPr bwMode="auto">
          <a:xfrm flipH="1" flipV="1">
            <a:off x="1483620" y="5397500"/>
            <a:ext cx="2590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8528" name="Line 16"/>
          <p:cNvSpPr>
            <a:spLocks noChangeShapeType="1"/>
          </p:cNvSpPr>
          <p:nvPr/>
        </p:nvSpPr>
        <p:spPr bwMode="auto">
          <a:xfrm flipH="1" flipV="1">
            <a:off x="2169420" y="5397500"/>
            <a:ext cx="1905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8529" name="Line 17"/>
          <p:cNvSpPr>
            <a:spLocks noChangeShapeType="1"/>
          </p:cNvSpPr>
          <p:nvPr/>
        </p:nvSpPr>
        <p:spPr bwMode="auto">
          <a:xfrm flipH="1" flipV="1">
            <a:off x="2931420" y="5397500"/>
            <a:ext cx="1143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17"/>
                                        </p:tgtEl>
                                        <p:attrNameLst>
                                          <p:attrName>style.visibility</p:attrName>
                                        </p:attrNameLst>
                                      </p:cBhvr>
                                      <p:to>
                                        <p:strVal val="visible"/>
                                      </p:to>
                                    </p:set>
                                  </p:childTnLst>
                                  <p:subTnLst>
                                    <p:set>
                                      <p:cBhvr override="childStyle">
                                        <p:cTn dur="1" fill="hold" display="0" masterRel="nextClick" afterEffect="1"/>
                                        <p:tgtEl>
                                          <p:spTgt spid="4485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48518"/>
                                        </p:tgtEl>
                                        <p:attrNameLst>
                                          <p:attrName>style.visibility</p:attrName>
                                        </p:attrNameLst>
                                      </p:cBhvr>
                                      <p:to>
                                        <p:strVal val="visible"/>
                                      </p:to>
                                    </p:set>
                                  </p:childTnLst>
                                  <p:subTnLst>
                                    <p:set>
                                      <p:cBhvr override="childStyle">
                                        <p:cTn dur="1" fill="hold" display="0" masterRel="nextClick" afterEffect="1"/>
                                        <p:tgtEl>
                                          <p:spTgt spid="44851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8519"/>
                                        </p:tgtEl>
                                        <p:attrNameLst>
                                          <p:attrName>style.visibility</p:attrName>
                                        </p:attrNameLst>
                                      </p:cBhvr>
                                      <p:to>
                                        <p:strVal val="visible"/>
                                      </p:to>
                                    </p:set>
                                  </p:childTnLst>
                                  <p:subTnLst>
                                    <p:set>
                                      <p:cBhvr override="childStyle">
                                        <p:cTn dur="1" fill="hold" display="0" masterRel="nextClick" afterEffect="1"/>
                                        <p:tgtEl>
                                          <p:spTgt spid="44851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48520"/>
                                        </p:tgtEl>
                                        <p:attrNameLst>
                                          <p:attrName>style.visibility</p:attrName>
                                        </p:attrNameLst>
                                      </p:cBhvr>
                                      <p:to>
                                        <p:strVal val="visible"/>
                                      </p:to>
                                    </p:set>
                                  </p:childTnLst>
                                  <p:subTnLst>
                                    <p:set>
                                      <p:cBhvr override="childStyle">
                                        <p:cTn dur="1" fill="hold" display="0" masterRel="nextClick" afterEffect="1"/>
                                        <p:tgtEl>
                                          <p:spTgt spid="44852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8521"/>
                                        </p:tgtEl>
                                        <p:attrNameLst>
                                          <p:attrName>style.visibility</p:attrName>
                                        </p:attrNameLst>
                                      </p:cBhvr>
                                      <p:to>
                                        <p:strVal val="visible"/>
                                      </p:to>
                                    </p:set>
                                  </p:childTnLst>
                                  <p:subTnLst>
                                    <p:set>
                                      <p:cBhvr override="childStyle">
                                        <p:cTn dur="1" fill="hold" display="0" masterRel="nextClick" afterEffect="1"/>
                                        <p:tgtEl>
                                          <p:spTgt spid="44852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48522"/>
                                        </p:tgtEl>
                                        <p:attrNameLst>
                                          <p:attrName>style.visibility</p:attrName>
                                        </p:attrNameLst>
                                      </p:cBhvr>
                                      <p:to>
                                        <p:strVal val="visible"/>
                                      </p:to>
                                    </p:set>
                                  </p:childTnLst>
                                  <p:subTnLst>
                                    <p:set>
                                      <p:cBhvr override="childStyle">
                                        <p:cTn dur="1" fill="hold" display="0" masterRel="nextClick" afterEffect="1"/>
                                        <p:tgtEl>
                                          <p:spTgt spid="44852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8523"/>
                                        </p:tgtEl>
                                        <p:attrNameLst>
                                          <p:attrName>style.visibility</p:attrName>
                                        </p:attrNameLst>
                                      </p:cBhvr>
                                      <p:to>
                                        <p:strVal val="visible"/>
                                      </p:to>
                                    </p:set>
                                  </p:childTnLst>
                                  <p:subTnLst>
                                    <p:set>
                                      <p:cBhvr override="childStyle">
                                        <p:cTn dur="1" fill="hold" display="0" masterRel="nextClick" afterEffect="1"/>
                                        <p:tgtEl>
                                          <p:spTgt spid="448523"/>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448524"/>
                                        </p:tgtEl>
                                        <p:attrNameLst>
                                          <p:attrName>style.visibility</p:attrName>
                                        </p:attrNameLst>
                                      </p:cBhvr>
                                      <p:to>
                                        <p:strVal val="visible"/>
                                      </p:to>
                                    </p:set>
                                  </p:childTnLst>
                                  <p:subTnLst>
                                    <p:set>
                                      <p:cBhvr override="childStyle">
                                        <p:cTn dur="1" fill="hold" display="0" masterRel="nextClick" afterEffect="1"/>
                                        <p:tgtEl>
                                          <p:spTgt spid="44852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8525"/>
                                        </p:tgtEl>
                                        <p:attrNameLst>
                                          <p:attrName>style.visibility</p:attrName>
                                        </p:attrNameLst>
                                      </p:cBhvr>
                                      <p:to>
                                        <p:strVal val="visible"/>
                                      </p:to>
                                    </p:set>
                                  </p:childTnLst>
                                  <p:subTnLst>
                                    <p:set>
                                      <p:cBhvr override="childStyle">
                                        <p:cTn dur="1" fill="hold" display="0" masterRel="nextClick" afterEffect="1"/>
                                        <p:tgtEl>
                                          <p:spTgt spid="448525"/>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48526"/>
                                        </p:tgtEl>
                                        <p:attrNameLst>
                                          <p:attrName>style.visibility</p:attrName>
                                        </p:attrNameLst>
                                      </p:cBhvr>
                                      <p:to>
                                        <p:strVal val="visible"/>
                                      </p:to>
                                    </p:set>
                                  </p:childTnLst>
                                  <p:subTnLst>
                                    <p:set>
                                      <p:cBhvr override="childStyle">
                                        <p:cTn dur="1" fill="hold" display="0" masterRel="nextClick" afterEffect="1"/>
                                        <p:tgtEl>
                                          <p:spTgt spid="448526"/>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448527"/>
                                        </p:tgtEl>
                                        <p:attrNameLst>
                                          <p:attrName>style.visibility</p:attrName>
                                        </p:attrNameLst>
                                      </p:cBhvr>
                                      <p:to>
                                        <p:strVal val="visible"/>
                                      </p:to>
                                    </p:set>
                                  </p:childTnLst>
                                  <p:subTnLst>
                                    <p:set>
                                      <p:cBhvr override="childStyle">
                                        <p:cTn dur="1" fill="hold" display="0" masterRel="nextClick" afterEffect="1"/>
                                        <p:tgtEl>
                                          <p:spTgt spid="44852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448528"/>
                                        </p:tgtEl>
                                        <p:attrNameLst>
                                          <p:attrName>style.visibility</p:attrName>
                                        </p:attrNameLst>
                                      </p:cBhvr>
                                      <p:to>
                                        <p:strVal val="visible"/>
                                      </p:to>
                                    </p:set>
                                  </p:childTnLst>
                                  <p:subTnLst>
                                    <p:set>
                                      <p:cBhvr override="childStyle">
                                        <p:cTn dur="1" fill="hold" display="0" masterRel="nextClick" afterEffect="1"/>
                                        <p:tgtEl>
                                          <p:spTgt spid="448528"/>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448529"/>
                                        </p:tgtEl>
                                        <p:attrNameLst>
                                          <p:attrName>style.visibility</p:attrName>
                                        </p:attrNameLst>
                                      </p:cBhvr>
                                      <p:to>
                                        <p:strVal val="visible"/>
                                      </p:to>
                                    </p:set>
                                  </p:childTnLst>
                                  <p:subTnLst>
                                    <p:set>
                                      <p:cBhvr override="childStyle">
                                        <p:cTn dur="1" fill="hold" display="0" masterRel="nextClick" afterEffect="1"/>
                                        <p:tgtEl>
                                          <p:spTgt spid="44852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7" grpId="0" animBg="1"/>
      <p:bldP spid="448518" grpId="0" animBg="1"/>
      <p:bldP spid="448519" grpId="0" animBg="1"/>
      <p:bldP spid="448520" grpId="0" animBg="1"/>
      <p:bldP spid="448521" grpId="0" animBg="1"/>
      <p:bldP spid="448522" grpId="0" animBg="1"/>
      <p:bldP spid="448523" grpId="0" animBg="1"/>
      <p:bldP spid="448524" grpId="0" animBg="1"/>
      <p:bldP spid="448525" grpId="0" animBg="1"/>
      <p:bldP spid="448526" grpId="0" animBg="1"/>
      <p:bldP spid="448527" grpId="0" animBg="1"/>
      <p:bldP spid="448528" grpId="0" animBg="1"/>
      <p:bldP spid="4485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0826C6A-C1E6-4A4D-997B-627F0A159F2A}" type="slidenum">
              <a:rPr lang="en-US" altLang="zh-CN" sz="1200"/>
              <a:pPr>
                <a:spcAft>
                  <a:spcPct val="0"/>
                </a:spcAft>
                <a:buClrTx/>
                <a:buFontTx/>
                <a:buNone/>
              </a:pPr>
              <a:t>18</a:t>
            </a:fld>
            <a:endParaRPr lang="en-US" altLang="zh-CN" sz="1200"/>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180975" y="647699"/>
            <a:ext cx="8322704" cy="544830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6172200" y="4114800"/>
            <a:ext cx="27241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74A3E38-9AF1-4E36-907F-BC1B5F89BA74}" type="slidenum">
              <a:rPr lang="en-US" altLang="zh-CN" sz="1200">
                <a:latin typeface="微软雅黑" panose="020B0503020204020204" pitchFamily="34" charset="-122"/>
                <a:ea typeface="微软雅黑" panose="020B0503020204020204" pitchFamily="34" charset="-122"/>
              </a:rPr>
              <a:pPr>
                <a:spcAft>
                  <a:spcPct val="0"/>
                </a:spcAft>
                <a:buClrTx/>
                <a:buFontTx/>
                <a:buNone/>
              </a:pPr>
              <a:t>19</a:t>
            </a:fld>
            <a:endParaRPr lang="en-US" altLang="zh-CN" sz="1200">
              <a:latin typeface="微软雅黑" panose="020B0503020204020204" pitchFamily="34" charset="-122"/>
              <a:ea typeface="微软雅黑" panose="020B0503020204020204" pitchFamily="34" charset="-122"/>
            </a:endParaRPr>
          </a:p>
        </p:txBody>
      </p:sp>
      <p:graphicFrame>
        <p:nvGraphicFramePr>
          <p:cNvPr id="23555" name="Object 4"/>
          <p:cNvGraphicFramePr>
            <a:graphicFrameLocks noChangeAspect="1"/>
          </p:cNvGraphicFramePr>
          <p:nvPr>
            <p:ph/>
            <p:extLst>
              <p:ext uri="{D42A27DB-BD31-4B8C-83A1-F6EECF244321}">
                <p14:modId xmlns:p14="http://schemas.microsoft.com/office/powerpoint/2010/main" val="2155429047"/>
              </p:ext>
            </p:extLst>
          </p:nvPr>
        </p:nvGraphicFramePr>
        <p:xfrm>
          <a:off x="914400" y="1266825"/>
          <a:ext cx="6724650" cy="4427538"/>
        </p:xfrm>
        <a:graphic>
          <a:graphicData uri="http://schemas.openxmlformats.org/presentationml/2006/ole">
            <mc:AlternateContent xmlns:mc="http://schemas.openxmlformats.org/markup-compatibility/2006">
              <mc:Choice xmlns:v="urn:schemas-microsoft-com:vml" Requires="v">
                <p:oleObj spid="_x0000_s23559" name="Visio" r:id="rId3" imgW="6882276" imgH="4531236" progId="Visio.Drawing.11">
                  <p:embed/>
                </p:oleObj>
              </mc:Choice>
              <mc:Fallback>
                <p:oleObj name="Visio" r:id="rId3" imgW="6882276" imgH="4531236"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914400" y="1266825"/>
                        <a:ext cx="6724650" cy="442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4C5B639-EEBC-4B4D-A9C6-840762E399BA}" type="slidenum">
              <a:rPr lang="en-US" altLang="zh-CN" sz="1200"/>
              <a:pPr>
                <a:spcAft>
                  <a:spcPct val="0"/>
                </a:spcAft>
                <a:buClrTx/>
                <a:buFontTx/>
                <a:buNone/>
              </a:pPr>
              <a:t>2</a:t>
            </a:fld>
            <a:endParaRPr lang="en-US" altLang="zh-CN" sz="1200"/>
          </a:p>
        </p:txBody>
      </p:sp>
      <p:sp>
        <p:nvSpPr>
          <p:cNvPr id="5123" name="Rectangle 2"/>
          <p:cNvSpPr>
            <a:spLocks noChangeArrowheads="1"/>
          </p:cNvSpPr>
          <p:nvPr/>
        </p:nvSpPr>
        <p:spPr bwMode="auto">
          <a:xfrm>
            <a:off x="107950" y="1557338"/>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zh-CN" altLang="en-US" sz="3600">
                <a:solidFill>
                  <a:srgbClr val="D60093"/>
                </a:solidFill>
                <a:latin typeface="Arial Narrow" panose="020B0606020202030204" pitchFamily="34" charset="0"/>
                <a:ea typeface="黑体" panose="02010609060101010101" pitchFamily="49" charset="-122"/>
              </a:rPr>
              <a:t>学习目标：</a:t>
            </a:r>
          </a:p>
        </p:txBody>
      </p:sp>
      <p:sp>
        <p:nvSpPr>
          <p:cNvPr id="5124" name="Rectangle 3"/>
          <p:cNvSpPr>
            <a:spLocks noChangeArrowheads="1"/>
          </p:cNvSpPr>
          <p:nvPr/>
        </p:nvSpPr>
        <p:spPr bwMode="auto">
          <a:xfrm>
            <a:off x="762000" y="2276475"/>
            <a:ext cx="820261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Tahoma" panose="020B0604030504040204" pitchFamily="34" charset="0"/>
                <a:ea typeface="黑体" panose="02010609060101010101" pitchFamily="49" charset="-122"/>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Tahoma" panose="020B0604030504040204" pitchFamily="34" charset="0"/>
                <a:ea typeface="楷体_GB2312" pitchFamily="49" charset="-122"/>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Tahoma" panose="020B0604030504040204" pitchFamily="34" charset="0"/>
                <a:ea typeface="华文新魏" panose="02010800040101010101" pitchFamily="2" charset="-122"/>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9pPr>
          </a:lstStyle>
          <a:p>
            <a:pPr eaLnBrk="1" hangingPunct="1"/>
            <a:r>
              <a:rPr lang="zh-CN" altLang="en-US" sz="2800" dirty="0">
                <a:latin typeface="Arial Narrow" panose="020B0606020202030204" pitchFamily="34" charset="0"/>
              </a:rPr>
              <a:t>指针和引用的异同</a:t>
            </a:r>
          </a:p>
          <a:p>
            <a:pPr eaLnBrk="1" hangingPunct="1"/>
            <a:r>
              <a:rPr lang="zh-CN" altLang="en-US" sz="2800" dirty="0">
                <a:latin typeface="Arial Narrow" panose="020B0606020202030204" pitchFamily="34" charset="0"/>
              </a:rPr>
              <a:t>指针作为参数传递给函数</a:t>
            </a:r>
          </a:p>
          <a:p>
            <a:pPr eaLnBrk="1" hangingPunct="1"/>
            <a:r>
              <a:rPr lang="zh-CN" altLang="en-US" sz="2800" dirty="0">
                <a:latin typeface="Arial Narrow" panose="020B0606020202030204" pitchFamily="34" charset="0"/>
              </a:rPr>
              <a:t>基于指针的 </a:t>
            </a:r>
            <a:r>
              <a:rPr lang="en-US" altLang="zh-CN" sz="2800" dirty="0">
                <a:latin typeface="Arial Narrow" panose="020B0606020202030204" pitchFamily="34" charset="0"/>
              </a:rPr>
              <a:t>C </a:t>
            </a:r>
            <a:r>
              <a:rPr lang="zh-CN" altLang="en-US" sz="2800" dirty="0">
                <a:latin typeface="Arial Narrow" panose="020B0606020202030204" pitchFamily="34" charset="0"/>
              </a:rPr>
              <a:t>风格的字符串</a:t>
            </a:r>
          </a:p>
          <a:p>
            <a:pPr eaLnBrk="1" hangingPunct="1"/>
            <a:r>
              <a:rPr lang="zh-CN" altLang="en-US" sz="2800" dirty="0">
                <a:latin typeface="Arial Narrow" panose="020B0606020202030204" pitchFamily="34" charset="0"/>
              </a:rPr>
              <a:t>指针和数组的关系</a:t>
            </a:r>
          </a:p>
          <a:p>
            <a:pPr eaLnBrk="1" hangingPunct="1"/>
            <a:r>
              <a:rPr lang="zh-CN" altLang="en-US" sz="2800" dirty="0">
                <a:latin typeface="Arial Narrow" panose="020B0606020202030204" pitchFamily="34" charset="0"/>
              </a:rPr>
              <a:t>函数指针</a:t>
            </a:r>
          </a:p>
        </p:txBody>
      </p:sp>
      <p:sp>
        <p:nvSpPr>
          <p:cNvPr id="5125" name="Rectangle 4"/>
          <p:cNvSpPr>
            <a:spLocks noGrp="1" noRot="1" noChangeArrowheads="1"/>
          </p:cNvSpPr>
          <p:nvPr>
            <p:ph type="title"/>
          </p:nvPr>
        </p:nvSpPr>
        <p:spPr>
          <a:xfrm>
            <a:off x="76200" y="609600"/>
            <a:ext cx="8763000" cy="99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lang="zh-CN" altLang="en-US" sz="4000" smtClean="0">
                <a:latin typeface="Arial Narrow" panose="020B0606020202030204" pitchFamily="34" charset="0"/>
                <a:ea typeface="黑体" panose="02010609060101010101" pitchFamily="49" charset="-122"/>
              </a:rPr>
              <a:t>第五讲 指针和基于指针的字符串</a:t>
            </a:r>
            <a:endParaRPr lang="zh-CN" altLang="en-US" sz="4000" smtClean="0">
              <a:latin typeface="Arial Narrow" panose="020B0606020202030204" pitchFamily="34" charset="0"/>
            </a:endParaRPr>
          </a:p>
        </p:txBody>
      </p:sp>
      <p:pic>
        <p:nvPicPr>
          <p:cNvPr id="5126" name="Picture 5" descr="profes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14400"/>
            <a:ext cx="1752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B95B15E-0659-4A9F-8C33-64574E116857}" type="slidenum">
              <a:rPr lang="en-US" altLang="zh-CN" sz="1200"/>
              <a:pPr>
                <a:spcAft>
                  <a:spcPct val="0"/>
                </a:spcAft>
                <a:buClrTx/>
                <a:buFontTx/>
                <a:buNone/>
              </a:pPr>
              <a:t>20</a:t>
            </a:fld>
            <a:endParaRPr lang="en-US" altLang="zh-CN" sz="1200"/>
          </a:p>
        </p:txBody>
      </p:sp>
      <p:sp>
        <p:nvSpPr>
          <p:cNvPr id="24579"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2800" b="1" dirty="0">
                <a:solidFill>
                  <a:srgbClr val="051AB3"/>
                </a:solidFill>
                <a:latin typeface="Arial Narrow" panose="020B0606020202030204" pitchFamily="34" charset="0"/>
                <a:ea typeface="黑体" panose="02010609060101010101" pitchFamily="49" charset="-122"/>
              </a:rPr>
              <a:t>4 Passing Arguments to Functions by Reference with Pointers</a:t>
            </a:r>
          </a:p>
        </p:txBody>
      </p:sp>
      <p:sp>
        <p:nvSpPr>
          <p:cNvPr id="24580" name="Rectangle 3"/>
          <p:cNvSpPr>
            <a:spLocks noChangeArrowheads="1"/>
          </p:cNvSpPr>
          <p:nvPr/>
        </p:nvSpPr>
        <p:spPr bwMode="black">
          <a:xfrm>
            <a:off x="762000" y="2027238"/>
            <a:ext cx="8229600" cy="32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Tahoma" panose="020B0604030504040204" pitchFamily="34" charset="0"/>
                <a:ea typeface="黑体" panose="02010609060101010101" pitchFamily="49" charset="-122"/>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Tahoma" panose="020B0604030504040204" pitchFamily="34" charset="0"/>
                <a:ea typeface="楷体_GB2312" pitchFamily="49" charset="-122"/>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Tahoma" panose="020B0604030504040204" pitchFamily="34" charset="0"/>
                <a:ea typeface="华文新魏" panose="02010800040101010101" pitchFamily="2" charset="-122"/>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9pPr>
          </a:lstStyle>
          <a:p>
            <a:pPr eaLnBrk="1" hangingPunct="1">
              <a:lnSpc>
                <a:spcPct val="120000"/>
              </a:lnSpc>
            </a:pPr>
            <a:r>
              <a:rPr lang="zh-CN" altLang="en-US" sz="2800" b="1" dirty="0">
                <a:latin typeface="Arial Narrow" panose="020B0606020202030204" pitchFamily="34" charset="0"/>
              </a:rPr>
              <a:t>一个函数只能返回一个值</a:t>
            </a:r>
          </a:p>
          <a:p>
            <a:pPr eaLnBrk="1" hangingPunct="1">
              <a:lnSpc>
                <a:spcPct val="120000"/>
              </a:lnSpc>
            </a:pPr>
            <a:r>
              <a:rPr lang="zh-CN" altLang="en-US" sz="2800" b="1" dirty="0">
                <a:latin typeface="Arial Narrow" panose="020B0606020202030204" pitchFamily="34" charset="0"/>
              </a:rPr>
              <a:t>使用引用参数向函数进行参数传递</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函数可以修改参数的原始值</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函数可以返回“多个值”</a:t>
            </a:r>
          </a:p>
        </p:txBody>
      </p:sp>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F1106EA-7054-4F03-9A9E-E028CE3CBECE}" type="slidenum">
              <a:rPr lang="en-US" altLang="zh-CN" sz="1200"/>
              <a:pPr>
                <a:spcAft>
                  <a:spcPct val="0"/>
                </a:spcAft>
                <a:buClrTx/>
                <a:buFontTx/>
                <a:buNone/>
              </a:pPr>
              <a:t>21</a:t>
            </a:fld>
            <a:endParaRPr lang="en-US" altLang="zh-CN" sz="1200"/>
          </a:p>
        </p:txBody>
      </p:sp>
      <p:sp>
        <p:nvSpPr>
          <p:cNvPr id="25603"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2800" b="1" dirty="0">
                <a:solidFill>
                  <a:srgbClr val="051AB3"/>
                </a:solidFill>
                <a:latin typeface="Arial Narrow" panose="020B0606020202030204" pitchFamily="34" charset="0"/>
                <a:ea typeface="黑体" panose="02010609060101010101" pitchFamily="49" charset="-122"/>
              </a:rPr>
              <a:t>4 Passing Arguments to Functions by Reference with Pointers</a:t>
            </a:r>
          </a:p>
        </p:txBody>
      </p:sp>
      <p:sp>
        <p:nvSpPr>
          <p:cNvPr id="25604" name="Rectangle 3"/>
          <p:cNvSpPr>
            <a:spLocks noGrp="1" noChangeArrowheads="1"/>
          </p:cNvSpPr>
          <p:nvPr>
            <p:ph type="body" idx="1"/>
          </p:nvPr>
        </p:nvSpPr>
        <p:spPr>
          <a:xfrm>
            <a:off x="152400" y="2103438"/>
            <a:ext cx="8763000" cy="3230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rPr>
              <a:t>使用指针参数按引用传递</a:t>
            </a:r>
          </a:p>
          <a:p>
            <a:pPr lvl="1" eaLnBrk="1" hangingPunct="1">
              <a:lnSpc>
                <a:spcPct val="120000"/>
              </a:lnSpc>
            </a:pPr>
            <a:r>
              <a:rPr lang="zh-CN" altLang="en-US" sz="2400" dirty="0" smtClean="0">
                <a:latin typeface="微软雅黑" panose="020B0503020204020204" pitchFamily="34" charset="-122"/>
                <a:ea typeface="微软雅黑" panose="020B0503020204020204" pitchFamily="34" charset="-122"/>
              </a:rPr>
              <a:t>使用 </a:t>
            </a:r>
            <a:r>
              <a:rPr lang="en-US" altLang="zh-CN" sz="2400" dirty="0" smtClean="0">
                <a:latin typeface="微软雅黑" panose="020B0503020204020204" pitchFamily="34" charset="-122"/>
                <a:ea typeface="微软雅黑" panose="020B0503020204020204" pitchFamily="34" charset="-122"/>
              </a:rPr>
              <a:t>&amp; </a:t>
            </a:r>
            <a:r>
              <a:rPr lang="zh-CN" altLang="en-US" sz="2400" dirty="0" smtClean="0">
                <a:latin typeface="微软雅黑" panose="020B0503020204020204" pitchFamily="34" charset="-122"/>
                <a:ea typeface="微软雅黑" panose="020B0503020204020204" pitchFamily="34" charset="-122"/>
              </a:rPr>
              <a:t>运算符传递参数地址</a:t>
            </a:r>
          </a:p>
          <a:p>
            <a:pPr lvl="1" eaLnBrk="1" hangingPunct="1">
              <a:lnSpc>
                <a:spcPct val="120000"/>
              </a:lnSpc>
            </a:pPr>
            <a:r>
              <a:rPr lang="zh-CN" altLang="en-US" sz="2400" dirty="0" smtClean="0">
                <a:latin typeface="微软雅黑" panose="020B0503020204020204" pitchFamily="34" charset="-122"/>
                <a:ea typeface="微软雅黑" panose="020B0503020204020204" pitchFamily="34" charset="-122"/>
              </a:rPr>
              <a:t>如果实参是数组，因为数组名即为数组首地址，故数组名前无须再加“</a:t>
            </a:r>
            <a:r>
              <a:rPr lang="en-US" altLang="zh-CN" sz="2400" dirty="0" smtClean="0">
                <a:latin typeface="微软雅黑" panose="020B0503020204020204" pitchFamily="34" charset="-122"/>
                <a:ea typeface="微软雅黑" panose="020B0503020204020204" pitchFamily="34" charset="-122"/>
              </a:rPr>
              <a:t>&amp;”</a:t>
            </a:r>
          </a:p>
          <a:p>
            <a:pPr lvl="1" eaLnBrk="1" hangingPunct="1">
              <a:lnSpc>
                <a:spcPct val="120000"/>
              </a:lnSpc>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运算符在函数内部用做参数的别名来使用</a:t>
            </a:r>
          </a:p>
        </p:txBody>
      </p:sp>
    </p:spTree>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05EF768-E3F5-4D40-874A-6A92A8FAACF0}" type="slidenum">
              <a:rPr lang="en-US" altLang="zh-CN" sz="1200"/>
              <a:pPr>
                <a:spcAft>
                  <a:spcPct val="0"/>
                </a:spcAft>
                <a:buClrTx/>
                <a:buFontTx/>
                <a:buNone/>
              </a:pPr>
              <a:t>22</a:t>
            </a:fld>
            <a:endParaRPr lang="en-US" altLang="zh-CN" sz="1200"/>
          </a:p>
        </p:txBody>
      </p:sp>
      <p:sp>
        <p:nvSpPr>
          <p:cNvPr id="26627" name="Rectangle 2"/>
          <p:cNvSpPr>
            <a:spLocks noGrp="1" noChangeArrowheads="1"/>
          </p:cNvSpPr>
          <p:nvPr>
            <p:ph type="title"/>
          </p:nvPr>
        </p:nvSpPr>
        <p:spPr>
          <a:xfrm>
            <a:off x="1162050" y="6227338"/>
            <a:ext cx="5753100" cy="31115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lang="en-US" altLang="zh-CN" sz="1800" dirty="0" smtClean="0">
                <a:solidFill>
                  <a:srgbClr val="000000"/>
                </a:solidFill>
                <a:ea typeface="宋体" panose="02010600030101010101" pitchFamily="2" charset="-122"/>
                <a:cs typeface="Times New Roman" panose="02020603050405020304" pitchFamily="18" charset="0"/>
              </a:rPr>
              <a:t>Pass-by-value analysis of the program</a:t>
            </a:r>
          </a:p>
        </p:txBody>
      </p:sp>
      <p:pic>
        <p:nvPicPr>
          <p:cNvPr id="26628" name="Picture 3" descr="AAEMZIT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1828800" y="609600"/>
            <a:ext cx="4267200" cy="5562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9" name="Line 4"/>
          <p:cNvSpPr>
            <a:spLocks noChangeShapeType="1"/>
          </p:cNvSpPr>
          <p:nvPr/>
        </p:nvSpPr>
        <p:spPr bwMode="black">
          <a:xfrm flipV="1">
            <a:off x="4038600" y="2133600"/>
            <a:ext cx="10668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0" name="Line 5"/>
          <p:cNvSpPr>
            <a:spLocks noChangeShapeType="1"/>
          </p:cNvSpPr>
          <p:nvPr/>
        </p:nvSpPr>
        <p:spPr bwMode="black">
          <a:xfrm flipV="1">
            <a:off x="4038600" y="2133600"/>
            <a:ext cx="1066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1" name="Line 6"/>
          <p:cNvSpPr>
            <a:spLocks noChangeShapeType="1"/>
          </p:cNvSpPr>
          <p:nvPr/>
        </p:nvSpPr>
        <p:spPr bwMode="black">
          <a:xfrm flipH="1">
            <a:off x="5257800" y="32004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2" name="Line 7"/>
          <p:cNvSpPr>
            <a:spLocks noChangeShapeType="1"/>
          </p:cNvSpPr>
          <p:nvPr/>
        </p:nvSpPr>
        <p:spPr bwMode="black">
          <a:xfrm flipH="1">
            <a:off x="3657600" y="3505200"/>
            <a:ext cx="12954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3" name="Line 8"/>
          <p:cNvSpPr>
            <a:spLocks noChangeShapeType="1"/>
          </p:cNvSpPr>
          <p:nvPr/>
        </p:nvSpPr>
        <p:spPr bwMode="black">
          <a:xfrm flipH="1">
            <a:off x="3657600" y="3505200"/>
            <a:ext cx="1066800" cy="11430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4" name="Line 9"/>
          <p:cNvSpPr>
            <a:spLocks noChangeShapeType="1"/>
          </p:cNvSpPr>
          <p:nvPr/>
        </p:nvSpPr>
        <p:spPr bwMode="black">
          <a:xfrm flipV="1">
            <a:off x="3657600" y="55626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B9BDCA2-C6E9-4394-9721-A94E4DD4FF4A}" type="slidenum">
              <a:rPr lang="en-US" altLang="zh-CN" sz="1200"/>
              <a:pPr>
                <a:spcAft>
                  <a:spcPct val="0"/>
                </a:spcAft>
                <a:buClrTx/>
                <a:buFontTx/>
                <a:buNone/>
              </a:pPr>
              <a:t>23</a:t>
            </a:fld>
            <a:endParaRPr lang="en-US" altLang="zh-CN" sz="1200"/>
          </a:p>
        </p:txBody>
      </p:sp>
      <p:sp>
        <p:nvSpPr>
          <p:cNvPr id="27651" name="Rectangle 2"/>
          <p:cNvSpPr>
            <a:spLocks noGrp="1" noChangeArrowheads="1"/>
          </p:cNvSpPr>
          <p:nvPr>
            <p:ph type="title"/>
          </p:nvPr>
        </p:nvSpPr>
        <p:spPr>
          <a:xfrm>
            <a:off x="0" y="6096000"/>
            <a:ext cx="8745538" cy="31115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zh-CN" sz="1600" smtClean="0">
                <a:solidFill>
                  <a:srgbClr val="000000"/>
                </a:solidFill>
                <a:ea typeface="宋体" panose="02010600030101010101" pitchFamily="2" charset="-122"/>
                <a:cs typeface="Times New Roman" panose="02020603050405020304" pitchFamily="18" charset="0"/>
              </a:rPr>
              <a:t>Pass-by-reference analysis (with a pointer argument) of the program</a:t>
            </a:r>
          </a:p>
        </p:txBody>
      </p:sp>
      <p:pic>
        <p:nvPicPr>
          <p:cNvPr id="27652" name="Picture 3" descr="AAEMZIU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09600"/>
            <a:ext cx="61722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D8ADF23-FD7A-40EB-A3D6-823E0C69BF98}" type="slidenum">
              <a:rPr lang="en-US" altLang="zh-CN" sz="1200"/>
              <a:pPr>
                <a:spcAft>
                  <a:spcPct val="0"/>
                </a:spcAft>
                <a:buClrTx/>
                <a:buFontTx/>
                <a:buNone/>
              </a:pPr>
              <a:t>24</a:t>
            </a:fld>
            <a:endParaRPr lang="en-US" altLang="zh-CN" sz="1200"/>
          </a:p>
        </p:txBody>
      </p:sp>
      <p:sp>
        <p:nvSpPr>
          <p:cNvPr id="2867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Using const with Pointers</a:t>
            </a:r>
          </a:p>
        </p:txBody>
      </p:sp>
      <p:sp>
        <p:nvSpPr>
          <p:cNvPr id="28676" name="Rectangle 3"/>
          <p:cNvSpPr>
            <a:spLocks noGrp="1" noChangeArrowheads="1"/>
          </p:cNvSpPr>
          <p:nvPr>
            <p:ph type="body" idx="1"/>
          </p:nvPr>
        </p:nvSpPr>
        <p:spPr>
          <a:xfrm>
            <a:off x="152400" y="1646238"/>
            <a:ext cx="8839200" cy="3840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200" b="1" dirty="0" smtClean="0">
                <a:latin typeface="Arial Narrow" panose="020B0606020202030204" pitchFamily="34" charset="0"/>
              </a:rPr>
              <a:t>Principle of least privilege (</a:t>
            </a:r>
            <a:r>
              <a:rPr lang="zh-CN" altLang="en-US" sz="3200" b="1" dirty="0" smtClean="0">
                <a:latin typeface="Arial Narrow" panose="020B0606020202030204" pitchFamily="34" charset="0"/>
              </a:rPr>
              <a:t>最低权限原则</a:t>
            </a:r>
            <a:r>
              <a:rPr lang="en-US" altLang="zh-CN" sz="3200" b="1" dirty="0" smtClean="0">
                <a:latin typeface="Arial Narrow" panose="020B0606020202030204" pitchFamily="34" charset="0"/>
              </a:rPr>
              <a:t>)</a:t>
            </a:r>
          </a:p>
          <a:p>
            <a:pPr lvl="1" eaLnBrk="1" hangingPunct="1">
              <a:lnSpc>
                <a:spcPct val="120000"/>
              </a:lnSpc>
            </a:pPr>
            <a:r>
              <a:rPr lang="zh-CN" altLang="en-US" sz="2800" b="1" dirty="0" smtClean="0">
                <a:latin typeface="楷体" panose="02010609060101010101" pitchFamily="49" charset="-122"/>
                <a:ea typeface="楷体" panose="02010609060101010101" pitchFamily="49" charset="-122"/>
              </a:rPr>
              <a:t>只需授予函数完成任务所需要的权限即可</a:t>
            </a:r>
          </a:p>
          <a:p>
            <a:pPr lvl="1" eaLnBrk="1" hangingPunct="1">
              <a:lnSpc>
                <a:spcPct val="120000"/>
              </a:lnSpc>
            </a:pPr>
            <a:r>
              <a:rPr lang="zh-CN" altLang="en-US" sz="2800" b="1" dirty="0" smtClean="0">
                <a:latin typeface="楷体" panose="02010609060101010101" pitchFamily="49" charset="-122"/>
                <a:ea typeface="楷体" panose="02010609060101010101" pitchFamily="49" charset="-122"/>
              </a:rPr>
              <a:t>例如：打印数组元素的函数</a:t>
            </a:r>
          </a:p>
          <a:p>
            <a:pPr lvl="2" eaLnBrk="1" hangingPunct="1">
              <a:lnSpc>
                <a:spcPct val="120000"/>
              </a:lnSpc>
            </a:pPr>
            <a:r>
              <a:rPr lang="zh-CN" altLang="en-US" sz="2800" b="1" dirty="0" smtClean="0">
                <a:latin typeface="Consolas" panose="020B0609020204030204" pitchFamily="49" charset="0"/>
              </a:rPr>
              <a:t>数组元素应为 </a:t>
            </a:r>
            <a:r>
              <a:rPr lang="en-US" altLang="zh-CN" sz="2800" b="1" dirty="0" err="1" smtClean="0">
                <a:latin typeface="Consolas" panose="020B0609020204030204" pitchFamily="49" charset="0"/>
              </a:rPr>
              <a:t>const</a:t>
            </a:r>
            <a:r>
              <a:rPr lang="zh-CN" altLang="en-US" sz="2800" b="1" dirty="0" smtClean="0">
                <a:latin typeface="Consolas" panose="020B0609020204030204" pitchFamily="49" charset="0"/>
              </a:rPr>
              <a:t>，不需要修改的权限</a:t>
            </a:r>
          </a:p>
          <a:p>
            <a:pPr lvl="2" eaLnBrk="1" hangingPunct="1">
              <a:lnSpc>
                <a:spcPct val="120000"/>
              </a:lnSpc>
            </a:pPr>
            <a:r>
              <a:rPr lang="zh-CN" altLang="en-US" sz="2800" b="1" dirty="0" smtClean="0">
                <a:latin typeface="Consolas" panose="020B0609020204030204" pitchFamily="49" charset="0"/>
              </a:rPr>
              <a:t>数组长度应为 </a:t>
            </a:r>
            <a:r>
              <a:rPr lang="en-US" altLang="zh-CN" sz="2800" b="1" dirty="0" err="1" smtClean="0">
                <a:latin typeface="Consolas" panose="020B0609020204030204" pitchFamily="49" charset="0"/>
              </a:rPr>
              <a:t>const</a:t>
            </a:r>
            <a:r>
              <a:rPr lang="zh-CN" altLang="en-US" sz="2800" b="1" dirty="0" smtClean="0">
                <a:latin typeface="Consolas" panose="020B0609020204030204" pitchFamily="49" charset="0"/>
              </a:rPr>
              <a:t>，不需要修改的权限</a:t>
            </a:r>
          </a:p>
        </p:txBody>
      </p:sp>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91EF01E-1FF5-4D03-B281-CE927BD6E58A}" type="slidenum">
              <a:rPr lang="en-US" altLang="zh-CN" sz="1200"/>
              <a:pPr>
                <a:spcAft>
                  <a:spcPct val="0"/>
                </a:spcAft>
                <a:buClrTx/>
                <a:buFontTx/>
                <a:buNone/>
              </a:pPr>
              <a:t>25</a:t>
            </a:fld>
            <a:endParaRPr lang="en-US" altLang="zh-CN" sz="1200"/>
          </a:p>
        </p:txBody>
      </p:sp>
      <p:sp>
        <p:nvSpPr>
          <p:cNvPr id="2969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Using const with Pointers</a:t>
            </a:r>
          </a:p>
        </p:txBody>
      </p:sp>
      <p:sp>
        <p:nvSpPr>
          <p:cNvPr id="29700" name="Rectangle 3"/>
          <p:cNvSpPr>
            <a:spLocks noGrp="1" noChangeArrowheads="1"/>
          </p:cNvSpPr>
          <p:nvPr>
            <p:ph type="body" idx="1"/>
          </p:nvPr>
        </p:nvSpPr>
        <p:spPr>
          <a:xfrm>
            <a:off x="152400" y="1557338"/>
            <a:ext cx="8839200" cy="45386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rPr>
              <a:t>const pointers(</a:t>
            </a:r>
            <a:r>
              <a:rPr lang="zh-CN" altLang="en-US" sz="3200" b="1" smtClean="0">
                <a:latin typeface="Arial Narrow" panose="020B0606020202030204" pitchFamily="34" charset="0"/>
              </a:rPr>
              <a:t>写在哪个前面就是修饰哪个</a:t>
            </a:r>
            <a:r>
              <a:rPr lang="en-US" altLang="zh-CN" sz="3600" b="1" smtClean="0">
                <a:latin typeface="Arial Narrow" panose="020B0606020202030204" pitchFamily="34" charset="0"/>
              </a:rPr>
              <a:t>)</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Constant pointer to a </a:t>
            </a:r>
            <a:r>
              <a:rPr lang="en-US" altLang="zh-CN" sz="3100" b="1" smtClean="0">
                <a:solidFill>
                  <a:srgbClr val="FF3300"/>
                </a:solidFill>
                <a:latin typeface="Arial Narrow" panose="020B0606020202030204" pitchFamily="34" charset="0"/>
                <a:ea typeface="黑体" panose="02010609060101010101" pitchFamily="49" charset="-122"/>
              </a:rPr>
              <a:t>non-constant int</a:t>
            </a:r>
          </a:p>
          <a:p>
            <a:pPr lvl="3" eaLnBrk="1" hangingPunct="1">
              <a:lnSpc>
                <a:spcPct val="120000"/>
              </a:lnSpc>
            </a:pPr>
            <a:r>
              <a:rPr lang="en-US" altLang="zh-CN" sz="2400" b="1" smtClean="0">
                <a:latin typeface="Arial Narrow" panose="020B0606020202030204" pitchFamily="34" charset="0"/>
                <a:ea typeface="黑体" panose="02010609060101010101" pitchFamily="49" charset="-122"/>
              </a:rPr>
              <a:t>int *</a:t>
            </a:r>
            <a:r>
              <a:rPr lang="en-US" altLang="zh-CN" sz="2400" b="1" i="1" u="sng" smtClean="0">
                <a:solidFill>
                  <a:srgbClr val="FF3300"/>
                </a:solidFill>
                <a:latin typeface="Arial Narrow" panose="020B0606020202030204" pitchFamily="34" charset="0"/>
                <a:ea typeface="黑体" panose="02010609060101010101" pitchFamily="49" charset="-122"/>
              </a:rPr>
              <a:t>const myPtr</a:t>
            </a:r>
            <a:r>
              <a:rPr lang="en-US" altLang="zh-CN" sz="2400" b="1" smtClean="0">
                <a:latin typeface="Arial Narrow" panose="020B0606020202030204" pitchFamily="34" charset="0"/>
                <a:ea typeface="黑体" panose="02010609060101010101" pitchFamily="49" charset="-122"/>
              </a:rPr>
              <a:t> = &amp;x;</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Non-constant pointer to a </a:t>
            </a:r>
            <a:r>
              <a:rPr lang="en-US" altLang="zh-CN" sz="3100" b="1" smtClean="0">
                <a:solidFill>
                  <a:srgbClr val="FF3300"/>
                </a:solidFill>
                <a:latin typeface="Arial Narrow" panose="020B0606020202030204" pitchFamily="34" charset="0"/>
                <a:ea typeface="黑体" panose="02010609060101010101" pitchFamily="49" charset="-122"/>
              </a:rPr>
              <a:t>constant int</a:t>
            </a:r>
          </a:p>
          <a:p>
            <a:pPr lvl="3" eaLnBrk="1" hangingPunct="1">
              <a:lnSpc>
                <a:spcPct val="120000"/>
              </a:lnSpc>
            </a:pPr>
            <a:r>
              <a:rPr lang="en-US" altLang="zh-CN" sz="2400" b="1" i="1" u="sng" smtClean="0">
                <a:solidFill>
                  <a:srgbClr val="FF3300"/>
                </a:solidFill>
                <a:latin typeface="Arial Narrow" panose="020B0606020202030204" pitchFamily="34" charset="0"/>
                <a:ea typeface="黑体" panose="02010609060101010101" pitchFamily="49" charset="-122"/>
              </a:rPr>
              <a:t>const int</a:t>
            </a:r>
            <a:r>
              <a:rPr lang="en-US" altLang="zh-CN" sz="2400" b="1" smtClean="0">
                <a:latin typeface="Arial Narrow" panose="020B0606020202030204" pitchFamily="34" charset="0"/>
                <a:ea typeface="黑体" panose="02010609060101010101" pitchFamily="49" charset="-122"/>
              </a:rPr>
              <a:t> *myPtr = &amp;x;</a:t>
            </a:r>
          </a:p>
          <a:p>
            <a:pPr lvl="1" eaLnBrk="1" hangingPunct="1">
              <a:lnSpc>
                <a:spcPct val="120000"/>
              </a:lnSpc>
            </a:pPr>
            <a:r>
              <a:rPr lang="en-US" altLang="zh-CN" sz="3100" b="1" smtClean="0">
                <a:solidFill>
                  <a:srgbClr val="FF3300"/>
                </a:solidFill>
                <a:latin typeface="Arial Narrow" panose="020B0606020202030204" pitchFamily="34" charset="0"/>
                <a:ea typeface="黑体" panose="02010609060101010101" pitchFamily="49" charset="-122"/>
              </a:rPr>
              <a:t>Constant pointer</a:t>
            </a:r>
            <a:r>
              <a:rPr lang="en-US" altLang="zh-CN" sz="3100" b="1" smtClean="0">
                <a:latin typeface="Arial Narrow" panose="020B0606020202030204" pitchFamily="34" charset="0"/>
                <a:ea typeface="黑体" panose="02010609060101010101" pitchFamily="49" charset="-122"/>
              </a:rPr>
              <a:t> to a </a:t>
            </a:r>
            <a:r>
              <a:rPr lang="en-US" altLang="zh-CN" sz="3100" b="1" smtClean="0">
                <a:solidFill>
                  <a:srgbClr val="FF3300"/>
                </a:solidFill>
                <a:latin typeface="Arial Narrow" panose="020B0606020202030204" pitchFamily="34" charset="0"/>
                <a:ea typeface="黑体" panose="02010609060101010101" pitchFamily="49" charset="-122"/>
              </a:rPr>
              <a:t>constant int</a:t>
            </a:r>
          </a:p>
          <a:p>
            <a:pPr lvl="3" eaLnBrk="1" hangingPunct="1">
              <a:lnSpc>
                <a:spcPct val="120000"/>
              </a:lnSpc>
            </a:pPr>
            <a:r>
              <a:rPr lang="en-US" altLang="zh-CN" sz="2400" b="1" smtClean="0">
                <a:solidFill>
                  <a:srgbClr val="FF3300"/>
                </a:solidFill>
                <a:latin typeface="Arial Narrow" panose="020B0606020202030204" pitchFamily="34" charset="0"/>
                <a:ea typeface="黑体" panose="02010609060101010101" pitchFamily="49" charset="-122"/>
              </a:rPr>
              <a:t>const</a:t>
            </a:r>
            <a:r>
              <a:rPr lang="en-US" altLang="zh-CN" sz="2400" b="1" smtClean="0">
                <a:latin typeface="Arial Narrow" panose="020B0606020202030204" pitchFamily="34" charset="0"/>
                <a:ea typeface="黑体" panose="02010609060101010101" pitchFamily="49" charset="-122"/>
              </a:rPr>
              <a:t> int *</a:t>
            </a:r>
            <a:r>
              <a:rPr lang="en-US" altLang="zh-CN" sz="2400" b="1" smtClean="0">
                <a:solidFill>
                  <a:srgbClr val="FF3300"/>
                </a:solidFill>
                <a:latin typeface="Arial Narrow" panose="020B0606020202030204" pitchFamily="34" charset="0"/>
                <a:ea typeface="黑体" panose="02010609060101010101" pitchFamily="49" charset="-122"/>
              </a:rPr>
              <a:t>const</a:t>
            </a:r>
            <a:r>
              <a:rPr lang="en-US" altLang="zh-CN" sz="2400" b="1" smtClean="0">
                <a:latin typeface="Arial Narrow" panose="020B0606020202030204" pitchFamily="34" charset="0"/>
                <a:ea typeface="黑体" panose="02010609060101010101" pitchFamily="49" charset="-122"/>
              </a:rPr>
              <a:t> Ptr = &amp;x;</a:t>
            </a:r>
          </a:p>
        </p:txBody>
      </p:sp>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2"/>
          <p:cNvSpPr>
            <a:spLocks noGrp="1"/>
          </p:cNvSpPr>
          <p:nvPr>
            <p:ph type="sldNum" sz="quarter" idx="10"/>
          </p:nvPr>
        </p:nvSpPr>
        <p:spPr>
          <a:xfrm>
            <a:off x="4350326" y="6584950"/>
            <a:ext cx="374073" cy="244475"/>
          </a:xfrm>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E4DC8E2-310E-45C2-A471-21FBE6E61C8A}" type="slidenum">
              <a:rPr lang="en-US" altLang="zh-CN" sz="1200">
                <a:latin typeface="微软雅黑" panose="020B0503020204020204" pitchFamily="34" charset="-122"/>
                <a:ea typeface="微软雅黑" panose="020B0503020204020204" pitchFamily="34" charset="-122"/>
              </a:rPr>
              <a:pPr>
                <a:spcAft>
                  <a:spcPct val="0"/>
                </a:spcAft>
                <a:buClrTx/>
                <a:buFontTx/>
                <a:buNone/>
              </a:pPr>
              <a:t>26</a:t>
            </a:fld>
            <a:endParaRPr lang="en-US" altLang="zh-CN" sz="1200">
              <a:latin typeface="微软雅黑" panose="020B0503020204020204" pitchFamily="34" charset="-122"/>
              <a:ea typeface="微软雅黑" panose="020B0503020204020204" pitchFamily="34" charset="-122"/>
            </a:endParaRPr>
          </a:p>
        </p:txBody>
      </p:sp>
      <p:sp>
        <p:nvSpPr>
          <p:cNvPr id="30723" name="Text Box 6"/>
          <p:cNvSpPr txBox="1">
            <a:spLocks noChangeArrowheads="1"/>
          </p:cNvSpPr>
          <p:nvPr/>
        </p:nvSpPr>
        <p:spPr bwMode="black">
          <a:xfrm>
            <a:off x="4038600" y="1981200"/>
            <a:ext cx="41148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非 </a:t>
            </a:r>
            <a:r>
              <a:rPr lang="en-US" altLang="zh-CN" dirty="0" err="1">
                <a:latin typeface="微软雅黑" panose="020B0503020204020204" pitchFamily="34" charset="-122"/>
                <a:ea typeface="微软雅黑" panose="020B0503020204020204" pitchFamily="34" charset="-122"/>
              </a:rPr>
              <a:t>const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非 </a:t>
            </a:r>
            <a:r>
              <a:rPr lang="en-US" altLang="zh-CN" dirty="0" err="1">
                <a:latin typeface="微软雅黑" panose="020B0503020204020204" pitchFamily="34" charset="-122"/>
                <a:ea typeface="微软雅黑" panose="020B0503020204020204" pitchFamily="34" charset="-122"/>
              </a:rPr>
              <a:t>const</a:t>
            </a:r>
            <a:r>
              <a:rPr lang="en-US" altLang="zh-CN" dirty="0">
                <a:latin typeface="微软雅黑" panose="020B0503020204020204" pitchFamily="34" charset="-122"/>
                <a:ea typeface="微软雅黑" panose="020B0503020204020204" pitchFamily="34" charset="-122"/>
              </a:rPr>
              <a:t> pointer</a:t>
            </a:r>
          </a:p>
          <a:p>
            <a:pPr eaLnBrk="1" hangingPunct="1">
              <a:spcBef>
                <a:spcPct val="50000"/>
              </a:spcBef>
              <a:buFont typeface="Wingdings 2" panose="05020102010507070707" pitchFamily="18" charset="2"/>
              <a:buNone/>
            </a:pPr>
            <a:r>
              <a:rPr lang="en-US" altLang="zh-CN" dirty="0">
                <a:latin typeface="微软雅黑" panose="020B0503020204020204" pitchFamily="34" charset="-122"/>
                <a:ea typeface="微软雅黑" panose="020B0503020204020204" pitchFamily="34" charset="-122"/>
              </a:rPr>
              <a:t>x=5 ;                 // </a:t>
            </a:r>
            <a:r>
              <a:rPr lang="zh-CN" altLang="en-US" dirty="0">
                <a:latin typeface="微软雅黑" panose="020B0503020204020204" pitchFamily="34" charset="-122"/>
                <a:ea typeface="微软雅黑" panose="020B0503020204020204" pitchFamily="34" charset="-122"/>
              </a:rPr>
              <a:t>合法修改</a:t>
            </a:r>
          </a:p>
          <a:p>
            <a:pPr eaLnBrk="1" hangingPunct="1">
              <a:spcBef>
                <a:spcPct val="50000"/>
              </a:spcBef>
              <a:buFont typeface="Wingdings 2" panose="05020102010507070707" pitchFamily="18" charset="2"/>
              <a:buNone/>
            </a:pP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xptr</a:t>
            </a:r>
            <a:r>
              <a:rPr lang="en-US" altLang="zh-CN" dirty="0">
                <a:latin typeface="微软雅黑" panose="020B0503020204020204" pitchFamily="34" charset="-122"/>
                <a:ea typeface="微软雅黑" panose="020B0503020204020204" pitchFamily="34" charset="-122"/>
              </a:rPr>
              <a:t> = 20 ;       //  </a:t>
            </a:r>
            <a:r>
              <a:rPr lang="zh-CN" altLang="en-US" dirty="0">
                <a:latin typeface="微软雅黑" panose="020B0503020204020204" pitchFamily="34" charset="-122"/>
                <a:ea typeface="微软雅黑" panose="020B0503020204020204" pitchFamily="34" charset="-122"/>
              </a:rPr>
              <a:t>合法修改</a:t>
            </a:r>
          </a:p>
          <a:p>
            <a:pPr eaLnBrk="1" hangingPunct="1">
              <a:spcBef>
                <a:spcPct val="50000"/>
              </a:spcBef>
              <a:buFont typeface="Wingdings 2" panose="05020102010507070707" pitchFamily="18" charset="2"/>
              <a:buNone/>
            </a:pPr>
            <a:r>
              <a:rPr lang="en-US" altLang="zh-CN" dirty="0" err="1">
                <a:latin typeface="微软雅黑" panose="020B0503020204020204" pitchFamily="34" charset="-122"/>
                <a:ea typeface="微软雅黑" panose="020B0503020204020204" pitchFamily="34" charset="-122"/>
              </a:rPr>
              <a:t>xptr</a:t>
            </a:r>
            <a:r>
              <a:rPr lang="en-US" altLang="zh-CN" dirty="0">
                <a:latin typeface="微软雅黑" panose="020B0503020204020204" pitchFamily="34" charset="-122"/>
                <a:ea typeface="微软雅黑" panose="020B0503020204020204" pitchFamily="34" charset="-122"/>
              </a:rPr>
              <a:t> = &amp;y ;        //  </a:t>
            </a:r>
            <a:r>
              <a:rPr lang="zh-CN" altLang="en-US" dirty="0">
                <a:latin typeface="微软雅黑" panose="020B0503020204020204" pitchFamily="34" charset="-122"/>
                <a:ea typeface="微软雅黑" panose="020B0503020204020204" pitchFamily="34" charset="-122"/>
              </a:rPr>
              <a:t>合法修改</a:t>
            </a:r>
          </a:p>
          <a:p>
            <a:pPr eaLnBrk="1" hangingPunct="1">
              <a:spcBef>
                <a:spcPct val="50000"/>
              </a:spcBef>
              <a:buFont typeface="Wingdings 2" panose="05020102010507070707" pitchFamily="18" charset="2"/>
              <a:buNone/>
            </a:pPr>
            <a:endParaRPr lang="en-US" altLang="zh-CN" dirty="0">
              <a:latin typeface="微软雅黑" panose="020B0503020204020204" pitchFamily="34" charset="-122"/>
              <a:ea typeface="微软雅黑" panose="020B0503020204020204" pitchFamily="34" charset="-122"/>
            </a:endParaRPr>
          </a:p>
        </p:txBody>
      </p:sp>
      <p:graphicFrame>
        <p:nvGraphicFramePr>
          <p:cNvPr id="30724" name="Object 7"/>
          <p:cNvGraphicFramePr>
            <a:graphicFrameLocks noChangeAspect="1"/>
          </p:cNvGraphicFramePr>
          <p:nvPr>
            <p:ph/>
            <p:extLst>
              <p:ext uri="{D42A27DB-BD31-4B8C-83A1-F6EECF244321}">
                <p14:modId xmlns:p14="http://schemas.microsoft.com/office/powerpoint/2010/main" val="1951519772"/>
              </p:ext>
            </p:extLst>
          </p:nvPr>
        </p:nvGraphicFramePr>
        <p:xfrm>
          <a:off x="802958" y="1219200"/>
          <a:ext cx="2211705" cy="3795713"/>
        </p:xfrm>
        <a:graphic>
          <a:graphicData uri="http://schemas.openxmlformats.org/presentationml/2006/ole">
            <mc:AlternateContent xmlns:mc="http://schemas.openxmlformats.org/markup-compatibility/2006">
              <mc:Choice xmlns:v="urn:schemas-microsoft-com:vml" Requires="v">
                <p:oleObj spid="_x0000_s30728" name="Visio" r:id="rId3" imgW="2262810" imgH="3811465" progId="Visio.Drawing.11">
                  <p:embed/>
                </p:oleObj>
              </mc:Choice>
              <mc:Fallback>
                <p:oleObj name="Visio" r:id="rId3" imgW="2262810" imgH="3811465"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802958" y="1219200"/>
                        <a:ext cx="2211705" cy="3795713"/>
                      </a:xfrm>
                      <a:prstGeom prst="rect">
                        <a:avLst/>
                      </a:prstGeom>
                      <a:noFill/>
                      <a:ln>
                        <a:noFill/>
                      </a:ln>
                    </p:spPr>
                  </p:pic>
                </p:oleObj>
              </mc:Fallback>
            </mc:AlternateContent>
          </a:graphicData>
        </a:graphic>
      </p:graphicFrame>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A11289C-5FB6-4228-B654-7C6DD54012C3}" type="slidenum">
              <a:rPr lang="en-US" altLang="zh-CN" sz="1200"/>
              <a:pPr>
                <a:spcAft>
                  <a:spcPct val="0"/>
                </a:spcAft>
                <a:buClrTx/>
                <a:buFontTx/>
                <a:buNone/>
              </a:pPr>
              <a:t>27</a:t>
            </a:fld>
            <a:endParaRPr lang="en-US" altLang="zh-CN" sz="1200"/>
          </a:p>
        </p:txBody>
      </p:sp>
      <p:graphicFrame>
        <p:nvGraphicFramePr>
          <p:cNvPr id="31747" name="Object 4"/>
          <p:cNvGraphicFramePr>
            <a:graphicFrameLocks noChangeAspect="1"/>
          </p:cNvGraphicFramePr>
          <p:nvPr>
            <p:ph/>
          </p:nvPr>
        </p:nvGraphicFramePr>
        <p:xfrm>
          <a:off x="609600" y="1371600"/>
          <a:ext cx="2397125" cy="3811588"/>
        </p:xfrm>
        <a:graphic>
          <a:graphicData uri="http://schemas.openxmlformats.org/presentationml/2006/ole">
            <mc:AlternateContent xmlns:mc="http://schemas.openxmlformats.org/markup-compatibility/2006">
              <mc:Choice xmlns:v="urn:schemas-microsoft-com:vml" Requires="v">
                <p:oleObj spid="_x0000_s31751" name="Visio" r:id="rId3" imgW="2396673" imgH="3811465" progId="Visio.Drawing.11">
                  <p:embed/>
                </p:oleObj>
              </mc:Choice>
              <mc:Fallback>
                <p:oleObj name="Visio" r:id="rId3" imgW="2396673" imgH="381146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609600" y="1371600"/>
                        <a:ext cx="2397125"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Text Box 6"/>
          <p:cNvSpPr txBox="1">
            <a:spLocks noChangeArrowheads="1"/>
          </p:cNvSpPr>
          <p:nvPr/>
        </p:nvSpPr>
        <p:spPr bwMode="black">
          <a:xfrm>
            <a:off x="3886200" y="1600200"/>
            <a:ext cx="43434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a:t> 2. const  int , </a:t>
            </a:r>
            <a:r>
              <a:rPr lang="zh-CN" altLang="en-US"/>
              <a:t>非 </a:t>
            </a:r>
            <a:r>
              <a:rPr lang="en-US" altLang="zh-CN"/>
              <a:t>const pointer</a:t>
            </a:r>
          </a:p>
          <a:p>
            <a:pPr eaLnBrk="1" hangingPunct="1">
              <a:spcBef>
                <a:spcPct val="50000"/>
              </a:spcBef>
              <a:buFont typeface="Wingdings 2" panose="05020102010507070707" pitchFamily="18" charset="2"/>
              <a:buNone/>
            </a:pPr>
            <a:r>
              <a:rPr lang="en-US" altLang="zh-CN">
                <a:solidFill>
                  <a:srgbClr val="FF33CC"/>
                </a:solidFill>
              </a:rPr>
              <a:t>x=15 ;                 // </a:t>
            </a:r>
            <a:r>
              <a:rPr lang="zh-CN" altLang="en-US">
                <a:solidFill>
                  <a:srgbClr val="FF33CC"/>
                </a:solidFill>
              </a:rPr>
              <a:t>非法修改</a:t>
            </a:r>
          </a:p>
          <a:p>
            <a:pPr eaLnBrk="1" hangingPunct="1">
              <a:spcBef>
                <a:spcPct val="50000"/>
              </a:spcBef>
              <a:buFont typeface="Wingdings 2" panose="05020102010507070707" pitchFamily="18" charset="2"/>
              <a:buNone/>
            </a:pPr>
            <a:r>
              <a:rPr lang="zh-CN" altLang="en-US">
                <a:solidFill>
                  <a:srgbClr val="FF33CC"/>
                </a:solidFill>
              </a:rPr>
              <a:t>*</a:t>
            </a:r>
            <a:r>
              <a:rPr lang="en-US" altLang="zh-CN">
                <a:solidFill>
                  <a:srgbClr val="FF33CC"/>
                </a:solidFill>
              </a:rPr>
              <a:t>xptr = 20 ;       //  </a:t>
            </a:r>
            <a:r>
              <a:rPr lang="zh-CN" altLang="en-US">
                <a:solidFill>
                  <a:srgbClr val="FF33CC"/>
                </a:solidFill>
              </a:rPr>
              <a:t>非法修改</a:t>
            </a:r>
          </a:p>
          <a:p>
            <a:pPr eaLnBrk="1" hangingPunct="1">
              <a:spcBef>
                <a:spcPct val="50000"/>
              </a:spcBef>
              <a:buFont typeface="Wingdings 2" panose="05020102010507070707" pitchFamily="18" charset="2"/>
              <a:buNone/>
            </a:pPr>
            <a:r>
              <a:rPr lang="en-US" altLang="zh-CN"/>
              <a:t>xptr = &amp;y ;        //  </a:t>
            </a:r>
            <a:r>
              <a:rPr lang="zh-CN" altLang="en-US"/>
              <a:t>合法修改</a:t>
            </a:r>
          </a:p>
          <a:p>
            <a:pPr eaLnBrk="1" hangingPunct="1">
              <a:spcBef>
                <a:spcPct val="50000"/>
              </a:spcBef>
              <a:buFont typeface="Wingdings 2" panose="05020102010507070707" pitchFamily="18" charset="2"/>
              <a:buNone/>
            </a:pPr>
            <a:endParaRPr lang="en-US" altLang="zh-CN"/>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39AC4A1-1B87-4ACE-A0DE-80EDFCB9BDBB}" type="slidenum">
              <a:rPr lang="en-US" altLang="zh-CN" sz="1200"/>
              <a:pPr>
                <a:spcAft>
                  <a:spcPct val="0"/>
                </a:spcAft>
                <a:buClrTx/>
                <a:buFontTx/>
                <a:buNone/>
              </a:pPr>
              <a:t>28</a:t>
            </a:fld>
            <a:endParaRPr lang="en-US" altLang="zh-CN" sz="1200"/>
          </a:p>
        </p:txBody>
      </p:sp>
      <p:graphicFrame>
        <p:nvGraphicFramePr>
          <p:cNvPr id="32771" name="Object 4"/>
          <p:cNvGraphicFramePr>
            <a:graphicFrameLocks noChangeAspect="1"/>
          </p:cNvGraphicFramePr>
          <p:nvPr>
            <p:ph/>
          </p:nvPr>
        </p:nvGraphicFramePr>
        <p:xfrm>
          <a:off x="609600" y="1371600"/>
          <a:ext cx="2320925" cy="3811588"/>
        </p:xfrm>
        <a:graphic>
          <a:graphicData uri="http://schemas.openxmlformats.org/presentationml/2006/ole">
            <mc:AlternateContent xmlns:mc="http://schemas.openxmlformats.org/markup-compatibility/2006">
              <mc:Choice xmlns:v="urn:schemas-microsoft-com:vml" Requires="v">
                <p:oleObj spid="_x0000_s32775" name="Visio" r:id="rId3" imgW="2320180" imgH="3811465" progId="Visio.Drawing.11">
                  <p:embed/>
                </p:oleObj>
              </mc:Choice>
              <mc:Fallback>
                <p:oleObj name="Visio" r:id="rId3" imgW="2320180" imgH="381146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609600" y="1371600"/>
                        <a:ext cx="2320925"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Text Box 6"/>
          <p:cNvSpPr txBox="1">
            <a:spLocks noChangeArrowheads="1"/>
          </p:cNvSpPr>
          <p:nvPr/>
        </p:nvSpPr>
        <p:spPr bwMode="black">
          <a:xfrm>
            <a:off x="3886200" y="1600200"/>
            <a:ext cx="43434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a:t> 3. </a:t>
            </a:r>
            <a:r>
              <a:rPr lang="zh-CN" altLang="en-US"/>
              <a:t>非</a:t>
            </a:r>
            <a:r>
              <a:rPr lang="en-US" altLang="zh-CN"/>
              <a:t>const int , const pointer</a:t>
            </a:r>
          </a:p>
          <a:p>
            <a:pPr eaLnBrk="1" hangingPunct="1">
              <a:spcBef>
                <a:spcPct val="50000"/>
              </a:spcBef>
              <a:buFont typeface="Wingdings 2" panose="05020102010507070707" pitchFamily="18" charset="2"/>
              <a:buNone/>
            </a:pPr>
            <a:r>
              <a:rPr lang="en-US" altLang="zh-CN"/>
              <a:t>x=5 ;                 // </a:t>
            </a:r>
            <a:r>
              <a:rPr lang="zh-CN" altLang="en-US"/>
              <a:t>合法修改</a:t>
            </a:r>
          </a:p>
          <a:p>
            <a:pPr eaLnBrk="1" hangingPunct="1">
              <a:spcBef>
                <a:spcPct val="50000"/>
              </a:spcBef>
              <a:buFont typeface="Wingdings 2" panose="05020102010507070707" pitchFamily="18" charset="2"/>
              <a:buNone/>
            </a:pPr>
            <a:r>
              <a:rPr lang="zh-CN" altLang="en-US"/>
              <a:t>*</a:t>
            </a:r>
            <a:r>
              <a:rPr lang="en-US" altLang="zh-CN"/>
              <a:t>xptr = 20 ;       //  </a:t>
            </a:r>
            <a:r>
              <a:rPr lang="zh-CN" altLang="en-US"/>
              <a:t>合法修改</a:t>
            </a:r>
          </a:p>
          <a:p>
            <a:pPr eaLnBrk="1" hangingPunct="1">
              <a:spcBef>
                <a:spcPct val="50000"/>
              </a:spcBef>
              <a:buFont typeface="Wingdings 2" panose="05020102010507070707" pitchFamily="18" charset="2"/>
              <a:buNone/>
            </a:pPr>
            <a:r>
              <a:rPr lang="en-US" altLang="zh-CN">
                <a:solidFill>
                  <a:srgbClr val="FF33CC"/>
                </a:solidFill>
              </a:rPr>
              <a:t>xptr = &amp;y ;        //  </a:t>
            </a:r>
            <a:r>
              <a:rPr lang="zh-CN" altLang="en-US">
                <a:solidFill>
                  <a:srgbClr val="FF33CC"/>
                </a:solidFill>
              </a:rPr>
              <a:t>非法修改</a:t>
            </a:r>
          </a:p>
          <a:p>
            <a:pPr eaLnBrk="1" hangingPunct="1">
              <a:spcBef>
                <a:spcPct val="50000"/>
              </a:spcBef>
              <a:buFont typeface="Wingdings 2" panose="05020102010507070707" pitchFamily="18" charset="2"/>
              <a:buNone/>
            </a:pPr>
            <a:endParaRPr lang="en-US" altLang="zh-CN">
              <a:solidFill>
                <a:srgbClr val="FF33CC"/>
              </a:solidFill>
            </a:endParaRPr>
          </a:p>
        </p:txBody>
      </p:sp>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6F00001-3C8B-4680-AEFB-103FBEFC6A35}" type="slidenum">
              <a:rPr lang="en-US" altLang="zh-CN" sz="1200"/>
              <a:pPr>
                <a:spcAft>
                  <a:spcPct val="0"/>
                </a:spcAft>
                <a:buClrTx/>
                <a:buFontTx/>
                <a:buNone/>
              </a:pPr>
              <a:t>29</a:t>
            </a:fld>
            <a:endParaRPr lang="en-US" altLang="zh-CN" sz="1200"/>
          </a:p>
        </p:txBody>
      </p:sp>
      <p:graphicFrame>
        <p:nvGraphicFramePr>
          <p:cNvPr id="33795" name="Object 4"/>
          <p:cNvGraphicFramePr>
            <a:graphicFrameLocks noChangeAspect="1"/>
          </p:cNvGraphicFramePr>
          <p:nvPr>
            <p:ph/>
          </p:nvPr>
        </p:nvGraphicFramePr>
        <p:xfrm>
          <a:off x="685800" y="1524000"/>
          <a:ext cx="2397125" cy="3811588"/>
        </p:xfrm>
        <a:graphic>
          <a:graphicData uri="http://schemas.openxmlformats.org/presentationml/2006/ole">
            <mc:AlternateContent xmlns:mc="http://schemas.openxmlformats.org/markup-compatibility/2006">
              <mc:Choice xmlns:v="urn:schemas-microsoft-com:vml" Requires="v">
                <p:oleObj spid="_x0000_s33799" name="Visio" r:id="rId3" imgW="2396673" imgH="3811465" progId="Visio.Drawing.11">
                  <p:embed/>
                </p:oleObj>
              </mc:Choice>
              <mc:Fallback>
                <p:oleObj name="Visio" r:id="rId3" imgW="2396673" imgH="381146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685800" y="1524000"/>
                        <a:ext cx="2397125"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Text Box 6"/>
          <p:cNvSpPr txBox="1">
            <a:spLocks noChangeArrowheads="1"/>
          </p:cNvSpPr>
          <p:nvPr/>
        </p:nvSpPr>
        <p:spPr bwMode="black">
          <a:xfrm>
            <a:off x="3886200" y="1600200"/>
            <a:ext cx="43434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a:t>4. const int , const pointer</a:t>
            </a:r>
          </a:p>
          <a:p>
            <a:pPr eaLnBrk="1" hangingPunct="1">
              <a:spcBef>
                <a:spcPct val="50000"/>
              </a:spcBef>
              <a:buFont typeface="Wingdings 2" panose="05020102010507070707" pitchFamily="18" charset="2"/>
              <a:buNone/>
            </a:pPr>
            <a:r>
              <a:rPr lang="en-US" altLang="zh-CN"/>
              <a:t>x=5 ;                 // </a:t>
            </a:r>
            <a:r>
              <a:rPr lang="zh-CN" altLang="en-US"/>
              <a:t>非法修改</a:t>
            </a:r>
          </a:p>
          <a:p>
            <a:pPr eaLnBrk="1" hangingPunct="1">
              <a:spcBef>
                <a:spcPct val="50000"/>
              </a:spcBef>
              <a:buFont typeface="Wingdings 2" panose="05020102010507070707" pitchFamily="18" charset="2"/>
              <a:buNone/>
            </a:pPr>
            <a:r>
              <a:rPr lang="zh-CN" altLang="en-US"/>
              <a:t>*</a:t>
            </a:r>
            <a:r>
              <a:rPr lang="en-US" altLang="zh-CN"/>
              <a:t>xptr = 20 ;       //  </a:t>
            </a:r>
            <a:r>
              <a:rPr lang="zh-CN" altLang="en-US"/>
              <a:t>非法修改</a:t>
            </a:r>
          </a:p>
          <a:p>
            <a:pPr eaLnBrk="1" hangingPunct="1">
              <a:spcBef>
                <a:spcPct val="50000"/>
              </a:spcBef>
              <a:buFont typeface="Wingdings 2" panose="05020102010507070707" pitchFamily="18" charset="2"/>
              <a:buNone/>
            </a:pPr>
            <a:r>
              <a:rPr lang="en-US" altLang="zh-CN"/>
              <a:t>xptr = &amp;y ;        //  </a:t>
            </a:r>
            <a:r>
              <a:rPr lang="zh-CN" altLang="en-US"/>
              <a:t>非法修改</a:t>
            </a:r>
          </a:p>
          <a:p>
            <a:pPr eaLnBrk="1" hangingPunct="1">
              <a:spcBef>
                <a:spcPct val="50000"/>
              </a:spcBef>
              <a:buFont typeface="Wingdings 2" panose="05020102010507070707" pitchFamily="18" charset="2"/>
              <a:buNone/>
            </a:pPr>
            <a:endParaRPr lang="en-US" altLang="zh-CN"/>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DC59C37-C997-408E-9D7A-28B9C652EE3E}" type="slidenum">
              <a:rPr lang="en-US" altLang="zh-CN" sz="1200"/>
              <a:pPr>
                <a:spcAft>
                  <a:spcPct val="0"/>
                </a:spcAft>
                <a:buClrTx/>
                <a:buFontTx/>
                <a:buNone/>
              </a:pPr>
              <a:t>3</a:t>
            </a:fld>
            <a:endParaRPr lang="en-US" altLang="zh-CN" sz="1200"/>
          </a:p>
        </p:txBody>
      </p:sp>
      <p:sp>
        <p:nvSpPr>
          <p:cNvPr id="614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dirty="0">
                <a:solidFill>
                  <a:srgbClr val="051AB3"/>
                </a:solidFill>
                <a:latin typeface="Arial Narrow" panose="020B0606020202030204" pitchFamily="34" charset="0"/>
                <a:ea typeface="黑体" panose="02010609060101010101" pitchFamily="49" charset="-122"/>
              </a:rPr>
              <a:t>1 Introduction</a:t>
            </a:r>
          </a:p>
        </p:txBody>
      </p:sp>
      <p:sp>
        <p:nvSpPr>
          <p:cNvPr id="6148" name="Rectangle 3"/>
          <p:cNvSpPr>
            <a:spLocks noGrp="1" noChangeArrowheads="1"/>
          </p:cNvSpPr>
          <p:nvPr>
            <p:ph type="body" idx="1"/>
          </p:nvPr>
        </p:nvSpPr>
        <p:spPr>
          <a:xfrm>
            <a:off x="304800" y="1600200"/>
            <a:ext cx="8686800" cy="31242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dirty="0" smtClean="0">
                <a:latin typeface="微软雅黑" panose="020B0503020204020204" pitchFamily="34" charset="-122"/>
                <a:ea typeface="微软雅黑" panose="020B0503020204020204" pitchFamily="34" charset="-122"/>
              </a:rPr>
              <a:t>指针</a:t>
            </a:r>
            <a:r>
              <a:rPr lang="en-US" altLang="zh-CN" sz="2800" dirty="0" smtClean="0">
                <a:latin typeface="微软雅黑" panose="020B0503020204020204" pitchFamily="34" charset="-122"/>
                <a:ea typeface="微软雅黑" panose="020B0503020204020204" pitchFamily="34" charset="-122"/>
              </a:rPr>
              <a:t>(Pointers)</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功能强大但难于掌握</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可以用来执行 </a:t>
            </a:r>
            <a:r>
              <a:rPr lang="en-US" altLang="zh-CN" sz="2800" dirty="0" smtClean="0">
                <a:latin typeface="微软雅黑" panose="020B0503020204020204" pitchFamily="34" charset="-122"/>
                <a:ea typeface="微软雅黑" panose="020B0503020204020204" pitchFamily="34" charset="-122"/>
              </a:rPr>
              <a:t>pass-by-reference</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可以用来创建和操纵动态数据结构 </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与数组和字符串有着密切的关系</a:t>
            </a:r>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8D63806-0F40-4385-8330-00AC9FF71BCD}" type="slidenum">
              <a:rPr lang="en-US" altLang="zh-CN" sz="1200"/>
              <a:pPr>
                <a:spcAft>
                  <a:spcPct val="0"/>
                </a:spcAft>
                <a:buClrTx/>
                <a:buFontTx/>
                <a:buNone/>
              </a:pPr>
              <a:t>30</a:t>
            </a:fld>
            <a:endParaRPr lang="en-US" altLang="zh-CN" sz="1200"/>
          </a:p>
        </p:txBody>
      </p:sp>
      <p:graphicFrame>
        <p:nvGraphicFramePr>
          <p:cNvPr id="34819" name="Object 4"/>
          <p:cNvGraphicFramePr>
            <a:graphicFrameLocks noChangeAspect="1"/>
          </p:cNvGraphicFramePr>
          <p:nvPr>
            <p:ph idx="1"/>
          </p:nvPr>
        </p:nvGraphicFramePr>
        <p:xfrm>
          <a:off x="0" y="3175"/>
          <a:ext cx="6983413" cy="4740275"/>
        </p:xfrm>
        <a:graphic>
          <a:graphicData uri="http://schemas.openxmlformats.org/presentationml/2006/ole">
            <mc:AlternateContent xmlns:mc="http://schemas.openxmlformats.org/markup-compatibility/2006">
              <mc:Choice xmlns:v="urn:schemas-microsoft-com:vml" Requires="v">
                <p:oleObj spid="_x0000_s34827" name="文档" r:id="rId3" imgW="7089269" imgH="4811085" progId="Word.Document.8">
                  <p:embed/>
                </p:oleObj>
              </mc:Choice>
              <mc:Fallback>
                <p:oleObj name="文档" r:id="rId3" imgW="7089269" imgH="481108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3175"/>
                        <a:ext cx="6983413" cy="474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589" name="Text Box 5"/>
          <p:cNvSpPr txBox="1">
            <a:spLocks noChangeArrowheads="1"/>
          </p:cNvSpPr>
          <p:nvPr/>
        </p:nvSpPr>
        <p:spPr bwMode="auto">
          <a:xfrm>
            <a:off x="4267200" y="1752600"/>
            <a:ext cx="1981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非</a:t>
            </a:r>
            <a:r>
              <a:rPr lang="en-US" altLang="zh-CN" sz="1600">
                <a:latin typeface="Times New Roman" panose="02020603050405020304" pitchFamily="18" charset="0"/>
                <a:cs typeface="Times New Roman" panose="02020603050405020304" pitchFamily="18" charset="0"/>
              </a:rPr>
              <a:t>constant </a:t>
            </a:r>
            <a:r>
              <a:rPr lang="zh-CN" altLang="en-US" sz="1600">
                <a:latin typeface="Times New Roman" panose="02020603050405020304" pitchFamily="18" charset="0"/>
                <a:cs typeface="Times New Roman" panose="02020603050405020304" pitchFamily="18" charset="0"/>
              </a:rPr>
              <a:t>数据，</a:t>
            </a:r>
          </a:p>
          <a:p>
            <a:pPr>
              <a:spcAft>
                <a:spcPct val="0"/>
              </a:spcAft>
              <a:buClrTx/>
              <a:buFontTx/>
              <a:buNone/>
            </a:pPr>
            <a:r>
              <a:rPr lang="zh-CN" altLang="en-US" sz="1600">
                <a:latin typeface="Times New Roman" panose="02020603050405020304" pitchFamily="18" charset="0"/>
                <a:cs typeface="Times New Roman" panose="02020603050405020304" pitchFamily="18" charset="0"/>
              </a:rPr>
              <a:t>非 </a:t>
            </a:r>
            <a:r>
              <a:rPr lang="en-US" altLang="zh-CN" sz="1600">
                <a:latin typeface="Times New Roman" panose="02020603050405020304" pitchFamily="18" charset="0"/>
                <a:cs typeface="Times New Roman" panose="02020603050405020304" pitchFamily="18" charset="0"/>
              </a:rPr>
              <a:t>constant </a:t>
            </a:r>
            <a:r>
              <a:rPr lang="zh-CN" altLang="en-US" sz="1600">
                <a:latin typeface="Times New Roman" panose="02020603050405020304" pitchFamily="18" charset="0"/>
                <a:cs typeface="Times New Roman" panose="02020603050405020304" pitchFamily="18" charset="0"/>
              </a:rPr>
              <a:t>指针</a:t>
            </a:r>
          </a:p>
        </p:txBody>
      </p:sp>
      <p:sp>
        <p:nvSpPr>
          <p:cNvPr id="451590" name="Line 6"/>
          <p:cNvSpPr>
            <a:spLocks noChangeShapeType="1"/>
          </p:cNvSpPr>
          <p:nvPr/>
        </p:nvSpPr>
        <p:spPr bwMode="auto">
          <a:xfrm flipH="1">
            <a:off x="2819400" y="19812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1591" name="Text Box 7"/>
          <p:cNvSpPr txBox="1">
            <a:spLocks noChangeArrowheads="1"/>
          </p:cNvSpPr>
          <p:nvPr/>
        </p:nvSpPr>
        <p:spPr bwMode="auto">
          <a:xfrm>
            <a:off x="4419600" y="2819400"/>
            <a:ext cx="2438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convertToUppercase</a:t>
            </a:r>
            <a:r>
              <a:rPr lang="en-US" altLang="zh-CN" sz="1600">
                <a:latin typeface="Times New Roman" panose="02020603050405020304" pitchFamily="18" charset="0"/>
                <a:cs typeface="Times New Roman" panose="02020603050405020304" pitchFamily="18" charset="0"/>
              </a:rPr>
              <a:t> modifies variable </a:t>
            </a:r>
            <a:r>
              <a:rPr lang="en-US" altLang="zh-CN" sz="1600" b="1">
                <a:latin typeface="Courier New" panose="02070309020205020404" pitchFamily="49" charset="0"/>
                <a:cs typeface="Times New Roman" panose="02020603050405020304" pitchFamily="18" charset="0"/>
              </a:rPr>
              <a:t>phrase</a:t>
            </a:r>
          </a:p>
        </p:txBody>
      </p:sp>
      <p:sp>
        <p:nvSpPr>
          <p:cNvPr id="451592" name="Line 8"/>
          <p:cNvSpPr>
            <a:spLocks noChangeShapeType="1"/>
          </p:cNvSpPr>
          <p:nvPr/>
        </p:nvSpPr>
        <p:spPr bwMode="auto">
          <a:xfrm flipH="1">
            <a:off x="2971800" y="31242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4" name="Text Box 9"/>
          <p:cNvSpPr txBox="1">
            <a:spLocks noChangeArrowheads="1"/>
          </p:cNvSpPr>
          <p:nvPr/>
        </p:nvSpPr>
        <p:spPr bwMode="black">
          <a:xfrm>
            <a:off x="1219200" y="5029200"/>
            <a:ext cx="556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zh-CN" altLang="en-US" b="1">
                <a:solidFill>
                  <a:srgbClr val="FF3300"/>
                </a:solidFill>
              </a:rPr>
              <a:t>情况</a:t>
            </a:r>
            <a:r>
              <a:rPr lang="en-US" altLang="zh-CN" b="1">
                <a:solidFill>
                  <a:srgbClr val="FF3300"/>
                </a:solidFill>
              </a:rPr>
              <a:t>1</a:t>
            </a:r>
            <a:r>
              <a:rPr lang="zh-CN" altLang="en-US" b="1">
                <a:solidFill>
                  <a:srgbClr val="FF3300"/>
                </a:solidFill>
              </a:rPr>
              <a:t>：非静态指针传送非静态参数。</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589"/>
                                        </p:tgtEl>
                                        <p:attrNameLst>
                                          <p:attrName>style.visibility</p:attrName>
                                        </p:attrNameLst>
                                      </p:cBhvr>
                                      <p:to>
                                        <p:strVal val="visible"/>
                                      </p:to>
                                    </p:set>
                                  </p:childTnLst>
                                  <p:subTnLst>
                                    <p:set>
                                      <p:cBhvr override="childStyle">
                                        <p:cTn dur="1" fill="hold" display="0" masterRel="nextClick" afterEffect="1"/>
                                        <p:tgtEl>
                                          <p:spTgt spid="45158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51590"/>
                                        </p:tgtEl>
                                        <p:attrNameLst>
                                          <p:attrName>style.visibility</p:attrName>
                                        </p:attrNameLst>
                                      </p:cBhvr>
                                      <p:to>
                                        <p:strVal val="visible"/>
                                      </p:to>
                                    </p:set>
                                  </p:childTnLst>
                                  <p:subTnLst>
                                    <p:set>
                                      <p:cBhvr override="childStyle">
                                        <p:cTn dur="1" fill="hold" display="0" masterRel="nextClick" afterEffect="1"/>
                                        <p:tgtEl>
                                          <p:spTgt spid="45159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1591"/>
                                        </p:tgtEl>
                                        <p:attrNameLst>
                                          <p:attrName>style.visibility</p:attrName>
                                        </p:attrNameLst>
                                      </p:cBhvr>
                                      <p:to>
                                        <p:strVal val="visible"/>
                                      </p:to>
                                    </p:set>
                                  </p:childTnLst>
                                  <p:subTnLst>
                                    <p:set>
                                      <p:cBhvr override="childStyle">
                                        <p:cTn dur="1" fill="hold" display="0" masterRel="nextClick" afterEffect="1"/>
                                        <p:tgtEl>
                                          <p:spTgt spid="45159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51592"/>
                                        </p:tgtEl>
                                        <p:attrNameLst>
                                          <p:attrName>style.visibility</p:attrName>
                                        </p:attrNameLst>
                                      </p:cBhvr>
                                      <p:to>
                                        <p:strVal val="visible"/>
                                      </p:to>
                                    </p:set>
                                  </p:childTnLst>
                                  <p:subTnLst>
                                    <p:set>
                                      <p:cBhvr override="childStyle">
                                        <p:cTn dur="1" fill="hold" display="0" masterRel="nextClick" afterEffect="1"/>
                                        <p:tgtEl>
                                          <p:spTgt spid="4515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9" grpId="0" animBg="1"/>
      <p:bldP spid="451590" grpId="0" animBg="1"/>
      <p:bldP spid="451591" grpId="0" animBg="1"/>
      <p:bldP spid="4515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79FD0DD-9747-495B-8AC2-00BCD8E6E25B}" type="slidenum">
              <a:rPr lang="en-US" altLang="zh-CN" sz="1200"/>
              <a:pPr>
                <a:spcAft>
                  <a:spcPct val="0"/>
                </a:spcAft>
                <a:buClrTx/>
                <a:buFontTx/>
                <a:buNone/>
              </a:pPr>
              <a:t>31</a:t>
            </a:fld>
            <a:endParaRPr lang="en-US" altLang="zh-CN" sz="1200"/>
          </a:p>
        </p:txBody>
      </p:sp>
      <p:graphicFrame>
        <p:nvGraphicFramePr>
          <p:cNvPr id="35843" name="Object 4"/>
          <p:cNvGraphicFramePr>
            <a:graphicFrameLocks noChangeAspect="1"/>
          </p:cNvGraphicFramePr>
          <p:nvPr>
            <p:ph idx="1"/>
            <p:extLst>
              <p:ext uri="{D42A27DB-BD31-4B8C-83A1-F6EECF244321}">
                <p14:modId xmlns:p14="http://schemas.microsoft.com/office/powerpoint/2010/main" val="545299628"/>
              </p:ext>
            </p:extLst>
          </p:nvPr>
        </p:nvGraphicFramePr>
        <p:xfrm>
          <a:off x="30933" y="609600"/>
          <a:ext cx="7056438" cy="3517900"/>
        </p:xfrm>
        <a:graphic>
          <a:graphicData uri="http://schemas.openxmlformats.org/presentationml/2006/ole">
            <mc:AlternateContent xmlns:mc="http://schemas.openxmlformats.org/markup-compatibility/2006">
              <mc:Choice xmlns:v="urn:schemas-microsoft-com:vml" Requires="v">
                <p:oleObj spid="_x0000_s35855" name="文档" r:id="rId3" imgW="7089269" imgH="3534528" progId="Word.Document.8">
                  <p:embed/>
                </p:oleObj>
              </mc:Choice>
              <mc:Fallback>
                <p:oleObj name="文档" r:id="rId3" imgW="7089269" imgH="353452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0933" y="609600"/>
                        <a:ext cx="7056438" cy="351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613" name="Text Box 5"/>
          <p:cNvSpPr txBox="1">
            <a:spLocks noChangeArrowheads="1"/>
          </p:cNvSpPr>
          <p:nvPr/>
        </p:nvSpPr>
        <p:spPr bwMode="auto">
          <a:xfrm>
            <a:off x="4679133" y="828675"/>
            <a:ext cx="3048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Parameter </a:t>
            </a:r>
            <a:r>
              <a:rPr lang="en-US" altLang="zh-CN" sz="1600" b="1">
                <a:latin typeface="Courier New" panose="02070309020205020404" pitchFamily="49" charset="0"/>
                <a:cs typeface="Times New Roman" panose="02020603050405020304" pitchFamily="18" charset="0"/>
              </a:rPr>
              <a:t>sPtr</a:t>
            </a:r>
            <a:r>
              <a:rPr lang="en-US" altLang="zh-CN" sz="1600">
                <a:latin typeface="Times New Roman" panose="02020603050405020304" pitchFamily="18" charset="0"/>
                <a:cs typeface="Times New Roman" panose="02020603050405020304" pitchFamily="18" charset="0"/>
              </a:rPr>
              <a:t> is a nonconstant pointer to nonconstant data</a:t>
            </a:r>
          </a:p>
        </p:txBody>
      </p:sp>
      <p:sp>
        <p:nvSpPr>
          <p:cNvPr id="452614" name="Line 6"/>
          <p:cNvSpPr>
            <a:spLocks noChangeShapeType="1"/>
          </p:cNvSpPr>
          <p:nvPr/>
        </p:nvSpPr>
        <p:spPr bwMode="auto">
          <a:xfrm flipH="1">
            <a:off x="3536133" y="1133475"/>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2615" name="Text Box 7"/>
          <p:cNvSpPr txBox="1">
            <a:spLocks noChangeArrowheads="1"/>
          </p:cNvSpPr>
          <p:nvPr/>
        </p:nvSpPr>
        <p:spPr bwMode="auto">
          <a:xfrm>
            <a:off x="4221933" y="1743075"/>
            <a:ext cx="3048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Function </a:t>
            </a:r>
            <a:r>
              <a:rPr lang="en-US" altLang="zh-CN" sz="1600" b="1">
                <a:latin typeface="Courier New" panose="02070309020205020404" pitchFamily="49" charset="0"/>
                <a:cs typeface="Times New Roman" panose="02020603050405020304" pitchFamily="18" charset="0"/>
              </a:rPr>
              <a:t>islower</a:t>
            </a:r>
            <a:r>
              <a:rPr lang="en-US" altLang="zh-CN" sz="1600">
                <a:latin typeface="Times New Roman" panose="02020603050405020304" pitchFamily="18" charset="0"/>
                <a:cs typeface="Times New Roman" panose="02020603050405020304" pitchFamily="18" charset="0"/>
              </a:rPr>
              <a:t> returns </a:t>
            </a:r>
            <a:r>
              <a:rPr lang="en-US" altLang="zh-CN" sz="1600" b="1">
                <a:latin typeface="Courier New" panose="02070309020205020404" pitchFamily="49" charset="0"/>
                <a:cs typeface="Times New Roman" panose="02020603050405020304" pitchFamily="18" charset="0"/>
              </a:rPr>
              <a:t>true</a:t>
            </a:r>
            <a:r>
              <a:rPr lang="en-US" altLang="zh-CN" sz="1600">
                <a:latin typeface="Times New Roman" panose="02020603050405020304" pitchFamily="18" charset="0"/>
                <a:cs typeface="Times New Roman" panose="02020603050405020304" pitchFamily="18" charset="0"/>
              </a:rPr>
              <a:t> if the character is lowercase</a:t>
            </a:r>
          </a:p>
        </p:txBody>
      </p:sp>
      <p:sp>
        <p:nvSpPr>
          <p:cNvPr id="452616" name="Line 8"/>
          <p:cNvSpPr>
            <a:spLocks noChangeShapeType="1"/>
          </p:cNvSpPr>
          <p:nvPr/>
        </p:nvSpPr>
        <p:spPr bwMode="auto">
          <a:xfrm flipH="1">
            <a:off x="2621733" y="1819275"/>
            <a:ext cx="1600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2617" name="Text Box 9"/>
          <p:cNvSpPr txBox="1">
            <a:spLocks noChangeArrowheads="1"/>
          </p:cNvSpPr>
          <p:nvPr/>
        </p:nvSpPr>
        <p:spPr bwMode="auto">
          <a:xfrm>
            <a:off x="5288733" y="2581275"/>
            <a:ext cx="36576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ea typeface="Times New Roman" panose="02020603050405020304" pitchFamily="18" charset="0"/>
                <a:cs typeface="AGaramond" pitchFamily="50" charset="0"/>
              </a:rPr>
              <a:t>Function </a:t>
            </a:r>
            <a:r>
              <a:rPr lang="en-US" altLang="zh-CN" sz="1600" b="1">
                <a:latin typeface="Courier New" panose="02070309020205020404" pitchFamily="49" charset="0"/>
                <a:ea typeface="Times New Roman" panose="02020603050405020304" pitchFamily="18" charset="0"/>
                <a:cs typeface="AGaramond" pitchFamily="50" charset="0"/>
              </a:rPr>
              <a:t>toupper</a:t>
            </a:r>
            <a:r>
              <a:rPr lang="en-US" altLang="zh-CN" sz="1600">
                <a:latin typeface="Times New Roman" panose="02020603050405020304" pitchFamily="18" charset="0"/>
                <a:ea typeface="Times New Roman" panose="02020603050405020304" pitchFamily="18" charset="0"/>
                <a:cs typeface="AGaramond" pitchFamily="50" charset="0"/>
              </a:rPr>
              <a:t> returns corresponding uppercase character if original character is lowercase; otherwise </a:t>
            </a:r>
            <a:r>
              <a:rPr lang="en-US" altLang="zh-CN" sz="1600" b="1">
                <a:latin typeface="Courier New" panose="02070309020205020404" pitchFamily="49" charset="0"/>
                <a:ea typeface="Times New Roman" panose="02020603050405020304" pitchFamily="18" charset="0"/>
                <a:cs typeface="AGaramond" pitchFamily="50" charset="0"/>
              </a:rPr>
              <a:t>toupper</a:t>
            </a:r>
            <a:r>
              <a:rPr lang="en-US" altLang="zh-CN" sz="1600">
                <a:latin typeface="Times New Roman" panose="02020603050405020304" pitchFamily="18" charset="0"/>
                <a:ea typeface="Times New Roman" panose="02020603050405020304" pitchFamily="18" charset="0"/>
                <a:cs typeface="AGaramond" pitchFamily="50" charset="0"/>
              </a:rPr>
              <a:t> returns the original character</a:t>
            </a:r>
          </a:p>
        </p:txBody>
      </p:sp>
      <p:sp>
        <p:nvSpPr>
          <p:cNvPr id="452618" name="Line 10"/>
          <p:cNvSpPr>
            <a:spLocks noChangeShapeType="1"/>
          </p:cNvSpPr>
          <p:nvPr/>
        </p:nvSpPr>
        <p:spPr bwMode="auto">
          <a:xfrm flipH="1" flipV="1">
            <a:off x="2393133" y="2352675"/>
            <a:ext cx="2895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2619" name="Text Box 11"/>
          <p:cNvSpPr txBox="1">
            <a:spLocks noChangeArrowheads="1"/>
          </p:cNvSpPr>
          <p:nvPr/>
        </p:nvSpPr>
        <p:spPr bwMode="auto">
          <a:xfrm>
            <a:off x="3078933" y="4029075"/>
            <a:ext cx="3886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Modify the memory address stored in </a:t>
            </a:r>
            <a:r>
              <a:rPr lang="en-US" altLang="zh-CN" sz="1600" b="1">
                <a:latin typeface="Courier New" panose="02070309020205020404" pitchFamily="49" charset="0"/>
                <a:cs typeface="Times New Roman" panose="02020603050405020304" pitchFamily="18" charset="0"/>
              </a:rPr>
              <a:t>sPtr</a:t>
            </a:r>
            <a:r>
              <a:rPr lang="en-US" altLang="zh-CN" sz="1600">
                <a:latin typeface="Times New Roman" panose="02020603050405020304" pitchFamily="18" charset="0"/>
                <a:cs typeface="Times New Roman" panose="02020603050405020304" pitchFamily="18" charset="0"/>
              </a:rPr>
              <a:t> to point to the next element of the array</a:t>
            </a:r>
          </a:p>
        </p:txBody>
      </p:sp>
      <p:sp>
        <p:nvSpPr>
          <p:cNvPr id="452620" name="Line 12"/>
          <p:cNvSpPr>
            <a:spLocks noChangeShapeType="1"/>
          </p:cNvSpPr>
          <p:nvPr/>
        </p:nvSpPr>
        <p:spPr bwMode="auto">
          <a:xfrm flipH="1" flipV="1">
            <a:off x="1478733" y="2733675"/>
            <a:ext cx="1600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2613"/>
                                        </p:tgtEl>
                                        <p:attrNameLst>
                                          <p:attrName>style.visibility</p:attrName>
                                        </p:attrNameLst>
                                      </p:cBhvr>
                                      <p:to>
                                        <p:strVal val="visible"/>
                                      </p:to>
                                    </p:set>
                                  </p:childTnLst>
                                  <p:subTnLst>
                                    <p:set>
                                      <p:cBhvr override="childStyle">
                                        <p:cTn dur="1" fill="hold" display="0" masterRel="nextClick" afterEffect="1"/>
                                        <p:tgtEl>
                                          <p:spTgt spid="45261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52614"/>
                                        </p:tgtEl>
                                        <p:attrNameLst>
                                          <p:attrName>style.visibility</p:attrName>
                                        </p:attrNameLst>
                                      </p:cBhvr>
                                      <p:to>
                                        <p:strVal val="visible"/>
                                      </p:to>
                                    </p:set>
                                  </p:childTnLst>
                                  <p:subTnLst>
                                    <p:set>
                                      <p:cBhvr override="childStyle">
                                        <p:cTn dur="1" fill="hold" display="0" masterRel="nextClick" afterEffect="1"/>
                                        <p:tgtEl>
                                          <p:spTgt spid="45261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2615"/>
                                        </p:tgtEl>
                                        <p:attrNameLst>
                                          <p:attrName>style.visibility</p:attrName>
                                        </p:attrNameLst>
                                      </p:cBhvr>
                                      <p:to>
                                        <p:strVal val="visible"/>
                                      </p:to>
                                    </p:set>
                                  </p:childTnLst>
                                  <p:subTnLst>
                                    <p:set>
                                      <p:cBhvr override="childStyle">
                                        <p:cTn dur="1" fill="hold" display="0" masterRel="nextClick" afterEffect="1"/>
                                        <p:tgtEl>
                                          <p:spTgt spid="45261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52616"/>
                                        </p:tgtEl>
                                        <p:attrNameLst>
                                          <p:attrName>style.visibility</p:attrName>
                                        </p:attrNameLst>
                                      </p:cBhvr>
                                      <p:to>
                                        <p:strVal val="visible"/>
                                      </p:to>
                                    </p:set>
                                  </p:childTnLst>
                                  <p:subTnLst>
                                    <p:set>
                                      <p:cBhvr override="childStyle">
                                        <p:cTn dur="1" fill="hold" display="0" masterRel="nextClick" afterEffect="1"/>
                                        <p:tgtEl>
                                          <p:spTgt spid="45261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2617"/>
                                        </p:tgtEl>
                                        <p:attrNameLst>
                                          <p:attrName>style.visibility</p:attrName>
                                        </p:attrNameLst>
                                      </p:cBhvr>
                                      <p:to>
                                        <p:strVal val="visible"/>
                                      </p:to>
                                    </p:set>
                                  </p:childTnLst>
                                  <p:subTnLst>
                                    <p:set>
                                      <p:cBhvr override="childStyle">
                                        <p:cTn dur="1" fill="hold" display="0" masterRel="nextClick" afterEffect="1"/>
                                        <p:tgtEl>
                                          <p:spTgt spid="45261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52618"/>
                                        </p:tgtEl>
                                        <p:attrNameLst>
                                          <p:attrName>style.visibility</p:attrName>
                                        </p:attrNameLst>
                                      </p:cBhvr>
                                      <p:to>
                                        <p:strVal val="visible"/>
                                      </p:to>
                                    </p:set>
                                  </p:childTnLst>
                                  <p:subTnLst>
                                    <p:set>
                                      <p:cBhvr override="childStyle">
                                        <p:cTn dur="1" fill="hold" display="0" masterRel="nextClick" afterEffect="1"/>
                                        <p:tgtEl>
                                          <p:spTgt spid="452618"/>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2619"/>
                                        </p:tgtEl>
                                        <p:attrNameLst>
                                          <p:attrName>style.visibility</p:attrName>
                                        </p:attrNameLst>
                                      </p:cBhvr>
                                      <p:to>
                                        <p:strVal val="visible"/>
                                      </p:to>
                                    </p:set>
                                  </p:childTnLst>
                                  <p:subTnLst>
                                    <p:set>
                                      <p:cBhvr override="childStyle">
                                        <p:cTn dur="1" fill="hold" display="0" masterRel="nextClick" afterEffect="1"/>
                                        <p:tgtEl>
                                          <p:spTgt spid="452619"/>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452620"/>
                                        </p:tgtEl>
                                        <p:attrNameLst>
                                          <p:attrName>style.visibility</p:attrName>
                                        </p:attrNameLst>
                                      </p:cBhvr>
                                      <p:to>
                                        <p:strVal val="visible"/>
                                      </p:to>
                                    </p:set>
                                  </p:childTnLst>
                                  <p:subTnLst>
                                    <p:set>
                                      <p:cBhvr override="childStyle">
                                        <p:cTn dur="1" fill="hold" display="0" masterRel="nextClick" afterEffect="1"/>
                                        <p:tgtEl>
                                          <p:spTgt spid="4526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3" grpId="0" animBg="1"/>
      <p:bldP spid="452614" grpId="0" animBg="1"/>
      <p:bldP spid="452615" grpId="0" animBg="1"/>
      <p:bldP spid="452616" grpId="0" animBg="1"/>
      <p:bldP spid="452617" grpId="0" animBg="1"/>
      <p:bldP spid="452618" grpId="0" animBg="1"/>
      <p:bldP spid="452619" grpId="0" animBg="1"/>
      <p:bldP spid="4526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1C255BD-C009-4FE5-9B09-593609DB6142}" type="slidenum">
              <a:rPr lang="en-US" altLang="zh-CN" sz="1200"/>
              <a:pPr>
                <a:spcAft>
                  <a:spcPct val="0"/>
                </a:spcAft>
                <a:buClrTx/>
                <a:buFontTx/>
                <a:buNone/>
              </a:pPr>
              <a:t>32</a:t>
            </a:fld>
            <a:endParaRPr lang="en-US" altLang="zh-CN" sz="1200"/>
          </a:p>
        </p:txBody>
      </p:sp>
      <p:graphicFrame>
        <p:nvGraphicFramePr>
          <p:cNvPr id="36867" name="Object 4"/>
          <p:cNvGraphicFramePr>
            <a:graphicFrameLocks noChangeAspect="1"/>
          </p:cNvGraphicFramePr>
          <p:nvPr>
            <p:ph idx="1"/>
          </p:nvPr>
        </p:nvGraphicFramePr>
        <p:xfrm>
          <a:off x="7938" y="14288"/>
          <a:ext cx="6967537" cy="6169025"/>
        </p:xfrm>
        <a:graphic>
          <a:graphicData uri="http://schemas.openxmlformats.org/presentationml/2006/ole">
            <mc:AlternateContent xmlns:mc="http://schemas.openxmlformats.org/markup-compatibility/2006">
              <mc:Choice xmlns:v="urn:schemas-microsoft-com:vml" Requires="v">
                <p:oleObj spid="_x0000_s36879" name="文档" r:id="rId3" imgW="7089269" imgH="6276348" progId="Word.Document.8">
                  <p:embed/>
                </p:oleObj>
              </mc:Choice>
              <mc:Fallback>
                <p:oleObj name="文档" r:id="rId3" imgW="7089269" imgH="627634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7938" y="14288"/>
                        <a:ext cx="6967537" cy="616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3638" name="Line 6"/>
          <p:cNvSpPr>
            <a:spLocks noChangeShapeType="1"/>
          </p:cNvSpPr>
          <p:nvPr/>
        </p:nvSpPr>
        <p:spPr bwMode="auto">
          <a:xfrm flipH="1">
            <a:off x="3048000" y="7620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3639" name="Text Box 7"/>
          <p:cNvSpPr txBox="1">
            <a:spLocks noChangeArrowheads="1"/>
          </p:cNvSpPr>
          <p:nvPr/>
        </p:nvSpPr>
        <p:spPr bwMode="auto">
          <a:xfrm>
            <a:off x="5181600" y="2362200"/>
            <a:ext cx="2963863"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Pass pointer </a:t>
            </a:r>
            <a:r>
              <a:rPr lang="en-US" altLang="zh-CN" sz="1600" b="1">
                <a:latin typeface="Courier New" panose="02070309020205020404" pitchFamily="49" charset="0"/>
                <a:cs typeface="Times New Roman" panose="02020603050405020304" pitchFamily="18" charset="0"/>
              </a:rPr>
              <a:t>phrase</a:t>
            </a:r>
            <a:r>
              <a:rPr lang="en-US" altLang="zh-CN" sz="1600">
                <a:latin typeface="Times New Roman" panose="02020603050405020304" pitchFamily="18" charset="0"/>
                <a:cs typeface="Times New Roman" panose="02020603050405020304" pitchFamily="18" charset="0"/>
              </a:rPr>
              <a:t> to function </a:t>
            </a:r>
            <a:r>
              <a:rPr lang="en-US" altLang="zh-CN" sz="1600" b="1">
                <a:latin typeface="Courier New" panose="02070309020205020404" pitchFamily="49" charset="0"/>
                <a:cs typeface="Times New Roman" panose="02020603050405020304" pitchFamily="18" charset="0"/>
              </a:rPr>
              <a:t>printCharacters</a:t>
            </a:r>
            <a:endParaRPr lang="en-US" altLang="zh-CN" sz="1600">
              <a:latin typeface="Times New Roman" panose="02020603050405020304" pitchFamily="18" charset="0"/>
              <a:cs typeface="Times New Roman" panose="02020603050405020304" pitchFamily="18" charset="0"/>
            </a:endParaRPr>
          </a:p>
        </p:txBody>
      </p:sp>
      <p:sp>
        <p:nvSpPr>
          <p:cNvPr id="453640" name="Line 8"/>
          <p:cNvSpPr>
            <a:spLocks noChangeShapeType="1"/>
          </p:cNvSpPr>
          <p:nvPr/>
        </p:nvSpPr>
        <p:spPr bwMode="auto">
          <a:xfrm flipH="1">
            <a:off x="2667000" y="2667000"/>
            <a:ext cx="2514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3641" name="Text Box 9"/>
          <p:cNvSpPr txBox="1">
            <a:spLocks noChangeArrowheads="1"/>
          </p:cNvSpPr>
          <p:nvPr/>
        </p:nvSpPr>
        <p:spPr bwMode="auto">
          <a:xfrm>
            <a:off x="4191000" y="3352800"/>
            <a:ext cx="4191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sPtr</a:t>
            </a:r>
            <a:r>
              <a:rPr lang="en-US" altLang="zh-CN" sz="1600">
                <a:latin typeface="Times New Roman" panose="02020603050405020304" pitchFamily="18" charset="0"/>
                <a:cs typeface="Times New Roman" panose="02020603050405020304" pitchFamily="18" charset="0"/>
              </a:rPr>
              <a:t> is a nonconstant pointer to constant data; it cannot modify the character to which it points</a:t>
            </a:r>
          </a:p>
        </p:txBody>
      </p:sp>
      <p:sp>
        <p:nvSpPr>
          <p:cNvPr id="453642" name="Line 10"/>
          <p:cNvSpPr>
            <a:spLocks noChangeShapeType="1"/>
          </p:cNvSpPr>
          <p:nvPr/>
        </p:nvSpPr>
        <p:spPr bwMode="auto">
          <a:xfrm flipH="1">
            <a:off x="3200400" y="36576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3643" name="Text Box 11"/>
          <p:cNvSpPr txBox="1">
            <a:spLocks noChangeArrowheads="1"/>
          </p:cNvSpPr>
          <p:nvPr/>
        </p:nvSpPr>
        <p:spPr bwMode="auto">
          <a:xfrm>
            <a:off x="4114800" y="4419600"/>
            <a:ext cx="39624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Increment </a:t>
            </a:r>
            <a:r>
              <a:rPr lang="en-US" altLang="zh-CN" sz="1600" b="1">
                <a:latin typeface="Courier New" panose="02070309020205020404" pitchFamily="49" charset="0"/>
                <a:cs typeface="Times New Roman" panose="02020603050405020304" pitchFamily="18" charset="0"/>
              </a:rPr>
              <a:t>sPtr</a:t>
            </a:r>
            <a:r>
              <a:rPr lang="en-US" altLang="zh-CN" sz="1600">
                <a:latin typeface="Times New Roman" panose="02020603050405020304" pitchFamily="18" charset="0"/>
                <a:cs typeface="Times New Roman" panose="02020603050405020304" pitchFamily="18" charset="0"/>
              </a:rPr>
              <a:t> to point to the next character</a:t>
            </a:r>
          </a:p>
        </p:txBody>
      </p:sp>
      <p:sp>
        <p:nvSpPr>
          <p:cNvPr id="453644" name="Line 12"/>
          <p:cNvSpPr>
            <a:spLocks noChangeShapeType="1"/>
          </p:cNvSpPr>
          <p:nvPr/>
        </p:nvSpPr>
        <p:spPr bwMode="auto">
          <a:xfrm flipH="1">
            <a:off x="2971800" y="4572000"/>
            <a:ext cx="1143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6875" name="Text Box 13"/>
          <p:cNvSpPr txBox="1">
            <a:spLocks noChangeArrowheads="1"/>
          </p:cNvSpPr>
          <p:nvPr/>
        </p:nvSpPr>
        <p:spPr bwMode="black">
          <a:xfrm>
            <a:off x="990600" y="6019800"/>
            <a:ext cx="556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zh-CN" altLang="en-US" b="1">
                <a:solidFill>
                  <a:srgbClr val="FF3300"/>
                </a:solidFill>
              </a:rPr>
              <a:t>情况</a:t>
            </a:r>
            <a:r>
              <a:rPr lang="en-US" altLang="zh-CN" b="1">
                <a:solidFill>
                  <a:srgbClr val="FF3300"/>
                </a:solidFill>
              </a:rPr>
              <a:t>2</a:t>
            </a:r>
            <a:r>
              <a:rPr lang="zh-CN" altLang="en-US" b="1">
                <a:solidFill>
                  <a:srgbClr val="FF3300"/>
                </a:solidFill>
              </a:rPr>
              <a:t>：非静态指针传送静态参数。</a:t>
            </a:r>
          </a:p>
        </p:txBody>
      </p:sp>
      <p:sp>
        <p:nvSpPr>
          <p:cNvPr id="453648" name="Text Box 16"/>
          <p:cNvSpPr txBox="1">
            <a:spLocks noChangeArrowheads="1"/>
          </p:cNvSpPr>
          <p:nvPr/>
        </p:nvSpPr>
        <p:spPr bwMode="auto">
          <a:xfrm>
            <a:off x="4495800" y="533400"/>
            <a:ext cx="1981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constant </a:t>
            </a:r>
            <a:r>
              <a:rPr lang="zh-CN" altLang="en-US" sz="1600">
                <a:latin typeface="Times New Roman" panose="02020603050405020304" pitchFamily="18" charset="0"/>
                <a:cs typeface="Times New Roman" panose="02020603050405020304" pitchFamily="18" charset="0"/>
              </a:rPr>
              <a:t>数据，</a:t>
            </a:r>
          </a:p>
          <a:p>
            <a:pPr>
              <a:spcAft>
                <a:spcPct val="0"/>
              </a:spcAft>
              <a:buClrTx/>
              <a:buFontTx/>
              <a:buNone/>
            </a:pPr>
            <a:r>
              <a:rPr lang="zh-CN" altLang="en-US" sz="1600">
                <a:latin typeface="Times New Roman" panose="02020603050405020304" pitchFamily="18" charset="0"/>
                <a:cs typeface="Times New Roman" panose="02020603050405020304" pitchFamily="18" charset="0"/>
              </a:rPr>
              <a:t>非 </a:t>
            </a:r>
            <a:r>
              <a:rPr lang="en-US" altLang="zh-CN" sz="1600">
                <a:latin typeface="Times New Roman" panose="02020603050405020304" pitchFamily="18" charset="0"/>
                <a:cs typeface="Times New Roman" panose="02020603050405020304" pitchFamily="18" charset="0"/>
              </a:rPr>
              <a:t>constant </a:t>
            </a:r>
            <a:r>
              <a:rPr lang="zh-CN" altLang="en-US" sz="1600">
                <a:latin typeface="Times New Roman" panose="02020603050405020304" pitchFamily="18" charset="0"/>
                <a:cs typeface="Times New Roman" panose="02020603050405020304" pitchFamily="18" charset="0"/>
              </a:rPr>
              <a:t>指针</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3638"/>
                                        </p:tgtEl>
                                        <p:attrNameLst>
                                          <p:attrName>style.visibility</p:attrName>
                                        </p:attrNameLst>
                                      </p:cBhvr>
                                      <p:to>
                                        <p:strVal val="visible"/>
                                      </p:to>
                                    </p:set>
                                  </p:childTnLst>
                                  <p:subTnLst>
                                    <p:set>
                                      <p:cBhvr override="childStyle">
                                        <p:cTn dur="1" fill="hold" display="0" masterRel="nextClick" afterEffect="1"/>
                                        <p:tgtEl>
                                          <p:spTgt spid="45363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3639"/>
                                        </p:tgtEl>
                                        <p:attrNameLst>
                                          <p:attrName>style.visibility</p:attrName>
                                        </p:attrNameLst>
                                      </p:cBhvr>
                                      <p:to>
                                        <p:strVal val="visible"/>
                                      </p:to>
                                    </p:set>
                                  </p:childTnLst>
                                  <p:subTnLst>
                                    <p:set>
                                      <p:cBhvr override="childStyle">
                                        <p:cTn dur="1" fill="hold" display="0" masterRel="nextClick" afterEffect="1"/>
                                        <p:tgtEl>
                                          <p:spTgt spid="453639"/>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453640"/>
                                        </p:tgtEl>
                                        <p:attrNameLst>
                                          <p:attrName>style.visibility</p:attrName>
                                        </p:attrNameLst>
                                      </p:cBhvr>
                                      <p:to>
                                        <p:strVal val="visible"/>
                                      </p:to>
                                    </p:set>
                                  </p:childTnLst>
                                  <p:subTnLst>
                                    <p:set>
                                      <p:cBhvr override="childStyle">
                                        <p:cTn dur="1" fill="hold" display="0" masterRel="nextClick" afterEffect="1"/>
                                        <p:tgtEl>
                                          <p:spTgt spid="45364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3641"/>
                                        </p:tgtEl>
                                        <p:attrNameLst>
                                          <p:attrName>style.visibility</p:attrName>
                                        </p:attrNameLst>
                                      </p:cBhvr>
                                      <p:to>
                                        <p:strVal val="visible"/>
                                      </p:to>
                                    </p:set>
                                  </p:childTnLst>
                                  <p:subTnLst>
                                    <p:set>
                                      <p:cBhvr override="childStyle">
                                        <p:cTn dur="1" fill="hold" display="0" masterRel="nextClick" afterEffect="1"/>
                                        <p:tgtEl>
                                          <p:spTgt spid="453641"/>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453642"/>
                                        </p:tgtEl>
                                        <p:attrNameLst>
                                          <p:attrName>style.visibility</p:attrName>
                                        </p:attrNameLst>
                                      </p:cBhvr>
                                      <p:to>
                                        <p:strVal val="visible"/>
                                      </p:to>
                                    </p:set>
                                  </p:childTnLst>
                                  <p:subTnLst>
                                    <p:set>
                                      <p:cBhvr override="childStyle">
                                        <p:cTn dur="1" fill="hold" display="0" masterRel="nextClick" afterEffect="1"/>
                                        <p:tgtEl>
                                          <p:spTgt spid="45364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3643"/>
                                        </p:tgtEl>
                                        <p:attrNameLst>
                                          <p:attrName>style.visibility</p:attrName>
                                        </p:attrNameLst>
                                      </p:cBhvr>
                                      <p:to>
                                        <p:strVal val="visible"/>
                                      </p:to>
                                    </p:set>
                                  </p:childTnLst>
                                  <p:subTnLst>
                                    <p:set>
                                      <p:cBhvr override="childStyle">
                                        <p:cTn dur="1" fill="hold" display="0" masterRel="nextClick" afterEffect="1"/>
                                        <p:tgtEl>
                                          <p:spTgt spid="453643"/>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453644"/>
                                        </p:tgtEl>
                                        <p:attrNameLst>
                                          <p:attrName>style.visibility</p:attrName>
                                        </p:attrNameLst>
                                      </p:cBhvr>
                                      <p:to>
                                        <p:strVal val="visible"/>
                                      </p:to>
                                    </p:set>
                                  </p:childTnLst>
                                  <p:subTnLst>
                                    <p:set>
                                      <p:cBhvr override="childStyle">
                                        <p:cTn dur="1" fill="hold" display="0" masterRel="nextClick" afterEffect="1"/>
                                        <p:tgtEl>
                                          <p:spTgt spid="453644"/>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3648"/>
                                        </p:tgtEl>
                                        <p:attrNameLst>
                                          <p:attrName>style.visibility</p:attrName>
                                        </p:attrNameLst>
                                      </p:cBhvr>
                                      <p:to>
                                        <p:strVal val="visible"/>
                                      </p:to>
                                    </p:set>
                                  </p:childTnLst>
                                  <p:subTnLst>
                                    <p:set>
                                      <p:cBhvr override="childStyle">
                                        <p:cTn dur="1" fill="hold" display="0" masterRel="nextClick" afterEffect="1"/>
                                        <p:tgtEl>
                                          <p:spTgt spid="4536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8" grpId="0" animBg="1"/>
      <p:bldP spid="453639" grpId="0" animBg="1"/>
      <p:bldP spid="453640" grpId="0" animBg="1"/>
      <p:bldP spid="453641" grpId="0" animBg="1"/>
      <p:bldP spid="453642" grpId="0" animBg="1"/>
      <p:bldP spid="453643" grpId="0" animBg="1"/>
      <p:bldP spid="453644" grpId="0" animBg="1"/>
      <p:bldP spid="4536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245156A-C147-45C3-B72B-36F59CA325ED}" type="slidenum">
              <a:rPr lang="en-US" altLang="zh-CN" sz="1200">
                <a:latin typeface="微软雅黑" panose="020B0503020204020204" pitchFamily="34" charset="-122"/>
                <a:ea typeface="微软雅黑" panose="020B0503020204020204" pitchFamily="34" charset="-122"/>
              </a:rPr>
              <a:pPr>
                <a:spcAft>
                  <a:spcPct val="0"/>
                </a:spcAft>
                <a:buClrTx/>
                <a:buFontTx/>
                <a:buNone/>
              </a:pPr>
              <a:t>33</a:t>
            </a:fld>
            <a:endParaRPr lang="en-US" altLang="zh-CN" sz="1200">
              <a:latin typeface="微软雅黑" panose="020B0503020204020204" pitchFamily="34" charset="-122"/>
              <a:ea typeface="微软雅黑" panose="020B0503020204020204" pitchFamily="34" charset="-122"/>
            </a:endParaRPr>
          </a:p>
        </p:txBody>
      </p:sp>
      <p:graphicFrame>
        <p:nvGraphicFramePr>
          <p:cNvPr id="37891" name="Object 4"/>
          <p:cNvGraphicFramePr>
            <a:graphicFrameLocks noChangeAspect="1"/>
          </p:cNvGraphicFramePr>
          <p:nvPr>
            <p:ph idx="1"/>
            <p:extLst>
              <p:ext uri="{D42A27DB-BD31-4B8C-83A1-F6EECF244321}">
                <p14:modId xmlns:p14="http://schemas.microsoft.com/office/powerpoint/2010/main" val="145960562"/>
              </p:ext>
            </p:extLst>
          </p:nvPr>
        </p:nvGraphicFramePr>
        <p:xfrm>
          <a:off x="304800" y="685800"/>
          <a:ext cx="7038975" cy="2916237"/>
        </p:xfrm>
        <a:graphic>
          <a:graphicData uri="http://schemas.openxmlformats.org/presentationml/2006/ole">
            <mc:AlternateContent xmlns:mc="http://schemas.openxmlformats.org/markup-compatibility/2006">
              <mc:Choice xmlns:v="urn:schemas-microsoft-com:vml" Requires="v">
                <p:oleObj spid="_x0000_s37899" name="Document" r:id="rId3" imgW="7074123" imgH="2930172" progId="Word.Document.8">
                  <p:embed/>
                </p:oleObj>
              </mc:Choice>
              <mc:Fallback>
                <p:oleObj name="Document" r:id="rId3" imgW="7074123" imgH="293017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04800" y="685800"/>
                        <a:ext cx="7038975" cy="291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61" name="Text Box 5"/>
          <p:cNvSpPr txBox="1">
            <a:spLocks noChangeArrowheads="1"/>
          </p:cNvSpPr>
          <p:nvPr/>
        </p:nvSpPr>
        <p:spPr bwMode="auto">
          <a:xfrm>
            <a:off x="3505200" y="2128837"/>
            <a:ext cx="30480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Parameter is a nonconstant pointer to constant data</a:t>
            </a:r>
          </a:p>
        </p:txBody>
      </p:sp>
      <p:sp>
        <p:nvSpPr>
          <p:cNvPr id="454662" name="Line 6"/>
          <p:cNvSpPr>
            <a:spLocks noChangeShapeType="1"/>
          </p:cNvSpPr>
          <p:nvPr/>
        </p:nvSpPr>
        <p:spPr bwMode="auto">
          <a:xfrm flipH="1" flipV="1">
            <a:off x="2209800" y="1671637"/>
            <a:ext cx="1295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54663" name="Text Box 7"/>
          <p:cNvSpPr txBox="1">
            <a:spLocks noChangeArrowheads="1"/>
          </p:cNvSpPr>
          <p:nvPr/>
        </p:nvSpPr>
        <p:spPr bwMode="auto">
          <a:xfrm>
            <a:off x="3563938" y="3119437"/>
            <a:ext cx="3446462"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Pass the address of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variable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to attempt an illegal modification</a:t>
            </a:r>
          </a:p>
        </p:txBody>
      </p:sp>
      <p:sp>
        <p:nvSpPr>
          <p:cNvPr id="454664" name="Line 8"/>
          <p:cNvSpPr>
            <a:spLocks noChangeShapeType="1"/>
          </p:cNvSpPr>
          <p:nvPr/>
        </p:nvSpPr>
        <p:spPr bwMode="auto">
          <a:xfrm flipH="1" flipV="1">
            <a:off x="1600200" y="2890837"/>
            <a:ext cx="1963738"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61"/>
                                        </p:tgtEl>
                                        <p:attrNameLst>
                                          <p:attrName>style.visibility</p:attrName>
                                        </p:attrNameLst>
                                      </p:cBhvr>
                                      <p:to>
                                        <p:strVal val="visible"/>
                                      </p:to>
                                    </p:set>
                                  </p:childTnLst>
                                  <p:subTnLst>
                                    <p:set>
                                      <p:cBhvr override="childStyle">
                                        <p:cTn dur="1" fill="hold" display="0" masterRel="nextClick" afterEffect="1"/>
                                        <p:tgtEl>
                                          <p:spTgt spid="45466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54662"/>
                                        </p:tgtEl>
                                        <p:attrNameLst>
                                          <p:attrName>style.visibility</p:attrName>
                                        </p:attrNameLst>
                                      </p:cBhvr>
                                      <p:to>
                                        <p:strVal val="visible"/>
                                      </p:to>
                                    </p:set>
                                  </p:childTnLst>
                                  <p:subTnLst>
                                    <p:set>
                                      <p:cBhvr override="childStyle">
                                        <p:cTn dur="1" fill="hold" display="0" masterRel="nextClick" afterEffect="1"/>
                                        <p:tgtEl>
                                          <p:spTgt spid="45466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4663"/>
                                        </p:tgtEl>
                                        <p:attrNameLst>
                                          <p:attrName>style.visibility</p:attrName>
                                        </p:attrNameLst>
                                      </p:cBhvr>
                                      <p:to>
                                        <p:strVal val="visible"/>
                                      </p:to>
                                    </p:set>
                                  </p:childTnLst>
                                  <p:subTnLst>
                                    <p:set>
                                      <p:cBhvr override="childStyle">
                                        <p:cTn dur="1" fill="hold" display="0" masterRel="nextClick" afterEffect="1"/>
                                        <p:tgtEl>
                                          <p:spTgt spid="45466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54664"/>
                                        </p:tgtEl>
                                        <p:attrNameLst>
                                          <p:attrName>style.visibility</p:attrName>
                                        </p:attrNameLst>
                                      </p:cBhvr>
                                      <p:to>
                                        <p:strVal val="visible"/>
                                      </p:to>
                                    </p:set>
                                  </p:childTnLst>
                                  <p:subTnLst>
                                    <p:set>
                                      <p:cBhvr override="childStyle">
                                        <p:cTn dur="1" fill="hold" display="0" masterRel="nextClick" afterEffect="1"/>
                                        <p:tgtEl>
                                          <p:spTgt spid="4546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1" grpId="0" animBg="1"/>
      <p:bldP spid="454662" grpId="0" animBg="1"/>
      <p:bldP spid="454663" grpId="0" animBg="1"/>
      <p:bldP spid="45466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59B4C02-591C-4592-A272-B309DA5D3BDE}" type="slidenum">
              <a:rPr lang="en-US" altLang="zh-CN" sz="1200"/>
              <a:pPr>
                <a:spcAft>
                  <a:spcPct val="0"/>
                </a:spcAft>
                <a:buClrTx/>
                <a:buFontTx/>
                <a:buNone/>
              </a:pPr>
              <a:t>34</a:t>
            </a:fld>
            <a:endParaRPr lang="en-US" altLang="zh-CN" sz="1200"/>
          </a:p>
        </p:txBody>
      </p:sp>
      <p:graphicFrame>
        <p:nvGraphicFramePr>
          <p:cNvPr id="38915" name="Object 4"/>
          <p:cNvGraphicFramePr>
            <a:graphicFrameLocks noChangeAspect="1"/>
          </p:cNvGraphicFramePr>
          <p:nvPr>
            <p:ph idx="1"/>
            <p:extLst>
              <p:ext uri="{D42A27DB-BD31-4B8C-83A1-F6EECF244321}">
                <p14:modId xmlns:p14="http://schemas.microsoft.com/office/powerpoint/2010/main" val="1824452371"/>
              </p:ext>
            </p:extLst>
          </p:nvPr>
        </p:nvGraphicFramePr>
        <p:xfrm>
          <a:off x="152400" y="609600"/>
          <a:ext cx="7037388" cy="4292600"/>
        </p:xfrm>
        <a:graphic>
          <a:graphicData uri="http://schemas.openxmlformats.org/presentationml/2006/ole">
            <mc:AlternateContent xmlns:mc="http://schemas.openxmlformats.org/markup-compatibility/2006">
              <mc:Choice xmlns:v="urn:schemas-microsoft-com:vml" Requires="v">
                <p:oleObj spid="_x0000_s38926" name="Document" r:id="rId3" imgW="7074123" imgH="4314703" progId="Word.Document.8">
                  <p:embed/>
                </p:oleObj>
              </mc:Choice>
              <mc:Fallback>
                <p:oleObj name="Document" r:id="rId3" imgW="7074123" imgH="431470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52400" y="609600"/>
                        <a:ext cx="7037388" cy="429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5685" name="Text Box 5"/>
          <p:cNvSpPr txBox="1">
            <a:spLocks noChangeArrowheads="1"/>
          </p:cNvSpPr>
          <p:nvPr/>
        </p:nvSpPr>
        <p:spPr bwMode="auto">
          <a:xfrm>
            <a:off x="3124200" y="1676400"/>
            <a:ext cx="31242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Attempt to modify a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object pointed to by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xPtr</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5686" name="Line 6"/>
          <p:cNvSpPr>
            <a:spLocks noChangeShapeType="1"/>
          </p:cNvSpPr>
          <p:nvPr/>
        </p:nvSpPr>
        <p:spPr bwMode="auto">
          <a:xfrm flipH="1" flipV="1">
            <a:off x="1828800" y="1524000"/>
            <a:ext cx="1295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5687" name="Text Box 7"/>
          <p:cNvSpPr txBox="1">
            <a:spLocks noChangeArrowheads="1"/>
          </p:cNvSpPr>
          <p:nvPr/>
        </p:nvSpPr>
        <p:spPr bwMode="auto">
          <a:xfrm>
            <a:off x="5410200" y="3124200"/>
            <a:ext cx="27432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Error produced when attempting to compile</a:t>
            </a:r>
          </a:p>
        </p:txBody>
      </p:sp>
      <p:sp>
        <p:nvSpPr>
          <p:cNvPr id="455688" name="Line 8"/>
          <p:cNvSpPr>
            <a:spLocks noChangeShapeType="1"/>
          </p:cNvSpPr>
          <p:nvPr/>
        </p:nvSpPr>
        <p:spPr bwMode="auto">
          <a:xfrm flipH="1" flipV="1">
            <a:off x="3962400" y="2590800"/>
            <a:ext cx="1447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5689" name="Line 9"/>
          <p:cNvSpPr>
            <a:spLocks noChangeShapeType="1"/>
          </p:cNvSpPr>
          <p:nvPr/>
        </p:nvSpPr>
        <p:spPr bwMode="auto">
          <a:xfrm flipH="1">
            <a:off x="4648200" y="34290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5690" name="Line 10"/>
          <p:cNvSpPr>
            <a:spLocks noChangeShapeType="1"/>
          </p:cNvSpPr>
          <p:nvPr/>
        </p:nvSpPr>
        <p:spPr bwMode="auto">
          <a:xfrm flipH="1">
            <a:off x="4267200" y="3429000"/>
            <a:ext cx="1143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2" name="Text Box 11"/>
          <p:cNvSpPr txBox="1">
            <a:spLocks noChangeArrowheads="1"/>
          </p:cNvSpPr>
          <p:nvPr/>
        </p:nvSpPr>
        <p:spPr bwMode="black">
          <a:xfrm>
            <a:off x="1219200" y="5029200"/>
            <a:ext cx="556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zh-CN" altLang="en-US" b="1">
                <a:solidFill>
                  <a:srgbClr val="FF3300"/>
                </a:solidFill>
              </a:rPr>
              <a:t>静态参数在被调函数内被修改</a:t>
            </a:r>
            <a:r>
              <a:rPr lang="en-US" altLang="zh-CN" b="1">
                <a:solidFill>
                  <a:srgbClr val="FF3300"/>
                </a:solidFill>
              </a:rPr>
              <a:t>----</a:t>
            </a:r>
            <a:r>
              <a:rPr lang="zh-CN" altLang="en-US" b="1">
                <a:solidFill>
                  <a:srgbClr val="FF3300"/>
                </a:solidFill>
              </a:rPr>
              <a:t>非法。</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685"/>
                                        </p:tgtEl>
                                        <p:attrNameLst>
                                          <p:attrName>style.visibility</p:attrName>
                                        </p:attrNameLst>
                                      </p:cBhvr>
                                      <p:to>
                                        <p:strVal val="visible"/>
                                      </p:to>
                                    </p:set>
                                  </p:childTnLst>
                                  <p:subTnLst>
                                    <p:set>
                                      <p:cBhvr override="childStyle">
                                        <p:cTn dur="1" fill="hold" display="0" masterRel="nextClick" afterEffect="1"/>
                                        <p:tgtEl>
                                          <p:spTgt spid="45568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55686"/>
                                        </p:tgtEl>
                                        <p:attrNameLst>
                                          <p:attrName>style.visibility</p:attrName>
                                        </p:attrNameLst>
                                      </p:cBhvr>
                                      <p:to>
                                        <p:strVal val="visible"/>
                                      </p:to>
                                    </p:set>
                                  </p:childTnLst>
                                  <p:subTnLst>
                                    <p:set>
                                      <p:cBhvr override="childStyle">
                                        <p:cTn dur="1" fill="hold" display="0" masterRel="nextClick" afterEffect="1"/>
                                        <p:tgtEl>
                                          <p:spTgt spid="45568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5687"/>
                                        </p:tgtEl>
                                        <p:attrNameLst>
                                          <p:attrName>style.visibility</p:attrName>
                                        </p:attrNameLst>
                                      </p:cBhvr>
                                      <p:to>
                                        <p:strVal val="visible"/>
                                      </p:to>
                                    </p:set>
                                  </p:childTnLst>
                                  <p:subTnLst>
                                    <p:set>
                                      <p:cBhvr override="childStyle">
                                        <p:cTn dur="1" fill="hold" display="0" masterRel="nextClick" afterEffect="1"/>
                                        <p:tgtEl>
                                          <p:spTgt spid="45568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55688"/>
                                        </p:tgtEl>
                                        <p:attrNameLst>
                                          <p:attrName>style.visibility</p:attrName>
                                        </p:attrNameLst>
                                      </p:cBhvr>
                                      <p:to>
                                        <p:strVal val="visible"/>
                                      </p:to>
                                    </p:set>
                                  </p:childTnLst>
                                  <p:subTnLst>
                                    <p:set>
                                      <p:cBhvr override="childStyle">
                                        <p:cTn dur="1" fill="hold" display="0" masterRel="nextClick" afterEffect="1"/>
                                        <p:tgtEl>
                                          <p:spTgt spid="45568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455689"/>
                                        </p:tgtEl>
                                        <p:attrNameLst>
                                          <p:attrName>style.visibility</p:attrName>
                                        </p:attrNameLst>
                                      </p:cBhvr>
                                      <p:to>
                                        <p:strVal val="visible"/>
                                      </p:to>
                                    </p:set>
                                  </p:childTnLst>
                                  <p:subTnLst>
                                    <p:set>
                                      <p:cBhvr override="childStyle">
                                        <p:cTn dur="1" fill="hold" display="0" masterRel="nextClick" afterEffect="1"/>
                                        <p:tgtEl>
                                          <p:spTgt spid="455689"/>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455690"/>
                                        </p:tgtEl>
                                        <p:attrNameLst>
                                          <p:attrName>style.visibility</p:attrName>
                                        </p:attrNameLst>
                                      </p:cBhvr>
                                      <p:to>
                                        <p:strVal val="visible"/>
                                      </p:to>
                                    </p:set>
                                  </p:childTnLst>
                                  <p:subTnLst>
                                    <p:set>
                                      <p:cBhvr override="childStyle">
                                        <p:cTn dur="1" fill="hold" display="0" masterRel="nextClick" afterEffect="1"/>
                                        <p:tgtEl>
                                          <p:spTgt spid="4556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animBg="1"/>
      <p:bldP spid="455686" grpId="0" animBg="1"/>
      <p:bldP spid="455687" grpId="0" animBg="1"/>
      <p:bldP spid="455688" grpId="0" animBg="1"/>
      <p:bldP spid="455689" grpId="0" animBg="1"/>
      <p:bldP spid="45569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A7F3BBA-F254-4932-8FE0-78182C2A40F4}" type="slidenum">
              <a:rPr lang="en-US" altLang="zh-CN" sz="1200"/>
              <a:pPr>
                <a:spcAft>
                  <a:spcPct val="0"/>
                </a:spcAft>
                <a:buClrTx/>
                <a:buFontTx/>
                <a:buNone/>
              </a:pPr>
              <a:t>35</a:t>
            </a:fld>
            <a:endParaRPr lang="en-US" altLang="zh-CN" sz="1200"/>
          </a:p>
        </p:txBody>
      </p:sp>
      <p:graphicFrame>
        <p:nvGraphicFramePr>
          <p:cNvPr id="39939" name="Object 4"/>
          <p:cNvGraphicFramePr>
            <a:graphicFrameLocks noChangeAspect="1"/>
          </p:cNvGraphicFramePr>
          <p:nvPr>
            <p:ph idx="1"/>
          </p:nvPr>
        </p:nvGraphicFramePr>
        <p:xfrm>
          <a:off x="0" y="6350"/>
          <a:ext cx="7037388" cy="5832475"/>
        </p:xfrm>
        <a:graphic>
          <a:graphicData uri="http://schemas.openxmlformats.org/presentationml/2006/ole">
            <mc:AlternateContent xmlns:mc="http://schemas.openxmlformats.org/markup-compatibility/2006">
              <mc:Choice xmlns:v="urn:schemas-microsoft-com:vml" Requires="v">
                <p:oleObj spid="_x0000_s39952" name="Document" r:id="rId3" imgW="7074123" imgH="5862501" progId="Word.Document.8">
                  <p:embed/>
                </p:oleObj>
              </mc:Choice>
              <mc:Fallback>
                <p:oleObj name="Document" r:id="rId3" imgW="7074123" imgH="586250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6350"/>
                        <a:ext cx="7037388" cy="583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6710" name="Line 6"/>
          <p:cNvSpPr>
            <a:spLocks noChangeShapeType="1"/>
          </p:cNvSpPr>
          <p:nvPr/>
        </p:nvSpPr>
        <p:spPr bwMode="auto">
          <a:xfrm flipH="1">
            <a:off x="1905000" y="1143000"/>
            <a:ext cx="2209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6711" name="Text Box 7"/>
          <p:cNvSpPr txBox="1">
            <a:spLocks noChangeArrowheads="1"/>
          </p:cNvSpPr>
          <p:nvPr/>
        </p:nvSpPr>
        <p:spPr bwMode="auto">
          <a:xfrm>
            <a:off x="4343400" y="2057400"/>
            <a:ext cx="29718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可以通过指针修改非</a:t>
            </a:r>
            <a:r>
              <a:rPr lang="en-US" altLang="zh-CN" sz="1600">
                <a:latin typeface="Times New Roman" panose="02020603050405020304" pitchFamily="18" charset="0"/>
                <a:cs typeface="Times New Roman" panose="02020603050405020304" pitchFamily="18" charset="0"/>
              </a:rPr>
              <a:t>const</a:t>
            </a:r>
            <a:r>
              <a:rPr lang="zh-CN" altLang="en-US" sz="1600">
                <a:latin typeface="Times New Roman" panose="02020603050405020304" pitchFamily="18" charset="0"/>
                <a:cs typeface="Times New Roman" panose="02020603050405020304" pitchFamily="18" charset="0"/>
              </a:rPr>
              <a:t>数据</a:t>
            </a:r>
          </a:p>
        </p:txBody>
      </p:sp>
      <p:sp>
        <p:nvSpPr>
          <p:cNvPr id="456712" name="Line 8"/>
          <p:cNvSpPr>
            <a:spLocks noChangeShapeType="1"/>
          </p:cNvSpPr>
          <p:nvPr/>
        </p:nvSpPr>
        <p:spPr bwMode="auto">
          <a:xfrm flipH="1">
            <a:off x="1371600" y="2362200"/>
            <a:ext cx="2971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6713" name="Text Box 9"/>
          <p:cNvSpPr txBox="1">
            <a:spLocks noChangeArrowheads="1"/>
          </p:cNvSpPr>
          <p:nvPr/>
        </p:nvSpPr>
        <p:spPr bwMode="auto">
          <a:xfrm>
            <a:off x="4953000" y="3048000"/>
            <a:ext cx="3048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但不能修改</a:t>
            </a:r>
            <a:r>
              <a:rPr lang="en-US" altLang="zh-CN" sz="1600">
                <a:latin typeface="Times New Roman" panose="02020603050405020304" pitchFamily="18" charset="0"/>
                <a:cs typeface="Times New Roman" panose="02020603050405020304" pitchFamily="18" charset="0"/>
              </a:rPr>
              <a:t>const</a:t>
            </a:r>
            <a:r>
              <a:rPr lang="zh-CN" altLang="en-US" sz="1600">
                <a:latin typeface="Times New Roman" panose="02020603050405020304" pitchFamily="18" charset="0"/>
                <a:cs typeface="Times New Roman" panose="02020603050405020304" pitchFamily="18" charset="0"/>
              </a:rPr>
              <a:t>指针的取值。即不能指向另一个变量</a:t>
            </a:r>
          </a:p>
        </p:txBody>
      </p:sp>
      <p:sp>
        <p:nvSpPr>
          <p:cNvPr id="456714" name="Line 10"/>
          <p:cNvSpPr>
            <a:spLocks noChangeShapeType="1"/>
          </p:cNvSpPr>
          <p:nvPr/>
        </p:nvSpPr>
        <p:spPr bwMode="auto">
          <a:xfrm flipH="1" flipV="1">
            <a:off x="1371600" y="2819400"/>
            <a:ext cx="3581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6715" name="Text Box 11"/>
          <p:cNvSpPr txBox="1">
            <a:spLocks noChangeArrowheads="1"/>
          </p:cNvSpPr>
          <p:nvPr/>
        </p:nvSpPr>
        <p:spPr bwMode="auto">
          <a:xfrm>
            <a:off x="6400800" y="4114800"/>
            <a:ext cx="25908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Line 14 generates a compiler error by attempting to assign a new address to a constant pointer</a:t>
            </a:r>
          </a:p>
        </p:txBody>
      </p:sp>
      <p:sp>
        <p:nvSpPr>
          <p:cNvPr id="456716" name="Line 12"/>
          <p:cNvSpPr>
            <a:spLocks noChangeShapeType="1"/>
          </p:cNvSpPr>
          <p:nvPr/>
        </p:nvSpPr>
        <p:spPr bwMode="auto">
          <a:xfrm flipH="1" flipV="1">
            <a:off x="4343400" y="3962400"/>
            <a:ext cx="2057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6717" name="Line 13"/>
          <p:cNvSpPr>
            <a:spLocks noChangeShapeType="1"/>
          </p:cNvSpPr>
          <p:nvPr/>
        </p:nvSpPr>
        <p:spPr bwMode="auto">
          <a:xfrm flipH="1">
            <a:off x="5715000" y="4648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6718" name="Line 14"/>
          <p:cNvSpPr>
            <a:spLocks noChangeShapeType="1"/>
          </p:cNvSpPr>
          <p:nvPr/>
        </p:nvSpPr>
        <p:spPr bwMode="auto">
          <a:xfrm flipH="1">
            <a:off x="4648200" y="4648200"/>
            <a:ext cx="1752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6720" name="Text Box 16"/>
          <p:cNvSpPr txBox="1">
            <a:spLocks noChangeArrowheads="1"/>
          </p:cNvSpPr>
          <p:nvPr/>
        </p:nvSpPr>
        <p:spPr bwMode="auto">
          <a:xfrm>
            <a:off x="4114800" y="838200"/>
            <a:ext cx="1981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非</a:t>
            </a:r>
            <a:r>
              <a:rPr lang="en-US" altLang="zh-CN" sz="1600">
                <a:latin typeface="Times New Roman" panose="02020603050405020304" pitchFamily="18" charset="0"/>
                <a:cs typeface="Times New Roman" panose="02020603050405020304" pitchFamily="18" charset="0"/>
              </a:rPr>
              <a:t>constant </a:t>
            </a:r>
            <a:r>
              <a:rPr lang="zh-CN" altLang="en-US" sz="1600">
                <a:latin typeface="Times New Roman" panose="02020603050405020304" pitchFamily="18" charset="0"/>
                <a:cs typeface="Times New Roman" panose="02020603050405020304" pitchFamily="18" charset="0"/>
              </a:rPr>
              <a:t>数据，</a:t>
            </a:r>
          </a:p>
          <a:p>
            <a:pPr>
              <a:spcAft>
                <a:spcPct val="0"/>
              </a:spcAft>
              <a:buClrTx/>
              <a:buFontTx/>
              <a:buNone/>
            </a:pPr>
            <a:r>
              <a:rPr lang="en-US" altLang="zh-CN" sz="1600">
                <a:latin typeface="Times New Roman" panose="02020603050405020304" pitchFamily="18" charset="0"/>
                <a:cs typeface="Times New Roman" panose="02020603050405020304" pitchFamily="18" charset="0"/>
              </a:rPr>
              <a:t>constant </a:t>
            </a:r>
            <a:r>
              <a:rPr lang="zh-CN" altLang="en-US" sz="1600">
                <a:latin typeface="Times New Roman" panose="02020603050405020304" pitchFamily="18" charset="0"/>
                <a:cs typeface="Times New Roman" panose="02020603050405020304" pitchFamily="18" charset="0"/>
              </a:rPr>
              <a:t>指针</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6710"/>
                                        </p:tgtEl>
                                        <p:attrNameLst>
                                          <p:attrName>style.visibility</p:attrName>
                                        </p:attrNameLst>
                                      </p:cBhvr>
                                      <p:to>
                                        <p:strVal val="visible"/>
                                      </p:to>
                                    </p:set>
                                  </p:childTnLst>
                                  <p:subTnLst>
                                    <p:set>
                                      <p:cBhvr override="childStyle">
                                        <p:cTn dur="1" fill="hold" display="0" masterRel="nextClick" afterEffect="1"/>
                                        <p:tgtEl>
                                          <p:spTgt spid="45671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6711"/>
                                        </p:tgtEl>
                                        <p:attrNameLst>
                                          <p:attrName>style.visibility</p:attrName>
                                        </p:attrNameLst>
                                      </p:cBhvr>
                                      <p:to>
                                        <p:strVal val="visible"/>
                                      </p:to>
                                    </p:set>
                                  </p:childTnLst>
                                  <p:subTnLst>
                                    <p:set>
                                      <p:cBhvr override="childStyle">
                                        <p:cTn dur="1" fill="hold" display="0" masterRel="nextClick" afterEffect="1"/>
                                        <p:tgtEl>
                                          <p:spTgt spid="456711"/>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456712"/>
                                        </p:tgtEl>
                                        <p:attrNameLst>
                                          <p:attrName>style.visibility</p:attrName>
                                        </p:attrNameLst>
                                      </p:cBhvr>
                                      <p:to>
                                        <p:strVal val="visible"/>
                                      </p:to>
                                    </p:set>
                                  </p:childTnLst>
                                  <p:subTnLst>
                                    <p:set>
                                      <p:cBhvr override="childStyle">
                                        <p:cTn dur="1" fill="hold" display="0" masterRel="nextClick" afterEffect="1"/>
                                        <p:tgtEl>
                                          <p:spTgt spid="45671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6713"/>
                                        </p:tgtEl>
                                        <p:attrNameLst>
                                          <p:attrName>style.visibility</p:attrName>
                                        </p:attrNameLst>
                                      </p:cBhvr>
                                      <p:to>
                                        <p:strVal val="visible"/>
                                      </p:to>
                                    </p:set>
                                  </p:childTnLst>
                                  <p:subTnLst>
                                    <p:set>
                                      <p:cBhvr override="childStyle">
                                        <p:cTn dur="1" fill="hold" display="0" masterRel="nextClick" afterEffect="1"/>
                                        <p:tgtEl>
                                          <p:spTgt spid="456713"/>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456714"/>
                                        </p:tgtEl>
                                        <p:attrNameLst>
                                          <p:attrName>style.visibility</p:attrName>
                                        </p:attrNameLst>
                                      </p:cBhvr>
                                      <p:to>
                                        <p:strVal val="visible"/>
                                      </p:to>
                                    </p:set>
                                  </p:childTnLst>
                                  <p:subTnLst>
                                    <p:set>
                                      <p:cBhvr override="childStyle">
                                        <p:cTn dur="1" fill="hold" display="0" masterRel="nextClick" afterEffect="1"/>
                                        <p:tgtEl>
                                          <p:spTgt spid="45671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6715"/>
                                        </p:tgtEl>
                                        <p:attrNameLst>
                                          <p:attrName>style.visibility</p:attrName>
                                        </p:attrNameLst>
                                      </p:cBhvr>
                                      <p:to>
                                        <p:strVal val="visible"/>
                                      </p:to>
                                    </p:set>
                                  </p:childTnLst>
                                  <p:subTnLst>
                                    <p:set>
                                      <p:cBhvr override="childStyle">
                                        <p:cTn dur="1" fill="hold" display="0" masterRel="nextClick" afterEffect="1"/>
                                        <p:tgtEl>
                                          <p:spTgt spid="456715"/>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456716"/>
                                        </p:tgtEl>
                                        <p:attrNameLst>
                                          <p:attrName>style.visibility</p:attrName>
                                        </p:attrNameLst>
                                      </p:cBhvr>
                                      <p:to>
                                        <p:strVal val="visible"/>
                                      </p:to>
                                    </p:set>
                                  </p:childTnLst>
                                  <p:subTnLst>
                                    <p:set>
                                      <p:cBhvr override="childStyle">
                                        <p:cTn dur="1" fill="hold" display="0" masterRel="nextClick" afterEffect="1"/>
                                        <p:tgtEl>
                                          <p:spTgt spid="456716"/>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456717"/>
                                        </p:tgtEl>
                                        <p:attrNameLst>
                                          <p:attrName>style.visibility</p:attrName>
                                        </p:attrNameLst>
                                      </p:cBhvr>
                                      <p:to>
                                        <p:strVal val="visible"/>
                                      </p:to>
                                    </p:set>
                                  </p:childTnLst>
                                  <p:subTnLst>
                                    <p:set>
                                      <p:cBhvr override="childStyle">
                                        <p:cTn dur="1" fill="hold" display="0" masterRel="nextClick" afterEffect="1"/>
                                        <p:tgtEl>
                                          <p:spTgt spid="456717"/>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456718"/>
                                        </p:tgtEl>
                                        <p:attrNameLst>
                                          <p:attrName>style.visibility</p:attrName>
                                        </p:attrNameLst>
                                      </p:cBhvr>
                                      <p:to>
                                        <p:strVal val="visible"/>
                                      </p:to>
                                    </p:set>
                                  </p:childTnLst>
                                  <p:subTnLst>
                                    <p:set>
                                      <p:cBhvr override="childStyle">
                                        <p:cTn dur="1" fill="hold" display="0" masterRel="nextClick" afterEffect="1"/>
                                        <p:tgtEl>
                                          <p:spTgt spid="456718"/>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6720"/>
                                        </p:tgtEl>
                                        <p:attrNameLst>
                                          <p:attrName>style.visibility</p:attrName>
                                        </p:attrNameLst>
                                      </p:cBhvr>
                                      <p:to>
                                        <p:strVal val="visible"/>
                                      </p:to>
                                    </p:set>
                                  </p:childTnLst>
                                  <p:subTnLst>
                                    <p:set>
                                      <p:cBhvr override="childStyle">
                                        <p:cTn dur="1" fill="hold" display="0" masterRel="nextClick" afterEffect="1"/>
                                        <p:tgtEl>
                                          <p:spTgt spid="4567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0" grpId="0" animBg="1"/>
      <p:bldP spid="456711" grpId="0" animBg="1"/>
      <p:bldP spid="456712" grpId="0" animBg="1"/>
      <p:bldP spid="456713" grpId="0" animBg="1"/>
      <p:bldP spid="456714" grpId="0" animBg="1"/>
      <p:bldP spid="456715" grpId="0" animBg="1"/>
      <p:bldP spid="456716" grpId="0" animBg="1"/>
      <p:bldP spid="456717" grpId="0" animBg="1"/>
      <p:bldP spid="456718" grpId="0" animBg="1"/>
      <p:bldP spid="4567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928C51F-3E69-4E05-A1E1-98DB92A4EBD1}" type="slidenum">
              <a:rPr lang="en-US" altLang="zh-CN" sz="1200">
                <a:latin typeface="微软雅黑" panose="020B0503020204020204" pitchFamily="34" charset="-122"/>
                <a:ea typeface="微软雅黑" panose="020B0503020204020204" pitchFamily="34" charset="-122"/>
              </a:rPr>
              <a:pPr>
                <a:spcAft>
                  <a:spcPct val="0"/>
                </a:spcAft>
                <a:buClrTx/>
                <a:buFontTx/>
                <a:buNone/>
              </a:pPr>
              <a:t>36</a:t>
            </a:fld>
            <a:endParaRPr lang="en-US" altLang="zh-CN" sz="1200">
              <a:latin typeface="微软雅黑" panose="020B0503020204020204" pitchFamily="34" charset="-122"/>
              <a:ea typeface="微软雅黑" panose="020B0503020204020204" pitchFamily="34" charset="-122"/>
            </a:endParaRPr>
          </a:p>
        </p:txBody>
      </p:sp>
      <p:graphicFrame>
        <p:nvGraphicFramePr>
          <p:cNvPr id="40963" name="Object 4"/>
          <p:cNvGraphicFramePr>
            <a:graphicFrameLocks noChangeAspect="1"/>
          </p:cNvGraphicFramePr>
          <p:nvPr>
            <p:ph idx="1"/>
            <p:extLst>
              <p:ext uri="{D42A27DB-BD31-4B8C-83A1-F6EECF244321}">
                <p14:modId xmlns:p14="http://schemas.microsoft.com/office/powerpoint/2010/main" val="1989881793"/>
              </p:ext>
            </p:extLst>
          </p:nvPr>
        </p:nvGraphicFramePr>
        <p:xfrm>
          <a:off x="381000" y="685800"/>
          <a:ext cx="6983413" cy="4911725"/>
        </p:xfrm>
        <a:graphic>
          <a:graphicData uri="http://schemas.openxmlformats.org/presentationml/2006/ole">
            <mc:AlternateContent xmlns:mc="http://schemas.openxmlformats.org/markup-compatibility/2006">
              <mc:Choice xmlns:v="urn:schemas-microsoft-com:vml" Requires="v">
                <p:oleObj spid="_x0000_s40973" name="文档" r:id="rId3" imgW="7085758" imgH="4983414" progId="Word.Document.8">
                  <p:embed/>
                </p:oleObj>
              </mc:Choice>
              <mc:Fallback>
                <p:oleObj name="文档" r:id="rId3" imgW="7085758" imgH="498341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81000" y="685800"/>
                        <a:ext cx="6983413" cy="491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7734" name="Line 6"/>
          <p:cNvSpPr>
            <a:spLocks noChangeShapeType="1"/>
          </p:cNvSpPr>
          <p:nvPr/>
        </p:nvSpPr>
        <p:spPr bwMode="auto">
          <a:xfrm flipH="1">
            <a:off x="3200400" y="3419475"/>
            <a:ext cx="2209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57735" name="Text Box 7"/>
          <p:cNvSpPr txBox="1">
            <a:spLocks noChangeArrowheads="1"/>
          </p:cNvSpPr>
          <p:nvPr/>
        </p:nvSpPr>
        <p:spPr bwMode="auto">
          <a:xfrm>
            <a:off x="3505200" y="4029075"/>
            <a:ext cx="28194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不能修改 </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const </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数据</a:t>
            </a:r>
          </a:p>
        </p:txBody>
      </p:sp>
      <p:sp>
        <p:nvSpPr>
          <p:cNvPr id="457736" name="Line 8"/>
          <p:cNvSpPr>
            <a:spLocks noChangeShapeType="1"/>
          </p:cNvSpPr>
          <p:nvPr/>
        </p:nvSpPr>
        <p:spPr bwMode="auto">
          <a:xfrm flipH="1">
            <a:off x="1752600" y="4333875"/>
            <a:ext cx="1752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57737" name="Text Box 9"/>
          <p:cNvSpPr txBox="1">
            <a:spLocks noChangeArrowheads="1"/>
          </p:cNvSpPr>
          <p:nvPr/>
        </p:nvSpPr>
        <p:spPr bwMode="auto">
          <a:xfrm>
            <a:off x="4419600" y="5476875"/>
            <a:ext cx="31115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不能修改 </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const </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指针，即不能指向另一个变量</a:t>
            </a:r>
          </a:p>
        </p:txBody>
      </p:sp>
      <p:sp>
        <p:nvSpPr>
          <p:cNvPr id="457738" name="Line 10"/>
          <p:cNvSpPr>
            <a:spLocks noChangeShapeType="1"/>
          </p:cNvSpPr>
          <p:nvPr/>
        </p:nvSpPr>
        <p:spPr bwMode="auto">
          <a:xfrm flipH="1" flipV="1">
            <a:off x="1752600" y="4943475"/>
            <a:ext cx="2667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57751" name="Text Box 23"/>
          <p:cNvSpPr txBox="1">
            <a:spLocks noChangeArrowheads="1"/>
          </p:cNvSpPr>
          <p:nvPr/>
        </p:nvSpPr>
        <p:spPr bwMode="auto">
          <a:xfrm>
            <a:off x="5410200" y="3114675"/>
            <a:ext cx="1981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constant </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数据，</a:t>
            </a:r>
          </a:p>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constant </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指针</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7734"/>
                                        </p:tgtEl>
                                        <p:attrNameLst>
                                          <p:attrName>style.visibility</p:attrName>
                                        </p:attrNameLst>
                                      </p:cBhvr>
                                      <p:to>
                                        <p:strVal val="visible"/>
                                      </p:to>
                                    </p:set>
                                  </p:childTnLst>
                                  <p:subTnLst>
                                    <p:set>
                                      <p:cBhvr override="childStyle">
                                        <p:cTn dur="1" fill="hold" display="0" masterRel="nextClick" afterEffect="1"/>
                                        <p:tgtEl>
                                          <p:spTgt spid="45773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5"/>
                                        </p:tgtEl>
                                        <p:attrNameLst>
                                          <p:attrName>style.visibility</p:attrName>
                                        </p:attrNameLst>
                                      </p:cBhvr>
                                      <p:to>
                                        <p:strVal val="visible"/>
                                      </p:to>
                                    </p:set>
                                  </p:childTnLst>
                                  <p:subTnLst>
                                    <p:set>
                                      <p:cBhvr override="childStyle">
                                        <p:cTn dur="1" fill="hold" display="0" masterRel="nextClick" afterEffect="1"/>
                                        <p:tgtEl>
                                          <p:spTgt spid="457735"/>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457736"/>
                                        </p:tgtEl>
                                        <p:attrNameLst>
                                          <p:attrName>style.visibility</p:attrName>
                                        </p:attrNameLst>
                                      </p:cBhvr>
                                      <p:to>
                                        <p:strVal val="visible"/>
                                      </p:to>
                                    </p:set>
                                  </p:childTnLst>
                                  <p:subTnLst>
                                    <p:set>
                                      <p:cBhvr override="childStyle">
                                        <p:cTn dur="1" fill="hold" display="0" masterRel="nextClick" afterEffect="1"/>
                                        <p:tgtEl>
                                          <p:spTgt spid="45773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7737"/>
                                        </p:tgtEl>
                                        <p:attrNameLst>
                                          <p:attrName>style.visibility</p:attrName>
                                        </p:attrNameLst>
                                      </p:cBhvr>
                                      <p:to>
                                        <p:strVal val="visible"/>
                                      </p:to>
                                    </p:set>
                                  </p:childTnLst>
                                  <p:subTnLst>
                                    <p:set>
                                      <p:cBhvr override="childStyle">
                                        <p:cTn dur="1" fill="hold" display="0" masterRel="nextClick" afterEffect="1"/>
                                        <p:tgtEl>
                                          <p:spTgt spid="457737"/>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457738"/>
                                        </p:tgtEl>
                                        <p:attrNameLst>
                                          <p:attrName>style.visibility</p:attrName>
                                        </p:attrNameLst>
                                      </p:cBhvr>
                                      <p:to>
                                        <p:strVal val="visible"/>
                                      </p:to>
                                    </p:set>
                                  </p:childTnLst>
                                  <p:subTnLst>
                                    <p:set>
                                      <p:cBhvr override="childStyle">
                                        <p:cTn dur="1" fill="hold" display="0" masterRel="nextClick" afterEffect="1"/>
                                        <p:tgtEl>
                                          <p:spTgt spid="457738"/>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7751"/>
                                        </p:tgtEl>
                                        <p:attrNameLst>
                                          <p:attrName>style.visibility</p:attrName>
                                        </p:attrNameLst>
                                      </p:cBhvr>
                                      <p:to>
                                        <p:strVal val="visible"/>
                                      </p:to>
                                    </p:set>
                                  </p:childTnLst>
                                  <p:subTnLst>
                                    <p:set>
                                      <p:cBhvr override="childStyle">
                                        <p:cTn dur="1" fill="hold" display="0" masterRel="nextClick" afterEffect="1"/>
                                        <p:tgtEl>
                                          <p:spTgt spid="4577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4" grpId="0" animBg="1"/>
      <p:bldP spid="457735" grpId="0" animBg="1"/>
      <p:bldP spid="457736" grpId="0" animBg="1"/>
      <p:bldP spid="457737" grpId="0" animBg="1"/>
      <p:bldP spid="457738" grpId="0" animBg="1"/>
      <p:bldP spid="45775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D05B3A6-B6E3-4E86-B1D8-280C249553E8}" type="slidenum">
              <a:rPr lang="en-US" altLang="zh-CN" sz="1200"/>
              <a:pPr>
                <a:spcAft>
                  <a:spcPct val="0"/>
                </a:spcAft>
                <a:buClrTx/>
                <a:buFontTx/>
                <a:buNone/>
              </a:pPr>
              <a:t>37</a:t>
            </a:fld>
            <a:endParaRPr lang="en-US" altLang="zh-CN" sz="1200"/>
          </a:p>
        </p:txBody>
      </p:sp>
      <p:sp>
        <p:nvSpPr>
          <p:cNvPr id="41987" name="Rectangle 2"/>
          <p:cNvSpPr>
            <a:spLocks noGrp="1" noChangeArrowheads="1"/>
          </p:cNvSpPr>
          <p:nvPr>
            <p:ph type="title"/>
          </p:nvPr>
        </p:nvSpPr>
        <p:spPr>
          <a:xfrm>
            <a:off x="200276" y="1304925"/>
            <a:ext cx="8748713" cy="379412"/>
          </a:xfrm>
        </p:spPr>
        <p:txBody>
          <a:bodyPr/>
          <a:lstStyle/>
          <a:p>
            <a:pPr eaLnBrk="1" hangingPunct="1"/>
            <a:r>
              <a:rPr lang="en-US" altLang="zh-CN" smtClean="0">
                <a:ea typeface="宋体" panose="02010600030101010101" pitchFamily="2" charset="-122"/>
              </a:rPr>
              <a:t>Outline</a:t>
            </a:r>
          </a:p>
        </p:txBody>
      </p:sp>
      <p:graphicFrame>
        <p:nvGraphicFramePr>
          <p:cNvPr id="41988" name="Object 4"/>
          <p:cNvGraphicFramePr>
            <a:graphicFrameLocks noChangeAspect="1"/>
          </p:cNvGraphicFramePr>
          <p:nvPr>
            <p:ph idx="1"/>
            <p:extLst>
              <p:ext uri="{D42A27DB-BD31-4B8C-83A1-F6EECF244321}">
                <p14:modId xmlns:p14="http://schemas.microsoft.com/office/powerpoint/2010/main" val="2493473993"/>
              </p:ext>
            </p:extLst>
          </p:nvPr>
        </p:nvGraphicFramePr>
        <p:xfrm>
          <a:off x="25651" y="685800"/>
          <a:ext cx="7085013" cy="3557587"/>
        </p:xfrm>
        <a:graphic>
          <a:graphicData uri="http://schemas.openxmlformats.org/presentationml/2006/ole">
            <mc:AlternateContent xmlns:mc="http://schemas.openxmlformats.org/markup-compatibility/2006">
              <mc:Choice xmlns:v="urn:schemas-microsoft-com:vml" Requires="v">
                <p:oleObj spid="_x0000_s42000" name="文档" r:id="rId3" imgW="7089269" imgH="3560506" progId="Word.Document.8">
                  <p:embed/>
                </p:oleObj>
              </mc:Choice>
              <mc:Fallback>
                <p:oleObj name="文档" r:id="rId3" imgW="7089269" imgH="356050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5651" y="685800"/>
                        <a:ext cx="7085013" cy="355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8757" name="Text Box 5"/>
          <p:cNvSpPr txBox="1">
            <a:spLocks noChangeArrowheads="1"/>
          </p:cNvSpPr>
          <p:nvPr/>
        </p:nvSpPr>
        <p:spPr bwMode="auto">
          <a:xfrm>
            <a:off x="6274051" y="1671637"/>
            <a:ext cx="26670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Line 18 generates a compiler error by attempting to modify a constant object</a:t>
            </a:r>
          </a:p>
        </p:txBody>
      </p:sp>
      <p:sp>
        <p:nvSpPr>
          <p:cNvPr id="458758" name="Line 6"/>
          <p:cNvSpPr>
            <a:spLocks noChangeShapeType="1"/>
          </p:cNvSpPr>
          <p:nvPr/>
        </p:nvSpPr>
        <p:spPr bwMode="auto">
          <a:xfrm flipH="1" flipV="1">
            <a:off x="4369051" y="1290637"/>
            <a:ext cx="1905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8759" name="Line 7"/>
          <p:cNvSpPr>
            <a:spLocks noChangeShapeType="1"/>
          </p:cNvSpPr>
          <p:nvPr/>
        </p:nvSpPr>
        <p:spPr bwMode="auto">
          <a:xfrm flipH="1">
            <a:off x="5740651" y="2128837"/>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8760" name="Line 8"/>
          <p:cNvSpPr>
            <a:spLocks noChangeShapeType="1"/>
          </p:cNvSpPr>
          <p:nvPr/>
        </p:nvSpPr>
        <p:spPr bwMode="auto">
          <a:xfrm flipH="1">
            <a:off x="4902451" y="2128837"/>
            <a:ext cx="13716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8761" name="Text Box 9"/>
          <p:cNvSpPr txBox="1">
            <a:spLocks noChangeArrowheads="1"/>
          </p:cNvSpPr>
          <p:nvPr/>
        </p:nvSpPr>
        <p:spPr bwMode="auto">
          <a:xfrm>
            <a:off x="6350251" y="2357437"/>
            <a:ext cx="26670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Line 19 generates a compiler error by attempting to assign a new address to a constant pointer</a:t>
            </a:r>
          </a:p>
        </p:txBody>
      </p:sp>
      <p:sp>
        <p:nvSpPr>
          <p:cNvPr id="458762" name="Line 10"/>
          <p:cNvSpPr>
            <a:spLocks noChangeShapeType="1"/>
          </p:cNvSpPr>
          <p:nvPr/>
        </p:nvSpPr>
        <p:spPr bwMode="auto">
          <a:xfrm flipH="1" flipV="1">
            <a:off x="4902451" y="1443037"/>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8763" name="Line 11"/>
          <p:cNvSpPr>
            <a:spLocks noChangeShapeType="1"/>
          </p:cNvSpPr>
          <p:nvPr/>
        </p:nvSpPr>
        <p:spPr bwMode="auto">
          <a:xfrm flipH="1">
            <a:off x="5740651" y="2433637"/>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8764" name="Line 12"/>
          <p:cNvSpPr>
            <a:spLocks noChangeShapeType="1"/>
          </p:cNvSpPr>
          <p:nvPr/>
        </p:nvSpPr>
        <p:spPr bwMode="auto">
          <a:xfrm flipH="1">
            <a:off x="5359651" y="2433637"/>
            <a:ext cx="9906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757"/>
                                        </p:tgtEl>
                                        <p:attrNameLst>
                                          <p:attrName>style.visibility</p:attrName>
                                        </p:attrNameLst>
                                      </p:cBhvr>
                                      <p:to>
                                        <p:strVal val="visible"/>
                                      </p:to>
                                    </p:set>
                                  </p:childTnLst>
                                  <p:subTnLst>
                                    <p:set>
                                      <p:cBhvr override="childStyle">
                                        <p:cTn dur="1" fill="hold" display="0" masterRel="nextClick" afterEffect="1"/>
                                        <p:tgtEl>
                                          <p:spTgt spid="45875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58758"/>
                                        </p:tgtEl>
                                        <p:attrNameLst>
                                          <p:attrName>style.visibility</p:attrName>
                                        </p:attrNameLst>
                                      </p:cBhvr>
                                      <p:to>
                                        <p:strVal val="visible"/>
                                      </p:to>
                                    </p:set>
                                  </p:childTnLst>
                                  <p:subTnLst>
                                    <p:set>
                                      <p:cBhvr override="childStyle">
                                        <p:cTn dur="1" fill="hold" display="0" masterRel="nextClick" afterEffect="1"/>
                                        <p:tgtEl>
                                          <p:spTgt spid="45875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58759"/>
                                        </p:tgtEl>
                                        <p:attrNameLst>
                                          <p:attrName>style.visibility</p:attrName>
                                        </p:attrNameLst>
                                      </p:cBhvr>
                                      <p:to>
                                        <p:strVal val="visible"/>
                                      </p:to>
                                    </p:set>
                                  </p:childTnLst>
                                  <p:subTnLst>
                                    <p:set>
                                      <p:cBhvr override="childStyle">
                                        <p:cTn dur="1" fill="hold" display="0" masterRel="nextClick" afterEffect="1"/>
                                        <p:tgtEl>
                                          <p:spTgt spid="458759"/>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458760"/>
                                        </p:tgtEl>
                                        <p:attrNameLst>
                                          <p:attrName>style.visibility</p:attrName>
                                        </p:attrNameLst>
                                      </p:cBhvr>
                                      <p:to>
                                        <p:strVal val="visible"/>
                                      </p:to>
                                    </p:set>
                                  </p:childTnLst>
                                  <p:subTnLst>
                                    <p:set>
                                      <p:cBhvr override="childStyle">
                                        <p:cTn dur="1" fill="hold" display="0" masterRel="nextClick" afterEffect="1"/>
                                        <p:tgtEl>
                                          <p:spTgt spid="45876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8761"/>
                                        </p:tgtEl>
                                        <p:attrNameLst>
                                          <p:attrName>style.visibility</p:attrName>
                                        </p:attrNameLst>
                                      </p:cBhvr>
                                      <p:to>
                                        <p:strVal val="visible"/>
                                      </p:to>
                                    </p:set>
                                  </p:childTnLst>
                                  <p:subTnLst>
                                    <p:set>
                                      <p:cBhvr override="childStyle">
                                        <p:cTn dur="1" fill="hold" display="0" masterRel="nextClick" afterEffect="1"/>
                                        <p:tgtEl>
                                          <p:spTgt spid="458761"/>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458762"/>
                                        </p:tgtEl>
                                        <p:attrNameLst>
                                          <p:attrName>style.visibility</p:attrName>
                                        </p:attrNameLst>
                                      </p:cBhvr>
                                      <p:to>
                                        <p:strVal val="visible"/>
                                      </p:to>
                                    </p:set>
                                  </p:childTnLst>
                                  <p:subTnLst>
                                    <p:set>
                                      <p:cBhvr override="childStyle">
                                        <p:cTn dur="1" fill="hold" display="0" masterRel="nextClick" afterEffect="1"/>
                                        <p:tgtEl>
                                          <p:spTgt spid="458762"/>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58763"/>
                                        </p:tgtEl>
                                        <p:attrNameLst>
                                          <p:attrName>style.visibility</p:attrName>
                                        </p:attrNameLst>
                                      </p:cBhvr>
                                      <p:to>
                                        <p:strVal val="visible"/>
                                      </p:to>
                                    </p:set>
                                  </p:childTnLst>
                                  <p:subTnLst>
                                    <p:set>
                                      <p:cBhvr override="childStyle">
                                        <p:cTn dur="1" fill="hold" display="0" masterRel="nextClick" afterEffect="1"/>
                                        <p:tgtEl>
                                          <p:spTgt spid="458763"/>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458764"/>
                                        </p:tgtEl>
                                        <p:attrNameLst>
                                          <p:attrName>style.visibility</p:attrName>
                                        </p:attrNameLst>
                                      </p:cBhvr>
                                      <p:to>
                                        <p:strVal val="visible"/>
                                      </p:to>
                                    </p:set>
                                  </p:childTnLst>
                                  <p:subTnLst>
                                    <p:set>
                                      <p:cBhvr override="childStyle">
                                        <p:cTn dur="1" fill="hold" display="0" masterRel="nextClick" afterEffect="1"/>
                                        <p:tgtEl>
                                          <p:spTgt spid="4587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7" grpId="0" animBg="1"/>
      <p:bldP spid="458758" grpId="0" animBg="1"/>
      <p:bldP spid="458759" grpId="0" animBg="1"/>
      <p:bldP spid="458760" grpId="0" animBg="1"/>
      <p:bldP spid="458761" grpId="0" animBg="1"/>
      <p:bldP spid="458762" grpId="0" animBg="1"/>
      <p:bldP spid="458763" grpId="0" animBg="1"/>
      <p:bldP spid="4587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4EA8DDD-8429-45E5-B0A7-31B6CC012CEF}" type="slidenum">
              <a:rPr lang="en-US" altLang="zh-CN" sz="1200"/>
              <a:pPr>
                <a:spcAft>
                  <a:spcPct val="0"/>
                </a:spcAft>
                <a:buClrTx/>
                <a:buFontTx/>
                <a:buNone/>
              </a:pPr>
              <a:t>38</a:t>
            </a:fld>
            <a:endParaRPr lang="en-US" altLang="zh-CN" sz="1200"/>
          </a:p>
        </p:txBody>
      </p:sp>
      <p:sp>
        <p:nvSpPr>
          <p:cNvPr id="43011" name="Rectangle 2"/>
          <p:cNvSpPr>
            <a:spLocks noGrp="1" noChangeArrowheads="1"/>
          </p:cNvSpPr>
          <p:nvPr>
            <p:ph type="title"/>
          </p:nvPr>
        </p:nvSpPr>
        <p:spPr/>
        <p:txBody>
          <a:bodyPr/>
          <a:lstStyle/>
          <a:p>
            <a:pPr eaLnBrk="1" hangingPunct="1"/>
            <a:r>
              <a:rPr lang="en-US" altLang="zh-CN" sz="2600" smtClean="0">
                <a:ea typeface="宋体" panose="02010600030101010101" pitchFamily="2" charset="-122"/>
              </a:rPr>
              <a:t>6 Selection Sort Using Pass-by-Reference</a:t>
            </a:r>
          </a:p>
        </p:txBody>
      </p:sp>
      <p:sp>
        <p:nvSpPr>
          <p:cNvPr id="43012"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Implement </a:t>
            </a:r>
            <a:r>
              <a:rPr lang="en-US" altLang="zh-CN" smtClean="0">
                <a:latin typeface="Lucida Console" panose="020B0609040504020204" pitchFamily="49" charset="0"/>
                <a:ea typeface="宋体" panose="02010600030101010101" pitchFamily="2" charset="-122"/>
              </a:rPr>
              <a:t>selectionSort</a:t>
            </a:r>
            <a:r>
              <a:rPr lang="en-US" altLang="zh-CN" smtClean="0">
                <a:ea typeface="宋体" panose="02010600030101010101" pitchFamily="2" charset="-122"/>
              </a:rPr>
              <a:t> using pointers</a:t>
            </a:r>
          </a:p>
          <a:p>
            <a:pPr lvl="1" eaLnBrk="1" hangingPunct="1"/>
            <a:r>
              <a:rPr lang="en-US" altLang="zh-CN" smtClean="0">
                <a:ea typeface="宋体" panose="02010600030101010101" pitchFamily="2" charset="-122"/>
              </a:rPr>
              <a:t>Selection sort algorithm</a:t>
            </a:r>
          </a:p>
          <a:p>
            <a:pPr lvl="2" eaLnBrk="1" hangingPunct="1"/>
            <a:r>
              <a:rPr lang="en-US" altLang="zh-CN" smtClean="0">
                <a:ea typeface="宋体" panose="02010600030101010101" pitchFamily="2" charset="-122"/>
              </a:rPr>
              <a:t>Swap smallest element with the first element</a:t>
            </a:r>
          </a:p>
          <a:p>
            <a:pPr lvl="2" eaLnBrk="1" hangingPunct="1"/>
            <a:r>
              <a:rPr lang="en-US" altLang="zh-CN" smtClean="0">
                <a:ea typeface="宋体" panose="02010600030101010101" pitchFamily="2" charset="-122"/>
              </a:rPr>
              <a:t>Swap second-smallest element with the second element</a:t>
            </a:r>
          </a:p>
          <a:p>
            <a:pPr lvl="2" eaLnBrk="1" hangingPunct="1"/>
            <a:r>
              <a:rPr lang="en-US" altLang="zh-CN" smtClean="0">
                <a:ea typeface="宋体" panose="02010600030101010101" pitchFamily="2" charset="-122"/>
              </a:rPr>
              <a:t>Etc.</a:t>
            </a:r>
          </a:p>
          <a:p>
            <a:pPr lvl="1" eaLnBrk="1" hangingPunct="1"/>
            <a:r>
              <a:rPr lang="en-US" altLang="zh-CN" smtClean="0">
                <a:ea typeface="宋体" panose="02010600030101010101" pitchFamily="2" charset="-122"/>
              </a:rPr>
              <a:t>Want function </a:t>
            </a:r>
            <a:r>
              <a:rPr lang="en-US" altLang="zh-CN" smtClean="0">
                <a:latin typeface="Lucida Console" panose="020B0609040504020204" pitchFamily="49" charset="0"/>
                <a:ea typeface="宋体" panose="02010600030101010101" pitchFamily="2" charset="-122"/>
              </a:rPr>
              <a:t>swap</a:t>
            </a:r>
            <a:r>
              <a:rPr lang="en-US" altLang="zh-CN" smtClean="0">
                <a:ea typeface="宋体" panose="02010600030101010101" pitchFamily="2" charset="-122"/>
              </a:rPr>
              <a:t> to access array elements</a:t>
            </a:r>
          </a:p>
          <a:p>
            <a:pPr lvl="2" eaLnBrk="1" hangingPunct="1"/>
            <a:r>
              <a:rPr lang="en-US" altLang="zh-CN" smtClean="0">
                <a:ea typeface="宋体" panose="02010600030101010101" pitchFamily="2" charset="-122"/>
              </a:rPr>
              <a:t>Individual array elements: scalars</a:t>
            </a:r>
          </a:p>
          <a:p>
            <a:pPr lvl="3" eaLnBrk="1" hangingPunct="1"/>
            <a:r>
              <a:rPr lang="en-US" altLang="zh-CN" smtClean="0">
                <a:ea typeface="宋体" panose="02010600030101010101" pitchFamily="2" charset="-122"/>
              </a:rPr>
              <a:t>Passed by value by default</a:t>
            </a:r>
          </a:p>
          <a:p>
            <a:pPr lvl="2" eaLnBrk="1" hangingPunct="1"/>
            <a:r>
              <a:rPr lang="en-US" altLang="zh-CN" smtClean="0">
                <a:ea typeface="宋体" panose="02010600030101010101" pitchFamily="2" charset="-122"/>
              </a:rPr>
              <a:t>Pass by reference via pointers using address operator </a:t>
            </a:r>
            <a:r>
              <a:rPr lang="en-US" altLang="zh-CN" smtClean="0">
                <a:latin typeface="Lucida Console" panose="020B0609040504020204" pitchFamily="49" charset="0"/>
                <a:ea typeface="宋体" panose="02010600030101010101" pitchFamily="2" charset="-122"/>
              </a:rPr>
              <a:t>&amp;</a:t>
            </a:r>
          </a:p>
          <a:p>
            <a:pPr eaLnBrk="1" hangingPunct="1"/>
            <a:endParaRPr lang="en-US" altLang="zh-CN" smtClean="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A7C3AC3-B858-4FFF-905F-156846072138}" type="slidenum">
              <a:rPr lang="en-US" altLang="zh-CN" sz="1200"/>
              <a:pPr>
                <a:spcAft>
                  <a:spcPct val="0"/>
                </a:spcAft>
                <a:buClrTx/>
                <a:buFontTx/>
                <a:buNone/>
              </a:pPr>
              <a:t>39</a:t>
            </a:fld>
            <a:endParaRPr lang="en-US" altLang="zh-CN" sz="1200"/>
          </a:p>
        </p:txBody>
      </p:sp>
      <p:graphicFrame>
        <p:nvGraphicFramePr>
          <p:cNvPr id="44035" name="Object 4"/>
          <p:cNvGraphicFramePr>
            <a:graphicFrameLocks noChangeAspect="1"/>
          </p:cNvGraphicFramePr>
          <p:nvPr>
            <p:ph idx="1"/>
            <p:extLst>
              <p:ext uri="{D42A27DB-BD31-4B8C-83A1-F6EECF244321}">
                <p14:modId xmlns:p14="http://schemas.microsoft.com/office/powerpoint/2010/main" val="2172510816"/>
              </p:ext>
            </p:extLst>
          </p:nvPr>
        </p:nvGraphicFramePr>
        <p:xfrm>
          <a:off x="381000" y="609600"/>
          <a:ext cx="6918325" cy="6483350"/>
        </p:xfrm>
        <a:graphic>
          <a:graphicData uri="http://schemas.openxmlformats.org/presentationml/2006/ole">
            <mc:AlternateContent xmlns:mc="http://schemas.openxmlformats.org/markup-compatibility/2006">
              <mc:Choice xmlns:v="urn:schemas-microsoft-com:vml" Requires="v">
                <p:oleObj spid="_x0000_s44039" name="文档" r:id="rId3" imgW="7067160" imgH="6638544" progId="Word.Document.8">
                  <p:embed/>
                </p:oleObj>
              </mc:Choice>
              <mc:Fallback>
                <p:oleObj name="文档" r:id="rId3" imgW="7067160" imgH="663854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81000" y="609600"/>
                        <a:ext cx="6918325" cy="648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3D2732B-59B7-4EC5-954C-53A936C86E67}" type="slidenum">
              <a:rPr lang="en-US" altLang="zh-CN" sz="1200"/>
              <a:pPr>
                <a:spcAft>
                  <a:spcPct val="0"/>
                </a:spcAft>
                <a:buClrTx/>
                <a:buFontTx/>
                <a:buNone/>
              </a:pPr>
              <a:t>4</a:t>
            </a:fld>
            <a:endParaRPr lang="en-US" altLang="zh-CN" sz="1200"/>
          </a:p>
        </p:txBody>
      </p:sp>
      <p:sp>
        <p:nvSpPr>
          <p:cNvPr id="717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Pointer Variable Declarations and Initialization</a:t>
            </a:r>
          </a:p>
        </p:txBody>
      </p:sp>
      <p:sp>
        <p:nvSpPr>
          <p:cNvPr id="7172" name="Rectangle 3"/>
          <p:cNvSpPr>
            <a:spLocks noGrp="1" noChangeArrowheads="1"/>
          </p:cNvSpPr>
          <p:nvPr>
            <p:ph type="body" idx="1"/>
          </p:nvPr>
        </p:nvSpPr>
        <p:spPr>
          <a:xfrm>
            <a:off x="152400" y="1646238"/>
            <a:ext cx="8763000" cy="4144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rPr>
              <a:t>Pointer variables</a:t>
            </a:r>
          </a:p>
          <a:p>
            <a:pPr lvl="1" eaLnBrk="1" hangingPunct="1">
              <a:lnSpc>
                <a:spcPct val="120000"/>
              </a:lnSpc>
            </a:pPr>
            <a:r>
              <a:rPr lang="zh-CN" altLang="en-US" sz="3100" b="1" smtClean="0">
                <a:latin typeface="楷体_GB2312" pitchFamily="49" charset="-122"/>
              </a:rPr>
              <a:t>将内存地址作为变量值 </a:t>
            </a:r>
          </a:p>
          <a:p>
            <a:pPr lvl="2" eaLnBrk="1" hangingPunct="1">
              <a:lnSpc>
                <a:spcPct val="120000"/>
              </a:lnSpc>
            </a:pPr>
            <a:r>
              <a:rPr lang="zh-CN" altLang="en-US" sz="3200" b="1" smtClean="0">
                <a:latin typeface="华文新魏" panose="02010800040101010101" pitchFamily="2" charset="-122"/>
              </a:rPr>
              <a:t>通常变量包含特定的值 </a:t>
            </a:r>
            <a:r>
              <a:rPr lang="en-US" altLang="zh-CN" sz="3200" b="1" smtClean="0">
                <a:latin typeface="华文新魏" panose="02010800040101010101" pitchFamily="2" charset="-122"/>
              </a:rPr>
              <a:t>(</a:t>
            </a:r>
            <a:r>
              <a:rPr lang="zh-CN" altLang="en-US" sz="3200" b="1" smtClean="0">
                <a:latin typeface="华文新魏" panose="02010800040101010101" pitchFamily="2" charset="-122"/>
              </a:rPr>
              <a:t>直接引用</a:t>
            </a:r>
            <a:r>
              <a:rPr lang="en-US" altLang="zh-CN" sz="3200" b="1" smtClean="0">
                <a:latin typeface="华文新魏" panose="02010800040101010101" pitchFamily="2" charset="-122"/>
              </a:rPr>
              <a:t>)</a:t>
            </a:r>
          </a:p>
          <a:p>
            <a:pPr lvl="2" eaLnBrk="1" hangingPunct="1">
              <a:lnSpc>
                <a:spcPct val="120000"/>
              </a:lnSpc>
            </a:pPr>
            <a:r>
              <a:rPr lang="zh-CN" altLang="en-US" sz="3200" b="1" smtClean="0">
                <a:latin typeface="华文新魏" panose="02010800040101010101" pitchFamily="2" charset="-122"/>
              </a:rPr>
              <a:t>指针包含变量的地址值 </a:t>
            </a:r>
            <a:r>
              <a:rPr lang="en-US" altLang="zh-CN" sz="3200" b="1" smtClean="0">
                <a:latin typeface="华文新魏" panose="02010800040101010101" pitchFamily="2" charset="-122"/>
              </a:rPr>
              <a:t>(</a:t>
            </a:r>
            <a:r>
              <a:rPr lang="zh-CN" altLang="en-US" sz="3200" b="1" smtClean="0">
                <a:latin typeface="华文新魏" panose="02010800040101010101" pitchFamily="2" charset="-122"/>
              </a:rPr>
              <a:t>间接引用</a:t>
            </a:r>
            <a:r>
              <a:rPr lang="en-US" altLang="zh-CN" sz="3200" b="1" smtClean="0">
                <a:latin typeface="华文新魏" panose="02010800040101010101" pitchFamily="2" charset="-122"/>
              </a:rPr>
              <a:t>)</a:t>
            </a:r>
          </a:p>
          <a:p>
            <a:pPr eaLnBrk="1" hangingPunct="1">
              <a:lnSpc>
                <a:spcPct val="120000"/>
              </a:lnSpc>
            </a:pPr>
            <a:r>
              <a:rPr lang="en-US" altLang="zh-CN" sz="3600" b="1" smtClean="0">
                <a:latin typeface="Arial Narrow" panose="020B0606020202030204" pitchFamily="34" charset="0"/>
              </a:rPr>
              <a:t>Indirection</a:t>
            </a:r>
          </a:p>
          <a:p>
            <a:pPr lvl="1" eaLnBrk="1" hangingPunct="1">
              <a:lnSpc>
                <a:spcPct val="120000"/>
              </a:lnSpc>
            </a:pPr>
            <a:r>
              <a:rPr lang="zh-CN" altLang="en-US" sz="3100" b="1" smtClean="0">
                <a:latin typeface="楷体_GB2312" pitchFamily="49" charset="-122"/>
              </a:rPr>
              <a:t>通过指针来引用变量的值</a:t>
            </a:r>
          </a:p>
        </p:txBody>
      </p:sp>
    </p:spTree>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66A6E46-5C99-4C9E-BE7A-64163EACCCA1}" type="slidenum">
              <a:rPr lang="en-US" altLang="zh-CN" sz="1200"/>
              <a:pPr>
                <a:spcAft>
                  <a:spcPct val="0"/>
                </a:spcAft>
                <a:buClrTx/>
                <a:buFontTx/>
                <a:buNone/>
              </a:pPr>
              <a:t>40</a:t>
            </a:fld>
            <a:endParaRPr lang="en-US" altLang="zh-CN" sz="1200"/>
          </a:p>
        </p:txBody>
      </p:sp>
      <p:graphicFrame>
        <p:nvGraphicFramePr>
          <p:cNvPr id="45059" name="Object 4"/>
          <p:cNvGraphicFramePr>
            <a:graphicFrameLocks noChangeAspect="1"/>
          </p:cNvGraphicFramePr>
          <p:nvPr>
            <p:ph idx="1"/>
            <p:extLst>
              <p:ext uri="{D42A27DB-BD31-4B8C-83A1-F6EECF244321}">
                <p14:modId xmlns:p14="http://schemas.microsoft.com/office/powerpoint/2010/main" val="3066697936"/>
              </p:ext>
            </p:extLst>
          </p:nvPr>
        </p:nvGraphicFramePr>
        <p:xfrm>
          <a:off x="228600" y="609600"/>
          <a:ext cx="7056438" cy="5216525"/>
        </p:xfrm>
        <a:graphic>
          <a:graphicData uri="http://schemas.openxmlformats.org/presentationml/2006/ole">
            <mc:AlternateContent xmlns:mc="http://schemas.openxmlformats.org/markup-compatibility/2006">
              <mc:Choice xmlns:v="urn:schemas-microsoft-com:vml" Requires="v">
                <p:oleObj spid="_x0000_s45069" name="文档" r:id="rId3" imgW="7089269" imgH="5242257" progId="Word.Document.8">
                  <p:embed/>
                </p:oleObj>
              </mc:Choice>
              <mc:Fallback>
                <p:oleObj name="文档" r:id="rId3" imgW="7089269" imgH="524225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28600" y="609600"/>
                        <a:ext cx="7056438" cy="521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829" name="Text Box 5"/>
          <p:cNvSpPr txBox="1">
            <a:spLocks noChangeArrowheads="1"/>
          </p:cNvSpPr>
          <p:nvPr/>
        </p:nvSpPr>
        <p:spPr bwMode="auto">
          <a:xfrm>
            <a:off x="4724400" y="762000"/>
            <a:ext cx="3429000" cy="10795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Declare </a:t>
            </a:r>
            <a:r>
              <a:rPr lang="en-US" altLang="zh-CN" sz="1600" b="1">
                <a:latin typeface="Courier New" panose="02070309020205020404" pitchFamily="49" charset="0"/>
                <a:cs typeface="Times New Roman" panose="02020603050405020304" pitchFamily="18" charset="0"/>
              </a:rPr>
              <a:t>array</a:t>
            </a:r>
            <a:r>
              <a:rPr lang="en-US" altLang="zh-CN" sz="1600">
                <a:latin typeface="Times New Roman" panose="02020603050405020304" pitchFamily="18" charset="0"/>
                <a:cs typeface="Times New Roman" panose="02020603050405020304" pitchFamily="18" charset="0"/>
              </a:rPr>
              <a:t> as </a:t>
            </a:r>
            <a:r>
              <a:rPr lang="en-US" altLang="zh-CN" sz="1600" b="1">
                <a:latin typeface="Courier New" panose="02070309020205020404" pitchFamily="49" charset="0"/>
                <a:cs typeface="Times New Roman" panose="02020603050405020304" pitchFamily="18" charset="0"/>
              </a:rPr>
              <a:t>int *array</a:t>
            </a:r>
            <a:r>
              <a:rPr lang="en-US" altLang="zh-CN" sz="1600">
                <a:latin typeface="Times New Roman" panose="02020603050405020304" pitchFamily="18" charset="0"/>
                <a:cs typeface="Times New Roman" panose="02020603050405020304" pitchFamily="18" charset="0"/>
              </a:rPr>
              <a:t> (rather than </a:t>
            </a:r>
            <a:r>
              <a:rPr lang="en-US" altLang="zh-CN" sz="1600" b="1">
                <a:latin typeface="Courier New" panose="02070309020205020404" pitchFamily="49" charset="0"/>
                <a:cs typeface="Times New Roman" panose="02020603050405020304" pitchFamily="18" charset="0"/>
              </a:rPr>
              <a:t>int array[]</a:t>
            </a:r>
            <a:r>
              <a:rPr lang="en-US" altLang="zh-CN" sz="1600">
                <a:latin typeface="Times New Roman" panose="02020603050405020304" pitchFamily="18" charset="0"/>
                <a:cs typeface="Times New Roman" panose="02020603050405020304" pitchFamily="18" charset="0"/>
              </a:rPr>
              <a:t>) to indicate function </a:t>
            </a:r>
            <a:r>
              <a:rPr lang="en-US" altLang="zh-CN" sz="1600" b="1">
                <a:latin typeface="Courier New" panose="02070309020205020404" pitchFamily="49" charset="0"/>
                <a:cs typeface="Times New Roman" panose="02020603050405020304" pitchFamily="18" charset="0"/>
              </a:rPr>
              <a:t>selectionSort</a:t>
            </a:r>
            <a:r>
              <a:rPr lang="en-US" altLang="zh-CN" sz="1600">
                <a:latin typeface="Times New Roman" panose="02020603050405020304" pitchFamily="18" charset="0"/>
                <a:cs typeface="Times New Roman" panose="02020603050405020304" pitchFamily="18" charset="0"/>
              </a:rPr>
              <a:t> receives single-subscripted array</a:t>
            </a:r>
          </a:p>
        </p:txBody>
      </p:sp>
      <p:sp>
        <p:nvSpPr>
          <p:cNvPr id="461830" name="Line 6"/>
          <p:cNvSpPr>
            <a:spLocks noChangeShapeType="1"/>
          </p:cNvSpPr>
          <p:nvPr/>
        </p:nvSpPr>
        <p:spPr bwMode="auto">
          <a:xfrm flipH="1">
            <a:off x="3429000" y="1371600"/>
            <a:ext cx="1295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831" name="Text Box 7"/>
          <p:cNvSpPr txBox="1">
            <a:spLocks noChangeArrowheads="1"/>
          </p:cNvSpPr>
          <p:nvPr/>
        </p:nvSpPr>
        <p:spPr bwMode="auto">
          <a:xfrm>
            <a:off x="5257800" y="2286000"/>
            <a:ext cx="29718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Receives the size of the array as an argument; declared </a:t>
            </a:r>
            <a:r>
              <a:rPr lang="en-US" altLang="zh-CN" sz="1600" b="1">
                <a:latin typeface="Courier New" panose="02070309020205020404" pitchFamily="49" charset="0"/>
                <a:cs typeface="Times New Roman" panose="02020603050405020304" pitchFamily="18" charset="0"/>
              </a:rPr>
              <a:t>const</a:t>
            </a:r>
            <a:r>
              <a:rPr lang="en-US" altLang="zh-CN" sz="1600">
                <a:latin typeface="Times New Roman" panose="02020603050405020304" pitchFamily="18" charset="0"/>
                <a:cs typeface="Times New Roman" panose="02020603050405020304" pitchFamily="18" charset="0"/>
              </a:rPr>
              <a:t> to ensure that </a:t>
            </a:r>
            <a:r>
              <a:rPr lang="en-US" altLang="zh-CN" sz="1600" b="1">
                <a:latin typeface="Courier New" panose="02070309020205020404" pitchFamily="49" charset="0"/>
                <a:cs typeface="Times New Roman" panose="02020603050405020304" pitchFamily="18" charset="0"/>
              </a:rPr>
              <a:t>size</a:t>
            </a:r>
            <a:r>
              <a:rPr lang="en-US" altLang="zh-CN" sz="1600">
                <a:latin typeface="Times New Roman" panose="02020603050405020304" pitchFamily="18" charset="0"/>
                <a:cs typeface="Times New Roman" panose="02020603050405020304" pitchFamily="18" charset="0"/>
              </a:rPr>
              <a:t> is not modified</a:t>
            </a:r>
          </a:p>
        </p:txBody>
      </p:sp>
      <p:sp>
        <p:nvSpPr>
          <p:cNvPr id="461832" name="Line 8"/>
          <p:cNvSpPr>
            <a:spLocks noChangeShapeType="1"/>
          </p:cNvSpPr>
          <p:nvPr/>
        </p:nvSpPr>
        <p:spPr bwMode="auto">
          <a:xfrm flipH="1" flipV="1">
            <a:off x="4267200" y="20574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834" name="Text Box 10"/>
          <p:cNvSpPr txBox="1">
            <a:spLocks noChangeArrowheads="1"/>
          </p:cNvSpPr>
          <p:nvPr/>
        </p:nvSpPr>
        <p:spPr bwMode="auto">
          <a:xfrm>
            <a:off x="5410200" y="5410200"/>
            <a:ext cx="29718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通过前面的例子可知：如果不是以地址作参数，调用函数后得不到交换后的两数</a:t>
            </a:r>
          </a:p>
        </p:txBody>
      </p:sp>
      <p:sp>
        <p:nvSpPr>
          <p:cNvPr id="461835" name="Line 11"/>
          <p:cNvSpPr>
            <a:spLocks noChangeShapeType="1"/>
          </p:cNvSpPr>
          <p:nvPr/>
        </p:nvSpPr>
        <p:spPr bwMode="auto">
          <a:xfrm flipH="1" flipV="1">
            <a:off x="4419600" y="51816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829"/>
                                        </p:tgtEl>
                                        <p:attrNameLst>
                                          <p:attrName>style.visibility</p:attrName>
                                        </p:attrNameLst>
                                      </p:cBhvr>
                                      <p:to>
                                        <p:strVal val="visible"/>
                                      </p:to>
                                    </p:set>
                                  </p:childTnLst>
                                  <p:subTnLst>
                                    <p:set>
                                      <p:cBhvr override="childStyle">
                                        <p:cTn dur="1" fill="hold" display="0" masterRel="nextClick" afterEffect="1"/>
                                        <p:tgtEl>
                                          <p:spTgt spid="46182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1830"/>
                                        </p:tgtEl>
                                        <p:attrNameLst>
                                          <p:attrName>style.visibility</p:attrName>
                                        </p:attrNameLst>
                                      </p:cBhvr>
                                      <p:to>
                                        <p:strVal val="visible"/>
                                      </p:to>
                                    </p:set>
                                  </p:childTnLst>
                                  <p:subTnLst>
                                    <p:set>
                                      <p:cBhvr override="childStyle">
                                        <p:cTn dur="1" fill="hold" display="0" masterRel="nextClick" afterEffect="1"/>
                                        <p:tgtEl>
                                          <p:spTgt spid="46183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1831"/>
                                        </p:tgtEl>
                                        <p:attrNameLst>
                                          <p:attrName>style.visibility</p:attrName>
                                        </p:attrNameLst>
                                      </p:cBhvr>
                                      <p:to>
                                        <p:strVal val="visible"/>
                                      </p:to>
                                    </p:set>
                                  </p:childTnLst>
                                  <p:subTnLst>
                                    <p:set>
                                      <p:cBhvr override="childStyle">
                                        <p:cTn dur="1" fill="hold" display="0" masterRel="nextClick" afterEffect="1"/>
                                        <p:tgtEl>
                                          <p:spTgt spid="46183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61832"/>
                                        </p:tgtEl>
                                        <p:attrNameLst>
                                          <p:attrName>style.visibility</p:attrName>
                                        </p:attrNameLst>
                                      </p:cBhvr>
                                      <p:to>
                                        <p:strVal val="visible"/>
                                      </p:to>
                                    </p:set>
                                  </p:childTnLst>
                                  <p:subTnLst>
                                    <p:set>
                                      <p:cBhvr override="childStyle">
                                        <p:cTn dur="1" fill="hold" display="0" masterRel="nextClick" afterEffect="1"/>
                                        <p:tgtEl>
                                          <p:spTgt spid="46183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1834"/>
                                        </p:tgtEl>
                                        <p:attrNameLst>
                                          <p:attrName>style.visibility</p:attrName>
                                        </p:attrNameLst>
                                      </p:cBhvr>
                                      <p:to>
                                        <p:strVal val="visible"/>
                                      </p:to>
                                    </p:set>
                                  </p:childTnLst>
                                  <p:subTnLst>
                                    <p:set>
                                      <p:cBhvr override="childStyle">
                                        <p:cTn dur="1" fill="hold" display="0" masterRel="nextClick" afterEffect="1"/>
                                        <p:tgtEl>
                                          <p:spTgt spid="461834"/>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61835"/>
                                        </p:tgtEl>
                                        <p:attrNameLst>
                                          <p:attrName>style.visibility</p:attrName>
                                        </p:attrNameLst>
                                      </p:cBhvr>
                                      <p:to>
                                        <p:strVal val="visible"/>
                                      </p:to>
                                    </p:set>
                                  </p:childTnLst>
                                  <p:subTnLst>
                                    <p:set>
                                      <p:cBhvr override="childStyle">
                                        <p:cTn dur="1" fill="hold" display="0" masterRel="nextClick" afterEffect="1"/>
                                        <p:tgtEl>
                                          <p:spTgt spid="4618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9" grpId="0" animBg="1"/>
      <p:bldP spid="461830" grpId="0" animBg="1"/>
      <p:bldP spid="461831" grpId="0" animBg="1"/>
      <p:bldP spid="461832" grpId="0" animBg="1"/>
      <p:bldP spid="461834" grpId="0" animBg="1"/>
      <p:bldP spid="4618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8B46CF7-AD05-4E4F-9B45-4C00BEA28BDA}" type="slidenum">
              <a:rPr lang="en-US" altLang="zh-CN" sz="1200"/>
              <a:pPr>
                <a:spcAft>
                  <a:spcPct val="0"/>
                </a:spcAft>
                <a:buClrTx/>
                <a:buFontTx/>
                <a:buNone/>
              </a:pPr>
              <a:t>41</a:t>
            </a:fld>
            <a:endParaRPr lang="en-US" altLang="zh-CN" sz="1200"/>
          </a:p>
        </p:txBody>
      </p:sp>
      <p:graphicFrame>
        <p:nvGraphicFramePr>
          <p:cNvPr id="46083" name="Object 4"/>
          <p:cNvGraphicFramePr>
            <a:graphicFrameLocks noChangeAspect="1"/>
          </p:cNvGraphicFramePr>
          <p:nvPr>
            <p:ph idx="1"/>
            <p:extLst>
              <p:ext uri="{D42A27DB-BD31-4B8C-83A1-F6EECF244321}">
                <p14:modId xmlns:p14="http://schemas.microsoft.com/office/powerpoint/2010/main" val="2622966883"/>
              </p:ext>
            </p:extLst>
          </p:nvPr>
        </p:nvGraphicFramePr>
        <p:xfrm>
          <a:off x="304800" y="685800"/>
          <a:ext cx="6945313" cy="3332163"/>
        </p:xfrm>
        <a:graphic>
          <a:graphicData uri="http://schemas.openxmlformats.org/presentationml/2006/ole">
            <mc:AlternateContent xmlns:mc="http://schemas.openxmlformats.org/markup-compatibility/2006">
              <mc:Choice xmlns:v="urn:schemas-microsoft-com:vml" Requires="v">
                <p:oleObj spid="_x0000_s46090" name="Document" r:id="rId3" imgW="7074123" imgH="3393360" progId="Word.Document.8">
                  <p:embed/>
                </p:oleObj>
              </mc:Choice>
              <mc:Fallback>
                <p:oleObj name="Document" r:id="rId3" imgW="7074123" imgH="33933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04800" y="685800"/>
                        <a:ext cx="6945313" cy="333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2853" name="Text Box 5"/>
          <p:cNvSpPr txBox="1">
            <a:spLocks noChangeArrowheads="1"/>
          </p:cNvSpPr>
          <p:nvPr/>
        </p:nvSpPr>
        <p:spPr bwMode="auto">
          <a:xfrm>
            <a:off x="5257800" y="1981200"/>
            <a:ext cx="3733800" cy="830997"/>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Arguments are assed by reference, allowing the function to swap values at the original memory locations</a:t>
            </a:r>
          </a:p>
        </p:txBody>
      </p:sp>
      <p:sp>
        <p:nvSpPr>
          <p:cNvPr id="462854" name="Line 6"/>
          <p:cNvSpPr>
            <a:spLocks noChangeShapeType="1"/>
          </p:cNvSpPr>
          <p:nvPr/>
        </p:nvSpPr>
        <p:spPr bwMode="auto">
          <a:xfrm flipH="1" flipV="1">
            <a:off x="4038600" y="1524000"/>
            <a:ext cx="1219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62855" name="Line 7"/>
          <p:cNvSpPr>
            <a:spLocks noChangeShapeType="1"/>
          </p:cNvSpPr>
          <p:nvPr/>
        </p:nvSpPr>
        <p:spPr bwMode="auto">
          <a:xfrm flipH="1" flipV="1">
            <a:off x="1905000" y="1524000"/>
            <a:ext cx="3352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3"/>
                                        </p:tgtEl>
                                        <p:attrNameLst>
                                          <p:attrName>style.visibility</p:attrName>
                                        </p:attrNameLst>
                                      </p:cBhvr>
                                      <p:to>
                                        <p:strVal val="visible"/>
                                      </p:to>
                                    </p:set>
                                  </p:childTnLst>
                                  <p:subTnLst>
                                    <p:set>
                                      <p:cBhvr override="childStyle">
                                        <p:cTn dur="1" fill="hold" display="0" masterRel="nextClick" afterEffect="1"/>
                                        <p:tgtEl>
                                          <p:spTgt spid="46285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2854"/>
                                        </p:tgtEl>
                                        <p:attrNameLst>
                                          <p:attrName>style.visibility</p:attrName>
                                        </p:attrNameLst>
                                      </p:cBhvr>
                                      <p:to>
                                        <p:strVal val="visible"/>
                                      </p:to>
                                    </p:set>
                                  </p:childTnLst>
                                  <p:subTnLst>
                                    <p:set>
                                      <p:cBhvr override="childStyle">
                                        <p:cTn dur="1" fill="hold" display="0" masterRel="nextClick" afterEffect="1"/>
                                        <p:tgtEl>
                                          <p:spTgt spid="46285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62855"/>
                                        </p:tgtEl>
                                        <p:attrNameLst>
                                          <p:attrName>style.visibility</p:attrName>
                                        </p:attrNameLst>
                                      </p:cBhvr>
                                      <p:to>
                                        <p:strVal val="visible"/>
                                      </p:to>
                                    </p:set>
                                  </p:childTnLst>
                                  <p:subTnLst>
                                    <p:set>
                                      <p:cBhvr override="childStyle">
                                        <p:cTn dur="1" fill="hold" display="0" masterRel="nextClick" afterEffect="1"/>
                                        <p:tgtEl>
                                          <p:spTgt spid="46285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3" grpId="0" animBg="1"/>
      <p:bldP spid="462854" grpId="0" animBg="1"/>
      <p:bldP spid="4628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70F51D5-1F2B-496E-85EC-7DB044EF9C15}" type="slidenum">
              <a:rPr lang="en-US" altLang="zh-CN" sz="1200"/>
              <a:pPr>
                <a:spcAft>
                  <a:spcPct val="0"/>
                </a:spcAft>
                <a:buClrTx/>
                <a:buFontTx/>
                <a:buNone/>
              </a:pPr>
              <a:t>42</a:t>
            </a:fld>
            <a:endParaRPr lang="en-US" altLang="zh-CN" sz="1200"/>
          </a:p>
        </p:txBody>
      </p:sp>
      <p:sp>
        <p:nvSpPr>
          <p:cNvPr id="47107" name="Rectangle 4"/>
          <p:cNvSpPr>
            <a:spLocks noRot="1" noChangeArrowheads="1"/>
          </p:cNvSpPr>
          <p:nvPr/>
        </p:nvSpPr>
        <p:spPr bwMode="auto">
          <a:xfrm>
            <a:off x="1066800" y="1600200"/>
            <a:ext cx="7850188" cy="1219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良好编程习惯：</a:t>
            </a:r>
            <a:r>
              <a:rPr lang="zh-CN" altLang="en-US" sz="2800" b="1">
                <a:solidFill>
                  <a:srgbClr val="051AB3"/>
                </a:solidFill>
                <a:latin typeface="Arial Narrow" panose="020B0606020202030204" pitchFamily="34" charset="0"/>
                <a:ea typeface="黑体" panose="02010609060101010101" pitchFamily="49" charset="-122"/>
              </a:rPr>
              <a:t>当要传送一个数组给另一个函数时，一般也将数组大小一起传送。这样可以增加函数的可重用性。</a:t>
            </a:r>
          </a:p>
        </p:txBody>
      </p:sp>
      <p:pic>
        <p:nvPicPr>
          <p:cNvPr id="471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671638"/>
            <a:ext cx="84455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Rectangle 7"/>
          <p:cNvSpPr>
            <a:spLocks noGrp="1" noChangeArrowheads="1"/>
          </p:cNvSpPr>
          <p:nvPr>
            <p:ph type="title"/>
          </p:nvPr>
        </p:nvSpPr>
        <p:spPr>
          <a:noFill/>
        </p:spPr>
        <p:txBody>
          <a:bodyPr/>
          <a:lstStyle/>
          <a:p>
            <a:pPr eaLnBrk="1" hangingPunct="1"/>
            <a:r>
              <a:rPr lang="en-US" altLang="zh-CN" sz="2600" smtClean="0"/>
              <a:t>6 Selection Sort Using Pass-by-Reference</a:t>
            </a:r>
          </a:p>
        </p:txBody>
      </p:sp>
    </p:spTree>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1B58B86-53BD-49DF-BE24-CC32E7DD944C}" type="slidenum">
              <a:rPr lang="en-US" altLang="zh-CN" sz="1200"/>
              <a:pPr>
                <a:spcAft>
                  <a:spcPct val="0"/>
                </a:spcAft>
                <a:buClrTx/>
                <a:buFontTx/>
                <a:buNone/>
              </a:pPr>
              <a:t>43</a:t>
            </a:fld>
            <a:endParaRPr lang="en-US" altLang="zh-CN" sz="1200"/>
          </a:p>
        </p:txBody>
      </p:sp>
      <p:sp>
        <p:nvSpPr>
          <p:cNvPr id="4813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7 sizeof Operators</a:t>
            </a:r>
          </a:p>
        </p:txBody>
      </p:sp>
      <p:sp>
        <p:nvSpPr>
          <p:cNvPr id="48132" name="Rectangle 3"/>
          <p:cNvSpPr>
            <a:spLocks noGrp="1" noChangeArrowheads="1"/>
          </p:cNvSpPr>
          <p:nvPr>
            <p:ph type="body" idx="1"/>
          </p:nvPr>
        </p:nvSpPr>
        <p:spPr>
          <a:xfrm>
            <a:off x="685800" y="1341438"/>
            <a:ext cx="8001000" cy="4983162"/>
          </a:xfrm>
        </p:spPr>
        <p:txBody>
          <a:bodyPr/>
          <a:lstStyle/>
          <a:p>
            <a:pPr eaLnBrk="1" hangingPunct="1"/>
            <a:r>
              <a:rPr lang="en-US" altLang="zh-CN" sz="2000" smtClean="0">
                <a:latin typeface="Lucida Console" panose="020B0609040504020204" pitchFamily="49" charset="0"/>
                <a:ea typeface="宋体" panose="02010600030101010101" pitchFamily="2" charset="-122"/>
              </a:rPr>
              <a:t>sizeof</a:t>
            </a:r>
            <a:r>
              <a:rPr lang="en-US" altLang="zh-CN" sz="2000" smtClean="0">
                <a:ea typeface="宋体" panose="02010600030101010101" pitchFamily="2" charset="-122"/>
              </a:rPr>
              <a:t> </a:t>
            </a:r>
            <a:r>
              <a:rPr lang="en-US" altLang="zh-CN" sz="2100" smtClean="0">
                <a:ea typeface="宋体" panose="02010600030101010101" pitchFamily="2" charset="-122"/>
              </a:rPr>
              <a:t>operator</a:t>
            </a:r>
            <a:endParaRPr lang="en-US" altLang="zh-CN" sz="2000" smtClean="0">
              <a:latin typeface="Lucida Console" panose="020B0609040504020204" pitchFamily="49" charset="0"/>
              <a:ea typeface="宋体" panose="02010600030101010101" pitchFamily="2" charset="-122"/>
            </a:endParaRPr>
          </a:p>
          <a:p>
            <a:pPr lvl="1" eaLnBrk="1" hangingPunct="1"/>
            <a:r>
              <a:rPr lang="zh-CN" altLang="en-US" sz="2000" smtClean="0"/>
              <a:t>返回操作数所占的字节数</a:t>
            </a:r>
          </a:p>
          <a:p>
            <a:pPr lvl="1" eaLnBrk="1" hangingPunct="1"/>
            <a:r>
              <a:rPr lang="en-US" altLang="zh-CN" sz="2000" smtClean="0">
                <a:ea typeface="宋体" panose="02010600030101010101" pitchFamily="2" charset="-122"/>
              </a:rPr>
              <a:t>For arrays, </a:t>
            </a:r>
            <a:r>
              <a:rPr lang="en-US" altLang="zh-CN" sz="2000" smtClean="0">
                <a:latin typeface="Lucida Console" panose="020B0609040504020204" pitchFamily="49" charset="0"/>
                <a:ea typeface="宋体" panose="02010600030101010101" pitchFamily="2" charset="-122"/>
              </a:rPr>
              <a:t>sizeof</a:t>
            </a:r>
            <a:r>
              <a:rPr lang="en-US" altLang="zh-CN" sz="2000" smtClean="0">
                <a:ea typeface="宋体" panose="02010600030101010101" pitchFamily="2" charset="-122"/>
              </a:rPr>
              <a:t> returns</a:t>
            </a:r>
          </a:p>
          <a:p>
            <a:pPr lvl="3" eaLnBrk="1" hangingPunct="1">
              <a:buFont typeface="Wingdings 2" panose="05020102010507070707" pitchFamily="18" charset="2"/>
              <a:buNone/>
            </a:pPr>
            <a:r>
              <a:rPr lang="en-US" altLang="zh-CN" sz="1800" smtClean="0">
                <a:solidFill>
                  <a:srgbClr val="FF3300"/>
                </a:solidFill>
                <a:ea typeface="宋体" panose="02010600030101010101" pitchFamily="2" charset="-122"/>
              </a:rPr>
              <a:t>( size of 1 element ) * ( number of elements )</a:t>
            </a:r>
          </a:p>
          <a:p>
            <a:pPr lvl="1" eaLnBrk="1" hangingPunct="1"/>
            <a:r>
              <a:rPr lang="en-US" altLang="zh-CN" sz="2000" smtClean="0">
                <a:ea typeface="宋体" panose="02010600030101010101" pitchFamily="2" charset="-122"/>
              </a:rPr>
              <a:t>If </a:t>
            </a:r>
            <a:r>
              <a:rPr lang="en-US" altLang="zh-CN" sz="2000" smtClean="0">
                <a:latin typeface="Lucida Console" panose="020B0609040504020204" pitchFamily="49" charset="0"/>
                <a:ea typeface="宋体" panose="02010600030101010101" pitchFamily="2" charset="-122"/>
              </a:rPr>
              <a:t>sizeof( int )</a:t>
            </a:r>
            <a:r>
              <a:rPr lang="en-US" altLang="zh-CN" sz="2000" smtClean="0">
                <a:ea typeface="宋体" panose="02010600030101010101" pitchFamily="2" charset="-122"/>
              </a:rPr>
              <a:t> returns </a:t>
            </a:r>
            <a:r>
              <a:rPr lang="en-US" altLang="zh-CN" sz="2000" smtClean="0">
                <a:latin typeface="Lucida Console" panose="020B0609040504020204" pitchFamily="49" charset="0"/>
                <a:ea typeface="宋体" panose="02010600030101010101" pitchFamily="2" charset="-122"/>
              </a:rPr>
              <a:t>4</a:t>
            </a:r>
            <a:r>
              <a:rPr lang="en-US" altLang="zh-CN" sz="2000" smtClean="0">
                <a:solidFill>
                  <a:srgbClr val="0099FF"/>
                </a:solidFill>
                <a:ea typeface="宋体" panose="02010600030101010101" pitchFamily="2" charset="-122"/>
              </a:rPr>
              <a:t> </a:t>
            </a:r>
            <a:r>
              <a:rPr lang="en-US" altLang="zh-CN" sz="2000" smtClean="0">
                <a:ea typeface="宋体" panose="02010600030101010101" pitchFamily="2" charset="-122"/>
              </a:rPr>
              <a:t>then</a:t>
            </a:r>
            <a:br>
              <a:rPr lang="en-US" altLang="zh-CN" sz="2000" smtClean="0">
                <a:ea typeface="宋体" panose="02010600030101010101" pitchFamily="2" charset="-122"/>
              </a:rPr>
            </a:br>
            <a:r>
              <a:rPr lang="en-US" altLang="zh-CN" sz="2000" smtClean="0">
                <a:ea typeface="宋体" panose="02010600030101010101" pitchFamily="2" charset="-122"/>
              </a:rPr>
              <a:t>    </a:t>
            </a:r>
            <a:r>
              <a:rPr lang="en-US" altLang="zh-CN" sz="2000" smtClean="0">
                <a:solidFill>
                  <a:srgbClr val="0066FF"/>
                </a:solidFill>
                <a:latin typeface="Lucida Console" panose="020B0609040504020204" pitchFamily="49" charset="0"/>
                <a:ea typeface="宋体" panose="02010600030101010101" pitchFamily="2" charset="-122"/>
              </a:rPr>
              <a:t>int</a:t>
            </a:r>
            <a:r>
              <a:rPr lang="en-US" altLang="zh-CN" sz="2000" smtClean="0">
                <a:latin typeface="Lucida Console" panose="020B0609040504020204" pitchFamily="49" charset="0"/>
                <a:ea typeface="宋体" panose="02010600030101010101" pitchFamily="2" charset="-122"/>
              </a:rPr>
              <a:t> myArray[ </a:t>
            </a:r>
            <a:r>
              <a:rPr lang="en-US" altLang="zh-CN" sz="2000" smtClean="0">
                <a:solidFill>
                  <a:srgbClr val="0099FF"/>
                </a:solidFill>
                <a:latin typeface="Lucida Console" panose="020B0609040504020204" pitchFamily="49" charset="0"/>
                <a:ea typeface="宋体" panose="02010600030101010101" pitchFamily="2" charset="-122"/>
              </a:rPr>
              <a:t>10 </a:t>
            </a:r>
            <a:r>
              <a:rPr lang="en-US" altLang="zh-CN" sz="2000" smtClean="0">
                <a:latin typeface="Lucida Console" panose="020B0609040504020204" pitchFamily="49" charset="0"/>
                <a:ea typeface="宋体" panose="02010600030101010101" pitchFamily="2" charset="-122"/>
              </a:rPr>
              <a:t>];</a:t>
            </a:r>
            <a:br>
              <a:rPr lang="en-US" altLang="zh-CN" sz="2000" smtClean="0">
                <a:latin typeface="Lucida Console" panose="020B0609040504020204" pitchFamily="49" charset="0"/>
                <a:ea typeface="宋体" panose="02010600030101010101" pitchFamily="2" charset="-122"/>
              </a:rPr>
            </a:br>
            <a:r>
              <a:rPr lang="en-US" altLang="zh-CN" sz="2000" smtClean="0">
                <a:latin typeface="Lucida Console" panose="020B0609040504020204" pitchFamily="49" charset="0"/>
                <a:ea typeface="宋体" panose="02010600030101010101" pitchFamily="2" charset="-122"/>
              </a:rPr>
              <a:t>  cout &lt;&lt; sizeof( myArray ); </a:t>
            </a:r>
            <a:r>
              <a:rPr lang="en-US" altLang="zh-CN" sz="2000" smtClean="0">
                <a:ea typeface="宋体" panose="02010600030101010101" pitchFamily="2" charset="-122"/>
              </a:rPr>
              <a:t>will print </a:t>
            </a:r>
            <a:r>
              <a:rPr lang="en-US" altLang="zh-CN" sz="2000" smtClean="0">
                <a:latin typeface="Lucida Console" panose="020B0609040504020204" pitchFamily="49" charset="0"/>
                <a:ea typeface="宋体" panose="02010600030101010101" pitchFamily="2" charset="-122"/>
              </a:rPr>
              <a:t>40</a:t>
            </a:r>
          </a:p>
          <a:p>
            <a:pPr lvl="1" eaLnBrk="1" hangingPunct="1"/>
            <a:r>
              <a:rPr lang="en-US" altLang="zh-CN" sz="2000" smtClean="0">
                <a:ea typeface="宋体" panose="02010600030101010101" pitchFamily="2" charset="-122"/>
              </a:rPr>
              <a:t>Can be used with</a:t>
            </a:r>
          </a:p>
          <a:p>
            <a:pPr lvl="2" eaLnBrk="1" hangingPunct="1"/>
            <a:r>
              <a:rPr lang="en-US" altLang="zh-CN" sz="1800" smtClean="0">
                <a:ea typeface="宋体" panose="02010600030101010101" pitchFamily="2" charset="-122"/>
              </a:rPr>
              <a:t>Variable names</a:t>
            </a:r>
          </a:p>
          <a:p>
            <a:pPr lvl="2" eaLnBrk="1" hangingPunct="1"/>
            <a:r>
              <a:rPr lang="en-US" altLang="zh-CN" sz="1800" smtClean="0">
                <a:ea typeface="宋体" panose="02010600030101010101" pitchFamily="2" charset="-122"/>
              </a:rPr>
              <a:t>Type names</a:t>
            </a:r>
          </a:p>
          <a:p>
            <a:pPr lvl="2" eaLnBrk="1" hangingPunct="1"/>
            <a:r>
              <a:rPr lang="en-US" altLang="zh-CN" sz="1800" smtClean="0">
                <a:ea typeface="宋体" panose="02010600030101010101" pitchFamily="2" charset="-122"/>
              </a:rPr>
              <a:t>Constant values</a:t>
            </a:r>
          </a:p>
        </p:txBody>
      </p:sp>
    </p:spTree>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4767455-F267-414B-893A-082A3D32A39B}" type="slidenum">
              <a:rPr lang="en-US" altLang="zh-CN" sz="1200"/>
              <a:pPr>
                <a:spcAft>
                  <a:spcPct val="0"/>
                </a:spcAft>
                <a:buClrTx/>
                <a:buFontTx/>
                <a:buNone/>
              </a:pPr>
              <a:t>44</a:t>
            </a:fld>
            <a:endParaRPr lang="en-US" altLang="zh-CN" sz="1200"/>
          </a:p>
        </p:txBody>
      </p:sp>
      <p:graphicFrame>
        <p:nvGraphicFramePr>
          <p:cNvPr id="49155" name="Object 4"/>
          <p:cNvGraphicFramePr>
            <a:graphicFrameLocks noChangeAspect="1"/>
          </p:cNvGraphicFramePr>
          <p:nvPr>
            <p:ph idx="1"/>
          </p:nvPr>
        </p:nvGraphicFramePr>
        <p:xfrm>
          <a:off x="0" y="6350"/>
          <a:ext cx="7037388" cy="6029325"/>
        </p:xfrm>
        <a:graphic>
          <a:graphicData uri="http://schemas.openxmlformats.org/presentationml/2006/ole">
            <mc:AlternateContent xmlns:mc="http://schemas.openxmlformats.org/markup-compatibility/2006">
              <mc:Choice xmlns:v="urn:schemas-microsoft-com:vml" Requires="v">
                <p:oleObj spid="_x0000_s49164" name="Document" r:id="rId3" imgW="7074123" imgH="6060651" progId="Word.Document.8">
                  <p:embed/>
                </p:oleObj>
              </mc:Choice>
              <mc:Fallback>
                <p:oleObj name="Document" r:id="rId3" imgW="7074123" imgH="606065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6350"/>
                        <a:ext cx="7037388" cy="602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6949" name="Text Box 5"/>
          <p:cNvSpPr txBox="1">
            <a:spLocks noChangeArrowheads="1"/>
          </p:cNvSpPr>
          <p:nvPr/>
        </p:nvSpPr>
        <p:spPr bwMode="auto">
          <a:xfrm>
            <a:off x="5334000" y="3200400"/>
            <a:ext cx="3581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Operator </a:t>
            </a:r>
            <a:r>
              <a:rPr lang="en-US" altLang="zh-CN" sz="1600" b="1">
                <a:latin typeface="Courier New" panose="02070309020205020404" pitchFamily="49" charset="0"/>
                <a:cs typeface="Times New Roman" panose="02020603050405020304" pitchFamily="18" charset="0"/>
              </a:rPr>
              <a:t>sizeof</a:t>
            </a:r>
            <a:r>
              <a:rPr lang="en-US" altLang="zh-CN" sz="1600">
                <a:latin typeface="Times New Roman" panose="02020603050405020304" pitchFamily="18" charset="0"/>
                <a:cs typeface="Times New Roman" panose="02020603050405020304" pitchFamily="18" charset="0"/>
              </a:rPr>
              <a:t> applied to an array returns total number of bytes in the array</a:t>
            </a:r>
          </a:p>
        </p:txBody>
      </p:sp>
      <p:sp>
        <p:nvSpPr>
          <p:cNvPr id="466950" name="Line 6"/>
          <p:cNvSpPr>
            <a:spLocks noChangeShapeType="1"/>
          </p:cNvSpPr>
          <p:nvPr/>
        </p:nvSpPr>
        <p:spPr bwMode="auto">
          <a:xfrm flipH="1" flipV="1">
            <a:off x="5181600" y="28956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6951" name="Text Box 7"/>
          <p:cNvSpPr txBox="1">
            <a:spLocks noChangeArrowheads="1"/>
          </p:cNvSpPr>
          <p:nvPr/>
        </p:nvSpPr>
        <p:spPr bwMode="auto">
          <a:xfrm>
            <a:off x="3962400" y="4191000"/>
            <a:ext cx="3505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返回存放</a:t>
            </a:r>
            <a:r>
              <a:rPr lang="en-US" altLang="zh-CN" sz="1600">
                <a:latin typeface="Times New Roman" panose="02020603050405020304" pitchFamily="18" charset="0"/>
                <a:cs typeface="Times New Roman" panose="02020603050405020304" pitchFamily="18" charset="0"/>
              </a:rPr>
              <a:t>address</a:t>
            </a:r>
            <a:r>
              <a:rPr lang="zh-CN" altLang="en-US" sz="1600">
                <a:latin typeface="Times New Roman" panose="02020603050405020304" pitchFamily="18" charset="0"/>
                <a:cs typeface="Times New Roman" panose="02020603050405020304" pitchFamily="18" charset="0"/>
              </a:rPr>
              <a:t>数组的首地址所需字节数</a:t>
            </a:r>
          </a:p>
        </p:txBody>
      </p:sp>
      <p:sp>
        <p:nvSpPr>
          <p:cNvPr id="466952" name="Line 8"/>
          <p:cNvSpPr>
            <a:spLocks noChangeShapeType="1"/>
          </p:cNvSpPr>
          <p:nvPr/>
        </p:nvSpPr>
        <p:spPr bwMode="auto">
          <a:xfrm flipH="1" flipV="1">
            <a:off x="2438400" y="3505200"/>
            <a:ext cx="1600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6953" name="Text Box 9"/>
          <p:cNvSpPr txBox="1">
            <a:spLocks noChangeArrowheads="1"/>
          </p:cNvSpPr>
          <p:nvPr/>
        </p:nvSpPr>
        <p:spPr bwMode="auto">
          <a:xfrm>
            <a:off x="4267200" y="5029200"/>
            <a:ext cx="24384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返回该指针所占的字节数</a:t>
            </a:r>
          </a:p>
        </p:txBody>
      </p:sp>
      <p:sp>
        <p:nvSpPr>
          <p:cNvPr id="466954" name="Line 10"/>
          <p:cNvSpPr>
            <a:spLocks noChangeShapeType="1"/>
          </p:cNvSpPr>
          <p:nvPr/>
        </p:nvSpPr>
        <p:spPr bwMode="auto">
          <a:xfrm flipH="1" flipV="1">
            <a:off x="2362200" y="4953000"/>
            <a:ext cx="1905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9"/>
                                        </p:tgtEl>
                                        <p:attrNameLst>
                                          <p:attrName>style.visibility</p:attrName>
                                        </p:attrNameLst>
                                      </p:cBhvr>
                                      <p:to>
                                        <p:strVal val="visible"/>
                                      </p:to>
                                    </p:set>
                                  </p:childTnLst>
                                  <p:subTnLst>
                                    <p:set>
                                      <p:cBhvr override="childStyle">
                                        <p:cTn dur="1" fill="hold" display="0" masterRel="nextClick" afterEffect="1"/>
                                        <p:tgtEl>
                                          <p:spTgt spid="46694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6950"/>
                                        </p:tgtEl>
                                        <p:attrNameLst>
                                          <p:attrName>style.visibility</p:attrName>
                                        </p:attrNameLst>
                                      </p:cBhvr>
                                      <p:to>
                                        <p:strVal val="visible"/>
                                      </p:to>
                                    </p:set>
                                  </p:childTnLst>
                                  <p:subTnLst>
                                    <p:set>
                                      <p:cBhvr override="childStyle">
                                        <p:cTn dur="1" fill="hold" display="0" masterRel="nextClick" afterEffect="1"/>
                                        <p:tgtEl>
                                          <p:spTgt spid="46695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6951"/>
                                        </p:tgtEl>
                                        <p:attrNameLst>
                                          <p:attrName>style.visibility</p:attrName>
                                        </p:attrNameLst>
                                      </p:cBhvr>
                                      <p:to>
                                        <p:strVal val="visible"/>
                                      </p:to>
                                    </p:set>
                                  </p:childTnLst>
                                  <p:subTnLst>
                                    <p:set>
                                      <p:cBhvr override="childStyle">
                                        <p:cTn dur="1" fill="hold" display="0" masterRel="nextClick" afterEffect="1"/>
                                        <p:tgtEl>
                                          <p:spTgt spid="46695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66952"/>
                                        </p:tgtEl>
                                        <p:attrNameLst>
                                          <p:attrName>style.visibility</p:attrName>
                                        </p:attrNameLst>
                                      </p:cBhvr>
                                      <p:to>
                                        <p:strVal val="visible"/>
                                      </p:to>
                                    </p:set>
                                  </p:childTnLst>
                                  <p:subTnLst>
                                    <p:set>
                                      <p:cBhvr override="childStyle">
                                        <p:cTn dur="1" fill="hold" display="0" masterRel="nextClick" afterEffect="1"/>
                                        <p:tgtEl>
                                          <p:spTgt spid="46695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6953"/>
                                        </p:tgtEl>
                                        <p:attrNameLst>
                                          <p:attrName>style.visibility</p:attrName>
                                        </p:attrNameLst>
                                      </p:cBhvr>
                                      <p:to>
                                        <p:strVal val="visible"/>
                                      </p:to>
                                    </p:set>
                                  </p:childTnLst>
                                  <p:subTnLst>
                                    <p:set>
                                      <p:cBhvr override="childStyle">
                                        <p:cTn dur="1" fill="hold" display="0" masterRel="nextClick" afterEffect="1"/>
                                        <p:tgtEl>
                                          <p:spTgt spid="466953"/>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66954"/>
                                        </p:tgtEl>
                                        <p:attrNameLst>
                                          <p:attrName>style.visibility</p:attrName>
                                        </p:attrNameLst>
                                      </p:cBhvr>
                                      <p:to>
                                        <p:strVal val="visible"/>
                                      </p:to>
                                    </p:set>
                                  </p:childTnLst>
                                  <p:subTnLst>
                                    <p:set>
                                      <p:cBhvr override="childStyle">
                                        <p:cTn dur="1" fill="hold" display="0" masterRel="nextClick" afterEffect="1"/>
                                        <p:tgtEl>
                                          <p:spTgt spid="4669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9" grpId="0" animBg="1"/>
      <p:bldP spid="466950" grpId="0" animBg="1"/>
      <p:bldP spid="466951" grpId="0" animBg="1"/>
      <p:bldP spid="466952" grpId="0" animBg="1"/>
      <p:bldP spid="466953" grpId="0" animBg="1"/>
      <p:bldP spid="4669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C8326B9-92A4-476E-810A-770132D84F54}" type="slidenum">
              <a:rPr lang="en-US" altLang="zh-CN" sz="1200"/>
              <a:pPr>
                <a:spcAft>
                  <a:spcPct val="0"/>
                </a:spcAft>
                <a:buClrTx/>
                <a:buFontTx/>
                <a:buNone/>
              </a:pPr>
              <a:t>45</a:t>
            </a:fld>
            <a:endParaRPr lang="en-US" altLang="zh-CN" sz="1200"/>
          </a:p>
        </p:txBody>
      </p:sp>
      <p:sp>
        <p:nvSpPr>
          <p:cNvPr id="5017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7 sizeof Operators (Cont.)</a:t>
            </a:r>
          </a:p>
        </p:txBody>
      </p:sp>
      <p:sp>
        <p:nvSpPr>
          <p:cNvPr id="50180" name="Rectangle 3"/>
          <p:cNvSpPr>
            <a:spLocks noGrp="1" noChangeArrowheads="1"/>
          </p:cNvSpPr>
          <p:nvPr>
            <p:ph type="body" idx="1"/>
          </p:nvPr>
        </p:nvSpPr>
        <p:spPr>
          <a:xfrm>
            <a:off x="685800" y="1341438"/>
            <a:ext cx="8001000" cy="4983162"/>
          </a:xfrm>
        </p:spPr>
        <p:txBody>
          <a:bodyPr/>
          <a:lstStyle/>
          <a:p>
            <a:pPr eaLnBrk="1" hangingPunct="1"/>
            <a:r>
              <a:rPr lang="en-US" altLang="zh-CN" sz="2000" smtClean="0">
                <a:latin typeface="Lucida Console" panose="020B0609040504020204" pitchFamily="49" charset="0"/>
                <a:ea typeface="宋体" panose="02010600030101010101" pitchFamily="2" charset="-122"/>
              </a:rPr>
              <a:t>sizeof</a:t>
            </a:r>
            <a:r>
              <a:rPr lang="en-US" altLang="zh-CN" sz="2000" smtClean="0">
                <a:ea typeface="宋体" panose="02010600030101010101" pitchFamily="2" charset="-122"/>
              </a:rPr>
              <a:t> </a:t>
            </a:r>
            <a:r>
              <a:rPr lang="en-US" altLang="zh-CN" sz="2100" smtClean="0">
                <a:ea typeface="宋体" panose="02010600030101010101" pitchFamily="2" charset="-122"/>
              </a:rPr>
              <a:t>operator (Cont.)</a:t>
            </a:r>
            <a:endParaRPr lang="en-US" altLang="zh-CN" sz="2000" smtClean="0">
              <a:latin typeface="Lucida Console" panose="020B0609040504020204" pitchFamily="49" charset="0"/>
              <a:ea typeface="宋体" panose="02010600030101010101" pitchFamily="2" charset="-122"/>
            </a:endParaRPr>
          </a:p>
          <a:p>
            <a:pPr lvl="1" eaLnBrk="1" hangingPunct="1"/>
            <a:r>
              <a:rPr lang="zh-CN" altLang="en-US" sz="2000" smtClean="0">
                <a:ea typeface="宋体" panose="02010600030101010101" pitchFamily="2" charset="-122"/>
              </a:rPr>
              <a:t>在编译阶段完成</a:t>
            </a:r>
          </a:p>
          <a:p>
            <a:pPr lvl="1" eaLnBrk="1" hangingPunct="1"/>
            <a:r>
              <a:rPr lang="en-US" altLang="zh-CN" sz="2000" smtClean="0">
                <a:ea typeface="宋体" panose="02010600030101010101" pitchFamily="2" charset="-122"/>
              </a:rPr>
              <a:t>Eg.  </a:t>
            </a:r>
            <a:r>
              <a:rPr lang="en-US" altLang="zh-CN" sz="2000" smtClean="0">
                <a:solidFill>
                  <a:srgbClr val="0000FF"/>
                </a:solidFill>
                <a:latin typeface="Lucida Console" panose="020B0609040504020204" pitchFamily="49" charset="0"/>
                <a:ea typeface="宋体" panose="02010600030101010101" pitchFamily="2" charset="-122"/>
              </a:rPr>
              <a:t>double</a:t>
            </a:r>
            <a:r>
              <a:rPr lang="en-US" altLang="zh-CN" sz="2000" smtClean="0">
                <a:latin typeface="Lucida Console" panose="020B0609040504020204" pitchFamily="49" charset="0"/>
                <a:ea typeface="宋体" panose="02010600030101010101" pitchFamily="2" charset="-122"/>
              </a:rPr>
              <a:t> realArray[ </a:t>
            </a:r>
            <a:r>
              <a:rPr lang="en-US" altLang="zh-CN" sz="2000" smtClean="0">
                <a:solidFill>
                  <a:srgbClr val="0099FF"/>
                </a:solidFill>
                <a:latin typeface="Lucida Console" panose="020B0609040504020204" pitchFamily="49" charset="0"/>
                <a:ea typeface="宋体" panose="02010600030101010101" pitchFamily="2" charset="-122"/>
              </a:rPr>
              <a:t>22</a:t>
            </a:r>
            <a:r>
              <a:rPr lang="en-US" altLang="zh-CN" sz="2000" smtClean="0">
                <a:latin typeface="Lucida Console" panose="020B0609040504020204" pitchFamily="49" charset="0"/>
                <a:ea typeface="宋体" panose="02010600030101010101" pitchFamily="2" charset="-122"/>
              </a:rPr>
              <a:t> ];</a:t>
            </a:r>
          </a:p>
          <a:p>
            <a:pPr lvl="2" eaLnBrk="1" hangingPunct="1"/>
            <a:r>
              <a:rPr lang="en-US" altLang="zh-CN" sz="1800" smtClean="0">
                <a:ea typeface="宋体" panose="02010600030101010101" pitchFamily="2" charset="-122"/>
              </a:rPr>
              <a:t>Use </a:t>
            </a:r>
            <a:r>
              <a:rPr lang="en-US" altLang="zh-CN" sz="1800" smtClean="0">
                <a:solidFill>
                  <a:srgbClr val="0000FF"/>
                </a:solidFill>
                <a:latin typeface="Lucida Console" panose="020B0609040504020204" pitchFamily="49" charset="0"/>
                <a:ea typeface="宋体" panose="02010600030101010101" pitchFamily="2" charset="-122"/>
              </a:rPr>
              <a:t>sizeof</a:t>
            </a:r>
            <a:r>
              <a:rPr lang="en-US" altLang="zh-CN" sz="1800" smtClean="0">
                <a:latin typeface="Lucida Console" panose="020B0609040504020204" pitchFamily="49" charset="0"/>
                <a:ea typeface="宋体" panose="02010600030101010101" pitchFamily="2" charset="-122"/>
              </a:rPr>
              <a:t> realArray / </a:t>
            </a:r>
            <a:r>
              <a:rPr lang="en-US" altLang="zh-CN" sz="1800" smtClean="0">
                <a:solidFill>
                  <a:srgbClr val="0000FF"/>
                </a:solidFill>
                <a:latin typeface="Lucida Console" panose="020B0609040504020204" pitchFamily="49" charset="0"/>
                <a:ea typeface="宋体" panose="02010600030101010101" pitchFamily="2" charset="-122"/>
              </a:rPr>
              <a:t>sizeof</a:t>
            </a:r>
            <a:r>
              <a:rPr lang="en-US" altLang="zh-CN" sz="1800" smtClean="0">
                <a:latin typeface="Lucida Console" panose="020B0609040504020204" pitchFamily="49" charset="0"/>
                <a:ea typeface="宋体" panose="02010600030101010101" pitchFamily="2" charset="-122"/>
              </a:rPr>
              <a:t>( </a:t>
            </a:r>
            <a:r>
              <a:rPr lang="en-US" altLang="zh-CN" sz="1800" smtClean="0">
                <a:solidFill>
                  <a:srgbClr val="0000FF"/>
                </a:solidFill>
                <a:latin typeface="Lucida Console" panose="020B0609040504020204" pitchFamily="49" charset="0"/>
                <a:ea typeface="宋体" panose="02010600030101010101" pitchFamily="2" charset="-122"/>
              </a:rPr>
              <a:t>double</a:t>
            </a:r>
            <a:r>
              <a:rPr lang="en-US" altLang="zh-CN" sz="1800" smtClean="0">
                <a:latin typeface="Lucida Console" panose="020B0609040504020204" pitchFamily="49" charset="0"/>
                <a:ea typeface="宋体" panose="02010600030101010101" pitchFamily="2" charset="-122"/>
              </a:rPr>
              <a:t> )</a:t>
            </a:r>
            <a:r>
              <a:rPr lang="en-US" altLang="zh-CN" sz="1800" smtClean="0">
                <a:ea typeface="宋体" panose="02010600030101010101" pitchFamily="2" charset="-122"/>
              </a:rPr>
              <a:t> to calculate the number of elements in </a:t>
            </a:r>
            <a:r>
              <a:rPr lang="en-US" altLang="zh-CN" sz="1800" smtClean="0">
                <a:latin typeface="Lucida Console" panose="020B0609040504020204" pitchFamily="49" charset="0"/>
                <a:ea typeface="宋体" panose="02010600030101010101" pitchFamily="2" charset="-122"/>
              </a:rPr>
              <a:t>realArray</a:t>
            </a:r>
          </a:p>
          <a:p>
            <a:pPr lvl="1" eaLnBrk="1" hangingPunct="1"/>
            <a:r>
              <a:rPr lang="en-US" altLang="zh-CN" sz="2000" smtClean="0">
                <a:ea typeface="宋体" panose="02010600030101010101" pitchFamily="2" charset="-122"/>
              </a:rPr>
              <a:t>Parentheses(</a:t>
            </a:r>
            <a:r>
              <a:rPr lang="zh-CN" altLang="en-US" sz="2000" smtClean="0">
                <a:ea typeface="宋体" panose="02010600030101010101" pitchFamily="2" charset="-122"/>
              </a:rPr>
              <a:t>括号</a:t>
            </a:r>
            <a:r>
              <a:rPr lang="en-US" altLang="zh-CN" sz="2000" smtClean="0">
                <a:ea typeface="宋体" panose="02010600030101010101" pitchFamily="2" charset="-122"/>
              </a:rPr>
              <a:t>) are only required if the operand is a type name</a:t>
            </a:r>
          </a:p>
        </p:txBody>
      </p:sp>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F02D53A-B7B4-4004-9841-5E5D905A69C9}" type="slidenum">
              <a:rPr lang="en-US" altLang="zh-CN" sz="1200"/>
              <a:pPr>
                <a:spcAft>
                  <a:spcPct val="0"/>
                </a:spcAft>
                <a:buClrTx/>
                <a:buFontTx/>
                <a:buNone/>
              </a:pPr>
              <a:t>46</a:t>
            </a:fld>
            <a:endParaRPr lang="en-US" altLang="zh-CN" sz="1200"/>
          </a:p>
        </p:txBody>
      </p:sp>
      <p:graphicFrame>
        <p:nvGraphicFramePr>
          <p:cNvPr id="51204" name="Object 4"/>
          <p:cNvGraphicFramePr>
            <a:graphicFrameLocks noChangeAspect="1"/>
          </p:cNvGraphicFramePr>
          <p:nvPr>
            <p:ph idx="1"/>
            <p:extLst>
              <p:ext uri="{D42A27DB-BD31-4B8C-83A1-F6EECF244321}">
                <p14:modId xmlns:p14="http://schemas.microsoft.com/office/powerpoint/2010/main" val="988057054"/>
              </p:ext>
            </p:extLst>
          </p:nvPr>
        </p:nvGraphicFramePr>
        <p:xfrm>
          <a:off x="533400" y="685800"/>
          <a:ext cx="7065963" cy="4051300"/>
        </p:xfrm>
        <a:graphic>
          <a:graphicData uri="http://schemas.openxmlformats.org/presentationml/2006/ole">
            <mc:AlternateContent xmlns:mc="http://schemas.openxmlformats.org/markup-compatibility/2006">
              <mc:Choice xmlns:v="urn:schemas-microsoft-com:vml" Requires="v">
                <p:oleObj spid="_x0000_s51208" name="Document" r:id="rId3" imgW="7078146" imgH="4058620" progId="Word.Document.8">
                  <p:embed/>
                </p:oleObj>
              </mc:Choice>
              <mc:Fallback>
                <p:oleObj name="Document" r:id="rId3" imgW="7078146" imgH="405862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33400" y="685800"/>
                        <a:ext cx="7065963" cy="405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F6E3E2A-8B02-46EE-AFC3-5651F40F6827}" type="slidenum">
              <a:rPr lang="en-US" altLang="zh-CN" sz="1200"/>
              <a:pPr>
                <a:spcAft>
                  <a:spcPct val="0"/>
                </a:spcAft>
                <a:buClrTx/>
                <a:buFontTx/>
                <a:buNone/>
              </a:pPr>
              <a:t>47</a:t>
            </a:fld>
            <a:endParaRPr lang="en-US" altLang="zh-CN" sz="1200"/>
          </a:p>
        </p:txBody>
      </p:sp>
      <p:sp>
        <p:nvSpPr>
          <p:cNvPr id="52227"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52228" name="Object 4"/>
          <p:cNvGraphicFramePr>
            <a:graphicFrameLocks noChangeAspect="1"/>
          </p:cNvGraphicFramePr>
          <p:nvPr>
            <p:ph idx="1"/>
          </p:nvPr>
        </p:nvGraphicFramePr>
        <p:xfrm>
          <a:off x="0" y="3175"/>
          <a:ext cx="7037388" cy="6046788"/>
        </p:xfrm>
        <a:graphic>
          <a:graphicData uri="http://schemas.openxmlformats.org/presentationml/2006/ole">
            <mc:AlternateContent xmlns:mc="http://schemas.openxmlformats.org/markup-compatibility/2006">
              <mc:Choice xmlns:v="urn:schemas-microsoft-com:vml" Requires="v">
                <p:oleObj spid="_x0000_s52237" name="Document" r:id="rId3" imgW="7074123" imgH="6077912" progId="Word.Document.8">
                  <p:embed/>
                </p:oleObj>
              </mc:Choice>
              <mc:Fallback>
                <p:oleObj name="Document" r:id="rId3" imgW="7074123" imgH="607791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3175"/>
                        <a:ext cx="7037388" cy="604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0021" name="Text Box 5"/>
          <p:cNvSpPr txBox="1">
            <a:spLocks noChangeArrowheads="1"/>
          </p:cNvSpPr>
          <p:nvPr/>
        </p:nvSpPr>
        <p:spPr bwMode="auto">
          <a:xfrm>
            <a:off x="4800600" y="152400"/>
            <a:ext cx="2286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Operator </a:t>
            </a:r>
            <a:r>
              <a:rPr lang="en-US" altLang="zh-CN" sz="1600" b="1">
                <a:latin typeface="Courier New" panose="02070309020205020404" pitchFamily="49" charset="0"/>
                <a:cs typeface="Times New Roman" panose="02020603050405020304" pitchFamily="18" charset="0"/>
              </a:rPr>
              <a:t>sizeof</a:t>
            </a:r>
            <a:r>
              <a:rPr lang="en-US" altLang="zh-CN" sz="1600">
                <a:latin typeface="Times New Roman" panose="02020603050405020304" pitchFamily="18" charset="0"/>
                <a:cs typeface="Times New Roman" panose="02020603050405020304" pitchFamily="18" charset="0"/>
              </a:rPr>
              <a:t> can be used on a variable name</a:t>
            </a:r>
          </a:p>
        </p:txBody>
      </p:sp>
      <p:sp>
        <p:nvSpPr>
          <p:cNvPr id="470022" name="Line 6"/>
          <p:cNvSpPr>
            <a:spLocks noChangeShapeType="1"/>
          </p:cNvSpPr>
          <p:nvPr/>
        </p:nvSpPr>
        <p:spPr bwMode="auto">
          <a:xfrm flipH="1" flipV="1">
            <a:off x="3352800" y="304800"/>
            <a:ext cx="1447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0023" name="Text Box 7"/>
          <p:cNvSpPr txBox="1">
            <a:spLocks noChangeArrowheads="1"/>
          </p:cNvSpPr>
          <p:nvPr/>
        </p:nvSpPr>
        <p:spPr bwMode="auto">
          <a:xfrm>
            <a:off x="5638800" y="1143000"/>
            <a:ext cx="2286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Operator </a:t>
            </a:r>
            <a:r>
              <a:rPr lang="en-US" altLang="zh-CN" sz="1600" b="1">
                <a:latin typeface="Courier New" panose="02070309020205020404" pitchFamily="49" charset="0"/>
                <a:cs typeface="Times New Roman" panose="02020603050405020304" pitchFamily="18" charset="0"/>
              </a:rPr>
              <a:t>sizeof</a:t>
            </a:r>
            <a:r>
              <a:rPr lang="en-US" altLang="zh-CN" sz="1600">
                <a:latin typeface="Times New Roman" panose="02020603050405020304" pitchFamily="18" charset="0"/>
                <a:cs typeface="Times New Roman" panose="02020603050405020304" pitchFamily="18" charset="0"/>
              </a:rPr>
              <a:t> can be used on a type name</a:t>
            </a:r>
          </a:p>
        </p:txBody>
      </p:sp>
      <p:sp>
        <p:nvSpPr>
          <p:cNvPr id="470024" name="Line 8"/>
          <p:cNvSpPr>
            <a:spLocks noChangeShapeType="1"/>
          </p:cNvSpPr>
          <p:nvPr/>
        </p:nvSpPr>
        <p:spPr bwMode="auto">
          <a:xfrm flipH="1" flipV="1">
            <a:off x="4191000" y="609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0025" name="Text Box 9"/>
          <p:cNvSpPr txBox="1">
            <a:spLocks noChangeArrowheads="1"/>
          </p:cNvSpPr>
          <p:nvPr/>
        </p:nvSpPr>
        <p:spPr bwMode="auto">
          <a:xfrm>
            <a:off x="4343400" y="5410200"/>
            <a:ext cx="31242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50" charset="0"/>
              </a:rPr>
              <a:t>Operator </a:t>
            </a:r>
            <a:r>
              <a:rPr lang="en-US" altLang="zh-CN" sz="1600" b="1">
                <a:latin typeface="Courier New" panose="02070309020205020404" pitchFamily="49" charset="0"/>
                <a:ea typeface="Times New Roman" panose="02020603050405020304" pitchFamily="18" charset="0"/>
                <a:cs typeface="AGaramond" pitchFamily="50" charset="0"/>
              </a:rPr>
              <a:t>sizeof</a:t>
            </a:r>
            <a:r>
              <a:rPr lang="en-US" altLang="zh-CN" sz="1600">
                <a:latin typeface="Times New Roman" panose="02020603050405020304" pitchFamily="18" charset="0"/>
                <a:ea typeface="Times New Roman" panose="02020603050405020304" pitchFamily="18" charset="0"/>
                <a:cs typeface="AGaramond" pitchFamily="50" charset="0"/>
              </a:rPr>
              <a:t> returns the total number of bytes in the array</a:t>
            </a:r>
          </a:p>
        </p:txBody>
      </p:sp>
      <p:sp>
        <p:nvSpPr>
          <p:cNvPr id="470026" name="Line 10"/>
          <p:cNvSpPr>
            <a:spLocks noChangeShapeType="1"/>
          </p:cNvSpPr>
          <p:nvPr/>
        </p:nvSpPr>
        <p:spPr bwMode="auto">
          <a:xfrm flipH="1" flipV="1">
            <a:off x="1600200" y="5410200"/>
            <a:ext cx="2743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21"/>
                                        </p:tgtEl>
                                        <p:attrNameLst>
                                          <p:attrName>style.visibility</p:attrName>
                                        </p:attrNameLst>
                                      </p:cBhvr>
                                      <p:to>
                                        <p:strVal val="visible"/>
                                      </p:to>
                                    </p:set>
                                  </p:childTnLst>
                                  <p:subTnLst>
                                    <p:set>
                                      <p:cBhvr override="childStyle">
                                        <p:cTn dur="1" fill="hold" display="0" masterRel="nextClick" afterEffect="1"/>
                                        <p:tgtEl>
                                          <p:spTgt spid="47002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70022"/>
                                        </p:tgtEl>
                                        <p:attrNameLst>
                                          <p:attrName>style.visibility</p:attrName>
                                        </p:attrNameLst>
                                      </p:cBhvr>
                                      <p:to>
                                        <p:strVal val="visible"/>
                                      </p:to>
                                    </p:set>
                                  </p:childTnLst>
                                  <p:subTnLst>
                                    <p:set>
                                      <p:cBhvr override="childStyle">
                                        <p:cTn dur="1" fill="hold" display="0" masterRel="nextClick" afterEffect="1"/>
                                        <p:tgtEl>
                                          <p:spTgt spid="47002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0023"/>
                                        </p:tgtEl>
                                        <p:attrNameLst>
                                          <p:attrName>style.visibility</p:attrName>
                                        </p:attrNameLst>
                                      </p:cBhvr>
                                      <p:to>
                                        <p:strVal val="visible"/>
                                      </p:to>
                                    </p:set>
                                  </p:childTnLst>
                                  <p:subTnLst>
                                    <p:set>
                                      <p:cBhvr override="childStyle">
                                        <p:cTn dur="1" fill="hold" display="0" masterRel="nextClick" afterEffect="1"/>
                                        <p:tgtEl>
                                          <p:spTgt spid="47002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70024"/>
                                        </p:tgtEl>
                                        <p:attrNameLst>
                                          <p:attrName>style.visibility</p:attrName>
                                        </p:attrNameLst>
                                      </p:cBhvr>
                                      <p:to>
                                        <p:strVal val="visible"/>
                                      </p:to>
                                    </p:set>
                                  </p:childTnLst>
                                  <p:subTnLst>
                                    <p:set>
                                      <p:cBhvr override="childStyle">
                                        <p:cTn dur="1" fill="hold" display="0" masterRel="nextClick" afterEffect="1"/>
                                        <p:tgtEl>
                                          <p:spTgt spid="47002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0025"/>
                                        </p:tgtEl>
                                        <p:attrNameLst>
                                          <p:attrName>style.visibility</p:attrName>
                                        </p:attrNameLst>
                                      </p:cBhvr>
                                      <p:to>
                                        <p:strVal val="visible"/>
                                      </p:to>
                                    </p:set>
                                  </p:childTnLst>
                                  <p:subTnLst>
                                    <p:set>
                                      <p:cBhvr override="childStyle">
                                        <p:cTn dur="1" fill="hold" display="0" masterRel="nextClick" afterEffect="1"/>
                                        <p:tgtEl>
                                          <p:spTgt spid="47002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70026"/>
                                        </p:tgtEl>
                                        <p:attrNameLst>
                                          <p:attrName>style.visibility</p:attrName>
                                        </p:attrNameLst>
                                      </p:cBhvr>
                                      <p:to>
                                        <p:strVal val="visible"/>
                                      </p:to>
                                    </p:set>
                                  </p:childTnLst>
                                  <p:subTnLst>
                                    <p:set>
                                      <p:cBhvr override="childStyle">
                                        <p:cTn dur="1" fill="hold" display="0" masterRel="nextClick" afterEffect="1"/>
                                        <p:tgtEl>
                                          <p:spTgt spid="4700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1" grpId="0" animBg="1"/>
      <p:bldP spid="470022" grpId="0" animBg="1"/>
      <p:bldP spid="470023" grpId="0" animBg="1"/>
      <p:bldP spid="470024" grpId="0" animBg="1"/>
      <p:bldP spid="470025" grpId="0" animBg="1"/>
      <p:bldP spid="47002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FB40DD2-31AC-4729-99DC-0D283557D79A}" type="slidenum">
              <a:rPr lang="en-US" altLang="zh-CN" sz="1200"/>
              <a:pPr>
                <a:spcAft>
                  <a:spcPct val="0"/>
                </a:spcAft>
                <a:buClrTx/>
                <a:buFontTx/>
                <a:buNone/>
              </a:pPr>
              <a:t>48</a:t>
            </a:fld>
            <a:endParaRPr lang="en-US" altLang="zh-CN" sz="1200"/>
          </a:p>
        </p:txBody>
      </p:sp>
      <p:sp>
        <p:nvSpPr>
          <p:cNvPr id="53251" name="Rectangle 5"/>
          <p:cNvSpPr>
            <a:spLocks noRot="1" noChangeArrowheads="1"/>
          </p:cNvSpPr>
          <p:nvPr/>
        </p:nvSpPr>
        <p:spPr bwMode="auto">
          <a:xfrm>
            <a:off x="1066800" y="1600200"/>
            <a:ext cx="7850188" cy="1295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良好编程习惯：</a:t>
            </a:r>
            <a:r>
              <a:rPr lang="zh-CN" altLang="en-US" sz="2800" b="1">
                <a:solidFill>
                  <a:srgbClr val="051AB3"/>
                </a:solidFill>
                <a:latin typeface="Arial Narrow" panose="020B0606020202030204" pitchFamily="34" charset="0"/>
                <a:ea typeface="黑体" panose="02010609060101010101" pitchFamily="49" charset="-122"/>
              </a:rPr>
              <a:t>数据类型具体需要多大空间进行存储一般会因系统不同而不同，如果采用 </a:t>
            </a:r>
            <a:r>
              <a:rPr lang="en-US" altLang="zh-CN" sz="2800" b="1">
                <a:solidFill>
                  <a:srgbClr val="051AB3"/>
                </a:solidFill>
                <a:latin typeface="Arial Narrow" panose="020B0606020202030204" pitchFamily="34" charset="0"/>
                <a:ea typeface="黑体" panose="02010609060101010101" pitchFamily="49" charset="-122"/>
              </a:rPr>
              <a:t>sizeof </a:t>
            </a:r>
            <a:r>
              <a:rPr lang="zh-CN" altLang="en-US" sz="2800" b="1">
                <a:solidFill>
                  <a:srgbClr val="051AB3"/>
                </a:solidFill>
                <a:latin typeface="Arial Narrow" panose="020B0606020202030204" pitchFamily="34" charset="0"/>
                <a:ea typeface="黑体" panose="02010609060101010101" pitchFamily="49" charset="-122"/>
              </a:rPr>
              <a:t>的方法进行获取可使程序具有更大的可重用性。</a:t>
            </a:r>
          </a:p>
        </p:txBody>
      </p:sp>
      <p:pic>
        <p:nvPicPr>
          <p:cNvPr id="532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671638"/>
            <a:ext cx="84455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3" name="Rectangle 8"/>
          <p:cNvSpPr>
            <a:spLocks noGrp="1" noChangeArrowheads="1"/>
          </p:cNvSpPr>
          <p:nvPr>
            <p:ph type="title"/>
          </p:nvPr>
        </p:nvSpPr>
        <p:spPr>
          <a:noFill/>
        </p:spPr>
        <p:txBody>
          <a:bodyPr/>
          <a:lstStyle/>
          <a:p>
            <a:pPr eaLnBrk="1" hangingPunct="1"/>
            <a:r>
              <a:rPr lang="en-US" altLang="zh-CN" smtClean="0"/>
              <a:t>7 sizeof Operators (Cont.)</a:t>
            </a:r>
          </a:p>
        </p:txBody>
      </p:sp>
      <p:sp>
        <p:nvSpPr>
          <p:cNvPr id="53254" name="Rectangle 9"/>
          <p:cNvSpPr>
            <a:spLocks noRot="1" noChangeArrowheads="1"/>
          </p:cNvSpPr>
          <p:nvPr/>
        </p:nvSpPr>
        <p:spPr bwMode="auto">
          <a:xfrm>
            <a:off x="1066800" y="3200400"/>
            <a:ext cx="7850188" cy="123983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错误预防技巧：</a:t>
            </a:r>
            <a:r>
              <a:rPr lang="en-US" altLang="zh-CN" sz="2800" b="1">
                <a:solidFill>
                  <a:srgbClr val="051AB3"/>
                </a:solidFill>
                <a:latin typeface="Arial Narrow" panose="020B0606020202030204" pitchFamily="34" charset="0"/>
                <a:ea typeface="黑体" panose="02010609060101010101" pitchFamily="49" charset="-122"/>
              </a:rPr>
              <a:t>sizeof</a:t>
            </a:r>
            <a:r>
              <a:rPr lang="zh-CN" altLang="en-US" sz="2800" b="1">
                <a:solidFill>
                  <a:srgbClr val="051AB3"/>
                </a:solidFill>
                <a:latin typeface="Arial Narrow" panose="020B0606020202030204" pitchFamily="34" charset="0"/>
                <a:ea typeface="黑体" panose="02010609060101010101" pitchFamily="49" charset="-122"/>
              </a:rPr>
              <a:t>运算是在编译阶段进行，而不是在程序运行阶段进行，因此，</a:t>
            </a:r>
            <a:r>
              <a:rPr lang="en-US" altLang="zh-CN" sz="2800" b="1">
                <a:solidFill>
                  <a:srgbClr val="051AB3"/>
                </a:solidFill>
                <a:latin typeface="Arial Narrow" panose="020B0606020202030204" pitchFamily="34" charset="0"/>
                <a:ea typeface="黑体" panose="02010609060101010101" pitchFamily="49" charset="-122"/>
              </a:rPr>
              <a:t>sizeof</a:t>
            </a:r>
            <a:r>
              <a:rPr lang="zh-CN" altLang="en-US" sz="2800" b="1">
                <a:solidFill>
                  <a:srgbClr val="051AB3"/>
                </a:solidFill>
                <a:latin typeface="Arial Narrow" panose="020B0606020202030204" pitchFamily="34" charset="0"/>
                <a:ea typeface="黑体" panose="02010609060101010101" pitchFamily="49" charset="-122"/>
              </a:rPr>
              <a:t>的合理使用并不会降低系统的性能。</a:t>
            </a:r>
          </a:p>
        </p:txBody>
      </p:sp>
      <p:pic>
        <p:nvPicPr>
          <p:cNvPr id="5325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3348038"/>
            <a:ext cx="7540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D702B4C-8BDB-4324-90CA-75F1957040BB}" type="slidenum">
              <a:rPr lang="en-US" altLang="zh-CN" sz="1200"/>
              <a:pPr>
                <a:spcAft>
                  <a:spcPct val="0"/>
                </a:spcAft>
                <a:buClrTx/>
                <a:buFontTx/>
                <a:buNone/>
              </a:pPr>
              <a:t>49</a:t>
            </a:fld>
            <a:endParaRPr lang="en-US" altLang="zh-CN" sz="1200"/>
          </a:p>
        </p:txBody>
      </p:sp>
      <p:sp>
        <p:nvSpPr>
          <p:cNvPr id="5427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Pointer Expressions and Pointer Arithmetic</a:t>
            </a:r>
          </a:p>
        </p:txBody>
      </p:sp>
      <p:sp>
        <p:nvSpPr>
          <p:cNvPr id="54276" name="Rectangle 3"/>
          <p:cNvSpPr>
            <a:spLocks noGrp="1" noChangeArrowheads="1"/>
          </p:cNvSpPr>
          <p:nvPr>
            <p:ph type="body" idx="1"/>
          </p:nvPr>
        </p:nvSpPr>
        <p:spPr>
          <a:xfrm>
            <a:off x="152400" y="1524000"/>
            <a:ext cx="8839200" cy="42973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b="1" smtClean="0">
                <a:latin typeface="Arial Narrow" panose="020B0606020202030204" pitchFamily="34" charset="0"/>
              </a:rPr>
              <a:t>Pointer assignment</a:t>
            </a:r>
          </a:p>
          <a:p>
            <a:pPr lvl="1" eaLnBrk="1" hangingPunct="1">
              <a:lnSpc>
                <a:spcPct val="120000"/>
              </a:lnSpc>
            </a:pPr>
            <a:r>
              <a:rPr lang="zh-CN" altLang="en-US" sz="2500" b="1" smtClean="0">
                <a:latin typeface="Arial Narrow" panose="020B0606020202030204" pitchFamily="34" charset="0"/>
                <a:ea typeface="黑体" panose="02010609060101010101" pitchFamily="49" charset="-122"/>
              </a:rPr>
              <a:t>同一类型之间的指针可以相互赋值</a:t>
            </a:r>
          </a:p>
          <a:p>
            <a:pPr lvl="2" eaLnBrk="1" hangingPunct="1">
              <a:lnSpc>
                <a:spcPct val="120000"/>
              </a:lnSpc>
            </a:pPr>
            <a:r>
              <a:rPr lang="zh-CN" altLang="en-US" sz="2400" b="1" smtClean="0">
                <a:latin typeface="Arial Narrow" panose="020B0606020202030204" pitchFamily="34" charset="0"/>
                <a:ea typeface="黑体" panose="02010609060101010101" pitchFamily="49" charset="-122"/>
              </a:rPr>
              <a:t>如果为不同类型，需要使用类型转换运算符</a:t>
            </a:r>
          </a:p>
          <a:p>
            <a:pPr lvl="2" eaLnBrk="1" hangingPunct="1">
              <a:lnSpc>
                <a:spcPct val="120000"/>
              </a:lnSpc>
            </a:pPr>
            <a:r>
              <a:rPr lang="zh-CN" altLang="en-US" sz="2400" b="1" smtClean="0">
                <a:latin typeface="Arial Narrow" panose="020B0606020202030204" pitchFamily="34" charset="0"/>
                <a:ea typeface="黑体" panose="02010609060101010101" pitchFamily="49" charset="-122"/>
              </a:rPr>
              <a:t>例外：</a:t>
            </a:r>
            <a:r>
              <a:rPr lang="en-US" altLang="zh-CN" sz="2400" b="1" smtClean="0">
                <a:latin typeface="Arial Narrow" panose="020B0606020202030204" pitchFamily="34" charset="0"/>
                <a:ea typeface="黑体" panose="02010609060101010101" pitchFamily="49" charset="-122"/>
              </a:rPr>
              <a:t>void *</a:t>
            </a:r>
            <a:r>
              <a:rPr lang="zh-CN" altLang="en-US" sz="2400" b="1" smtClean="0">
                <a:latin typeface="Arial Narrow" panose="020B0606020202030204" pitchFamily="34" charset="0"/>
                <a:ea typeface="黑体" panose="02010609060101010101" pitchFamily="49" charset="-122"/>
              </a:rPr>
              <a:t>（代表任何类型）</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无须将指针转换为</a:t>
            </a:r>
            <a:r>
              <a:rPr lang="en-US" altLang="zh-CN" sz="2400" b="1" smtClean="0">
                <a:latin typeface="Arial Narrow" panose="020B0606020202030204" pitchFamily="34" charset="0"/>
                <a:ea typeface="黑体" panose="02010609060101010101" pitchFamily="49" charset="-122"/>
              </a:rPr>
              <a:t>void *</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需要将</a:t>
            </a:r>
            <a:r>
              <a:rPr lang="en-US" altLang="zh-CN" sz="2400" b="1" smtClean="0">
                <a:latin typeface="Arial Narrow" panose="020B0606020202030204" pitchFamily="34" charset="0"/>
                <a:ea typeface="黑体" panose="02010609060101010101" pitchFamily="49" charset="-122"/>
              </a:rPr>
              <a:t>void *</a:t>
            </a:r>
            <a:r>
              <a:rPr lang="zh-CN" altLang="en-US" sz="2400" b="1" smtClean="0">
                <a:latin typeface="Arial Narrow" panose="020B0606020202030204" pitchFamily="34" charset="0"/>
                <a:ea typeface="黑体" panose="02010609060101010101" pitchFamily="49" charset="-122"/>
              </a:rPr>
              <a:t>转换为其他类型</a:t>
            </a:r>
          </a:p>
          <a:p>
            <a:pPr lvl="3" eaLnBrk="1" hangingPunct="1">
              <a:lnSpc>
                <a:spcPct val="120000"/>
              </a:lnSpc>
            </a:pPr>
            <a:r>
              <a:rPr lang="en-US" altLang="zh-CN" sz="2400" b="1" smtClean="0">
                <a:latin typeface="Arial Narrow" panose="020B0606020202030204" pitchFamily="34" charset="0"/>
                <a:ea typeface="黑体" panose="02010609060101010101" pitchFamily="49" charset="-122"/>
              </a:rPr>
              <a:t>void </a:t>
            </a:r>
            <a:r>
              <a:rPr lang="zh-CN" altLang="en-US" sz="2400" b="1" smtClean="0">
                <a:latin typeface="Arial Narrow" panose="020B0606020202030204" pitchFamily="34" charset="0"/>
                <a:ea typeface="黑体" panose="02010609060101010101" pitchFamily="49" charset="-122"/>
              </a:rPr>
              <a:t>指针不能被 </a:t>
            </a:r>
            <a:r>
              <a:rPr lang="en-US" altLang="zh-CN" sz="2400" b="1" smtClean="0">
                <a:latin typeface="Arial Narrow" panose="020B0606020202030204" pitchFamily="34" charset="0"/>
                <a:ea typeface="黑体" panose="02010609060101010101" pitchFamily="49" charset="-122"/>
              </a:rPr>
              <a:t>dereferenced(</a:t>
            </a:r>
            <a:r>
              <a:rPr lang="zh-CN" altLang="en-US" sz="2000" smtClean="0"/>
              <a:t>绝对不能企图使用该指针所指向的内存中所存储的内容</a:t>
            </a:r>
            <a:r>
              <a:rPr lang="zh-CN" altLang="en-US" sz="1400" smtClean="0"/>
              <a:t> </a:t>
            </a:r>
            <a:r>
              <a:rPr lang="en-US" altLang="zh-CN" sz="2400" b="1" smtClean="0">
                <a:latin typeface="Arial Narrow" panose="020B0606020202030204" pitchFamily="34" charset="0"/>
                <a:ea typeface="黑体" panose="02010609060101010101" pitchFamily="49" charset="-122"/>
              </a:rPr>
              <a:t>)</a:t>
            </a:r>
          </a:p>
        </p:txBody>
      </p:sp>
    </p:spTree>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D2F7267-9240-4D05-B069-7A63C66E3334}" type="slidenum">
              <a:rPr lang="en-US" altLang="zh-CN" sz="1200"/>
              <a:pPr>
                <a:spcAft>
                  <a:spcPct val="0"/>
                </a:spcAft>
                <a:buClrTx/>
                <a:buFontTx/>
                <a:buNone/>
              </a:pPr>
              <a:t>5</a:t>
            </a:fld>
            <a:endParaRPr lang="en-US" altLang="zh-CN" sz="1200"/>
          </a:p>
        </p:txBody>
      </p:sp>
      <p:sp>
        <p:nvSpPr>
          <p:cNvPr id="921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Pointer Variable Declarations and Initialization</a:t>
            </a:r>
          </a:p>
        </p:txBody>
      </p:sp>
      <p:sp>
        <p:nvSpPr>
          <p:cNvPr id="9220" name="Rectangle 3"/>
          <p:cNvSpPr>
            <a:spLocks noGrp="1" noChangeArrowheads="1"/>
          </p:cNvSpPr>
          <p:nvPr>
            <p:ph type="body" idx="1"/>
          </p:nvPr>
        </p:nvSpPr>
        <p:spPr>
          <a:xfrm>
            <a:off x="152400" y="1676400"/>
            <a:ext cx="8763000" cy="46482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2800" b="1" dirty="0" smtClean="0">
                <a:latin typeface="Arial Narrow" panose="020B0606020202030204" pitchFamily="34" charset="0"/>
              </a:rPr>
              <a:t>Pointer declarations</a:t>
            </a:r>
          </a:p>
          <a:p>
            <a:pPr lvl="1" eaLnBrk="1" hangingPunct="1">
              <a:lnSpc>
                <a:spcPct val="120000"/>
              </a:lnSpc>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指示一个变量为指针变量</a:t>
            </a:r>
          </a:p>
          <a:p>
            <a:pPr lvl="2" eaLnBrk="1" hangingPunct="1">
              <a:lnSpc>
                <a:spcPct val="120000"/>
              </a:lnSpc>
            </a:pPr>
            <a:r>
              <a:rPr lang="zh-CN" altLang="en-US" sz="2400" b="1" dirty="0" smtClean="0">
                <a:latin typeface="华文新魏" panose="02010800040101010101" pitchFamily="2" charset="-122"/>
              </a:rPr>
              <a:t>声明一个</a:t>
            </a:r>
            <a:r>
              <a:rPr lang="en-US" altLang="zh-CN" sz="2400" b="1" dirty="0" err="1" smtClean="0">
                <a:latin typeface="华文新魏" panose="02010800040101010101" pitchFamily="2" charset="-122"/>
              </a:rPr>
              <a:t>int</a:t>
            </a:r>
            <a:r>
              <a:rPr lang="en-US" altLang="zh-CN" sz="2400" b="1" dirty="0" smtClean="0">
                <a:latin typeface="华文新魏" panose="02010800040101010101" pitchFamily="2" charset="-122"/>
              </a:rPr>
              <a:t> </a:t>
            </a:r>
            <a:r>
              <a:rPr lang="zh-CN" altLang="en-US" sz="2400" b="1" dirty="0" smtClean="0">
                <a:latin typeface="华文新魏" panose="02010800040101010101" pitchFamily="2" charset="-122"/>
              </a:rPr>
              <a:t>型变量的指针：</a:t>
            </a:r>
            <a:r>
              <a:rPr lang="en-US" altLang="zh-CN" sz="2400" b="1" dirty="0" err="1" smtClean="0">
                <a:latin typeface="华文新魏" panose="02010800040101010101" pitchFamily="2" charset="-122"/>
              </a:rPr>
              <a:t>int</a:t>
            </a:r>
            <a:r>
              <a:rPr lang="en-US" altLang="zh-CN" sz="2400" b="1" dirty="0" smtClean="0">
                <a:latin typeface="华文新魏" panose="02010800040101010101" pitchFamily="2" charset="-122"/>
              </a:rPr>
              <a:t> *</a:t>
            </a:r>
            <a:r>
              <a:rPr lang="en-US" altLang="zh-CN" sz="2400" b="1" dirty="0" err="1" smtClean="0">
                <a:latin typeface="华文新魏" panose="02010800040101010101" pitchFamily="2" charset="-122"/>
              </a:rPr>
              <a:t>myPtr</a:t>
            </a:r>
            <a:r>
              <a:rPr lang="en-US" altLang="zh-CN" sz="2400" b="1" dirty="0" smtClean="0">
                <a:latin typeface="华文新魏" panose="02010800040101010101" pitchFamily="2" charset="-122"/>
              </a:rPr>
              <a:t>;</a:t>
            </a:r>
          </a:p>
          <a:p>
            <a:pPr lvl="2" eaLnBrk="1" hangingPunct="1">
              <a:lnSpc>
                <a:spcPct val="120000"/>
              </a:lnSpc>
            </a:pPr>
            <a:r>
              <a:rPr lang="zh-CN" altLang="en-US" sz="2400" b="1" dirty="0" smtClean="0">
                <a:latin typeface="华文新魏" panose="02010800040101010101" pitchFamily="2" charset="-122"/>
              </a:rPr>
              <a:t>声明多个指针变量：</a:t>
            </a:r>
            <a:r>
              <a:rPr lang="en-US" altLang="zh-CN" sz="2400" b="1" dirty="0" err="1" smtClean="0">
                <a:latin typeface="华文新魏" panose="02010800040101010101" pitchFamily="2" charset="-122"/>
              </a:rPr>
              <a:t>int</a:t>
            </a:r>
            <a:r>
              <a:rPr lang="en-US" altLang="zh-CN" sz="2400" b="1" dirty="0" smtClean="0">
                <a:latin typeface="华文新魏" panose="02010800040101010101" pitchFamily="2" charset="-122"/>
              </a:rPr>
              <a:t> *myPtr1, *myPtr2</a:t>
            </a:r>
            <a:r>
              <a:rPr lang="en-US" altLang="zh-CN" sz="2800" b="1" dirty="0" smtClean="0">
                <a:latin typeface="Arial Narrow" panose="020B0606020202030204" pitchFamily="34" charset="0"/>
                <a:ea typeface="黑体" panose="02010609060101010101" pitchFamily="49" charset="-122"/>
              </a:rPr>
              <a:t>;</a:t>
            </a:r>
          </a:p>
          <a:p>
            <a:pPr eaLnBrk="1" hangingPunct="1">
              <a:lnSpc>
                <a:spcPct val="120000"/>
              </a:lnSpc>
            </a:pPr>
            <a:r>
              <a:rPr lang="en-US" altLang="zh-CN" sz="2800" b="1" dirty="0" smtClean="0">
                <a:latin typeface="Arial Narrow" panose="020B0606020202030204" pitchFamily="34" charset="0"/>
              </a:rPr>
              <a:t>Pointer initialization</a:t>
            </a:r>
          </a:p>
          <a:p>
            <a:pPr lvl="1" eaLnBrk="1" hangingPunct="1">
              <a:lnSpc>
                <a:spcPct val="120000"/>
              </a:lnSpc>
            </a:pPr>
            <a:r>
              <a:rPr lang="zh-CN" altLang="en-US" sz="2400" dirty="0" smtClean="0">
                <a:latin typeface="微软雅黑" panose="020B0503020204020204" pitchFamily="34" charset="-122"/>
                <a:ea typeface="微软雅黑" panose="020B0503020204020204" pitchFamily="34" charset="-122"/>
              </a:rPr>
              <a:t>初始化为 </a:t>
            </a:r>
            <a:r>
              <a:rPr lang="en-US" altLang="zh-CN" sz="2400" dirty="0" smtClean="0">
                <a:latin typeface="微软雅黑" panose="020B0503020204020204" pitchFamily="34" charset="-122"/>
                <a:ea typeface="微软雅黑" panose="020B0503020204020204" pitchFamily="34" charset="-122"/>
              </a:rPr>
              <a:t>0, NULL </a:t>
            </a:r>
            <a:r>
              <a:rPr lang="zh-CN" altLang="en-US" sz="2400" dirty="0" smtClean="0">
                <a:latin typeface="微软雅黑" panose="020B0503020204020204" pitchFamily="34" charset="-122"/>
                <a:ea typeface="微软雅黑" panose="020B0503020204020204" pitchFamily="34" charset="-122"/>
              </a:rPr>
              <a:t>或一个地址</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指针初始化的目的是防止它指向内存中</a:t>
            </a:r>
            <a:r>
              <a:rPr lang="zh-CN" altLang="en-US" sz="2400" dirty="0">
                <a:solidFill>
                  <a:srgbClr val="FF0000"/>
                </a:solidFill>
                <a:latin typeface="微软雅黑" panose="020B0503020204020204" pitchFamily="34" charset="-122"/>
                <a:ea typeface="微软雅黑" panose="020B0503020204020204" pitchFamily="34" charset="-122"/>
              </a:rPr>
              <a:t>非用户数据区</a:t>
            </a:r>
            <a:r>
              <a:rPr lang="zh-CN" altLang="en-US" sz="2400" dirty="0">
                <a:latin typeface="微软雅黑" panose="020B0503020204020204" pitchFamily="34" charset="-122"/>
                <a:ea typeface="微软雅黑" panose="020B0503020204020204" pitchFamily="34" charset="-122"/>
              </a:rPr>
              <a:t>，从而引起一系列的错误</a:t>
            </a:r>
            <a:r>
              <a:rPr lang="zh-CN" altLang="en-US" sz="2800" b="1" dirty="0" smtClean="0">
                <a:latin typeface="Arial Narrow" panose="020B0606020202030204" pitchFamily="34" charset="0"/>
              </a:rPr>
              <a:t>。</a:t>
            </a:r>
          </a:p>
        </p:txBody>
      </p:sp>
    </p:spTree>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177D99B-DD0F-4FB9-83F3-3E78B66699E1}" type="slidenum">
              <a:rPr lang="en-US" altLang="zh-CN" sz="1200"/>
              <a:pPr>
                <a:spcAft>
                  <a:spcPct val="0"/>
                </a:spcAft>
                <a:buClrTx/>
                <a:buFontTx/>
                <a:buNone/>
              </a:pPr>
              <a:t>50</a:t>
            </a:fld>
            <a:endParaRPr lang="en-US" altLang="zh-CN" sz="1200"/>
          </a:p>
        </p:txBody>
      </p:sp>
      <p:sp>
        <p:nvSpPr>
          <p:cNvPr id="5529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Relationship Between Pointers and Arrays</a:t>
            </a:r>
          </a:p>
        </p:txBody>
      </p:sp>
      <p:sp>
        <p:nvSpPr>
          <p:cNvPr id="55300" name="Rectangle 3"/>
          <p:cNvSpPr>
            <a:spLocks noGrp="1" noChangeArrowheads="1"/>
          </p:cNvSpPr>
          <p:nvPr>
            <p:ph type="body" idx="1"/>
          </p:nvPr>
        </p:nvSpPr>
        <p:spPr>
          <a:xfrm>
            <a:off x="152400" y="1646238"/>
            <a:ext cx="8839200" cy="3611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rPr>
              <a:t>数组与指针密切相关</a:t>
            </a:r>
          </a:p>
          <a:p>
            <a:pPr lvl="1" eaLnBrk="1" hangingPunct="1">
              <a:lnSpc>
                <a:spcPct val="120000"/>
              </a:lnSpc>
            </a:pPr>
            <a:r>
              <a:rPr lang="zh-CN" altLang="en-US" sz="3100" b="1" smtClean="0">
                <a:latin typeface="楷体_GB2312" pitchFamily="49" charset="-122"/>
              </a:rPr>
              <a:t>数组名为 </a:t>
            </a:r>
            <a:r>
              <a:rPr lang="en-US" altLang="zh-CN" sz="3100" b="1" smtClean="0">
                <a:latin typeface="楷体_GB2312" pitchFamily="49" charset="-122"/>
              </a:rPr>
              <a:t>constant </a:t>
            </a:r>
            <a:r>
              <a:rPr lang="zh-CN" altLang="en-US" sz="3100" b="1" smtClean="0">
                <a:latin typeface="楷体_GB2312" pitchFamily="49" charset="-122"/>
              </a:rPr>
              <a:t>指针，表示数组所占内存地址不能改变</a:t>
            </a:r>
          </a:p>
          <a:p>
            <a:pPr lvl="1" eaLnBrk="1" hangingPunct="1">
              <a:lnSpc>
                <a:spcPct val="120000"/>
              </a:lnSpc>
            </a:pPr>
            <a:r>
              <a:rPr lang="zh-CN" altLang="en-US" sz="3100" b="1" smtClean="0">
                <a:latin typeface="楷体_GB2312" pitchFamily="49" charset="-122"/>
              </a:rPr>
              <a:t>指针可以用来进行数组的索引操作</a:t>
            </a:r>
          </a:p>
        </p:txBody>
      </p:sp>
    </p:spTree>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801A40F-FBCB-4800-9370-D538C3A0331B}" type="slidenum">
              <a:rPr lang="en-US" altLang="zh-CN" sz="1200"/>
              <a:pPr>
                <a:spcAft>
                  <a:spcPct val="0"/>
                </a:spcAft>
                <a:buClrTx/>
                <a:buFontTx/>
                <a:buNone/>
              </a:pPr>
              <a:t>51</a:t>
            </a:fld>
            <a:endParaRPr lang="en-US" altLang="zh-CN" sz="1200"/>
          </a:p>
        </p:txBody>
      </p:sp>
      <p:sp>
        <p:nvSpPr>
          <p:cNvPr id="5632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Relationship Between Pointers and Arrays</a:t>
            </a:r>
          </a:p>
        </p:txBody>
      </p:sp>
      <p:sp>
        <p:nvSpPr>
          <p:cNvPr id="56324" name="Rectangle 3"/>
          <p:cNvSpPr>
            <a:spLocks noChangeArrowheads="1"/>
          </p:cNvSpPr>
          <p:nvPr/>
        </p:nvSpPr>
        <p:spPr bwMode="auto">
          <a:xfrm>
            <a:off x="152400" y="1493838"/>
            <a:ext cx="88392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Tahoma" panose="020B0604030504040204" pitchFamily="34" charset="0"/>
                <a:ea typeface="黑体" panose="02010609060101010101" pitchFamily="49" charset="-122"/>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Tahoma" panose="020B0604030504040204" pitchFamily="34" charset="0"/>
                <a:ea typeface="楷体_GB2312" pitchFamily="49" charset="-122"/>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Tahoma" panose="020B0604030504040204" pitchFamily="34" charset="0"/>
                <a:ea typeface="华文新魏" panose="02010800040101010101" pitchFamily="2" charset="-122"/>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ea typeface="华文新魏" panose="02010800040101010101" pitchFamily="2" charset="-122"/>
                <a:cs typeface="Arial" panose="020B0604020202020204" pitchFamily="34" charset="0"/>
              </a:defRPr>
            </a:lvl9pPr>
          </a:lstStyle>
          <a:p>
            <a:pPr eaLnBrk="1" hangingPunct="1">
              <a:lnSpc>
                <a:spcPct val="120000"/>
              </a:lnSpc>
            </a:pPr>
            <a:r>
              <a:rPr lang="zh-CN" altLang="en-US" sz="2800" b="1">
                <a:latin typeface="Arial Narrow" panose="020B0606020202030204" pitchFamily="34" charset="0"/>
              </a:rPr>
              <a:t>使用指针访问数组元素</a:t>
            </a:r>
          </a:p>
          <a:p>
            <a:pPr lvl="1" eaLnBrk="1" hangingPunct="1">
              <a:lnSpc>
                <a:spcPct val="120000"/>
              </a:lnSpc>
            </a:pPr>
            <a:r>
              <a:rPr lang="zh-CN" altLang="en-US" sz="2800" b="1">
                <a:latin typeface="Arial Narrow" panose="020B0606020202030204" pitchFamily="34" charset="0"/>
                <a:ea typeface="黑体" panose="02010609060101010101" pitchFamily="49" charset="-122"/>
              </a:rPr>
              <a:t>    </a:t>
            </a:r>
            <a:r>
              <a:rPr lang="en-US" altLang="zh-CN" sz="2800" b="1">
                <a:solidFill>
                  <a:srgbClr val="0066FF"/>
                </a:solidFill>
                <a:latin typeface="Arial Narrow" panose="020B0606020202030204" pitchFamily="34" charset="0"/>
                <a:ea typeface="黑体" panose="02010609060101010101" pitchFamily="49" charset="-122"/>
              </a:rPr>
              <a:t>int</a:t>
            </a:r>
            <a:r>
              <a:rPr lang="en-US" altLang="zh-CN" sz="2800" b="1">
                <a:latin typeface="Arial Narrow" panose="020B0606020202030204" pitchFamily="34" charset="0"/>
                <a:ea typeface="黑体" panose="02010609060101010101" pitchFamily="49" charset="-122"/>
              </a:rPr>
              <a:t> b[ </a:t>
            </a:r>
            <a:r>
              <a:rPr lang="en-US" altLang="zh-CN" sz="2800" b="1">
                <a:solidFill>
                  <a:srgbClr val="0099FF"/>
                </a:solidFill>
                <a:latin typeface="Arial Narrow" panose="020B0606020202030204" pitchFamily="34" charset="0"/>
                <a:ea typeface="黑体" panose="02010609060101010101" pitchFamily="49" charset="-122"/>
              </a:rPr>
              <a:t>5</a:t>
            </a:r>
            <a:r>
              <a:rPr lang="en-US" altLang="zh-CN" sz="2800" b="1">
                <a:latin typeface="Arial Narrow" panose="020B0606020202030204" pitchFamily="34" charset="0"/>
                <a:ea typeface="黑体" panose="02010609060101010101" pitchFamily="49" charset="-122"/>
              </a:rPr>
              <a:t> ];</a:t>
            </a:r>
            <a:br>
              <a:rPr lang="en-US" altLang="zh-CN" sz="2800" b="1">
                <a:latin typeface="Arial Narrow" panose="020B0606020202030204" pitchFamily="34" charset="0"/>
                <a:ea typeface="黑体" panose="02010609060101010101" pitchFamily="49" charset="-122"/>
              </a:rPr>
            </a:br>
            <a:r>
              <a:rPr lang="en-US" altLang="zh-CN" sz="2800" b="1">
                <a:latin typeface="Arial Narrow" panose="020B0606020202030204" pitchFamily="34" charset="0"/>
                <a:ea typeface="黑体" panose="02010609060101010101" pitchFamily="49" charset="-122"/>
              </a:rPr>
              <a:t>    </a:t>
            </a:r>
            <a:r>
              <a:rPr lang="en-US" altLang="zh-CN" sz="2800" b="1">
                <a:solidFill>
                  <a:srgbClr val="0066FF"/>
                </a:solidFill>
                <a:latin typeface="Arial Narrow" panose="020B0606020202030204" pitchFamily="34" charset="0"/>
                <a:ea typeface="黑体" panose="02010609060101010101" pitchFamily="49" charset="-122"/>
              </a:rPr>
              <a:t>int</a:t>
            </a:r>
            <a:r>
              <a:rPr lang="en-US" altLang="zh-CN" sz="2800" b="1">
                <a:latin typeface="Arial Narrow" panose="020B0606020202030204" pitchFamily="34" charset="0"/>
                <a:ea typeface="黑体" panose="02010609060101010101" pitchFamily="49" charset="-122"/>
              </a:rPr>
              <a:t> *bPtr;</a:t>
            </a:r>
            <a:br>
              <a:rPr lang="en-US" altLang="zh-CN" sz="2800" b="1">
                <a:latin typeface="Arial Narrow" panose="020B0606020202030204" pitchFamily="34" charset="0"/>
                <a:ea typeface="黑体" panose="02010609060101010101" pitchFamily="49" charset="-122"/>
              </a:rPr>
            </a:br>
            <a:r>
              <a:rPr lang="en-US" altLang="zh-CN" sz="2800" b="1">
                <a:latin typeface="Arial Narrow" panose="020B0606020202030204" pitchFamily="34" charset="0"/>
                <a:ea typeface="黑体" panose="02010609060101010101" pitchFamily="49" charset="-122"/>
              </a:rPr>
              <a:t>    bPtr = b;</a:t>
            </a:r>
          </a:p>
          <a:p>
            <a:pPr lvl="1" eaLnBrk="1" hangingPunct="1">
              <a:lnSpc>
                <a:spcPct val="120000"/>
              </a:lnSpc>
            </a:pPr>
            <a:r>
              <a:rPr lang="en-US" altLang="zh-CN" sz="2800" b="1">
                <a:latin typeface="Arial Narrow" panose="020B0606020202030204" pitchFamily="34" charset="0"/>
                <a:ea typeface="黑体" panose="02010609060101010101" pitchFamily="49" charset="-122"/>
              </a:rPr>
              <a:t>b[ n ] = *( bPtr + n ) </a:t>
            </a:r>
          </a:p>
          <a:p>
            <a:pPr lvl="1" eaLnBrk="1" hangingPunct="1">
              <a:lnSpc>
                <a:spcPct val="120000"/>
              </a:lnSpc>
            </a:pPr>
            <a:r>
              <a:rPr lang="en-US" altLang="zh-CN" sz="2800" b="1">
                <a:latin typeface="Arial Narrow" panose="020B0606020202030204" pitchFamily="34" charset="0"/>
                <a:ea typeface="黑体" panose="02010609060101010101" pitchFamily="49" charset="-122"/>
              </a:rPr>
              <a:t>&amp;b[ </a:t>
            </a:r>
            <a:r>
              <a:rPr lang="en-US" altLang="zh-CN" sz="2800" b="1">
                <a:solidFill>
                  <a:srgbClr val="0099FF"/>
                </a:solidFill>
                <a:latin typeface="Arial Narrow" panose="020B0606020202030204" pitchFamily="34" charset="0"/>
                <a:ea typeface="黑体" panose="02010609060101010101" pitchFamily="49" charset="-122"/>
              </a:rPr>
              <a:t>3</a:t>
            </a:r>
            <a:r>
              <a:rPr lang="en-US" altLang="zh-CN" sz="2800" b="1">
                <a:latin typeface="Arial Narrow" panose="020B0606020202030204" pitchFamily="34" charset="0"/>
                <a:ea typeface="黑体" panose="02010609060101010101" pitchFamily="49" charset="-122"/>
              </a:rPr>
              <a:t> ] = bPtr + </a:t>
            </a:r>
            <a:r>
              <a:rPr lang="en-US" altLang="zh-CN" sz="2800" b="1">
                <a:solidFill>
                  <a:srgbClr val="0099FF"/>
                </a:solidFill>
                <a:latin typeface="Arial Narrow" panose="020B0606020202030204" pitchFamily="34" charset="0"/>
                <a:ea typeface="黑体" panose="02010609060101010101" pitchFamily="49" charset="-122"/>
              </a:rPr>
              <a:t>3</a:t>
            </a:r>
            <a:r>
              <a:rPr lang="zh-CN" altLang="en-US" sz="2800" b="1">
                <a:solidFill>
                  <a:srgbClr val="0099FF"/>
                </a:solidFill>
                <a:latin typeface="Arial Narrow" panose="020B0606020202030204" pitchFamily="34" charset="0"/>
                <a:ea typeface="黑体" panose="02010609060101010101" pitchFamily="49" charset="-122"/>
              </a:rPr>
              <a:t>（</a:t>
            </a:r>
            <a:r>
              <a:rPr lang="zh-CN" altLang="en-US" sz="2400" b="1">
                <a:solidFill>
                  <a:srgbClr val="0099FF"/>
                </a:solidFill>
                <a:latin typeface="Arial Narrow" panose="020B0606020202030204" pitchFamily="34" charset="0"/>
                <a:ea typeface="黑体" panose="02010609060101010101" pitchFamily="49" charset="-122"/>
              </a:rPr>
              <a:t>向后跳</a:t>
            </a:r>
            <a:r>
              <a:rPr lang="en-US" altLang="zh-CN" sz="2400" b="1">
                <a:solidFill>
                  <a:srgbClr val="0099FF"/>
                </a:solidFill>
                <a:latin typeface="Arial Narrow" panose="020B0606020202030204" pitchFamily="34" charset="0"/>
                <a:ea typeface="黑体" panose="02010609060101010101" pitchFamily="49" charset="-122"/>
              </a:rPr>
              <a:t>3</a:t>
            </a:r>
            <a:r>
              <a:rPr lang="zh-CN" altLang="en-US" sz="2400" b="1">
                <a:solidFill>
                  <a:srgbClr val="0099FF"/>
                </a:solidFill>
                <a:latin typeface="Arial Narrow" panose="020B0606020202030204" pitchFamily="34" charset="0"/>
                <a:ea typeface="黑体" panose="02010609060101010101" pitchFamily="49" charset="-122"/>
              </a:rPr>
              <a:t>个元素，不能理解为</a:t>
            </a:r>
            <a:r>
              <a:rPr lang="en-US" altLang="zh-CN" sz="2400" b="1">
                <a:solidFill>
                  <a:srgbClr val="0099FF"/>
                </a:solidFill>
                <a:latin typeface="Arial Narrow" panose="020B0606020202030204" pitchFamily="34" charset="0"/>
                <a:ea typeface="黑体" panose="02010609060101010101" pitchFamily="49" charset="-122"/>
              </a:rPr>
              <a:t>3</a:t>
            </a:r>
            <a:r>
              <a:rPr lang="zh-CN" altLang="en-US" sz="2400" b="1">
                <a:solidFill>
                  <a:srgbClr val="0099FF"/>
                </a:solidFill>
                <a:latin typeface="Arial Narrow" panose="020B0606020202030204" pitchFamily="34" charset="0"/>
                <a:ea typeface="黑体" panose="02010609060101010101" pitchFamily="49" charset="-122"/>
              </a:rPr>
              <a:t>字节</a:t>
            </a:r>
            <a:r>
              <a:rPr lang="zh-CN" altLang="en-US" sz="2800" b="1">
                <a:solidFill>
                  <a:srgbClr val="0099FF"/>
                </a:solidFill>
                <a:latin typeface="Arial Narrow" panose="020B0606020202030204" pitchFamily="34" charset="0"/>
                <a:ea typeface="黑体" panose="02010609060101010101" pitchFamily="49" charset="-122"/>
              </a:rPr>
              <a:t>）</a:t>
            </a:r>
          </a:p>
          <a:p>
            <a:pPr lvl="1" eaLnBrk="1" hangingPunct="1">
              <a:lnSpc>
                <a:spcPct val="120000"/>
              </a:lnSpc>
            </a:pPr>
            <a:r>
              <a:rPr lang="en-US" altLang="zh-CN" sz="2800" b="1">
                <a:latin typeface="Arial Narrow" panose="020B0606020202030204" pitchFamily="34" charset="0"/>
                <a:ea typeface="黑体" panose="02010609060101010101" pitchFamily="49" charset="-122"/>
              </a:rPr>
              <a:t>b[ </a:t>
            </a:r>
            <a:r>
              <a:rPr lang="en-US" altLang="zh-CN" sz="2800" b="1">
                <a:solidFill>
                  <a:srgbClr val="0099FF"/>
                </a:solidFill>
                <a:latin typeface="Arial Narrow" panose="020B0606020202030204" pitchFamily="34" charset="0"/>
                <a:ea typeface="黑体" panose="02010609060101010101" pitchFamily="49" charset="-122"/>
              </a:rPr>
              <a:t>3</a:t>
            </a:r>
            <a:r>
              <a:rPr lang="en-US" altLang="zh-CN" sz="2800" b="1">
                <a:latin typeface="Arial Narrow" panose="020B0606020202030204" pitchFamily="34" charset="0"/>
                <a:ea typeface="黑体" panose="02010609060101010101" pitchFamily="49" charset="-122"/>
              </a:rPr>
              <a:t> ] = *( b + </a:t>
            </a:r>
            <a:r>
              <a:rPr lang="en-US" altLang="zh-CN" sz="2800" b="1">
                <a:solidFill>
                  <a:srgbClr val="0099FF"/>
                </a:solidFill>
                <a:latin typeface="Arial Narrow" panose="020B0606020202030204" pitchFamily="34" charset="0"/>
                <a:ea typeface="黑体" panose="02010609060101010101" pitchFamily="49" charset="-122"/>
              </a:rPr>
              <a:t>3</a:t>
            </a:r>
            <a:r>
              <a:rPr lang="en-US" altLang="zh-CN" sz="2800" b="1">
                <a:latin typeface="Arial Narrow" panose="020B0606020202030204" pitchFamily="34" charset="0"/>
                <a:ea typeface="黑体" panose="02010609060101010101" pitchFamily="49" charset="-122"/>
              </a:rPr>
              <a:t> )</a:t>
            </a:r>
          </a:p>
          <a:p>
            <a:pPr lvl="1" eaLnBrk="1" hangingPunct="1">
              <a:lnSpc>
                <a:spcPct val="120000"/>
              </a:lnSpc>
            </a:pPr>
            <a:r>
              <a:rPr lang="en-US" altLang="zh-CN" sz="2800" b="1">
                <a:latin typeface="Arial Narrow" panose="020B0606020202030204" pitchFamily="34" charset="0"/>
                <a:ea typeface="黑体" panose="02010609060101010101" pitchFamily="49" charset="-122"/>
              </a:rPr>
              <a:t>b[ </a:t>
            </a:r>
            <a:r>
              <a:rPr lang="en-US" altLang="zh-CN" sz="2800" b="1">
                <a:solidFill>
                  <a:srgbClr val="0099FF"/>
                </a:solidFill>
                <a:latin typeface="Arial Narrow" panose="020B0606020202030204" pitchFamily="34" charset="0"/>
                <a:ea typeface="黑体" panose="02010609060101010101" pitchFamily="49" charset="-122"/>
              </a:rPr>
              <a:t>3</a:t>
            </a:r>
            <a:r>
              <a:rPr lang="en-US" altLang="zh-CN" sz="2800" b="1">
                <a:latin typeface="Arial Narrow" panose="020B0606020202030204" pitchFamily="34" charset="0"/>
                <a:ea typeface="黑体" panose="02010609060101010101" pitchFamily="49" charset="-122"/>
              </a:rPr>
              <a:t> ] = bPtr[ </a:t>
            </a:r>
            <a:r>
              <a:rPr lang="en-US" altLang="zh-CN" sz="2800" b="1">
                <a:solidFill>
                  <a:srgbClr val="0099FF"/>
                </a:solidFill>
                <a:latin typeface="Arial Narrow" panose="020B0606020202030204" pitchFamily="34" charset="0"/>
                <a:ea typeface="黑体" panose="02010609060101010101" pitchFamily="49" charset="-122"/>
              </a:rPr>
              <a:t>3</a:t>
            </a:r>
            <a:r>
              <a:rPr lang="en-US" altLang="zh-CN" sz="2800" b="1">
                <a:latin typeface="Arial Narrow" panose="020B0606020202030204" pitchFamily="34" charset="0"/>
                <a:ea typeface="黑体" panose="02010609060101010101" pitchFamily="49" charset="-122"/>
              </a:rPr>
              <a:t> ]</a:t>
            </a:r>
          </a:p>
        </p:txBody>
      </p:sp>
    </p:spTree>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C6AFC5A-F7F4-40B9-8D8C-C9F6337E18B6}" type="slidenum">
              <a:rPr lang="en-US" altLang="zh-CN" sz="1200"/>
              <a:pPr>
                <a:spcAft>
                  <a:spcPct val="0"/>
                </a:spcAft>
                <a:buClrTx/>
                <a:buFontTx/>
                <a:buNone/>
              </a:pPr>
              <a:t>52</a:t>
            </a:fld>
            <a:endParaRPr lang="en-US" altLang="zh-CN" sz="1200"/>
          </a:p>
        </p:txBody>
      </p:sp>
      <p:sp>
        <p:nvSpPr>
          <p:cNvPr id="422914" name="Rectangle 2"/>
          <p:cNvSpPr>
            <a:spLocks noRot="1" noChangeArrowheads="1"/>
          </p:cNvSpPr>
          <p:nvPr/>
        </p:nvSpPr>
        <p:spPr bwMode="auto">
          <a:xfrm>
            <a:off x="971550" y="2000250"/>
            <a:ext cx="7993063" cy="2114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尽管数组名是指向数组开头的指针，并且指针可在算术表达式中修改，但是数组名不可以在算术表达式中修改，因为数组名实际上是个常量指针，永远指向数据的第一个元素。</a:t>
            </a:r>
          </a:p>
        </p:txBody>
      </p:sp>
      <p:pic>
        <p:nvPicPr>
          <p:cNvPr id="573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3" y="205740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9" name="Rectangle 4"/>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Relationship Between Pointers and Arrays</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914"/>
                                        </p:tgtEl>
                                        <p:attrNameLst>
                                          <p:attrName>style.visibility</p:attrName>
                                        </p:attrNameLst>
                                      </p:cBhvr>
                                      <p:to>
                                        <p:strVal val="visible"/>
                                      </p:to>
                                    </p:set>
                                    <p:animEffect transition="in" filter="fade">
                                      <p:cBhvr>
                                        <p:cTn id="7" dur="2000"/>
                                        <p:tgtEl>
                                          <p:spTgt spid="422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CFE278E-B17B-4555-89AD-F4875FCB580D}" type="slidenum">
              <a:rPr lang="en-US" altLang="zh-CN" sz="1200"/>
              <a:pPr>
                <a:spcAft>
                  <a:spcPct val="0"/>
                </a:spcAft>
                <a:buClrTx/>
                <a:buFontTx/>
                <a:buNone/>
              </a:pPr>
              <a:t>53</a:t>
            </a:fld>
            <a:endParaRPr lang="en-US" altLang="zh-CN" sz="1200"/>
          </a:p>
        </p:txBody>
      </p:sp>
      <p:graphicFrame>
        <p:nvGraphicFramePr>
          <p:cNvPr id="58371" name="Object 4"/>
          <p:cNvGraphicFramePr>
            <a:graphicFrameLocks noChangeAspect="1"/>
          </p:cNvGraphicFramePr>
          <p:nvPr>
            <p:ph idx="1"/>
          </p:nvPr>
        </p:nvGraphicFramePr>
        <p:xfrm>
          <a:off x="381000" y="838200"/>
          <a:ext cx="7037388" cy="4979988"/>
        </p:xfrm>
        <a:graphic>
          <a:graphicData uri="http://schemas.openxmlformats.org/presentationml/2006/ole">
            <mc:AlternateContent xmlns:mc="http://schemas.openxmlformats.org/markup-compatibility/2006">
              <mc:Choice xmlns:v="urn:schemas-microsoft-com:vml" Requires="v">
                <p:oleObj spid="_x0000_s58378" name="Document" r:id="rId3" imgW="7074123" imgH="5005890" progId="Word.Document.8">
                  <p:embed/>
                </p:oleObj>
              </mc:Choice>
              <mc:Fallback>
                <p:oleObj name="Document" r:id="rId3" imgW="7074123" imgH="500589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81000" y="838200"/>
                        <a:ext cx="7037388" cy="497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5141" name="Text Box 5"/>
          <p:cNvSpPr txBox="1">
            <a:spLocks noChangeArrowheads="1"/>
          </p:cNvSpPr>
          <p:nvPr/>
        </p:nvSpPr>
        <p:spPr bwMode="auto">
          <a:xfrm>
            <a:off x="5638800" y="3730625"/>
            <a:ext cx="2667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Using array subscript notation</a:t>
            </a:r>
          </a:p>
        </p:txBody>
      </p:sp>
      <p:sp>
        <p:nvSpPr>
          <p:cNvPr id="475142" name="Line 6"/>
          <p:cNvSpPr>
            <a:spLocks noChangeShapeType="1"/>
          </p:cNvSpPr>
          <p:nvPr/>
        </p:nvSpPr>
        <p:spPr bwMode="auto">
          <a:xfrm flipH="1">
            <a:off x="4191000" y="3883025"/>
            <a:ext cx="1447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5143" name="Text Box 7"/>
          <p:cNvSpPr txBox="1">
            <a:spLocks noChangeArrowheads="1"/>
          </p:cNvSpPr>
          <p:nvPr/>
        </p:nvSpPr>
        <p:spPr bwMode="auto">
          <a:xfrm>
            <a:off x="6096000" y="4603750"/>
            <a:ext cx="2057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Using array name and pointer/offset notation</a:t>
            </a:r>
          </a:p>
        </p:txBody>
      </p:sp>
      <p:sp>
        <p:nvSpPr>
          <p:cNvPr id="475144" name="Line 8"/>
          <p:cNvSpPr>
            <a:spLocks noChangeShapeType="1"/>
          </p:cNvSpPr>
          <p:nvPr/>
        </p:nvSpPr>
        <p:spPr bwMode="auto">
          <a:xfrm flipH="1">
            <a:off x="5105400" y="4949825"/>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5141"/>
                                        </p:tgtEl>
                                        <p:attrNameLst>
                                          <p:attrName>style.visibility</p:attrName>
                                        </p:attrNameLst>
                                      </p:cBhvr>
                                      <p:to>
                                        <p:strVal val="visible"/>
                                      </p:to>
                                    </p:set>
                                  </p:childTnLst>
                                  <p:subTnLst>
                                    <p:set>
                                      <p:cBhvr override="childStyle">
                                        <p:cTn dur="1" fill="hold" display="0" masterRel="nextClick" afterEffect="1"/>
                                        <p:tgtEl>
                                          <p:spTgt spid="47514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75142"/>
                                        </p:tgtEl>
                                        <p:attrNameLst>
                                          <p:attrName>style.visibility</p:attrName>
                                        </p:attrNameLst>
                                      </p:cBhvr>
                                      <p:to>
                                        <p:strVal val="visible"/>
                                      </p:to>
                                    </p:set>
                                  </p:childTnLst>
                                  <p:subTnLst>
                                    <p:set>
                                      <p:cBhvr override="childStyle">
                                        <p:cTn dur="1" fill="hold" display="0" masterRel="nextClick" afterEffect="1"/>
                                        <p:tgtEl>
                                          <p:spTgt spid="47514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5143"/>
                                        </p:tgtEl>
                                        <p:attrNameLst>
                                          <p:attrName>style.visibility</p:attrName>
                                        </p:attrNameLst>
                                      </p:cBhvr>
                                      <p:to>
                                        <p:strVal val="visible"/>
                                      </p:to>
                                    </p:set>
                                  </p:childTnLst>
                                  <p:subTnLst>
                                    <p:set>
                                      <p:cBhvr override="childStyle">
                                        <p:cTn dur="1" fill="hold" display="0" masterRel="nextClick" afterEffect="1"/>
                                        <p:tgtEl>
                                          <p:spTgt spid="47514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75144"/>
                                        </p:tgtEl>
                                        <p:attrNameLst>
                                          <p:attrName>style.visibility</p:attrName>
                                        </p:attrNameLst>
                                      </p:cBhvr>
                                      <p:to>
                                        <p:strVal val="visible"/>
                                      </p:to>
                                    </p:set>
                                  </p:childTnLst>
                                  <p:subTnLst>
                                    <p:set>
                                      <p:cBhvr override="childStyle">
                                        <p:cTn dur="1" fill="hold" display="0" masterRel="nextClick" afterEffect="1"/>
                                        <p:tgtEl>
                                          <p:spTgt spid="4751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1" grpId="0" animBg="1"/>
      <p:bldP spid="475142" grpId="0" animBg="1"/>
      <p:bldP spid="475143" grpId="0" animBg="1"/>
      <p:bldP spid="47514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D23E5FE-E541-4C9E-9FF2-9CC60537270E}" type="slidenum">
              <a:rPr lang="en-US" altLang="zh-CN" sz="1200"/>
              <a:pPr>
                <a:spcAft>
                  <a:spcPct val="0"/>
                </a:spcAft>
                <a:buClrTx/>
                <a:buFontTx/>
                <a:buNone/>
              </a:pPr>
              <a:t>54</a:t>
            </a:fld>
            <a:endParaRPr lang="en-US" altLang="zh-CN" sz="1200"/>
          </a:p>
        </p:txBody>
      </p:sp>
      <p:graphicFrame>
        <p:nvGraphicFramePr>
          <p:cNvPr id="59395" name="Object 4"/>
          <p:cNvGraphicFramePr>
            <a:graphicFrameLocks noChangeAspect="1"/>
          </p:cNvGraphicFramePr>
          <p:nvPr>
            <p:ph idx="1"/>
          </p:nvPr>
        </p:nvGraphicFramePr>
        <p:xfrm>
          <a:off x="381000" y="762000"/>
          <a:ext cx="7065963" cy="3532188"/>
        </p:xfrm>
        <a:graphic>
          <a:graphicData uri="http://schemas.openxmlformats.org/presentationml/2006/ole">
            <mc:AlternateContent xmlns:mc="http://schemas.openxmlformats.org/markup-compatibility/2006">
              <mc:Choice xmlns:v="urn:schemas-microsoft-com:vml" Requires="v">
                <p:oleObj spid="_x0000_s59402" name="Document" r:id="rId3" imgW="7074123" imgH="3536129" progId="Word.Document.8">
                  <p:embed/>
                </p:oleObj>
              </mc:Choice>
              <mc:Fallback>
                <p:oleObj name="Document" r:id="rId3" imgW="7074123" imgH="353612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81000" y="762000"/>
                        <a:ext cx="7065963" cy="353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65" name="Text Box 5"/>
          <p:cNvSpPr txBox="1">
            <a:spLocks noChangeArrowheads="1"/>
          </p:cNvSpPr>
          <p:nvPr/>
        </p:nvSpPr>
        <p:spPr bwMode="auto">
          <a:xfrm>
            <a:off x="5853113" y="2203450"/>
            <a:ext cx="2833687"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Using pointer subscript notation</a:t>
            </a:r>
          </a:p>
        </p:txBody>
      </p:sp>
      <p:sp>
        <p:nvSpPr>
          <p:cNvPr id="476166" name="Line 6"/>
          <p:cNvSpPr>
            <a:spLocks noChangeShapeType="1"/>
          </p:cNvSpPr>
          <p:nvPr/>
        </p:nvSpPr>
        <p:spPr bwMode="auto">
          <a:xfrm flipH="1" flipV="1">
            <a:off x="4495800" y="1974850"/>
            <a:ext cx="1357313"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6167" name="Text Box 7"/>
          <p:cNvSpPr txBox="1">
            <a:spLocks noChangeArrowheads="1"/>
          </p:cNvSpPr>
          <p:nvPr/>
        </p:nvSpPr>
        <p:spPr bwMode="auto">
          <a:xfrm>
            <a:off x="4305300" y="3879850"/>
            <a:ext cx="40767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Using pointer name and pointer/offset notation</a:t>
            </a:r>
          </a:p>
        </p:txBody>
      </p:sp>
      <p:sp>
        <p:nvSpPr>
          <p:cNvPr id="476168" name="Line 8"/>
          <p:cNvSpPr>
            <a:spLocks noChangeShapeType="1"/>
          </p:cNvSpPr>
          <p:nvPr/>
        </p:nvSpPr>
        <p:spPr bwMode="auto">
          <a:xfrm flipH="1" flipV="1">
            <a:off x="2590800" y="3498850"/>
            <a:ext cx="17145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6165"/>
                                        </p:tgtEl>
                                        <p:attrNameLst>
                                          <p:attrName>style.visibility</p:attrName>
                                        </p:attrNameLst>
                                      </p:cBhvr>
                                      <p:to>
                                        <p:strVal val="visible"/>
                                      </p:to>
                                    </p:set>
                                  </p:childTnLst>
                                  <p:subTnLst>
                                    <p:set>
                                      <p:cBhvr override="childStyle">
                                        <p:cTn dur="1" fill="hold" display="0" masterRel="nextClick" afterEffect="1"/>
                                        <p:tgtEl>
                                          <p:spTgt spid="47616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76166"/>
                                        </p:tgtEl>
                                        <p:attrNameLst>
                                          <p:attrName>style.visibility</p:attrName>
                                        </p:attrNameLst>
                                      </p:cBhvr>
                                      <p:to>
                                        <p:strVal val="visible"/>
                                      </p:to>
                                    </p:set>
                                  </p:childTnLst>
                                  <p:subTnLst>
                                    <p:set>
                                      <p:cBhvr override="childStyle">
                                        <p:cTn dur="1" fill="hold" display="0" masterRel="nextClick" afterEffect="1"/>
                                        <p:tgtEl>
                                          <p:spTgt spid="47616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6167"/>
                                        </p:tgtEl>
                                        <p:attrNameLst>
                                          <p:attrName>style.visibility</p:attrName>
                                        </p:attrNameLst>
                                      </p:cBhvr>
                                      <p:to>
                                        <p:strVal val="visible"/>
                                      </p:to>
                                    </p:set>
                                  </p:childTnLst>
                                  <p:subTnLst>
                                    <p:set>
                                      <p:cBhvr override="childStyle">
                                        <p:cTn dur="1" fill="hold" display="0" masterRel="nextClick" afterEffect="1"/>
                                        <p:tgtEl>
                                          <p:spTgt spid="47616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76168"/>
                                        </p:tgtEl>
                                        <p:attrNameLst>
                                          <p:attrName>style.visibility</p:attrName>
                                        </p:attrNameLst>
                                      </p:cBhvr>
                                      <p:to>
                                        <p:strVal val="visible"/>
                                      </p:to>
                                    </p:set>
                                  </p:childTnLst>
                                  <p:subTnLst>
                                    <p:set>
                                      <p:cBhvr override="childStyle">
                                        <p:cTn dur="1" fill="hold" display="0" masterRel="nextClick" afterEffect="1"/>
                                        <p:tgtEl>
                                          <p:spTgt spid="47616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5" grpId="0" animBg="1"/>
      <p:bldP spid="476166" grpId="0" animBg="1"/>
      <p:bldP spid="476167" grpId="0" animBg="1"/>
      <p:bldP spid="47616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4A16990-8914-411B-9CCE-16955229CC50}" type="slidenum">
              <a:rPr lang="en-US" altLang="zh-CN" sz="1200"/>
              <a:pPr>
                <a:spcAft>
                  <a:spcPct val="0"/>
                </a:spcAft>
                <a:buClrTx/>
                <a:buFontTx/>
                <a:buNone/>
              </a:pPr>
              <a:t>55</a:t>
            </a:fld>
            <a:endParaRPr lang="en-US" altLang="zh-CN" sz="1200"/>
          </a:p>
        </p:txBody>
      </p:sp>
      <p:graphicFrame>
        <p:nvGraphicFramePr>
          <p:cNvPr id="60419" name="Object 4"/>
          <p:cNvGraphicFramePr>
            <a:graphicFrameLocks noChangeAspect="1"/>
          </p:cNvGraphicFramePr>
          <p:nvPr>
            <p:ph idx="1"/>
          </p:nvPr>
        </p:nvGraphicFramePr>
        <p:xfrm>
          <a:off x="228600" y="609600"/>
          <a:ext cx="7038975" cy="5064125"/>
        </p:xfrm>
        <a:graphic>
          <a:graphicData uri="http://schemas.openxmlformats.org/presentationml/2006/ole">
            <mc:AlternateContent xmlns:mc="http://schemas.openxmlformats.org/markup-compatibility/2006">
              <mc:Choice xmlns:v="urn:schemas-microsoft-com:vml" Requires="v">
                <p:oleObj spid="_x0000_s60422" name="Document" r:id="rId3" imgW="7046703" imgH="5070071" progId="Word.Document.8">
                  <p:embed/>
                </p:oleObj>
              </mc:Choice>
              <mc:Fallback>
                <p:oleObj name="Document" r:id="rId3" imgW="7046703" imgH="507007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28600" y="609600"/>
                        <a:ext cx="7038975" cy="506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7109C9B-900F-4285-AC21-5510B180CFC4}" type="slidenum">
              <a:rPr lang="en-US" altLang="zh-CN" sz="1200"/>
              <a:pPr>
                <a:spcAft>
                  <a:spcPct val="0"/>
                </a:spcAft>
                <a:buClrTx/>
                <a:buFontTx/>
                <a:buNone/>
              </a:pPr>
              <a:t>56</a:t>
            </a:fld>
            <a:endParaRPr lang="en-US" altLang="zh-CN" sz="1200"/>
          </a:p>
        </p:txBody>
      </p:sp>
      <p:graphicFrame>
        <p:nvGraphicFramePr>
          <p:cNvPr id="61443" name="Object 4"/>
          <p:cNvGraphicFramePr>
            <a:graphicFrameLocks noChangeAspect="1"/>
          </p:cNvGraphicFramePr>
          <p:nvPr>
            <p:ph idx="1"/>
          </p:nvPr>
        </p:nvGraphicFramePr>
        <p:xfrm>
          <a:off x="304800" y="533400"/>
          <a:ext cx="6983413" cy="5367338"/>
        </p:xfrm>
        <a:graphic>
          <a:graphicData uri="http://schemas.openxmlformats.org/presentationml/2006/ole">
            <mc:AlternateContent xmlns:mc="http://schemas.openxmlformats.org/markup-compatibility/2006">
              <mc:Choice xmlns:v="urn:schemas-microsoft-com:vml" Requires="v">
                <p:oleObj spid="_x0000_s61446" name="文档" r:id="rId3" imgW="7089269" imgH="5447560" progId="Word.Document.8">
                  <p:embed/>
                </p:oleObj>
              </mc:Choice>
              <mc:Fallback>
                <p:oleObj name="文档" r:id="rId3" imgW="7089269" imgH="54475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04800" y="533400"/>
                        <a:ext cx="6983413" cy="536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4723325-3614-4BEC-852B-0EB2A2B1E81C}" type="slidenum">
              <a:rPr lang="en-US" altLang="zh-CN" sz="1200"/>
              <a:pPr>
                <a:spcAft>
                  <a:spcPct val="0"/>
                </a:spcAft>
                <a:buClrTx/>
                <a:buFontTx/>
                <a:buNone/>
              </a:pPr>
              <a:t>57</a:t>
            </a:fld>
            <a:endParaRPr lang="en-US" altLang="zh-CN" sz="1200"/>
          </a:p>
        </p:txBody>
      </p:sp>
      <p:sp>
        <p:nvSpPr>
          <p:cNvPr id="62467" name="Rectangle 2"/>
          <p:cNvSpPr>
            <a:spLocks noGrp="1" noChangeArrowheads="1"/>
          </p:cNvSpPr>
          <p:nvPr>
            <p:ph type="title"/>
          </p:nvPr>
        </p:nvSpPr>
        <p:spPr>
          <a:xfrm>
            <a:off x="327025" y="1155700"/>
            <a:ext cx="8748713" cy="379413"/>
          </a:xfrm>
        </p:spPr>
        <p:txBody>
          <a:bodyPr/>
          <a:lstStyle/>
          <a:p>
            <a:pPr eaLnBrk="1" hangingPunct="1"/>
            <a:r>
              <a:rPr lang="en-US" altLang="zh-CN" smtClean="0">
                <a:ea typeface="宋体" panose="02010600030101010101" pitchFamily="2" charset="-122"/>
              </a:rPr>
              <a:t>Outline</a:t>
            </a:r>
          </a:p>
        </p:txBody>
      </p:sp>
      <p:graphicFrame>
        <p:nvGraphicFramePr>
          <p:cNvPr id="62468" name="Object 4"/>
          <p:cNvGraphicFramePr>
            <a:graphicFrameLocks noChangeAspect="1"/>
          </p:cNvGraphicFramePr>
          <p:nvPr>
            <p:ph idx="1"/>
          </p:nvPr>
        </p:nvGraphicFramePr>
        <p:xfrm>
          <a:off x="152400" y="533400"/>
          <a:ext cx="6945313" cy="4068763"/>
        </p:xfrm>
        <a:graphic>
          <a:graphicData uri="http://schemas.openxmlformats.org/presentationml/2006/ole">
            <mc:AlternateContent xmlns:mc="http://schemas.openxmlformats.org/markup-compatibility/2006">
              <mc:Choice xmlns:v="urn:schemas-microsoft-com:vml" Requires="v">
                <p:oleObj spid="_x0000_s62478" name="Document" r:id="rId3" imgW="7074123" imgH="4143524" progId="Word.Document.8">
                  <p:embed/>
                </p:oleObj>
              </mc:Choice>
              <mc:Fallback>
                <p:oleObj name="Document" r:id="rId3" imgW="7074123" imgH="414352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52400" y="533400"/>
                        <a:ext cx="6945313" cy="406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9237" name="Text Box 5"/>
          <p:cNvSpPr txBox="1">
            <a:spLocks noChangeArrowheads="1"/>
          </p:cNvSpPr>
          <p:nvPr/>
        </p:nvSpPr>
        <p:spPr bwMode="auto">
          <a:xfrm>
            <a:off x="5029200" y="760413"/>
            <a:ext cx="2438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通过数组下标符号将</a:t>
            </a:r>
            <a:r>
              <a:rPr lang="en-US" altLang="zh-CN" sz="1600">
                <a:latin typeface="Times New Roman" panose="02020603050405020304" pitchFamily="18" charset="0"/>
                <a:cs typeface="Times New Roman" panose="02020603050405020304" pitchFamily="18" charset="0"/>
              </a:rPr>
              <a:t>string </a:t>
            </a:r>
            <a:r>
              <a:rPr lang="en-US" altLang="zh-CN" sz="1600" b="1">
                <a:latin typeface="Courier New" panose="02070309020205020404" pitchFamily="49" charset="0"/>
                <a:cs typeface="Times New Roman" panose="02020603050405020304" pitchFamily="18" charset="0"/>
              </a:rPr>
              <a:t>s2</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复制到 </a:t>
            </a:r>
            <a:r>
              <a:rPr lang="en-US" altLang="zh-CN" sz="1600" b="1">
                <a:latin typeface="Courier New" panose="02070309020205020404" pitchFamily="49" charset="0"/>
                <a:cs typeface="Times New Roman" panose="02020603050405020304" pitchFamily="18" charset="0"/>
              </a:rPr>
              <a:t>s1</a:t>
            </a:r>
            <a:endParaRPr lang="en-US" altLang="zh-CN" sz="1600">
              <a:latin typeface="Times New Roman" panose="02020603050405020304" pitchFamily="18" charset="0"/>
              <a:cs typeface="Times New Roman" panose="02020603050405020304" pitchFamily="18" charset="0"/>
            </a:endParaRPr>
          </a:p>
        </p:txBody>
      </p:sp>
      <p:sp>
        <p:nvSpPr>
          <p:cNvPr id="479238" name="Line 6"/>
          <p:cNvSpPr>
            <a:spLocks noChangeShapeType="1"/>
          </p:cNvSpPr>
          <p:nvPr/>
        </p:nvSpPr>
        <p:spPr bwMode="auto">
          <a:xfrm flipH="1">
            <a:off x="3581400" y="912813"/>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9239" name="Text Box 7"/>
          <p:cNvSpPr txBox="1">
            <a:spLocks noChangeArrowheads="1"/>
          </p:cNvSpPr>
          <p:nvPr/>
        </p:nvSpPr>
        <p:spPr bwMode="auto">
          <a:xfrm>
            <a:off x="3733800" y="2436813"/>
            <a:ext cx="3048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通过指针符号将</a:t>
            </a:r>
            <a:r>
              <a:rPr lang="en-US" altLang="zh-CN" sz="1600">
                <a:latin typeface="Times New Roman" panose="02020603050405020304" pitchFamily="18" charset="0"/>
                <a:cs typeface="Times New Roman" panose="02020603050405020304" pitchFamily="18" charset="0"/>
              </a:rPr>
              <a:t>s2</a:t>
            </a:r>
            <a:r>
              <a:rPr lang="zh-CN" altLang="en-US" sz="1600">
                <a:latin typeface="Times New Roman" panose="02020603050405020304" pitchFamily="18" charset="0"/>
                <a:cs typeface="Times New Roman" panose="02020603050405020304" pitchFamily="18" charset="0"/>
              </a:rPr>
              <a:t>复制到</a:t>
            </a:r>
            <a:r>
              <a:rPr lang="en-US" altLang="zh-CN" sz="1600">
                <a:latin typeface="Times New Roman" panose="02020603050405020304" pitchFamily="18" charset="0"/>
                <a:cs typeface="Times New Roman" panose="02020603050405020304" pitchFamily="18" charset="0"/>
              </a:rPr>
              <a:t>s1</a:t>
            </a:r>
          </a:p>
        </p:txBody>
      </p:sp>
      <p:sp>
        <p:nvSpPr>
          <p:cNvPr id="479240" name="Line 8"/>
          <p:cNvSpPr>
            <a:spLocks noChangeShapeType="1"/>
          </p:cNvSpPr>
          <p:nvPr/>
        </p:nvSpPr>
        <p:spPr bwMode="auto">
          <a:xfrm flipH="1">
            <a:off x="2286000" y="2589213"/>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9241" name="Text Box 9"/>
          <p:cNvSpPr txBox="1">
            <a:spLocks noChangeArrowheads="1"/>
          </p:cNvSpPr>
          <p:nvPr/>
        </p:nvSpPr>
        <p:spPr bwMode="auto">
          <a:xfrm>
            <a:off x="5029200" y="3960813"/>
            <a:ext cx="3352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Increment both pointers to point to next elements in corresponding arrays</a:t>
            </a:r>
          </a:p>
        </p:txBody>
      </p:sp>
      <p:sp>
        <p:nvSpPr>
          <p:cNvPr id="479242" name="Line 10"/>
          <p:cNvSpPr>
            <a:spLocks noChangeShapeType="1"/>
          </p:cNvSpPr>
          <p:nvPr/>
        </p:nvSpPr>
        <p:spPr bwMode="auto">
          <a:xfrm flipH="1" flipV="1">
            <a:off x="3581400" y="3427413"/>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2475" name="Text Box 11"/>
          <p:cNvSpPr txBox="1">
            <a:spLocks noChangeArrowheads="1"/>
          </p:cNvSpPr>
          <p:nvPr/>
        </p:nvSpPr>
        <p:spPr bwMode="black">
          <a:xfrm>
            <a:off x="1143000" y="5256213"/>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zh-CN" altLang="en-US" b="1">
                <a:solidFill>
                  <a:srgbClr val="FF3300"/>
                </a:solidFill>
                <a:ea typeface="楷体" panose="02010609060101010101" pitchFamily="49" charset="-122"/>
              </a:rPr>
              <a:t>我们能够写出这样精巧的小程序吗？</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37"/>
                                        </p:tgtEl>
                                        <p:attrNameLst>
                                          <p:attrName>style.visibility</p:attrName>
                                        </p:attrNameLst>
                                      </p:cBhvr>
                                      <p:to>
                                        <p:strVal val="visible"/>
                                      </p:to>
                                    </p:set>
                                  </p:childTnLst>
                                  <p:subTnLst>
                                    <p:set>
                                      <p:cBhvr override="childStyle">
                                        <p:cTn dur="1" fill="hold" display="0" masterRel="nextClick" afterEffect="1"/>
                                        <p:tgtEl>
                                          <p:spTgt spid="47923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79238"/>
                                        </p:tgtEl>
                                        <p:attrNameLst>
                                          <p:attrName>style.visibility</p:attrName>
                                        </p:attrNameLst>
                                      </p:cBhvr>
                                      <p:to>
                                        <p:strVal val="visible"/>
                                      </p:to>
                                    </p:set>
                                  </p:childTnLst>
                                  <p:subTnLst>
                                    <p:set>
                                      <p:cBhvr override="childStyle">
                                        <p:cTn dur="1" fill="hold" display="0" masterRel="nextClick" afterEffect="1"/>
                                        <p:tgtEl>
                                          <p:spTgt spid="47923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9239"/>
                                        </p:tgtEl>
                                        <p:attrNameLst>
                                          <p:attrName>style.visibility</p:attrName>
                                        </p:attrNameLst>
                                      </p:cBhvr>
                                      <p:to>
                                        <p:strVal val="visible"/>
                                      </p:to>
                                    </p:set>
                                  </p:childTnLst>
                                  <p:subTnLst>
                                    <p:set>
                                      <p:cBhvr override="childStyle">
                                        <p:cTn dur="1" fill="hold" display="0" masterRel="nextClick" afterEffect="1"/>
                                        <p:tgtEl>
                                          <p:spTgt spid="47923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79240"/>
                                        </p:tgtEl>
                                        <p:attrNameLst>
                                          <p:attrName>style.visibility</p:attrName>
                                        </p:attrNameLst>
                                      </p:cBhvr>
                                      <p:to>
                                        <p:strVal val="visible"/>
                                      </p:to>
                                    </p:set>
                                  </p:childTnLst>
                                  <p:subTnLst>
                                    <p:set>
                                      <p:cBhvr override="childStyle">
                                        <p:cTn dur="1" fill="hold" display="0" masterRel="nextClick" afterEffect="1"/>
                                        <p:tgtEl>
                                          <p:spTgt spid="47924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9241"/>
                                        </p:tgtEl>
                                        <p:attrNameLst>
                                          <p:attrName>style.visibility</p:attrName>
                                        </p:attrNameLst>
                                      </p:cBhvr>
                                      <p:to>
                                        <p:strVal val="visible"/>
                                      </p:to>
                                    </p:set>
                                  </p:childTnLst>
                                  <p:subTnLst>
                                    <p:set>
                                      <p:cBhvr override="childStyle">
                                        <p:cTn dur="1" fill="hold" display="0" masterRel="nextClick" afterEffect="1"/>
                                        <p:tgtEl>
                                          <p:spTgt spid="47924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79242"/>
                                        </p:tgtEl>
                                        <p:attrNameLst>
                                          <p:attrName>style.visibility</p:attrName>
                                        </p:attrNameLst>
                                      </p:cBhvr>
                                      <p:to>
                                        <p:strVal val="visible"/>
                                      </p:to>
                                    </p:set>
                                  </p:childTnLst>
                                  <p:subTnLst>
                                    <p:set>
                                      <p:cBhvr override="childStyle">
                                        <p:cTn dur="1" fill="hold" display="0" masterRel="nextClick" afterEffect="1"/>
                                        <p:tgtEl>
                                          <p:spTgt spid="4792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7" grpId="0" animBg="1"/>
      <p:bldP spid="479238" grpId="0" animBg="1"/>
      <p:bldP spid="479239" grpId="0" animBg="1"/>
      <p:bldP spid="479240" grpId="0" animBg="1"/>
      <p:bldP spid="479241" grpId="0" animBg="1"/>
      <p:bldP spid="47924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7567E03-261D-4A4D-92DA-AC4DB90FD150}" type="slidenum">
              <a:rPr lang="en-US" altLang="zh-CN" sz="1200"/>
              <a:pPr>
                <a:spcAft>
                  <a:spcPct val="0"/>
                </a:spcAft>
                <a:buClrTx/>
                <a:buFontTx/>
                <a:buNone/>
              </a:pPr>
              <a:t>58</a:t>
            </a:fld>
            <a:endParaRPr lang="en-US" altLang="zh-CN" sz="1200"/>
          </a:p>
        </p:txBody>
      </p:sp>
      <p:sp>
        <p:nvSpPr>
          <p:cNvPr id="634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Arrays of Pointers</a:t>
            </a:r>
          </a:p>
        </p:txBody>
      </p:sp>
      <p:sp>
        <p:nvSpPr>
          <p:cNvPr id="63492" name="Rectangle 3"/>
          <p:cNvSpPr>
            <a:spLocks noGrp="1" noChangeArrowheads="1"/>
          </p:cNvSpPr>
          <p:nvPr>
            <p:ph type="body" idx="1"/>
          </p:nvPr>
        </p:nvSpPr>
        <p:spPr>
          <a:xfrm>
            <a:off x="152400" y="1646238"/>
            <a:ext cx="8839200" cy="4678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b="1" dirty="0" smtClean="0">
                <a:latin typeface="Arial Narrow" panose="020B0606020202030204" pitchFamily="34" charset="0"/>
              </a:rPr>
              <a:t>数组中可包含指针</a:t>
            </a:r>
          </a:p>
          <a:p>
            <a:pPr lvl="1" eaLnBrk="1" hangingPunct="1">
              <a:lnSpc>
                <a:spcPct val="120000"/>
              </a:lnSpc>
            </a:pPr>
            <a:r>
              <a:rPr lang="zh-CN" altLang="en-US" sz="2500" b="1" dirty="0" smtClean="0">
                <a:latin typeface="Arial Narrow" panose="020B0606020202030204" pitchFamily="34" charset="0"/>
                <a:ea typeface="黑体" panose="02010609060101010101" pitchFamily="49" charset="-122"/>
              </a:rPr>
              <a:t>通常用来存储字符串数组</a:t>
            </a:r>
          </a:p>
          <a:p>
            <a:pPr lvl="2" eaLnBrk="1" hangingPunct="1">
              <a:lnSpc>
                <a:spcPct val="120000"/>
              </a:lnSpc>
            </a:pPr>
            <a:r>
              <a:rPr lang="zh-CN" altLang="en-US" sz="2400" b="1" dirty="0" smtClean="0">
                <a:latin typeface="Arial Narrow" panose="020B0606020202030204" pitchFamily="34" charset="0"/>
                <a:ea typeface="黑体" panose="02010609060101010101" pitchFamily="49" charset="-122"/>
              </a:rPr>
              <a:t>例如：</a:t>
            </a:r>
          </a:p>
          <a:p>
            <a:pPr marL="1543050" lvl="3" indent="0" eaLnBrk="1" hangingPunct="1">
              <a:lnSpc>
                <a:spcPct val="120000"/>
              </a:lnSpc>
              <a:buNone/>
            </a:pPr>
            <a:r>
              <a:rPr lang="en-US" altLang="zh-CN" sz="2400" b="1" dirty="0" err="1" smtClean="0">
                <a:latin typeface="Arial Narrow" panose="020B0606020202030204" pitchFamily="34" charset="0"/>
                <a:ea typeface="黑体" panose="02010609060101010101" pitchFamily="49" charset="-122"/>
              </a:rPr>
              <a:t>const</a:t>
            </a:r>
            <a:r>
              <a:rPr lang="en-US" altLang="zh-CN" sz="2400" b="1" dirty="0" smtClean="0">
                <a:latin typeface="Arial Narrow" panose="020B0606020202030204" pitchFamily="34" charset="0"/>
                <a:ea typeface="黑体" panose="02010609060101010101" pitchFamily="49" charset="-122"/>
              </a:rPr>
              <a:t> char *suit[ 4 ] = </a:t>
            </a:r>
            <a:br>
              <a:rPr lang="en-US" altLang="zh-CN" sz="2400" b="1" dirty="0" smtClean="0">
                <a:latin typeface="Arial Narrow" panose="020B0606020202030204" pitchFamily="34" charset="0"/>
                <a:ea typeface="黑体" panose="02010609060101010101" pitchFamily="49" charset="-122"/>
              </a:rPr>
            </a:br>
            <a:r>
              <a:rPr lang="en-US" altLang="zh-CN" sz="2400" b="1" dirty="0" smtClean="0">
                <a:latin typeface="Arial Narrow" panose="020B0606020202030204" pitchFamily="34" charset="0"/>
                <a:ea typeface="黑体" panose="02010609060101010101" pitchFamily="49" charset="-122"/>
              </a:rPr>
              <a:t>{ "Hearts", "Diamonds", "Clubs", "Spades" };</a:t>
            </a:r>
          </a:p>
          <a:p>
            <a:pPr lvl="2" eaLnBrk="1" hangingPunct="1">
              <a:lnSpc>
                <a:spcPct val="120000"/>
              </a:lnSpc>
            </a:pPr>
            <a:r>
              <a:rPr lang="en-US" altLang="zh-CN" sz="2400" b="1" dirty="0" smtClean="0">
                <a:latin typeface="Arial Narrow" panose="020B0606020202030204" pitchFamily="34" charset="0"/>
                <a:ea typeface="黑体" panose="02010609060101010101" pitchFamily="49" charset="-122"/>
              </a:rPr>
              <a:t>suit </a:t>
            </a:r>
            <a:r>
              <a:rPr lang="zh-CN" altLang="en-US" sz="2400" b="1" dirty="0" smtClean="0">
                <a:latin typeface="Arial Narrow" panose="020B0606020202030204" pitchFamily="34" charset="0"/>
                <a:ea typeface="黑体" panose="02010609060101010101" pitchFamily="49" charset="-122"/>
              </a:rPr>
              <a:t>数组元素具有固定长度</a:t>
            </a:r>
            <a:r>
              <a:rPr lang="en-US" altLang="zh-CN" sz="2400" b="1" dirty="0" smtClean="0">
                <a:latin typeface="Arial Narrow" panose="020B0606020202030204" pitchFamily="34" charset="0"/>
                <a:ea typeface="黑体" panose="02010609060101010101" pitchFamily="49" charset="-122"/>
              </a:rPr>
              <a:t>(</a:t>
            </a:r>
            <a:r>
              <a:rPr lang="zh-CN" altLang="en-US" sz="2400" b="1" dirty="0" smtClean="0">
                <a:latin typeface="Arial Narrow" panose="020B0606020202030204" pitchFamily="34" charset="0"/>
                <a:ea typeface="楷体_GB2312" pitchFamily="49" charset="-122"/>
              </a:rPr>
              <a:t>每个字符串的首地址</a:t>
            </a:r>
            <a:r>
              <a:rPr lang="en-US" altLang="zh-CN" sz="2400" b="1" dirty="0" smtClean="0">
                <a:latin typeface="Arial Narrow" panose="020B0606020202030204" pitchFamily="34" charset="0"/>
                <a:ea typeface="黑体" panose="02010609060101010101" pitchFamily="49" charset="-122"/>
              </a:rPr>
              <a:t>)</a:t>
            </a:r>
            <a:r>
              <a:rPr lang="zh-CN" altLang="en-US" sz="2400" b="1" dirty="0" smtClean="0">
                <a:latin typeface="Arial Narrow" panose="020B0606020202030204" pitchFamily="34" charset="0"/>
                <a:ea typeface="黑体" panose="02010609060101010101" pitchFamily="49" charset="-122"/>
              </a:rPr>
              <a:t>，但其指向的字符串可以为任意长度</a:t>
            </a:r>
          </a:p>
          <a:p>
            <a:pPr lvl="2" eaLnBrk="1" hangingPunct="1">
              <a:lnSpc>
                <a:spcPct val="120000"/>
              </a:lnSpc>
            </a:pPr>
            <a:r>
              <a:rPr lang="zh-CN" altLang="en-US" sz="2400" b="1" dirty="0" smtClean="0">
                <a:latin typeface="Arial Narrow" panose="020B0606020202030204" pitchFamily="34" charset="0"/>
                <a:ea typeface="黑体" panose="02010609060101010101" pitchFamily="49" charset="-122"/>
              </a:rPr>
              <a:t>数组存放的是字符串首地址，而不是字符串本身</a:t>
            </a:r>
          </a:p>
        </p:txBody>
      </p:sp>
    </p:spTree>
  </p:cSld>
  <p:clrMapOvr>
    <a:masterClrMapping/>
  </p:clrMapOvr>
  <p:transition spd="slow">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DA99F8B-5AFB-4F26-8188-4E37A606310B}" type="slidenum">
              <a:rPr lang="en-US" altLang="zh-CN" sz="1200"/>
              <a:pPr>
                <a:spcAft>
                  <a:spcPct val="0"/>
                </a:spcAft>
                <a:buClrTx/>
                <a:buFontTx/>
                <a:buNone/>
              </a:pPr>
              <a:t>59</a:t>
            </a:fld>
            <a:endParaRPr lang="en-US" altLang="zh-CN" sz="1200"/>
          </a:p>
        </p:txBody>
      </p:sp>
      <p:sp>
        <p:nvSpPr>
          <p:cNvPr id="6451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Arrays of Pointers</a:t>
            </a:r>
          </a:p>
        </p:txBody>
      </p:sp>
      <p:pic>
        <p:nvPicPr>
          <p:cNvPr id="64516" name="Picture 3" descr="AAEMZIX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0297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2556C9C-7D58-4700-A40F-BDDC4882C02B}" type="slidenum">
              <a:rPr lang="en-US" altLang="zh-CN" sz="1200"/>
              <a:pPr>
                <a:spcAft>
                  <a:spcPct val="0"/>
                </a:spcAft>
                <a:buClrTx/>
                <a:buFontTx/>
                <a:buNone/>
              </a:pPr>
              <a:t>6</a:t>
            </a:fld>
            <a:endParaRPr lang="en-US" altLang="zh-CN" sz="1200"/>
          </a:p>
        </p:txBody>
      </p:sp>
      <p:sp>
        <p:nvSpPr>
          <p:cNvPr id="102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Pointer Variable Declarations and Initialization</a:t>
            </a:r>
          </a:p>
        </p:txBody>
      </p:sp>
      <p:pic>
        <p:nvPicPr>
          <p:cNvPr id="10244" name="Picture 3" descr="AAEMZIQ0"/>
          <p:cNvPicPr>
            <a:picLocks noChangeAspect="1" noChangeArrowheads="1"/>
          </p:cNvPicPr>
          <p:nvPr/>
        </p:nvPicPr>
        <p:blipFill rotWithShape="1">
          <a:blip r:embed="rId3">
            <a:extLst>
              <a:ext uri="{28A0092B-C50C-407E-A947-70E740481C1C}">
                <a14:useLocalDpi xmlns:a14="http://schemas.microsoft.com/office/drawing/2010/main" val="0"/>
              </a:ext>
            </a:extLst>
          </a:blip>
          <a:srcRect l="15789" t="3030" r="15789" b="-3030"/>
          <a:stretch/>
        </p:blipFill>
        <p:spPr bwMode="auto">
          <a:xfrm>
            <a:off x="457200" y="2133600"/>
            <a:ext cx="5791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5" name="Object 5"/>
          <p:cNvGraphicFramePr>
            <a:graphicFrameLocks noChangeAspect="1"/>
          </p:cNvGraphicFramePr>
          <p:nvPr>
            <p:ph/>
          </p:nvPr>
        </p:nvGraphicFramePr>
        <p:xfrm>
          <a:off x="6400800" y="1676400"/>
          <a:ext cx="2200275" cy="3811588"/>
        </p:xfrm>
        <a:graphic>
          <a:graphicData uri="http://schemas.openxmlformats.org/presentationml/2006/ole">
            <mc:AlternateContent xmlns:mc="http://schemas.openxmlformats.org/markup-compatibility/2006">
              <mc:Choice xmlns:v="urn:schemas-microsoft-com:vml" Requires="v">
                <p:oleObj spid="_x0000_s10248" name="Visio" r:id="rId4" imgW="2199835" imgH="3811465" progId="Visio.Drawing.11">
                  <p:embed/>
                </p:oleObj>
              </mc:Choice>
              <mc:Fallback>
                <p:oleObj name="Visio" r:id="rId4" imgW="2199835" imgH="381146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6400800" y="1676400"/>
                        <a:ext cx="2200275"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316BC0C-739F-48FE-AD81-B8B1AC063ACE}" type="slidenum">
              <a:rPr lang="en-US" altLang="zh-CN" sz="1200"/>
              <a:pPr>
                <a:spcAft>
                  <a:spcPct val="0"/>
                </a:spcAft>
                <a:buClrTx/>
                <a:buFontTx/>
                <a:buNone/>
              </a:pPr>
              <a:t>60</a:t>
            </a:fld>
            <a:endParaRPr lang="en-US" altLang="zh-CN" sz="1200"/>
          </a:p>
        </p:txBody>
      </p:sp>
      <p:sp>
        <p:nvSpPr>
          <p:cNvPr id="655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11 Function Pointers</a:t>
            </a:r>
          </a:p>
        </p:txBody>
      </p:sp>
      <p:sp>
        <p:nvSpPr>
          <p:cNvPr id="65540" name="Rectangle 3"/>
          <p:cNvSpPr>
            <a:spLocks noGrp="1" noChangeArrowheads="1"/>
          </p:cNvSpPr>
          <p:nvPr>
            <p:ph type="body" idx="1"/>
          </p:nvPr>
        </p:nvSpPr>
        <p:spPr>
          <a:xfrm>
            <a:off x="152400" y="1646238"/>
            <a:ext cx="8839200" cy="2163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rPr>
              <a:t>函数指针</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包含函数的地址</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函数名为函数的起始地址</a:t>
            </a:r>
            <a:endParaRPr lang="zh-CN" altLang="en-US" sz="2800" b="1" smtClean="0">
              <a:latin typeface="Arial Narrow" panose="020B0606020202030204" pitchFamily="34" charset="0"/>
              <a:ea typeface="黑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73CB62E-6E33-4461-B3E0-3087FB0A853F}" type="slidenum">
              <a:rPr lang="en-US" altLang="zh-CN" sz="1200"/>
              <a:pPr>
                <a:spcAft>
                  <a:spcPct val="0"/>
                </a:spcAft>
                <a:buClrTx/>
                <a:buFontTx/>
                <a:buNone/>
              </a:pPr>
              <a:t>61</a:t>
            </a:fld>
            <a:endParaRPr lang="en-US" altLang="zh-CN" sz="1200"/>
          </a:p>
        </p:txBody>
      </p:sp>
      <p:sp>
        <p:nvSpPr>
          <p:cNvPr id="66563" name="Rectangle 2"/>
          <p:cNvSpPr>
            <a:spLocks noGrp="1" noChangeArrowheads="1"/>
          </p:cNvSpPr>
          <p:nvPr>
            <p:ph type="title"/>
          </p:nvPr>
        </p:nvSpPr>
        <p:spPr>
          <a:xfrm>
            <a:off x="250825" y="1230313"/>
            <a:ext cx="8748713" cy="379412"/>
          </a:xfrm>
        </p:spPr>
        <p:txBody>
          <a:bodyPr/>
          <a:lstStyle/>
          <a:p>
            <a:pPr eaLnBrk="1" hangingPunct="1"/>
            <a:r>
              <a:rPr lang="en-US" altLang="zh-CN" smtClean="0">
                <a:ea typeface="宋体" panose="02010600030101010101" pitchFamily="2" charset="-122"/>
              </a:rPr>
              <a:t>Outline</a:t>
            </a:r>
          </a:p>
        </p:txBody>
      </p:sp>
      <p:graphicFrame>
        <p:nvGraphicFramePr>
          <p:cNvPr id="66564" name="Object 4"/>
          <p:cNvGraphicFramePr>
            <a:graphicFrameLocks noChangeAspect="1"/>
          </p:cNvGraphicFramePr>
          <p:nvPr>
            <p:ph idx="1"/>
          </p:nvPr>
        </p:nvGraphicFramePr>
        <p:xfrm>
          <a:off x="76200" y="609600"/>
          <a:ext cx="6983413" cy="5775325"/>
        </p:xfrm>
        <a:graphic>
          <a:graphicData uri="http://schemas.openxmlformats.org/presentationml/2006/ole">
            <mc:AlternateContent xmlns:mc="http://schemas.openxmlformats.org/markup-compatibility/2006">
              <mc:Choice xmlns:v="urn:schemas-microsoft-com:vml" Requires="v">
                <p:oleObj spid="_x0000_s66569" name="文档" r:id="rId3" imgW="7089269" imgH="5863217" progId="Word.Document.8">
                  <p:embed/>
                </p:oleObj>
              </mc:Choice>
              <mc:Fallback>
                <p:oleObj name="文档" r:id="rId3" imgW="7089269" imgH="586321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76200" y="609600"/>
                        <a:ext cx="6983413" cy="577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0261" name="Text Box 5"/>
          <p:cNvSpPr txBox="1">
            <a:spLocks noChangeArrowheads="1"/>
          </p:cNvSpPr>
          <p:nvPr/>
        </p:nvSpPr>
        <p:spPr bwMode="auto">
          <a:xfrm>
            <a:off x="5638800" y="2054225"/>
            <a:ext cx="3200400" cy="13239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Parameter is pointer to function that receives two integer parameters and returns </a:t>
            </a:r>
            <a:r>
              <a:rPr lang="en-US" altLang="zh-CN" sz="1600" b="1">
                <a:latin typeface="Courier New" panose="02070309020205020404" pitchFamily="49" charset="0"/>
                <a:cs typeface="Times New Roman" panose="02020603050405020304" pitchFamily="18" charset="0"/>
              </a:rPr>
              <a:t>bool</a:t>
            </a:r>
            <a:r>
              <a:rPr lang="en-US" altLang="zh-CN" sz="1600">
                <a:latin typeface="Times New Roman" panose="02020603050405020304" pitchFamily="18" charset="0"/>
                <a:cs typeface="Times New Roman" panose="02020603050405020304" pitchFamily="18" charset="0"/>
              </a:rPr>
              <a:t> result</a:t>
            </a:r>
          </a:p>
          <a:p>
            <a:pPr>
              <a:spcAft>
                <a:spcPct val="0"/>
              </a:spcAft>
              <a:buClrTx/>
              <a:buFontTx/>
              <a:buNone/>
            </a:pPr>
            <a:r>
              <a:rPr lang="zh-CN" altLang="en-US" sz="1600">
                <a:latin typeface="Times New Roman" panose="02020603050405020304" pitchFamily="18" charset="0"/>
                <a:cs typeface="Times New Roman" panose="02020603050405020304" pitchFamily="18" charset="0"/>
              </a:rPr>
              <a:t>一个指向函数的指针，该函数有两个输入参数，返回值是</a:t>
            </a:r>
            <a:r>
              <a:rPr lang="en-US" altLang="zh-CN" sz="1600">
                <a:latin typeface="Times New Roman" panose="02020603050405020304" pitchFamily="18" charset="0"/>
                <a:cs typeface="Times New Roman" panose="02020603050405020304" pitchFamily="18" charset="0"/>
              </a:rPr>
              <a:t>bool</a:t>
            </a:r>
            <a:r>
              <a:rPr lang="zh-CN" altLang="en-US" sz="1600">
                <a:latin typeface="Times New Roman" panose="02020603050405020304" pitchFamily="18" charset="0"/>
                <a:cs typeface="Times New Roman" panose="02020603050405020304" pitchFamily="18" charset="0"/>
              </a:rPr>
              <a:t>型</a:t>
            </a:r>
          </a:p>
        </p:txBody>
      </p:sp>
      <p:sp>
        <p:nvSpPr>
          <p:cNvPr id="480262" name="Line 6"/>
          <p:cNvSpPr>
            <a:spLocks noChangeShapeType="1"/>
          </p:cNvSpPr>
          <p:nvPr/>
        </p:nvSpPr>
        <p:spPr bwMode="auto">
          <a:xfrm flipH="1">
            <a:off x="4343400" y="2206625"/>
            <a:ext cx="1295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0261"/>
                                        </p:tgtEl>
                                        <p:attrNameLst>
                                          <p:attrName>style.visibility</p:attrName>
                                        </p:attrNameLst>
                                      </p:cBhvr>
                                      <p:to>
                                        <p:strVal val="visible"/>
                                      </p:to>
                                    </p:set>
                                  </p:childTnLst>
                                  <p:subTnLst>
                                    <p:set>
                                      <p:cBhvr override="childStyle">
                                        <p:cTn dur="1" fill="hold" display="0" masterRel="nextClick" afterEffect="1"/>
                                        <p:tgtEl>
                                          <p:spTgt spid="48026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80262"/>
                                        </p:tgtEl>
                                        <p:attrNameLst>
                                          <p:attrName>style.visibility</p:attrName>
                                        </p:attrNameLst>
                                      </p:cBhvr>
                                      <p:to>
                                        <p:strVal val="visible"/>
                                      </p:to>
                                    </p:set>
                                  </p:childTnLst>
                                  <p:subTnLst>
                                    <p:set>
                                      <p:cBhvr override="childStyle">
                                        <p:cTn dur="1" fill="hold" display="0" masterRel="nextClick" afterEffect="1"/>
                                        <p:tgtEl>
                                          <p:spTgt spid="4802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animBg="1"/>
      <p:bldP spid="48026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90A6F97-104C-47A5-8689-462F915C6C57}" type="slidenum">
              <a:rPr lang="en-US" altLang="zh-CN" sz="1200"/>
              <a:pPr>
                <a:spcAft>
                  <a:spcPct val="0"/>
                </a:spcAft>
                <a:buClrTx/>
                <a:buFontTx/>
                <a:buNone/>
              </a:pPr>
              <a:t>62</a:t>
            </a:fld>
            <a:endParaRPr lang="en-US" altLang="zh-CN" sz="1200"/>
          </a:p>
        </p:txBody>
      </p:sp>
      <p:sp>
        <p:nvSpPr>
          <p:cNvPr id="67587"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67588" name="Object 4"/>
          <p:cNvGraphicFramePr>
            <a:graphicFrameLocks noChangeAspect="1"/>
          </p:cNvGraphicFramePr>
          <p:nvPr>
            <p:ph idx="1"/>
          </p:nvPr>
        </p:nvGraphicFramePr>
        <p:xfrm>
          <a:off x="0" y="6350"/>
          <a:ext cx="7037388" cy="6029325"/>
        </p:xfrm>
        <a:graphic>
          <a:graphicData uri="http://schemas.openxmlformats.org/presentationml/2006/ole">
            <mc:AlternateContent xmlns:mc="http://schemas.openxmlformats.org/markup-compatibility/2006">
              <mc:Choice xmlns:v="urn:schemas-microsoft-com:vml" Requires="v">
                <p:oleObj spid="_x0000_s67594" name="Document" r:id="rId3" imgW="7074123" imgH="6060651" progId="Word.Document.8">
                  <p:embed/>
                </p:oleObj>
              </mc:Choice>
              <mc:Fallback>
                <p:oleObj name="Document" r:id="rId3" imgW="7074123" imgH="606065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6350"/>
                        <a:ext cx="7037388" cy="602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285" name="Text Box 5"/>
          <p:cNvSpPr txBox="1">
            <a:spLocks noChangeArrowheads="1"/>
          </p:cNvSpPr>
          <p:nvPr/>
        </p:nvSpPr>
        <p:spPr bwMode="auto">
          <a:xfrm>
            <a:off x="6019800" y="2286000"/>
            <a:ext cx="2971800" cy="107950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a:latin typeface="Times New Roman" panose="02020603050405020304" pitchFamily="18" charset="0"/>
                <a:ea typeface="Times New Roman" panose="02020603050405020304" pitchFamily="18" charset="0"/>
                <a:cs typeface="AGaramond" pitchFamily="50" charset="0"/>
              </a:rPr>
              <a:t>Pass pointers to functions </a:t>
            </a:r>
            <a:r>
              <a:rPr lang="en-US" altLang="zh-CN" sz="1600" b="1">
                <a:latin typeface="Courier New" panose="02070309020205020404" pitchFamily="49" charset="0"/>
                <a:ea typeface="Times New Roman" panose="02020603050405020304" pitchFamily="18" charset="0"/>
                <a:cs typeface="AGaramond" pitchFamily="50" charset="0"/>
              </a:rPr>
              <a:t>ascending</a:t>
            </a:r>
            <a:r>
              <a:rPr lang="en-US" altLang="zh-CN" sz="1600">
                <a:latin typeface="Times New Roman" panose="02020603050405020304" pitchFamily="18" charset="0"/>
                <a:ea typeface="Times New Roman" panose="02020603050405020304" pitchFamily="18" charset="0"/>
                <a:cs typeface="AGaramond" pitchFamily="50" charset="0"/>
              </a:rPr>
              <a:t> and </a:t>
            </a:r>
            <a:r>
              <a:rPr lang="en-US" altLang="zh-CN" sz="1600" b="1">
                <a:latin typeface="Courier New" panose="02070309020205020404" pitchFamily="49" charset="0"/>
                <a:ea typeface="Times New Roman" panose="02020603050405020304" pitchFamily="18" charset="0"/>
                <a:cs typeface="AGaramond" pitchFamily="50" charset="0"/>
              </a:rPr>
              <a:t>descending</a:t>
            </a:r>
            <a:r>
              <a:rPr lang="en-US" altLang="zh-CN" sz="1600">
                <a:latin typeface="Times New Roman" panose="02020603050405020304" pitchFamily="18" charset="0"/>
                <a:ea typeface="Times New Roman" panose="02020603050405020304" pitchFamily="18" charset="0"/>
                <a:cs typeface="AGaramond" pitchFamily="50" charset="0"/>
              </a:rPr>
              <a:t> as parameters to function </a:t>
            </a:r>
            <a:r>
              <a:rPr lang="en-US" altLang="zh-CN" sz="1600" b="1">
                <a:latin typeface="Courier New" panose="02070309020205020404" pitchFamily="49" charset="0"/>
                <a:ea typeface="Times New Roman" panose="02020603050405020304" pitchFamily="18" charset="0"/>
                <a:cs typeface="AGaramond" pitchFamily="50" charset="0"/>
              </a:rPr>
              <a:t>selectionSort</a:t>
            </a:r>
          </a:p>
        </p:txBody>
      </p:sp>
      <p:sp>
        <p:nvSpPr>
          <p:cNvPr id="481286" name="Line 6"/>
          <p:cNvSpPr>
            <a:spLocks noChangeShapeType="1"/>
          </p:cNvSpPr>
          <p:nvPr/>
        </p:nvSpPr>
        <p:spPr bwMode="auto">
          <a:xfrm flipH="1" flipV="1">
            <a:off x="4038600" y="2057400"/>
            <a:ext cx="198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287" name="Line 7"/>
          <p:cNvSpPr>
            <a:spLocks noChangeShapeType="1"/>
          </p:cNvSpPr>
          <p:nvPr/>
        </p:nvSpPr>
        <p:spPr bwMode="auto">
          <a:xfrm flipH="1">
            <a:off x="4114800" y="2819400"/>
            <a:ext cx="1905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285"/>
                                        </p:tgtEl>
                                        <p:attrNameLst>
                                          <p:attrName>style.visibility</p:attrName>
                                        </p:attrNameLst>
                                      </p:cBhvr>
                                      <p:to>
                                        <p:strVal val="visible"/>
                                      </p:to>
                                    </p:set>
                                  </p:childTnLst>
                                  <p:subTnLst>
                                    <p:set>
                                      <p:cBhvr override="childStyle">
                                        <p:cTn dur="1" fill="hold" display="0" masterRel="nextClick" afterEffect="1"/>
                                        <p:tgtEl>
                                          <p:spTgt spid="48128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81286"/>
                                        </p:tgtEl>
                                        <p:attrNameLst>
                                          <p:attrName>style.visibility</p:attrName>
                                        </p:attrNameLst>
                                      </p:cBhvr>
                                      <p:to>
                                        <p:strVal val="visible"/>
                                      </p:to>
                                    </p:set>
                                  </p:childTnLst>
                                  <p:subTnLst>
                                    <p:set>
                                      <p:cBhvr override="childStyle">
                                        <p:cTn dur="1" fill="hold" display="0" masterRel="nextClick" afterEffect="1"/>
                                        <p:tgtEl>
                                          <p:spTgt spid="48128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81287"/>
                                        </p:tgtEl>
                                        <p:attrNameLst>
                                          <p:attrName>style.visibility</p:attrName>
                                        </p:attrNameLst>
                                      </p:cBhvr>
                                      <p:to>
                                        <p:strVal val="visible"/>
                                      </p:to>
                                    </p:set>
                                  </p:childTnLst>
                                  <p:subTnLst>
                                    <p:set>
                                      <p:cBhvr override="childStyle">
                                        <p:cTn dur="1" fill="hold" display="0" masterRel="nextClick" afterEffect="1"/>
                                        <p:tgtEl>
                                          <p:spTgt spid="48128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5" grpId="0" animBg="1"/>
      <p:bldP spid="481286" grpId="0" animBg="1"/>
      <p:bldP spid="48128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BE47336-0087-4B13-B5FE-557A2DA26732}" type="slidenum">
              <a:rPr lang="en-US" altLang="zh-CN" sz="1200"/>
              <a:pPr>
                <a:spcAft>
                  <a:spcPct val="0"/>
                </a:spcAft>
                <a:buClrTx/>
                <a:buFontTx/>
                <a:buNone/>
              </a:pPr>
              <a:t>63</a:t>
            </a:fld>
            <a:endParaRPr lang="en-US" altLang="zh-CN" sz="1200"/>
          </a:p>
        </p:txBody>
      </p:sp>
      <p:sp>
        <p:nvSpPr>
          <p:cNvPr id="68611"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68612" name="Object 4"/>
          <p:cNvGraphicFramePr>
            <a:graphicFrameLocks noChangeAspect="1"/>
          </p:cNvGraphicFramePr>
          <p:nvPr>
            <p:ph idx="1"/>
          </p:nvPr>
        </p:nvGraphicFramePr>
        <p:xfrm>
          <a:off x="0" y="4763"/>
          <a:ext cx="7037388" cy="6448425"/>
        </p:xfrm>
        <a:graphic>
          <a:graphicData uri="http://schemas.openxmlformats.org/presentationml/2006/ole">
            <mc:AlternateContent xmlns:mc="http://schemas.openxmlformats.org/markup-compatibility/2006">
              <mc:Choice xmlns:v="urn:schemas-microsoft-com:vml" Requires="v">
                <p:oleObj spid="_x0000_s68621" name="Document" r:id="rId3" imgW="7074123" imgH="6481045" progId="Word.Document.8">
                  <p:embed/>
                </p:oleObj>
              </mc:Choice>
              <mc:Fallback>
                <p:oleObj name="Document" r:id="rId3" imgW="7074123" imgH="648104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4763"/>
                        <a:ext cx="7037388" cy="644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2309" name="Text Box 5"/>
          <p:cNvSpPr txBox="1">
            <a:spLocks noChangeArrowheads="1"/>
          </p:cNvSpPr>
          <p:nvPr/>
        </p:nvSpPr>
        <p:spPr bwMode="auto">
          <a:xfrm>
            <a:off x="5334000" y="381000"/>
            <a:ext cx="26670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compare</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是一个指向函数的指针，该函数返回一个 </a:t>
            </a:r>
            <a:r>
              <a:rPr lang="en-US" altLang="zh-CN" sz="1600" b="1">
                <a:latin typeface="Courier New" panose="02070309020205020404" pitchFamily="49" charset="0"/>
                <a:cs typeface="Times New Roman" panose="02020603050405020304" pitchFamily="18" charset="0"/>
              </a:rPr>
              <a:t>bool</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值</a:t>
            </a:r>
          </a:p>
        </p:txBody>
      </p:sp>
      <p:sp>
        <p:nvSpPr>
          <p:cNvPr id="482310" name="Line 6"/>
          <p:cNvSpPr>
            <a:spLocks noChangeShapeType="1"/>
          </p:cNvSpPr>
          <p:nvPr/>
        </p:nvSpPr>
        <p:spPr bwMode="auto">
          <a:xfrm flipH="1">
            <a:off x="3124200" y="762000"/>
            <a:ext cx="2209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2311" name="Text Box 7"/>
          <p:cNvSpPr txBox="1">
            <a:spLocks noChangeArrowheads="1"/>
          </p:cNvSpPr>
          <p:nvPr/>
        </p:nvSpPr>
        <p:spPr bwMode="auto">
          <a:xfrm>
            <a:off x="5334000" y="1600200"/>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必须用括号括起来，表示是函数的指针</a:t>
            </a:r>
          </a:p>
        </p:txBody>
      </p:sp>
      <p:sp>
        <p:nvSpPr>
          <p:cNvPr id="482312" name="Line 8"/>
          <p:cNvSpPr>
            <a:spLocks noChangeShapeType="1"/>
          </p:cNvSpPr>
          <p:nvPr/>
        </p:nvSpPr>
        <p:spPr bwMode="auto">
          <a:xfrm flipH="1" flipV="1">
            <a:off x="3276600" y="1066800"/>
            <a:ext cx="2057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2313" name="Text Box 9"/>
          <p:cNvSpPr txBox="1">
            <a:spLocks noChangeArrowheads="1"/>
          </p:cNvSpPr>
          <p:nvPr/>
        </p:nvSpPr>
        <p:spPr bwMode="auto">
          <a:xfrm>
            <a:off x="5257800" y="2362200"/>
            <a:ext cx="2743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Dereference pointer </a:t>
            </a:r>
            <a:r>
              <a:rPr lang="en-US" altLang="zh-CN" sz="1600" b="1">
                <a:latin typeface="Courier New" panose="02070309020205020404" pitchFamily="49" charset="0"/>
                <a:cs typeface="Times New Roman" panose="02020603050405020304" pitchFamily="18" charset="0"/>
              </a:rPr>
              <a:t>compare</a:t>
            </a:r>
            <a:r>
              <a:rPr lang="en-US" altLang="zh-CN" sz="1600">
                <a:latin typeface="Times New Roman" panose="02020603050405020304" pitchFamily="18" charset="0"/>
                <a:cs typeface="Times New Roman" panose="02020603050405020304" pitchFamily="18" charset="0"/>
              </a:rPr>
              <a:t> to execute the function</a:t>
            </a:r>
          </a:p>
        </p:txBody>
      </p:sp>
      <p:sp>
        <p:nvSpPr>
          <p:cNvPr id="482314" name="Line 10"/>
          <p:cNvSpPr>
            <a:spLocks noChangeShapeType="1"/>
          </p:cNvSpPr>
          <p:nvPr/>
        </p:nvSpPr>
        <p:spPr bwMode="auto">
          <a:xfrm flipH="1">
            <a:off x="2133600" y="2590800"/>
            <a:ext cx="3124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09"/>
                                        </p:tgtEl>
                                        <p:attrNameLst>
                                          <p:attrName>style.visibility</p:attrName>
                                        </p:attrNameLst>
                                      </p:cBhvr>
                                      <p:to>
                                        <p:strVal val="visible"/>
                                      </p:to>
                                    </p:set>
                                  </p:childTnLst>
                                  <p:subTnLst>
                                    <p:set>
                                      <p:cBhvr override="childStyle">
                                        <p:cTn dur="1" fill="hold" display="0" masterRel="nextClick" afterEffect="1"/>
                                        <p:tgtEl>
                                          <p:spTgt spid="48230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82310"/>
                                        </p:tgtEl>
                                        <p:attrNameLst>
                                          <p:attrName>style.visibility</p:attrName>
                                        </p:attrNameLst>
                                      </p:cBhvr>
                                      <p:to>
                                        <p:strVal val="visible"/>
                                      </p:to>
                                    </p:set>
                                  </p:childTnLst>
                                  <p:subTnLst>
                                    <p:set>
                                      <p:cBhvr override="childStyle">
                                        <p:cTn dur="1" fill="hold" display="0" masterRel="nextClick" afterEffect="1"/>
                                        <p:tgtEl>
                                          <p:spTgt spid="48231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2311"/>
                                        </p:tgtEl>
                                        <p:attrNameLst>
                                          <p:attrName>style.visibility</p:attrName>
                                        </p:attrNameLst>
                                      </p:cBhvr>
                                      <p:to>
                                        <p:strVal val="visible"/>
                                      </p:to>
                                    </p:set>
                                  </p:childTnLst>
                                  <p:subTnLst>
                                    <p:set>
                                      <p:cBhvr override="childStyle">
                                        <p:cTn dur="1" fill="hold" display="0" masterRel="nextClick" afterEffect="1"/>
                                        <p:tgtEl>
                                          <p:spTgt spid="48231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82312"/>
                                        </p:tgtEl>
                                        <p:attrNameLst>
                                          <p:attrName>style.visibility</p:attrName>
                                        </p:attrNameLst>
                                      </p:cBhvr>
                                      <p:to>
                                        <p:strVal val="visible"/>
                                      </p:to>
                                    </p:set>
                                  </p:childTnLst>
                                  <p:subTnLst>
                                    <p:set>
                                      <p:cBhvr override="childStyle">
                                        <p:cTn dur="1" fill="hold" display="0" masterRel="nextClick" afterEffect="1"/>
                                        <p:tgtEl>
                                          <p:spTgt spid="48231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2313"/>
                                        </p:tgtEl>
                                        <p:attrNameLst>
                                          <p:attrName>style.visibility</p:attrName>
                                        </p:attrNameLst>
                                      </p:cBhvr>
                                      <p:to>
                                        <p:strVal val="visible"/>
                                      </p:to>
                                    </p:set>
                                  </p:childTnLst>
                                  <p:subTnLst>
                                    <p:set>
                                      <p:cBhvr override="childStyle">
                                        <p:cTn dur="1" fill="hold" display="0" masterRel="nextClick" afterEffect="1"/>
                                        <p:tgtEl>
                                          <p:spTgt spid="482313"/>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82314"/>
                                        </p:tgtEl>
                                        <p:attrNameLst>
                                          <p:attrName>style.visibility</p:attrName>
                                        </p:attrNameLst>
                                      </p:cBhvr>
                                      <p:to>
                                        <p:strVal val="visible"/>
                                      </p:to>
                                    </p:set>
                                  </p:childTnLst>
                                  <p:subTnLst>
                                    <p:set>
                                      <p:cBhvr override="childStyle">
                                        <p:cTn dur="1" fill="hold" display="0" masterRel="nextClick" afterEffect="1"/>
                                        <p:tgtEl>
                                          <p:spTgt spid="4823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animBg="1"/>
      <p:bldP spid="482310" grpId="0" animBg="1"/>
      <p:bldP spid="482311" grpId="0" animBg="1"/>
      <p:bldP spid="482312" grpId="0" animBg="1"/>
      <p:bldP spid="482313" grpId="0" animBg="1"/>
      <p:bldP spid="48231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47EFC58-5329-46BB-83F6-0EF3F379B5D6}" type="slidenum">
              <a:rPr lang="en-US" altLang="zh-CN" sz="1200"/>
              <a:pPr>
                <a:spcAft>
                  <a:spcPct val="0"/>
                </a:spcAft>
                <a:buClrTx/>
                <a:buFontTx/>
                <a:buNone/>
              </a:pPr>
              <a:t>64</a:t>
            </a:fld>
            <a:endParaRPr lang="en-US" altLang="zh-CN" sz="1200"/>
          </a:p>
        </p:txBody>
      </p:sp>
      <p:sp>
        <p:nvSpPr>
          <p:cNvPr id="69635"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69636" name="Object 4"/>
          <p:cNvGraphicFramePr>
            <a:graphicFrameLocks noChangeAspect="1"/>
          </p:cNvGraphicFramePr>
          <p:nvPr>
            <p:ph idx="1"/>
          </p:nvPr>
        </p:nvGraphicFramePr>
        <p:xfrm>
          <a:off x="0" y="3175"/>
          <a:ext cx="7037388" cy="6278563"/>
        </p:xfrm>
        <a:graphic>
          <a:graphicData uri="http://schemas.openxmlformats.org/presentationml/2006/ole">
            <mc:AlternateContent xmlns:mc="http://schemas.openxmlformats.org/markup-compatibility/2006">
              <mc:Choice xmlns:v="urn:schemas-microsoft-com:vml" Requires="v">
                <p:oleObj spid="_x0000_s69639" name="Document" r:id="rId3" imgW="7074123" imgH="6311305" progId="Word.Document.8">
                  <p:embed/>
                </p:oleObj>
              </mc:Choice>
              <mc:Fallback>
                <p:oleObj name="Document" r:id="rId3" imgW="7074123" imgH="631130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3175"/>
                        <a:ext cx="7037388" cy="627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81BC3CF-61AD-4218-9B45-9014DB452E62}" type="slidenum">
              <a:rPr lang="en-US" altLang="zh-CN" sz="1200"/>
              <a:pPr>
                <a:spcAft>
                  <a:spcPct val="0"/>
                </a:spcAft>
                <a:buClrTx/>
                <a:buFontTx/>
                <a:buNone/>
              </a:pPr>
              <a:t>65</a:t>
            </a:fld>
            <a:endParaRPr lang="en-US" altLang="zh-CN" sz="1200"/>
          </a:p>
        </p:txBody>
      </p:sp>
      <p:sp>
        <p:nvSpPr>
          <p:cNvPr id="7065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11 Function Pointers (Cont.)</a:t>
            </a:r>
          </a:p>
        </p:txBody>
      </p:sp>
      <p:sp>
        <p:nvSpPr>
          <p:cNvPr id="70660" name="Rectangle 3"/>
          <p:cNvSpPr>
            <a:spLocks noGrp="1" noChangeArrowheads="1"/>
          </p:cNvSpPr>
          <p:nvPr>
            <p:ph type="body" idx="1"/>
          </p:nvPr>
        </p:nvSpPr>
        <p:spPr/>
        <p:txBody>
          <a:bodyPr/>
          <a:lstStyle/>
          <a:p>
            <a:pPr eaLnBrk="1" hangingPunct="1"/>
            <a:r>
              <a:rPr lang="zh-CN" altLang="en-US" sz="3200" smtClean="0">
                <a:ea typeface="宋体" panose="02010600030101010101" pitchFamily="2" charset="-122"/>
              </a:rPr>
              <a:t>函数指针数组</a:t>
            </a:r>
          </a:p>
          <a:p>
            <a:pPr lvl="1" eaLnBrk="1" hangingPunct="1"/>
            <a:r>
              <a:rPr lang="zh-CN" altLang="en-US" sz="3200" smtClean="0">
                <a:ea typeface="华文新魏" panose="02010800040101010101" pitchFamily="2" charset="-122"/>
              </a:rPr>
              <a:t>指：一个数组，其元素是一组地址，每个地址指向一个函数</a:t>
            </a:r>
          </a:p>
          <a:p>
            <a:pPr lvl="1" eaLnBrk="1" hangingPunct="1"/>
            <a:r>
              <a:rPr lang="zh-CN" altLang="en-US" sz="3200" smtClean="0">
                <a:ea typeface="华文新魏" panose="02010800040101010101" pitchFamily="2" charset="-122"/>
              </a:rPr>
              <a:t>函数名与数组名类似，表示该函数在内存中的首地址</a:t>
            </a:r>
          </a:p>
          <a:p>
            <a:pPr lvl="1" eaLnBrk="1" hangingPunct="1"/>
            <a:r>
              <a:rPr lang="zh-CN" altLang="en-US" sz="3200" smtClean="0">
                <a:ea typeface="华文新魏" panose="02010800040101010101" pitchFamily="2" charset="-122"/>
              </a:rPr>
              <a:t>常用于一些菜单驱动的应用程序中</a:t>
            </a:r>
          </a:p>
        </p:txBody>
      </p:sp>
    </p:spTree>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21E8D39-6759-417E-B20D-9A6A0DCDB9FC}" type="slidenum">
              <a:rPr lang="en-US" altLang="zh-CN" sz="1200"/>
              <a:pPr>
                <a:spcAft>
                  <a:spcPct val="0"/>
                </a:spcAft>
                <a:buClrTx/>
                <a:buFontTx/>
                <a:buNone/>
              </a:pPr>
              <a:t>66</a:t>
            </a:fld>
            <a:endParaRPr lang="en-US" altLang="zh-CN" sz="1200"/>
          </a:p>
        </p:txBody>
      </p:sp>
      <p:graphicFrame>
        <p:nvGraphicFramePr>
          <p:cNvPr id="71683" name="Object 4"/>
          <p:cNvGraphicFramePr>
            <a:graphicFrameLocks noChangeAspect="1"/>
          </p:cNvGraphicFramePr>
          <p:nvPr>
            <p:ph idx="1"/>
          </p:nvPr>
        </p:nvGraphicFramePr>
        <p:xfrm>
          <a:off x="0" y="3175"/>
          <a:ext cx="6945313" cy="4716463"/>
        </p:xfrm>
        <a:graphic>
          <a:graphicData uri="http://schemas.openxmlformats.org/presentationml/2006/ole">
            <mc:AlternateContent xmlns:mc="http://schemas.openxmlformats.org/markup-compatibility/2006">
              <mc:Choice xmlns:v="urn:schemas-microsoft-com:vml" Requires="v">
                <p:oleObj spid="_x0000_s71688" name="Document" r:id="rId3" imgW="7074123" imgH="4803065" progId="Word.Document.8">
                  <p:embed/>
                </p:oleObj>
              </mc:Choice>
              <mc:Fallback>
                <p:oleObj name="Document" r:id="rId3" imgW="7074123" imgH="480306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3175"/>
                        <a:ext cx="6945313"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9477" name="Text Box 5"/>
          <p:cNvSpPr txBox="1">
            <a:spLocks noChangeArrowheads="1"/>
          </p:cNvSpPr>
          <p:nvPr/>
        </p:nvSpPr>
        <p:spPr bwMode="auto">
          <a:xfrm>
            <a:off x="5715000" y="4114800"/>
            <a:ext cx="2209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Array initialized with names of three functions</a:t>
            </a:r>
          </a:p>
        </p:txBody>
      </p:sp>
      <p:sp>
        <p:nvSpPr>
          <p:cNvPr id="489478" name="Line 6"/>
          <p:cNvSpPr>
            <a:spLocks noChangeShapeType="1"/>
          </p:cNvSpPr>
          <p:nvPr/>
        </p:nvSpPr>
        <p:spPr bwMode="auto">
          <a:xfrm flipH="1" flipV="1">
            <a:off x="3124200" y="3657600"/>
            <a:ext cx="2590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subTnLst>
                                    <p:set>
                                      <p:cBhvr override="childStyle">
                                        <p:cTn dur="1" fill="hold" display="0" masterRel="nextClick" afterEffect="1"/>
                                        <p:tgtEl>
                                          <p:spTgt spid="48947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subTnLst>
                                    <p:set>
                                      <p:cBhvr override="childStyle">
                                        <p:cTn dur="1" fill="hold" display="0" masterRel="nextClick" afterEffect="1"/>
                                        <p:tgtEl>
                                          <p:spTgt spid="4894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91811F4-EAE5-4C5A-8EEB-CB5245C507D8}" type="slidenum">
              <a:rPr lang="en-US" altLang="zh-CN" sz="1200"/>
              <a:pPr>
                <a:spcAft>
                  <a:spcPct val="0"/>
                </a:spcAft>
                <a:buClrTx/>
                <a:buFontTx/>
                <a:buNone/>
              </a:pPr>
              <a:t>67</a:t>
            </a:fld>
            <a:endParaRPr lang="en-US" altLang="zh-CN" sz="1200"/>
          </a:p>
        </p:txBody>
      </p:sp>
      <p:sp>
        <p:nvSpPr>
          <p:cNvPr id="72707"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72708" name="Object 4"/>
          <p:cNvGraphicFramePr>
            <a:graphicFrameLocks noChangeAspect="1"/>
          </p:cNvGraphicFramePr>
          <p:nvPr>
            <p:ph idx="1"/>
          </p:nvPr>
        </p:nvGraphicFramePr>
        <p:xfrm>
          <a:off x="0" y="3175"/>
          <a:ext cx="6945313" cy="5327650"/>
        </p:xfrm>
        <a:graphic>
          <a:graphicData uri="http://schemas.openxmlformats.org/presentationml/2006/ole">
            <mc:AlternateContent xmlns:mc="http://schemas.openxmlformats.org/markup-compatibility/2006">
              <mc:Choice xmlns:v="urn:schemas-microsoft-com:vml" Requires="v">
                <p:oleObj spid="_x0000_s72713" name="Document" r:id="rId3" imgW="7074123" imgH="5426284" progId="Word.Document.8">
                  <p:embed/>
                </p:oleObj>
              </mc:Choice>
              <mc:Fallback>
                <p:oleObj name="Document" r:id="rId3" imgW="7074123" imgH="542628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3175"/>
                        <a:ext cx="6945313" cy="532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0501" name="Text Box 5"/>
          <p:cNvSpPr txBox="1">
            <a:spLocks noChangeArrowheads="1"/>
          </p:cNvSpPr>
          <p:nvPr/>
        </p:nvSpPr>
        <p:spPr bwMode="auto">
          <a:xfrm>
            <a:off x="4191000" y="1828800"/>
            <a:ext cx="3352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Call chosen function by dereferencing corresponding element in array</a:t>
            </a:r>
          </a:p>
        </p:txBody>
      </p:sp>
      <p:sp>
        <p:nvSpPr>
          <p:cNvPr id="490502" name="Line 6"/>
          <p:cNvSpPr>
            <a:spLocks noChangeShapeType="1"/>
          </p:cNvSpPr>
          <p:nvPr/>
        </p:nvSpPr>
        <p:spPr bwMode="auto">
          <a:xfrm flipH="1" flipV="1">
            <a:off x="2971800" y="14478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01"/>
                                        </p:tgtEl>
                                        <p:attrNameLst>
                                          <p:attrName>style.visibility</p:attrName>
                                        </p:attrNameLst>
                                      </p:cBhvr>
                                      <p:to>
                                        <p:strVal val="visible"/>
                                      </p:to>
                                    </p:set>
                                  </p:childTnLst>
                                  <p:subTnLst>
                                    <p:set>
                                      <p:cBhvr override="childStyle">
                                        <p:cTn dur="1" fill="hold" display="0" masterRel="nextClick" afterEffect="1"/>
                                        <p:tgtEl>
                                          <p:spTgt spid="49050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0502"/>
                                        </p:tgtEl>
                                        <p:attrNameLst>
                                          <p:attrName>style.visibility</p:attrName>
                                        </p:attrNameLst>
                                      </p:cBhvr>
                                      <p:to>
                                        <p:strVal val="visible"/>
                                      </p:to>
                                    </p:set>
                                  </p:childTnLst>
                                  <p:subTnLst>
                                    <p:set>
                                      <p:cBhvr override="childStyle">
                                        <p:cTn dur="1" fill="hold" display="0" masterRel="nextClick" afterEffect="1"/>
                                        <p:tgtEl>
                                          <p:spTgt spid="4905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1" grpId="0" animBg="1"/>
      <p:bldP spid="49050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26AD351-F0FE-4437-AD65-20E2BC068EAF}" type="slidenum">
              <a:rPr lang="en-US" altLang="zh-CN" sz="1200"/>
              <a:pPr>
                <a:spcAft>
                  <a:spcPct val="0"/>
                </a:spcAft>
                <a:buClrTx/>
                <a:buFontTx/>
                <a:buNone/>
              </a:pPr>
              <a:t>68</a:t>
            </a:fld>
            <a:endParaRPr lang="en-US" altLang="zh-CN" sz="1200"/>
          </a:p>
        </p:txBody>
      </p:sp>
      <p:sp>
        <p:nvSpPr>
          <p:cNvPr id="73731"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73732" name="Object 4"/>
          <p:cNvGraphicFramePr>
            <a:graphicFrameLocks noChangeAspect="1"/>
          </p:cNvGraphicFramePr>
          <p:nvPr>
            <p:ph idx="1"/>
          </p:nvPr>
        </p:nvGraphicFramePr>
        <p:xfrm>
          <a:off x="0" y="6350"/>
          <a:ext cx="7029450" cy="3425825"/>
        </p:xfrm>
        <a:graphic>
          <a:graphicData uri="http://schemas.openxmlformats.org/presentationml/2006/ole">
            <mc:AlternateContent xmlns:mc="http://schemas.openxmlformats.org/markup-compatibility/2006">
              <mc:Choice xmlns:v="urn:schemas-microsoft-com:vml" Requires="v">
                <p:oleObj spid="_x0000_s73735" name="Document" r:id="rId3" imgW="7074123" imgH="3448741" progId="Word.Document.8">
                  <p:embed/>
                </p:oleObj>
              </mc:Choice>
              <mc:Fallback>
                <p:oleObj name="Document" r:id="rId3" imgW="7074123" imgH="344874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6350"/>
                        <a:ext cx="7029450" cy="342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AEC7A99-2125-423E-85D8-1BBBC3C99E91}" type="slidenum">
              <a:rPr lang="en-US" altLang="zh-CN" sz="1200"/>
              <a:pPr>
                <a:spcAft>
                  <a:spcPct val="0"/>
                </a:spcAft>
                <a:buClrTx/>
                <a:buFontTx/>
                <a:buNone/>
              </a:pPr>
              <a:t>69</a:t>
            </a:fld>
            <a:endParaRPr lang="en-US" altLang="zh-CN" sz="1200"/>
          </a:p>
        </p:txBody>
      </p:sp>
      <p:sp>
        <p:nvSpPr>
          <p:cNvPr id="7475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12 String Manipulation Functions</a:t>
            </a:r>
          </a:p>
        </p:txBody>
      </p:sp>
      <p:sp>
        <p:nvSpPr>
          <p:cNvPr id="74756" name="Rectangle 3"/>
          <p:cNvSpPr>
            <a:spLocks noGrp="1" noChangeArrowheads="1"/>
          </p:cNvSpPr>
          <p:nvPr>
            <p:ph type="body" idx="1"/>
          </p:nvPr>
        </p:nvSpPr>
        <p:spPr>
          <a:xfrm>
            <a:off x="152400" y="1646238"/>
            <a:ext cx="8839200" cy="3382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rPr>
              <a:t>&lt;cstring&gt;</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操纵字符串数据</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比较字符串</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字符和字符串查找</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字符串分隔</a:t>
            </a: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3244165-C349-48E3-8A7C-B8488E65BE26}" type="slidenum">
              <a:rPr lang="en-US" altLang="zh-CN" sz="1200"/>
              <a:pPr>
                <a:spcAft>
                  <a:spcPct val="0"/>
                </a:spcAft>
                <a:buClrTx/>
                <a:buFontTx/>
                <a:buNone/>
              </a:pPr>
              <a:t>7</a:t>
            </a:fld>
            <a:endParaRPr lang="en-US" altLang="zh-CN" sz="1200"/>
          </a:p>
        </p:txBody>
      </p:sp>
      <p:sp>
        <p:nvSpPr>
          <p:cNvPr id="11267" name="Rectangle 2"/>
          <p:cNvSpPr>
            <a:spLocks noRot="1" noChangeArrowheads="1"/>
          </p:cNvSpPr>
          <p:nvPr/>
        </p:nvSpPr>
        <p:spPr bwMode="auto">
          <a:xfrm>
            <a:off x="1042988" y="1828800"/>
            <a:ext cx="7777162" cy="8651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声明指针变量时，没有在指针变量前面加上 “ * ”。</a:t>
            </a:r>
          </a:p>
        </p:txBody>
      </p:sp>
      <p:sp>
        <p:nvSpPr>
          <p:cNvPr id="11268" name="Rectangle 3"/>
          <p:cNvSpPr>
            <a:spLocks noRot="1" noChangeArrowheads="1"/>
          </p:cNvSpPr>
          <p:nvPr/>
        </p:nvSpPr>
        <p:spPr bwMode="auto">
          <a:xfrm>
            <a:off x="971550" y="3198813"/>
            <a:ext cx="7850188" cy="9366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良好编程习惯：</a:t>
            </a:r>
            <a:r>
              <a:rPr lang="zh-CN" altLang="en-US" sz="2800" b="1">
                <a:solidFill>
                  <a:srgbClr val="051AB3"/>
                </a:solidFill>
                <a:latin typeface="Arial Narrow" panose="020B0606020202030204" pitchFamily="34" charset="0"/>
                <a:ea typeface="黑体" panose="02010609060101010101" pitchFamily="49" charset="-122"/>
              </a:rPr>
              <a:t>在指针变量名中包含字母 </a:t>
            </a:r>
            <a:r>
              <a:rPr lang="en-US" altLang="zh-CN" sz="2800" b="1">
                <a:solidFill>
                  <a:srgbClr val="051AB3"/>
                </a:solidFill>
                <a:latin typeface="Arial Narrow" panose="020B0606020202030204" pitchFamily="34" charset="0"/>
                <a:ea typeface="黑体" panose="02010609060101010101" pitchFamily="49" charset="-122"/>
              </a:rPr>
              <a:t>Ptr</a:t>
            </a:r>
            <a:r>
              <a:rPr lang="zh-CN" altLang="en-US" sz="2800" b="1">
                <a:solidFill>
                  <a:srgbClr val="051AB3"/>
                </a:solidFill>
                <a:latin typeface="Arial Narrow" panose="020B0606020202030204" pitchFamily="34" charset="0"/>
                <a:ea typeface="黑体" panose="02010609060101010101" pitchFamily="49" charset="-122"/>
              </a:rPr>
              <a:t>能够更清楚地表示这个变量是指针变量。</a:t>
            </a:r>
          </a:p>
        </p:txBody>
      </p:sp>
      <p:sp>
        <p:nvSpPr>
          <p:cNvPr id="11269" name="Rectangle 4"/>
          <p:cNvSpPr>
            <a:spLocks noRot="1" noChangeArrowheads="1"/>
          </p:cNvSpPr>
          <p:nvPr/>
        </p:nvSpPr>
        <p:spPr bwMode="auto">
          <a:xfrm>
            <a:off x="971550" y="4854575"/>
            <a:ext cx="7850188" cy="93503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错误预防技巧：</a:t>
            </a:r>
            <a:r>
              <a:rPr lang="zh-CN" altLang="en-US" sz="2800" b="1">
                <a:solidFill>
                  <a:srgbClr val="051AB3"/>
                </a:solidFill>
                <a:latin typeface="Arial Narrow" panose="020B0606020202030204" pitchFamily="34" charset="0"/>
                <a:ea typeface="黑体" panose="02010609060101010101" pitchFamily="49" charset="-122"/>
              </a:rPr>
              <a:t>指针初始化是为了防止指向未知的、未经初始化的甚至是系统使用的内存区域。</a:t>
            </a:r>
          </a:p>
        </p:txBody>
      </p:sp>
      <p:pic>
        <p:nvPicPr>
          <p:cNvPr id="112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86055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3270250"/>
            <a:ext cx="84455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 y="4926013"/>
            <a:ext cx="7540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3" name="Rectangle 8"/>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Pointer Variable Declarations and Initialization</a:t>
            </a:r>
          </a:p>
        </p:txBody>
      </p:sp>
    </p:spTree>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3D85F07-21ED-4482-8F55-410137C91899}" type="slidenum">
              <a:rPr lang="en-US" altLang="zh-CN" sz="1200"/>
              <a:pPr>
                <a:spcAft>
                  <a:spcPct val="0"/>
                </a:spcAft>
                <a:buClrTx/>
                <a:buFontTx/>
                <a:buNone/>
              </a:pPr>
              <a:t>70</a:t>
            </a:fld>
            <a:endParaRPr lang="en-US" altLang="zh-CN" sz="1200"/>
          </a:p>
        </p:txBody>
      </p:sp>
      <p:sp>
        <p:nvSpPr>
          <p:cNvPr id="75779" name="Rectangle 2"/>
          <p:cNvSpPr>
            <a:spLocks noGrp="1" noChangeArrowheads="1"/>
          </p:cNvSpPr>
          <p:nvPr>
            <p:ph type="title"/>
          </p:nvPr>
        </p:nvSpPr>
        <p:spPr>
          <a:xfrm>
            <a:off x="174625" y="623888"/>
            <a:ext cx="8748713" cy="900112"/>
          </a:xfrm>
        </p:spPr>
        <p:txBody>
          <a:bodyPr/>
          <a:lstStyle/>
          <a:p>
            <a:pPr eaLnBrk="1" hangingPunct="1"/>
            <a:r>
              <a:rPr lang="en-US" altLang="zh-CN" smtClean="0">
                <a:ea typeface="宋体" panose="02010600030101010101" pitchFamily="2" charset="-122"/>
              </a:rPr>
              <a:t>(1) </a:t>
            </a:r>
            <a:r>
              <a:rPr lang="zh-CN" altLang="en-US" smtClean="0">
                <a:ea typeface="宋体" panose="02010600030101010101" pitchFamily="2" charset="-122"/>
              </a:rPr>
              <a:t>字符和基于指针的字符串</a:t>
            </a:r>
          </a:p>
        </p:txBody>
      </p:sp>
      <p:sp>
        <p:nvSpPr>
          <p:cNvPr id="75780" name="Rectangle 3"/>
          <p:cNvSpPr>
            <a:spLocks noGrp="1" noChangeArrowheads="1"/>
          </p:cNvSpPr>
          <p:nvPr>
            <p:ph type="body" idx="1"/>
          </p:nvPr>
        </p:nvSpPr>
        <p:spPr>
          <a:xfrm>
            <a:off x="174625" y="1752600"/>
            <a:ext cx="8748713" cy="4648200"/>
          </a:xfrm>
        </p:spPr>
        <p:txBody>
          <a:bodyPr/>
          <a:lstStyle/>
          <a:p>
            <a:pPr eaLnBrk="1" hangingPunct="1"/>
            <a:r>
              <a:rPr lang="en-US" altLang="zh-CN" dirty="0" smtClean="0">
                <a:ea typeface="宋体" panose="02010600030101010101" pitchFamily="2" charset="-122"/>
              </a:rPr>
              <a:t>Character constant</a:t>
            </a:r>
          </a:p>
          <a:p>
            <a:pPr lvl="1" eaLnBrk="1" hangingPunct="1"/>
            <a:r>
              <a:rPr lang="en-US" altLang="zh-CN" dirty="0" smtClean="0">
                <a:ea typeface="宋体" panose="02010600030101010101" pitchFamily="2" charset="-122"/>
              </a:rPr>
              <a:t>Integer value represented as character in single quotes</a:t>
            </a:r>
          </a:p>
          <a:p>
            <a:pPr lvl="2" eaLnBrk="1" hangingPunct="1"/>
            <a:r>
              <a:rPr lang="en-US" altLang="zh-CN" dirty="0" smtClean="0">
                <a:ea typeface="宋体" panose="02010600030101010101" pitchFamily="2" charset="-122"/>
              </a:rPr>
              <a:t>Example</a:t>
            </a:r>
          </a:p>
          <a:p>
            <a:pPr marL="1543050" lvl="3" indent="0" eaLnBrk="1" hangingPunct="1">
              <a:buNone/>
            </a:pPr>
            <a:r>
              <a:rPr lang="en-US" altLang="zh-CN" sz="2000" dirty="0" smtClean="0">
                <a:solidFill>
                  <a:schemeClr val="tx1">
                    <a:lumMod val="95000"/>
                    <a:lumOff val="5000"/>
                  </a:schemeClr>
                </a:solidFill>
                <a:latin typeface="Lucida Console" panose="020B0609040504020204" pitchFamily="49" charset="0"/>
                <a:ea typeface="宋体" panose="02010600030101010101" pitchFamily="2" charset="-122"/>
              </a:rPr>
              <a:t>'z'</a:t>
            </a:r>
            <a:r>
              <a:rPr lang="en-US" altLang="zh-CN" sz="2000" dirty="0" smtClean="0">
                <a:solidFill>
                  <a:schemeClr val="tx1">
                    <a:lumMod val="95000"/>
                    <a:lumOff val="5000"/>
                  </a:schemeClr>
                </a:solidFill>
                <a:ea typeface="宋体" panose="02010600030101010101" pitchFamily="2" charset="-122"/>
              </a:rPr>
              <a:t> is integer value of </a:t>
            </a:r>
            <a:r>
              <a:rPr lang="en-US" altLang="zh-CN" sz="2000" dirty="0" smtClean="0">
                <a:solidFill>
                  <a:schemeClr val="tx1">
                    <a:lumMod val="95000"/>
                    <a:lumOff val="5000"/>
                  </a:schemeClr>
                </a:solidFill>
                <a:latin typeface="Lucida Console" panose="020B0609040504020204" pitchFamily="49" charset="0"/>
                <a:ea typeface="宋体" panose="02010600030101010101" pitchFamily="2" charset="-122"/>
              </a:rPr>
              <a:t>z</a:t>
            </a:r>
          </a:p>
          <a:p>
            <a:pPr marL="2000250" lvl="4" indent="0" eaLnBrk="1" hangingPunct="1">
              <a:buNone/>
            </a:pPr>
            <a:r>
              <a:rPr lang="en-US" altLang="zh-CN" sz="2000" dirty="0" smtClean="0">
                <a:solidFill>
                  <a:schemeClr val="tx1">
                    <a:lumMod val="95000"/>
                    <a:lumOff val="5000"/>
                  </a:schemeClr>
                </a:solidFill>
                <a:latin typeface="Lucida Console" panose="020B0609040504020204" pitchFamily="49" charset="0"/>
                <a:ea typeface="宋体" panose="02010600030101010101" pitchFamily="2" charset="-122"/>
              </a:rPr>
              <a:t>122</a:t>
            </a:r>
            <a:r>
              <a:rPr lang="en-US" altLang="zh-CN" sz="2000" dirty="0" smtClean="0">
                <a:solidFill>
                  <a:schemeClr val="tx1">
                    <a:lumMod val="95000"/>
                    <a:lumOff val="5000"/>
                  </a:schemeClr>
                </a:solidFill>
                <a:ea typeface="宋体" panose="02010600030101010101" pitchFamily="2" charset="-122"/>
              </a:rPr>
              <a:t> in ASCII</a:t>
            </a:r>
          </a:p>
          <a:p>
            <a:pPr marL="1543050" lvl="3" indent="0" eaLnBrk="1" hangingPunct="1">
              <a:buNone/>
            </a:pPr>
            <a:r>
              <a:rPr lang="en-US" altLang="zh-CN" sz="2000" dirty="0" smtClean="0">
                <a:solidFill>
                  <a:schemeClr val="tx1">
                    <a:lumMod val="95000"/>
                    <a:lumOff val="5000"/>
                  </a:schemeClr>
                </a:solidFill>
                <a:latin typeface="Lucida Console" panose="020B0609040504020204" pitchFamily="49" charset="0"/>
                <a:ea typeface="宋体" panose="02010600030101010101" pitchFamily="2" charset="-122"/>
              </a:rPr>
              <a:t>'\n'</a:t>
            </a:r>
            <a:r>
              <a:rPr lang="en-US" altLang="zh-CN" sz="2000" dirty="0" smtClean="0">
                <a:solidFill>
                  <a:schemeClr val="tx1">
                    <a:lumMod val="95000"/>
                    <a:lumOff val="5000"/>
                  </a:schemeClr>
                </a:solidFill>
                <a:ea typeface="宋体" panose="02010600030101010101" pitchFamily="2" charset="-122"/>
              </a:rPr>
              <a:t> is integer value of newline</a:t>
            </a:r>
          </a:p>
          <a:p>
            <a:pPr marL="2000250" lvl="4" indent="0" eaLnBrk="1" hangingPunct="1">
              <a:buNone/>
            </a:pPr>
            <a:r>
              <a:rPr lang="en-US" altLang="zh-CN" sz="2000" dirty="0" smtClean="0">
                <a:solidFill>
                  <a:schemeClr val="tx1">
                    <a:lumMod val="95000"/>
                    <a:lumOff val="5000"/>
                  </a:schemeClr>
                </a:solidFill>
                <a:latin typeface="Lucida Console" panose="020B0609040504020204" pitchFamily="49" charset="0"/>
                <a:ea typeface="宋体" panose="02010600030101010101" pitchFamily="2" charset="-122"/>
              </a:rPr>
              <a:t>10</a:t>
            </a:r>
            <a:r>
              <a:rPr lang="en-US" altLang="zh-CN" sz="2000" dirty="0" smtClean="0">
                <a:solidFill>
                  <a:schemeClr val="tx1">
                    <a:lumMod val="95000"/>
                    <a:lumOff val="5000"/>
                  </a:schemeClr>
                </a:solidFill>
                <a:ea typeface="宋体" panose="02010600030101010101" pitchFamily="2" charset="-122"/>
              </a:rPr>
              <a:t> in ASCII</a:t>
            </a:r>
          </a:p>
        </p:txBody>
      </p:sp>
    </p:spTree>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072AEEF-7BE7-42A4-833C-068CB85BF1C7}" type="slidenum">
              <a:rPr lang="en-US" altLang="zh-CN" sz="1200"/>
              <a:pPr>
                <a:spcAft>
                  <a:spcPct val="0"/>
                </a:spcAft>
                <a:buClrTx/>
                <a:buFontTx/>
                <a:buNone/>
              </a:pPr>
              <a:t>71</a:t>
            </a:fld>
            <a:endParaRPr lang="en-US" altLang="zh-CN" sz="1200"/>
          </a:p>
        </p:txBody>
      </p:sp>
      <p:sp>
        <p:nvSpPr>
          <p:cNvPr id="76803" name="Rectangle 3"/>
          <p:cNvSpPr>
            <a:spLocks noGrp="1" noChangeArrowheads="1"/>
          </p:cNvSpPr>
          <p:nvPr>
            <p:ph type="body" idx="1"/>
          </p:nvPr>
        </p:nvSpPr>
        <p:spPr>
          <a:xfrm>
            <a:off x="533400" y="1066800"/>
            <a:ext cx="8001000" cy="5059363"/>
          </a:xfrm>
        </p:spPr>
        <p:txBody>
          <a:bodyPr/>
          <a:lstStyle/>
          <a:p>
            <a:pPr marL="533400" indent="-533400" eaLnBrk="1" hangingPunct="1"/>
            <a:r>
              <a:rPr lang="en-US" altLang="zh-CN" dirty="0" smtClean="0">
                <a:ea typeface="宋体" panose="02010600030101010101" pitchFamily="2" charset="-122"/>
              </a:rPr>
              <a:t>String</a:t>
            </a:r>
          </a:p>
          <a:p>
            <a:pPr marL="876300" lvl="1" indent="-419100" eaLnBrk="1" hangingPunct="1"/>
            <a:r>
              <a:rPr lang="en-US" altLang="zh-CN" dirty="0" smtClean="0">
                <a:ea typeface="宋体" panose="02010600030101010101" pitchFamily="2" charset="-122"/>
              </a:rPr>
              <a:t>Series of characters treated as single unit</a:t>
            </a:r>
          </a:p>
          <a:p>
            <a:pPr marL="876300" lvl="1" indent="-419100" eaLnBrk="1" hangingPunct="1"/>
            <a:r>
              <a:rPr lang="en-US" altLang="zh-CN" dirty="0" smtClean="0">
                <a:ea typeface="宋体" panose="02010600030101010101" pitchFamily="2" charset="-122"/>
              </a:rPr>
              <a:t>Can include letters, digits, special characters  </a:t>
            </a:r>
            <a:r>
              <a:rPr lang="en-US" altLang="zh-CN" dirty="0" smtClean="0">
                <a:latin typeface="Lucida Console" panose="020B0609040504020204" pitchFamily="49" charset="0"/>
                <a:ea typeface="宋体" panose="02010600030101010101" pitchFamily="2" charset="-122"/>
              </a:rPr>
              <a:t>+</a:t>
            </a:r>
            <a:r>
              <a:rPr lang="en-US" altLang="zh-CN" dirty="0" smtClean="0">
                <a:ea typeface="宋体" panose="02010600030101010101" pitchFamily="2" charset="-122"/>
              </a:rPr>
              <a:t>, </a:t>
            </a:r>
            <a:r>
              <a:rPr lang="en-US" altLang="zh-CN" dirty="0" smtClean="0">
                <a:latin typeface="Lucida Console" panose="020B0609040504020204" pitchFamily="49" charset="0"/>
                <a:ea typeface="宋体" panose="02010600030101010101" pitchFamily="2" charset="-122"/>
              </a:rPr>
              <a:t>-</a:t>
            </a:r>
            <a:r>
              <a:rPr lang="en-US" altLang="zh-CN" dirty="0" smtClean="0">
                <a:ea typeface="宋体" panose="02010600030101010101" pitchFamily="2" charset="-122"/>
              </a:rPr>
              <a:t>, </a:t>
            </a:r>
            <a:r>
              <a:rPr lang="en-US" altLang="zh-CN" dirty="0" smtClean="0">
                <a:latin typeface="Lucida Console" panose="020B0609040504020204" pitchFamily="49" charset="0"/>
                <a:ea typeface="宋体" panose="02010600030101010101" pitchFamily="2" charset="-122"/>
              </a:rPr>
              <a:t>*</a:t>
            </a:r>
            <a:r>
              <a:rPr lang="en-US" altLang="zh-CN" dirty="0" smtClean="0">
                <a:ea typeface="宋体" panose="02010600030101010101" pitchFamily="2" charset="-122"/>
              </a:rPr>
              <a:t>, ...</a:t>
            </a:r>
          </a:p>
          <a:p>
            <a:pPr marL="876300" lvl="1" indent="-419100" eaLnBrk="1" hangingPunct="1"/>
            <a:r>
              <a:rPr lang="en-US" altLang="zh-CN" dirty="0" smtClean="0">
                <a:ea typeface="宋体" panose="02010600030101010101" pitchFamily="2" charset="-122"/>
              </a:rPr>
              <a:t>String literal (string constants)</a:t>
            </a:r>
          </a:p>
          <a:p>
            <a:pPr marL="1295400" lvl="2" indent="-381000" eaLnBrk="1" hangingPunct="1"/>
            <a:r>
              <a:rPr lang="en-US" altLang="zh-CN" dirty="0" smtClean="0">
                <a:ea typeface="宋体" panose="02010600030101010101" pitchFamily="2" charset="-122"/>
              </a:rPr>
              <a:t>Enclosed in double quotes, for example</a:t>
            </a:r>
            <a:r>
              <a:rPr lang="en-US" altLang="zh-CN" dirty="0" smtClean="0">
                <a:ea typeface="宋体" panose="02010600030101010101" pitchFamily="2" charset="-122"/>
              </a:rPr>
              <a:t>:</a:t>
            </a:r>
          </a:p>
          <a:p>
            <a:pPr marL="1701800" lvl="4" indent="-381000" eaLnBrk="1" hangingPunct="1">
              <a:buFont typeface="Wingdings 2" panose="05020102010507070707" pitchFamily="18" charset="2"/>
              <a:buNone/>
            </a:pPr>
            <a:r>
              <a:rPr lang="en-US" altLang="zh-CN" dirty="0" smtClean="0">
                <a:solidFill>
                  <a:schemeClr val="tx1">
                    <a:lumMod val="95000"/>
                    <a:lumOff val="5000"/>
                  </a:schemeClr>
                </a:solidFill>
                <a:latin typeface="Lucida Console" panose="020B0609040504020204" pitchFamily="49" charset="0"/>
                <a:ea typeface="宋体" panose="02010600030101010101" pitchFamily="2" charset="-122"/>
              </a:rPr>
              <a:t>"I like C++“</a:t>
            </a:r>
          </a:p>
          <a:p>
            <a:pPr marL="1295400" lvl="2" indent="-381000" eaLnBrk="1" hangingPunct="1"/>
            <a:r>
              <a:rPr lang="en-US" altLang="zh-CN" dirty="0" smtClean="0">
                <a:ea typeface="宋体" panose="02010600030101010101" pitchFamily="2" charset="-122"/>
              </a:rPr>
              <a:t>Have </a:t>
            </a:r>
            <a:r>
              <a:rPr lang="en-US" altLang="zh-CN" dirty="0" smtClean="0">
                <a:latin typeface="Lucida Console" panose="020B0609040504020204" pitchFamily="49" charset="0"/>
                <a:ea typeface="宋体" panose="02010600030101010101" pitchFamily="2" charset="-122"/>
              </a:rPr>
              <a:t>static</a:t>
            </a:r>
            <a:r>
              <a:rPr lang="en-US" altLang="zh-CN" dirty="0" smtClean="0">
                <a:ea typeface="宋体" panose="02010600030101010101" pitchFamily="2" charset="-122"/>
              </a:rPr>
              <a:t> storage class</a:t>
            </a:r>
          </a:p>
          <a:p>
            <a:pPr marL="876300" lvl="1" indent="-419100" eaLnBrk="1" hangingPunct="1"/>
            <a:r>
              <a:rPr lang="en-US" altLang="zh-CN" dirty="0" smtClean="0">
                <a:ea typeface="宋体" panose="02010600030101010101" pitchFamily="2" charset="-122"/>
              </a:rPr>
              <a:t>Array of characters, ends with null character </a:t>
            </a:r>
            <a:r>
              <a:rPr lang="en-US" altLang="zh-CN" dirty="0" smtClean="0">
                <a:latin typeface="Lucida Console" panose="020B0609040504020204" pitchFamily="49" charset="0"/>
                <a:ea typeface="宋体" panose="02010600030101010101" pitchFamily="2" charset="-122"/>
              </a:rPr>
              <a:t>'\0'</a:t>
            </a:r>
          </a:p>
          <a:p>
            <a:pPr marL="876300" lvl="1" indent="-419100" eaLnBrk="1" hangingPunct="1"/>
            <a:r>
              <a:rPr lang="en-US" altLang="zh-CN" dirty="0" smtClean="0">
                <a:ea typeface="宋体" panose="02010600030101010101" pitchFamily="2" charset="-122"/>
              </a:rPr>
              <a:t>String is constant pointer</a:t>
            </a:r>
          </a:p>
          <a:p>
            <a:pPr marL="1295400" lvl="2" indent="-381000" eaLnBrk="1" hangingPunct="1"/>
            <a:r>
              <a:rPr lang="en-US" altLang="zh-CN" dirty="0" smtClean="0">
                <a:ea typeface="宋体" panose="02010600030101010101" pitchFamily="2" charset="-122"/>
              </a:rPr>
              <a:t>Pointer to string</a:t>
            </a:r>
            <a:r>
              <a:rPr lang="en-US" altLang="zh-CN" dirty="0" smtClean="0">
                <a:latin typeface="Arial" panose="020B0604020202020204" pitchFamily="34" charset="0"/>
                <a:ea typeface="宋体" panose="02010600030101010101" pitchFamily="2" charset="-122"/>
              </a:rPr>
              <a:t>’</a:t>
            </a:r>
            <a:r>
              <a:rPr lang="en-US" altLang="zh-CN" dirty="0" smtClean="0">
                <a:ea typeface="宋体" panose="02010600030101010101" pitchFamily="2" charset="-122"/>
              </a:rPr>
              <a:t>s first character</a:t>
            </a:r>
          </a:p>
          <a:p>
            <a:pPr marL="1371600" lvl="3" indent="0" eaLnBrk="1" hangingPunct="1">
              <a:buNone/>
            </a:pPr>
            <a:r>
              <a:rPr lang="en-US" altLang="zh-CN" dirty="0" smtClean="0">
                <a:solidFill>
                  <a:schemeClr val="tx1">
                    <a:lumMod val="95000"/>
                    <a:lumOff val="5000"/>
                  </a:schemeClr>
                </a:solidFill>
                <a:ea typeface="宋体" panose="02010600030101010101" pitchFamily="2" charset="-122"/>
              </a:rPr>
              <a:t>Like arrays</a:t>
            </a:r>
          </a:p>
        </p:txBody>
      </p:sp>
    </p:spTree>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46A210D-9969-4D58-8E88-C85028004DDD}" type="slidenum">
              <a:rPr lang="en-US" altLang="zh-CN" sz="1200"/>
              <a:pPr>
                <a:spcAft>
                  <a:spcPct val="0"/>
                </a:spcAft>
                <a:buClrTx/>
                <a:buFontTx/>
                <a:buNone/>
              </a:pPr>
              <a:t>72</a:t>
            </a:fld>
            <a:endParaRPr lang="en-US" altLang="zh-CN" sz="1200"/>
          </a:p>
        </p:txBody>
      </p:sp>
      <p:sp>
        <p:nvSpPr>
          <p:cNvPr id="77827" name="Rectangle 3"/>
          <p:cNvSpPr>
            <a:spLocks noGrp="1" noChangeArrowheads="1"/>
          </p:cNvSpPr>
          <p:nvPr>
            <p:ph type="body" idx="1"/>
          </p:nvPr>
        </p:nvSpPr>
        <p:spPr>
          <a:xfrm>
            <a:off x="228600" y="1143000"/>
            <a:ext cx="8748713" cy="4953000"/>
          </a:xfrm>
        </p:spPr>
        <p:txBody>
          <a:bodyPr/>
          <a:lstStyle/>
          <a:p>
            <a:pPr eaLnBrk="1" hangingPunct="1"/>
            <a:r>
              <a:rPr lang="en-US" altLang="zh-CN" smtClean="0">
                <a:ea typeface="宋体" panose="02010600030101010101" pitchFamily="2" charset="-122"/>
              </a:rPr>
              <a:t>String assignment</a:t>
            </a:r>
          </a:p>
          <a:p>
            <a:pPr lvl="1" eaLnBrk="1" hangingPunct="1"/>
            <a:r>
              <a:rPr lang="en-US" altLang="zh-CN" smtClean="0">
                <a:ea typeface="宋体" panose="02010600030101010101" pitchFamily="2" charset="-122"/>
              </a:rPr>
              <a:t>Character array</a:t>
            </a:r>
          </a:p>
          <a:p>
            <a:pPr lvl="2" eaLnBrk="1" hangingPunct="1"/>
            <a:r>
              <a:rPr lang="en-US" altLang="zh-CN" smtClean="0">
                <a:solidFill>
                  <a:srgbClr val="0066FF"/>
                </a:solidFill>
                <a:latin typeface="Lucida Console" panose="020B0609040504020204" pitchFamily="49" charset="0"/>
                <a:ea typeface="宋体" panose="02010600030101010101" pitchFamily="2" charset="-122"/>
              </a:rPr>
              <a:t>char</a:t>
            </a:r>
            <a:r>
              <a:rPr lang="en-US" altLang="zh-CN" smtClean="0">
                <a:latin typeface="Lucida Console" panose="020B0609040504020204" pitchFamily="49" charset="0"/>
                <a:ea typeface="宋体" panose="02010600030101010101" pitchFamily="2" charset="-122"/>
              </a:rPr>
              <a:t> color[] = </a:t>
            </a:r>
            <a:r>
              <a:rPr lang="en-US" altLang="zh-CN" smtClean="0">
                <a:solidFill>
                  <a:srgbClr val="0099FF"/>
                </a:solidFill>
                <a:latin typeface="Lucida Console" panose="020B0609040504020204" pitchFamily="49" charset="0"/>
                <a:ea typeface="宋体" panose="02010600030101010101" pitchFamily="2" charset="-122"/>
              </a:rPr>
              <a:t>"blue"</a:t>
            </a:r>
            <a:r>
              <a:rPr lang="en-US" altLang="zh-CN" smtClean="0">
                <a:latin typeface="Lucida Console" panose="020B0609040504020204" pitchFamily="49" charset="0"/>
                <a:ea typeface="宋体" panose="02010600030101010101" pitchFamily="2" charset="-122"/>
              </a:rPr>
              <a:t>;</a:t>
            </a:r>
            <a:r>
              <a:rPr lang="en-US" altLang="zh-CN" smtClean="0">
                <a:ea typeface="宋体" panose="02010600030101010101" pitchFamily="2" charset="-122"/>
              </a:rPr>
              <a:t> </a:t>
            </a:r>
          </a:p>
          <a:p>
            <a:pPr lvl="3" eaLnBrk="1" hangingPunct="1"/>
            <a:r>
              <a:rPr lang="en-US" altLang="zh-CN" smtClean="0">
                <a:ea typeface="宋体" panose="02010600030101010101" pitchFamily="2" charset="-122"/>
              </a:rPr>
              <a:t>Creates 5 element </a:t>
            </a:r>
            <a:r>
              <a:rPr lang="en-US" altLang="zh-CN" smtClean="0">
                <a:latin typeface="Lucida Console" panose="020B0609040504020204" pitchFamily="49" charset="0"/>
                <a:ea typeface="宋体" panose="02010600030101010101" pitchFamily="2" charset="-122"/>
              </a:rPr>
              <a:t>char</a:t>
            </a:r>
            <a:r>
              <a:rPr lang="en-US" altLang="zh-CN" smtClean="0">
                <a:ea typeface="宋体" panose="02010600030101010101" pitchFamily="2" charset="-122"/>
              </a:rPr>
              <a:t> array </a:t>
            </a:r>
            <a:r>
              <a:rPr lang="en-US" altLang="zh-CN" smtClean="0">
                <a:latin typeface="Lucida Console" panose="020B0609040504020204" pitchFamily="49" charset="0"/>
                <a:ea typeface="宋体" panose="02010600030101010101" pitchFamily="2" charset="-122"/>
              </a:rPr>
              <a:t>color</a:t>
            </a:r>
            <a:r>
              <a:rPr lang="en-US" altLang="zh-CN" smtClean="0">
                <a:ea typeface="宋体" panose="02010600030101010101" pitchFamily="2" charset="-122"/>
              </a:rPr>
              <a:t> </a:t>
            </a:r>
          </a:p>
          <a:p>
            <a:pPr lvl="4" eaLnBrk="1" hangingPunct="1"/>
            <a:r>
              <a:rPr lang="en-US" altLang="zh-CN" smtClean="0">
                <a:ea typeface="宋体" panose="02010600030101010101" pitchFamily="2" charset="-122"/>
              </a:rPr>
              <a:t>Last element is </a:t>
            </a:r>
            <a:r>
              <a:rPr lang="en-US" altLang="zh-CN" smtClean="0">
                <a:solidFill>
                  <a:srgbClr val="0099FF"/>
                </a:solidFill>
                <a:latin typeface="Lucida Console" panose="020B0609040504020204" pitchFamily="49" charset="0"/>
                <a:ea typeface="宋体" panose="02010600030101010101" pitchFamily="2" charset="-122"/>
              </a:rPr>
              <a:t>'\0'</a:t>
            </a:r>
          </a:p>
          <a:p>
            <a:pPr lvl="1" eaLnBrk="1" hangingPunct="1"/>
            <a:r>
              <a:rPr lang="en-US" altLang="zh-CN" smtClean="0">
                <a:ea typeface="宋体" panose="02010600030101010101" pitchFamily="2" charset="-122"/>
              </a:rPr>
              <a:t>Alternative for character array</a:t>
            </a:r>
          </a:p>
          <a:p>
            <a:pPr lvl="2" eaLnBrk="1" hangingPunct="1"/>
            <a:r>
              <a:rPr lang="en-US" altLang="zh-CN" sz="1800" smtClean="0">
                <a:solidFill>
                  <a:srgbClr val="0066FF"/>
                </a:solidFill>
                <a:latin typeface="Lucida Console" panose="020B0609040504020204" pitchFamily="49" charset="0"/>
                <a:ea typeface="宋体" panose="02010600030101010101" pitchFamily="2" charset="-122"/>
              </a:rPr>
              <a:t>char</a:t>
            </a:r>
            <a:r>
              <a:rPr lang="en-US" altLang="zh-CN" sz="1800" smtClean="0">
                <a:latin typeface="Lucida Console" panose="020B0609040504020204" pitchFamily="49" charset="0"/>
                <a:ea typeface="宋体" panose="02010600030101010101" pitchFamily="2" charset="-122"/>
              </a:rPr>
              <a:t> color[] = { </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solidFill>
                  <a:srgbClr val="0099FF"/>
                </a:solidFill>
                <a:latin typeface="Lucida Console" panose="020B0609040504020204" pitchFamily="49" charset="0"/>
                <a:ea typeface="宋体" panose="02010600030101010101" pitchFamily="2" charset="-122"/>
              </a:rPr>
              <a:t>b</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latin typeface="Lucida Console" panose="020B0609040504020204" pitchFamily="49" charset="0"/>
                <a:ea typeface="宋体" panose="02010600030101010101" pitchFamily="2" charset="-122"/>
              </a:rPr>
              <a:t>, </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solidFill>
                  <a:srgbClr val="0099FF"/>
                </a:solidFill>
                <a:latin typeface="Lucida Console" panose="020B0609040504020204" pitchFamily="49" charset="0"/>
                <a:ea typeface="宋体" panose="02010600030101010101" pitchFamily="2" charset="-122"/>
              </a:rPr>
              <a:t>l</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latin typeface="Lucida Console" panose="020B0609040504020204" pitchFamily="49" charset="0"/>
                <a:ea typeface="宋体" panose="02010600030101010101" pitchFamily="2" charset="-122"/>
              </a:rPr>
              <a:t>, </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solidFill>
                  <a:srgbClr val="0099FF"/>
                </a:solidFill>
                <a:latin typeface="Lucida Console" panose="020B0609040504020204" pitchFamily="49" charset="0"/>
                <a:ea typeface="宋体" panose="02010600030101010101" pitchFamily="2" charset="-122"/>
              </a:rPr>
              <a:t>u</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latin typeface="Lucida Console" panose="020B0609040504020204" pitchFamily="49" charset="0"/>
                <a:ea typeface="宋体" panose="02010600030101010101" pitchFamily="2" charset="-122"/>
              </a:rPr>
              <a:t>, </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solidFill>
                  <a:srgbClr val="0099FF"/>
                </a:solidFill>
                <a:latin typeface="Lucida Console" panose="020B0609040504020204" pitchFamily="49" charset="0"/>
                <a:ea typeface="宋体" panose="02010600030101010101" pitchFamily="2" charset="-122"/>
              </a:rPr>
              <a:t>e</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latin typeface="Lucida Console" panose="020B0609040504020204" pitchFamily="49" charset="0"/>
                <a:ea typeface="宋体" panose="02010600030101010101" pitchFamily="2" charset="-122"/>
              </a:rPr>
              <a:t>, </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solidFill>
                  <a:srgbClr val="0099FF"/>
                </a:solidFill>
                <a:latin typeface="Lucida Console" panose="020B0609040504020204" pitchFamily="49" charset="0"/>
                <a:ea typeface="宋体" panose="02010600030101010101" pitchFamily="2" charset="-122"/>
              </a:rPr>
              <a:t>\0</a:t>
            </a:r>
            <a:r>
              <a:rPr lang="en-US" altLang="zh-CN" smtClean="0">
                <a:solidFill>
                  <a:srgbClr val="0099FF"/>
                </a:solidFill>
                <a:latin typeface="Lucida Console" panose="020B0609040504020204" pitchFamily="49" charset="0"/>
                <a:ea typeface="宋体" panose="02010600030101010101" pitchFamily="2" charset="-122"/>
              </a:rPr>
              <a:t>'</a:t>
            </a:r>
            <a:r>
              <a:rPr lang="en-US" altLang="zh-CN" sz="1800" smtClean="0">
                <a:latin typeface="Lucida Console" panose="020B0609040504020204" pitchFamily="49" charset="0"/>
                <a:ea typeface="宋体" panose="02010600030101010101" pitchFamily="2" charset="-122"/>
              </a:rPr>
              <a:t> };</a:t>
            </a:r>
          </a:p>
          <a:p>
            <a:pPr lvl="1" eaLnBrk="1" hangingPunct="1"/>
            <a:r>
              <a:rPr lang="en-US" altLang="zh-CN" smtClean="0">
                <a:ea typeface="宋体" panose="02010600030101010101" pitchFamily="2" charset="-122"/>
              </a:rPr>
              <a:t>Variable of type </a:t>
            </a:r>
            <a:r>
              <a:rPr lang="en-US" altLang="zh-CN" smtClean="0">
                <a:latin typeface="Lucida Console" panose="020B0609040504020204" pitchFamily="49" charset="0"/>
                <a:ea typeface="宋体" panose="02010600030101010101" pitchFamily="2" charset="-122"/>
              </a:rPr>
              <a:t>char *</a:t>
            </a:r>
          </a:p>
          <a:p>
            <a:pPr lvl="2" eaLnBrk="1" hangingPunct="1"/>
            <a:r>
              <a:rPr lang="en-US" altLang="zh-CN" smtClean="0">
                <a:solidFill>
                  <a:srgbClr val="0066FF"/>
                </a:solidFill>
                <a:latin typeface="Lucida Console" panose="020B0609040504020204" pitchFamily="49" charset="0"/>
                <a:ea typeface="宋体" panose="02010600030101010101" pitchFamily="2" charset="-122"/>
              </a:rPr>
              <a:t>char</a:t>
            </a:r>
            <a:r>
              <a:rPr lang="en-US" altLang="zh-CN" smtClean="0">
                <a:latin typeface="Lucida Console" panose="020B0609040504020204" pitchFamily="49" charset="0"/>
                <a:ea typeface="宋体" panose="02010600030101010101" pitchFamily="2" charset="-122"/>
              </a:rPr>
              <a:t> *colorPtr = </a:t>
            </a:r>
            <a:r>
              <a:rPr lang="en-US" altLang="zh-CN" smtClean="0">
                <a:solidFill>
                  <a:srgbClr val="0099FF"/>
                </a:solidFill>
                <a:latin typeface="Lucida Console" panose="020B0609040504020204" pitchFamily="49" charset="0"/>
                <a:ea typeface="宋体" panose="02010600030101010101" pitchFamily="2" charset="-122"/>
              </a:rPr>
              <a:t>"blue"</a:t>
            </a:r>
            <a:r>
              <a:rPr lang="en-US" altLang="zh-CN" smtClean="0">
                <a:latin typeface="Lucida Console" panose="020B0609040504020204" pitchFamily="49" charset="0"/>
                <a:ea typeface="宋体" panose="02010600030101010101" pitchFamily="2" charset="-122"/>
              </a:rPr>
              <a:t>;</a:t>
            </a:r>
          </a:p>
          <a:p>
            <a:pPr lvl="3" eaLnBrk="1" hangingPunct="1"/>
            <a:r>
              <a:rPr lang="en-US" altLang="zh-CN" smtClean="0">
                <a:ea typeface="宋体" panose="02010600030101010101" pitchFamily="2" charset="-122"/>
              </a:rPr>
              <a:t>Creates pointer </a:t>
            </a:r>
            <a:r>
              <a:rPr lang="en-US" altLang="zh-CN" smtClean="0">
                <a:latin typeface="Lucida Console" panose="020B0609040504020204" pitchFamily="49" charset="0"/>
                <a:ea typeface="宋体" panose="02010600030101010101" pitchFamily="2" charset="-122"/>
              </a:rPr>
              <a:t>colorPtr</a:t>
            </a:r>
            <a:r>
              <a:rPr lang="en-US" altLang="zh-CN" smtClean="0">
                <a:ea typeface="宋体" panose="02010600030101010101" pitchFamily="2" charset="-122"/>
              </a:rPr>
              <a:t> to letter </a:t>
            </a:r>
            <a:r>
              <a:rPr lang="en-US" altLang="zh-CN" smtClean="0">
                <a:latin typeface="Lucida Console" panose="020B0609040504020204" pitchFamily="49" charset="0"/>
                <a:ea typeface="宋体" panose="02010600030101010101" pitchFamily="2" charset="-122"/>
              </a:rPr>
              <a:t>b</a:t>
            </a:r>
            <a:r>
              <a:rPr lang="en-US" altLang="zh-CN" smtClean="0">
                <a:ea typeface="宋体" panose="02010600030101010101" pitchFamily="2" charset="-122"/>
              </a:rPr>
              <a:t> in string </a:t>
            </a:r>
            <a:r>
              <a:rPr lang="en-US" altLang="zh-CN" smtClean="0">
                <a:latin typeface="Lucida Console" panose="020B0609040504020204" pitchFamily="49" charset="0"/>
                <a:ea typeface="宋体" panose="02010600030101010101" pitchFamily="2" charset="-122"/>
              </a:rPr>
              <a:t>"blue"</a:t>
            </a:r>
          </a:p>
          <a:p>
            <a:pPr lvl="4" eaLnBrk="1" hangingPunct="1"/>
            <a:r>
              <a:rPr lang="en-US" altLang="zh-CN" smtClean="0">
                <a:latin typeface="Lucida Console" panose="020B0609040504020204" pitchFamily="49" charset="0"/>
                <a:ea typeface="宋体" panose="02010600030101010101" pitchFamily="2" charset="-122"/>
              </a:rPr>
              <a:t>"blue"</a:t>
            </a:r>
            <a:r>
              <a:rPr lang="en-US" altLang="zh-CN" smtClean="0">
                <a:ea typeface="宋体" panose="02010600030101010101" pitchFamily="2" charset="-122"/>
              </a:rPr>
              <a:t> somewhere in memory </a:t>
            </a:r>
          </a:p>
        </p:txBody>
      </p:sp>
    </p:spTree>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D3AA188-6A53-4CF3-AA2A-CD3811734CDA}" type="slidenum">
              <a:rPr lang="en-US" altLang="zh-CN" sz="1200"/>
              <a:pPr>
                <a:spcAft>
                  <a:spcPct val="0"/>
                </a:spcAft>
                <a:buClrTx/>
                <a:buFontTx/>
                <a:buNone/>
              </a:pPr>
              <a:t>73</a:t>
            </a:fld>
            <a:endParaRPr lang="en-US" altLang="zh-CN" sz="1200"/>
          </a:p>
        </p:txBody>
      </p:sp>
      <p:sp>
        <p:nvSpPr>
          <p:cNvPr id="496646" name="Rectangle 6"/>
          <p:cNvSpPr>
            <a:spLocks noRot="1" noChangeArrowheads="1"/>
          </p:cNvSpPr>
          <p:nvPr/>
        </p:nvSpPr>
        <p:spPr bwMode="auto">
          <a:xfrm>
            <a:off x="973138" y="1295400"/>
            <a:ext cx="7993062" cy="10668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如果不分配足够的内存空间来保存最后的表示结束的空字符，会引起错误。</a:t>
            </a:r>
          </a:p>
        </p:txBody>
      </p:sp>
      <p:pic>
        <p:nvPicPr>
          <p:cNvPr id="7885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35255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6650" name="Rectangle 10"/>
          <p:cNvSpPr>
            <a:spLocks noRot="1" noChangeArrowheads="1"/>
          </p:cNvSpPr>
          <p:nvPr/>
        </p:nvSpPr>
        <p:spPr bwMode="auto">
          <a:xfrm>
            <a:off x="992188" y="2743200"/>
            <a:ext cx="7993062" cy="18288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如果用数组来保存字符串，要保证数组足够的大从而可以存放最大的字符串，否则，被没有保存完全的内容会被保存到数组后面的内存中，从而引起逻辑错误。</a:t>
            </a:r>
          </a:p>
        </p:txBody>
      </p:sp>
      <p:pic>
        <p:nvPicPr>
          <p:cNvPr id="7885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80035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6646"/>
                                        </p:tgtEl>
                                        <p:attrNameLst>
                                          <p:attrName>style.visibility</p:attrName>
                                        </p:attrNameLst>
                                      </p:cBhvr>
                                      <p:to>
                                        <p:strVal val="visible"/>
                                      </p:to>
                                    </p:set>
                                    <p:animEffect transition="in" filter="fade">
                                      <p:cBhvr>
                                        <p:cTn id="7" dur="2000"/>
                                        <p:tgtEl>
                                          <p:spTgt spid="4966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6650"/>
                                        </p:tgtEl>
                                        <p:attrNameLst>
                                          <p:attrName>style.visibility</p:attrName>
                                        </p:attrNameLst>
                                      </p:cBhvr>
                                      <p:to>
                                        <p:strVal val="visible"/>
                                      </p:to>
                                    </p:set>
                                    <p:animEffect transition="in" filter="fade">
                                      <p:cBhvr>
                                        <p:cTn id="10" dur="2000"/>
                                        <p:tgtEl>
                                          <p:spTgt spid="496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6" grpId="0" animBg="1"/>
      <p:bldP spid="49665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9EDC77E-C9CD-4B0B-889F-6622EE39676B}" type="slidenum">
              <a:rPr lang="en-US" altLang="zh-CN" sz="1200"/>
              <a:pPr>
                <a:spcAft>
                  <a:spcPct val="0"/>
                </a:spcAft>
                <a:buClrTx/>
                <a:buFontTx/>
                <a:buNone/>
              </a:pPr>
              <a:t>74</a:t>
            </a:fld>
            <a:endParaRPr lang="en-US" altLang="zh-CN" sz="1200"/>
          </a:p>
        </p:txBody>
      </p:sp>
      <p:sp>
        <p:nvSpPr>
          <p:cNvPr id="79875" name="Rectangle 3"/>
          <p:cNvSpPr>
            <a:spLocks noGrp="1" noChangeArrowheads="1"/>
          </p:cNvSpPr>
          <p:nvPr>
            <p:ph type="body" idx="1"/>
          </p:nvPr>
        </p:nvSpPr>
        <p:spPr/>
        <p:txBody>
          <a:bodyPr/>
          <a:lstStyle/>
          <a:p>
            <a:pPr eaLnBrk="1" hangingPunct="1"/>
            <a:r>
              <a:rPr lang="en-US" altLang="zh-CN" dirty="0" smtClean="0">
                <a:ea typeface="宋体" panose="02010600030101010101" pitchFamily="2" charset="-122"/>
              </a:rPr>
              <a:t>Reading strings</a:t>
            </a:r>
          </a:p>
          <a:p>
            <a:pPr lvl="1" eaLnBrk="1" hangingPunct="1"/>
            <a:r>
              <a:rPr lang="en-US" altLang="zh-CN" dirty="0" smtClean="0">
                <a:ea typeface="宋体" panose="02010600030101010101" pitchFamily="2" charset="-122"/>
              </a:rPr>
              <a:t>Assign input to character array </a:t>
            </a:r>
            <a:r>
              <a:rPr lang="en-US" altLang="zh-CN" dirty="0" smtClean="0">
                <a:latin typeface="Lucida Console" panose="020B0609040504020204" pitchFamily="49" charset="0"/>
                <a:ea typeface="宋体" panose="02010600030101010101" pitchFamily="2" charset="-122"/>
              </a:rPr>
              <a:t>word[ 20 ]</a:t>
            </a:r>
          </a:p>
          <a:p>
            <a:pPr lvl="2" eaLnBrk="1" hangingPunct="1"/>
            <a:r>
              <a:rPr lang="en-US" altLang="zh-CN" dirty="0" err="1" smtClean="0">
                <a:latin typeface="Lucida Console" panose="020B0609040504020204" pitchFamily="49" charset="0"/>
                <a:ea typeface="宋体" panose="02010600030101010101" pitchFamily="2" charset="-122"/>
              </a:rPr>
              <a:t>cin</a:t>
            </a:r>
            <a:r>
              <a:rPr lang="en-US" altLang="zh-CN" dirty="0" smtClean="0">
                <a:latin typeface="Lucida Console" panose="020B0609040504020204" pitchFamily="49" charset="0"/>
                <a:ea typeface="宋体" panose="02010600030101010101" pitchFamily="2" charset="-122"/>
              </a:rPr>
              <a:t> &gt;&gt; word;</a:t>
            </a:r>
            <a:r>
              <a:rPr lang="en-US" altLang="zh-CN" dirty="0" smtClean="0">
                <a:ea typeface="宋体" panose="02010600030101010101" pitchFamily="2" charset="-122"/>
              </a:rPr>
              <a:t> </a:t>
            </a:r>
          </a:p>
          <a:p>
            <a:pPr lvl="3" eaLnBrk="1" hangingPunct="1"/>
            <a:r>
              <a:rPr lang="en-US" altLang="zh-CN" dirty="0" smtClean="0">
                <a:ea typeface="宋体" panose="02010600030101010101" pitchFamily="2" charset="-122"/>
              </a:rPr>
              <a:t>Reads characters until whitespace or EOF</a:t>
            </a:r>
          </a:p>
          <a:p>
            <a:pPr lvl="1" eaLnBrk="1" hangingPunct="1"/>
            <a:r>
              <a:rPr lang="en-US" altLang="zh-CN" dirty="0" smtClean="0">
                <a:ea typeface="宋体" panose="02010600030101010101" pitchFamily="2" charset="-122"/>
              </a:rPr>
              <a:t>String could exceed array size</a:t>
            </a:r>
          </a:p>
          <a:p>
            <a:pPr lvl="2" eaLnBrk="1" hangingPunct="1"/>
            <a:r>
              <a:rPr lang="en-US" altLang="zh-CN" dirty="0" err="1" smtClean="0">
                <a:latin typeface="Lucida Console" panose="020B0609040504020204" pitchFamily="49" charset="0"/>
                <a:ea typeface="宋体" panose="02010600030101010101" pitchFamily="2" charset="-122"/>
              </a:rPr>
              <a:t>cin</a:t>
            </a:r>
            <a:r>
              <a:rPr lang="en-US" altLang="zh-CN" dirty="0" smtClean="0">
                <a:latin typeface="Lucida Console" panose="020B0609040504020204" pitchFamily="49" charset="0"/>
                <a:ea typeface="宋体" panose="02010600030101010101" pitchFamily="2" charset="-122"/>
              </a:rPr>
              <a:t> &gt;&gt; </a:t>
            </a:r>
            <a:r>
              <a:rPr lang="en-US" altLang="zh-CN" dirty="0" err="1" smtClean="0">
                <a:latin typeface="Lucida Console" panose="020B0609040504020204" pitchFamily="49" charset="0"/>
                <a:ea typeface="宋体" panose="02010600030101010101" pitchFamily="2" charset="-122"/>
              </a:rPr>
              <a:t>setw</a:t>
            </a:r>
            <a:r>
              <a:rPr lang="en-US" altLang="zh-CN" dirty="0" smtClean="0">
                <a:latin typeface="Lucida Console" panose="020B0609040504020204" pitchFamily="49" charset="0"/>
                <a:ea typeface="宋体" panose="02010600030101010101" pitchFamily="2" charset="-122"/>
              </a:rPr>
              <a:t>( </a:t>
            </a:r>
            <a:r>
              <a:rPr lang="en-US" altLang="zh-CN" dirty="0" smtClean="0">
                <a:solidFill>
                  <a:srgbClr val="0099FF"/>
                </a:solidFill>
                <a:latin typeface="Lucida Console" panose="020B0609040504020204" pitchFamily="49" charset="0"/>
                <a:ea typeface="宋体" panose="02010600030101010101" pitchFamily="2" charset="-122"/>
              </a:rPr>
              <a:t>20</a:t>
            </a:r>
            <a:r>
              <a:rPr lang="en-US" altLang="zh-CN" dirty="0" smtClean="0">
                <a:latin typeface="Lucida Console" panose="020B0609040504020204" pitchFamily="49" charset="0"/>
                <a:ea typeface="宋体" panose="02010600030101010101" pitchFamily="2" charset="-122"/>
              </a:rPr>
              <a:t> ) &gt;&gt; word;</a:t>
            </a:r>
          </a:p>
          <a:p>
            <a:pPr lvl="3" eaLnBrk="1" hangingPunct="1"/>
            <a:r>
              <a:rPr lang="en-US" altLang="zh-CN" dirty="0" smtClean="0">
                <a:ea typeface="宋体" panose="02010600030101010101" pitchFamily="2" charset="-122"/>
              </a:rPr>
              <a:t>Reads only up to 19 characters (space reserved for </a:t>
            </a:r>
            <a:r>
              <a:rPr lang="en-US" altLang="zh-CN" dirty="0" smtClean="0">
                <a:latin typeface="Lucida Console" panose="020B0609040504020204" pitchFamily="49" charset="0"/>
                <a:ea typeface="宋体" panose="02010600030101010101" pitchFamily="2" charset="-122"/>
              </a:rPr>
              <a:t>'\0'</a:t>
            </a:r>
            <a:r>
              <a:rPr lang="en-US" altLang="zh-CN" dirty="0" smtClean="0">
                <a:ea typeface="宋体" panose="02010600030101010101" pitchFamily="2" charset="-122"/>
              </a:rPr>
              <a:t>)</a:t>
            </a:r>
          </a:p>
          <a:p>
            <a:pPr eaLnBrk="1" hangingPunct="1"/>
            <a:endParaRPr lang="en-US" altLang="zh-CN" dirty="0" smtClean="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6014DC1-8806-4C2D-9F7F-1A885E54B0BA}" type="slidenum">
              <a:rPr lang="en-US" altLang="zh-CN" sz="1200"/>
              <a:pPr>
                <a:spcAft>
                  <a:spcPct val="0"/>
                </a:spcAft>
                <a:buClrTx/>
                <a:buFontTx/>
                <a:buNone/>
              </a:pPr>
              <a:t>75</a:t>
            </a:fld>
            <a:endParaRPr lang="en-US" altLang="zh-CN" sz="1200"/>
          </a:p>
        </p:txBody>
      </p:sp>
      <p:sp>
        <p:nvSpPr>
          <p:cNvPr id="80899" name="Rectangle 3"/>
          <p:cNvSpPr>
            <a:spLocks noGrp="1" noChangeArrowheads="1"/>
          </p:cNvSpPr>
          <p:nvPr>
            <p:ph type="body" idx="1"/>
          </p:nvPr>
        </p:nvSpPr>
        <p:spPr/>
        <p:txBody>
          <a:bodyPr/>
          <a:lstStyle/>
          <a:p>
            <a:pPr eaLnBrk="1" hangingPunct="1"/>
            <a:r>
              <a:rPr lang="en-US" altLang="zh-CN" smtClean="0">
                <a:latin typeface="Lucida Console" panose="020B0609040504020204" pitchFamily="49" charset="0"/>
                <a:ea typeface="宋体" panose="02010600030101010101" pitchFamily="2" charset="-122"/>
              </a:rPr>
              <a:t>cin.getline</a:t>
            </a:r>
          </a:p>
          <a:p>
            <a:pPr lvl="1" eaLnBrk="1" hangingPunct="1"/>
            <a:r>
              <a:rPr lang="en-US" altLang="zh-CN" smtClean="0">
                <a:ea typeface="宋体" panose="02010600030101010101" pitchFamily="2" charset="-122"/>
              </a:rPr>
              <a:t>Read line of text</a:t>
            </a:r>
          </a:p>
          <a:p>
            <a:pPr lvl="2" eaLnBrk="1" hangingPunct="1"/>
            <a:r>
              <a:rPr lang="en-US" altLang="zh-CN" smtClean="0">
                <a:latin typeface="Lucida Console" panose="020B0609040504020204" pitchFamily="49" charset="0"/>
                <a:ea typeface="宋体" panose="02010600030101010101" pitchFamily="2" charset="-122"/>
              </a:rPr>
              <a:t>cin.getline( array, size, delimiter );</a:t>
            </a:r>
          </a:p>
          <a:p>
            <a:pPr lvl="3" eaLnBrk="1" hangingPunct="1"/>
            <a:r>
              <a:rPr lang="en-US" altLang="zh-CN" smtClean="0">
                <a:ea typeface="宋体" panose="02010600030101010101" pitchFamily="2" charset="-122"/>
              </a:rPr>
              <a:t>Copies input into specified </a:t>
            </a:r>
            <a:r>
              <a:rPr lang="en-US" altLang="zh-CN" smtClean="0">
                <a:latin typeface="Lucida Console" panose="020B0609040504020204" pitchFamily="49" charset="0"/>
                <a:ea typeface="宋体" panose="02010600030101010101" pitchFamily="2" charset="-122"/>
              </a:rPr>
              <a:t>array</a:t>
            </a:r>
            <a:r>
              <a:rPr lang="en-US" altLang="zh-CN" smtClean="0">
                <a:ea typeface="宋体" panose="02010600030101010101" pitchFamily="2" charset="-122"/>
              </a:rPr>
              <a:t> until either</a:t>
            </a:r>
          </a:p>
          <a:p>
            <a:pPr lvl="4" eaLnBrk="1" hangingPunct="1"/>
            <a:r>
              <a:rPr lang="en-US" altLang="zh-CN" smtClean="0">
                <a:ea typeface="宋体" panose="02010600030101010101" pitchFamily="2" charset="-122"/>
              </a:rPr>
              <a:t>One less than </a:t>
            </a:r>
            <a:r>
              <a:rPr lang="en-US" altLang="zh-CN" smtClean="0">
                <a:latin typeface="Lucida Console" panose="020B0609040504020204" pitchFamily="49" charset="0"/>
                <a:ea typeface="宋体" panose="02010600030101010101" pitchFamily="2" charset="-122"/>
              </a:rPr>
              <a:t>size</a:t>
            </a:r>
            <a:r>
              <a:rPr lang="en-US" altLang="zh-CN" smtClean="0">
                <a:ea typeface="宋体" panose="02010600030101010101" pitchFamily="2" charset="-122"/>
              </a:rPr>
              <a:t> is reached</a:t>
            </a:r>
          </a:p>
          <a:p>
            <a:pPr lvl="4" eaLnBrk="1" hangingPunct="1"/>
            <a:r>
              <a:rPr lang="en-US" altLang="zh-CN" smtClean="0">
                <a:latin typeface="Lucida Console" panose="020B0609040504020204" pitchFamily="49" charset="0"/>
                <a:ea typeface="宋体" panose="02010600030101010101" pitchFamily="2" charset="-122"/>
              </a:rPr>
              <a:t>delimiter</a:t>
            </a:r>
            <a:r>
              <a:rPr lang="en-US" altLang="zh-CN" smtClean="0">
                <a:ea typeface="宋体" panose="02010600030101010101" pitchFamily="2" charset="-122"/>
              </a:rPr>
              <a:t> character is input</a:t>
            </a:r>
          </a:p>
          <a:p>
            <a:pPr lvl="2" eaLnBrk="1" hangingPunct="1"/>
            <a:r>
              <a:rPr lang="en-US" altLang="zh-CN" smtClean="0">
                <a:ea typeface="宋体" panose="02010600030101010101" pitchFamily="2" charset="-122"/>
              </a:rPr>
              <a:t>Example</a:t>
            </a:r>
          </a:p>
          <a:p>
            <a:pPr lvl="3" eaLnBrk="1" hangingPunct="1"/>
            <a:r>
              <a:rPr lang="en-US" altLang="zh-CN" smtClean="0">
                <a:latin typeface="Lucida Console" panose="020B0609040504020204" pitchFamily="49" charset="0"/>
                <a:ea typeface="宋体" panose="02010600030101010101" pitchFamily="2" charset="-122"/>
              </a:rPr>
              <a:t>char sentence[ </a:t>
            </a:r>
            <a:r>
              <a:rPr lang="en-US" altLang="zh-CN" smtClean="0">
                <a:solidFill>
                  <a:srgbClr val="0099FF"/>
                </a:solidFill>
                <a:latin typeface="Lucida Console" panose="020B0609040504020204" pitchFamily="49" charset="0"/>
                <a:ea typeface="宋体" panose="02010600030101010101" pitchFamily="2" charset="-122"/>
              </a:rPr>
              <a:t>80</a:t>
            </a:r>
            <a:r>
              <a:rPr lang="en-US" altLang="zh-CN" smtClean="0">
                <a:latin typeface="Lucida Console" panose="020B0609040504020204" pitchFamily="49" charset="0"/>
                <a:ea typeface="宋体" panose="02010600030101010101" pitchFamily="2" charset="-122"/>
              </a:rPr>
              <a:t> ];</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cin.getline( sentence, </a:t>
            </a:r>
            <a:r>
              <a:rPr lang="en-US" altLang="zh-CN" smtClean="0">
                <a:solidFill>
                  <a:srgbClr val="0099FF"/>
                </a:solidFill>
                <a:latin typeface="Lucida Console" panose="020B0609040504020204" pitchFamily="49" charset="0"/>
                <a:ea typeface="宋体" panose="02010600030101010101" pitchFamily="2" charset="-122"/>
              </a:rPr>
              <a:t>80</a:t>
            </a:r>
            <a:r>
              <a:rPr lang="en-US" altLang="zh-CN" smtClean="0">
                <a:latin typeface="Lucida Console" panose="020B0609040504020204" pitchFamily="49" charset="0"/>
                <a:ea typeface="宋体" panose="02010600030101010101" pitchFamily="2" charset="-122"/>
              </a:rPr>
              <a:t>, </a:t>
            </a:r>
            <a:r>
              <a:rPr lang="en-US" altLang="zh-CN" smtClean="0">
                <a:solidFill>
                  <a:srgbClr val="0099FF"/>
                </a:solidFill>
                <a:latin typeface="Lucida Console" panose="020B0609040504020204" pitchFamily="49" charset="0"/>
                <a:ea typeface="宋体" panose="02010600030101010101" pitchFamily="2" charset="-122"/>
              </a:rPr>
              <a:t>'\n'</a:t>
            </a:r>
            <a:r>
              <a:rPr lang="en-US" altLang="zh-CN" smtClean="0">
                <a:latin typeface="Lucida Console" panose="020B0609040504020204" pitchFamily="49" charset="0"/>
                <a:ea typeface="宋体" panose="02010600030101010101" pitchFamily="2" charset="-122"/>
              </a:rPr>
              <a:t> );</a:t>
            </a:r>
          </a:p>
          <a:p>
            <a:pPr eaLnBrk="1" hangingPunct="1"/>
            <a:endParaRPr lang="en-US" altLang="zh-CN" smtClean="0">
              <a:latin typeface="Lucida Console" panose="020B0609040504020204" pitchFamily="49" charset="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07CABD9-648A-4154-888D-F503CF837FBE}" type="slidenum">
              <a:rPr lang="en-US" altLang="zh-CN" sz="1200"/>
              <a:pPr>
                <a:spcAft>
                  <a:spcPct val="0"/>
                </a:spcAft>
                <a:buClrTx/>
                <a:buFontTx/>
                <a:buNone/>
              </a:pPr>
              <a:t>76</a:t>
            </a:fld>
            <a:endParaRPr lang="en-US" altLang="zh-CN" sz="1200"/>
          </a:p>
        </p:txBody>
      </p:sp>
      <p:sp>
        <p:nvSpPr>
          <p:cNvPr id="502788" name="Rectangle 4"/>
          <p:cNvSpPr>
            <a:spLocks noRot="1" noChangeArrowheads="1"/>
          </p:cNvSpPr>
          <p:nvPr/>
        </p:nvSpPr>
        <p:spPr bwMode="auto">
          <a:xfrm>
            <a:off x="998538" y="1295400"/>
            <a:ext cx="7993062" cy="2286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如果将一个字符采用 </a:t>
            </a:r>
            <a:r>
              <a:rPr lang="en-US" altLang="zh-CN" sz="2800" b="1">
                <a:solidFill>
                  <a:srgbClr val="051AB3"/>
                </a:solidFill>
                <a:latin typeface="Arial Narrow" panose="020B0606020202030204" pitchFamily="34" charset="0"/>
                <a:ea typeface="黑体" panose="02010609060101010101" pitchFamily="49" charset="-122"/>
              </a:rPr>
              <a:t>char *string</a:t>
            </a:r>
            <a:r>
              <a:rPr lang="zh-CN" altLang="en-US" sz="2800" b="1">
                <a:solidFill>
                  <a:srgbClr val="051AB3"/>
                </a:solidFill>
                <a:latin typeface="Arial Narrow" panose="020B0606020202030204" pitchFamily="34" charset="0"/>
                <a:ea typeface="黑体" panose="02010609060101010101" pitchFamily="49" charset="-122"/>
              </a:rPr>
              <a:t>的格式表示，会引起“</a:t>
            </a:r>
            <a:r>
              <a:rPr lang="en-US" altLang="zh-CN" sz="2800" b="1">
                <a:solidFill>
                  <a:srgbClr val="051AB3"/>
                </a:solidFill>
                <a:latin typeface="Lucida Console" panose="020B0609040504020204" pitchFamily="49" charset="0"/>
              </a:rPr>
              <a:t>a fatal runtime</a:t>
            </a:r>
            <a:r>
              <a:rPr lang="en-US" altLang="zh-CN" sz="2800" b="1">
                <a:solidFill>
                  <a:srgbClr val="051AB3"/>
                </a:solidFill>
                <a:latin typeface="Arial Narrow" panose="020B0606020202030204" pitchFamily="34" charset="0"/>
                <a:ea typeface="黑体" panose="02010609060101010101" pitchFamily="49" charset="-122"/>
              </a:rPr>
              <a:t>”</a:t>
            </a:r>
            <a:r>
              <a:rPr lang="zh-CN" altLang="en-US" sz="2800" b="1">
                <a:solidFill>
                  <a:srgbClr val="051AB3"/>
                </a:solidFill>
                <a:latin typeface="Arial Narrow" panose="020B0606020202030204" pitchFamily="34" charset="0"/>
                <a:ea typeface="黑体" panose="02010609060101010101" pitchFamily="49" charset="-122"/>
              </a:rPr>
              <a:t>错误。因为</a:t>
            </a:r>
            <a:r>
              <a:rPr lang="en-US" altLang="zh-CN" sz="2800" b="1">
                <a:solidFill>
                  <a:srgbClr val="051AB3"/>
                </a:solidFill>
                <a:latin typeface="Arial Narrow" panose="020B0606020202030204" pitchFamily="34" charset="0"/>
                <a:ea typeface="黑体" panose="02010609060101010101" pitchFamily="49" charset="-122"/>
              </a:rPr>
              <a:t>char *string</a:t>
            </a:r>
            <a:r>
              <a:rPr lang="zh-CN" altLang="en-US" sz="2800" b="1">
                <a:solidFill>
                  <a:srgbClr val="051AB3"/>
                </a:solidFill>
                <a:latin typeface="Arial Narrow" panose="020B0606020202030204" pitchFamily="34" charset="0"/>
                <a:ea typeface="黑体" panose="02010609060101010101" pitchFamily="49" charset="-122"/>
              </a:rPr>
              <a:t>表示一个指针，可能代表一个很大的整数，而字符只用很小的整数来表达</a:t>
            </a:r>
            <a:r>
              <a:rPr lang="en-US" altLang="zh-CN" sz="2800" b="1">
                <a:solidFill>
                  <a:srgbClr val="051AB3"/>
                </a:solidFill>
                <a:latin typeface="Arial Narrow" panose="020B0606020202030204" pitchFamily="34" charset="0"/>
                <a:ea typeface="黑体" panose="02010609060101010101" pitchFamily="49" charset="-122"/>
              </a:rPr>
              <a:t>(ASCII 0~255)</a:t>
            </a:r>
            <a:r>
              <a:rPr lang="zh-CN" altLang="en-US" sz="2800" b="1">
                <a:solidFill>
                  <a:srgbClr val="051AB3"/>
                </a:solidFill>
                <a:latin typeface="Arial Narrow" panose="020B0606020202030204" pitchFamily="34" charset="0"/>
                <a:ea typeface="黑体" panose="02010609060101010101" pitchFamily="49" charset="-122"/>
              </a:rPr>
              <a:t>，两者之间的差异可能引起操作系统的错误。</a:t>
            </a:r>
          </a:p>
        </p:txBody>
      </p:sp>
      <p:pic>
        <p:nvPicPr>
          <p:cNvPr id="819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35255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790" name="Rectangle 6"/>
          <p:cNvSpPr>
            <a:spLocks noRot="1" noChangeArrowheads="1"/>
          </p:cNvSpPr>
          <p:nvPr/>
        </p:nvSpPr>
        <p:spPr bwMode="auto">
          <a:xfrm>
            <a:off x="998538" y="4267200"/>
            <a:ext cx="7993062" cy="1295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如果将字符串作为参数传送给一个只需要一个字符作为参数的函数时，会引起编译错误。</a:t>
            </a:r>
          </a:p>
        </p:txBody>
      </p:sp>
      <p:pic>
        <p:nvPicPr>
          <p:cNvPr id="819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432435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2000"/>
                                        <p:tgtEl>
                                          <p:spTgt spid="5027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2790"/>
                                        </p:tgtEl>
                                        <p:attrNameLst>
                                          <p:attrName>style.visibility</p:attrName>
                                        </p:attrNameLst>
                                      </p:cBhvr>
                                      <p:to>
                                        <p:strVal val="visible"/>
                                      </p:to>
                                    </p:set>
                                    <p:animEffect transition="in" filter="fade">
                                      <p:cBhvr>
                                        <p:cTn id="10" dur="2000"/>
                                        <p:tgtEl>
                                          <p:spTgt spid="50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50279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DC4A7F7-6CD2-4474-852A-F5695AB23A1B}" type="slidenum">
              <a:rPr lang="en-US" altLang="zh-CN" sz="1200"/>
              <a:pPr>
                <a:spcAft>
                  <a:spcPct val="0"/>
                </a:spcAft>
                <a:buClrTx/>
                <a:buFontTx/>
                <a:buNone/>
              </a:pPr>
              <a:t>77</a:t>
            </a:fld>
            <a:endParaRPr lang="en-US" altLang="zh-CN" sz="1200"/>
          </a:p>
        </p:txBody>
      </p:sp>
      <p:sp>
        <p:nvSpPr>
          <p:cNvPr id="82947" name="Rectangle 2"/>
          <p:cNvSpPr>
            <a:spLocks noGrp="1" noChangeArrowheads="1"/>
          </p:cNvSpPr>
          <p:nvPr>
            <p:ph type="title"/>
          </p:nvPr>
        </p:nvSpPr>
        <p:spPr>
          <a:xfrm>
            <a:off x="174625" y="623888"/>
            <a:ext cx="8748713" cy="900112"/>
          </a:xfrm>
        </p:spPr>
        <p:txBody>
          <a:bodyPr/>
          <a:lstStyle/>
          <a:p>
            <a:pPr eaLnBrk="1" hangingPunct="1"/>
            <a:r>
              <a:rPr lang="en-US" altLang="zh-CN" smtClean="0">
                <a:ea typeface="宋体" panose="02010600030101010101" pitchFamily="2" charset="-122"/>
              </a:rPr>
              <a:t>(2) </a:t>
            </a:r>
            <a:r>
              <a:rPr lang="zh-CN" altLang="en-US" smtClean="0">
                <a:ea typeface="宋体" panose="02010600030101010101" pitchFamily="2" charset="-122"/>
              </a:rPr>
              <a:t>字符串处理库中的字符串操作函数</a:t>
            </a:r>
          </a:p>
        </p:txBody>
      </p:sp>
      <p:sp>
        <p:nvSpPr>
          <p:cNvPr id="82948" name="Rectangle 3"/>
          <p:cNvSpPr>
            <a:spLocks noGrp="1" noChangeArrowheads="1"/>
          </p:cNvSpPr>
          <p:nvPr>
            <p:ph type="body" idx="1"/>
          </p:nvPr>
        </p:nvSpPr>
        <p:spPr>
          <a:xfrm>
            <a:off x="457200" y="1676400"/>
            <a:ext cx="8229600" cy="4648200"/>
          </a:xfrm>
        </p:spPr>
        <p:txBody>
          <a:bodyPr/>
          <a:lstStyle/>
          <a:p>
            <a:pPr eaLnBrk="1" hangingPunct="1"/>
            <a:r>
              <a:rPr lang="en-US" altLang="zh-CN" dirty="0" smtClean="0">
                <a:ea typeface="宋体" panose="02010600030101010101" pitchFamily="2" charset="-122"/>
              </a:rPr>
              <a:t>String handling library </a:t>
            </a:r>
            <a:r>
              <a:rPr lang="en-US" altLang="zh-CN" dirty="0" smtClean="0">
                <a:latin typeface="Lucida Console" panose="020B0609040504020204" pitchFamily="49" charset="0"/>
                <a:ea typeface="宋体" panose="02010600030101010101" pitchFamily="2" charset="-122"/>
              </a:rPr>
              <a:t>&lt;</a:t>
            </a:r>
            <a:r>
              <a:rPr lang="en-US" altLang="zh-CN" dirty="0" err="1" smtClean="0">
                <a:solidFill>
                  <a:srgbClr val="FF3300"/>
                </a:solidFill>
                <a:latin typeface="Lucida Console" panose="020B0609040504020204" pitchFamily="49" charset="0"/>
                <a:ea typeface="宋体" panose="02010600030101010101" pitchFamily="2" charset="-122"/>
              </a:rPr>
              <a:t>cstring</a:t>
            </a:r>
            <a:r>
              <a:rPr lang="en-US" altLang="zh-CN" dirty="0" smtClean="0">
                <a:latin typeface="Lucida Console" panose="020B0609040504020204" pitchFamily="49" charset="0"/>
                <a:ea typeface="宋体" panose="02010600030101010101" pitchFamily="2" charset="-122"/>
              </a:rPr>
              <a:t>&gt;</a:t>
            </a:r>
            <a:r>
              <a:rPr lang="en-US" altLang="zh-CN" dirty="0" smtClean="0">
                <a:ea typeface="宋体" panose="02010600030101010101" pitchFamily="2" charset="-122"/>
              </a:rPr>
              <a:t> provides functions to</a:t>
            </a:r>
          </a:p>
          <a:p>
            <a:pPr lvl="1" eaLnBrk="1" hangingPunct="1"/>
            <a:r>
              <a:rPr lang="en-US" altLang="zh-CN" dirty="0" smtClean="0">
                <a:ea typeface="宋体" panose="02010600030101010101" pitchFamily="2" charset="-122"/>
              </a:rPr>
              <a:t>Manipulate string data</a:t>
            </a:r>
          </a:p>
          <a:p>
            <a:pPr lvl="1" eaLnBrk="1" hangingPunct="1"/>
            <a:r>
              <a:rPr lang="en-US" altLang="zh-CN" dirty="0" smtClean="0">
                <a:ea typeface="宋体" panose="02010600030101010101" pitchFamily="2" charset="-122"/>
              </a:rPr>
              <a:t>Compare strings</a:t>
            </a:r>
          </a:p>
          <a:p>
            <a:pPr lvl="1" eaLnBrk="1" hangingPunct="1"/>
            <a:r>
              <a:rPr lang="en-US" altLang="zh-CN" dirty="0" smtClean="0">
                <a:ea typeface="宋体" panose="02010600030101010101" pitchFamily="2" charset="-122"/>
              </a:rPr>
              <a:t>Search strings for characters and other strings</a:t>
            </a:r>
          </a:p>
          <a:p>
            <a:pPr lvl="1" eaLnBrk="1" hangingPunct="1"/>
            <a:r>
              <a:rPr lang="en-US" altLang="zh-CN" dirty="0" smtClean="0">
                <a:ea typeface="宋体" panose="02010600030101010101" pitchFamily="2" charset="-122"/>
              </a:rPr>
              <a:t>Tokenize strings (separate strings into logical pieces)</a:t>
            </a:r>
          </a:p>
          <a:p>
            <a:pPr eaLnBrk="1" hangingPunct="1"/>
            <a:r>
              <a:rPr lang="en-US" altLang="zh-CN" dirty="0" smtClean="0">
                <a:ea typeface="宋体" panose="02010600030101010101" pitchFamily="2" charset="-122"/>
              </a:rPr>
              <a:t>Data type </a:t>
            </a:r>
            <a:r>
              <a:rPr lang="en-US" altLang="zh-CN" dirty="0" err="1" smtClean="0">
                <a:latin typeface="Lucida Console" panose="020B0609040504020204" pitchFamily="49" charset="0"/>
                <a:ea typeface="宋体" panose="02010600030101010101" pitchFamily="2" charset="-122"/>
              </a:rPr>
              <a:t>size_t</a:t>
            </a:r>
            <a:endParaRPr lang="en-US" altLang="zh-CN" dirty="0" smtClean="0">
              <a:latin typeface="Lucida Console" panose="020B0609040504020204" pitchFamily="49" charset="0"/>
              <a:ea typeface="宋体" panose="02010600030101010101" pitchFamily="2" charset="-122"/>
            </a:endParaRPr>
          </a:p>
          <a:p>
            <a:pPr lvl="1" eaLnBrk="1" hangingPunct="1"/>
            <a:r>
              <a:rPr lang="en-US" altLang="zh-CN" dirty="0" smtClean="0">
                <a:ea typeface="宋体" panose="02010600030101010101" pitchFamily="2" charset="-122"/>
              </a:rPr>
              <a:t>Defined to be an unsigned integral type</a:t>
            </a:r>
          </a:p>
          <a:p>
            <a:pPr lvl="2" eaLnBrk="1" hangingPunct="1"/>
            <a:r>
              <a:rPr lang="en-US" altLang="zh-CN" dirty="0" smtClean="0">
                <a:ea typeface="宋体" panose="02010600030101010101" pitchFamily="2" charset="-122"/>
              </a:rPr>
              <a:t>Such as </a:t>
            </a:r>
            <a:r>
              <a:rPr lang="en-US" altLang="zh-CN" dirty="0" smtClean="0">
                <a:latin typeface="Lucida Console" panose="020B0609040504020204" pitchFamily="49" charset="0"/>
                <a:ea typeface="宋体" panose="02010600030101010101" pitchFamily="2" charset="-122"/>
              </a:rPr>
              <a:t>unsigned </a:t>
            </a:r>
            <a:r>
              <a:rPr lang="en-US" altLang="zh-CN" dirty="0" err="1" smtClean="0">
                <a:latin typeface="Lucida Console" panose="020B0609040504020204" pitchFamily="49" charset="0"/>
                <a:ea typeface="宋体" panose="02010600030101010101" pitchFamily="2" charset="-122"/>
              </a:rPr>
              <a:t>int</a:t>
            </a:r>
            <a:r>
              <a:rPr lang="en-US" altLang="zh-CN" dirty="0" smtClean="0">
                <a:ea typeface="宋体" panose="02010600030101010101" pitchFamily="2" charset="-122"/>
              </a:rPr>
              <a:t> or </a:t>
            </a:r>
            <a:r>
              <a:rPr lang="en-US" altLang="zh-CN" dirty="0" smtClean="0">
                <a:latin typeface="Lucida Console" panose="020B0609040504020204" pitchFamily="49" charset="0"/>
                <a:ea typeface="宋体" panose="02010600030101010101" pitchFamily="2" charset="-122"/>
              </a:rPr>
              <a:t>unsigned long</a:t>
            </a:r>
          </a:p>
          <a:p>
            <a:pPr lvl="1" eaLnBrk="1" hangingPunct="1"/>
            <a:r>
              <a:rPr lang="en-US" altLang="zh-CN" dirty="0" smtClean="0">
                <a:ea typeface="宋体" panose="02010600030101010101" pitchFamily="2" charset="-122"/>
              </a:rPr>
              <a:t>In header file </a:t>
            </a:r>
            <a:r>
              <a:rPr lang="en-US" altLang="zh-CN" dirty="0" smtClean="0">
                <a:latin typeface="Lucida Console" panose="020B0609040504020204" pitchFamily="49" charset="0"/>
                <a:ea typeface="宋体" panose="02010600030101010101" pitchFamily="2" charset="-122"/>
              </a:rPr>
              <a:t>&lt;</a:t>
            </a:r>
            <a:r>
              <a:rPr lang="en-US" altLang="zh-CN" dirty="0" err="1" smtClean="0">
                <a:latin typeface="Lucida Console" panose="020B0609040504020204" pitchFamily="49" charset="0"/>
                <a:ea typeface="宋体" panose="02010600030101010101" pitchFamily="2" charset="-122"/>
              </a:rPr>
              <a:t>cstring</a:t>
            </a:r>
            <a:r>
              <a:rPr lang="en-US" altLang="zh-CN" dirty="0" smtClean="0">
                <a:latin typeface="Lucida Console" panose="020B0609040504020204" pitchFamily="49" charset="0"/>
                <a:ea typeface="宋体" panose="02010600030101010101" pitchFamily="2" charset="-122"/>
              </a:rPr>
              <a:t>&gt;</a:t>
            </a:r>
          </a:p>
        </p:txBody>
      </p:sp>
    </p:spTree>
  </p:cSld>
  <p:clrMapOvr>
    <a:masterClrMapping/>
  </p:clrMapOvr>
  <p:transition spd="slow">
    <p:pull dir="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ECCFF7C-1E0B-42A4-97F6-D17C35778E69}" type="slidenum">
              <a:rPr lang="en-US" altLang="zh-CN" sz="1200"/>
              <a:pPr>
                <a:spcAft>
                  <a:spcPct val="0"/>
                </a:spcAft>
                <a:buClrTx/>
                <a:buFontTx/>
                <a:buNone/>
              </a:pPr>
              <a:t>78</a:t>
            </a:fld>
            <a:endParaRPr lang="en-US" altLang="zh-CN" sz="1200"/>
          </a:p>
        </p:txBody>
      </p:sp>
      <p:pic>
        <p:nvPicPr>
          <p:cNvPr id="839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0" y="609600"/>
            <a:ext cx="89916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bwMode="auto">
          <a:xfrm>
            <a:off x="3133253" y="1420639"/>
            <a:ext cx="457200" cy="0"/>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3124200" y="2209800"/>
            <a:ext cx="457200" cy="0"/>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3429000" y="3200400"/>
            <a:ext cx="381000" cy="0"/>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ll dir="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CCA3A5A-A383-4AFC-964B-D44477C1596D}" type="slidenum">
              <a:rPr lang="en-US" altLang="zh-CN" sz="1200"/>
              <a:pPr>
                <a:spcAft>
                  <a:spcPct val="0"/>
                </a:spcAft>
                <a:buClrTx/>
                <a:buFontTx/>
                <a:buNone/>
              </a:pPr>
              <a:t>79</a:t>
            </a:fld>
            <a:endParaRPr lang="en-US" altLang="zh-CN" sz="1200"/>
          </a:p>
        </p:txBody>
      </p:sp>
      <p:sp>
        <p:nvSpPr>
          <p:cNvPr id="506884" name="Rectangle 4"/>
          <p:cNvSpPr>
            <a:spLocks noRot="1" noChangeArrowheads="1"/>
          </p:cNvSpPr>
          <p:nvPr/>
        </p:nvSpPr>
        <p:spPr bwMode="auto">
          <a:xfrm>
            <a:off x="998538" y="2057400"/>
            <a:ext cx="7993062" cy="1295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如果没有将头文件</a:t>
            </a:r>
            <a:r>
              <a:rPr lang="en-US" altLang="zh-CN" sz="2800" b="1">
                <a:solidFill>
                  <a:srgbClr val="051AB3"/>
                </a:solidFill>
                <a:latin typeface="Arial Narrow" panose="020B0606020202030204" pitchFamily="34" charset="0"/>
                <a:ea typeface="黑体" panose="02010609060101010101" pitchFamily="49" charset="-122"/>
              </a:rPr>
              <a:t>&lt;cstring&gt;</a:t>
            </a:r>
            <a:r>
              <a:rPr lang="zh-CN" altLang="en-US" sz="2800" b="1">
                <a:solidFill>
                  <a:srgbClr val="051AB3"/>
                </a:solidFill>
                <a:latin typeface="Arial Narrow" panose="020B0606020202030204" pitchFamily="34" charset="0"/>
                <a:ea typeface="黑体" panose="02010609060101010101" pitchFamily="49" charset="-122"/>
              </a:rPr>
              <a:t>包含在文件中，采用上面的函数完成相应功能时将出现编译错误。</a:t>
            </a:r>
          </a:p>
        </p:txBody>
      </p:sp>
      <p:pic>
        <p:nvPicPr>
          <p:cNvPr id="849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211455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6884"/>
                                        </p:tgtEl>
                                        <p:attrNameLst>
                                          <p:attrName>style.visibility</p:attrName>
                                        </p:attrNameLst>
                                      </p:cBhvr>
                                      <p:to>
                                        <p:strVal val="visible"/>
                                      </p:to>
                                    </p:set>
                                    <p:animEffect transition="in" filter="fade">
                                      <p:cBhvr>
                                        <p:cTn id="7" dur="2000"/>
                                        <p:tgtEl>
                                          <p:spTgt spid="506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3CBB5C6-A946-43DF-A7DE-D6E8A1428A49}" type="slidenum">
              <a:rPr lang="en-US" altLang="zh-CN" sz="1200"/>
              <a:pPr>
                <a:spcAft>
                  <a:spcPct val="0"/>
                </a:spcAft>
                <a:buClrTx/>
                <a:buFontTx/>
                <a:buNone/>
              </a:pPr>
              <a:t>8</a:t>
            </a:fld>
            <a:endParaRPr lang="en-US" altLang="zh-CN" sz="1200"/>
          </a:p>
        </p:txBody>
      </p:sp>
      <p:sp>
        <p:nvSpPr>
          <p:cNvPr id="122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Pointer Operators</a:t>
            </a:r>
          </a:p>
        </p:txBody>
      </p:sp>
      <p:sp>
        <p:nvSpPr>
          <p:cNvPr id="12292" name="Rectangle 3"/>
          <p:cNvSpPr>
            <a:spLocks noGrp="1" noChangeArrowheads="1"/>
          </p:cNvSpPr>
          <p:nvPr>
            <p:ph type="body" idx="1"/>
          </p:nvPr>
        </p:nvSpPr>
        <p:spPr>
          <a:xfrm>
            <a:off x="152400" y="1646238"/>
            <a:ext cx="8839200" cy="3230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rPr>
              <a:t>取地址运算符 </a:t>
            </a:r>
            <a:r>
              <a:rPr lang="en-US" altLang="zh-CN" sz="3600" b="1" dirty="0" smtClean="0">
                <a:latin typeface="Arial Narrow" panose="020B0606020202030204" pitchFamily="34" charset="0"/>
              </a:rPr>
              <a:t>(&amp;)</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返回操作数的地址</a:t>
            </a:r>
          </a:p>
          <a:p>
            <a:pPr lvl="1" eaLnBrk="1" hangingPunct="1">
              <a:lnSpc>
                <a:spcPct val="120000"/>
              </a:lnSpc>
            </a:pPr>
            <a:r>
              <a:rPr lang="en-US" altLang="zh-CN" sz="2800" dirty="0" err="1" smtClean="0">
                <a:latin typeface="微软雅黑" panose="020B0503020204020204" pitchFamily="34" charset="-122"/>
                <a:ea typeface="微软雅黑" panose="020B0503020204020204" pitchFamily="34" charset="-122"/>
              </a:rPr>
              <a:t>int</a:t>
            </a:r>
            <a:r>
              <a:rPr lang="en-US" altLang="zh-CN" sz="2800" dirty="0" smtClean="0">
                <a:latin typeface="微软雅黑" panose="020B0503020204020204" pitchFamily="34" charset="-122"/>
                <a:ea typeface="微软雅黑" panose="020B0503020204020204" pitchFamily="34" charset="-122"/>
              </a:rPr>
              <a:t> y = 5;</a:t>
            </a:r>
            <a:br>
              <a:rPr lang="en-US" altLang="zh-CN" sz="2800" dirty="0" smtClean="0">
                <a:latin typeface="微软雅黑" panose="020B0503020204020204" pitchFamily="34" charset="-122"/>
                <a:ea typeface="微软雅黑" panose="020B0503020204020204" pitchFamily="34" charset="-122"/>
              </a:rPr>
            </a:br>
            <a:r>
              <a:rPr lang="en-US" altLang="zh-CN" sz="2800" dirty="0" err="1" smtClean="0">
                <a:latin typeface="微软雅黑" panose="020B0503020204020204" pitchFamily="34" charset="-122"/>
                <a:ea typeface="微软雅黑" panose="020B0503020204020204" pitchFamily="34" charset="-122"/>
              </a:rPr>
              <a:t>int</a:t>
            </a:r>
            <a:r>
              <a:rPr lang="en-US" altLang="zh-CN" sz="2800" dirty="0" smtClean="0">
                <a:latin typeface="微软雅黑" panose="020B0503020204020204" pitchFamily="34" charset="-122"/>
                <a:ea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rPr>
              <a:t>yPtr</a:t>
            </a:r>
            <a:r>
              <a:rPr lang="en-US" altLang="zh-CN" sz="2800" dirty="0" smtClean="0">
                <a:latin typeface="微软雅黑" panose="020B0503020204020204" pitchFamily="34" charset="-122"/>
                <a:ea typeface="微软雅黑" panose="020B0503020204020204" pitchFamily="34" charset="-122"/>
              </a:rPr>
              <a:t>;</a:t>
            </a:r>
            <a:br>
              <a:rPr lang="en-US" altLang="zh-CN" sz="2800" dirty="0" smtClean="0">
                <a:latin typeface="微软雅黑" panose="020B0503020204020204" pitchFamily="34" charset="-122"/>
                <a:ea typeface="微软雅黑" panose="020B0503020204020204" pitchFamily="34" charset="-122"/>
              </a:rPr>
            </a:br>
            <a:r>
              <a:rPr lang="en-US" altLang="zh-CN" sz="2800" dirty="0" err="1" smtClean="0">
                <a:latin typeface="微软雅黑" panose="020B0503020204020204" pitchFamily="34" charset="-122"/>
                <a:ea typeface="微软雅黑" panose="020B0503020204020204" pitchFamily="34" charset="-122"/>
              </a:rPr>
              <a:t>yPtr</a:t>
            </a:r>
            <a:r>
              <a:rPr lang="en-US" altLang="zh-CN" sz="2800" dirty="0" smtClean="0">
                <a:latin typeface="微软雅黑" panose="020B0503020204020204" pitchFamily="34" charset="-122"/>
                <a:ea typeface="微软雅黑" panose="020B0503020204020204" pitchFamily="34" charset="-122"/>
              </a:rPr>
              <a:t> = &amp;y;  	//</a:t>
            </a:r>
            <a:r>
              <a:rPr lang="zh-CN" altLang="en-US" sz="2800" dirty="0" smtClean="0">
                <a:latin typeface="微软雅黑" panose="020B0503020204020204" pitchFamily="34" charset="-122"/>
                <a:ea typeface="微软雅黑" panose="020B0503020204020204" pitchFamily="34" charset="-122"/>
              </a:rPr>
              <a:t>变量 </a:t>
            </a:r>
            <a:r>
              <a:rPr lang="en-US" altLang="zh-CN" sz="2800" dirty="0" err="1" smtClean="0">
                <a:latin typeface="微软雅黑" panose="020B0503020204020204" pitchFamily="34" charset="-122"/>
                <a:ea typeface="微软雅黑" panose="020B0503020204020204" pitchFamily="34" charset="-122"/>
              </a:rPr>
              <a:t>yPtr</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指向” </a:t>
            </a:r>
            <a:r>
              <a:rPr lang="en-US" altLang="zh-CN" sz="2800" dirty="0" smtClean="0">
                <a:latin typeface="微软雅黑" panose="020B0503020204020204" pitchFamily="34" charset="-122"/>
                <a:ea typeface="微软雅黑" panose="020B0503020204020204" pitchFamily="34" charset="-122"/>
              </a:rPr>
              <a:t>y</a:t>
            </a:r>
          </a:p>
        </p:txBody>
      </p:sp>
      <p:pic>
        <p:nvPicPr>
          <p:cNvPr id="12293" name="Picture 4" descr="AAEMZIR0"/>
          <p:cNvPicPr>
            <a:picLocks noChangeAspect="1" noChangeArrowheads="1"/>
          </p:cNvPicPr>
          <p:nvPr/>
        </p:nvPicPr>
        <p:blipFill rotWithShape="1">
          <a:blip r:embed="rId2">
            <a:extLst>
              <a:ext uri="{28A0092B-C50C-407E-A947-70E740481C1C}">
                <a14:useLocalDpi xmlns:a14="http://schemas.microsoft.com/office/drawing/2010/main" val="0"/>
              </a:ext>
            </a:extLst>
          </a:blip>
          <a:srcRect l="33784" r="33784"/>
          <a:stretch/>
        </p:blipFill>
        <p:spPr bwMode="auto">
          <a:xfrm>
            <a:off x="2209800" y="4854921"/>
            <a:ext cx="3453611" cy="128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304A54C-BF8C-4C9B-99F2-D0DAE653EA71}" type="slidenum">
              <a:rPr lang="en-US" altLang="zh-CN" sz="1200"/>
              <a:pPr>
                <a:spcAft>
                  <a:spcPct val="0"/>
                </a:spcAft>
                <a:buClrTx/>
                <a:buFontTx/>
                <a:buNone/>
              </a:pPr>
              <a:t>80</a:t>
            </a:fld>
            <a:endParaRPr lang="en-US" altLang="zh-CN" sz="1200"/>
          </a:p>
        </p:txBody>
      </p:sp>
      <p:sp>
        <p:nvSpPr>
          <p:cNvPr id="86019" name="Rectangle 3"/>
          <p:cNvSpPr>
            <a:spLocks noGrp="1" noChangeArrowheads="1"/>
          </p:cNvSpPr>
          <p:nvPr>
            <p:ph type="body" idx="1"/>
          </p:nvPr>
        </p:nvSpPr>
        <p:spPr/>
        <p:txBody>
          <a:bodyPr/>
          <a:lstStyle/>
          <a:p>
            <a:pPr eaLnBrk="1" hangingPunct="1"/>
            <a:r>
              <a:rPr lang="zh-CN" altLang="en-US" dirty="0" smtClean="0">
                <a:ea typeface="宋体" panose="02010600030101010101" pitchFamily="2" charset="-122"/>
              </a:rPr>
              <a:t>复制字符串</a:t>
            </a:r>
          </a:p>
          <a:p>
            <a:pPr lvl="1" eaLnBrk="1" hangingPunct="1"/>
            <a:r>
              <a:rPr lang="en-US" altLang="zh-CN" dirty="0"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dirty="0" smtClean="0">
                <a:solidFill>
                  <a:srgbClr val="FF0000"/>
                </a:solidFill>
                <a:latin typeface="Lucida Console" panose="020B0609040504020204" pitchFamily="49" charset="0"/>
                <a:ea typeface="宋体" panose="02010600030101010101" pitchFamily="2" charset="-122"/>
                <a:cs typeface="Times New Roman" panose="02020603050405020304" pitchFamily="18" charset="0"/>
              </a:rPr>
              <a:t>*</a:t>
            </a:r>
            <a:r>
              <a:rPr lang="en-US" altLang="zh-CN" dirty="0" err="1" smtClean="0">
                <a:solidFill>
                  <a:srgbClr val="FF0000"/>
                </a:solidFill>
                <a:latin typeface="Lucida Console" panose="020B0609040504020204" pitchFamily="49" charset="0"/>
                <a:ea typeface="宋体" panose="02010600030101010101" pitchFamily="2" charset="-122"/>
                <a:cs typeface="Times New Roman" panose="02020603050405020304" pitchFamily="18" charset="0"/>
              </a:rPr>
              <a:t>strcpy</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dirty="0"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*s1, </a:t>
            </a:r>
            <a:r>
              <a:rPr lang="en-US" altLang="zh-CN" dirty="0" err="1"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const</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dirty="0"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*s2 )</a:t>
            </a:r>
            <a:endParaRPr lang="en-US" altLang="zh-CN" dirty="0" smtClean="0">
              <a:latin typeface="Lucida Console" panose="020B0609040504020204" pitchFamily="49" charset="0"/>
              <a:ea typeface="宋体" panose="02010600030101010101" pitchFamily="2" charset="-122"/>
            </a:endParaRPr>
          </a:p>
          <a:p>
            <a:pPr lvl="2" eaLnBrk="1" hangingPunct="1"/>
            <a:r>
              <a:rPr lang="en-US" altLang="zh-CN" dirty="0" smtClean="0">
                <a:ea typeface="宋体" panose="02010600030101010101" pitchFamily="2" charset="-122"/>
              </a:rPr>
              <a:t>Copies second argument into first argument</a:t>
            </a:r>
          </a:p>
          <a:p>
            <a:pPr lvl="3" eaLnBrk="1" hangingPunct="1"/>
            <a:r>
              <a:rPr lang="en-US" altLang="zh-CN" dirty="0" smtClean="0">
                <a:ea typeface="宋体" panose="02010600030101010101" pitchFamily="2" charset="-122"/>
              </a:rPr>
              <a:t>First argument must be large enough to store string and terminating null character</a:t>
            </a:r>
          </a:p>
          <a:p>
            <a:pPr lvl="1" eaLnBrk="1" hangingPunct="1"/>
            <a:r>
              <a:rPr lang="en-US" altLang="zh-CN" dirty="0" smtClean="0">
                <a:solidFill>
                  <a:srgbClr val="0066FF"/>
                </a:solidFill>
                <a:latin typeface="Lucida Console" panose="020B0609040504020204" pitchFamily="49" charset="0"/>
                <a:ea typeface="宋体" panose="02010600030101010101" pitchFamily="2" charset="-122"/>
              </a:rPr>
              <a:t>char</a:t>
            </a:r>
            <a:r>
              <a:rPr lang="en-US" altLang="zh-CN" dirty="0" smtClean="0">
                <a:latin typeface="Lucida Console" panose="020B0609040504020204" pitchFamily="49" charset="0"/>
                <a:ea typeface="宋体" panose="02010600030101010101" pitchFamily="2" charset="-122"/>
              </a:rPr>
              <a:t> </a:t>
            </a:r>
            <a:r>
              <a:rPr lang="en-US" altLang="zh-CN" dirty="0" smtClean="0">
                <a:solidFill>
                  <a:srgbClr val="FF0000"/>
                </a:solidFill>
                <a:latin typeface="Lucida Console" panose="020B0609040504020204" pitchFamily="49" charset="0"/>
                <a:ea typeface="宋体" panose="02010600030101010101" pitchFamily="2" charset="-122"/>
              </a:rPr>
              <a:t>*</a:t>
            </a:r>
            <a:r>
              <a:rPr lang="en-US" altLang="zh-CN" dirty="0" err="1" smtClean="0">
                <a:solidFill>
                  <a:srgbClr val="FF0000"/>
                </a:solidFill>
                <a:latin typeface="Lucida Console" panose="020B0609040504020204" pitchFamily="49" charset="0"/>
                <a:ea typeface="宋体" panose="02010600030101010101" pitchFamily="2" charset="-122"/>
              </a:rPr>
              <a:t>strncpy</a:t>
            </a:r>
            <a:r>
              <a:rPr lang="en-US" altLang="zh-CN" dirty="0" smtClean="0">
                <a:latin typeface="Lucida Console" panose="020B0609040504020204" pitchFamily="49" charset="0"/>
                <a:ea typeface="宋体" panose="02010600030101010101" pitchFamily="2" charset="-122"/>
              </a:rPr>
              <a:t>( </a:t>
            </a:r>
            <a:r>
              <a:rPr lang="en-US" altLang="zh-CN" dirty="0" smtClean="0">
                <a:solidFill>
                  <a:srgbClr val="0066FF"/>
                </a:solidFill>
                <a:latin typeface="Lucida Console" panose="020B0609040504020204" pitchFamily="49" charset="0"/>
                <a:ea typeface="宋体" panose="02010600030101010101" pitchFamily="2" charset="-122"/>
              </a:rPr>
              <a:t>char</a:t>
            </a:r>
            <a:r>
              <a:rPr lang="en-US" altLang="zh-CN" dirty="0" smtClean="0">
                <a:latin typeface="Lucida Console" panose="020B0609040504020204" pitchFamily="49" charset="0"/>
                <a:ea typeface="宋体" panose="02010600030101010101" pitchFamily="2" charset="-122"/>
              </a:rPr>
              <a:t> *s1, </a:t>
            </a:r>
            <a:r>
              <a:rPr lang="en-US" altLang="zh-CN" dirty="0" err="1" smtClean="0">
                <a:solidFill>
                  <a:srgbClr val="0066FF"/>
                </a:solidFill>
                <a:latin typeface="Lucida Console" panose="020B0609040504020204" pitchFamily="49" charset="0"/>
                <a:ea typeface="宋体" panose="02010600030101010101" pitchFamily="2" charset="-122"/>
              </a:rPr>
              <a:t>const</a:t>
            </a:r>
            <a:r>
              <a:rPr lang="en-US" altLang="zh-CN" dirty="0" smtClean="0">
                <a:latin typeface="Lucida Console" panose="020B0609040504020204" pitchFamily="49" charset="0"/>
                <a:ea typeface="宋体" panose="02010600030101010101" pitchFamily="2" charset="-122"/>
              </a:rPr>
              <a:t> </a:t>
            </a:r>
            <a:r>
              <a:rPr lang="en-US" altLang="zh-CN" dirty="0" smtClean="0">
                <a:solidFill>
                  <a:srgbClr val="0066FF"/>
                </a:solidFill>
                <a:latin typeface="Lucida Console" panose="020B0609040504020204" pitchFamily="49" charset="0"/>
                <a:ea typeface="宋体" panose="02010600030101010101" pitchFamily="2" charset="-122"/>
              </a:rPr>
              <a:t>char</a:t>
            </a:r>
            <a:r>
              <a:rPr lang="en-US" altLang="zh-CN" dirty="0" smtClean="0">
                <a:latin typeface="Lucida Console" panose="020B0609040504020204" pitchFamily="49" charset="0"/>
                <a:ea typeface="宋体" panose="02010600030101010101" pitchFamily="2" charset="-122"/>
              </a:rPr>
              <a:t> *s2, 			   </a:t>
            </a:r>
            <a:r>
              <a:rPr lang="en-US" altLang="zh-CN" dirty="0" err="1" smtClean="0">
                <a:latin typeface="Lucida Console" panose="020B0609040504020204" pitchFamily="49" charset="0"/>
                <a:ea typeface="宋体" panose="02010600030101010101" pitchFamily="2" charset="-122"/>
              </a:rPr>
              <a:t>size_t</a:t>
            </a:r>
            <a:r>
              <a:rPr lang="en-US" altLang="zh-CN" dirty="0" smtClean="0">
                <a:latin typeface="Lucida Console" panose="020B0609040504020204" pitchFamily="49" charset="0"/>
                <a:ea typeface="宋体" panose="02010600030101010101" pitchFamily="2" charset="-122"/>
              </a:rPr>
              <a:t> n )</a:t>
            </a:r>
          </a:p>
          <a:p>
            <a:pPr lvl="2" eaLnBrk="1" hangingPunct="1"/>
            <a:r>
              <a:rPr lang="en-US" altLang="zh-CN" dirty="0" smtClean="0">
                <a:ea typeface="宋体" panose="02010600030101010101" pitchFamily="2" charset="-122"/>
              </a:rPr>
              <a:t>Specifies number of characters to be copied from second argument into first argument</a:t>
            </a:r>
          </a:p>
          <a:p>
            <a:pPr lvl="3" eaLnBrk="1" hangingPunct="1"/>
            <a:r>
              <a:rPr lang="en-US" altLang="zh-CN" dirty="0" smtClean="0">
                <a:ea typeface="宋体" panose="02010600030101010101" pitchFamily="2" charset="-122"/>
              </a:rPr>
              <a:t>Does not necessarily copy terminating null character</a:t>
            </a:r>
          </a:p>
        </p:txBody>
      </p:sp>
    </p:spTree>
  </p:cSld>
  <p:clrMapOvr>
    <a:masterClrMapping/>
  </p:clrMapOvr>
  <p:transition spd="slow">
    <p:pull dir="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2F12F3C-E87A-4C7D-B07F-9EDB97C9BF1F}" type="slidenum">
              <a:rPr lang="en-US" altLang="zh-CN" sz="1200"/>
              <a:pPr>
                <a:spcAft>
                  <a:spcPct val="0"/>
                </a:spcAft>
                <a:buClrTx/>
                <a:buFontTx/>
                <a:buNone/>
              </a:pPr>
              <a:t>81</a:t>
            </a:fld>
            <a:endParaRPr lang="en-US" altLang="zh-CN" sz="1200"/>
          </a:p>
        </p:txBody>
      </p:sp>
      <p:sp>
        <p:nvSpPr>
          <p:cNvPr id="87043"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87044" name="Object 4"/>
          <p:cNvGraphicFramePr>
            <a:graphicFrameLocks noChangeAspect="1"/>
          </p:cNvGraphicFramePr>
          <p:nvPr>
            <p:ph idx="1"/>
          </p:nvPr>
        </p:nvGraphicFramePr>
        <p:xfrm>
          <a:off x="0" y="3175"/>
          <a:ext cx="7037388" cy="4379913"/>
        </p:xfrm>
        <a:graphic>
          <a:graphicData uri="http://schemas.openxmlformats.org/presentationml/2006/ole">
            <mc:AlternateContent xmlns:mc="http://schemas.openxmlformats.org/markup-compatibility/2006">
              <mc:Choice xmlns:v="urn:schemas-microsoft-com:vml" Requires="v">
                <p:oleObj spid="_x0000_s87051" name="Document" r:id="rId3" imgW="7074123" imgH="4401731" progId="Word.Document.8">
                  <p:embed/>
                </p:oleObj>
              </mc:Choice>
              <mc:Fallback>
                <p:oleObj name="Document" r:id="rId3" imgW="7074123" imgH="440173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3175"/>
                        <a:ext cx="7037388" cy="437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9957" name="Text Box 5"/>
          <p:cNvSpPr txBox="1">
            <a:spLocks noChangeArrowheads="1"/>
          </p:cNvSpPr>
          <p:nvPr/>
        </p:nvSpPr>
        <p:spPr bwMode="auto">
          <a:xfrm>
            <a:off x="3886200" y="1600200"/>
            <a:ext cx="2971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&lt;cstring&gt;</a:t>
            </a:r>
            <a:r>
              <a:rPr lang="en-US" altLang="zh-CN" sz="1600">
                <a:latin typeface="Times New Roman" panose="02020603050405020304" pitchFamily="18" charset="0"/>
                <a:cs typeface="Times New Roman" panose="02020603050405020304" pitchFamily="18" charset="0"/>
              </a:rPr>
              <a:t> contains prototypes for </a:t>
            </a:r>
            <a:r>
              <a:rPr lang="en-US" altLang="zh-CN" sz="1600" b="1">
                <a:latin typeface="Courier New" panose="02070309020205020404" pitchFamily="49" charset="0"/>
                <a:cs typeface="Times New Roman" panose="02020603050405020304" pitchFamily="18" charset="0"/>
              </a:rPr>
              <a:t>strcpy</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strncpy</a:t>
            </a:r>
            <a:endParaRPr lang="en-US" altLang="zh-CN" sz="1600">
              <a:latin typeface="Times New Roman" panose="02020603050405020304" pitchFamily="18" charset="0"/>
              <a:cs typeface="Times New Roman" panose="02020603050405020304" pitchFamily="18" charset="0"/>
            </a:endParaRPr>
          </a:p>
        </p:txBody>
      </p:sp>
      <p:sp>
        <p:nvSpPr>
          <p:cNvPr id="509958" name="Line 6"/>
          <p:cNvSpPr>
            <a:spLocks noChangeShapeType="1"/>
          </p:cNvSpPr>
          <p:nvPr/>
        </p:nvSpPr>
        <p:spPr bwMode="auto">
          <a:xfrm flipH="1" flipV="1">
            <a:off x="2057400" y="1524000"/>
            <a:ext cx="1828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9959" name="Text Box 7"/>
          <p:cNvSpPr txBox="1">
            <a:spLocks noChangeArrowheads="1"/>
          </p:cNvSpPr>
          <p:nvPr/>
        </p:nvSpPr>
        <p:spPr bwMode="auto">
          <a:xfrm>
            <a:off x="4114800" y="2819400"/>
            <a:ext cx="37338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Copy entire string in array </a:t>
            </a:r>
            <a:r>
              <a:rPr lang="en-US" altLang="zh-CN" sz="1600" b="1">
                <a:latin typeface="Courier New" panose="02070309020205020404" pitchFamily="49" charset="0"/>
                <a:cs typeface="Times New Roman" panose="02020603050405020304" pitchFamily="18" charset="0"/>
              </a:rPr>
              <a:t>x</a:t>
            </a:r>
            <a:r>
              <a:rPr lang="en-US" altLang="zh-CN" sz="1600">
                <a:latin typeface="Times New Roman" panose="02020603050405020304" pitchFamily="18" charset="0"/>
                <a:cs typeface="Times New Roman" panose="02020603050405020304" pitchFamily="18" charset="0"/>
              </a:rPr>
              <a:t> into array </a:t>
            </a:r>
            <a:r>
              <a:rPr lang="en-US" altLang="zh-CN" sz="1600" b="1">
                <a:latin typeface="Courier New" panose="02070309020205020404" pitchFamily="49" charset="0"/>
                <a:cs typeface="Times New Roman" panose="02020603050405020304" pitchFamily="18" charset="0"/>
              </a:rPr>
              <a:t>y</a:t>
            </a:r>
            <a:endParaRPr lang="en-US" altLang="zh-CN" sz="1600">
              <a:latin typeface="Times New Roman" panose="02020603050405020304" pitchFamily="18" charset="0"/>
              <a:cs typeface="Times New Roman" panose="02020603050405020304" pitchFamily="18" charset="0"/>
            </a:endParaRPr>
          </a:p>
        </p:txBody>
      </p:sp>
      <p:sp>
        <p:nvSpPr>
          <p:cNvPr id="509960" name="Line 8"/>
          <p:cNvSpPr>
            <a:spLocks noChangeShapeType="1"/>
          </p:cNvSpPr>
          <p:nvPr/>
        </p:nvSpPr>
        <p:spPr bwMode="auto">
          <a:xfrm flipH="1">
            <a:off x="1828800" y="2971800"/>
            <a:ext cx="2286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7"/>
                                        </p:tgtEl>
                                        <p:attrNameLst>
                                          <p:attrName>style.visibility</p:attrName>
                                        </p:attrNameLst>
                                      </p:cBhvr>
                                      <p:to>
                                        <p:strVal val="visible"/>
                                      </p:to>
                                    </p:set>
                                  </p:childTnLst>
                                  <p:subTnLst>
                                    <p:set>
                                      <p:cBhvr override="childStyle">
                                        <p:cTn dur="1" fill="hold" display="0" masterRel="nextClick" afterEffect="1"/>
                                        <p:tgtEl>
                                          <p:spTgt spid="50995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9958"/>
                                        </p:tgtEl>
                                        <p:attrNameLst>
                                          <p:attrName>style.visibility</p:attrName>
                                        </p:attrNameLst>
                                      </p:cBhvr>
                                      <p:to>
                                        <p:strVal val="visible"/>
                                      </p:to>
                                    </p:set>
                                  </p:childTnLst>
                                  <p:subTnLst>
                                    <p:set>
                                      <p:cBhvr override="childStyle">
                                        <p:cTn dur="1" fill="hold" display="0" masterRel="nextClick" afterEffect="1"/>
                                        <p:tgtEl>
                                          <p:spTgt spid="50995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9959"/>
                                        </p:tgtEl>
                                        <p:attrNameLst>
                                          <p:attrName>style.visibility</p:attrName>
                                        </p:attrNameLst>
                                      </p:cBhvr>
                                      <p:to>
                                        <p:strVal val="visible"/>
                                      </p:to>
                                    </p:set>
                                  </p:childTnLst>
                                  <p:subTnLst>
                                    <p:set>
                                      <p:cBhvr override="childStyle">
                                        <p:cTn dur="1" fill="hold" display="0" masterRel="nextClick" afterEffect="1"/>
                                        <p:tgtEl>
                                          <p:spTgt spid="50995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09960"/>
                                        </p:tgtEl>
                                        <p:attrNameLst>
                                          <p:attrName>style.visibility</p:attrName>
                                        </p:attrNameLst>
                                      </p:cBhvr>
                                      <p:to>
                                        <p:strVal val="visible"/>
                                      </p:to>
                                    </p:set>
                                  </p:childTnLst>
                                  <p:subTnLst>
                                    <p:set>
                                      <p:cBhvr override="childStyle">
                                        <p:cTn dur="1" fill="hold" display="0" masterRel="nextClick" afterEffect="1"/>
                                        <p:tgtEl>
                                          <p:spTgt spid="5099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animBg="1"/>
      <p:bldP spid="509958" grpId="0" animBg="1"/>
      <p:bldP spid="509959" grpId="0" animBg="1"/>
      <p:bldP spid="50996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B165B8B-75B4-44F8-A1A6-C5BFA7023020}" type="slidenum">
              <a:rPr lang="en-US" altLang="zh-CN" sz="1200"/>
              <a:pPr>
                <a:spcAft>
                  <a:spcPct val="0"/>
                </a:spcAft>
                <a:buClrTx/>
                <a:buFontTx/>
                <a:buNone/>
              </a:pPr>
              <a:t>82</a:t>
            </a:fld>
            <a:endParaRPr lang="en-US" altLang="zh-CN" sz="1200"/>
          </a:p>
        </p:txBody>
      </p:sp>
      <p:sp>
        <p:nvSpPr>
          <p:cNvPr id="88067"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88068" name="Object 4"/>
          <p:cNvGraphicFramePr>
            <a:graphicFrameLocks noChangeAspect="1"/>
          </p:cNvGraphicFramePr>
          <p:nvPr>
            <p:ph idx="1"/>
          </p:nvPr>
        </p:nvGraphicFramePr>
        <p:xfrm>
          <a:off x="0" y="1588"/>
          <a:ext cx="7037388" cy="2762250"/>
        </p:xfrm>
        <a:graphic>
          <a:graphicData uri="http://schemas.openxmlformats.org/presentationml/2006/ole">
            <mc:AlternateContent xmlns:mc="http://schemas.openxmlformats.org/markup-compatibility/2006">
              <mc:Choice xmlns:v="urn:schemas-microsoft-com:vml" Requires="v">
                <p:oleObj spid="_x0000_s88081" name="Document" r:id="rId3" imgW="7074123" imgH="2776255" progId="Word.Document.8">
                  <p:embed/>
                </p:oleObj>
              </mc:Choice>
              <mc:Fallback>
                <p:oleObj name="Document" r:id="rId3" imgW="7074123" imgH="277625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1588"/>
                        <a:ext cx="7037388"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1" name="Text Box 5"/>
          <p:cNvSpPr txBox="1">
            <a:spLocks noChangeArrowheads="1"/>
          </p:cNvSpPr>
          <p:nvPr/>
        </p:nvSpPr>
        <p:spPr bwMode="auto">
          <a:xfrm>
            <a:off x="5029200" y="228600"/>
            <a:ext cx="31242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Copy first 14 characters of array </a:t>
            </a:r>
            <a:r>
              <a:rPr lang="en-US" altLang="zh-CN" sz="1600" b="1">
                <a:latin typeface="Courier New" panose="02070309020205020404" pitchFamily="49" charset="0"/>
                <a:cs typeface="Times New Roman" panose="02020603050405020304" pitchFamily="18" charset="0"/>
              </a:rPr>
              <a:t>x</a:t>
            </a:r>
            <a:r>
              <a:rPr lang="en-US" altLang="zh-CN" sz="1600">
                <a:latin typeface="Times New Roman" panose="02020603050405020304" pitchFamily="18" charset="0"/>
                <a:cs typeface="Times New Roman" panose="02020603050405020304" pitchFamily="18" charset="0"/>
              </a:rPr>
              <a:t> into array </a:t>
            </a:r>
            <a:r>
              <a:rPr lang="en-US" altLang="zh-CN" sz="1600" b="1">
                <a:latin typeface="Courier New" panose="02070309020205020404" pitchFamily="49" charset="0"/>
                <a:cs typeface="Times New Roman" panose="02020603050405020304" pitchFamily="18" charset="0"/>
              </a:rPr>
              <a:t>z</a:t>
            </a:r>
            <a:r>
              <a:rPr lang="en-US" altLang="zh-CN" sz="1600">
                <a:latin typeface="Times New Roman" panose="02020603050405020304" pitchFamily="18" charset="0"/>
                <a:cs typeface="Times New Roman" panose="02020603050405020304" pitchFamily="18" charset="0"/>
              </a:rPr>
              <a:t>. Note that this does not write terminating null character</a:t>
            </a:r>
          </a:p>
        </p:txBody>
      </p:sp>
      <p:sp>
        <p:nvSpPr>
          <p:cNvPr id="510982" name="Line 6"/>
          <p:cNvSpPr>
            <a:spLocks noChangeShapeType="1"/>
          </p:cNvSpPr>
          <p:nvPr/>
        </p:nvSpPr>
        <p:spPr bwMode="auto">
          <a:xfrm flipH="1" flipV="1">
            <a:off x="2286000" y="533400"/>
            <a:ext cx="2743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0983" name="Text Box 7"/>
          <p:cNvSpPr txBox="1">
            <a:spLocks noChangeArrowheads="1"/>
          </p:cNvSpPr>
          <p:nvPr/>
        </p:nvSpPr>
        <p:spPr bwMode="auto">
          <a:xfrm>
            <a:off x="5105400" y="1447800"/>
            <a:ext cx="3048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Append terminating null character</a:t>
            </a:r>
          </a:p>
        </p:txBody>
      </p:sp>
      <p:sp>
        <p:nvSpPr>
          <p:cNvPr id="510984" name="Line 8"/>
          <p:cNvSpPr>
            <a:spLocks noChangeShapeType="1"/>
          </p:cNvSpPr>
          <p:nvPr/>
        </p:nvSpPr>
        <p:spPr bwMode="auto">
          <a:xfrm flipH="1" flipV="1">
            <a:off x="1905000" y="762000"/>
            <a:ext cx="3200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0985" name="Text Box 9"/>
          <p:cNvSpPr txBox="1">
            <a:spLocks noChangeArrowheads="1"/>
          </p:cNvSpPr>
          <p:nvPr/>
        </p:nvSpPr>
        <p:spPr bwMode="auto">
          <a:xfrm>
            <a:off x="5715000" y="2057400"/>
            <a:ext cx="13716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String to copy</a:t>
            </a:r>
          </a:p>
        </p:txBody>
      </p:sp>
      <p:sp>
        <p:nvSpPr>
          <p:cNvPr id="510986" name="Line 10"/>
          <p:cNvSpPr>
            <a:spLocks noChangeShapeType="1"/>
          </p:cNvSpPr>
          <p:nvPr/>
        </p:nvSpPr>
        <p:spPr bwMode="auto">
          <a:xfrm flipH="1" flipV="1">
            <a:off x="4191000" y="1981200"/>
            <a:ext cx="1524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0987" name="Text Box 11"/>
          <p:cNvSpPr txBox="1">
            <a:spLocks noChangeArrowheads="1"/>
          </p:cNvSpPr>
          <p:nvPr/>
        </p:nvSpPr>
        <p:spPr bwMode="auto">
          <a:xfrm>
            <a:off x="5562600" y="2590800"/>
            <a:ext cx="2667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Copied string using </a:t>
            </a:r>
            <a:r>
              <a:rPr lang="en-US" altLang="zh-CN" sz="1600" b="1">
                <a:latin typeface="Courier New" panose="02070309020205020404" pitchFamily="49" charset="0"/>
                <a:cs typeface="Times New Roman" panose="02020603050405020304" pitchFamily="18" charset="0"/>
              </a:rPr>
              <a:t>strcpy</a:t>
            </a:r>
            <a:endParaRPr lang="en-US" altLang="zh-CN" sz="1600">
              <a:latin typeface="Times New Roman" panose="02020603050405020304" pitchFamily="18" charset="0"/>
              <a:cs typeface="Times New Roman" panose="02020603050405020304" pitchFamily="18" charset="0"/>
            </a:endParaRPr>
          </a:p>
        </p:txBody>
      </p:sp>
      <p:sp>
        <p:nvSpPr>
          <p:cNvPr id="510988" name="Line 12"/>
          <p:cNvSpPr>
            <a:spLocks noChangeShapeType="1"/>
          </p:cNvSpPr>
          <p:nvPr/>
        </p:nvSpPr>
        <p:spPr bwMode="auto">
          <a:xfrm flipH="1" flipV="1">
            <a:off x="4191000" y="22098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0989" name="Text Box 13"/>
          <p:cNvSpPr txBox="1">
            <a:spLocks noChangeArrowheads="1"/>
          </p:cNvSpPr>
          <p:nvPr/>
        </p:nvSpPr>
        <p:spPr bwMode="auto">
          <a:xfrm>
            <a:off x="4800600" y="3124200"/>
            <a:ext cx="2362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Copied first 14 characters using </a:t>
            </a:r>
            <a:r>
              <a:rPr lang="en-US" altLang="zh-CN" sz="1600" b="1">
                <a:latin typeface="Courier New" panose="02070309020205020404" pitchFamily="49" charset="0"/>
                <a:cs typeface="Times New Roman" panose="02020603050405020304" pitchFamily="18" charset="0"/>
              </a:rPr>
              <a:t>strncpy</a:t>
            </a:r>
            <a:endParaRPr lang="en-US" altLang="zh-CN" sz="1600">
              <a:latin typeface="Times New Roman" panose="02020603050405020304" pitchFamily="18" charset="0"/>
              <a:cs typeface="Times New Roman" panose="02020603050405020304" pitchFamily="18" charset="0"/>
            </a:endParaRPr>
          </a:p>
        </p:txBody>
      </p:sp>
      <p:sp>
        <p:nvSpPr>
          <p:cNvPr id="510990" name="Line 14"/>
          <p:cNvSpPr>
            <a:spLocks noChangeShapeType="1"/>
          </p:cNvSpPr>
          <p:nvPr/>
        </p:nvSpPr>
        <p:spPr bwMode="auto">
          <a:xfrm flipH="1" flipV="1">
            <a:off x="3505200" y="2362200"/>
            <a:ext cx="1295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981"/>
                                        </p:tgtEl>
                                        <p:attrNameLst>
                                          <p:attrName>style.visibility</p:attrName>
                                        </p:attrNameLst>
                                      </p:cBhvr>
                                      <p:to>
                                        <p:strVal val="visible"/>
                                      </p:to>
                                    </p:set>
                                  </p:childTnLst>
                                  <p:subTnLst>
                                    <p:set>
                                      <p:cBhvr override="childStyle">
                                        <p:cTn dur="1" fill="hold" display="0" masterRel="nextClick" afterEffect="1"/>
                                        <p:tgtEl>
                                          <p:spTgt spid="5109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0982"/>
                                        </p:tgtEl>
                                        <p:attrNameLst>
                                          <p:attrName>style.visibility</p:attrName>
                                        </p:attrNameLst>
                                      </p:cBhvr>
                                      <p:to>
                                        <p:strVal val="visible"/>
                                      </p:to>
                                    </p:set>
                                  </p:childTnLst>
                                  <p:subTnLst>
                                    <p:set>
                                      <p:cBhvr override="childStyle">
                                        <p:cTn dur="1" fill="hold" display="0" masterRel="nextClick" afterEffect="1"/>
                                        <p:tgtEl>
                                          <p:spTgt spid="51098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0983"/>
                                        </p:tgtEl>
                                        <p:attrNameLst>
                                          <p:attrName>style.visibility</p:attrName>
                                        </p:attrNameLst>
                                      </p:cBhvr>
                                      <p:to>
                                        <p:strVal val="visible"/>
                                      </p:to>
                                    </p:set>
                                  </p:childTnLst>
                                  <p:subTnLst>
                                    <p:set>
                                      <p:cBhvr override="childStyle">
                                        <p:cTn dur="1" fill="hold" display="0" masterRel="nextClick" afterEffect="1"/>
                                        <p:tgtEl>
                                          <p:spTgt spid="51098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0984"/>
                                        </p:tgtEl>
                                        <p:attrNameLst>
                                          <p:attrName>style.visibility</p:attrName>
                                        </p:attrNameLst>
                                      </p:cBhvr>
                                      <p:to>
                                        <p:strVal val="visible"/>
                                      </p:to>
                                    </p:set>
                                  </p:childTnLst>
                                  <p:subTnLst>
                                    <p:set>
                                      <p:cBhvr override="childStyle">
                                        <p:cTn dur="1" fill="hold" display="0" masterRel="nextClick" afterEffect="1"/>
                                        <p:tgtEl>
                                          <p:spTgt spid="51098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0985"/>
                                        </p:tgtEl>
                                        <p:attrNameLst>
                                          <p:attrName>style.visibility</p:attrName>
                                        </p:attrNameLst>
                                      </p:cBhvr>
                                      <p:to>
                                        <p:strVal val="visible"/>
                                      </p:to>
                                    </p:set>
                                  </p:childTnLst>
                                  <p:subTnLst>
                                    <p:set>
                                      <p:cBhvr override="childStyle">
                                        <p:cTn dur="1" fill="hold" display="0" masterRel="nextClick" afterEffect="1"/>
                                        <p:tgtEl>
                                          <p:spTgt spid="51098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10986"/>
                                        </p:tgtEl>
                                        <p:attrNameLst>
                                          <p:attrName>style.visibility</p:attrName>
                                        </p:attrNameLst>
                                      </p:cBhvr>
                                      <p:to>
                                        <p:strVal val="visible"/>
                                      </p:to>
                                    </p:set>
                                  </p:childTnLst>
                                  <p:subTnLst>
                                    <p:set>
                                      <p:cBhvr override="childStyle">
                                        <p:cTn dur="1" fill="hold" display="0" masterRel="nextClick" afterEffect="1"/>
                                        <p:tgtEl>
                                          <p:spTgt spid="51098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0987"/>
                                        </p:tgtEl>
                                        <p:attrNameLst>
                                          <p:attrName>style.visibility</p:attrName>
                                        </p:attrNameLst>
                                      </p:cBhvr>
                                      <p:to>
                                        <p:strVal val="visible"/>
                                      </p:to>
                                    </p:set>
                                  </p:childTnLst>
                                  <p:subTnLst>
                                    <p:set>
                                      <p:cBhvr override="childStyle">
                                        <p:cTn dur="1" fill="hold" display="0" masterRel="nextClick" afterEffect="1"/>
                                        <p:tgtEl>
                                          <p:spTgt spid="510987"/>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510988"/>
                                        </p:tgtEl>
                                        <p:attrNameLst>
                                          <p:attrName>style.visibility</p:attrName>
                                        </p:attrNameLst>
                                      </p:cBhvr>
                                      <p:to>
                                        <p:strVal val="visible"/>
                                      </p:to>
                                    </p:set>
                                  </p:childTnLst>
                                  <p:subTnLst>
                                    <p:set>
                                      <p:cBhvr override="childStyle">
                                        <p:cTn dur="1" fill="hold" display="0" masterRel="nextClick" afterEffect="1"/>
                                        <p:tgtEl>
                                          <p:spTgt spid="51098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0989"/>
                                        </p:tgtEl>
                                        <p:attrNameLst>
                                          <p:attrName>style.visibility</p:attrName>
                                        </p:attrNameLst>
                                      </p:cBhvr>
                                      <p:to>
                                        <p:strVal val="visible"/>
                                      </p:to>
                                    </p:set>
                                  </p:childTnLst>
                                  <p:subTnLst>
                                    <p:set>
                                      <p:cBhvr override="childStyle">
                                        <p:cTn dur="1" fill="hold" display="0" masterRel="nextClick" afterEffect="1"/>
                                        <p:tgtEl>
                                          <p:spTgt spid="510989"/>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510990"/>
                                        </p:tgtEl>
                                        <p:attrNameLst>
                                          <p:attrName>style.visibility</p:attrName>
                                        </p:attrNameLst>
                                      </p:cBhvr>
                                      <p:to>
                                        <p:strVal val="visible"/>
                                      </p:to>
                                    </p:set>
                                  </p:childTnLst>
                                  <p:subTnLst>
                                    <p:set>
                                      <p:cBhvr override="childStyle">
                                        <p:cTn dur="1" fill="hold" display="0" masterRel="nextClick" afterEffect="1"/>
                                        <p:tgtEl>
                                          <p:spTgt spid="5109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1" grpId="0" animBg="1"/>
      <p:bldP spid="510982" grpId="0" animBg="1"/>
      <p:bldP spid="510983" grpId="0" animBg="1"/>
      <p:bldP spid="510984" grpId="0" animBg="1"/>
      <p:bldP spid="510985" grpId="0" animBg="1"/>
      <p:bldP spid="510986" grpId="0" animBg="1"/>
      <p:bldP spid="510987" grpId="0" animBg="1"/>
      <p:bldP spid="510988" grpId="0" animBg="1"/>
      <p:bldP spid="510989" grpId="0" animBg="1"/>
      <p:bldP spid="51099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020A8B3-438C-48B7-AE9D-C194C370E3E8}" type="slidenum">
              <a:rPr lang="en-US" altLang="zh-CN" sz="1200"/>
              <a:pPr>
                <a:spcAft>
                  <a:spcPct val="0"/>
                </a:spcAft>
                <a:buClrTx/>
                <a:buFontTx/>
                <a:buNone/>
              </a:pPr>
              <a:t>83</a:t>
            </a:fld>
            <a:endParaRPr lang="en-US" altLang="zh-CN" sz="1200"/>
          </a:p>
        </p:txBody>
      </p:sp>
      <p:sp>
        <p:nvSpPr>
          <p:cNvPr id="89091" name="Rectangle 3"/>
          <p:cNvSpPr>
            <a:spLocks noGrp="1" noChangeArrowheads="1"/>
          </p:cNvSpPr>
          <p:nvPr>
            <p:ph type="body" idx="1"/>
          </p:nvPr>
        </p:nvSpPr>
        <p:spPr/>
        <p:txBody>
          <a:bodyPr/>
          <a:lstStyle/>
          <a:p>
            <a:pPr eaLnBrk="1" hangingPunct="1">
              <a:lnSpc>
                <a:spcPct val="90000"/>
              </a:lnSpc>
            </a:pPr>
            <a:r>
              <a:rPr lang="zh-CN" altLang="en-US" dirty="0" smtClean="0">
                <a:ea typeface="宋体" panose="02010600030101010101" pitchFamily="2" charset="-122"/>
              </a:rPr>
              <a:t>连接字符串</a:t>
            </a:r>
          </a:p>
          <a:p>
            <a:pPr lvl="1" eaLnBrk="1" hangingPunct="1">
              <a:lnSpc>
                <a:spcPct val="90000"/>
              </a:lnSpc>
            </a:pPr>
            <a:r>
              <a:rPr lang="en-US" altLang="zh-CN" dirty="0"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dirty="0" smtClean="0">
                <a:solidFill>
                  <a:srgbClr val="FF0000"/>
                </a:solidFill>
                <a:latin typeface="Lucida Console" panose="020B0609040504020204" pitchFamily="49" charset="0"/>
                <a:ea typeface="宋体" panose="02010600030101010101" pitchFamily="2" charset="-122"/>
                <a:cs typeface="Times New Roman" panose="02020603050405020304" pitchFamily="18" charset="0"/>
              </a:rPr>
              <a:t>*</a:t>
            </a:r>
            <a:r>
              <a:rPr lang="en-US" altLang="zh-CN" dirty="0" err="1" smtClean="0">
                <a:solidFill>
                  <a:srgbClr val="FF0000"/>
                </a:solidFill>
                <a:latin typeface="Lucida Console" panose="020B0609040504020204" pitchFamily="49" charset="0"/>
                <a:ea typeface="宋体" panose="02010600030101010101" pitchFamily="2" charset="-122"/>
                <a:cs typeface="Times New Roman" panose="02020603050405020304" pitchFamily="18" charset="0"/>
              </a:rPr>
              <a:t>strcat</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dirty="0"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*s1, </a:t>
            </a:r>
            <a:r>
              <a:rPr lang="en-US" altLang="zh-CN" dirty="0" err="1"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const</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dirty="0"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*s2 )</a:t>
            </a:r>
          </a:p>
          <a:p>
            <a:pPr lvl="2" eaLnBrk="1" hangingPunct="1">
              <a:lnSpc>
                <a:spcPct val="90000"/>
              </a:lnSpc>
            </a:pPr>
            <a:r>
              <a:rPr lang="en-US" altLang="zh-CN" dirty="0" smtClean="0">
                <a:ea typeface="宋体" panose="02010600030101010101" pitchFamily="2" charset="-122"/>
              </a:rPr>
              <a:t>Appends second argument to first argument</a:t>
            </a:r>
          </a:p>
          <a:p>
            <a:pPr lvl="3" eaLnBrk="1" hangingPunct="1">
              <a:lnSpc>
                <a:spcPct val="90000"/>
              </a:lnSpc>
            </a:pPr>
            <a:r>
              <a:rPr lang="en-US" altLang="zh-CN" dirty="0" smtClean="0">
                <a:ea typeface="宋体" panose="02010600030101010101" pitchFamily="2" charset="-122"/>
              </a:rPr>
              <a:t>First character of second argument replaces null character terminating first argument</a:t>
            </a:r>
          </a:p>
          <a:p>
            <a:pPr lvl="3" eaLnBrk="1" hangingPunct="1">
              <a:lnSpc>
                <a:spcPct val="90000"/>
              </a:lnSpc>
            </a:pPr>
            <a:r>
              <a:rPr lang="en-US" altLang="zh-CN" dirty="0" smtClean="0">
                <a:ea typeface="宋体" panose="02010600030101010101" pitchFamily="2" charset="-122"/>
              </a:rPr>
              <a:t>You must ensure first argument large enough to store concatenated result and null character</a:t>
            </a:r>
          </a:p>
          <a:p>
            <a:pPr lvl="1" eaLnBrk="1" hangingPunct="1">
              <a:lnSpc>
                <a:spcPct val="90000"/>
              </a:lnSpc>
            </a:pPr>
            <a:r>
              <a:rPr lang="en-US" altLang="zh-CN" dirty="0" smtClean="0">
                <a:solidFill>
                  <a:srgbClr val="0066FF"/>
                </a:solidFill>
                <a:latin typeface="Lucida Console" panose="020B0609040504020204" pitchFamily="49" charset="0"/>
                <a:ea typeface="宋体" panose="02010600030101010101" pitchFamily="2" charset="-122"/>
              </a:rPr>
              <a:t>char</a:t>
            </a:r>
            <a:r>
              <a:rPr lang="en-US" altLang="zh-CN" dirty="0" smtClean="0">
                <a:latin typeface="Lucida Console" panose="020B0609040504020204" pitchFamily="49" charset="0"/>
                <a:ea typeface="宋体" panose="02010600030101010101" pitchFamily="2" charset="-122"/>
              </a:rPr>
              <a:t> </a:t>
            </a:r>
            <a:r>
              <a:rPr lang="en-US" altLang="zh-CN" dirty="0" smtClean="0">
                <a:solidFill>
                  <a:srgbClr val="FF0000"/>
                </a:solidFill>
                <a:latin typeface="Lucida Console" panose="020B0609040504020204" pitchFamily="49" charset="0"/>
                <a:ea typeface="宋体" panose="02010600030101010101" pitchFamily="2" charset="-122"/>
              </a:rPr>
              <a:t>*</a:t>
            </a:r>
            <a:r>
              <a:rPr lang="en-US" altLang="zh-CN" dirty="0" err="1" smtClean="0">
                <a:solidFill>
                  <a:srgbClr val="FF0000"/>
                </a:solidFill>
                <a:latin typeface="Lucida Console" panose="020B0609040504020204" pitchFamily="49" charset="0"/>
                <a:ea typeface="宋体" panose="02010600030101010101" pitchFamily="2" charset="-122"/>
              </a:rPr>
              <a:t>strncat</a:t>
            </a:r>
            <a:r>
              <a:rPr lang="en-US" altLang="zh-CN" dirty="0" smtClean="0">
                <a:latin typeface="Lucida Console" panose="020B0609040504020204" pitchFamily="49" charset="0"/>
                <a:ea typeface="宋体" panose="02010600030101010101" pitchFamily="2" charset="-122"/>
              </a:rPr>
              <a:t>( </a:t>
            </a:r>
            <a:r>
              <a:rPr lang="en-US" altLang="zh-CN" dirty="0" smtClean="0">
                <a:solidFill>
                  <a:srgbClr val="0066FF"/>
                </a:solidFill>
                <a:latin typeface="Lucida Console" panose="020B0609040504020204" pitchFamily="49" charset="0"/>
                <a:ea typeface="宋体" panose="02010600030101010101" pitchFamily="2" charset="-122"/>
              </a:rPr>
              <a:t>char</a:t>
            </a:r>
            <a:r>
              <a:rPr lang="en-US" altLang="zh-CN" dirty="0" smtClean="0">
                <a:latin typeface="Lucida Console" panose="020B0609040504020204" pitchFamily="49" charset="0"/>
                <a:ea typeface="宋体" panose="02010600030101010101" pitchFamily="2" charset="-122"/>
              </a:rPr>
              <a:t> *s1, </a:t>
            </a:r>
            <a:r>
              <a:rPr lang="en-US" altLang="zh-CN" dirty="0" err="1" smtClean="0">
                <a:latin typeface="Lucida Console" panose="020B0609040504020204" pitchFamily="49" charset="0"/>
                <a:ea typeface="宋体" panose="02010600030101010101" pitchFamily="2" charset="-122"/>
              </a:rPr>
              <a:t>const</a:t>
            </a:r>
            <a:r>
              <a:rPr lang="en-US" altLang="zh-CN" dirty="0" smtClean="0">
                <a:latin typeface="Lucida Console" panose="020B0609040504020204" pitchFamily="49" charset="0"/>
                <a:ea typeface="宋体" panose="02010600030101010101" pitchFamily="2" charset="-122"/>
              </a:rPr>
              <a:t> </a:t>
            </a:r>
            <a:r>
              <a:rPr lang="en-US" altLang="zh-CN" dirty="0" smtClean="0">
                <a:solidFill>
                  <a:srgbClr val="0066FF"/>
                </a:solidFill>
                <a:latin typeface="Lucida Console" panose="020B0609040504020204" pitchFamily="49" charset="0"/>
                <a:ea typeface="宋体" panose="02010600030101010101" pitchFamily="2" charset="-122"/>
              </a:rPr>
              <a:t>char</a:t>
            </a:r>
            <a:r>
              <a:rPr lang="en-US" altLang="zh-CN" dirty="0" smtClean="0">
                <a:latin typeface="Lucida Console" panose="020B0609040504020204" pitchFamily="49" charset="0"/>
                <a:ea typeface="宋体" panose="02010600030101010101" pitchFamily="2" charset="-122"/>
              </a:rPr>
              <a:t> *s2, 			   </a:t>
            </a:r>
            <a:r>
              <a:rPr lang="en-US" altLang="zh-CN" dirty="0" err="1" smtClean="0">
                <a:latin typeface="Lucida Console" panose="020B0609040504020204" pitchFamily="49" charset="0"/>
                <a:ea typeface="宋体" panose="02010600030101010101" pitchFamily="2" charset="-122"/>
              </a:rPr>
              <a:t>size_t</a:t>
            </a:r>
            <a:r>
              <a:rPr lang="en-US" altLang="zh-CN" dirty="0" smtClean="0">
                <a:latin typeface="Lucida Console" panose="020B0609040504020204" pitchFamily="49" charset="0"/>
                <a:ea typeface="宋体" panose="02010600030101010101" pitchFamily="2" charset="-122"/>
              </a:rPr>
              <a:t> n )</a:t>
            </a:r>
          </a:p>
          <a:p>
            <a:pPr lvl="2" eaLnBrk="1" hangingPunct="1">
              <a:lnSpc>
                <a:spcPct val="90000"/>
              </a:lnSpc>
            </a:pPr>
            <a:r>
              <a:rPr lang="en-US" altLang="zh-CN" dirty="0" smtClean="0">
                <a:ea typeface="宋体" panose="02010600030101010101" pitchFamily="2" charset="-122"/>
              </a:rPr>
              <a:t>Appends specified number of characters from second argument to first argument</a:t>
            </a:r>
          </a:p>
          <a:p>
            <a:pPr lvl="3" eaLnBrk="1" hangingPunct="1">
              <a:lnSpc>
                <a:spcPct val="90000"/>
              </a:lnSpc>
            </a:pPr>
            <a:r>
              <a:rPr lang="en-US" altLang="zh-CN" dirty="0" smtClean="0">
                <a:ea typeface="宋体" panose="02010600030101010101" pitchFamily="2" charset="-122"/>
              </a:rPr>
              <a:t>Appends terminating null character to result</a:t>
            </a:r>
          </a:p>
          <a:p>
            <a:pPr eaLnBrk="1" hangingPunct="1">
              <a:lnSpc>
                <a:spcPct val="90000"/>
              </a:lnSpc>
            </a:pPr>
            <a:endParaRPr lang="en-US" altLang="zh-CN" dirty="0" smtClean="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A8AE3BF-6927-4008-813D-AB7485E5C762}" type="slidenum">
              <a:rPr lang="en-US" altLang="zh-CN" sz="1200"/>
              <a:pPr>
                <a:spcAft>
                  <a:spcPct val="0"/>
                </a:spcAft>
                <a:buClrTx/>
                <a:buFontTx/>
                <a:buNone/>
              </a:pPr>
              <a:t>84</a:t>
            </a:fld>
            <a:endParaRPr lang="en-US" altLang="zh-CN" sz="1200"/>
          </a:p>
        </p:txBody>
      </p:sp>
      <p:graphicFrame>
        <p:nvGraphicFramePr>
          <p:cNvPr id="90115" name="Object 4"/>
          <p:cNvGraphicFramePr>
            <a:graphicFrameLocks noChangeAspect="1"/>
          </p:cNvGraphicFramePr>
          <p:nvPr>
            <p:ph idx="1"/>
          </p:nvPr>
        </p:nvGraphicFramePr>
        <p:xfrm>
          <a:off x="0" y="1588"/>
          <a:ext cx="7037388" cy="5816600"/>
        </p:xfrm>
        <a:graphic>
          <a:graphicData uri="http://schemas.openxmlformats.org/presentationml/2006/ole">
            <mc:AlternateContent xmlns:mc="http://schemas.openxmlformats.org/markup-compatibility/2006">
              <mc:Choice xmlns:v="urn:schemas-microsoft-com:vml" Requires="v">
                <p:oleObj spid="_x0000_s90124" name="Document" r:id="rId3" imgW="7074123" imgH="5846678" progId="Word.Document.8">
                  <p:embed/>
                </p:oleObj>
              </mc:Choice>
              <mc:Fallback>
                <p:oleObj name="Document" r:id="rId3" imgW="7074123" imgH="584667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1588"/>
                        <a:ext cx="7037388" cy="581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029" name="Text Box 5"/>
          <p:cNvSpPr txBox="1">
            <a:spLocks noChangeArrowheads="1"/>
          </p:cNvSpPr>
          <p:nvPr/>
        </p:nvSpPr>
        <p:spPr bwMode="auto">
          <a:xfrm>
            <a:off x="3810000" y="1600200"/>
            <a:ext cx="2981325"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&lt;cstring&gt;</a:t>
            </a:r>
            <a:r>
              <a:rPr lang="en-US" altLang="zh-CN" sz="1600">
                <a:latin typeface="Times New Roman" panose="02020603050405020304" pitchFamily="18" charset="0"/>
                <a:cs typeface="Times New Roman" panose="02020603050405020304" pitchFamily="18" charset="0"/>
              </a:rPr>
              <a:t> contains prototypes for </a:t>
            </a:r>
            <a:r>
              <a:rPr lang="en-US" altLang="zh-CN" sz="1600" b="1">
                <a:latin typeface="Courier New" panose="02070309020205020404" pitchFamily="49" charset="0"/>
                <a:cs typeface="Times New Roman" panose="02020603050405020304" pitchFamily="18" charset="0"/>
              </a:rPr>
              <a:t>strcat</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strncat</a:t>
            </a:r>
            <a:endParaRPr lang="en-US" altLang="zh-CN" sz="1600">
              <a:latin typeface="Times New Roman" panose="02020603050405020304" pitchFamily="18" charset="0"/>
              <a:cs typeface="Times New Roman" panose="02020603050405020304" pitchFamily="18" charset="0"/>
            </a:endParaRPr>
          </a:p>
        </p:txBody>
      </p:sp>
      <p:sp>
        <p:nvSpPr>
          <p:cNvPr id="513030" name="Line 6"/>
          <p:cNvSpPr>
            <a:spLocks noChangeShapeType="1"/>
          </p:cNvSpPr>
          <p:nvPr/>
        </p:nvSpPr>
        <p:spPr bwMode="auto">
          <a:xfrm flipH="1" flipV="1">
            <a:off x="1981200" y="1524000"/>
            <a:ext cx="1828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3031" name="Text Box 7"/>
          <p:cNvSpPr txBox="1">
            <a:spLocks noChangeArrowheads="1"/>
          </p:cNvSpPr>
          <p:nvPr/>
        </p:nvSpPr>
        <p:spPr bwMode="auto">
          <a:xfrm>
            <a:off x="5257800" y="3200400"/>
            <a:ext cx="16764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Append </a:t>
            </a:r>
            <a:r>
              <a:rPr lang="en-US" altLang="zh-CN" sz="1600" b="1">
                <a:latin typeface="Courier New" panose="02070309020205020404" pitchFamily="49" charset="0"/>
                <a:cs typeface="Times New Roman" panose="02020603050405020304" pitchFamily="18" charset="0"/>
              </a:rPr>
              <a:t>s2</a:t>
            </a:r>
            <a:r>
              <a:rPr lang="en-US" altLang="zh-CN" sz="1600">
                <a:latin typeface="Times New Roman" panose="02020603050405020304" pitchFamily="18" charset="0"/>
                <a:cs typeface="Times New Roman" panose="02020603050405020304" pitchFamily="18" charset="0"/>
              </a:rPr>
              <a:t> to </a:t>
            </a:r>
            <a:r>
              <a:rPr lang="en-US" altLang="zh-CN" sz="1600" b="1">
                <a:latin typeface="Courier New" panose="02070309020205020404" pitchFamily="49" charset="0"/>
                <a:cs typeface="Times New Roman" panose="02020603050405020304" pitchFamily="18" charset="0"/>
              </a:rPr>
              <a:t>s1</a:t>
            </a:r>
            <a:endParaRPr lang="en-US" altLang="zh-CN" sz="1600">
              <a:latin typeface="Times New Roman" panose="02020603050405020304" pitchFamily="18" charset="0"/>
              <a:cs typeface="Times New Roman" panose="02020603050405020304" pitchFamily="18" charset="0"/>
            </a:endParaRPr>
          </a:p>
        </p:txBody>
      </p:sp>
      <p:sp>
        <p:nvSpPr>
          <p:cNvPr id="513032" name="Line 8"/>
          <p:cNvSpPr>
            <a:spLocks noChangeShapeType="1"/>
          </p:cNvSpPr>
          <p:nvPr/>
        </p:nvSpPr>
        <p:spPr bwMode="auto">
          <a:xfrm flipH="1">
            <a:off x="2057400" y="3429000"/>
            <a:ext cx="3200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3033" name="Text Box 9"/>
          <p:cNvSpPr txBox="1">
            <a:spLocks noChangeArrowheads="1"/>
          </p:cNvSpPr>
          <p:nvPr/>
        </p:nvSpPr>
        <p:spPr bwMode="auto">
          <a:xfrm>
            <a:off x="5181600" y="5105400"/>
            <a:ext cx="32766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Append first 6 characters of </a:t>
            </a:r>
            <a:r>
              <a:rPr lang="en-US" altLang="zh-CN" sz="1600" b="1">
                <a:latin typeface="Courier New" panose="02070309020205020404" pitchFamily="49" charset="0"/>
                <a:cs typeface="Times New Roman" panose="02020603050405020304" pitchFamily="18" charset="0"/>
              </a:rPr>
              <a:t>s1</a:t>
            </a:r>
            <a:r>
              <a:rPr lang="en-US" altLang="zh-CN" sz="1600">
                <a:latin typeface="Times New Roman" panose="02020603050405020304" pitchFamily="18" charset="0"/>
                <a:cs typeface="Times New Roman" panose="02020603050405020304" pitchFamily="18" charset="0"/>
              </a:rPr>
              <a:t> to </a:t>
            </a:r>
            <a:r>
              <a:rPr lang="en-US" altLang="zh-CN" sz="1600" b="1">
                <a:latin typeface="Courier New" panose="02070309020205020404" pitchFamily="49" charset="0"/>
                <a:cs typeface="Times New Roman" panose="02020603050405020304" pitchFamily="18" charset="0"/>
              </a:rPr>
              <a:t>s3</a:t>
            </a:r>
            <a:endParaRPr lang="en-US" altLang="zh-CN" sz="1600">
              <a:latin typeface="Times New Roman" panose="02020603050405020304" pitchFamily="18" charset="0"/>
              <a:cs typeface="Times New Roman" panose="02020603050405020304" pitchFamily="18" charset="0"/>
            </a:endParaRPr>
          </a:p>
        </p:txBody>
      </p:sp>
      <p:sp>
        <p:nvSpPr>
          <p:cNvPr id="513034" name="Line 10"/>
          <p:cNvSpPr>
            <a:spLocks noChangeShapeType="1"/>
          </p:cNvSpPr>
          <p:nvPr/>
        </p:nvSpPr>
        <p:spPr bwMode="auto">
          <a:xfrm flipH="1" flipV="1">
            <a:off x="2362200" y="4953000"/>
            <a:ext cx="2819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29"/>
                                        </p:tgtEl>
                                        <p:attrNameLst>
                                          <p:attrName>style.visibility</p:attrName>
                                        </p:attrNameLst>
                                      </p:cBhvr>
                                      <p:to>
                                        <p:strVal val="visible"/>
                                      </p:to>
                                    </p:set>
                                  </p:childTnLst>
                                  <p:subTnLst>
                                    <p:set>
                                      <p:cBhvr override="childStyle">
                                        <p:cTn dur="1" fill="hold" display="0" masterRel="nextClick" afterEffect="1"/>
                                        <p:tgtEl>
                                          <p:spTgt spid="51302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3030"/>
                                        </p:tgtEl>
                                        <p:attrNameLst>
                                          <p:attrName>style.visibility</p:attrName>
                                        </p:attrNameLst>
                                      </p:cBhvr>
                                      <p:to>
                                        <p:strVal val="visible"/>
                                      </p:to>
                                    </p:set>
                                  </p:childTnLst>
                                  <p:subTnLst>
                                    <p:set>
                                      <p:cBhvr override="childStyle">
                                        <p:cTn dur="1" fill="hold" display="0" masterRel="nextClick" afterEffect="1"/>
                                        <p:tgtEl>
                                          <p:spTgt spid="51303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3031"/>
                                        </p:tgtEl>
                                        <p:attrNameLst>
                                          <p:attrName>style.visibility</p:attrName>
                                        </p:attrNameLst>
                                      </p:cBhvr>
                                      <p:to>
                                        <p:strVal val="visible"/>
                                      </p:to>
                                    </p:set>
                                  </p:childTnLst>
                                  <p:subTnLst>
                                    <p:set>
                                      <p:cBhvr override="childStyle">
                                        <p:cTn dur="1" fill="hold" display="0" masterRel="nextClick" afterEffect="1"/>
                                        <p:tgtEl>
                                          <p:spTgt spid="51303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3032"/>
                                        </p:tgtEl>
                                        <p:attrNameLst>
                                          <p:attrName>style.visibility</p:attrName>
                                        </p:attrNameLst>
                                      </p:cBhvr>
                                      <p:to>
                                        <p:strVal val="visible"/>
                                      </p:to>
                                    </p:set>
                                  </p:childTnLst>
                                  <p:subTnLst>
                                    <p:set>
                                      <p:cBhvr override="childStyle">
                                        <p:cTn dur="1" fill="hold" display="0" masterRel="nextClick" afterEffect="1"/>
                                        <p:tgtEl>
                                          <p:spTgt spid="51303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33"/>
                                        </p:tgtEl>
                                        <p:attrNameLst>
                                          <p:attrName>style.visibility</p:attrName>
                                        </p:attrNameLst>
                                      </p:cBhvr>
                                      <p:to>
                                        <p:strVal val="visible"/>
                                      </p:to>
                                    </p:set>
                                  </p:childTnLst>
                                  <p:subTnLst>
                                    <p:set>
                                      <p:cBhvr override="childStyle">
                                        <p:cTn dur="1" fill="hold" display="0" masterRel="nextClick" afterEffect="1"/>
                                        <p:tgtEl>
                                          <p:spTgt spid="513033"/>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13034"/>
                                        </p:tgtEl>
                                        <p:attrNameLst>
                                          <p:attrName>style.visibility</p:attrName>
                                        </p:attrNameLst>
                                      </p:cBhvr>
                                      <p:to>
                                        <p:strVal val="visible"/>
                                      </p:to>
                                    </p:set>
                                  </p:childTnLst>
                                  <p:subTnLst>
                                    <p:set>
                                      <p:cBhvr override="childStyle">
                                        <p:cTn dur="1" fill="hold" display="0" masterRel="nextClick" afterEffect="1"/>
                                        <p:tgtEl>
                                          <p:spTgt spid="5130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9" grpId="0" animBg="1"/>
      <p:bldP spid="513030" grpId="0" animBg="1"/>
      <p:bldP spid="513031" grpId="0" animBg="1"/>
      <p:bldP spid="513032" grpId="0" animBg="1"/>
      <p:bldP spid="513033" grpId="0" animBg="1"/>
      <p:bldP spid="51303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914976B-5A6B-447A-B418-2C1519EE100F}" type="slidenum">
              <a:rPr lang="en-US" altLang="zh-CN" sz="1200"/>
              <a:pPr>
                <a:spcAft>
                  <a:spcPct val="0"/>
                </a:spcAft>
                <a:buClrTx/>
                <a:buFontTx/>
                <a:buNone/>
              </a:pPr>
              <a:t>85</a:t>
            </a:fld>
            <a:endParaRPr lang="en-US" altLang="zh-CN" sz="1200"/>
          </a:p>
        </p:txBody>
      </p:sp>
      <p:sp>
        <p:nvSpPr>
          <p:cNvPr id="91139"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91140" name="Object 4"/>
          <p:cNvGraphicFramePr>
            <a:graphicFrameLocks noChangeAspect="1"/>
          </p:cNvGraphicFramePr>
          <p:nvPr>
            <p:ph idx="1"/>
          </p:nvPr>
        </p:nvGraphicFramePr>
        <p:xfrm>
          <a:off x="0" y="7938"/>
          <a:ext cx="7072313" cy="4232275"/>
        </p:xfrm>
        <a:graphic>
          <a:graphicData uri="http://schemas.openxmlformats.org/presentationml/2006/ole">
            <mc:AlternateContent xmlns:mc="http://schemas.openxmlformats.org/markup-compatibility/2006">
              <mc:Choice xmlns:v="urn:schemas-microsoft-com:vml" Requires="v">
                <p:oleObj spid="_x0000_s91145" name="Document" r:id="rId3" imgW="7074123" imgH="4233789" progId="Word.Document.8">
                  <p:embed/>
                </p:oleObj>
              </mc:Choice>
              <mc:Fallback>
                <p:oleObj name="Document" r:id="rId3" imgW="7074123" imgH="423378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7938"/>
                        <a:ext cx="7072313" cy="423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053" name="Text Box 5"/>
          <p:cNvSpPr txBox="1">
            <a:spLocks noChangeArrowheads="1"/>
          </p:cNvSpPr>
          <p:nvPr/>
        </p:nvSpPr>
        <p:spPr bwMode="auto">
          <a:xfrm>
            <a:off x="5257800" y="304800"/>
            <a:ext cx="16764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Append </a:t>
            </a:r>
            <a:r>
              <a:rPr lang="en-US" altLang="zh-CN" sz="1600" b="1">
                <a:latin typeface="Courier New" panose="02070309020205020404" pitchFamily="49" charset="0"/>
                <a:cs typeface="Times New Roman" panose="02020603050405020304" pitchFamily="18" charset="0"/>
              </a:rPr>
              <a:t>s1</a:t>
            </a:r>
            <a:r>
              <a:rPr lang="en-US" altLang="zh-CN" sz="1600">
                <a:latin typeface="Times New Roman" panose="02020603050405020304" pitchFamily="18" charset="0"/>
                <a:cs typeface="Times New Roman" panose="02020603050405020304" pitchFamily="18" charset="0"/>
              </a:rPr>
              <a:t> to </a:t>
            </a:r>
            <a:r>
              <a:rPr lang="en-US" altLang="zh-CN" sz="1600" b="1">
                <a:latin typeface="Courier New" panose="02070309020205020404" pitchFamily="49" charset="0"/>
                <a:cs typeface="Times New Roman" panose="02020603050405020304" pitchFamily="18" charset="0"/>
              </a:rPr>
              <a:t>s3</a:t>
            </a:r>
            <a:endParaRPr lang="en-US" altLang="zh-CN" sz="1600">
              <a:latin typeface="Times New Roman" panose="02020603050405020304" pitchFamily="18" charset="0"/>
              <a:cs typeface="Times New Roman" panose="02020603050405020304" pitchFamily="18" charset="0"/>
            </a:endParaRPr>
          </a:p>
        </p:txBody>
      </p:sp>
      <p:sp>
        <p:nvSpPr>
          <p:cNvPr id="514054" name="Line 6"/>
          <p:cNvSpPr>
            <a:spLocks noChangeShapeType="1"/>
          </p:cNvSpPr>
          <p:nvPr/>
        </p:nvSpPr>
        <p:spPr bwMode="auto">
          <a:xfrm flipH="1" flipV="1">
            <a:off x="2057400" y="304800"/>
            <a:ext cx="3200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3"/>
                                        </p:tgtEl>
                                        <p:attrNameLst>
                                          <p:attrName>style.visibility</p:attrName>
                                        </p:attrNameLst>
                                      </p:cBhvr>
                                      <p:to>
                                        <p:strVal val="visible"/>
                                      </p:to>
                                    </p:set>
                                  </p:childTnLst>
                                  <p:subTnLst>
                                    <p:set>
                                      <p:cBhvr override="childStyle">
                                        <p:cTn dur="1" fill="hold" display="0" masterRel="nextClick" afterEffect="1"/>
                                        <p:tgtEl>
                                          <p:spTgt spid="51405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4054"/>
                                        </p:tgtEl>
                                        <p:attrNameLst>
                                          <p:attrName>style.visibility</p:attrName>
                                        </p:attrNameLst>
                                      </p:cBhvr>
                                      <p:to>
                                        <p:strVal val="visible"/>
                                      </p:to>
                                    </p:set>
                                  </p:childTnLst>
                                  <p:subTnLst>
                                    <p:set>
                                      <p:cBhvr override="childStyle">
                                        <p:cTn dur="1" fill="hold" display="0" masterRel="nextClick" afterEffect="1"/>
                                        <p:tgtEl>
                                          <p:spTgt spid="5140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3" grpId="0" animBg="1"/>
      <p:bldP spid="51405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89CFE8A-42D4-47B2-BA1B-7E7A6B692FFA}" type="slidenum">
              <a:rPr lang="en-US" altLang="zh-CN" sz="1200"/>
              <a:pPr>
                <a:spcAft>
                  <a:spcPct val="0"/>
                </a:spcAft>
                <a:buClrTx/>
                <a:buFontTx/>
                <a:buNone/>
              </a:pPr>
              <a:t>86</a:t>
            </a:fld>
            <a:endParaRPr lang="en-US" altLang="zh-CN" sz="1200"/>
          </a:p>
        </p:txBody>
      </p:sp>
      <p:sp>
        <p:nvSpPr>
          <p:cNvPr id="92163" name="Rectangle 3"/>
          <p:cNvSpPr>
            <a:spLocks noGrp="1" noChangeArrowheads="1"/>
          </p:cNvSpPr>
          <p:nvPr>
            <p:ph type="body" idx="1"/>
          </p:nvPr>
        </p:nvSpPr>
        <p:spPr>
          <a:xfrm>
            <a:off x="685800" y="1341438"/>
            <a:ext cx="8001000" cy="5059362"/>
          </a:xfrm>
        </p:spPr>
        <p:txBody>
          <a:bodyPr/>
          <a:lstStyle/>
          <a:p>
            <a:pPr eaLnBrk="1" hangingPunct="1"/>
            <a:r>
              <a:rPr lang="zh-CN" altLang="en-US" dirty="0" smtClean="0">
                <a:ea typeface="宋体" panose="02010600030101010101" pitchFamily="2" charset="-122"/>
                <a:cs typeface="Times New Roman" panose="02020603050405020304" pitchFamily="18" charset="0"/>
              </a:rPr>
              <a:t>比较字符串</a:t>
            </a:r>
          </a:p>
          <a:p>
            <a:pPr lvl="1" eaLnBrk="1" hangingPunct="1"/>
            <a:r>
              <a:rPr lang="en-US" altLang="zh-CN" sz="2400" dirty="0" err="1"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int</a:t>
            </a:r>
            <a:r>
              <a:rPr lang="en-US" altLang="zh-CN" sz="2400"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sz="2400" dirty="0" err="1" smtClean="0">
                <a:solidFill>
                  <a:srgbClr val="FF0000"/>
                </a:solidFill>
                <a:latin typeface="Lucida Console" panose="020B0609040504020204" pitchFamily="49" charset="0"/>
                <a:ea typeface="宋体" panose="02010600030101010101" pitchFamily="2" charset="-122"/>
                <a:cs typeface="Times New Roman" panose="02020603050405020304" pitchFamily="18" charset="0"/>
              </a:rPr>
              <a:t>strcmp</a:t>
            </a:r>
            <a:r>
              <a:rPr lang="en-US" altLang="zh-CN" sz="2400"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sz="2400" dirty="0" err="1"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const</a:t>
            </a:r>
            <a:r>
              <a:rPr lang="en-US" altLang="zh-CN" sz="2400"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sz="2400" dirty="0"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sz="2400" dirty="0" smtClean="0">
                <a:latin typeface="Lucida Console" panose="020B0609040504020204" pitchFamily="49" charset="0"/>
                <a:ea typeface="宋体" panose="02010600030101010101" pitchFamily="2" charset="-122"/>
                <a:cs typeface="Times New Roman" panose="02020603050405020304" pitchFamily="18" charset="0"/>
              </a:rPr>
              <a:t> *s1, </a:t>
            </a:r>
            <a:r>
              <a:rPr lang="en-US" altLang="zh-CN" sz="2400" dirty="0" err="1"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const</a:t>
            </a:r>
            <a:r>
              <a:rPr lang="en-US" altLang="zh-CN" sz="2400"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sz="2400" dirty="0"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sz="2400" dirty="0" smtClean="0">
                <a:latin typeface="Lucida Console" panose="020B0609040504020204" pitchFamily="49" charset="0"/>
                <a:ea typeface="宋体" panose="02010600030101010101" pitchFamily="2" charset="-122"/>
                <a:cs typeface="Times New Roman" panose="02020603050405020304" pitchFamily="18" charset="0"/>
              </a:rPr>
              <a:t> *s2 )</a:t>
            </a:r>
            <a:r>
              <a:rPr lang="en-US" altLang="zh-CN" sz="2400" dirty="0" smtClean="0">
                <a:ea typeface="宋体" panose="02010600030101010101" pitchFamily="2" charset="-122"/>
              </a:rPr>
              <a:t> </a:t>
            </a:r>
          </a:p>
          <a:p>
            <a:pPr lvl="2" eaLnBrk="1" hangingPunct="1"/>
            <a:r>
              <a:rPr lang="en-US" altLang="zh-CN" dirty="0" smtClean="0">
                <a:ea typeface="宋体" panose="02010600030101010101" pitchFamily="2" charset="-122"/>
              </a:rPr>
              <a:t>Compares character by character</a:t>
            </a:r>
          </a:p>
          <a:p>
            <a:pPr lvl="2" eaLnBrk="1" hangingPunct="1"/>
            <a:r>
              <a:rPr lang="en-US" altLang="zh-CN" dirty="0" smtClean="0">
                <a:ea typeface="宋体" panose="02010600030101010101" pitchFamily="2" charset="-122"/>
              </a:rPr>
              <a:t>Returns </a:t>
            </a:r>
          </a:p>
          <a:p>
            <a:pPr lvl="3" eaLnBrk="1" hangingPunct="1"/>
            <a:r>
              <a:rPr lang="en-US" altLang="zh-CN" dirty="0" smtClean="0">
                <a:ea typeface="宋体" panose="02010600030101010101" pitchFamily="2" charset="-122"/>
              </a:rPr>
              <a:t>Zero if strings are equal</a:t>
            </a:r>
          </a:p>
          <a:p>
            <a:pPr lvl="3" eaLnBrk="1" hangingPunct="1"/>
            <a:r>
              <a:rPr lang="en-US" altLang="zh-CN" dirty="0" smtClean="0">
                <a:ea typeface="宋体" panose="02010600030101010101" pitchFamily="2" charset="-122"/>
              </a:rPr>
              <a:t>Negative value if first string is less than second string</a:t>
            </a:r>
          </a:p>
          <a:p>
            <a:pPr lvl="3" eaLnBrk="1" hangingPunct="1"/>
            <a:r>
              <a:rPr lang="en-US" altLang="zh-CN" dirty="0" smtClean="0">
                <a:ea typeface="宋体" panose="02010600030101010101" pitchFamily="2" charset="-122"/>
              </a:rPr>
              <a:t>Positive value if first string is greater than second string</a:t>
            </a:r>
          </a:p>
          <a:p>
            <a:pPr lvl="1" eaLnBrk="1" hangingPunct="1"/>
            <a:r>
              <a:rPr lang="en-US" altLang="zh-CN" sz="2400" dirty="0" err="1" smtClean="0">
                <a:solidFill>
                  <a:srgbClr val="0066FF"/>
                </a:solidFill>
                <a:latin typeface="Lucida Console" panose="020B0609040504020204" pitchFamily="49" charset="0"/>
                <a:ea typeface="宋体" panose="02010600030101010101" pitchFamily="2" charset="-122"/>
              </a:rPr>
              <a:t>int</a:t>
            </a:r>
            <a:r>
              <a:rPr lang="en-US" altLang="zh-CN" sz="2400" dirty="0" smtClean="0">
                <a:latin typeface="Lucida Console" panose="020B0609040504020204" pitchFamily="49" charset="0"/>
                <a:ea typeface="宋体" panose="02010600030101010101" pitchFamily="2" charset="-122"/>
              </a:rPr>
              <a:t> </a:t>
            </a:r>
            <a:r>
              <a:rPr lang="en-US" altLang="zh-CN" sz="2400" dirty="0" err="1" smtClean="0">
                <a:solidFill>
                  <a:srgbClr val="FF0000"/>
                </a:solidFill>
                <a:latin typeface="Lucida Console" panose="020B0609040504020204" pitchFamily="49" charset="0"/>
                <a:ea typeface="宋体" panose="02010600030101010101" pitchFamily="2" charset="-122"/>
              </a:rPr>
              <a:t>strncmp</a:t>
            </a:r>
            <a:r>
              <a:rPr lang="en-US" altLang="zh-CN" sz="2400" dirty="0" smtClean="0">
                <a:solidFill>
                  <a:srgbClr val="FF0000"/>
                </a:solidFill>
                <a:latin typeface="Lucida Console" panose="020B0609040504020204" pitchFamily="49" charset="0"/>
                <a:ea typeface="宋体" panose="02010600030101010101" pitchFamily="2" charset="-122"/>
              </a:rPr>
              <a:t>(</a:t>
            </a:r>
            <a:r>
              <a:rPr lang="en-US" altLang="zh-CN" sz="2400" dirty="0" smtClean="0">
                <a:latin typeface="Lucida Console" panose="020B0609040504020204" pitchFamily="49" charset="0"/>
                <a:ea typeface="宋体" panose="02010600030101010101" pitchFamily="2" charset="-122"/>
              </a:rPr>
              <a:t> </a:t>
            </a:r>
            <a:r>
              <a:rPr lang="en-US" altLang="zh-CN" sz="2400" dirty="0" err="1" smtClean="0">
                <a:solidFill>
                  <a:srgbClr val="0066FF"/>
                </a:solidFill>
                <a:latin typeface="Lucida Console" panose="020B0609040504020204" pitchFamily="49" charset="0"/>
                <a:ea typeface="宋体" panose="02010600030101010101" pitchFamily="2" charset="-122"/>
              </a:rPr>
              <a:t>const</a:t>
            </a:r>
            <a:r>
              <a:rPr lang="en-US" altLang="zh-CN" sz="2400" dirty="0" smtClean="0">
                <a:latin typeface="Lucida Console" panose="020B0609040504020204" pitchFamily="49" charset="0"/>
                <a:ea typeface="宋体" panose="02010600030101010101" pitchFamily="2" charset="-122"/>
              </a:rPr>
              <a:t> </a:t>
            </a:r>
            <a:r>
              <a:rPr lang="en-US" altLang="zh-CN" sz="2400" dirty="0" smtClean="0">
                <a:solidFill>
                  <a:srgbClr val="0066FF"/>
                </a:solidFill>
                <a:latin typeface="Lucida Console" panose="020B0609040504020204" pitchFamily="49" charset="0"/>
                <a:ea typeface="宋体" panose="02010600030101010101" pitchFamily="2" charset="-122"/>
              </a:rPr>
              <a:t>char</a:t>
            </a:r>
            <a:r>
              <a:rPr lang="en-US" altLang="zh-CN" sz="2400" dirty="0" smtClean="0">
                <a:latin typeface="Lucida Console" panose="020B0609040504020204" pitchFamily="49" charset="0"/>
                <a:ea typeface="宋体" panose="02010600030101010101" pitchFamily="2" charset="-122"/>
              </a:rPr>
              <a:t> *s1, </a:t>
            </a:r>
          </a:p>
          <a:p>
            <a:pPr lvl="1" eaLnBrk="1" hangingPunct="1">
              <a:buFont typeface="Wingdings" panose="05000000000000000000" pitchFamily="2" charset="2"/>
              <a:buNone/>
            </a:pPr>
            <a:r>
              <a:rPr lang="en-US" altLang="zh-CN" sz="2400" dirty="0" smtClean="0">
                <a:latin typeface="Lucida Console" panose="020B0609040504020204" pitchFamily="49" charset="0"/>
                <a:ea typeface="宋体" panose="02010600030101010101" pitchFamily="2" charset="-122"/>
              </a:rPr>
              <a:t>	</a:t>
            </a:r>
            <a:r>
              <a:rPr lang="en-US" altLang="zh-CN" sz="2400" dirty="0" err="1" smtClean="0">
                <a:solidFill>
                  <a:srgbClr val="0066FF"/>
                </a:solidFill>
                <a:latin typeface="Lucida Console" panose="020B0609040504020204" pitchFamily="49" charset="0"/>
                <a:ea typeface="宋体" panose="02010600030101010101" pitchFamily="2" charset="-122"/>
              </a:rPr>
              <a:t>const</a:t>
            </a:r>
            <a:r>
              <a:rPr lang="en-US" altLang="zh-CN" sz="2400" dirty="0" smtClean="0">
                <a:latin typeface="Lucida Console" panose="020B0609040504020204" pitchFamily="49" charset="0"/>
                <a:ea typeface="宋体" panose="02010600030101010101" pitchFamily="2" charset="-122"/>
              </a:rPr>
              <a:t> </a:t>
            </a:r>
            <a:r>
              <a:rPr lang="en-US" altLang="zh-CN" sz="2400" dirty="0" smtClean="0">
                <a:solidFill>
                  <a:srgbClr val="0066FF"/>
                </a:solidFill>
                <a:latin typeface="Lucida Console" panose="020B0609040504020204" pitchFamily="49" charset="0"/>
                <a:ea typeface="宋体" panose="02010600030101010101" pitchFamily="2" charset="-122"/>
              </a:rPr>
              <a:t>char</a:t>
            </a:r>
            <a:r>
              <a:rPr lang="en-US" altLang="zh-CN" sz="2400" dirty="0" smtClean="0">
                <a:latin typeface="Lucida Console" panose="020B0609040504020204" pitchFamily="49" charset="0"/>
                <a:ea typeface="宋体" panose="02010600030101010101" pitchFamily="2" charset="-122"/>
              </a:rPr>
              <a:t> *s2, </a:t>
            </a:r>
            <a:r>
              <a:rPr lang="en-US" altLang="zh-CN" sz="2400" dirty="0" err="1" smtClean="0">
                <a:latin typeface="Lucida Console" panose="020B0609040504020204" pitchFamily="49" charset="0"/>
                <a:ea typeface="宋体" panose="02010600030101010101" pitchFamily="2" charset="-122"/>
              </a:rPr>
              <a:t>size_t</a:t>
            </a:r>
            <a:r>
              <a:rPr lang="en-US" altLang="zh-CN" sz="2400" dirty="0" smtClean="0">
                <a:latin typeface="Lucida Console" panose="020B0609040504020204" pitchFamily="49" charset="0"/>
                <a:ea typeface="宋体" panose="02010600030101010101" pitchFamily="2" charset="-122"/>
              </a:rPr>
              <a:t> n )</a:t>
            </a:r>
          </a:p>
          <a:p>
            <a:pPr lvl="2" eaLnBrk="1" hangingPunct="1"/>
            <a:r>
              <a:rPr lang="en-US" altLang="zh-CN" dirty="0" smtClean="0">
                <a:ea typeface="宋体" panose="02010600030101010101" pitchFamily="2" charset="-122"/>
              </a:rPr>
              <a:t>Compares up to specified number of characters</a:t>
            </a:r>
          </a:p>
          <a:p>
            <a:pPr lvl="3" eaLnBrk="1" hangingPunct="1"/>
            <a:r>
              <a:rPr lang="en-US" altLang="zh-CN" dirty="0" smtClean="0">
                <a:ea typeface="宋体" panose="02010600030101010101" pitchFamily="2" charset="-122"/>
              </a:rPr>
              <a:t>Stops if it reaches null character in one of arguments</a:t>
            </a:r>
          </a:p>
        </p:txBody>
      </p:sp>
    </p:spTree>
  </p:cSld>
  <p:clrMapOvr>
    <a:masterClrMapping/>
  </p:clrMapOvr>
  <p:transition spd="slow">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853E000-5921-49B6-972B-DFAA4C6DE536}" type="slidenum">
              <a:rPr lang="en-US" altLang="zh-CN" sz="1200"/>
              <a:pPr>
                <a:spcAft>
                  <a:spcPct val="0"/>
                </a:spcAft>
                <a:buClrTx/>
                <a:buFontTx/>
                <a:buNone/>
              </a:pPr>
              <a:t>87</a:t>
            </a:fld>
            <a:endParaRPr lang="en-US" altLang="zh-CN" sz="1200"/>
          </a:p>
        </p:txBody>
      </p:sp>
      <p:sp>
        <p:nvSpPr>
          <p:cNvPr id="93187"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93188" name="Object 4"/>
          <p:cNvGraphicFramePr>
            <a:graphicFrameLocks noChangeAspect="1"/>
          </p:cNvGraphicFramePr>
          <p:nvPr>
            <p:ph idx="1"/>
          </p:nvPr>
        </p:nvGraphicFramePr>
        <p:xfrm>
          <a:off x="0" y="6350"/>
          <a:ext cx="7037388" cy="6445250"/>
        </p:xfrm>
        <a:graphic>
          <a:graphicData uri="http://schemas.openxmlformats.org/presentationml/2006/ole">
            <mc:AlternateContent xmlns:mc="http://schemas.openxmlformats.org/markup-compatibility/2006">
              <mc:Choice xmlns:v="urn:schemas-microsoft-com:vml" Requires="v">
                <p:oleObj spid="_x0000_s93205" name="Document" r:id="rId3" imgW="7074123" imgH="6477808" progId="Word.Document.8">
                  <p:embed/>
                </p:oleObj>
              </mc:Choice>
              <mc:Fallback>
                <p:oleObj name="Document" r:id="rId3" imgW="7074123" imgH="647780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6350"/>
                        <a:ext cx="7037388" cy="644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125" name="Text Box 5"/>
          <p:cNvSpPr txBox="1">
            <a:spLocks noChangeArrowheads="1"/>
          </p:cNvSpPr>
          <p:nvPr/>
        </p:nvSpPr>
        <p:spPr bwMode="auto">
          <a:xfrm>
            <a:off x="3276600" y="2209800"/>
            <a:ext cx="2971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&lt;cstring&gt;</a:t>
            </a:r>
            <a:r>
              <a:rPr lang="en-US" altLang="zh-CN" sz="1600">
                <a:latin typeface="Times New Roman" panose="02020603050405020304" pitchFamily="18" charset="0"/>
                <a:cs typeface="Times New Roman" panose="02020603050405020304" pitchFamily="18" charset="0"/>
              </a:rPr>
              <a:t> contains prototypes for </a:t>
            </a:r>
            <a:r>
              <a:rPr lang="en-US" altLang="zh-CN" sz="1600" b="1">
                <a:latin typeface="Courier New" panose="02070309020205020404" pitchFamily="49" charset="0"/>
                <a:cs typeface="Times New Roman" panose="02020603050405020304" pitchFamily="18" charset="0"/>
              </a:rPr>
              <a:t>strcmp</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strncmp</a:t>
            </a:r>
            <a:endParaRPr lang="en-US" altLang="zh-CN" sz="1600">
              <a:latin typeface="Times New Roman" panose="02020603050405020304" pitchFamily="18" charset="0"/>
              <a:cs typeface="Times New Roman" panose="02020603050405020304" pitchFamily="18" charset="0"/>
            </a:endParaRPr>
          </a:p>
        </p:txBody>
      </p:sp>
      <p:sp>
        <p:nvSpPr>
          <p:cNvPr id="517126" name="Line 6"/>
          <p:cNvSpPr>
            <a:spLocks noChangeShapeType="1"/>
          </p:cNvSpPr>
          <p:nvPr/>
        </p:nvSpPr>
        <p:spPr bwMode="auto">
          <a:xfrm flipH="1" flipV="1">
            <a:off x="1981200" y="2209800"/>
            <a:ext cx="1295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7127" name="Text Box 7"/>
          <p:cNvSpPr txBox="1">
            <a:spLocks noChangeArrowheads="1"/>
          </p:cNvSpPr>
          <p:nvPr/>
        </p:nvSpPr>
        <p:spPr bwMode="auto">
          <a:xfrm>
            <a:off x="7086600" y="3352800"/>
            <a:ext cx="1905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Compare </a:t>
            </a:r>
            <a:r>
              <a:rPr lang="en-US" altLang="zh-CN" sz="1600" b="1">
                <a:latin typeface="Courier New" panose="02070309020205020404" pitchFamily="49" charset="0"/>
                <a:cs typeface="Times New Roman" panose="02020603050405020304" pitchFamily="18" charset="0"/>
              </a:rPr>
              <a:t>s1</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s2</a:t>
            </a:r>
            <a:endParaRPr lang="en-US" altLang="zh-CN" sz="1600">
              <a:latin typeface="Times New Roman" panose="02020603050405020304" pitchFamily="18" charset="0"/>
              <a:cs typeface="Times New Roman" panose="02020603050405020304" pitchFamily="18" charset="0"/>
            </a:endParaRPr>
          </a:p>
        </p:txBody>
      </p:sp>
      <p:sp>
        <p:nvSpPr>
          <p:cNvPr id="517128" name="Line 8"/>
          <p:cNvSpPr>
            <a:spLocks noChangeShapeType="1"/>
          </p:cNvSpPr>
          <p:nvPr/>
        </p:nvSpPr>
        <p:spPr bwMode="auto">
          <a:xfrm flipH="1">
            <a:off x="5791200" y="3581400"/>
            <a:ext cx="1295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7129" name="Text Box 9"/>
          <p:cNvSpPr txBox="1">
            <a:spLocks noChangeArrowheads="1"/>
          </p:cNvSpPr>
          <p:nvPr/>
        </p:nvSpPr>
        <p:spPr bwMode="auto">
          <a:xfrm>
            <a:off x="7086600" y="3810000"/>
            <a:ext cx="1905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Compare </a:t>
            </a:r>
            <a:r>
              <a:rPr lang="en-US" altLang="zh-CN" sz="1600" b="1">
                <a:latin typeface="Courier New" panose="02070309020205020404" pitchFamily="49" charset="0"/>
                <a:cs typeface="Times New Roman" panose="02020603050405020304" pitchFamily="18" charset="0"/>
              </a:rPr>
              <a:t>s1</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s3</a:t>
            </a:r>
            <a:endParaRPr lang="en-US" altLang="zh-CN" sz="1600">
              <a:latin typeface="Times New Roman" panose="02020603050405020304" pitchFamily="18" charset="0"/>
              <a:cs typeface="Times New Roman" panose="02020603050405020304" pitchFamily="18" charset="0"/>
            </a:endParaRPr>
          </a:p>
        </p:txBody>
      </p:sp>
      <p:sp>
        <p:nvSpPr>
          <p:cNvPr id="517130" name="Line 10"/>
          <p:cNvSpPr>
            <a:spLocks noChangeShapeType="1"/>
          </p:cNvSpPr>
          <p:nvPr/>
        </p:nvSpPr>
        <p:spPr bwMode="auto">
          <a:xfrm flipH="1">
            <a:off x="5715000" y="4038600"/>
            <a:ext cx="1371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7131" name="Text Box 11"/>
          <p:cNvSpPr txBox="1">
            <a:spLocks noChangeArrowheads="1"/>
          </p:cNvSpPr>
          <p:nvPr/>
        </p:nvSpPr>
        <p:spPr bwMode="auto">
          <a:xfrm>
            <a:off x="7086600" y="4267200"/>
            <a:ext cx="1905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Compare </a:t>
            </a:r>
            <a:r>
              <a:rPr lang="en-US" altLang="zh-CN" sz="1600" b="1">
                <a:latin typeface="Courier New" panose="02070309020205020404" pitchFamily="49" charset="0"/>
                <a:cs typeface="Times New Roman" panose="02020603050405020304" pitchFamily="18" charset="0"/>
              </a:rPr>
              <a:t>s3</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s1</a:t>
            </a:r>
            <a:endParaRPr lang="en-US" altLang="zh-CN" sz="1600">
              <a:latin typeface="Times New Roman" panose="02020603050405020304" pitchFamily="18" charset="0"/>
              <a:cs typeface="Times New Roman" panose="02020603050405020304" pitchFamily="18" charset="0"/>
            </a:endParaRPr>
          </a:p>
        </p:txBody>
      </p:sp>
      <p:sp>
        <p:nvSpPr>
          <p:cNvPr id="517132" name="Line 12"/>
          <p:cNvSpPr>
            <a:spLocks noChangeShapeType="1"/>
          </p:cNvSpPr>
          <p:nvPr/>
        </p:nvSpPr>
        <p:spPr bwMode="auto">
          <a:xfrm flipH="1">
            <a:off x="5715000" y="4419600"/>
            <a:ext cx="1371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7133" name="Text Box 13"/>
          <p:cNvSpPr txBox="1">
            <a:spLocks noChangeArrowheads="1"/>
          </p:cNvSpPr>
          <p:nvPr/>
        </p:nvSpPr>
        <p:spPr bwMode="auto">
          <a:xfrm>
            <a:off x="5334000" y="4876800"/>
            <a:ext cx="36576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Compare up to 6 characters of </a:t>
            </a:r>
            <a:r>
              <a:rPr lang="en-US" altLang="zh-CN" sz="1600" b="1">
                <a:latin typeface="Courier New" panose="02070309020205020404" pitchFamily="49" charset="0"/>
                <a:cs typeface="Times New Roman" panose="02020603050405020304" pitchFamily="18" charset="0"/>
              </a:rPr>
              <a:t>s1</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s3</a:t>
            </a:r>
            <a:endParaRPr lang="en-US" altLang="zh-CN" sz="1600">
              <a:latin typeface="Times New Roman" panose="02020603050405020304" pitchFamily="18" charset="0"/>
              <a:cs typeface="Times New Roman" panose="02020603050405020304" pitchFamily="18" charset="0"/>
            </a:endParaRPr>
          </a:p>
        </p:txBody>
      </p:sp>
      <p:sp>
        <p:nvSpPr>
          <p:cNvPr id="517134" name="Line 14"/>
          <p:cNvSpPr>
            <a:spLocks noChangeShapeType="1"/>
          </p:cNvSpPr>
          <p:nvPr/>
        </p:nvSpPr>
        <p:spPr bwMode="auto">
          <a:xfrm flipH="1">
            <a:off x="2743200" y="5029200"/>
            <a:ext cx="2590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7135" name="Text Box 15"/>
          <p:cNvSpPr txBox="1">
            <a:spLocks noChangeArrowheads="1"/>
          </p:cNvSpPr>
          <p:nvPr/>
        </p:nvSpPr>
        <p:spPr bwMode="auto">
          <a:xfrm>
            <a:off x="4953000" y="5334000"/>
            <a:ext cx="36576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Compare up to 7 characters of </a:t>
            </a:r>
            <a:r>
              <a:rPr lang="en-US" altLang="zh-CN" sz="1600" b="1">
                <a:latin typeface="Courier New" panose="02070309020205020404" pitchFamily="49" charset="0"/>
                <a:cs typeface="Times New Roman" panose="02020603050405020304" pitchFamily="18" charset="0"/>
              </a:rPr>
              <a:t>s1</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s3</a:t>
            </a:r>
            <a:endParaRPr lang="en-US" altLang="zh-CN" sz="1600">
              <a:latin typeface="Times New Roman" panose="02020603050405020304" pitchFamily="18" charset="0"/>
              <a:cs typeface="Times New Roman" panose="02020603050405020304" pitchFamily="18" charset="0"/>
            </a:endParaRPr>
          </a:p>
        </p:txBody>
      </p:sp>
      <p:sp>
        <p:nvSpPr>
          <p:cNvPr id="517136" name="Line 16"/>
          <p:cNvSpPr>
            <a:spLocks noChangeShapeType="1"/>
          </p:cNvSpPr>
          <p:nvPr/>
        </p:nvSpPr>
        <p:spPr bwMode="auto">
          <a:xfrm flipH="1">
            <a:off x="2743200" y="5486400"/>
            <a:ext cx="2209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7137" name="Text Box 17"/>
          <p:cNvSpPr txBox="1">
            <a:spLocks noChangeArrowheads="1"/>
          </p:cNvSpPr>
          <p:nvPr/>
        </p:nvSpPr>
        <p:spPr bwMode="auto">
          <a:xfrm>
            <a:off x="4572000" y="5791200"/>
            <a:ext cx="36576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Compare up to 7 characters of </a:t>
            </a:r>
            <a:r>
              <a:rPr lang="en-US" altLang="zh-CN" sz="1600" b="1">
                <a:latin typeface="Courier New" panose="02070309020205020404" pitchFamily="49" charset="0"/>
                <a:cs typeface="Times New Roman" panose="02020603050405020304" pitchFamily="18" charset="0"/>
              </a:rPr>
              <a:t>s3</a:t>
            </a:r>
            <a:r>
              <a:rPr lang="en-US" altLang="zh-CN" sz="1600">
                <a:latin typeface="Times New Roman" panose="02020603050405020304" pitchFamily="18" charset="0"/>
                <a:cs typeface="Times New Roman" panose="02020603050405020304" pitchFamily="18" charset="0"/>
              </a:rPr>
              <a:t> and </a:t>
            </a:r>
            <a:r>
              <a:rPr lang="en-US" altLang="zh-CN" sz="1600" b="1">
                <a:latin typeface="Courier New" panose="02070309020205020404" pitchFamily="49" charset="0"/>
                <a:cs typeface="Times New Roman" panose="02020603050405020304" pitchFamily="18" charset="0"/>
              </a:rPr>
              <a:t>s1</a:t>
            </a:r>
            <a:endParaRPr lang="en-US" altLang="zh-CN" sz="1600">
              <a:latin typeface="Times New Roman" panose="02020603050405020304" pitchFamily="18" charset="0"/>
              <a:cs typeface="Times New Roman" panose="02020603050405020304" pitchFamily="18" charset="0"/>
            </a:endParaRPr>
          </a:p>
        </p:txBody>
      </p:sp>
      <p:sp>
        <p:nvSpPr>
          <p:cNvPr id="517138" name="Line 18"/>
          <p:cNvSpPr>
            <a:spLocks noChangeShapeType="1"/>
          </p:cNvSpPr>
          <p:nvPr/>
        </p:nvSpPr>
        <p:spPr bwMode="auto">
          <a:xfrm flipH="1" flipV="1">
            <a:off x="2743200" y="5791200"/>
            <a:ext cx="1828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5"/>
                                        </p:tgtEl>
                                        <p:attrNameLst>
                                          <p:attrName>style.visibility</p:attrName>
                                        </p:attrNameLst>
                                      </p:cBhvr>
                                      <p:to>
                                        <p:strVal val="visible"/>
                                      </p:to>
                                    </p:set>
                                  </p:childTnLst>
                                  <p:subTnLst>
                                    <p:set>
                                      <p:cBhvr override="childStyle">
                                        <p:cTn dur="1" fill="hold" display="0" masterRel="nextClick" afterEffect="1"/>
                                        <p:tgtEl>
                                          <p:spTgt spid="51712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7126"/>
                                        </p:tgtEl>
                                        <p:attrNameLst>
                                          <p:attrName>style.visibility</p:attrName>
                                        </p:attrNameLst>
                                      </p:cBhvr>
                                      <p:to>
                                        <p:strVal val="visible"/>
                                      </p:to>
                                    </p:set>
                                  </p:childTnLst>
                                  <p:subTnLst>
                                    <p:set>
                                      <p:cBhvr override="childStyle">
                                        <p:cTn dur="1" fill="hold" display="0" masterRel="nextClick" afterEffect="1"/>
                                        <p:tgtEl>
                                          <p:spTgt spid="51712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7"/>
                                        </p:tgtEl>
                                        <p:attrNameLst>
                                          <p:attrName>style.visibility</p:attrName>
                                        </p:attrNameLst>
                                      </p:cBhvr>
                                      <p:to>
                                        <p:strVal val="visible"/>
                                      </p:to>
                                    </p:set>
                                  </p:childTnLst>
                                  <p:subTnLst>
                                    <p:set>
                                      <p:cBhvr override="childStyle">
                                        <p:cTn dur="1" fill="hold" display="0" masterRel="nextClick" afterEffect="1"/>
                                        <p:tgtEl>
                                          <p:spTgt spid="51712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7128"/>
                                        </p:tgtEl>
                                        <p:attrNameLst>
                                          <p:attrName>style.visibility</p:attrName>
                                        </p:attrNameLst>
                                      </p:cBhvr>
                                      <p:to>
                                        <p:strVal val="visible"/>
                                      </p:to>
                                    </p:set>
                                  </p:childTnLst>
                                  <p:subTnLst>
                                    <p:set>
                                      <p:cBhvr override="childStyle">
                                        <p:cTn dur="1" fill="hold" display="0" masterRel="nextClick" afterEffect="1"/>
                                        <p:tgtEl>
                                          <p:spTgt spid="51712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7129"/>
                                        </p:tgtEl>
                                        <p:attrNameLst>
                                          <p:attrName>style.visibility</p:attrName>
                                        </p:attrNameLst>
                                      </p:cBhvr>
                                      <p:to>
                                        <p:strVal val="visible"/>
                                      </p:to>
                                    </p:set>
                                  </p:childTnLst>
                                  <p:subTnLst>
                                    <p:set>
                                      <p:cBhvr override="childStyle">
                                        <p:cTn dur="1" fill="hold" display="0" masterRel="nextClick" afterEffect="1"/>
                                        <p:tgtEl>
                                          <p:spTgt spid="51712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17130"/>
                                        </p:tgtEl>
                                        <p:attrNameLst>
                                          <p:attrName>style.visibility</p:attrName>
                                        </p:attrNameLst>
                                      </p:cBhvr>
                                      <p:to>
                                        <p:strVal val="visible"/>
                                      </p:to>
                                    </p:set>
                                  </p:childTnLst>
                                  <p:subTnLst>
                                    <p:set>
                                      <p:cBhvr override="childStyle">
                                        <p:cTn dur="1" fill="hold" display="0" masterRel="nextClick" afterEffect="1"/>
                                        <p:tgtEl>
                                          <p:spTgt spid="51713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7131"/>
                                        </p:tgtEl>
                                        <p:attrNameLst>
                                          <p:attrName>style.visibility</p:attrName>
                                        </p:attrNameLst>
                                      </p:cBhvr>
                                      <p:to>
                                        <p:strVal val="visible"/>
                                      </p:to>
                                    </p:set>
                                  </p:childTnLst>
                                  <p:subTnLst>
                                    <p:set>
                                      <p:cBhvr override="childStyle">
                                        <p:cTn dur="1" fill="hold" display="0" masterRel="nextClick" afterEffect="1"/>
                                        <p:tgtEl>
                                          <p:spTgt spid="517131"/>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517132"/>
                                        </p:tgtEl>
                                        <p:attrNameLst>
                                          <p:attrName>style.visibility</p:attrName>
                                        </p:attrNameLst>
                                      </p:cBhvr>
                                      <p:to>
                                        <p:strVal val="visible"/>
                                      </p:to>
                                    </p:set>
                                  </p:childTnLst>
                                  <p:subTnLst>
                                    <p:set>
                                      <p:cBhvr override="childStyle">
                                        <p:cTn dur="1" fill="hold" display="0" masterRel="nextClick" afterEffect="1"/>
                                        <p:tgtEl>
                                          <p:spTgt spid="51713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7133"/>
                                        </p:tgtEl>
                                        <p:attrNameLst>
                                          <p:attrName>style.visibility</p:attrName>
                                        </p:attrNameLst>
                                      </p:cBhvr>
                                      <p:to>
                                        <p:strVal val="visible"/>
                                      </p:to>
                                    </p:set>
                                  </p:childTnLst>
                                  <p:subTnLst>
                                    <p:set>
                                      <p:cBhvr override="childStyle">
                                        <p:cTn dur="1" fill="hold" display="0" masterRel="nextClick" afterEffect="1"/>
                                        <p:tgtEl>
                                          <p:spTgt spid="517133"/>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517134"/>
                                        </p:tgtEl>
                                        <p:attrNameLst>
                                          <p:attrName>style.visibility</p:attrName>
                                        </p:attrNameLst>
                                      </p:cBhvr>
                                      <p:to>
                                        <p:strVal val="visible"/>
                                      </p:to>
                                    </p:set>
                                  </p:childTnLst>
                                  <p:subTnLst>
                                    <p:set>
                                      <p:cBhvr override="childStyle">
                                        <p:cTn dur="1" fill="hold" display="0" masterRel="nextClick" afterEffect="1"/>
                                        <p:tgtEl>
                                          <p:spTgt spid="517134"/>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7135"/>
                                        </p:tgtEl>
                                        <p:attrNameLst>
                                          <p:attrName>style.visibility</p:attrName>
                                        </p:attrNameLst>
                                      </p:cBhvr>
                                      <p:to>
                                        <p:strVal val="visible"/>
                                      </p:to>
                                    </p:set>
                                  </p:childTnLst>
                                  <p:subTnLst>
                                    <p:set>
                                      <p:cBhvr override="childStyle">
                                        <p:cTn dur="1" fill="hold" display="0" masterRel="nextClick" afterEffect="1"/>
                                        <p:tgtEl>
                                          <p:spTgt spid="517135"/>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517136"/>
                                        </p:tgtEl>
                                        <p:attrNameLst>
                                          <p:attrName>style.visibility</p:attrName>
                                        </p:attrNameLst>
                                      </p:cBhvr>
                                      <p:to>
                                        <p:strVal val="visible"/>
                                      </p:to>
                                    </p:set>
                                  </p:childTnLst>
                                  <p:subTnLst>
                                    <p:set>
                                      <p:cBhvr override="childStyle">
                                        <p:cTn dur="1" fill="hold" display="0" masterRel="nextClick" afterEffect="1"/>
                                        <p:tgtEl>
                                          <p:spTgt spid="517136"/>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7137"/>
                                        </p:tgtEl>
                                        <p:attrNameLst>
                                          <p:attrName>style.visibility</p:attrName>
                                        </p:attrNameLst>
                                      </p:cBhvr>
                                      <p:to>
                                        <p:strVal val="visible"/>
                                      </p:to>
                                    </p:set>
                                  </p:childTnLst>
                                  <p:subTnLst>
                                    <p:set>
                                      <p:cBhvr override="childStyle">
                                        <p:cTn dur="1" fill="hold" display="0" masterRel="nextClick" afterEffect="1"/>
                                        <p:tgtEl>
                                          <p:spTgt spid="517137"/>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517138"/>
                                        </p:tgtEl>
                                        <p:attrNameLst>
                                          <p:attrName>style.visibility</p:attrName>
                                        </p:attrNameLst>
                                      </p:cBhvr>
                                      <p:to>
                                        <p:strVal val="visible"/>
                                      </p:to>
                                    </p:set>
                                  </p:childTnLst>
                                  <p:subTnLst>
                                    <p:set>
                                      <p:cBhvr override="childStyle">
                                        <p:cTn dur="1" fill="hold" display="0" masterRel="nextClick" afterEffect="1"/>
                                        <p:tgtEl>
                                          <p:spTgt spid="5171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5" grpId="0" animBg="1"/>
      <p:bldP spid="517126" grpId="0" animBg="1"/>
      <p:bldP spid="517127" grpId="0" animBg="1"/>
      <p:bldP spid="517128" grpId="0" animBg="1"/>
      <p:bldP spid="517129" grpId="0" animBg="1"/>
      <p:bldP spid="517130" grpId="0" animBg="1"/>
      <p:bldP spid="517131" grpId="0" animBg="1"/>
      <p:bldP spid="517132" grpId="0" animBg="1"/>
      <p:bldP spid="517133" grpId="0" animBg="1"/>
      <p:bldP spid="517134" grpId="0" animBg="1"/>
      <p:bldP spid="517135" grpId="0" animBg="1"/>
      <p:bldP spid="517136" grpId="0" animBg="1"/>
      <p:bldP spid="517137" grpId="0" animBg="1"/>
      <p:bldP spid="51713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41041AB-EDEA-437A-AE98-EB04E49CA560}" type="slidenum">
              <a:rPr lang="en-US" altLang="zh-CN" sz="1200"/>
              <a:pPr>
                <a:spcAft>
                  <a:spcPct val="0"/>
                </a:spcAft>
                <a:buClrTx/>
                <a:buFontTx/>
                <a:buNone/>
              </a:pPr>
              <a:t>88</a:t>
            </a:fld>
            <a:endParaRPr lang="en-US" altLang="zh-CN" sz="1200"/>
          </a:p>
        </p:txBody>
      </p:sp>
      <p:sp>
        <p:nvSpPr>
          <p:cNvPr id="94211" name="Rectangle 2"/>
          <p:cNvSpPr>
            <a:spLocks noGrp="1" noChangeArrowheads="1"/>
          </p:cNvSpPr>
          <p:nvPr>
            <p:ph type="title"/>
          </p:nvPr>
        </p:nvSpPr>
        <p:spPr>
          <a:xfrm>
            <a:off x="174625" y="623888"/>
            <a:ext cx="8748713" cy="379412"/>
          </a:xfrm>
        </p:spPr>
        <p:txBody>
          <a:bodyPr/>
          <a:lstStyle/>
          <a:p>
            <a:pPr eaLnBrk="1" hangingPunct="1"/>
            <a:r>
              <a:rPr lang="en-US" altLang="zh-CN" smtClean="0">
                <a:ea typeface="宋体" panose="02010600030101010101" pitchFamily="2" charset="-122"/>
              </a:rPr>
              <a:t>Outline</a:t>
            </a:r>
          </a:p>
        </p:txBody>
      </p:sp>
      <p:graphicFrame>
        <p:nvGraphicFramePr>
          <p:cNvPr id="94212" name="Object 4"/>
          <p:cNvGraphicFramePr>
            <a:graphicFrameLocks noChangeAspect="1"/>
          </p:cNvGraphicFramePr>
          <p:nvPr>
            <p:ph idx="1"/>
          </p:nvPr>
        </p:nvGraphicFramePr>
        <p:xfrm>
          <a:off x="0" y="0"/>
          <a:ext cx="7029450" cy="2459038"/>
        </p:xfrm>
        <a:graphic>
          <a:graphicData uri="http://schemas.openxmlformats.org/presentationml/2006/ole">
            <mc:AlternateContent xmlns:mc="http://schemas.openxmlformats.org/markup-compatibility/2006">
              <mc:Choice xmlns:v="urn:schemas-microsoft-com:vml" Requires="v">
                <p:oleObj spid="_x0000_s94215" name="Document" r:id="rId3" imgW="7046703" imgH="2466054" progId="Word.Document.8">
                  <p:embed/>
                </p:oleObj>
              </mc:Choice>
              <mc:Fallback>
                <p:oleObj name="Document" r:id="rId3" imgW="7046703" imgH="246605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0"/>
                        <a:ext cx="7029450" cy="245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42E4AEA-3916-4547-A79E-0FC4A1D6E5B6}" type="slidenum">
              <a:rPr lang="en-US" altLang="zh-CN" sz="1200"/>
              <a:pPr>
                <a:spcAft>
                  <a:spcPct val="0"/>
                </a:spcAft>
                <a:buClrTx/>
                <a:buFontTx/>
                <a:buNone/>
              </a:pPr>
              <a:t>89</a:t>
            </a:fld>
            <a:endParaRPr lang="en-US" altLang="zh-CN" sz="1200"/>
          </a:p>
        </p:txBody>
      </p:sp>
      <p:sp>
        <p:nvSpPr>
          <p:cNvPr id="96259" name="Rectangle 3"/>
          <p:cNvSpPr>
            <a:spLocks noGrp="1" noChangeArrowheads="1"/>
          </p:cNvSpPr>
          <p:nvPr>
            <p:ph type="body" idx="1"/>
          </p:nvPr>
        </p:nvSpPr>
        <p:spPr>
          <a:xfrm>
            <a:off x="685800" y="1341438"/>
            <a:ext cx="8001000" cy="4983162"/>
          </a:xfrm>
        </p:spPr>
        <p:txBody>
          <a:bodyPr/>
          <a:lstStyle/>
          <a:p>
            <a:pPr eaLnBrk="1" hangingPunct="1"/>
            <a:r>
              <a:rPr lang="en-US" altLang="zh-CN" dirty="0" smtClean="0">
                <a:ea typeface="宋体" panose="02010600030101010101" pitchFamily="2" charset="-122"/>
              </a:rPr>
              <a:t>Tokenizing</a:t>
            </a:r>
            <a:r>
              <a:rPr lang="en-US" altLang="zh-CN" sz="2000" dirty="0" smtClean="0">
                <a:ea typeface="宋体" panose="02010600030101010101" pitchFamily="2" charset="-122"/>
              </a:rPr>
              <a:t> </a:t>
            </a:r>
          </a:p>
          <a:p>
            <a:pPr lvl="1" eaLnBrk="1" hangingPunct="1"/>
            <a:r>
              <a:rPr lang="en-US" altLang="zh-CN" dirty="0" smtClean="0">
                <a:ea typeface="宋体" panose="02010600030101010101" pitchFamily="2" charset="-122"/>
              </a:rPr>
              <a:t>Breaking strings into tokens</a:t>
            </a:r>
          </a:p>
          <a:p>
            <a:pPr lvl="2" eaLnBrk="1" hangingPunct="1"/>
            <a:r>
              <a:rPr lang="en-US" altLang="zh-CN" sz="2200" dirty="0" smtClean="0">
                <a:ea typeface="宋体" panose="02010600030101010101" pitchFamily="2" charset="-122"/>
              </a:rPr>
              <a:t>Tokens usually logical units, such as words (separated by spaces)</a:t>
            </a:r>
            <a:endParaRPr lang="en-US" altLang="zh-CN" sz="2200" b="1" dirty="0" smtClean="0">
              <a:latin typeface="Courier New" panose="02070309020205020404" pitchFamily="49" charset="0"/>
              <a:ea typeface="宋体" panose="02010600030101010101" pitchFamily="2" charset="-122"/>
            </a:endParaRPr>
          </a:p>
          <a:p>
            <a:pPr lvl="2" eaLnBrk="1" hangingPunct="1"/>
            <a:r>
              <a:rPr lang="en-US" altLang="zh-CN" dirty="0" smtClean="0">
                <a:ea typeface="宋体" panose="02010600030101010101" pitchFamily="2" charset="-122"/>
              </a:rPr>
              <a:t>Separated by delimiting characters</a:t>
            </a:r>
          </a:p>
          <a:p>
            <a:pPr lvl="1" eaLnBrk="1" hangingPunct="1"/>
            <a:r>
              <a:rPr lang="en-US" altLang="zh-CN" dirty="0" smtClean="0">
                <a:ea typeface="宋体" panose="02010600030101010101" pitchFamily="2" charset="-122"/>
              </a:rPr>
              <a:t>Example</a:t>
            </a:r>
          </a:p>
          <a:p>
            <a:pPr lvl="2" eaLnBrk="1" hangingPunct="1"/>
            <a:r>
              <a:rPr lang="en-US" altLang="zh-CN" dirty="0" smtClean="0">
                <a:latin typeface="Lucida Console" panose="020B0609040504020204" pitchFamily="49" charset="0"/>
                <a:ea typeface="宋体" panose="02010600030101010101" pitchFamily="2" charset="-122"/>
              </a:rPr>
              <a:t>"This is my string"</a:t>
            </a:r>
            <a:r>
              <a:rPr lang="en-US" altLang="zh-CN" sz="2200" b="1" dirty="0" smtClean="0">
                <a:ea typeface="宋体" panose="02010600030101010101" pitchFamily="2" charset="-122"/>
              </a:rPr>
              <a:t> </a:t>
            </a:r>
            <a:r>
              <a:rPr lang="en-US" altLang="zh-CN" sz="2200" dirty="0" smtClean="0">
                <a:ea typeface="宋体" panose="02010600030101010101" pitchFamily="2" charset="-122"/>
              </a:rPr>
              <a:t> has 4 word tokens (</a:t>
            </a:r>
            <a:r>
              <a:rPr lang="en-US" altLang="zh-CN" sz="2200" dirty="0" smtClean="0">
                <a:solidFill>
                  <a:srgbClr val="FF0000"/>
                </a:solidFill>
                <a:ea typeface="宋体" panose="02010600030101010101" pitchFamily="2" charset="-122"/>
              </a:rPr>
              <a:t>separated by spaces</a:t>
            </a:r>
            <a:r>
              <a:rPr lang="en-US" altLang="zh-CN" sz="2200" dirty="0" smtClean="0">
                <a:ea typeface="宋体" panose="02010600030101010101" pitchFamily="2" charset="-122"/>
              </a:rPr>
              <a:t>)</a:t>
            </a:r>
            <a:endParaRPr lang="en-US" altLang="zh-CN" dirty="0" smtClean="0">
              <a:latin typeface="Lucida Console" panose="020B0609040504020204" pitchFamily="49" charset="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E1E6D1E-6A97-4E46-9F03-896B72747F0F}" type="slidenum">
              <a:rPr lang="en-US" altLang="zh-CN" sz="1200"/>
              <a:pPr>
                <a:spcAft>
                  <a:spcPct val="0"/>
                </a:spcAft>
                <a:buClrTx/>
                <a:buFontTx/>
                <a:buNone/>
              </a:pPr>
              <a:t>9</a:t>
            </a:fld>
            <a:endParaRPr lang="en-US" altLang="zh-CN" sz="1200"/>
          </a:p>
        </p:txBody>
      </p:sp>
      <p:sp>
        <p:nvSpPr>
          <p:cNvPr id="1331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Pointer Operators</a:t>
            </a:r>
          </a:p>
        </p:txBody>
      </p:sp>
      <p:sp>
        <p:nvSpPr>
          <p:cNvPr id="13316" name="Rectangle 3"/>
          <p:cNvSpPr>
            <a:spLocks noGrp="1" noChangeArrowheads="1"/>
          </p:cNvSpPr>
          <p:nvPr>
            <p:ph type="body" idx="1"/>
          </p:nvPr>
        </p:nvSpPr>
        <p:spPr>
          <a:xfrm>
            <a:off x="152400" y="1447800"/>
            <a:ext cx="8839200" cy="45259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200" b="1" dirty="0" smtClean="0">
                <a:latin typeface="Arial Narrow" panose="020B0606020202030204" pitchFamily="34" charset="0"/>
              </a:rPr>
              <a:t>取值运算符</a:t>
            </a:r>
            <a:r>
              <a:rPr lang="en-US" altLang="zh-CN" sz="3200" b="1" dirty="0" smtClean="0">
                <a:latin typeface="Arial Narrow" panose="020B0606020202030204" pitchFamily="34" charset="0"/>
              </a:rPr>
              <a:t>(*)</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cs typeface="Ebrima" panose="02000000000000000000" pitchFamily="2" charset="0"/>
              </a:rPr>
              <a:t>也称为 </a:t>
            </a:r>
            <a:r>
              <a:rPr lang="en-US" altLang="zh-CN" sz="2800" dirty="0" smtClean="0">
                <a:latin typeface="微软雅黑" panose="020B0503020204020204" pitchFamily="34" charset="-122"/>
                <a:ea typeface="微软雅黑" panose="020B0503020204020204" pitchFamily="34" charset="-122"/>
                <a:cs typeface="Ebrima" panose="02000000000000000000" pitchFamily="2" charset="0"/>
              </a:rPr>
              <a:t>indirection operator or dereferencing operator</a:t>
            </a:r>
            <a:br>
              <a:rPr lang="en-US" altLang="zh-CN" sz="2800" dirty="0" smtClean="0">
                <a:latin typeface="微软雅黑" panose="020B0503020204020204" pitchFamily="34" charset="-122"/>
                <a:ea typeface="微软雅黑" panose="020B0503020204020204" pitchFamily="34" charset="-122"/>
                <a:cs typeface="Ebrima" panose="02000000000000000000" pitchFamily="2" charset="0"/>
              </a:rPr>
            </a:br>
            <a:r>
              <a:rPr lang="en-US" altLang="zh-CN" sz="2800" dirty="0" smtClean="0">
                <a:latin typeface="微软雅黑" panose="020B0503020204020204" pitchFamily="34" charset="-122"/>
                <a:ea typeface="微软雅黑" panose="020B0503020204020204" pitchFamily="34" charset="-122"/>
                <a:cs typeface="Ebrima" panose="02000000000000000000" pitchFamily="2" charset="0"/>
              </a:rPr>
              <a:t>(</a:t>
            </a:r>
            <a:r>
              <a:rPr lang="zh-CN" altLang="en-US" sz="2800" dirty="0" smtClean="0">
                <a:latin typeface="微软雅黑" panose="020B0503020204020204" pitchFamily="34" charset="-122"/>
                <a:ea typeface="微软雅黑" panose="020B0503020204020204" pitchFamily="34" charset="-122"/>
                <a:cs typeface="Ebrima" panose="02000000000000000000" pitchFamily="2" charset="0"/>
              </a:rPr>
              <a:t>间接运算符、间接引用运算符</a:t>
            </a:r>
            <a:r>
              <a:rPr lang="en-US" altLang="zh-CN" sz="2800" dirty="0" smtClean="0">
                <a:latin typeface="微软雅黑" panose="020B0503020204020204" pitchFamily="34" charset="-122"/>
                <a:ea typeface="微软雅黑" panose="020B0503020204020204" pitchFamily="34" charset="-122"/>
                <a:cs typeface="Ebrima" panose="02000000000000000000" pitchFamily="2" charset="0"/>
              </a:rPr>
              <a:t>)</a:t>
            </a:r>
          </a:p>
          <a:p>
            <a:pPr lvl="1" eaLnBrk="1" hangingPunct="1">
              <a:lnSpc>
                <a:spcPct val="120000"/>
              </a:lnSpc>
            </a:pPr>
            <a:r>
              <a:rPr lang="en-US" altLang="zh-CN" sz="2800" dirty="0" smtClean="0">
                <a:latin typeface="微软雅黑" panose="020B0503020204020204" pitchFamily="34" charset="-122"/>
                <a:ea typeface="微软雅黑" panose="020B0503020204020204" pitchFamily="34" charset="-122"/>
                <a:cs typeface="Ebrima" panose="02000000000000000000" pitchFamily="2" charset="0"/>
              </a:rPr>
              <a:t>*</a:t>
            </a:r>
            <a:r>
              <a:rPr lang="en-US" altLang="zh-CN" sz="2800" dirty="0" err="1" smtClean="0">
                <a:latin typeface="微软雅黑" panose="020B0503020204020204" pitchFamily="34" charset="-122"/>
                <a:ea typeface="微软雅黑" panose="020B0503020204020204" pitchFamily="34" charset="-122"/>
                <a:cs typeface="Ebrima" panose="02000000000000000000" pitchFamily="2" charset="0"/>
              </a:rPr>
              <a:t>yPtr</a:t>
            </a:r>
            <a:r>
              <a:rPr lang="en-US" altLang="zh-CN" sz="2800" dirty="0" smtClean="0">
                <a:latin typeface="微软雅黑" panose="020B0503020204020204" pitchFamily="34" charset="-122"/>
                <a:ea typeface="微软雅黑" panose="020B0503020204020204" pitchFamily="34" charset="-122"/>
                <a:cs typeface="Ebrima" panose="02000000000000000000" pitchFamily="2" charset="0"/>
              </a:rPr>
              <a:t> </a:t>
            </a:r>
            <a:r>
              <a:rPr lang="zh-CN" altLang="en-US" sz="2800" dirty="0" smtClean="0">
                <a:latin typeface="微软雅黑" panose="020B0503020204020204" pitchFamily="34" charset="-122"/>
                <a:ea typeface="微软雅黑" panose="020B0503020204020204" pitchFamily="34" charset="-122"/>
                <a:cs typeface="Ebrima" panose="02000000000000000000" pitchFamily="2" charset="0"/>
              </a:rPr>
              <a:t>返回 </a:t>
            </a:r>
            <a:r>
              <a:rPr lang="en-US" altLang="zh-CN" sz="2800" dirty="0" smtClean="0">
                <a:latin typeface="微软雅黑" panose="020B0503020204020204" pitchFamily="34" charset="-122"/>
                <a:ea typeface="微软雅黑" panose="020B0503020204020204" pitchFamily="34" charset="-122"/>
                <a:cs typeface="Ebrima" panose="02000000000000000000" pitchFamily="2" charset="0"/>
              </a:rPr>
              <a:t>y (</a:t>
            </a:r>
            <a:r>
              <a:rPr lang="zh-CN" altLang="en-US" sz="2800" dirty="0" smtClean="0">
                <a:latin typeface="微软雅黑" panose="020B0503020204020204" pitchFamily="34" charset="-122"/>
                <a:ea typeface="微软雅黑" panose="020B0503020204020204" pitchFamily="34" charset="-122"/>
                <a:cs typeface="Ebrima" panose="02000000000000000000" pitchFamily="2" charset="0"/>
              </a:rPr>
              <a:t>取指针</a:t>
            </a:r>
            <a:r>
              <a:rPr lang="en-US" altLang="zh-CN" sz="2800" dirty="0" err="1" smtClean="0">
                <a:latin typeface="微软雅黑" panose="020B0503020204020204" pitchFamily="34" charset="-122"/>
                <a:ea typeface="微软雅黑" panose="020B0503020204020204" pitchFamily="34" charset="-122"/>
                <a:cs typeface="Ebrima" panose="02000000000000000000" pitchFamily="2" charset="0"/>
              </a:rPr>
              <a:t>yptr</a:t>
            </a:r>
            <a:r>
              <a:rPr lang="zh-CN" altLang="en-US" sz="2800" dirty="0" smtClean="0">
                <a:latin typeface="微软雅黑" panose="020B0503020204020204" pitchFamily="34" charset="-122"/>
                <a:ea typeface="微软雅黑" panose="020B0503020204020204" pitchFamily="34" charset="-122"/>
                <a:cs typeface="Ebrima" panose="02000000000000000000" pitchFamily="2" charset="0"/>
              </a:rPr>
              <a:t>所指向地址的值</a:t>
            </a:r>
            <a:r>
              <a:rPr lang="en-US" altLang="zh-CN" sz="2800" dirty="0" smtClean="0">
                <a:latin typeface="微软雅黑" panose="020B0503020204020204" pitchFamily="34" charset="-122"/>
                <a:ea typeface="微软雅黑" panose="020B0503020204020204" pitchFamily="34" charset="-122"/>
                <a:cs typeface="Ebrima" panose="02000000000000000000" pitchFamily="2" charset="0"/>
              </a:rPr>
              <a:t>)</a:t>
            </a:r>
          </a:p>
          <a:p>
            <a:pPr lvl="1" eaLnBrk="1" hangingPunct="1">
              <a:lnSpc>
                <a:spcPct val="120000"/>
              </a:lnSpc>
            </a:pPr>
            <a:r>
              <a:rPr lang="en-US" altLang="zh-CN" sz="2800" dirty="0" smtClean="0">
                <a:latin typeface="微软雅黑" panose="020B0503020204020204" pitchFamily="34" charset="-122"/>
                <a:ea typeface="微软雅黑" panose="020B0503020204020204" pitchFamily="34" charset="-122"/>
                <a:cs typeface="Ebrima" panose="02000000000000000000" pitchFamily="2" charset="0"/>
              </a:rPr>
              <a:t>Dereferenced pointer is an </a:t>
            </a:r>
            <a:r>
              <a:rPr lang="en-US" altLang="zh-CN" sz="2800" i="1" dirty="0" err="1" smtClean="0">
                <a:latin typeface="微软雅黑" panose="020B0503020204020204" pitchFamily="34" charset="-122"/>
                <a:ea typeface="微软雅黑" panose="020B0503020204020204" pitchFamily="34" charset="-122"/>
                <a:cs typeface="Ebrima" panose="02000000000000000000" pitchFamily="2" charset="0"/>
              </a:rPr>
              <a:t>lvalue</a:t>
            </a:r>
            <a:endParaRPr lang="en-US" altLang="zh-CN" sz="2800" i="1" dirty="0" smtClean="0">
              <a:latin typeface="微软雅黑" panose="020B0503020204020204" pitchFamily="34" charset="-122"/>
              <a:ea typeface="微软雅黑" panose="020B0503020204020204" pitchFamily="34" charset="-122"/>
              <a:cs typeface="Ebrima" panose="02000000000000000000" pitchFamily="2" charset="0"/>
            </a:endParaRPr>
          </a:p>
          <a:p>
            <a:pPr marL="1543050" lvl="3" indent="0" eaLnBrk="1" hangingPunct="1">
              <a:lnSpc>
                <a:spcPct val="120000"/>
              </a:lnSpc>
              <a:buNone/>
            </a:pPr>
            <a:r>
              <a:rPr lang="en-US" altLang="zh-CN" sz="2200" dirty="0" smtClean="0">
                <a:solidFill>
                  <a:srgbClr val="FF0000"/>
                </a:solidFill>
                <a:latin typeface="微软雅黑" panose="020B0503020204020204" pitchFamily="34" charset="-122"/>
                <a:ea typeface="微软雅黑" panose="020B0503020204020204" pitchFamily="34" charset="-122"/>
                <a:cs typeface="Ebrima" panose="02000000000000000000" pitchFamily="2" charset="0"/>
              </a:rPr>
              <a:t>*</a:t>
            </a:r>
            <a:r>
              <a:rPr lang="en-US" altLang="zh-CN" sz="2200" dirty="0" err="1" smtClean="0">
                <a:solidFill>
                  <a:srgbClr val="FF0000"/>
                </a:solidFill>
                <a:latin typeface="微软雅黑" panose="020B0503020204020204" pitchFamily="34" charset="-122"/>
                <a:ea typeface="微软雅黑" panose="020B0503020204020204" pitchFamily="34" charset="-122"/>
                <a:cs typeface="Ebrima" panose="02000000000000000000" pitchFamily="2" charset="0"/>
              </a:rPr>
              <a:t>yPtr</a:t>
            </a:r>
            <a:r>
              <a:rPr lang="en-US" altLang="zh-CN" sz="2200" dirty="0" smtClean="0">
                <a:solidFill>
                  <a:srgbClr val="FF0000"/>
                </a:solidFill>
                <a:latin typeface="微软雅黑" panose="020B0503020204020204" pitchFamily="34" charset="-122"/>
                <a:ea typeface="微软雅黑" panose="020B0503020204020204" pitchFamily="34" charset="-122"/>
                <a:cs typeface="Ebrima" panose="02000000000000000000" pitchFamily="2" charset="0"/>
              </a:rPr>
              <a:t> = 5;</a:t>
            </a:r>
          </a:p>
          <a:p>
            <a:pPr eaLnBrk="1" hangingPunct="1"/>
            <a:r>
              <a:rPr lang="en-US" altLang="zh-CN" sz="3200" b="1" dirty="0" smtClean="0">
                <a:latin typeface="Arial Narrow" panose="020B0606020202030204" pitchFamily="34" charset="0"/>
              </a:rPr>
              <a:t>* and &amp; are inverses of each other(</a:t>
            </a:r>
            <a:r>
              <a:rPr lang="zh-CN" altLang="en-US" sz="3200" b="1" dirty="0" smtClean="0">
                <a:latin typeface="Arial Narrow" panose="020B0606020202030204" pitchFamily="34" charset="0"/>
              </a:rPr>
              <a:t>互逆操作</a:t>
            </a:r>
            <a:r>
              <a:rPr lang="en-US" altLang="zh-CN" sz="3200" b="1" dirty="0" smtClean="0">
                <a:latin typeface="Arial Narrow" panose="020B0606020202030204" pitchFamily="34" charset="0"/>
              </a:rPr>
              <a:t>)</a:t>
            </a:r>
          </a:p>
        </p:txBody>
      </p:sp>
    </p:spTree>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41ADD48-7736-4706-8165-0E99A654D355}" type="slidenum">
              <a:rPr lang="en-US" altLang="zh-CN" sz="1200"/>
              <a:pPr>
                <a:spcAft>
                  <a:spcPct val="0"/>
                </a:spcAft>
                <a:buClrTx/>
                <a:buFontTx/>
                <a:buNone/>
              </a:pPr>
              <a:t>90</a:t>
            </a:fld>
            <a:endParaRPr lang="en-US" altLang="zh-CN" sz="1200"/>
          </a:p>
        </p:txBody>
      </p:sp>
      <p:sp>
        <p:nvSpPr>
          <p:cNvPr id="97283" name="Rectangle 3"/>
          <p:cNvSpPr>
            <a:spLocks noGrp="1" noChangeArrowheads="1"/>
          </p:cNvSpPr>
          <p:nvPr>
            <p:ph type="body" idx="1"/>
          </p:nvPr>
        </p:nvSpPr>
        <p:spPr>
          <a:xfrm>
            <a:off x="685800" y="1341438"/>
            <a:ext cx="8001000" cy="4983162"/>
          </a:xfrm>
        </p:spPr>
        <p:txBody>
          <a:bodyPr/>
          <a:lstStyle/>
          <a:p>
            <a:pPr eaLnBrk="1" hangingPunct="1"/>
            <a:r>
              <a:rPr lang="en-US" altLang="zh-CN" smtClean="0">
                <a:ea typeface="宋体" panose="02010600030101010101" pitchFamily="2" charset="-122"/>
              </a:rPr>
              <a:t>Tokenizing</a:t>
            </a:r>
            <a:r>
              <a:rPr lang="en-US" altLang="zh-CN" sz="2000" smtClean="0">
                <a:ea typeface="宋体" panose="02010600030101010101" pitchFamily="2" charset="-122"/>
              </a:rPr>
              <a:t> (Cont.)</a:t>
            </a:r>
          </a:p>
          <a:p>
            <a:pPr lvl="1" eaLnBrk="1" hangingPunct="1"/>
            <a:r>
              <a:rPr lang="en-US" altLang="zh-CN"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smtClean="0">
                <a:latin typeface="Lucida Console" panose="020B0609040504020204" pitchFamily="49" charset="0"/>
                <a:ea typeface="宋体" panose="02010600030101010101" pitchFamily="2" charset="-122"/>
                <a:cs typeface="Times New Roman" panose="02020603050405020304" pitchFamily="18" charset="0"/>
              </a:rPr>
              <a:t> *strtok( </a:t>
            </a:r>
            <a:r>
              <a:rPr lang="en-US" altLang="zh-CN"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smtClean="0">
                <a:latin typeface="Lucida Console" panose="020B0609040504020204" pitchFamily="49" charset="0"/>
                <a:ea typeface="宋体" panose="02010600030101010101" pitchFamily="2" charset="-122"/>
                <a:cs typeface="Times New Roman" panose="02020603050405020304" pitchFamily="18" charset="0"/>
              </a:rPr>
              <a:t> *s1, </a:t>
            </a:r>
            <a:r>
              <a:rPr lang="en-US" altLang="zh-CN"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const</a:t>
            </a:r>
            <a:r>
              <a:rPr lang="en-US" altLang="zh-CN"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smtClean="0">
                <a:latin typeface="Lucida Console" panose="020B0609040504020204" pitchFamily="49" charset="0"/>
                <a:ea typeface="宋体" panose="02010600030101010101" pitchFamily="2" charset="-122"/>
                <a:cs typeface="Times New Roman" panose="02020603050405020304" pitchFamily="18" charset="0"/>
              </a:rPr>
              <a:t> *s2 )</a:t>
            </a:r>
          </a:p>
          <a:p>
            <a:pPr lvl="2" eaLnBrk="1" hangingPunct="1"/>
            <a:r>
              <a:rPr lang="en-US" altLang="zh-CN" smtClean="0">
                <a:ea typeface="宋体" panose="02010600030101010101" pitchFamily="2" charset="-122"/>
              </a:rPr>
              <a:t>Multiple calls required</a:t>
            </a:r>
          </a:p>
          <a:p>
            <a:pPr lvl="3" eaLnBrk="1" hangingPunct="1"/>
            <a:r>
              <a:rPr lang="en-US" altLang="zh-CN" smtClean="0">
                <a:ea typeface="宋体" panose="02010600030101010101" pitchFamily="2" charset="-122"/>
              </a:rPr>
              <a:t>First call contains two arguments, string to be tokenized and string containing delimiting characters</a:t>
            </a:r>
          </a:p>
          <a:p>
            <a:pPr lvl="4" eaLnBrk="1" hangingPunct="1"/>
            <a:r>
              <a:rPr lang="en-US" altLang="zh-CN" smtClean="0">
                <a:ea typeface="宋体" panose="02010600030101010101" pitchFamily="2" charset="-122"/>
              </a:rPr>
              <a:t>Finds next delimiting character and replaces with null character</a:t>
            </a:r>
          </a:p>
          <a:p>
            <a:pPr lvl="3" eaLnBrk="1" hangingPunct="1"/>
            <a:r>
              <a:rPr lang="en-US" altLang="zh-CN" smtClean="0">
                <a:ea typeface="宋体" panose="02010600030101010101" pitchFamily="2" charset="-122"/>
              </a:rPr>
              <a:t>Subsequent calls continue tokenizing</a:t>
            </a:r>
          </a:p>
          <a:p>
            <a:pPr lvl="4" eaLnBrk="1" hangingPunct="1"/>
            <a:r>
              <a:rPr lang="en-US" altLang="zh-CN" smtClean="0">
                <a:ea typeface="宋体" panose="02010600030101010101" pitchFamily="2" charset="-122"/>
              </a:rPr>
              <a:t>Call with first argument </a:t>
            </a:r>
            <a:r>
              <a:rPr lang="en-US" altLang="zh-CN" smtClean="0">
                <a:latin typeface="Lucida Console" panose="020B0609040504020204" pitchFamily="49" charset="0"/>
                <a:ea typeface="宋体" panose="02010600030101010101" pitchFamily="2" charset="-122"/>
              </a:rPr>
              <a:t>NULL</a:t>
            </a:r>
          </a:p>
          <a:p>
            <a:pPr lvl="4" eaLnBrk="1" hangingPunct="1"/>
            <a:r>
              <a:rPr lang="en-US" altLang="zh-CN" smtClean="0">
                <a:ea typeface="宋体" panose="02010600030101010101" pitchFamily="2" charset="-122"/>
              </a:rPr>
              <a:t>Stores pointer to remaining string in a </a:t>
            </a:r>
            <a:r>
              <a:rPr lang="en-US" altLang="zh-CN" smtClean="0">
                <a:latin typeface="Lucida Console" panose="020B0609040504020204" pitchFamily="49" charset="0"/>
                <a:ea typeface="宋体" panose="02010600030101010101" pitchFamily="2" charset="-122"/>
              </a:rPr>
              <a:t>static</a:t>
            </a:r>
            <a:r>
              <a:rPr lang="en-US" altLang="zh-CN" smtClean="0">
                <a:ea typeface="宋体" panose="02010600030101010101" pitchFamily="2" charset="-122"/>
              </a:rPr>
              <a:t> variable</a:t>
            </a:r>
          </a:p>
          <a:p>
            <a:pPr lvl="2" eaLnBrk="1" hangingPunct="1"/>
            <a:r>
              <a:rPr lang="en-US" altLang="zh-CN" smtClean="0">
                <a:ea typeface="宋体" panose="02010600030101010101" pitchFamily="2" charset="-122"/>
              </a:rPr>
              <a:t>Returns pointer to current token</a:t>
            </a:r>
          </a:p>
        </p:txBody>
      </p:sp>
    </p:spTree>
  </p:cSld>
  <p:clrMapOvr>
    <a:masterClrMapping/>
  </p:clrMapOvr>
  <p:transition spd="slow">
    <p:pull dir="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FADE621-EE6A-4562-9A7B-46DCE6ABDEF7}" type="slidenum">
              <a:rPr lang="en-US" altLang="zh-CN" sz="1200"/>
              <a:pPr>
                <a:spcAft>
                  <a:spcPct val="0"/>
                </a:spcAft>
                <a:buClrTx/>
                <a:buFontTx/>
                <a:buNone/>
              </a:pPr>
              <a:t>91</a:t>
            </a:fld>
            <a:endParaRPr lang="en-US" altLang="zh-CN" sz="1200"/>
          </a:p>
        </p:txBody>
      </p:sp>
      <p:graphicFrame>
        <p:nvGraphicFramePr>
          <p:cNvPr id="98307" name="Object 4"/>
          <p:cNvGraphicFramePr>
            <a:graphicFrameLocks noChangeAspect="1"/>
          </p:cNvGraphicFramePr>
          <p:nvPr>
            <p:ph idx="1"/>
          </p:nvPr>
        </p:nvGraphicFramePr>
        <p:xfrm>
          <a:off x="0" y="17463"/>
          <a:ext cx="6945313" cy="6364287"/>
        </p:xfrm>
        <a:graphic>
          <a:graphicData uri="http://schemas.openxmlformats.org/presentationml/2006/ole">
            <mc:AlternateContent xmlns:mc="http://schemas.openxmlformats.org/markup-compatibility/2006">
              <mc:Choice xmlns:v="urn:schemas-microsoft-com:vml" Requires="v">
                <p:oleObj spid="_x0000_s98316" name="Document" r:id="rId3" imgW="7074123" imgH="6481045" progId="Word.Document.8">
                  <p:embed/>
                </p:oleObj>
              </mc:Choice>
              <mc:Fallback>
                <p:oleObj name="Document" r:id="rId3" imgW="7074123" imgH="648104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17463"/>
                        <a:ext cx="6945313" cy="636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4293" name="Text Box 5"/>
          <p:cNvSpPr txBox="1">
            <a:spLocks noChangeArrowheads="1"/>
          </p:cNvSpPr>
          <p:nvPr/>
        </p:nvSpPr>
        <p:spPr bwMode="auto">
          <a:xfrm>
            <a:off x="3505200" y="1524000"/>
            <a:ext cx="2057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&lt;cstring&gt;</a:t>
            </a:r>
            <a:r>
              <a:rPr lang="en-US" altLang="zh-CN" sz="1600">
                <a:latin typeface="Times New Roman" panose="02020603050405020304" pitchFamily="18" charset="0"/>
                <a:cs typeface="Times New Roman" panose="02020603050405020304" pitchFamily="18" charset="0"/>
              </a:rPr>
              <a:t> contains prototype for </a:t>
            </a:r>
            <a:r>
              <a:rPr lang="en-US" altLang="zh-CN" sz="1600" b="1">
                <a:latin typeface="Courier New" panose="02070309020205020404" pitchFamily="49" charset="0"/>
                <a:cs typeface="Times New Roman" panose="02020603050405020304" pitchFamily="18" charset="0"/>
              </a:rPr>
              <a:t>strtok</a:t>
            </a:r>
            <a:endParaRPr lang="en-US" altLang="zh-CN" sz="1600">
              <a:latin typeface="Times New Roman" panose="02020603050405020304" pitchFamily="18" charset="0"/>
              <a:cs typeface="Times New Roman" panose="02020603050405020304" pitchFamily="18" charset="0"/>
            </a:endParaRPr>
          </a:p>
        </p:txBody>
      </p:sp>
      <p:sp>
        <p:nvSpPr>
          <p:cNvPr id="524294" name="Line 6"/>
          <p:cNvSpPr>
            <a:spLocks noChangeShapeType="1"/>
          </p:cNvSpPr>
          <p:nvPr/>
        </p:nvSpPr>
        <p:spPr bwMode="auto">
          <a:xfrm flipH="1" flipV="1">
            <a:off x="1905000" y="1524000"/>
            <a:ext cx="1600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4295" name="Text Box 7"/>
          <p:cNvSpPr txBox="1">
            <a:spLocks noChangeArrowheads="1"/>
          </p:cNvSpPr>
          <p:nvPr/>
        </p:nvSpPr>
        <p:spPr bwMode="auto">
          <a:xfrm>
            <a:off x="5715000" y="2971800"/>
            <a:ext cx="1981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First call to </a:t>
            </a:r>
            <a:r>
              <a:rPr lang="en-US" altLang="zh-CN" sz="1600" b="1">
                <a:latin typeface="Courier New" panose="02070309020205020404" pitchFamily="49" charset="0"/>
                <a:cs typeface="Times New Roman" panose="02020603050405020304" pitchFamily="18" charset="0"/>
              </a:rPr>
              <a:t>strtok</a:t>
            </a:r>
            <a:r>
              <a:rPr lang="en-US" altLang="zh-CN" sz="1600">
                <a:latin typeface="Times New Roman" panose="02020603050405020304" pitchFamily="18" charset="0"/>
                <a:cs typeface="Times New Roman" panose="02020603050405020304" pitchFamily="18" charset="0"/>
              </a:rPr>
              <a:t> begins tokenization</a:t>
            </a:r>
          </a:p>
        </p:txBody>
      </p:sp>
      <p:sp>
        <p:nvSpPr>
          <p:cNvPr id="524296" name="Line 8"/>
          <p:cNvSpPr>
            <a:spLocks noChangeShapeType="1"/>
          </p:cNvSpPr>
          <p:nvPr/>
        </p:nvSpPr>
        <p:spPr bwMode="auto">
          <a:xfrm flipH="1">
            <a:off x="3581400" y="3276600"/>
            <a:ext cx="2133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4297" name="Text Box 9"/>
          <p:cNvSpPr txBox="1">
            <a:spLocks noChangeArrowheads="1"/>
          </p:cNvSpPr>
          <p:nvPr/>
        </p:nvSpPr>
        <p:spPr bwMode="auto">
          <a:xfrm>
            <a:off x="4876800" y="4267200"/>
            <a:ext cx="3581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Subsequent calls to </a:t>
            </a:r>
            <a:r>
              <a:rPr lang="en-US" altLang="zh-CN" sz="1600" b="1">
                <a:latin typeface="Courier New" panose="02070309020205020404" pitchFamily="49" charset="0"/>
                <a:cs typeface="Times New Roman" panose="02020603050405020304" pitchFamily="18" charset="0"/>
              </a:rPr>
              <a:t>strtok</a:t>
            </a:r>
            <a:r>
              <a:rPr lang="en-US" altLang="zh-CN" sz="1600">
                <a:latin typeface="Times New Roman" panose="02020603050405020304" pitchFamily="18" charset="0"/>
                <a:cs typeface="Times New Roman" panose="02020603050405020304" pitchFamily="18" charset="0"/>
              </a:rPr>
              <a:t> with </a:t>
            </a:r>
            <a:r>
              <a:rPr lang="en-US" altLang="zh-CN" sz="1600" b="1">
                <a:latin typeface="Courier New" panose="02070309020205020404" pitchFamily="49" charset="0"/>
                <a:cs typeface="Times New Roman" panose="02020603050405020304" pitchFamily="18" charset="0"/>
              </a:rPr>
              <a:t>NULL</a:t>
            </a:r>
            <a:r>
              <a:rPr lang="en-US" altLang="zh-CN" sz="1600">
                <a:latin typeface="Times New Roman" panose="02020603050405020304" pitchFamily="18" charset="0"/>
                <a:cs typeface="Times New Roman" panose="02020603050405020304" pitchFamily="18" charset="0"/>
              </a:rPr>
              <a:t> as first argument to indicate continuation</a:t>
            </a:r>
          </a:p>
        </p:txBody>
      </p:sp>
      <p:sp>
        <p:nvSpPr>
          <p:cNvPr id="524298" name="Line 10"/>
          <p:cNvSpPr>
            <a:spLocks noChangeShapeType="1"/>
          </p:cNvSpPr>
          <p:nvPr/>
        </p:nvSpPr>
        <p:spPr bwMode="auto">
          <a:xfrm flipH="1">
            <a:off x="3429000" y="4572000"/>
            <a:ext cx="1447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3"/>
                                        </p:tgtEl>
                                        <p:attrNameLst>
                                          <p:attrName>style.visibility</p:attrName>
                                        </p:attrNameLst>
                                      </p:cBhvr>
                                      <p:to>
                                        <p:strVal val="visible"/>
                                      </p:to>
                                    </p:set>
                                  </p:childTnLst>
                                  <p:subTnLst>
                                    <p:set>
                                      <p:cBhvr override="childStyle">
                                        <p:cTn dur="1" fill="hold" display="0" masterRel="nextClick" afterEffect="1"/>
                                        <p:tgtEl>
                                          <p:spTgt spid="52429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4294"/>
                                        </p:tgtEl>
                                        <p:attrNameLst>
                                          <p:attrName>style.visibility</p:attrName>
                                        </p:attrNameLst>
                                      </p:cBhvr>
                                      <p:to>
                                        <p:strVal val="visible"/>
                                      </p:to>
                                    </p:set>
                                  </p:childTnLst>
                                  <p:subTnLst>
                                    <p:set>
                                      <p:cBhvr override="childStyle">
                                        <p:cTn dur="1" fill="hold" display="0" masterRel="nextClick" afterEffect="1"/>
                                        <p:tgtEl>
                                          <p:spTgt spid="52429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4295"/>
                                        </p:tgtEl>
                                        <p:attrNameLst>
                                          <p:attrName>style.visibility</p:attrName>
                                        </p:attrNameLst>
                                      </p:cBhvr>
                                      <p:to>
                                        <p:strVal val="visible"/>
                                      </p:to>
                                    </p:set>
                                  </p:childTnLst>
                                  <p:subTnLst>
                                    <p:set>
                                      <p:cBhvr override="childStyle">
                                        <p:cTn dur="1" fill="hold" display="0" masterRel="nextClick" afterEffect="1"/>
                                        <p:tgtEl>
                                          <p:spTgt spid="52429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24296"/>
                                        </p:tgtEl>
                                        <p:attrNameLst>
                                          <p:attrName>style.visibility</p:attrName>
                                        </p:attrNameLst>
                                      </p:cBhvr>
                                      <p:to>
                                        <p:strVal val="visible"/>
                                      </p:to>
                                    </p:set>
                                  </p:childTnLst>
                                  <p:subTnLst>
                                    <p:set>
                                      <p:cBhvr override="childStyle">
                                        <p:cTn dur="1" fill="hold" display="0" masterRel="nextClick" afterEffect="1"/>
                                        <p:tgtEl>
                                          <p:spTgt spid="52429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4297"/>
                                        </p:tgtEl>
                                        <p:attrNameLst>
                                          <p:attrName>style.visibility</p:attrName>
                                        </p:attrNameLst>
                                      </p:cBhvr>
                                      <p:to>
                                        <p:strVal val="visible"/>
                                      </p:to>
                                    </p:set>
                                  </p:childTnLst>
                                  <p:subTnLst>
                                    <p:set>
                                      <p:cBhvr override="childStyle">
                                        <p:cTn dur="1" fill="hold" display="0" masterRel="nextClick" afterEffect="1"/>
                                        <p:tgtEl>
                                          <p:spTgt spid="52429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24298"/>
                                        </p:tgtEl>
                                        <p:attrNameLst>
                                          <p:attrName>style.visibility</p:attrName>
                                        </p:attrNameLst>
                                      </p:cBhvr>
                                      <p:to>
                                        <p:strVal val="visible"/>
                                      </p:to>
                                    </p:set>
                                  </p:childTnLst>
                                  <p:subTnLst>
                                    <p:set>
                                      <p:cBhvr override="childStyle">
                                        <p:cTn dur="1" fill="hold" display="0" masterRel="nextClick" afterEffect="1"/>
                                        <p:tgtEl>
                                          <p:spTgt spid="5242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3" grpId="0" animBg="1"/>
      <p:bldP spid="524294" grpId="0" animBg="1"/>
      <p:bldP spid="524295" grpId="0" animBg="1"/>
      <p:bldP spid="524296" grpId="0" animBg="1"/>
      <p:bldP spid="524297" grpId="0" animBg="1"/>
      <p:bldP spid="52429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2B0D8D1-AB2F-4D1D-AD2E-3DC7B3C74E4C}" type="slidenum">
              <a:rPr lang="en-US" altLang="zh-CN" sz="1200"/>
              <a:pPr>
                <a:spcAft>
                  <a:spcPct val="0"/>
                </a:spcAft>
                <a:buClrTx/>
                <a:buFontTx/>
                <a:buNone/>
              </a:pPr>
              <a:t>92</a:t>
            </a:fld>
            <a:endParaRPr lang="en-US" altLang="zh-CN" sz="1200"/>
          </a:p>
        </p:txBody>
      </p:sp>
      <p:graphicFrame>
        <p:nvGraphicFramePr>
          <p:cNvPr id="99331" name="Object 4"/>
          <p:cNvGraphicFramePr>
            <a:graphicFrameLocks noChangeAspect="1"/>
          </p:cNvGraphicFramePr>
          <p:nvPr>
            <p:ph idx="1"/>
            <p:extLst>
              <p:ext uri="{D42A27DB-BD31-4B8C-83A1-F6EECF244321}">
                <p14:modId xmlns:p14="http://schemas.microsoft.com/office/powerpoint/2010/main" val="1735630349"/>
              </p:ext>
            </p:extLst>
          </p:nvPr>
        </p:nvGraphicFramePr>
        <p:xfrm>
          <a:off x="381000" y="914400"/>
          <a:ext cx="7092950" cy="2878138"/>
        </p:xfrm>
        <a:graphic>
          <a:graphicData uri="http://schemas.openxmlformats.org/presentationml/2006/ole">
            <mc:AlternateContent xmlns:mc="http://schemas.openxmlformats.org/markup-compatibility/2006">
              <mc:Choice xmlns:v="urn:schemas-microsoft-com:vml" Requires="v">
                <p:oleObj spid="_x0000_s99334" name="Document" r:id="rId3" imgW="7068771" imgH="2869204" progId="Word.Document.8">
                  <p:embed/>
                </p:oleObj>
              </mc:Choice>
              <mc:Fallback>
                <p:oleObj name="Document" r:id="rId3" imgW="7068771" imgH="286920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81000" y="914400"/>
                        <a:ext cx="7092950" cy="287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F23B6BF-D1B8-45F9-A4DF-105CF0F1C7A6}" type="slidenum">
              <a:rPr lang="en-US" altLang="zh-CN" sz="1200"/>
              <a:pPr>
                <a:spcAft>
                  <a:spcPct val="0"/>
                </a:spcAft>
                <a:buClrTx/>
                <a:buFontTx/>
                <a:buNone/>
              </a:pPr>
              <a:t>93</a:t>
            </a:fld>
            <a:endParaRPr lang="en-US" altLang="zh-CN" sz="1200"/>
          </a:p>
        </p:txBody>
      </p:sp>
      <p:sp>
        <p:nvSpPr>
          <p:cNvPr id="100355" name="Rectangle 3"/>
          <p:cNvSpPr>
            <a:spLocks noGrp="1" noChangeArrowheads="1"/>
          </p:cNvSpPr>
          <p:nvPr>
            <p:ph type="body" idx="1"/>
          </p:nvPr>
        </p:nvSpPr>
        <p:spPr/>
        <p:txBody>
          <a:bodyPr/>
          <a:lstStyle/>
          <a:p>
            <a:pPr eaLnBrk="1" hangingPunct="1"/>
            <a:r>
              <a:rPr lang="en-US" altLang="zh-CN" dirty="0" smtClean="0">
                <a:ea typeface="宋体" panose="02010600030101010101" pitchFamily="2" charset="-122"/>
              </a:rPr>
              <a:t>Determining string lengths</a:t>
            </a:r>
          </a:p>
          <a:p>
            <a:pPr lvl="1" eaLnBrk="1" hangingPunct="1"/>
            <a:r>
              <a:rPr lang="en-US" altLang="zh-CN" dirty="0" err="1" smtClean="0">
                <a:latin typeface="Lucida Console" panose="020B0609040504020204" pitchFamily="49" charset="0"/>
                <a:ea typeface="宋体" panose="02010600030101010101" pitchFamily="2" charset="-122"/>
                <a:cs typeface="Times New Roman" panose="02020603050405020304" pitchFamily="18" charset="0"/>
              </a:rPr>
              <a:t>size_t</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dirty="0" err="1" smtClean="0">
                <a:solidFill>
                  <a:srgbClr val="FF0000"/>
                </a:solidFill>
                <a:latin typeface="Lucida Console" panose="020B0609040504020204" pitchFamily="49" charset="0"/>
                <a:ea typeface="宋体" panose="02010600030101010101" pitchFamily="2" charset="-122"/>
                <a:cs typeface="Times New Roman" panose="02020603050405020304" pitchFamily="18" charset="0"/>
              </a:rPr>
              <a:t>strlen</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dirty="0" err="1"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const</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a:t>
            </a:r>
            <a:r>
              <a:rPr lang="en-US" altLang="zh-CN" dirty="0" smtClean="0">
                <a:solidFill>
                  <a:srgbClr val="0066FF"/>
                </a:solidFill>
                <a:latin typeface="Lucida Console" panose="020B0609040504020204" pitchFamily="49" charset="0"/>
                <a:ea typeface="宋体" panose="02010600030101010101" pitchFamily="2" charset="-122"/>
                <a:cs typeface="Times New Roman" panose="02020603050405020304" pitchFamily="18" charset="0"/>
              </a:rPr>
              <a:t>char</a:t>
            </a:r>
            <a:r>
              <a:rPr lang="en-US" altLang="zh-CN" dirty="0" smtClean="0">
                <a:latin typeface="Lucida Console" panose="020B0609040504020204" pitchFamily="49" charset="0"/>
                <a:ea typeface="宋体" panose="02010600030101010101" pitchFamily="2" charset="-122"/>
                <a:cs typeface="Times New Roman" panose="02020603050405020304" pitchFamily="18" charset="0"/>
              </a:rPr>
              <a:t> *s )</a:t>
            </a:r>
            <a:endParaRPr lang="en-US" altLang="zh-CN" dirty="0" smtClean="0">
              <a:latin typeface="Lucida Console" panose="020B0609040504020204" pitchFamily="49" charset="0"/>
              <a:ea typeface="宋体" panose="02010600030101010101" pitchFamily="2" charset="-122"/>
            </a:endParaRPr>
          </a:p>
          <a:p>
            <a:pPr lvl="2" eaLnBrk="1" hangingPunct="1"/>
            <a:r>
              <a:rPr lang="en-US" altLang="zh-CN" dirty="0" smtClean="0">
                <a:ea typeface="宋体" panose="02010600030101010101" pitchFamily="2" charset="-122"/>
              </a:rPr>
              <a:t>Returns number of characters in string</a:t>
            </a:r>
          </a:p>
          <a:p>
            <a:pPr lvl="3" eaLnBrk="1" hangingPunct="1"/>
            <a:r>
              <a:rPr lang="en-US" altLang="zh-CN" dirty="0" smtClean="0">
                <a:ea typeface="宋体" panose="02010600030101010101" pitchFamily="2" charset="-122"/>
              </a:rPr>
              <a:t>Terminating null character is not included in length</a:t>
            </a:r>
          </a:p>
          <a:p>
            <a:pPr lvl="3" eaLnBrk="1" hangingPunct="1"/>
            <a:r>
              <a:rPr lang="en-US" altLang="zh-CN" dirty="0" smtClean="0">
                <a:ea typeface="宋体" panose="02010600030101010101" pitchFamily="2" charset="-122"/>
              </a:rPr>
              <a:t>This length is also the index of the terminating null character</a:t>
            </a:r>
          </a:p>
          <a:p>
            <a:pPr eaLnBrk="1" hangingPunct="1"/>
            <a:endParaRPr lang="en-US" altLang="zh-CN" dirty="0" smtClean="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D1412A2-3D6E-4FD5-B20D-5F719BD7059B}" type="slidenum">
              <a:rPr lang="en-US" altLang="zh-CN" sz="1200"/>
              <a:pPr>
                <a:spcAft>
                  <a:spcPct val="0"/>
                </a:spcAft>
                <a:buClrTx/>
                <a:buFontTx/>
                <a:buNone/>
              </a:pPr>
              <a:t>94</a:t>
            </a:fld>
            <a:endParaRPr lang="en-US" altLang="zh-CN" sz="1200"/>
          </a:p>
        </p:txBody>
      </p:sp>
      <p:graphicFrame>
        <p:nvGraphicFramePr>
          <p:cNvPr id="101379" name="Object 4"/>
          <p:cNvGraphicFramePr>
            <a:graphicFrameLocks noChangeAspect="1"/>
          </p:cNvGraphicFramePr>
          <p:nvPr>
            <p:ph idx="1"/>
          </p:nvPr>
        </p:nvGraphicFramePr>
        <p:xfrm>
          <a:off x="0" y="9525"/>
          <a:ext cx="7038975" cy="5824538"/>
        </p:xfrm>
        <a:graphic>
          <a:graphicData uri="http://schemas.openxmlformats.org/presentationml/2006/ole">
            <mc:AlternateContent xmlns:mc="http://schemas.openxmlformats.org/markup-compatibility/2006">
              <mc:Choice xmlns:v="urn:schemas-microsoft-com:vml" Requires="v">
                <p:oleObj spid="_x0000_s101388" name="Document" r:id="rId3" imgW="7074123" imgH="5852791" progId="Word.Document.8">
                  <p:embed/>
                </p:oleObj>
              </mc:Choice>
              <mc:Fallback>
                <p:oleObj name="Document" r:id="rId3" imgW="7074123" imgH="585279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9525"/>
                        <a:ext cx="7038975" cy="582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89" name="Text Box 5"/>
          <p:cNvSpPr txBox="1">
            <a:spLocks noChangeArrowheads="1"/>
          </p:cNvSpPr>
          <p:nvPr/>
        </p:nvSpPr>
        <p:spPr bwMode="auto">
          <a:xfrm>
            <a:off x="3505200" y="1752600"/>
            <a:ext cx="2057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Courier New" panose="02070309020205020404" pitchFamily="49" charset="0"/>
                <a:cs typeface="Times New Roman" panose="02020603050405020304" pitchFamily="18" charset="0"/>
              </a:rPr>
              <a:t>&lt;cstring&gt;</a:t>
            </a:r>
            <a:r>
              <a:rPr lang="en-US" altLang="zh-CN" sz="1600">
                <a:latin typeface="Times New Roman" panose="02020603050405020304" pitchFamily="18" charset="0"/>
                <a:cs typeface="Times New Roman" panose="02020603050405020304" pitchFamily="18" charset="0"/>
              </a:rPr>
              <a:t> contains prototype for </a:t>
            </a:r>
            <a:r>
              <a:rPr lang="en-US" altLang="zh-CN" sz="1600" b="1">
                <a:latin typeface="Courier New" panose="02070309020205020404" pitchFamily="49" charset="0"/>
                <a:cs typeface="Times New Roman" panose="02020603050405020304" pitchFamily="18" charset="0"/>
              </a:rPr>
              <a:t>strlen</a:t>
            </a:r>
            <a:endParaRPr lang="en-US" altLang="zh-CN" sz="1600">
              <a:latin typeface="Times New Roman" panose="02020603050405020304" pitchFamily="18" charset="0"/>
              <a:cs typeface="Times New Roman" panose="02020603050405020304" pitchFamily="18" charset="0"/>
            </a:endParaRPr>
          </a:p>
        </p:txBody>
      </p:sp>
      <p:sp>
        <p:nvSpPr>
          <p:cNvPr id="528390" name="Line 6"/>
          <p:cNvSpPr>
            <a:spLocks noChangeShapeType="1"/>
          </p:cNvSpPr>
          <p:nvPr/>
        </p:nvSpPr>
        <p:spPr bwMode="auto">
          <a:xfrm flipH="1" flipV="1">
            <a:off x="1981200" y="16764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8391" name="Text Box 7"/>
          <p:cNvSpPr txBox="1">
            <a:spLocks noChangeArrowheads="1"/>
          </p:cNvSpPr>
          <p:nvPr/>
        </p:nvSpPr>
        <p:spPr bwMode="auto">
          <a:xfrm>
            <a:off x="7239000" y="3276600"/>
            <a:ext cx="1679575"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Using </a:t>
            </a:r>
            <a:r>
              <a:rPr lang="en-US" altLang="zh-CN" sz="1600" b="1">
                <a:latin typeface="Courier New" panose="02070309020205020404" pitchFamily="49" charset="0"/>
                <a:cs typeface="Times New Roman" panose="02020603050405020304" pitchFamily="18" charset="0"/>
              </a:rPr>
              <a:t>strlen</a:t>
            </a:r>
            <a:r>
              <a:rPr lang="en-US" altLang="zh-CN" sz="1600">
                <a:latin typeface="Times New Roman" panose="02020603050405020304" pitchFamily="18" charset="0"/>
                <a:cs typeface="Times New Roman" panose="02020603050405020304" pitchFamily="18" charset="0"/>
              </a:rPr>
              <a:t> to determine length of strings</a:t>
            </a:r>
          </a:p>
        </p:txBody>
      </p:sp>
      <p:sp>
        <p:nvSpPr>
          <p:cNvPr id="528392" name="Line 8"/>
          <p:cNvSpPr>
            <a:spLocks noChangeShapeType="1"/>
          </p:cNvSpPr>
          <p:nvPr/>
        </p:nvSpPr>
        <p:spPr bwMode="auto">
          <a:xfrm flipH="1">
            <a:off x="6477000" y="3733800"/>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8393" name="Line 9"/>
          <p:cNvSpPr>
            <a:spLocks noChangeShapeType="1"/>
          </p:cNvSpPr>
          <p:nvPr/>
        </p:nvSpPr>
        <p:spPr bwMode="auto">
          <a:xfrm flipH="1">
            <a:off x="6477000" y="37338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8394" name="Line 10"/>
          <p:cNvSpPr>
            <a:spLocks noChangeShapeType="1"/>
          </p:cNvSpPr>
          <p:nvPr/>
        </p:nvSpPr>
        <p:spPr bwMode="auto">
          <a:xfrm flipH="1" flipV="1">
            <a:off x="6477000" y="3505200"/>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89"/>
                                        </p:tgtEl>
                                        <p:attrNameLst>
                                          <p:attrName>style.visibility</p:attrName>
                                        </p:attrNameLst>
                                      </p:cBhvr>
                                      <p:to>
                                        <p:strVal val="visible"/>
                                      </p:to>
                                    </p:set>
                                  </p:childTnLst>
                                  <p:subTnLst>
                                    <p:set>
                                      <p:cBhvr override="childStyle">
                                        <p:cTn dur="1" fill="hold" display="0" masterRel="nextClick" afterEffect="1"/>
                                        <p:tgtEl>
                                          <p:spTgt spid="52838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8390"/>
                                        </p:tgtEl>
                                        <p:attrNameLst>
                                          <p:attrName>style.visibility</p:attrName>
                                        </p:attrNameLst>
                                      </p:cBhvr>
                                      <p:to>
                                        <p:strVal val="visible"/>
                                      </p:to>
                                    </p:set>
                                  </p:childTnLst>
                                  <p:subTnLst>
                                    <p:set>
                                      <p:cBhvr override="childStyle">
                                        <p:cTn dur="1" fill="hold" display="0" masterRel="nextClick" afterEffect="1"/>
                                        <p:tgtEl>
                                          <p:spTgt spid="52839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8391"/>
                                        </p:tgtEl>
                                        <p:attrNameLst>
                                          <p:attrName>style.visibility</p:attrName>
                                        </p:attrNameLst>
                                      </p:cBhvr>
                                      <p:to>
                                        <p:strVal val="visible"/>
                                      </p:to>
                                    </p:set>
                                  </p:childTnLst>
                                  <p:subTnLst>
                                    <p:set>
                                      <p:cBhvr override="childStyle">
                                        <p:cTn dur="1" fill="hold" display="0" masterRel="nextClick" afterEffect="1"/>
                                        <p:tgtEl>
                                          <p:spTgt spid="52839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28392"/>
                                        </p:tgtEl>
                                        <p:attrNameLst>
                                          <p:attrName>style.visibility</p:attrName>
                                        </p:attrNameLst>
                                      </p:cBhvr>
                                      <p:to>
                                        <p:strVal val="visible"/>
                                      </p:to>
                                    </p:set>
                                  </p:childTnLst>
                                  <p:subTnLst>
                                    <p:set>
                                      <p:cBhvr override="childStyle">
                                        <p:cTn dur="1" fill="hold" display="0" masterRel="nextClick" afterEffect="1"/>
                                        <p:tgtEl>
                                          <p:spTgt spid="528392"/>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28393"/>
                                        </p:tgtEl>
                                        <p:attrNameLst>
                                          <p:attrName>style.visibility</p:attrName>
                                        </p:attrNameLst>
                                      </p:cBhvr>
                                      <p:to>
                                        <p:strVal val="visible"/>
                                      </p:to>
                                    </p:set>
                                  </p:childTnLst>
                                  <p:subTnLst>
                                    <p:set>
                                      <p:cBhvr override="childStyle">
                                        <p:cTn dur="1" fill="hold" display="0" masterRel="nextClick" afterEffect="1"/>
                                        <p:tgtEl>
                                          <p:spTgt spid="528393"/>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528394"/>
                                        </p:tgtEl>
                                        <p:attrNameLst>
                                          <p:attrName>style.visibility</p:attrName>
                                        </p:attrNameLst>
                                      </p:cBhvr>
                                      <p:to>
                                        <p:strVal val="visible"/>
                                      </p:to>
                                    </p:set>
                                  </p:childTnLst>
                                  <p:subTnLst>
                                    <p:set>
                                      <p:cBhvr override="childStyle">
                                        <p:cTn dur="1" fill="hold" display="0" masterRel="nextClick" afterEffect="1"/>
                                        <p:tgtEl>
                                          <p:spTgt spid="5283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9" grpId="0" animBg="1"/>
      <p:bldP spid="528390" grpId="0" animBg="1"/>
      <p:bldP spid="528391" grpId="0" animBg="1"/>
      <p:bldP spid="528392" grpId="0" animBg="1"/>
      <p:bldP spid="528393" grpId="0" animBg="1"/>
      <p:bldP spid="52839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35C55B0-F2EB-4A15-8C13-6627E707BE7B}" type="slidenum">
              <a:rPr lang="en-US" altLang="zh-CN" sz="1200"/>
              <a:pPr>
                <a:spcAft>
                  <a:spcPct val="0"/>
                </a:spcAft>
                <a:buClrTx/>
                <a:buFontTx/>
                <a:buNone/>
              </a:pPr>
              <a:t>95</a:t>
            </a:fld>
            <a:endParaRPr lang="en-US" altLang="zh-CN" sz="1200"/>
          </a:p>
        </p:txBody>
      </p:sp>
      <p:sp>
        <p:nvSpPr>
          <p:cNvPr id="102403" name="Rectangle 2"/>
          <p:cNvSpPr>
            <a:spLocks noGrp="1" noChangeArrowheads="1"/>
          </p:cNvSpPr>
          <p:nvPr>
            <p:ph type="title"/>
          </p:nvPr>
        </p:nvSpPr>
        <p:spPr>
          <a:xfrm>
            <a:off x="76200" y="609600"/>
            <a:ext cx="8915400" cy="762000"/>
          </a:xfrm>
          <a:noFill/>
        </p:spPr>
        <p:txBody>
          <a:bodyPr lIns="92075" tIns="46038" rIns="92075" bIns="46038" anchor="b"/>
          <a:lstStyle/>
          <a:p>
            <a:pPr eaLnBrk="1" hangingPunct="1"/>
            <a:r>
              <a:rPr lang="zh-CN" altLang="en-US" sz="3600" smtClean="0">
                <a:latin typeface="Arial Narrow" panose="020B0606020202030204" pitchFamily="34" charset="0"/>
                <a:ea typeface="黑体" panose="02010609060101010101" pitchFamily="49" charset="-122"/>
              </a:rPr>
              <a:t>思考题：下面程序的运行结果？为什么？</a:t>
            </a:r>
          </a:p>
        </p:txBody>
      </p:sp>
      <p:sp>
        <p:nvSpPr>
          <p:cNvPr id="102404" name="Rectangle 3"/>
          <p:cNvSpPr>
            <a:spLocks noChangeArrowheads="1"/>
          </p:cNvSpPr>
          <p:nvPr/>
        </p:nvSpPr>
        <p:spPr bwMode="auto">
          <a:xfrm>
            <a:off x="609600" y="1609725"/>
            <a:ext cx="7772400" cy="4616450"/>
          </a:xfrm>
          <a:prstGeom prst="rect">
            <a:avLst/>
          </a:prstGeom>
          <a:solidFill>
            <a:srgbClr val="EAEAEA"/>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2200" b="1">
                <a:latin typeface="Courier New" panose="02070309020205020404" pitchFamily="49" charset="0"/>
              </a:rPr>
              <a:t>char *GetMemory(void)</a:t>
            </a:r>
          </a:p>
          <a:p>
            <a:pPr eaLnBrk="1" hangingPunct="1">
              <a:lnSpc>
                <a:spcPct val="90000"/>
              </a:lnSpc>
              <a:spcAft>
                <a:spcPct val="0"/>
              </a:spcAft>
              <a:buClrTx/>
              <a:buFontTx/>
              <a:buNone/>
            </a:pPr>
            <a:r>
              <a:rPr lang="en-US" altLang="zh-CN" sz="2200" b="1">
                <a:latin typeface="Courier New" panose="02070309020205020404" pitchFamily="49" charset="0"/>
              </a:rPr>
              <a:t>{</a:t>
            </a:r>
          </a:p>
          <a:p>
            <a:pPr eaLnBrk="1" hangingPunct="1">
              <a:lnSpc>
                <a:spcPct val="90000"/>
              </a:lnSpc>
              <a:spcAft>
                <a:spcPct val="0"/>
              </a:spcAft>
              <a:buClrTx/>
              <a:buFontTx/>
              <a:buNone/>
            </a:pPr>
            <a:r>
              <a:rPr lang="en-US" altLang="zh-CN" sz="2200" b="1">
                <a:latin typeface="Courier New" panose="02070309020205020404" pitchFamily="49" charset="0"/>
              </a:rPr>
              <a:t>     char p[] = "hello world";</a:t>
            </a:r>
          </a:p>
          <a:p>
            <a:pPr eaLnBrk="1" hangingPunct="1">
              <a:lnSpc>
                <a:spcPct val="90000"/>
              </a:lnSpc>
              <a:spcAft>
                <a:spcPct val="0"/>
              </a:spcAft>
              <a:buClrTx/>
              <a:buFontTx/>
              <a:buNone/>
            </a:pPr>
            <a:r>
              <a:rPr lang="en-US" altLang="zh-CN" sz="2200" b="1">
                <a:latin typeface="Courier New" panose="02070309020205020404" pitchFamily="49" charset="0"/>
              </a:rPr>
              <a:t>     return p;</a:t>
            </a:r>
          </a:p>
          <a:p>
            <a:pPr eaLnBrk="1" hangingPunct="1">
              <a:lnSpc>
                <a:spcPct val="90000"/>
              </a:lnSpc>
              <a:spcAft>
                <a:spcPct val="0"/>
              </a:spcAft>
              <a:buClrTx/>
              <a:buFontTx/>
              <a:buNone/>
            </a:pPr>
            <a:r>
              <a:rPr lang="en-US" altLang="zh-CN" sz="2200" b="1">
                <a:latin typeface="Courier New" panose="02070309020205020404" pitchFamily="49" charset="0"/>
              </a:rPr>
              <a:t>}</a:t>
            </a:r>
          </a:p>
          <a:p>
            <a:pPr eaLnBrk="1" hangingPunct="1">
              <a:lnSpc>
                <a:spcPct val="90000"/>
              </a:lnSpc>
              <a:spcAft>
                <a:spcPct val="0"/>
              </a:spcAft>
              <a:buClrTx/>
              <a:buFontTx/>
              <a:buNone/>
            </a:pPr>
            <a:endParaRPr lang="en-US" altLang="zh-CN" sz="2200" b="1">
              <a:latin typeface="Courier New" panose="02070309020205020404" pitchFamily="49" charset="0"/>
            </a:endParaRPr>
          </a:p>
          <a:p>
            <a:pPr eaLnBrk="1" hangingPunct="1">
              <a:lnSpc>
                <a:spcPct val="90000"/>
              </a:lnSpc>
              <a:spcAft>
                <a:spcPct val="0"/>
              </a:spcAft>
              <a:buClrTx/>
              <a:buFontTx/>
              <a:buNone/>
            </a:pPr>
            <a:r>
              <a:rPr lang="en-US" altLang="zh-CN" sz="2200" b="1">
                <a:latin typeface="Courier New" panose="02070309020205020404" pitchFamily="49" charset="0"/>
              </a:rPr>
              <a:t>int main()</a:t>
            </a:r>
          </a:p>
          <a:p>
            <a:pPr eaLnBrk="1" hangingPunct="1">
              <a:lnSpc>
                <a:spcPct val="90000"/>
              </a:lnSpc>
              <a:spcAft>
                <a:spcPct val="0"/>
              </a:spcAft>
              <a:buClrTx/>
              <a:buFontTx/>
              <a:buNone/>
            </a:pPr>
            <a:r>
              <a:rPr lang="en-US" altLang="zh-CN" sz="2200" b="1">
                <a:latin typeface="Courier New" panose="02070309020205020404" pitchFamily="49" charset="0"/>
              </a:rPr>
              <a:t>{</a:t>
            </a:r>
          </a:p>
          <a:p>
            <a:pPr eaLnBrk="1" hangingPunct="1">
              <a:lnSpc>
                <a:spcPct val="90000"/>
              </a:lnSpc>
              <a:spcAft>
                <a:spcPct val="0"/>
              </a:spcAft>
              <a:buClrTx/>
              <a:buFontTx/>
              <a:buNone/>
            </a:pPr>
            <a:r>
              <a:rPr lang="en-US" altLang="zh-CN" sz="2200" b="1">
                <a:latin typeface="Courier New" panose="02070309020205020404" pitchFamily="49" charset="0"/>
              </a:rPr>
              <a:t>    char *str = NULL;</a:t>
            </a:r>
          </a:p>
          <a:p>
            <a:pPr eaLnBrk="1" hangingPunct="1">
              <a:lnSpc>
                <a:spcPct val="90000"/>
              </a:lnSpc>
              <a:spcAft>
                <a:spcPct val="0"/>
              </a:spcAft>
              <a:buClrTx/>
              <a:buFontTx/>
              <a:buNone/>
            </a:pPr>
            <a:r>
              <a:rPr lang="en-US" altLang="zh-CN" sz="2200" b="1">
                <a:latin typeface="Courier New" panose="02070309020205020404" pitchFamily="49" charset="0"/>
              </a:rPr>
              <a:t>    </a:t>
            </a:r>
          </a:p>
          <a:p>
            <a:pPr eaLnBrk="1" hangingPunct="1">
              <a:lnSpc>
                <a:spcPct val="90000"/>
              </a:lnSpc>
              <a:spcAft>
                <a:spcPct val="0"/>
              </a:spcAft>
              <a:buClrTx/>
              <a:buFontTx/>
              <a:buNone/>
            </a:pPr>
            <a:r>
              <a:rPr lang="en-US" altLang="zh-CN" sz="2200" b="1">
                <a:latin typeface="Courier New" panose="02070309020205020404" pitchFamily="49" charset="0"/>
              </a:rPr>
              <a:t>    str = GetMemory();</a:t>
            </a:r>
          </a:p>
          <a:p>
            <a:pPr eaLnBrk="1" hangingPunct="1">
              <a:lnSpc>
                <a:spcPct val="90000"/>
              </a:lnSpc>
              <a:spcAft>
                <a:spcPct val="0"/>
              </a:spcAft>
              <a:buClrTx/>
              <a:buFontTx/>
              <a:buNone/>
            </a:pPr>
            <a:r>
              <a:rPr lang="en-US" altLang="zh-CN" sz="2200" b="1">
                <a:latin typeface="Courier New" panose="02070309020205020404" pitchFamily="49" charset="0"/>
              </a:rPr>
              <a:t>    cout &lt;&lt; str &lt;&lt; endl;</a:t>
            </a:r>
          </a:p>
          <a:p>
            <a:pPr eaLnBrk="1" hangingPunct="1">
              <a:lnSpc>
                <a:spcPct val="90000"/>
              </a:lnSpc>
              <a:spcAft>
                <a:spcPct val="0"/>
              </a:spcAft>
              <a:buClrTx/>
              <a:buFontTx/>
              <a:buNone/>
            </a:pPr>
            <a:r>
              <a:rPr lang="en-US" altLang="zh-CN" sz="2200" b="1">
                <a:latin typeface="Courier New" panose="02070309020205020404" pitchFamily="49" charset="0"/>
              </a:rPr>
              <a:t> </a:t>
            </a:r>
          </a:p>
          <a:p>
            <a:pPr eaLnBrk="1" hangingPunct="1">
              <a:lnSpc>
                <a:spcPct val="90000"/>
              </a:lnSpc>
              <a:spcAft>
                <a:spcPct val="0"/>
              </a:spcAft>
              <a:buClrTx/>
              <a:buFontTx/>
              <a:buNone/>
            </a:pPr>
            <a:r>
              <a:rPr lang="en-US" altLang="zh-CN" sz="2200" b="1">
                <a:latin typeface="Courier New" panose="02070309020205020404" pitchFamily="49" charset="0"/>
              </a:rPr>
              <a:t>    return 0;</a:t>
            </a:r>
          </a:p>
          <a:p>
            <a:pPr eaLnBrk="1" hangingPunct="1">
              <a:lnSpc>
                <a:spcPct val="90000"/>
              </a:lnSpc>
              <a:spcAft>
                <a:spcPct val="0"/>
              </a:spcAft>
              <a:buClrTx/>
              <a:buFontTx/>
              <a:buNone/>
            </a:pPr>
            <a:r>
              <a:rPr lang="en-US" altLang="zh-CN" sz="2200" b="1">
                <a:latin typeface="Courier New" panose="02070309020205020404" pitchFamily="49" charset="0"/>
              </a:rPr>
              <a:t>}</a:t>
            </a:r>
          </a:p>
        </p:txBody>
      </p:sp>
    </p:spTree>
  </p:cSld>
  <p:clrMapOvr>
    <a:masterClrMapping/>
  </p:clrMapOvr>
  <p:transition spd="slow">
    <p:pull dir="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0AAC934-1E8C-472E-88BA-A169559FC901}" type="slidenum">
              <a:rPr lang="en-US" altLang="zh-CN" sz="1200"/>
              <a:pPr>
                <a:spcAft>
                  <a:spcPct val="0"/>
                </a:spcAft>
                <a:buClrTx/>
                <a:buFontTx/>
                <a:buNone/>
              </a:pPr>
              <a:t>96</a:t>
            </a:fld>
            <a:endParaRPr lang="en-US" altLang="zh-CN" sz="1200"/>
          </a:p>
        </p:txBody>
      </p:sp>
      <p:sp>
        <p:nvSpPr>
          <p:cNvPr id="103427" name="Rectangle 2"/>
          <p:cNvSpPr>
            <a:spLocks noGrp="1" noChangeArrowheads="1"/>
          </p:cNvSpPr>
          <p:nvPr>
            <p:ph type="title"/>
          </p:nvPr>
        </p:nvSpPr>
        <p:spPr>
          <a:xfrm>
            <a:off x="76200" y="609600"/>
            <a:ext cx="8915400" cy="762000"/>
          </a:xfrm>
          <a:noFill/>
        </p:spPr>
        <p:txBody>
          <a:bodyPr lIns="92075" tIns="46038" rIns="92075" bIns="46038" anchor="b"/>
          <a:lstStyle/>
          <a:p>
            <a:pPr eaLnBrk="1" hangingPunct="1"/>
            <a:r>
              <a:rPr lang="zh-CN" altLang="en-US" sz="3600" smtClean="0">
                <a:latin typeface="Arial Narrow" panose="020B0606020202030204" pitchFamily="34" charset="0"/>
                <a:ea typeface="黑体" panose="02010609060101010101" pitchFamily="49" charset="-122"/>
              </a:rPr>
              <a:t>思考题：下面程序的运行结果？为什么？</a:t>
            </a:r>
          </a:p>
        </p:txBody>
      </p:sp>
      <p:sp>
        <p:nvSpPr>
          <p:cNvPr id="103428" name="Rectangle 3"/>
          <p:cNvSpPr>
            <a:spLocks noChangeArrowheads="1"/>
          </p:cNvSpPr>
          <p:nvPr/>
        </p:nvSpPr>
        <p:spPr bwMode="auto">
          <a:xfrm>
            <a:off x="685800" y="1555750"/>
            <a:ext cx="7772400" cy="4616450"/>
          </a:xfrm>
          <a:prstGeom prst="rect">
            <a:avLst/>
          </a:prstGeom>
          <a:solidFill>
            <a:srgbClr val="EAEAEA"/>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2200" b="1">
                <a:latin typeface="Courier New" panose="02070309020205020404" pitchFamily="49" charset="0"/>
              </a:rPr>
              <a:t>int main()</a:t>
            </a:r>
          </a:p>
          <a:p>
            <a:pPr eaLnBrk="1" hangingPunct="1">
              <a:lnSpc>
                <a:spcPct val="90000"/>
              </a:lnSpc>
              <a:spcAft>
                <a:spcPct val="0"/>
              </a:spcAft>
              <a:buClrTx/>
              <a:buFontTx/>
              <a:buNone/>
            </a:pPr>
            <a:r>
              <a:rPr lang="en-US" altLang="zh-CN" sz="2200" b="1">
                <a:latin typeface="Courier New" panose="02070309020205020404" pitchFamily="49" charset="0"/>
              </a:rPr>
              <a:t>{</a:t>
            </a:r>
          </a:p>
          <a:p>
            <a:pPr eaLnBrk="1" hangingPunct="1">
              <a:lnSpc>
                <a:spcPct val="90000"/>
              </a:lnSpc>
              <a:spcAft>
                <a:spcPct val="0"/>
              </a:spcAft>
              <a:buClrTx/>
              <a:buFontTx/>
              <a:buNone/>
            </a:pPr>
            <a:r>
              <a:rPr lang="en-US" altLang="zh-CN" sz="2200" b="1">
                <a:latin typeface="Courier New" panose="02070309020205020404" pitchFamily="49" charset="0"/>
              </a:rPr>
              <a:t>    char *str = (char *) malloc(100);</a:t>
            </a:r>
          </a:p>
          <a:p>
            <a:pPr eaLnBrk="1" hangingPunct="1">
              <a:lnSpc>
                <a:spcPct val="90000"/>
              </a:lnSpc>
              <a:spcAft>
                <a:spcPct val="0"/>
              </a:spcAft>
              <a:buClrTx/>
              <a:buFontTx/>
              <a:buNone/>
            </a:pPr>
            <a:r>
              <a:rPr lang="en-US" altLang="zh-CN" sz="2200" b="1">
                <a:latin typeface="Courier New" panose="02070309020205020404" pitchFamily="49" charset="0"/>
              </a:rPr>
              <a:t>    </a:t>
            </a:r>
          </a:p>
          <a:p>
            <a:pPr eaLnBrk="1" hangingPunct="1">
              <a:lnSpc>
                <a:spcPct val="90000"/>
              </a:lnSpc>
              <a:spcAft>
                <a:spcPct val="0"/>
              </a:spcAft>
              <a:buClrTx/>
              <a:buFontTx/>
              <a:buNone/>
            </a:pPr>
            <a:r>
              <a:rPr lang="en-US" altLang="zh-CN" sz="2200" b="1">
                <a:latin typeface="Courier New" panose="02070309020205020404" pitchFamily="49" charset="0"/>
              </a:rPr>
              <a:t>    strcpy(str, "hello");</a:t>
            </a:r>
          </a:p>
          <a:p>
            <a:pPr eaLnBrk="1" hangingPunct="1">
              <a:lnSpc>
                <a:spcPct val="90000"/>
              </a:lnSpc>
              <a:spcAft>
                <a:spcPct val="0"/>
              </a:spcAft>
              <a:buClrTx/>
              <a:buFontTx/>
              <a:buNone/>
            </a:pPr>
            <a:r>
              <a:rPr lang="en-US" altLang="zh-CN" sz="2200" b="1">
                <a:latin typeface="Courier New" panose="02070309020205020404" pitchFamily="49" charset="0"/>
              </a:rPr>
              <a:t>    free(str);</a:t>
            </a:r>
          </a:p>
          <a:p>
            <a:pPr eaLnBrk="1" hangingPunct="1">
              <a:lnSpc>
                <a:spcPct val="90000"/>
              </a:lnSpc>
              <a:spcAft>
                <a:spcPct val="0"/>
              </a:spcAft>
              <a:buClrTx/>
              <a:buFontTx/>
              <a:buNone/>
            </a:pPr>
            <a:r>
              <a:rPr lang="en-US" altLang="zh-CN" sz="2200" b="1">
                <a:latin typeface="Courier New" panose="02070309020205020404" pitchFamily="49" charset="0"/>
              </a:rPr>
              <a:t>    </a:t>
            </a:r>
          </a:p>
          <a:p>
            <a:pPr eaLnBrk="1" hangingPunct="1">
              <a:lnSpc>
                <a:spcPct val="90000"/>
              </a:lnSpc>
              <a:spcAft>
                <a:spcPct val="0"/>
              </a:spcAft>
              <a:buClrTx/>
              <a:buFontTx/>
              <a:buNone/>
            </a:pPr>
            <a:r>
              <a:rPr lang="en-US" altLang="zh-CN" sz="2200" b="1">
                <a:latin typeface="Courier New" panose="02070309020205020404" pitchFamily="49" charset="0"/>
              </a:rPr>
              <a:t>    if(str != NULL)</a:t>
            </a:r>
          </a:p>
          <a:p>
            <a:pPr eaLnBrk="1" hangingPunct="1">
              <a:lnSpc>
                <a:spcPct val="90000"/>
              </a:lnSpc>
              <a:spcAft>
                <a:spcPct val="0"/>
              </a:spcAft>
              <a:buClrTx/>
              <a:buFontTx/>
              <a:buNone/>
            </a:pPr>
            <a:r>
              <a:rPr lang="en-US" altLang="zh-CN" sz="2200" b="1">
                <a:latin typeface="Courier New" panose="02070309020205020404" pitchFamily="49" charset="0"/>
              </a:rPr>
              <a:t>    {</a:t>
            </a:r>
          </a:p>
          <a:p>
            <a:pPr eaLnBrk="1" hangingPunct="1">
              <a:lnSpc>
                <a:spcPct val="90000"/>
              </a:lnSpc>
              <a:spcAft>
                <a:spcPct val="0"/>
              </a:spcAft>
              <a:buClrTx/>
              <a:buFontTx/>
              <a:buNone/>
            </a:pPr>
            <a:r>
              <a:rPr lang="en-US" altLang="zh-CN" sz="2200" b="1">
                <a:latin typeface="Courier New" panose="02070309020205020404" pitchFamily="49" charset="0"/>
              </a:rPr>
              <a:t>           strcpy(str, "world");</a:t>
            </a:r>
          </a:p>
          <a:p>
            <a:pPr eaLnBrk="1" hangingPunct="1">
              <a:lnSpc>
                <a:spcPct val="90000"/>
              </a:lnSpc>
              <a:spcAft>
                <a:spcPct val="0"/>
              </a:spcAft>
              <a:buClrTx/>
              <a:buFontTx/>
              <a:buNone/>
            </a:pPr>
            <a:r>
              <a:rPr lang="en-US" altLang="zh-CN" sz="2200" b="1">
                <a:latin typeface="Courier New" panose="02070309020205020404" pitchFamily="49" charset="0"/>
              </a:rPr>
              <a:t>           cout &lt;&lt; str &lt;&lt; endl;</a:t>
            </a:r>
          </a:p>
          <a:p>
            <a:pPr eaLnBrk="1" hangingPunct="1">
              <a:lnSpc>
                <a:spcPct val="90000"/>
              </a:lnSpc>
              <a:spcAft>
                <a:spcPct val="0"/>
              </a:spcAft>
              <a:buClrTx/>
              <a:buFontTx/>
              <a:buNone/>
            </a:pPr>
            <a:r>
              <a:rPr lang="en-US" altLang="zh-CN" sz="2200" b="1">
                <a:latin typeface="Courier New" panose="02070309020205020404" pitchFamily="49" charset="0"/>
              </a:rPr>
              <a:t>    }</a:t>
            </a:r>
          </a:p>
          <a:p>
            <a:pPr eaLnBrk="1" hangingPunct="1">
              <a:lnSpc>
                <a:spcPct val="90000"/>
              </a:lnSpc>
              <a:spcAft>
                <a:spcPct val="0"/>
              </a:spcAft>
              <a:buClrTx/>
              <a:buFontTx/>
              <a:buNone/>
            </a:pPr>
            <a:r>
              <a:rPr lang="en-US" altLang="zh-CN" sz="2200" b="1">
                <a:latin typeface="Courier New" panose="02070309020205020404" pitchFamily="49" charset="0"/>
              </a:rPr>
              <a:t>    </a:t>
            </a:r>
          </a:p>
          <a:p>
            <a:pPr eaLnBrk="1" hangingPunct="1">
              <a:lnSpc>
                <a:spcPct val="90000"/>
              </a:lnSpc>
              <a:spcAft>
                <a:spcPct val="0"/>
              </a:spcAft>
              <a:buClrTx/>
              <a:buFontTx/>
              <a:buNone/>
            </a:pPr>
            <a:r>
              <a:rPr lang="en-US" altLang="zh-CN" sz="2200" b="1">
                <a:latin typeface="Courier New" panose="02070309020205020404" pitchFamily="49" charset="0"/>
              </a:rPr>
              <a:t>    return 0;</a:t>
            </a:r>
          </a:p>
          <a:p>
            <a:pPr eaLnBrk="1" hangingPunct="1">
              <a:lnSpc>
                <a:spcPct val="90000"/>
              </a:lnSpc>
              <a:spcAft>
                <a:spcPct val="0"/>
              </a:spcAft>
              <a:buClrTx/>
              <a:buFontTx/>
              <a:buNone/>
            </a:pPr>
            <a:r>
              <a:rPr lang="en-US" altLang="zh-CN" sz="2200" b="1">
                <a:latin typeface="Courier New" panose="02070309020205020404" pitchFamily="49" charset="0"/>
              </a:rPr>
              <a:t>}</a:t>
            </a:r>
          </a:p>
        </p:txBody>
      </p:sp>
    </p:spTree>
  </p:cSld>
  <p:clrMapOvr>
    <a:masterClrMapping/>
  </p:clrMapOvr>
  <p:transition spd="slow">
    <p:pull dir="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6"/>
          <p:cNvSpPr txBox="1">
            <a:spLocks noChangeArrowheads="1"/>
          </p:cNvSpPr>
          <p:nvPr/>
        </p:nvSpPr>
        <p:spPr bwMode="black">
          <a:xfrm>
            <a:off x="5029200" y="20574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Wingdings 2" panose="05020102010507070707" pitchFamily="18" charset="2"/>
              <a:buNone/>
            </a:pPr>
            <a:r>
              <a:rPr lang="en-US" altLang="zh-CN" sz="4000">
                <a:latin typeface="Arial Black" panose="020B0A04020102020204" pitchFamily="34" charset="0"/>
              </a:rPr>
              <a:t>Thank you!</a:t>
            </a:r>
          </a:p>
        </p:txBody>
      </p:sp>
    </p:spTree>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C language">
  <a:themeElements>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C language">
      <a:majorFont>
        <a:latin typeface="Lucida Console"/>
        <a:ea typeface="楷体"/>
        <a:cs typeface="Arial"/>
      </a:majorFont>
      <a:minorFont>
        <a:latin typeface="Tahoma"/>
        <a:ea typeface="黑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lnDef>
  </a:objectDefaults>
  <a:extraClrSchemeLst>
    <a:extraClrScheme>
      <a:clrScheme name="C languag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 language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5119</TotalTime>
  <Words>3188</Words>
  <Application>Microsoft Office PowerPoint</Application>
  <PresentationFormat>全屏显示(4:3)</PresentationFormat>
  <Paragraphs>524</Paragraphs>
  <Slides>97</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97</vt:i4>
      </vt:variant>
    </vt:vector>
  </HeadingPairs>
  <TitlesOfParts>
    <vt:vector size="118" baseType="lpstr">
      <vt:lpstr>Arial</vt:lpstr>
      <vt:lpstr>宋体</vt:lpstr>
      <vt:lpstr>Wingdings 2</vt:lpstr>
      <vt:lpstr>Lucida Console</vt:lpstr>
      <vt:lpstr>楷体</vt:lpstr>
      <vt:lpstr>Tahoma</vt:lpstr>
      <vt:lpstr>黑体</vt:lpstr>
      <vt:lpstr>Wingdings</vt:lpstr>
      <vt:lpstr>楷体_GB2312</vt:lpstr>
      <vt:lpstr>华文新魏</vt:lpstr>
      <vt:lpstr>Arial Black</vt:lpstr>
      <vt:lpstr>Courier New</vt:lpstr>
      <vt:lpstr>Arial Narrow</vt:lpstr>
      <vt:lpstr>Times New Roman</vt:lpstr>
      <vt:lpstr>AGaramond</vt:lpstr>
      <vt:lpstr>Consolas</vt:lpstr>
      <vt:lpstr>C language</vt:lpstr>
      <vt:lpstr>Microsoft Visio 绘图</vt:lpstr>
      <vt:lpstr>Microsoft Word Document</vt:lpstr>
      <vt:lpstr>Microsoft Word 97 - 2003 Document</vt:lpstr>
      <vt:lpstr>Microsoft Word 文档</vt:lpstr>
      <vt:lpstr>PowerPoint 演示文稿</vt:lpstr>
      <vt:lpstr>第五讲 指针和基于指针的字符串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Outline</vt:lpstr>
      <vt:lpstr>PowerPoint 演示文稿</vt:lpstr>
      <vt:lpstr>值传递方式</vt:lpstr>
      <vt:lpstr>PowerPoint 演示文稿</vt:lpstr>
      <vt:lpstr>PowerPoint 演示文稿</vt:lpstr>
      <vt:lpstr>Outline</vt:lpstr>
      <vt:lpstr>PowerPoint 演示文稿</vt:lpstr>
      <vt:lpstr>PowerPoint 演示文稿</vt:lpstr>
      <vt:lpstr>PowerPoint 演示文稿</vt:lpstr>
      <vt:lpstr>PowerPoint 演示文稿</vt:lpstr>
      <vt:lpstr>Pass-by-value analysis of the program</vt:lpstr>
      <vt:lpstr>Pass-by-reference analysis (with a pointer argument) of the program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6 Selection Sort Using Pass-by-Reference</vt:lpstr>
      <vt:lpstr>PowerPoint 演示文稿</vt:lpstr>
      <vt:lpstr>PowerPoint 演示文稿</vt:lpstr>
      <vt:lpstr>PowerPoint 演示文稿</vt:lpstr>
      <vt:lpstr>6 Selection Sort Using Pass-by-Reference</vt:lpstr>
      <vt:lpstr>7 sizeof Operators</vt:lpstr>
      <vt:lpstr>PowerPoint 演示文稿</vt:lpstr>
      <vt:lpstr>7 sizeof Operators (Cont.)</vt:lpstr>
      <vt:lpstr>PowerPoint 演示文稿</vt:lpstr>
      <vt:lpstr>Outline</vt:lpstr>
      <vt:lpstr>7 sizeof Operators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Outline</vt:lpstr>
      <vt:lpstr>Outline</vt:lpstr>
      <vt:lpstr>Outline</vt:lpstr>
      <vt:lpstr>Outline</vt:lpstr>
      <vt:lpstr>11 Function Pointers (Cont.)</vt:lpstr>
      <vt:lpstr>PowerPoint 演示文稿</vt:lpstr>
      <vt:lpstr>Outline</vt:lpstr>
      <vt:lpstr>Outline</vt:lpstr>
      <vt:lpstr>PowerPoint 演示文稿</vt:lpstr>
      <vt:lpstr>(1) 字符和基于指针的字符串</vt:lpstr>
      <vt:lpstr>PowerPoint 演示文稿</vt:lpstr>
      <vt:lpstr>PowerPoint 演示文稿</vt:lpstr>
      <vt:lpstr>PowerPoint 演示文稿</vt:lpstr>
      <vt:lpstr>PowerPoint 演示文稿</vt:lpstr>
      <vt:lpstr>PowerPoint 演示文稿</vt:lpstr>
      <vt:lpstr>PowerPoint 演示文稿</vt:lpstr>
      <vt:lpstr>(2) 字符串处理库中的字符串操作函数</vt:lpstr>
      <vt:lpstr>PowerPoint 演示文稿</vt:lpstr>
      <vt:lpstr>PowerPoint 演示文稿</vt:lpstr>
      <vt:lpstr>PowerPoint 演示文稿</vt:lpstr>
      <vt:lpstr>Outline</vt:lpstr>
      <vt:lpstr>Outline</vt:lpstr>
      <vt:lpstr>PowerPoint 演示文稿</vt:lpstr>
      <vt:lpstr>PowerPoint 演示文稿</vt:lpstr>
      <vt:lpstr>Outline</vt:lpstr>
      <vt:lpstr>PowerPoint 演示文稿</vt:lpstr>
      <vt:lpstr>Outline</vt:lpstr>
      <vt:lpstr>Outline</vt:lpstr>
      <vt:lpstr>PowerPoint 演示文稿</vt:lpstr>
      <vt:lpstr>PowerPoint 演示文稿</vt:lpstr>
      <vt:lpstr>PowerPoint 演示文稿</vt:lpstr>
      <vt:lpstr>PowerPoint 演示文稿</vt:lpstr>
      <vt:lpstr>PowerPoint 演示文稿</vt:lpstr>
      <vt:lpstr>PowerPoint 演示文稿</vt:lpstr>
      <vt:lpstr>思考题：下面程序的运行结果？为什么？</vt:lpstr>
      <vt:lpstr>思考题：下面程序的运行结果？为什么？</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human</cp:lastModifiedBy>
  <cp:revision>397</cp:revision>
  <cp:lastPrinted>1601-01-01T00:00:00Z</cp:lastPrinted>
  <dcterms:created xsi:type="dcterms:W3CDTF">1601-01-01T00:00:00Z</dcterms:created>
  <dcterms:modified xsi:type="dcterms:W3CDTF">2017-11-16T15:00:21Z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