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07"/>
  </p:notesMasterIdLst>
  <p:sldIdLst>
    <p:sldId id="370" r:id="rId2"/>
    <p:sldId id="431" r:id="rId3"/>
    <p:sldId id="494" r:id="rId4"/>
    <p:sldId id="495" r:id="rId5"/>
    <p:sldId id="510" r:id="rId6"/>
    <p:sldId id="511" r:id="rId7"/>
    <p:sldId id="512" r:id="rId8"/>
    <p:sldId id="595" r:id="rId9"/>
    <p:sldId id="588" r:id="rId10"/>
    <p:sldId id="589" r:id="rId11"/>
    <p:sldId id="590" r:id="rId12"/>
    <p:sldId id="591" r:id="rId13"/>
    <p:sldId id="592" r:id="rId14"/>
    <p:sldId id="594" r:id="rId15"/>
    <p:sldId id="438" r:id="rId16"/>
    <p:sldId id="439" r:id="rId17"/>
    <p:sldId id="496" r:id="rId18"/>
    <p:sldId id="497" r:id="rId19"/>
    <p:sldId id="513" r:id="rId20"/>
    <p:sldId id="442" r:id="rId21"/>
    <p:sldId id="443" r:id="rId22"/>
    <p:sldId id="440" r:id="rId23"/>
    <p:sldId id="522" r:id="rId24"/>
    <p:sldId id="523" r:id="rId25"/>
    <p:sldId id="441" r:id="rId26"/>
    <p:sldId id="444" r:id="rId27"/>
    <p:sldId id="445" r:id="rId28"/>
    <p:sldId id="446" r:id="rId29"/>
    <p:sldId id="529" r:id="rId30"/>
    <p:sldId id="447" r:id="rId31"/>
    <p:sldId id="530" r:id="rId32"/>
    <p:sldId id="532" r:id="rId33"/>
    <p:sldId id="534" r:id="rId34"/>
    <p:sldId id="535" r:id="rId35"/>
    <p:sldId id="536" r:id="rId36"/>
    <p:sldId id="537" r:id="rId37"/>
    <p:sldId id="538" r:id="rId38"/>
    <p:sldId id="540" r:id="rId39"/>
    <p:sldId id="541" r:id="rId40"/>
    <p:sldId id="542" r:id="rId41"/>
    <p:sldId id="449" r:id="rId42"/>
    <p:sldId id="544" r:id="rId43"/>
    <p:sldId id="451" r:id="rId44"/>
    <p:sldId id="452" r:id="rId45"/>
    <p:sldId id="545" r:id="rId46"/>
    <p:sldId id="546" r:id="rId47"/>
    <p:sldId id="547" r:id="rId48"/>
    <p:sldId id="548" r:id="rId49"/>
    <p:sldId id="549" r:id="rId50"/>
    <p:sldId id="455" r:id="rId51"/>
    <p:sldId id="550" r:id="rId52"/>
    <p:sldId id="551" r:id="rId53"/>
    <p:sldId id="552" r:id="rId54"/>
    <p:sldId id="553" r:id="rId55"/>
    <p:sldId id="554" r:id="rId56"/>
    <p:sldId id="555" r:id="rId57"/>
    <p:sldId id="556" r:id="rId58"/>
    <p:sldId id="557" r:id="rId59"/>
    <p:sldId id="558" r:id="rId60"/>
    <p:sldId id="559" r:id="rId61"/>
    <p:sldId id="560" r:id="rId62"/>
    <p:sldId id="561" r:id="rId63"/>
    <p:sldId id="565" r:id="rId64"/>
    <p:sldId id="562" r:id="rId65"/>
    <p:sldId id="563" r:id="rId66"/>
    <p:sldId id="564" r:id="rId67"/>
    <p:sldId id="596" r:id="rId68"/>
    <p:sldId id="566" r:id="rId69"/>
    <p:sldId id="567" r:id="rId70"/>
    <p:sldId id="568" r:id="rId71"/>
    <p:sldId id="569" r:id="rId72"/>
    <p:sldId id="460" r:id="rId73"/>
    <p:sldId id="461" r:id="rId74"/>
    <p:sldId id="462" r:id="rId75"/>
    <p:sldId id="464" r:id="rId76"/>
    <p:sldId id="465" r:id="rId77"/>
    <p:sldId id="466" r:id="rId78"/>
    <p:sldId id="467" r:id="rId79"/>
    <p:sldId id="570" r:id="rId80"/>
    <p:sldId id="571" r:id="rId81"/>
    <p:sldId id="572" r:id="rId82"/>
    <p:sldId id="573" r:id="rId83"/>
    <p:sldId id="574" r:id="rId84"/>
    <p:sldId id="475" r:id="rId85"/>
    <p:sldId id="579" r:id="rId86"/>
    <p:sldId id="580" r:id="rId87"/>
    <p:sldId id="581" r:id="rId88"/>
    <p:sldId id="582" r:id="rId89"/>
    <p:sldId id="583" r:id="rId90"/>
    <p:sldId id="479" r:id="rId91"/>
    <p:sldId id="480" r:id="rId92"/>
    <p:sldId id="481" r:id="rId93"/>
    <p:sldId id="597" r:id="rId94"/>
    <p:sldId id="598" r:id="rId95"/>
    <p:sldId id="600" r:id="rId96"/>
    <p:sldId id="602" r:id="rId97"/>
    <p:sldId id="603" r:id="rId98"/>
    <p:sldId id="604" r:id="rId99"/>
    <p:sldId id="605" r:id="rId100"/>
    <p:sldId id="601" r:id="rId101"/>
    <p:sldId id="482" r:id="rId102"/>
    <p:sldId id="584" r:id="rId103"/>
    <p:sldId id="585" r:id="rId104"/>
    <p:sldId id="586" r:id="rId105"/>
    <p:sldId id="379" r:id="rId106"/>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996633"/>
    <a:srgbClr val="9900CC"/>
    <a:srgbClr val="FF00FF"/>
    <a:srgbClr val="FF3300"/>
    <a:srgbClr val="FF33CC"/>
    <a:srgbClr val="9933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94660"/>
  </p:normalViewPr>
  <p:slideViewPr>
    <p:cSldViewPr>
      <p:cViewPr varScale="1">
        <p:scale>
          <a:sx n="106" d="100"/>
          <a:sy n="106" d="100"/>
        </p:scale>
        <p:origin x="167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a:cs typeface="Arial" panose="020B0604020202020204" pitchFamily="34" charset="0"/>
              </a:defRPr>
            </a:lvl1pPr>
          </a:lstStyle>
          <a:p>
            <a:pPr>
              <a:defRPr/>
            </a:pPr>
            <a:endParaRPr lang="en-US" altLang="zh-CN"/>
          </a:p>
        </p:txBody>
      </p:sp>
      <p:sp>
        <p:nvSpPr>
          <p:cNvPr id="2334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Aft>
                <a:spcPct val="0"/>
              </a:spcAft>
              <a:buClrTx/>
              <a:buFontTx/>
              <a:buNone/>
              <a:defRPr sz="1200">
                <a:cs typeface="Arial" panose="020B0604020202020204" pitchFamily="34" charset="0"/>
              </a:defRPr>
            </a:lvl1pPr>
          </a:lstStyle>
          <a:p>
            <a:pPr>
              <a:defRPr/>
            </a:pPr>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34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Aft>
                <a:spcPct val="0"/>
              </a:spcAft>
              <a:buClrTx/>
              <a:buFontTx/>
              <a:buNone/>
              <a:defRPr sz="1200">
                <a:cs typeface="Arial" panose="020B0604020202020204" pitchFamily="34" charset="0"/>
              </a:defRPr>
            </a:lvl1pPr>
          </a:lstStyle>
          <a:p>
            <a:pPr>
              <a:defRPr/>
            </a:pPr>
            <a:endParaRPr lang="en-US" altLang="zh-CN"/>
          </a:p>
        </p:txBody>
      </p:sp>
      <p:sp>
        <p:nvSpPr>
          <p:cNvPr id="2334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Aft>
                <a:spcPct val="0"/>
              </a:spcAft>
              <a:buClrTx/>
              <a:buFontTx/>
              <a:buNone/>
              <a:defRPr sz="1200">
                <a:cs typeface="Arial" panose="020B0604020202020204" pitchFamily="34" charset="0"/>
              </a:defRPr>
            </a:lvl1pPr>
          </a:lstStyle>
          <a:p>
            <a:pPr>
              <a:defRPr/>
            </a:pPr>
            <a:fld id="{CDE44BC6-8AF5-4979-9C49-CF82B3306BED}" type="slidenum">
              <a:rPr lang="en-US" altLang="zh-CN"/>
              <a:pPr>
                <a:defRPr/>
              </a:pPr>
              <a:t>‹#›</a:t>
            </a:fld>
            <a:endParaRPr lang="en-US" altLang="zh-CN"/>
          </a:p>
        </p:txBody>
      </p:sp>
    </p:spTree>
    <p:extLst>
      <p:ext uri="{BB962C8B-B14F-4D97-AF65-F5344CB8AC3E}">
        <p14:creationId xmlns:p14="http://schemas.microsoft.com/office/powerpoint/2010/main" val="29678339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1C7E705-D937-48E7-A62F-E6D663E04DD7}" type="slidenum">
              <a:rPr lang="en-US" altLang="zh-CN" sz="1200" smtClean="0"/>
              <a:pPr/>
              <a:t>9</a:t>
            </a:fld>
            <a:endParaRPr lang="en-US" altLang="zh-CN" sz="1200" smtClean="0"/>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将函数定义为内联型函数可以降低程序运行时在保留现场和函数调用上的时间开销 </a:t>
            </a:r>
          </a:p>
        </p:txBody>
      </p:sp>
    </p:spTree>
    <p:extLst>
      <p:ext uri="{BB962C8B-B14F-4D97-AF65-F5344CB8AC3E}">
        <p14:creationId xmlns:p14="http://schemas.microsoft.com/office/powerpoint/2010/main" val="3311368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C8D605E-403A-4B67-A056-F3E7AE5847B3}" type="slidenum">
              <a:rPr lang="en-US" altLang="zh-CN" sz="1200" smtClean="0"/>
              <a:pPr/>
              <a:t>97</a:t>
            </a:fld>
            <a:endParaRPr lang="en-US" altLang="zh-CN" sz="1200" smtClean="0"/>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58613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EEFA28B-77F6-436C-ADA3-D52B2A94E228}" type="slidenum">
              <a:rPr lang="en-US" altLang="zh-CN" sz="1200" smtClean="0"/>
              <a:pPr/>
              <a:t>98</a:t>
            </a:fld>
            <a:endParaRPr lang="en-US" altLang="zh-CN" sz="1200" smtClean="0"/>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659319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22081E3-E6F9-48B2-BCB9-9412A54C252A}" type="slidenum">
              <a:rPr lang="en-US" altLang="zh-CN" sz="1200" smtClean="0"/>
              <a:pPr/>
              <a:t>99</a:t>
            </a:fld>
            <a:endParaRPr lang="en-US" altLang="zh-CN" sz="1200" smtClean="0"/>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080581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C0FB1D9-A7CB-4F20-BA6E-CFAAAAC891A9}" type="slidenum">
              <a:rPr lang="en-US" altLang="zh-CN" sz="1200" smtClean="0"/>
              <a:pPr/>
              <a:t>100</a:t>
            </a:fld>
            <a:endParaRPr lang="en-US" altLang="zh-CN" sz="1200" smtClean="0"/>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1596641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659841C-1DD2-4278-90C7-A954465C6D6A}" type="slidenum">
              <a:rPr lang="en-US" altLang="zh-CN" sz="1200" smtClean="0"/>
              <a:pPr/>
              <a:t>12</a:t>
            </a:fld>
            <a:endParaRPr lang="en-US" altLang="zh-CN" sz="1200" smtClean="0"/>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zh-CN" altLang="en-US" smtClean="0"/>
              <a:t>但是一般只有较小的程序，</a:t>
            </a:r>
            <a:r>
              <a:rPr lang="en-US" altLang="zh-CN" smtClean="0"/>
              <a:t>2-3</a:t>
            </a:r>
            <a:r>
              <a:rPr lang="zh-CN" altLang="en-US" smtClean="0"/>
              <a:t>行的吧，才推荐内联，否则复杂的程序用了内联，反而会降低效率。 </a:t>
            </a:r>
          </a:p>
          <a:p>
            <a:pPr eaLnBrk="1" hangingPunct="1"/>
            <a:endParaRPr lang="en-US" altLang="zh-CN" smtClean="0"/>
          </a:p>
        </p:txBody>
      </p:sp>
    </p:spTree>
    <p:extLst>
      <p:ext uri="{BB962C8B-B14F-4D97-AF65-F5344CB8AC3E}">
        <p14:creationId xmlns:p14="http://schemas.microsoft.com/office/powerpoint/2010/main" val="196424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3D1A577-0C0F-42A6-A1A8-5EF07077E334}" type="slidenum">
              <a:rPr lang="en-US" altLang="zh-CN" sz="1200" smtClean="0"/>
              <a:pPr/>
              <a:t>13</a:t>
            </a:fld>
            <a:endParaRPr lang="en-US" altLang="zh-CN" sz="1200" smtClean="0"/>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zh-CN" altLang="en-US" smtClean="0"/>
              <a:t>函数是一种更高级的抽象。它的引入使得编程者只关心函数的功能和使用方法，而不必关心函数功能的具体实现；函数的引入可以减少程序的目标代码，实现程序代 码和数据的共享。但是，函数调用也会带来降低效率的问题，因为调用函数实际上将程序执行顺序转移到函数所存放在内存中某个地址，将函数的程序内容执行完 后，再返回到转去执行该函数前的地方。这种转移操作要求在转去前要保护现场并记忆执行的地址，转回后先要恢复现场，并按原来保存地址继续执行。因此，函数 调用要有一定的时间和空间方面的开销，于是将影响其效率。特别是对于一些函数体代码不是很大，但又频繁地被调用的函数来讲，解决其效率问题更为重要。引入 内联函数实际上就是为了解决这一问题。 </a:t>
            </a:r>
          </a:p>
        </p:txBody>
      </p:sp>
    </p:spTree>
    <p:extLst>
      <p:ext uri="{BB962C8B-B14F-4D97-AF65-F5344CB8AC3E}">
        <p14:creationId xmlns:p14="http://schemas.microsoft.com/office/powerpoint/2010/main" val="3194851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8B57292-8B3A-4FBC-AB9D-1EAECDDDB3C7}" type="slidenum">
              <a:rPr lang="en-US" altLang="zh-CN" sz="1200" smtClean="0"/>
              <a:pPr/>
              <a:t>19</a:t>
            </a:fld>
            <a:endParaRPr lang="en-US" altLang="zh-CN" sz="1200" smtClean="0"/>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altLang="zh-CN" b="1" smtClean="0"/>
              <a:t>C++</a:t>
            </a:r>
            <a:r>
              <a:rPr lang="zh-CN" altLang="en-US" b="1" smtClean="0"/>
              <a:t>语言中也没有专门的输入</a:t>
            </a:r>
            <a:r>
              <a:rPr lang="en-US" altLang="zh-CN" b="1" smtClean="0"/>
              <a:t>/</a:t>
            </a:r>
            <a:r>
              <a:rPr lang="zh-CN" altLang="en-US" b="1" smtClean="0"/>
              <a:t>输 出（</a:t>
            </a:r>
            <a:r>
              <a:rPr lang="en-US" altLang="zh-CN" b="1" smtClean="0"/>
              <a:t>I/O</a:t>
            </a:r>
            <a:r>
              <a:rPr lang="zh-CN" altLang="en-US" b="1" smtClean="0"/>
              <a:t>）语句，</a:t>
            </a:r>
            <a:r>
              <a:rPr lang="zh-CN" altLang="en-US" smtClean="0"/>
              <a:t> </a:t>
            </a:r>
          </a:p>
          <a:p>
            <a:pPr eaLnBrk="1" hangingPunct="1"/>
            <a:r>
              <a:rPr lang="en-US" altLang="zh-CN" b="1" smtClean="0"/>
              <a:t>C++</a:t>
            </a:r>
            <a:r>
              <a:rPr lang="zh-CN" altLang="en-US" b="1" smtClean="0"/>
              <a:t>中的</a:t>
            </a:r>
            <a:r>
              <a:rPr lang="en-US" altLang="zh-CN" b="1" smtClean="0"/>
              <a:t>I/O</a:t>
            </a:r>
            <a:r>
              <a:rPr lang="zh-CN" altLang="en-US" b="1" smtClean="0"/>
              <a:t>操作是通过一组标准</a:t>
            </a:r>
            <a:r>
              <a:rPr lang="en-US" altLang="zh-CN" b="1" smtClean="0"/>
              <a:t>I/O</a:t>
            </a:r>
            <a:r>
              <a:rPr lang="zh-CN" altLang="en-US" b="1" smtClean="0"/>
              <a:t>函数和</a:t>
            </a:r>
            <a:r>
              <a:rPr lang="en-US" altLang="zh-CN" b="1" smtClean="0"/>
              <a:t>I/O</a:t>
            </a:r>
            <a:r>
              <a:rPr lang="zh-CN" altLang="en-US" b="1" smtClean="0"/>
              <a:t>流来实现 的。</a:t>
            </a:r>
            <a:r>
              <a:rPr lang="zh-CN" altLang="en-US" smtClean="0"/>
              <a:t> </a:t>
            </a:r>
          </a:p>
          <a:p>
            <a:pPr eaLnBrk="1" hangingPunct="1"/>
            <a:endParaRPr lang="zh-CN" altLang="en-US" smtClean="0"/>
          </a:p>
          <a:p>
            <a:pPr eaLnBrk="1" hangingPunct="1"/>
            <a:r>
              <a:rPr lang="en-US" altLang="zh-CN" smtClean="0"/>
              <a:t>&lt;&lt;setfill( ' ' )</a:t>
            </a:r>
          </a:p>
        </p:txBody>
      </p:sp>
    </p:spTree>
    <p:extLst>
      <p:ext uri="{BB962C8B-B14F-4D97-AF65-F5344CB8AC3E}">
        <p14:creationId xmlns:p14="http://schemas.microsoft.com/office/powerpoint/2010/main" val="2474626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4DE3CF9-06AF-4101-B437-2DCA5B64FFE1}" type="slidenum">
              <a:rPr lang="en-US" altLang="zh-CN" sz="1200" smtClean="0"/>
              <a:pPr/>
              <a:t>31</a:t>
            </a:fld>
            <a:endParaRPr lang="en-US" altLang="zh-CN" sz="1200" smtClean="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8936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35F3591-A144-48CA-95A3-DAE33391631F}" type="slidenum">
              <a:rPr lang="en-US" altLang="zh-CN" sz="1200" smtClean="0"/>
              <a:pPr/>
              <a:t>57</a:t>
            </a:fld>
            <a:endParaRPr lang="en-US" altLang="zh-CN" sz="1200"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p:spPr>
        <p:txBody>
          <a:bodyPr/>
          <a:lstStyle/>
          <a:p>
            <a:pPr eaLnBrk="1" hangingPunct="1"/>
            <a:r>
              <a:rPr lang="zh-CN" altLang="en-US" smtClean="0"/>
              <a:t>缺省参数的引用是为了使函数调用更容易，特别是当这些函数的许多参数都有特定值时。</a:t>
            </a:r>
          </a:p>
          <a:p>
            <a:pPr eaLnBrk="1" hangingPunct="1"/>
            <a:r>
              <a:rPr lang="zh-CN" altLang="en-US" smtClean="0"/>
              <a:t>它不仅使书写函数调用更容易，而且阅读也更方便，尤其当用户是在制定参数过程中，把那些</a:t>
            </a:r>
          </a:p>
          <a:p>
            <a:pPr eaLnBrk="1" hangingPunct="1"/>
            <a:r>
              <a:rPr lang="zh-CN" altLang="en-US" smtClean="0"/>
              <a:t>最不可能调整的缺省参数放在参数表的最后面时。</a:t>
            </a:r>
          </a:p>
          <a:p>
            <a:pPr eaLnBrk="1" hangingPunct="1"/>
            <a:endParaRPr lang="en-US" altLang="zh-CN" smtClean="0"/>
          </a:p>
        </p:txBody>
      </p:sp>
    </p:spTree>
    <p:extLst>
      <p:ext uri="{BB962C8B-B14F-4D97-AF65-F5344CB8AC3E}">
        <p14:creationId xmlns:p14="http://schemas.microsoft.com/office/powerpoint/2010/main" val="24619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343A112-B5A7-4C3B-83A7-AA1B1037DEF6}" type="slidenum">
              <a:rPr lang="en-US" altLang="zh-CN" sz="1200" smtClean="0"/>
              <a:pPr/>
              <a:t>70</a:t>
            </a:fld>
            <a:endParaRPr lang="en-US" altLang="zh-CN" sz="1200"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lnSpc>
                <a:spcPct val="130000"/>
              </a:lnSpc>
            </a:pPr>
            <a:r>
              <a:rPr lang="zh-CN" altLang="en-US" smtClean="0"/>
              <a:t>析构函数是类的一个特殊成员函数，其函数名称是在类名的前面加上</a:t>
            </a:r>
            <a:r>
              <a:rPr lang="en-US" altLang="zh-CN" smtClean="0"/>
              <a:t>~</a:t>
            </a:r>
            <a:r>
              <a:rPr lang="zh-CN" altLang="en-US" smtClean="0"/>
              <a:t>，它没有返回值，没有参数，不能随意调用，也没有重载，只是在类对象生命期结束时，系统自动调用。</a:t>
            </a:r>
          </a:p>
        </p:txBody>
      </p:sp>
    </p:spTree>
    <p:extLst>
      <p:ext uri="{BB962C8B-B14F-4D97-AF65-F5344CB8AC3E}">
        <p14:creationId xmlns:p14="http://schemas.microsoft.com/office/powerpoint/2010/main" val="3369357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51AE455-6AFB-4A3C-9EE1-AFF06D343DD2}" type="slidenum">
              <a:rPr lang="en-US" altLang="zh-CN" sz="1200" smtClean="0">
                <a:solidFill>
                  <a:srgbClr val="000000"/>
                </a:solidFill>
              </a:rPr>
              <a:pPr/>
              <a:t>95</a:t>
            </a:fld>
            <a:endParaRPr lang="en-US" altLang="zh-CN" sz="1200" smtClean="0">
              <a:solidFill>
                <a:srgbClr val="000000"/>
              </a:solidFill>
            </a:endParaRPr>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217424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1A434F5-7341-4F6B-88D6-53AD73F5F93B}" type="slidenum">
              <a:rPr lang="en-US" altLang="zh-CN" sz="1200" smtClean="0"/>
              <a:pPr/>
              <a:t>96</a:t>
            </a:fld>
            <a:endParaRPr lang="en-US" altLang="zh-CN" sz="1200" smtClean="0"/>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32641531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ltGray">
          <a:xfrm>
            <a:off x="0" y="6400800"/>
            <a:ext cx="9144000" cy="454025"/>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3" name="Rectangle 6"/>
          <p:cNvSpPr>
            <a:spLocks noChangeArrowheads="1"/>
          </p:cNvSpPr>
          <p:nvPr/>
        </p:nvSpPr>
        <p:spPr bwMode="ltGray">
          <a:xfrm>
            <a:off x="0" y="0"/>
            <a:ext cx="9144000" cy="762000"/>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762000"/>
            <a:ext cx="4622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userDrawn="1"/>
        </p:nvSpPr>
        <p:spPr bwMode="auto">
          <a:xfrm>
            <a:off x="152400" y="76200"/>
            <a:ext cx="6248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defRPr/>
            </a:pPr>
            <a:r>
              <a:rPr lang="en-US" altLang="zh-CN" sz="3600" b="1" smtClean="0">
                <a:solidFill>
                  <a:schemeClr val="bg1"/>
                </a:solidFill>
                <a:latin typeface="Courier New" panose="02070309020205020404" pitchFamily="49" charset="0"/>
              </a:rPr>
              <a:t>C++ How to Program</a:t>
            </a:r>
          </a:p>
        </p:txBody>
      </p:sp>
      <p:pic>
        <p:nvPicPr>
          <p:cNvPr id="6" name="Picture 12" descr="西安财经学院_校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10600" y="6324600"/>
            <a:ext cx="533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userDrawn="1"/>
        </p:nvSpPr>
        <p:spPr bwMode="auto">
          <a:xfrm>
            <a:off x="6019800" y="65071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defRPr/>
            </a:pPr>
            <a:r>
              <a:rPr lang="en-US" altLang="zh-CN" sz="1200" b="1" i="1" smtClean="0">
                <a:solidFill>
                  <a:schemeClr val="bg1"/>
                </a:solidFill>
                <a:latin typeface="Courier New" panose="02070309020205020404" pitchFamily="49" charset="0"/>
              </a:rPr>
              <a:t>http://xinxi.xaufe.edu.cn</a:t>
            </a:r>
          </a:p>
        </p:txBody>
      </p:sp>
    </p:spTree>
    <p:extLst>
      <p:ext uri="{BB962C8B-B14F-4D97-AF65-F5344CB8AC3E}">
        <p14:creationId xmlns:p14="http://schemas.microsoft.com/office/powerpoint/2010/main" val="2144742660"/>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ABB8F082-0743-43D9-830C-099D30059008}" type="slidenum">
              <a:rPr lang="en-US" altLang="zh-CN"/>
              <a:pPr>
                <a:defRPr/>
              </a:pPr>
              <a:t>‹#›</a:t>
            </a:fld>
            <a:endParaRPr lang="en-US" altLang="zh-CN"/>
          </a:p>
        </p:txBody>
      </p:sp>
    </p:spTree>
    <p:extLst>
      <p:ext uri="{BB962C8B-B14F-4D97-AF65-F5344CB8AC3E}">
        <p14:creationId xmlns:p14="http://schemas.microsoft.com/office/powerpoint/2010/main" val="123421129"/>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623888"/>
            <a:ext cx="2185988"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4625" y="623888"/>
            <a:ext cx="6410325" cy="5776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4B9D44C9-C50E-4CDF-BEB5-143FD2365E3B}" type="slidenum">
              <a:rPr lang="en-US" altLang="zh-CN"/>
              <a:pPr>
                <a:defRPr/>
              </a:pPr>
              <a:t>‹#›</a:t>
            </a:fld>
            <a:endParaRPr lang="en-US" altLang="zh-CN"/>
          </a:p>
        </p:txBody>
      </p:sp>
    </p:spTree>
    <p:extLst>
      <p:ext uri="{BB962C8B-B14F-4D97-AF65-F5344CB8AC3E}">
        <p14:creationId xmlns:p14="http://schemas.microsoft.com/office/powerpoint/2010/main" val="2337484842"/>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4625" y="623888"/>
            <a:ext cx="8748713" cy="67151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CD9F3607-35A6-47B2-9AB6-14BC027A10AE}" type="slidenum">
              <a:rPr lang="en-US" altLang="zh-CN"/>
              <a:pPr>
                <a:defRPr/>
              </a:pPr>
              <a:t>‹#›</a:t>
            </a:fld>
            <a:endParaRPr lang="en-US" altLang="zh-CN"/>
          </a:p>
        </p:txBody>
      </p:sp>
    </p:spTree>
    <p:extLst>
      <p:ext uri="{BB962C8B-B14F-4D97-AF65-F5344CB8AC3E}">
        <p14:creationId xmlns:p14="http://schemas.microsoft.com/office/powerpoint/2010/main" val="3453914259"/>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4625" y="623888"/>
            <a:ext cx="8748713" cy="5776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D1C50C96-2C53-4F9E-AB95-7DA15DEB4A9B}" type="slidenum">
              <a:rPr lang="en-US" altLang="zh-CN"/>
              <a:pPr>
                <a:defRPr/>
              </a:pPr>
              <a:t>‹#›</a:t>
            </a:fld>
            <a:endParaRPr lang="en-US" altLang="zh-CN"/>
          </a:p>
        </p:txBody>
      </p:sp>
    </p:spTree>
    <p:extLst>
      <p:ext uri="{BB962C8B-B14F-4D97-AF65-F5344CB8AC3E}">
        <p14:creationId xmlns:p14="http://schemas.microsoft.com/office/powerpoint/2010/main" val="797133520"/>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296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371600"/>
            <a:ext cx="8229600" cy="4724400"/>
          </a:xfrm>
        </p:spPr>
        <p:txBody>
          <a:bodyPr/>
          <a:lstStyle/>
          <a:p>
            <a:pPr lvl="0"/>
            <a:endParaRPr lang="zh-CN" altLang="en-US" noProof="0"/>
          </a:p>
        </p:txBody>
      </p:sp>
      <p:sp>
        <p:nvSpPr>
          <p:cNvPr id="4" name="日期占位符 3"/>
          <p:cNvSpPr>
            <a:spLocks noGrp="1"/>
          </p:cNvSpPr>
          <p:nvPr>
            <p:ph type="dt" sz="half" idx="10"/>
          </p:nvPr>
        </p:nvSpPr>
        <p:spPr>
          <a:xfrm>
            <a:off x="1066800" y="6324600"/>
            <a:ext cx="1905000" cy="457200"/>
          </a:xfrm>
          <a:prstGeom prst="rect">
            <a:avLst/>
          </a:prstGeom>
        </p:spPr>
        <p:txBody>
          <a:bodyPr/>
          <a:lstStyle>
            <a:lvl1pPr>
              <a:defRPr smtClean="0">
                <a:solidFill>
                  <a:srgbClr val="000000"/>
                </a:solidFill>
              </a:defRPr>
            </a:lvl1pPr>
          </a:lstStyle>
          <a:p>
            <a:pPr>
              <a:defRPr/>
            </a:pPr>
            <a:endParaRPr lang="en-US" altLang="zh-CN"/>
          </a:p>
        </p:txBody>
      </p:sp>
      <p:sp>
        <p:nvSpPr>
          <p:cNvPr id="5" name="页脚占位符 4"/>
          <p:cNvSpPr>
            <a:spLocks noGrp="1"/>
          </p:cNvSpPr>
          <p:nvPr>
            <p:ph type="ftr" sz="quarter" idx="11"/>
          </p:nvPr>
        </p:nvSpPr>
        <p:spPr>
          <a:xfrm>
            <a:off x="3505200" y="6324600"/>
            <a:ext cx="2895600" cy="457200"/>
          </a:xfrm>
          <a:prstGeom prst="rect">
            <a:avLst/>
          </a:prstGeom>
        </p:spPr>
        <p:txBody>
          <a:bodyPr/>
          <a:lstStyle>
            <a:lvl1pPr>
              <a:defRPr smtClean="0">
                <a:solidFill>
                  <a:srgbClr val="000000"/>
                </a:solidFill>
              </a:defRPr>
            </a:lvl1pPr>
          </a:lstStyle>
          <a:p>
            <a:pPr>
              <a:defRPr/>
            </a:pPr>
            <a:endParaRPr lang="en-US" altLang="zh-CN"/>
          </a:p>
        </p:txBody>
      </p:sp>
      <p:sp>
        <p:nvSpPr>
          <p:cNvPr id="6" name="灯片编号占位符 5"/>
          <p:cNvSpPr>
            <a:spLocks noGrp="1"/>
          </p:cNvSpPr>
          <p:nvPr>
            <p:ph type="sldNum" sz="quarter" idx="12"/>
          </p:nvPr>
        </p:nvSpPr>
        <p:spPr>
          <a:xfrm>
            <a:off x="6934200" y="6324600"/>
            <a:ext cx="1905000" cy="457200"/>
          </a:xfrm>
        </p:spPr>
        <p:txBody>
          <a:bodyPr/>
          <a:lstStyle>
            <a:lvl1pPr>
              <a:defRPr smtClean="0">
                <a:solidFill>
                  <a:srgbClr val="000000"/>
                </a:solidFill>
              </a:defRPr>
            </a:lvl1pPr>
          </a:lstStyle>
          <a:p>
            <a:pPr>
              <a:defRPr/>
            </a:pPr>
            <a:fld id="{C080E979-282D-43E2-9FE0-F1FE95EBC602}" type="slidenum">
              <a:rPr lang="en-US" altLang="zh-CN"/>
              <a:pPr>
                <a:defRPr/>
              </a:pPr>
              <a:t>‹#›</a:t>
            </a:fld>
            <a:endParaRPr lang="en-US" altLang="zh-CN"/>
          </a:p>
        </p:txBody>
      </p:sp>
    </p:spTree>
    <p:extLst>
      <p:ext uri="{BB962C8B-B14F-4D97-AF65-F5344CB8AC3E}">
        <p14:creationId xmlns:p14="http://schemas.microsoft.com/office/powerpoint/2010/main" val="396382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983561D8-9B39-4FDD-85D7-3BADA7B64C68}" type="slidenum">
              <a:rPr lang="en-US" altLang="zh-CN"/>
              <a:pPr>
                <a:defRPr/>
              </a:pPr>
              <a:t>‹#›</a:t>
            </a:fld>
            <a:endParaRPr lang="en-US" altLang="zh-CN"/>
          </a:p>
        </p:txBody>
      </p:sp>
    </p:spTree>
    <p:extLst>
      <p:ext uri="{BB962C8B-B14F-4D97-AF65-F5344CB8AC3E}">
        <p14:creationId xmlns:p14="http://schemas.microsoft.com/office/powerpoint/2010/main" val="1833070345"/>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DEC0B46F-A829-44A8-BDFA-C3EE36B81AED}" type="slidenum">
              <a:rPr lang="en-US" altLang="zh-CN"/>
              <a:pPr>
                <a:defRPr/>
              </a:pPr>
              <a:t>‹#›</a:t>
            </a:fld>
            <a:endParaRPr lang="en-US" altLang="zh-CN"/>
          </a:p>
        </p:txBody>
      </p:sp>
    </p:spTree>
    <p:extLst>
      <p:ext uri="{BB962C8B-B14F-4D97-AF65-F5344CB8AC3E}">
        <p14:creationId xmlns:p14="http://schemas.microsoft.com/office/powerpoint/2010/main" val="8266132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F2628D48-689F-42A1-BA2C-7ECCBFFB47AC}" type="slidenum">
              <a:rPr lang="en-US" altLang="zh-CN"/>
              <a:pPr>
                <a:defRPr/>
              </a:pPr>
              <a:t>‹#›</a:t>
            </a:fld>
            <a:endParaRPr lang="en-US" altLang="zh-CN"/>
          </a:p>
        </p:txBody>
      </p:sp>
    </p:spTree>
    <p:extLst>
      <p:ext uri="{BB962C8B-B14F-4D97-AF65-F5344CB8AC3E}">
        <p14:creationId xmlns:p14="http://schemas.microsoft.com/office/powerpoint/2010/main" val="3129928870"/>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78AB2E9C-6027-4ADD-9F03-F5D34B8C4D4D}" type="slidenum">
              <a:rPr lang="en-US" altLang="zh-CN"/>
              <a:pPr>
                <a:defRPr/>
              </a:pPr>
              <a:t>‹#›</a:t>
            </a:fld>
            <a:endParaRPr lang="en-US" altLang="zh-CN"/>
          </a:p>
        </p:txBody>
      </p:sp>
    </p:spTree>
    <p:extLst>
      <p:ext uri="{BB962C8B-B14F-4D97-AF65-F5344CB8AC3E}">
        <p14:creationId xmlns:p14="http://schemas.microsoft.com/office/powerpoint/2010/main" val="1406610885"/>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CE5EC11A-8BE6-4ECB-BA5F-C1E0D5EF7CD5}" type="slidenum">
              <a:rPr lang="en-US" altLang="zh-CN"/>
              <a:pPr>
                <a:defRPr/>
              </a:pPr>
              <a:t>‹#›</a:t>
            </a:fld>
            <a:endParaRPr lang="en-US" altLang="zh-CN"/>
          </a:p>
        </p:txBody>
      </p:sp>
    </p:spTree>
    <p:extLst>
      <p:ext uri="{BB962C8B-B14F-4D97-AF65-F5344CB8AC3E}">
        <p14:creationId xmlns:p14="http://schemas.microsoft.com/office/powerpoint/2010/main" val="2528996343"/>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1416148A-F50D-4ADC-B25E-248B388AD72D}" type="slidenum">
              <a:rPr lang="en-US" altLang="zh-CN"/>
              <a:pPr>
                <a:defRPr/>
              </a:pPr>
              <a:t>‹#›</a:t>
            </a:fld>
            <a:endParaRPr lang="en-US" altLang="zh-CN"/>
          </a:p>
        </p:txBody>
      </p:sp>
    </p:spTree>
    <p:extLst>
      <p:ext uri="{BB962C8B-B14F-4D97-AF65-F5344CB8AC3E}">
        <p14:creationId xmlns:p14="http://schemas.microsoft.com/office/powerpoint/2010/main" val="1883751443"/>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92876656-D554-41A5-8E23-F00E2B6C9380}" type="slidenum">
              <a:rPr lang="en-US" altLang="zh-CN"/>
              <a:pPr>
                <a:defRPr/>
              </a:pPr>
              <a:t>‹#›</a:t>
            </a:fld>
            <a:endParaRPr lang="en-US" altLang="zh-CN"/>
          </a:p>
        </p:txBody>
      </p:sp>
    </p:spTree>
    <p:extLst>
      <p:ext uri="{BB962C8B-B14F-4D97-AF65-F5344CB8AC3E}">
        <p14:creationId xmlns:p14="http://schemas.microsoft.com/office/powerpoint/2010/main" val="1829480617"/>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F156D3A4-AE7B-4F23-8BF9-66F943C75028}" type="slidenum">
              <a:rPr lang="en-US" altLang="zh-CN"/>
              <a:pPr>
                <a:defRPr/>
              </a:pPr>
              <a:t>‹#›</a:t>
            </a:fld>
            <a:endParaRPr lang="en-US" altLang="zh-CN"/>
          </a:p>
        </p:txBody>
      </p:sp>
    </p:spTree>
    <p:extLst>
      <p:ext uri="{BB962C8B-B14F-4D97-AF65-F5344CB8AC3E}">
        <p14:creationId xmlns:p14="http://schemas.microsoft.com/office/powerpoint/2010/main" val="2649415878"/>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6553200"/>
            <a:ext cx="9144000" cy="307975"/>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7" name="Rectangle 3"/>
          <p:cNvSpPr>
            <a:spLocks noGrp="1" noChangeArrowheads="1"/>
          </p:cNvSpPr>
          <p:nvPr>
            <p:ph type="title"/>
          </p:nvPr>
        </p:nvSpPr>
        <p:spPr bwMode="black">
          <a:xfrm>
            <a:off x="174625" y="623888"/>
            <a:ext cx="8748713"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主标题</a:t>
            </a:r>
          </a:p>
        </p:txBody>
      </p:sp>
      <p:sp>
        <p:nvSpPr>
          <p:cNvPr id="1028" name="Rectangle 4"/>
          <p:cNvSpPr>
            <a:spLocks noGrp="1" noChangeArrowheads="1"/>
          </p:cNvSpPr>
          <p:nvPr>
            <p:ph type="body" idx="1"/>
          </p:nvPr>
        </p:nvSpPr>
        <p:spPr bwMode="black">
          <a:xfrm>
            <a:off x="174625" y="1447800"/>
            <a:ext cx="8748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br>
              <a:rPr lang="en-US" altLang="en-US" smtClean="0"/>
            </a:br>
            <a:r>
              <a:rPr lang="en-US" altLang="en-US" smtClean="0"/>
              <a:t>good1</a:t>
            </a:r>
          </a:p>
          <a:p>
            <a:pPr lvl="1"/>
            <a:r>
              <a:rPr lang="en-US" altLang="en-US" smtClean="0"/>
              <a:t>Second level</a:t>
            </a:r>
            <a:br>
              <a:rPr lang="en-US" altLang="en-US" smtClean="0"/>
            </a:br>
            <a:r>
              <a:rPr lang="en-US" altLang="en-US" smtClean="0"/>
              <a:t>good2</a:t>
            </a:r>
          </a:p>
          <a:p>
            <a:pPr lvl="2"/>
            <a:r>
              <a:rPr lang="en-US" altLang="en-US" smtClean="0"/>
              <a:t>Third level</a:t>
            </a:r>
            <a:br>
              <a:rPr lang="en-US" altLang="en-US" smtClean="0"/>
            </a:br>
            <a:r>
              <a:rPr lang="en-US" altLang="en-US" smtClean="0"/>
              <a:t>good3</a:t>
            </a:r>
          </a:p>
          <a:p>
            <a:pPr lvl="3"/>
            <a:r>
              <a:rPr lang="en-US" altLang="en-US" smtClean="0"/>
              <a:t>Fourth level</a:t>
            </a:r>
            <a:br>
              <a:rPr lang="en-US" altLang="en-US" smtClean="0"/>
            </a:br>
            <a:r>
              <a:rPr lang="en-US" altLang="en-US" smtClean="0"/>
              <a:t>good4</a:t>
            </a:r>
          </a:p>
          <a:p>
            <a:pPr lvl="4"/>
            <a:r>
              <a:rPr lang="en-US" altLang="en-US" smtClean="0"/>
              <a:t>Fifth level</a:t>
            </a:r>
            <a:br>
              <a:rPr lang="en-US" altLang="en-US" smtClean="0"/>
            </a:br>
            <a:r>
              <a:rPr lang="en-US" altLang="en-US" smtClean="0"/>
              <a:t>good5</a:t>
            </a:r>
          </a:p>
        </p:txBody>
      </p:sp>
      <p:sp>
        <p:nvSpPr>
          <p:cNvPr id="1029" name="Line 5"/>
          <p:cNvSpPr>
            <a:spLocks noChangeShapeType="1"/>
          </p:cNvSpPr>
          <p:nvPr/>
        </p:nvSpPr>
        <p:spPr bwMode="black">
          <a:xfrm>
            <a:off x="852488" y="247650"/>
            <a:ext cx="0" cy="23495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6"/>
          <p:cNvSpPr txBox="1">
            <a:spLocks noChangeArrowheads="1"/>
          </p:cNvSpPr>
          <p:nvPr/>
        </p:nvSpPr>
        <p:spPr bwMode="black">
          <a:xfrm>
            <a:off x="954088" y="21431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9pPr>
          </a:lstStyle>
          <a:p>
            <a:pPr>
              <a:spcAft>
                <a:spcPct val="0"/>
              </a:spcAft>
              <a:buClrTx/>
              <a:buFontTx/>
              <a:buNone/>
              <a:defRPr/>
            </a:pPr>
            <a:r>
              <a:rPr lang="en-US" altLang="en-US" sz="1400" smtClean="0">
                <a:solidFill>
                  <a:schemeClr val="bg1"/>
                </a:solidFill>
              </a:rPr>
              <a:t>IBM research</a:t>
            </a:r>
          </a:p>
        </p:txBody>
      </p:sp>
      <p:sp>
        <p:nvSpPr>
          <p:cNvPr id="221192" name="Rectangle 8"/>
          <p:cNvSpPr>
            <a:spLocks noChangeArrowheads="1"/>
          </p:cNvSpPr>
          <p:nvPr/>
        </p:nvSpPr>
        <p:spPr bwMode="ltGray">
          <a:xfrm>
            <a:off x="0" y="0"/>
            <a:ext cx="9144000" cy="557213"/>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00050" indent="-400050">
              <a:spcAft>
                <a:spcPct val="0"/>
              </a:spcAft>
              <a:defRPr>
                <a:solidFill>
                  <a:schemeClr val="tx1"/>
                </a:solidFill>
                <a:latin typeface="Arial" panose="020B0604020202020204" pitchFamily="34" charset="0"/>
                <a:ea typeface="宋体" panose="02010600030101010101" pitchFamily="2" charset="-122"/>
              </a:defRPr>
            </a:lvl1pPr>
            <a:lvl2pPr>
              <a:spcAft>
                <a:spcPct val="0"/>
              </a:spcAft>
              <a:defRPr>
                <a:solidFill>
                  <a:schemeClr val="tx1"/>
                </a:solidFill>
                <a:latin typeface="Arial" panose="020B0604020202020204" pitchFamily="34" charset="0"/>
                <a:ea typeface="宋体" panose="02010600030101010101" pitchFamily="2" charset="-122"/>
              </a:defRPr>
            </a:lvl2pPr>
            <a:lvl3pPr>
              <a:spcAft>
                <a:spcPct val="0"/>
              </a:spcAft>
              <a:defRPr>
                <a:solidFill>
                  <a:schemeClr val="tx1"/>
                </a:solidFill>
                <a:latin typeface="Arial" panose="020B0604020202020204" pitchFamily="34" charset="0"/>
                <a:ea typeface="宋体" panose="02010600030101010101" pitchFamily="2" charset="-122"/>
              </a:defRPr>
            </a:lvl3pPr>
            <a:lvl4pPr>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lang="en-US" altLang="zh-CN" sz="2000" smtClean="0">
                <a:solidFill>
                  <a:schemeClr val="bg1"/>
                </a:solidFill>
                <a:latin typeface="Arial Black" panose="020B0A04020102020204" pitchFamily="34" charset="0"/>
              </a:rPr>
              <a:t>C++ How to Program</a:t>
            </a:r>
          </a:p>
        </p:txBody>
      </p:sp>
      <p:pic>
        <p:nvPicPr>
          <p:cNvPr id="1032" name="Picture 9" descr="西安财经学院_校徽"/>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585200" y="6305550"/>
            <a:ext cx="558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1"/>
          <p:cNvSpPr txBox="1">
            <a:spLocks noChangeArrowheads="1"/>
          </p:cNvSpPr>
          <p:nvPr userDrawn="1"/>
        </p:nvSpPr>
        <p:spPr bwMode="auto">
          <a:xfrm>
            <a:off x="6019800" y="65833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defRPr/>
            </a:pPr>
            <a:r>
              <a:rPr lang="en-US" altLang="zh-CN" sz="1200" b="1" i="1" smtClean="0">
                <a:solidFill>
                  <a:schemeClr val="bg1"/>
                </a:solidFill>
                <a:latin typeface="Courier New" panose="02070309020205020404" pitchFamily="49" charset="0"/>
              </a:rPr>
              <a:t>http://xinxi.xaufe.edu.cn</a:t>
            </a:r>
          </a:p>
        </p:txBody>
      </p:sp>
      <p:sp>
        <p:nvSpPr>
          <p:cNvPr id="221196" name="Rectangle 12"/>
          <p:cNvSpPr>
            <a:spLocks noGrp="1" noChangeArrowheads="1"/>
          </p:cNvSpPr>
          <p:nvPr>
            <p:ph type="sldNum" sz="quarter" idx="4"/>
          </p:nvPr>
        </p:nvSpPr>
        <p:spPr bwMode="gray">
          <a:xfrm>
            <a:off x="4343400" y="6584950"/>
            <a:ext cx="68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Aft>
                <a:spcPct val="0"/>
              </a:spcAft>
              <a:buClrTx/>
              <a:buFontTx/>
              <a:buNone/>
              <a:defRPr sz="1200"/>
            </a:lvl1pPr>
          </a:lstStyle>
          <a:p>
            <a:pPr>
              <a:defRPr/>
            </a:pPr>
            <a:fld id="{6C9079E5-E995-4758-B8EA-D79FE0913DF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8"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9" r:id="rId14"/>
  </p:sldLayoutIdLst>
  <p:transition spd="slow">
    <p:pull dir="ru"/>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kern="1200">
          <a:solidFill>
            <a:srgbClr val="051AB3"/>
          </a:solidFill>
          <a:latin typeface="+mj-lt"/>
          <a:ea typeface="+mj-ea"/>
          <a:cs typeface="+mj-cs"/>
        </a:defRPr>
      </a:lvl1pPr>
      <a:lvl2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2pPr>
      <a:lvl3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3pPr>
      <a:lvl4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4pPr>
      <a:lvl5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5pPr>
      <a:lvl6pPr marL="4572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6pPr>
      <a:lvl7pPr marL="9144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7pPr>
      <a:lvl8pPr marL="13716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8pPr>
      <a:lvl9pPr marL="18288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9pPr>
    </p:titleStyle>
    <p:bodyStyle>
      <a:lvl1pPr marL="400050" indent="-400050" algn="l" rtl="0" eaLnBrk="0" fontAlgn="base" hangingPunct="0">
        <a:spcBef>
          <a:spcPct val="0"/>
        </a:spcBef>
        <a:spcAft>
          <a:spcPct val="20000"/>
        </a:spcAft>
        <a:buClr>
          <a:schemeClr val="hlink"/>
        </a:buClr>
        <a:buFont typeface="Wingdings" panose="05000000000000000000" pitchFamily="2" charset="2"/>
        <a:buChar char="l"/>
        <a:defRPr sz="2400" kern="12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panose="05000000000000000000" pitchFamily="2" charset="2"/>
        <a:buChar char="Ø"/>
        <a:defRPr sz="2200" kern="1200">
          <a:solidFill>
            <a:schemeClr val="hlink"/>
          </a:solidFill>
          <a:latin typeface="+mn-lt"/>
          <a:ea typeface="+mn-ea"/>
          <a:cs typeface="+mn-cs"/>
        </a:defRPr>
      </a:lvl2pPr>
      <a:lvl3pPr marL="1377950" indent="-349250" algn="l" rtl="0" eaLnBrk="0" fontAlgn="base" hangingPunct="0">
        <a:spcBef>
          <a:spcPct val="0"/>
        </a:spcBef>
        <a:spcAft>
          <a:spcPct val="20000"/>
        </a:spcAft>
        <a:buClr>
          <a:schemeClr val="hlink"/>
        </a:buClr>
        <a:buFont typeface="Wingdings" panose="05000000000000000000" pitchFamily="2" charset="2"/>
        <a:buChar char="ü"/>
        <a:defRPr sz="2000" kern="1200">
          <a:solidFill>
            <a:schemeClr val="hlink"/>
          </a:solidFill>
          <a:latin typeface="+mn-lt"/>
          <a:ea typeface="+mn-ea"/>
          <a:cs typeface="+mn-cs"/>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audio" Target="../media/audio1.wav"/></Relationships>
</file>

<file path=ppt/slides/_rels/slide10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43.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44.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36.vml"/><Relationship Id="rId4" Type="http://schemas.openxmlformats.org/officeDocument/2006/relationships/image" Target="../media/image45.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3.e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3.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24.emf"/></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25.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6.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9.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0.emf"/></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3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32.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33.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34.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35.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36.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37.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38.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39.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4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42.emf"/><Relationship Id="rId4" Type="http://schemas.openxmlformats.org/officeDocument/2006/relationships/oleObject" Target="../embeddings/oleObject33.bin"/></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6"/>
          <p:cNvSpPr txBox="1">
            <a:spLocks noChangeArrowheads="1"/>
          </p:cNvSpPr>
          <p:nvPr/>
        </p:nvSpPr>
        <p:spPr bwMode="black">
          <a:xfrm>
            <a:off x="5105400" y="1844675"/>
            <a:ext cx="3886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buFont typeface="Wingdings 2" panose="05020102010507070707" pitchFamily="18" charset="2"/>
              <a:buNone/>
            </a:pPr>
            <a:r>
              <a:rPr lang="en-US" altLang="zh-CN" sz="3600" b="1">
                <a:solidFill>
                  <a:srgbClr val="051AB3"/>
                </a:solidFill>
              </a:rPr>
              <a:t>Lecture 6: </a:t>
            </a:r>
            <a:br>
              <a:rPr lang="en-US" altLang="zh-CN" sz="3600" b="1">
                <a:solidFill>
                  <a:srgbClr val="051AB3"/>
                </a:solidFill>
              </a:rPr>
            </a:br>
            <a:r>
              <a:rPr lang="zh-CN" altLang="en-US" sz="3600" b="1">
                <a:solidFill>
                  <a:srgbClr val="051AB3"/>
                </a:solidFill>
              </a:rPr>
              <a:t>类的深入剖析</a:t>
            </a:r>
            <a:r>
              <a:rPr lang="en-US" altLang="zh-CN" sz="3600" b="1">
                <a:solidFill>
                  <a:srgbClr val="051AB3"/>
                </a:solidFill>
              </a:rPr>
              <a:t>(1)</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8E65BD8-34EB-445A-9607-5F583C67A6B1}" type="slidenum">
              <a:rPr lang="en-US" altLang="zh-CN" sz="1200" smtClean="0"/>
              <a:pPr>
                <a:spcAft>
                  <a:spcPct val="0"/>
                </a:spcAft>
                <a:buClrTx/>
                <a:buFontTx/>
                <a:buNone/>
              </a:pPr>
              <a:t>10</a:t>
            </a:fld>
            <a:endParaRPr lang="en-US" altLang="zh-CN" sz="1200" smtClean="0"/>
          </a:p>
        </p:txBody>
      </p:sp>
      <p:sp>
        <p:nvSpPr>
          <p:cNvPr id="15363" name="Text Box 2"/>
          <p:cNvSpPr txBox="1">
            <a:spLocks noChangeArrowheads="1"/>
          </p:cNvSpPr>
          <p:nvPr/>
        </p:nvSpPr>
        <p:spPr bwMode="auto">
          <a:xfrm>
            <a:off x="1143000" y="685800"/>
            <a:ext cx="6662738"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spcAft>
                <a:spcPct val="0"/>
              </a:spcAft>
              <a:buClrTx/>
              <a:buFontTx/>
              <a:buNone/>
            </a:pPr>
            <a:r>
              <a:rPr kumimoji="1" lang="zh-CN" altLang="en-US" dirty="0">
                <a:solidFill>
                  <a:srgbClr val="0070C0"/>
                </a:solidFill>
                <a:latin typeface="微软雅黑" panose="020B0503020204020204" pitchFamily="34" charset="-122"/>
                <a:ea typeface="微软雅黑" panose="020B0503020204020204" pitchFamily="34" charset="-122"/>
                <a:cs typeface="Բ"/>
              </a:rPr>
              <a:t>定义求三个数的最大数的函数，并将该函数指定为内联函数</a:t>
            </a:r>
            <a:r>
              <a:rPr kumimoji="1" lang="en-US" altLang="zh-CN" dirty="0">
                <a:solidFill>
                  <a:srgbClr val="0070C0"/>
                </a:solidFill>
                <a:latin typeface="微软雅黑" panose="020B0503020204020204" pitchFamily="34" charset="-122"/>
                <a:ea typeface="微软雅黑" panose="020B0503020204020204" pitchFamily="34" charset="-122"/>
                <a:cs typeface="Բ"/>
              </a:rPr>
              <a:t>.</a:t>
            </a:r>
          </a:p>
          <a:p>
            <a:pPr eaLnBrk="1" hangingPunct="1">
              <a:buFont typeface="Wingdings 2" panose="05020102010507070707" pitchFamily="18" charset="2"/>
              <a:buNone/>
            </a:pPr>
            <a:r>
              <a:rPr kumimoji="1" lang="en-US" altLang="zh-CN" dirty="0"/>
              <a:t>#include&lt;</a:t>
            </a:r>
            <a:r>
              <a:rPr kumimoji="1" lang="en-US" altLang="zh-CN" dirty="0" err="1"/>
              <a:t>iostream</a:t>
            </a:r>
            <a:r>
              <a:rPr kumimoji="1" lang="en-US" altLang="zh-CN" dirty="0"/>
              <a:t>&gt;</a:t>
            </a:r>
          </a:p>
          <a:p>
            <a:pPr eaLnBrk="1" hangingPunct="1">
              <a:buFont typeface="Wingdings 2" panose="05020102010507070707" pitchFamily="18" charset="2"/>
              <a:buNone/>
            </a:pPr>
            <a:r>
              <a:rPr kumimoji="1" lang="en-US" altLang="zh-CN" dirty="0"/>
              <a:t>using </a:t>
            </a:r>
            <a:r>
              <a:rPr kumimoji="1" lang="en-US" altLang="zh-CN" dirty="0" err="1"/>
              <a:t>std</a:t>
            </a:r>
            <a:r>
              <a:rPr kumimoji="1" lang="en-US" altLang="zh-CN" dirty="0"/>
              <a:t>::</a:t>
            </a:r>
            <a:r>
              <a:rPr kumimoji="1" lang="en-US" altLang="zh-CN" dirty="0" err="1"/>
              <a:t>cout</a:t>
            </a:r>
            <a:r>
              <a:rPr kumimoji="1" lang="en-US" altLang="zh-CN" dirty="0"/>
              <a:t> ; </a:t>
            </a:r>
          </a:p>
          <a:p>
            <a:pPr eaLnBrk="1" hangingPunct="1">
              <a:buFont typeface="Wingdings 2" panose="05020102010507070707" pitchFamily="18" charset="2"/>
              <a:buNone/>
            </a:pPr>
            <a:r>
              <a:rPr kumimoji="1" lang="en-US" altLang="zh-CN" dirty="0"/>
              <a:t>using </a:t>
            </a:r>
            <a:r>
              <a:rPr kumimoji="1" lang="en-US" altLang="zh-CN" dirty="0" err="1"/>
              <a:t>std</a:t>
            </a:r>
            <a:r>
              <a:rPr kumimoji="1" lang="en-US" altLang="zh-CN" dirty="0"/>
              <a:t>::</a:t>
            </a:r>
            <a:r>
              <a:rPr kumimoji="1" lang="en-US" altLang="zh-CN" dirty="0" err="1"/>
              <a:t>endl</a:t>
            </a:r>
            <a:r>
              <a:rPr kumimoji="1" lang="en-US" altLang="zh-CN" dirty="0"/>
              <a:t> ; </a:t>
            </a:r>
          </a:p>
          <a:p>
            <a:pPr eaLnBrk="1" hangingPunct="1">
              <a:buFont typeface="Wingdings 2" panose="05020102010507070707" pitchFamily="18" charset="2"/>
              <a:buNone/>
            </a:pPr>
            <a:r>
              <a:rPr kumimoji="1" lang="en-US" altLang="zh-CN" dirty="0">
                <a:solidFill>
                  <a:srgbClr val="FF3300"/>
                </a:solidFill>
              </a:rPr>
              <a:t>inline </a:t>
            </a:r>
            <a:r>
              <a:rPr kumimoji="1" lang="en-US" altLang="zh-CN" dirty="0" err="1">
                <a:solidFill>
                  <a:srgbClr val="FF3300"/>
                </a:solidFill>
              </a:rPr>
              <a:t>int</a:t>
            </a:r>
            <a:r>
              <a:rPr kumimoji="1" lang="en-US" altLang="zh-CN" dirty="0">
                <a:solidFill>
                  <a:srgbClr val="FF3300"/>
                </a:solidFill>
              </a:rPr>
              <a:t> max(</a:t>
            </a:r>
            <a:r>
              <a:rPr kumimoji="1" lang="en-US" altLang="zh-CN" dirty="0" err="1">
                <a:solidFill>
                  <a:srgbClr val="FF3300"/>
                </a:solidFill>
              </a:rPr>
              <a:t>int</a:t>
            </a:r>
            <a:r>
              <a:rPr kumimoji="1" lang="en-US" altLang="zh-CN" dirty="0">
                <a:solidFill>
                  <a:srgbClr val="FF3300"/>
                </a:solidFill>
              </a:rPr>
              <a:t> a, </a:t>
            </a:r>
            <a:r>
              <a:rPr kumimoji="1" lang="en-US" altLang="zh-CN" dirty="0" err="1">
                <a:solidFill>
                  <a:srgbClr val="FF3300"/>
                </a:solidFill>
              </a:rPr>
              <a:t>int</a:t>
            </a:r>
            <a:r>
              <a:rPr kumimoji="1" lang="en-US" altLang="zh-CN" dirty="0">
                <a:solidFill>
                  <a:srgbClr val="FF3300"/>
                </a:solidFill>
              </a:rPr>
              <a:t> b, </a:t>
            </a:r>
            <a:r>
              <a:rPr kumimoji="1" lang="en-US" altLang="zh-CN" dirty="0" err="1">
                <a:solidFill>
                  <a:srgbClr val="FF3300"/>
                </a:solidFill>
              </a:rPr>
              <a:t>int</a:t>
            </a:r>
            <a:r>
              <a:rPr kumimoji="1" lang="en-US" altLang="zh-CN" dirty="0">
                <a:solidFill>
                  <a:srgbClr val="FF3300"/>
                </a:solidFill>
              </a:rPr>
              <a:t> c)</a:t>
            </a:r>
          </a:p>
          <a:p>
            <a:pPr eaLnBrk="1" hangingPunct="1">
              <a:buFont typeface="Wingdings 2" panose="05020102010507070707" pitchFamily="18" charset="2"/>
              <a:buNone/>
            </a:pPr>
            <a:r>
              <a:rPr kumimoji="1" lang="en-US" altLang="zh-CN" dirty="0"/>
              <a:t>{     if(b&gt;a)   a=b;</a:t>
            </a:r>
          </a:p>
          <a:p>
            <a:pPr eaLnBrk="1" hangingPunct="1">
              <a:buFont typeface="Wingdings 2" panose="05020102010507070707" pitchFamily="18" charset="2"/>
              <a:buNone/>
            </a:pPr>
            <a:r>
              <a:rPr kumimoji="1" lang="en-US" altLang="zh-CN" dirty="0"/>
              <a:t>      if(c&gt;a)   a=c;</a:t>
            </a:r>
          </a:p>
          <a:p>
            <a:pPr eaLnBrk="1" hangingPunct="1">
              <a:buFont typeface="Wingdings 2" panose="05020102010507070707" pitchFamily="18" charset="2"/>
              <a:buNone/>
            </a:pPr>
            <a:r>
              <a:rPr kumimoji="1" lang="en-US" altLang="zh-CN" dirty="0"/>
              <a:t>      return  a;</a:t>
            </a:r>
          </a:p>
          <a:p>
            <a:pPr eaLnBrk="1" hangingPunct="1">
              <a:buFont typeface="Wingdings 2" panose="05020102010507070707" pitchFamily="18" charset="2"/>
              <a:buNone/>
            </a:pPr>
            <a:r>
              <a:rPr kumimoji="1" lang="en-US" altLang="zh-CN" dirty="0"/>
              <a:t>}</a:t>
            </a:r>
          </a:p>
          <a:p>
            <a:pPr eaLnBrk="1" hangingPunct="1">
              <a:buFont typeface="Wingdings 2" panose="05020102010507070707" pitchFamily="18" charset="2"/>
              <a:buNone/>
            </a:pPr>
            <a:r>
              <a:rPr kumimoji="1" lang="en-US" altLang="zh-CN" dirty="0"/>
              <a:t> </a:t>
            </a:r>
            <a:r>
              <a:rPr kumimoji="1" lang="en-US" altLang="zh-CN" dirty="0" err="1"/>
              <a:t>int</a:t>
            </a:r>
            <a:r>
              <a:rPr kumimoji="1" lang="en-US" altLang="zh-CN" dirty="0"/>
              <a:t> main( )</a:t>
            </a:r>
          </a:p>
          <a:p>
            <a:pPr eaLnBrk="1" hangingPunct="1">
              <a:buFont typeface="Wingdings 2" panose="05020102010507070707" pitchFamily="18" charset="2"/>
              <a:buNone/>
            </a:pPr>
            <a:r>
              <a:rPr kumimoji="1" lang="en-US" altLang="zh-CN" dirty="0"/>
              <a:t>{  </a:t>
            </a:r>
            <a:r>
              <a:rPr kumimoji="1" lang="en-US" altLang="zh-CN" dirty="0" err="1"/>
              <a:t>cout</a:t>
            </a:r>
            <a:r>
              <a:rPr kumimoji="1" lang="en-US" altLang="zh-CN" dirty="0"/>
              <a:t>&lt;&lt;" max=" &lt;&lt; </a:t>
            </a:r>
            <a:r>
              <a:rPr kumimoji="1" lang="en-US" altLang="zh-CN" dirty="0">
                <a:solidFill>
                  <a:srgbClr val="FF3300"/>
                </a:solidFill>
              </a:rPr>
              <a:t>max(10,20,30)</a:t>
            </a:r>
            <a:r>
              <a:rPr kumimoji="1" lang="en-US" altLang="zh-CN" dirty="0"/>
              <a:t> &lt;&lt; </a:t>
            </a:r>
            <a:r>
              <a:rPr kumimoji="1" lang="en-US" altLang="zh-CN" dirty="0" err="1"/>
              <a:t>endl</a:t>
            </a:r>
            <a:r>
              <a:rPr kumimoji="1" lang="en-US" altLang="zh-CN" dirty="0"/>
              <a:t> ;</a:t>
            </a:r>
          </a:p>
          <a:p>
            <a:pPr eaLnBrk="1" hangingPunct="1">
              <a:buFont typeface="Wingdings 2" panose="05020102010507070707" pitchFamily="18" charset="2"/>
              <a:buNone/>
            </a:pPr>
            <a:r>
              <a:rPr kumimoji="1" lang="en-US" altLang="zh-CN" dirty="0"/>
              <a:t>} </a:t>
            </a:r>
            <a:endParaRPr kumimoji="1" lang="en-US" altLang="zh-CN" b="1" dirty="0">
              <a:solidFill>
                <a:srgbClr val="0B38B7"/>
              </a:solidFill>
              <a:latin typeface="Times New Roman" panose="02020603050405020304" pitchFamily="18" charset="0"/>
            </a:endParaRPr>
          </a:p>
        </p:txBody>
      </p:sp>
      <p:sp>
        <p:nvSpPr>
          <p:cNvPr id="15364" name="Rectangle 3"/>
          <p:cNvSpPr>
            <a:spLocks noGrp="1" noChangeArrowheads="1"/>
          </p:cNvSpPr>
          <p:nvPr>
            <p:ph type="title" idx="4294967295"/>
          </p:nvPr>
        </p:nvSpPr>
        <p:spPr>
          <a:xfrm>
            <a:off x="298450" y="717550"/>
            <a:ext cx="839788" cy="58261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2800" b="0" dirty="0" smtClean="0">
                <a:solidFill>
                  <a:srgbClr val="0070C0"/>
                </a:solidFill>
                <a:latin typeface="微软雅黑" panose="020B0503020204020204" pitchFamily="34" charset="-122"/>
                <a:ea typeface="微软雅黑" panose="020B0503020204020204" pitchFamily="34" charset="-122"/>
              </a:rPr>
              <a:t>例：</a:t>
            </a:r>
            <a:endParaRPr lang="zh-CN" altLang="en-US" sz="2800"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23" name="Group 15"/>
          <p:cNvGraphicFramePr>
            <a:graphicFrameLocks noGrp="1"/>
          </p:cNvGraphicFramePr>
          <p:nvPr>
            <p:ph idx="1"/>
          </p:nvPr>
        </p:nvGraphicFramePr>
        <p:xfrm>
          <a:off x="539750" y="203200"/>
          <a:ext cx="8229600" cy="6450013"/>
        </p:xfrm>
        <a:graphic>
          <a:graphicData uri="http://schemas.openxmlformats.org/drawingml/2006/table">
            <a:tbl>
              <a:tblPr/>
              <a:tblGrid>
                <a:gridCol w="573088"/>
                <a:gridCol w="7656512"/>
              </a:tblGrid>
              <a:tr h="6450013">
                <a:tc>
                  <a:txBody>
                    <a:bodyPr/>
                    <a:lstStyle>
                      <a:lvl1pPr algn="l">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20</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21</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22</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23</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24</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26</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27</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28</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29</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30</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31</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32</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33</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34</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35</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36</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37</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38</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39</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40</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41</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42</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43</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44 </a:t>
                      </a:r>
                    </a:p>
                  </a:txBody>
                  <a:tcPr marT="45723" marB="45723" horzOverflow="overflow">
                    <a:lnL cap="flat">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20000"/>
                        <a:lumOff val="80000"/>
                      </a:schemeClr>
                    </a:solidFill>
                  </a:tcPr>
                </a:tc>
                <a:tc>
                  <a:txBody>
                    <a:bodyPr/>
                    <a:lstStyle>
                      <a:lvl1pPr algn="l">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Clock(Clock &amp; p)</a:t>
                      </a:r>
                      <a:endParaRPr kumimoji="0" lang="en-US" altLang="zh-CN" sz="14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H=</a:t>
                      </a:r>
                      <a:r>
                        <a:rPr kumimoji="0" lang="en-US" altLang="zh-CN" sz="14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p.H</a:t>
                      </a: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M=</a:t>
                      </a:r>
                      <a:r>
                        <a:rPr kumimoji="0" lang="en-US" altLang="zh-CN" sz="14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p.M</a:t>
                      </a: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S=</a:t>
                      </a:r>
                      <a:r>
                        <a:rPr kumimoji="0" lang="en-US" altLang="zh-CN" sz="14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p.S</a:t>
                      </a: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4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cout</a:t>
                      </a: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&lt;&lt;“after copy constructor called: "&lt;&lt;H&lt;&lt;":"&lt;&lt;M&lt;&lt;":"&lt;&lt;S&lt;&lt;</a:t>
                      </a:r>
                      <a:r>
                        <a:rPr kumimoji="0" lang="en-US" altLang="zh-CN" sz="14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endl</a:t>
                      </a: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void ShowTime()</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4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cout</a:t>
                      </a: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&lt;&lt;H&lt;&lt;":"&lt;&lt;M&lt;&lt;":"&lt;&lt;S&lt;&lt;</a:t>
                      </a:r>
                      <a:r>
                        <a:rPr kumimoji="0" lang="en-US" altLang="zh-CN" sz="1400" b="1"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endl</a:t>
                      </a: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4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Clock fun(Clock C)</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return C;</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void main(void)</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Clock C1(8,0,0);</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Clock C2(9,0,0);</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Clock C3(C1);</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fun(C2);</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Clock C4;</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C4=C2;</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txBody>
                  <a:tcPr marT="45723" marB="45723" horzOverflow="overflow">
                    <a:lnL>
                      <a:noFill/>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20000"/>
                        <a:lumOff val="80000"/>
                      </a:schemeClr>
                    </a:solidFill>
                  </a:tcPr>
                </a:tc>
              </a:tr>
            </a:tbl>
          </a:graphicData>
        </a:graphic>
      </p:graphicFrame>
      <p:sp>
        <p:nvSpPr>
          <p:cNvPr id="145418" name="Rectangle 10"/>
          <p:cNvSpPr>
            <a:spLocks noChangeArrowheads="1"/>
          </p:cNvSpPr>
          <p:nvPr/>
        </p:nvSpPr>
        <p:spPr bwMode="auto">
          <a:xfrm>
            <a:off x="4273550" y="2895600"/>
            <a:ext cx="4495800" cy="3416300"/>
          </a:xfrm>
          <a:prstGeom prst="rect">
            <a:avLst/>
          </a:prstGeom>
          <a:solidFill>
            <a:srgbClr val="FFFFFF"/>
          </a:solidFill>
          <a:ln w="25400">
            <a:solidFill>
              <a:srgbClr val="00FF00"/>
            </a:solidFill>
            <a:miter lim="800000"/>
            <a:headEnd/>
            <a:tailEnd/>
          </a:ln>
          <a:effectLst>
            <a:outerShdw dist="107763" dir="2700000" algn="ctr" rotWithShape="0">
              <a:schemeClr val="bg2">
                <a:alpha val="50000"/>
              </a:schemeClr>
            </a:outerShdw>
          </a:effectLst>
        </p:spPr>
        <p:txBody>
          <a:bodyPr lIns="92075" tIns="46038" rIns="92075" bIns="46038" anchor="ctr">
            <a:spAutoFit/>
          </a:bodyPr>
          <a:lstStyle/>
          <a:p>
            <a:pPr algn="just">
              <a:defRPr/>
            </a:pPr>
            <a:r>
              <a:rPr lang="zh-CN" altLang="en-US" sz="2000" b="1" dirty="0">
                <a:effectLst>
                  <a:outerShdw blurRad="38100" dist="38100" dir="2700000" algn="tl">
                    <a:srgbClr val="C0C0C0"/>
                  </a:outerShdw>
                </a:effectLst>
                <a:latin typeface="楷体_GB2312" pitchFamily="49" charset="-122"/>
                <a:ea typeface="楷体_GB2312" pitchFamily="49" charset="-122"/>
              </a:rPr>
              <a:t>运行结果</a:t>
            </a:r>
            <a:r>
              <a:rPr lang="zh-CN" altLang="en-US" dirty="0">
                <a:effectLst>
                  <a:outerShdw blurRad="38100" dist="38100" dir="2700000" algn="tl">
                    <a:srgbClr val="C0C0C0"/>
                  </a:outerShdw>
                </a:effectLst>
                <a:latin typeface="Times New Roman" panose="02020603050405020304" pitchFamily="18" charset="0"/>
              </a:rPr>
              <a:t>：</a:t>
            </a:r>
            <a:endParaRPr lang="zh-CN" altLang="en-US" dirty="0">
              <a:latin typeface="Times New Roman" panose="02020603050405020304" pitchFamily="18" charset="0"/>
            </a:endParaRPr>
          </a:p>
          <a:p>
            <a:pPr>
              <a:defRPr/>
            </a:pPr>
            <a:r>
              <a:rPr lang="en-US" altLang="zh-CN" sz="1600" dirty="0"/>
              <a:t>constructor:8:0:0</a:t>
            </a:r>
          </a:p>
          <a:p>
            <a:pPr>
              <a:defRPr/>
            </a:pPr>
            <a:r>
              <a:rPr lang="en-US" altLang="zh-CN" sz="1600" dirty="0"/>
              <a:t>constructor:9:0:0</a:t>
            </a:r>
          </a:p>
          <a:p>
            <a:pPr>
              <a:defRPr/>
            </a:pPr>
            <a:r>
              <a:rPr lang="en-US" altLang="zh-CN" sz="1600" dirty="0"/>
              <a:t>after copy constructor called: 8:0:0</a:t>
            </a:r>
          </a:p>
          <a:p>
            <a:pPr>
              <a:defRPr/>
            </a:pPr>
            <a:r>
              <a:rPr lang="en-US" altLang="zh-CN" sz="1600" dirty="0"/>
              <a:t>after copy constructor called: 9:0:0</a:t>
            </a:r>
          </a:p>
          <a:p>
            <a:pPr>
              <a:defRPr/>
            </a:pPr>
            <a:r>
              <a:rPr lang="en-US" altLang="zh-CN" sz="1600" dirty="0"/>
              <a:t>after copy constructor called: 9:0:0</a:t>
            </a:r>
          </a:p>
          <a:p>
            <a:pPr>
              <a:defRPr/>
            </a:pPr>
            <a:r>
              <a:rPr lang="en-US" altLang="zh-CN" sz="1600" dirty="0"/>
              <a:t>destructor:9:0:0</a:t>
            </a:r>
          </a:p>
          <a:p>
            <a:pPr>
              <a:defRPr/>
            </a:pPr>
            <a:r>
              <a:rPr lang="en-US" altLang="zh-CN" sz="1600" dirty="0"/>
              <a:t>destructor:9:0:0</a:t>
            </a:r>
          </a:p>
          <a:p>
            <a:pPr>
              <a:defRPr/>
            </a:pPr>
            <a:r>
              <a:rPr lang="en-US" altLang="zh-CN" sz="1600" dirty="0"/>
              <a:t>constructor:0:0:0</a:t>
            </a:r>
          </a:p>
          <a:p>
            <a:pPr>
              <a:defRPr/>
            </a:pPr>
            <a:r>
              <a:rPr lang="en-US" altLang="zh-CN" sz="1600" dirty="0"/>
              <a:t>destructor:9:0:0</a:t>
            </a:r>
          </a:p>
          <a:p>
            <a:pPr>
              <a:defRPr/>
            </a:pPr>
            <a:r>
              <a:rPr lang="en-US" altLang="zh-CN" sz="1600" dirty="0"/>
              <a:t>destructor:8:0:0</a:t>
            </a:r>
          </a:p>
          <a:p>
            <a:pPr>
              <a:defRPr/>
            </a:pPr>
            <a:r>
              <a:rPr lang="en-US" altLang="zh-CN" sz="1600" dirty="0"/>
              <a:t>destructor:9:0:0</a:t>
            </a:r>
          </a:p>
          <a:p>
            <a:pPr>
              <a:defRPr/>
            </a:pPr>
            <a:r>
              <a:rPr lang="en-US" altLang="zh-CN" sz="1600" dirty="0"/>
              <a:t>destructor:8:0:0 </a:t>
            </a:r>
          </a:p>
        </p:txBody>
      </p:sp>
      <p:sp>
        <p:nvSpPr>
          <p:cNvPr id="145424" name="Rectangle 16"/>
          <p:cNvSpPr>
            <a:spLocks noChangeArrowheads="1"/>
          </p:cNvSpPr>
          <p:nvPr/>
        </p:nvSpPr>
        <p:spPr bwMode="auto">
          <a:xfrm>
            <a:off x="1066800" y="5211763"/>
            <a:ext cx="7924800" cy="1322387"/>
          </a:xfrm>
          <a:prstGeom prst="rect">
            <a:avLst/>
          </a:prstGeom>
          <a:solidFill>
            <a:srgbClr val="CCFFCC"/>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F"/>
              <a:defRPr/>
            </a:pPr>
            <a:r>
              <a:rPr kumimoji="1" lang="zh-CN" altLang="en-US" sz="1600" b="1" dirty="0" smtClean="0">
                <a:solidFill>
                  <a:srgbClr val="FF0000"/>
                </a:solidFill>
                <a:latin typeface="黑体" panose="02010609060101010101" pitchFamily="49" charset="-122"/>
                <a:ea typeface="黑体" panose="02010609060101010101" pitchFamily="49" charset="-122"/>
              </a:rPr>
              <a:t>注意</a:t>
            </a:r>
            <a:r>
              <a:rPr kumimoji="1" lang="en-US" altLang="zh-CN" sz="1600" b="1" dirty="0" smtClean="0">
                <a:solidFill>
                  <a:srgbClr val="FF0000"/>
                </a:solidFill>
                <a:latin typeface="黑体" panose="02010609060101010101" pitchFamily="49" charset="-122"/>
                <a:ea typeface="黑体" panose="02010609060101010101" pitchFamily="49" charset="-122"/>
              </a:rPr>
              <a:t>:</a:t>
            </a:r>
          </a:p>
          <a:p>
            <a:pPr>
              <a:buClr>
                <a:srgbClr val="FF0000"/>
              </a:buClr>
              <a:buFont typeface="Wingdings" panose="05000000000000000000" pitchFamily="2" charset="2"/>
              <a:buChar char="Ø"/>
              <a:defRPr/>
            </a:pPr>
            <a:r>
              <a:rPr lang="zh-CN" altLang="en-US" sz="1600" b="1" dirty="0" smtClean="0">
                <a:solidFill>
                  <a:schemeClr val="accent1">
                    <a:lumMod val="50000"/>
                  </a:schemeClr>
                </a:solidFill>
                <a:latin typeface="楷体_GB2312" pitchFamily="49" charset="-122"/>
                <a:ea typeface="楷体_GB2312" pitchFamily="49" charset="-122"/>
              </a:rPr>
              <a:t>拷贝构造函数只是在</a:t>
            </a:r>
            <a:r>
              <a:rPr lang="zh-CN" altLang="en-US" sz="1600" b="1" dirty="0" smtClean="0">
                <a:solidFill>
                  <a:srgbClr val="FF0000"/>
                </a:solidFill>
                <a:latin typeface="楷体_GB2312" pitchFamily="49" charset="-122"/>
                <a:ea typeface="楷体_GB2312" pitchFamily="49" charset="-122"/>
              </a:rPr>
              <a:t>用一个已存在的对象去初始化新建立的对象时调用</a:t>
            </a:r>
            <a:r>
              <a:rPr lang="zh-CN" altLang="en-US" sz="1600" b="1" dirty="0" smtClean="0">
                <a:solidFill>
                  <a:schemeClr val="accent1">
                    <a:lumMod val="50000"/>
                  </a:schemeClr>
                </a:solidFill>
                <a:latin typeface="楷体_GB2312" pitchFamily="49" charset="-122"/>
                <a:ea typeface="楷体_GB2312" pitchFamily="49" charset="-122"/>
              </a:rPr>
              <a:t>，在对</a:t>
            </a:r>
          </a:p>
          <a:p>
            <a:pPr indent="271463">
              <a:buClr>
                <a:srgbClr val="FF0000"/>
              </a:buClr>
              <a:buFont typeface="Wingdings" panose="05000000000000000000" pitchFamily="2" charset="2"/>
              <a:buNone/>
              <a:defRPr/>
            </a:pPr>
            <a:r>
              <a:rPr lang="zh-CN" altLang="en-US" sz="1600" b="1" dirty="0" smtClean="0">
                <a:solidFill>
                  <a:schemeClr val="accent1">
                    <a:lumMod val="50000"/>
                  </a:schemeClr>
                </a:solidFill>
                <a:latin typeface="楷体_GB2312" pitchFamily="49" charset="-122"/>
                <a:ea typeface="楷体_GB2312" pitchFamily="49" charset="-122"/>
              </a:rPr>
              <a:t>象进行赋值时，拷贝构造函数不被调用。</a:t>
            </a:r>
          </a:p>
          <a:p>
            <a:pPr>
              <a:buClr>
                <a:srgbClr val="FF0000"/>
              </a:buClr>
              <a:buFont typeface="Wingdings" panose="05000000000000000000" pitchFamily="2" charset="2"/>
              <a:buChar char="Ø"/>
              <a:defRPr/>
            </a:pPr>
            <a:r>
              <a:rPr lang="zh-CN" altLang="en-US" sz="1600" b="1" dirty="0" smtClean="0">
                <a:solidFill>
                  <a:schemeClr val="accent1">
                    <a:lumMod val="50000"/>
                  </a:schemeClr>
                </a:solidFill>
                <a:latin typeface="楷体_GB2312" pitchFamily="49" charset="-122"/>
                <a:ea typeface="楷体_GB2312" pitchFamily="49" charset="-122"/>
              </a:rPr>
              <a:t>用一个常量初始化新建立的对象时，调用构造函数，不调用拷贝构造函数。</a:t>
            </a:r>
          </a:p>
          <a:p>
            <a:pPr>
              <a:buClr>
                <a:srgbClr val="FF0000"/>
              </a:buClr>
              <a:buFont typeface="Wingdings" panose="05000000000000000000" pitchFamily="2" charset="2"/>
              <a:buChar char="Ø"/>
              <a:defRPr/>
            </a:pPr>
            <a:r>
              <a:rPr lang="zh-CN" altLang="en-US" sz="1600" b="1" dirty="0" smtClean="0">
                <a:solidFill>
                  <a:schemeClr val="accent1">
                    <a:lumMod val="50000"/>
                  </a:schemeClr>
                </a:solidFill>
                <a:latin typeface="楷体_GB2312" pitchFamily="49" charset="-122"/>
                <a:ea typeface="楷体_GB2312" pitchFamily="49" charset="-122"/>
              </a:rPr>
              <a:t>建立对象时，构造函数与拷贝构造函数有且仅有一个被调用。</a:t>
            </a:r>
            <a:r>
              <a:rPr lang="zh-CN" altLang="en-US" sz="1600" dirty="0" smtClean="0">
                <a:solidFill>
                  <a:schemeClr val="tx2"/>
                </a:solidFill>
                <a:latin typeface="楷体_GB2312" pitchFamily="49" charset="-122"/>
                <a:ea typeface="楷体_GB2312" pitchFamily="49" charset="-122"/>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5418"/>
                                        </p:tgtEl>
                                        <p:attrNameLst>
                                          <p:attrName>style.visibility</p:attrName>
                                        </p:attrNameLst>
                                      </p:cBhvr>
                                      <p:to>
                                        <p:strVal val="visible"/>
                                      </p:to>
                                    </p:set>
                                    <p:anim calcmode="lin" valueType="num">
                                      <p:cBhvr>
                                        <p:cTn id="7" dur="1000" fill="hold"/>
                                        <p:tgtEl>
                                          <p:spTgt spid="145418"/>
                                        </p:tgtEl>
                                        <p:attrNameLst>
                                          <p:attrName>ppt_w</p:attrName>
                                        </p:attrNameLst>
                                      </p:cBhvr>
                                      <p:tavLst>
                                        <p:tav tm="0">
                                          <p:val>
                                            <p:fltVal val="0"/>
                                          </p:val>
                                        </p:tav>
                                        <p:tav tm="100000">
                                          <p:val>
                                            <p:strVal val="#ppt_w"/>
                                          </p:val>
                                        </p:tav>
                                      </p:tavLst>
                                    </p:anim>
                                    <p:anim calcmode="lin" valueType="num">
                                      <p:cBhvr>
                                        <p:cTn id="8" dur="1000" fill="hold"/>
                                        <p:tgtEl>
                                          <p:spTgt spid="145418"/>
                                        </p:tgtEl>
                                        <p:attrNameLst>
                                          <p:attrName>ppt_h</p:attrName>
                                        </p:attrNameLst>
                                      </p:cBhvr>
                                      <p:tavLst>
                                        <p:tav tm="0">
                                          <p:val>
                                            <p:fltVal val="0"/>
                                          </p:val>
                                        </p:tav>
                                        <p:tav tm="100000">
                                          <p:val>
                                            <p:strVal val="#ppt_h"/>
                                          </p:val>
                                        </p:tav>
                                      </p:tavLst>
                                    </p:anim>
                                    <p:anim calcmode="lin" valueType="num">
                                      <p:cBhvr>
                                        <p:cTn id="9" dur="1000" fill="hold"/>
                                        <p:tgtEl>
                                          <p:spTgt spid="1454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5418"/>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424"/>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8" grpId="0" animBg="1" autoUpdateAnimBg="0"/>
      <p:bldP spid="145424"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DC8B3C7-0FF4-45DC-AF07-723717A76392}" type="slidenum">
              <a:rPr lang="en-US" altLang="zh-CN" sz="1200" smtClean="0"/>
              <a:pPr>
                <a:spcAft>
                  <a:spcPct val="0"/>
                </a:spcAft>
                <a:buClrTx/>
                <a:buFontTx/>
                <a:buNone/>
              </a:pPr>
              <a:t>101</a:t>
            </a:fld>
            <a:endParaRPr lang="en-US" altLang="zh-CN" sz="1200" smtClean="0"/>
          </a:p>
        </p:txBody>
      </p:sp>
      <p:sp>
        <p:nvSpPr>
          <p:cNvPr id="453634" name="Rectangle 2"/>
          <p:cNvSpPr>
            <a:spLocks noRot="1" noChangeArrowheads="1"/>
          </p:cNvSpPr>
          <p:nvPr/>
        </p:nvSpPr>
        <p:spPr bwMode="auto">
          <a:xfrm>
            <a:off x="971550" y="1938338"/>
            <a:ext cx="7993063" cy="34718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30000"/>
              </a:lnSpc>
              <a:spcAft>
                <a:spcPct val="0"/>
              </a:spcAft>
              <a:buClrTx/>
              <a:buFontTx/>
              <a:buNone/>
            </a:pPr>
            <a:r>
              <a:rPr lang="zh-CN" altLang="en-US" sz="2800" b="1" dirty="0">
                <a:solidFill>
                  <a:srgbClr val="FF3300"/>
                </a:solidFill>
                <a:latin typeface="Arial Narrow" panose="020B0606020202030204" pitchFamily="34" charset="0"/>
                <a:ea typeface="黑体" panose="02010609060101010101" pitchFamily="49" charset="-122"/>
              </a:rPr>
              <a:t>性能提示：</a:t>
            </a:r>
            <a:r>
              <a:rPr lang="zh-CN" altLang="en-US" dirty="0">
                <a:solidFill>
                  <a:srgbClr val="051AB3"/>
                </a:solidFill>
                <a:latin typeface="Arial Narrow" panose="020B0606020202030204" pitchFamily="34" charset="0"/>
                <a:ea typeface="黑体" panose="02010609060101010101" pitchFamily="49" charset="-122"/>
              </a:rPr>
              <a:t>按值传递对象的安全性较高，因为被调用函数无法访问原始对象。但如果要复制大对象，按值传递则可能降低性能。对象按引用传递时可以按指针或引用传递。按引用传递有性能优势，但安全性较低，因为被调用函数可以访问原始对象。按常量引用传递则既安全，又有性能上的优势。</a:t>
            </a:r>
          </a:p>
        </p:txBody>
      </p:sp>
      <p:pic>
        <p:nvPicPr>
          <p:cNvPr id="1228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009775"/>
            <a:ext cx="8890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885" name="Rectangle 4"/>
          <p:cNvSpPr>
            <a:spLocks noRot="1" noChangeArrowheads="1"/>
          </p:cNvSpPr>
          <p:nvPr/>
        </p:nvSpPr>
        <p:spPr bwMode="auto">
          <a:xfrm>
            <a:off x="76200" y="609600"/>
            <a:ext cx="899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Default Memberwise Assignment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3634"/>
                                        </p:tgtEl>
                                        <p:attrNameLst>
                                          <p:attrName>style.visibility</p:attrName>
                                        </p:attrNameLst>
                                      </p:cBhvr>
                                      <p:to>
                                        <p:strVal val="visible"/>
                                      </p:to>
                                    </p:set>
                                    <p:animEffect transition="in" filter="fade">
                                      <p:cBhvr>
                                        <p:cTn id="7" dur="2000"/>
                                        <p:tgtEl>
                                          <p:spTgt spid="453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BFA6FDE-74F6-436A-84D0-A93B92D13D62}" type="slidenum">
              <a:rPr lang="en-US" altLang="zh-CN" sz="1200" smtClean="0"/>
              <a:pPr>
                <a:spcAft>
                  <a:spcPct val="0"/>
                </a:spcAft>
                <a:buClrTx/>
                <a:buFontTx/>
                <a:buNone/>
              </a:pPr>
              <a:t>102</a:t>
            </a:fld>
            <a:endParaRPr lang="en-US" altLang="zh-CN" sz="1200" smtClean="0"/>
          </a:p>
        </p:txBody>
      </p:sp>
      <p:graphicFrame>
        <p:nvGraphicFramePr>
          <p:cNvPr id="123907" name="Object 4"/>
          <p:cNvGraphicFramePr>
            <a:graphicFrameLocks noChangeAspect="1"/>
          </p:cNvGraphicFramePr>
          <p:nvPr>
            <p:extLst>
              <p:ext uri="{D42A27DB-BD31-4B8C-83A1-F6EECF244321}">
                <p14:modId xmlns:p14="http://schemas.microsoft.com/office/powerpoint/2010/main" val="2711979052"/>
              </p:ext>
            </p:extLst>
          </p:nvPr>
        </p:nvGraphicFramePr>
        <p:xfrm>
          <a:off x="609600" y="990600"/>
          <a:ext cx="7056438" cy="4981575"/>
        </p:xfrm>
        <a:graphic>
          <a:graphicData uri="http://schemas.openxmlformats.org/presentationml/2006/ole">
            <mc:AlternateContent xmlns:mc="http://schemas.openxmlformats.org/markup-compatibility/2006">
              <mc:Choice xmlns:v="urn:schemas-microsoft-com:vml" Requires="v">
                <p:oleObj spid="_x0000_s123909" name="Document" r:id="rId3" imgW="7056048" imgH="4978575" progId="Word.Document.8">
                  <p:embed/>
                </p:oleObj>
              </mc:Choice>
              <mc:Fallback>
                <p:oleObj name="Document" r:id="rId3" imgW="7056048" imgH="497857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90600"/>
                        <a:ext cx="7056438" cy="498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4930E18-EAA0-4A9D-8B27-FB6FAA4F6EFF}" type="slidenum">
              <a:rPr lang="en-US" altLang="zh-CN" sz="1200" smtClean="0"/>
              <a:pPr>
                <a:spcAft>
                  <a:spcPct val="0"/>
                </a:spcAft>
                <a:buClrTx/>
                <a:buFontTx/>
                <a:buNone/>
              </a:pPr>
              <a:t>103</a:t>
            </a:fld>
            <a:endParaRPr lang="en-US" altLang="zh-CN" sz="1200" smtClean="0"/>
          </a:p>
        </p:txBody>
      </p:sp>
      <p:graphicFrame>
        <p:nvGraphicFramePr>
          <p:cNvPr id="124931" name="Object 4"/>
          <p:cNvGraphicFramePr>
            <a:graphicFrameLocks noChangeAspect="1"/>
          </p:cNvGraphicFramePr>
          <p:nvPr/>
        </p:nvGraphicFramePr>
        <p:xfrm>
          <a:off x="0" y="0"/>
          <a:ext cx="7078663" cy="4972050"/>
        </p:xfrm>
        <a:graphic>
          <a:graphicData uri="http://schemas.openxmlformats.org/presentationml/2006/ole">
            <mc:AlternateContent xmlns:mc="http://schemas.openxmlformats.org/markup-compatibility/2006">
              <mc:Choice xmlns:v="urn:schemas-microsoft-com:vml" Requires="v">
                <p:oleObj spid="_x0000_s124933" name="Document" r:id="rId3" imgW="7078146" imgH="4972448" progId="Word.Document.8">
                  <p:embed/>
                </p:oleObj>
              </mc:Choice>
              <mc:Fallback>
                <p:oleObj name="Document" r:id="rId3" imgW="7078146" imgH="497244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8663"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96AB7132-1796-423E-B4A4-C8DA2667553D}" type="slidenum">
              <a:rPr lang="en-US" altLang="zh-CN" sz="1200" smtClean="0"/>
              <a:pPr>
                <a:spcAft>
                  <a:spcPct val="0"/>
                </a:spcAft>
                <a:buClrTx/>
                <a:buFontTx/>
                <a:buNone/>
              </a:pPr>
              <a:t>104</a:t>
            </a:fld>
            <a:endParaRPr lang="en-US" altLang="zh-CN" sz="1200" smtClean="0"/>
          </a:p>
        </p:txBody>
      </p:sp>
      <p:graphicFrame>
        <p:nvGraphicFramePr>
          <p:cNvPr id="125955" name="Object 4"/>
          <p:cNvGraphicFramePr>
            <a:graphicFrameLocks noChangeAspect="1"/>
          </p:cNvGraphicFramePr>
          <p:nvPr/>
        </p:nvGraphicFramePr>
        <p:xfrm>
          <a:off x="0" y="0"/>
          <a:ext cx="7075488" cy="6591300"/>
        </p:xfrm>
        <a:graphic>
          <a:graphicData uri="http://schemas.openxmlformats.org/presentationml/2006/ole">
            <mc:AlternateContent xmlns:mc="http://schemas.openxmlformats.org/markup-compatibility/2006">
              <mc:Choice xmlns:v="urn:schemas-microsoft-com:vml" Requires="v">
                <p:oleObj spid="_x0000_s125963" name="Document" r:id="rId3" imgW="7074123" imgH="6592167" progId="Word.Document.8">
                  <p:embed/>
                </p:oleObj>
              </mc:Choice>
              <mc:Fallback>
                <p:oleObj name="Document" r:id="rId3" imgW="7074123" imgH="659216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59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2661" name="Text Box 5"/>
          <p:cNvSpPr txBox="1">
            <a:spLocks noChangeArrowheads="1"/>
          </p:cNvSpPr>
          <p:nvPr/>
        </p:nvSpPr>
        <p:spPr bwMode="auto">
          <a:xfrm>
            <a:off x="2743200" y="3200400"/>
            <a:ext cx="33274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Memberwise assignment assigns data members of </a:t>
            </a:r>
            <a:r>
              <a:rPr lang="en-US" altLang="zh-CN" sz="1600" b="1">
                <a:latin typeface="Courier New" panose="02070309020205020404" pitchFamily="49" charset="0"/>
                <a:cs typeface="Times New Roman" panose="02020603050405020304" pitchFamily="18" charset="0"/>
              </a:rPr>
              <a:t>date1</a:t>
            </a:r>
            <a:r>
              <a:rPr lang="en-US" altLang="zh-CN" sz="1600">
                <a:latin typeface="Times New Roman" panose="02020603050405020304" pitchFamily="18" charset="0"/>
                <a:cs typeface="Times New Roman" panose="02020603050405020304" pitchFamily="18" charset="0"/>
              </a:rPr>
              <a:t> to </a:t>
            </a:r>
            <a:r>
              <a:rPr lang="en-US" altLang="zh-CN" sz="1600" b="1">
                <a:latin typeface="Courier New" panose="02070309020205020404" pitchFamily="49" charset="0"/>
                <a:cs typeface="Times New Roman" panose="02020603050405020304" pitchFamily="18" charset="0"/>
              </a:rPr>
              <a:t>date2</a:t>
            </a:r>
          </a:p>
        </p:txBody>
      </p:sp>
      <p:sp>
        <p:nvSpPr>
          <p:cNvPr id="582662" name="Line 6"/>
          <p:cNvSpPr>
            <a:spLocks noChangeShapeType="1"/>
          </p:cNvSpPr>
          <p:nvPr/>
        </p:nvSpPr>
        <p:spPr bwMode="auto">
          <a:xfrm flipH="1">
            <a:off x="1192213" y="3657600"/>
            <a:ext cx="1550987" cy="347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82663" name="Line 7"/>
          <p:cNvSpPr>
            <a:spLocks noChangeShapeType="1"/>
          </p:cNvSpPr>
          <p:nvPr/>
        </p:nvSpPr>
        <p:spPr bwMode="auto">
          <a:xfrm flipH="1">
            <a:off x="1600200" y="5310188"/>
            <a:ext cx="3125788" cy="384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82664" name="Line 8"/>
          <p:cNvSpPr>
            <a:spLocks noChangeShapeType="1"/>
          </p:cNvSpPr>
          <p:nvPr/>
        </p:nvSpPr>
        <p:spPr bwMode="auto">
          <a:xfrm flipH="1">
            <a:off x="4191000" y="5310188"/>
            <a:ext cx="534988" cy="7858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82665" name="Text Box 9"/>
          <p:cNvSpPr txBox="1">
            <a:spLocks noChangeArrowheads="1"/>
          </p:cNvSpPr>
          <p:nvPr/>
        </p:nvSpPr>
        <p:spPr bwMode="auto">
          <a:xfrm>
            <a:off x="4725988" y="4927600"/>
            <a:ext cx="2062162"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b="1">
                <a:latin typeface="Courier New" panose="02070309020205020404" pitchFamily="49" charset="0"/>
                <a:cs typeface="Times New Roman" panose="02020603050405020304" pitchFamily="18" charset="0"/>
              </a:rPr>
              <a:t>date2</a:t>
            </a:r>
            <a:r>
              <a:rPr lang="en-US" altLang="zh-CN" sz="1600">
                <a:latin typeface="Times New Roman" panose="02020603050405020304" pitchFamily="18" charset="0"/>
                <a:cs typeface="Times New Roman" panose="02020603050405020304" pitchFamily="18" charset="0"/>
              </a:rPr>
              <a:t> now stores the same date as </a:t>
            </a:r>
            <a:r>
              <a:rPr lang="en-US" altLang="zh-CN" sz="1600" b="1">
                <a:latin typeface="Courier New" panose="02070309020205020404" pitchFamily="49" charset="0"/>
                <a:cs typeface="Times New Roman" panose="02020603050405020304" pitchFamily="18" charset="0"/>
              </a:rPr>
              <a:t>date1</a:t>
            </a:r>
            <a:r>
              <a:rPr lang="en-US" altLang="zh-CN" sz="1600">
                <a:latin typeface="Times New Roman" panose="02020603050405020304" pitchFamily="18" charset="0"/>
                <a:cs typeface="Times New Roman" panose="02020603050405020304" pitchFamily="18" charset="0"/>
              </a:rPr>
              <a:t> </a:t>
            </a:r>
            <a:endParaRPr lang="en-US" altLang="zh-CN" sz="1600">
              <a:latin typeface="Lucida Console" panose="020B0609040504020204" pitchFamily="49" charset="0"/>
              <a:cs typeface="Times New Roman" panose="02020603050405020304" pitchFamily="18" charset="0"/>
            </a:endParaRPr>
          </a:p>
        </p:txBody>
      </p:sp>
      <p:sp>
        <p:nvSpPr>
          <p:cNvPr id="125961" name="Text Box 10"/>
          <p:cNvSpPr txBox="1">
            <a:spLocks noChangeArrowheads="1"/>
          </p:cNvSpPr>
          <p:nvPr/>
        </p:nvSpPr>
        <p:spPr bwMode="black">
          <a:xfrm>
            <a:off x="7315200" y="30480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buFont typeface="Wingdings 2" panose="05020102010507070707" pitchFamily="18" charset="2"/>
              <a:buNone/>
            </a:pPr>
            <a:r>
              <a:rPr lang="en-US" altLang="zh-CN"/>
              <a:t>END</a:t>
            </a:r>
            <a:r>
              <a:rPr lang="zh-CN" altLang="en-US"/>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61"/>
                                        </p:tgtEl>
                                        <p:attrNameLst>
                                          <p:attrName>style.visibility</p:attrName>
                                        </p:attrNameLst>
                                      </p:cBhvr>
                                      <p:to>
                                        <p:strVal val="visible"/>
                                      </p:to>
                                    </p:set>
                                  </p:childTnLst>
                                  <p:subTnLst>
                                    <p:set>
                                      <p:cBhvr override="childStyle">
                                        <p:cTn dur="1" fill="hold" display="0" masterRel="nextClick" afterEffect="1"/>
                                        <p:tgtEl>
                                          <p:spTgt spid="58266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82662"/>
                                        </p:tgtEl>
                                        <p:attrNameLst>
                                          <p:attrName>style.visibility</p:attrName>
                                        </p:attrNameLst>
                                      </p:cBhvr>
                                      <p:to>
                                        <p:strVal val="visible"/>
                                      </p:to>
                                    </p:set>
                                  </p:childTnLst>
                                  <p:subTnLst>
                                    <p:set>
                                      <p:cBhvr override="childStyle">
                                        <p:cTn dur="1" fill="hold" display="0" masterRel="nextClick" afterEffect="1"/>
                                        <p:tgtEl>
                                          <p:spTgt spid="58266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2663"/>
                                        </p:tgtEl>
                                        <p:attrNameLst>
                                          <p:attrName>style.visibility</p:attrName>
                                        </p:attrNameLst>
                                      </p:cBhvr>
                                      <p:to>
                                        <p:strVal val="visible"/>
                                      </p:to>
                                    </p:set>
                                  </p:childTnLst>
                                  <p:subTnLst>
                                    <p:set>
                                      <p:cBhvr override="childStyle">
                                        <p:cTn dur="1" fill="hold" display="0" masterRel="nextClick" afterEffect="1"/>
                                        <p:tgtEl>
                                          <p:spTgt spid="58266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82664"/>
                                        </p:tgtEl>
                                        <p:attrNameLst>
                                          <p:attrName>style.visibility</p:attrName>
                                        </p:attrNameLst>
                                      </p:cBhvr>
                                      <p:to>
                                        <p:strVal val="visible"/>
                                      </p:to>
                                    </p:set>
                                  </p:childTnLst>
                                  <p:subTnLst>
                                    <p:set>
                                      <p:cBhvr override="childStyle">
                                        <p:cTn dur="1" fill="hold" display="0" masterRel="nextClick" afterEffect="1"/>
                                        <p:tgtEl>
                                          <p:spTgt spid="582664"/>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82665"/>
                                        </p:tgtEl>
                                        <p:attrNameLst>
                                          <p:attrName>style.visibility</p:attrName>
                                        </p:attrNameLst>
                                      </p:cBhvr>
                                      <p:to>
                                        <p:strVal val="visible"/>
                                      </p:to>
                                    </p:set>
                                  </p:childTnLst>
                                  <p:subTnLst>
                                    <p:set>
                                      <p:cBhvr override="childStyle">
                                        <p:cTn dur="1" fill="hold" display="0" masterRel="nextClick" afterEffect="1"/>
                                        <p:tgtEl>
                                          <p:spTgt spid="5826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nimBg="1"/>
      <p:bldP spid="582662" grpId="0" animBg="1"/>
      <p:bldP spid="582663" grpId="0" animBg="1"/>
      <p:bldP spid="582664" grpId="0" animBg="1"/>
      <p:bldP spid="58266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6"/>
          <p:cNvSpPr txBox="1">
            <a:spLocks noChangeArrowheads="1"/>
          </p:cNvSpPr>
          <p:nvPr/>
        </p:nvSpPr>
        <p:spPr bwMode="black">
          <a:xfrm>
            <a:off x="5029200" y="20574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eaLnBrk="1" hangingPunct="1">
              <a:spcBef>
                <a:spcPct val="50000"/>
              </a:spcBef>
              <a:buFont typeface="Wingdings 2" panose="05020102010507070707" pitchFamily="18" charset="2"/>
              <a:buNone/>
            </a:pPr>
            <a:r>
              <a:rPr lang="en-US" altLang="zh-CN" sz="4000">
                <a:latin typeface="Arial Black" panose="020B0A04020102020204" pitchFamily="34" charset="0"/>
              </a:rPr>
              <a:t>Thank you!</a:t>
            </a:r>
          </a:p>
        </p:txBody>
      </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5B64D6F-0108-42D2-9E3F-ECDDD5F561D5}" type="slidenum">
              <a:rPr lang="en-US" altLang="zh-CN" sz="1200" smtClean="0"/>
              <a:pPr>
                <a:spcAft>
                  <a:spcPct val="0"/>
                </a:spcAft>
                <a:buClrTx/>
                <a:buFontTx/>
                <a:buNone/>
              </a:pPr>
              <a:t>11</a:t>
            </a:fld>
            <a:endParaRPr lang="en-US" altLang="zh-CN" sz="1200" smtClean="0"/>
          </a:p>
        </p:txBody>
      </p:sp>
      <p:sp>
        <p:nvSpPr>
          <p:cNvPr id="16387" name="Text Box 2"/>
          <p:cNvSpPr txBox="1">
            <a:spLocks noChangeArrowheads="1"/>
          </p:cNvSpPr>
          <p:nvPr/>
        </p:nvSpPr>
        <p:spPr bwMode="auto">
          <a:xfrm>
            <a:off x="609600" y="1143000"/>
            <a:ext cx="76962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4688">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30000"/>
              </a:lnSpc>
              <a:spcBef>
                <a:spcPct val="50000"/>
              </a:spcBef>
              <a:spcAft>
                <a:spcPct val="0"/>
              </a:spcAft>
              <a:buClrTx/>
              <a:buFontTx/>
              <a:buNone/>
            </a:pPr>
            <a:r>
              <a:rPr kumimoji="1" lang="zh-CN" altLang="en-US" sz="2800" dirty="0">
                <a:latin typeface="微软雅黑" panose="020B0503020204020204" pitchFamily="34" charset="-122"/>
                <a:ea typeface="微软雅黑" panose="020B0503020204020204" pitchFamily="34" charset="-122"/>
              </a:rPr>
              <a:t>由于在定义函数时，指定它为内联函数，因此，编译系统在遇到函数调用</a:t>
            </a:r>
            <a:r>
              <a:rPr kumimoji="1" lang="en-US" altLang="zh-CN" sz="2800" dirty="0">
                <a:latin typeface="微软雅黑" panose="020B0503020204020204" pitchFamily="34" charset="-122"/>
                <a:ea typeface="微软雅黑" panose="020B0503020204020204" pitchFamily="34" charset="-122"/>
              </a:rPr>
              <a:t>max(10,20,30)</a:t>
            </a:r>
            <a:r>
              <a:rPr kumimoji="1" lang="zh-CN" altLang="en-US" sz="2800" dirty="0">
                <a:latin typeface="微软雅黑" panose="020B0503020204020204" pitchFamily="34" charset="-122"/>
                <a:ea typeface="微软雅黑" panose="020B0503020204020204" pitchFamily="34" charset="-122"/>
              </a:rPr>
              <a:t>时，就用</a:t>
            </a:r>
            <a:r>
              <a:rPr kumimoji="1" lang="en-US" altLang="zh-CN" sz="2800" dirty="0">
                <a:latin typeface="微软雅黑" panose="020B0503020204020204" pitchFamily="34" charset="-122"/>
                <a:ea typeface="微软雅黑" panose="020B0503020204020204" pitchFamily="34" charset="-122"/>
              </a:rPr>
              <a:t>max( )</a:t>
            </a:r>
            <a:r>
              <a:rPr kumimoji="1" lang="zh-CN" altLang="en-US" sz="2800" dirty="0">
                <a:latin typeface="微软雅黑" panose="020B0503020204020204" pitchFamily="34" charset="-122"/>
                <a:ea typeface="微软雅黑" panose="020B0503020204020204" pitchFamily="34" charset="-122"/>
              </a:rPr>
              <a:t>函数体内的代码代替</a:t>
            </a:r>
            <a:r>
              <a:rPr kumimoji="1" lang="en-US" altLang="zh-CN" sz="2800" dirty="0">
                <a:latin typeface="微软雅黑" panose="020B0503020204020204" pitchFamily="34" charset="-122"/>
                <a:ea typeface="微软雅黑" panose="020B0503020204020204" pitchFamily="34" charset="-122"/>
              </a:rPr>
              <a:t>max(10,20,30)</a:t>
            </a:r>
            <a:r>
              <a:rPr kumimoji="1" lang="zh-CN" altLang="en-US" sz="2800" dirty="0">
                <a:latin typeface="微软雅黑" panose="020B0503020204020204" pitchFamily="34" charset="-122"/>
                <a:ea typeface="微软雅黑" panose="020B0503020204020204" pitchFamily="34" charset="-122"/>
              </a:rPr>
              <a:t>，同时将实参代替形参。</a:t>
            </a:r>
            <a:endParaRPr kumimoji="1" lang="zh-CN" altLang="en-US" sz="2800"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90625FF-1BD8-40DE-A15E-AEB27F33D7E0}" type="slidenum">
              <a:rPr lang="en-US" altLang="zh-CN" sz="1200" smtClean="0"/>
              <a:pPr>
                <a:spcAft>
                  <a:spcPct val="0"/>
                </a:spcAft>
                <a:buClrTx/>
                <a:buFontTx/>
                <a:buNone/>
              </a:pPr>
              <a:t>12</a:t>
            </a:fld>
            <a:endParaRPr lang="en-US" altLang="zh-CN" sz="1200" smtClean="0"/>
          </a:p>
        </p:txBody>
      </p:sp>
      <p:sp>
        <p:nvSpPr>
          <p:cNvPr id="17411" name="Rectangle 2"/>
          <p:cNvSpPr>
            <a:spLocks noChangeArrowheads="1"/>
          </p:cNvSpPr>
          <p:nvPr/>
        </p:nvSpPr>
        <p:spPr bwMode="auto">
          <a:xfrm>
            <a:off x="838200" y="1524000"/>
            <a:ext cx="7391400" cy="3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7825" indent="-377825">
              <a:spcAft>
                <a:spcPct val="20000"/>
              </a:spcAft>
              <a:buClr>
                <a:schemeClr val="hlink"/>
              </a:buClr>
              <a:buFont typeface="Wingdings" panose="05000000000000000000" pitchFamily="2" charset="2"/>
              <a:buChar char="l"/>
              <a:tabLst>
                <a:tab pos="476250" algn="l"/>
              </a:tabLst>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tabLst>
                <a:tab pos="476250" algn="l"/>
              </a:tabLst>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tabLst>
                <a:tab pos="476250" algn="l"/>
              </a:tabLst>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tabLst>
                <a:tab pos="476250" algn="l"/>
              </a:tabLst>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tabLst>
                <a:tab pos="476250" algn="l"/>
              </a:tabLst>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tabLst>
                <a:tab pos="476250" algn="l"/>
              </a:tabLst>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tabLst>
                <a:tab pos="476250" algn="l"/>
              </a:tabLst>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tabLst>
                <a:tab pos="476250" algn="l"/>
              </a:tabLst>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tabLst>
                <a:tab pos="476250" algn="l"/>
              </a:tabLst>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30000"/>
              </a:lnSpc>
              <a:spcBef>
                <a:spcPct val="50000"/>
              </a:spcBef>
              <a:spcAft>
                <a:spcPct val="0"/>
              </a:spcAft>
              <a:buClrTx/>
              <a:buFontTx/>
              <a:buNone/>
            </a:pPr>
            <a:r>
              <a:rPr kumimoji="1" lang="en-US" altLang="zh-CN" dirty="0">
                <a:latin typeface="黑体" panose="02010609060101010101" pitchFamily="49" charset="-122"/>
                <a:ea typeface="黑体" panose="02010609060101010101" pitchFamily="49" charset="-122"/>
              </a:rPr>
              <a:t>1.</a:t>
            </a:r>
            <a:r>
              <a:rPr kumimoji="1" lang="zh-CN" altLang="en-US" dirty="0">
                <a:latin typeface="黑体" panose="02010609060101010101" pitchFamily="49" charset="-122"/>
                <a:ea typeface="黑体" panose="02010609060101010101" pitchFamily="49" charset="-122"/>
              </a:rPr>
              <a:t>内联函数告诉编译器，用函数体代码替换源代码中的每一个内联函数调用。</a:t>
            </a:r>
          </a:p>
          <a:p>
            <a:pPr algn="just" eaLnBrk="1" hangingPunct="1">
              <a:lnSpc>
                <a:spcPct val="130000"/>
              </a:lnSpc>
              <a:spcBef>
                <a:spcPct val="50000"/>
              </a:spcBef>
              <a:spcAft>
                <a:spcPct val="0"/>
              </a:spcAft>
              <a:buClrTx/>
              <a:buFontTx/>
              <a:buNone/>
            </a:pPr>
            <a:r>
              <a:rPr kumimoji="1" lang="en-US" altLang="zh-CN" dirty="0">
                <a:latin typeface="黑体" panose="02010609060101010101" pitchFamily="49" charset="-122"/>
                <a:ea typeface="黑体" panose="02010609060101010101" pitchFamily="49" charset="-122"/>
              </a:rPr>
              <a:t>2.</a:t>
            </a:r>
            <a:r>
              <a:rPr kumimoji="1" lang="zh-CN" altLang="en-US" dirty="0">
                <a:latin typeface="黑体" panose="02010609060101010101" pitchFamily="49" charset="-122"/>
                <a:ea typeface="黑体" panose="02010609060101010101" pitchFamily="49" charset="-122"/>
              </a:rPr>
              <a:t>内联函数执行较快，因为处理器时间没有浪费在函数的跳转、执行和值的返回上。但内联函数增加了目标程序的长度，因此，</a:t>
            </a:r>
            <a:r>
              <a:rPr kumimoji="1" lang="en-US" altLang="zh-CN" dirty="0">
                <a:latin typeface="黑体" panose="02010609060101010101" pitchFamily="49" charset="-122"/>
                <a:ea typeface="黑体" panose="02010609060101010101" pitchFamily="49" charset="-122"/>
              </a:rPr>
              <a:t>inline</a:t>
            </a:r>
            <a:r>
              <a:rPr kumimoji="1" lang="zh-CN" altLang="en-US" dirty="0">
                <a:latin typeface="黑体" panose="02010609060101010101" pitchFamily="49" charset="-122"/>
                <a:ea typeface="黑体" panose="02010609060101010101" pitchFamily="49" charset="-122"/>
              </a:rPr>
              <a:t>限定符应该只用于经常使用的</a:t>
            </a:r>
            <a:r>
              <a:rPr kumimoji="1" lang="zh-CN" altLang="en-US" u="sng" dirty="0">
                <a:solidFill>
                  <a:srgbClr val="FF0066"/>
                </a:solidFill>
                <a:latin typeface="黑体" panose="02010609060101010101" pitchFamily="49" charset="-122"/>
                <a:ea typeface="黑体" panose="02010609060101010101" pitchFamily="49" charset="-122"/>
              </a:rPr>
              <a:t>小函数</a:t>
            </a:r>
            <a:r>
              <a:rPr kumimoji="1" lang="zh-CN" altLang="en-US" dirty="0">
                <a:solidFill>
                  <a:srgbClr val="FF0066"/>
                </a:solidFill>
                <a:latin typeface="黑体" panose="02010609060101010101" pitchFamily="49" charset="-122"/>
                <a:ea typeface="黑体" panose="02010609060101010101" pitchFamily="49" charset="-122"/>
              </a:rPr>
              <a:t>。</a:t>
            </a:r>
            <a:endParaRPr kumimoji="1" lang="zh-CN" altLang="en-US" dirty="0">
              <a:latin typeface="黑体" panose="02010609060101010101" pitchFamily="49" charset="-122"/>
              <a:ea typeface="黑体" panose="02010609060101010101" pitchFamily="49" charset="-122"/>
            </a:endParaRPr>
          </a:p>
        </p:txBody>
      </p:sp>
      <p:sp>
        <p:nvSpPr>
          <p:cNvPr id="17412" name="Rectangle 3"/>
          <p:cNvSpPr>
            <a:spLocks noGrp="1" noChangeArrowheads="1"/>
          </p:cNvSpPr>
          <p:nvPr>
            <p:ph type="title" idx="4294967295"/>
          </p:nvPr>
        </p:nvSpPr>
        <p:spPr>
          <a:xfrm>
            <a:off x="838200" y="838200"/>
            <a:ext cx="1498600" cy="528638"/>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2800" b="0" smtClean="0">
                <a:solidFill>
                  <a:schemeClr val="tx1"/>
                </a:solidFill>
                <a:latin typeface="微软雅黑" panose="020B0503020204020204" pitchFamily="34" charset="-122"/>
                <a:ea typeface="微软雅黑" panose="020B0503020204020204" pitchFamily="34" charset="-122"/>
              </a:rPr>
              <a:t>说明：</a:t>
            </a:r>
            <a:endParaRPr lang="zh-CN" altLang="en-US" sz="2800" smtClean="0">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125C9BC-7755-49D7-B71B-94D9211DF3E1}" type="slidenum">
              <a:rPr lang="en-US" altLang="zh-CN" sz="1200" smtClean="0"/>
              <a:pPr>
                <a:spcAft>
                  <a:spcPct val="0"/>
                </a:spcAft>
                <a:buClrTx/>
                <a:buFontTx/>
                <a:buNone/>
              </a:pPr>
              <a:t>13</a:t>
            </a:fld>
            <a:endParaRPr lang="en-US" altLang="zh-CN" sz="1200" smtClean="0"/>
          </a:p>
        </p:txBody>
      </p:sp>
      <p:sp>
        <p:nvSpPr>
          <p:cNvPr id="19459" name="Rectangle 2"/>
          <p:cNvSpPr>
            <a:spLocks noGrp="1" noChangeArrowheads="1"/>
          </p:cNvSpPr>
          <p:nvPr>
            <p:ph type="body" idx="1"/>
          </p:nvPr>
        </p:nvSpPr>
        <p:spPr>
          <a:xfrm>
            <a:off x="381000" y="838200"/>
            <a:ext cx="8610600" cy="1981200"/>
          </a:xfrm>
        </p:spPr>
        <p:txBody>
          <a:bodyPr/>
          <a:lstStyle/>
          <a:p>
            <a:pPr eaLnBrk="1" hangingPunct="1"/>
            <a:r>
              <a:rPr lang="zh-CN" altLang="en-US" dirty="0" smtClean="0">
                <a:latin typeface="黑体" panose="02010609060101010101" pitchFamily="49" charset="-122"/>
                <a:ea typeface="黑体" panose="02010609060101010101" pitchFamily="49" charset="-122"/>
              </a:rPr>
              <a:t>设定内联函数的方法</a:t>
            </a:r>
          </a:p>
          <a:p>
            <a:pPr lvl="1" eaLnBrk="1" hangingPunct="1"/>
            <a:r>
              <a:rPr lang="zh-CN" altLang="en-US" dirty="0" smtClean="0">
                <a:latin typeface="黑体" panose="02010609060101010101" pitchFamily="49" charset="-122"/>
                <a:ea typeface="黑体" panose="02010609060101010101" pitchFamily="49" charset="-122"/>
              </a:rPr>
              <a:t>在类定义体内实现的成员函数</a:t>
            </a:r>
          </a:p>
          <a:p>
            <a:pPr lvl="1" eaLnBrk="1" hangingPunct="1"/>
            <a:r>
              <a:rPr lang="zh-CN" altLang="en-US" dirty="0" smtClean="0">
                <a:latin typeface="黑体" panose="02010609060101010101" pitchFamily="49" charset="-122"/>
                <a:ea typeface="黑体" panose="02010609060101010101" pitchFamily="49" charset="-122"/>
              </a:rPr>
              <a:t>显式使用</a:t>
            </a:r>
            <a:r>
              <a:rPr lang="zh-CN" altLang="en-US" dirty="0" smtClean="0">
                <a:solidFill>
                  <a:srgbClr val="FF0000"/>
                </a:solidFill>
                <a:latin typeface="黑体" panose="02010609060101010101" pitchFamily="49" charset="-122"/>
                <a:ea typeface="黑体" panose="02010609060101010101" pitchFamily="49" charset="-122"/>
              </a:rPr>
              <a:t>关键字</a:t>
            </a:r>
            <a:r>
              <a:rPr lang="en-US" altLang="zh-CN" dirty="0" smtClean="0">
                <a:solidFill>
                  <a:srgbClr val="FF0000"/>
                </a:solidFill>
                <a:latin typeface="黑体" panose="02010609060101010101" pitchFamily="49" charset="-122"/>
                <a:ea typeface="黑体" panose="02010609060101010101" pitchFamily="49" charset="-122"/>
              </a:rPr>
              <a:t>inline</a:t>
            </a:r>
            <a:r>
              <a:rPr lang="zh-CN" altLang="en-US" dirty="0" smtClean="0">
                <a:latin typeface="黑体" panose="02010609060101010101" pitchFamily="49" charset="-122"/>
                <a:ea typeface="黑体" panose="02010609060101010101" pitchFamily="49" charset="-122"/>
              </a:rPr>
              <a:t>指定定义在类定义体外的成员函数</a:t>
            </a:r>
          </a:p>
          <a:p>
            <a:pPr lvl="2" eaLnBrk="1" hangingPunct="1"/>
            <a:r>
              <a:rPr lang="zh-CN" altLang="en-US" dirty="0" smtClean="0">
                <a:latin typeface="黑体" panose="02010609060101010101" pitchFamily="49" charset="-122"/>
                <a:ea typeface="黑体" panose="02010609060101010101" pitchFamily="49" charset="-122"/>
              </a:rPr>
              <a:t>关键字</a:t>
            </a:r>
            <a:r>
              <a:rPr lang="en-US" altLang="zh-CN" dirty="0" smtClean="0">
                <a:latin typeface="黑体" panose="02010609060101010101" pitchFamily="49" charset="-122"/>
                <a:ea typeface="黑体" panose="02010609060101010101" pitchFamily="49" charset="-122"/>
              </a:rPr>
              <a:t>inline</a:t>
            </a:r>
            <a:r>
              <a:rPr lang="zh-CN" altLang="en-US" dirty="0" smtClean="0">
                <a:latin typeface="黑体" panose="02010609060101010101" pitchFamily="49" charset="-122"/>
                <a:ea typeface="黑体" panose="02010609060101010101" pitchFamily="49" charset="-122"/>
              </a:rPr>
              <a:t>必须与函数定义体放在一起才能使函数成为内联，</a:t>
            </a:r>
            <a:r>
              <a:rPr lang="zh-CN" altLang="en-US" dirty="0" smtClean="0">
                <a:solidFill>
                  <a:srgbClr val="FF3300"/>
                </a:solidFill>
                <a:latin typeface="黑体" panose="02010609060101010101" pitchFamily="49" charset="-122"/>
                <a:ea typeface="黑体" panose="02010609060101010101" pitchFamily="49" charset="-122"/>
              </a:rPr>
              <a:t>仅将</a:t>
            </a:r>
            <a:r>
              <a:rPr lang="en-US" altLang="zh-CN" dirty="0" smtClean="0">
                <a:solidFill>
                  <a:srgbClr val="FF3300"/>
                </a:solidFill>
                <a:latin typeface="黑体" panose="02010609060101010101" pitchFamily="49" charset="-122"/>
                <a:ea typeface="黑体" panose="02010609060101010101" pitchFamily="49" charset="-122"/>
              </a:rPr>
              <a:t>inline</a:t>
            </a:r>
            <a:r>
              <a:rPr lang="zh-CN" altLang="en-US" dirty="0" smtClean="0">
                <a:solidFill>
                  <a:srgbClr val="FF3300"/>
                </a:solidFill>
                <a:latin typeface="黑体" panose="02010609060101010101" pitchFamily="49" charset="-122"/>
                <a:ea typeface="黑体" panose="02010609060101010101" pitchFamily="49" charset="-122"/>
              </a:rPr>
              <a:t>放在函数声明前面不起任何作用</a:t>
            </a:r>
            <a:r>
              <a:rPr lang="zh-CN" altLang="en-US" dirty="0" smtClean="0">
                <a:latin typeface="黑体" panose="02010609060101010101" pitchFamily="49" charset="-122"/>
                <a:ea typeface="黑体" panose="02010609060101010101" pitchFamily="49" charset="-122"/>
              </a:rPr>
              <a:t> </a:t>
            </a:r>
          </a:p>
        </p:txBody>
      </p:sp>
      <p:sp>
        <p:nvSpPr>
          <p:cNvPr id="19460" name="Rectangle 3"/>
          <p:cNvSpPr>
            <a:spLocks noChangeArrowheads="1"/>
          </p:cNvSpPr>
          <p:nvPr/>
        </p:nvSpPr>
        <p:spPr bwMode="auto">
          <a:xfrm>
            <a:off x="533400" y="3009900"/>
            <a:ext cx="3717925"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25000"/>
              </a:spcAft>
              <a:buClr>
                <a:schemeClr val="tx1"/>
              </a:buClr>
              <a:buFontTx/>
              <a:buNone/>
            </a:pPr>
            <a:r>
              <a:rPr lang="en-US" altLang="zh-CN" sz="2000" b="1">
                <a:solidFill>
                  <a:srgbClr val="0000FF"/>
                </a:solidFill>
                <a:ea typeface="Times New Roman" panose="02020603050405020304" pitchFamily="18" charset="0"/>
                <a:cs typeface="AGaramond" pitchFamily="18" charset="0"/>
              </a:rPr>
              <a:t>class A</a:t>
            </a:r>
          </a:p>
          <a:p>
            <a:pPr eaLnBrk="1" hangingPunct="1">
              <a:spcAft>
                <a:spcPct val="25000"/>
              </a:spcAft>
              <a:buClr>
                <a:schemeClr val="tx1"/>
              </a:buClr>
              <a:buFontTx/>
              <a:buNone/>
            </a:pPr>
            <a:r>
              <a:rPr lang="en-US" altLang="zh-CN" sz="2000" b="1">
                <a:solidFill>
                  <a:srgbClr val="0000FF"/>
                </a:solidFill>
                <a:ea typeface="Times New Roman" panose="02020603050405020304" pitchFamily="18" charset="0"/>
                <a:cs typeface="AGaramond" pitchFamily="18" charset="0"/>
              </a:rPr>
              <a:t> {</a:t>
            </a:r>
          </a:p>
          <a:p>
            <a:pPr eaLnBrk="1" hangingPunct="1">
              <a:spcAft>
                <a:spcPct val="25000"/>
              </a:spcAft>
              <a:buClr>
                <a:schemeClr val="tx1"/>
              </a:buClr>
              <a:buFontTx/>
              <a:buNone/>
            </a:pPr>
            <a:r>
              <a:rPr lang="en-US" altLang="zh-CN" sz="2000" b="1">
                <a:solidFill>
                  <a:srgbClr val="0000FF"/>
                </a:solidFill>
                <a:ea typeface="Times New Roman" panose="02020603050405020304" pitchFamily="18" charset="0"/>
                <a:cs typeface="AGaramond" pitchFamily="18" charset="0"/>
              </a:rPr>
              <a:t>public:</a:t>
            </a:r>
          </a:p>
          <a:p>
            <a:pPr eaLnBrk="1" hangingPunct="1">
              <a:spcAft>
                <a:spcPct val="25000"/>
              </a:spcAft>
              <a:buClr>
                <a:schemeClr val="tx1"/>
              </a:buClr>
              <a:buFontTx/>
              <a:buNone/>
            </a:pPr>
            <a:r>
              <a:rPr lang="en-US" altLang="zh-CN" sz="2000" b="1">
                <a:solidFill>
                  <a:srgbClr val="0000FF"/>
                </a:solidFill>
                <a:ea typeface="Times New Roman" panose="02020603050405020304" pitchFamily="18" charset="0"/>
                <a:cs typeface="AGaramond" pitchFamily="18" charset="0"/>
              </a:rPr>
              <a:t>     </a:t>
            </a:r>
            <a:r>
              <a:rPr lang="en-US" altLang="zh-CN" sz="2000" b="1">
                <a:solidFill>
                  <a:srgbClr val="FF3300"/>
                </a:solidFill>
                <a:ea typeface="Times New Roman" panose="02020603050405020304" pitchFamily="18" charset="0"/>
                <a:cs typeface="AGaramond" pitchFamily="18" charset="0"/>
              </a:rPr>
              <a:t>void Foo(int x, int y)</a:t>
            </a:r>
          </a:p>
          <a:p>
            <a:pPr eaLnBrk="1" hangingPunct="1">
              <a:spcAft>
                <a:spcPct val="25000"/>
              </a:spcAft>
              <a:buClr>
                <a:schemeClr val="tx1"/>
              </a:buClr>
              <a:buFontTx/>
              <a:buNone/>
            </a:pPr>
            <a:r>
              <a:rPr lang="en-US" altLang="zh-CN" sz="2000" b="1">
                <a:solidFill>
                  <a:srgbClr val="FF3300"/>
                </a:solidFill>
                <a:ea typeface="Times New Roman" panose="02020603050405020304" pitchFamily="18" charset="0"/>
                <a:cs typeface="AGaramond" pitchFamily="18" charset="0"/>
              </a:rPr>
              <a:t>	 { … }    </a:t>
            </a:r>
          </a:p>
          <a:p>
            <a:pPr eaLnBrk="1" hangingPunct="1">
              <a:spcAft>
                <a:spcPct val="25000"/>
              </a:spcAft>
              <a:buClr>
                <a:schemeClr val="tx1"/>
              </a:buClr>
              <a:buFontTx/>
              <a:buNone/>
            </a:pPr>
            <a:r>
              <a:rPr lang="en-US" altLang="zh-CN" sz="2000" b="1">
                <a:solidFill>
                  <a:srgbClr val="FF3300"/>
                </a:solidFill>
                <a:ea typeface="Times New Roman" panose="02020603050405020304" pitchFamily="18" charset="0"/>
                <a:cs typeface="AGaramond" pitchFamily="18" charset="0"/>
              </a:rPr>
              <a:t>           // </a:t>
            </a:r>
            <a:r>
              <a:rPr lang="zh-CN" altLang="en-US" sz="2000" b="1">
                <a:solidFill>
                  <a:srgbClr val="FF3300"/>
                </a:solidFill>
                <a:ea typeface="Times New Roman" panose="02020603050405020304" pitchFamily="18" charset="0"/>
                <a:cs typeface="AGaramond" pitchFamily="18" charset="0"/>
              </a:rPr>
              <a:t>自动地成为内联函数</a:t>
            </a:r>
          </a:p>
          <a:p>
            <a:pPr eaLnBrk="1" hangingPunct="1">
              <a:spcAft>
                <a:spcPct val="25000"/>
              </a:spcAft>
              <a:buClr>
                <a:schemeClr val="tx1"/>
              </a:buClr>
              <a:buFontTx/>
              <a:buNone/>
            </a:pPr>
            <a:r>
              <a:rPr lang="zh-CN" altLang="en-US" sz="2000" b="1">
                <a:solidFill>
                  <a:srgbClr val="0000FF"/>
                </a:solidFill>
                <a:ea typeface="Times New Roman" panose="02020603050405020304" pitchFamily="18" charset="0"/>
                <a:cs typeface="AGaramond" pitchFamily="18" charset="0"/>
              </a:rPr>
              <a:t> </a:t>
            </a:r>
            <a:r>
              <a:rPr lang="en-US" altLang="zh-CN" sz="2000" b="1">
                <a:solidFill>
                  <a:srgbClr val="0000FF"/>
                </a:solidFill>
                <a:ea typeface="Times New Roman" panose="02020603050405020304" pitchFamily="18" charset="0"/>
                <a:cs typeface="AGaramond" pitchFamily="18" charset="0"/>
              </a:rPr>
              <a:t>}</a:t>
            </a:r>
            <a:r>
              <a:rPr lang="zh-CN" altLang="en-US" sz="2000" b="1">
                <a:solidFill>
                  <a:srgbClr val="0000FF"/>
                </a:solidFill>
                <a:ea typeface="Times New Roman" panose="02020603050405020304" pitchFamily="18" charset="0"/>
                <a:cs typeface="AGaramond" pitchFamily="18" charset="0"/>
              </a:rPr>
              <a:t>；</a:t>
            </a:r>
          </a:p>
        </p:txBody>
      </p:sp>
      <p:sp>
        <p:nvSpPr>
          <p:cNvPr id="19461" name="Rectangle 4"/>
          <p:cNvSpPr>
            <a:spLocks noChangeArrowheads="1"/>
          </p:cNvSpPr>
          <p:nvPr/>
        </p:nvSpPr>
        <p:spPr bwMode="auto">
          <a:xfrm>
            <a:off x="4724400" y="3328988"/>
            <a:ext cx="4197350" cy="27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25000"/>
              </a:spcAft>
              <a:buClr>
                <a:schemeClr val="tx1"/>
              </a:buClr>
              <a:buFontTx/>
              <a:buNone/>
            </a:pPr>
            <a:r>
              <a:rPr lang="en-US" altLang="zh-CN" sz="1800" b="1">
                <a:solidFill>
                  <a:srgbClr val="0000FF"/>
                </a:solidFill>
                <a:ea typeface="Times New Roman" panose="02020603050405020304" pitchFamily="18" charset="0"/>
                <a:cs typeface="AGaramond" pitchFamily="18" charset="0"/>
              </a:rPr>
              <a:t>class A</a:t>
            </a:r>
          </a:p>
          <a:p>
            <a:pPr eaLnBrk="1" hangingPunct="1">
              <a:spcAft>
                <a:spcPct val="25000"/>
              </a:spcAft>
              <a:buClr>
                <a:schemeClr val="tx1"/>
              </a:buClr>
              <a:buFontTx/>
              <a:buNone/>
            </a:pPr>
            <a:r>
              <a:rPr lang="en-US" altLang="zh-CN" sz="1800" b="1">
                <a:solidFill>
                  <a:srgbClr val="0000FF"/>
                </a:solidFill>
                <a:ea typeface="Times New Roman" panose="02020603050405020304" pitchFamily="18" charset="0"/>
                <a:cs typeface="AGaramond" pitchFamily="18" charset="0"/>
              </a:rPr>
              <a:t> {</a:t>
            </a:r>
          </a:p>
          <a:p>
            <a:pPr eaLnBrk="1" hangingPunct="1">
              <a:spcAft>
                <a:spcPct val="25000"/>
              </a:spcAft>
              <a:buClr>
                <a:schemeClr val="tx1"/>
              </a:buClr>
              <a:buFontTx/>
              <a:buNone/>
            </a:pPr>
            <a:r>
              <a:rPr lang="en-US" altLang="zh-CN" sz="1800" b="1">
                <a:solidFill>
                  <a:srgbClr val="0000FF"/>
                </a:solidFill>
                <a:ea typeface="Times New Roman" panose="02020603050405020304" pitchFamily="18" charset="0"/>
                <a:cs typeface="AGaramond" pitchFamily="18" charset="0"/>
              </a:rPr>
              <a:t>public:</a:t>
            </a:r>
          </a:p>
          <a:p>
            <a:pPr eaLnBrk="1" hangingPunct="1">
              <a:spcAft>
                <a:spcPct val="25000"/>
              </a:spcAft>
              <a:buClr>
                <a:schemeClr val="tx1"/>
              </a:buClr>
              <a:buFontTx/>
              <a:buNone/>
            </a:pPr>
            <a:r>
              <a:rPr lang="en-US" altLang="zh-CN" sz="1800" b="1">
                <a:solidFill>
                  <a:srgbClr val="0000FF"/>
                </a:solidFill>
                <a:ea typeface="Times New Roman" panose="02020603050405020304" pitchFamily="18" charset="0"/>
                <a:cs typeface="AGaramond" pitchFamily="18" charset="0"/>
              </a:rPr>
              <a:t>        </a:t>
            </a:r>
            <a:r>
              <a:rPr lang="en-US" altLang="zh-CN" sz="1800" b="1">
                <a:solidFill>
                  <a:srgbClr val="FF3300"/>
                </a:solidFill>
                <a:ea typeface="Times New Roman" panose="02020603050405020304" pitchFamily="18" charset="0"/>
                <a:cs typeface="AGaramond" pitchFamily="18" charset="0"/>
              </a:rPr>
              <a:t>void Foo(int x, int y)</a:t>
            </a:r>
            <a:r>
              <a:rPr lang="zh-CN" altLang="en-US" sz="1800" b="1">
                <a:solidFill>
                  <a:srgbClr val="FF3300"/>
                </a:solidFill>
                <a:ea typeface="Times New Roman" panose="02020603050405020304" pitchFamily="18" charset="0"/>
                <a:cs typeface="AGaramond" pitchFamily="18" charset="0"/>
              </a:rPr>
              <a:t>； </a:t>
            </a:r>
          </a:p>
          <a:p>
            <a:pPr eaLnBrk="1" hangingPunct="1">
              <a:spcAft>
                <a:spcPct val="25000"/>
              </a:spcAft>
              <a:buClr>
                <a:schemeClr val="tx1"/>
              </a:buClr>
              <a:buFontTx/>
              <a:buNone/>
            </a:pPr>
            <a:r>
              <a:rPr lang="zh-CN" altLang="en-US" sz="1800" b="1">
                <a:solidFill>
                  <a:srgbClr val="0000FF"/>
                </a:solidFill>
                <a:ea typeface="Times New Roman" panose="02020603050405020304" pitchFamily="18" charset="0"/>
                <a:cs typeface="AGaramond" pitchFamily="18" charset="0"/>
              </a:rPr>
              <a:t> </a:t>
            </a:r>
            <a:r>
              <a:rPr lang="en-US" altLang="zh-CN" sz="1800" b="1">
                <a:solidFill>
                  <a:srgbClr val="0000FF"/>
                </a:solidFill>
                <a:ea typeface="Times New Roman" panose="02020603050405020304" pitchFamily="18" charset="0"/>
                <a:cs typeface="AGaramond" pitchFamily="18" charset="0"/>
              </a:rPr>
              <a:t>}</a:t>
            </a:r>
            <a:r>
              <a:rPr lang="zh-CN" altLang="en-US" sz="1800" b="1">
                <a:solidFill>
                  <a:srgbClr val="0000FF"/>
                </a:solidFill>
                <a:ea typeface="Times New Roman" panose="02020603050405020304" pitchFamily="18" charset="0"/>
                <a:cs typeface="AGaramond" pitchFamily="18" charset="0"/>
              </a:rPr>
              <a:t>；</a:t>
            </a:r>
          </a:p>
          <a:p>
            <a:pPr eaLnBrk="1" hangingPunct="1">
              <a:spcAft>
                <a:spcPct val="25000"/>
              </a:spcAft>
              <a:buClr>
                <a:schemeClr val="tx1"/>
              </a:buClr>
              <a:buFontTx/>
              <a:buNone/>
            </a:pPr>
            <a:r>
              <a:rPr lang="zh-CN" altLang="en-US" sz="1800" b="1">
                <a:solidFill>
                  <a:srgbClr val="0000FF"/>
                </a:solidFill>
                <a:ea typeface="Times New Roman" panose="02020603050405020304" pitchFamily="18" charset="0"/>
                <a:cs typeface="AGaramond" pitchFamily="18" charset="0"/>
              </a:rPr>
              <a:t> </a:t>
            </a:r>
          </a:p>
          <a:p>
            <a:pPr eaLnBrk="1" hangingPunct="1">
              <a:spcAft>
                <a:spcPct val="25000"/>
              </a:spcAft>
              <a:buClr>
                <a:schemeClr val="tx1"/>
              </a:buClr>
              <a:buFontTx/>
              <a:buNone/>
            </a:pPr>
            <a:r>
              <a:rPr lang="en-US" altLang="zh-CN" sz="1800" b="1">
                <a:solidFill>
                  <a:srgbClr val="9933FF"/>
                </a:solidFill>
                <a:ea typeface="Times New Roman" panose="02020603050405020304" pitchFamily="18" charset="0"/>
                <a:cs typeface="AGaramond" pitchFamily="18" charset="0"/>
              </a:rPr>
              <a:t>inline</a:t>
            </a:r>
            <a:r>
              <a:rPr lang="en-US" altLang="zh-CN" sz="1800" b="1">
                <a:solidFill>
                  <a:srgbClr val="0000FF"/>
                </a:solidFill>
                <a:ea typeface="Times New Roman" panose="02020603050405020304" pitchFamily="18" charset="0"/>
                <a:cs typeface="AGaramond" pitchFamily="18" charset="0"/>
              </a:rPr>
              <a:t> </a:t>
            </a:r>
            <a:r>
              <a:rPr lang="en-US" altLang="zh-CN" sz="1800" b="1">
                <a:solidFill>
                  <a:srgbClr val="FF3300"/>
                </a:solidFill>
                <a:ea typeface="Times New Roman" panose="02020603050405020304" pitchFamily="18" charset="0"/>
                <a:cs typeface="AGaramond" pitchFamily="18" charset="0"/>
              </a:rPr>
              <a:t>void A::Foo(int x, int y)</a:t>
            </a:r>
          </a:p>
          <a:p>
            <a:pPr eaLnBrk="1" hangingPunct="1">
              <a:spcAft>
                <a:spcPct val="25000"/>
              </a:spcAft>
              <a:buClr>
                <a:schemeClr val="tx1"/>
              </a:buClr>
              <a:buFontTx/>
              <a:buNone/>
            </a:pPr>
            <a:r>
              <a:rPr lang="en-US" altLang="zh-CN" sz="1800" b="1">
                <a:solidFill>
                  <a:srgbClr val="0000FF"/>
                </a:solidFill>
                <a:ea typeface="Times New Roman" panose="02020603050405020304" pitchFamily="18" charset="0"/>
                <a:cs typeface="AGaramond" pitchFamily="18" charset="0"/>
              </a:rPr>
              <a:t>{…}</a:t>
            </a: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9397D56-2639-43C1-B93B-B9F8741A0948}" type="slidenum">
              <a:rPr lang="en-US" altLang="zh-CN" sz="1200" smtClean="0"/>
              <a:pPr>
                <a:spcAft>
                  <a:spcPct val="0"/>
                </a:spcAft>
                <a:buClrTx/>
                <a:buFontTx/>
                <a:buNone/>
              </a:pPr>
              <a:t>14</a:t>
            </a:fld>
            <a:endParaRPr lang="en-US" altLang="zh-CN" sz="1200" smtClean="0"/>
          </a:p>
        </p:txBody>
      </p:sp>
      <p:sp>
        <p:nvSpPr>
          <p:cNvPr id="21507" name="Rectangle 3"/>
          <p:cNvSpPr>
            <a:spLocks noGrp="1" noChangeArrowheads="1"/>
          </p:cNvSpPr>
          <p:nvPr>
            <p:ph type="body" idx="1"/>
          </p:nvPr>
        </p:nvSpPr>
        <p:spPr>
          <a:xfrm>
            <a:off x="228600" y="1219200"/>
            <a:ext cx="8763000" cy="3611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dirty="0" smtClean="0">
                <a:latin typeface="Arial Narrow" panose="020B0606020202030204" pitchFamily="34" charset="0"/>
                <a:ea typeface="黑体" panose="02010609060101010101" pitchFamily="49" charset="-122"/>
              </a:rPr>
              <a:t>类的成员函数可以在类定义中声明，同时加以实现</a:t>
            </a:r>
          </a:p>
          <a:p>
            <a:pPr eaLnBrk="1" hangingPunct="1">
              <a:lnSpc>
                <a:spcPct val="120000"/>
              </a:lnSpc>
            </a:pPr>
            <a:r>
              <a:rPr lang="zh-CN" altLang="en-US" sz="2800" b="1" dirty="0" smtClean="0">
                <a:latin typeface="Arial Narrow" panose="020B0606020202030204" pitchFamily="34" charset="0"/>
                <a:ea typeface="黑体" panose="02010609060101010101" pitchFamily="49" charset="-122"/>
              </a:rPr>
              <a:t>类的成员函数也可以在类定义中声明，在类定义体外加以实现</a:t>
            </a:r>
          </a:p>
          <a:p>
            <a:pPr lvl="1" eaLnBrk="1" hangingPunct="1">
              <a:lnSpc>
                <a:spcPct val="120000"/>
              </a:lnSpc>
            </a:pPr>
            <a:r>
              <a:rPr lang="zh-CN" altLang="en-US" sz="2800" b="1" dirty="0" smtClean="0">
                <a:latin typeface="Arial Narrow" panose="020B0606020202030204" pitchFamily="34" charset="0"/>
                <a:ea typeface="黑体" panose="02010609060101010101" pitchFamily="49" charset="-122"/>
              </a:rPr>
              <a:t>尝试定义为</a:t>
            </a:r>
            <a:r>
              <a:rPr lang="zh-CN" altLang="en-US" sz="2800" b="1" dirty="0" smtClean="0">
                <a:solidFill>
                  <a:srgbClr val="FF3300"/>
                </a:solidFill>
                <a:latin typeface="Arial Narrow" panose="020B0606020202030204" pitchFamily="34" charset="0"/>
                <a:ea typeface="楷体_GB2312" pitchFamily="49" charset="-122"/>
              </a:rPr>
              <a:t>内联方式</a:t>
            </a:r>
            <a:r>
              <a:rPr lang="zh-CN" altLang="en-US" sz="2800" b="1" dirty="0" smtClean="0">
                <a:latin typeface="Arial Narrow" panose="020B0606020202030204" pitchFamily="34" charset="0"/>
                <a:ea typeface="黑体" panose="02010609060101010101" pitchFamily="49" charset="-122"/>
              </a:rPr>
              <a:t>是一种有效的方法</a:t>
            </a:r>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089E2A2-D6AE-4F22-B9EF-B2EE015B99FC}" type="slidenum">
              <a:rPr lang="en-US" altLang="zh-CN" sz="1200" smtClean="0"/>
              <a:pPr>
                <a:spcAft>
                  <a:spcPct val="0"/>
                </a:spcAft>
                <a:buClrTx/>
                <a:buFontTx/>
                <a:buNone/>
              </a:pPr>
              <a:t>15</a:t>
            </a:fld>
            <a:endParaRPr lang="en-US" altLang="zh-CN" sz="1200" smtClean="0"/>
          </a:p>
        </p:txBody>
      </p:sp>
      <p:sp>
        <p:nvSpPr>
          <p:cNvPr id="22531" name="Rectangle 2"/>
          <p:cNvSpPr>
            <a:spLocks noRot="1" noChangeArrowheads="1"/>
          </p:cNvSpPr>
          <p:nvPr/>
        </p:nvSpPr>
        <p:spPr bwMode="auto">
          <a:xfrm>
            <a:off x="971550" y="1741488"/>
            <a:ext cx="7993063" cy="191611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通过函数原型在类定义中声明成员函数，在类定义之外实现这些函数，可以区分类的接口与实现方法。这样可以实现良好的软件工程。</a:t>
            </a:r>
          </a:p>
        </p:txBody>
      </p:sp>
      <p:sp>
        <p:nvSpPr>
          <p:cNvPr id="22532" name="Rectangle 3"/>
          <p:cNvSpPr>
            <a:spLocks noRot="1" noChangeArrowheads="1"/>
          </p:cNvSpPr>
          <p:nvPr/>
        </p:nvSpPr>
        <p:spPr bwMode="auto">
          <a:xfrm>
            <a:off x="971550" y="4267200"/>
            <a:ext cx="7993063" cy="17526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在类定义外部实现类的成员函数时，忽略函数名中类名和作用域运算符是错误的。</a:t>
            </a:r>
            <a:br>
              <a:rPr lang="zh-CN" altLang="en-US" sz="2800" b="1">
                <a:solidFill>
                  <a:srgbClr val="051AB3"/>
                </a:solidFill>
                <a:latin typeface="Arial Narrow" panose="020B0606020202030204" pitchFamily="34" charset="0"/>
                <a:ea typeface="黑体" panose="02010609060101010101" pitchFamily="49" charset="-122"/>
              </a:rPr>
            </a:br>
            <a:r>
              <a:rPr lang="zh-CN" altLang="en-US" sz="2800" b="1">
                <a:solidFill>
                  <a:srgbClr val="051AB3"/>
                </a:solidFill>
                <a:latin typeface="Arial Narrow" panose="020B0606020202030204" pitchFamily="34" charset="0"/>
                <a:ea typeface="黑体" panose="02010609060101010101" pitchFamily="49" charset="-122"/>
              </a:rPr>
              <a:t>正确方法：</a:t>
            </a:r>
            <a:r>
              <a:rPr lang="zh-CN" altLang="en-US" sz="2800" b="1">
                <a:solidFill>
                  <a:srgbClr val="9933FF"/>
                </a:solidFill>
                <a:latin typeface="楷体_GB2312" pitchFamily="49" charset="-122"/>
                <a:ea typeface="楷体_GB2312" pitchFamily="49" charset="-122"/>
              </a:rPr>
              <a:t>类名</a:t>
            </a:r>
            <a:r>
              <a:rPr lang="en-US" altLang="zh-CN" sz="2800" b="1">
                <a:solidFill>
                  <a:srgbClr val="9933FF"/>
                </a:solidFill>
                <a:latin typeface="楷体_GB2312" pitchFamily="49" charset="-122"/>
                <a:ea typeface="楷体_GB2312" pitchFamily="49" charset="-122"/>
              </a:rPr>
              <a:t>::</a:t>
            </a:r>
            <a:r>
              <a:rPr lang="zh-CN" altLang="en-US" sz="2800" b="1">
                <a:solidFill>
                  <a:srgbClr val="9933FF"/>
                </a:solidFill>
                <a:latin typeface="楷体_GB2312" pitchFamily="49" charset="-122"/>
                <a:ea typeface="楷体_GB2312" pitchFamily="49" charset="-122"/>
              </a:rPr>
              <a:t>函数名</a:t>
            </a:r>
            <a:r>
              <a:rPr lang="en-US" altLang="zh-CN" sz="2800" b="1">
                <a:solidFill>
                  <a:srgbClr val="9933FF"/>
                </a:solidFill>
                <a:latin typeface="楷体_GB2312" pitchFamily="49" charset="-122"/>
                <a:ea typeface="楷体_GB2312" pitchFamily="49" charset="-122"/>
              </a:rPr>
              <a:t>(</a:t>
            </a:r>
            <a:r>
              <a:rPr lang="zh-CN" altLang="en-US" sz="2800" b="1">
                <a:solidFill>
                  <a:srgbClr val="9933FF"/>
                </a:solidFill>
                <a:latin typeface="楷体_GB2312" pitchFamily="49" charset="-122"/>
                <a:ea typeface="楷体_GB2312" pitchFamily="49" charset="-122"/>
              </a:rPr>
              <a:t>参数列表</a:t>
            </a:r>
            <a:r>
              <a:rPr lang="en-US" altLang="zh-CN" sz="2800" b="1">
                <a:solidFill>
                  <a:srgbClr val="9933FF"/>
                </a:solidFill>
                <a:latin typeface="楷体_GB2312" pitchFamily="49" charset="-122"/>
                <a:ea typeface="楷体_GB2312" pitchFamily="49" charset="-122"/>
              </a:rPr>
              <a:t>)</a:t>
            </a:r>
            <a:r>
              <a:rPr lang="en-US" altLang="zh-CN" sz="2800" b="1">
                <a:solidFill>
                  <a:srgbClr val="051AB3"/>
                </a:solidFill>
                <a:latin typeface="Arial Narrow" panose="020B0606020202030204" pitchFamily="34" charset="0"/>
                <a:ea typeface="黑体" panose="02010609060101010101" pitchFamily="49" charset="-122"/>
              </a:rPr>
              <a:t/>
            </a:r>
            <a:br>
              <a:rPr lang="en-US" altLang="zh-CN" sz="2800" b="1">
                <a:solidFill>
                  <a:srgbClr val="051AB3"/>
                </a:solidFill>
                <a:latin typeface="Arial Narrow" panose="020B0606020202030204" pitchFamily="34" charset="0"/>
                <a:ea typeface="黑体" panose="02010609060101010101" pitchFamily="49" charset="-122"/>
              </a:rPr>
            </a:br>
            <a:endParaRPr lang="en-US" altLang="zh-CN" sz="2800" b="1">
              <a:solidFill>
                <a:srgbClr val="051AB3"/>
              </a:solidFill>
              <a:latin typeface="Arial Narrow" panose="020B0606020202030204" pitchFamily="34" charset="0"/>
              <a:ea typeface="黑体" panose="02010609060101010101" pitchFamily="49" charset="-122"/>
            </a:endParaRPr>
          </a:p>
        </p:txBody>
      </p:sp>
      <p:pic>
        <p:nvPicPr>
          <p:cNvPr id="22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833563"/>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41960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86772D9B-4403-4ECE-A5C6-9B7522231977}" type="slidenum">
              <a:rPr lang="en-US" altLang="zh-CN" sz="1200" smtClean="0"/>
              <a:pPr>
                <a:spcAft>
                  <a:spcPct val="0"/>
                </a:spcAft>
                <a:buClrTx/>
                <a:buFontTx/>
                <a:buNone/>
              </a:pPr>
              <a:t>16</a:t>
            </a:fld>
            <a:endParaRPr lang="en-US" altLang="zh-CN" sz="1200" smtClean="0"/>
          </a:p>
        </p:txBody>
      </p:sp>
      <p:sp>
        <p:nvSpPr>
          <p:cNvPr id="23555" name="Rectangle 3"/>
          <p:cNvSpPr>
            <a:spLocks noRot="1" noChangeArrowheads="1"/>
          </p:cNvSpPr>
          <p:nvPr/>
        </p:nvSpPr>
        <p:spPr bwMode="auto">
          <a:xfrm>
            <a:off x="1042988" y="1741488"/>
            <a:ext cx="7921625" cy="14398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性能提示：</a:t>
            </a:r>
            <a:r>
              <a:rPr lang="zh-CN" altLang="en-US" sz="2800" b="1">
                <a:solidFill>
                  <a:srgbClr val="051AB3"/>
                </a:solidFill>
                <a:latin typeface="Arial Narrow" panose="020B0606020202030204" pitchFamily="34" charset="0"/>
                <a:ea typeface="黑体" panose="02010609060101010101" pitchFamily="49" charset="-122"/>
              </a:rPr>
              <a:t>在类定义中定义小的成员函数将自动使该成员函数成为内联函数（一般编译器都是如此处理），可以提高运行的性能。</a:t>
            </a:r>
          </a:p>
        </p:txBody>
      </p:sp>
      <p:sp>
        <p:nvSpPr>
          <p:cNvPr id="23556" name="Rectangle 4"/>
          <p:cNvSpPr>
            <a:spLocks noRot="1" noChangeArrowheads="1"/>
          </p:cNvSpPr>
          <p:nvPr/>
        </p:nvSpPr>
        <p:spPr bwMode="auto">
          <a:xfrm>
            <a:off x="990600" y="3657600"/>
            <a:ext cx="7993063" cy="2362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在类定义的内部实现小的成员函数并不能提高软件的通用性，因为使用该类的客户程序能够看到函数的实现方法，这个实现方法随同客户程序一起进行编译，如果该小函数的实现发生了改变，客户程序也就必须重新编译。</a:t>
            </a:r>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828800"/>
            <a:ext cx="889000" cy="8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3757613"/>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p:cNvSpPr>
          <p:nvPr>
            <p:ph type="sldNum" sz="quarter" idx="10"/>
          </p:nvPr>
        </p:nvSpPr>
        <p:spPr>
          <a:xfrm>
            <a:off x="4376596" y="7118350"/>
            <a:ext cx="685800"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981C8B87-E256-427D-87A9-CD2ACB0DA816}" type="slidenum">
              <a:rPr lang="en-US" altLang="zh-CN" sz="1200" smtClean="0">
                <a:latin typeface="微软雅黑" panose="020B0503020204020204" pitchFamily="34" charset="-122"/>
                <a:ea typeface="微软雅黑" panose="020B0503020204020204" pitchFamily="34" charset="-122"/>
              </a:rPr>
              <a:pPr>
                <a:spcAft>
                  <a:spcPct val="0"/>
                </a:spcAft>
                <a:buClrTx/>
                <a:buFontTx/>
                <a:buNone/>
              </a:pPr>
              <a:t>17</a:t>
            </a:fld>
            <a:endParaRPr lang="en-US" altLang="zh-CN" sz="1200" smtClean="0">
              <a:latin typeface="微软雅黑" panose="020B0503020204020204" pitchFamily="34" charset="-122"/>
              <a:ea typeface="微软雅黑" panose="020B0503020204020204" pitchFamily="34" charset="-122"/>
            </a:endParaRPr>
          </a:p>
        </p:txBody>
      </p:sp>
      <p:graphicFrame>
        <p:nvGraphicFramePr>
          <p:cNvPr id="24579" name="Object 4"/>
          <p:cNvGraphicFramePr>
            <a:graphicFrameLocks noChangeAspect="1"/>
          </p:cNvGraphicFramePr>
          <p:nvPr>
            <p:extLst>
              <p:ext uri="{D42A27DB-BD31-4B8C-83A1-F6EECF244321}">
                <p14:modId xmlns:p14="http://schemas.microsoft.com/office/powerpoint/2010/main" val="4118032938"/>
              </p:ext>
            </p:extLst>
          </p:nvPr>
        </p:nvGraphicFramePr>
        <p:xfrm>
          <a:off x="33196" y="533400"/>
          <a:ext cx="7037388" cy="6088063"/>
        </p:xfrm>
        <a:graphic>
          <a:graphicData uri="http://schemas.openxmlformats.org/presentationml/2006/ole">
            <mc:AlternateContent xmlns:mc="http://schemas.openxmlformats.org/markup-compatibility/2006">
              <mc:Choice xmlns:v="urn:schemas-microsoft-com:vml" Requires="v">
                <p:oleObj spid="_x0000_s24586" name="文档" r:id="rId3" imgW="7061145" imgH="6136884" progId="Word.Document.8">
                  <p:embed/>
                </p:oleObj>
              </mc:Choice>
              <mc:Fallback>
                <p:oleObj name="文档" r:id="rId3" imgW="7061145" imgH="613688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96" y="533400"/>
                        <a:ext cx="7037388" cy="608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7973" name="Text Box 5"/>
          <p:cNvSpPr txBox="1">
            <a:spLocks noChangeArrowheads="1"/>
          </p:cNvSpPr>
          <p:nvPr/>
        </p:nvSpPr>
        <p:spPr bwMode="auto">
          <a:xfrm>
            <a:off x="5424346" y="3351213"/>
            <a:ext cx="2879725" cy="3460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zh-CN" altLang="en-US" sz="1600">
                <a:latin typeface="微软雅黑" panose="020B0503020204020204" pitchFamily="34" charset="-122"/>
                <a:ea typeface="微软雅黑" panose="020B0503020204020204" pitchFamily="34" charset="-122"/>
                <a:cs typeface="AGaramond" pitchFamily="18" charset="0"/>
              </a:rPr>
              <a:t>构造函数，初始化各变量为</a:t>
            </a:r>
            <a:r>
              <a:rPr lang="en-US" altLang="zh-CN" sz="1600">
                <a:latin typeface="微软雅黑" panose="020B0503020204020204" pitchFamily="34" charset="-122"/>
                <a:ea typeface="微软雅黑" panose="020B0503020204020204" pitchFamily="34" charset="-122"/>
                <a:cs typeface="AGaramond" pitchFamily="18" charset="0"/>
              </a:rPr>
              <a:t>0</a:t>
            </a:r>
          </a:p>
        </p:txBody>
      </p:sp>
      <p:sp>
        <p:nvSpPr>
          <p:cNvPr id="467974" name="Line 6"/>
          <p:cNvSpPr>
            <a:spLocks noChangeShapeType="1"/>
          </p:cNvSpPr>
          <p:nvPr/>
        </p:nvSpPr>
        <p:spPr bwMode="auto">
          <a:xfrm flipH="1">
            <a:off x="3004996" y="3505200"/>
            <a:ext cx="2419350" cy="5365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微软雅黑" panose="020B0503020204020204" pitchFamily="34" charset="-122"/>
              <a:ea typeface="微软雅黑" panose="020B0503020204020204" pitchFamily="34" charset="-122"/>
            </a:endParaRPr>
          </a:p>
        </p:txBody>
      </p:sp>
      <p:sp>
        <p:nvSpPr>
          <p:cNvPr id="467975" name="Text Box 7"/>
          <p:cNvSpPr txBox="1">
            <a:spLocks noChangeArrowheads="1"/>
          </p:cNvSpPr>
          <p:nvPr/>
        </p:nvSpPr>
        <p:spPr bwMode="auto">
          <a:xfrm>
            <a:off x="5748197" y="5075238"/>
            <a:ext cx="3309938" cy="584775"/>
          </a:xfrm>
          <a:prstGeom prst="rect">
            <a:avLst/>
          </a:prstGeom>
          <a:solidFill>
            <a:srgbClr val="F0F5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25000"/>
              </a:spcAft>
              <a:buClr>
                <a:schemeClr val="tx1"/>
              </a:buClr>
              <a:buFontTx/>
              <a:buNone/>
            </a:pPr>
            <a:r>
              <a:rPr lang="en-US" altLang="zh-CN" sz="1600">
                <a:latin typeface="微软雅黑" panose="020B0503020204020204" pitchFamily="34" charset="-122"/>
                <a:ea typeface="微软雅黑" panose="020B0503020204020204" pitchFamily="34" charset="-122"/>
                <a:cs typeface="AGaramond" pitchFamily="18" charset="0"/>
              </a:rPr>
              <a:t>Ensure that </a:t>
            </a:r>
            <a:r>
              <a:rPr lang="en-US" altLang="zh-CN" sz="1600" b="1">
                <a:latin typeface="微软雅黑" panose="020B0503020204020204" pitchFamily="34" charset="-122"/>
                <a:ea typeface="微软雅黑" panose="020B0503020204020204" pitchFamily="34" charset="-122"/>
                <a:cs typeface="AGaramond" pitchFamily="18" charset="0"/>
              </a:rPr>
              <a:t>hour</a:t>
            </a:r>
            <a:r>
              <a:rPr lang="en-US" altLang="zh-CN" sz="1600">
                <a:latin typeface="微软雅黑" panose="020B0503020204020204" pitchFamily="34" charset="-122"/>
                <a:ea typeface="微软雅黑" panose="020B0503020204020204" pitchFamily="34" charset="-122"/>
                <a:cs typeface="AGaramond" pitchFamily="18" charset="0"/>
              </a:rPr>
              <a:t>, </a:t>
            </a:r>
            <a:r>
              <a:rPr lang="en-US" altLang="zh-CN" sz="1600" b="1">
                <a:latin typeface="微软雅黑" panose="020B0503020204020204" pitchFamily="34" charset="-122"/>
                <a:ea typeface="微软雅黑" panose="020B0503020204020204" pitchFamily="34" charset="-122"/>
                <a:cs typeface="AGaramond" pitchFamily="18" charset="0"/>
              </a:rPr>
              <a:t>minute</a:t>
            </a:r>
            <a:r>
              <a:rPr lang="en-US" altLang="zh-CN" sz="1600">
                <a:latin typeface="微软雅黑" panose="020B0503020204020204" pitchFamily="34" charset="-122"/>
                <a:ea typeface="微软雅黑" panose="020B0503020204020204" pitchFamily="34" charset="-122"/>
                <a:cs typeface="AGaramond" pitchFamily="18" charset="0"/>
              </a:rPr>
              <a:t> and </a:t>
            </a:r>
            <a:r>
              <a:rPr lang="en-US" altLang="zh-CN" sz="1600" b="1">
                <a:latin typeface="微软雅黑" panose="020B0503020204020204" pitchFamily="34" charset="-122"/>
                <a:ea typeface="微软雅黑" panose="020B0503020204020204" pitchFamily="34" charset="-122"/>
                <a:cs typeface="AGaramond" pitchFamily="18" charset="0"/>
              </a:rPr>
              <a:t>second</a:t>
            </a:r>
            <a:r>
              <a:rPr lang="en-US" altLang="zh-CN" sz="1600">
                <a:latin typeface="微软雅黑" panose="020B0503020204020204" pitchFamily="34" charset="-122"/>
                <a:ea typeface="微软雅黑" panose="020B0503020204020204" pitchFamily="34" charset="-122"/>
                <a:cs typeface="AGaramond" pitchFamily="18" charset="0"/>
              </a:rPr>
              <a:t> values remain valid</a:t>
            </a:r>
          </a:p>
        </p:txBody>
      </p:sp>
      <p:sp>
        <p:nvSpPr>
          <p:cNvPr id="467976" name="Line 8"/>
          <p:cNvSpPr>
            <a:spLocks noChangeShapeType="1"/>
          </p:cNvSpPr>
          <p:nvPr/>
        </p:nvSpPr>
        <p:spPr bwMode="auto">
          <a:xfrm flipH="1">
            <a:off x="3768584" y="5334000"/>
            <a:ext cx="1979612"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7973"/>
                                        </p:tgtEl>
                                        <p:attrNameLst>
                                          <p:attrName>style.visibility</p:attrName>
                                        </p:attrNameLst>
                                      </p:cBhvr>
                                      <p:to>
                                        <p:strVal val="visible"/>
                                      </p:to>
                                    </p:set>
                                  </p:childTnLst>
                                  <p:subTnLst>
                                    <p:set>
                                      <p:cBhvr override="childStyle">
                                        <p:cTn dur="1" fill="hold" display="0" masterRel="nextClick" afterEffect="1"/>
                                        <p:tgtEl>
                                          <p:spTgt spid="46797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7974"/>
                                        </p:tgtEl>
                                        <p:attrNameLst>
                                          <p:attrName>style.visibility</p:attrName>
                                        </p:attrNameLst>
                                      </p:cBhvr>
                                      <p:to>
                                        <p:strVal val="visible"/>
                                      </p:to>
                                    </p:set>
                                  </p:childTnLst>
                                  <p:subTnLst>
                                    <p:set>
                                      <p:cBhvr override="childStyle">
                                        <p:cTn dur="1" fill="hold" display="0" masterRel="nextClick" afterEffect="1"/>
                                        <p:tgtEl>
                                          <p:spTgt spid="46797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7975"/>
                                        </p:tgtEl>
                                        <p:attrNameLst>
                                          <p:attrName>style.visibility</p:attrName>
                                        </p:attrNameLst>
                                      </p:cBhvr>
                                      <p:to>
                                        <p:strVal val="visible"/>
                                      </p:to>
                                    </p:set>
                                  </p:childTnLst>
                                  <p:subTnLst>
                                    <p:set>
                                      <p:cBhvr override="childStyle">
                                        <p:cTn dur="1" fill="hold" display="0" masterRel="nextClick" afterEffect="1"/>
                                        <p:tgtEl>
                                          <p:spTgt spid="46797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67976"/>
                                        </p:tgtEl>
                                        <p:attrNameLst>
                                          <p:attrName>style.visibility</p:attrName>
                                        </p:attrNameLst>
                                      </p:cBhvr>
                                      <p:to>
                                        <p:strVal val="visible"/>
                                      </p:to>
                                    </p:set>
                                  </p:childTnLst>
                                  <p:subTnLst>
                                    <p:set>
                                      <p:cBhvr override="childStyle">
                                        <p:cTn dur="1" fill="hold" display="0" masterRel="nextClick" afterEffect="1"/>
                                        <p:tgtEl>
                                          <p:spTgt spid="4679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3" grpId="0" animBg="1"/>
      <p:bldP spid="467974" grpId="0" animBg="1"/>
      <p:bldP spid="467975" grpId="0" animBg="1"/>
      <p:bldP spid="46797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A29BE5C-6CDD-491A-995C-522E90172EB5}" type="slidenum">
              <a:rPr lang="en-US" altLang="zh-CN" sz="1200" smtClean="0"/>
              <a:pPr>
                <a:spcAft>
                  <a:spcPct val="0"/>
                </a:spcAft>
                <a:buClrTx/>
                <a:buFontTx/>
                <a:buNone/>
              </a:pPr>
              <a:t>18</a:t>
            </a:fld>
            <a:endParaRPr lang="en-US" altLang="zh-CN" sz="1200" smtClean="0"/>
          </a:p>
        </p:txBody>
      </p:sp>
      <p:graphicFrame>
        <p:nvGraphicFramePr>
          <p:cNvPr id="25603" name="Object 4"/>
          <p:cNvGraphicFramePr>
            <a:graphicFrameLocks noChangeAspect="1"/>
          </p:cNvGraphicFramePr>
          <p:nvPr>
            <p:extLst>
              <p:ext uri="{D42A27DB-BD31-4B8C-83A1-F6EECF244321}">
                <p14:modId xmlns:p14="http://schemas.microsoft.com/office/powerpoint/2010/main" val="4213628747"/>
              </p:ext>
            </p:extLst>
          </p:nvPr>
        </p:nvGraphicFramePr>
        <p:xfrm>
          <a:off x="533400" y="603250"/>
          <a:ext cx="7037388" cy="3587750"/>
        </p:xfrm>
        <a:graphic>
          <a:graphicData uri="http://schemas.openxmlformats.org/presentationml/2006/ole">
            <mc:AlternateContent xmlns:mc="http://schemas.openxmlformats.org/markup-compatibility/2006">
              <mc:Choice xmlns:v="urn:schemas-microsoft-com:vml" Requires="v">
                <p:oleObj spid="_x0000_s25609" name="Document" r:id="rId3" imgW="7074123" imgH="3600141" progId="Word.Document.8">
                  <p:embed/>
                </p:oleObj>
              </mc:Choice>
              <mc:Fallback>
                <p:oleObj name="Document" r:id="rId3" imgW="7074123" imgH="360014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603250"/>
                        <a:ext cx="7037388" cy="358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8997" name="Text Box 5"/>
          <p:cNvSpPr txBox="1">
            <a:spLocks noChangeArrowheads="1"/>
          </p:cNvSpPr>
          <p:nvPr/>
        </p:nvSpPr>
        <p:spPr bwMode="auto">
          <a:xfrm>
            <a:off x="3268663" y="1136650"/>
            <a:ext cx="5332412"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mn-ea"/>
                <a:ea typeface="+mn-ea"/>
                <a:cs typeface="Times New Roman" panose="02020603050405020304" pitchFamily="18" charset="0"/>
              </a:rPr>
              <a:t>Using </a:t>
            </a:r>
            <a:r>
              <a:rPr lang="en-US" altLang="zh-CN" sz="1600" b="1">
                <a:latin typeface="+mn-ea"/>
                <a:ea typeface="+mn-ea"/>
                <a:cs typeface="Times New Roman" panose="02020603050405020304" pitchFamily="18" charset="0"/>
              </a:rPr>
              <a:t>setfill</a:t>
            </a:r>
            <a:r>
              <a:rPr lang="en-US" altLang="zh-CN" sz="1600">
                <a:latin typeface="+mn-ea"/>
                <a:ea typeface="+mn-ea"/>
                <a:cs typeface="Times New Roman" panose="02020603050405020304" pitchFamily="18" charset="0"/>
              </a:rPr>
              <a:t> stream manipulator to specify a fill character</a:t>
            </a:r>
          </a:p>
        </p:txBody>
      </p:sp>
      <p:sp>
        <p:nvSpPr>
          <p:cNvPr id="468998" name="Line 6"/>
          <p:cNvSpPr>
            <a:spLocks noChangeShapeType="1"/>
          </p:cNvSpPr>
          <p:nvPr/>
        </p:nvSpPr>
        <p:spPr bwMode="auto">
          <a:xfrm flipH="1">
            <a:off x="2286000" y="1289050"/>
            <a:ext cx="982663"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8999" name="Rectangle 7"/>
          <p:cNvSpPr>
            <a:spLocks noChangeArrowheads="1"/>
          </p:cNvSpPr>
          <p:nvPr/>
        </p:nvSpPr>
        <p:spPr bwMode="auto">
          <a:xfrm>
            <a:off x="381000" y="4191000"/>
            <a:ext cx="8382000" cy="131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465138" indent="49213">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1143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1714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1714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30000"/>
              </a:lnSpc>
            </a:pPr>
            <a:r>
              <a:rPr lang="zh-CN" altLang="en-US" sz="2000" dirty="0">
                <a:solidFill>
                  <a:srgbClr val="FF3300"/>
                </a:solidFill>
                <a:latin typeface="微软雅黑" panose="020B0503020204020204" pitchFamily="34" charset="-122"/>
                <a:ea typeface="微软雅黑" panose="020B0503020204020204" pitchFamily="34" charset="-122"/>
              </a:rPr>
              <a:t>类的成员函数在类定义中声明原型，在类定义外实现</a:t>
            </a:r>
          </a:p>
          <a:p>
            <a:pPr eaLnBrk="1" hangingPunct="1">
              <a:lnSpc>
                <a:spcPct val="130000"/>
              </a:lnSpc>
            </a:pPr>
            <a:r>
              <a:rPr lang="zh-CN" altLang="en-US" sz="2000" dirty="0">
                <a:solidFill>
                  <a:srgbClr val="FF3300"/>
                </a:solidFill>
                <a:latin typeface="微软雅黑" panose="020B0503020204020204" pitchFamily="34" charset="-122"/>
                <a:ea typeface="微软雅黑" panose="020B0503020204020204" pitchFamily="34" charset="-122"/>
              </a:rPr>
              <a:t>类的数据成员不能在类中声明时进行初始化。只能由构造函数或相应的成员函数（如</a:t>
            </a:r>
            <a:r>
              <a:rPr lang="en-US" altLang="zh-CN" sz="2000" dirty="0">
                <a:solidFill>
                  <a:srgbClr val="FF3300"/>
                </a:solidFill>
                <a:latin typeface="微软雅黑" panose="020B0503020204020204" pitchFamily="34" charset="-122"/>
                <a:ea typeface="微软雅黑" panose="020B0503020204020204" pitchFamily="34" charset="-122"/>
              </a:rPr>
              <a:t>set</a:t>
            </a:r>
            <a:r>
              <a:rPr lang="zh-CN" altLang="en-US" sz="2000" dirty="0">
                <a:solidFill>
                  <a:srgbClr val="FF3300"/>
                </a:solidFill>
                <a:latin typeface="微软雅黑" panose="020B0503020204020204" pitchFamily="34" charset="-122"/>
                <a:ea typeface="微软雅黑" panose="020B0503020204020204" pitchFamily="34" charset="-122"/>
              </a:rPr>
              <a:t>函数）进行赋值。</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childTnLst>
                                  <p:subTnLst>
                                    <p:set>
                                      <p:cBhvr override="childStyle">
                                        <p:cTn dur="1" fill="hold" display="0" masterRel="nextClick" afterEffect="1"/>
                                        <p:tgtEl>
                                          <p:spTgt spid="46899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8998"/>
                                        </p:tgtEl>
                                        <p:attrNameLst>
                                          <p:attrName>style.visibility</p:attrName>
                                        </p:attrNameLst>
                                      </p:cBhvr>
                                      <p:to>
                                        <p:strVal val="visible"/>
                                      </p:to>
                                    </p:set>
                                  </p:childTnLst>
                                  <p:subTnLst>
                                    <p:set>
                                      <p:cBhvr override="childStyle">
                                        <p:cTn dur="1" fill="hold" display="0" masterRel="nextClick" afterEffect="1"/>
                                        <p:tgtEl>
                                          <p:spTgt spid="46899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68999"/>
                                        </p:tgtEl>
                                        <p:attrNameLst>
                                          <p:attrName>style.visibility</p:attrName>
                                        </p:attrNameLst>
                                      </p:cBhvr>
                                      <p:to>
                                        <p:strVal val="visible"/>
                                      </p:to>
                                    </p:set>
                                    <p:animEffect transition="in" filter="blinds(horizontal)">
                                      <p:cBhvr>
                                        <p:cTn id="13" dur="500"/>
                                        <p:tgtEl>
                                          <p:spTgt spid="468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animBg="1"/>
      <p:bldP spid="468998" grpId="0" animBg="1"/>
      <p:bldP spid="4689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1344915-AE38-4BAB-9DE2-5CF2624DC104}" type="slidenum">
              <a:rPr lang="en-US" altLang="zh-CN" sz="1200" smtClean="0"/>
              <a:pPr>
                <a:spcAft>
                  <a:spcPct val="0"/>
                </a:spcAft>
                <a:buClrTx/>
                <a:buFontTx/>
                <a:buNone/>
              </a:pPr>
              <a:t>19</a:t>
            </a:fld>
            <a:endParaRPr lang="en-US" altLang="zh-CN" sz="1200" smtClean="0"/>
          </a:p>
        </p:txBody>
      </p:sp>
      <p:sp>
        <p:nvSpPr>
          <p:cNvPr id="26627" name="Rectangle 3"/>
          <p:cNvSpPr>
            <a:spLocks noGrp="1" noChangeArrowheads="1"/>
          </p:cNvSpPr>
          <p:nvPr>
            <p:ph type="body" sz="half" idx="1"/>
          </p:nvPr>
        </p:nvSpPr>
        <p:spPr>
          <a:xfrm>
            <a:off x="381000" y="2895600"/>
            <a:ext cx="8229600" cy="2895600"/>
          </a:xfrm>
        </p:spPr>
        <p:txBody>
          <a:bodyPr/>
          <a:lstStyle/>
          <a:p>
            <a:pPr eaLnBrk="1" hangingPunct="1"/>
            <a:r>
              <a:rPr lang="zh-CN" altLang="en-US" sz="2000" dirty="0" smtClean="0">
                <a:latin typeface="+mn-ea"/>
              </a:rPr>
              <a:t>主要是对</a:t>
            </a:r>
            <a:r>
              <a:rPr lang="en-US" altLang="zh-CN" sz="2000" dirty="0" err="1" smtClean="0">
                <a:latin typeface="+mn-ea"/>
              </a:rPr>
              <a:t>cin,cout</a:t>
            </a:r>
            <a:r>
              <a:rPr lang="zh-CN" altLang="en-US" sz="2000" dirty="0" smtClean="0">
                <a:latin typeface="+mn-ea"/>
              </a:rPr>
              <a:t>之类的一些操纵运算子，比如</a:t>
            </a:r>
            <a:r>
              <a:rPr lang="en-US" altLang="zh-CN" sz="2000" dirty="0" err="1" smtClean="0">
                <a:latin typeface="+mn-ea"/>
              </a:rPr>
              <a:t>setfill</a:t>
            </a:r>
            <a:r>
              <a:rPr lang="en-US" altLang="zh-CN" sz="2000" dirty="0" smtClean="0">
                <a:latin typeface="+mn-ea"/>
              </a:rPr>
              <a:t>, </a:t>
            </a:r>
            <a:r>
              <a:rPr lang="en-US" altLang="zh-CN" sz="2000" dirty="0" err="1" smtClean="0">
                <a:latin typeface="+mn-ea"/>
              </a:rPr>
              <a:t>setw</a:t>
            </a:r>
            <a:r>
              <a:rPr lang="en-US" altLang="zh-CN" sz="2000" dirty="0" smtClean="0">
                <a:latin typeface="+mn-ea"/>
              </a:rPr>
              <a:t>, </a:t>
            </a:r>
            <a:r>
              <a:rPr lang="en-US" altLang="zh-CN" sz="2000" dirty="0" err="1" smtClean="0">
                <a:latin typeface="+mn-ea"/>
              </a:rPr>
              <a:t>setbase</a:t>
            </a:r>
            <a:r>
              <a:rPr lang="en-US" altLang="zh-CN" sz="2000" dirty="0" smtClean="0">
                <a:latin typeface="+mn-ea"/>
              </a:rPr>
              <a:t>, </a:t>
            </a:r>
            <a:r>
              <a:rPr lang="en-US" altLang="zh-CN" sz="2000" dirty="0" err="1" smtClean="0">
                <a:latin typeface="+mn-ea"/>
              </a:rPr>
              <a:t>setprecision</a:t>
            </a:r>
            <a:r>
              <a:rPr lang="zh-CN" altLang="en-US" sz="2000" dirty="0" smtClean="0">
                <a:latin typeface="+mn-ea"/>
              </a:rPr>
              <a:t>等。它是</a:t>
            </a:r>
            <a:r>
              <a:rPr lang="en-US" altLang="zh-CN" sz="2000" dirty="0" smtClean="0">
                <a:latin typeface="+mn-ea"/>
              </a:rPr>
              <a:t>I/O</a:t>
            </a:r>
            <a:r>
              <a:rPr lang="zh-CN" altLang="en-US" sz="2000" dirty="0" smtClean="0">
                <a:latin typeface="+mn-ea"/>
              </a:rPr>
              <a:t>流控制头文件</a:t>
            </a:r>
            <a:r>
              <a:rPr lang="en-US" altLang="zh-CN" sz="2000" dirty="0" smtClean="0">
                <a:latin typeface="+mn-ea"/>
              </a:rPr>
              <a:t>,</a:t>
            </a:r>
            <a:r>
              <a:rPr lang="zh-CN" altLang="en-US" sz="2000" dirty="0" smtClean="0">
                <a:latin typeface="+mn-ea"/>
              </a:rPr>
              <a:t>就像</a:t>
            </a:r>
            <a:r>
              <a:rPr lang="en-US" altLang="zh-CN" sz="2000" dirty="0" smtClean="0">
                <a:latin typeface="+mn-ea"/>
              </a:rPr>
              <a:t>C</a:t>
            </a:r>
            <a:r>
              <a:rPr lang="zh-CN" altLang="en-US" sz="2000" dirty="0" smtClean="0">
                <a:latin typeface="+mn-ea"/>
              </a:rPr>
              <a:t>里面的格式化输出一样</a:t>
            </a:r>
            <a:r>
              <a:rPr lang="en-US" altLang="zh-CN" sz="2000" dirty="0" smtClean="0">
                <a:latin typeface="+mn-ea"/>
              </a:rPr>
              <a:t>.</a:t>
            </a:r>
          </a:p>
          <a:p>
            <a:pPr eaLnBrk="1" hangingPunct="1"/>
            <a:r>
              <a:rPr lang="en-US" altLang="zh-CN" sz="2000" dirty="0" smtClean="0">
                <a:latin typeface="+mn-ea"/>
              </a:rPr>
              <a:t>“</a:t>
            </a:r>
            <a:r>
              <a:rPr lang="zh-CN" altLang="en-US" sz="2000" dirty="0" smtClean="0">
                <a:latin typeface="+mn-ea"/>
              </a:rPr>
              <a:t>粘性”</a:t>
            </a:r>
            <a:r>
              <a:rPr lang="en-US" altLang="zh-CN" sz="2000" dirty="0" smtClean="0">
                <a:latin typeface="+mn-ea"/>
              </a:rPr>
              <a:t>——</a:t>
            </a:r>
            <a:r>
              <a:rPr lang="zh-CN" altLang="en-US" sz="2000" dirty="0" smtClean="0">
                <a:latin typeface="+mn-ea"/>
              </a:rPr>
              <a:t>一旦设定，就会对后面一直起作用，直到你重新设置。</a:t>
            </a:r>
          </a:p>
          <a:p>
            <a:pPr marL="465138" lvl="1" indent="49213" eaLnBrk="1" hangingPunct="1"/>
            <a:r>
              <a:rPr lang="en-US" altLang="zh-CN" sz="2000" i="1" dirty="0" err="1" smtClean="0">
                <a:latin typeface="+mn-ea"/>
              </a:rPr>
              <a:t>setfill</a:t>
            </a:r>
            <a:r>
              <a:rPr lang="en-US" altLang="zh-CN" sz="2000" dirty="0" smtClean="0">
                <a:latin typeface="+mn-ea"/>
              </a:rPr>
              <a:t>(char ):</a:t>
            </a:r>
            <a:r>
              <a:rPr lang="zh-CN" altLang="en-US" sz="2000" dirty="0" smtClean="0">
                <a:latin typeface="+mn-ea"/>
              </a:rPr>
              <a:t>设置填充字符 </a:t>
            </a:r>
            <a:r>
              <a:rPr lang="en-US" altLang="zh-CN" sz="2000" dirty="0" smtClean="0">
                <a:latin typeface="+mn-ea"/>
              </a:rPr>
              <a:t>,</a:t>
            </a:r>
            <a:r>
              <a:rPr lang="zh-CN" altLang="en-US" sz="2000" dirty="0" smtClean="0">
                <a:latin typeface="+mn-ea"/>
              </a:rPr>
              <a:t>默认的是空格</a:t>
            </a:r>
          </a:p>
          <a:p>
            <a:pPr marL="465138" lvl="1" indent="49213" eaLnBrk="1" hangingPunct="1"/>
            <a:r>
              <a:rPr lang="en-US" altLang="zh-CN" sz="2000" i="1" dirty="0" err="1" smtClean="0">
                <a:latin typeface="+mn-ea"/>
              </a:rPr>
              <a:t>setprecision</a:t>
            </a:r>
            <a:r>
              <a:rPr lang="en-US" altLang="zh-CN" sz="2000" dirty="0" smtClean="0">
                <a:latin typeface="+mn-ea"/>
              </a:rPr>
              <a:t>(</a:t>
            </a:r>
            <a:r>
              <a:rPr lang="en-US" altLang="zh-CN" sz="2000" dirty="0" err="1" smtClean="0">
                <a:latin typeface="+mn-ea"/>
              </a:rPr>
              <a:t>int</a:t>
            </a:r>
            <a:r>
              <a:rPr lang="en-US" altLang="zh-CN" sz="2000" dirty="0" smtClean="0">
                <a:latin typeface="+mn-ea"/>
              </a:rPr>
              <a:t>):</a:t>
            </a:r>
            <a:r>
              <a:rPr lang="zh-CN" altLang="en-US" sz="2000" dirty="0" smtClean="0">
                <a:latin typeface="+mn-ea"/>
              </a:rPr>
              <a:t>控制输出流显示浮点数的数字个数 </a:t>
            </a:r>
          </a:p>
          <a:p>
            <a:pPr eaLnBrk="1" hangingPunct="1"/>
            <a:r>
              <a:rPr lang="zh-CN" altLang="en-US" sz="2000" dirty="0" smtClean="0">
                <a:latin typeface="+mn-ea"/>
              </a:rPr>
              <a:t>“非粘性”</a:t>
            </a:r>
            <a:r>
              <a:rPr lang="en-US" altLang="zh-CN" sz="2000" dirty="0" smtClean="0">
                <a:latin typeface="+mn-ea"/>
              </a:rPr>
              <a:t>—— </a:t>
            </a:r>
            <a:r>
              <a:rPr lang="zh-CN" altLang="en-US" sz="2000" dirty="0" smtClean="0">
                <a:latin typeface="+mn-ea"/>
              </a:rPr>
              <a:t>只对紧接着的显示的值起作用</a:t>
            </a:r>
          </a:p>
          <a:p>
            <a:pPr marL="465138" lvl="1" indent="49213" eaLnBrk="1" hangingPunct="1"/>
            <a:r>
              <a:rPr lang="en-US" altLang="zh-CN" sz="2000" dirty="0" err="1" smtClean="0">
                <a:latin typeface="+mn-ea"/>
              </a:rPr>
              <a:t>setw</a:t>
            </a:r>
            <a:r>
              <a:rPr lang="en-US" altLang="zh-CN" sz="2000" dirty="0" smtClean="0">
                <a:latin typeface="+mn-ea"/>
              </a:rPr>
              <a:t>():</a:t>
            </a:r>
            <a:r>
              <a:rPr lang="zh-CN" altLang="en-US" sz="2000" dirty="0" smtClean="0">
                <a:latin typeface="+mn-ea"/>
              </a:rPr>
              <a:t>设置显示宽度</a:t>
            </a:r>
          </a:p>
        </p:txBody>
      </p:sp>
      <p:graphicFrame>
        <p:nvGraphicFramePr>
          <p:cNvPr id="26628" name="Object 4"/>
          <p:cNvGraphicFramePr>
            <a:graphicFrameLocks noChangeAspect="1"/>
          </p:cNvGraphicFramePr>
          <p:nvPr>
            <p:ph sz="half" idx="2"/>
          </p:nvPr>
        </p:nvGraphicFramePr>
        <p:xfrm>
          <a:off x="457200" y="1295400"/>
          <a:ext cx="3200400" cy="1490663"/>
        </p:xfrm>
        <a:graphic>
          <a:graphicData uri="http://schemas.openxmlformats.org/presentationml/2006/ole">
            <mc:AlternateContent xmlns:mc="http://schemas.openxmlformats.org/markup-compatibility/2006">
              <mc:Choice xmlns:v="urn:schemas-microsoft-com:vml" Requires="v">
                <p:oleObj spid="_x0000_s26631" name="文档" r:id="rId4" imgW="3109770" imgH="1554546" progId="Word.Document.8">
                  <p:embed/>
                </p:oleObj>
              </mc:Choice>
              <mc:Fallback>
                <p:oleObj name="文档" r:id="rId4" imgW="3109770" imgH="155454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457200" y="1295400"/>
                        <a:ext cx="3200400"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62945AD-139F-4C00-9E89-E2E21DA62D84}" type="slidenum">
              <a:rPr lang="en-US" altLang="zh-CN" sz="1200" smtClean="0"/>
              <a:pPr>
                <a:spcAft>
                  <a:spcPct val="0"/>
                </a:spcAft>
                <a:buClrTx/>
                <a:buFontTx/>
                <a:buNone/>
              </a:pPr>
              <a:t>2</a:t>
            </a:fld>
            <a:endParaRPr lang="en-US" altLang="zh-CN" sz="1200" smtClean="0"/>
          </a:p>
        </p:txBody>
      </p:sp>
      <p:sp>
        <p:nvSpPr>
          <p:cNvPr id="6147" name="Rectangle 2"/>
          <p:cNvSpPr>
            <a:spLocks noChangeArrowheads="1"/>
          </p:cNvSpPr>
          <p:nvPr/>
        </p:nvSpPr>
        <p:spPr bwMode="auto">
          <a:xfrm>
            <a:off x="107950" y="1557338"/>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zh-CN" altLang="en-US" sz="3600">
                <a:solidFill>
                  <a:srgbClr val="D60093"/>
                </a:solidFill>
                <a:latin typeface="Arial Narrow" panose="020B0606020202030204" pitchFamily="34" charset="0"/>
                <a:ea typeface="黑体" panose="02010609060101010101" pitchFamily="49" charset="-122"/>
              </a:rPr>
              <a:t>学习目标：</a:t>
            </a:r>
          </a:p>
        </p:txBody>
      </p:sp>
      <p:sp>
        <p:nvSpPr>
          <p:cNvPr id="6148" name="Rectangle 3"/>
          <p:cNvSpPr>
            <a:spLocks noChangeArrowheads="1"/>
          </p:cNvSpPr>
          <p:nvPr/>
        </p:nvSpPr>
        <p:spPr bwMode="auto">
          <a:xfrm>
            <a:off x="107950" y="2276475"/>
            <a:ext cx="885666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lang="zh-CN" altLang="en-US" sz="3200" b="1">
                <a:latin typeface="Arial Narrow" panose="020B0606020202030204" pitchFamily="34" charset="0"/>
                <a:ea typeface="黑体" panose="02010609060101010101" pitchFamily="49" charset="-122"/>
              </a:rPr>
              <a:t>类成员的访问</a:t>
            </a:r>
          </a:p>
          <a:p>
            <a:pPr eaLnBrk="1" hangingPunct="1"/>
            <a:r>
              <a:rPr lang="zh-CN" altLang="en-US" sz="3200" b="1">
                <a:latin typeface="Arial Narrow" panose="020B0606020202030204" pitchFamily="34" charset="0"/>
                <a:ea typeface="黑体" panose="02010609060101010101" pitchFamily="49" charset="-122"/>
              </a:rPr>
              <a:t>访问函数和工具函数</a:t>
            </a:r>
          </a:p>
          <a:p>
            <a:pPr eaLnBrk="1" hangingPunct="1"/>
            <a:r>
              <a:rPr lang="zh-CN" altLang="en-US" sz="3200" b="1">
                <a:latin typeface="Arial Narrow" panose="020B0606020202030204" pitchFamily="34" charset="0"/>
                <a:ea typeface="黑体" panose="02010609060101010101" pitchFamily="49" charset="-122"/>
              </a:rPr>
              <a:t>析构函数</a:t>
            </a:r>
          </a:p>
          <a:p>
            <a:pPr eaLnBrk="1" hangingPunct="1"/>
            <a:r>
              <a:rPr lang="zh-CN" altLang="en-US" sz="3200" b="1">
                <a:latin typeface="Arial Narrow" panose="020B0606020202030204" pitchFamily="34" charset="0"/>
                <a:ea typeface="黑体" panose="02010609060101010101" pitchFamily="49" charset="-122"/>
              </a:rPr>
              <a:t>默认赋值函数</a:t>
            </a:r>
          </a:p>
        </p:txBody>
      </p:sp>
      <p:sp>
        <p:nvSpPr>
          <p:cNvPr id="6149" name="Rectangle 4"/>
          <p:cNvSpPr>
            <a:spLocks noGrp="1" noRot="1" noChangeArrowheads="1"/>
          </p:cNvSpPr>
          <p:nvPr>
            <p:ph type="title"/>
          </p:nvPr>
        </p:nvSpPr>
        <p:spPr>
          <a:xfrm>
            <a:off x="76200" y="609600"/>
            <a:ext cx="8763000" cy="99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lang="zh-CN" altLang="en-US" sz="4000" smtClean="0">
                <a:latin typeface="Arial Narrow" panose="020B0606020202030204" pitchFamily="34" charset="0"/>
                <a:ea typeface="黑体" panose="02010609060101010101" pitchFamily="49" charset="-122"/>
              </a:rPr>
              <a:t>第九讲 类的深入剖析（</a:t>
            </a:r>
            <a:r>
              <a:rPr lang="en-US" altLang="zh-CN" sz="4000" smtClean="0">
                <a:latin typeface="Arial Narrow" panose="020B0606020202030204" pitchFamily="34" charset="0"/>
                <a:ea typeface="黑体" panose="02010609060101010101" pitchFamily="49" charset="-122"/>
              </a:rPr>
              <a:t>I</a:t>
            </a:r>
            <a:r>
              <a:rPr lang="zh-CN" altLang="en-US" sz="4000" smtClean="0">
                <a:latin typeface="Arial Narrow" panose="020B0606020202030204" pitchFamily="34" charset="0"/>
                <a:ea typeface="黑体" panose="02010609060101010101" pitchFamily="49" charset="-122"/>
              </a:rPr>
              <a:t>）</a:t>
            </a:r>
            <a:endParaRPr lang="zh-CN" altLang="en-US" sz="4000" smtClean="0">
              <a:latin typeface="Arial Narrow" panose="020B0606020202030204" pitchFamily="34" charset="0"/>
            </a:endParaRPr>
          </a:p>
        </p:txBody>
      </p:sp>
      <p:pic>
        <p:nvPicPr>
          <p:cNvPr id="6150" name="Picture 5" descr="profes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14400"/>
            <a:ext cx="1752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CA518D8-C596-461E-981B-F8A89D82C492}" type="slidenum">
              <a:rPr lang="en-US" altLang="zh-CN" sz="1200" smtClean="0"/>
              <a:pPr>
                <a:spcAft>
                  <a:spcPct val="0"/>
                </a:spcAft>
                <a:buClrTx/>
                <a:buFontTx/>
                <a:buNone/>
              </a:pPr>
              <a:t>20</a:t>
            </a:fld>
            <a:endParaRPr lang="en-US" altLang="zh-CN" sz="1200" smtClean="0"/>
          </a:p>
        </p:txBody>
      </p:sp>
      <p:sp>
        <p:nvSpPr>
          <p:cNvPr id="28675" name="Rectangle 3"/>
          <p:cNvSpPr>
            <a:spLocks noGrp="1" noChangeArrowheads="1"/>
          </p:cNvSpPr>
          <p:nvPr>
            <p:ph type="body" sz="half" idx="1"/>
          </p:nvPr>
        </p:nvSpPr>
        <p:spPr>
          <a:xfrm>
            <a:off x="228600" y="914400"/>
            <a:ext cx="8785225" cy="4572000"/>
          </a:xfrm>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dirty="0" smtClean="0">
                <a:ea typeface="黑体" panose="02010609060101010101" pitchFamily="49" charset="-122"/>
              </a:rPr>
              <a:t>类中定义了数据成员和成员函数</a:t>
            </a:r>
          </a:p>
          <a:p>
            <a:pPr eaLnBrk="1" hangingPunct="1">
              <a:lnSpc>
                <a:spcPct val="120000"/>
              </a:lnSpc>
            </a:pPr>
            <a:r>
              <a:rPr lang="zh-CN" altLang="en-US" sz="2800" dirty="0" smtClean="0">
                <a:ea typeface="黑体" panose="02010609060101010101" pitchFamily="49" charset="-122"/>
              </a:rPr>
              <a:t>类实例化成对象后，每个对象对类中的数据成员都有其自己的副本</a:t>
            </a:r>
          </a:p>
          <a:p>
            <a:pPr eaLnBrk="1" hangingPunct="1">
              <a:lnSpc>
                <a:spcPct val="120000"/>
              </a:lnSpc>
            </a:pPr>
            <a:r>
              <a:rPr lang="zh-CN" altLang="en-US" sz="2800" dirty="0" smtClean="0">
                <a:ea typeface="黑体" panose="02010609060101010101" pitchFamily="49" charset="-122"/>
              </a:rPr>
              <a:t>但该类的所有对象都使用同一份成员函数副本</a:t>
            </a:r>
          </a:p>
          <a:p>
            <a:pPr eaLnBrk="1" hangingPunct="1"/>
            <a:r>
              <a:rPr lang="zh-CN" altLang="en-US" sz="2800" dirty="0" smtClean="0">
                <a:ea typeface="黑体" panose="02010609060101010101" pitchFamily="49" charset="-122"/>
              </a:rPr>
              <a:t>因此，对象只包含数据成员。</a:t>
            </a:r>
          </a:p>
          <a:p>
            <a:pPr marL="896938" lvl="1" indent="-382588" eaLnBrk="1" hangingPunct="1"/>
            <a:r>
              <a:rPr lang="en-US" altLang="zh-CN" sz="2400" dirty="0" err="1" smtClean="0">
                <a:latin typeface="+mn-ea"/>
              </a:rPr>
              <a:t>sizeof</a:t>
            </a:r>
            <a:r>
              <a:rPr lang="en-US" altLang="zh-CN" sz="2400" dirty="0" smtClean="0">
                <a:latin typeface="+mn-ea"/>
              </a:rPr>
              <a:t>(</a:t>
            </a:r>
            <a:r>
              <a:rPr lang="zh-CN" altLang="en-US" sz="2400" dirty="0" smtClean="0">
                <a:latin typeface="+mn-ea"/>
              </a:rPr>
              <a:t>某类名</a:t>
            </a:r>
            <a:r>
              <a:rPr lang="en-US" altLang="zh-CN" sz="2400" dirty="0" smtClean="0">
                <a:latin typeface="+mn-ea"/>
              </a:rPr>
              <a:t>)=</a:t>
            </a:r>
            <a:r>
              <a:rPr lang="en-US" altLang="zh-CN" sz="2400" dirty="0" err="1" smtClean="0">
                <a:latin typeface="+mn-ea"/>
              </a:rPr>
              <a:t>sizeof</a:t>
            </a:r>
            <a:r>
              <a:rPr lang="en-US" altLang="zh-CN" sz="2400" dirty="0" smtClean="0">
                <a:latin typeface="+mn-ea"/>
              </a:rPr>
              <a:t>(</a:t>
            </a:r>
            <a:r>
              <a:rPr lang="zh-CN" altLang="en-US" sz="2400" dirty="0" smtClean="0">
                <a:latin typeface="+mn-ea"/>
              </a:rPr>
              <a:t>某类任一对象</a:t>
            </a:r>
            <a:r>
              <a:rPr lang="en-US" altLang="zh-CN" sz="2400" dirty="0" smtClean="0">
                <a:latin typeface="+mn-ea"/>
              </a:rPr>
              <a:t>)</a:t>
            </a:r>
          </a:p>
          <a:p>
            <a:pPr marL="514350" lvl="1" indent="0" eaLnBrk="1" hangingPunct="1">
              <a:buNone/>
            </a:pPr>
            <a:r>
              <a:rPr lang="en-US" altLang="zh-CN" sz="2400" dirty="0">
                <a:latin typeface="+mn-ea"/>
              </a:rPr>
              <a:t> </a:t>
            </a:r>
            <a:r>
              <a:rPr lang="en-US" altLang="zh-CN" sz="2400" dirty="0" smtClean="0">
                <a:latin typeface="+mn-ea"/>
              </a:rPr>
              <a:t>                          =</a:t>
            </a:r>
            <a:r>
              <a:rPr lang="zh-CN" altLang="en-US" sz="2400" dirty="0" smtClean="0">
                <a:latin typeface="+mn-ea"/>
              </a:rPr>
              <a:t>某类定义中数据成员字节之和</a:t>
            </a:r>
          </a:p>
        </p:txBody>
      </p:sp>
    </p:spTree>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2"/>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77B3B21-CA29-4C8F-9E0E-7CA75B12C0DE}" type="slidenum">
              <a:rPr lang="en-US" altLang="zh-CN" sz="1200" smtClean="0"/>
              <a:pPr>
                <a:spcAft>
                  <a:spcPct val="0"/>
                </a:spcAft>
                <a:buClrTx/>
                <a:buFontTx/>
                <a:buNone/>
              </a:pPr>
              <a:t>21</a:t>
            </a:fld>
            <a:endParaRPr lang="en-US" altLang="zh-CN" sz="1200" smtClean="0"/>
          </a:p>
        </p:txBody>
      </p:sp>
      <p:grpSp>
        <p:nvGrpSpPr>
          <p:cNvPr id="29699" name="Group 3"/>
          <p:cNvGrpSpPr>
            <a:grpSpLocks/>
          </p:cNvGrpSpPr>
          <p:nvPr/>
        </p:nvGrpSpPr>
        <p:grpSpPr bwMode="auto">
          <a:xfrm>
            <a:off x="609600" y="1325563"/>
            <a:ext cx="7632700" cy="4465637"/>
            <a:chOff x="1344" y="1344"/>
            <a:chExt cx="3744" cy="2449"/>
          </a:xfrm>
        </p:grpSpPr>
        <p:sp>
          <p:nvSpPr>
            <p:cNvPr id="29700" name="Rectangle 4"/>
            <p:cNvSpPr>
              <a:spLocks noChangeArrowheads="1"/>
            </p:cNvSpPr>
            <p:nvPr/>
          </p:nvSpPr>
          <p:spPr bwMode="auto">
            <a:xfrm>
              <a:off x="1879" y="1911"/>
              <a:ext cx="356" cy="81"/>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01" name="Rectangle 5"/>
            <p:cNvSpPr>
              <a:spLocks noChangeArrowheads="1"/>
            </p:cNvSpPr>
            <p:nvPr/>
          </p:nvSpPr>
          <p:spPr bwMode="auto">
            <a:xfrm>
              <a:off x="1879" y="2237"/>
              <a:ext cx="356" cy="81"/>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02" name="Text Box 6"/>
            <p:cNvSpPr txBox="1">
              <a:spLocks noChangeArrowheads="1"/>
            </p:cNvSpPr>
            <p:nvPr/>
          </p:nvSpPr>
          <p:spPr bwMode="auto">
            <a:xfrm>
              <a:off x="1728" y="1503"/>
              <a:ext cx="713" cy="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Aft>
                  <a:spcPct val="0"/>
                </a:spcAft>
                <a:buClrTx/>
                <a:buFontTx/>
                <a:buNone/>
              </a:pPr>
              <a:r>
                <a:rPr lang="zh-CN" altLang="en-US" sz="1600" b="1">
                  <a:solidFill>
                    <a:srgbClr val="FF3300"/>
                  </a:solidFill>
                  <a:latin typeface="Arial Narrow" panose="020B0606020202030204" pitchFamily="34" charset="0"/>
                  <a:ea typeface="黑体" panose="02010609060101010101" pitchFamily="49" charset="-122"/>
                </a:rPr>
                <a:t>对象 </a:t>
              </a:r>
              <a:r>
                <a:rPr lang="en-US" altLang="zh-CN" sz="1600" b="1">
                  <a:solidFill>
                    <a:srgbClr val="FF3300"/>
                  </a:solidFill>
                  <a:latin typeface="Arial Narrow" panose="020B0606020202030204" pitchFamily="34" charset="0"/>
                  <a:ea typeface="黑体" panose="02010609060101010101" pitchFamily="49" charset="-122"/>
                </a:rPr>
                <a:t>1</a:t>
              </a:r>
            </a:p>
            <a:p>
              <a:pPr algn="ctr">
                <a:spcAft>
                  <a:spcPct val="0"/>
                </a:spcAft>
                <a:buClrTx/>
                <a:buFontTx/>
                <a:buNone/>
              </a:pPr>
              <a:endParaRPr lang="en-US" altLang="zh-CN" sz="1600" b="1">
                <a:latin typeface="Arial Narrow" panose="020B0606020202030204" pitchFamily="34" charset="0"/>
                <a:ea typeface="黑体" panose="02010609060101010101" pitchFamily="49" charset="-122"/>
              </a:endParaRPr>
            </a:p>
            <a:p>
              <a:pPr algn="ctr">
                <a:spcAft>
                  <a:spcPct val="0"/>
                </a:spcAft>
                <a:buClrTx/>
                <a:buFontTx/>
                <a:buNone/>
              </a:pPr>
              <a:r>
                <a:rPr lang="zh-CN" altLang="en-US" sz="1600" b="1">
                  <a:latin typeface="Arial Narrow" panose="020B0606020202030204" pitchFamily="34" charset="0"/>
                  <a:ea typeface="黑体" panose="02010609060101010101" pitchFamily="49" charset="-122"/>
                </a:rPr>
                <a:t>数据 </a:t>
              </a:r>
              <a:r>
                <a:rPr lang="en-US" altLang="zh-CN" sz="1600" b="1">
                  <a:latin typeface="Arial Narrow" panose="020B0606020202030204" pitchFamily="34" charset="0"/>
                  <a:ea typeface="黑体" panose="02010609060101010101" pitchFamily="49" charset="-122"/>
                </a:rPr>
                <a:t>1</a:t>
              </a:r>
            </a:p>
            <a:p>
              <a:pPr algn="ctr">
                <a:spcAft>
                  <a:spcPct val="0"/>
                </a:spcAft>
                <a:buClrTx/>
                <a:buFontTx/>
                <a:buNone/>
              </a:pPr>
              <a:endParaRPr lang="en-US" altLang="zh-CN" sz="1600" b="1">
                <a:latin typeface="Arial Narrow" panose="020B0606020202030204" pitchFamily="34" charset="0"/>
                <a:ea typeface="黑体" panose="02010609060101010101" pitchFamily="49" charset="-122"/>
              </a:endParaRPr>
            </a:p>
            <a:p>
              <a:pPr algn="ctr">
                <a:spcAft>
                  <a:spcPct val="0"/>
                </a:spcAft>
                <a:buClrTx/>
                <a:buFontTx/>
                <a:buNone/>
              </a:pPr>
              <a:r>
                <a:rPr lang="zh-CN" altLang="en-US" sz="1600" b="1">
                  <a:latin typeface="Arial Narrow" panose="020B0606020202030204" pitchFamily="34" charset="0"/>
                  <a:ea typeface="黑体" panose="02010609060101010101" pitchFamily="49" charset="-122"/>
                </a:rPr>
                <a:t>数据 </a:t>
              </a:r>
              <a:r>
                <a:rPr lang="en-US" altLang="zh-CN" sz="1600" b="1">
                  <a:latin typeface="Arial Narrow" panose="020B0606020202030204" pitchFamily="34" charset="0"/>
                  <a:ea typeface="黑体" panose="02010609060101010101" pitchFamily="49" charset="-122"/>
                </a:rPr>
                <a:t>2</a:t>
              </a:r>
            </a:p>
          </p:txBody>
        </p:sp>
        <p:sp>
          <p:nvSpPr>
            <p:cNvPr id="29703" name="Rectangle 7"/>
            <p:cNvSpPr>
              <a:spLocks noChangeArrowheads="1"/>
            </p:cNvSpPr>
            <p:nvPr/>
          </p:nvSpPr>
          <p:spPr bwMode="auto">
            <a:xfrm>
              <a:off x="2949" y="3220"/>
              <a:ext cx="356" cy="82"/>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04" name="Rectangle 8"/>
            <p:cNvSpPr>
              <a:spLocks noChangeArrowheads="1"/>
            </p:cNvSpPr>
            <p:nvPr/>
          </p:nvSpPr>
          <p:spPr bwMode="auto">
            <a:xfrm>
              <a:off x="2949" y="3547"/>
              <a:ext cx="356" cy="81"/>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05" name="Text Box 9"/>
            <p:cNvSpPr txBox="1">
              <a:spLocks noChangeArrowheads="1"/>
            </p:cNvSpPr>
            <p:nvPr/>
          </p:nvSpPr>
          <p:spPr bwMode="auto">
            <a:xfrm>
              <a:off x="2859" y="2799"/>
              <a:ext cx="714" cy="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Aft>
                  <a:spcPct val="0"/>
                </a:spcAft>
                <a:buClrTx/>
                <a:buFontTx/>
                <a:buNone/>
              </a:pPr>
              <a:r>
                <a:rPr lang="zh-CN" altLang="en-US" sz="1600" b="1">
                  <a:solidFill>
                    <a:srgbClr val="FF3300"/>
                  </a:solidFill>
                  <a:latin typeface="Arial Narrow" panose="020B0606020202030204" pitchFamily="34" charset="0"/>
                  <a:ea typeface="黑体" panose="02010609060101010101" pitchFamily="49" charset="-122"/>
                </a:rPr>
                <a:t>对象 </a:t>
              </a:r>
              <a:r>
                <a:rPr lang="en-US" altLang="zh-CN" sz="1600" b="1">
                  <a:solidFill>
                    <a:srgbClr val="FF3300"/>
                  </a:solidFill>
                  <a:latin typeface="Arial Narrow" panose="020B0606020202030204" pitchFamily="34" charset="0"/>
                  <a:ea typeface="黑体" panose="02010609060101010101" pitchFamily="49" charset="-122"/>
                </a:rPr>
                <a:t>2</a:t>
              </a:r>
            </a:p>
            <a:p>
              <a:pPr algn="ctr">
                <a:spcAft>
                  <a:spcPct val="0"/>
                </a:spcAft>
                <a:buClrTx/>
                <a:buFontTx/>
                <a:buNone/>
              </a:pPr>
              <a:endParaRPr lang="en-US" altLang="zh-CN" sz="1600" b="1">
                <a:latin typeface="Arial Narrow" panose="020B0606020202030204" pitchFamily="34" charset="0"/>
                <a:ea typeface="黑体" panose="02010609060101010101" pitchFamily="49" charset="-122"/>
              </a:endParaRPr>
            </a:p>
            <a:p>
              <a:pPr algn="ctr">
                <a:spcAft>
                  <a:spcPct val="0"/>
                </a:spcAft>
                <a:buClrTx/>
                <a:buFontTx/>
                <a:buNone/>
              </a:pPr>
              <a:r>
                <a:rPr lang="zh-CN" altLang="en-US" sz="1600" b="1">
                  <a:latin typeface="Arial Narrow" panose="020B0606020202030204" pitchFamily="34" charset="0"/>
                  <a:ea typeface="黑体" panose="02010609060101010101" pitchFamily="49" charset="-122"/>
                </a:rPr>
                <a:t>数据 </a:t>
              </a:r>
              <a:r>
                <a:rPr lang="en-US" altLang="zh-CN" sz="1600" b="1">
                  <a:latin typeface="Arial Narrow" panose="020B0606020202030204" pitchFamily="34" charset="0"/>
                  <a:ea typeface="黑体" panose="02010609060101010101" pitchFamily="49" charset="-122"/>
                </a:rPr>
                <a:t>1</a:t>
              </a:r>
            </a:p>
            <a:p>
              <a:pPr algn="ctr">
                <a:spcAft>
                  <a:spcPct val="0"/>
                </a:spcAft>
                <a:buClrTx/>
                <a:buFontTx/>
                <a:buNone/>
              </a:pPr>
              <a:endParaRPr lang="en-US" altLang="zh-CN" sz="1600" b="1">
                <a:latin typeface="Arial Narrow" panose="020B0606020202030204" pitchFamily="34" charset="0"/>
                <a:ea typeface="黑体" panose="02010609060101010101" pitchFamily="49" charset="-122"/>
              </a:endParaRPr>
            </a:p>
            <a:p>
              <a:pPr algn="ctr">
                <a:spcAft>
                  <a:spcPct val="0"/>
                </a:spcAft>
                <a:buClrTx/>
                <a:buFontTx/>
                <a:buNone/>
              </a:pPr>
              <a:r>
                <a:rPr lang="zh-CN" altLang="en-US" sz="1600" b="1">
                  <a:latin typeface="Arial Narrow" panose="020B0606020202030204" pitchFamily="34" charset="0"/>
                  <a:ea typeface="黑体" panose="02010609060101010101" pitchFamily="49" charset="-122"/>
                </a:rPr>
                <a:t>数据 </a:t>
              </a:r>
              <a:r>
                <a:rPr lang="en-US" altLang="zh-CN" sz="1600" b="1">
                  <a:latin typeface="Arial Narrow" panose="020B0606020202030204" pitchFamily="34" charset="0"/>
                  <a:ea typeface="黑体" panose="02010609060101010101" pitchFamily="49" charset="-122"/>
                </a:rPr>
                <a:t>2</a:t>
              </a:r>
            </a:p>
          </p:txBody>
        </p:sp>
        <p:sp>
          <p:nvSpPr>
            <p:cNvPr id="29706" name="Rectangle 10"/>
            <p:cNvSpPr>
              <a:spLocks noChangeArrowheads="1"/>
            </p:cNvSpPr>
            <p:nvPr/>
          </p:nvSpPr>
          <p:spPr bwMode="auto">
            <a:xfrm>
              <a:off x="4018" y="1911"/>
              <a:ext cx="357" cy="81"/>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07" name="Rectangle 11"/>
            <p:cNvSpPr>
              <a:spLocks noChangeArrowheads="1"/>
            </p:cNvSpPr>
            <p:nvPr/>
          </p:nvSpPr>
          <p:spPr bwMode="auto">
            <a:xfrm>
              <a:off x="4018" y="2237"/>
              <a:ext cx="357" cy="81"/>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08" name="Text Box 12"/>
            <p:cNvSpPr txBox="1">
              <a:spLocks noChangeArrowheads="1"/>
            </p:cNvSpPr>
            <p:nvPr/>
          </p:nvSpPr>
          <p:spPr bwMode="auto">
            <a:xfrm>
              <a:off x="3888" y="1503"/>
              <a:ext cx="713" cy="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Aft>
                  <a:spcPct val="0"/>
                </a:spcAft>
                <a:buClrTx/>
                <a:buFontTx/>
                <a:buNone/>
              </a:pPr>
              <a:r>
                <a:rPr lang="zh-CN" altLang="en-US" sz="1600" b="1">
                  <a:solidFill>
                    <a:srgbClr val="FF3300"/>
                  </a:solidFill>
                  <a:latin typeface="Arial Narrow" panose="020B0606020202030204" pitchFamily="34" charset="0"/>
                  <a:ea typeface="黑体" panose="02010609060101010101" pitchFamily="49" charset="-122"/>
                </a:rPr>
                <a:t>对象 </a:t>
              </a:r>
              <a:r>
                <a:rPr lang="en-US" altLang="zh-CN" sz="1600" b="1">
                  <a:solidFill>
                    <a:srgbClr val="FF3300"/>
                  </a:solidFill>
                  <a:latin typeface="Arial Narrow" panose="020B0606020202030204" pitchFamily="34" charset="0"/>
                  <a:ea typeface="黑体" panose="02010609060101010101" pitchFamily="49" charset="-122"/>
                </a:rPr>
                <a:t>3</a:t>
              </a:r>
            </a:p>
            <a:p>
              <a:pPr algn="ctr">
                <a:spcAft>
                  <a:spcPct val="0"/>
                </a:spcAft>
                <a:buClrTx/>
                <a:buFontTx/>
                <a:buNone/>
              </a:pPr>
              <a:endParaRPr lang="en-US" altLang="zh-CN" sz="1600" b="1">
                <a:latin typeface="Arial Narrow" panose="020B0606020202030204" pitchFamily="34" charset="0"/>
                <a:ea typeface="黑体" panose="02010609060101010101" pitchFamily="49" charset="-122"/>
              </a:endParaRPr>
            </a:p>
            <a:p>
              <a:pPr algn="ctr">
                <a:spcAft>
                  <a:spcPct val="0"/>
                </a:spcAft>
                <a:buClrTx/>
                <a:buFontTx/>
                <a:buNone/>
              </a:pPr>
              <a:r>
                <a:rPr lang="zh-CN" altLang="en-US" sz="1600" b="1">
                  <a:latin typeface="Arial Narrow" panose="020B0606020202030204" pitchFamily="34" charset="0"/>
                  <a:ea typeface="黑体" panose="02010609060101010101" pitchFamily="49" charset="-122"/>
                </a:rPr>
                <a:t>数据 </a:t>
              </a:r>
              <a:r>
                <a:rPr lang="en-US" altLang="zh-CN" sz="1600" b="1">
                  <a:latin typeface="Arial Narrow" panose="020B0606020202030204" pitchFamily="34" charset="0"/>
                  <a:ea typeface="黑体" panose="02010609060101010101" pitchFamily="49" charset="-122"/>
                </a:rPr>
                <a:t>1</a:t>
              </a:r>
            </a:p>
            <a:p>
              <a:pPr algn="ctr">
                <a:spcAft>
                  <a:spcPct val="0"/>
                </a:spcAft>
                <a:buClrTx/>
                <a:buFontTx/>
                <a:buNone/>
              </a:pPr>
              <a:endParaRPr lang="en-US" altLang="zh-CN" sz="1600" b="1">
                <a:latin typeface="Arial Narrow" panose="020B0606020202030204" pitchFamily="34" charset="0"/>
                <a:ea typeface="黑体" panose="02010609060101010101" pitchFamily="49" charset="-122"/>
              </a:endParaRPr>
            </a:p>
            <a:p>
              <a:pPr algn="ctr">
                <a:spcAft>
                  <a:spcPct val="0"/>
                </a:spcAft>
                <a:buClrTx/>
                <a:buFontTx/>
                <a:buNone/>
              </a:pPr>
              <a:r>
                <a:rPr lang="zh-CN" altLang="en-US" sz="1600" b="1">
                  <a:latin typeface="Arial Narrow" panose="020B0606020202030204" pitchFamily="34" charset="0"/>
                  <a:ea typeface="黑体" panose="02010609060101010101" pitchFamily="49" charset="-122"/>
                </a:rPr>
                <a:t>数据 </a:t>
              </a:r>
              <a:r>
                <a:rPr lang="en-US" altLang="zh-CN" sz="1600" b="1">
                  <a:latin typeface="Arial Narrow" panose="020B0606020202030204" pitchFamily="34" charset="0"/>
                  <a:ea typeface="黑体" panose="02010609060101010101" pitchFamily="49" charset="-122"/>
                </a:rPr>
                <a:t>2</a:t>
              </a:r>
            </a:p>
          </p:txBody>
        </p:sp>
        <p:sp>
          <p:nvSpPr>
            <p:cNvPr id="29709" name="Rectangle 13"/>
            <p:cNvSpPr>
              <a:spLocks noChangeArrowheads="1"/>
            </p:cNvSpPr>
            <p:nvPr/>
          </p:nvSpPr>
          <p:spPr bwMode="auto">
            <a:xfrm>
              <a:off x="2949" y="2078"/>
              <a:ext cx="534" cy="163"/>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10" name="Text Box 14"/>
            <p:cNvSpPr txBox="1">
              <a:spLocks noChangeArrowheads="1"/>
            </p:cNvSpPr>
            <p:nvPr/>
          </p:nvSpPr>
          <p:spPr bwMode="auto">
            <a:xfrm>
              <a:off x="2681" y="1915"/>
              <a:ext cx="11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r>
                <a:rPr lang="zh-CN" altLang="en-US" sz="1600" b="1">
                  <a:solidFill>
                    <a:schemeClr val="hlink"/>
                  </a:solidFill>
                  <a:latin typeface="Arial Narrow" panose="020B0606020202030204" pitchFamily="34" charset="0"/>
                  <a:ea typeface="黑体" panose="02010609060101010101" pitchFamily="49" charset="-122"/>
                </a:rPr>
                <a:t>成员函数</a:t>
              </a:r>
              <a:r>
                <a:rPr lang="en-US" altLang="zh-CN" sz="1600" b="1">
                  <a:solidFill>
                    <a:schemeClr val="hlink"/>
                  </a:solidFill>
                  <a:latin typeface="Arial Narrow" panose="020B0606020202030204" pitchFamily="34" charset="0"/>
                  <a:ea typeface="黑体" panose="02010609060101010101" pitchFamily="49" charset="-122"/>
                </a:rPr>
                <a:t>1()</a:t>
              </a:r>
            </a:p>
          </p:txBody>
        </p:sp>
        <p:sp>
          <p:nvSpPr>
            <p:cNvPr id="29711" name="Rectangle 15"/>
            <p:cNvSpPr>
              <a:spLocks noChangeArrowheads="1"/>
            </p:cNvSpPr>
            <p:nvPr/>
          </p:nvSpPr>
          <p:spPr bwMode="auto">
            <a:xfrm>
              <a:off x="2949" y="2404"/>
              <a:ext cx="445" cy="164"/>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12" name="Text Box 16"/>
            <p:cNvSpPr txBox="1">
              <a:spLocks noChangeArrowheads="1"/>
            </p:cNvSpPr>
            <p:nvPr/>
          </p:nvSpPr>
          <p:spPr bwMode="auto">
            <a:xfrm>
              <a:off x="2681" y="2241"/>
              <a:ext cx="115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r>
                <a:rPr lang="zh-CN" altLang="en-US" sz="1600" b="1">
                  <a:solidFill>
                    <a:schemeClr val="hlink"/>
                  </a:solidFill>
                  <a:latin typeface="Arial Narrow" panose="020B0606020202030204" pitchFamily="34" charset="0"/>
                  <a:ea typeface="黑体" panose="02010609060101010101" pitchFamily="49" charset="-122"/>
                </a:rPr>
                <a:t>成员函数</a:t>
              </a:r>
              <a:r>
                <a:rPr lang="en-US" altLang="zh-CN" sz="1600" b="1">
                  <a:solidFill>
                    <a:schemeClr val="hlink"/>
                  </a:solidFill>
                  <a:latin typeface="Arial Narrow" panose="020B0606020202030204" pitchFamily="34" charset="0"/>
                  <a:ea typeface="黑体" panose="02010609060101010101" pitchFamily="49" charset="-122"/>
                </a:rPr>
                <a:t>2()</a:t>
              </a:r>
            </a:p>
          </p:txBody>
        </p:sp>
        <p:sp>
          <p:nvSpPr>
            <p:cNvPr id="29713" name="Oval 17"/>
            <p:cNvSpPr>
              <a:spLocks noChangeArrowheads="1"/>
            </p:cNvSpPr>
            <p:nvPr/>
          </p:nvSpPr>
          <p:spPr bwMode="auto">
            <a:xfrm>
              <a:off x="1344" y="1344"/>
              <a:ext cx="2496" cy="1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14" name="Oval 18"/>
            <p:cNvSpPr>
              <a:spLocks noChangeArrowheads="1"/>
            </p:cNvSpPr>
            <p:nvPr/>
          </p:nvSpPr>
          <p:spPr bwMode="auto">
            <a:xfrm>
              <a:off x="2592" y="1344"/>
              <a:ext cx="2496" cy="1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29715" name="Oval 19"/>
            <p:cNvSpPr>
              <a:spLocks noChangeArrowheads="1"/>
            </p:cNvSpPr>
            <p:nvPr/>
          </p:nvSpPr>
          <p:spPr bwMode="auto">
            <a:xfrm rot="5468899">
              <a:off x="2196" y="1972"/>
              <a:ext cx="2039" cy="160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grpSp>
    </p:spTree>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81974E8B-695A-4A11-A289-3112AFD8B2BA}" type="slidenum">
              <a:rPr lang="en-US" altLang="zh-CN" sz="1200" smtClean="0"/>
              <a:pPr>
                <a:spcAft>
                  <a:spcPct val="0"/>
                </a:spcAft>
                <a:buClrTx/>
                <a:buFontTx/>
                <a:buNone/>
              </a:pPr>
              <a:t>22</a:t>
            </a:fld>
            <a:endParaRPr lang="en-US" altLang="zh-CN" sz="1200" smtClean="0"/>
          </a:p>
        </p:txBody>
      </p:sp>
      <p:sp>
        <p:nvSpPr>
          <p:cNvPr id="30723" name="Rectangle 3"/>
          <p:cNvSpPr>
            <a:spLocks noGrp="1" noChangeArrowheads="1"/>
          </p:cNvSpPr>
          <p:nvPr>
            <p:ph type="body" idx="1"/>
          </p:nvPr>
        </p:nvSpPr>
        <p:spPr>
          <a:xfrm>
            <a:off x="152400" y="1219200"/>
            <a:ext cx="8763000" cy="43434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2800" dirty="0" smtClean="0">
                <a:latin typeface="Arial Narrow" panose="020B0606020202030204" pitchFamily="34" charset="0"/>
                <a:ea typeface="黑体" panose="02010609060101010101" pitchFamily="49" charset="-122"/>
              </a:rPr>
              <a:t>Using class Time</a:t>
            </a:r>
          </a:p>
          <a:p>
            <a:pPr lvl="1" eaLnBrk="1" hangingPunct="1">
              <a:lnSpc>
                <a:spcPct val="120000"/>
              </a:lnSpc>
            </a:pPr>
            <a:r>
              <a:rPr lang="zh-CN" altLang="en-US" sz="2800" dirty="0" smtClean="0">
                <a:latin typeface="Arial Narrow" panose="020B0606020202030204" pitchFamily="34" charset="0"/>
                <a:ea typeface="黑体" panose="02010609060101010101" pitchFamily="49" charset="-122"/>
              </a:rPr>
              <a:t>可以通过以下方式访问类成员</a:t>
            </a:r>
          </a:p>
          <a:p>
            <a:pPr lvl="2" eaLnBrk="1" hangingPunct="1">
              <a:lnSpc>
                <a:spcPct val="120000"/>
              </a:lnSpc>
            </a:pPr>
            <a:r>
              <a:rPr lang="en-US" altLang="zh-CN" sz="2800" dirty="0" smtClean="0">
                <a:latin typeface="Arial Narrow" panose="020B0606020202030204" pitchFamily="34" charset="0"/>
                <a:ea typeface="黑体" panose="02010609060101010101" pitchFamily="49" charset="-122"/>
              </a:rPr>
              <a:t>Time sunset;</a:t>
            </a:r>
          </a:p>
          <a:p>
            <a:pPr lvl="2" eaLnBrk="1" hangingPunct="1">
              <a:lnSpc>
                <a:spcPct val="120000"/>
              </a:lnSpc>
            </a:pPr>
            <a:r>
              <a:rPr lang="en-US" altLang="zh-CN" sz="2800" dirty="0" smtClean="0">
                <a:latin typeface="Arial Narrow" panose="020B0606020202030204" pitchFamily="34" charset="0"/>
                <a:ea typeface="黑体" panose="02010609060101010101" pitchFamily="49" charset="-122"/>
              </a:rPr>
              <a:t>Time </a:t>
            </a:r>
            <a:r>
              <a:rPr lang="en-US" altLang="zh-CN" sz="2800" dirty="0" err="1" smtClean="0">
                <a:latin typeface="Arial Narrow" panose="020B0606020202030204" pitchFamily="34" charset="0"/>
                <a:ea typeface="黑体" panose="02010609060101010101" pitchFamily="49" charset="-122"/>
              </a:rPr>
              <a:t>arrayOfTimes</a:t>
            </a:r>
            <a:r>
              <a:rPr lang="en-US" altLang="zh-CN" sz="2800" dirty="0" smtClean="0">
                <a:latin typeface="Arial Narrow" panose="020B0606020202030204" pitchFamily="34" charset="0"/>
                <a:ea typeface="黑体" panose="02010609060101010101" pitchFamily="49" charset="-122"/>
              </a:rPr>
              <a:t>[ 5 ];</a:t>
            </a:r>
          </a:p>
          <a:p>
            <a:pPr lvl="2" eaLnBrk="1" hangingPunct="1">
              <a:lnSpc>
                <a:spcPct val="120000"/>
              </a:lnSpc>
            </a:pPr>
            <a:r>
              <a:rPr lang="en-US" altLang="zh-CN" sz="2800" dirty="0" smtClean="0">
                <a:latin typeface="Arial Narrow" panose="020B0606020202030204" pitchFamily="34" charset="0"/>
                <a:ea typeface="黑体" panose="02010609060101010101" pitchFamily="49" charset="-122"/>
              </a:rPr>
              <a:t>Time &amp;</a:t>
            </a:r>
            <a:r>
              <a:rPr lang="en-US" altLang="zh-CN" sz="2800" dirty="0" err="1" smtClean="0">
                <a:latin typeface="Arial Narrow" panose="020B0606020202030204" pitchFamily="34" charset="0"/>
                <a:ea typeface="黑体" panose="02010609060101010101" pitchFamily="49" charset="-122"/>
              </a:rPr>
              <a:t>dinnerTime</a:t>
            </a:r>
            <a:r>
              <a:rPr lang="en-US" altLang="zh-CN" sz="2800" dirty="0" smtClean="0">
                <a:latin typeface="Arial Narrow" panose="020B0606020202030204" pitchFamily="34" charset="0"/>
                <a:ea typeface="黑体" panose="02010609060101010101" pitchFamily="49" charset="-122"/>
              </a:rPr>
              <a:t> = sunset;</a:t>
            </a:r>
          </a:p>
          <a:p>
            <a:pPr lvl="2" eaLnBrk="1" hangingPunct="1">
              <a:lnSpc>
                <a:spcPct val="120000"/>
              </a:lnSpc>
            </a:pPr>
            <a:r>
              <a:rPr lang="en-US" altLang="zh-CN" sz="2800" dirty="0" smtClean="0">
                <a:latin typeface="Arial Narrow" panose="020B0606020202030204" pitchFamily="34" charset="0"/>
                <a:ea typeface="黑体" panose="02010609060101010101" pitchFamily="49" charset="-122"/>
              </a:rPr>
              <a:t>Time *</a:t>
            </a:r>
            <a:r>
              <a:rPr lang="en-US" altLang="zh-CN" sz="2800" dirty="0" err="1" smtClean="0">
                <a:latin typeface="Arial Narrow" panose="020B0606020202030204" pitchFamily="34" charset="0"/>
                <a:ea typeface="黑体" panose="02010609060101010101" pitchFamily="49" charset="-122"/>
              </a:rPr>
              <a:t>timePtr</a:t>
            </a:r>
            <a:r>
              <a:rPr lang="en-US" altLang="zh-CN" sz="2800" dirty="0" smtClean="0">
                <a:latin typeface="Arial Narrow" panose="020B0606020202030204" pitchFamily="34" charset="0"/>
                <a:ea typeface="黑体" panose="02010609060101010101" pitchFamily="49" charset="-122"/>
              </a:rPr>
              <a:t> = &amp;</a:t>
            </a:r>
            <a:r>
              <a:rPr lang="en-US" altLang="zh-CN" sz="2800" dirty="0" err="1" smtClean="0">
                <a:latin typeface="Arial Narrow" panose="020B0606020202030204" pitchFamily="34" charset="0"/>
                <a:ea typeface="黑体" panose="02010609060101010101" pitchFamily="49" charset="-122"/>
              </a:rPr>
              <a:t>dinnerTime</a:t>
            </a:r>
            <a:r>
              <a:rPr lang="en-US" altLang="zh-CN" sz="2800" dirty="0" smtClean="0">
                <a:latin typeface="Arial Narrow" panose="020B0606020202030204" pitchFamily="34" charset="0"/>
                <a:ea typeface="黑体" panose="02010609060101010101" pitchFamily="49" charset="-122"/>
              </a:rPr>
              <a:t>;</a:t>
            </a:r>
          </a:p>
          <a:p>
            <a:pPr lvl="2" eaLnBrk="1" hangingPunct="1">
              <a:lnSpc>
                <a:spcPct val="120000"/>
              </a:lnSpc>
              <a:buFont typeface="Wingdings" panose="05000000000000000000" pitchFamily="2" charset="2"/>
              <a:buNone/>
            </a:pPr>
            <a:r>
              <a:rPr lang="zh-CN" altLang="en-US" sz="2800" dirty="0" smtClean="0">
                <a:latin typeface="Arial Narrow" panose="020B0606020202030204" pitchFamily="34" charset="0"/>
                <a:ea typeface="黑体" panose="02010609060101010101" pitchFamily="49" charset="-122"/>
              </a:rPr>
              <a:t>能够写成：</a:t>
            </a:r>
            <a:r>
              <a:rPr lang="en-US" altLang="zh-CN" sz="2800" dirty="0" smtClean="0">
                <a:solidFill>
                  <a:srgbClr val="FF3300"/>
                </a:solidFill>
                <a:latin typeface="Arial Narrow" panose="020B0606020202030204" pitchFamily="34" charset="0"/>
                <a:ea typeface="黑体" panose="02010609060101010101" pitchFamily="49" charset="-122"/>
              </a:rPr>
              <a:t>Time *</a:t>
            </a:r>
            <a:r>
              <a:rPr lang="en-US" altLang="zh-CN" sz="2800" dirty="0" err="1" smtClean="0">
                <a:solidFill>
                  <a:srgbClr val="FF3300"/>
                </a:solidFill>
                <a:latin typeface="Arial Narrow" panose="020B0606020202030204" pitchFamily="34" charset="0"/>
                <a:ea typeface="黑体" panose="02010609060101010101" pitchFamily="49" charset="-122"/>
              </a:rPr>
              <a:t>timePtr</a:t>
            </a:r>
            <a:r>
              <a:rPr lang="en-US" altLang="zh-CN" sz="2800" dirty="0" smtClean="0">
                <a:solidFill>
                  <a:srgbClr val="FF3300"/>
                </a:solidFill>
                <a:latin typeface="Arial Narrow" panose="020B0606020202030204" pitchFamily="34" charset="0"/>
                <a:ea typeface="黑体" panose="02010609060101010101" pitchFamily="49" charset="-122"/>
              </a:rPr>
              <a:t> = &amp;Time;  </a:t>
            </a:r>
            <a:r>
              <a:rPr lang="zh-CN" altLang="en-US" sz="2800" dirty="0" smtClean="0">
                <a:solidFill>
                  <a:srgbClr val="FF3300"/>
                </a:solidFill>
                <a:latin typeface="Arial Narrow" panose="020B0606020202030204" pitchFamily="34" charset="0"/>
                <a:ea typeface="黑体" panose="02010609060101010101" pitchFamily="49" charset="-122"/>
              </a:rPr>
              <a:t>？？</a:t>
            </a:r>
          </a:p>
        </p:txBody>
      </p:sp>
    </p:spTree>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D75A505-8153-4FA1-99AA-E5CEFEB9E6F6}" type="slidenum">
              <a:rPr lang="en-US" altLang="zh-CN" sz="1200" smtClean="0"/>
              <a:pPr>
                <a:spcAft>
                  <a:spcPct val="0"/>
                </a:spcAft>
                <a:buClrTx/>
                <a:buFontTx/>
                <a:buNone/>
              </a:pPr>
              <a:t>23</a:t>
            </a:fld>
            <a:endParaRPr lang="en-US" altLang="zh-CN" sz="1200" smtClean="0"/>
          </a:p>
        </p:txBody>
      </p:sp>
      <p:graphicFrame>
        <p:nvGraphicFramePr>
          <p:cNvPr id="31747" name="Object 2"/>
          <p:cNvGraphicFramePr>
            <a:graphicFrameLocks noChangeAspect="1"/>
          </p:cNvGraphicFramePr>
          <p:nvPr>
            <p:extLst>
              <p:ext uri="{D42A27DB-BD31-4B8C-83A1-F6EECF244321}">
                <p14:modId xmlns:p14="http://schemas.microsoft.com/office/powerpoint/2010/main" val="1029892060"/>
              </p:ext>
            </p:extLst>
          </p:nvPr>
        </p:nvGraphicFramePr>
        <p:xfrm>
          <a:off x="76200" y="600075"/>
          <a:ext cx="6983413" cy="5984875"/>
        </p:xfrm>
        <a:graphic>
          <a:graphicData uri="http://schemas.openxmlformats.org/presentationml/2006/ole">
            <mc:AlternateContent xmlns:mc="http://schemas.openxmlformats.org/markup-compatibility/2006">
              <mc:Choice xmlns:v="urn:schemas-microsoft-com:vml" Requires="v">
                <p:oleObj spid="_x0000_s31755" name="文档" r:id="rId3" imgW="7089269" imgH="6073932" progId="Word.Document.8">
                  <p:embed/>
                </p:oleObj>
              </mc:Choice>
              <mc:Fallback>
                <p:oleObj name="文档" r:id="rId3" imgW="7089269" imgH="607393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600075"/>
                        <a:ext cx="6983413" cy="598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784" name="Group 24"/>
          <p:cNvGraphicFramePr>
            <a:graphicFrameLocks noGrp="1"/>
          </p:cNvGraphicFramePr>
          <p:nvPr>
            <p:extLst>
              <p:ext uri="{D42A27DB-BD31-4B8C-83A1-F6EECF244321}">
                <p14:modId xmlns:p14="http://schemas.microsoft.com/office/powerpoint/2010/main" val="3229077074"/>
              </p:ext>
            </p:extLst>
          </p:nvPr>
        </p:nvGraphicFramePr>
        <p:xfrm>
          <a:off x="4038600" y="4181475"/>
          <a:ext cx="4648200" cy="792278"/>
        </p:xfrm>
        <a:graphic>
          <a:graphicData uri="http://schemas.openxmlformats.org/drawingml/2006/table">
            <a:tbl>
              <a:tblPr/>
              <a:tblGrid>
                <a:gridCol w="4648200"/>
              </a:tblGrid>
              <a:tr h="258919">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23	</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hour = ( h &gt;= </a:t>
                      </a:r>
                      <a:r>
                        <a:rPr kumimoji="0" lang="en-US" altLang="zh-CN" sz="11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&amp;&amp; h &lt; </a:t>
                      </a:r>
                      <a:r>
                        <a:rPr kumimoji="0" lang="en-US" altLang="zh-CN" sz="11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24</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 h : </a:t>
                      </a:r>
                      <a:r>
                        <a:rPr kumimoji="0" lang="en-US" altLang="zh-CN" sz="11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en-US"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validate hour</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668" marB="45668" anchor="ctr" horzOverflow="overflow">
                    <a:lnL cap="flat">
                      <a:noFill/>
                    </a:lnL>
                    <a:lnR cap="flat">
                      <a:noFill/>
                    </a:lnR>
                    <a:lnT cap="flat">
                      <a:noFill/>
                    </a:lnT>
                    <a:lnB>
                      <a:noFill/>
                    </a:lnB>
                    <a:lnTlToBr>
                      <a:noFill/>
                    </a:lnTlToBr>
                    <a:lnBlToTr>
                      <a:noFill/>
                    </a:lnBlToTr>
                    <a:solidFill>
                      <a:srgbClr val="FFFF00"/>
                    </a:solidFill>
                  </a:tcPr>
                </a:tc>
              </a:tr>
              <a:tr h="274326">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a:t>
                      </a:r>
                      <a:r>
                        <a:rPr kumimoji="0" lang="it-IT" altLang="zh-CN" sz="11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24	</a:t>
                      </a:r>
                      <a:r>
                        <a:rPr kumimoji="0" lang="it-IT"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minute = ( m &gt;= </a:t>
                      </a:r>
                      <a:r>
                        <a:rPr kumimoji="0" lang="it-IT" altLang="zh-CN" sz="11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it-IT"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&amp;&amp; m &lt; </a:t>
                      </a:r>
                      <a:r>
                        <a:rPr kumimoji="0" lang="it-IT" altLang="zh-CN" sz="11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60</a:t>
                      </a:r>
                      <a:r>
                        <a:rPr kumimoji="0" lang="it-IT"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 m : </a:t>
                      </a:r>
                      <a:r>
                        <a:rPr kumimoji="0" lang="it-IT" altLang="zh-CN" sz="11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it-IT" altLang="zh-CN" sz="11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it-IT" altLang="zh-CN" sz="1100" b="1" i="0" u="none" strike="noStrike" cap="none" normalizeH="0" baseline="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validate minute</a:t>
                      </a:r>
                      <a:endParaRPr kumimoji="0" lang="it-IT"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668" marB="45668" anchor="ctr" horzOverflow="overflow">
                    <a:lnL cap="flat">
                      <a:noFill/>
                    </a:lnL>
                    <a:lnR cap="flat">
                      <a:noFill/>
                    </a:lnR>
                    <a:lnT>
                      <a:noFill/>
                    </a:lnT>
                    <a:lnB>
                      <a:noFill/>
                    </a:lnB>
                    <a:lnTlToBr>
                      <a:noFill/>
                    </a:lnTlToBr>
                    <a:lnBlToTr>
                      <a:noFill/>
                    </a:lnBlToTr>
                    <a:solidFill>
                      <a:srgbClr val="FFFF00"/>
                    </a:solidFill>
                  </a:tcPr>
                </a:tc>
              </a:tr>
              <a:tr h="258919">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zh-CN" altLang="it-IT" sz="11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25	</a:t>
                      </a:r>
                      <a:r>
                        <a:rPr kumimoji="0" lang="en-US" altLang="zh-CN" sz="11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second = ( s &gt;= </a:t>
                      </a:r>
                      <a:r>
                        <a:rPr kumimoji="0" lang="en-US" altLang="zh-CN" sz="1100" b="1" i="0" u="none" strike="noStrike" cap="none" normalizeH="0" baseline="0" dirty="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en-US" altLang="zh-CN" sz="11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&amp;&amp; s &lt; </a:t>
                      </a:r>
                      <a:r>
                        <a:rPr kumimoji="0" lang="en-US" altLang="zh-CN" sz="1100" b="1" i="0" u="none" strike="noStrike" cap="none" normalizeH="0" baseline="0" dirty="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60</a:t>
                      </a:r>
                      <a:r>
                        <a:rPr kumimoji="0" lang="en-US" altLang="zh-CN" sz="11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 s : </a:t>
                      </a:r>
                      <a:r>
                        <a:rPr kumimoji="0" lang="en-US" altLang="zh-CN" sz="1100" b="1" i="0" u="none" strike="noStrike" cap="none" normalizeH="0" baseline="0" dirty="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en-US" altLang="zh-CN" sz="11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100" b="1" i="0" u="none" strike="noStrike" cap="none" normalizeH="0" baseline="0" dirty="0" smtClean="0">
                          <a:ln>
                            <a:noFill/>
                          </a:ln>
                          <a:solidFill>
                            <a:srgbClr val="008000"/>
                          </a:solidFill>
                          <a:effectLst/>
                          <a:latin typeface="Lucida Console" panose="020B0609040504020204" pitchFamily="49" charset="0"/>
                          <a:ea typeface="宋体" panose="02010600030101010101" pitchFamily="2" charset="-122"/>
                          <a:cs typeface="Arial" panose="020B0604020202020204" pitchFamily="34" charset="0"/>
                        </a:rPr>
                        <a:t>// validate second</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668" marB="45668" anchor="ctr" horzOverflow="overflow">
                    <a:lnL cap="flat">
                      <a:noFill/>
                    </a:lnL>
                    <a:lnR cap="flat">
                      <a:noFill/>
                    </a:lnR>
                    <a:lnT>
                      <a:noFill/>
                    </a:lnT>
                    <a:lnB cap="flat">
                      <a:noFill/>
                    </a:lnB>
                    <a:lnTlToBr>
                      <a:noFill/>
                    </a:lnTlToBr>
                    <a:lnBlToTr>
                      <a:noFill/>
                    </a:lnBlToTr>
                    <a:solidFill>
                      <a:srgbClr val="FFFF00"/>
                    </a:solidFill>
                  </a:tcPr>
                </a:tc>
              </a:tr>
            </a:tbl>
          </a:graphicData>
        </a:graphic>
      </p:graphicFrame>
      <p:sp>
        <p:nvSpPr>
          <p:cNvPr id="31752" name="Rectangle 23"/>
          <p:cNvSpPr>
            <a:spLocks noChangeArrowheads="1"/>
          </p:cNvSpPr>
          <p:nvPr/>
        </p:nvSpPr>
        <p:spPr bwMode="black">
          <a:xfrm>
            <a:off x="5943600" y="2840038"/>
            <a:ext cx="2598738" cy="274637"/>
          </a:xfrm>
          <a:prstGeom prst="rect">
            <a:avLst/>
          </a:prstGeom>
          <a:solidFill>
            <a:srgbClr val="FFFF00"/>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en-US" altLang="zh-CN" sz="1200" b="1"/>
              <a:t>16    hour = minute = second = 0; </a:t>
            </a:r>
          </a:p>
        </p:txBody>
      </p:sp>
    </p:spTree>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925647A6-DEBE-4EB3-97E1-BA0438DD1CBD}" type="slidenum">
              <a:rPr lang="en-US" altLang="zh-CN" sz="1200" smtClean="0"/>
              <a:pPr>
                <a:spcAft>
                  <a:spcPct val="0"/>
                </a:spcAft>
                <a:buClrTx/>
                <a:buFontTx/>
                <a:buNone/>
              </a:pPr>
              <a:t>24</a:t>
            </a:fld>
            <a:endParaRPr lang="en-US" altLang="zh-CN" sz="1200" smtClean="0"/>
          </a:p>
        </p:txBody>
      </p:sp>
      <p:graphicFrame>
        <p:nvGraphicFramePr>
          <p:cNvPr id="32771" name="Object 2"/>
          <p:cNvGraphicFramePr>
            <a:graphicFrameLocks noChangeAspect="1"/>
          </p:cNvGraphicFramePr>
          <p:nvPr>
            <p:extLst>
              <p:ext uri="{D42A27DB-BD31-4B8C-83A1-F6EECF244321}">
                <p14:modId xmlns:p14="http://schemas.microsoft.com/office/powerpoint/2010/main" val="4021735230"/>
              </p:ext>
            </p:extLst>
          </p:nvPr>
        </p:nvGraphicFramePr>
        <p:xfrm>
          <a:off x="228600" y="609600"/>
          <a:ext cx="7075488" cy="4460875"/>
        </p:xfrm>
        <a:graphic>
          <a:graphicData uri="http://schemas.openxmlformats.org/presentationml/2006/ole">
            <mc:AlternateContent xmlns:mc="http://schemas.openxmlformats.org/markup-compatibility/2006">
              <mc:Choice xmlns:v="urn:schemas-microsoft-com:vml" Requires="v">
                <p:oleObj spid="_x0000_s32774" name="Document" r:id="rId3" imgW="7078146" imgH="4463367" progId="Word.Document.8">
                  <p:embed/>
                </p:oleObj>
              </mc:Choice>
              <mc:Fallback>
                <p:oleObj name="Document" r:id="rId3" imgW="7078146" imgH="446336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09600"/>
                        <a:ext cx="7075488" cy="446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E8CD79A-6401-4C7F-8F0F-EA88A71B2C03}" type="slidenum">
              <a:rPr lang="en-US" altLang="zh-CN" sz="1200" smtClean="0"/>
              <a:pPr>
                <a:spcAft>
                  <a:spcPct val="0"/>
                </a:spcAft>
                <a:buClrTx/>
                <a:buFontTx/>
                <a:buNone/>
              </a:pPr>
              <a:t>25</a:t>
            </a:fld>
            <a:endParaRPr lang="en-US" altLang="zh-CN" sz="1200" smtClean="0"/>
          </a:p>
        </p:txBody>
      </p:sp>
      <p:sp>
        <p:nvSpPr>
          <p:cNvPr id="33795" name="Rectangle 2"/>
          <p:cNvSpPr>
            <a:spLocks noRot="1" noChangeArrowheads="1"/>
          </p:cNvSpPr>
          <p:nvPr/>
        </p:nvSpPr>
        <p:spPr bwMode="auto">
          <a:xfrm>
            <a:off x="609600" y="1524000"/>
            <a:ext cx="8229600" cy="32004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20000"/>
              </a:lnSpc>
              <a:spcAft>
                <a:spcPct val="0"/>
              </a:spcAft>
              <a:buClrTx/>
              <a:buFontTx/>
              <a:buNone/>
            </a:pPr>
            <a:r>
              <a:rPr lang="zh-CN" altLang="en-US" sz="2800" dirty="0">
                <a:solidFill>
                  <a:srgbClr val="FF3300"/>
                </a:solidFill>
                <a:latin typeface="Arial Narrow" panose="020B0606020202030204" pitchFamily="34" charset="0"/>
                <a:ea typeface="黑体" panose="02010609060101010101" pitchFamily="49" charset="-122"/>
              </a:rPr>
              <a:t>性能提示：</a:t>
            </a:r>
            <a:r>
              <a:rPr lang="zh-CN" altLang="en-US" sz="2800" dirty="0">
                <a:solidFill>
                  <a:srgbClr val="051AB3"/>
                </a:solidFill>
                <a:latin typeface="Arial Narrow" panose="020B0606020202030204" pitchFamily="34" charset="0"/>
                <a:ea typeface="黑体" panose="02010609060101010101" pitchFamily="49" charset="-122"/>
              </a:rPr>
              <a:t>对象只包含数据。对类名或该类的对象采用</a:t>
            </a:r>
            <a:r>
              <a:rPr lang="en-US" altLang="zh-CN" sz="2800" dirty="0" err="1">
                <a:solidFill>
                  <a:srgbClr val="051AB3"/>
                </a:solidFill>
                <a:latin typeface="Arial Narrow" panose="020B0606020202030204" pitchFamily="34" charset="0"/>
                <a:ea typeface="黑体" panose="02010609060101010101" pitchFamily="49" charset="-122"/>
              </a:rPr>
              <a:t>sizeof</a:t>
            </a:r>
            <a:r>
              <a:rPr lang="zh-CN" altLang="en-US" sz="2800" dirty="0">
                <a:solidFill>
                  <a:srgbClr val="051AB3"/>
                </a:solidFill>
                <a:latin typeface="Arial Narrow" panose="020B0606020202030204" pitchFamily="34" charset="0"/>
                <a:ea typeface="黑体" panose="02010609060101010101" pitchFamily="49" charset="-122"/>
              </a:rPr>
              <a:t>运算符时，只能得到类的数据的长度。编译器生成独立于所有类的对象的</a:t>
            </a:r>
            <a:r>
              <a:rPr lang="zh-CN" altLang="en-US" sz="2800" dirty="0">
                <a:solidFill>
                  <a:srgbClr val="FF3300"/>
                </a:solidFill>
                <a:latin typeface="微软雅黑" panose="020B0503020204020204" pitchFamily="34" charset="-122"/>
                <a:ea typeface="微软雅黑" panose="020B0503020204020204" pitchFamily="34" charset="-122"/>
              </a:rPr>
              <a:t>成员函数的副本</a:t>
            </a:r>
            <a:r>
              <a:rPr lang="en-US" altLang="zh-CN" sz="2800" dirty="0">
                <a:solidFill>
                  <a:srgbClr val="FF3300"/>
                </a:solidFill>
                <a:latin typeface="微软雅黑" panose="020B0503020204020204" pitchFamily="34" charset="-122"/>
                <a:ea typeface="微软雅黑" panose="020B0503020204020204" pitchFamily="34" charset="-122"/>
              </a:rPr>
              <a:t>(</a:t>
            </a:r>
            <a:r>
              <a:rPr lang="zh-CN" altLang="en-US" sz="2800" dirty="0">
                <a:solidFill>
                  <a:srgbClr val="FF3300"/>
                </a:solidFill>
                <a:latin typeface="微软雅黑" panose="020B0503020204020204" pitchFamily="34" charset="-122"/>
                <a:ea typeface="微软雅黑" panose="020B0503020204020204" pitchFamily="34" charset="-122"/>
              </a:rPr>
              <a:t>只有一份</a:t>
            </a:r>
            <a:r>
              <a:rPr lang="en-US" altLang="zh-CN" sz="2800" dirty="0">
                <a:solidFill>
                  <a:srgbClr val="FF3300"/>
                </a:solidFill>
                <a:latin typeface="微软雅黑" panose="020B0503020204020204" pitchFamily="34" charset="-122"/>
                <a:ea typeface="微软雅黑" panose="020B0503020204020204" pitchFamily="34" charset="-122"/>
              </a:rPr>
              <a:t>)</a:t>
            </a:r>
            <a:r>
              <a:rPr lang="zh-CN" altLang="en-US" sz="2800" dirty="0">
                <a:solidFill>
                  <a:srgbClr val="051AB3"/>
                </a:solidFill>
                <a:latin typeface="Arial Narrow" panose="020B0606020202030204" pitchFamily="34" charset="0"/>
                <a:ea typeface="黑体" panose="02010609060101010101" pitchFamily="49" charset="-122"/>
              </a:rPr>
              <a:t>。类的所有对象共享这个成员函数唯一副本。当然，每个对象都需要自己的类数据副本，因为对象中的数据是不同的。</a:t>
            </a:r>
          </a:p>
        </p:txBody>
      </p:sp>
      <p:pic>
        <p:nvPicPr>
          <p:cNvPr id="337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889000"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F447E94A-5675-47CB-8277-D75D07A6F40B}" type="slidenum">
              <a:rPr lang="en-US" altLang="zh-CN" sz="1200" smtClean="0"/>
              <a:pPr>
                <a:spcAft>
                  <a:spcPct val="0"/>
                </a:spcAft>
                <a:buClrTx/>
                <a:buFontTx/>
                <a:buNone/>
              </a:pPr>
              <a:t>26</a:t>
            </a:fld>
            <a:endParaRPr lang="en-US" altLang="zh-CN" sz="1200" smtClean="0"/>
          </a:p>
        </p:txBody>
      </p:sp>
      <p:sp>
        <p:nvSpPr>
          <p:cNvPr id="3481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Class Scope and Accessing Class Members</a:t>
            </a:r>
          </a:p>
        </p:txBody>
      </p:sp>
      <p:sp>
        <p:nvSpPr>
          <p:cNvPr id="34820" name="Rectangle 3"/>
          <p:cNvSpPr>
            <a:spLocks noGrp="1" noChangeArrowheads="1"/>
          </p:cNvSpPr>
          <p:nvPr>
            <p:ph type="body" idx="1"/>
          </p:nvPr>
        </p:nvSpPr>
        <p:spPr>
          <a:xfrm>
            <a:off x="152400" y="1570038"/>
            <a:ext cx="8763000" cy="45259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类作用域包括</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数据成员作用域</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在类定义中声明的变量 </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成员函数作用域</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在类定义中声明的函数 </a:t>
            </a:r>
          </a:p>
        </p:txBody>
      </p:sp>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F833A1E-ADB0-4626-9269-98092DBC9D1E}" type="slidenum">
              <a:rPr lang="en-US" altLang="zh-CN" sz="1200" smtClean="0"/>
              <a:pPr>
                <a:spcAft>
                  <a:spcPct val="0"/>
                </a:spcAft>
                <a:buClrTx/>
                <a:buFontTx/>
                <a:buNone/>
              </a:pPr>
              <a:t>27</a:t>
            </a:fld>
            <a:endParaRPr lang="en-US" altLang="zh-CN" sz="1200" smtClean="0"/>
          </a:p>
        </p:txBody>
      </p:sp>
      <p:sp>
        <p:nvSpPr>
          <p:cNvPr id="358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Class Scope and Accessing Class Members</a:t>
            </a:r>
          </a:p>
        </p:txBody>
      </p:sp>
      <p:sp>
        <p:nvSpPr>
          <p:cNvPr id="35844" name="Rectangle 3"/>
          <p:cNvSpPr>
            <a:spLocks noGrp="1" noChangeArrowheads="1"/>
          </p:cNvSpPr>
          <p:nvPr>
            <p:ph type="body" idx="1"/>
          </p:nvPr>
        </p:nvSpPr>
        <p:spPr>
          <a:xfrm>
            <a:off x="304800" y="1371600"/>
            <a:ext cx="8458200" cy="49530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在类作用域内</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类成员可以被所有成员函数访问</a:t>
            </a:r>
          </a:p>
          <a:p>
            <a:pPr eaLnBrk="1" hangingPunct="1">
              <a:lnSpc>
                <a:spcPct val="120000"/>
              </a:lnSpc>
            </a:pPr>
            <a:r>
              <a:rPr lang="zh-CN" altLang="en-US" sz="2800" b="1" smtClean="0">
                <a:latin typeface="Arial Narrow" panose="020B0606020202030204" pitchFamily="34" charset="0"/>
                <a:ea typeface="黑体" panose="02010609060101010101" pitchFamily="49" charset="-122"/>
              </a:rPr>
              <a:t>在类作用域外</a:t>
            </a:r>
          </a:p>
          <a:p>
            <a:pPr lvl="1" eaLnBrk="1" hangingPunct="1">
              <a:lnSpc>
                <a:spcPct val="120000"/>
              </a:lnSpc>
            </a:pPr>
            <a:r>
              <a:rPr lang="en-US" altLang="zh-CN" sz="2800" b="1" smtClean="0">
                <a:latin typeface="Arial Narrow" panose="020B0606020202030204" pitchFamily="34" charset="0"/>
                <a:ea typeface="黑体" panose="02010609060101010101" pitchFamily="49" charset="-122"/>
              </a:rPr>
              <a:t>public </a:t>
            </a:r>
            <a:r>
              <a:rPr lang="zh-CN" altLang="en-US" sz="2800" b="1" smtClean="0">
                <a:latin typeface="Arial Narrow" panose="020B0606020202030204" pitchFamily="34" charset="0"/>
                <a:ea typeface="黑体" panose="02010609060101010101" pitchFamily="49" charset="-122"/>
              </a:rPr>
              <a:t>类成员可以通过句柄来引用。句柄有：</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对象名</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对象引用</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对象指针</a:t>
            </a:r>
          </a:p>
          <a:p>
            <a:pPr lvl="1" eaLnBrk="1" hangingPunct="1">
              <a:lnSpc>
                <a:spcPct val="120000"/>
              </a:lnSpc>
            </a:pPr>
            <a:r>
              <a:rPr lang="en-US" altLang="zh-CN" sz="2800" b="1" smtClean="0">
                <a:latin typeface="Arial Narrow" panose="020B0606020202030204" pitchFamily="34" charset="0"/>
                <a:ea typeface="黑体" panose="02010609060101010101" pitchFamily="49" charset="-122"/>
              </a:rPr>
              <a:t>private</a:t>
            </a:r>
            <a:r>
              <a:rPr lang="zh-CN" altLang="en-US" sz="2800" b="1" smtClean="0">
                <a:latin typeface="Arial Narrow" panose="020B0606020202030204" pitchFamily="34" charset="0"/>
                <a:ea typeface="黑体" panose="02010609060101010101" pitchFamily="49" charset="-122"/>
              </a:rPr>
              <a:t>类成员则不能被直接访问</a:t>
            </a:r>
          </a:p>
        </p:txBody>
      </p:sp>
    </p:spTree>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DFF9C43-DC23-475B-B5A5-A7F757C07A50}" type="slidenum">
              <a:rPr lang="en-US" altLang="zh-CN" sz="1200" smtClean="0"/>
              <a:pPr>
                <a:spcAft>
                  <a:spcPct val="0"/>
                </a:spcAft>
                <a:buClrTx/>
                <a:buFontTx/>
                <a:buNone/>
              </a:pPr>
              <a:t>28</a:t>
            </a:fld>
            <a:endParaRPr lang="en-US" altLang="zh-CN" sz="1200" smtClean="0"/>
          </a:p>
        </p:txBody>
      </p:sp>
      <p:sp>
        <p:nvSpPr>
          <p:cNvPr id="368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Class Scope and Accessing Class Members</a:t>
            </a:r>
          </a:p>
        </p:txBody>
      </p:sp>
      <p:sp>
        <p:nvSpPr>
          <p:cNvPr id="36868" name="Rectangle 3"/>
          <p:cNvSpPr>
            <a:spLocks noGrp="1" noChangeArrowheads="1"/>
          </p:cNvSpPr>
          <p:nvPr>
            <p:ph type="body" idx="1"/>
          </p:nvPr>
        </p:nvSpPr>
        <p:spPr>
          <a:xfrm>
            <a:off x="152400" y="1447800"/>
            <a:ext cx="8839200" cy="480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成员函数中声明的变量 </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具有块作用域</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仅在该函数中有效</a:t>
            </a:r>
          </a:p>
          <a:p>
            <a:pPr eaLnBrk="1" hangingPunct="1">
              <a:lnSpc>
                <a:spcPct val="120000"/>
              </a:lnSpc>
            </a:pPr>
            <a:r>
              <a:rPr lang="zh-CN" altLang="en-US" sz="2800" b="1" smtClean="0">
                <a:latin typeface="Arial Narrow" panose="020B0606020202030204" pitchFamily="34" charset="0"/>
                <a:ea typeface="黑体" panose="02010609060101010101" pitchFamily="49" charset="-122"/>
              </a:rPr>
              <a:t>隐藏的类作用域变量</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如果在成员函数中定义一个与类的数据成员同名的变量</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在成员函数中可以通过作用域运算符</a:t>
            </a:r>
            <a:r>
              <a:rPr lang="en-US" altLang="zh-CN" sz="2800" b="1" smtClean="0">
                <a:latin typeface="Arial Narrow" panose="020B0606020202030204" pitchFamily="34" charset="0"/>
                <a:ea typeface="黑体" panose="02010609060101010101" pitchFamily="49" charset="-122"/>
              </a:rPr>
              <a:t>(</a:t>
            </a:r>
            <a:r>
              <a:rPr lang="en-US" altLang="zh-CN" sz="2800" b="1" smtClean="0">
                <a:solidFill>
                  <a:srgbClr val="FF3300"/>
                </a:solidFill>
                <a:latin typeface="Arial Narrow" panose="020B0606020202030204" pitchFamily="34" charset="0"/>
                <a:ea typeface="黑体" panose="02010609060101010101" pitchFamily="49" charset="-122"/>
              </a:rPr>
              <a:t>::</a:t>
            </a:r>
            <a:r>
              <a:rPr lang="en-US" altLang="zh-CN" sz="2800" b="1" smtClean="0">
                <a:latin typeface="Arial Narrow" panose="020B0606020202030204" pitchFamily="34" charset="0"/>
                <a:ea typeface="黑体" panose="02010609060101010101" pitchFamily="49" charset="-122"/>
              </a:rPr>
              <a:t>)</a:t>
            </a:r>
            <a:r>
              <a:rPr lang="zh-CN" altLang="en-US" sz="2800" b="1" smtClean="0">
                <a:latin typeface="Arial Narrow" panose="020B0606020202030204" pitchFamily="34" charset="0"/>
                <a:ea typeface="黑体" panose="02010609060101010101" pitchFamily="49" charset="-122"/>
              </a:rPr>
              <a:t>来访问被隐藏的数据成员</a:t>
            </a:r>
          </a:p>
        </p:txBody>
      </p:sp>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E38F4D0-46B6-41E0-8D81-BD83D6D04AF5}" type="slidenum">
              <a:rPr lang="en-US" altLang="zh-CN" sz="1200" smtClean="0"/>
              <a:pPr>
                <a:spcAft>
                  <a:spcPct val="0"/>
                </a:spcAft>
                <a:buClrTx/>
                <a:buFontTx/>
                <a:buNone/>
              </a:pPr>
              <a:t>29</a:t>
            </a:fld>
            <a:endParaRPr lang="en-US" altLang="zh-CN" sz="1200" smtClean="0"/>
          </a:p>
        </p:txBody>
      </p:sp>
      <p:sp>
        <p:nvSpPr>
          <p:cNvPr id="37891" name="Text Box 2"/>
          <p:cNvSpPr txBox="1">
            <a:spLocks noChangeArrowheads="1"/>
          </p:cNvSpPr>
          <p:nvPr/>
        </p:nvSpPr>
        <p:spPr bwMode="auto">
          <a:xfrm>
            <a:off x="0" y="533400"/>
            <a:ext cx="765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spcBef>
                <a:spcPct val="50000"/>
              </a:spcBef>
              <a:spcAft>
                <a:spcPct val="0"/>
              </a:spcAft>
              <a:buClrTx/>
              <a:buFontTx/>
              <a:buNone/>
            </a:pPr>
            <a:r>
              <a:rPr kumimoji="1" lang="zh-CN" altLang="en-US" sz="2800" b="1">
                <a:latin typeface="黑体" panose="02010609060101010101" pitchFamily="49" charset="-122"/>
                <a:ea typeface="黑体" panose="02010609060101010101" pitchFamily="49" charset="-122"/>
              </a:rPr>
              <a:t>单目作用域运算符的用法  </a:t>
            </a:r>
          </a:p>
        </p:txBody>
      </p:sp>
      <p:sp>
        <p:nvSpPr>
          <p:cNvPr id="37892" name="Text Box 3"/>
          <p:cNvSpPr txBox="1">
            <a:spLocks noChangeArrowheads="1"/>
          </p:cNvSpPr>
          <p:nvPr/>
        </p:nvSpPr>
        <p:spPr bwMode="auto">
          <a:xfrm>
            <a:off x="533400" y="1149154"/>
            <a:ext cx="8423275"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None/>
            </a:pPr>
            <a:r>
              <a:rPr kumimoji="1" lang="en-US" altLang="zh-CN" b="1" dirty="0"/>
              <a:t>#include &lt;</a:t>
            </a:r>
            <a:r>
              <a:rPr kumimoji="1" lang="en-US" altLang="zh-CN" b="1" dirty="0" err="1"/>
              <a:t>iostream</a:t>
            </a:r>
            <a:r>
              <a:rPr kumimoji="1" lang="en-US" altLang="zh-CN" b="1" dirty="0"/>
              <a:t>&gt;</a:t>
            </a:r>
          </a:p>
          <a:p>
            <a:pPr eaLnBrk="1" hangingPunct="1">
              <a:buFont typeface="Wingdings 2" panose="05020102010507070707" pitchFamily="18" charset="2"/>
              <a:buNone/>
            </a:pPr>
            <a:r>
              <a:rPr kumimoji="1" lang="en-US" altLang="zh-CN" b="1" dirty="0"/>
              <a:t>using namespace </a:t>
            </a:r>
            <a:r>
              <a:rPr kumimoji="1" lang="en-US" altLang="zh-CN" b="1" dirty="0" err="1"/>
              <a:t>std</a:t>
            </a:r>
            <a:r>
              <a:rPr kumimoji="1" lang="en-US" altLang="zh-CN" b="1" dirty="0"/>
              <a:t>;</a:t>
            </a:r>
          </a:p>
          <a:p>
            <a:pPr eaLnBrk="1" hangingPunct="1">
              <a:buFont typeface="Wingdings 2" panose="05020102010507070707" pitchFamily="18" charset="2"/>
              <a:buNone/>
            </a:pPr>
            <a:r>
              <a:rPr kumimoji="1" lang="en-US" altLang="zh-CN" b="1" dirty="0" err="1">
                <a:solidFill>
                  <a:srgbClr val="FF3300"/>
                </a:solidFill>
              </a:rPr>
              <a:t>int</a:t>
            </a:r>
            <a:r>
              <a:rPr kumimoji="1" lang="en-US" altLang="zh-CN" b="1" dirty="0">
                <a:solidFill>
                  <a:srgbClr val="FF3300"/>
                </a:solidFill>
              </a:rPr>
              <a:t> value = 1;</a:t>
            </a:r>
          </a:p>
          <a:p>
            <a:pPr eaLnBrk="1" hangingPunct="1">
              <a:buFont typeface="Wingdings 2" panose="05020102010507070707" pitchFamily="18" charset="2"/>
              <a:buNone/>
            </a:pPr>
            <a:r>
              <a:rPr kumimoji="1" lang="en-US" altLang="zh-CN" b="1" dirty="0" err="1"/>
              <a:t>int</a:t>
            </a:r>
            <a:r>
              <a:rPr kumimoji="1" lang="en-US" altLang="zh-CN" b="1" dirty="0"/>
              <a:t> main( )</a:t>
            </a:r>
          </a:p>
          <a:p>
            <a:pPr eaLnBrk="1" hangingPunct="1">
              <a:buFont typeface="Wingdings 2" panose="05020102010507070707" pitchFamily="18" charset="2"/>
              <a:buNone/>
            </a:pPr>
            <a:r>
              <a:rPr kumimoji="1" lang="en-US" altLang="zh-CN" b="1" dirty="0"/>
              <a:t>{     </a:t>
            </a:r>
            <a:r>
              <a:rPr kumimoji="1" lang="en-US" altLang="zh-CN" b="1" dirty="0" err="1">
                <a:solidFill>
                  <a:srgbClr val="FF3300"/>
                </a:solidFill>
              </a:rPr>
              <a:t>int</a:t>
            </a:r>
            <a:r>
              <a:rPr kumimoji="1" lang="en-US" altLang="zh-CN" b="1" dirty="0">
                <a:solidFill>
                  <a:srgbClr val="FF3300"/>
                </a:solidFill>
              </a:rPr>
              <a:t>  value=5;</a:t>
            </a:r>
          </a:p>
          <a:p>
            <a:pPr eaLnBrk="1" hangingPunct="1">
              <a:buFont typeface="Wingdings 2" panose="05020102010507070707" pitchFamily="18" charset="2"/>
              <a:buNone/>
            </a:pPr>
            <a:r>
              <a:rPr kumimoji="1" lang="en-US" altLang="zh-CN" b="1" dirty="0"/>
              <a:t>      </a:t>
            </a:r>
            <a:r>
              <a:rPr kumimoji="1" lang="en-US" altLang="zh-CN" b="1" dirty="0" err="1"/>
              <a:t>cout</a:t>
            </a:r>
            <a:r>
              <a:rPr kumimoji="1" lang="en-US" altLang="zh-CN" b="1" dirty="0"/>
              <a:t> &lt;&lt;"value (local)  ="&lt;&lt;    value &lt;&lt;</a:t>
            </a:r>
            <a:r>
              <a:rPr kumimoji="1" lang="en-US" altLang="zh-CN" b="1" dirty="0" err="1"/>
              <a:t>endl</a:t>
            </a:r>
            <a:r>
              <a:rPr kumimoji="1" lang="en-US" altLang="zh-CN" b="1" dirty="0"/>
              <a:t>;</a:t>
            </a:r>
          </a:p>
          <a:p>
            <a:pPr eaLnBrk="1" hangingPunct="1">
              <a:buFont typeface="Wingdings 2" panose="05020102010507070707" pitchFamily="18" charset="2"/>
              <a:buNone/>
            </a:pPr>
            <a:r>
              <a:rPr kumimoji="1" lang="en-US" altLang="zh-CN" b="1" dirty="0"/>
              <a:t>      </a:t>
            </a:r>
            <a:r>
              <a:rPr kumimoji="1" lang="en-US" altLang="zh-CN" b="1" dirty="0" err="1"/>
              <a:t>cout</a:t>
            </a:r>
            <a:r>
              <a:rPr kumimoji="1" lang="en-US" altLang="zh-CN" b="1" dirty="0"/>
              <a:t> &lt;&lt;"value (global)="&lt;&lt; </a:t>
            </a:r>
            <a:r>
              <a:rPr kumimoji="1" lang="en-US" altLang="zh-CN" b="1" dirty="0">
                <a:solidFill>
                  <a:srgbClr val="FF3300"/>
                </a:solidFill>
              </a:rPr>
              <a:t>::</a:t>
            </a:r>
            <a:r>
              <a:rPr kumimoji="1" lang="en-US" altLang="zh-CN" b="1" dirty="0"/>
              <a:t>value&lt;&lt;</a:t>
            </a:r>
            <a:r>
              <a:rPr kumimoji="1" lang="en-US" altLang="zh-CN" b="1" dirty="0" err="1"/>
              <a:t>endl</a:t>
            </a:r>
            <a:r>
              <a:rPr kumimoji="1" lang="en-US" altLang="zh-CN" b="1" dirty="0"/>
              <a:t>;</a:t>
            </a:r>
          </a:p>
          <a:p>
            <a:pPr eaLnBrk="1" hangingPunct="1">
              <a:buFont typeface="Wingdings 2" panose="05020102010507070707" pitchFamily="18" charset="2"/>
              <a:buNone/>
            </a:pPr>
            <a:r>
              <a:rPr kumimoji="1" lang="en-US" altLang="zh-CN" b="1" dirty="0"/>
              <a:t>}</a:t>
            </a:r>
            <a:endParaRPr kumimoji="1" lang="en-US" altLang="zh-CN" sz="2800" b="1" dirty="0"/>
          </a:p>
        </p:txBody>
      </p:sp>
      <p:grpSp>
        <p:nvGrpSpPr>
          <p:cNvPr id="510980" name="Group 4"/>
          <p:cNvGrpSpPr>
            <a:grpSpLocks/>
          </p:cNvGrpSpPr>
          <p:nvPr/>
        </p:nvGrpSpPr>
        <p:grpSpPr bwMode="auto">
          <a:xfrm>
            <a:off x="1600200" y="4876800"/>
            <a:ext cx="6423025" cy="1176338"/>
            <a:chOff x="1224" y="3126"/>
            <a:chExt cx="4046" cy="741"/>
          </a:xfrm>
        </p:grpSpPr>
        <p:sp>
          <p:nvSpPr>
            <p:cNvPr id="37894" name="Rectangle 5"/>
            <p:cNvSpPr>
              <a:spLocks noChangeArrowheads="1"/>
            </p:cNvSpPr>
            <p:nvPr/>
          </p:nvSpPr>
          <p:spPr bwMode="auto">
            <a:xfrm>
              <a:off x="1224" y="3126"/>
              <a:ext cx="3816" cy="7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37895" name="Text Box 6"/>
            <p:cNvSpPr txBox="1">
              <a:spLocks noChangeArrowheads="1"/>
            </p:cNvSpPr>
            <p:nvPr/>
          </p:nvSpPr>
          <p:spPr bwMode="auto">
            <a:xfrm>
              <a:off x="1430" y="3198"/>
              <a:ext cx="3840"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90000"/>
                </a:lnSpc>
                <a:spcBef>
                  <a:spcPct val="50000"/>
                </a:spcBef>
                <a:spcAft>
                  <a:spcPct val="0"/>
                </a:spcAft>
                <a:buClrTx/>
                <a:buFontTx/>
                <a:buNone/>
              </a:pPr>
              <a:r>
                <a:rPr kumimoji="1" lang="zh-CN" altLang="en-US" sz="2800" b="1">
                  <a:latin typeface="Times New Roman" panose="02020603050405020304" pitchFamily="18" charset="0"/>
                </a:rPr>
                <a:t>运行结果：  </a:t>
              </a:r>
              <a:r>
                <a:rPr kumimoji="1" lang="en-US" altLang="zh-CN" sz="2800" b="1">
                  <a:latin typeface="Times New Roman" panose="02020603050405020304" pitchFamily="18" charset="0"/>
                </a:rPr>
                <a:t>value (local)=5</a:t>
              </a:r>
            </a:p>
            <a:p>
              <a:pPr algn="just" eaLnBrk="1" hangingPunct="1">
                <a:lnSpc>
                  <a:spcPct val="70000"/>
                </a:lnSpc>
                <a:spcBef>
                  <a:spcPct val="50000"/>
                </a:spcBef>
                <a:spcAft>
                  <a:spcPct val="0"/>
                </a:spcAft>
                <a:buClrTx/>
                <a:buFontTx/>
                <a:buNone/>
              </a:pPr>
              <a:r>
                <a:rPr kumimoji="1" lang="en-US" altLang="zh-CN" sz="2800" b="1">
                  <a:latin typeface="Times New Roman" panose="02020603050405020304" pitchFamily="18" charset="0"/>
                </a:rPr>
                <a:t>                      value (global)=1</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wipe(left)">
                                      <p:cBhvr>
                                        <p:cTn id="7" dur="500"/>
                                        <p:tgtEl>
                                          <p:spTgt spid="510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F5B94931-E5BB-4E38-A295-CB1CFA2D1185}" type="slidenum">
              <a:rPr lang="en-US" altLang="zh-CN" sz="1200" smtClean="0"/>
              <a:pPr>
                <a:spcAft>
                  <a:spcPct val="0"/>
                </a:spcAft>
                <a:buClrTx/>
                <a:buFontTx/>
                <a:buNone/>
              </a:pPr>
              <a:t>3</a:t>
            </a:fld>
            <a:endParaRPr lang="en-US" altLang="zh-CN" sz="1200" smtClean="0"/>
          </a:p>
        </p:txBody>
      </p:sp>
      <p:sp>
        <p:nvSpPr>
          <p:cNvPr id="7171" name="Rectangle 2"/>
          <p:cNvSpPr>
            <a:spLocks noGrp="1" noChangeArrowheads="1"/>
          </p:cNvSpPr>
          <p:nvPr>
            <p:ph type="title"/>
          </p:nvPr>
        </p:nvSpPr>
        <p:spPr/>
        <p:txBody>
          <a:bodyPr/>
          <a:lstStyle/>
          <a:p>
            <a:pPr eaLnBrk="1" hangingPunct="1"/>
            <a:r>
              <a:rPr lang="en-US" altLang="zh-CN" sz="3600" smtClean="0">
                <a:latin typeface="Arial Narrow" panose="020B0606020202030204" pitchFamily="34" charset="0"/>
                <a:ea typeface="黑体" panose="02010609060101010101" pitchFamily="49" charset="-122"/>
              </a:rPr>
              <a:t>0  </a:t>
            </a:r>
            <a:r>
              <a:rPr lang="zh-CN" altLang="en-US" sz="3600" smtClean="0">
                <a:latin typeface="Arial Narrow" panose="020B0606020202030204" pitchFamily="34" charset="0"/>
                <a:ea typeface="黑体" panose="02010609060101010101" pitchFamily="49" charset="-122"/>
              </a:rPr>
              <a:t>关于</a:t>
            </a:r>
            <a:r>
              <a:rPr lang="en-US" altLang="zh-CN" sz="3600" smtClean="0">
                <a:latin typeface="Arial Narrow" panose="020B0606020202030204" pitchFamily="34" charset="0"/>
                <a:ea typeface="黑体" panose="02010609060101010101" pitchFamily="49" charset="-122"/>
              </a:rPr>
              <a:t>#include</a:t>
            </a:r>
            <a:r>
              <a:rPr lang="zh-CN" altLang="en-US" sz="3600" smtClean="0">
                <a:latin typeface="Arial Narrow" panose="020B0606020202030204" pitchFamily="34" charset="0"/>
                <a:ea typeface="黑体" panose="02010609060101010101" pitchFamily="49" charset="-122"/>
              </a:rPr>
              <a:t>的问题</a:t>
            </a:r>
          </a:p>
        </p:txBody>
      </p:sp>
      <p:sp>
        <p:nvSpPr>
          <p:cNvPr id="7172" name="Rectangle 3"/>
          <p:cNvSpPr>
            <a:spLocks noGrp="1" noChangeArrowheads="1"/>
          </p:cNvSpPr>
          <p:nvPr>
            <p:ph type="body" idx="1"/>
          </p:nvPr>
        </p:nvSpPr>
        <p:spPr>
          <a:xfrm>
            <a:off x="685800" y="1341438"/>
            <a:ext cx="8001000" cy="5159375"/>
          </a:xfrm>
        </p:spPr>
        <p:txBody>
          <a:bodyPr/>
          <a:lstStyle/>
          <a:p>
            <a:pPr eaLnBrk="1" hangingPunct="1">
              <a:lnSpc>
                <a:spcPct val="90000"/>
              </a:lnSpc>
            </a:pPr>
            <a:r>
              <a:rPr lang="en-US" altLang="zh-CN" sz="2000" smtClean="0">
                <a:ea typeface="宋体" panose="02010600030101010101" pitchFamily="2" charset="-122"/>
              </a:rPr>
              <a:t>Preprocessor wrappers</a:t>
            </a:r>
          </a:p>
          <a:p>
            <a:pPr lvl="1" eaLnBrk="1" hangingPunct="1">
              <a:lnSpc>
                <a:spcPct val="90000"/>
              </a:lnSpc>
            </a:pPr>
            <a:r>
              <a:rPr lang="en-US" altLang="zh-CN" sz="2400" smtClean="0">
                <a:ea typeface="宋体" panose="02010600030101010101" pitchFamily="2" charset="-122"/>
              </a:rPr>
              <a:t>If the header has been included previously(</a:t>
            </a:r>
            <a:r>
              <a:rPr lang="zh-CN" altLang="en-US" sz="2400" smtClean="0">
                <a:ea typeface="宋体" panose="02010600030101010101" pitchFamily="2" charset="-122"/>
              </a:rPr>
              <a:t>如果头文件已经被包含过</a:t>
            </a:r>
            <a:r>
              <a:rPr lang="en-US" altLang="zh-CN" sz="2400" smtClean="0">
                <a:ea typeface="宋体" panose="02010600030101010101" pitchFamily="2" charset="-122"/>
              </a:rPr>
              <a:t>)</a:t>
            </a:r>
          </a:p>
          <a:p>
            <a:pPr lvl="2" eaLnBrk="1" hangingPunct="1">
              <a:lnSpc>
                <a:spcPct val="90000"/>
              </a:lnSpc>
            </a:pPr>
            <a:r>
              <a:rPr lang="zh-CN" altLang="en-US" sz="1800" smtClean="0">
                <a:ea typeface="宋体" panose="02010600030101010101" pitchFamily="2" charset="-122"/>
              </a:rPr>
              <a:t>同一个变量或标志符被多次声明，引起编译错误</a:t>
            </a:r>
          </a:p>
          <a:p>
            <a:pPr lvl="1" eaLnBrk="1" hangingPunct="1">
              <a:lnSpc>
                <a:spcPct val="90000"/>
              </a:lnSpc>
            </a:pPr>
            <a:r>
              <a:rPr lang="en-US" altLang="zh-CN" sz="2400" smtClean="0">
                <a:ea typeface="宋体" panose="02010600030101010101" pitchFamily="2" charset="-122"/>
              </a:rPr>
              <a:t>Prevents multiple-definition errors</a:t>
            </a:r>
            <a:r>
              <a:rPr lang="zh-CN" altLang="en-US" sz="2400" smtClean="0">
                <a:ea typeface="宋体" panose="02010600030101010101" pitchFamily="2" charset="-122"/>
              </a:rPr>
              <a:t>（采用下面方法避免）</a:t>
            </a:r>
          </a:p>
          <a:p>
            <a:pPr lvl="2" eaLnBrk="1" hangingPunct="1">
              <a:lnSpc>
                <a:spcPct val="90000"/>
              </a:lnSpc>
            </a:pPr>
            <a:r>
              <a:rPr lang="en-US" altLang="zh-CN" sz="1800" smtClean="0">
                <a:solidFill>
                  <a:srgbClr val="FF3300"/>
                </a:solidFill>
                <a:latin typeface="Lucida Console" panose="020B0609040504020204" pitchFamily="49" charset="0"/>
                <a:ea typeface="宋体" panose="02010600030101010101" pitchFamily="2" charset="-122"/>
              </a:rPr>
              <a:t>#ifndef</a:t>
            </a:r>
            <a:r>
              <a:rPr lang="en-US" altLang="zh-CN" sz="1800" smtClean="0">
                <a:ea typeface="宋体" panose="02010600030101010101" pitchFamily="2" charset="-122"/>
              </a:rPr>
              <a:t> – “if not defined”</a:t>
            </a:r>
          </a:p>
          <a:p>
            <a:pPr lvl="3" eaLnBrk="1" hangingPunct="1">
              <a:lnSpc>
                <a:spcPct val="90000"/>
              </a:lnSpc>
            </a:pPr>
            <a:r>
              <a:rPr lang="en-US" altLang="zh-CN" sz="1400" smtClean="0">
                <a:ea typeface="宋体" panose="02010600030101010101" pitchFamily="2" charset="-122"/>
              </a:rPr>
              <a:t>Skip this code if it has been included already</a:t>
            </a:r>
          </a:p>
          <a:p>
            <a:pPr lvl="2" eaLnBrk="1" hangingPunct="1">
              <a:lnSpc>
                <a:spcPct val="90000"/>
              </a:lnSpc>
            </a:pPr>
            <a:r>
              <a:rPr lang="en-US" altLang="zh-CN" sz="1800" smtClean="0">
                <a:solidFill>
                  <a:srgbClr val="FF3300"/>
                </a:solidFill>
                <a:latin typeface="Lucida Console" panose="020B0609040504020204" pitchFamily="49" charset="0"/>
                <a:ea typeface="宋体" panose="02010600030101010101" pitchFamily="2" charset="-122"/>
              </a:rPr>
              <a:t>#define</a:t>
            </a:r>
          </a:p>
          <a:p>
            <a:pPr lvl="3" eaLnBrk="1" hangingPunct="1">
              <a:lnSpc>
                <a:spcPct val="90000"/>
              </a:lnSpc>
            </a:pPr>
            <a:r>
              <a:rPr lang="en-US" altLang="zh-CN" sz="1400" smtClean="0">
                <a:ea typeface="宋体" panose="02010600030101010101" pitchFamily="2" charset="-122"/>
              </a:rPr>
              <a:t>Define a name so this code will not be included again</a:t>
            </a:r>
          </a:p>
          <a:p>
            <a:pPr lvl="2" eaLnBrk="1" hangingPunct="1">
              <a:lnSpc>
                <a:spcPct val="90000"/>
              </a:lnSpc>
            </a:pPr>
            <a:r>
              <a:rPr lang="en-US" altLang="zh-CN" sz="1800" smtClean="0">
                <a:solidFill>
                  <a:srgbClr val="FF3300"/>
                </a:solidFill>
                <a:latin typeface="Lucida Console" panose="020B0609040504020204" pitchFamily="49" charset="0"/>
                <a:ea typeface="宋体" panose="02010600030101010101" pitchFamily="2" charset="-122"/>
              </a:rPr>
              <a:t>#endif</a:t>
            </a:r>
            <a:r>
              <a:rPr lang="en-US" altLang="zh-CN" sz="1800" smtClean="0">
                <a:ea typeface="宋体" panose="02010600030101010101" pitchFamily="2" charset="-122"/>
              </a:rPr>
              <a:t> </a:t>
            </a:r>
          </a:p>
          <a:p>
            <a:pPr lvl="1" eaLnBrk="1" hangingPunct="1">
              <a:lnSpc>
                <a:spcPct val="90000"/>
              </a:lnSpc>
            </a:pPr>
            <a:r>
              <a:rPr lang="en-US" altLang="zh-CN" sz="2400" smtClean="0">
                <a:ea typeface="宋体" panose="02010600030101010101" pitchFamily="2" charset="-122"/>
              </a:rPr>
              <a:t>Example</a:t>
            </a:r>
          </a:p>
          <a:p>
            <a:pPr lvl="2" eaLnBrk="1" hangingPunct="1">
              <a:lnSpc>
                <a:spcPct val="90000"/>
              </a:lnSpc>
            </a:pPr>
            <a:r>
              <a:rPr lang="en-US" altLang="zh-CN" sz="1800" smtClean="0">
                <a:solidFill>
                  <a:srgbClr val="FF3300"/>
                </a:solidFill>
                <a:latin typeface="Lucida Console" panose="020B0609040504020204" pitchFamily="49" charset="0"/>
                <a:ea typeface="宋体" panose="02010600030101010101" pitchFamily="2" charset="-122"/>
              </a:rPr>
              <a:t>#ifndef TIME_H</a:t>
            </a:r>
            <a:br>
              <a:rPr lang="en-US" altLang="zh-CN" sz="1800" smtClean="0">
                <a:solidFill>
                  <a:srgbClr val="FF3300"/>
                </a:solidFill>
                <a:latin typeface="Lucida Console" panose="020B0609040504020204" pitchFamily="49" charset="0"/>
                <a:ea typeface="宋体" panose="02010600030101010101" pitchFamily="2" charset="-122"/>
              </a:rPr>
            </a:br>
            <a:r>
              <a:rPr lang="en-US" altLang="zh-CN" sz="1800" smtClean="0">
                <a:solidFill>
                  <a:srgbClr val="FF3300"/>
                </a:solidFill>
                <a:latin typeface="Lucida Console" panose="020B0609040504020204" pitchFamily="49" charset="0"/>
                <a:ea typeface="宋体" panose="02010600030101010101" pitchFamily="2" charset="-122"/>
              </a:rPr>
              <a:t>#define TIME_H</a:t>
            </a:r>
            <a:br>
              <a:rPr lang="en-US" altLang="zh-CN" sz="1800" smtClean="0">
                <a:solidFill>
                  <a:srgbClr val="FF3300"/>
                </a:solidFill>
                <a:latin typeface="Lucida Console" panose="020B0609040504020204" pitchFamily="49" charset="0"/>
                <a:ea typeface="宋体" panose="02010600030101010101" pitchFamily="2" charset="-122"/>
              </a:rPr>
            </a:br>
            <a:r>
              <a:rPr lang="en-US" altLang="zh-CN" sz="1800" smtClean="0">
                <a:solidFill>
                  <a:srgbClr val="FF3300"/>
                </a:solidFill>
                <a:latin typeface="Lucida Console" panose="020B0609040504020204" pitchFamily="49" charset="0"/>
                <a:ea typeface="宋体" panose="02010600030101010101" pitchFamily="2" charset="-122"/>
              </a:rPr>
              <a:t>… // code</a:t>
            </a:r>
            <a:br>
              <a:rPr lang="en-US" altLang="zh-CN" sz="1800" smtClean="0">
                <a:solidFill>
                  <a:srgbClr val="FF3300"/>
                </a:solidFill>
                <a:latin typeface="Lucida Console" panose="020B0609040504020204" pitchFamily="49" charset="0"/>
                <a:ea typeface="宋体" panose="02010600030101010101" pitchFamily="2" charset="-122"/>
              </a:rPr>
            </a:br>
            <a:r>
              <a:rPr lang="en-US" altLang="zh-CN" sz="1800" smtClean="0">
                <a:solidFill>
                  <a:srgbClr val="FF3300"/>
                </a:solidFill>
                <a:latin typeface="Lucida Console" panose="020B0609040504020204" pitchFamily="49" charset="0"/>
                <a:ea typeface="宋体" panose="02010600030101010101" pitchFamily="2" charset="-122"/>
              </a:rPr>
              <a:t>#endif</a:t>
            </a:r>
          </a:p>
        </p:txBody>
      </p:sp>
    </p:spTree>
  </p:cSld>
  <p:clrMapOvr>
    <a:masterClrMapping/>
  </p:clrMapOvr>
  <p:transition spd="slow">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55BE62BC-C4E6-42A8-A726-1B0E9BED9753}" type="slidenum">
              <a:rPr lang="en-US" altLang="zh-CN" sz="1200" smtClean="0"/>
              <a:pPr>
                <a:spcAft>
                  <a:spcPct val="0"/>
                </a:spcAft>
                <a:buClrTx/>
                <a:buFontTx/>
                <a:buNone/>
              </a:pPr>
              <a:t>30</a:t>
            </a:fld>
            <a:endParaRPr lang="en-US" altLang="zh-CN" sz="1200" smtClean="0"/>
          </a:p>
        </p:txBody>
      </p:sp>
      <p:sp>
        <p:nvSpPr>
          <p:cNvPr id="3891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2 Class Scope and Accessing Class Members</a:t>
            </a:r>
          </a:p>
        </p:txBody>
      </p:sp>
      <p:sp>
        <p:nvSpPr>
          <p:cNvPr id="38916" name="Rectangle 3"/>
          <p:cNvSpPr>
            <a:spLocks noGrp="1" noChangeArrowheads="1"/>
          </p:cNvSpPr>
          <p:nvPr>
            <p:ph type="body" idx="1"/>
          </p:nvPr>
        </p:nvSpPr>
        <p:spPr>
          <a:xfrm>
            <a:off x="152400" y="1570038"/>
            <a:ext cx="8763000" cy="2849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Dot member selection operator (</a:t>
            </a:r>
            <a:r>
              <a:rPr lang="en-US" altLang="zh-CN" sz="3600" b="1" smtClean="0">
                <a:solidFill>
                  <a:srgbClr val="FF3300"/>
                </a:solidFill>
                <a:latin typeface="Arial Narrow" panose="020B0606020202030204" pitchFamily="34" charset="0"/>
                <a:ea typeface="黑体" panose="02010609060101010101" pitchFamily="49" charset="-122"/>
              </a:rPr>
              <a:t>.</a:t>
            </a:r>
            <a:r>
              <a:rPr lang="en-US" altLang="zh-CN" sz="3600" b="1" smtClean="0">
                <a:latin typeface="Arial Narrow" panose="020B0606020202030204" pitchFamily="34" charset="0"/>
                <a:ea typeface="黑体" panose="02010609060101010101" pitchFamily="49" charset="-122"/>
              </a:rPr>
              <a:t>)</a:t>
            </a:r>
            <a:r>
              <a:rPr lang="en-US" altLang="zh-CN" sz="3200" b="1" smtClean="0">
                <a:latin typeface="Arial Narrow" panose="020B0606020202030204" pitchFamily="34" charset="0"/>
                <a:ea typeface="黑体" panose="02010609060101010101" pitchFamily="49" charset="-122"/>
              </a:rPr>
              <a:t> </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在句柄为</a:t>
            </a:r>
            <a:r>
              <a:rPr lang="zh-CN" altLang="en-US" sz="3100" b="1" smtClean="0">
                <a:solidFill>
                  <a:srgbClr val="FF3300"/>
                </a:solidFill>
                <a:latin typeface="Arial Narrow" panose="020B0606020202030204" pitchFamily="34" charset="0"/>
                <a:ea typeface="楷体_GB2312" pitchFamily="49" charset="-122"/>
              </a:rPr>
              <a:t>对象名</a:t>
            </a:r>
            <a:r>
              <a:rPr lang="zh-CN" altLang="en-US" sz="3100" b="1" smtClean="0">
                <a:latin typeface="Arial Narrow" panose="020B0606020202030204" pitchFamily="34" charset="0"/>
                <a:ea typeface="黑体" panose="02010609060101010101" pitchFamily="49" charset="-122"/>
              </a:rPr>
              <a:t>或是</a:t>
            </a:r>
            <a:r>
              <a:rPr lang="zh-CN" altLang="en-US" sz="3100" b="1" smtClean="0">
                <a:solidFill>
                  <a:srgbClr val="FF3300"/>
                </a:solidFill>
                <a:latin typeface="Arial Narrow" panose="020B0606020202030204" pitchFamily="34" charset="0"/>
                <a:ea typeface="楷体_GB2312" pitchFamily="49" charset="-122"/>
              </a:rPr>
              <a:t>对象引用</a:t>
            </a:r>
            <a:r>
              <a:rPr lang="zh-CN" altLang="en-US" sz="3100" b="1" smtClean="0">
                <a:latin typeface="Arial Narrow" panose="020B0606020202030204" pitchFamily="34" charset="0"/>
                <a:ea typeface="黑体" panose="02010609060101010101" pitchFamily="49" charset="-122"/>
              </a:rPr>
              <a:t>时使用</a:t>
            </a:r>
          </a:p>
          <a:p>
            <a:pPr eaLnBrk="1" hangingPunct="1">
              <a:lnSpc>
                <a:spcPct val="120000"/>
              </a:lnSpc>
            </a:pPr>
            <a:r>
              <a:rPr lang="en-US" altLang="zh-CN" sz="3600" b="1" smtClean="0">
                <a:latin typeface="Arial Narrow" panose="020B0606020202030204" pitchFamily="34" charset="0"/>
                <a:ea typeface="黑体" panose="02010609060101010101" pitchFamily="49" charset="-122"/>
              </a:rPr>
              <a:t>Arrow member selection operator (</a:t>
            </a:r>
            <a:r>
              <a:rPr lang="en-US" altLang="zh-CN" sz="3600" b="1" smtClean="0">
                <a:solidFill>
                  <a:srgbClr val="FF3300"/>
                </a:solidFill>
                <a:latin typeface="Arial Narrow" panose="020B0606020202030204" pitchFamily="34" charset="0"/>
                <a:ea typeface="黑体" panose="02010609060101010101" pitchFamily="49" charset="-122"/>
              </a:rPr>
              <a:t>-&gt;</a:t>
            </a:r>
            <a:r>
              <a:rPr lang="en-US" altLang="zh-CN" sz="3600" b="1" smtClean="0">
                <a:latin typeface="Arial Narrow" panose="020B0606020202030204" pitchFamily="34" charset="0"/>
                <a:ea typeface="黑体" panose="02010609060101010101" pitchFamily="49" charset="-122"/>
              </a:rPr>
              <a:t>)</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在句柄为</a:t>
            </a:r>
            <a:r>
              <a:rPr lang="zh-CN" altLang="en-US" sz="3100" b="1" smtClean="0">
                <a:solidFill>
                  <a:srgbClr val="FF3300"/>
                </a:solidFill>
                <a:latin typeface="Arial Narrow" panose="020B0606020202030204" pitchFamily="34" charset="0"/>
                <a:ea typeface="楷体_GB2312" pitchFamily="49" charset="-122"/>
              </a:rPr>
              <a:t>对象指针</a:t>
            </a:r>
            <a:r>
              <a:rPr lang="zh-CN" altLang="en-US" sz="3100" b="1" smtClean="0">
                <a:latin typeface="Arial Narrow" panose="020B0606020202030204" pitchFamily="34" charset="0"/>
                <a:ea typeface="黑体" panose="02010609060101010101" pitchFamily="49" charset="-122"/>
              </a:rPr>
              <a:t>时使用</a:t>
            </a:r>
          </a:p>
        </p:txBody>
      </p:sp>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5FA66C3E-A33D-460E-B5F9-6C88C1E5C843}" type="slidenum">
              <a:rPr lang="en-US" altLang="zh-CN" sz="1200" smtClean="0"/>
              <a:pPr>
                <a:spcAft>
                  <a:spcPct val="0"/>
                </a:spcAft>
                <a:buClrTx/>
                <a:buFontTx/>
                <a:buNone/>
              </a:pPr>
              <a:t>31</a:t>
            </a:fld>
            <a:endParaRPr lang="en-US" altLang="zh-CN" sz="1200" smtClean="0"/>
          </a:p>
        </p:txBody>
      </p:sp>
      <p:sp>
        <p:nvSpPr>
          <p:cNvPr id="39939" name="Text Box 2"/>
          <p:cNvSpPr txBox="1">
            <a:spLocks noChangeArrowheads="1"/>
          </p:cNvSpPr>
          <p:nvPr/>
        </p:nvSpPr>
        <p:spPr bwMode="auto">
          <a:xfrm>
            <a:off x="115888" y="0"/>
            <a:ext cx="7789862" cy="628650"/>
          </a:xfrm>
          <a:prstGeom prst="rect">
            <a:avLst/>
          </a:prstGeom>
          <a:noFill/>
          <a:ln>
            <a:noFill/>
          </a:ln>
          <a:effectLst/>
          <a:extLst>
            <a:ext uri="{909E8E84-426E-40DD-AFC4-6F175D3DCCD1}">
              <a14:hiddenFill xmlns:a14="http://schemas.microsoft.com/office/drawing/2010/main">
                <a:solidFill>
                  <a:srgbClr val="B1FFB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1320" dir="3080412"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10000"/>
              </a:lnSpc>
              <a:spcAft>
                <a:spcPct val="0"/>
              </a:spcAft>
              <a:buClrTx/>
              <a:buFontTx/>
              <a:buNone/>
            </a:pPr>
            <a:endParaRPr kumimoji="1" lang="zh-CN" altLang="zh-CN" sz="3200" b="1" i="1" u="sng">
              <a:solidFill>
                <a:srgbClr val="00FF00"/>
              </a:solidFill>
              <a:latin typeface="Times New Roman" panose="02020603050405020304" pitchFamily="18" charset="0"/>
            </a:endParaRPr>
          </a:p>
        </p:txBody>
      </p:sp>
      <p:sp>
        <p:nvSpPr>
          <p:cNvPr id="512003" name="Text Box 3"/>
          <p:cNvSpPr txBox="1">
            <a:spLocks noChangeArrowheads="1"/>
          </p:cNvSpPr>
          <p:nvPr/>
        </p:nvSpPr>
        <p:spPr bwMode="auto">
          <a:xfrm>
            <a:off x="474663" y="738188"/>
            <a:ext cx="7413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69925" indent="-669925">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None/>
            </a:pPr>
            <a:r>
              <a:rPr kumimoji="1" lang="en-US" altLang="zh-CN" sz="2800" b="1">
                <a:latin typeface="楷体_GB2312" pitchFamily="49" charset="-122"/>
                <a:ea typeface="楷体_GB2312" pitchFamily="49" charset="-122"/>
              </a:rPr>
              <a:t>1. </a:t>
            </a:r>
            <a:r>
              <a:rPr kumimoji="1" lang="zh-CN" altLang="en-US" sz="2800" b="1">
                <a:latin typeface="楷体_GB2312" pitchFamily="49" charset="-122"/>
                <a:ea typeface="楷体_GB2312" pitchFamily="49" charset="-122"/>
              </a:rPr>
              <a:t>一般对象的成员表示： </a:t>
            </a:r>
          </a:p>
        </p:txBody>
      </p:sp>
      <p:sp>
        <p:nvSpPr>
          <p:cNvPr id="512004" name="Text Box 4"/>
          <p:cNvSpPr txBox="1">
            <a:spLocks noChangeArrowheads="1"/>
          </p:cNvSpPr>
          <p:nvPr/>
        </p:nvSpPr>
        <p:spPr bwMode="auto">
          <a:xfrm>
            <a:off x="931863" y="1470025"/>
            <a:ext cx="8059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ClrTx/>
              <a:buFontTx/>
              <a:buNone/>
            </a:pPr>
            <a:r>
              <a:rPr kumimoji="1" lang="en-US" altLang="zh-CN" sz="2800" b="1">
                <a:solidFill>
                  <a:srgbClr val="FF3300"/>
                </a:solidFill>
                <a:latin typeface="楷体_GB2312" pitchFamily="49" charset="-122"/>
                <a:ea typeface="楷体_GB2312" pitchFamily="49" charset="-122"/>
              </a:rPr>
              <a:t> &lt;</a:t>
            </a:r>
            <a:r>
              <a:rPr kumimoji="1" lang="zh-CN" altLang="en-US" sz="2800" b="1">
                <a:solidFill>
                  <a:srgbClr val="FF3300"/>
                </a:solidFill>
                <a:latin typeface="楷体_GB2312" pitchFamily="49" charset="-122"/>
                <a:ea typeface="楷体_GB2312" pitchFamily="49" charset="-122"/>
              </a:rPr>
              <a:t>对象名</a:t>
            </a:r>
            <a:r>
              <a:rPr kumimoji="1" lang="en-US" altLang="zh-CN" sz="2800" b="1">
                <a:solidFill>
                  <a:srgbClr val="FF3300"/>
                </a:solidFill>
                <a:latin typeface="楷体_GB2312" pitchFamily="49" charset="-122"/>
                <a:ea typeface="楷体_GB2312" pitchFamily="49" charset="-122"/>
              </a:rPr>
              <a:t>&gt;.&lt;</a:t>
            </a:r>
            <a:r>
              <a:rPr kumimoji="1" lang="zh-CN" altLang="en-US" sz="2800" b="1">
                <a:solidFill>
                  <a:srgbClr val="FF3300"/>
                </a:solidFill>
                <a:latin typeface="楷体_GB2312" pitchFamily="49" charset="-122"/>
                <a:ea typeface="楷体_GB2312" pitchFamily="49" charset="-122"/>
              </a:rPr>
              <a:t>数据成员名</a:t>
            </a:r>
            <a:r>
              <a:rPr kumimoji="1" lang="en-US" altLang="zh-CN" sz="2800" b="1">
                <a:solidFill>
                  <a:srgbClr val="FF3300"/>
                </a:solidFill>
                <a:latin typeface="楷体_GB2312" pitchFamily="49" charset="-122"/>
                <a:ea typeface="楷体_GB2312" pitchFamily="49" charset="-122"/>
              </a:rPr>
              <a:t>&gt;    //</a:t>
            </a:r>
            <a:r>
              <a:rPr kumimoji="1" lang="zh-CN" altLang="en-US" sz="2800" b="1">
                <a:solidFill>
                  <a:srgbClr val="FF3300"/>
                </a:solidFill>
                <a:latin typeface="楷体_GB2312" pitchFamily="49" charset="-122"/>
                <a:ea typeface="楷体_GB2312" pitchFamily="49" charset="-122"/>
              </a:rPr>
              <a:t>表示数据成员； </a:t>
            </a:r>
          </a:p>
        </p:txBody>
      </p:sp>
      <p:sp>
        <p:nvSpPr>
          <p:cNvPr id="512005" name="Text Box 5"/>
          <p:cNvSpPr txBox="1">
            <a:spLocks noChangeArrowheads="1"/>
          </p:cNvSpPr>
          <p:nvPr/>
        </p:nvSpPr>
        <p:spPr bwMode="auto">
          <a:xfrm>
            <a:off x="0" y="2016125"/>
            <a:ext cx="1177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69925" indent="-669925">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None/>
            </a:pP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或 </a:t>
            </a:r>
          </a:p>
        </p:txBody>
      </p:sp>
      <p:sp>
        <p:nvSpPr>
          <p:cNvPr id="512006" name="Text Box 6"/>
          <p:cNvSpPr txBox="1">
            <a:spLocks noChangeArrowheads="1"/>
          </p:cNvSpPr>
          <p:nvPr/>
        </p:nvSpPr>
        <p:spPr bwMode="auto">
          <a:xfrm>
            <a:off x="76200" y="2622550"/>
            <a:ext cx="8982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ClrTx/>
              <a:buFontTx/>
              <a:buNone/>
            </a:pPr>
            <a:r>
              <a:rPr kumimoji="1" lang="en-US" altLang="zh-CN" sz="2800" b="1">
                <a:solidFill>
                  <a:srgbClr val="FF3300"/>
                </a:solidFill>
                <a:latin typeface="楷体_GB2312" pitchFamily="49" charset="-122"/>
                <a:ea typeface="楷体_GB2312" pitchFamily="49" charset="-122"/>
              </a:rPr>
              <a:t>&lt;</a:t>
            </a:r>
            <a:r>
              <a:rPr kumimoji="1" lang="zh-CN" altLang="en-US" sz="2800" b="1">
                <a:solidFill>
                  <a:srgbClr val="FF3300"/>
                </a:solidFill>
                <a:latin typeface="楷体_GB2312" pitchFamily="49" charset="-122"/>
                <a:ea typeface="楷体_GB2312" pitchFamily="49" charset="-122"/>
              </a:rPr>
              <a:t>对象名</a:t>
            </a:r>
            <a:r>
              <a:rPr kumimoji="1" lang="en-US" altLang="zh-CN" sz="2800" b="1">
                <a:solidFill>
                  <a:srgbClr val="FF3300"/>
                </a:solidFill>
                <a:latin typeface="楷体_GB2312" pitchFamily="49" charset="-122"/>
                <a:ea typeface="楷体_GB2312" pitchFamily="49" charset="-122"/>
              </a:rPr>
              <a:t>&gt;.&lt;</a:t>
            </a:r>
            <a:r>
              <a:rPr kumimoji="1" lang="zh-CN" altLang="en-US" sz="2800" b="1">
                <a:solidFill>
                  <a:srgbClr val="FF3300"/>
                </a:solidFill>
                <a:latin typeface="楷体_GB2312" pitchFamily="49" charset="-122"/>
                <a:ea typeface="楷体_GB2312" pitchFamily="49" charset="-122"/>
              </a:rPr>
              <a:t>成员函数名</a:t>
            </a:r>
            <a:r>
              <a:rPr kumimoji="1" lang="en-US" altLang="zh-CN" sz="2800" b="1">
                <a:solidFill>
                  <a:srgbClr val="FF3300"/>
                </a:solidFill>
                <a:latin typeface="楷体_GB2312" pitchFamily="49" charset="-122"/>
                <a:ea typeface="楷体_GB2312" pitchFamily="49" charset="-122"/>
              </a:rPr>
              <a:t>&gt;</a:t>
            </a:r>
            <a:r>
              <a:rPr kumimoji="1" lang="zh-CN" altLang="en-US" sz="2800" b="1">
                <a:solidFill>
                  <a:srgbClr val="FF3300"/>
                </a:solidFill>
                <a:latin typeface="楷体_GB2312" pitchFamily="49" charset="-122"/>
                <a:ea typeface="楷体_GB2312" pitchFamily="49" charset="-122"/>
              </a:rPr>
              <a:t>（</a:t>
            </a:r>
            <a:r>
              <a:rPr kumimoji="1" lang="en-US" altLang="zh-CN" sz="2800" b="1">
                <a:solidFill>
                  <a:srgbClr val="FF3300"/>
                </a:solidFill>
                <a:latin typeface="楷体_GB2312" pitchFamily="49" charset="-122"/>
                <a:ea typeface="楷体_GB2312" pitchFamily="49" charset="-122"/>
              </a:rPr>
              <a:t>&lt;</a:t>
            </a:r>
            <a:r>
              <a:rPr kumimoji="1" lang="zh-CN" altLang="en-US" sz="2800" b="1">
                <a:solidFill>
                  <a:srgbClr val="FF3300"/>
                </a:solidFill>
                <a:latin typeface="楷体_GB2312" pitchFamily="49" charset="-122"/>
                <a:ea typeface="楷体_GB2312" pitchFamily="49" charset="-122"/>
              </a:rPr>
              <a:t>参数表</a:t>
            </a:r>
            <a:r>
              <a:rPr kumimoji="1" lang="en-US" altLang="zh-CN" sz="2800" b="1">
                <a:solidFill>
                  <a:srgbClr val="FF3300"/>
                </a:solidFill>
                <a:latin typeface="楷体_GB2312" pitchFamily="49" charset="-122"/>
                <a:ea typeface="楷体_GB2312" pitchFamily="49" charset="-122"/>
              </a:rPr>
              <a:t>&gt;</a:t>
            </a:r>
            <a:r>
              <a:rPr kumimoji="1" lang="zh-CN" altLang="en-US" sz="2800" b="1">
                <a:solidFill>
                  <a:srgbClr val="FF3300"/>
                </a:solidFill>
                <a:latin typeface="楷体_GB2312" pitchFamily="49" charset="-122"/>
                <a:ea typeface="楷体_GB2312" pitchFamily="49" charset="-122"/>
              </a:rPr>
              <a:t>）</a:t>
            </a:r>
            <a:r>
              <a:rPr kumimoji="1" lang="en-US" altLang="zh-CN" sz="2800" b="1">
                <a:solidFill>
                  <a:srgbClr val="FF3300"/>
                </a:solidFill>
                <a:latin typeface="楷体_GB2312" pitchFamily="49" charset="-122"/>
                <a:ea typeface="楷体_GB2312" pitchFamily="49" charset="-122"/>
              </a:rPr>
              <a:t>//</a:t>
            </a:r>
            <a:r>
              <a:rPr kumimoji="1" lang="zh-CN" altLang="en-US" sz="2800" b="1">
                <a:solidFill>
                  <a:srgbClr val="FF3300"/>
                </a:solidFill>
                <a:latin typeface="楷体_GB2312" pitchFamily="49" charset="-122"/>
                <a:ea typeface="楷体_GB2312" pitchFamily="49" charset="-122"/>
              </a:rPr>
              <a:t>表示成员函数； </a:t>
            </a:r>
          </a:p>
        </p:txBody>
      </p:sp>
      <p:sp>
        <p:nvSpPr>
          <p:cNvPr id="512007" name="Text Box 7"/>
          <p:cNvSpPr txBox="1">
            <a:spLocks noChangeArrowheads="1"/>
          </p:cNvSpPr>
          <p:nvPr/>
        </p:nvSpPr>
        <p:spPr bwMode="auto">
          <a:xfrm>
            <a:off x="260350" y="3198813"/>
            <a:ext cx="80724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31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spcBef>
                <a:spcPct val="50000"/>
              </a:spcBef>
              <a:spcAft>
                <a:spcPct val="0"/>
              </a:spcAft>
              <a:buClrTx/>
              <a:buFontTx/>
              <a:buNone/>
            </a:pPr>
            <a:r>
              <a:rPr kumimoji="1" lang="zh-CN" altLang="en-US" sz="2800" b="1">
                <a:latin typeface="楷体_GB2312" pitchFamily="49" charset="-122"/>
                <a:ea typeface="楷体_GB2312" pitchFamily="49" charset="-122"/>
              </a:rPr>
              <a:t>这里 </a:t>
            </a:r>
            <a:r>
              <a:rPr kumimoji="1" lang="en-US" altLang="zh-CN" sz="2800" b="1">
                <a:solidFill>
                  <a:schemeClr val="hlink"/>
                </a:solidFill>
                <a:latin typeface="Times New Roman" panose="02020603050405020304" pitchFamily="18" charset="0"/>
                <a:ea typeface="楷体_GB2312" pitchFamily="49" charset="-122"/>
              </a:rPr>
              <a:t>·</a:t>
            </a:r>
            <a:r>
              <a:rPr kumimoji="1" lang="en-US" altLang="zh-CN" sz="2800" b="1">
                <a:solidFill>
                  <a:schemeClr val="hlink"/>
                </a:solidFill>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是成员运算符，该运算符的功能是表示对象的成员。 </a:t>
            </a:r>
          </a:p>
        </p:txBody>
      </p:sp>
      <p:sp>
        <p:nvSpPr>
          <p:cNvPr id="512008" name="Text Box 8"/>
          <p:cNvSpPr txBox="1">
            <a:spLocks noChangeArrowheads="1"/>
          </p:cNvSpPr>
          <p:nvPr/>
        </p:nvSpPr>
        <p:spPr bwMode="auto">
          <a:xfrm>
            <a:off x="609600" y="4529138"/>
            <a:ext cx="8023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None/>
            </a:pPr>
            <a:r>
              <a:rPr kumimoji="1" lang="en-US" altLang="zh-CN" sz="2800" b="1">
                <a:latin typeface="Times New Roman" panose="02020603050405020304" pitchFamily="18" charset="0"/>
              </a:rPr>
              <a:t>t.setTime (13,27,6)</a:t>
            </a:r>
            <a:r>
              <a:rPr kumimoji="1" lang="zh-CN" altLang="en-US" sz="2800" b="1">
                <a:latin typeface="Times New Roman" panose="02020603050405020304" pitchFamily="18" charset="0"/>
              </a:rPr>
              <a:t>表示 </a:t>
            </a:r>
            <a:r>
              <a:rPr kumimoji="1" lang="en-US" altLang="zh-CN" sz="2800" b="1">
                <a:latin typeface="Times New Roman" panose="02020603050405020304" pitchFamily="18" charset="0"/>
              </a:rPr>
              <a:t>Time</a:t>
            </a:r>
            <a:r>
              <a:rPr kumimoji="1" lang="zh-CN" altLang="en-US" sz="2800" b="1">
                <a:latin typeface="Times New Roman" panose="02020603050405020304" pitchFamily="18" charset="0"/>
              </a:rPr>
              <a:t>类的</a:t>
            </a:r>
            <a:r>
              <a:rPr kumimoji="1" lang="en-US" altLang="zh-CN" sz="2800" b="1">
                <a:latin typeface="Times New Roman" panose="02020603050405020304" pitchFamily="18" charset="0"/>
              </a:rPr>
              <a:t>t</a:t>
            </a:r>
            <a:r>
              <a:rPr kumimoji="1" lang="zh-CN" altLang="en-US" sz="2800" b="1">
                <a:latin typeface="Times New Roman" panose="02020603050405020304" pitchFamily="18" charset="0"/>
              </a:rPr>
              <a:t>对象的成员函数</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03">
                                            <p:txEl>
                                              <p:pRg st="0" end="0"/>
                                            </p:txEl>
                                          </p:spTgt>
                                        </p:tgtEl>
                                        <p:attrNameLst>
                                          <p:attrName>style.visibility</p:attrName>
                                        </p:attrNameLst>
                                      </p:cBhvr>
                                      <p:to>
                                        <p:strVal val="visible"/>
                                      </p:to>
                                    </p:set>
                                    <p:animEffect transition="in" filter="wipe(left)">
                                      <p:cBhvr>
                                        <p:cTn id="7" dur="500"/>
                                        <p:tgtEl>
                                          <p:spTgt spid="51200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2004">
                                            <p:txEl>
                                              <p:pRg st="0" end="0"/>
                                            </p:txEl>
                                          </p:spTgt>
                                        </p:tgtEl>
                                        <p:attrNameLst>
                                          <p:attrName>style.visibility</p:attrName>
                                        </p:attrNameLst>
                                      </p:cBhvr>
                                      <p:to>
                                        <p:strVal val="visible"/>
                                      </p:to>
                                    </p:set>
                                    <p:animEffect transition="in" filter="wipe(left)">
                                      <p:cBhvr>
                                        <p:cTn id="11" dur="500"/>
                                        <p:tgtEl>
                                          <p:spTgt spid="512004">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12005">
                                            <p:txEl>
                                              <p:pRg st="0" end="0"/>
                                            </p:txEl>
                                          </p:spTgt>
                                        </p:tgtEl>
                                        <p:attrNameLst>
                                          <p:attrName>style.visibility</p:attrName>
                                        </p:attrNameLst>
                                      </p:cBhvr>
                                      <p:to>
                                        <p:strVal val="visible"/>
                                      </p:to>
                                    </p:set>
                                    <p:animEffect transition="in" filter="wipe(left)">
                                      <p:cBhvr>
                                        <p:cTn id="15" dur="500"/>
                                        <p:tgtEl>
                                          <p:spTgt spid="512005">
                                            <p:txEl>
                                              <p:pRg st="0" end="0"/>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12006">
                                            <p:txEl>
                                              <p:pRg st="0" end="0"/>
                                            </p:txEl>
                                          </p:spTgt>
                                        </p:tgtEl>
                                        <p:attrNameLst>
                                          <p:attrName>style.visibility</p:attrName>
                                        </p:attrNameLst>
                                      </p:cBhvr>
                                      <p:to>
                                        <p:strVal val="visible"/>
                                      </p:to>
                                    </p:set>
                                    <p:animEffect transition="in" filter="wipe(left)">
                                      <p:cBhvr>
                                        <p:cTn id="19" dur="500"/>
                                        <p:tgtEl>
                                          <p:spTgt spid="512006">
                                            <p:txEl>
                                              <p:pRg st="0" end="0"/>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12007">
                                            <p:txEl>
                                              <p:pRg st="0" end="0"/>
                                            </p:txEl>
                                          </p:spTgt>
                                        </p:tgtEl>
                                        <p:attrNameLst>
                                          <p:attrName>style.visibility</p:attrName>
                                        </p:attrNameLst>
                                      </p:cBhvr>
                                      <p:to>
                                        <p:strVal val="visible"/>
                                      </p:to>
                                    </p:set>
                                    <p:animEffect transition="in" filter="wipe(left)">
                                      <p:cBhvr>
                                        <p:cTn id="23" dur="500"/>
                                        <p:tgtEl>
                                          <p:spTgt spid="512007">
                                            <p:txEl>
                                              <p:pRg st="0" end="0"/>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12008">
                                            <p:txEl>
                                              <p:pRg st="0" end="0"/>
                                            </p:txEl>
                                          </p:spTgt>
                                        </p:tgtEl>
                                        <p:attrNameLst>
                                          <p:attrName>style.visibility</p:attrName>
                                        </p:attrNameLst>
                                      </p:cBhvr>
                                      <p:to>
                                        <p:strVal val="visible"/>
                                      </p:to>
                                    </p:set>
                                    <p:animEffect transition="in" filter="wipe(left)">
                                      <p:cBhvr>
                                        <p:cTn id="27" dur="500"/>
                                        <p:tgtEl>
                                          <p:spTgt spid="5120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build="p" autoUpdateAnimBg="0"/>
      <p:bldP spid="512004" grpId="0" build="p" autoUpdateAnimBg="0" advAuto="0"/>
      <p:bldP spid="512005" grpId="0" build="p" autoUpdateAnimBg="0" advAuto="0"/>
      <p:bldP spid="512006" grpId="0" build="p" autoUpdateAnimBg="0" advAuto="0"/>
      <p:bldP spid="512007" grpId="0" build="p" autoUpdateAnimBg="0" advAuto="0"/>
      <p:bldP spid="512008"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8A5400E-8B11-4609-B10F-CEF3B9ECD685}" type="slidenum">
              <a:rPr lang="en-US" altLang="zh-CN" sz="1200" smtClean="0"/>
              <a:pPr>
                <a:spcAft>
                  <a:spcPct val="0"/>
                </a:spcAft>
                <a:buClrTx/>
                <a:buFontTx/>
                <a:buNone/>
              </a:pPr>
              <a:t>32</a:t>
            </a:fld>
            <a:endParaRPr lang="en-US" altLang="zh-CN" sz="1200" smtClean="0"/>
          </a:p>
        </p:txBody>
      </p:sp>
      <p:sp>
        <p:nvSpPr>
          <p:cNvPr id="43011" name="Rectangle 2"/>
          <p:cNvSpPr>
            <a:spLocks noGrp="1" noChangeArrowheads="1"/>
          </p:cNvSpPr>
          <p:nvPr>
            <p:ph type="body" idx="1"/>
          </p:nvPr>
        </p:nvSpPr>
        <p:spPr>
          <a:xfrm>
            <a:off x="457200" y="685800"/>
            <a:ext cx="2895600" cy="5715000"/>
          </a:xfrm>
          <a:solidFill>
            <a:schemeClr val="bg1"/>
          </a:solidFill>
        </p:spPr>
        <p:txBody>
          <a:bodyPr/>
          <a:lstStyle/>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//tdate.h</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class tdate</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 </a:t>
            </a:r>
            <a:r>
              <a:rPr lang="en-US" altLang="zh-CN" smtClean="0">
                <a:solidFill>
                  <a:schemeClr val="accent2"/>
                </a:solidFill>
                <a:ea typeface="宋体" panose="02010600030101010101" pitchFamily="2" charset="-122"/>
              </a:rPr>
              <a:t>public:</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  void set(int,int,int);</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  int isleapyear( );</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  void print( );</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 </a:t>
            </a:r>
            <a:r>
              <a:rPr lang="en-US" altLang="zh-CN" smtClean="0">
                <a:solidFill>
                  <a:schemeClr val="accent2"/>
                </a:solidFill>
                <a:ea typeface="宋体" panose="02010600030101010101" pitchFamily="2" charset="-122"/>
              </a:rPr>
              <a:t>private:</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  int month;</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  int day;</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  int year;</a:t>
            </a:r>
          </a:p>
          <a:p>
            <a:pPr eaLnBrk="1" hangingPunct="1">
              <a:lnSpc>
                <a:spcPct val="90000"/>
              </a:lnSpc>
              <a:buClr>
                <a:schemeClr val="tx1"/>
              </a:buClr>
              <a:buFont typeface="Wingdings" panose="05000000000000000000" pitchFamily="2" charset="2"/>
              <a:buNone/>
            </a:pPr>
            <a:r>
              <a:rPr lang="en-US" altLang="zh-CN" smtClean="0">
                <a:ea typeface="宋体" panose="02010600030101010101" pitchFamily="2" charset="-122"/>
              </a:rPr>
              <a:t>};</a:t>
            </a:r>
          </a:p>
        </p:txBody>
      </p:sp>
      <p:sp>
        <p:nvSpPr>
          <p:cNvPr id="43012" name="Rectangle 3"/>
          <p:cNvSpPr>
            <a:spLocks noChangeArrowheads="1"/>
          </p:cNvSpPr>
          <p:nvPr/>
        </p:nvSpPr>
        <p:spPr bwMode="black">
          <a:xfrm>
            <a:off x="3581400" y="609600"/>
            <a:ext cx="5311775" cy="5648325"/>
          </a:xfrm>
          <a:prstGeom prst="rect">
            <a:avLst/>
          </a:prstGeom>
          <a:solidFill>
            <a:schemeClr val="bg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buClr>
                <a:schemeClr val="tx1"/>
              </a:buClr>
              <a:buFont typeface="Wingdings" panose="05000000000000000000" pitchFamily="2" charset="2"/>
              <a:buNone/>
            </a:pPr>
            <a:r>
              <a:rPr lang="en-US" altLang="zh-CN" sz="2000"/>
              <a:t>//tdate.cpp</a:t>
            </a:r>
          </a:p>
          <a:p>
            <a:pPr eaLnBrk="1" hangingPunct="1">
              <a:lnSpc>
                <a:spcPct val="90000"/>
              </a:lnSpc>
              <a:buClr>
                <a:schemeClr val="tx1"/>
              </a:buClr>
              <a:buFont typeface="Wingdings" panose="05000000000000000000" pitchFamily="2" charset="2"/>
              <a:buNone/>
            </a:pPr>
            <a:r>
              <a:rPr lang="en-US" altLang="zh-CN" sz="2000"/>
              <a:t>#include “iostream.h”</a:t>
            </a:r>
          </a:p>
          <a:p>
            <a:pPr eaLnBrk="1" hangingPunct="1">
              <a:lnSpc>
                <a:spcPct val="90000"/>
              </a:lnSpc>
              <a:buClr>
                <a:schemeClr val="tx1"/>
              </a:buClr>
              <a:buFont typeface="Wingdings" panose="05000000000000000000" pitchFamily="2" charset="2"/>
              <a:buNone/>
            </a:pPr>
            <a:r>
              <a:rPr lang="en-US" altLang="zh-CN" sz="2000"/>
              <a:t>#include “tdate.h”</a:t>
            </a:r>
          </a:p>
          <a:p>
            <a:pPr eaLnBrk="1" hangingPunct="1">
              <a:lnSpc>
                <a:spcPct val="90000"/>
              </a:lnSpc>
              <a:buClr>
                <a:schemeClr val="tx1"/>
              </a:buClr>
              <a:buFont typeface="Wingdings" panose="05000000000000000000" pitchFamily="2" charset="2"/>
              <a:buNone/>
            </a:pPr>
            <a:r>
              <a:rPr lang="en-US" altLang="zh-CN" sz="2000">
                <a:solidFill>
                  <a:srgbClr val="203BAC"/>
                </a:solidFill>
              </a:rPr>
              <a:t>void tdate::set(int m,int d,int y)</a:t>
            </a:r>
          </a:p>
          <a:p>
            <a:pPr eaLnBrk="1" hangingPunct="1">
              <a:lnSpc>
                <a:spcPct val="90000"/>
              </a:lnSpc>
              <a:buClr>
                <a:schemeClr val="tx1"/>
              </a:buClr>
              <a:buFont typeface="Wingdings" panose="05000000000000000000" pitchFamily="2" charset="2"/>
              <a:buNone/>
            </a:pPr>
            <a:r>
              <a:rPr lang="en-US" altLang="zh-CN" sz="2000"/>
              <a:t>{month=m;</a:t>
            </a:r>
          </a:p>
          <a:p>
            <a:pPr eaLnBrk="1" hangingPunct="1">
              <a:lnSpc>
                <a:spcPct val="90000"/>
              </a:lnSpc>
              <a:buClr>
                <a:schemeClr val="tx1"/>
              </a:buClr>
              <a:buFont typeface="Wingdings" panose="05000000000000000000" pitchFamily="2" charset="2"/>
              <a:buNone/>
            </a:pPr>
            <a:r>
              <a:rPr lang="en-US" altLang="zh-CN" sz="2000"/>
              <a:t> day=d;</a:t>
            </a:r>
          </a:p>
          <a:p>
            <a:pPr eaLnBrk="1" hangingPunct="1">
              <a:lnSpc>
                <a:spcPct val="90000"/>
              </a:lnSpc>
              <a:buClr>
                <a:schemeClr val="tx1"/>
              </a:buClr>
              <a:buFont typeface="Wingdings" panose="05000000000000000000" pitchFamily="2" charset="2"/>
              <a:buNone/>
            </a:pPr>
            <a:r>
              <a:rPr lang="en-US" altLang="zh-CN" sz="2000"/>
              <a:t> year=y;</a:t>
            </a:r>
          </a:p>
          <a:p>
            <a:pPr eaLnBrk="1" hangingPunct="1">
              <a:lnSpc>
                <a:spcPct val="90000"/>
              </a:lnSpc>
              <a:buClr>
                <a:schemeClr val="tx1"/>
              </a:buClr>
              <a:buFont typeface="Wingdings" panose="05000000000000000000" pitchFamily="2" charset="2"/>
              <a:buNone/>
            </a:pPr>
            <a:r>
              <a:rPr lang="en-US" altLang="zh-CN" sz="2000"/>
              <a:t>}</a:t>
            </a:r>
          </a:p>
          <a:p>
            <a:pPr eaLnBrk="1" hangingPunct="1">
              <a:lnSpc>
                <a:spcPct val="90000"/>
              </a:lnSpc>
              <a:buClr>
                <a:schemeClr val="tx1"/>
              </a:buClr>
              <a:buFont typeface="Wingdings" panose="05000000000000000000" pitchFamily="2" charset="2"/>
              <a:buNone/>
            </a:pPr>
            <a:endParaRPr lang="en-US" altLang="zh-CN" sz="2000">
              <a:solidFill>
                <a:srgbClr val="203BAC"/>
              </a:solidFill>
            </a:endParaRPr>
          </a:p>
          <a:p>
            <a:pPr eaLnBrk="1" hangingPunct="1">
              <a:lnSpc>
                <a:spcPct val="90000"/>
              </a:lnSpc>
              <a:buClr>
                <a:schemeClr val="tx1"/>
              </a:buClr>
              <a:buFont typeface="Wingdings" panose="05000000000000000000" pitchFamily="2" charset="2"/>
              <a:buNone/>
            </a:pPr>
            <a:r>
              <a:rPr lang="en-US" altLang="zh-CN" sz="2000">
                <a:solidFill>
                  <a:srgbClr val="203BAC"/>
                </a:solidFill>
              </a:rPr>
              <a:t>int tdate::isleapyear( )</a:t>
            </a:r>
          </a:p>
          <a:p>
            <a:pPr eaLnBrk="1" hangingPunct="1">
              <a:lnSpc>
                <a:spcPct val="90000"/>
              </a:lnSpc>
              <a:buClr>
                <a:schemeClr val="tx1"/>
              </a:buClr>
              <a:buFont typeface="Wingdings" panose="05000000000000000000" pitchFamily="2" charset="2"/>
              <a:buNone/>
            </a:pPr>
            <a:r>
              <a:rPr lang="en-US" altLang="zh-CN" sz="2000"/>
              <a:t>{return </a:t>
            </a:r>
            <a:r>
              <a:rPr lang="en-US" altLang="zh-CN" sz="2000">
                <a:solidFill>
                  <a:schemeClr val="hlink"/>
                </a:solidFill>
              </a:rPr>
              <a:t>(year%4==0&amp;&amp;year%100!=0)</a:t>
            </a:r>
            <a:r>
              <a:rPr lang="en-US" altLang="zh-CN" sz="2000">
                <a:solidFill>
                  <a:srgbClr val="FF3300"/>
                </a:solidFill>
              </a:rPr>
              <a:t>||</a:t>
            </a:r>
            <a:r>
              <a:rPr lang="en-US" altLang="zh-CN" sz="2000">
                <a:solidFill>
                  <a:schemeClr val="hlink"/>
                </a:solidFill>
              </a:rPr>
              <a:t>(year%400==0)</a:t>
            </a:r>
            <a:r>
              <a:rPr lang="en-US" altLang="zh-CN" sz="2000"/>
              <a:t>;</a:t>
            </a:r>
          </a:p>
          <a:p>
            <a:pPr eaLnBrk="1" hangingPunct="1">
              <a:lnSpc>
                <a:spcPct val="90000"/>
              </a:lnSpc>
              <a:buClr>
                <a:schemeClr val="tx1"/>
              </a:buClr>
              <a:buFont typeface="Wingdings" panose="05000000000000000000" pitchFamily="2" charset="2"/>
              <a:buNone/>
            </a:pPr>
            <a:r>
              <a:rPr lang="en-US" altLang="zh-CN" sz="2000"/>
              <a:t>}</a:t>
            </a:r>
          </a:p>
          <a:p>
            <a:pPr eaLnBrk="1" hangingPunct="1">
              <a:lnSpc>
                <a:spcPct val="90000"/>
              </a:lnSpc>
              <a:buClr>
                <a:schemeClr val="tx1"/>
              </a:buClr>
              <a:buFont typeface="Wingdings" panose="05000000000000000000" pitchFamily="2" charset="2"/>
              <a:buNone/>
            </a:pPr>
            <a:endParaRPr lang="en-US" altLang="zh-CN" sz="2000">
              <a:solidFill>
                <a:srgbClr val="203BAC"/>
              </a:solidFill>
            </a:endParaRPr>
          </a:p>
          <a:p>
            <a:pPr eaLnBrk="1" hangingPunct="1">
              <a:lnSpc>
                <a:spcPct val="90000"/>
              </a:lnSpc>
              <a:buClr>
                <a:schemeClr val="tx1"/>
              </a:buClr>
              <a:buFont typeface="Wingdings" panose="05000000000000000000" pitchFamily="2" charset="2"/>
              <a:buNone/>
            </a:pPr>
            <a:r>
              <a:rPr lang="en-US" altLang="zh-CN" sz="2000">
                <a:solidFill>
                  <a:srgbClr val="203BAC"/>
                </a:solidFill>
              </a:rPr>
              <a:t>void tdate::print( )</a:t>
            </a:r>
          </a:p>
          <a:p>
            <a:pPr eaLnBrk="1" hangingPunct="1">
              <a:lnSpc>
                <a:spcPct val="90000"/>
              </a:lnSpc>
              <a:buClr>
                <a:schemeClr val="tx1"/>
              </a:buClr>
              <a:buFont typeface="Wingdings" panose="05000000000000000000" pitchFamily="2" charset="2"/>
              <a:buNone/>
            </a:pPr>
            <a:r>
              <a:rPr lang="en-US" altLang="zh-CN" sz="2000"/>
              <a:t>{cout&lt;&lt;month&lt;&lt;”/”&lt;&lt;day&lt;&lt;”/”&lt;&lt;year&lt;&lt;endl;}</a:t>
            </a:r>
          </a:p>
        </p:txBody>
      </p:sp>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CFC8096-90BF-4D1D-B236-76A0B485D620}" type="slidenum">
              <a:rPr lang="en-US" altLang="zh-CN" sz="1200" smtClean="0"/>
              <a:pPr>
                <a:spcAft>
                  <a:spcPct val="0"/>
                </a:spcAft>
                <a:buClrTx/>
                <a:buFontTx/>
                <a:buNone/>
              </a:pPr>
              <a:t>33</a:t>
            </a:fld>
            <a:endParaRPr lang="en-US" altLang="zh-CN" sz="1200" smtClean="0"/>
          </a:p>
        </p:txBody>
      </p:sp>
      <p:sp>
        <p:nvSpPr>
          <p:cNvPr id="44035" name="Rectangle 2"/>
          <p:cNvSpPr>
            <a:spLocks noGrp="1" noChangeArrowheads="1"/>
          </p:cNvSpPr>
          <p:nvPr>
            <p:ph type="body" idx="1"/>
          </p:nvPr>
        </p:nvSpPr>
        <p:spPr>
          <a:xfrm>
            <a:off x="457200" y="990600"/>
            <a:ext cx="8305800" cy="5016500"/>
          </a:xfrm>
          <a:solidFill>
            <a:schemeClr val="bg1"/>
          </a:solidFill>
        </p:spPr>
        <p:txBody>
          <a:bodyPr/>
          <a:lstStyle/>
          <a:p>
            <a:pPr eaLnBrk="1" hangingPunct="1">
              <a:buClr>
                <a:schemeClr val="tx1"/>
              </a:buClr>
              <a:buFont typeface="Wingdings" panose="05000000000000000000" pitchFamily="2" charset="2"/>
              <a:buNone/>
            </a:pPr>
            <a:r>
              <a:rPr lang="en-US" altLang="zh-CN" b="1" smtClean="0">
                <a:ea typeface="宋体" panose="02010600030101010101" pitchFamily="2" charset="-122"/>
              </a:rPr>
              <a:t>#include &lt;iostream.h&gt;</a:t>
            </a:r>
          </a:p>
          <a:p>
            <a:pPr eaLnBrk="1" hangingPunct="1">
              <a:buClr>
                <a:schemeClr val="tx1"/>
              </a:buClr>
              <a:buFont typeface="Wingdings" panose="05000000000000000000" pitchFamily="2" charset="2"/>
              <a:buNone/>
            </a:pPr>
            <a:r>
              <a:rPr lang="en-US" altLang="zh-CN" b="1" smtClean="0">
                <a:ea typeface="宋体" panose="02010600030101010101" pitchFamily="2" charset="-122"/>
              </a:rPr>
              <a:t>#include “tdate.h”</a:t>
            </a:r>
          </a:p>
          <a:p>
            <a:pPr eaLnBrk="1" hangingPunct="1">
              <a:buClr>
                <a:schemeClr val="tx1"/>
              </a:buClr>
              <a:buFont typeface="Wingdings" panose="05000000000000000000" pitchFamily="2" charset="2"/>
              <a:buNone/>
            </a:pPr>
            <a:endParaRPr lang="en-US" altLang="zh-CN" b="1" smtClean="0">
              <a:ea typeface="宋体" panose="02010600030101010101" pitchFamily="2" charset="-122"/>
            </a:endParaRPr>
          </a:p>
          <a:p>
            <a:pPr eaLnBrk="1" hangingPunct="1">
              <a:buClr>
                <a:schemeClr val="tx1"/>
              </a:buClr>
              <a:buFont typeface="Wingdings" panose="05000000000000000000" pitchFamily="2" charset="2"/>
              <a:buNone/>
            </a:pPr>
            <a:r>
              <a:rPr lang="en-US" altLang="zh-CN" b="1" smtClean="0">
                <a:ea typeface="宋体" panose="02010600030101010101" pitchFamily="2" charset="-122"/>
              </a:rPr>
              <a:t>void func( )</a:t>
            </a:r>
          </a:p>
          <a:p>
            <a:pPr eaLnBrk="1" hangingPunct="1">
              <a:buClr>
                <a:schemeClr val="tx1"/>
              </a:buClr>
              <a:buFont typeface="Wingdings" panose="05000000000000000000" pitchFamily="2" charset="2"/>
              <a:buNone/>
            </a:pPr>
            <a:r>
              <a:rPr lang="en-US" altLang="zh-CN" b="1" smtClean="0">
                <a:ea typeface="宋体" panose="02010600030101010101" pitchFamily="2" charset="-122"/>
              </a:rPr>
              <a:t>{</a:t>
            </a:r>
          </a:p>
          <a:p>
            <a:pPr eaLnBrk="1" hangingPunct="1">
              <a:buClr>
                <a:schemeClr val="tx1"/>
              </a:buClr>
              <a:buFont typeface="Wingdings" panose="05000000000000000000" pitchFamily="2" charset="2"/>
              <a:buNone/>
            </a:pPr>
            <a:r>
              <a:rPr lang="en-US" altLang="zh-CN" b="1" smtClean="0">
                <a:ea typeface="宋体" panose="02010600030101010101" pitchFamily="2" charset="-122"/>
              </a:rPr>
              <a:t> month=10;           </a:t>
            </a:r>
          </a:p>
          <a:p>
            <a:pPr eaLnBrk="1" hangingPunct="1">
              <a:buClr>
                <a:schemeClr val="tx1"/>
              </a:buClr>
              <a:buFont typeface="Wingdings" panose="05000000000000000000" pitchFamily="2" charset="2"/>
              <a:buNone/>
            </a:pPr>
            <a:r>
              <a:rPr lang="en-US" altLang="zh-CN" b="1" smtClean="0">
                <a:ea typeface="宋体" panose="02010600030101010101" pitchFamily="2" charset="-122"/>
              </a:rPr>
              <a:t>              </a:t>
            </a:r>
          </a:p>
          <a:p>
            <a:pPr eaLnBrk="1" hangingPunct="1">
              <a:buClr>
                <a:schemeClr val="tx1"/>
              </a:buClr>
              <a:buFont typeface="Wingdings" panose="05000000000000000000" pitchFamily="2" charset="2"/>
              <a:buNone/>
            </a:pPr>
            <a:r>
              <a:rPr lang="en-US" altLang="zh-CN" b="1" smtClean="0">
                <a:ea typeface="宋体" panose="02010600030101010101" pitchFamily="2" charset="-122"/>
              </a:rPr>
              <a:t> tdate::month=10; </a:t>
            </a:r>
          </a:p>
          <a:p>
            <a:pPr eaLnBrk="1" hangingPunct="1">
              <a:buClr>
                <a:schemeClr val="tx1"/>
              </a:buClr>
              <a:buFont typeface="Wingdings" panose="05000000000000000000" pitchFamily="2" charset="2"/>
              <a:buNone/>
            </a:pPr>
            <a:endParaRPr lang="en-US" altLang="zh-CN" b="1" smtClean="0">
              <a:ea typeface="宋体" panose="02010600030101010101" pitchFamily="2" charset="-122"/>
            </a:endParaRPr>
          </a:p>
          <a:p>
            <a:pPr eaLnBrk="1" hangingPunct="1">
              <a:buClr>
                <a:schemeClr val="tx1"/>
              </a:buClr>
              <a:buFont typeface="Wingdings" panose="05000000000000000000" pitchFamily="2" charset="2"/>
              <a:buNone/>
            </a:pPr>
            <a:r>
              <a:rPr lang="en-US" altLang="zh-CN" b="1" smtClean="0">
                <a:ea typeface="宋体" panose="02010600030101010101" pitchFamily="2" charset="-122"/>
              </a:rPr>
              <a:t>tdate::set(1,15,1998);</a:t>
            </a:r>
          </a:p>
          <a:p>
            <a:pPr eaLnBrk="1" hangingPunct="1">
              <a:buClr>
                <a:schemeClr val="tx1"/>
              </a:buClr>
              <a:buFont typeface="Wingdings" panose="05000000000000000000" pitchFamily="2" charset="2"/>
              <a:buNone/>
            </a:pPr>
            <a:r>
              <a:rPr lang="en-US" altLang="zh-CN" b="1" smtClean="0">
                <a:ea typeface="宋体" panose="02010600030101010101" pitchFamily="2" charset="-122"/>
              </a:rPr>
              <a:t>}</a:t>
            </a:r>
          </a:p>
        </p:txBody>
      </p:sp>
      <p:sp>
        <p:nvSpPr>
          <p:cNvPr id="517123" name="Rectangle 3"/>
          <p:cNvSpPr>
            <a:spLocks noChangeArrowheads="1"/>
          </p:cNvSpPr>
          <p:nvPr/>
        </p:nvSpPr>
        <p:spPr bwMode="auto">
          <a:xfrm>
            <a:off x="3124200" y="3200400"/>
            <a:ext cx="510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25000"/>
              </a:spcAft>
              <a:buClr>
                <a:schemeClr val="tx1"/>
              </a:buClr>
              <a:buFontTx/>
              <a:buNone/>
            </a:pPr>
            <a:r>
              <a:rPr lang="en-US" altLang="zh-CN" sz="2000" b="1">
                <a:solidFill>
                  <a:srgbClr val="FF0000"/>
                </a:solidFill>
                <a:ea typeface="Times New Roman" panose="02020603050405020304" pitchFamily="18" charset="0"/>
                <a:cs typeface="AGaramond" pitchFamily="18" charset="0"/>
              </a:rPr>
              <a:t>//error</a:t>
            </a:r>
            <a:r>
              <a:rPr lang="zh-CN" altLang="en-US" sz="2000" b="1">
                <a:solidFill>
                  <a:srgbClr val="FF0000"/>
                </a:solidFill>
                <a:ea typeface="Times New Roman" panose="02020603050405020304" pitchFamily="18" charset="0"/>
                <a:cs typeface="AGaramond" pitchFamily="18" charset="0"/>
              </a:rPr>
              <a:t>：非成员函数不能访问私有成员</a:t>
            </a:r>
          </a:p>
        </p:txBody>
      </p:sp>
      <p:sp>
        <p:nvSpPr>
          <p:cNvPr id="517124" name="Rectangle 4"/>
          <p:cNvSpPr>
            <a:spLocks noChangeArrowheads="1"/>
          </p:cNvSpPr>
          <p:nvPr/>
        </p:nvSpPr>
        <p:spPr bwMode="auto">
          <a:xfrm>
            <a:off x="3276600" y="4038600"/>
            <a:ext cx="5410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5000"/>
              </a:lnSpc>
              <a:buClr>
                <a:schemeClr val="tx1"/>
              </a:buClr>
              <a:buFont typeface="Wingdings" panose="05000000000000000000" pitchFamily="2" charset="2"/>
              <a:buNone/>
            </a:pPr>
            <a:r>
              <a:rPr lang="en-US" altLang="zh-CN" sz="2000" b="1">
                <a:solidFill>
                  <a:srgbClr val="FF0000"/>
                </a:solidFill>
                <a:ea typeface="Times New Roman" panose="02020603050405020304" pitchFamily="18" charset="0"/>
                <a:cs typeface="AGaramond" pitchFamily="18" charset="0"/>
              </a:rPr>
              <a:t>//error</a:t>
            </a:r>
            <a:r>
              <a:rPr lang="zh-CN" altLang="en-US" sz="2000" b="1">
                <a:solidFill>
                  <a:srgbClr val="FF0000"/>
                </a:solidFill>
                <a:ea typeface="Times New Roman" panose="02020603050405020304" pitchFamily="18" charset="0"/>
                <a:cs typeface="AGaramond" pitchFamily="18" charset="0"/>
              </a:rPr>
              <a:t>：未声明对象，不能通过类访问成员</a:t>
            </a:r>
          </a:p>
        </p:txBody>
      </p:sp>
      <p:sp>
        <p:nvSpPr>
          <p:cNvPr id="517125" name="Rectangle 5"/>
          <p:cNvSpPr>
            <a:spLocks noChangeArrowheads="1"/>
          </p:cNvSpPr>
          <p:nvPr/>
        </p:nvSpPr>
        <p:spPr bwMode="auto">
          <a:xfrm>
            <a:off x="3124200" y="5334000"/>
            <a:ext cx="571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5000"/>
              </a:lnSpc>
              <a:buClr>
                <a:schemeClr val="tx1"/>
              </a:buClr>
              <a:buFont typeface="Wingdings" panose="05000000000000000000" pitchFamily="2" charset="2"/>
              <a:buNone/>
            </a:pPr>
            <a:r>
              <a:rPr lang="en-US" altLang="zh-CN" sz="2000" b="1">
                <a:solidFill>
                  <a:srgbClr val="FF0000"/>
                </a:solidFill>
                <a:ea typeface="Times New Roman" panose="02020603050405020304" pitchFamily="18" charset="0"/>
                <a:cs typeface="AGaramond" pitchFamily="18" charset="0"/>
              </a:rPr>
              <a:t>//error</a:t>
            </a:r>
            <a:r>
              <a:rPr lang="zh-CN" altLang="en-US" sz="2000" b="1">
                <a:solidFill>
                  <a:srgbClr val="FF0000"/>
                </a:solidFill>
                <a:ea typeface="Times New Roman" panose="02020603050405020304" pitchFamily="18" charset="0"/>
                <a:cs typeface="AGaramond" pitchFamily="18" charset="0"/>
              </a:rPr>
              <a:t>：未声明对象，不能通过类访问成员函数</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7123"/>
                                        </p:tgtEl>
                                        <p:attrNameLst>
                                          <p:attrName>style.visibility</p:attrName>
                                        </p:attrNameLst>
                                      </p:cBhvr>
                                      <p:to>
                                        <p:strVal val="visible"/>
                                      </p:to>
                                    </p:set>
                                    <p:animEffect transition="in" filter="blinds(horizontal)">
                                      <p:cBhvr>
                                        <p:cTn id="7" dur="500"/>
                                        <p:tgtEl>
                                          <p:spTgt spid="517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7124"/>
                                        </p:tgtEl>
                                        <p:attrNameLst>
                                          <p:attrName>style.visibility</p:attrName>
                                        </p:attrNameLst>
                                      </p:cBhvr>
                                      <p:to>
                                        <p:strVal val="visible"/>
                                      </p:to>
                                    </p:set>
                                    <p:animEffect transition="in" filter="blinds(horizontal)">
                                      <p:cBhvr>
                                        <p:cTn id="12" dur="500"/>
                                        <p:tgtEl>
                                          <p:spTgt spid="517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7125"/>
                                        </p:tgtEl>
                                        <p:attrNameLst>
                                          <p:attrName>style.visibility</p:attrName>
                                        </p:attrNameLst>
                                      </p:cBhvr>
                                      <p:to>
                                        <p:strVal val="visible"/>
                                      </p:to>
                                    </p:set>
                                    <p:animEffect transition="in" filter="blinds(horizontal)">
                                      <p:cBhvr>
                                        <p:cTn id="17" dur="500"/>
                                        <p:tgtEl>
                                          <p:spTgt spid="517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p:bldP spid="517124" grpId="0"/>
      <p:bldP spid="5171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8D49835-8413-463B-B360-14E2B73D73D7}" type="slidenum">
              <a:rPr lang="en-US" altLang="zh-CN" sz="1200" smtClean="0"/>
              <a:pPr>
                <a:spcAft>
                  <a:spcPct val="0"/>
                </a:spcAft>
                <a:buClrTx/>
                <a:buFontTx/>
                <a:buNone/>
              </a:pPr>
              <a:t>34</a:t>
            </a:fld>
            <a:endParaRPr lang="en-US" altLang="zh-CN" sz="1200" smtClean="0"/>
          </a:p>
        </p:txBody>
      </p:sp>
      <p:sp>
        <p:nvSpPr>
          <p:cNvPr id="518146" name="Rectangle 2"/>
          <p:cNvSpPr>
            <a:spLocks noChangeArrowheads="1"/>
          </p:cNvSpPr>
          <p:nvPr/>
        </p:nvSpPr>
        <p:spPr bwMode="auto">
          <a:xfrm>
            <a:off x="762000" y="914400"/>
            <a:ext cx="7315200" cy="5486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Clr>
                <a:schemeClr val="tx1"/>
              </a:buClr>
              <a:buFont typeface="Wingdings" panose="05000000000000000000" pitchFamily="2" charset="2"/>
              <a:buNone/>
            </a:pPr>
            <a:r>
              <a:rPr lang="en-US" altLang="zh-CN" sz="2800"/>
              <a:t>#include &lt;iostream.h&gt;</a:t>
            </a:r>
          </a:p>
          <a:p>
            <a:pPr eaLnBrk="1" hangingPunct="1">
              <a:buClr>
                <a:schemeClr val="tx1"/>
              </a:buClr>
              <a:buFont typeface="Wingdings" panose="05000000000000000000" pitchFamily="2" charset="2"/>
              <a:buNone/>
            </a:pPr>
            <a:r>
              <a:rPr lang="en-US" altLang="zh-CN" sz="2800"/>
              <a:t>#include “tdate.h”</a:t>
            </a:r>
          </a:p>
          <a:p>
            <a:pPr eaLnBrk="1" hangingPunct="1">
              <a:buClr>
                <a:schemeClr val="tx1"/>
              </a:buClr>
              <a:buFont typeface="Wingdings" panose="05000000000000000000" pitchFamily="2" charset="2"/>
              <a:buNone/>
            </a:pPr>
            <a:r>
              <a:rPr lang="en-US" altLang="zh-CN" sz="3200"/>
              <a:t>void func( )</a:t>
            </a:r>
          </a:p>
          <a:p>
            <a:pPr eaLnBrk="1" hangingPunct="1">
              <a:buClr>
                <a:schemeClr val="tx1"/>
              </a:buClr>
              <a:buFont typeface="Wingdings" panose="05000000000000000000" pitchFamily="2" charset="2"/>
              <a:buNone/>
            </a:pPr>
            <a:r>
              <a:rPr lang="en-US" altLang="zh-CN" sz="3200"/>
              <a:t>{</a:t>
            </a:r>
          </a:p>
          <a:p>
            <a:pPr eaLnBrk="1" hangingPunct="1">
              <a:buClr>
                <a:schemeClr val="tx1"/>
              </a:buClr>
              <a:buFont typeface="Wingdings" panose="05000000000000000000" pitchFamily="2" charset="2"/>
              <a:buNone/>
            </a:pPr>
            <a:r>
              <a:rPr lang="en-US" altLang="zh-CN" sz="3200"/>
              <a:t> tdate </a:t>
            </a:r>
            <a:r>
              <a:rPr lang="en-US" altLang="zh-CN" sz="3200">
                <a:solidFill>
                  <a:srgbClr val="FF3300"/>
                </a:solidFill>
              </a:rPr>
              <a:t>oneday</a:t>
            </a:r>
            <a:r>
              <a:rPr lang="en-US" altLang="zh-CN" sz="3200"/>
              <a:t>;</a:t>
            </a:r>
          </a:p>
          <a:p>
            <a:pPr eaLnBrk="1" hangingPunct="1">
              <a:buClr>
                <a:schemeClr val="tx1"/>
              </a:buClr>
              <a:buFont typeface="Wingdings" panose="05000000000000000000" pitchFamily="2" charset="2"/>
              <a:buNone/>
            </a:pPr>
            <a:r>
              <a:rPr lang="en-US" altLang="zh-CN" sz="3200"/>
              <a:t>   </a:t>
            </a:r>
            <a:r>
              <a:rPr lang="en-US" altLang="zh-CN" sz="3200">
                <a:solidFill>
                  <a:srgbClr val="FF3300"/>
                </a:solidFill>
              </a:rPr>
              <a:t>oneday</a:t>
            </a:r>
            <a:r>
              <a:rPr lang="en-US" altLang="zh-CN" sz="3200"/>
              <a:t>.set(2,15,1998);</a:t>
            </a:r>
          </a:p>
          <a:p>
            <a:pPr eaLnBrk="1" hangingPunct="1">
              <a:buClr>
                <a:schemeClr val="tx1"/>
              </a:buClr>
              <a:buFont typeface="Wingdings" panose="05000000000000000000" pitchFamily="2" charset="2"/>
              <a:buNone/>
            </a:pPr>
            <a:r>
              <a:rPr lang="en-US" altLang="zh-CN" sz="3200"/>
              <a:t>   </a:t>
            </a:r>
            <a:r>
              <a:rPr lang="en-US" altLang="zh-CN" sz="3200">
                <a:solidFill>
                  <a:srgbClr val="FF3300"/>
                </a:solidFill>
              </a:rPr>
              <a:t>oneday</a:t>
            </a:r>
            <a:r>
              <a:rPr lang="en-US" altLang="zh-CN" sz="3200"/>
              <a:t>.print( );</a:t>
            </a:r>
          </a:p>
          <a:p>
            <a:pPr eaLnBrk="1" hangingPunct="1">
              <a:buClr>
                <a:schemeClr val="tx1"/>
              </a:buClr>
              <a:buFont typeface="Wingdings" panose="05000000000000000000" pitchFamily="2" charset="2"/>
              <a:buNone/>
            </a:pPr>
            <a:r>
              <a:rPr lang="en-US" altLang="zh-CN" sz="3200"/>
              <a: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8146"/>
                                        </p:tgtEl>
                                        <p:attrNameLst>
                                          <p:attrName>style.visibility</p:attrName>
                                        </p:attrNameLst>
                                      </p:cBhvr>
                                      <p:to>
                                        <p:strVal val="visible"/>
                                      </p:to>
                                    </p:set>
                                    <p:animEffect transition="in" filter="wipe(left)">
                                      <p:cBhvr>
                                        <p:cTn id="7" dur="500"/>
                                        <p:tgtEl>
                                          <p:spTgt spid="51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A47CCFD-A1EC-462C-B383-12A2918261D8}" type="slidenum">
              <a:rPr lang="en-US" altLang="zh-CN" sz="1200" smtClean="0"/>
              <a:pPr>
                <a:spcAft>
                  <a:spcPct val="0"/>
                </a:spcAft>
                <a:buClrTx/>
                <a:buFontTx/>
                <a:buNone/>
              </a:pPr>
              <a:t>35</a:t>
            </a:fld>
            <a:endParaRPr lang="en-US" altLang="zh-CN" sz="1200" smtClean="0"/>
          </a:p>
        </p:txBody>
      </p:sp>
      <p:sp>
        <p:nvSpPr>
          <p:cNvPr id="46083" name="Text Box 2"/>
          <p:cNvSpPr txBox="1">
            <a:spLocks noChangeArrowheads="1"/>
          </p:cNvSpPr>
          <p:nvPr/>
        </p:nvSpPr>
        <p:spPr bwMode="auto">
          <a:xfrm>
            <a:off x="715963" y="723900"/>
            <a:ext cx="7754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None/>
            </a:pPr>
            <a:r>
              <a:rPr kumimoji="1" lang="en-US" altLang="zh-CN" sz="2800" b="1">
                <a:latin typeface="楷体_GB2312" pitchFamily="49" charset="-122"/>
                <a:ea typeface="楷体_GB2312" pitchFamily="49" charset="-122"/>
              </a:rPr>
              <a:t>2. </a:t>
            </a:r>
            <a:r>
              <a:rPr kumimoji="1" lang="zh-CN" altLang="en-US" sz="2800" b="1">
                <a:latin typeface="楷体_GB2312" pitchFamily="49" charset="-122"/>
                <a:ea typeface="楷体_GB2312" pitchFamily="49" charset="-122"/>
              </a:rPr>
              <a:t>指向对象的指针的成员表示： </a:t>
            </a:r>
          </a:p>
        </p:txBody>
      </p:sp>
      <p:sp>
        <p:nvSpPr>
          <p:cNvPr id="46084" name="Text Box 3"/>
          <p:cNvSpPr txBox="1">
            <a:spLocks noChangeArrowheads="1"/>
          </p:cNvSpPr>
          <p:nvPr/>
        </p:nvSpPr>
        <p:spPr bwMode="auto">
          <a:xfrm>
            <a:off x="914400" y="15240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spcBef>
                <a:spcPct val="50000"/>
              </a:spcBef>
              <a:spcAft>
                <a:spcPct val="0"/>
              </a:spcAft>
              <a:buClrTx/>
              <a:buFontTx/>
              <a:buNone/>
            </a:pPr>
            <a:r>
              <a:rPr kumimoji="1" lang="en-US" altLang="zh-CN" sz="2800" dirty="0">
                <a:solidFill>
                  <a:srgbClr val="FF3300"/>
                </a:solidFill>
                <a:latin typeface="黑体" panose="02010609060101010101" pitchFamily="49" charset="-122"/>
                <a:ea typeface="黑体" panose="02010609060101010101" pitchFamily="49" charset="-122"/>
              </a:rPr>
              <a:t>  &lt;</a:t>
            </a:r>
            <a:r>
              <a:rPr kumimoji="1" lang="zh-CN" altLang="en-US" sz="2800" dirty="0">
                <a:solidFill>
                  <a:srgbClr val="FF3300"/>
                </a:solidFill>
                <a:latin typeface="黑体" panose="02010609060101010101" pitchFamily="49" charset="-122"/>
                <a:ea typeface="黑体" panose="02010609060101010101" pitchFamily="49" charset="-122"/>
              </a:rPr>
              <a:t>对象指针名</a:t>
            </a:r>
            <a:r>
              <a:rPr kumimoji="1" lang="en-US" altLang="zh-CN" sz="2800" dirty="0">
                <a:solidFill>
                  <a:srgbClr val="FF3300"/>
                </a:solidFill>
                <a:latin typeface="黑体" panose="02010609060101010101" pitchFamily="49" charset="-122"/>
                <a:ea typeface="黑体" panose="02010609060101010101" pitchFamily="49" charset="-122"/>
              </a:rPr>
              <a:t>&gt;→&lt;</a:t>
            </a:r>
            <a:r>
              <a:rPr kumimoji="1" lang="zh-CN" altLang="en-US" sz="2800" dirty="0">
                <a:solidFill>
                  <a:srgbClr val="FF3300"/>
                </a:solidFill>
                <a:latin typeface="黑体" panose="02010609060101010101" pitchFamily="49" charset="-122"/>
                <a:ea typeface="黑体" panose="02010609060101010101" pitchFamily="49" charset="-122"/>
              </a:rPr>
              <a:t>数据成员名</a:t>
            </a:r>
            <a:r>
              <a:rPr kumimoji="1" lang="en-US" altLang="zh-CN" sz="2800" dirty="0">
                <a:solidFill>
                  <a:srgbClr val="FF3300"/>
                </a:solidFill>
                <a:latin typeface="黑体" panose="02010609060101010101" pitchFamily="49" charset="-122"/>
                <a:ea typeface="黑体" panose="02010609060101010101" pitchFamily="49" charset="-122"/>
              </a:rPr>
              <a:t>&gt; </a:t>
            </a:r>
          </a:p>
        </p:txBody>
      </p:sp>
      <p:sp>
        <p:nvSpPr>
          <p:cNvPr id="46085" name="Text Box 4"/>
          <p:cNvSpPr txBox="1">
            <a:spLocks noChangeArrowheads="1"/>
          </p:cNvSpPr>
          <p:nvPr/>
        </p:nvSpPr>
        <p:spPr bwMode="auto">
          <a:xfrm>
            <a:off x="896938" y="2317750"/>
            <a:ext cx="7754937"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None/>
            </a:pPr>
            <a:r>
              <a:rPr kumimoji="1" lang="zh-CN" altLang="en-US" sz="2800" b="1" dirty="0">
                <a:latin typeface="楷体_GB2312" pitchFamily="49" charset="-122"/>
                <a:ea typeface="楷体_GB2312" pitchFamily="49" charset="-122"/>
              </a:rPr>
              <a:t>或</a:t>
            </a:r>
            <a:r>
              <a:rPr kumimoji="1" lang="zh-CN" altLang="en-US" sz="2800" b="1" dirty="0">
                <a:solidFill>
                  <a:srgbClr val="FFFA27"/>
                </a:solidFill>
                <a:latin typeface="楷体_GB2312" pitchFamily="49" charset="-122"/>
                <a:ea typeface="楷体_GB2312" pitchFamily="49" charset="-122"/>
              </a:rPr>
              <a:t>     </a:t>
            </a:r>
          </a:p>
          <a:p>
            <a:pPr algn="ctr" eaLnBrk="1" hangingPunct="1">
              <a:spcBef>
                <a:spcPct val="50000"/>
              </a:spcBef>
              <a:spcAft>
                <a:spcPct val="0"/>
              </a:spcAft>
              <a:buClrTx/>
              <a:buFontTx/>
              <a:buNone/>
            </a:pPr>
            <a:r>
              <a:rPr kumimoji="1" lang="en-US" altLang="zh-CN" sz="2800" dirty="0">
                <a:solidFill>
                  <a:srgbClr val="FF3300"/>
                </a:solidFill>
                <a:latin typeface="微软雅黑" panose="020B0503020204020204" pitchFamily="34" charset="-122"/>
                <a:ea typeface="微软雅黑" panose="020B0503020204020204" pitchFamily="34" charset="-122"/>
              </a:rPr>
              <a:t>&lt;</a:t>
            </a:r>
            <a:r>
              <a:rPr kumimoji="1" lang="zh-CN" altLang="en-US" sz="2800" dirty="0">
                <a:solidFill>
                  <a:srgbClr val="FF3300"/>
                </a:solidFill>
                <a:latin typeface="微软雅黑" panose="020B0503020204020204" pitchFamily="34" charset="-122"/>
                <a:ea typeface="微软雅黑" panose="020B0503020204020204" pitchFamily="34" charset="-122"/>
              </a:rPr>
              <a:t>对象指针名</a:t>
            </a:r>
            <a:r>
              <a:rPr kumimoji="1" lang="en-US" altLang="zh-CN" sz="2800" dirty="0">
                <a:solidFill>
                  <a:srgbClr val="FF3300"/>
                </a:solidFill>
                <a:latin typeface="微软雅黑" panose="020B0503020204020204" pitchFamily="34" charset="-122"/>
                <a:ea typeface="微软雅黑" panose="020B0503020204020204" pitchFamily="34" charset="-122"/>
              </a:rPr>
              <a:t>&gt;→&lt;</a:t>
            </a:r>
            <a:r>
              <a:rPr kumimoji="1" lang="zh-CN" altLang="en-US" sz="2800" dirty="0">
                <a:solidFill>
                  <a:srgbClr val="FF3300"/>
                </a:solidFill>
                <a:latin typeface="微软雅黑" panose="020B0503020204020204" pitchFamily="34" charset="-122"/>
                <a:ea typeface="微软雅黑" panose="020B0503020204020204" pitchFamily="34" charset="-122"/>
              </a:rPr>
              <a:t>成员函数名</a:t>
            </a:r>
            <a:r>
              <a:rPr kumimoji="1" lang="en-US" altLang="zh-CN" sz="2800" dirty="0">
                <a:solidFill>
                  <a:srgbClr val="FF3300"/>
                </a:solidFill>
                <a:latin typeface="微软雅黑" panose="020B0503020204020204" pitchFamily="34" charset="-122"/>
                <a:ea typeface="微软雅黑" panose="020B0503020204020204" pitchFamily="34" charset="-122"/>
              </a:rPr>
              <a:t>&gt; </a:t>
            </a:r>
            <a:r>
              <a:rPr kumimoji="1" lang="zh-CN" altLang="en-US" sz="2800" dirty="0">
                <a:solidFill>
                  <a:srgbClr val="FF3300"/>
                </a:solidFill>
                <a:latin typeface="微软雅黑" panose="020B0503020204020204" pitchFamily="34" charset="-122"/>
                <a:ea typeface="微软雅黑" panose="020B0503020204020204" pitchFamily="34" charset="-122"/>
              </a:rPr>
              <a:t>（</a:t>
            </a:r>
            <a:r>
              <a:rPr kumimoji="1" lang="en-US" altLang="zh-CN" sz="2800" dirty="0">
                <a:solidFill>
                  <a:srgbClr val="FF3300"/>
                </a:solidFill>
                <a:latin typeface="微软雅黑" panose="020B0503020204020204" pitchFamily="34" charset="-122"/>
                <a:ea typeface="微软雅黑" panose="020B0503020204020204" pitchFamily="34" charset="-122"/>
              </a:rPr>
              <a:t>&lt;</a:t>
            </a:r>
            <a:r>
              <a:rPr kumimoji="1" lang="zh-CN" altLang="en-US" sz="2800" dirty="0">
                <a:solidFill>
                  <a:srgbClr val="FF3300"/>
                </a:solidFill>
                <a:latin typeface="微软雅黑" panose="020B0503020204020204" pitchFamily="34" charset="-122"/>
                <a:ea typeface="微软雅黑" panose="020B0503020204020204" pitchFamily="34" charset="-122"/>
              </a:rPr>
              <a:t>参数表</a:t>
            </a:r>
            <a:r>
              <a:rPr kumimoji="1" lang="en-US" altLang="zh-CN" sz="2800" dirty="0">
                <a:solidFill>
                  <a:srgbClr val="FF3300"/>
                </a:solidFill>
                <a:latin typeface="微软雅黑" panose="020B0503020204020204" pitchFamily="34" charset="-122"/>
                <a:ea typeface="微软雅黑" panose="020B0503020204020204" pitchFamily="34" charset="-122"/>
              </a:rPr>
              <a:t>&gt;</a:t>
            </a:r>
            <a:r>
              <a:rPr kumimoji="1" lang="zh-CN" altLang="en-US" sz="2800" dirty="0">
                <a:solidFill>
                  <a:srgbClr val="FF3300"/>
                </a:solidFill>
                <a:latin typeface="微软雅黑" panose="020B0503020204020204" pitchFamily="34" charset="-122"/>
                <a:ea typeface="微软雅黑" panose="020B0503020204020204" pitchFamily="34" charset="-122"/>
              </a:rPr>
              <a:t>） </a:t>
            </a:r>
          </a:p>
        </p:txBody>
      </p:sp>
      <p:sp>
        <p:nvSpPr>
          <p:cNvPr id="46086" name="Text Box 5"/>
          <p:cNvSpPr txBox="1">
            <a:spLocks noChangeArrowheads="1"/>
          </p:cNvSpPr>
          <p:nvPr/>
        </p:nvSpPr>
        <p:spPr bwMode="auto">
          <a:xfrm>
            <a:off x="381001" y="3913188"/>
            <a:ext cx="8458200"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731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30000"/>
              </a:lnSpc>
              <a:spcBef>
                <a:spcPct val="50000"/>
              </a:spcBef>
              <a:spcAft>
                <a:spcPct val="0"/>
              </a:spcAft>
              <a:buClrTx/>
              <a:buFontTx/>
              <a:buNone/>
            </a:pPr>
            <a:r>
              <a:rPr kumimoji="1" lang="zh-CN" altLang="en-US" dirty="0">
                <a:latin typeface="微软雅黑" panose="020B0503020204020204" pitchFamily="34" charset="-122"/>
                <a:ea typeface="微软雅黑" panose="020B0503020204020204" pitchFamily="34" charset="-122"/>
              </a:rPr>
              <a:t>这里，→是指向运算符，它与</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运算符的区别</a:t>
            </a:r>
            <a:r>
              <a:rPr kumimoji="1" lang="zh-CN" altLang="en-US" dirty="0" smtClean="0">
                <a:latin typeface="微软雅黑" panose="020B0503020204020204" pitchFamily="34" charset="-122"/>
                <a:ea typeface="微软雅黑" panose="020B0503020204020204" pitchFamily="34" charset="-122"/>
              </a:rPr>
              <a:t>是：</a:t>
            </a:r>
            <a:endParaRPr kumimoji="1" lang="en-US" altLang="zh-CN" dirty="0" smtClean="0">
              <a:latin typeface="微软雅黑" panose="020B0503020204020204" pitchFamily="34" charset="-122"/>
              <a:ea typeface="微软雅黑" panose="020B0503020204020204" pitchFamily="34" charset="-122"/>
            </a:endParaRPr>
          </a:p>
          <a:p>
            <a:pPr algn="just" eaLnBrk="1" hangingPunct="1">
              <a:lnSpc>
                <a:spcPct val="130000"/>
              </a:lnSpc>
              <a:spcBef>
                <a:spcPct val="50000"/>
              </a:spcBef>
              <a:spcAft>
                <a:spcPct val="0"/>
              </a:spcAft>
              <a:buClrTx/>
              <a:buFontTx/>
              <a:buNone/>
            </a:pPr>
            <a:r>
              <a:rPr kumimoji="1" lang="zh-CN" altLang="en-US" dirty="0" smtClean="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用来表示</a:t>
            </a:r>
            <a:r>
              <a:rPr kumimoji="1" lang="zh-CN" altLang="en-US" dirty="0">
                <a:solidFill>
                  <a:srgbClr val="FF3300"/>
                </a:solidFill>
                <a:latin typeface="微软雅黑" panose="020B0503020204020204" pitchFamily="34" charset="-122"/>
                <a:ea typeface="微软雅黑" panose="020B0503020204020204" pitchFamily="34" charset="-122"/>
              </a:rPr>
              <a:t>指向对象的指针</a:t>
            </a:r>
            <a:r>
              <a:rPr kumimoji="1" lang="zh-CN" altLang="en-US" dirty="0">
                <a:latin typeface="微软雅黑" panose="020B0503020204020204" pitchFamily="34" charset="-122"/>
                <a:ea typeface="微软雅黑" panose="020B0503020204020204" pitchFamily="34" charset="-122"/>
              </a:rPr>
              <a:t>的成员</a:t>
            </a:r>
            <a:r>
              <a:rPr kumimoji="1" lang="zh-CN" altLang="en-US" dirty="0" smtClean="0">
                <a:latin typeface="微软雅黑" panose="020B0503020204020204" pitchFamily="34" charset="-122"/>
                <a:ea typeface="微软雅黑" panose="020B0503020204020204" pitchFamily="34" charset="-122"/>
              </a:rPr>
              <a:t>，</a:t>
            </a:r>
            <a:endParaRPr kumimoji="1" lang="en-US" altLang="zh-CN" dirty="0" smtClean="0">
              <a:latin typeface="微软雅黑" panose="020B0503020204020204" pitchFamily="34" charset="-122"/>
              <a:ea typeface="微软雅黑" panose="020B0503020204020204" pitchFamily="34" charset="-122"/>
            </a:endParaRPr>
          </a:p>
          <a:p>
            <a:pPr algn="just" eaLnBrk="1" hangingPunct="1">
              <a:lnSpc>
                <a:spcPct val="130000"/>
              </a:lnSpc>
              <a:spcBef>
                <a:spcPct val="50000"/>
              </a:spcBef>
              <a:spcAft>
                <a:spcPct val="0"/>
              </a:spcAft>
              <a:buClrTx/>
              <a:buFontTx/>
              <a:buNone/>
            </a:pPr>
            <a:r>
              <a:rPr kumimoji="1" lang="en-US" altLang="zh-CN" dirty="0" smtClean="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用来表示一般对象的成员。 </a:t>
            </a:r>
          </a:p>
        </p:txBody>
      </p:sp>
    </p:spTree>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390707F-2E03-4E44-893E-E4B1975C681B}" type="slidenum">
              <a:rPr lang="en-US" altLang="zh-CN" sz="1200" smtClean="0">
                <a:latin typeface="微软雅黑" panose="020B0503020204020204" pitchFamily="34" charset="-122"/>
                <a:ea typeface="微软雅黑" panose="020B0503020204020204" pitchFamily="34" charset="-122"/>
              </a:rPr>
              <a:pPr>
                <a:spcAft>
                  <a:spcPct val="0"/>
                </a:spcAft>
                <a:buClrTx/>
                <a:buFontTx/>
                <a:buNone/>
              </a:pPr>
              <a:t>36</a:t>
            </a:fld>
            <a:endParaRPr lang="en-US" altLang="zh-CN" sz="1200" smtClean="0">
              <a:latin typeface="微软雅黑" panose="020B0503020204020204" pitchFamily="34" charset="-122"/>
              <a:ea typeface="微软雅黑" panose="020B0503020204020204" pitchFamily="34" charset="-122"/>
            </a:endParaRPr>
          </a:p>
        </p:txBody>
      </p:sp>
      <p:sp>
        <p:nvSpPr>
          <p:cNvPr id="47107" name="Text Box 2"/>
          <p:cNvSpPr txBox="1">
            <a:spLocks noChangeArrowheads="1"/>
          </p:cNvSpPr>
          <p:nvPr/>
        </p:nvSpPr>
        <p:spPr bwMode="auto">
          <a:xfrm>
            <a:off x="457200" y="990600"/>
            <a:ext cx="8458200" cy="19020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30000"/>
              </a:lnSpc>
              <a:spcBef>
                <a:spcPct val="50000"/>
              </a:spcBef>
              <a:spcAft>
                <a:spcPct val="0"/>
              </a:spcAft>
              <a:buClrTx/>
              <a:buFontTx/>
              <a:buNone/>
            </a:pPr>
            <a:r>
              <a:rPr kumimoji="1" lang="en-US" altLang="zh-CN">
                <a:latin typeface="微软雅黑" panose="020B0503020204020204" pitchFamily="34" charset="-122"/>
                <a:ea typeface="微软雅黑" panose="020B0503020204020204" pitchFamily="34" charset="-122"/>
              </a:rPr>
              <a:t>tdate s , *pdate;</a:t>
            </a:r>
          </a:p>
          <a:p>
            <a:pPr eaLnBrk="1" hangingPunct="1">
              <a:lnSpc>
                <a:spcPct val="130000"/>
              </a:lnSpc>
              <a:spcBef>
                <a:spcPct val="50000"/>
              </a:spcBef>
              <a:spcAft>
                <a:spcPct val="0"/>
              </a:spcAft>
              <a:buClrTx/>
              <a:buFontTx/>
              <a:buNone/>
            </a:pPr>
            <a:r>
              <a:rPr kumimoji="1" lang="en-US" altLang="zh-CN">
                <a:latin typeface="微软雅黑" panose="020B0503020204020204" pitchFamily="34" charset="-122"/>
                <a:ea typeface="微软雅黑" panose="020B0503020204020204" pitchFamily="34" charset="-122"/>
              </a:rPr>
              <a:t>pdate = &amp;s;</a:t>
            </a:r>
          </a:p>
          <a:p>
            <a:pPr eaLnBrk="1" hangingPunct="1">
              <a:lnSpc>
                <a:spcPct val="130000"/>
              </a:lnSpc>
              <a:spcBef>
                <a:spcPct val="50000"/>
              </a:spcBef>
              <a:spcAft>
                <a:spcPct val="0"/>
              </a:spcAft>
              <a:buClrTx/>
              <a:buFontTx/>
              <a:buNone/>
            </a:pPr>
            <a:r>
              <a:rPr kumimoji="1" lang="en-US" altLang="zh-CN">
                <a:latin typeface="微软雅黑" panose="020B0503020204020204" pitchFamily="34" charset="-122"/>
                <a:ea typeface="微软雅黑" panose="020B0503020204020204" pitchFamily="34" charset="-122"/>
              </a:rPr>
              <a:t>pdate →year  // </a:t>
            </a:r>
            <a:r>
              <a:rPr kumimoji="1" lang="zh-CN" altLang="en-US">
                <a:latin typeface="微软雅黑" panose="020B0503020204020204" pitchFamily="34" charset="-122"/>
                <a:ea typeface="微软雅黑" panose="020B0503020204020204" pitchFamily="34" charset="-122"/>
              </a:rPr>
              <a:t>表示</a:t>
            </a:r>
            <a:r>
              <a:rPr kumimoji="1" lang="zh-CN" altLang="en-US">
                <a:solidFill>
                  <a:srgbClr val="FF3300"/>
                </a:solidFill>
                <a:latin typeface="微软雅黑" panose="020B0503020204020204" pitchFamily="34" charset="-122"/>
                <a:ea typeface="微软雅黑" panose="020B0503020204020204" pitchFamily="34" charset="-122"/>
              </a:rPr>
              <a:t>对象指针</a:t>
            </a:r>
            <a:r>
              <a:rPr kumimoji="1" lang="en-US" altLang="zh-CN">
                <a:solidFill>
                  <a:srgbClr val="FF3300"/>
                </a:solidFill>
                <a:latin typeface="微软雅黑" panose="020B0503020204020204" pitchFamily="34" charset="-122"/>
                <a:ea typeface="微软雅黑" panose="020B0503020204020204" pitchFamily="34" charset="-122"/>
              </a:rPr>
              <a:t>pdate</a:t>
            </a:r>
            <a:r>
              <a:rPr kumimoji="1" lang="zh-CN" altLang="en-US">
                <a:latin typeface="微软雅黑" panose="020B0503020204020204" pitchFamily="34" charset="-122"/>
                <a:ea typeface="微软雅黑" panose="020B0503020204020204" pitchFamily="34" charset="-122"/>
              </a:rPr>
              <a:t>的</a:t>
            </a:r>
            <a:r>
              <a:rPr kumimoji="1" lang="en-US" altLang="zh-CN">
                <a:latin typeface="微软雅黑" panose="020B0503020204020204" pitchFamily="34" charset="-122"/>
                <a:ea typeface="微软雅黑" panose="020B0503020204020204" pitchFamily="34" charset="-122"/>
              </a:rPr>
              <a:t>year </a:t>
            </a:r>
            <a:r>
              <a:rPr kumimoji="1" lang="zh-CN" altLang="en-US">
                <a:latin typeface="微软雅黑" panose="020B0503020204020204" pitchFamily="34" charset="-122"/>
                <a:ea typeface="微软雅黑" panose="020B0503020204020204" pitchFamily="34" charset="-122"/>
              </a:rPr>
              <a:t>数据成员</a:t>
            </a:r>
            <a:r>
              <a:rPr kumimoji="1" lang="en-US" altLang="zh-CN">
                <a:latin typeface="微软雅黑" panose="020B0503020204020204" pitchFamily="34" charset="-122"/>
                <a:ea typeface="微软雅黑" panose="020B0503020204020204" pitchFamily="34" charset="-122"/>
              </a:rPr>
              <a:t>; </a:t>
            </a:r>
          </a:p>
        </p:txBody>
      </p:sp>
      <p:sp>
        <p:nvSpPr>
          <p:cNvPr id="47108" name="Text Box 3"/>
          <p:cNvSpPr txBox="1">
            <a:spLocks noChangeArrowheads="1"/>
          </p:cNvSpPr>
          <p:nvPr/>
        </p:nvSpPr>
        <p:spPr bwMode="auto">
          <a:xfrm>
            <a:off x="533400" y="3505200"/>
            <a:ext cx="8229600"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50000"/>
              </a:lnSpc>
              <a:spcBef>
                <a:spcPct val="50000"/>
              </a:spcBef>
              <a:spcAft>
                <a:spcPct val="0"/>
              </a:spcAft>
              <a:buClrTx/>
              <a:buFontTx/>
              <a:buNone/>
            </a:pPr>
            <a:r>
              <a:rPr kumimoji="1" lang="en-US" altLang="zh-CN">
                <a:latin typeface="微软雅黑" panose="020B0503020204020204" pitchFamily="34" charset="-122"/>
                <a:ea typeface="微软雅黑" panose="020B0503020204020204" pitchFamily="34" charset="-122"/>
              </a:rPr>
              <a:t>pdate→setdate(int y, int m, int d) </a:t>
            </a:r>
          </a:p>
          <a:p>
            <a:pPr algn="just" eaLnBrk="1" hangingPunct="1">
              <a:lnSpc>
                <a:spcPct val="150000"/>
              </a:lnSpc>
              <a:spcBef>
                <a:spcPct val="50000"/>
              </a:spcBef>
              <a:spcAft>
                <a:spcPct val="0"/>
              </a:spcAft>
              <a:buClrTx/>
              <a:buFontTx/>
              <a:buNone/>
            </a:pPr>
            <a:r>
              <a:rPr kumimoji="1" lang="en-US" altLang="zh-CN">
                <a:latin typeface="微软雅黑" panose="020B0503020204020204" pitchFamily="34" charset="-122"/>
                <a:ea typeface="微软雅黑" panose="020B0503020204020204" pitchFamily="34" charset="-122"/>
              </a:rPr>
              <a:t>// </a:t>
            </a:r>
            <a:r>
              <a:rPr kumimoji="1" lang="zh-CN" altLang="en-US">
                <a:latin typeface="微软雅黑" panose="020B0503020204020204" pitchFamily="34" charset="-122"/>
                <a:ea typeface="微软雅黑" panose="020B0503020204020204" pitchFamily="34" charset="-122"/>
              </a:rPr>
              <a:t>表示</a:t>
            </a:r>
            <a:r>
              <a:rPr kumimoji="1" lang="zh-CN" altLang="en-US">
                <a:solidFill>
                  <a:srgbClr val="FF3300"/>
                </a:solidFill>
                <a:latin typeface="微软雅黑" panose="020B0503020204020204" pitchFamily="34" charset="-122"/>
                <a:ea typeface="微软雅黑" panose="020B0503020204020204" pitchFamily="34" charset="-122"/>
              </a:rPr>
              <a:t>对象指针</a:t>
            </a:r>
            <a:r>
              <a:rPr kumimoji="1" lang="en-US" altLang="zh-CN">
                <a:latin typeface="微软雅黑" panose="020B0503020204020204" pitchFamily="34" charset="-122"/>
                <a:ea typeface="微软雅黑" panose="020B0503020204020204" pitchFamily="34" charset="-122"/>
              </a:rPr>
              <a:t>pdate</a:t>
            </a:r>
            <a:r>
              <a:rPr kumimoji="1" lang="zh-CN" altLang="en-US">
                <a:latin typeface="微软雅黑" panose="020B0503020204020204" pitchFamily="34" charset="-122"/>
                <a:ea typeface="微软雅黑" panose="020B0503020204020204" pitchFamily="34" charset="-122"/>
              </a:rPr>
              <a:t>的</a:t>
            </a:r>
            <a:r>
              <a:rPr kumimoji="1" lang="en-US" altLang="zh-CN">
                <a:latin typeface="微软雅黑" panose="020B0503020204020204" pitchFamily="34" charset="-122"/>
                <a:ea typeface="微软雅黑" panose="020B0503020204020204" pitchFamily="34" charset="-122"/>
              </a:rPr>
              <a:t>setdate( ) </a:t>
            </a:r>
            <a:r>
              <a:rPr kumimoji="1" lang="zh-CN" altLang="en-US">
                <a:latin typeface="微软雅黑" panose="020B0503020204020204" pitchFamily="34" charset="-122"/>
                <a:ea typeface="微软雅黑" panose="020B0503020204020204" pitchFamily="34" charset="-122"/>
              </a:rPr>
              <a:t>成员函数。 </a:t>
            </a:r>
          </a:p>
        </p:txBody>
      </p:sp>
    </p:spTree>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724C104-D359-4EEA-8838-D7E2C655384D}" type="slidenum">
              <a:rPr lang="en-US" altLang="zh-CN" sz="1200" smtClean="0"/>
              <a:pPr>
                <a:spcAft>
                  <a:spcPct val="0"/>
                </a:spcAft>
                <a:buClrTx/>
                <a:buFontTx/>
                <a:buNone/>
              </a:pPr>
              <a:t>37</a:t>
            </a:fld>
            <a:endParaRPr lang="en-US" altLang="zh-CN" sz="1200" smtClean="0"/>
          </a:p>
        </p:txBody>
      </p:sp>
      <p:sp>
        <p:nvSpPr>
          <p:cNvPr id="48131" name="Rectangle 2"/>
          <p:cNvSpPr>
            <a:spLocks noGrp="1" noChangeArrowheads="1"/>
          </p:cNvSpPr>
          <p:nvPr>
            <p:ph type="body" idx="1"/>
          </p:nvPr>
        </p:nvSpPr>
        <p:spPr>
          <a:xfrm>
            <a:off x="611188" y="685800"/>
            <a:ext cx="7542212" cy="5334000"/>
          </a:xfrm>
          <a:solidFill>
            <a:schemeClr val="bg1"/>
          </a:solidFill>
        </p:spPr>
        <p:txBody>
          <a:bodyPr/>
          <a:lstStyle/>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#include &lt;iostream.h&gt;</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#include “tdate.h”</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void somefunc( </a:t>
            </a:r>
            <a:r>
              <a:rPr lang="en-US" altLang="zh-CN" sz="2000" b="1" smtClean="0">
                <a:solidFill>
                  <a:srgbClr val="203BAC"/>
                </a:solidFill>
                <a:ea typeface="宋体" panose="02010600030101010101" pitchFamily="2" charset="-122"/>
              </a:rPr>
              <a:t>tdate *ps</a:t>
            </a:r>
            <a:r>
              <a:rPr lang="en-US" altLang="zh-CN" sz="2000" smtClean="0">
                <a:ea typeface="宋体" panose="02010600030101010101" pitchFamily="2" charset="-122"/>
              </a:rPr>
              <a:t>)</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 ps-&gt;print( );</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 if(ps-&gt;isleapyear( ))</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   cout&lt;&lt;“leap year\n”;</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 else </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   cout&lt;&lt;“not leap year\n”;</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int main( )</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 </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 tdate s;</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 s.set(2,15,1998);   // </a:t>
            </a:r>
            <a:r>
              <a:rPr lang="zh-CN" altLang="en-US" sz="2000" smtClean="0">
                <a:ea typeface="宋体" panose="02010600030101010101" pitchFamily="2" charset="-122"/>
              </a:rPr>
              <a:t>采用 </a:t>
            </a:r>
            <a:r>
              <a:rPr lang="en-US" altLang="zh-CN" sz="2000" smtClean="0">
                <a:ea typeface="宋体" panose="02010600030101010101" pitchFamily="2" charset="-122"/>
              </a:rPr>
              <a:t>.  </a:t>
            </a:r>
            <a:r>
              <a:rPr lang="zh-CN" altLang="en-US" sz="2000" smtClean="0">
                <a:ea typeface="宋体" panose="02010600030101010101" pitchFamily="2" charset="-122"/>
              </a:rPr>
              <a:t>操作</a:t>
            </a:r>
          </a:p>
          <a:p>
            <a:pPr eaLnBrk="1" hangingPunct="1">
              <a:lnSpc>
                <a:spcPct val="80000"/>
              </a:lnSpc>
              <a:buClr>
                <a:schemeClr val="tx1"/>
              </a:buClr>
              <a:buFont typeface="Wingdings" panose="05000000000000000000" pitchFamily="2" charset="2"/>
              <a:buNone/>
            </a:pPr>
            <a:r>
              <a:rPr lang="zh-CN" altLang="en-US" sz="2000" smtClean="0">
                <a:ea typeface="宋体" panose="02010600030101010101" pitchFamily="2" charset="-122"/>
              </a:rPr>
              <a:t> </a:t>
            </a:r>
            <a:r>
              <a:rPr lang="en-US" altLang="zh-CN" sz="2000" smtClean="0">
                <a:ea typeface="宋体" panose="02010600030101010101" pitchFamily="2" charset="-122"/>
              </a:rPr>
              <a:t>somefunc( </a:t>
            </a:r>
            <a:r>
              <a:rPr lang="en-US" altLang="zh-CN" sz="2000" smtClean="0">
                <a:solidFill>
                  <a:srgbClr val="FF3300"/>
                </a:solidFill>
                <a:ea typeface="宋体" panose="02010600030101010101" pitchFamily="2" charset="-122"/>
              </a:rPr>
              <a:t>&amp;s</a:t>
            </a:r>
            <a:r>
              <a:rPr lang="en-US" altLang="zh-CN" sz="2000" smtClean="0">
                <a:ea typeface="宋体" panose="02010600030101010101" pitchFamily="2" charset="-122"/>
              </a:rPr>
              <a:t> );     // </a:t>
            </a:r>
            <a:r>
              <a:rPr lang="zh-CN" altLang="en-US" sz="2000" smtClean="0">
                <a:ea typeface="宋体" panose="02010600030101010101" pitchFamily="2" charset="-122"/>
              </a:rPr>
              <a:t>采用 </a:t>
            </a:r>
            <a:r>
              <a:rPr lang="en-US" altLang="zh-CN" sz="2000" smtClean="0">
                <a:ea typeface="宋体" panose="02010600030101010101" pitchFamily="2" charset="-122"/>
              </a:rPr>
              <a:t>-&gt; </a:t>
            </a:r>
            <a:r>
              <a:rPr lang="zh-CN" altLang="en-US" sz="2000" smtClean="0">
                <a:ea typeface="宋体" panose="02010600030101010101" pitchFamily="2" charset="-122"/>
              </a:rPr>
              <a:t>操作</a:t>
            </a:r>
          </a:p>
          <a:p>
            <a:pPr eaLnBrk="1" hangingPunct="1">
              <a:lnSpc>
                <a:spcPct val="80000"/>
              </a:lnSpc>
              <a:buClr>
                <a:schemeClr val="tx1"/>
              </a:buClr>
              <a:buFont typeface="Wingdings" panose="05000000000000000000" pitchFamily="2" charset="2"/>
              <a:buNone/>
            </a:pPr>
            <a:r>
              <a:rPr lang="en-US" altLang="zh-CN" sz="2000" smtClean="0">
                <a:ea typeface="宋体" panose="02010600030101010101" pitchFamily="2" charset="-122"/>
              </a:rPr>
              <a:t>}</a:t>
            </a:r>
          </a:p>
        </p:txBody>
      </p:sp>
    </p:spTree>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9AA7B35-3E7C-4681-A2D8-952B8DFD13BD}" type="slidenum">
              <a:rPr lang="en-US" altLang="zh-CN" sz="1200" smtClean="0"/>
              <a:pPr>
                <a:spcAft>
                  <a:spcPct val="0"/>
                </a:spcAft>
                <a:buClrTx/>
                <a:buFontTx/>
                <a:buNone/>
              </a:pPr>
              <a:t>38</a:t>
            </a:fld>
            <a:endParaRPr lang="en-US" altLang="zh-CN" sz="1200" smtClean="0"/>
          </a:p>
        </p:txBody>
      </p:sp>
      <p:sp>
        <p:nvSpPr>
          <p:cNvPr id="50179" name="Rectangle 2"/>
          <p:cNvSpPr>
            <a:spLocks noGrp="1" noChangeArrowheads="1"/>
          </p:cNvSpPr>
          <p:nvPr>
            <p:ph type="body" idx="1"/>
          </p:nvPr>
        </p:nvSpPr>
        <p:spPr>
          <a:xfrm>
            <a:off x="584200" y="762000"/>
            <a:ext cx="7340600" cy="5683250"/>
          </a:xfrm>
          <a:solidFill>
            <a:schemeClr val="bg1"/>
          </a:solidFill>
        </p:spPr>
        <p:txBody>
          <a:bodyPr/>
          <a:lstStyle/>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#include &lt;iostream.h&gt;</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#include "tdata.h"</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void somefunc ( tdate </a:t>
            </a:r>
            <a:r>
              <a:rPr lang="en-US" altLang="zh-CN" sz="1800" smtClean="0">
                <a:solidFill>
                  <a:srgbClr val="FF0066"/>
                </a:solidFill>
                <a:ea typeface="宋体" panose="02010600030101010101" pitchFamily="2" charset="-122"/>
              </a:rPr>
              <a:t>&amp;refs</a:t>
            </a:r>
            <a:r>
              <a:rPr lang="en-US" altLang="zh-CN" sz="1800" smtClean="0">
                <a:ea typeface="宋体" panose="02010600030101010101" pitchFamily="2" charset="-122"/>
              </a:rPr>
              <a:t>)</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 refs.print( );</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 if(refs.isleapyear( ))</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  cout&lt;&lt;"yes\n";</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 else</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  cout&lt;&lt;"no\n";</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int main( )</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 tdate s;</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 s.set(2,15,1998);</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 somefunc(</a:t>
            </a:r>
            <a:r>
              <a:rPr lang="en-US" altLang="zh-CN" sz="1800" smtClean="0">
                <a:solidFill>
                  <a:srgbClr val="FF3300"/>
                </a:solidFill>
                <a:ea typeface="宋体" panose="02010600030101010101" pitchFamily="2" charset="-122"/>
              </a:rPr>
              <a:t> s </a:t>
            </a:r>
            <a:r>
              <a:rPr lang="en-US" altLang="zh-CN" sz="1800" smtClean="0">
                <a:ea typeface="宋体" panose="02010600030101010101" pitchFamily="2" charset="-122"/>
              </a:rPr>
              <a:t>);</a:t>
            </a:r>
          </a:p>
          <a:p>
            <a:pPr eaLnBrk="1" hangingPunct="1">
              <a:lnSpc>
                <a:spcPct val="90000"/>
              </a:lnSpc>
              <a:buClr>
                <a:schemeClr val="tx1"/>
              </a:buClr>
              <a:buFont typeface="Wingdings" panose="05000000000000000000" pitchFamily="2" charset="2"/>
              <a:buNone/>
            </a:pPr>
            <a:r>
              <a:rPr lang="en-US" altLang="zh-CN" sz="1800" smtClean="0">
                <a:ea typeface="宋体" panose="02010600030101010101" pitchFamily="2" charset="-122"/>
              </a:rPr>
              <a:t>}</a:t>
            </a:r>
          </a:p>
        </p:txBody>
      </p:sp>
      <p:sp>
        <p:nvSpPr>
          <p:cNvPr id="4" name="Text Box 2"/>
          <p:cNvSpPr txBox="1">
            <a:spLocks noChangeArrowheads="1"/>
          </p:cNvSpPr>
          <p:nvPr/>
        </p:nvSpPr>
        <p:spPr bwMode="auto">
          <a:xfrm>
            <a:off x="3200400" y="838200"/>
            <a:ext cx="579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731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indent="0" algn="just" eaLnBrk="1" hangingPunct="1">
              <a:lnSpc>
                <a:spcPct val="120000"/>
              </a:lnSpc>
              <a:spcBef>
                <a:spcPct val="50000"/>
              </a:spcBef>
              <a:spcAft>
                <a:spcPct val="0"/>
              </a:spcAft>
              <a:buClrTx/>
              <a:buFontTx/>
              <a:buNone/>
            </a:pPr>
            <a:r>
              <a:rPr kumimoji="1" lang="zh-CN" altLang="en-US" sz="2000" b="1" dirty="0" smtClean="0">
                <a:solidFill>
                  <a:srgbClr val="FF3300"/>
                </a:solidFill>
                <a:latin typeface="楷体_GB2312" pitchFamily="49" charset="-122"/>
                <a:ea typeface="楷体_GB2312" pitchFamily="49" charset="-122"/>
              </a:rPr>
              <a:t>引用</a:t>
            </a:r>
            <a:r>
              <a:rPr kumimoji="1" lang="zh-CN" altLang="en-US" sz="2000" b="1" dirty="0">
                <a:latin typeface="楷体_GB2312" pitchFamily="49" charset="-122"/>
                <a:ea typeface="楷体_GB2312" pitchFamily="49" charset="-122"/>
              </a:rPr>
              <a:t>对象的成员表示与一般对象的成员表示相同。 </a:t>
            </a:r>
          </a:p>
        </p:txBody>
      </p:sp>
    </p:spTree>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FD84872-7DD3-4972-83D6-FED7BAD3D8A1}" type="slidenum">
              <a:rPr lang="en-US" altLang="zh-CN" sz="1200" smtClean="0"/>
              <a:pPr>
                <a:spcAft>
                  <a:spcPct val="0"/>
                </a:spcAft>
                <a:buClrTx/>
                <a:buFontTx/>
                <a:buNone/>
              </a:pPr>
              <a:t>39</a:t>
            </a:fld>
            <a:endParaRPr lang="en-US" altLang="zh-CN" sz="1200" smtClean="0"/>
          </a:p>
        </p:txBody>
      </p:sp>
      <p:graphicFrame>
        <p:nvGraphicFramePr>
          <p:cNvPr id="51203" name="Object 4"/>
          <p:cNvGraphicFramePr>
            <a:graphicFrameLocks noChangeAspect="1"/>
          </p:cNvGraphicFramePr>
          <p:nvPr/>
        </p:nvGraphicFramePr>
        <p:xfrm>
          <a:off x="0" y="0"/>
          <a:ext cx="6950075" cy="5818188"/>
        </p:xfrm>
        <a:graphic>
          <a:graphicData uri="http://schemas.openxmlformats.org/presentationml/2006/ole">
            <mc:AlternateContent xmlns:mc="http://schemas.openxmlformats.org/markup-compatibility/2006">
              <mc:Choice xmlns:v="urn:schemas-microsoft-com:vml" Requires="v">
                <p:oleObj spid="_x0000_s51205" name="文档" r:id="rId3" imgW="7061145" imgH="5929930" progId="Word.Document.8">
                  <p:embed/>
                </p:oleObj>
              </mc:Choice>
              <mc:Fallback>
                <p:oleObj name="文档" r:id="rId3" imgW="7061145" imgH="592993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50075" cy="581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99A93BC7-5CF2-402B-BBF0-2B71210F4E6F}" type="slidenum">
              <a:rPr lang="en-US" altLang="zh-CN" sz="1200" smtClean="0"/>
              <a:pPr>
                <a:spcAft>
                  <a:spcPct val="0"/>
                </a:spcAft>
                <a:buClrTx/>
                <a:buFontTx/>
                <a:buNone/>
              </a:pPr>
              <a:t>4</a:t>
            </a:fld>
            <a:endParaRPr lang="en-US" altLang="zh-CN" sz="1200" smtClean="0"/>
          </a:p>
        </p:txBody>
      </p:sp>
      <p:graphicFrame>
        <p:nvGraphicFramePr>
          <p:cNvPr id="8195" name="Object 4"/>
          <p:cNvGraphicFramePr>
            <a:graphicFrameLocks noChangeAspect="1"/>
          </p:cNvGraphicFramePr>
          <p:nvPr/>
        </p:nvGraphicFramePr>
        <p:xfrm>
          <a:off x="228600" y="685800"/>
          <a:ext cx="7037388" cy="4987925"/>
        </p:xfrm>
        <a:graphic>
          <a:graphicData uri="http://schemas.openxmlformats.org/presentationml/2006/ole">
            <mc:AlternateContent xmlns:mc="http://schemas.openxmlformats.org/markup-compatibility/2006">
              <mc:Choice xmlns:v="urn:schemas-microsoft-com:vml" Requires="v">
                <p:oleObj spid="_x0000_s8207" name="Document" r:id="rId3" imgW="7074123" imgH="5003732" progId="Word.Document.8">
                  <p:embed/>
                </p:oleObj>
              </mc:Choice>
              <mc:Fallback>
                <p:oleObj name="Document" r:id="rId3" imgW="7074123" imgH="500373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85800"/>
                        <a:ext cx="7037388" cy="498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6949" name="Text Box 5"/>
          <p:cNvSpPr txBox="1">
            <a:spLocks noChangeArrowheads="1"/>
          </p:cNvSpPr>
          <p:nvPr/>
        </p:nvSpPr>
        <p:spPr bwMode="auto">
          <a:xfrm>
            <a:off x="2381250" y="1787525"/>
            <a:ext cx="6408738" cy="338554"/>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b="1">
                <a:latin typeface="Times New Roman" panose="02020603050405020304" pitchFamily="18" charset="0"/>
                <a:cs typeface="Times New Roman" panose="02020603050405020304" pitchFamily="18" charset="0"/>
              </a:rPr>
              <a:t>Preprocessor directive </a:t>
            </a:r>
            <a:r>
              <a:rPr lang="en-US" altLang="zh-CN" sz="1600" b="1">
                <a:latin typeface="Courier New" panose="02070309020205020404" pitchFamily="49" charset="0"/>
                <a:cs typeface="Times New Roman" panose="02020603050405020304" pitchFamily="18" charset="0"/>
              </a:rPr>
              <a:t>#ifndef</a:t>
            </a:r>
            <a:r>
              <a:rPr lang="en-US" altLang="zh-CN" sz="1600" b="1">
                <a:latin typeface="Times New Roman" panose="02020603050405020304" pitchFamily="18" charset="0"/>
                <a:cs typeface="Times New Roman" panose="02020603050405020304" pitchFamily="18" charset="0"/>
              </a:rPr>
              <a:t> determines whether a name is defined</a:t>
            </a:r>
            <a:endParaRPr lang="en-US" altLang="zh-CN" sz="1600" b="1">
              <a:latin typeface="Lucida Console" panose="020B0609040504020204" pitchFamily="49" charset="0"/>
              <a:cs typeface="Times New Roman" panose="02020603050405020304" pitchFamily="18" charset="0"/>
            </a:endParaRPr>
          </a:p>
        </p:txBody>
      </p:sp>
      <p:sp>
        <p:nvSpPr>
          <p:cNvPr id="466950" name="Line 6"/>
          <p:cNvSpPr>
            <a:spLocks noChangeShapeType="1"/>
          </p:cNvSpPr>
          <p:nvPr/>
        </p:nvSpPr>
        <p:spPr bwMode="auto">
          <a:xfrm flipH="1" flipV="1">
            <a:off x="1752600" y="1828800"/>
            <a:ext cx="609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6951" name="Text Box 7"/>
          <p:cNvSpPr txBox="1">
            <a:spLocks noChangeArrowheads="1"/>
          </p:cNvSpPr>
          <p:nvPr/>
        </p:nvSpPr>
        <p:spPr bwMode="auto">
          <a:xfrm>
            <a:off x="2743200" y="2193925"/>
            <a:ext cx="5607050" cy="100330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b="1">
                <a:latin typeface="Times New Roman" panose="02020603050405020304" pitchFamily="18" charset="0"/>
                <a:cs typeface="Times New Roman" panose="02020603050405020304" pitchFamily="18" charset="0"/>
              </a:rPr>
              <a:t>Preprocessor directive </a:t>
            </a:r>
            <a:r>
              <a:rPr lang="en-US" altLang="zh-CN" sz="1600" b="1">
                <a:latin typeface="Courier New" panose="02070309020205020404" pitchFamily="49" charset="0"/>
                <a:cs typeface="Times New Roman" panose="02020603050405020304" pitchFamily="18" charset="0"/>
              </a:rPr>
              <a:t>#define</a:t>
            </a:r>
            <a:r>
              <a:rPr lang="en-US" altLang="zh-CN" sz="1600" b="1">
                <a:latin typeface="Times New Roman" panose="02020603050405020304" pitchFamily="18" charset="0"/>
                <a:cs typeface="Times New Roman" panose="02020603050405020304" pitchFamily="18" charset="0"/>
              </a:rPr>
              <a:t> defines a name (e.g., </a:t>
            </a:r>
            <a:r>
              <a:rPr lang="en-US" altLang="zh-CN" sz="1600" b="1">
                <a:latin typeface="Courier New" panose="02070309020205020404" pitchFamily="49" charset="0"/>
                <a:cs typeface="Times New Roman" panose="02020603050405020304" pitchFamily="18" charset="0"/>
              </a:rPr>
              <a:t>TIME_H</a:t>
            </a:r>
            <a:r>
              <a:rPr lang="en-US" altLang="zh-CN" sz="1600" b="1">
                <a:latin typeface="Times New Roman" panose="02020603050405020304" pitchFamily="18" charset="0"/>
                <a:cs typeface="Times New Roman" panose="02020603050405020304" pitchFamily="18" charset="0"/>
              </a:rPr>
              <a:t>),</a:t>
            </a:r>
            <a:r>
              <a:rPr lang="zh-CN" altLang="en-US" sz="1600" b="1">
                <a:latin typeface="Times New Roman" panose="02020603050405020304" pitchFamily="18" charset="0"/>
                <a:cs typeface="Times New Roman" panose="02020603050405020304" pitchFamily="18" charset="0"/>
              </a:rPr>
              <a:t>就如同钓鱼的浮标，起着指示的作用。</a:t>
            </a:r>
          </a:p>
          <a:p>
            <a:pPr algn="ctr">
              <a:spcBef>
                <a:spcPct val="50000"/>
              </a:spcBef>
              <a:spcAft>
                <a:spcPct val="0"/>
              </a:spcAft>
              <a:buClrTx/>
              <a:buFontTx/>
              <a:buNone/>
            </a:pPr>
            <a:r>
              <a:rPr lang="zh-CN" altLang="en-US" sz="1800" b="1">
                <a:solidFill>
                  <a:srgbClr val="FF3300"/>
                </a:solidFill>
                <a:cs typeface="Times New Roman" panose="02020603050405020304" pitchFamily="18" charset="0"/>
              </a:rPr>
              <a:t>它是一个标志符！</a:t>
            </a:r>
            <a:endParaRPr lang="zh-CN" altLang="en-US" sz="1800" b="1">
              <a:latin typeface="Lucida Console" panose="020B0609040504020204" pitchFamily="49" charset="0"/>
              <a:cs typeface="Times New Roman" panose="02020603050405020304" pitchFamily="18" charset="0"/>
            </a:endParaRPr>
          </a:p>
        </p:txBody>
      </p:sp>
      <p:sp>
        <p:nvSpPr>
          <p:cNvPr id="466952" name="Line 8"/>
          <p:cNvSpPr>
            <a:spLocks noChangeShapeType="1"/>
          </p:cNvSpPr>
          <p:nvPr/>
        </p:nvSpPr>
        <p:spPr bwMode="auto">
          <a:xfrm flipH="1" flipV="1">
            <a:off x="1752600" y="2133600"/>
            <a:ext cx="990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6953" name="Text Box 9"/>
          <p:cNvSpPr txBox="1">
            <a:spLocks noChangeArrowheads="1"/>
          </p:cNvSpPr>
          <p:nvPr/>
        </p:nvSpPr>
        <p:spPr bwMode="auto">
          <a:xfrm>
            <a:off x="3840163" y="5029200"/>
            <a:ext cx="4949825" cy="954107"/>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b="1">
                <a:latin typeface="Times New Roman" panose="02020603050405020304" pitchFamily="18" charset="0"/>
                <a:cs typeface="Times New Roman" panose="02020603050405020304" pitchFamily="18" charset="0"/>
              </a:rPr>
              <a:t>Preprocessor directive </a:t>
            </a:r>
            <a:r>
              <a:rPr lang="en-US" altLang="zh-CN" sz="1600" b="1">
                <a:latin typeface="Courier New" panose="02070309020205020404" pitchFamily="49" charset="0"/>
                <a:cs typeface="Times New Roman" panose="02020603050405020304" pitchFamily="18" charset="0"/>
              </a:rPr>
              <a:t>#endif</a:t>
            </a:r>
            <a:r>
              <a:rPr lang="en-US" altLang="zh-CN" sz="1600" b="1">
                <a:latin typeface="Times New Roman" panose="02020603050405020304" pitchFamily="18" charset="0"/>
                <a:cs typeface="Times New Roman" panose="02020603050405020304" pitchFamily="18" charset="0"/>
              </a:rPr>
              <a:t> marks the end of the code that should not be included multiple times</a:t>
            </a:r>
          </a:p>
          <a:p>
            <a:pPr algn="ctr">
              <a:spcBef>
                <a:spcPct val="50000"/>
              </a:spcBef>
              <a:spcAft>
                <a:spcPct val="0"/>
              </a:spcAft>
              <a:buClrTx/>
              <a:buFontTx/>
              <a:buNone/>
            </a:pPr>
            <a:r>
              <a:rPr lang="en-US" altLang="zh-CN" sz="1600" b="1">
                <a:latin typeface="Times New Roman" panose="02020603050405020304" pitchFamily="18" charset="0"/>
                <a:cs typeface="Times New Roman" panose="02020603050405020304" pitchFamily="18" charset="0"/>
              </a:rPr>
              <a:t>Line 6</a:t>
            </a:r>
            <a:r>
              <a:rPr lang="zh-CN" altLang="en-US" sz="1600" b="1">
                <a:latin typeface="Times New Roman" panose="02020603050405020304" pitchFamily="18" charset="0"/>
                <a:cs typeface="Times New Roman" panose="02020603050405020304" pitchFamily="18" charset="0"/>
              </a:rPr>
              <a:t>～</a:t>
            </a:r>
            <a:r>
              <a:rPr lang="en-US" altLang="zh-CN" sz="1600" b="1">
                <a:latin typeface="Times New Roman" panose="02020603050405020304" pitchFamily="18" charset="0"/>
                <a:cs typeface="Times New Roman" panose="02020603050405020304" pitchFamily="18" charset="0"/>
              </a:rPr>
              <a:t>23 </a:t>
            </a:r>
            <a:r>
              <a:rPr lang="zh-CN" altLang="en-US" sz="1600" b="1">
                <a:latin typeface="Times New Roman" panose="02020603050405020304" pitchFamily="18" charset="0"/>
                <a:cs typeface="Times New Roman" panose="02020603050405020304" pitchFamily="18" charset="0"/>
              </a:rPr>
              <a:t>定义了类</a:t>
            </a:r>
            <a:endParaRPr lang="zh-CN" altLang="en-US" sz="1600" b="1">
              <a:latin typeface="Lucida Console" panose="020B0609040504020204" pitchFamily="49" charset="0"/>
              <a:cs typeface="Times New Roman" panose="02020603050405020304" pitchFamily="18" charset="0"/>
            </a:endParaRPr>
          </a:p>
        </p:txBody>
      </p:sp>
      <p:sp>
        <p:nvSpPr>
          <p:cNvPr id="466954" name="Line 10"/>
          <p:cNvSpPr>
            <a:spLocks noChangeShapeType="1"/>
          </p:cNvSpPr>
          <p:nvPr/>
        </p:nvSpPr>
        <p:spPr bwMode="auto">
          <a:xfrm flipH="1" flipV="1">
            <a:off x="1066800" y="5410200"/>
            <a:ext cx="2773363" cy="11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66955" name="Rectangle 11"/>
          <p:cNvSpPr>
            <a:spLocks noChangeArrowheads="1"/>
          </p:cNvSpPr>
          <p:nvPr/>
        </p:nvSpPr>
        <p:spPr bwMode="auto">
          <a:xfrm>
            <a:off x="6296025" y="348932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eaLnBrk="1" hangingPunct="1">
              <a:spcAft>
                <a:spcPct val="25000"/>
              </a:spcAft>
              <a:buClr>
                <a:schemeClr val="tx1"/>
              </a:buClr>
              <a:buFontTx/>
              <a:buNone/>
            </a:pPr>
            <a:r>
              <a:rPr lang="zh-CN" altLang="en-US" sz="2000" b="1">
                <a:solidFill>
                  <a:schemeClr val="tx2"/>
                </a:solidFill>
                <a:ea typeface="楷体_GB2312" pitchFamily="49" charset="-122"/>
                <a:cs typeface="AGaramond" pitchFamily="18" charset="0"/>
              </a:rPr>
              <a:t>函数原型</a:t>
            </a:r>
          </a:p>
        </p:txBody>
      </p:sp>
      <p:sp>
        <p:nvSpPr>
          <p:cNvPr id="466956" name="Rectangle 12"/>
          <p:cNvSpPr>
            <a:spLocks noChangeArrowheads="1"/>
          </p:cNvSpPr>
          <p:nvPr/>
        </p:nvSpPr>
        <p:spPr bwMode="auto">
          <a:xfrm>
            <a:off x="5989638" y="4122738"/>
            <a:ext cx="1973262"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eaLnBrk="1" hangingPunct="1">
              <a:spcAft>
                <a:spcPct val="25000"/>
              </a:spcAft>
              <a:buClr>
                <a:schemeClr val="tx1"/>
              </a:buClr>
              <a:buFontTx/>
              <a:buNone/>
            </a:pPr>
            <a:r>
              <a:rPr lang="zh-CN" altLang="en-US" sz="2000" b="1">
                <a:solidFill>
                  <a:schemeClr val="tx2"/>
                </a:solidFill>
                <a:ea typeface="楷体_GB2312" pitchFamily="49" charset="-122"/>
                <a:cs typeface="AGaramond" pitchFamily="18" charset="0"/>
              </a:rPr>
              <a:t>私有数据成员</a:t>
            </a:r>
            <a:r>
              <a:rPr lang="en-US" altLang="zh-CN" sz="2000" b="1">
                <a:solidFill>
                  <a:schemeClr val="tx2"/>
                </a:solidFill>
                <a:ea typeface="楷体_GB2312" pitchFamily="49" charset="-122"/>
                <a:cs typeface="AGaramond" pitchFamily="18" charset="0"/>
              </a:rPr>
              <a:t>,</a:t>
            </a:r>
          </a:p>
          <a:p>
            <a:pPr algn="ctr" eaLnBrk="1" hangingPunct="1">
              <a:spcAft>
                <a:spcPct val="25000"/>
              </a:spcAft>
              <a:buClr>
                <a:schemeClr val="tx1"/>
              </a:buClr>
              <a:buFontTx/>
              <a:buNone/>
            </a:pPr>
            <a:r>
              <a:rPr lang="zh-CN" altLang="en-US" sz="2000" b="1">
                <a:solidFill>
                  <a:schemeClr val="tx2"/>
                </a:solidFill>
                <a:ea typeface="楷体_GB2312" pitchFamily="49" charset="-122"/>
                <a:cs typeface="AGaramond" pitchFamily="18" charset="0"/>
              </a:rPr>
              <a:t>现在不能初始化</a:t>
            </a:r>
          </a:p>
        </p:txBody>
      </p:sp>
      <p:sp>
        <p:nvSpPr>
          <p:cNvPr id="8204" name="Rectangle 13"/>
          <p:cNvSpPr>
            <a:spLocks noChangeArrowheads="1"/>
          </p:cNvSpPr>
          <p:nvPr/>
        </p:nvSpPr>
        <p:spPr bwMode="black">
          <a:xfrm>
            <a:off x="533400" y="3352800"/>
            <a:ext cx="5486400" cy="68580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8205" name="Rectangle 14"/>
          <p:cNvSpPr>
            <a:spLocks noChangeArrowheads="1"/>
          </p:cNvSpPr>
          <p:nvPr/>
        </p:nvSpPr>
        <p:spPr bwMode="black">
          <a:xfrm>
            <a:off x="533400" y="4200525"/>
            <a:ext cx="5486400" cy="685800"/>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9"/>
                                        </p:tgtEl>
                                        <p:attrNameLst>
                                          <p:attrName>style.visibility</p:attrName>
                                        </p:attrNameLst>
                                      </p:cBhvr>
                                      <p:to>
                                        <p:strVal val="visible"/>
                                      </p:to>
                                    </p:set>
                                  </p:childTnLst>
                                  <p:subTnLst>
                                    <p:set>
                                      <p:cBhvr override="childStyle">
                                        <p:cTn dur="1" fill="hold" display="0" masterRel="nextClick" afterEffect="1"/>
                                        <p:tgtEl>
                                          <p:spTgt spid="46694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66950"/>
                                        </p:tgtEl>
                                        <p:attrNameLst>
                                          <p:attrName>style.visibility</p:attrName>
                                        </p:attrNameLst>
                                      </p:cBhvr>
                                      <p:to>
                                        <p:strVal val="visible"/>
                                      </p:to>
                                    </p:set>
                                  </p:childTnLst>
                                  <p:subTnLst>
                                    <p:set>
                                      <p:cBhvr override="childStyle">
                                        <p:cTn dur="1" fill="hold" display="0" masterRel="nextClick" afterEffect="1"/>
                                        <p:tgtEl>
                                          <p:spTgt spid="46695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6951"/>
                                        </p:tgtEl>
                                        <p:attrNameLst>
                                          <p:attrName>style.visibility</p:attrName>
                                        </p:attrNameLst>
                                      </p:cBhvr>
                                      <p:to>
                                        <p:strVal val="visible"/>
                                      </p:to>
                                    </p:set>
                                  </p:childTnLst>
                                  <p:subTnLst>
                                    <p:set>
                                      <p:cBhvr override="childStyle">
                                        <p:cTn dur="1" fill="hold" display="0" masterRel="nextClick" afterEffect="1"/>
                                        <p:tgtEl>
                                          <p:spTgt spid="46695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66952"/>
                                        </p:tgtEl>
                                        <p:attrNameLst>
                                          <p:attrName>style.visibility</p:attrName>
                                        </p:attrNameLst>
                                      </p:cBhvr>
                                      <p:to>
                                        <p:strVal val="visible"/>
                                      </p:to>
                                    </p:set>
                                  </p:childTnLst>
                                  <p:subTnLst>
                                    <p:set>
                                      <p:cBhvr override="childStyle">
                                        <p:cTn dur="1" fill="hold" display="0" masterRel="nextClick" afterEffect="1"/>
                                        <p:tgtEl>
                                          <p:spTgt spid="46695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6953"/>
                                        </p:tgtEl>
                                        <p:attrNameLst>
                                          <p:attrName>style.visibility</p:attrName>
                                        </p:attrNameLst>
                                      </p:cBhvr>
                                      <p:to>
                                        <p:strVal val="visible"/>
                                      </p:to>
                                    </p:set>
                                  </p:childTnLst>
                                  <p:subTnLst>
                                    <p:set>
                                      <p:cBhvr override="childStyle">
                                        <p:cTn dur="1" fill="hold" display="0" masterRel="nextClick" afterEffect="1"/>
                                        <p:tgtEl>
                                          <p:spTgt spid="466953"/>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66954"/>
                                        </p:tgtEl>
                                        <p:attrNameLst>
                                          <p:attrName>style.visibility</p:attrName>
                                        </p:attrNameLst>
                                      </p:cBhvr>
                                      <p:to>
                                        <p:strVal val="visible"/>
                                      </p:to>
                                    </p:set>
                                  </p:childTnLst>
                                  <p:subTnLst>
                                    <p:set>
                                      <p:cBhvr override="childStyle">
                                        <p:cTn dur="1" fill="hold" display="0" masterRel="nextClick" afterEffect="1"/>
                                        <p:tgtEl>
                                          <p:spTgt spid="466954"/>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66955"/>
                                        </p:tgtEl>
                                        <p:attrNameLst>
                                          <p:attrName>style.visibility</p:attrName>
                                        </p:attrNameLst>
                                      </p:cBhvr>
                                      <p:to>
                                        <p:strVal val="visible"/>
                                      </p:to>
                                    </p:set>
                                    <p:animEffect transition="in" filter="blinds(horizontal)">
                                      <p:cBhvr>
                                        <p:cTn id="25" dur="500"/>
                                        <p:tgtEl>
                                          <p:spTgt spid="46695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66956"/>
                                        </p:tgtEl>
                                        <p:attrNameLst>
                                          <p:attrName>style.visibility</p:attrName>
                                        </p:attrNameLst>
                                      </p:cBhvr>
                                      <p:to>
                                        <p:strVal val="visible"/>
                                      </p:to>
                                    </p:set>
                                    <p:animEffect transition="in" filter="blinds(horizontal)">
                                      <p:cBhvr>
                                        <p:cTn id="30" dur="500"/>
                                        <p:tgtEl>
                                          <p:spTgt spid="466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9" grpId="0" animBg="1"/>
      <p:bldP spid="466950" grpId="0" animBg="1"/>
      <p:bldP spid="466951" grpId="0" animBg="1"/>
      <p:bldP spid="466952" grpId="0" animBg="1"/>
      <p:bldP spid="466953" grpId="0" animBg="1"/>
      <p:bldP spid="466954" grpId="0" animBg="1"/>
      <p:bldP spid="466955" grpId="0"/>
      <p:bldP spid="46695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423FD32-9D97-4BCB-B315-E7B86BEB437B}" type="slidenum">
              <a:rPr lang="en-US" altLang="zh-CN" sz="1200" smtClean="0"/>
              <a:pPr>
                <a:spcAft>
                  <a:spcPct val="0"/>
                </a:spcAft>
                <a:buClrTx/>
                <a:buFontTx/>
                <a:buNone/>
              </a:pPr>
              <a:t>40</a:t>
            </a:fld>
            <a:endParaRPr lang="en-US" altLang="zh-CN" sz="1200" smtClean="0"/>
          </a:p>
        </p:txBody>
      </p:sp>
      <p:graphicFrame>
        <p:nvGraphicFramePr>
          <p:cNvPr id="52227" name="Object 4"/>
          <p:cNvGraphicFramePr>
            <a:graphicFrameLocks noChangeAspect="1"/>
          </p:cNvGraphicFramePr>
          <p:nvPr/>
        </p:nvGraphicFramePr>
        <p:xfrm>
          <a:off x="0" y="0"/>
          <a:ext cx="7037388" cy="5324475"/>
        </p:xfrm>
        <a:graphic>
          <a:graphicData uri="http://schemas.openxmlformats.org/presentationml/2006/ole">
            <mc:AlternateContent xmlns:mc="http://schemas.openxmlformats.org/markup-compatibility/2006">
              <mc:Choice xmlns:v="urn:schemas-microsoft-com:vml" Requires="v">
                <p:oleObj spid="_x0000_s52238" name="文档" r:id="rId3" imgW="7085758" imgH="5359072" progId="Word.Document.8">
                  <p:embed/>
                </p:oleObj>
              </mc:Choice>
              <mc:Fallback>
                <p:oleObj name="文档" r:id="rId3" imgW="7085758" imgH="535907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32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7365" name="Text Box 5"/>
          <p:cNvSpPr txBox="1">
            <a:spLocks noChangeArrowheads="1"/>
          </p:cNvSpPr>
          <p:nvPr/>
        </p:nvSpPr>
        <p:spPr bwMode="auto">
          <a:xfrm>
            <a:off x="2209800" y="1295400"/>
            <a:ext cx="4859338"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Using the dot member selection operator with an object</a:t>
            </a:r>
            <a:endParaRPr lang="en-US" altLang="zh-CN" sz="1600">
              <a:latin typeface="Lucida Console" panose="020B0609040504020204" pitchFamily="49" charset="0"/>
              <a:cs typeface="Times New Roman" panose="02020603050405020304" pitchFamily="18" charset="0"/>
            </a:endParaRPr>
          </a:p>
        </p:txBody>
      </p:sp>
      <p:sp>
        <p:nvSpPr>
          <p:cNvPr id="527366" name="Line 6"/>
          <p:cNvSpPr>
            <a:spLocks noChangeShapeType="1"/>
          </p:cNvSpPr>
          <p:nvPr/>
        </p:nvSpPr>
        <p:spPr bwMode="auto">
          <a:xfrm flipH="1">
            <a:off x="1268413" y="1447800"/>
            <a:ext cx="941387" cy="2524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7367" name="Line 7"/>
          <p:cNvSpPr>
            <a:spLocks noChangeShapeType="1"/>
          </p:cNvSpPr>
          <p:nvPr/>
        </p:nvSpPr>
        <p:spPr bwMode="auto">
          <a:xfrm flipH="1">
            <a:off x="1219200" y="144780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7368" name="Text Box 8"/>
          <p:cNvSpPr txBox="1">
            <a:spLocks noChangeArrowheads="1"/>
          </p:cNvSpPr>
          <p:nvPr/>
        </p:nvSpPr>
        <p:spPr bwMode="auto">
          <a:xfrm>
            <a:off x="2438400" y="2133600"/>
            <a:ext cx="49530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Using the dot member selection operator with a reference</a:t>
            </a:r>
            <a:endParaRPr lang="en-US" altLang="zh-CN" sz="1600">
              <a:latin typeface="Lucida Console" panose="020B0609040504020204" pitchFamily="49" charset="0"/>
              <a:cs typeface="Times New Roman" panose="02020603050405020304" pitchFamily="18" charset="0"/>
            </a:endParaRPr>
          </a:p>
        </p:txBody>
      </p:sp>
      <p:sp>
        <p:nvSpPr>
          <p:cNvPr id="527369" name="Line 9"/>
          <p:cNvSpPr>
            <a:spLocks noChangeShapeType="1"/>
          </p:cNvSpPr>
          <p:nvPr/>
        </p:nvSpPr>
        <p:spPr bwMode="auto">
          <a:xfrm flipH="1">
            <a:off x="1576388" y="2286000"/>
            <a:ext cx="862012" cy="220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7370" name="Line 10"/>
          <p:cNvSpPr>
            <a:spLocks noChangeShapeType="1"/>
          </p:cNvSpPr>
          <p:nvPr/>
        </p:nvSpPr>
        <p:spPr bwMode="auto">
          <a:xfrm flipH="1">
            <a:off x="1447800" y="228600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7371" name="Text Box 11"/>
          <p:cNvSpPr txBox="1">
            <a:spLocks noChangeArrowheads="1"/>
          </p:cNvSpPr>
          <p:nvPr/>
        </p:nvSpPr>
        <p:spPr bwMode="auto">
          <a:xfrm>
            <a:off x="2514600" y="2895600"/>
            <a:ext cx="49530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Using the arrow member selection operator with a pointer</a:t>
            </a:r>
          </a:p>
        </p:txBody>
      </p:sp>
      <p:sp>
        <p:nvSpPr>
          <p:cNvPr id="527372" name="Line 12"/>
          <p:cNvSpPr>
            <a:spLocks noChangeShapeType="1"/>
          </p:cNvSpPr>
          <p:nvPr/>
        </p:nvSpPr>
        <p:spPr bwMode="auto">
          <a:xfrm flipH="1">
            <a:off x="1576388" y="3048000"/>
            <a:ext cx="938212" cy="342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27373" name="Line 13"/>
          <p:cNvSpPr>
            <a:spLocks noChangeShapeType="1"/>
          </p:cNvSpPr>
          <p:nvPr/>
        </p:nvSpPr>
        <p:spPr bwMode="auto">
          <a:xfrm flipH="1">
            <a:off x="1524000" y="304800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5"/>
                                        </p:tgtEl>
                                        <p:attrNameLst>
                                          <p:attrName>style.visibility</p:attrName>
                                        </p:attrNameLst>
                                      </p:cBhvr>
                                      <p:to>
                                        <p:strVal val="visible"/>
                                      </p:to>
                                    </p:set>
                                  </p:childTnLst>
                                  <p:subTnLst>
                                    <p:set>
                                      <p:cBhvr override="childStyle">
                                        <p:cTn dur="1" fill="hold" display="0" masterRel="nextClick" afterEffect="1"/>
                                        <p:tgtEl>
                                          <p:spTgt spid="52736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27366"/>
                                        </p:tgtEl>
                                        <p:attrNameLst>
                                          <p:attrName>style.visibility</p:attrName>
                                        </p:attrNameLst>
                                      </p:cBhvr>
                                      <p:to>
                                        <p:strVal val="visible"/>
                                      </p:to>
                                    </p:set>
                                  </p:childTnLst>
                                  <p:subTnLst>
                                    <p:set>
                                      <p:cBhvr override="childStyle">
                                        <p:cTn dur="1" fill="hold" display="0" masterRel="nextClick" afterEffect="1"/>
                                        <p:tgtEl>
                                          <p:spTgt spid="52736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27367"/>
                                        </p:tgtEl>
                                        <p:attrNameLst>
                                          <p:attrName>style.visibility</p:attrName>
                                        </p:attrNameLst>
                                      </p:cBhvr>
                                      <p:to>
                                        <p:strVal val="visible"/>
                                      </p:to>
                                    </p:set>
                                  </p:childTnLst>
                                  <p:subTnLst>
                                    <p:set>
                                      <p:cBhvr override="childStyle">
                                        <p:cTn dur="1" fill="hold" display="0" masterRel="nextClick" afterEffect="1"/>
                                        <p:tgtEl>
                                          <p:spTgt spid="52736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7368"/>
                                        </p:tgtEl>
                                        <p:attrNameLst>
                                          <p:attrName>style.visibility</p:attrName>
                                        </p:attrNameLst>
                                      </p:cBhvr>
                                      <p:to>
                                        <p:strVal val="visible"/>
                                      </p:to>
                                    </p:set>
                                  </p:childTnLst>
                                  <p:subTnLst>
                                    <p:set>
                                      <p:cBhvr override="childStyle">
                                        <p:cTn dur="1" fill="hold" display="0" masterRel="nextClick" afterEffect="1"/>
                                        <p:tgtEl>
                                          <p:spTgt spid="52736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527369"/>
                                        </p:tgtEl>
                                        <p:attrNameLst>
                                          <p:attrName>style.visibility</p:attrName>
                                        </p:attrNameLst>
                                      </p:cBhvr>
                                      <p:to>
                                        <p:strVal val="visible"/>
                                      </p:to>
                                    </p:set>
                                  </p:childTnLst>
                                  <p:subTnLst>
                                    <p:set>
                                      <p:cBhvr override="childStyle">
                                        <p:cTn dur="1" fill="hold" display="0" masterRel="nextClick" afterEffect="1"/>
                                        <p:tgtEl>
                                          <p:spTgt spid="527369"/>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527370"/>
                                        </p:tgtEl>
                                        <p:attrNameLst>
                                          <p:attrName>style.visibility</p:attrName>
                                        </p:attrNameLst>
                                      </p:cBhvr>
                                      <p:to>
                                        <p:strVal val="visible"/>
                                      </p:to>
                                    </p:set>
                                  </p:childTnLst>
                                  <p:subTnLst>
                                    <p:set>
                                      <p:cBhvr override="childStyle">
                                        <p:cTn dur="1" fill="hold" display="0" masterRel="nextClick" afterEffect="1"/>
                                        <p:tgtEl>
                                          <p:spTgt spid="52737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7371"/>
                                        </p:tgtEl>
                                        <p:attrNameLst>
                                          <p:attrName>style.visibility</p:attrName>
                                        </p:attrNameLst>
                                      </p:cBhvr>
                                      <p:to>
                                        <p:strVal val="visible"/>
                                      </p:to>
                                    </p:set>
                                  </p:childTnLst>
                                  <p:subTnLst>
                                    <p:set>
                                      <p:cBhvr override="childStyle">
                                        <p:cTn dur="1" fill="hold" display="0" masterRel="nextClick" afterEffect="1"/>
                                        <p:tgtEl>
                                          <p:spTgt spid="527371"/>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527372"/>
                                        </p:tgtEl>
                                        <p:attrNameLst>
                                          <p:attrName>style.visibility</p:attrName>
                                        </p:attrNameLst>
                                      </p:cBhvr>
                                      <p:to>
                                        <p:strVal val="visible"/>
                                      </p:to>
                                    </p:set>
                                  </p:childTnLst>
                                  <p:subTnLst>
                                    <p:set>
                                      <p:cBhvr override="childStyle">
                                        <p:cTn dur="1" fill="hold" display="0" masterRel="nextClick" afterEffect="1"/>
                                        <p:tgtEl>
                                          <p:spTgt spid="527372"/>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527373"/>
                                        </p:tgtEl>
                                        <p:attrNameLst>
                                          <p:attrName>style.visibility</p:attrName>
                                        </p:attrNameLst>
                                      </p:cBhvr>
                                      <p:to>
                                        <p:strVal val="visible"/>
                                      </p:to>
                                    </p:set>
                                  </p:childTnLst>
                                  <p:subTnLst>
                                    <p:set>
                                      <p:cBhvr override="childStyle">
                                        <p:cTn dur="1" fill="hold" display="0" masterRel="nextClick" afterEffect="1"/>
                                        <p:tgtEl>
                                          <p:spTgt spid="5273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5" grpId="0" animBg="1"/>
      <p:bldP spid="527366" grpId="0" animBg="1"/>
      <p:bldP spid="527367" grpId="0" animBg="1"/>
      <p:bldP spid="527368" grpId="0" animBg="1"/>
      <p:bldP spid="527369" grpId="0" animBg="1"/>
      <p:bldP spid="527370" grpId="0" animBg="1"/>
      <p:bldP spid="527371" grpId="0" animBg="1"/>
      <p:bldP spid="527372" grpId="0" animBg="1"/>
      <p:bldP spid="5273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2"/>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7D291CC-9CEF-45C2-99CB-766A514007AC}" type="slidenum">
              <a:rPr lang="en-US" altLang="zh-CN" sz="1200" smtClean="0"/>
              <a:pPr>
                <a:spcAft>
                  <a:spcPct val="0"/>
                </a:spcAft>
                <a:buClrTx/>
                <a:buFontTx/>
                <a:buNone/>
              </a:pPr>
              <a:t>41</a:t>
            </a:fld>
            <a:endParaRPr lang="en-US" altLang="zh-CN" sz="1200" smtClean="0"/>
          </a:p>
        </p:txBody>
      </p:sp>
      <p:sp>
        <p:nvSpPr>
          <p:cNvPr id="5325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Separating Interface from Implementation</a:t>
            </a:r>
          </a:p>
        </p:txBody>
      </p:sp>
      <p:sp>
        <p:nvSpPr>
          <p:cNvPr id="53252" name="Rectangle 3"/>
          <p:cNvSpPr>
            <a:spLocks noChangeArrowheads="1"/>
          </p:cNvSpPr>
          <p:nvPr/>
        </p:nvSpPr>
        <p:spPr bwMode="auto">
          <a:xfrm>
            <a:off x="152400" y="1493838"/>
            <a:ext cx="88392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lang="zh-CN" altLang="en-US" sz="2800" b="1" dirty="0">
                <a:latin typeface="Arial Narrow" panose="020B0606020202030204" pitchFamily="34" charset="0"/>
                <a:ea typeface="黑体" panose="02010609060101010101" pitchFamily="49" charset="-122"/>
              </a:rPr>
              <a:t>将类定义与类成员函数实现相分离的优点</a:t>
            </a:r>
          </a:p>
          <a:p>
            <a:pPr lvl="1" eaLnBrk="1" hangingPunct="1">
              <a:lnSpc>
                <a:spcPct val="120000"/>
              </a:lnSpc>
            </a:pPr>
            <a:r>
              <a:rPr lang="zh-CN" altLang="en-US" sz="2800" b="1" dirty="0">
                <a:latin typeface="+mj-ea"/>
                <a:ea typeface="+mj-ea"/>
              </a:rPr>
              <a:t>使得程序易于修改</a:t>
            </a:r>
          </a:p>
          <a:p>
            <a:pPr lvl="2" eaLnBrk="1" hangingPunct="1">
              <a:lnSpc>
                <a:spcPct val="120000"/>
              </a:lnSpc>
            </a:pPr>
            <a:r>
              <a:rPr lang="zh-CN" altLang="en-US" sz="2800" b="1" dirty="0">
                <a:latin typeface="+mj-ea"/>
                <a:ea typeface="+mj-ea"/>
              </a:rPr>
              <a:t>只要类的接口保持不变，改变类的实现将不会影响到客户</a:t>
            </a:r>
          </a:p>
          <a:p>
            <a:pPr lvl="1" eaLnBrk="1" hangingPunct="1">
              <a:lnSpc>
                <a:spcPct val="120000"/>
              </a:lnSpc>
            </a:pPr>
            <a:r>
              <a:rPr lang="zh-CN" altLang="en-US" sz="2800" b="1" dirty="0">
                <a:latin typeface="+mj-ea"/>
                <a:ea typeface="+mj-ea"/>
              </a:rPr>
              <a:t>头文件包含部分实现内容和相关提示</a:t>
            </a:r>
          </a:p>
          <a:p>
            <a:pPr lvl="2" algn="just" eaLnBrk="1" hangingPunct="1">
              <a:lnSpc>
                <a:spcPct val="120000"/>
              </a:lnSpc>
            </a:pPr>
            <a:r>
              <a:rPr lang="zh-CN" altLang="en-US" sz="2800" b="1" dirty="0">
                <a:latin typeface="+mj-ea"/>
                <a:ea typeface="+mj-ea"/>
              </a:rPr>
              <a:t>内联函数需要定义在头文件中 </a:t>
            </a:r>
          </a:p>
          <a:p>
            <a:pPr lvl="2" eaLnBrk="1" hangingPunct="1">
              <a:lnSpc>
                <a:spcPct val="120000"/>
              </a:lnSpc>
            </a:pPr>
            <a:r>
              <a:rPr lang="zh-CN" altLang="en-US" sz="2800" b="1" dirty="0">
                <a:latin typeface="+mj-ea"/>
                <a:ea typeface="+mj-ea"/>
              </a:rPr>
              <a:t>私有成员在头文件类定义中出现</a:t>
            </a:r>
          </a:p>
        </p:txBody>
      </p:sp>
    </p:spTree>
  </p:cSld>
  <p:clrMapOvr>
    <a:masterClrMapping/>
  </p:clrMapOvr>
  <p:transition spd="slow">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795CA0D-01BE-4E41-B699-E08049F3ADA5}" type="slidenum">
              <a:rPr lang="en-US" altLang="zh-CN" sz="1200" smtClean="0"/>
              <a:pPr>
                <a:spcAft>
                  <a:spcPct val="0"/>
                </a:spcAft>
                <a:buClrTx/>
                <a:buFontTx/>
                <a:buNone/>
              </a:pPr>
              <a:t>42</a:t>
            </a:fld>
            <a:endParaRPr lang="en-US" altLang="zh-CN" sz="1200" smtClean="0"/>
          </a:p>
        </p:txBody>
      </p:sp>
      <p:sp>
        <p:nvSpPr>
          <p:cNvPr id="54275" name="Rectangle 3"/>
          <p:cNvSpPr>
            <a:spLocks noGrp="1" noChangeArrowheads="1"/>
          </p:cNvSpPr>
          <p:nvPr>
            <p:ph type="body" idx="1"/>
          </p:nvPr>
        </p:nvSpPr>
        <p:spPr>
          <a:xfrm>
            <a:off x="304800" y="1295400"/>
            <a:ext cx="8077200" cy="3944938"/>
          </a:xfrm>
        </p:spPr>
        <p:txBody>
          <a:bodyPr/>
          <a:lstStyle/>
          <a:p>
            <a:pPr lvl="1" eaLnBrk="1" hangingPunct="1">
              <a:lnSpc>
                <a:spcPct val="120000"/>
              </a:lnSpc>
            </a:pPr>
            <a:r>
              <a:rPr lang="zh-CN" altLang="en-US" sz="2600" dirty="0" smtClean="0">
                <a:latin typeface="微软雅黑" panose="020B0503020204020204" pitchFamily="34" charset="-122"/>
                <a:ea typeface="微软雅黑" panose="020B0503020204020204" pitchFamily="34" charset="-122"/>
              </a:rPr>
              <a:t>类的客户使用类时不需要访问类的源代码，但客户需要连接类的目标码（类编译之后的版本）。 </a:t>
            </a:r>
          </a:p>
          <a:p>
            <a:pPr lvl="1" eaLnBrk="1" hangingPunct="1">
              <a:lnSpc>
                <a:spcPct val="120000"/>
              </a:lnSpc>
            </a:pPr>
            <a:r>
              <a:rPr lang="zh-CN" altLang="en-US" sz="2600" dirty="0" smtClean="0">
                <a:latin typeface="微软雅黑" panose="020B0503020204020204" pitchFamily="34" charset="-122"/>
                <a:ea typeface="微软雅黑" panose="020B0503020204020204" pitchFamily="34" charset="-122"/>
              </a:rPr>
              <a:t>对类接口很重要的信息应放在头文件中。只在类内部使用而类的客户不需要的信息应放在不发表的源文件中。这是最低权限原则的又一个例子。 </a:t>
            </a:r>
          </a:p>
        </p:txBody>
      </p:sp>
    </p:spTree>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50456D9-F6E4-4734-9681-A666BF57A9D6}" type="slidenum">
              <a:rPr lang="en-US" altLang="zh-CN" sz="1200" smtClean="0"/>
              <a:pPr>
                <a:spcAft>
                  <a:spcPct val="0"/>
                </a:spcAft>
                <a:buClrTx/>
                <a:buFontTx/>
                <a:buNone/>
              </a:pPr>
              <a:t>43</a:t>
            </a:fld>
            <a:endParaRPr lang="en-US" altLang="zh-CN" sz="1200" smtClean="0"/>
          </a:p>
        </p:txBody>
      </p:sp>
      <p:sp>
        <p:nvSpPr>
          <p:cNvPr id="5529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3 Separating Interface from Implementation</a:t>
            </a:r>
          </a:p>
        </p:txBody>
      </p:sp>
      <p:sp>
        <p:nvSpPr>
          <p:cNvPr id="55300" name="Rectangle 3"/>
          <p:cNvSpPr>
            <a:spLocks noRot="1" noChangeArrowheads="1"/>
          </p:cNvSpPr>
          <p:nvPr/>
        </p:nvSpPr>
        <p:spPr bwMode="auto">
          <a:xfrm>
            <a:off x="971550" y="1377950"/>
            <a:ext cx="7921625" cy="30416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类客户端如果要使用类，不需要访问类的源代码。但是，客户端需要连接类的对象代码（即编译后的类）。这有利于由独立软件供应商</a:t>
            </a:r>
            <a:r>
              <a:rPr lang="en-US" altLang="zh-CN" sz="2800" b="1">
                <a:solidFill>
                  <a:srgbClr val="051AB3"/>
                </a:solidFill>
                <a:latin typeface="Arial Narrow" panose="020B0606020202030204" pitchFamily="34" charset="0"/>
                <a:ea typeface="黑体" panose="02010609060101010101" pitchFamily="49" charset="-122"/>
              </a:rPr>
              <a:t>(ISV)</a:t>
            </a:r>
            <a:r>
              <a:rPr lang="zh-CN" altLang="en-US" sz="2800" b="1">
                <a:solidFill>
                  <a:srgbClr val="051AB3"/>
                </a:solidFill>
                <a:latin typeface="Arial Narrow" panose="020B0606020202030204" pitchFamily="34" charset="0"/>
                <a:ea typeface="黑体" panose="02010609060101010101" pitchFamily="49" charset="-122"/>
              </a:rPr>
              <a:t>提供类库进行销售或发放许可证。</a:t>
            </a:r>
            <a:r>
              <a:rPr lang="en-US" altLang="zh-CN" sz="2800" b="1">
                <a:solidFill>
                  <a:srgbClr val="051AB3"/>
                </a:solidFill>
                <a:latin typeface="Arial Narrow" panose="020B0606020202030204" pitchFamily="34" charset="0"/>
                <a:ea typeface="黑体" panose="02010609060101010101" pitchFamily="49" charset="-122"/>
              </a:rPr>
              <a:t>ISV</a:t>
            </a:r>
            <a:r>
              <a:rPr lang="zh-CN" altLang="en-US" sz="2800" b="1">
                <a:solidFill>
                  <a:srgbClr val="051AB3"/>
                </a:solidFill>
                <a:latin typeface="Arial Narrow" panose="020B0606020202030204" pitchFamily="34" charset="0"/>
                <a:ea typeface="黑体" panose="02010609060101010101" pitchFamily="49" charset="-122"/>
              </a:rPr>
              <a:t>在自己的产品中只提供头文件和目标模块，不提供专属信息（例如源代码）。</a:t>
            </a:r>
          </a:p>
        </p:txBody>
      </p:sp>
      <p:pic>
        <p:nvPicPr>
          <p:cNvPr id="553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522413"/>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Rectangle 5"/>
          <p:cNvSpPr>
            <a:spLocks noRot="1" noChangeArrowheads="1"/>
          </p:cNvSpPr>
          <p:nvPr/>
        </p:nvSpPr>
        <p:spPr bwMode="auto">
          <a:xfrm>
            <a:off x="993775" y="4452938"/>
            <a:ext cx="7921625" cy="21002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将类声明放在使用该类的任何客户端的头文件</a:t>
            </a:r>
            <a:r>
              <a:rPr lang="en-US" altLang="zh-CN" sz="2800" b="1">
                <a:solidFill>
                  <a:srgbClr val="051AB3"/>
                </a:solidFill>
                <a:latin typeface="Arial Narrow" panose="020B0606020202030204" pitchFamily="34" charset="0"/>
                <a:ea typeface="黑体" panose="02010609060101010101" pitchFamily="49" charset="-122"/>
              </a:rPr>
              <a:t>(.h)</a:t>
            </a:r>
            <a:r>
              <a:rPr lang="zh-CN" altLang="en-US" sz="2800" b="1">
                <a:solidFill>
                  <a:srgbClr val="051AB3"/>
                </a:solidFill>
                <a:latin typeface="Arial Narrow" panose="020B0606020202030204" pitchFamily="34" charset="0"/>
                <a:ea typeface="黑体" panose="02010609060101010101" pitchFamily="49" charset="-122"/>
              </a:rPr>
              <a:t>中，形成类的</a:t>
            </a:r>
            <a:r>
              <a:rPr lang="en-US" altLang="zh-CN" sz="2800" b="1">
                <a:solidFill>
                  <a:srgbClr val="051AB3"/>
                </a:solidFill>
                <a:latin typeface="Arial Narrow" panose="020B0606020202030204" pitchFamily="34" charset="0"/>
                <a:ea typeface="黑体" panose="02010609060101010101" pitchFamily="49" charset="-122"/>
              </a:rPr>
              <a:t>public</a:t>
            </a:r>
            <a:r>
              <a:rPr lang="zh-CN" altLang="en-US" sz="2800" b="1">
                <a:solidFill>
                  <a:srgbClr val="051AB3"/>
                </a:solidFill>
                <a:latin typeface="Arial Narrow" panose="020B0606020202030204" pitchFamily="34" charset="0"/>
                <a:ea typeface="黑体" panose="02010609060101010101" pitchFamily="49" charset="-122"/>
              </a:rPr>
              <a:t>接口。将类成员函数的实现放在源文件</a:t>
            </a:r>
            <a:r>
              <a:rPr lang="en-US" altLang="zh-CN" sz="2800" b="1">
                <a:solidFill>
                  <a:srgbClr val="051AB3"/>
                </a:solidFill>
                <a:latin typeface="Arial Narrow" panose="020B0606020202030204" pitchFamily="34" charset="0"/>
                <a:ea typeface="黑体" panose="02010609060101010101" pitchFamily="49" charset="-122"/>
              </a:rPr>
              <a:t>(.cpp)</a:t>
            </a:r>
            <a:r>
              <a:rPr lang="zh-CN" altLang="en-US" sz="2800" b="1">
                <a:solidFill>
                  <a:srgbClr val="051AB3"/>
                </a:solidFill>
                <a:latin typeface="Arial Narrow" panose="020B0606020202030204" pitchFamily="34" charset="0"/>
                <a:ea typeface="黑体" panose="02010609060101010101" pitchFamily="49" charset="-122"/>
              </a:rPr>
              <a:t>中，形成类的实现方法。</a:t>
            </a:r>
          </a:p>
        </p:txBody>
      </p:sp>
      <p:pic>
        <p:nvPicPr>
          <p:cNvPr id="5530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4598988"/>
            <a:ext cx="836613"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FF29A20-6226-410F-9AB8-DC4CCCB298B5}" type="slidenum">
              <a:rPr lang="en-US" altLang="zh-CN" sz="1200" smtClean="0"/>
              <a:pPr>
                <a:spcAft>
                  <a:spcPct val="0"/>
                </a:spcAft>
                <a:buClrTx/>
                <a:buFontTx/>
                <a:buNone/>
              </a:pPr>
              <a:t>44</a:t>
            </a:fld>
            <a:endParaRPr lang="en-US" altLang="zh-CN" sz="1200" smtClean="0"/>
          </a:p>
        </p:txBody>
      </p:sp>
      <p:sp>
        <p:nvSpPr>
          <p:cNvPr id="5632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4 Access Functions and Utility Functions</a:t>
            </a:r>
          </a:p>
        </p:txBody>
      </p:sp>
      <p:sp>
        <p:nvSpPr>
          <p:cNvPr id="56324" name="Rectangle 3"/>
          <p:cNvSpPr>
            <a:spLocks noGrp="1" noChangeArrowheads="1"/>
          </p:cNvSpPr>
          <p:nvPr>
            <p:ph type="body" idx="1"/>
          </p:nvPr>
        </p:nvSpPr>
        <p:spPr>
          <a:xfrm>
            <a:off x="304800" y="1295400"/>
            <a:ext cx="8839200" cy="49530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en-US" altLang="zh-CN" sz="3600" b="1" smtClean="0">
                <a:latin typeface="Arial Narrow" panose="020B0606020202030204" pitchFamily="34" charset="0"/>
                <a:ea typeface="黑体" panose="02010609060101010101" pitchFamily="49" charset="-122"/>
              </a:rPr>
              <a:t>Access functions</a:t>
            </a:r>
            <a:r>
              <a:rPr lang="zh-CN" altLang="en-US" sz="3600" b="1" smtClean="0">
                <a:latin typeface="Arial Narrow" panose="020B0606020202030204" pitchFamily="34" charset="0"/>
                <a:ea typeface="黑体" panose="02010609060101010101" pitchFamily="49" charset="-122"/>
              </a:rPr>
              <a:t>（访问函数）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可以读取和显示数据</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可以测试条件的真假</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例如</a:t>
            </a:r>
            <a:r>
              <a:rPr lang="en-US" altLang="zh-CN" sz="3200" b="1" smtClean="0">
                <a:latin typeface="Arial Narrow" panose="020B0606020202030204" pitchFamily="34" charset="0"/>
                <a:ea typeface="黑体" panose="02010609060101010101" pitchFamily="49" charset="-122"/>
              </a:rPr>
              <a:t>, isEmpty </a:t>
            </a:r>
            <a:r>
              <a:rPr lang="zh-CN" altLang="en-US" sz="3200" b="1" smtClean="0">
                <a:latin typeface="Arial Narrow" panose="020B0606020202030204" pitchFamily="34" charset="0"/>
                <a:ea typeface="黑体" panose="02010609060101010101" pitchFamily="49" charset="-122"/>
              </a:rPr>
              <a:t>函数</a:t>
            </a:r>
          </a:p>
          <a:p>
            <a:pPr eaLnBrk="1" hangingPunct="1">
              <a:lnSpc>
                <a:spcPct val="120000"/>
              </a:lnSpc>
            </a:pPr>
            <a:r>
              <a:rPr lang="en-US" altLang="zh-CN" sz="3600" b="1" smtClean="0">
                <a:latin typeface="Arial Narrow" panose="020B0606020202030204" pitchFamily="34" charset="0"/>
                <a:ea typeface="黑体" panose="02010609060101010101" pitchFamily="49" charset="-122"/>
              </a:rPr>
              <a:t>Utility functions (</a:t>
            </a:r>
            <a:r>
              <a:rPr lang="zh-CN" altLang="en-US" sz="3600" b="1" smtClean="0">
                <a:latin typeface="Arial Narrow" panose="020B0606020202030204" pitchFamily="34" charset="0"/>
                <a:ea typeface="黑体" panose="02010609060101010101" pitchFamily="49" charset="-122"/>
              </a:rPr>
              <a:t>工具函数</a:t>
            </a:r>
            <a:r>
              <a:rPr lang="en-US" altLang="zh-CN" sz="3600" b="1" smtClean="0">
                <a:latin typeface="Arial Narrow" panose="020B0606020202030204" pitchFamily="34" charset="0"/>
                <a:ea typeface="黑体" panose="02010609060101010101" pitchFamily="49" charset="-122"/>
              </a:rPr>
              <a:t>)</a:t>
            </a:r>
          </a:p>
          <a:p>
            <a:pPr lvl="1" eaLnBrk="1" hangingPunct="1">
              <a:lnSpc>
                <a:spcPct val="120000"/>
              </a:lnSpc>
            </a:pPr>
            <a:r>
              <a:rPr lang="zh-CN" altLang="en-US" sz="3100" b="1" smtClean="0">
                <a:solidFill>
                  <a:srgbClr val="FF3300"/>
                </a:solidFill>
                <a:latin typeface="Arial Narrow" panose="020B0606020202030204" pitchFamily="34" charset="0"/>
                <a:ea typeface="黑体" panose="02010609060101010101" pitchFamily="49" charset="-122"/>
              </a:rPr>
              <a:t>私有成员函数</a:t>
            </a:r>
            <a:r>
              <a:rPr lang="zh-CN" altLang="en-US" sz="3100" b="1" smtClean="0">
                <a:latin typeface="Arial Narrow" panose="020B0606020202030204" pitchFamily="34" charset="0"/>
                <a:ea typeface="黑体" panose="02010609060101010101" pitchFamily="49" charset="-122"/>
              </a:rPr>
              <a:t>用来支持公有成员函数的操作</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不是类的公共接口的一部分</a:t>
            </a:r>
            <a:endParaRPr lang="zh-CN" altLang="en-US" sz="3500" b="1" smtClean="0">
              <a:latin typeface="Arial Narrow" panose="020B0606020202030204" pitchFamily="34" charset="0"/>
              <a:ea typeface="黑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539F6E7D-DC09-458E-8352-B3AA17A7F8DB}" type="slidenum">
              <a:rPr lang="en-US" altLang="zh-CN" sz="1200" smtClean="0"/>
              <a:pPr>
                <a:spcAft>
                  <a:spcPct val="0"/>
                </a:spcAft>
                <a:buClrTx/>
                <a:buFontTx/>
                <a:buNone/>
              </a:pPr>
              <a:t>45</a:t>
            </a:fld>
            <a:endParaRPr lang="en-US" altLang="zh-CN" sz="1200" smtClean="0"/>
          </a:p>
        </p:txBody>
      </p:sp>
      <p:graphicFrame>
        <p:nvGraphicFramePr>
          <p:cNvPr id="57347" name="Object 4"/>
          <p:cNvGraphicFramePr>
            <a:graphicFrameLocks/>
          </p:cNvGraphicFramePr>
          <p:nvPr>
            <p:extLst>
              <p:ext uri="{D42A27DB-BD31-4B8C-83A1-F6EECF244321}">
                <p14:modId xmlns:p14="http://schemas.microsoft.com/office/powerpoint/2010/main" val="1856005836"/>
              </p:ext>
            </p:extLst>
          </p:nvPr>
        </p:nvGraphicFramePr>
        <p:xfrm>
          <a:off x="248216" y="762000"/>
          <a:ext cx="7075488" cy="4516438"/>
        </p:xfrm>
        <a:graphic>
          <a:graphicData uri="http://schemas.openxmlformats.org/presentationml/2006/ole">
            <mc:AlternateContent xmlns:mc="http://schemas.openxmlformats.org/markup-compatibility/2006">
              <mc:Choice xmlns:v="urn:schemas-microsoft-com:vml" Requires="v">
                <p:oleObj spid="_x0000_s57352" name="Document" r:id="rId3" imgW="7074123" imgH="4513572" progId="Word.Document.8">
                  <p:embed/>
                </p:oleObj>
              </mc:Choice>
              <mc:Fallback>
                <p:oleObj name="Document" r:id="rId3" imgW="7074123" imgH="4513572"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16" y="762000"/>
                        <a:ext cx="7075488" cy="451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0437" name="Text Box 5"/>
          <p:cNvSpPr txBox="1">
            <a:spLocks noChangeArrowheads="1"/>
          </p:cNvSpPr>
          <p:nvPr/>
        </p:nvSpPr>
        <p:spPr bwMode="auto">
          <a:xfrm>
            <a:off x="5567929" y="3538538"/>
            <a:ext cx="3595687"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Prototype for a </a:t>
            </a:r>
            <a:r>
              <a:rPr lang="en-US" altLang="zh-CN" sz="1600" b="1">
                <a:solidFill>
                  <a:schemeClr val="hlink"/>
                </a:solidFill>
                <a:latin typeface="Courier New" panose="02070309020205020404" pitchFamily="49" charset="0"/>
                <a:cs typeface="Times New Roman" panose="02020603050405020304" pitchFamily="18" charset="0"/>
              </a:rPr>
              <a:t>private</a:t>
            </a:r>
            <a:r>
              <a:rPr lang="en-US" altLang="zh-CN" sz="1600">
                <a:latin typeface="Times New Roman" panose="02020603050405020304" pitchFamily="18" charset="0"/>
                <a:cs typeface="Times New Roman" panose="02020603050405020304" pitchFamily="18" charset="0"/>
              </a:rPr>
              <a:t> </a:t>
            </a:r>
            <a:r>
              <a:rPr lang="en-US" altLang="zh-CN" sz="1600">
                <a:solidFill>
                  <a:srgbClr val="FF3300"/>
                </a:solidFill>
                <a:latin typeface="Times New Roman" panose="02020603050405020304" pitchFamily="18" charset="0"/>
                <a:cs typeface="Times New Roman" panose="02020603050405020304" pitchFamily="18" charset="0"/>
              </a:rPr>
              <a:t>utility function</a:t>
            </a:r>
          </a:p>
        </p:txBody>
      </p:sp>
      <p:sp>
        <p:nvSpPr>
          <p:cNvPr id="530438" name="Line 6"/>
          <p:cNvSpPr>
            <a:spLocks noChangeShapeType="1"/>
          </p:cNvSpPr>
          <p:nvPr/>
        </p:nvSpPr>
        <p:spPr bwMode="auto">
          <a:xfrm flipH="1">
            <a:off x="3053329" y="3733800"/>
            <a:ext cx="2528887" cy="303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437"/>
                                        </p:tgtEl>
                                        <p:attrNameLst>
                                          <p:attrName>style.visibility</p:attrName>
                                        </p:attrNameLst>
                                      </p:cBhvr>
                                      <p:to>
                                        <p:strVal val="visible"/>
                                      </p:to>
                                    </p:set>
                                  </p:childTnLst>
                                  <p:subTnLst>
                                    <p:set>
                                      <p:cBhvr override="childStyle">
                                        <p:cTn dur="1" fill="hold" display="0" masterRel="nextClick" afterEffect="1"/>
                                        <p:tgtEl>
                                          <p:spTgt spid="53043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0438"/>
                                        </p:tgtEl>
                                        <p:attrNameLst>
                                          <p:attrName>style.visibility</p:attrName>
                                        </p:attrNameLst>
                                      </p:cBhvr>
                                      <p:to>
                                        <p:strVal val="visible"/>
                                      </p:to>
                                    </p:set>
                                  </p:childTnLst>
                                  <p:subTnLst>
                                    <p:set>
                                      <p:cBhvr override="childStyle">
                                        <p:cTn dur="1" fill="hold" display="0" masterRel="nextClick" afterEffect="1"/>
                                        <p:tgtEl>
                                          <p:spTgt spid="53043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7" grpId="0" animBg="1"/>
      <p:bldP spid="53043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11FADFA-A4DA-46A1-91AE-D70A4644ADAF}" type="slidenum">
              <a:rPr lang="en-US" altLang="zh-CN" sz="1200" smtClean="0"/>
              <a:pPr>
                <a:spcAft>
                  <a:spcPct val="0"/>
                </a:spcAft>
                <a:buClrTx/>
                <a:buFontTx/>
                <a:buNone/>
              </a:pPr>
              <a:t>46</a:t>
            </a:fld>
            <a:endParaRPr lang="en-US" altLang="zh-CN" sz="1200" smtClean="0"/>
          </a:p>
        </p:txBody>
      </p:sp>
      <p:graphicFrame>
        <p:nvGraphicFramePr>
          <p:cNvPr id="58371" name="Object 4"/>
          <p:cNvGraphicFramePr>
            <a:graphicFrameLocks noChangeAspect="1"/>
          </p:cNvGraphicFramePr>
          <p:nvPr>
            <p:extLst>
              <p:ext uri="{D42A27DB-BD31-4B8C-83A1-F6EECF244321}">
                <p14:modId xmlns:p14="http://schemas.microsoft.com/office/powerpoint/2010/main" val="3843233996"/>
              </p:ext>
            </p:extLst>
          </p:nvPr>
        </p:nvGraphicFramePr>
        <p:xfrm>
          <a:off x="304799" y="762000"/>
          <a:ext cx="8839201" cy="5410200"/>
        </p:xfrm>
        <a:graphic>
          <a:graphicData uri="http://schemas.openxmlformats.org/presentationml/2006/ole">
            <mc:AlternateContent xmlns:mc="http://schemas.openxmlformats.org/markup-compatibility/2006">
              <mc:Choice xmlns:v="urn:schemas-microsoft-com:vml" Requires="v">
                <p:oleObj spid="_x0000_s58374" name="文档" r:id="rId3" imgW="7061145" imgH="4535691" progId="Word.Document.8">
                  <p:embed/>
                </p:oleObj>
              </mc:Choice>
              <mc:Fallback>
                <p:oleObj name="文档" r:id="rId3" imgW="7061145" imgH="453569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762000"/>
                        <a:ext cx="8839201" cy="5410200"/>
                      </a:xfrm>
                      <a:prstGeom prst="rect">
                        <a:avLst/>
                      </a:prstGeom>
                      <a:noFill/>
                      <a:ln>
                        <a:noFill/>
                      </a:ln>
                      <a:effec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xfrm>
            <a:off x="4724400" y="7346950"/>
            <a:ext cx="685800"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B2EB6A0-B8FA-49ED-B208-E7DBD37CBCA6}" type="slidenum">
              <a:rPr lang="en-US" altLang="zh-CN" sz="1200" smtClean="0"/>
              <a:pPr>
                <a:spcAft>
                  <a:spcPct val="0"/>
                </a:spcAft>
                <a:buClrTx/>
                <a:buFontTx/>
                <a:buNone/>
              </a:pPr>
              <a:t>47</a:t>
            </a:fld>
            <a:endParaRPr lang="en-US" altLang="zh-CN" sz="1200" smtClean="0"/>
          </a:p>
        </p:txBody>
      </p:sp>
      <p:graphicFrame>
        <p:nvGraphicFramePr>
          <p:cNvPr id="59395" name="Object 4"/>
          <p:cNvGraphicFramePr>
            <a:graphicFrameLocks noChangeAspect="1"/>
          </p:cNvGraphicFramePr>
          <p:nvPr>
            <p:extLst>
              <p:ext uri="{D42A27DB-BD31-4B8C-83A1-F6EECF244321}">
                <p14:modId xmlns:p14="http://schemas.microsoft.com/office/powerpoint/2010/main" val="244018344"/>
              </p:ext>
            </p:extLst>
          </p:nvPr>
        </p:nvGraphicFramePr>
        <p:xfrm>
          <a:off x="304800" y="659657"/>
          <a:ext cx="8382000" cy="6198343"/>
        </p:xfrm>
        <a:graphic>
          <a:graphicData uri="http://schemas.openxmlformats.org/presentationml/2006/ole">
            <mc:AlternateContent xmlns:mc="http://schemas.openxmlformats.org/markup-compatibility/2006">
              <mc:Choice xmlns:v="urn:schemas-microsoft-com:vml" Requires="v">
                <p:oleObj spid="_x0000_s59398" name="文档" r:id="rId3" imgW="7061145" imgH="5249576" progId="Word.Document.8">
                  <p:embed/>
                </p:oleObj>
              </mc:Choice>
              <mc:Fallback>
                <p:oleObj name="文档" r:id="rId3" imgW="7061145" imgH="524957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59657"/>
                        <a:ext cx="8382000" cy="6198343"/>
                      </a:xfrm>
                      <a:prstGeom prst="rect">
                        <a:avLst/>
                      </a:prstGeom>
                      <a:noFill/>
                      <a:ln>
                        <a:noFill/>
                      </a:ln>
                      <a:effec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a:spLocks noGrp="1"/>
          </p:cNvSpPr>
          <p:nvPr>
            <p:ph type="sldNum" sz="quarter" idx="10"/>
          </p:nvPr>
        </p:nvSpPr>
        <p:spPr>
          <a:xfrm>
            <a:off x="4648200" y="7270750"/>
            <a:ext cx="685800"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8CA1627-D1CA-4713-A382-B737790CD1B4}" type="slidenum">
              <a:rPr lang="en-US" altLang="zh-CN" sz="1200" smtClean="0"/>
              <a:pPr>
                <a:spcAft>
                  <a:spcPct val="0"/>
                </a:spcAft>
                <a:buClrTx/>
                <a:buFontTx/>
                <a:buNone/>
              </a:pPr>
              <a:t>48</a:t>
            </a:fld>
            <a:endParaRPr lang="en-US" altLang="zh-CN" sz="1200" smtClean="0"/>
          </a:p>
        </p:txBody>
      </p:sp>
      <p:graphicFrame>
        <p:nvGraphicFramePr>
          <p:cNvPr id="60419" name="Object 4"/>
          <p:cNvGraphicFramePr>
            <a:graphicFrameLocks noChangeAspect="1"/>
          </p:cNvGraphicFramePr>
          <p:nvPr>
            <p:extLst>
              <p:ext uri="{D42A27DB-BD31-4B8C-83A1-F6EECF244321}">
                <p14:modId xmlns:p14="http://schemas.microsoft.com/office/powerpoint/2010/main" val="191019385"/>
              </p:ext>
            </p:extLst>
          </p:nvPr>
        </p:nvGraphicFramePr>
        <p:xfrm>
          <a:off x="304800" y="685800"/>
          <a:ext cx="7075488" cy="4516438"/>
        </p:xfrm>
        <a:graphic>
          <a:graphicData uri="http://schemas.openxmlformats.org/presentationml/2006/ole">
            <mc:AlternateContent xmlns:mc="http://schemas.openxmlformats.org/markup-compatibility/2006">
              <mc:Choice xmlns:v="urn:schemas-microsoft-com:vml" Requires="v">
                <p:oleObj spid="_x0000_s60426" name="文档" r:id="rId3" imgW="7061145" imgH="4531004" progId="Word.Document.8">
                  <p:embed/>
                </p:oleObj>
              </mc:Choice>
              <mc:Fallback>
                <p:oleObj name="文档" r:id="rId3" imgW="7061145" imgH="453100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7075488" cy="451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509" name="Text Box 5"/>
          <p:cNvSpPr txBox="1">
            <a:spLocks noChangeArrowheads="1"/>
          </p:cNvSpPr>
          <p:nvPr/>
        </p:nvSpPr>
        <p:spPr bwMode="auto">
          <a:xfrm>
            <a:off x="4838700" y="1427163"/>
            <a:ext cx="3135313"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Calling a </a:t>
            </a:r>
            <a:r>
              <a:rPr lang="en-US" altLang="zh-CN" sz="1600">
                <a:latin typeface="Lucida Console" panose="020B0609040504020204" pitchFamily="49" charset="0"/>
                <a:cs typeface="Times New Roman" panose="02020603050405020304" pitchFamily="18" charset="0"/>
              </a:rPr>
              <a:t>private</a:t>
            </a:r>
            <a:r>
              <a:rPr lang="en-US" altLang="zh-CN" sz="1600">
                <a:latin typeface="Times New Roman" panose="02020603050405020304" pitchFamily="18" charset="0"/>
                <a:cs typeface="Times New Roman" panose="02020603050405020304" pitchFamily="18" charset="0"/>
              </a:rPr>
              <a:t> utility function</a:t>
            </a:r>
          </a:p>
        </p:txBody>
      </p:sp>
      <p:sp>
        <p:nvSpPr>
          <p:cNvPr id="533510" name="Line 6"/>
          <p:cNvSpPr>
            <a:spLocks noChangeShapeType="1"/>
          </p:cNvSpPr>
          <p:nvPr/>
        </p:nvSpPr>
        <p:spPr bwMode="auto">
          <a:xfrm flipH="1">
            <a:off x="2917825" y="1579563"/>
            <a:ext cx="1920875" cy="538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33511" name="Text Box 7"/>
          <p:cNvSpPr txBox="1">
            <a:spLocks noChangeArrowheads="1"/>
          </p:cNvSpPr>
          <p:nvPr/>
        </p:nvSpPr>
        <p:spPr bwMode="auto">
          <a:xfrm>
            <a:off x="4838700" y="3232150"/>
            <a:ext cx="3609975"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Definition of a </a:t>
            </a:r>
            <a:r>
              <a:rPr lang="en-US" altLang="zh-CN" sz="1600">
                <a:latin typeface="Lucida Console" panose="020B0609040504020204" pitchFamily="49" charset="0"/>
                <a:cs typeface="Times New Roman" panose="02020603050405020304" pitchFamily="18" charset="0"/>
              </a:rPr>
              <a:t>private</a:t>
            </a:r>
            <a:r>
              <a:rPr lang="en-US" altLang="zh-CN" sz="1600">
                <a:latin typeface="Times New Roman" panose="02020603050405020304" pitchFamily="18" charset="0"/>
                <a:cs typeface="Times New Roman" panose="02020603050405020304" pitchFamily="18" charset="0"/>
              </a:rPr>
              <a:t> utility function</a:t>
            </a:r>
          </a:p>
        </p:txBody>
      </p:sp>
      <p:sp>
        <p:nvSpPr>
          <p:cNvPr id="533512" name="Line 8"/>
          <p:cNvSpPr>
            <a:spLocks noChangeShapeType="1"/>
          </p:cNvSpPr>
          <p:nvPr/>
        </p:nvSpPr>
        <p:spPr bwMode="auto">
          <a:xfrm flipH="1" flipV="1">
            <a:off x="3840163" y="3116263"/>
            <a:ext cx="998537" cy="307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509"/>
                                        </p:tgtEl>
                                        <p:attrNameLst>
                                          <p:attrName>style.visibility</p:attrName>
                                        </p:attrNameLst>
                                      </p:cBhvr>
                                      <p:to>
                                        <p:strVal val="visible"/>
                                      </p:to>
                                    </p:set>
                                  </p:childTnLst>
                                  <p:subTnLst>
                                    <p:set>
                                      <p:cBhvr override="childStyle">
                                        <p:cTn dur="1" fill="hold" display="0" masterRel="nextClick" afterEffect="1"/>
                                        <p:tgtEl>
                                          <p:spTgt spid="53350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3510"/>
                                        </p:tgtEl>
                                        <p:attrNameLst>
                                          <p:attrName>style.visibility</p:attrName>
                                        </p:attrNameLst>
                                      </p:cBhvr>
                                      <p:to>
                                        <p:strVal val="visible"/>
                                      </p:to>
                                    </p:set>
                                  </p:childTnLst>
                                  <p:subTnLst>
                                    <p:set>
                                      <p:cBhvr override="childStyle">
                                        <p:cTn dur="1" fill="hold" display="0" masterRel="nextClick" afterEffect="1"/>
                                        <p:tgtEl>
                                          <p:spTgt spid="533510"/>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3511"/>
                                        </p:tgtEl>
                                        <p:attrNameLst>
                                          <p:attrName>style.visibility</p:attrName>
                                        </p:attrNameLst>
                                      </p:cBhvr>
                                      <p:to>
                                        <p:strVal val="visible"/>
                                      </p:to>
                                    </p:set>
                                  </p:childTnLst>
                                  <p:subTnLst>
                                    <p:set>
                                      <p:cBhvr override="childStyle">
                                        <p:cTn dur="1" fill="hold" display="0" masterRel="nextClick" afterEffect="1"/>
                                        <p:tgtEl>
                                          <p:spTgt spid="533511"/>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33512"/>
                                        </p:tgtEl>
                                        <p:attrNameLst>
                                          <p:attrName>style.visibility</p:attrName>
                                        </p:attrNameLst>
                                      </p:cBhvr>
                                      <p:to>
                                        <p:strVal val="visible"/>
                                      </p:to>
                                    </p:set>
                                  </p:childTnLst>
                                  <p:subTnLst>
                                    <p:set>
                                      <p:cBhvr override="childStyle">
                                        <p:cTn dur="1" fill="hold" display="0" masterRel="nextClick" afterEffect="1"/>
                                        <p:tgtEl>
                                          <p:spTgt spid="5335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9" grpId="0" animBg="1"/>
      <p:bldP spid="533510" grpId="0" animBg="1"/>
      <p:bldP spid="533511" grpId="0" animBg="1"/>
      <p:bldP spid="5335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CD0CFC6-B0B9-4379-AC1C-CF6D51C49624}" type="slidenum">
              <a:rPr lang="en-US" altLang="zh-CN" sz="1200" smtClean="0"/>
              <a:pPr>
                <a:spcAft>
                  <a:spcPct val="0"/>
                </a:spcAft>
                <a:buClrTx/>
                <a:buFontTx/>
                <a:buNone/>
              </a:pPr>
              <a:t>49</a:t>
            </a:fld>
            <a:endParaRPr lang="en-US" altLang="zh-CN" sz="1200" smtClean="0"/>
          </a:p>
        </p:txBody>
      </p:sp>
      <p:graphicFrame>
        <p:nvGraphicFramePr>
          <p:cNvPr id="61443" name="Object 4"/>
          <p:cNvGraphicFramePr>
            <a:graphicFrameLocks noChangeAspect="1"/>
          </p:cNvGraphicFramePr>
          <p:nvPr/>
        </p:nvGraphicFramePr>
        <p:xfrm>
          <a:off x="0" y="0"/>
          <a:ext cx="7075488" cy="6353175"/>
        </p:xfrm>
        <a:graphic>
          <a:graphicData uri="http://schemas.openxmlformats.org/presentationml/2006/ole">
            <mc:AlternateContent xmlns:mc="http://schemas.openxmlformats.org/markup-compatibility/2006">
              <mc:Choice xmlns:v="urn:schemas-microsoft-com:vml" Requires="v">
                <p:oleObj spid="_x0000_s61447" name="Document" r:id="rId3" imgW="7078146" imgH="6359020" progId="Word.Document.8">
                  <p:embed/>
                </p:oleObj>
              </mc:Choice>
              <mc:Fallback>
                <p:oleObj name="Document" r:id="rId3" imgW="7078146" imgH="635902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635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4533" name="Text Box 5"/>
          <p:cNvSpPr txBox="1">
            <a:spLocks noChangeArrowheads="1"/>
          </p:cNvSpPr>
          <p:nvPr/>
        </p:nvSpPr>
        <p:spPr bwMode="auto">
          <a:xfrm>
            <a:off x="4533900" y="2546350"/>
            <a:ext cx="3609975"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zh-CN" altLang="en-US" sz="1600">
                <a:latin typeface="Times New Roman" panose="02020603050405020304" pitchFamily="18" charset="0"/>
                <a:cs typeface="Times New Roman" panose="02020603050405020304" pitchFamily="18" charset="0"/>
              </a:rPr>
              <a:t>能写：</a:t>
            </a:r>
            <a:r>
              <a:rPr lang="en-US" altLang="zh-CN" sz="1600">
                <a:solidFill>
                  <a:srgbClr val="FF3300"/>
                </a:solidFill>
                <a:cs typeface="Times New Roman" panose="02020603050405020304" pitchFamily="18" charset="0"/>
              </a:rPr>
              <a:t>s. totalAnnualSales()</a:t>
            </a:r>
            <a:r>
              <a:rPr lang="en-US" altLang="zh-CN" sz="1600">
                <a:cs typeface="Times New Roman" panose="02020603050405020304" pitchFamily="18" charset="0"/>
              </a:rPr>
              <a:t> </a:t>
            </a:r>
            <a:r>
              <a:rPr lang="zh-CN" altLang="en-US" sz="1600">
                <a:cs typeface="Times New Roman" panose="02020603050405020304" pitchFamily="18" charset="0"/>
              </a:rPr>
              <a:t>吗？</a:t>
            </a:r>
          </a:p>
        </p:txBody>
      </p:sp>
      <p:sp>
        <p:nvSpPr>
          <p:cNvPr id="534534" name="Line 6"/>
          <p:cNvSpPr>
            <a:spLocks noChangeShapeType="1"/>
          </p:cNvSpPr>
          <p:nvPr/>
        </p:nvSpPr>
        <p:spPr bwMode="auto">
          <a:xfrm flipH="1">
            <a:off x="3581400" y="2738438"/>
            <a:ext cx="952500" cy="309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3"/>
                                        </p:tgtEl>
                                        <p:attrNameLst>
                                          <p:attrName>style.visibility</p:attrName>
                                        </p:attrNameLst>
                                      </p:cBhvr>
                                      <p:to>
                                        <p:strVal val="visible"/>
                                      </p:to>
                                    </p:set>
                                  </p:childTnLst>
                                  <p:subTnLst>
                                    <p:set>
                                      <p:cBhvr override="childStyle">
                                        <p:cTn dur="1" fill="hold" display="0" masterRel="nextClick" afterEffect="1"/>
                                        <p:tgtEl>
                                          <p:spTgt spid="53453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34534"/>
                                        </p:tgtEl>
                                        <p:attrNameLst>
                                          <p:attrName>style.visibility</p:attrName>
                                        </p:attrNameLst>
                                      </p:cBhvr>
                                      <p:to>
                                        <p:strVal val="visible"/>
                                      </p:to>
                                    </p:set>
                                  </p:childTnLst>
                                  <p:subTnLst>
                                    <p:set>
                                      <p:cBhvr override="childStyle">
                                        <p:cTn dur="1" fill="hold" display="0" masterRel="nextClick" afterEffect="1"/>
                                        <p:tgtEl>
                                          <p:spTgt spid="5345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3" grpId="0" animBg="1"/>
      <p:bldP spid="5345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B6AE24B-0543-45F2-8E61-D0324408D5CC}" type="slidenum">
              <a:rPr lang="en-US" altLang="zh-CN" sz="1200" smtClean="0"/>
              <a:pPr>
                <a:spcAft>
                  <a:spcPct val="0"/>
                </a:spcAft>
                <a:buClrTx/>
                <a:buFontTx/>
                <a:buNone/>
              </a:pPr>
              <a:t>5</a:t>
            </a:fld>
            <a:endParaRPr lang="en-US" altLang="zh-CN" sz="1200" smtClean="0"/>
          </a:p>
        </p:txBody>
      </p:sp>
      <p:graphicFrame>
        <p:nvGraphicFramePr>
          <p:cNvPr id="9219" name="Object 2"/>
          <p:cNvGraphicFramePr>
            <a:graphicFrameLocks noChangeAspect="1"/>
          </p:cNvGraphicFramePr>
          <p:nvPr>
            <p:extLst>
              <p:ext uri="{D42A27DB-BD31-4B8C-83A1-F6EECF244321}">
                <p14:modId xmlns:p14="http://schemas.microsoft.com/office/powerpoint/2010/main" val="3337753663"/>
              </p:ext>
            </p:extLst>
          </p:nvPr>
        </p:nvGraphicFramePr>
        <p:xfrm>
          <a:off x="0" y="0"/>
          <a:ext cx="9144000" cy="2057400"/>
        </p:xfrm>
        <a:graphic>
          <a:graphicData uri="http://schemas.openxmlformats.org/presentationml/2006/ole">
            <mc:AlternateContent xmlns:mc="http://schemas.openxmlformats.org/markup-compatibility/2006">
              <mc:Choice xmlns:v="urn:schemas-microsoft-com:vml" Requires="v">
                <p:oleObj spid="_x0000_s9223" name="文档" r:id="rId3" imgW="7087387" imgH="981325" progId="Word.Document.8">
                  <p:embed/>
                </p:oleObj>
              </mc:Choice>
              <mc:Fallback>
                <p:oleObj name="文档" r:id="rId3" imgW="7087387" imgH="98132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057400"/>
                      </a:xfrm>
                      <a:prstGeom prst="rect">
                        <a:avLst/>
                      </a:prstGeom>
                      <a:noFill/>
                      <a:ln>
                        <a:noFill/>
                      </a:ln>
                      <a:effectLst/>
                    </p:spPr>
                  </p:pic>
                </p:oleObj>
              </mc:Fallback>
            </mc:AlternateContent>
          </a:graphicData>
        </a:graphic>
      </p:graphicFrame>
      <p:sp>
        <p:nvSpPr>
          <p:cNvPr id="9220" name="Rectangle 4"/>
          <p:cNvSpPr>
            <a:spLocks noChangeArrowheads="1"/>
          </p:cNvSpPr>
          <p:nvPr/>
        </p:nvSpPr>
        <p:spPr bwMode="auto">
          <a:xfrm>
            <a:off x="0" y="0"/>
            <a:ext cx="5943600" cy="1828800"/>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sp>
        <p:nvSpPr>
          <p:cNvPr id="9221" name="Rectangle 5"/>
          <p:cNvSpPr>
            <a:spLocks noChangeArrowheads="1"/>
          </p:cNvSpPr>
          <p:nvPr/>
        </p:nvSpPr>
        <p:spPr bwMode="auto">
          <a:xfrm>
            <a:off x="304800" y="2438400"/>
            <a:ext cx="8763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228600" indent="-22860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25000"/>
              </a:spcAft>
              <a:buClr>
                <a:schemeClr val="tx1"/>
              </a:buClr>
            </a:pPr>
            <a:r>
              <a:rPr lang="zh-CN" altLang="en-US" sz="2000" b="1" dirty="0"/>
              <a:t>建立大程序时，其他定义和声明也放在头文件中。上述预处理指令使得如果发现已经定义了</a:t>
            </a:r>
            <a:r>
              <a:rPr lang="en-US" altLang="zh-CN" sz="2000" b="1" dirty="0"/>
              <a:t>TIME_H</a:t>
            </a:r>
            <a:r>
              <a:rPr lang="zh-CN" altLang="en-US" sz="2000" b="1" dirty="0"/>
              <a:t>名字时，就不再包含</a:t>
            </a:r>
            <a:r>
              <a:rPr lang="en-US" altLang="zh-CN" sz="2000" b="1" dirty="0"/>
              <a:t>#</a:t>
            </a:r>
            <a:r>
              <a:rPr lang="en-US" altLang="zh-CN" sz="2000" b="1" dirty="0" err="1"/>
              <a:t>ifndef</a:t>
            </a:r>
            <a:r>
              <a:rPr lang="zh-CN" altLang="en-US" sz="2000" b="1" dirty="0"/>
              <a:t>和</a:t>
            </a:r>
            <a:r>
              <a:rPr lang="en-US" altLang="zh-CN" sz="2000" b="1" dirty="0"/>
              <a:t>#</a:t>
            </a:r>
            <a:r>
              <a:rPr lang="en-US" altLang="zh-CN" sz="2000" b="1" dirty="0" err="1"/>
              <a:t>endif</a:t>
            </a:r>
            <a:r>
              <a:rPr lang="zh-CN" altLang="en-US" sz="2000" b="1" dirty="0"/>
              <a:t>之间的代码。如果文件中原先没有包含头文件，则</a:t>
            </a:r>
            <a:r>
              <a:rPr lang="en-US" altLang="zh-CN" sz="2000" b="1" dirty="0"/>
              <a:t>TIME_H</a:t>
            </a:r>
            <a:r>
              <a:rPr lang="zh-CN" altLang="en-US" sz="2000" b="1" dirty="0"/>
              <a:t>名字显然也没有被定义过，就继续执行下面的定义。</a:t>
            </a:r>
          </a:p>
          <a:p>
            <a:pPr eaLnBrk="1" hangingPunct="1">
              <a:spcAft>
                <a:spcPct val="25000"/>
              </a:spcAft>
              <a:buClr>
                <a:schemeClr val="tx1"/>
              </a:buClr>
            </a:pPr>
            <a:r>
              <a:rPr lang="zh-CN" altLang="en-US" sz="2000" b="1" dirty="0"/>
              <a:t>多次包含头文件语句通常发生在大程序中，有时头文件</a:t>
            </a:r>
            <a:r>
              <a:rPr lang="en-US" altLang="zh-CN" sz="2000" b="1" dirty="0"/>
              <a:t>A</a:t>
            </a:r>
            <a:r>
              <a:rPr lang="zh-CN" altLang="en-US" sz="2000" b="1" dirty="0"/>
              <a:t>本身已经包含其他头文件</a:t>
            </a:r>
            <a:r>
              <a:rPr lang="en-US" altLang="zh-CN" sz="2000" b="1" dirty="0"/>
              <a:t>B</a:t>
            </a:r>
            <a:r>
              <a:rPr lang="zh-CN" altLang="en-US" sz="2000" b="1" dirty="0"/>
              <a:t>、</a:t>
            </a:r>
            <a:r>
              <a:rPr lang="en-US" altLang="zh-CN" sz="2000" b="1" dirty="0"/>
              <a:t>C</a:t>
            </a:r>
            <a:r>
              <a:rPr lang="zh-CN" altLang="en-US" sz="2000" b="1" dirty="0"/>
              <a:t>等，则定义</a:t>
            </a:r>
            <a:r>
              <a:rPr lang="en-US" altLang="zh-CN" sz="2000" b="1" dirty="0"/>
              <a:t>A</a:t>
            </a:r>
            <a:r>
              <a:rPr lang="zh-CN" altLang="en-US" sz="2000" b="1" dirty="0"/>
              <a:t>后，</a:t>
            </a:r>
            <a:r>
              <a:rPr lang="en-US" altLang="zh-CN" sz="2000" b="1" dirty="0"/>
              <a:t>B</a:t>
            </a:r>
            <a:r>
              <a:rPr lang="zh-CN" altLang="en-US" sz="2000" b="1" dirty="0"/>
              <a:t>与</a:t>
            </a:r>
            <a:r>
              <a:rPr lang="en-US" altLang="zh-CN" sz="2000" b="1" dirty="0"/>
              <a:t>C</a:t>
            </a:r>
            <a:r>
              <a:rPr lang="zh-CN" altLang="en-US" sz="2000" b="1" dirty="0"/>
              <a:t>就不需要再次定义。</a:t>
            </a:r>
          </a:p>
          <a:p>
            <a:pPr eaLnBrk="1" hangingPunct="1">
              <a:spcAft>
                <a:spcPct val="25000"/>
              </a:spcAft>
              <a:buClr>
                <a:schemeClr val="tx1"/>
              </a:buClr>
            </a:pPr>
            <a:r>
              <a:rPr lang="zh-CN" altLang="en-US" sz="2000" b="1" dirty="0">
                <a:solidFill>
                  <a:srgbClr val="FF0000"/>
                </a:solidFill>
              </a:rPr>
              <a:t>注意：预处理指令中符号化常量名使用的一般规则是：</a:t>
            </a:r>
          </a:p>
          <a:p>
            <a:pPr lvl="1" eaLnBrk="1" hangingPunct="1">
              <a:spcAft>
                <a:spcPct val="25000"/>
              </a:spcAft>
              <a:buClr>
                <a:schemeClr val="tx1"/>
              </a:buClr>
            </a:pPr>
            <a:r>
              <a:rPr lang="zh-CN" altLang="en-US" sz="2000" b="1" dirty="0">
                <a:solidFill>
                  <a:srgbClr val="FF0000"/>
                </a:solidFill>
              </a:rPr>
              <a:t>头文件名用大写形式</a:t>
            </a:r>
          </a:p>
          <a:p>
            <a:pPr lvl="1" eaLnBrk="1" hangingPunct="1">
              <a:spcAft>
                <a:spcPct val="25000"/>
              </a:spcAft>
              <a:buClr>
                <a:schemeClr val="tx1"/>
              </a:buClr>
            </a:pPr>
            <a:r>
              <a:rPr lang="zh-CN" altLang="en-US" sz="2000" b="1" dirty="0">
                <a:solidFill>
                  <a:srgbClr val="FF0000"/>
                </a:solidFill>
              </a:rPr>
              <a:t>头文件名中圆点</a:t>
            </a:r>
            <a:r>
              <a:rPr lang="en-US" altLang="zh-CN" sz="2000" b="1" dirty="0">
                <a:solidFill>
                  <a:srgbClr val="FF0000"/>
                </a:solidFill>
              </a:rPr>
              <a:t>(</a:t>
            </a:r>
            <a:r>
              <a:rPr lang="zh-CN" altLang="en-US" sz="2000" b="1" dirty="0">
                <a:solidFill>
                  <a:srgbClr val="FF0000"/>
                </a:solidFill>
              </a:rPr>
              <a:t>．</a:t>
            </a:r>
            <a:r>
              <a:rPr lang="en-US" altLang="zh-CN" sz="2000" b="1" dirty="0">
                <a:solidFill>
                  <a:srgbClr val="FF0000"/>
                </a:solidFill>
              </a:rPr>
              <a:t>)</a:t>
            </a:r>
            <a:r>
              <a:rPr lang="zh-CN" altLang="en-US" sz="2000" b="1" dirty="0">
                <a:solidFill>
                  <a:srgbClr val="FF0000"/>
                </a:solidFill>
              </a:rPr>
              <a:t>换成下划线。</a:t>
            </a:r>
            <a:br>
              <a:rPr lang="zh-CN" altLang="en-US" sz="2000" b="1" dirty="0">
                <a:solidFill>
                  <a:srgbClr val="FF0000"/>
                </a:solidFill>
              </a:rPr>
            </a:br>
            <a:endParaRPr lang="zh-CN" altLang="en-US" sz="2000" b="1" dirty="0">
              <a:solidFill>
                <a:srgbClr val="FF0000"/>
              </a:solidFill>
            </a:endParaRPr>
          </a:p>
        </p:txBody>
      </p:sp>
    </p:spTree>
  </p:cSld>
  <p:clrMapOvr>
    <a:masterClrMapping/>
  </p:clrMapOvr>
  <p:transition spd="slow">
    <p:pull dir="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B3C8A49-640E-4965-8344-A46CB57C0223}" type="slidenum">
              <a:rPr lang="en-US" altLang="zh-CN" sz="1200" smtClean="0"/>
              <a:pPr>
                <a:spcAft>
                  <a:spcPct val="0"/>
                </a:spcAft>
                <a:buClrTx/>
                <a:buFontTx/>
                <a:buNone/>
              </a:pPr>
              <a:t>50</a:t>
            </a:fld>
            <a:endParaRPr lang="en-US" altLang="zh-CN" sz="1200" smtClean="0"/>
          </a:p>
        </p:txBody>
      </p:sp>
      <p:sp>
        <p:nvSpPr>
          <p:cNvPr id="624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Constructors with Default Arguments</a:t>
            </a:r>
          </a:p>
        </p:txBody>
      </p:sp>
      <p:sp>
        <p:nvSpPr>
          <p:cNvPr id="62468" name="Rectangle 3"/>
          <p:cNvSpPr>
            <a:spLocks noGrp="1" noChangeArrowheads="1"/>
          </p:cNvSpPr>
          <p:nvPr>
            <p:ph type="body" idx="1"/>
          </p:nvPr>
        </p:nvSpPr>
        <p:spPr>
          <a:xfrm>
            <a:off x="152400" y="1646238"/>
            <a:ext cx="8839200" cy="3992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构造函数可以声明默认参数</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构造函数作用：对数据成员初始化</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所有参数均为默认参数的构造函数称为</a:t>
            </a:r>
            <a:r>
              <a:rPr lang="zh-CN" altLang="en-US" sz="3100" b="1" smtClean="0">
                <a:solidFill>
                  <a:srgbClr val="FF3300"/>
                </a:solidFill>
                <a:latin typeface="Arial Narrow" panose="020B0606020202030204" pitchFamily="34" charset="0"/>
                <a:ea typeface="楷体_GB2312" pitchFamily="49" charset="-122"/>
              </a:rPr>
              <a:t>默认构造函数</a:t>
            </a:r>
          </a:p>
          <a:p>
            <a:pPr lvl="2" eaLnBrk="1" hangingPunct="1">
              <a:lnSpc>
                <a:spcPct val="120000"/>
              </a:lnSpc>
            </a:pPr>
            <a:r>
              <a:rPr lang="zh-CN" altLang="en-US" sz="3200" b="1" smtClean="0">
                <a:latin typeface="Arial Narrow" panose="020B0606020202030204" pitchFamily="34" charset="0"/>
                <a:ea typeface="楷体_GB2312" pitchFamily="49" charset="-122"/>
              </a:rPr>
              <a:t>可以不加参数调用</a:t>
            </a:r>
          </a:p>
          <a:p>
            <a:pPr lvl="2" eaLnBrk="1" hangingPunct="1">
              <a:lnSpc>
                <a:spcPct val="120000"/>
              </a:lnSpc>
            </a:pPr>
            <a:r>
              <a:rPr lang="zh-CN" altLang="en-US" sz="3200" b="1" smtClean="0">
                <a:latin typeface="Arial Narrow" panose="020B0606020202030204" pitchFamily="34" charset="0"/>
                <a:ea typeface="楷体_GB2312" pitchFamily="49" charset="-122"/>
              </a:rPr>
              <a:t>一个类最多有一个默认构造函数</a:t>
            </a:r>
          </a:p>
        </p:txBody>
      </p:sp>
    </p:spTree>
  </p:cSld>
  <p:clrMapOvr>
    <a:masterClrMapping/>
  </p:clrMapOvr>
  <p:transition spd="slow">
    <p:pull dir="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FD7323E-3085-4A27-955B-21AACFC91E91}" type="slidenum">
              <a:rPr lang="en-US" altLang="zh-CN" sz="1200" smtClean="0"/>
              <a:pPr>
                <a:spcAft>
                  <a:spcPct val="0"/>
                </a:spcAft>
                <a:buClrTx/>
                <a:buFontTx/>
                <a:buNone/>
              </a:pPr>
              <a:t>51</a:t>
            </a:fld>
            <a:endParaRPr lang="en-US" altLang="zh-CN" sz="1200" smtClean="0"/>
          </a:p>
        </p:txBody>
      </p:sp>
      <p:sp>
        <p:nvSpPr>
          <p:cNvPr id="535554" name="Text Box 2"/>
          <p:cNvSpPr txBox="1">
            <a:spLocks noChangeArrowheads="1"/>
          </p:cNvSpPr>
          <p:nvPr/>
        </p:nvSpPr>
        <p:spPr bwMode="auto">
          <a:xfrm>
            <a:off x="685800" y="1066800"/>
            <a:ext cx="76739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4675" indent="-574675">
              <a:spcAft>
                <a:spcPct val="0"/>
              </a:spcAft>
              <a:defRPr>
                <a:solidFill>
                  <a:schemeClr val="tx1"/>
                </a:solidFill>
                <a:latin typeface="Arial" panose="020B0604020202020204" pitchFamily="34" charset="0"/>
                <a:ea typeface="宋体" panose="02010600030101010101" pitchFamily="2" charset="-122"/>
              </a:defRPr>
            </a:lvl1pPr>
            <a:lvl2pPr marL="1044575">
              <a:spcAft>
                <a:spcPct val="0"/>
              </a:spcAft>
              <a:defRPr>
                <a:solidFill>
                  <a:schemeClr val="tx1"/>
                </a:solidFill>
                <a:latin typeface="Arial" panose="020B0604020202020204" pitchFamily="34" charset="0"/>
                <a:ea typeface="宋体" panose="02010600030101010101" pitchFamily="2" charset="-122"/>
              </a:defRPr>
            </a:lvl2pPr>
            <a:lvl3pPr marL="1235075">
              <a:spcAft>
                <a:spcPct val="0"/>
              </a:spcAft>
              <a:defRPr>
                <a:solidFill>
                  <a:schemeClr val="tx1"/>
                </a:solidFill>
                <a:latin typeface="Arial" panose="020B0604020202020204" pitchFamily="34" charset="0"/>
                <a:ea typeface="宋体" panose="02010600030101010101" pitchFamily="2" charset="-122"/>
              </a:defRPr>
            </a:lvl3pPr>
            <a:lvl4pPr marL="1425575">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defRPr/>
            </a:pPr>
            <a:r>
              <a:rPr kumimoji="1" lang="en-US" altLang="zh-CN" sz="2800" b="1" smtClean="0">
                <a:solidFill>
                  <a:schemeClr val="hlink"/>
                </a:solidFill>
                <a:effectLst>
                  <a:outerShdw blurRad="38100" dist="38100" dir="2700000" algn="tl">
                    <a:srgbClr val="C0C0C0"/>
                  </a:outerShdw>
                </a:effectLst>
                <a:latin typeface="楷体_GB2312" pitchFamily="49" charset="-122"/>
                <a:ea typeface="楷体_GB2312" pitchFamily="49" charset="-122"/>
              </a:rPr>
              <a:t>1. </a:t>
            </a:r>
            <a:r>
              <a:rPr kumimoji="1" lang="zh-CN" altLang="en-US" sz="2800" b="1" smtClean="0">
                <a:solidFill>
                  <a:schemeClr val="hlink"/>
                </a:solidFill>
                <a:effectLst>
                  <a:outerShdw blurRad="38100" dist="38100" dir="2700000" algn="tl">
                    <a:srgbClr val="C0C0C0"/>
                  </a:outerShdw>
                </a:effectLst>
                <a:latin typeface="楷体_GB2312" pitchFamily="49" charset="-122"/>
                <a:ea typeface="楷体_GB2312" pitchFamily="49" charset="-122"/>
              </a:rPr>
              <a:t>在</a:t>
            </a:r>
            <a:r>
              <a:rPr kumimoji="1" lang="en-US" altLang="zh-CN" sz="2800" b="1" smtClean="0">
                <a:solidFill>
                  <a:schemeClr val="hlink"/>
                </a:solidFill>
                <a:effectLst>
                  <a:outerShdw blurRad="38100" dist="38100" dir="2700000" algn="tl">
                    <a:srgbClr val="C0C0C0"/>
                  </a:outerShdw>
                </a:effectLst>
                <a:latin typeface="楷体_GB2312" pitchFamily="49" charset="-122"/>
                <a:ea typeface="楷体_GB2312" pitchFamily="49" charset="-122"/>
              </a:rPr>
              <a:t>C++</a:t>
            </a:r>
            <a:r>
              <a:rPr kumimoji="1" lang="zh-CN" altLang="en-US" sz="2800" b="1" smtClean="0">
                <a:solidFill>
                  <a:schemeClr val="hlink"/>
                </a:solidFill>
                <a:effectLst>
                  <a:outerShdw blurRad="38100" dist="38100" dir="2700000" algn="tl">
                    <a:srgbClr val="C0C0C0"/>
                  </a:outerShdw>
                </a:effectLst>
                <a:latin typeface="楷体_GB2312" pitchFamily="49" charset="-122"/>
                <a:ea typeface="楷体_GB2312" pitchFamily="49" charset="-122"/>
              </a:rPr>
              <a:t>中，允许在函数的声明或定义时给一个或多个参数指定默认值。但是要求在一个指定了默认值的参数的右边，不能出现没有指定默认值的参数。</a:t>
            </a:r>
          </a:p>
        </p:txBody>
      </p:sp>
    </p:spTree>
  </p:cSld>
  <p:clrMapOvr>
    <a:masterClrMapping/>
  </p:clrMapOvr>
  <p:transition spd="slow">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6065581-5AD0-45CA-8D31-E75F44F0F916}" type="slidenum">
              <a:rPr lang="en-US" altLang="zh-CN" sz="1200" smtClean="0"/>
              <a:pPr>
                <a:spcAft>
                  <a:spcPct val="0"/>
                </a:spcAft>
                <a:buClrTx/>
                <a:buFontTx/>
                <a:buNone/>
              </a:pPr>
              <a:t>52</a:t>
            </a:fld>
            <a:endParaRPr lang="en-US" altLang="zh-CN" sz="1200" smtClean="0"/>
          </a:p>
        </p:txBody>
      </p:sp>
      <p:sp>
        <p:nvSpPr>
          <p:cNvPr id="536578" name="Text Box 2"/>
          <p:cNvSpPr txBox="1">
            <a:spLocks noChangeArrowheads="1"/>
          </p:cNvSpPr>
          <p:nvPr/>
        </p:nvSpPr>
        <p:spPr bwMode="auto">
          <a:xfrm>
            <a:off x="476250" y="1327150"/>
            <a:ext cx="8001000" cy="299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4675" indent="-574675">
              <a:spcAft>
                <a:spcPct val="0"/>
              </a:spcAft>
              <a:defRPr>
                <a:solidFill>
                  <a:schemeClr val="tx1"/>
                </a:solidFill>
                <a:latin typeface="Arial" panose="020B0604020202020204" pitchFamily="34" charset="0"/>
                <a:ea typeface="宋体" panose="02010600030101010101" pitchFamily="2" charset="-122"/>
              </a:defRPr>
            </a:lvl1pPr>
            <a:lvl2pPr marL="1044575">
              <a:spcAft>
                <a:spcPct val="0"/>
              </a:spcAft>
              <a:defRPr>
                <a:solidFill>
                  <a:schemeClr val="tx1"/>
                </a:solidFill>
                <a:latin typeface="Arial" panose="020B0604020202020204" pitchFamily="34" charset="0"/>
                <a:ea typeface="宋体" panose="02010600030101010101" pitchFamily="2" charset="-122"/>
              </a:defRPr>
            </a:lvl2pPr>
            <a:lvl3pPr marL="1235075">
              <a:spcAft>
                <a:spcPct val="0"/>
              </a:spcAft>
              <a:defRPr>
                <a:solidFill>
                  <a:schemeClr val="tx1"/>
                </a:solidFill>
                <a:latin typeface="Arial" panose="020B0604020202020204" pitchFamily="34" charset="0"/>
                <a:ea typeface="宋体" panose="02010600030101010101" pitchFamily="2" charset="-122"/>
              </a:defRPr>
            </a:lvl3pPr>
            <a:lvl4pPr marL="1425575">
              <a:spcAft>
                <a:spcPct val="0"/>
              </a:spcAft>
              <a:defRPr>
                <a:solidFill>
                  <a:schemeClr val="tx1"/>
                </a:solidFill>
                <a:latin typeface="Arial" panose="020B0604020202020204" pitchFamily="34" charset="0"/>
                <a:ea typeface="宋体" panose="02010600030101010101" pitchFamily="2" charset="-122"/>
              </a:defRPr>
            </a:lvl4pPr>
            <a:lvl5pPr>
              <a:spcAft>
                <a:spcPct val="0"/>
              </a:spcAf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70000"/>
              </a:lnSpc>
              <a:spcBef>
                <a:spcPct val="50000"/>
              </a:spcBef>
              <a:defRPr/>
            </a:pPr>
            <a:r>
              <a:rPr kumimoji="1" lang="en-US" altLang="zh-CN" sz="2800" b="1" smtClean="0">
                <a:solidFill>
                  <a:schemeClr val="hlink"/>
                </a:solidFill>
                <a:effectLst>
                  <a:outerShdw blurRad="38100" dist="38100" dir="2700000" algn="tl">
                    <a:srgbClr val="C0C0C0"/>
                  </a:outerShdw>
                </a:effectLst>
                <a:latin typeface="楷体_GB2312" pitchFamily="49" charset="-122"/>
                <a:ea typeface="楷体_GB2312" pitchFamily="49" charset="-122"/>
              </a:rPr>
              <a:t>2. </a:t>
            </a:r>
            <a:r>
              <a:rPr kumimoji="1" lang="zh-CN" altLang="en-US" sz="2800" b="1" smtClean="0">
                <a:solidFill>
                  <a:schemeClr val="hlink"/>
                </a:solidFill>
                <a:effectLst>
                  <a:outerShdw blurRad="38100" dist="38100" dir="2700000" algn="tl">
                    <a:srgbClr val="C0C0C0"/>
                  </a:outerShdw>
                </a:effectLst>
                <a:latin typeface="楷体_GB2312" pitchFamily="49" charset="-122"/>
                <a:ea typeface="楷体_GB2312" pitchFamily="49" charset="-122"/>
              </a:rPr>
              <a:t>函数调用时，编译器按从左至右的顺序将实参与形参结合，当实参的数目不足时，编译器将按同样的顺序用说明中或定义中的默认值来补足所缺少的实参。 </a:t>
            </a:r>
          </a:p>
        </p:txBody>
      </p:sp>
    </p:spTree>
  </p:cSld>
  <p:clrMapOvr>
    <a:masterClrMapping/>
  </p:clrMapOvr>
  <p:transition spd="slow">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0123C13-830A-4B89-B287-A2B3EEAB0104}" type="slidenum">
              <a:rPr lang="en-US" altLang="zh-CN" sz="1200" smtClean="0"/>
              <a:pPr>
                <a:spcAft>
                  <a:spcPct val="0"/>
                </a:spcAft>
                <a:buClrTx/>
                <a:buFontTx/>
                <a:buNone/>
              </a:pPr>
              <a:t>53</a:t>
            </a:fld>
            <a:endParaRPr lang="en-US" altLang="zh-CN" sz="1200" smtClean="0"/>
          </a:p>
        </p:txBody>
      </p:sp>
      <p:sp>
        <p:nvSpPr>
          <p:cNvPr id="65539" name="Text Box 2"/>
          <p:cNvSpPr txBox="1">
            <a:spLocks noChangeArrowheads="1"/>
          </p:cNvSpPr>
          <p:nvPr/>
        </p:nvSpPr>
        <p:spPr bwMode="auto">
          <a:xfrm>
            <a:off x="152400" y="1295400"/>
            <a:ext cx="87661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None/>
            </a:pPr>
            <a:r>
              <a:rPr kumimoji="1" lang="en-US" altLang="zh-CN" b="1"/>
              <a:t>#include &lt;iostream&gt;</a:t>
            </a:r>
          </a:p>
          <a:p>
            <a:pPr eaLnBrk="1" hangingPunct="1">
              <a:buFont typeface="Wingdings 2" panose="05020102010507070707" pitchFamily="18" charset="2"/>
              <a:buNone/>
            </a:pPr>
            <a:r>
              <a:rPr kumimoji="1" lang="en-US" altLang="zh-CN" b="1"/>
              <a:t>using namespace std;</a:t>
            </a:r>
          </a:p>
          <a:p>
            <a:pPr eaLnBrk="1" hangingPunct="1">
              <a:buFont typeface="Wingdings 2" panose="05020102010507070707" pitchFamily="18" charset="2"/>
              <a:buNone/>
            </a:pPr>
            <a:r>
              <a:rPr kumimoji="1" lang="en-US" altLang="zh-CN" b="1">
                <a:solidFill>
                  <a:schemeClr val="hlink"/>
                </a:solidFill>
              </a:rPr>
              <a:t>void fun (int a=1, int b=3, int c=5)</a:t>
            </a:r>
          </a:p>
          <a:p>
            <a:pPr eaLnBrk="1" hangingPunct="1">
              <a:buFont typeface="Wingdings 2" panose="05020102010507070707" pitchFamily="18" charset="2"/>
              <a:buNone/>
            </a:pPr>
            <a:r>
              <a:rPr kumimoji="1" lang="en-US" altLang="zh-CN" b="1">
                <a:solidFill>
                  <a:schemeClr val="hlink"/>
                </a:solidFill>
              </a:rPr>
              <a:t>  {  cout &lt;&lt;"a=" &lt;&lt;</a:t>
            </a:r>
            <a:r>
              <a:rPr kumimoji="1" lang="en-US" altLang="zh-CN" b="1">
                <a:solidFill>
                  <a:srgbClr val="FF3300"/>
                </a:solidFill>
              </a:rPr>
              <a:t>a</a:t>
            </a:r>
            <a:r>
              <a:rPr kumimoji="1" lang="en-US" altLang="zh-CN" b="1">
                <a:solidFill>
                  <a:schemeClr val="hlink"/>
                </a:solidFill>
              </a:rPr>
              <a:t>&lt;&lt; ", b=" &lt;&lt; </a:t>
            </a:r>
            <a:r>
              <a:rPr kumimoji="1" lang="en-US" altLang="zh-CN" b="1">
                <a:solidFill>
                  <a:srgbClr val="FF3300"/>
                </a:solidFill>
              </a:rPr>
              <a:t>b</a:t>
            </a:r>
            <a:r>
              <a:rPr kumimoji="1" lang="en-US" altLang="zh-CN" b="1">
                <a:solidFill>
                  <a:schemeClr val="hlink"/>
                </a:solidFill>
              </a:rPr>
              <a:t> &lt;&lt;", c=" &lt;&lt; </a:t>
            </a:r>
            <a:r>
              <a:rPr kumimoji="1" lang="en-US" altLang="zh-CN" b="1">
                <a:solidFill>
                  <a:srgbClr val="FF3300"/>
                </a:solidFill>
              </a:rPr>
              <a:t>c</a:t>
            </a:r>
            <a:r>
              <a:rPr kumimoji="1" lang="en-US" altLang="zh-CN" b="1">
                <a:solidFill>
                  <a:schemeClr val="hlink"/>
                </a:solidFill>
              </a:rPr>
              <a:t> &lt;&lt; endl;  }</a:t>
            </a:r>
          </a:p>
          <a:p>
            <a:pPr eaLnBrk="1" hangingPunct="1">
              <a:buFont typeface="Wingdings 2" panose="05020102010507070707" pitchFamily="18" charset="2"/>
              <a:buNone/>
            </a:pPr>
            <a:r>
              <a:rPr kumimoji="1" lang="en-US" altLang="zh-CN" b="1">
                <a:solidFill>
                  <a:srgbClr val="FF3300"/>
                </a:solidFill>
              </a:rPr>
              <a:t>int main( )</a:t>
            </a:r>
          </a:p>
          <a:p>
            <a:pPr eaLnBrk="1" hangingPunct="1">
              <a:buFont typeface="Wingdings 2" panose="05020102010507070707" pitchFamily="18" charset="2"/>
              <a:buNone/>
            </a:pPr>
            <a:r>
              <a:rPr kumimoji="1" lang="en-US" altLang="zh-CN" b="1">
                <a:solidFill>
                  <a:srgbClr val="FF3300"/>
                </a:solidFill>
              </a:rPr>
              <a:t> {    fun( );</a:t>
            </a:r>
          </a:p>
          <a:p>
            <a:pPr eaLnBrk="1" hangingPunct="1">
              <a:buFont typeface="Wingdings 2" panose="05020102010507070707" pitchFamily="18" charset="2"/>
              <a:buNone/>
            </a:pPr>
            <a:r>
              <a:rPr kumimoji="1" lang="en-US" altLang="zh-CN" b="1">
                <a:solidFill>
                  <a:srgbClr val="FF3300"/>
                </a:solidFill>
              </a:rPr>
              <a:t>       fun(7);</a:t>
            </a:r>
          </a:p>
          <a:p>
            <a:pPr eaLnBrk="1" hangingPunct="1">
              <a:buFont typeface="Wingdings 2" panose="05020102010507070707" pitchFamily="18" charset="2"/>
              <a:buNone/>
            </a:pPr>
            <a:r>
              <a:rPr kumimoji="1" lang="en-US" altLang="zh-CN" b="1">
                <a:solidFill>
                  <a:srgbClr val="FF3300"/>
                </a:solidFill>
              </a:rPr>
              <a:t>       fun(7,9);</a:t>
            </a:r>
          </a:p>
          <a:p>
            <a:pPr eaLnBrk="1" hangingPunct="1">
              <a:buFont typeface="Wingdings 2" panose="05020102010507070707" pitchFamily="18" charset="2"/>
              <a:buNone/>
            </a:pPr>
            <a:r>
              <a:rPr kumimoji="1" lang="en-US" altLang="zh-CN" b="1">
                <a:solidFill>
                  <a:srgbClr val="FF3300"/>
                </a:solidFill>
              </a:rPr>
              <a:t>       fun(7,9,11);  </a:t>
            </a:r>
          </a:p>
          <a:p>
            <a:pPr eaLnBrk="1" hangingPunct="1">
              <a:buFont typeface="Wingdings 2" panose="05020102010507070707" pitchFamily="18" charset="2"/>
              <a:buNone/>
            </a:pPr>
            <a:r>
              <a:rPr kumimoji="1" lang="en-US" altLang="zh-CN" b="1">
                <a:solidFill>
                  <a:srgbClr val="FF3300"/>
                </a:solidFill>
              </a:rPr>
              <a:t>} </a:t>
            </a:r>
            <a:endParaRPr kumimoji="1" lang="en-US" altLang="zh-CN" sz="2800" b="1">
              <a:solidFill>
                <a:srgbClr val="FF3300"/>
              </a:solidFill>
              <a:latin typeface="Times New Roman" panose="02020603050405020304" pitchFamily="18" charset="0"/>
            </a:endParaRPr>
          </a:p>
        </p:txBody>
      </p:sp>
      <p:sp>
        <p:nvSpPr>
          <p:cNvPr id="65540" name="Text Box 3"/>
          <p:cNvSpPr txBox="1">
            <a:spLocks noChangeArrowheads="1"/>
          </p:cNvSpPr>
          <p:nvPr/>
        </p:nvSpPr>
        <p:spPr bwMode="auto">
          <a:xfrm>
            <a:off x="228600" y="685800"/>
            <a:ext cx="51593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55650" indent="-7556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10000"/>
              </a:lnSpc>
              <a:spcBef>
                <a:spcPct val="50000"/>
              </a:spcBef>
              <a:spcAft>
                <a:spcPct val="0"/>
              </a:spcAft>
              <a:buClrTx/>
              <a:buFontTx/>
              <a:buNone/>
            </a:pPr>
            <a:r>
              <a:rPr kumimoji="1" lang="zh-CN" altLang="en-US" sz="2800" b="1">
                <a:latin typeface="Times New Roman" panose="02020603050405020304" pitchFamily="18" charset="0"/>
              </a:rPr>
              <a:t>分析下列程序的运行结果： </a:t>
            </a:r>
          </a:p>
        </p:txBody>
      </p:sp>
      <p:grpSp>
        <p:nvGrpSpPr>
          <p:cNvPr id="537608" name="Group 8"/>
          <p:cNvGrpSpPr>
            <a:grpSpLocks/>
          </p:cNvGrpSpPr>
          <p:nvPr/>
        </p:nvGrpSpPr>
        <p:grpSpPr bwMode="auto">
          <a:xfrm>
            <a:off x="3657600" y="3429000"/>
            <a:ext cx="4806950" cy="2498725"/>
            <a:chOff x="1841" y="2242"/>
            <a:chExt cx="3028" cy="1574"/>
          </a:xfrm>
        </p:grpSpPr>
        <p:sp>
          <p:nvSpPr>
            <p:cNvPr id="65542" name="Rectangle 9"/>
            <p:cNvSpPr>
              <a:spLocks noChangeArrowheads="1"/>
            </p:cNvSpPr>
            <p:nvPr/>
          </p:nvSpPr>
          <p:spPr bwMode="auto">
            <a:xfrm>
              <a:off x="1995" y="2407"/>
              <a:ext cx="2874" cy="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80000"/>
                </a:lnSpc>
                <a:spcBef>
                  <a:spcPct val="50000"/>
                </a:spcBef>
                <a:spcAft>
                  <a:spcPct val="0"/>
                </a:spcAft>
                <a:buClrTx/>
                <a:buFontTx/>
                <a:buNone/>
              </a:pPr>
              <a:r>
                <a:rPr kumimoji="1" lang="zh-CN" altLang="en-US" sz="2800" b="1">
                  <a:latin typeface="Times New Roman" panose="02020603050405020304" pitchFamily="18" charset="0"/>
                </a:rPr>
                <a:t>运行结果： </a:t>
              </a:r>
              <a:r>
                <a:rPr kumimoji="1" lang="en-US" altLang="zh-CN" sz="2800" b="1">
                  <a:latin typeface="Times New Roman" panose="02020603050405020304" pitchFamily="18" charset="0"/>
                </a:rPr>
                <a:t>a=1, b=3, c=5</a:t>
              </a:r>
            </a:p>
            <a:p>
              <a:pPr eaLnBrk="1" hangingPunct="1">
                <a:lnSpc>
                  <a:spcPct val="80000"/>
                </a:lnSpc>
                <a:spcBef>
                  <a:spcPct val="50000"/>
                </a:spcBef>
                <a:spcAft>
                  <a:spcPct val="0"/>
                </a:spcAft>
                <a:buClrTx/>
                <a:buFontTx/>
                <a:buNone/>
              </a:pPr>
              <a:r>
                <a:rPr kumimoji="1" lang="en-US" altLang="zh-CN" sz="2800" b="1">
                  <a:latin typeface="Times New Roman" panose="02020603050405020304" pitchFamily="18" charset="0"/>
                </a:rPr>
                <a:t>                     a=7, b=3, c=5</a:t>
              </a:r>
            </a:p>
            <a:p>
              <a:pPr eaLnBrk="1" hangingPunct="1">
                <a:lnSpc>
                  <a:spcPct val="80000"/>
                </a:lnSpc>
                <a:spcBef>
                  <a:spcPct val="50000"/>
                </a:spcBef>
                <a:spcAft>
                  <a:spcPct val="0"/>
                </a:spcAft>
                <a:buClrTx/>
                <a:buFontTx/>
                <a:buNone/>
              </a:pPr>
              <a:r>
                <a:rPr kumimoji="1" lang="en-US" altLang="zh-CN" sz="2800" b="1">
                  <a:latin typeface="Times New Roman" panose="02020603050405020304" pitchFamily="18" charset="0"/>
                </a:rPr>
                <a:t>                     a=7, b=9, c=5</a:t>
              </a:r>
            </a:p>
            <a:p>
              <a:pPr eaLnBrk="1" hangingPunct="1">
                <a:lnSpc>
                  <a:spcPct val="80000"/>
                </a:lnSpc>
                <a:spcBef>
                  <a:spcPct val="50000"/>
                </a:spcBef>
                <a:spcAft>
                  <a:spcPct val="0"/>
                </a:spcAft>
                <a:buClrTx/>
                <a:buFontTx/>
                <a:buNone/>
              </a:pPr>
              <a:r>
                <a:rPr kumimoji="1" lang="en-US" altLang="zh-CN" sz="2800" b="1">
                  <a:latin typeface="Times New Roman" panose="02020603050405020304" pitchFamily="18" charset="0"/>
                </a:rPr>
                <a:t>                     a=7, b=9, c=11 </a:t>
              </a:r>
            </a:p>
          </p:txBody>
        </p:sp>
        <p:sp>
          <p:nvSpPr>
            <p:cNvPr id="65543" name="Rectangle 10"/>
            <p:cNvSpPr>
              <a:spLocks noChangeArrowheads="1"/>
            </p:cNvSpPr>
            <p:nvPr/>
          </p:nvSpPr>
          <p:spPr bwMode="auto">
            <a:xfrm>
              <a:off x="1841" y="2242"/>
              <a:ext cx="3014" cy="15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buFont typeface="Wingdings 2" panose="05020102010507070707" pitchFamily="18" charset="2"/>
                <a:buChar char="³"/>
              </a:pPr>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37608"/>
                                        </p:tgtEl>
                                        <p:attrNameLst>
                                          <p:attrName>style.visibility</p:attrName>
                                        </p:attrNameLst>
                                      </p:cBhvr>
                                      <p:to>
                                        <p:strVal val="visible"/>
                                      </p:to>
                                    </p:set>
                                    <p:animEffect transition="in" filter="wipe(left)">
                                      <p:cBhvr>
                                        <p:cTn id="7" dur="500"/>
                                        <p:tgtEl>
                                          <p:spTgt spid="537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5376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915272C-D200-4BD5-99DD-04E495BC99D0}" type="slidenum">
              <a:rPr lang="en-US" altLang="zh-CN" sz="1200" smtClean="0"/>
              <a:pPr>
                <a:spcAft>
                  <a:spcPct val="0"/>
                </a:spcAft>
                <a:buClrTx/>
                <a:buFontTx/>
                <a:buNone/>
              </a:pPr>
              <a:t>54</a:t>
            </a:fld>
            <a:endParaRPr lang="en-US" altLang="zh-CN" sz="1200" smtClean="0"/>
          </a:p>
        </p:txBody>
      </p:sp>
      <p:sp>
        <p:nvSpPr>
          <p:cNvPr id="66563" name="Text Box 2"/>
          <p:cNvSpPr txBox="1">
            <a:spLocks noChangeArrowheads="1"/>
          </p:cNvSpPr>
          <p:nvPr/>
        </p:nvSpPr>
        <p:spPr bwMode="auto">
          <a:xfrm>
            <a:off x="228600" y="838200"/>
            <a:ext cx="8766175"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10000"/>
              </a:lnSpc>
              <a:spcBef>
                <a:spcPct val="50000"/>
              </a:spcBef>
              <a:spcAft>
                <a:spcPct val="0"/>
              </a:spcAft>
              <a:buClrTx/>
              <a:buFontTx/>
              <a:buNone/>
            </a:pPr>
            <a:r>
              <a:rPr kumimoji="1" lang="en-US" altLang="zh-CN" b="1">
                <a:solidFill>
                  <a:srgbClr val="FF3300"/>
                </a:solidFill>
                <a:latin typeface="Times New Roman" panose="02020603050405020304" pitchFamily="18" charset="0"/>
              </a:rPr>
              <a:t>void ShMess (char*Text, int Length = -1, int Color = 0);</a:t>
            </a:r>
          </a:p>
          <a:p>
            <a:pPr algn="just" eaLnBrk="1" hangingPunct="1">
              <a:lnSpc>
                <a:spcPct val="110000"/>
              </a:lnSpc>
              <a:spcBef>
                <a:spcPct val="50000"/>
              </a:spcBef>
              <a:spcAft>
                <a:spcPct val="0"/>
              </a:spcAft>
              <a:buClrTx/>
              <a:buFontTx/>
              <a:buNone/>
            </a:pPr>
            <a:r>
              <a:rPr kumimoji="1" lang="zh-CN" altLang="en-US" b="1">
                <a:latin typeface="Times New Roman" panose="02020603050405020304" pitchFamily="18" charset="0"/>
              </a:rPr>
              <a:t>调用</a:t>
            </a:r>
            <a:r>
              <a:rPr kumimoji="1" lang="en-US" altLang="zh-CN" b="1">
                <a:latin typeface="Times New Roman" panose="02020603050405020304" pitchFamily="18" charset="0"/>
              </a:rPr>
              <a:t>ShMess</a:t>
            </a:r>
            <a:r>
              <a:rPr kumimoji="1" lang="zh-CN" altLang="en-US" b="1">
                <a:latin typeface="Times New Roman" panose="02020603050405020304" pitchFamily="18" charset="0"/>
              </a:rPr>
              <a:t>函数时，可指定一个、二个或三个参数：</a:t>
            </a:r>
          </a:p>
          <a:p>
            <a:pPr algn="just" eaLnBrk="1" hangingPunct="1">
              <a:lnSpc>
                <a:spcPct val="110000"/>
              </a:lnSpc>
              <a:spcBef>
                <a:spcPct val="50000"/>
              </a:spcBef>
              <a:spcAft>
                <a:spcPct val="0"/>
              </a:spcAft>
              <a:buClrTx/>
              <a:buFontTx/>
              <a:buNone/>
            </a:pPr>
            <a:r>
              <a:rPr kumimoji="1" lang="en-US" altLang="zh-CN" b="1">
                <a:solidFill>
                  <a:srgbClr val="FF3300"/>
                </a:solidFill>
                <a:latin typeface="Times New Roman" panose="02020603050405020304" pitchFamily="18" charset="0"/>
              </a:rPr>
              <a:t>ShMess("Helloo"); </a:t>
            </a:r>
          </a:p>
          <a:p>
            <a:pPr algn="just" eaLnBrk="1" hangingPunct="1">
              <a:lnSpc>
                <a:spcPct val="110000"/>
              </a:lnSpc>
              <a:spcBef>
                <a:spcPct val="50000"/>
              </a:spcBef>
              <a:spcAft>
                <a:spcPct val="0"/>
              </a:spcAft>
              <a:buClrTx/>
              <a:buFontTx/>
              <a:buNone/>
            </a:pPr>
            <a:r>
              <a:rPr kumimoji="1" lang="en-US" altLang="zh-CN" b="1">
                <a:solidFill>
                  <a:srgbClr val="FF3300"/>
                </a:solidFill>
                <a:latin typeface="Times New Roman" panose="02020603050405020304" pitchFamily="18" charset="0"/>
              </a:rPr>
              <a:t>ShMess("Helloo",5); </a:t>
            </a:r>
          </a:p>
          <a:p>
            <a:pPr algn="just" eaLnBrk="1" hangingPunct="1">
              <a:lnSpc>
                <a:spcPct val="110000"/>
              </a:lnSpc>
              <a:spcBef>
                <a:spcPct val="50000"/>
              </a:spcBef>
              <a:spcAft>
                <a:spcPct val="0"/>
              </a:spcAft>
              <a:buClrTx/>
              <a:buFontTx/>
              <a:buNone/>
            </a:pPr>
            <a:r>
              <a:rPr kumimoji="1" lang="en-US" altLang="zh-CN" b="1">
                <a:solidFill>
                  <a:srgbClr val="FF3300"/>
                </a:solidFill>
                <a:latin typeface="Times New Roman" panose="02020603050405020304" pitchFamily="18" charset="0"/>
              </a:rPr>
              <a:t>ShMess(“Helloo”, 5, 8);    </a:t>
            </a:r>
          </a:p>
          <a:p>
            <a:pPr algn="just" eaLnBrk="1" hangingPunct="1">
              <a:lnSpc>
                <a:spcPct val="110000"/>
              </a:lnSpc>
              <a:spcBef>
                <a:spcPct val="50000"/>
              </a:spcBef>
              <a:spcAft>
                <a:spcPct val="0"/>
              </a:spcAft>
              <a:buClrTx/>
              <a:buFontTx/>
              <a:buNone/>
            </a:pPr>
            <a:r>
              <a:rPr kumimoji="1" lang="en-US" altLang="zh-CN" b="1">
                <a:solidFill>
                  <a:srgbClr val="9933FF"/>
                </a:solidFill>
              </a:rPr>
              <a:t>ShMess();   // </a:t>
            </a:r>
            <a:r>
              <a:rPr kumimoji="1" lang="zh-CN" altLang="en-US" b="1">
                <a:solidFill>
                  <a:srgbClr val="9933FF"/>
                </a:solidFill>
              </a:rPr>
              <a:t>合法吗？    </a:t>
            </a:r>
          </a:p>
          <a:p>
            <a:pPr algn="just" eaLnBrk="1" hangingPunct="1">
              <a:lnSpc>
                <a:spcPct val="110000"/>
              </a:lnSpc>
              <a:spcBef>
                <a:spcPct val="50000"/>
              </a:spcBef>
              <a:spcAft>
                <a:spcPct val="0"/>
              </a:spcAft>
              <a:buClrTx/>
              <a:buFontTx/>
              <a:buNone/>
            </a:pPr>
            <a:r>
              <a:rPr kumimoji="1" lang="zh-CN" altLang="en-US" b="1">
                <a:solidFill>
                  <a:srgbClr val="0000CC"/>
                </a:solidFill>
                <a:latin typeface="Times New Roman" panose="02020603050405020304" pitchFamily="18" charset="0"/>
              </a:rPr>
              <a:t>注意：说明缺省参数类似，如果调用函数时省略缺省参数，必须省略所有后续参数，例如，下面的调用是错误的：</a:t>
            </a:r>
          </a:p>
          <a:p>
            <a:pPr algn="just" eaLnBrk="1" hangingPunct="1">
              <a:lnSpc>
                <a:spcPct val="110000"/>
              </a:lnSpc>
              <a:spcBef>
                <a:spcPct val="50000"/>
              </a:spcBef>
              <a:spcAft>
                <a:spcPct val="0"/>
              </a:spcAft>
              <a:buClrTx/>
              <a:buFontTx/>
              <a:buNone/>
            </a:pPr>
            <a:r>
              <a:rPr kumimoji="1" lang="zh-CN" altLang="en-US" b="1">
                <a:solidFill>
                  <a:srgbClr val="FF3300"/>
                </a:solidFill>
                <a:latin typeface="Times New Roman" panose="02020603050405020304" pitchFamily="18" charset="0"/>
              </a:rPr>
              <a:t>　 </a:t>
            </a:r>
            <a:r>
              <a:rPr kumimoji="1" lang="en-US" altLang="zh-CN" b="1">
                <a:solidFill>
                  <a:srgbClr val="FF3300"/>
                </a:solidFill>
                <a:latin typeface="Times New Roman" panose="02020603050405020304" pitchFamily="18" charset="0"/>
              </a:rPr>
              <a:t>ShMess("Helloo",  , 8); </a:t>
            </a:r>
          </a:p>
        </p:txBody>
      </p:sp>
    </p:spTree>
  </p:cSld>
  <p:clrMapOvr>
    <a:masterClrMapping/>
  </p:clrMapOvr>
  <p:transition spd="slow">
    <p:pull dir="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E41269C-B9BE-486B-994E-60F16A430A30}" type="slidenum">
              <a:rPr lang="en-US" altLang="zh-CN" sz="1200" smtClean="0"/>
              <a:pPr>
                <a:spcAft>
                  <a:spcPct val="0"/>
                </a:spcAft>
                <a:buClrTx/>
                <a:buFontTx/>
                <a:buNone/>
              </a:pPr>
              <a:t>55</a:t>
            </a:fld>
            <a:endParaRPr lang="en-US" altLang="zh-CN" sz="1200" smtClean="0"/>
          </a:p>
        </p:txBody>
      </p:sp>
      <p:sp>
        <p:nvSpPr>
          <p:cNvPr id="67587" name="Text Box 2"/>
          <p:cNvSpPr txBox="1">
            <a:spLocks noChangeArrowheads="1"/>
          </p:cNvSpPr>
          <p:nvPr/>
        </p:nvSpPr>
        <p:spPr bwMode="auto">
          <a:xfrm>
            <a:off x="984250" y="1460500"/>
            <a:ext cx="7086600" cy="299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4688">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70000"/>
              </a:lnSpc>
              <a:spcBef>
                <a:spcPct val="50000"/>
              </a:spcBef>
              <a:spcAft>
                <a:spcPct val="0"/>
              </a:spcAft>
              <a:buClrTx/>
              <a:buFontTx/>
              <a:buNone/>
            </a:pPr>
            <a:r>
              <a:rPr kumimoji="1" lang="zh-CN" altLang="en-US" sz="2800" b="1">
                <a:latin typeface="楷体_GB2312" pitchFamily="49" charset="-122"/>
                <a:ea typeface="楷体_GB2312" pitchFamily="49" charset="-122"/>
              </a:rPr>
              <a:t>使用默认参数可简化函数调用的编写。常见的程序设计错误是指定并使用默认参数不是最右边的参数（即没有把它右边的参数同时指定默认参数）。 </a:t>
            </a:r>
          </a:p>
        </p:txBody>
      </p:sp>
    </p:spTree>
  </p:cSld>
  <p:clrMapOvr>
    <a:masterClrMapping/>
  </p:clrMapOvr>
  <p:transition spd="slow">
    <p:pull dir="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20E51777-E96C-47C0-AE59-C95604DBA74D}" type="slidenum">
              <a:rPr lang="en-US" altLang="zh-CN" sz="1200" smtClean="0"/>
              <a:pPr>
                <a:spcAft>
                  <a:spcPct val="0"/>
                </a:spcAft>
                <a:buClrTx/>
                <a:buFontTx/>
                <a:buNone/>
              </a:pPr>
              <a:t>56</a:t>
            </a:fld>
            <a:endParaRPr lang="en-US" altLang="zh-CN" sz="1200" smtClean="0"/>
          </a:p>
        </p:txBody>
      </p:sp>
      <p:sp>
        <p:nvSpPr>
          <p:cNvPr id="68611" name="Text Box 2"/>
          <p:cNvSpPr txBox="1">
            <a:spLocks noChangeArrowheads="1"/>
          </p:cNvSpPr>
          <p:nvPr/>
        </p:nvSpPr>
        <p:spPr bwMode="auto">
          <a:xfrm>
            <a:off x="1066800" y="685800"/>
            <a:ext cx="6018213"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kumimoji="1" lang="zh-CN" altLang="en-US" sz="2800" b="1">
                <a:latin typeface="Times New Roman" panose="02020603050405020304" pitchFamily="18" charset="0"/>
              </a:rPr>
              <a:t>例，函数可声明为</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从右到左缺省）：</a:t>
            </a:r>
          </a:p>
          <a:p>
            <a:pPr eaLnBrk="1" hangingPunct="1">
              <a:spcAft>
                <a:spcPct val="0"/>
              </a:spcAft>
              <a:buClrTx/>
              <a:buFontTx/>
              <a:buNone/>
            </a:pPr>
            <a:r>
              <a:rPr kumimoji="1" lang="en-US" altLang="zh-CN" sz="2800" b="1">
                <a:latin typeface="Times New Roman" panose="02020603050405020304" pitchFamily="18" charset="0"/>
              </a:rPr>
              <a:t>void f0(float x, int y, char z);</a:t>
            </a:r>
          </a:p>
          <a:p>
            <a:pPr eaLnBrk="1" hangingPunct="1">
              <a:spcAft>
                <a:spcPct val="0"/>
              </a:spcAft>
              <a:buClrTx/>
              <a:buFontTx/>
              <a:buNone/>
            </a:pPr>
            <a:r>
              <a:rPr kumimoji="1" lang="en-US" altLang="zh-CN" sz="2800" b="1">
                <a:latin typeface="Times New Roman" panose="02020603050405020304" pitchFamily="18" charset="0"/>
              </a:rPr>
              <a:t>void f1(float x, int y, char z=`B`);</a:t>
            </a:r>
          </a:p>
          <a:p>
            <a:pPr eaLnBrk="1" hangingPunct="1">
              <a:spcAft>
                <a:spcPct val="0"/>
              </a:spcAft>
              <a:buClrTx/>
              <a:buFontTx/>
              <a:buNone/>
            </a:pPr>
            <a:r>
              <a:rPr kumimoji="1" lang="en-US" altLang="zh-CN" sz="2800" b="1">
                <a:latin typeface="Times New Roman" panose="02020603050405020304" pitchFamily="18" charset="0"/>
              </a:rPr>
              <a:t>void f2(float x, int y=4, char z=`B`);</a:t>
            </a:r>
          </a:p>
          <a:p>
            <a:pPr eaLnBrk="1" hangingPunct="1">
              <a:spcAft>
                <a:spcPct val="0"/>
              </a:spcAft>
              <a:buClrTx/>
              <a:buFontTx/>
              <a:buNone/>
            </a:pPr>
            <a:r>
              <a:rPr kumimoji="1" lang="en-US" altLang="zh-CN" sz="2800" b="1">
                <a:latin typeface="Times New Roman" panose="02020603050405020304" pitchFamily="18" charset="0"/>
              </a:rPr>
              <a:t>void f3(float x=1, int y=4, char z=`B`);</a:t>
            </a:r>
          </a:p>
        </p:txBody>
      </p:sp>
      <p:sp>
        <p:nvSpPr>
          <p:cNvPr id="540675" name="Text Box 3"/>
          <p:cNvSpPr txBox="1">
            <a:spLocks noChangeArrowheads="1"/>
          </p:cNvSpPr>
          <p:nvPr/>
        </p:nvSpPr>
        <p:spPr bwMode="auto">
          <a:xfrm>
            <a:off x="1295400" y="2971800"/>
            <a:ext cx="5561013"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kumimoji="1" lang="zh-CN" altLang="en-US" sz="2800" b="1">
                <a:latin typeface="Times New Roman" panose="02020603050405020304" pitchFamily="18" charset="0"/>
              </a:rPr>
              <a:t>调用时（从右到左补充） ：</a:t>
            </a:r>
          </a:p>
          <a:p>
            <a:pPr eaLnBrk="1" hangingPunct="1">
              <a:spcAft>
                <a:spcPct val="0"/>
              </a:spcAft>
              <a:buClrTx/>
              <a:buFontTx/>
              <a:buNone/>
            </a:pPr>
            <a:r>
              <a:rPr kumimoji="1" lang="en-US" altLang="zh-CN" sz="2800" b="1">
                <a:latin typeface="Times New Roman" panose="02020603050405020304" pitchFamily="18" charset="0"/>
              </a:rPr>
              <a:t>float a=2.1; int b= 5; char c=`C`;</a:t>
            </a:r>
          </a:p>
          <a:p>
            <a:pPr eaLnBrk="1" hangingPunct="1">
              <a:spcAft>
                <a:spcPct val="0"/>
              </a:spcAft>
              <a:buClrTx/>
              <a:buFontTx/>
              <a:buNone/>
            </a:pPr>
            <a:r>
              <a:rPr kumimoji="1" lang="en-US" altLang="zh-CN" sz="2800" b="1">
                <a:latin typeface="Times New Roman" panose="02020603050405020304" pitchFamily="18" charset="0"/>
              </a:rPr>
              <a:t>f3(a, b, c);   //</a:t>
            </a:r>
            <a:r>
              <a:rPr kumimoji="1" lang="zh-CN" altLang="zh-CN" sz="2800" b="1">
                <a:latin typeface="Times New Roman" panose="02020603050405020304" pitchFamily="18" charset="0"/>
              </a:rPr>
              <a:t>三参数值为：</a:t>
            </a:r>
            <a:r>
              <a:rPr kumimoji="1" lang="en-US" altLang="zh-CN" sz="2800" b="1">
                <a:latin typeface="Times New Roman" panose="02020603050405020304" pitchFamily="18" charset="0"/>
              </a:rPr>
              <a:t>a, b, c</a:t>
            </a:r>
          </a:p>
          <a:p>
            <a:pPr eaLnBrk="1" hangingPunct="1">
              <a:spcAft>
                <a:spcPct val="0"/>
              </a:spcAft>
              <a:buClrTx/>
              <a:buFontTx/>
              <a:buNone/>
            </a:pPr>
            <a:r>
              <a:rPr kumimoji="1" lang="en-US" altLang="zh-CN" sz="2800" b="1">
                <a:latin typeface="Times New Roman" panose="02020603050405020304" pitchFamily="18" charset="0"/>
              </a:rPr>
              <a:t>f3(a,b);        //</a:t>
            </a:r>
            <a:r>
              <a:rPr kumimoji="1" lang="zh-CN" altLang="en-US" sz="2800" b="1">
                <a:latin typeface="Times New Roman" panose="02020603050405020304" pitchFamily="18" charset="0"/>
              </a:rPr>
              <a:t>三</a:t>
            </a:r>
            <a:r>
              <a:rPr kumimoji="1" lang="zh-CN" altLang="zh-CN" sz="2800" b="1">
                <a:latin typeface="Times New Roman" panose="02020603050405020304" pitchFamily="18" charset="0"/>
              </a:rPr>
              <a:t>参数值为：</a:t>
            </a:r>
            <a:r>
              <a:rPr kumimoji="1" lang="en-US" altLang="zh-CN" sz="2800" b="1">
                <a:latin typeface="Times New Roman" panose="02020603050405020304" pitchFamily="18" charset="0"/>
              </a:rPr>
              <a:t>a, b, `B`</a:t>
            </a:r>
          </a:p>
          <a:p>
            <a:pPr eaLnBrk="1" hangingPunct="1">
              <a:spcAft>
                <a:spcPct val="0"/>
              </a:spcAft>
              <a:buClrTx/>
              <a:buFontTx/>
              <a:buNone/>
            </a:pPr>
            <a:r>
              <a:rPr kumimoji="1" lang="en-US" altLang="zh-CN" sz="2800" b="1">
                <a:latin typeface="Times New Roman" panose="02020603050405020304" pitchFamily="18" charset="0"/>
              </a:rPr>
              <a:t>f3( );            //</a:t>
            </a:r>
            <a:r>
              <a:rPr kumimoji="1" lang="zh-CN" altLang="en-US" sz="2800" b="1">
                <a:latin typeface="Times New Roman" panose="02020603050405020304" pitchFamily="18" charset="0"/>
              </a:rPr>
              <a:t>三</a:t>
            </a:r>
            <a:r>
              <a:rPr kumimoji="1" lang="zh-CN" altLang="zh-CN" sz="2800" b="1">
                <a:latin typeface="Times New Roman" panose="02020603050405020304" pitchFamily="18" charset="0"/>
              </a:rPr>
              <a:t>参数值为：1, 4, `</a:t>
            </a:r>
            <a:r>
              <a:rPr kumimoji="1" lang="en-US" altLang="zh-CN" sz="2800" b="1">
                <a:latin typeface="Times New Roman" panose="02020603050405020304" pitchFamily="18" charset="0"/>
              </a:rPr>
              <a:t>B`</a:t>
            </a:r>
          </a:p>
          <a:p>
            <a:pPr eaLnBrk="1" hangingPunct="1">
              <a:spcAft>
                <a:spcPct val="0"/>
              </a:spcAft>
              <a:buClrTx/>
              <a:buFontTx/>
              <a:buNone/>
            </a:pPr>
            <a:r>
              <a:rPr kumimoji="1" lang="en-US" altLang="zh-CN" sz="2800" b="1">
                <a:latin typeface="Times New Roman" panose="02020603050405020304" pitchFamily="18" charset="0"/>
              </a:rPr>
              <a:t>f1(a,b);        //</a:t>
            </a:r>
            <a:r>
              <a:rPr kumimoji="1" lang="zh-CN" altLang="en-US" sz="2800" b="1">
                <a:latin typeface="Times New Roman" panose="02020603050405020304" pitchFamily="18" charset="0"/>
              </a:rPr>
              <a:t>三</a:t>
            </a:r>
            <a:r>
              <a:rPr kumimoji="1" lang="zh-CN" altLang="zh-CN" sz="2800" b="1">
                <a:latin typeface="Times New Roman" panose="02020603050405020304" pitchFamily="18" charset="0"/>
              </a:rPr>
              <a:t>参数值为：</a:t>
            </a:r>
            <a:r>
              <a:rPr kumimoji="1" lang="en-US" altLang="zh-CN" sz="2800" b="1">
                <a:latin typeface="Times New Roman" panose="02020603050405020304" pitchFamily="18" charset="0"/>
              </a:rPr>
              <a:t>a, b, `B`</a:t>
            </a:r>
          </a:p>
          <a:p>
            <a:pPr eaLnBrk="1" hangingPunct="1">
              <a:spcAft>
                <a:spcPct val="0"/>
              </a:spcAft>
              <a:buClrTx/>
              <a:buFontTx/>
              <a:buNone/>
            </a:pPr>
            <a:r>
              <a:rPr kumimoji="1" lang="en-US" altLang="zh-CN" sz="2800" b="1">
                <a:latin typeface="Times New Roman" panose="02020603050405020304" pitchFamily="18" charset="0"/>
              </a:rPr>
              <a:t>f0(a,b,c);     //</a:t>
            </a:r>
            <a:r>
              <a:rPr kumimoji="1" lang="zh-CN" altLang="en-US" sz="2800" b="1">
                <a:latin typeface="Times New Roman" panose="02020603050405020304" pitchFamily="18" charset="0"/>
              </a:rPr>
              <a:t>三</a:t>
            </a:r>
            <a:r>
              <a:rPr kumimoji="1" lang="zh-CN" altLang="zh-CN" sz="2800" b="1">
                <a:latin typeface="Times New Roman" panose="02020603050405020304" pitchFamily="18" charset="0"/>
              </a:rPr>
              <a:t>参数值为：</a:t>
            </a:r>
            <a:r>
              <a:rPr kumimoji="1" lang="en-US" altLang="zh-CN" sz="2800" b="1">
                <a:latin typeface="Times New Roman" panose="02020603050405020304" pitchFamily="18" charset="0"/>
              </a:rPr>
              <a:t>a, b, c</a:t>
            </a:r>
          </a:p>
          <a:p>
            <a:pPr eaLnBrk="1" hangingPunct="1">
              <a:spcAft>
                <a:spcPct val="0"/>
              </a:spcAft>
              <a:buClrTx/>
              <a:buFontTx/>
              <a:buNone/>
            </a:pPr>
            <a:r>
              <a:rPr kumimoji="1" lang="en-US" altLang="zh-CN" sz="2800" b="1">
                <a:latin typeface="Times New Roman" panose="02020603050405020304" pitchFamily="18" charset="0"/>
              </a:rPr>
              <a:t>f0(a,b); f1(a); f2( ); //</a:t>
            </a:r>
            <a:r>
              <a:rPr kumimoji="1" lang="zh-CN" altLang="zh-CN" sz="2800" b="1">
                <a:latin typeface="Times New Roman" panose="02020603050405020304" pitchFamily="18" charset="0"/>
              </a:rPr>
              <a:t>错误</a:t>
            </a:r>
            <a:endParaRPr kumimoji="1" lang="zh-CN" altLang="en-US" sz="2800" b="1">
              <a:latin typeface="Times New Roman" panose="02020603050405020304" pitchFamily="18"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0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8339D9DE-F9A0-440E-8CC4-D8773A70D51B}" type="slidenum">
              <a:rPr lang="en-US" altLang="zh-CN" sz="1200" smtClean="0"/>
              <a:pPr>
                <a:spcAft>
                  <a:spcPct val="0"/>
                </a:spcAft>
                <a:buClrTx/>
                <a:buFontTx/>
                <a:buNone/>
              </a:pPr>
              <a:t>57</a:t>
            </a:fld>
            <a:endParaRPr lang="en-US" altLang="zh-CN" sz="1200" smtClean="0"/>
          </a:p>
        </p:txBody>
      </p:sp>
      <p:sp>
        <p:nvSpPr>
          <p:cNvPr id="541698" name="Text Box 2"/>
          <p:cNvSpPr txBox="1">
            <a:spLocks noChangeArrowheads="1"/>
          </p:cNvSpPr>
          <p:nvPr/>
        </p:nvSpPr>
        <p:spPr bwMode="auto">
          <a:xfrm>
            <a:off x="381000" y="914400"/>
            <a:ext cx="8153400" cy="3022600"/>
          </a:xfrm>
          <a:prstGeom prst="rect">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spcAft>
                <a:spcPct val="0"/>
              </a:spcAft>
              <a:buClrTx/>
              <a:buFontTx/>
              <a:buNone/>
            </a:pPr>
            <a:r>
              <a:rPr kumimoji="1" lang="zh-CN" altLang="en-US" sz="3200" b="1">
                <a:solidFill>
                  <a:schemeClr val="hlink"/>
                </a:solidFill>
                <a:latin typeface="楷体_GB2312" pitchFamily="49" charset="-122"/>
                <a:ea typeface="楷体_GB2312" pitchFamily="49" charset="-122"/>
              </a:rPr>
              <a:t>为什么要用默认参数函数？</a:t>
            </a:r>
          </a:p>
          <a:p>
            <a:pPr eaLnBrk="1" hangingPunct="1">
              <a:lnSpc>
                <a:spcPct val="120000"/>
              </a:lnSpc>
              <a:spcAft>
                <a:spcPct val="0"/>
              </a:spcAft>
              <a:buClrTx/>
              <a:buFontTx/>
              <a:buNone/>
            </a:pPr>
            <a:r>
              <a:rPr kumimoji="1" lang="zh-CN" altLang="en-US" sz="3200" b="1">
                <a:solidFill>
                  <a:schemeClr val="hlink"/>
                </a:solidFill>
                <a:latin typeface="楷体_GB2312" pitchFamily="49" charset="-122"/>
                <a:ea typeface="楷体_GB2312" pitchFamily="49" charset="-122"/>
              </a:rPr>
              <a:t>   </a:t>
            </a:r>
            <a:r>
              <a:rPr kumimoji="1" lang="en-US" altLang="zh-CN" sz="3200" b="1">
                <a:solidFill>
                  <a:schemeClr val="hlink"/>
                </a:solidFill>
                <a:latin typeface="楷体_GB2312" pitchFamily="49" charset="-122"/>
                <a:ea typeface="楷体_GB2312" pitchFamily="49" charset="-122"/>
              </a:rPr>
              <a:t>1.  </a:t>
            </a:r>
            <a:r>
              <a:rPr kumimoji="1" lang="zh-CN" altLang="en-US" sz="3200" b="1">
                <a:solidFill>
                  <a:schemeClr val="hlink"/>
                </a:solidFill>
                <a:latin typeface="楷体_GB2312" pitchFamily="49" charset="-122"/>
                <a:ea typeface="楷体_GB2312" pitchFamily="49" charset="-122"/>
              </a:rPr>
              <a:t>对函数的实参数实行初始化</a:t>
            </a:r>
            <a:r>
              <a:rPr kumimoji="1" lang="en-US" altLang="zh-CN" sz="3200" b="1">
                <a:solidFill>
                  <a:schemeClr val="hlink"/>
                </a:solidFill>
                <a:latin typeface="楷体_GB2312" pitchFamily="49" charset="-122"/>
                <a:ea typeface="楷体_GB2312" pitchFamily="49" charset="-122"/>
              </a:rPr>
              <a:t>.</a:t>
            </a:r>
          </a:p>
          <a:p>
            <a:pPr eaLnBrk="1" hangingPunct="1">
              <a:lnSpc>
                <a:spcPct val="120000"/>
              </a:lnSpc>
              <a:spcAft>
                <a:spcPct val="0"/>
              </a:spcAft>
              <a:buClrTx/>
              <a:buFontTx/>
              <a:buNone/>
            </a:pPr>
            <a:r>
              <a:rPr kumimoji="1" lang="en-US" altLang="zh-CN" sz="3200" b="1">
                <a:solidFill>
                  <a:schemeClr val="hlink"/>
                </a:solidFill>
                <a:latin typeface="楷体_GB2312" pitchFamily="49" charset="-122"/>
                <a:ea typeface="楷体_GB2312" pitchFamily="49" charset="-122"/>
              </a:rPr>
              <a:t>   2.  </a:t>
            </a:r>
            <a:r>
              <a:rPr kumimoji="1" lang="zh-CN" altLang="en-US" sz="3200" b="1">
                <a:solidFill>
                  <a:schemeClr val="hlink"/>
                </a:solidFill>
                <a:latin typeface="楷体_GB2312" pitchFamily="49" charset="-122"/>
                <a:ea typeface="楷体_GB2312" pitchFamily="49" charset="-122"/>
              </a:rPr>
              <a:t>使函数的定义和调用更具有一般性</a:t>
            </a:r>
          </a:p>
          <a:p>
            <a:pPr eaLnBrk="1" hangingPunct="1">
              <a:lnSpc>
                <a:spcPct val="120000"/>
              </a:lnSpc>
              <a:spcAft>
                <a:spcPct val="0"/>
              </a:spcAft>
              <a:buClrTx/>
              <a:buFontTx/>
              <a:buNone/>
            </a:pPr>
            <a:r>
              <a:rPr kumimoji="1" lang="zh-CN" altLang="en-US" sz="3200" b="1">
                <a:solidFill>
                  <a:schemeClr val="hlink"/>
                </a:solidFill>
                <a:latin typeface="楷体_GB2312" pitchFamily="49" charset="-122"/>
                <a:ea typeface="楷体_GB2312" pitchFamily="49" charset="-122"/>
              </a:rPr>
              <a:t>   </a:t>
            </a:r>
            <a:r>
              <a:rPr kumimoji="1" lang="en-US" altLang="zh-CN" sz="3200" b="1">
                <a:solidFill>
                  <a:schemeClr val="hlink"/>
                </a:solidFill>
                <a:latin typeface="楷体_GB2312" pitchFamily="49" charset="-122"/>
                <a:ea typeface="楷体_GB2312" pitchFamily="49" charset="-122"/>
              </a:rPr>
              <a:t>3.  </a:t>
            </a:r>
            <a:r>
              <a:rPr kumimoji="1" lang="zh-CN" altLang="en-US" sz="3200" b="1">
                <a:solidFill>
                  <a:schemeClr val="hlink"/>
                </a:solidFill>
                <a:latin typeface="楷体_GB2312" pitchFamily="49" charset="-122"/>
                <a:ea typeface="楷体_GB2312" pitchFamily="49" charset="-122"/>
              </a:rPr>
              <a:t>降低编程的复杂性</a:t>
            </a:r>
            <a:r>
              <a:rPr kumimoji="1" lang="en-US" altLang="zh-CN" sz="3200" b="1">
                <a:solidFill>
                  <a:schemeClr val="hlink"/>
                </a:solidFill>
                <a:latin typeface="楷体_GB2312" pitchFamily="49" charset="-122"/>
                <a:ea typeface="楷体_GB2312" pitchFamily="49" charset="-122"/>
              </a:rPr>
              <a:t>, </a:t>
            </a:r>
            <a:r>
              <a:rPr kumimoji="1" lang="zh-CN" altLang="en-US" sz="3200" b="1">
                <a:solidFill>
                  <a:schemeClr val="hlink"/>
                </a:solidFill>
                <a:latin typeface="楷体_GB2312" pitchFamily="49" charset="-122"/>
                <a:ea typeface="楷体_GB2312" pitchFamily="49" charset="-122"/>
              </a:rPr>
              <a:t>降低程序出错的可能性</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1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C9878E9-BCF4-4287-AEC5-EB344C8485CE}" type="slidenum">
              <a:rPr lang="en-US" altLang="zh-CN" sz="1200" smtClean="0"/>
              <a:pPr>
                <a:spcAft>
                  <a:spcPct val="0"/>
                </a:spcAft>
                <a:buClrTx/>
                <a:buFontTx/>
                <a:buNone/>
              </a:pPr>
              <a:t>58</a:t>
            </a:fld>
            <a:endParaRPr lang="en-US" altLang="zh-CN" sz="1200" smtClean="0"/>
          </a:p>
        </p:txBody>
      </p:sp>
      <p:graphicFrame>
        <p:nvGraphicFramePr>
          <p:cNvPr id="71683" name="Object 4"/>
          <p:cNvGraphicFramePr>
            <a:graphicFrameLocks noChangeAspect="1"/>
          </p:cNvGraphicFramePr>
          <p:nvPr/>
        </p:nvGraphicFramePr>
        <p:xfrm>
          <a:off x="0" y="0"/>
          <a:ext cx="7056438" cy="4506913"/>
        </p:xfrm>
        <a:graphic>
          <a:graphicData uri="http://schemas.openxmlformats.org/presentationml/2006/ole">
            <mc:AlternateContent xmlns:mc="http://schemas.openxmlformats.org/markup-compatibility/2006">
              <mc:Choice xmlns:v="urn:schemas-microsoft-com:vml" Requires="v">
                <p:oleObj spid="_x0000_s71687" name="文档" r:id="rId3" imgW="7085758" imgH="4524838" progId="Word.Document.8">
                  <p:embed/>
                </p:oleObj>
              </mc:Choice>
              <mc:Fallback>
                <p:oleObj name="文档" r:id="rId3" imgW="7085758" imgH="452483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56438" cy="450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749" name="Text Box 5"/>
          <p:cNvSpPr txBox="1">
            <a:spLocks noChangeArrowheads="1"/>
          </p:cNvSpPr>
          <p:nvPr/>
        </p:nvSpPr>
        <p:spPr bwMode="auto">
          <a:xfrm>
            <a:off x="4343400" y="2057400"/>
            <a:ext cx="43434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Prototype of a constructor with default arguments</a:t>
            </a:r>
          </a:p>
        </p:txBody>
      </p:sp>
      <p:sp>
        <p:nvSpPr>
          <p:cNvPr id="543750" name="Line 6"/>
          <p:cNvSpPr>
            <a:spLocks noChangeShapeType="1"/>
          </p:cNvSpPr>
          <p:nvPr/>
        </p:nvSpPr>
        <p:spPr bwMode="auto">
          <a:xfrm flipH="1">
            <a:off x="3352800" y="220980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9"/>
                                        </p:tgtEl>
                                        <p:attrNameLst>
                                          <p:attrName>style.visibility</p:attrName>
                                        </p:attrNameLst>
                                      </p:cBhvr>
                                      <p:to>
                                        <p:strVal val="visible"/>
                                      </p:to>
                                    </p:set>
                                  </p:childTnLst>
                                  <p:subTnLst>
                                    <p:set>
                                      <p:cBhvr override="childStyle">
                                        <p:cTn dur="1" fill="hold" display="0" masterRel="nextClick" afterEffect="1"/>
                                        <p:tgtEl>
                                          <p:spTgt spid="54374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3750"/>
                                        </p:tgtEl>
                                        <p:attrNameLst>
                                          <p:attrName>style.visibility</p:attrName>
                                        </p:attrNameLst>
                                      </p:cBhvr>
                                      <p:to>
                                        <p:strVal val="visible"/>
                                      </p:to>
                                    </p:set>
                                  </p:childTnLst>
                                  <p:subTnLst>
                                    <p:set>
                                      <p:cBhvr override="childStyle">
                                        <p:cTn dur="1" fill="hold" display="0" masterRel="nextClick" afterEffect="1"/>
                                        <p:tgtEl>
                                          <p:spTgt spid="5437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9" grpId="0" animBg="1"/>
      <p:bldP spid="54375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837B202-C404-4FC7-A527-AA6F8996EAD5}" type="slidenum">
              <a:rPr lang="en-US" altLang="zh-CN" sz="1200" smtClean="0"/>
              <a:pPr>
                <a:spcAft>
                  <a:spcPct val="0"/>
                </a:spcAft>
                <a:buClrTx/>
                <a:buFontTx/>
                <a:buNone/>
              </a:pPr>
              <a:t>59</a:t>
            </a:fld>
            <a:endParaRPr lang="en-US" altLang="zh-CN" sz="1200" smtClean="0"/>
          </a:p>
        </p:txBody>
      </p:sp>
      <p:graphicFrame>
        <p:nvGraphicFramePr>
          <p:cNvPr id="72707" name="Object 4"/>
          <p:cNvGraphicFramePr>
            <a:graphicFrameLocks noChangeAspect="1"/>
          </p:cNvGraphicFramePr>
          <p:nvPr>
            <p:extLst>
              <p:ext uri="{D42A27DB-BD31-4B8C-83A1-F6EECF244321}">
                <p14:modId xmlns:p14="http://schemas.microsoft.com/office/powerpoint/2010/main" val="3951674616"/>
              </p:ext>
            </p:extLst>
          </p:nvPr>
        </p:nvGraphicFramePr>
        <p:xfrm>
          <a:off x="381000" y="838200"/>
          <a:ext cx="7056438" cy="3592513"/>
        </p:xfrm>
        <a:graphic>
          <a:graphicData uri="http://schemas.openxmlformats.org/presentationml/2006/ole">
            <mc:AlternateContent xmlns:mc="http://schemas.openxmlformats.org/markup-compatibility/2006">
              <mc:Choice xmlns:v="urn:schemas-microsoft-com:vml" Requires="v">
                <p:oleObj spid="_x0000_s72710" name="文档" r:id="rId3" imgW="7085758" imgH="3609127" progId="Word.Document.8">
                  <p:embed/>
                </p:oleObj>
              </mc:Choice>
              <mc:Fallback>
                <p:oleObj name="文档" r:id="rId3" imgW="7085758" imgH="360912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838200"/>
                        <a:ext cx="7056438" cy="359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81E0BD62-D7D3-4BB6-8267-82B17E191240}" type="slidenum">
              <a:rPr lang="en-US" altLang="zh-CN" sz="1200" smtClean="0"/>
              <a:pPr>
                <a:spcAft>
                  <a:spcPct val="0"/>
                </a:spcAft>
                <a:buClrTx/>
                <a:buFontTx/>
                <a:buNone/>
              </a:pPr>
              <a:t>6</a:t>
            </a:fld>
            <a:endParaRPr lang="en-US" altLang="zh-CN" sz="1200" smtClean="0"/>
          </a:p>
        </p:txBody>
      </p:sp>
      <p:sp>
        <p:nvSpPr>
          <p:cNvPr id="10243" name="Rectangle 2"/>
          <p:cNvSpPr>
            <a:spLocks noGrp="1" noChangeArrowheads="1"/>
          </p:cNvSpPr>
          <p:nvPr>
            <p:ph type="body" idx="1"/>
          </p:nvPr>
        </p:nvSpPr>
        <p:spPr>
          <a:xfrm>
            <a:off x="533400" y="1752600"/>
            <a:ext cx="3657600" cy="2838450"/>
          </a:xfrm>
        </p:spPr>
        <p:txBody>
          <a:bodyPr/>
          <a:lstStyle/>
          <a:p>
            <a:pPr eaLnBrk="1" hangingPunct="1"/>
            <a:r>
              <a:rPr lang="en-US" altLang="zh-CN" sz="2800" smtClean="0">
                <a:ea typeface="宋体" panose="02010600030101010101" pitchFamily="2" charset="-122"/>
              </a:rPr>
              <a:t>#ifdef </a:t>
            </a:r>
            <a:r>
              <a:rPr lang="zh-CN" altLang="en-US" sz="2800" smtClean="0">
                <a:ea typeface="宋体" panose="02010600030101010101" pitchFamily="2" charset="-122"/>
              </a:rPr>
              <a:t>标识符</a:t>
            </a:r>
            <a:br>
              <a:rPr lang="zh-CN" altLang="en-US" sz="2800" smtClean="0">
                <a:ea typeface="宋体" panose="02010600030101010101" pitchFamily="2" charset="-122"/>
              </a:rPr>
            </a:br>
            <a:r>
              <a:rPr lang="zh-CN" altLang="en-US" sz="2800" smtClean="0">
                <a:ea typeface="宋体" panose="02010600030101010101" pitchFamily="2" charset="-122"/>
              </a:rPr>
              <a:t>　　　</a:t>
            </a:r>
            <a:r>
              <a:rPr lang="zh-CN" altLang="en-US" sz="2800" smtClean="0">
                <a:latin typeface="楷体_GB2312" pitchFamily="49" charset="-122"/>
                <a:ea typeface="楷体_GB2312" pitchFamily="49" charset="-122"/>
              </a:rPr>
              <a:t>程序段</a:t>
            </a:r>
            <a:r>
              <a:rPr lang="en-US" altLang="zh-CN" sz="2800" smtClean="0">
                <a:latin typeface="楷体_GB2312" pitchFamily="49" charset="-122"/>
                <a:ea typeface="楷体_GB2312" pitchFamily="49" charset="-122"/>
              </a:rPr>
              <a:t>1</a:t>
            </a:r>
            <a:r>
              <a:rPr lang="en-US" altLang="zh-CN" sz="2800" smtClean="0">
                <a:ea typeface="宋体" panose="02010600030101010101" pitchFamily="2" charset="-122"/>
              </a:rPr>
              <a:t/>
            </a:r>
            <a:br>
              <a:rPr lang="en-US" altLang="zh-CN" sz="2800" smtClean="0">
                <a:ea typeface="宋体" panose="02010600030101010101" pitchFamily="2" charset="-122"/>
              </a:rPr>
            </a:br>
            <a:r>
              <a:rPr lang="en-US" altLang="zh-CN" sz="2800" smtClean="0">
                <a:ea typeface="宋体" panose="02010600030101010101" pitchFamily="2" charset="-122"/>
              </a:rPr>
              <a:t>#else</a:t>
            </a:r>
            <a:br>
              <a:rPr lang="en-US" altLang="zh-CN" sz="2800" smtClean="0">
                <a:ea typeface="宋体" panose="02010600030101010101" pitchFamily="2" charset="-122"/>
              </a:rPr>
            </a:br>
            <a:r>
              <a:rPr lang="zh-CN" altLang="en-US" sz="2800" smtClean="0">
                <a:ea typeface="宋体" panose="02010600030101010101" pitchFamily="2" charset="-122"/>
              </a:rPr>
              <a:t>　　　</a:t>
            </a:r>
            <a:r>
              <a:rPr lang="zh-CN" altLang="en-US" sz="2800" smtClean="0">
                <a:latin typeface="楷体_GB2312" pitchFamily="49" charset="-122"/>
                <a:ea typeface="楷体_GB2312" pitchFamily="49" charset="-122"/>
              </a:rPr>
              <a:t>程序段</a:t>
            </a:r>
            <a:r>
              <a:rPr lang="en-US" altLang="zh-CN" sz="2800" smtClean="0">
                <a:latin typeface="楷体_GB2312" pitchFamily="49" charset="-122"/>
                <a:ea typeface="楷体_GB2312" pitchFamily="49" charset="-122"/>
              </a:rPr>
              <a:t>2</a:t>
            </a:r>
            <a:r>
              <a:rPr lang="en-US" altLang="zh-CN" sz="2800" smtClean="0">
                <a:ea typeface="宋体" panose="02010600030101010101" pitchFamily="2" charset="-122"/>
              </a:rPr>
              <a:t/>
            </a:r>
            <a:br>
              <a:rPr lang="en-US" altLang="zh-CN" sz="2800" smtClean="0">
                <a:ea typeface="宋体" panose="02010600030101010101" pitchFamily="2" charset="-122"/>
              </a:rPr>
            </a:br>
            <a:r>
              <a:rPr lang="en-US" altLang="zh-CN" sz="2800" smtClean="0">
                <a:ea typeface="宋体" panose="02010600030101010101" pitchFamily="2" charset="-122"/>
              </a:rPr>
              <a:t>#endif </a:t>
            </a:r>
          </a:p>
        </p:txBody>
      </p:sp>
      <p:pic>
        <p:nvPicPr>
          <p:cNvPr id="102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682625"/>
            <a:ext cx="4279900"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8E627E1-BB74-4E06-89DE-8BD1D170A8D8}" type="slidenum">
              <a:rPr lang="en-US" altLang="zh-CN" sz="1200" smtClean="0"/>
              <a:pPr>
                <a:spcAft>
                  <a:spcPct val="0"/>
                </a:spcAft>
                <a:buClrTx/>
                <a:buFontTx/>
                <a:buNone/>
              </a:pPr>
              <a:t>60</a:t>
            </a:fld>
            <a:endParaRPr lang="en-US" altLang="zh-CN" sz="1200" smtClean="0"/>
          </a:p>
        </p:txBody>
      </p:sp>
      <p:graphicFrame>
        <p:nvGraphicFramePr>
          <p:cNvPr id="73731" name="Object 4"/>
          <p:cNvGraphicFramePr>
            <a:graphicFrameLocks noChangeAspect="1"/>
          </p:cNvGraphicFramePr>
          <p:nvPr/>
        </p:nvGraphicFramePr>
        <p:xfrm>
          <a:off x="0" y="0"/>
          <a:ext cx="7037388" cy="6088063"/>
        </p:xfrm>
        <a:graphic>
          <a:graphicData uri="http://schemas.openxmlformats.org/presentationml/2006/ole">
            <mc:AlternateContent xmlns:mc="http://schemas.openxmlformats.org/markup-compatibility/2006">
              <mc:Choice xmlns:v="urn:schemas-microsoft-com:vml" Requires="v">
                <p:oleObj spid="_x0000_s73735" name="Document" r:id="rId3" imgW="7074123" imgH="6112076" progId="Word.Document.8">
                  <p:embed/>
                </p:oleObj>
              </mc:Choice>
              <mc:Fallback>
                <p:oleObj name="Document" r:id="rId3" imgW="7074123" imgH="611207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08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5797" name="Text Box 5"/>
          <p:cNvSpPr txBox="1">
            <a:spLocks noChangeArrowheads="1"/>
          </p:cNvSpPr>
          <p:nvPr/>
        </p:nvSpPr>
        <p:spPr bwMode="auto">
          <a:xfrm>
            <a:off x="5181600" y="2362200"/>
            <a:ext cx="3802063" cy="181292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Parameters could receive the default values</a:t>
            </a:r>
          </a:p>
          <a:p>
            <a:pP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Time t1;</a:t>
            </a:r>
          </a:p>
          <a:p>
            <a:pP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Time t2(11);</a:t>
            </a:r>
          </a:p>
          <a:p>
            <a:pP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Time t3(11,11);</a:t>
            </a:r>
          </a:p>
          <a:p>
            <a:pP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Time t4(11,11,11);           </a:t>
            </a:r>
            <a:r>
              <a:rPr lang="zh-CN" altLang="en-US" sz="1600">
                <a:latin typeface="Times New Roman" panose="02020603050405020304" pitchFamily="18" charset="0"/>
                <a:cs typeface="Times New Roman" panose="02020603050405020304" pitchFamily="18" charset="0"/>
              </a:rPr>
              <a:t>哪个是正确的？</a:t>
            </a:r>
          </a:p>
        </p:txBody>
      </p:sp>
      <p:sp>
        <p:nvSpPr>
          <p:cNvPr id="545798" name="Line 6"/>
          <p:cNvSpPr>
            <a:spLocks noChangeShapeType="1"/>
          </p:cNvSpPr>
          <p:nvPr/>
        </p:nvSpPr>
        <p:spPr bwMode="auto">
          <a:xfrm flipH="1" flipV="1">
            <a:off x="3573463" y="3082925"/>
            <a:ext cx="1608137" cy="193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7"/>
                                        </p:tgtEl>
                                        <p:attrNameLst>
                                          <p:attrName>style.visibility</p:attrName>
                                        </p:attrNameLst>
                                      </p:cBhvr>
                                      <p:to>
                                        <p:strVal val="visible"/>
                                      </p:to>
                                    </p:set>
                                  </p:childTnLst>
                                  <p:subTnLst>
                                    <p:set>
                                      <p:cBhvr override="childStyle">
                                        <p:cTn dur="1" fill="hold" display="0" masterRel="nextClick" afterEffect="1"/>
                                        <p:tgtEl>
                                          <p:spTgt spid="54579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5798"/>
                                        </p:tgtEl>
                                        <p:attrNameLst>
                                          <p:attrName>style.visibility</p:attrName>
                                        </p:attrNameLst>
                                      </p:cBhvr>
                                      <p:to>
                                        <p:strVal val="visible"/>
                                      </p:to>
                                    </p:set>
                                  </p:childTnLst>
                                  <p:subTnLst>
                                    <p:set>
                                      <p:cBhvr override="childStyle">
                                        <p:cTn dur="1" fill="hold" display="0" masterRel="nextClick" afterEffect="1"/>
                                        <p:tgtEl>
                                          <p:spTgt spid="5457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7" grpId="0" animBg="1"/>
      <p:bldP spid="54579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a:spLocks noGrp="1"/>
          </p:cNvSpPr>
          <p:nvPr>
            <p:ph type="sldNum" sz="quarter" idx="10"/>
          </p:nvPr>
        </p:nvSpPr>
        <p:spPr>
          <a:xfrm>
            <a:off x="4876800" y="6584950"/>
            <a:ext cx="685800"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15F82F2-1B00-4243-8017-6BA7D4DF5087}" type="slidenum">
              <a:rPr lang="en-US" altLang="zh-CN" sz="1200" smtClean="0"/>
              <a:pPr>
                <a:spcAft>
                  <a:spcPct val="0"/>
                </a:spcAft>
                <a:buClrTx/>
                <a:buFontTx/>
                <a:buNone/>
              </a:pPr>
              <a:t>61</a:t>
            </a:fld>
            <a:endParaRPr lang="en-US" altLang="zh-CN" sz="1200" smtClean="0"/>
          </a:p>
        </p:txBody>
      </p:sp>
      <p:graphicFrame>
        <p:nvGraphicFramePr>
          <p:cNvPr id="74755" name="Object 4"/>
          <p:cNvGraphicFramePr>
            <a:graphicFrameLocks noChangeAspect="1"/>
          </p:cNvGraphicFramePr>
          <p:nvPr>
            <p:extLst>
              <p:ext uri="{D42A27DB-BD31-4B8C-83A1-F6EECF244321}">
                <p14:modId xmlns:p14="http://schemas.microsoft.com/office/powerpoint/2010/main" val="3163812166"/>
              </p:ext>
            </p:extLst>
          </p:nvPr>
        </p:nvGraphicFramePr>
        <p:xfrm>
          <a:off x="533400" y="0"/>
          <a:ext cx="7056438" cy="6465888"/>
        </p:xfrm>
        <a:graphic>
          <a:graphicData uri="http://schemas.openxmlformats.org/presentationml/2006/ole">
            <mc:AlternateContent xmlns:mc="http://schemas.openxmlformats.org/markup-compatibility/2006">
              <mc:Choice xmlns:v="urn:schemas-microsoft-com:vml" Requires="v">
                <p:oleObj spid="_x0000_s74758" name="文档" r:id="rId3" imgW="7085758" imgH="6489651" progId="Word.Document.8">
                  <p:embed/>
                </p:oleObj>
              </mc:Choice>
              <mc:Fallback>
                <p:oleObj name="文档" r:id="rId3" imgW="7085758" imgH="648965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0"/>
                        <a:ext cx="7056438" cy="646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30A6AFF-80A7-4DE0-9D09-62B28E8EAB38}" type="slidenum">
              <a:rPr lang="en-US" altLang="zh-CN" sz="1200" smtClean="0"/>
              <a:pPr>
                <a:spcAft>
                  <a:spcPct val="0"/>
                </a:spcAft>
                <a:buClrTx/>
                <a:buFontTx/>
                <a:buNone/>
              </a:pPr>
              <a:t>62</a:t>
            </a:fld>
            <a:endParaRPr lang="en-US" altLang="zh-CN" sz="1200" smtClean="0"/>
          </a:p>
        </p:txBody>
      </p:sp>
      <p:graphicFrame>
        <p:nvGraphicFramePr>
          <p:cNvPr id="75779" name="Object 4"/>
          <p:cNvGraphicFramePr>
            <a:graphicFrameLocks noChangeAspect="1"/>
          </p:cNvGraphicFramePr>
          <p:nvPr>
            <p:extLst>
              <p:ext uri="{D42A27DB-BD31-4B8C-83A1-F6EECF244321}">
                <p14:modId xmlns:p14="http://schemas.microsoft.com/office/powerpoint/2010/main" val="880269197"/>
              </p:ext>
            </p:extLst>
          </p:nvPr>
        </p:nvGraphicFramePr>
        <p:xfrm>
          <a:off x="0" y="0"/>
          <a:ext cx="8208510" cy="5791200"/>
        </p:xfrm>
        <a:graphic>
          <a:graphicData uri="http://schemas.openxmlformats.org/presentationml/2006/ole">
            <mc:AlternateContent xmlns:mc="http://schemas.openxmlformats.org/markup-compatibility/2006">
              <mc:Choice xmlns:v="urn:schemas-microsoft-com:vml" Requires="v">
                <p:oleObj spid="_x0000_s75785" name="文档" r:id="rId3" imgW="7085758" imgH="4996393" progId="Word.Document.8">
                  <p:embed/>
                </p:oleObj>
              </mc:Choice>
              <mc:Fallback>
                <p:oleObj name="文档" r:id="rId3" imgW="7085758" imgH="499639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208510" cy="5791200"/>
                      </a:xfrm>
                      <a:prstGeom prst="rect">
                        <a:avLst/>
                      </a:prstGeom>
                      <a:noFill/>
                      <a:ln>
                        <a:noFill/>
                      </a:ln>
                      <a:effectLst/>
                    </p:spPr>
                  </p:pic>
                </p:oleObj>
              </mc:Fallback>
            </mc:AlternateContent>
          </a:graphicData>
        </a:graphic>
      </p:graphicFrame>
      <p:graphicFrame>
        <p:nvGraphicFramePr>
          <p:cNvPr id="547857" name="Group 17"/>
          <p:cNvGraphicFramePr>
            <a:graphicFrameLocks noGrp="1"/>
          </p:cNvGraphicFramePr>
          <p:nvPr>
            <p:extLst>
              <p:ext uri="{D42A27DB-BD31-4B8C-83A1-F6EECF244321}">
                <p14:modId xmlns:p14="http://schemas.microsoft.com/office/powerpoint/2010/main" val="1644363866"/>
              </p:ext>
            </p:extLst>
          </p:nvPr>
        </p:nvGraphicFramePr>
        <p:xfrm>
          <a:off x="381000" y="5853112"/>
          <a:ext cx="7048500" cy="731838"/>
        </p:xfrm>
        <a:graphic>
          <a:graphicData uri="http://schemas.openxmlformats.org/drawingml/2006/table">
            <a:tbl>
              <a:tblPr/>
              <a:tblGrid>
                <a:gridCol w="7048500"/>
              </a:tblGrid>
              <a:tr h="365919">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800" b="1" i="0" u="none" strike="noStrike" cap="none" normalizeH="0" baseline="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67	</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cout &lt;&lt; setfill( </a:t>
                      </a:r>
                      <a:r>
                        <a:rPr kumimoji="0" lang="en-US" altLang="zh-CN" sz="18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&lt;&lt; setw( </a:t>
                      </a:r>
                      <a:r>
                        <a:rPr kumimoji="0" lang="en-US" altLang="zh-CN" sz="18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2 </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&lt;&lt; </a:t>
                      </a:r>
                      <a:r>
                        <a:rPr kumimoji="0" lang="en-US" altLang="zh-CN" sz="1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hour</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&lt;&lt; </a:t>
                      </a:r>
                      <a:r>
                        <a:rPr kumimoji="0" lang="en-US" altLang="zh-CN" sz="18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0" marB="45740" anchor="ctr" horzOverflow="overflow">
                    <a:lnL cap="flat">
                      <a:noFill/>
                    </a:lnL>
                    <a:lnR cap="flat">
                      <a:noFill/>
                    </a:lnR>
                    <a:lnT cap="flat">
                      <a:noFill/>
                    </a:lnT>
                    <a:lnB>
                      <a:noFill/>
                    </a:lnB>
                    <a:lnTlToBr>
                      <a:noFill/>
                    </a:lnTlToBr>
                    <a:lnBlToTr>
                      <a:noFill/>
                    </a:lnBlToTr>
                    <a:solidFill>
                      <a:srgbClr val="99CCFF"/>
                    </a:solidFill>
                  </a:tcPr>
                </a:tc>
              </a:tr>
              <a:tr h="365919">
                <a:tc>
                  <a:txBody>
                    <a:bodyPr/>
                    <a:lstStyle>
                      <a:lvl1pPr>
                        <a:buFont typeface="Wingdings" panose="05000000000000000000" pitchFamily="2" charset="2"/>
                        <a:tabLst>
                          <a:tab pos="139700" algn="r"/>
                          <a:tab pos="292100" algn="l"/>
                        </a:tabLst>
                        <a:defRPr sz="2000">
                          <a:solidFill>
                            <a:schemeClr val="tx1"/>
                          </a:solidFill>
                          <a:latin typeface="Arial" panose="020B0604020202020204" pitchFamily="34" charset="0"/>
                          <a:cs typeface="Arial" panose="020B0604020202020204" pitchFamily="34" charset="0"/>
                        </a:defRPr>
                      </a:lvl1pPr>
                      <a:lvl2pPr>
                        <a:buFont typeface="Wingdings" panose="05000000000000000000" pitchFamily="2" charset="2"/>
                        <a:tabLst>
                          <a:tab pos="139700" algn="r"/>
                          <a:tab pos="292100" algn="l"/>
                        </a:tabLst>
                        <a:defRPr sz="2000">
                          <a:solidFill>
                            <a:schemeClr val="hlink"/>
                          </a:solidFill>
                          <a:latin typeface="Arial" panose="020B0604020202020204" pitchFamily="34" charset="0"/>
                          <a:cs typeface="Arial" panose="020B0604020202020204" pitchFamily="34" charset="0"/>
                        </a:defRPr>
                      </a:lvl2pPr>
                      <a:lvl3pPr>
                        <a:buFont typeface="Wingdings" panose="05000000000000000000" pitchFamily="2" charset="2"/>
                        <a:tabLst>
                          <a:tab pos="139700" algn="r"/>
                          <a:tab pos="292100" algn="l"/>
                        </a:tabLst>
                        <a:defRPr>
                          <a:solidFill>
                            <a:schemeClr val="hlink"/>
                          </a:solidFill>
                          <a:latin typeface="Arial" panose="020B0604020202020204" pitchFamily="34" charset="0"/>
                          <a:cs typeface="Arial" panose="020B0604020202020204" pitchFamily="34" charset="0"/>
                        </a:defRPr>
                      </a:lvl3pPr>
                      <a:lvl4pPr>
                        <a:tabLst>
                          <a:tab pos="139700" algn="r"/>
                          <a:tab pos="292100" algn="l"/>
                        </a:tabLst>
                        <a:defRPr sz="1400">
                          <a:solidFill>
                            <a:schemeClr val="hlink"/>
                          </a:solidFill>
                          <a:latin typeface="Arial" panose="020B0604020202020204" pitchFamily="34" charset="0"/>
                          <a:cs typeface="Arial" panose="020B0604020202020204" pitchFamily="34" charset="0"/>
                        </a:defRPr>
                      </a:lvl4pPr>
                      <a:lvl5pPr>
                        <a:tabLst>
                          <a:tab pos="139700" algn="r"/>
                          <a:tab pos="292100" algn="l"/>
                        </a:tabLst>
                        <a:defRPr sz="1400">
                          <a:solidFill>
                            <a:schemeClr val="hlink"/>
                          </a:solidFill>
                          <a:latin typeface="Arial" panose="020B0604020202020204" pitchFamily="34" charset="0"/>
                          <a:cs typeface="Arial" panose="020B0604020202020204" pitchFamily="34" charset="0"/>
                        </a:defRPr>
                      </a:lvl5pPr>
                      <a:lvl6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6pPr>
                      <a:lvl7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7pPr>
                      <a:lvl8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8pPr>
                      <a:lvl9pPr fontAlgn="base">
                        <a:spcBef>
                          <a:spcPct val="0"/>
                        </a:spcBef>
                        <a:spcAft>
                          <a:spcPct val="20000"/>
                        </a:spcAft>
                        <a:buClr>
                          <a:schemeClr val="hlink"/>
                        </a:buClr>
                        <a:buFont typeface="Wingdings 2" panose="05020102010507070707" pitchFamily="18" charset="2"/>
                        <a:tabLst>
                          <a:tab pos="139700" algn="r"/>
                          <a:tab pos="292100" algn="l"/>
                        </a:tabLst>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39700" algn="r"/>
                          <a:tab pos="292100" algn="l"/>
                        </a:tabLst>
                      </a:pPr>
                      <a:r>
                        <a:rPr kumimoji="0" lang="en-US" altLang="zh-CN" sz="1800" b="1" i="0" u="none" strike="noStrike" cap="none" normalizeH="0" baseline="0" dirty="0" smtClean="0">
                          <a:ln>
                            <a:noFill/>
                          </a:ln>
                          <a:solidFill>
                            <a:srgbClr val="666531"/>
                          </a:solidFill>
                          <a:effectLst/>
                          <a:latin typeface="Arial" panose="020B0604020202020204" pitchFamily="34" charset="0"/>
                          <a:ea typeface="宋体" panose="02010600030101010101" pitchFamily="2" charset="-122"/>
                          <a:cs typeface="Arial" panose="020B0604020202020204" pitchFamily="34" charset="0"/>
                        </a:rPr>
                        <a:t>	68	</a:t>
                      </a: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&lt;&lt; </a:t>
                      </a:r>
                      <a:r>
                        <a:rPr kumimoji="0" lang="en-US" altLang="zh-CN" sz="1800" b="1" i="0" u="none" strike="noStrike" cap="none" normalizeH="0" baseline="0" dirty="0" err="1"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setw</a:t>
                      </a: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800" b="1" i="0" u="none" strike="noStrike" cap="none" normalizeH="0" baseline="0" dirty="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2</a:t>
                      </a: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&lt;&lt; </a:t>
                      </a:r>
                      <a:r>
                        <a:rPr kumimoji="0" lang="en-US" altLang="zh-CN" sz="1800" b="1" i="0" u="none" strike="noStrike" cap="none" normalizeH="0" baseline="0" dirty="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minute</a:t>
                      </a: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&lt;&lt; </a:t>
                      </a:r>
                      <a:r>
                        <a:rPr kumimoji="0" lang="en-US" altLang="zh-CN" sz="1800" b="1" i="0" u="none" strike="noStrike" cap="none" normalizeH="0" baseline="0" dirty="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a:t>
                      </a: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&lt;&lt; </a:t>
                      </a:r>
                      <a:r>
                        <a:rPr kumimoji="0" lang="en-US" altLang="zh-CN" sz="1800" b="1" i="0" u="none" strike="noStrike" cap="none" normalizeH="0" baseline="0" dirty="0" err="1"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setw</a:t>
                      </a: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800" b="1" i="0" u="none" strike="noStrike" cap="none" normalizeH="0" baseline="0" dirty="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2</a:t>
                      </a: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&lt;&lt; </a:t>
                      </a:r>
                      <a:r>
                        <a:rPr kumimoji="0" lang="en-US" altLang="zh-CN" sz="1800" b="1" i="0" u="none" strike="noStrike" cap="none" normalizeH="0" baseline="0" dirty="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second</a:t>
                      </a:r>
                      <a:r>
                        <a:rPr kumimoji="0" lang="en-US" altLang="zh-CN" sz="1800" b="1"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800" b="1" i="0" u="none" strike="noStrike" cap="none" normalizeH="0" baseline="0" dirty="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1800" b="0" i="0" u="none" strike="noStrike" cap="none" normalizeH="0" baseline="0" dirty="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endParaRPr>
                    </a:p>
                  </a:txBody>
                  <a:tcPr marT="45740" marB="45740" anchor="ctr" horzOverflow="overflow">
                    <a:lnL cap="flat">
                      <a:noFill/>
                    </a:lnL>
                    <a:lnR cap="flat">
                      <a:noFill/>
                    </a:lnR>
                    <a:lnT>
                      <a:noFill/>
                    </a:lnT>
                    <a:lnB cap="flat">
                      <a:noFill/>
                    </a:lnB>
                    <a:lnTlToBr>
                      <a:noFill/>
                    </a:lnTlToBr>
                    <a:lnBlToTr>
                      <a:noFill/>
                    </a:lnBlToTr>
                    <a:solidFill>
                      <a:srgbClr val="99CCFF"/>
                    </a:solidFill>
                  </a:tcPr>
                </a:tc>
              </a:tr>
            </a:tbl>
          </a:graphicData>
        </a:graphic>
      </p:graphicFrame>
    </p:spTree>
  </p:cSld>
  <p:clrMapOvr>
    <a:masterClrMapping/>
  </p:clrMapOvr>
  <p:transition spd="slow">
    <p:pull dir="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C1BEB8B-36E2-47B3-A654-1C28D0A5BFF9}" type="slidenum">
              <a:rPr lang="en-US" altLang="zh-CN" sz="1200" smtClean="0"/>
              <a:pPr>
                <a:spcAft>
                  <a:spcPct val="0"/>
                </a:spcAft>
                <a:buClrTx/>
                <a:buFontTx/>
                <a:buNone/>
              </a:pPr>
              <a:t>63</a:t>
            </a:fld>
            <a:endParaRPr lang="en-US" altLang="zh-CN" sz="1200" smtClean="0"/>
          </a:p>
        </p:txBody>
      </p:sp>
      <p:sp>
        <p:nvSpPr>
          <p:cNvPr id="551939" name="Rectangle 3"/>
          <p:cNvSpPr>
            <a:spLocks noGrp="1" noChangeArrowheads="1"/>
          </p:cNvSpPr>
          <p:nvPr>
            <p:ph type="body" idx="1"/>
          </p:nvPr>
        </p:nvSpPr>
        <p:spPr>
          <a:xfrm>
            <a:off x="457200" y="914400"/>
            <a:ext cx="8382000" cy="5451475"/>
          </a:xfrm>
        </p:spPr>
        <p:txBody>
          <a:bodyPr/>
          <a:lstStyle/>
          <a:p>
            <a:pPr eaLnBrk="1" hangingPunct="1">
              <a:lnSpc>
                <a:spcPct val="110000"/>
              </a:lnSpc>
            </a:pPr>
            <a:r>
              <a:rPr lang="zh-CN" altLang="en-US" smtClean="0">
                <a:latin typeface="微软雅黑" panose="020B0503020204020204" pitchFamily="34" charset="-122"/>
                <a:ea typeface="微软雅黑" panose="020B0503020204020204" pitchFamily="34" charset="-122"/>
              </a:rPr>
              <a:t>如果类的成员函数已经提供类的构造函数</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或其他成员函数</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所需功能的所有部分，则从构造函数</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或其他成员函数</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调用这个成员函数。这样可以简化代码维护和减少修改代码实现方法时的出错机会。因此就形成了一个一般原则：</a:t>
            </a:r>
            <a:r>
              <a:rPr lang="zh-CN" altLang="en-US" smtClean="0">
                <a:solidFill>
                  <a:srgbClr val="FF0000"/>
                </a:solidFill>
                <a:latin typeface="微软雅黑" panose="020B0503020204020204" pitchFamily="34" charset="-122"/>
                <a:ea typeface="微软雅黑" panose="020B0503020204020204" pitchFamily="34" charset="-122"/>
              </a:rPr>
              <a:t>避免重复代码</a:t>
            </a:r>
            <a:r>
              <a:rPr lang="zh-CN" altLang="en-US" smtClean="0">
                <a:latin typeface="微软雅黑" panose="020B0503020204020204" pitchFamily="34" charset="-122"/>
                <a:ea typeface="微软雅黑" panose="020B0503020204020204" pitchFamily="34" charset="-122"/>
              </a:rPr>
              <a:t>。</a:t>
            </a:r>
          </a:p>
          <a:p>
            <a:pPr eaLnBrk="1" hangingPunct="1">
              <a:lnSpc>
                <a:spcPct val="110000"/>
              </a:lnSpc>
            </a:pPr>
            <a:r>
              <a:rPr lang="zh-CN" altLang="en-US" smtClean="0">
                <a:latin typeface="微软雅黑" panose="020B0503020204020204" pitchFamily="34" charset="-122"/>
                <a:ea typeface="微软雅黑" panose="020B0503020204020204" pitchFamily="34" charset="-122"/>
              </a:rPr>
              <a:t>只在头文件内的类定义的函数原型中声明默认函数参数值。</a:t>
            </a:r>
          </a:p>
          <a:p>
            <a:pPr lvl="1" eaLnBrk="1" hangingPunct="1">
              <a:lnSpc>
                <a:spcPct val="110000"/>
              </a:lnSpc>
            </a:pPr>
            <a:r>
              <a:rPr lang="zh-CN" altLang="en-US" smtClean="0">
                <a:latin typeface="微软雅黑" panose="020B0503020204020204" pitchFamily="34" charset="-122"/>
                <a:ea typeface="微软雅黑" panose="020B0503020204020204" pitchFamily="34" charset="-122"/>
              </a:rPr>
              <a:t>错误：在头文件和成员函数定义中指定同一成员函数的默认初始化值。</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1939">
                                            <p:txEl>
                                              <p:pRg st="1" end="1"/>
                                            </p:txEl>
                                          </p:spTgt>
                                        </p:tgtEl>
                                        <p:attrNameLst>
                                          <p:attrName>style.visibility</p:attrName>
                                        </p:attrNameLst>
                                      </p:cBhvr>
                                      <p:to>
                                        <p:strVal val="visible"/>
                                      </p:to>
                                    </p:set>
                                    <p:animEffect transition="in" filter="blinds(horizontal)">
                                      <p:cBhvr>
                                        <p:cTn id="7" dur="500"/>
                                        <p:tgtEl>
                                          <p:spTgt spid="5519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1939">
                                            <p:txEl>
                                              <p:pRg st="2" end="2"/>
                                            </p:txEl>
                                          </p:spTgt>
                                        </p:tgtEl>
                                        <p:attrNameLst>
                                          <p:attrName>style.visibility</p:attrName>
                                        </p:attrNameLst>
                                      </p:cBhvr>
                                      <p:to>
                                        <p:strVal val="visible"/>
                                      </p:to>
                                    </p:set>
                                    <p:animEffect transition="in" filter="blinds(horizontal)">
                                      <p:cBhvr>
                                        <p:cTn id="12" dur="500"/>
                                        <p:tgtEl>
                                          <p:spTgt spid="551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FBE2B09-48C6-4752-85E9-D1B4F78BDD51}" type="slidenum">
              <a:rPr lang="en-US" altLang="zh-CN" sz="1200" smtClean="0"/>
              <a:pPr>
                <a:spcAft>
                  <a:spcPct val="0"/>
                </a:spcAft>
                <a:buClrTx/>
                <a:buFontTx/>
                <a:buNone/>
              </a:pPr>
              <a:t>64</a:t>
            </a:fld>
            <a:endParaRPr lang="en-US" altLang="zh-CN" sz="1200" smtClean="0"/>
          </a:p>
        </p:txBody>
      </p:sp>
      <p:graphicFrame>
        <p:nvGraphicFramePr>
          <p:cNvPr id="77827" name="Object 4"/>
          <p:cNvGraphicFramePr>
            <a:graphicFrameLocks noChangeAspect="1"/>
          </p:cNvGraphicFramePr>
          <p:nvPr/>
        </p:nvGraphicFramePr>
        <p:xfrm>
          <a:off x="0" y="0"/>
          <a:ext cx="7037388" cy="5405438"/>
        </p:xfrm>
        <a:graphic>
          <a:graphicData uri="http://schemas.openxmlformats.org/presentationml/2006/ole">
            <mc:AlternateContent xmlns:mc="http://schemas.openxmlformats.org/markup-compatibility/2006">
              <mc:Choice xmlns:v="urn:schemas-microsoft-com:vml" Requires="v">
                <p:oleObj spid="_x0000_s77838" name="Document" r:id="rId3" imgW="7074123" imgH="5423766" progId="Word.Document.8">
                  <p:embed/>
                </p:oleObj>
              </mc:Choice>
              <mc:Fallback>
                <p:oleObj name="Document" r:id="rId3" imgW="7074123" imgH="542376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40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8869" name="Text Box 5"/>
          <p:cNvSpPr txBox="1">
            <a:spLocks noChangeArrowheads="1"/>
          </p:cNvSpPr>
          <p:nvPr/>
        </p:nvSpPr>
        <p:spPr bwMode="auto">
          <a:xfrm>
            <a:off x="6108700" y="1816100"/>
            <a:ext cx="2662238"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Initializing </a:t>
            </a:r>
            <a:r>
              <a:rPr lang="en-US" altLang="zh-CN" sz="1600" b="1">
                <a:latin typeface="Courier New" panose="02070309020205020404" pitchFamily="49" charset="0"/>
                <a:cs typeface="Times New Roman" panose="02020603050405020304" pitchFamily="18" charset="0"/>
              </a:rPr>
              <a:t>Time</a:t>
            </a:r>
            <a:r>
              <a:rPr lang="en-US" altLang="zh-CN" sz="1600">
                <a:latin typeface="Times New Roman" panose="02020603050405020304" pitchFamily="18" charset="0"/>
                <a:cs typeface="Times New Roman" panose="02020603050405020304" pitchFamily="18" charset="0"/>
              </a:rPr>
              <a:t> objects using 0, 1, 2 and 3 arguments</a:t>
            </a:r>
          </a:p>
        </p:txBody>
      </p:sp>
      <p:sp>
        <p:nvSpPr>
          <p:cNvPr id="548870" name="Line 6"/>
          <p:cNvSpPr>
            <a:spLocks noChangeShapeType="1"/>
          </p:cNvSpPr>
          <p:nvPr/>
        </p:nvSpPr>
        <p:spPr bwMode="auto">
          <a:xfrm flipH="1">
            <a:off x="2074863" y="2084388"/>
            <a:ext cx="4033837" cy="500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8871" name="Line 7"/>
          <p:cNvSpPr>
            <a:spLocks noChangeShapeType="1"/>
          </p:cNvSpPr>
          <p:nvPr/>
        </p:nvSpPr>
        <p:spPr bwMode="auto">
          <a:xfrm flipH="1">
            <a:off x="1268413" y="2084388"/>
            <a:ext cx="4840287" cy="115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8872" name="Line 8"/>
          <p:cNvSpPr>
            <a:spLocks noChangeShapeType="1"/>
          </p:cNvSpPr>
          <p:nvPr/>
        </p:nvSpPr>
        <p:spPr bwMode="auto">
          <a:xfrm flipH="1">
            <a:off x="1692275" y="2084388"/>
            <a:ext cx="4416425" cy="307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48873" name="Line 9"/>
          <p:cNvSpPr>
            <a:spLocks noChangeShapeType="1"/>
          </p:cNvSpPr>
          <p:nvPr/>
        </p:nvSpPr>
        <p:spPr bwMode="auto">
          <a:xfrm flipH="1">
            <a:off x="2420938" y="2084388"/>
            <a:ext cx="3687762" cy="692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548887" name="Group 23"/>
          <p:cNvGraphicFramePr>
            <a:graphicFrameLocks noGrp="1"/>
          </p:cNvGraphicFramePr>
          <p:nvPr/>
        </p:nvGraphicFramePr>
        <p:xfrm>
          <a:off x="304800" y="5486400"/>
          <a:ext cx="7048500" cy="731838"/>
        </p:xfrm>
        <a:graphic>
          <a:graphicData uri="http://schemas.openxmlformats.org/drawingml/2006/table">
            <a:tbl>
              <a:tblPr/>
              <a:tblGrid>
                <a:gridCol w="7048500"/>
              </a:tblGrid>
              <a:tr h="365919">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514350">
                        <a:buFont typeface="Wingdings" panose="05000000000000000000" pitchFamily="2" charset="2"/>
                        <a:defRPr sz="2000">
                          <a:solidFill>
                            <a:schemeClr val="hlink"/>
                          </a:solidFill>
                          <a:latin typeface="Arial" panose="020B0604020202020204" pitchFamily="34" charset="0"/>
                          <a:cs typeface="Arial" panose="020B0604020202020204" pitchFamily="34" charset="0"/>
                        </a:defRPr>
                      </a:lvl2pPr>
                      <a:lvl3pPr marL="1028700">
                        <a:buFont typeface="Wingdings" panose="05000000000000000000" pitchFamily="2" charset="2"/>
                        <a:defRPr>
                          <a:solidFill>
                            <a:schemeClr val="hlink"/>
                          </a:solidFill>
                          <a:latin typeface="Arial" panose="020B0604020202020204" pitchFamily="34" charset="0"/>
                          <a:cs typeface="Arial" panose="020B0604020202020204" pitchFamily="34" charset="0"/>
                        </a:defRPr>
                      </a:lvl3pPr>
                      <a:lvl4pPr marL="1543050">
                        <a:defRPr sz="1400">
                          <a:solidFill>
                            <a:schemeClr val="hlink"/>
                          </a:solidFill>
                          <a:latin typeface="Arial" panose="020B0604020202020204" pitchFamily="34" charset="0"/>
                          <a:cs typeface="Arial" panose="020B0604020202020204" pitchFamily="34" charset="0"/>
                        </a:defRPr>
                      </a:lvl4pPr>
                      <a:lvl5pPr marL="2000250">
                        <a:defRPr sz="1400">
                          <a:solidFill>
                            <a:schemeClr val="hlink"/>
                          </a:solidFill>
                          <a:latin typeface="Arial" panose="020B0604020202020204" pitchFamily="34" charset="0"/>
                          <a:cs typeface="Arial" panose="020B0604020202020204" pitchFamily="34" charset="0"/>
                        </a:defRPr>
                      </a:lvl5pPr>
                      <a:lvl6pPr marL="2457450" fontAlgn="base">
                        <a:spcBef>
                          <a:spcPct val="0"/>
                        </a:spcBef>
                        <a:spcAft>
                          <a:spcPct val="20000"/>
                        </a:spcAft>
                        <a:buClr>
                          <a:schemeClr val="hlink"/>
                        </a:buClr>
                        <a:buFont typeface="Wingdings 2" panose="05020102010507070707" pitchFamily="18" charset="2"/>
                        <a:defRPr sz="1400">
                          <a:solidFill>
                            <a:schemeClr val="hlink"/>
                          </a:solidFill>
                          <a:latin typeface="Arial" panose="020B0604020202020204" pitchFamily="34" charset="0"/>
                          <a:cs typeface="Arial" panose="020B0604020202020204" pitchFamily="34" charset="0"/>
                        </a:defRPr>
                      </a:lvl6pPr>
                      <a:lvl7pPr marL="2914650" fontAlgn="base">
                        <a:spcBef>
                          <a:spcPct val="0"/>
                        </a:spcBef>
                        <a:spcAft>
                          <a:spcPct val="20000"/>
                        </a:spcAft>
                        <a:buClr>
                          <a:schemeClr val="hlink"/>
                        </a:buClr>
                        <a:buFont typeface="Wingdings 2" panose="05020102010507070707" pitchFamily="18" charset="2"/>
                        <a:defRPr sz="1400">
                          <a:solidFill>
                            <a:schemeClr val="hlink"/>
                          </a:solidFill>
                          <a:latin typeface="Arial" panose="020B0604020202020204" pitchFamily="34" charset="0"/>
                          <a:cs typeface="Arial" panose="020B0604020202020204" pitchFamily="34" charset="0"/>
                        </a:defRPr>
                      </a:lvl7pPr>
                      <a:lvl8pPr marL="3371850" fontAlgn="base">
                        <a:spcBef>
                          <a:spcPct val="0"/>
                        </a:spcBef>
                        <a:spcAft>
                          <a:spcPct val="20000"/>
                        </a:spcAft>
                        <a:buClr>
                          <a:schemeClr val="hlink"/>
                        </a:buClr>
                        <a:buFont typeface="Wingdings 2" panose="05020102010507070707" pitchFamily="18" charset="2"/>
                        <a:defRPr sz="1400">
                          <a:solidFill>
                            <a:schemeClr val="hlink"/>
                          </a:solidFill>
                          <a:latin typeface="Arial" panose="020B0604020202020204" pitchFamily="34" charset="0"/>
                          <a:cs typeface="Arial" panose="020B0604020202020204" pitchFamily="34" charset="0"/>
                        </a:defRPr>
                      </a:lvl8pPr>
                      <a:lvl9pPr marL="3829050" fontAlgn="base">
                        <a:spcBef>
                          <a:spcPct val="0"/>
                        </a:spcBef>
                        <a:spcAft>
                          <a:spcPct val="20000"/>
                        </a:spcAft>
                        <a:buClr>
                          <a:schemeClr val="hlink"/>
                        </a:buClr>
                        <a:buFont typeface="Wingdings 2" panose="05020102010507070707" pitchFamily="18" charset="2"/>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可以加入吗：  </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cout &lt;&lt; setfill( </a:t>
                      </a:r>
                      <a:r>
                        <a:rPr kumimoji="0" lang="en-US" altLang="zh-CN" sz="18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‘0’</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&lt;&lt; setw( </a:t>
                      </a:r>
                      <a:r>
                        <a:rPr kumimoji="0" lang="en-US" altLang="zh-CN" sz="18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2 </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&lt;&lt; </a:t>
                      </a:r>
                      <a:r>
                        <a:rPr kumimoji="0" lang="en-US" altLang="zh-CN" sz="1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hour</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&lt;&lt; </a:t>
                      </a:r>
                      <a:r>
                        <a:rPr kumimoji="0" lang="en-US" altLang="zh-CN" sz="18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0" marB="45740"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65919">
                <a:tc>
                  <a:txBody>
                    <a:bodyPr/>
                    <a:lstStyle>
                      <a:lvl1pPr>
                        <a:buFont typeface="Wingdings" panose="05000000000000000000" pitchFamily="2" charset="2"/>
                        <a:defRPr sz="2000">
                          <a:solidFill>
                            <a:schemeClr val="tx1"/>
                          </a:solidFill>
                          <a:latin typeface="Arial" panose="020B0604020202020204" pitchFamily="34" charset="0"/>
                          <a:cs typeface="Arial" panose="020B0604020202020204" pitchFamily="34" charset="0"/>
                        </a:defRPr>
                      </a:lvl1pPr>
                      <a:lvl2pPr marL="514350">
                        <a:buFont typeface="Wingdings" panose="05000000000000000000" pitchFamily="2" charset="2"/>
                        <a:defRPr sz="2000">
                          <a:solidFill>
                            <a:schemeClr val="hlink"/>
                          </a:solidFill>
                          <a:latin typeface="Arial" panose="020B0604020202020204" pitchFamily="34" charset="0"/>
                          <a:cs typeface="Arial" panose="020B0604020202020204" pitchFamily="34" charset="0"/>
                        </a:defRPr>
                      </a:lvl2pPr>
                      <a:lvl3pPr marL="1028700">
                        <a:buFont typeface="Wingdings" panose="05000000000000000000" pitchFamily="2" charset="2"/>
                        <a:defRPr>
                          <a:solidFill>
                            <a:schemeClr val="hlink"/>
                          </a:solidFill>
                          <a:latin typeface="Arial" panose="020B0604020202020204" pitchFamily="34" charset="0"/>
                          <a:cs typeface="Arial" panose="020B0604020202020204" pitchFamily="34" charset="0"/>
                        </a:defRPr>
                      </a:lvl3pPr>
                      <a:lvl4pPr marL="1543050">
                        <a:defRPr sz="1400">
                          <a:solidFill>
                            <a:schemeClr val="hlink"/>
                          </a:solidFill>
                          <a:latin typeface="Arial" panose="020B0604020202020204" pitchFamily="34" charset="0"/>
                          <a:cs typeface="Arial" panose="020B0604020202020204" pitchFamily="34" charset="0"/>
                        </a:defRPr>
                      </a:lvl4pPr>
                      <a:lvl5pPr marL="2000250">
                        <a:defRPr sz="1400">
                          <a:solidFill>
                            <a:schemeClr val="hlink"/>
                          </a:solidFill>
                          <a:latin typeface="Arial" panose="020B0604020202020204" pitchFamily="34" charset="0"/>
                          <a:cs typeface="Arial" panose="020B0604020202020204" pitchFamily="34" charset="0"/>
                        </a:defRPr>
                      </a:lvl5pPr>
                      <a:lvl6pPr marL="2457450" fontAlgn="base">
                        <a:spcBef>
                          <a:spcPct val="0"/>
                        </a:spcBef>
                        <a:spcAft>
                          <a:spcPct val="20000"/>
                        </a:spcAft>
                        <a:buClr>
                          <a:schemeClr val="hlink"/>
                        </a:buClr>
                        <a:buFont typeface="Wingdings 2" panose="05020102010507070707" pitchFamily="18" charset="2"/>
                        <a:defRPr sz="1400">
                          <a:solidFill>
                            <a:schemeClr val="hlink"/>
                          </a:solidFill>
                          <a:latin typeface="Arial" panose="020B0604020202020204" pitchFamily="34" charset="0"/>
                          <a:cs typeface="Arial" panose="020B0604020202020204" pitchFamily="34" charset="0"/>
                        </a:defRPr>
                      </a:lvl6pPr>
                      <a:lvl7pPr marL="2914650" fontAlgn="base">
                        <a:spcBef>
                          <a:spcPct val="0"/>
                        </a:spcBef>
                        <a:spcAft>
                          <a:spcPct val="20000"/>
                        </a:spcAft>
                        <a:buClr>
                          <a:schemeClr val="hlink"/>
                        </a:buClr>
                        <a:buFont typeface="Wingdings 2" panose="05020102010507070707" pitchFamily="18" charset="2"/>
                        <a:defRPr sz="1400">
                          <a:solidFill>
                            <a:schemeClr val="hlink"/>
                          </a:solidFill>
                          <a:latin typeface="Arial" panose="020B0604020202020204" pitchFamily="34" charset="0"/>
                          <a:cs typeface="Arial" panose="020B0604020202020204" pitchFamily="34" charset="0"/>
                        </a:defRPr>
                      </a:lvl7pPr>
                      <a:lvl8pPr marL="3371850" fontAlgn="base">
                        <a:spcBef>
                          <a:spcPct val="0"/>
                        </a:spcBef>
                        <a:spcAft>
                          <a:spcPct val="20000"/>
                        </a:spcAft>
                        <a:buClr>
                          <a:schemeClr val="hlink"/>
                        </a:buClr>
                        <a:buFont typeface="Wingdings 2" panose="05020102010507070707" pitchFamily="18" charset="2"/>
                        <a:defRPr sz="1400">
                          <a:solidFill>
                            <a:schemeClr val="hlink"/>
                          </a:solidFill>
                          <a:latin typeface="Arial" panose="020B0604020202020204" pitchFamily="34" charset="0"/>
                          <a:cs typeface="Arial" panose="020B0604020202020204" pitchFamily="34" charset="0"/>
                        </a:defRPr>
                      </a:lvl8pPr>
                      <a:lvl9pPr marL="3829050" fontAlgn="base">
                        <a:spcBef>
                          <a:spcPct val="0"/>
                        </a:spcBef>
                        <a:spcAft>
                          <a:spcPct val="20000"/>
                        </a:spcAft>
                        <a:buClr>
                          <a:schemeClr val="hlink"/>
                        </a:buClr>
                        <a:buFont typeface="Wingdings 2" panose="05020102010507070707" pitchFamily="18" charset="2"/>
                        <a:defRPr sz="1400">
                          <a:solidFill>
                            <a:schemeClr val="hlink"/>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&lt;&lt; setw( </a:t>
                      </a:r>
                      <a:r>
                        <a:rPr kumimoji="0" lang="en-US" altLang="zh-CN" sz="18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2</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&lt;&lt; </a:t>
                      </a:r>
                      <a:r>
                        <a:rPr kumimoji="0" lang="en-US" altLang="zh-CN" sz="1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minute</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&lt;&lt; </a:t>
                      </a:r>
                      <a:r>
                        <a:rPr kumimoji="0" lang="en-US" altLang="zh-CN" sz="18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&lt;&lt; setw( </a:t>
                      </a:r>
                      <a:r>
                        <a:rPr kumimoji="0" lang="en-US" altLang="zh-CN" sz="1800" b="1" i="0" u="none" strike="noStrike" cap="none" normalizeH="0" baseline="0" smtClean="0">
                          <a:ln>
                            <a:noFill/>
                          </a:ln>
                          <a:solidFill>
                            <a:srgbClr val="0099FF"/>
                          </a:solidFill>
                          <a:effectLst/>
                          <a:latin typeface="Lucida Console" panose="020B0609040504020204" pitchFamily="49" charset="0"/>
                          <a:ea typeface="宋体" panose="02010600030101010101" pitchFamily="2" charset="-122"/>
                          <a:cs typeface="Arial" panose="020B0604020202020204" pitchFamily="34" charset="0"/>
                        </a:rPr>
                        <a:t>2</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 &lt;&lt; </a:t>
                      </a:r>
                      <a:r>
                        <a:rPr kumimoji="0" lang="en-US" altLang="zh-CN" sz="1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second</a:t>
                      </a:r>
                      <a:r>
                        <a:rPr kumimoji="0" lang="en-US" altLang="zh-CN"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1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rPr>
                        <a:t>??</a:t>
                      </a:r>
                      <a:endPar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cs typeface="Arial" panose="020B0604020202020204" pitchFamily="34" charset="0"/>
                      </a:endParaRPr>
                    </a:p>
                  </a:txBody>
                  <a:tcPr marT="45740" marB="45740"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99CCFF"/>
                    </a:solidFill>
                  </a:tcPr>
                </a:tc>
              </a:tr>
            </a:tbl>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9"/>
                                        </p:tgtEl>
                                        <p:attrNameLst>
                                          <p:attrName>style.visibility</p:attrName>
                                        </p:attrNameLst>
                                      </p:cBhvr>
                                      <p:to>
                                        <p:strVal val="visible"/>
                                      </p:to>
                                    </p:set>
                                  </p:childTnLst>
                                  <p:subTnLst>
                                    <p:set>
                                      <p:cBhvr override="childStyle">
                                        <p:cTn dur="1" fill="hold" display="0" masterRel="nextClick" afterEffect="1"/>
                                        <p:tgtEl>
                                          <p:spTgt spid="54886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48870"/>
                                        </p:tgtEl>
                                        <p:attrNameLst>
                                          <p:attrName>style.visibility</p:attrName>
                                        </p:attrNameLst>
                                      </p:cBhvr>
                                      <p:to>
                                        <p:strVal val="visible"/>
                                      </p:to>
                                    </p:set>
                                  </p:childTnLst>
                                  <p:subTnLst>
                                    <p:set>
                                      <p:cBhvr override="childStyle">
                                        <p:cTn dur="1" fill="hold" display="0" masterRel="nextClick" afterEffect="1"/>
                                        <p:tgtEl>
                                          <p:spTgt spid="54887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48871"/>
                                        </p:tgtEl>
                                        <p:attrNameLst>
                                          <p:attrName>style.visibility</p:attrName>
                                        </p:attrNameLst>
                                      </p:cBhvr>
                                      <p:to>
                                        <p:strVal val="visible"/>
                                      </p:to>
                                    </p:set>
                                  </p:childTnLst>
                                  <p:subTnLst>
                                    <p:set>
                                      <p:cBhvr override="childStyle">
                                        <p:cTn dur="1" fill="hold" display="0" masterRel="nextClick" afterEffect="1"/>
                                        <p:tgtEl>
                                          <p:spTgt spid="548871"/>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548872"/>
                                        </p:tgtEl>
                                        <p:attrNameLst>
                                          <p:attrName>style.visibility</p:attrName>
                                        </p:attrNameLst>
                                      </p:cBhvr>
                                      <p:to>
                                        <p:strVal val="visible"/>
                                      </p:to>
                                    </p:set>
                                  </p:childTnLst>
                                  <p:subTnLst>
                                    <p:set>
                                      <p:cBhvr override="childStyle">
                                        <p:cTn dur="1" fill="hold" display="0" masterRel="nextClick" afterEffect="1"/>
                                        <p:tgtEl>
                                          <p:spTgt spid="548872"/>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48873"/>
                                        </p:tgtEl>
                                        <p:attrNameLst>
                                          <p:attrName>style.visibility</p:attrName>
                                        </p:attrNameLst>
                                      </p:cBhvr>
                                      <p:to>
                                        <p:strVal val="visible"/>
                                      </p:to>
                                    </p:set>
                                  </p:childTnLst>
                                  <p:subTnLst>
                                    <p:set>
                                      <p:cBhvr override="childStyle">
                                        <p:cTn dur="1" fill="hold" display="0" masterRel="nextClick" afterEffect="1"/>
                                        <p:tgtEl>
                                          <p:spTgt spid="5488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animBg="1"/>
      <p:bldP spid="548870" grpId="0" animBg="1"/>
      <p:bldP spid="548871" grpId="0" animBg="1"/>
      <p:bldP spid="548872" grpId="0" animBg="1"/>
      <p:bldP spid="54887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38AD847-2367-47CF-B61A-BE25F9D3747D}" type="slidenum">
              <a:rPr lang="en-US" altLang="zh-CN" sz="1200" smtClean="0"/>
              <a:pPr>
                <a:spcAft>
                  <a:spcPct val="0"/>
                </a:spcAft>
                <a:buClrTx/>
                <a:buFontTx/>
                <a:buNone/>
              </a:pPr>
              <a:t>65</a:t>
            </a:fld>
            <a:endParaRPr lang="en-US" altLang="zh-CN" sz="1200" smtClean="0"/>
          </a:p>
        </p:txBody>
      </p:sp>
      <p:graphicFrame>
        <p:nvGraphicFramePr>
          <p:cNvPr id="78851" name="Object 4"/>
          <p:cNvGraphicFramePr>
            <a:graphicFrameLocks noChangeAspect="1"/>
          </p:cNvGraphicFramePr>
          <p:nvPr>
            <p:extLst>
              <p:ext uri="{D42A27DB-BD31-4B8C-83A1-F6EECF244321}">
                <p14:modId xmlns:p14="http://schemas.microsoft.com/office/powerpoint/2010/main" val="4291181783"/>
              </p:ext>
            </p:extLst>
          </p:nvPr>
        </p:nvGraphicFramePr>
        <p:xfrm>
          <a:off x="76199" y="685800"/>
          <a:ext cx="8993321" cy="5029200"/>
        </p:xfrm>
        <a:graphic>
          <a:graphicData uri="http://schemas.openxmlformats.org/presentationml/2006/ole">
            <mc:AlternateContent xmlns:mc="http://schemas.openxmlformats.org/markup-compatibility/2006">
              <mc:Choice xmlns:v="urn:schemas-microsoft-com:vml" Requires="v">
                <p:oleObj spid="_x0000_s78854" name="Document" r:id="rId3" imgW="7074123" imgH="3954005" progId="Word.Document.8">
                  <p:embed/>
                </p:oleObj>
              </mc:Choice>
              <mc:Fallback>
                <p:oleObj name="Document" r:id="rId3" imgW="7074123" imgH="395400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 y="685800"/>
                        <a:ext cx="8993321" cy="5029200"/>
                      </a:xfrm>
                      <a:prstGeom prst="rect">
                        <a:avLst/>
                      </a:prstGeom>
                      <a:noFill/>
                      <a:ln>
                        <a:noFill/>
                      </a:ln>
                      <a:effec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958F7F9-755D-4F7B-A4F7-CD0857FD5FAD}" type="slidenum">
              <a:rPr lang="en-US" altLang="zh-CN" sz="1200" smtClean="0"/>
              <a:pPr>
                <a:spcAft>
                  <a:spcPct val="0"/>
                </a:spcAft>
                <a:buClrTx/>
                <a:buFontTx/>
                <a:buNone/>
              </a:pPr>
              <a:t>66</a:t>
            </a:fld>
            <a:endParaRPr lang="en-US" altLang="zh-CN" sz="1200" smtClean="0"/>
          </a:p>
        </p:txBody>
      </p:sp>
      <p:graphicFrame>
        <p:nvGraphicFramePr>
          <p:cNvPr id="79875" name="Object 4"/>
          <p:cNvGraphicFramePr>
            <a:graphicFrameLocks noChangeAspect="1"/>
          </p:cNvGraphicFramePr>
          <p:nvPr>
            <p:extLst>
              <p:ext uri="{D42A27DB-BD31-4B8C-83A1-F6EECF244321}">
                <p14:modId xmlns:p14="http://schemas.microsoft.com/office/powerpoint/2010/main" val="2402618002"/>
              </p:ext>
            </p:extLst>
          </p:nvPr>
        </p:nvGraphicFramePr>
        <p:xfrm>
          <a:off x="381000" y="838200"/>
          <a:ext cx="6951663" cy="4233863"/>
        </p:xfrm>
        <a:graphic>
          <a:graphicData uri="http://schemas.openxmlformats.org/presentationml/2006/ole">
            <mc:AlternateContent xmlns:mc="http://schemas.openxmlformats.org/markup-compatibility/2006">
              <mc:Choice xmlns:v="urn:schemas-microsoft-com:vml" Requires="v">
                <p:oleObj spid="_x0000_s79880" name="Document" r:id="rId3" imgW="7068771" imgH="4297870" progId="Word.Document.8">
                  <p:embed/>
                </p:oleObj>
              </mc:Choice>
              <mc:Fallback>
                <p:oleObj name="Document" r:id="rId3" imgW="7068771" imgH="429787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838200"/>
                        <a:ext cx="6951663" cy="423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0917" name="Text Box 5"/>
          <p:cNvSpPr txBox="1">
            <a:spLocks noChangeArrowheads="1"/>
          </p:cNvSpPr>
          <p:nvPr/>
        </p:nvSpPr>
        <p:spPr bwMode="auto">
          <a:xfrm>
            <a:off x="4492625" y="4613275"/>
            <a:ext cx="3302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Invalid values passed to constructor, so object </a:t>
            </a:r>
            <a:r>
              <a:rPr lang="en-US" altLang="zh-CN" sz="1600" b="1">
                <a:latin typeface="Courier New" panose="02070309020205020404" pitchFamily="49" charset="0"/>
                <a:cs typeface="Times New Roman" panose="02020603050405020304" pitchFamily="18" charset="0"/>
              </a:rPr>
              <a:t>t5</a:t>
            </a:r>
            <a:r>
              <a:rPr lang="en-US" altLang="zh-CN" sz="1600">
                <a:latin typeface="Times New Roman" panose="02020603050405020304" pitchFamily="18" charset="0"/>
                <a:cs typeface="Times New Roman" panose="02020603050405020304" pitchFamily="18" charset="0"/>
              </a:rPr>
              <a:t> contains all default data</a:t>
            </a:r>
          </a:p>
        </p:txBody>
      </p:sp>
      <p:sp>
        <p:nvSpPr>
          <p:cNvPr id="550918" name="Line 6"/>
          <p:cNvSpPr>
            <a:spLocks noChangeShapeType="1"/>
          </p:cNvSpPr>
          <p:nvPr/>
        </p:nvSpPr>
        <p:spPr bwMode="auto">
          <a:xfrm flipH="1" flipV="1">
            <a:off x="1689100" y="4535488"/>
            <a:ext cx="2803525" cy="384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0917"/>
                                        </p:tgtEl>
                                        <p:attrNameLst>
                                          <p:attrName>style.visibility</p:attrName>
                                        </p:attrNameLst>
                                      </p:cBhvr>
                                      <p:to>
                                        <p:strVal val="visible"/>
                                      </p:to>
                                    </p:set>
                                  </p:childTnLst>
                                  <p:subTnLst>
                                    <p:set>
                                      <p:cBhvr override="childStyle">
                                        <p:cTn dur="1" fill="hold" display="0" masterRel="nextClick" afterEffect="1"/>
                                        <p:tgtEl>
                                          <p:spTgt spid="55091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50918"/>
                                        </p:tgtEl>
                                        <p:attrNameLst>
                                          <p:attrName>style.visibility</p:attrName>
                                        </p:attrNameLst>
                                      </p:cBhvr>
                                      <p:to>
                                        <p:strVal val="visible"/>
                                      </p:to>
                                    </p:set>
                                  </p:childTnLst>
                                  <p:subTnLst>
                                    <p:set>
                                      <p:cBhvr override="childStyle">
                                        <p:cTn dur="1" fill="hold" display="0" masterRel="nextClick" afterEffect="1"/>
                                        <p:tgtEl>
                                          <p:spTgt spid="5509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7" grpId="0" animBg="1"/>
      <p:bldP spid="55091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5BE4E2B2-4B11-4A9F-89D3-08BB607808BF}" type="slidenum">
              <a:rPr lang="en-US" altLang="zh-CN" sz="1200" smtClean="0"/>
              <a:pPr>
                <a:spcAft>
                  <a:spcPct val="0"/>
                </a:spcAft>
                <a:buClrTx/>
                <a:buFontTx/>
                <a:buNone/>
              </a:pPr>
              <a:t>67</a:t>
            </a:fld>
            <a:endParaRPr lang="en-US" altLang="zh-CN" sz="1200" smtClean="0"/>
          </a:p>
        </p:txBody>
      </p:sp>
      <p:sp>
        <p:nvSpPr>
          <p:cNvPr id="80899" name="Rectangle 2"/>
          <p:cNvSpPr>
            <a:spLocks noRot="1" noChangeArrowheads="1"/>
          </p:cNvSpPr>
          <p:nvPr/>
        </p:nvSpPr>
        <p:spPr bwMode="auto">
          <a:xfrm>
            <a:off x="900113" y="1676400"/>
            <a:ext cx="8064500" cy="20240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如果类的成员函数已经提供类构造函数所需的全部或部分功能，构造函数就可以调用成员函数来完成。作为一个普遍原则，应该尽量避免重复代码</a:t>
            </a:r>
            <a:r>
              <a:rPr lang="en-US" altLang="zh-CN" sz="2800" b="1">
                <a:solidFill>
                  <a:srgbClr val="051AB3"/>
                </a:solidFill>
                <a:latin typeface="Arial Narrow" panose="020B0606020202030204" pitchFamily="34" charset="0"/>
                <a:ea typeface="黑体" panose="02010609060101010101" pitchFamily="49" charset="-122"/>
              </a:rPr>
              <a:t>(</a:t>
            </a:r>
            <a:r>
              <a:rPr lang="zh-CN" altLang="en-US" sz="2800" b="1">
                <a:solidFill>
                  <a:srgbClr val="051AB3"/>
                </a:solidFill>
                <a:latin typeface="Arial Narrow" panose="020B0606020202030204" pitchFamily="34" charset="0"/>
                <a:ea typeface="黑体" panose="02010609060101010101" pitchFamily="49" charset="-122"/>
              </a:rPr>
              <a:t>相同内容在不同函数中重复出现多次</a:t>
            </a:r>
            <a:r>
              <a:rPr lang="en-US" altLang="zh-CN" sz="2800" b="1">
                <a:solidFill>
                  <a:srgbClr val="051AB3"/>
                </a:solidFill>
                <a:latin typeface="Arial Narrow" panose="020B0606020202030204" pitchFamily="34" charset="0"/>
                <a:ea typeface="黑体" panose="02010609060101010101" pitchFamily="49" charset="-122"/>
              </a:rPr>
              <a:t>)</a:t>
            </a:r>
            <a:r>
              <a:rPr lang="zh-CN" altLang="en-US" sz="2800" b="1">
                <a:solidFill>
                  <a:srgbClr val="051AB3"/>
                </a:solidFill>
                <a:latin typeface="Arial Narrow" panose="020B0606020202030204" pitchFamily="34" charset="0"/>
                <a:ea typeface="黑体" panose="02010609060101010101" pitchFamily="49" charset="-122"/>
              </a:rPr>
              <a:t>。</a:t>
            </a:r>
          </a:p>
        </p:txBody>
      </p:sp>
      <p:sp>
        <p:nvSpPr>
          <p:cNvPr id="80900" name="Rectangle 3"/>
          <p:cNvSpPr>
            <a:spLocks noRot="1" noChangeArrowheads="1"/>
          </p:cNvSpPr>
          <p:nvPr/>
        </p:nvSpPr>
        <p:spPr bwMode="auto">
          <a:xfrm>
            <a:off x="900113" y="4343400"/>
            <a:ext cx="8064500" cy="1219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软件工程知识：</a:t>
            </a:r>
            <a:r>
              <a:rPr lang="zh-CN" altLang="en-US" sz="2800" b="1">
                <a:solidFill>
                  <a:srgbClr val="051AB3"/>
                </a:solidFill>
                <a:latin typeface="Arial Narrow" panose="020B0606020202030204" pitchFamily="34" charset="0"/>
                <a:ea typeface="黑体" panose="02010609060101010101" pitchFamily="49" charset="-122"/>
              </a:rPr>
              <a:t>只在头文件类定义内部的函数原型中声明默认函数参数值。</a:t>
            </a:r>
          </a:p>
        </p:txBody>
      </p:sp>
      <p:pic>
        <p:nvPicPr>
          <p:cNvPr id="809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6764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0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4343400"/>
            <a:ext cx="844550"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3" name="Rectangle 6"/>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5 Constructors with Default Arguments</a:t>
            </a:r>
          </a:p>
        </p:txBody>
      </p:sp>
    </p:spTree>
  </p:cSld>
  <p:clrMapOvr>
    <a:masterClrMapping/>
  </p:clrMapOvr>
  <p:transition spd="slow">
    <p:pull dir="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20D6429-1927-4B41-B01B-30C51915D4EF}" type="slidenum">
              <a:rPr lang="en-US" altLang="zh-CN" sz="1200" smtClean="0"/>
              <a:pPr>
                <a:spcAft>
                  <a:spcPct val="0"/>
                </a:spcAft>
                <a:buClrTx/>
                <a:buFontTx/>
                <a:buNone/>
              </a:pPr>
              <a:t>68</a:t>
            </a:fld>
            <a:endParaRPr lang="en-US" altLang="zh-CN" sz="1200" smtClean="0"/>
          </a:p>
        </p:txBody>
      </p:sp>
      <p:sp>
        <p:nvSpPr>
          <p:cNvPr id="81923" name="Rectangle 3"/>
          <p:cNvSpPr>
            <a:spLocks noGrp="1" noChangeArrowheads="1"/>
          </p:cNvSpPr>
          <p:nvPr>
            <p:ph type="body" idx="1"/>
          </p:nvPr>
        </p:nvSpPr>
        <p:spPr>
          <a:xfrm>
            <a:off x="184086" y="1371600"/>
            <a:ext cx="8578913" cy="4356100"/>
          </a:xfrm>
        </p:spPr>
        <p:txBody>
          <a:bodyPr/>
          <a:lstStyle/>
          <a:p>
            <a:pPr eaLnBrk="1" hangingPunct="1">
              <a:lnSpc>
                <a:spcPct val="130000"/>
              </a:lnSpc>
              <a:buClr>
                <a:schemeClr val="bg1"/>
              </a:buClr>
              <a:buFontTx/>
              <a:buNone/>
            </a:pPr>
            <a:r>
              <a:rPr kumimoji="1" lang="en-US" altLang="zh-CN" dirty="0" smtClean="0">
                <a:latin typeface="微软雅黑" panose="020B0503020204020204" pitchFamily="34" charset="-122"/>
                <a:ea typeface="微软雅黑" panose="020B0503020204020204" pitchFamily="34" charset="-122"/>
              </a:rPr>
              <a:t>         </a:t>
            </a:r>
            <a:r>
              <a:rPr kumimoji="1" lang="zh-CN" altLang="en-US" dirty="0" smtClean="0">
                <a:latin typeface="微软雅黑" panose="020B0503020204020204" pitchFamily="34" charset="-122"/>
                <a:ea typeface="微软雅黑" panose="020B0503020204020204" pitchFamily="34" charset="-122"/>
              </a:rPr>
              <a:t>在一个程序块中，所定义的变量有作用域限定，当变量超出其作用域时，系统将自动释放为该变量分配的内存空间。</a:t>
            </a:r>
          </a:p>
          <a:p>
            <a:pPr eaLnBrk="1" hangingPunct="1">
              <a:lnSpc>
                <a:spcPct val="130000"/>
              </a:lnSpc>
              <a:buClr>
                <a:schemeClr val="bg1"/>
              </a:buClr>
              <a:buFontTx/>
              <a:buNone/>
            </a:pPr>
            <a:r>
              <a:rPr kumimoji="1" lang="zh-CN" altLang="en-US" dirty="0" smtClean="0">
                <a:latin typeface="微软雅黑" panose="020B0503020204020204" pitchFamily="34" charset="-122"/>
                <a:ea typeface="微软雅黑" panose="020B0503020204020204" pitchFamily="34" charset="-122"/>
              </a:rPr>
              <a:t>		类似地，在一个程序块中，所定义的对象也有作用域限定，当对象超出其作用域时，系统将隐式调用类的</a:t>
            </a:r>
            <a:r>
              <a:rPr kumimoji="1" lang="zh-CN" altLang="en-US" b="1" dirty="0" smtClean="0">
                <a:solidFill>
                  <a:schemeClr val="hlink"/>
                </a:solidFill>
                <a:latin typeface="微软雅黑" panose="020B0503020204020204" pitchFamily="34" charset="-122"/>
                <a:ea typeface="微软雅黑" panose="020B0503020204020204" pitchFamily="34" charset="-122"/>
              </a:rPr>
              <a:t>析构函数</a:t>
            </a:r>
            <a:r>
              <a:rPr kumimoji="1" lang="zh-CN" altLang="en-US" dirty="0" smtClean="0">
                <a:latin typeface="微软雅黑" panose="020B0503020204020204" pitchFamily="34" charset="-122"/>
                <a:ea typeface="微软雅黑" panose="020B0503020204020204" pitchFamily="34" charset="-122"/>
              </a:rPr>
              <a:t>。</a:t>
            </a:r>
          </a:p>
          <a:p>
            <a:pPr eaLnBrk="1" hangingPunct="1"/>
            <a:endParaRPr lang="en-US" altLang="zh-CN" dirty="0" smtClean="0">
              <a:latin typeface="微软雅黑" panose="020B0503020204020204" pitchFamily="34" charset="-122"/>
              <a:ea typeface="微软雅黑" panose="020B0503020204020204" pitchFamily="34" charset="-122"/>
            </a:endParaRPr>
          </a:p>
        </p:txBody>
      </p:sp>
      <p:sp>
        <p:nvSpPr>
          <p:cNvPr id="81924" name="Rectangle 5"/>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Destructors</a:t>
            </a:r>
          </a:p>
        </p:txBody>
      </p:sp>
    </p:spTree>
  </p:cSld>
  <p:clrMapOvr>
    <a:masterClrMapping/>
  </p:clrMapOvr>
  <p:transition spd="slow">
    <p:pull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4EE29B4-6359-40A7-AFC4-C01AAC2FDB4F}" type="slidenum">
              <a:rPr lang="en-US" altLang="zh-CN" sz="1200" smtClean="0"/>
              <a:pPr>
                <a:spcAft>
                  <a:spcPct val="0"/>
                </a:spcAft>
                <a:buClrTx/>
                <a:buFontTx/>
                <a:buNone/>
              </a:pPr>
              <a:t>69</a:t>
            </a:fld>
            <a:endParaRPr lang="en-US" altLang="zh-CN" sz="1200" smtClean="0"/>
          </a:p>
        </p:txBody>
      </p:sp>
      <p:sp>
        <p:nvSpPr>
          <p:cNvPr id="82947" name="Text Box 3"/>
          <p:cNvSpPr txBox="1">
            <a:spLocks noChangeArrowheads="1"/>
          </p:cNvSpPr>
          <p:nvPr/>
        </p:nvSpPr>
        <p:spPr bwMode="auto">
          <a:xfrm>
            <a:off x="838200" y="3733800"/>
            <a:ext cx="7667625" cy="130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9925">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50000"/>
              </a:lnSpc>
              <a:spcBef>
                <a:spcPct val="50000"/>
              </a:spcBef>
              <a:spcAft>
                <a:spcPct val="0"/>
              </a:spcAft>
              <a:buClrTx/>
              <a:buFontTx/>
              <a:buNone/>
            </a:pPr>
            <a:r>
              <a:rPr kumimoji="1" lang="zh-CN" altLang="en-US" sz="2800" dirty="0">
                <a:latin typeface="微软雅黑" panose="020B0503020204020204" pitchFamily="34" charset="-122"/>
                <a:ea typeface="微软雅黑" panose="020B0503020204020204" pitchFamily="34" charset="-122"/>
              </a:rPr>
              <a:t>常见的程序设计错误是给析构函数传递参数</a:t>
            </a:r>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或从析构函数返回值</a:t>
            </a:r>
            <a:r>
              <a:rPr kumimoji="1" lang="en-US" altLang="zh-CN" sz="2800" dirty="0">
                <a:latin typeface="微软雅黑" panose="020B0503020204020204" pitchFamily="34" charset="-122"/>
                <a:ea typeface="微软雅黑" panose="020B0503020204020204" pitchFamily="34" charset="-122"/>
              </a:rPr>
              <a:t>,</a:t>
            </a:r>
            <a:r>
              <a:rPr kumimoji="1" lang="zh-CN" altLang="en-US" sz="2800" dirty="0">
                <a:latin typeface="微软雅黑" panose="020B0503020204020204" pitchFamily="34" charset="-122"/>
                <a:ea typeface="微软雅黑" panose="020B0503020204020204" pitchFamily="34" charset="-122"/>
              </a:rPr>
              <a:t>或重载析构函数。 </a:t>
            </a:r>
          </a:p>
        </p:txBody>
      </p:sp>
      <p:sp>
        <p:nvSpPr>
          <p:cNvPr id="82948" name="Text Box 4"/>
          <p:cNvSpPr txBox="1">
            <a:spLocks noChangeArrowheads="1"/>
          </p:cNvSpPr>
          <p:nvPr/>
        </p:nvSpPr>
        <p:spPr bwMode="auto">
          <a:xfrm>
            <a:off x="685800" y="914400"/>
            <a:ext cx="7631113"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9925">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50000"/>
              </a:lnSpc>
              <a:spcBef>
                <a:spcPct val="50000"/>
              </a:spcBef>
              <a:spcAft>
                <a:spcPct val="0"/>
              </a:spcAft>
              <a:buClrTx/>
              <a:buFontTx/>
              <a:buNone/>
            </a:pPr>
            <a:r>
              <a:rPr kumimoji="1" lang="zh-CN" altLang="en-US" sz="2800" dirty="0">
                <a:latin typeface="微软雅黑" panose="020B0503020204020204" pitchFamily="34" charset="-122"/>
                <a:ea typeface="微软雅黑" panose="020B0503020204020204" pitchFamily="34" charset="-122"/>
              </a:rPr>
              <a:t>说明：当撤销一个类的对象时，该类的析构函数将自动被调用。析构函数本身并不会破坏这个对象，它只是在系统回收对象所占用的内存空间之前做一些清理工作。 </a:t>
            </a:r>
          </a:p>
        </p:txBody>
      </p:sp>
    </p:spTree>
  </p:cSld>
  <p:clrMapOvr>
    <a:masterClrMapping/>
  </p:clrMapOvr>
  <p:transition spd="slow">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4E78CF0-274F-40D5-A123-5FE198541A0A}" type="slidenum">
              <a:rPr lang="en-US" altLang="zh-CN" sz="1200" smtClean="0"/>
              <a:pPr>
                <a:spcAft>
                  <a:spcPct val="0"/>
                </a:spcAft>
                <a:buClrTx/>
                <a:buFontTx/>
                <a:buNone/>
              </a:pPr>
              <a:t>7</a:t>
            </a:fld>
            <a:endParaRPr lang="en-US" altLang="zh-CN" sz="1200" smtClean="0"/>
          </a:p>
        </p:txBody>
      </p:sp>
      <p:sp>
        <p:nvSpPr>
          <p:cNvPr id="11267" name="Rectangle 2"/>
          <p:cNvSpPr>
            <a:spLocks noGrp="1" noChangeArrowheads="1"/>
          </p:cNvSpPr>
          <p:nvPr>
            <p:ph type="body" idx="1"/>
          </p:nvPr>
        </p:nvSpPr>
        <p:spPr>
          <a:xfrm>
            <a:off x="457200" y="1371600"/>
            <a:ext cx="3733800" cy="2838450"/>
          </a:xfrm>
        </p:spPr>
        <p:txBody>
          <a:bodyPr/>
          <a:lstStyle/>
          <a:p>
            <a:pPr eaLnBrk="1" hangingPunct="1"/>
            <a:r>
              <a:rPr lang="en-US" altLang="zh-CN" sz="3600" smtClean="0">
                <a:ea typeface="宋体" panose="02010600030101010101" pitchFamily="2" charset="-122"/>
              </a:rPr>
              <a:t>#if</a:t>
            </a:r>
            <a:r>
              <a:rPr lang="en-US" altLang="zh-CN" sz="3600" smtClean="0">
                <a:solidFill>
                  <a:srgbClr val="FF3300"/>
                </a:solidFill>
                <a:ea typeface="宋体" panose="02010600030101010101" pitchFamily="2" charset="-122"/>
              </a:rPr>
              <a:t>n</a:t>
            </a:r>
            <a:r>
              <a:rPr lang="en-US" altLang="zh-CN" sz="3600" smtClean="0">
                <a:ea typeface="宋体" panose="02010600030101010101" pitchFamily="2" charset="-122"/>
              </a:rPr>
              <a:t>def </a:t>
            </a:r>
            <a:r>
              <a:rPr lang="zh-CN" altLang="en-US" sz="3600" smtClean="0">
                <a:ea typeface="宋体" panose="02010600030101010101" pitchFamily="2" charset="-122"/>
              </a:rPr>
              <a:t>标识符</a:t>
            </a:r>
            <a:br>
              <a:rPr lang="zh-CN" altLang="en-US" sz="3600" smtClean="0">
                <a:ea typeface="宋体" panose="02010600030101010101" pitchFamily="2" charset="-122"/>
              </a:rPr>
            </a:br>
            <a:r>
              <a:rPr lang="zh-CN" altLang="en-US" sz="3600" smtClean="0">
                <a:ea typeface="宋体" panose="02010600030101010101" pitchFamily="2" charset="-122"/>
              </a:rPr>
              <a:t>　　　</a:t>
            </a:r>
            <a:r>
              <a:rPr lang="zh-CN" altLang="en-US" sz="2800" smtClean="0">
                <a:latin typeface="楷体_GB2312" pitchFamily="49" charset="-122"/>
                <a:ea typeface="楷体_GB2312" pitchFamily="49" charset="-122"/>
              </a:rPr>
              <a:t>程序段</a:t>
            </a:r>
            <a:r>
              <a:rPr lang="en-US" altLang="zh-CN" sz="2800" smtClean="0">
                <a:latin typeface="楷体_GB2312" pitchFamily="49" charset="-122"/>
                <a:ea typeface="楷体_GB2312" pitchFamily="49" charset="-122"/>
              </a:rPr>
              <a:t>1</a:t>
            </a:r>
            <a:r>
              <a:rPr lang="en-US" altLang="zh-CN" sz="3600" smtClean="0">
                <a:ea typeface="宋体" panose="02010600030101010101" pitchFamily="2" charset="-122"/>
              </a:rPr>
              <a:t> </a:t>
            </a:r>
            <a:br>
              <a:rPr lang="en-US" altLang="zh-CN" sz="3600" smtClean="0">
                <a:ea typeface="宋体" panose="02010600030101010101" pitchFamily="2" charset="-122"/>
              </a:rPr>
            </a:br>
            <a:r>
              <a:rPr lang="en-US" altLang="zh-CN" sz="3600" smtClean="0">
                <a:ea typeface="宋体" panose="02010600030101010101" pitchFamily="2" charset="-122"/>
              </a:rPr>
              <a:t>#else</a:t>
            </a:r>
            <a:br>
              <a:rPr lang="en-US" altLang="zh-CN" sz="3600" smtClean="0">
                <a:ea typeface="宋体" panose="02010600030101010101" pitchFamily="2" charset="-122"/>
              </a:rPr>
            </a:br>
            <a:r>
              <a:rPr lang="zh-CN" altLang="en-US" sz="3600" smtClean="0">
                <a:ea typeface="宋体" panose="02010600030101010101" pitchFamily="2" charset="-122"/>
              </a:rPr>
              <a:t>　　　</a:t>
            </a:r>
            <a:r>
              <a:rPr lang="zh-CN" altLang="en-US" sz="2800" smtClean="0">
                <a:latin typeface="楷体_GB2312" pitchFamily="49" charset="-122"/>
                <a:ea typeface="楷体_GB2312" pitchFamily="49" charset="-122"/>
              </a:rPr>
              <a:t>程序段</a:t>
            </a:r>
            <a:r>
              <a:rPr lang="en-US" altLang="zh-CN" sz="2800" smtClean="0">
                <a:latin typeface="楷体_GB2312" pitchFamily="49" charset="-122"/>
                <a:ea typeface="楷体_GB2312" pitchFamily="49" charset="-122"/>
              </a:rPr>
              <a:t>2</a:t>
            </a:r>
            <a:r>
              <a:rPr lang="en-US" altLang="zh-CN" sz="3600" smtClean="0">
                <a:ea typeface="宋体" panose="02010600030101010101" pitchFamily="2" charset="-122"/>
              </a:rPr>
              <a:t/>
            </a:r>
            <a:br>
              <a:rPr lang="en-US" altLang="zh-CN" sz="3600" smtClean="0">
                <a:ea typeface="宋体" panose="02010600030101010101" pitchFamily="2" charset="-122"/>
              </a:rPr>
            </a:br>
            <a:r>
              <a:rPr lang="en-US" altLang="zh-CN" sz="3600" smtClean="0">
                <a:ea typeface="宋体" panose="02010600030101010101" pitchFamily="2" charset="-122"/>
              </a:rPr>
              <a:t>#endif </a:t>
            </a:r>
          </a:p>
        </p:txBody>
      </p:sp>
      <p:pic>
        <p:nvPicPr>
          <p:cNvPr id="112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762000"/>
            <a:ext cx="4456113"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FD045DB-4F8E-4834-BEAF-C74067771D23}" type="slidenum">
              <a:rPr lang="en-US" altLang="zh-CN" sz="1200" smtClean="0">
                <a:latin typeface="微软雅黑" panose="020B0503020204020204" pitchFamily="34" charset="-122"/>
                <a:ea typeface="微软雅黑" panose="020B0503020204020204" pitchFamily="34" charset="-122"/>
              </a:rPr>
              <a:pPr>
                <a:spcAft>
                  <a:spcPct val="0"/>
                </a:spcAft>
                <a:buClrTx/>
                <a:buFontTx/>
                <a:buNone/>
              </a:pPr>
              <a:t>70</a:t>
            </a:fld>
            <a:endParaRPr lang="en-US" altLang="zh-CN" sz="1200" smtClean="0">
              <a:latin typeface="微软雅黑" panose="020B0503020204020204" pitchFamily="34" charset="-122"/>
              <a:ea typeface="微软雅黑" panose="020B0503020204020204" pitchFamily="34" charset="-122"/>
            </a:endParaRPr>
          </a:p>
        </p:txBody>
      </p:sp>
      <p:sp>
        <p:nvSpPr>
          <p:cNvPr id="83971" name="Text Box 2"/>
          <p:cNvSpPr txBox="1">
            <a:spLocks noChangeArrowheads="1"/>
          </p:cNvSpPr>
          <p:nvPr/>
        </p:nvSpPr>
        <p:spPr bwMode="auto">
          <a:xfrm>
            <a:off x="604838" y="681038"/>
            <a:ext cx="7737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None/>
            </a:pPr>
            <a:endParaRPr kumimoji="1" lang="zh-CN" altLang="zh-CN" sz="2800">
              <a:latin typeface="微软雅黑" panose="020B0503020204020204" pitchFamily="34" charset="-122"/>
              <a:ea typeface="微软雅黑" panose="020B0503020204020204" pitchFamily="34" charset="-122"/>
            </a:endParaRPr>
          </a:p>
        </p:txBody>
      </p:sp>
      <p:sp>
        <p:nvSpPr>
          <p:cNvPr id="83972" name="Text Box 3"/>
          <p:cNvSpPr txBox="1">
            <a:spLocks noChangeArrowheads="1"/>
          </p:cNvSpPr>
          <p:nvPr/>
        </p:nvSpPr>
        <p:spPr bwMode="auto">
          <a:xfrm>
            <a:off x="403225" y="1676400"/>
            <a:ext cx="80391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marL="271463" indent="-271463" eaLnBrk="1" hangingPunct="1">
              <a:lnSpc>
                <a:spcPct val="110000"/>
              </a:lnSpc>
              <a:spcBef>
                <a:spcPct val="50000"/>
              </a:spcBef>
              <a:spcAft>
                <a:spcPct val="0"/>
              </a:spcAft>
              <a:buClrTx/>
              <a:buFontTx/>
              <a:buNone/>
            </a:pPr>
            <a:r>
              <a:rPr kumimoji="1" lang="en-US" altLang="zh-CN" dirty="0">
                <a:solidFill>
                  <a:srgbClr val="0000FF"/>
                </a:solidFill>
                <a:latin typeface="微软雅黑" panose="020B0503020204020204" pitchFamily="34" charset="-122"/>
                <a:ea typeface="微软雅黑" panose="020B0503020204020204" pitchFamily="34" charset="-122"/>
              </a:rPr>
              <a:t>1. </a:t>
            </a:r>
            <a:r>
              <a:rPr kumimoji="1" lang="zh-CN" altLang="en-US" dirty="0">
                <a:solidFill>
                  <a:srgbClr val="0000FF"/>
                </a:solidFill>
                <a:latin typeface="微软雅黑" panose="020B0503020204020204" pitchFamily="34" charset="-122"/>
                <a:ea typeface="微软雅黑" panose="020B0503020204020204" pitchFamily="34" charset="-122"/>
              </a:rPr>
              <a:t>析构函数也是成员函数，函数体可写在类体内，也可以写在类体外。 </a:t>
            </a:r>
          </a:p>
        </p:txBody>
      </p:sp>
      <p:sp>
        <p:nvSpPr>
          <p:cNvPr id="555012" name="Text Box 4"/>
          <p:cNvSpPr txBox="1">
            <a:spLocks noChangeArrowheads="1"/>
          </p:cNvSpPr>
          <p:nvPr/>
        </p:nvSpPr>
        <p:spPr bwMode="auto">
          <a:xfrm>
            <a:off x="392113" y="2700338"/>
            <a:ext cx="7859712"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76250" indent="-4762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marL="271463" indent="-271463" eaLnBrk="1" hangingPunct="1">
              <a:lnSpc>
                <a:spcPct val="110000"/>
              </a:lnSpc>
              <a:spcBef>
                <a:spcPct val="50000"/>
              </a:spcBef>
              <a:spcAft>
                <a:spcPct val="0"/>
              </a:spcAft>
              <a:buClrTx/>
              <a:buFontTx/>
              <a:buNone/>
            </a:pPr>
            <a:r>
              <a:rPr kumimoji="1" lang="en-US" altLang="zh-CN" dirty="0">
                <a:solidFill>
                  <a:srgbClr val="0000FF"/>
                </a:solidFill>
                <a:latin typeface="微软雅黑" panose="020B0503020204020204" pitchFamily="34" charset="-122"/>
                <a:ea typeface="微软雅黑" panose="020B0503020204020204" pitchFamily="34" charset="-122"/>
              </a:rPr>
              <a:t>2. </a:t>
            </a:r>
            <a:r>
              <a:rPr kumimoji="1" lang="zh-CN" altLang="en-US" dirty="0">
                <a:solidFill>
                  <a:srgbClr val="0000FF"/>
                </a:solidFill>
                <a:latin typeface="微软雅黑" panose="020B0503020204020204" pitchFamily="34" charset="-122"/>
                <a:ea typeface="微软雅黑" panose="020B0503020204020204" pitchFamily="34" charset="-122"/>
              </a:rPr>
              <a:t>析构函数的名字同类名，并在前面加“～”字符，用来与构造函数加以区别。析构函数不指定数据类型，并且也没有参数。 </a:t>
            </a:r>
          </a:p>
        </p:txBody>
      </p:sp>
      <p:sp>
        <p:nvSpPr>
          <p:cNvPr id="555013" name="Text Box 5"/>
          <p:cNvSpPr txBox="1">
            <a:spLocks noChangeArrowheads="1"/>
          </p:cNvSpPr>
          <p:nvPr/>
        </p:nvSpPr>
        <p:spPr bwMode="auto">
          <a:xfrm>
            <a:off x="381000" y="4195763"/>
            <a:ext cx="8251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4675" indent="-574675">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None/>
            </a:pPr>
            <a:r>
              <a:rPr kumimoji="1" lang="en-US" altLang="zh-CN" sz="2800">
                <a:solidFill>
                  <a:srgbClr val="0000FF"/>
                </a:solidFill>
                <a:latin typeface="微软雅黑" panose="020B0503020204020204" pitchFamily="34" charset="-122"/>
                <a:ea typeface="微软雅黑" panose="020B0503020204020204" pitchFamily="34" charset="-122"/>
              </a:rPr>
              <a:t>3. </a:t>
            </a:r>
            <a:r>
              <a:rPr kumimoji="1" lang="zh-CN" altLang="en-US" sz="2800">
                <a:solidFill>
                  <a:srgbClr val="0000FF"/>
                </a:solidFill>
                <a:latin typeface="微软雅黑" panose="020B0503020204020204" pitchFamily="34" charset="-122"/>
                <a:ea typeface="微软雅黑" panose="020B0503020204020204" pitchFamily="34" charset="-122"/>
              </a:rPr>
              <a:t>一个类中</a:t>
            </a:r>
            <a:r>
              <a:rPr kumimoji="1" lang="zh-CN" altLang="en-US" sz="2800" u="sng">
                <a:solidFill>
                  <a:srgbClr val="0000FF"/>
                </a:solidFill>
                <a:latin typeface="微软雅黑" panose="020B0503020204020204" pitchFamily="34" charset="-122"/>
                <a:ea typeface="微软雅黑" panose="020B0503020204020204" pitchFamily="34" charset="-122"/>
              </a:rPr>
              <a:t>只可能定义</a:t>
            </a:r>
            <a:r>
              <a:rPr kumimoji="1" lang="zh-CN" altLang="en-US" sz="2800">
                <a:solidFill>
                  <a:srgbClr val="FF0066"/>
                </a:solidFill>
                <a:latin typeface="微软雅黑" panose="020B0503020204020204" pitchFamily="34" charset="-122"/>
                <a:ea typeface="微软雅黑" panose="020B0503020204020204" pitchFamily="34" charset="-122"/>
              </a:rPr>
              <a:t>一个</a:t>
            </a:r>
            <a:r>
              <a:rPr kumimoji="1" lang="zh-CN" altLang="en-US" sz="2800">
                <a:solidFill>
                  <a:srgbClr val="0000FF"/>
                </a:solidFill>
                <a:latin typeface="微软雅黑" panose="020B0503020204020204" pitchFamily="34" charset="-122"/>
                <a:ea typeface="微软雅黑" panose="020B0503020204020204" pitchFamily="34" charset="-122"/>
              </a:rPr>
              <a:t>析构函数，不能重载。 </a:t>
            </a:r>
          </a:p>
        </p:txBody>
      </p:sp>
      <p:sp>
        <p:nvSpPr>
          <p:cNvPr id="83975" name="Rectangle 6"/>
          <p:cNvSpPr>
            <a:spLocks noGrp="1" noChangeArrowheads="1"/>
          </p:cNvSpPr>
          <p:nvPr>
            <p:ph type="title" idx="4294967295"/>
          </p:nvPr>
        </p:nvSpPr>
        <p:spPr>
          <a:xfrm>
            <a:off x="304800" y="762000"/>
            <a:ext cx="5546725" cy="642938"/>
          </a:xfrm>
          <a:solidFill>
            <a:schemeClr val="bg1"/>
          </a:solid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3600" b="0" smtClean="0">
                <a:solidFill>
                  <a:schemeClr val="tx1"/>
                </a:solidFill>
                <a:latin typeface="微软雅黑" panose="020B0503020204020204" pitchFamily="34" charset="-122"/>
                <a:ea typeface="微软雅黑" panose="020B0503020204020204" pitchFamily="34" charset="-122"/>
              </a:rPr>
              <a:t>析构函数的特点：</a:t>
            </a:r>
            <a:endParaRPr lang="zh-CN" altLang="en-US" sz="5400" b="0" smtClean="0">
              <a:latin typeface="微软雅黑" panose="020B0503020204020204" pitchFamily="34" charset="-122"/>
              <a:ea typeface="微软雅黑" panose="020B0503020204020204" pitchFamily="34" charset="-122"/>
            </a:endParaRPr>
          </a:p>
        </p:txBody>
      </p:sp>
      <p:sp>
        <p:nvSpPr>
          <p:cNvPr id="555015" name="Text Box 7"/>
          <p:cNvSpPr txBox="1">
            <a:spLocks noChangeArrowheads="1"/>
          </p:cNvSpPr>
          <p:nvPr/>
        </p:nvSpPr>
        <p:spPr bwMode="auto">
          <a:xfrm>
            <a:off x="381000" y="4729163"/>
            <a:ext cx="78692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4675" indent="-574675">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None/>
            </a:pPr>
            <a:r>
              <a:rPr kumimoji="1" lang="en-US" altLang="zh-CN">
                <a:solidFill>
                  <a:srgbClr val="0000FF"/>
                </a:solidFill>
                <a:latin typeface="微软雅黑" panose="020B0503020204020204" pitchFamily="34" charset="-122"/>
                <a:ea typeface="微软雅黑" panose="020B0503020204020204" pitchFamily="34" charset="-122"/>
              </a:rPr>
              <a:t>4. </a:t>
            </a:r>
            <a:r>
              <a:rPr kumimoji="1" lang="zh-CN" altLang="en-US">
                <a:solidFill>
                  <a:srgbClr val="0000FF"/>
                </a:solidFill>
                <a:latin typeface="微软雅黑" panose="020B0503020204020204" pitchFamily="34" charset="-122"/>
                <a:ea typeface="微软雅黑" panose="020B0503020204020204" pitchFamily="34" charset="-122"/>
              </a:rPr>
              <a:t>如果用户没有编写析构函数，编译系统会自动生成一个缺省的“空的”析构函数。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5012">
                                            <p:txEl>
                                              <p:pRg st="0" end="0"/>
                                            </p:txEl>
                                          </p:spTgt>
                                        </p:tgtEl>
                                        <p:attrNameLst>
                                          <p:attrName>style.visibility</p:attrName>
                                        </p:attrNameLst>
                                      </p:cBhvr>
                                      <p:to>
                                        <p:strVal val="visible"/>
                                      </p:to>
                                    </p:set>
                                    <p:animEffect transition="in" filter="wipe(left)">
                                      <p:cBhvr>
                                        <p:cTn id="7" dur="500"/>
                                        <p:tgtEl>
                                          <p:spTgt spid="5550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5013">
                                            <p:txEl>
                                              <p:pRg st="0" end="0"/>
                                            </p:txEl>
                                          </p:spTgt>
                                        </p:tgtEl>
                                        <p:attrNameLst>
                                          <p:attrName>style.visibility</p:attrName>
                                        </p:attrNameLst>
                                      </p:cBhvr>
                                      <p:to>
                                        <p:strVal val="visible"/>
                                      </p:to>
                                    </p:set>
                                    <p:animEffect transition="in" filter="wipe(left)">
                                      <p:cBhvr>
                                        <p:cTn id="12" dur="500"/>
                                        <p:tgtEl>
                                          <p:spTgt spid="5550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5015">
                                            <p:txEl>
                                              <p:pRg st="0" end="0"/>
                                            </p:txEl>
                                          </p:spTgt>
                                        </p:tgtEl>
                                        <p:attrNameLst>
                                          <p:attrName>style.visibility</p:attrName>
                                        </p:attrNameLst>
                                      </p:cBhvr>
                                      <p:to>
                                        <p:strVal val="visible"/>
                                      </p:to>
                                    </p:set>
                                    <p:animEffect transition="in" filter="wipe(left)">
                                      <p:cBhvr>
                                        <p:cTn id="17" dur="500"/>
                                        <p:tgtEl>
                                          <p:spTgt spid="5550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2" grpId="0" build="p" autoUpdateAnimBg="0"/>
      <p:bldP spid="555013" grpId="0" build="p" autoUpdateAnimBg="0"/>
      <p:bldP spid="555015"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7FAB275-FAFC-4940-AE92-562A90A5AB8B}" type="slidenum">
              <a:rPr lang="en-US" altLang="zh-CN" sz="1200" smtClean="0"/>
              <a:pPr>
                <a:spcAft>
                  <a:spcPct val="0"/>
                </a:spcAft>
                <a:buClrTx/>
                <a:buFontTx/>
                <a:buNone/>
              </a:pPr>
              <a:t>71</a:t>
            </a:fld>
            <a:endParaRPr lang="en-US" altLang="zh-CN" sz="1200" smtClean="0"/>
          </a:p>
        </p:txBody>
      </p:sp>
      <p:sp>
        <p:nvSpPr>
          <p:cNvPr id="86019" name="Rectangle 2"/>
          <p:cNvSpPr>
            <a:spLocks noGrp="1" noChangeArrowheads="1"/>
          </p:cNvSpPr>
          <p:nvPr>
            <p:ph type="title"/>
          </p:nvPr>
        </p:nvSpPr>
        <p:spPr>
          <a:xfrm>
            <a:off x="152400" y="914400"/>
            <a:ext cx="8748713" cy="671513"/>
          </a:xfrm>
        </p:spPr>
        <p:txBody>
          <a:bodyPr/>
          <a:lstStyle/>
          <a:p>
            <a:pPr eaLnBrk="1" hangingPunct="1"/>
            <a:r>
              <a:rPr lang="zh-CN" altLang="en-US" sz="2800" smtClean="0">
                <a:ea typeface="宋体" panose="02010600030101010101" pitchFamily="2" charset="-122"/>
              </a:rPr>
              <a:t>何时调用构造函数与析构函数 </a:t>
            </a:r>
          </a:p>
        </p:txBody>
      </p:sp>
      <p:sp>
        <p:nvSpPr>
          <p:cNvPr id="86020" name="Rectangle 3"/>
          <p:cNvSpPr>
            <a:spLocks noGrp="1" noChangeArrowheads="1"/>
          </p:cNvSpPr>
          <p:nvPr>
            <p:ph type="body" idx="1"/>
          </p:nvPr>
        </p:nvSpPr>
        <p:spPr>
          <a:xfrm>
            <a:off x="457200" y="1752600"/>
            <a:ext cx="8077200" cy="3602038"/>
          </a:xfrm>
        </p:spPr>
        <p:txBody>
          <a:bodyPr/>
          <a:lstStyle/>
          <a:p>
            <a:pPr eaLnBrk="1" hangingPunct="1">
              <a:lnSpc>
                <a:spcPct val="110000"/>
              </a:lnSpc>
            </a:pPr>
            <a:r>
              <a:rPr lang="zh-CN" altLang="en-US" dirty="0" smtClean="0">
                <a:latin typeface="SimSun-ExtB" panose="02010609060101010101" pitchFamily="49" charset="-122"/>
                <a:ea typeface="SimSun-ExtB" panose="02010609060101010101" pitchFamily="49" charset="-122"/>
              </a:rPr>
              <a:t>构造函数与析构函数是自动隐式调用的。</a:t>
            </a:r>
          </a:p>
          <a:p>
            <a:pPr eaLnBrk="1" hangingPunct="1">
              <a:lnSpc>
                <a:spcPct val="110000"/>
              </a:lnSpc>
            </a:pPr>
            <a:r>
              <a:rPr lang="zh-CN" altLang="en-US" dirty="0" smtClean="0">
                <a:latin typeface="SimSun-ExtB" panose="02010609060101010101" pitchFamily="49" charset="-122"/>
                <a:ea typeface="SimSun-ExtB" panose="02010609060101010101" pitchFamily="49" charset="-122"/>
              </a:rPr>
              <a:t>函数的调用顺序取决于执行过程进入和离开实例化对象范围的顺序。</a:t>
            </a:r>
          </a:p>
          <a:p>
            <a:pPr eaLnBrk="1" hangingPunct="1">
              <a:lnSpc>
                <a:spcPct val="110000"/>
              </a:lnSpc>
            </a:pPr>
            <a:r>
              <a:rPr lang="zh-CN" altLang="en-US" dirty="0" smtClean="0">
                <a:latin typeface="SimSun-ExtB" panose="02010609060101010101" pitchFamily="49" charset="-122"/>
                <a:ea typeface="SimSun-ExtB" panose="02010609060101010101" pitchFamily="49" charset="-122"/>
              </a:rPr>
              <a:t>析构函数的调用顺序与构造函数</a:t>
            </a:r>
            <a:r>
              <a:rPr lang="zh-CN" altLang="en-US" dirty="0" smtClean="0">
                <a:solidFill>
                  <a:srgbClr val="FF0000"/>
                </a:solidFill>
                <a:latin typeface="SimSun-ExtB" panose="02010609060101010101" pitchFamily="49" charset="-122"/>
                <a:ea typeface="SimSun-ExtB" panose="02010609060101010101" pitchFamily="49" charset="-122"/>
              </a:rPr>
              <a:t>相反</a:t>
            </a:r>
            <a:r>
              <a:rPr lang="zh-CN" altLang="en-US" dirty="0" smtClean="0">
                <a:latin typeface="SimSun-ExtB" panose="02010609060101010101" pitchFamily="49" charset="-122"/>
                <a:ea typeface="SimSun-ExtB" panose="02010609060101010101" pitchFamily="49" charset="-122"/>
              </a:rPr>
              <a:t>。</a:t>
            </a:r>
          </a:p>
          <a:p>
            <a:pPr eaLnBrk="1" hangingPunct="1">
              <a:lnSpc>
                <a:spcPct val="110000"/>
              </a:lnSpc>
            </a:pPr>
            <a:r>
              <a:rPr lang="zh-CN" altLang="en-US" dirty="0" smtClean="0">
                <a:solidFill>
                  <a:srgbClr val="0000FF"/>
                </a:solidFill>
                <a:latin typeface="SimSun-ExtB" panose="02010609060101010101" pitchFamily="49" charset="-122"/>
                <a:ea typeface="SimSun-ExtB" panose="02010609060101010101" pitchFamily="49" charset="-122"/>
              </a:rPr>
              <a:t>对象存储类</a:t>
            </a:r>
            <a:r>
              <a:rPr lang="zh-CN" altLang="en-US" dirty="0" smtClean="0">
                <a:latin typeface="SimSun-ExtB" panose="02010609060101010101" pitchFamily="49" charset="-122"/>
                <a:ea typeface="SimSun-ExtB" panose="02010609060101010101" pitchFamily="49" charset="-122"/>
              </a:rPr>
              <a:t>可以改变析构函数的调用顺序。</a:t>
            </a:r>
            <a:br>
              <a:rPr lang="zh-CN" altLang="en-US" dirty="0" smtClean="0">
                <a:latin typeface="SimSun-ExtB" panose="02010609060101010101" pitchFamily="49" charset="-122"/>
                <a:ea typeface="SimSun-ExtB" panose="02010609060101010101" pitchFamily="49" charset="-122"/>
              </a:rPr>
            </a:br>
            <a:endParaRPr lang="zh-CN" altLang="en-US" dirty="0" smtClean="0">
              <a:latin typeface="SimSun-ExtB" panose="02010609060101010101" pitchFamily="49" charset="-122"/>
              <a:ea typeface="SimSun-ExtB"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F848626-CEB6-40B7-A067-650794051143}" type="slidenum">
              <a:rPr lang="en-US" altLang="zh-CN" sz="1200" smtClean="0"/>
              <a:pPr>
                <a:spcAft>
                  <a:spcPct val="0"/>
                </a:spcAft>
                <a:buClrTx/>
                <a:buFontTx/>
                <a:buNone/>
              </a:pPr>
              <a:t>72</a:t>
            </a:fld>
            <a:endParaRPr lang="en-US" altLang="zh-CN" sz="1200" smtClean="0"/>
          </a:p>
        </p:txBody>
      </p:sp>
      <p:sp>
        <p:nvSpPr>
          <p:cNvPr id="8704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Destructors</a:t>
            </a:r>
          </a:p>
        </p:txBody>
      </p:sp>
      <p:sp>
        <p:nvSpPr>
          <p:cNvPr id="87044" name="Rectangle 3"/>
          <p:cNvSpPr>
            <a:spLocks noGrp="1" noChangeArrowheads="1"/>
          </p:cNvSpPr>
          <p:nvPr>
            <p:ph type="body" idx="1"/>
          </p:nvPr>
        </p:nvSpPr>
        <p:spPr>
          <a:xfrm>
            <a:off x="152400" y="1493838"/>
            <a:ext cx="8839200" cy="4983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10000"/>
              </a:lnSpc>
            </a:pPr>
            <a:r>
              <a:rPr lang="zh-CN" altLang="en-US" sz="3600" dirty="0" smtClean="0">
                <a:latin typeface="Arial Narrow" panose="020B0606020202030204" pitchFamily="34" charset="0"/>
                <a:ea typeface="黑体" panose="02010609060101010101" pitchFamily="49" charset="-122"/>
              </a:rPr>
              <a:t>因此，析构函数</a:t>
            </a:r>
            <a:r>
              <a:rPr lang="zh-CN" altLang="en-US" sz="3200" dirty="0" smtClean="0">
                <a:latin typeface="Arial Narrow" panose="020B0606020202030204" pitchFamily="34" charset="0"/>
                <a:ea typeface="黑体" panose="02010609060101010101" pitchFamily="49" charset="-122"/>
              </a:rPr>
              <a:t> </a:t>
            </a:r>
          </a:p>
          <a:p>
            <a:pPr lvl="1" eaLnBrk="1" hangingPunct="1">
              <a:lnSpc>
                <a:spcPct val="110000"/>
              </a:lnSpc>
            </a:pPr>
            <a:r>
              <a:rPr lang="zh-CN" altLang="en-US" sz="3100" dirty="0" smtClean="0">
                <a:latin typeface="Arial Narrow" panose="020B0606020202030204" pitchFamily="34" charset="0"/>
                <a:ea typeface="黑体" panose="02010609060101010101" pitchFamily="49" charset="-122"/>
              </a:rPr>
              <a:t>特殊的成员函数，名字为：波浪线</a:t>
            </a:r>
            <a:r>
              <a:rPr lang="en-US" altLang="zh-CN" sz="3100" dirty="0" smtClean="0">
                <a:latin typeface="Arial Narrow" panose="020B0606020202030204" pitchFamily="34" charset="0"/>
                <a:ea typeface="黑体" panose="02010609060101010101" pitchFamily="49" charset="-122"/>
              </a:rPr>
              <a:t>+</a:t>
            </a:r>
            <a:r>
              <a:rPr lang="zh-CN" altLang="en-US" sz="3100" dirty="0" smtClean="0">
                <a:latin typeface="Arial Narrow" panose="020B0606020202030204" pitchFamily="34" charset="0"/>
                <a:ea typeface="黑体" panose="02010609060101010101" pitchFamily="49" charset="-122"/>
              </a:rPr>
              <a:t>类名，</a:t>
            </a:r>
            <a:br>
              <a:rPr lang="zh-CN" altLang="en-US" sz="3100" dirty="0" smtClean="0">
                <a:latin typeface="Arial Narrow" panose="020B0606020202030204" pitchFamily="34" charset="0"/>
                <a:ea typeface="黑体" panose="02010609060101010101" pitchFamily="49" charset="-122"/>
              </a:rPr>
            </a:br>
            <a:r>
              <a:rPr lang="zh-CN" altLang="en-US" sz="3100" dirty="0" smtClean="0">
                <a:latin typeface="Arial Narrow" panose="020B0606020202030204" pitchFamily="34" charset="0"/>
                <a:ea typeface="黑体" panose="02010609060101010101" pitchFamily="49" charset="-122"/>
              </a:rPr>
              <a:t>如： </a:t>
            </a:r>
            <a:r>
              <a:rPr lang="en-US" altLang="zh-CN" sz="3100" dirty="0" smtClean="0">
                <a:latin typeface="Arial Narrow" panose="020B0606020202030204" pitchFamily="34" charset="0"/>
                <a:ea typeface="黑体" panose="02010609060101010101" pitchFamily="49" charset="-122"/>
              </a:rPr>
              <a:t>~Time</a:t>
            </a:r>
          </a:p>
          <a:p>
            <a:pPr lvl="1" eaLnBrk="1" hangingPunct="1">
              <a:lnSpc>
                <a:spcPct val="110000"/>
              </a:lnSpc>
            </a:pPr>
            <a:r>
              <a:rPr lang="zh-CN" altLang="en-US" sz="3100" dirty="0" smtClean="0">
                <a:latin typeface="Arial Narrow" panose="020B0606020202030204" pitchFamily="34" charset="0"/>
                <a:ea typeface="黑体" panose="02010609060101010101" pitchFamily="49" charset="-122"/>
              </a:rPr>
              <a:t>当对象被销毁时隐式调用</a:t>
            </a:r>
          </a:p>
          <a:p>
            <a:pPr lvl="1" eaLnBrk="1" hangingPunct="1">
              <a:lnSpc>
                <a:spcPct val="110000"/>
              </a:lnSpc>
            </a:pPr>
            <a:r>
              <a:rPr lang="zh-CN" altLang="en-US" sz="3100" dirty="0" smtClean="0">
                <a:latin typeface="Arial Narrow" panose="020B0606020202030204" pitchFamily="34" charset="0"/>
                <a:ea typeface="黑体" panose="02010609060101010101" pitchFamily="49" charset="-122"/>
              </a:rPr>
              <a:t>并没有真正释放对象内存</a:t>
            </a:r>
          </a:p>
          <a:p>
            <a:pPr lvl="2" eaLnBrk="1" hangingPunct="1">
              <a:lnSpc>
                <a:spcPct val="110000"/>
              </a:lnSpc>
            </a:pPr>
            <a:r>
              <a:rPr lang="zh-CN" altLang="en-US" sz="3200" dirty="0" smtClean="0">
                <a:latin typeface="Arial Narrow" panose="020B0606020202030204" pitchFamily="34" charset="0"/>
                <a:ea typeface="黑体" panose="02010609060101010101" pitchFamily="49" charset="-122"/>
              </a:rPr>
              <a:t>执行收尾工作</a:t>
            </a:r>
          </a:p>
          <a:p>
            <a:pPr lvl="2" eaLnBrk="1" hangingPunct="1">
              <a:lnSpc>
                <a:spcPct val="110000"/>
              </a:lnSpc>
            </a:pPr>
            <a:r>
              <a:rPr lang="zh-CN" altLang="en-US" sz="3200" dirty="0" smtClean="0">
                <a:latin typeface="Arial Narrow" panose="020B0606020202030204" pitchFamily="34" charset="0"/>
                <a:ea typeface="黑体" panose="02010609060101010101" pitchFamily="49" charset="-122"/>
              </a:rPr>
              <a:t>系统重新声明对象内存</a:t>
            </a:r>
          </a:p>
          <a:p>
            <a:pPr lvl="3" eaLnBrk="1" hangingPunct="1">
              <a:lnSpc>
                <a:spcPct val="110000"/>
              </a:lnSpc>
            </a:pPr>
            <a:r>
              <a:rPr lang="zh-CN" altLang="en-US" sz="2400" dirty="0" smtClean="0">
                <a:latin typeface="Arial Narrow" panose="020B0606020202030204" pitchFamily="34" charset="0"/>
                <a:ea typeface="黑体" panose="02010609060101010101" pitchFamily="49" charset="-122"/>
              </a:rPr>
              <a:t>使得内存可以被其他对象使用</a:t>
            </a:r>
          </a:p>
        </p:txBody>
      </p:sp>
    </p:spTree>
  </p:cSld>
  <p:clrMapOvr>
    <a:masterClrMapping/>
  </p:clrMapOvr>
  <p:transition spd="slow">
    <p:pull dir="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053D737-D8EF-48FC-AF83-6418D296E86D}" type="slidenum">
              <a:rPr lang="en-US" altLang="zh-CN" sz="1200" smtClean="0"/>
              <a:pPr>
                <a:spcAft>
                  <a:spcPct val="0"/>
                </a:spcAft>
                <a:buClrTx/>
                <a:buFontTx/>
                <a:buNone/>
              </a:pPr>
              <a:t>73</a:t>
            </a:fld>
            <a:endParaRPr lang="en-US" altLang="zh-CN" sz="1200" smtClean="0"/>
          </a:p>
        </p:txBody>
      </p:sp>
      <p:sp>
        <p:nvSpPr>
          <p:cNvPr id="880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Destructors</a:t>
            </a:r>
          </a:p>
        </p:txBody>
      </p:sp>
      <p:sp>
        <p:nvSpPr>
          <p:cNvPr id="88068" name="Rectangle 3"/>
          <p:cNvSpPr>
            <a:spLocks noGrp="1" noChangeArrowheads="1"/>
          </p:cNvSpPr>
          <p:nvPr>
            <p:ph type="body" idx="1"/>
          </p:nvPr>
        </p:nvSpPr>
        <p:spPr>
          <a:xfrm>
            <a:off x="152400" y="1524000"/>
            <a:ext cx="8763000" cy="38862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无参数，无返回值</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一个类只能有一个析构函数</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析构函数不允许重载</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如果程序没有显式提供析构函数，编译器会提供一个空的析构函数</a:t>
            </a:r>
          </a:p>
        </p:txBody>
      </p:sp>
    </p:spTree>
  </p:cSld>
  <p:clrMapOvr>
    <a:masterClrMapping/>
  </p:clrMapOvr>
  <p:transition spd="slow">
    <p:pull dir="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D8175BD6-CC06-4A6C-9AC8-B79E82216A41}" type="slidenum">
              <a:rPr lang="en-US" altLang="zh-CN" sz="1200" smtClean="0"/>
              <a:pPr>
                <a:spcAft>
                  <a:spcPct val="0"/>
                </a:spcAft>
                <a:buClrTx/>
                <a:buFontTx/>
                <a:buNone/>
              </a:pPr>
              <a:t>74</a:t>
            </a:fld>
            <a:endParaRPr lang="en-US" altLang="zh-CN" sz="1200" smtClean="0"/>
          </a:p>
        </p:txBody>
      </p:sp>
      <p:sp>
        <p:nvSpPr>
          <p:cNvPr id="890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6 Destructors</a:t>
            </a:r>
          </a:p>
        </p:txBody>
      </p:sp>
      <p:sp>
        <p:nvSpPr>
          <p:cNvPr id="89092" name="Rectangle 3"/>
          <p:cNvSpPr>
            <a:spLocks noRot="1" noChangeArrowheads="1"/>
          </p:cNvSpPr>
          <p:nvPr/>
        </p:nvSpPr>
        <p:spPr bwMode="auto">
          <a:xfrm>
            <a:off x="927100" y="1905000"/>
            <a:ext cx="8064500" cy="18970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常见编程错误：</a:t>
            </a:r>
            <a:r>
              <a:rPr lang="zh-CN" altLang="en-US" sz="2800" b="1">
                <a:solidFill>
                  <a:srgbClr val="051AB3"/>
                </a:solidFill>
                <a:latin typeface="Arial Narrow" panose="020B0606020202030204" pitchFamily="34" charset="0"/>
                <a:ea typeface="黑体" panose="02010609060101010101" pitchFamily="49" charset="-122"/>
              </a:rPr>
              <a:t>向析构函数传递参数，指定析构函数的返回值类型（即使指定了</a:t>
            </a:r>
            <a:r>
              <a:rPr lang="en-US" altLang="zh-CN" sz="2800" b="1">
                <a:solidFill>
                  <a:srgbClr val="051AB3"/>
                </a:solidFill>
                <a:latin typeface="Arial Narrow" panose="020B0606020202030204" pitchFamily="34" charset="0"/>
                <a:ea typeface="黑体" panose="02010609060101010101" pitchFamily="49" charset="-122"/>
              </a:rPr>
              <a:t>void</a:t>
            </a:r>
            <a:r>
              <a:rPr lang="zh-CN" altLang="en-US" sz="2800" b="1">
                <a:solidFill>
                  <a:srgbClr val="051AB3"/>
                </a:solidFill>
                <a:latin typeface="Arial Narrow" panose="020B0606020202030204" pitchFamily="34" charset="0"/>
                <a:ea typeface="黑体" panose="02010609060101010101" pitchFamily="49" charset="-122"/>
              </a:rPr>
              <a:t>）以及从析构函数返回数值或重载析构函数都是语法错误。</a:t>
            </a:r>
          </a:p>
        </p:txBody>
      </p:sp>
      <p:pic>
        <p:nvPicPr>
          <p:cNvPr id="890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3" y="2209800"/>
            <a:ext cx="844550"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D516B9C-1ECF-4CD8-A4C0-7DD42266F334}" type="slidenum">
              <a:rPr lang="en-US" altLang="zh-CN" sz="1200" smtClean="0"/>
              <a:pPr>
                <a:spcAft>
                  <a:spcPct val="0"/>
                </a:spcAft>
                <a:buClrTx/>
                <a:buFontTx/>
                <a:buNone/>
              </a:pPr>
              <a:t>75</a:t>
            </a:fld>
            <a:endParaRPr lang="en-US" altLang="zh-CN" sz="1200" smtClean="0"/>
          </a:p>
        </p:txBody>
      </p:sp>
      <p:sp>
        <p:nvSpPr>
          <p:cNvPr id="90115" name="Rectangle 2"/>
          <p:cNvSpPr>
            <a:spLocks noRot="1" noChangeArrowheads="1"/>
          </p:cNvSpPr>
          <p:nvPr/>
        </p:nvSpPr>
        <p:spPr bwMode="auto">
          <a:xfrm>
            <a:off x="76200" y="609600"/>
            <a:ext cx="899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a:t>
            </a:r>
            <a:r>
              <a:rPr lang="zh-CN" altLang="en-US" sz="3600" b="1">
                <a:solidFill>
                  <a:srgbClr val="051AB3"/>
                </a:solidFill>
                <a:latin typeface="Arial Narrow" panose="020B0606020202030204" pitchFamily="34" charset="0"/>
                <a:ea typeface="黑体" panose="02010609060101010101" pitchFamily="49" charset="-122"/>
              </a:rPr>
              <a:t>构造函数与析构函数调用时间</a:t>
            </a:r>
          </a:p>
        </p:txBody>
      </p:sp>
      <p:sp>
        <p:nvSpPr>
          <p:cNvPr id="90116" name="Rectangle 3"/>
          <p:cNvSpPr>
            <a:spLocks noGrp="1" noChangeArrowheads="1"/>
          </p:cNvSpPr>
          <p:nvPr>
            <p:ph type="body" idx="1"/>
          </p:nvPr>
        </p:nvSpPr>
        <p:spPr>
          <a:xfrm>
            <a:off x="152400" y="1493838"/>
            <a:ext cx="8763000" cy="4373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对于在全局作用域定义的对象</a:t>
            </a:r>
            <a:r>
              <a:rPr lang="zh-CN" altLang="en-US" sz="3200" b="1" smtClean="0">
                <a:latin typeface="Arial Narrow" panose="020B0606020202030204" pitchFamily="34" charset="0"/>
                <a:ea typeface="黑体" panose="02010609060101010101" pitchFamily="49" charset="-122"/>
              </a:rPr>
              <a:t> </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构造函数在任何其他函数之前调用</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相应的析构函数在 </a:t>
            </a:r>
            <a:r>
              <a:rPr lang="en-US" altLang="zh-CN" sz="3100" b="1" smtClean="0">
                <a:latin typeface="Arial Narrow" panose="020B0606020202030204" pitchFamily="34" charset="0"/>
                <a:ea typeface="黑体" panose="02010609060101010101" pitchFamily="49" charset="-122"/>
              </a:rPr>
              <a:t>main </a:t>
            </a:r>
            <a:r>
              <a:rPr lang="zh-CN" altLang="en-US" sz="3100" b="1" smtClean="0">
                <a:latin typeface="Arial Narrow" panose="020B0606020202030204" pitchFamily="34" charset="0"/>
                <a:ea typeface="黑体" panose="02010609060101010101" pitchFamily="49" charset="-122"/>
              </a:rPr>
              <a:t>函数终止后调用</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 </a:t>
            </a:r>
            <a:r>
              <a:rPr lang="en-US" altLang="zh-CN" sz="3200" b="1" smtClean="0">
                <a:latin typeface="Arial Narrow" panose="020B0606020202030204" pitchFamily="34" charset="0"/>
                <a:ea typeface="黑体" panose="02010609060101010101" pitchFamily="49" charset="-122"/>
              </a:rPr>
              <a:t>exit </a:t>
            </a:r>
            <a:r>
              <a:rPr lang="zh-CN" altLang="en-US" sz="3200" b="1" smtClean="0">
                <a:latin typeface="Arial Narrow" panose="020B0606020202030204" pitchFamily="34" charset="0"/>
                <a:ea typeface="黑体" panose="02010609060101010101" pitchFamily="49" charset="-122"/>
              </a:rPr>
              <a:t>函数</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迫使程序立即终止</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不执行自动对象的析构函数</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通常用来在程序检测到错误时终止程序</a:t>
            </a:r>
          </a:p>
        </p:txBody>
      </p:sp>
    </p:spTree>
  </p:cSld>
  <p:clrMapOvr>
    <a:masterClrMapping/>
  </p:clrMapOvr>
  <p:transition spd="slow">
    <p:pull dir="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309B6B1-7CCA-44D0-91B8-F4B02E88E08B}" type="slidenum">
              <a:rPr lang="en-US" altLang="zh-CN" sz="1200" smtClean="0"/>
              <a:pPr>
                <a:spcAft>
                  <a:spcPct val="0"/>
                </a:spcAft>
                <a:buClrTx/>
                <a:buFontTx/>
                <a:buNone/>
              </a:pPr>
              <a:t>76</a:t>
            </a:fld>
            <a:endParaRPr lang="en-US" altLang="zh-CN" sz="1200" smtClean="0"/>
          </a:p>
        </p:txBody>
      </p:sp>
      <p:sp>
        <p:nvSpPr>
          <p:cNvPr id="91139" name="Rectangle 2"/>
          <p:cNvSpPr>
            <a:spLocks noRot="1" noChangeArrowheads="1"/>
          </p:cNvSpPr>
          <p:nvPr/>
        </p:nvSpPr>
        <p:spPr bwMode="auto">
          <a:xfrm>
            <a:off x="76200" y="609600"/>
            <a:ext cx="899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When Constructors and Destructors Are Called</a:t>
            </a:r>
          </a:p>
        </p:txBody>
      </p:sp>
      <p:sp>
        <p:nvSpPr>
          <p:cNvPr id="91140" name="Rectangle 3"/>
          <p:cNvSpPr>
            <a:spLocks noGrp="1" noChangeArrowheads="1"/>
          </p:cNvSpPr>
          <p:nvPr>
            <p:ph type="body" idx="1"/>
          </p:nvPr>
        </p:nvSpPr>
        <p:spPr>
          <a:xfrm>
            <a:off x="152400" y="1493838"/>
            <a:ext cx="8763000" cy="39163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对于在全局作用域定义的对象</a:t>
            </a:r>
            <a:r>
              <a:rPr lang="zh-CN" altLang="en-US" sz="3200" b="1" smtClean="0">
                <a:latin typeface="Arial Narrow" panose="020B0606020202030204" pitchFamily="34" charset="0"/>
                <a:ea typeface="黑体" panose="02010609060101010101" pitchFamily="49" charset="-122"/>
              </a:rPr>
              <a:t> </a:t>
            </a:r>
          </a:p>
          <a:p>
            <a:pPr lvl="2" eaLnBrk="1" hangingPunct="1">
              <a:lnSpc>
                <a:spcPct val="120000"/>
              </a:lnSpc>
            </a:pPr>
            <a:r>
              <a:rPr lang="en-US" altLang="zh-CN" sz="3200" b="1" smtClean="0">
                <a:latin typeface="Arial Narrow" panose="020B0606020202030204" pitchFamily="34" charset="0"/>
                <a:ea typeface="黑体" panose="02010609060101010101" pitchFamily="49" charset="-122"/>
              </a:rPr>
              <a:t>abort </a:t>
            </a:r>
            <a:r>
              <a:rPr lang="zh-CN" altLang="en-US" sz="3200" b="1" smtClean="0">
                <a:latin typeface="Arial Narrow" panose="020B0606020202030204" pitchFamily="34" charset="0"/>
                <a:ea typeface="黑体" panose="02010609060101010101" pitchFamily="49" charset="-122"/>
              </a:rPr>
              <a:t>函数</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与 </a:t>
            </a:r>
            <a:r>
              <a:rPr lang="en-US" altLang="zh-CN" sz="2400" b="1" smtClean="0">
                <a:latin typeface="Arial Narrow" panose="020B0606020202030204" pitchFamily="34" charset="0"/>
                <a:ea typeface="黑体" panose="02010609060101010101" pitchFamily="49" charset="-122"/>
              </a:rPr>
              <a:t>exit </a:t>
            </a:r>
            <a:r>
              <a:rPr lang="zh-CN" altLang="en-US" sz="2400" b="1" smtClean="0">
                <a:latin typeface="Arial Narrow" panose="020B0606020202030204" pitchFamily="34" charset="0"/>
                <a:ea typeface="黑体" panose="02010609060101010101" pitchFamily="49" charset="-122"/>
              </a:rPr>
              <a:t>的功能相似</a:t>
            </a:r>
          </a:p>
          <a:p>
            <a:pPr lvl="4" eaLnBrk="1" hangingPunct="1">
              <a:lnSpc>
                <a:spcPct val="120000"/>
              </a:lnSpc>
            </a:pPr>
            <a:r>
              <a:rPr lang="zh-CN" altLang="en-US" sz="2400" b="1" smtClean="0">
                <a:latin typeface="Arial Narrow" panose="020B0606020202030204" pitchFamily="34" charset="0"/>
                <a:ea typeface="黑体" panose="02010609060101010101" pitchFamily="49" charset="-122"/>
              </a:rPr>
              <a:t>但是迫使程序立即终止，并且不允许任何对象的析构函数被调用</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通常用来指示程序的异常终止</a:t>
            </a:r>
          </a:p>
        </p:txBody>
      </p:sp>
    </p:spTree>
  </p:cSld>
  <p:clrMapOvr>
    <a:masterClrMapping/>
  </p:clrMapOvr>
  <p:transition spd="slow">
    <p:pull dir="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10DE823F-8082-49D5-9F0D-70E963C5FBB0}" type="slidenum">
              <a:rPr lang="en-US" altLang="zh-CN" sz="1200" smtClean="0"/>
              <a:pPr>
                <a:spcAft>
                  <a:spcPct val="0"/>
                </a:spcAft>
                <a:buClrTx/>
                <a:buFontTx/>
                <a:buNone/>
              </a:pPr>
              <a:t>77</a:t>
            </a:fld>
            <a:endParaRPr lang="en-US" altLang="zh-CN" sz="1200" smtClean="0"/>
          </a:p>
        </p:txBody>
      </p:sp>
      <p:sp>
        <p:nvSpPr>
          <p:cNvPr id="92163" name="Rectangle 2"/>
          <p:cNvSpPr>
            <a:spLocks noRot="1" noChangeArrowheads="1"/>
          </p:cNvSpPr>
          <p:nvPr/>
        </p:nvSpPr>
        <p:spPr bwMode="auto">
          <a:xfrm>
            <a:off x="76200" y="609600"/>
            <a:ext cx="899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dirty="0">
                <a:solidFill>
                  <a:srgbClr val="051AB3"/>
                </a:solidFill>
                <a:latin typeface="Arial Narrow" panose="020B0606020202030204" pitchFamily="34" charset="0"/>
                <a:ea typeface="黑体" panose="02010609060101010101" pitchFamily="49" charset="-122"/>
              </a:rPr>
              <a:t>7 When Constructors and Destructors Are Called</a:t>
            </a:r>
          </a:p>
        </p:txBody>
      </p:sp>
      <p:sp>
        <p:nvSpPr>
          <p:cNvPr id="92164" name="Rectangle 3"/>
          <p:cNvSpPr>
            <a:spLocks noGrp="1" noChangeArrowheads="1"/>
          </p:cNvSpPr>
          <p:nvPr>
            <p:ph type="body" idx="1"/>
          </p:nvPr>
        </p:nvSpPr>
        <p:spPr>
          <a:xfrm>
            <a:off x="152400" y="1722438"/>
            <a:ext cx="8839200" cy="3230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对于局部对象</a:t>
            </a:r>
            <a:r>
              <a:rPr lang="zh-CN" altLang="en-US" sz="3200" b="1" dirty="0" smtClean="0">
                <a:latin typeface="Arial Narrow" panose="020B0606020202030204" pitchFamily="34" charset="0"/>
                <a:ea typeface="黑体" panose="02010609060101010101" pitchFamily="49" charset="-122"/>
              </a:rPr>
              <a:t> </a:t>
            </a:r>
          </a:p>
          <a:p>
            <a:pPr lvl="1" eaLnBrk="1" hangingPunct="1">
              <a:lnSpc>
                <a:spcPct val="120000"/>
              </a:lnSpc>
            </a:pPr>
            <a:r>
              <a:rPr lang="zh-CN" altLang="en-US" sz="2800" dirty="0" smtClean="0">
                <a:latin typeface="Arial Narrow" panose="020B0606020202030204" pitchFamily="34" charset="0"/>
                <a:ea typeface="黑体" panose="02010609060101010101" pitchFamily="49" charset="-122"/>
              </a:rPr>
              <a:t>构造函数在对象被定义时调用</a:t>
            </a:r>
          </a:p>
          <a:p>
            <a:pPr lvl="1" eaLnBrk="1" hangingPunct="1">
              <a:lnSpc>
                <a:spcPct val="120000"/>
              </a:lnSpc>
            </a:pPr>
            <a:r>
              <a:rPr lang="zh-CN" altLang="en-US" sz="2800" dirty="0" smtClean="0">
                <a:latin typeface="Arial Narrow" panose="020B0606020202030204" pitchFamily="34" charset="0"/>
                <a:ea typeface="黑体" panose="02010609060101010101" pitchFamily="49" charset="-122"/>
              </a:rPr>
              <a:t>相应得析构函数在对象离开其作用域时被调用</a:t>
            </a:r>
          </a:p>
          <a:p>
            <a:pPr lvl="1" eaLnBrk="1" hangingPunct="1">
              <a:lnSpc>
                <a:spcPct val="120000"/>
              </a:lnSpc>
            </a:pPr>
            <a:r>
              <a:rPr lang="zh-CN" altLang="en-US" sz="2800" dirty="0" smtClean="0">
                <a:latin typeface="Arial Narrow" panose="020B0606020202030204" pitchFamily="34" charset="0"/>
                <a:ea typeface="黑体" panose="02010609060101010101" pitchFamily="49" charset="-122"/>
              </a:rPr>
              <a:t>如果程序使用 </a:t>
            </a:r>
            <a:r>
              <a:rPr lang="en-US" altLang="zh-CN" sz="2800" dirty="0" smtClean="0">
                <a:latin typeface="Arial Narrow" panose="020B0606020202030204" pitchFamily="34" charset="0"/>
                <a:ea typeface="黑体" panose="02010609060101010101" pitchFamily="49" charset="-122"/>
              </a:rPr>
              <a:t>exit </a:t>
            </a:r>
            <a:r>
              <a:rPr lang="zh-CN" altLang="en-US" sz="2800" dirty="0" smtClean="0">
                <a:latin typeface="Arial Narrow" panose="020B0606020202030204" pitchFamily="34" charset="0"/>
                <a:ea typeface="黑体" panose="02010609060101010101" pitchFamily="49" charset="-122"/>
              </a:rPr>
              <a:t>或 </a:t>
            </a:r>
            <a:r>
              <a:rPr lang="en-US" altLang="zh-CN" sz="2800" dirty="0" smtClean="0">
                <a:latin typeface="Arial Narrow" panose="020B0606020202030204" pitchFamily="34" charset="0"/>
                <a:ea typeface="黑体" panose="02010609060101010101" pitchFamily="49" charset="-122"/>
              </a:rPr>
              <a:t>abort </a:t>
            </a:r>
            <a:r>
              <a:rPr lang="zh-CN" altLang="en-US" sz="2800" dirty="0" smtClean="0">
                <a:latin typeface="Arial Narrow" panose="020B0606020202030204" pitchFamily="34" charset="0"/>
                <a:ea typeface="黑体" panose="02010609060101010101" pitchFamily="49" charset="-122"/>
              </a:rPr>
              <a:t>函数终止，对象的析构函数将不会被调用</a:t>
            </a:r>
          </a:p>
        </p:txBody>
      </p:sp>
    </p:spTree>
  </p:cSld>
  <p:clrMapOvr>
    <a:masterClrMapping/>
  </p:clrMapOvr>
  <p:transition spd="slow">
    <p:pull dir="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7CBA9EB4-EC6E-42D0-B3AA-3C9B233BBC44}" type="slidenum">
              <a:rPr lang="en-US" altLang="zh-CN" sz="1200" smtClean="0"/>
              <a:pPr>
                <a:spcAft>
                  <a:spcPct val="0"/>
                </a:spcAft>
                <a:buClrTx/>
                <a:buFontTx/>
                <a:buNone/>
              </a:pPr>
              <a:t>78</a:t>
            </a:fld>
            <a:endParaRPr lang="en-US" altLang="zh-CN" sz="1200" smtClean="0"/>
          </a:p>
        </p:txBody>
      </p:sp>
      <p:sp>
        <p:nvSpPr>
          <p:cNvPr id="93187" name="Rectangle 2"/>
          <p:cNvSpPr>
            <a:spLocks noRot="1" noChangeArrowheads="1"/>
          </p:cNvSpPr>
          <p:nvPr/>
        </p:nvSpPr>
        <p:spPr bwMode="auto">
          <a:xfrm>
            <a:off x="76200" y="609600"/>
            <a:ext cx="899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7 When Constructors and Destructors Are Called</a:t>
            </a:r>
          </a:p>
        </p:txBody>
      </p:sp>
      <p:sp>
        <p:nvSpPr>
          <p:cNvPr id="93188" name="Rectangle 3"/>
          <p:cNvSpPr>
            <a:spLocks noGrp="1" noChangeArrowheads="1"/>
          </p:cNvSpPr>
          <p:nvPr>
            <p:ph type="body" idx="1"/>
          </p:nvPr>
        </p:nvSpPr>
        <p:spPr>
          <a:xfrm>
            <a:off x="152400" y="1646238"/>
            <a:ext cx="8763000" cy="4602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对于静态局部对象</a:t>
            </a:r>
          </a:p>
          <a:p>
            <a:pPr lvl="1" eaLnBrk="1" hangingPunct="1">
              <a:lnSpc>
                <a:spcPct val="120000"/>
              </a:lnSpc>
            </a:pPr>
            <a:r>
              <a:rPr lang="zh-CN" altLang="en-US" sz="2800" b="1" dirty="0" smtClean="0">
                <a:latin typeface="Arial Narrow" panose="020B0606020202030204" pitchFamily="34" charset="0"/>
                <a:ea typeface="黑体" panose="02010609060101010101" pitchFamily="49" charset="-122"/>
              </a:rPr>
              <a:t>构造函数仅被调用一次（当对象第一次被定义时）</a:t>
            </a:r>
          </a:p>
          <a:p>
            <a:pPr lvl="1" eaLnBrk="1" hangingPunct="1">
              <a:lnSpc>
                <a:spcPct val="120000"/>
              </a:lnSpc>
            </a:pPr>
            <a:r>
              <a:rPr lang="zh-CN" altLang="en-US" sz="2800" b="1" dirty="0" smtClean="0">
                <a:latin typeface="Arial Narrow" panose="020B0606020202030204" pitchFamily="34" charset="0"/>
                <a:ea typeface="黑体" panose="02010609060101010101" pitchFamily="49" charset="-122"/>
              </a:rPr>
              <a:t>析构函数在 </a:t>
            </a:r>
            <a:r>
              <a:rPr lang="en-US" altLang="zh-CN" sz="2800" b="1" dirty="0" smtClean="0">
                <a:latin typeface="Arial Narrow" panose="020B0606020202030204" pitchFamily="34" charset="0"/>
                <a:ea typeface="黑体" panose="02010609060101010101" pitchFamily="49" charset="-122"/>
              </a:rPr>
              <a:t>main </a:t>
            </a:r>
            <a:r>
              <a:rPr lang="zh-CN" altLang="en-US" sz="2800" b="1" dirty="0" smtClean="0">
                <a:latin typeface="Arial Narrow" panose="020B0606020202030204" pitchFamily="34" charset="0"/>
                <a:ea typeface="黑体" panose="02010609060101010101" pitchFamily="49" charset="-122"/>
              </a:rPr>
              <a:t>函数退出或程序通过调用 </a:t>
            </a:r>
            <a:r>
              <a:rPr lang="en-US" altLang="zh-CN" sz="2800" b="1" dirty="0" smtClean="0">
                <a:latin typeface="Arial Narrow" panose="020B0606020202030204" pitchFamily="34" charset="0"/>
                <a:ea typeface="黑体" panose="02010609060101010101" pitchFamily="49" charset="-122"/>
              </a:rPr>
              <a:t>exit </a:t>
            </a:r>
            <a:r>
              <a:rPr lang="zh-CN" altLang="en-US" sz="2800" b="1" dirty="0" smtClean="0">
                <a:latin typeface="Arial Narrow" panose="020B0606020202030204" pitchFamily="34" charset="0"/>
                <a:ea typeface="黑体" panose="02010609060101010101" pitchFamily="49" charset="-122"/>
              </a:rPr>
              <a:t>终止时被调用</a:t>
            </a:r>
          </a:p>
          <a:p>
            <a:pPr lvl="2" eaLnBrk="1" hangingPunct="1">
              <a:lnSpc>
                <a:spcPct val="120000"/>
              </a:lnSpc>
            </a:pPr>
            <a:r>
              <a:rPr lang="zh-CN" altLang="en-US" sz="2800" b="1" dirty="0" smtClean="0">
                <a:latin typeface="Arial Narrow" panose="020B0606020202030204" pitchFamily="34" charset="0"/>
                <a:ea typeface="黑体" panose="02010609060101010101" pitchFamily="49" charset="-122"/>
              </a:rPr>
              <a:t>如果程序通过调用 </a:t>
            </a:r>
            <a:r>
              <a:rPr lang="en-US" altLang="zh-CN" sz="2800" b="1" dirty="0" smtClean="0">
                <a:latin typeface="Arial Narrow" panose="020B0606020202030204" pitchFamily="34" charset="0"/>
                <a:ea typeface="黑体" panose="02010609060101010101" pitchFamily="49" charset="-122"/>
              </a:rPr>
              <a:t>abort </a:t>
            </a:r>
            <a:r>
              <a:rPr lang="zh-CN" altLang="en-US" sz="2800" b="1" dirty="0" smtClean="0">
                <a:latin typeface="Arial Narrow" panose="020B0606020202030204" pitchFamily="34" charset="0"/>
                <a:ea typeface="黑体" panose="02010609060101010101" pitchFamily="49" charset="-122"/>
              </a:rPr>
              <a:t>来终止，析构函数将不会被调用</a:t>
            </a:r>
          </a:p>
        </p:txBody>
      </p:sp>
    </p:spTree>
  </p:cSld>
  <p:clrMapOvr>
    <a:masterClrMapping/>
  </p:clrMapOvr>
  <p:transition spd="slow">
    <p:pull dir="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p:cNvSpPr>
            <a:spLocks noGrp="1"/>
          </p:cNvSpPr>
          <p:nvPr>
            <p:ph type="sldNum" sz="quarter" idx="10"/>
          </p:nvPr>
        </p:nvSpPr>
        <p:spPr>
          <a:xfrm>
            <a:off x="4724399" y="7423150"/>
            <a:ext cx="765544"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3A4051F3-621F-4764-9B4C-5F76FF46BEE4}" type="slidenum">
              <a:rPr lang="en-US" altLang="zh-CN" sz="1200" smtClean="0">
                <a:latin typeface="微软雅黑" panose="020B0503020204020204" pitchFamily="34" charset="-122"/>
                <a:ea typeface="微软雅黑" panose="020B0503020204020204" pitchFamily="34" charset="-122"/>
              </a:rPr>
              <a:pPr>
                <a:spcAft>
                  <a:spcPct val="0"/>
                </a:spcAft>
                <a:buClrTx/>
                <a:buFontTx/>
                <a:buNone/>
              </a:pPr>
              <a:t>79</a:t>
            </a:fld>
            <a:endParaRPr lang="en-US" altLang="zh-CN" sz="1200" smtClean="0">
              <a:latin typeface="微软雅黑" panose="020B0503020204020204" pitchFamily="34" charset="-122"/>
              <a:ea typeface="微软雅黑" panose="020B0503020204020204" pitchFamily="34" charset="-122"/>
            </a:endParaRPr>
          </a:p>
        </p:txBody>
      </p:sp>
      <p:graphicFrame>
        <p:nvGraphicFramePr>
          <p:cNvPr id="94211" name="Object 2"/>
          <p:cNvGraphicFramePr>
            <a:graphicFrameLocks noChangeAspect="1"/>
          </p:cNvGraphicFramePr>
          <p:nvPr>
            <p:extLst>
              <p:ext uri="{D42A27DB-BD31-4B8C-83A1-F6EECF244321}">
                <p14:modId xmlns:p14="http://schemas.microsoft.com/office/powerpoint/2010/main" val="4286759389"/>
              </p:ext>
            </p:extLst>
          </p:nvPr>
        </p:nvGraphicFramePr>
        <p:xfrm>
          <a:off x="380999" y="838200"/>
          <a:ext cx="7898219" cy="4743450"/>
        </p:xfrm>
        <a:graphic>
          <a:graphicData uri="http://schemas.openxmlformats.org/presentationml/2006/ole">
            <mc:AlternateContent xmlns:mc="http://schemas.openxmlformats.org/markup-compatibility/2006">
              <mc:Choice xmlns:v="urn:schemas-microsoft-com:vml" Requires="v">
                <p:oleObj spid="_x0000_s94216" name="Document" r:id="rId3" imgW="7074123" imgH="4741930" progId="Word.Document.8">
                  <p:embed/>
                </p:oleObj>
              </mc:Choice>
              <mc:Fallback>
                <p:oleObj name="Document" r:id="rId3" imgW="7074123" imgH="474193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838200"/>
                        <a:ext cx="7898219" cy="4743450"/>
                      </a:xfrm>
                      <a:prstGeom prst="rect">
                        <a:avLst/>
                      </a:prstGeom>
                      <a:noFill/>
                      <a:ln>
                        <a:noFill/>
                      </a:ln>
                      <a:effectLst/>
                    </p:spPr>
                  </p:pic>
                </p:oleObj>
              </mc:Fallback>
            </mc:AlternateContent>
          </a:graphicData>
        </a:graphic>
      </p:graphicFrame>
      <p:sp>
        <p:nvSpPr>
          <p:cNvPr id="563203" name="Text Box 3"/>
          <p:cNvSpPr txBox="1">
            <a:spLocks noChangeArrowheads="1"/>
          </p:cNvSpPr>
          <p:nvPr/>
        </p:nvSpPr>
        <p:spPr bwMode="auto">
          <a:xfrm>
            <a:off x="4495800" y="3962400"/>
            <a:ext cx="2819400" cy="338554"/>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Prototype for destructor</a:t>
            </a:r>
          </a:p>
        </p:txBody>
      </p:sp>
      <p:sp>
        <p:nvSpPr>
          <p:cNvPr id="563204" name="Line 4"/>
          <p:cNvSpPr>
            <a:spLocks noChangeShapeType="1"/>
          </p:cNvSpPr>
          <p:nvPr/>
        </p:nvSpPr>
        <p:spPr bwMode="auto">
          <a:xfrm flipH="1" flipV="1">
            <a:off x="2895598" y="3962400"/>
            <a:ext cx="1807534" cy="268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childTnLst>
                                  <p:subTnLst>
                                    <p:set>
                                      <p:cBhvr override="childStyle">
                                        <p:cTn dur="1" fill="hold" display="0" masterRel="nextClick" afterEffect="1"/>
                                        <p:tgtEl>
                                          <p:spTgt spid="56320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63204"/>
                                        </p:tgtEl>
                                        <p:attrNameLst>
                                          <p:attrName>style.visibility</p:attrName>
                                        </p:attrNameLst>
                                      </p:cBhvr>
                                      <p:to>
                                        <p:strVal val="visible"/>
                                      </p:to>
                                    </p:set>
                                  </p:childTnLst>
                                  <p:subTnLst>
                                    <p:set>
                                      <p:cBhvr override="childStyle">
                                        <p:cTn dur="1" fill="hold" display="0" masterRel="nextClick" afterEffect="1"/>
                                        <p:tgtEl>
                                          <p:spTgt spid="56320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nimBg="1"/>
      <p:bldP spid="5632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0A23933-5522-4B46-854D-06A2EE606480}" type="slidenum">
              <a:rPr lang="en-US" altLang="zh-CN" sz="1200" smtClean="0"/>
              <a:pPr>
                <a:spcAft>
                  <a:spcPct val="0"/>
                </a:spcAft>
                <a:buClrTx/>
                <a:buFontTx/>
                <a:buNone/>
              </a:pPr>
              <a:t>8</a:t>
            </a:fld>
            <a:endParaRPr lang="en-US" altLang="zh-CN" sz="1200" smtClean="0"/>
          </a:p>
        </p:txBody>
      </p:sp>
      <p:sp>
        <p:nvSpPr>
          <p:cNvPr id="12291" name="Rectangle 2"/>
          <p:cNvSpPr>
            <a:spLocks noGrp="1" noChangeArrowheads="1"/>
          </p:cNvSpPr>
          <p:nvPr>
            <p:ph type="title"/>
          </p:nvPr>
        </p:nvSpPr>
        <p:spPr/>
        <p:txBody>
          <a:bodyPr/>
          <a:lstStyle/>
          <a:p>
            <a:pPr eaLnBrk="1" hangingPunct="1"/>
            <a:r>
              <a:rPr lang="en-US" altLang="zh-CN" sz="3600" smtClean="0">
                <a:latin typeface="Arial Narrow" panose="020B0606020202030204" pitchFamily="34" charset="0"/>
                <a:ea typeface="黑体" panose="02010609060101010101" pitchFamily="49" charset="-122"/>
              </a:rPr>
              <a:t>2. </a:t>
            </a:r>
            <a:r>
              <a:rPr lang="zh-CN" altLang="en-US" sz="3600" smtClean="0">
                <a:latin typeface="Arial Narrow" panose="020B0606020202030204" pitchFamily="34" charset="0"/>
                <a:ea typeface="黑体" panose="02010609060101010101" pitchFamily="49" charset="-122"/>
              </a:rPr>
              <a:t>内联函数</a:t>
            </a:r>
          </a:p>
        </p:txBody>
      </p:sp>
      <p:sp>
        <p:nvSpPr>
          <p:cNvPr id="12292" name="Rectangle 3"/>
          <p:cNvSpPr>
            <a:spLocks noGrp="1" noChangeArrowheads="1"/>
          </p:cNvSpPr>
          <p:nvPr>
            <p:ph type="body" idx="1"/>
          </p:nvPr>
        </p:nvSpPr>
        <p:spPr/>
        <p:txBody>
          <a:bodyPr/>
          <a:lstStyle/>
          <a:p>
            <a:pPr eaLnBrk="1" hangingPunct="1">
              <a:lnSpc>
                <a:spcPct val="130000"/>
              </a:lnSpc>
            </a:pPr>
            <a:r>
              <a:rPr lang="zh-CN" altLang="en-US" sz="2000" dirty="0" smtClean="0">
                <a:latin typeface="微软雅黑" panose="020B0503020204020204" pitchFamily="34" charset="-122"/>
                <a:ea typeface="微软雅黑" panose="020B0503020204020204" pitchFamily="34" charset="-122"/>
              </a:rPr>
              <a:t>方式一：程序设计的最初阶段是程序从上写到下</a:t>
            </a:r>
          </a:p>
          <a:p>
            <a:pPr lvl="1" eaLnBrk="1" hangingPunct="1">
              <a:lnSpc>
                <a:spcPct val="130000"/>
              </a:lnSpc>
            </a:pPr>
            <a:r>
              <a:rPr lang="zh-CN" altLang="en-US" sz="2000" dirty="0" smtClean="0">
                <a:latin typeface="微软雅黑" panose="020B0503020204020204" pitchFamily="34" charset="-122"/>
                <a:ea typeface="微软雅黑" panose="020B0503020204020204" pitchFamily="34" charset="-122"/>
              </a:rPr>
              <a:t>优点：没有函数调用，没有程序执行控制权的转移，执行效率较高</a:t>
            </a:r>
          </a:p>
          <a:p>
            <a:pPr lvl="1" eaLnBrk="1" hangingPunct="1">
              <a:lnSpc>
                <a:spcPct val="130000"/>
              </a:lnSpc>
            </a:pPr>
            <a:r>
              <a:rPr lang="zh-CN" altLang="en-US" sz="2000" dirty="0" smtClean="0">
                <a:latin typeface="微软雅黑" panose="020B0503020204020204" pitchFamily="34" charset="-122"/>
                <a:ea typeface="微软雅黑" panose="020B0503020204020204" pitchFamily="34" charset="-122"/>
              </a:rPr>
              <a:t>缺点：重复实现相同功能的模块（如：求最大值模块）；如果需要修改就要修改多处</a:t>
            </a:r>
          </a:p>
          <a:p>
            <a:pPr eaLnBrk="1" hangingPunct="1">
              <a:lnSpc>
                <a:spcPct val="130000"/>
              </a:lnSpc>
            </a:pPr>
            <a:r>
              <a:rPr lang="zh-CN" altLang="en-US" sz="2000" dirty="0" smtClean="0">
                <a:latin typeface="微软雅黑" panose="020B0503020204020204" pitchFamily="34" charset="-122"/>
                <a:ea typeface="微软雅黑" panose="020B0503020204020204" pitchFamily="34" charset="-122"/>
              </a:rPr>
              <a:t>方式二：</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程序开始以函数调用的形式进行堆砌</a:t>
            </a:r>
          </a:p>
          <a:p>
            <a:pPr lvl="1" eaLnBrk="1" hangingPunct="1">
              <a:lnSpc>
                <a:spcPct val="130000"/>
              </a:lnSpc>
            </a:pPr>
            <a:r>
              <a:rPr lang="zh-CN" altLang="en-US" sz="2000" dirty="0" smtClean="0">
                <a:latin typeface="微软雅黑" panose="020B0503020204020204" pitchFamily="34" charset="-122"/>
                <a:ea typeface="微软雅黑" panose="020B0503020204020204" pitchFamily="34" charset="-122"/>
              </a:rPr>
              <a:t>优点：按功能进行模块划分，条理清晣，重复实现的功能函数只写一份，修改简单；</a:t>
            </a:r>
          </a:p>
          <a:p>
            <a:pPr lvl="1" eaLnBrk="1" hangingPunct="1">
              <a:lnSpc>
                <a:spcPct val="130000"/>
              </a:lnSpc>
            </a:pPr>
            <a:r>
              <a:rPr lang="zh-CN" altLang="en-US" sz="2000" dirty="0" smtClean="0">
                <a:latin typeface="微软雅黑" panose="020B0503020204020204" pitchFamily="34" charset="-122"/>
                <a:ea typeface="微软雅黑" panose="020B0503020204020204" pitchFamily="34" charset="-122"/>
              </a:rPr>
              <a:t>缺点：函数间的控制权转移、函数环境保存、参数传递等额外工作使执行效率下降</a:t>
            </a:r>
          </a:p>
          <a:p>
            <a:pPr eaLnBrk="1" hangingPunct="1">
              <a:lnSpc>
                <a:spcPct val="130000"/>
              </a:lnSpc>
            </a:pPr>
            <a:r>
              <a:rPr lang="zh-CN" altLang="en-US" sz="2000" dirty="0" smtClean="0">
                <a:latin typeface="微软雅黑" panose="020B0503020204020204" pitchFamily="34" charset="-122"/>
                <a:ea typeface="微软雅黑" panose="020B0503020204020204" pitchFamily="34" charset="-122"/>
              </a:rPr>
              <a:t>方式三：有没有同时具有方式一与方式二优点的程序实现方法？</a:t>
            </a:r>
          </a:p>
        </p:txBody>
      </p:sp>
    </p:spTree>
  </p:cSld>
  <p:clrMapOvr>
    <a:masterClrMapping/>
  </p:clrMapOvr>
  <p:transition spd="slow">
    <p:pull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1"/>
          <p:cNvSpPr>
            <a:spLocks noGrp="1"/>
          </p:cNvSpPr>
          <p:nvPr>
            <p:ph type="sldNum" sz="quarter" idx="10"/>
          </p:nvPr>
        </p:nvSpPr>
        <p:spPr>
          <a:xfrm>
            <a:off x="4343400" y="6584950"/>
            <a:ext cx="680997"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F573D4B-A655-4D23-B068-20F71E89399D}" type="slidenum">
              <a:rPr lang="en-US" altLang="zh-CN" sz="1200" smtClean="0">
                <a:latin typeface="微软雅黑" panose="020B0503020204020204" pitchFamily="34" charset="-122"/>
                <a:ea typeface="微软雅黑" panose="020B0503020204020204" pitchFamily="34" charset="-122"/>
              </a:rPr>
              <a:pPr>
                <a:spcAft>
                  <a:spcPct val="0"/>
                </a:spcAft>
                <a:buClrTx/>
                <a:buFontTx/>
                <a:buNone/>
              </a:pPr>
              <a:t>80</a:t>
            </a:fld>
            <a:endParaRPr lang="en-US" altLang="zh-CN" sz="1200" smtClean="0">
              <a:latin typeface="微软雅黑" panose="020B0503020204020204" pitchFamily="34" charset="-122"/>
              <a:ea typeface="微软雅黑" panose="020B0503020204020204" pitchFamily="34" charset="-122"/>
            </a:endParaRPr>
          </a:p>
        </p:txBody>
      </p:sp>
      <p:graphicFrame>
        <p:nvGraphicFramePr>
          <p:cNvPr id="95235" name="Object 2"/>
          <p:cNvGraphicFramePr>
            <a:graphicFrameLocks noChangeAspect="1"/>
          </p:cNvGraphicFramePr>
          <p:nvPr>
            <p:extLst>
              <p:ext uri="{D42A27DB-BD31-4B8C-83A1-F6EECF244321}">
                <p14:modId xmlns:p14="http://schemas.microsoft.com/office/powerpoint/2010/main" val="1752156558"/>
              </p:ext>
            </p:extLst>
          </p:nvPr>
        </p:nvGraphicFramePr>
        <p:xfrm>
          <a:off x="0" y="0"/>
          <a:ext cx="6980223" cy="6321425"/>
        </p:xfrm>
        <a:graphic>
          <a:graphicData uri="http://schemas.openxmlformats.org/presentationml/2006/ole">
            <mc:AlternateContent xmlns:mc="http://schemas.openxmlformats.org/markup-compatibility/2006">
              <mc:Choice xmlns:v="urn:schemas-microsoft-com:vml" Requires="v">
                <p:oleObj spid="_x0000_s95240" name="文档" r:id="rId3" imgW="7061145" imgH="6356818" progId="Word.Document.8">
                  <p:embed/>
                </p:oleObj>
              </mc:Choice>
              <mc:Fallback>
                <p:oleObj name="文档" r:id="rId3" imgW="7061145" imgH="635681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80223" cy="6321425"/>
                      </a:xfrm>
                      <a:prstGeom prst="rect">
                        <a:avLst/>
                      </a:prstGeom>
                      <a:noFill/>
                      <a:ln>
                        <a:noFill/>
                      </a:ln>
                      <a:effectLst/>
                    </p:spPr>
                  </p:pic>
                </p:oleObj>
              </mc:Fallback>
            </mc:AlternateContent>
          </a:graphicData>
        </a:graphic>
      </p:graphicFrame>
      <p:sp>
        <p:nvSpPr>
          <p:cNvPr id="564227" name="Text Box 3"/>
          <p:cNvSpPr txBox="1">
            <a:spLocks noChangeArrowheads="1"/>
          </p:cNvSpPr>
          <p:nvPr/>
        </p:nvSpPr>
        <p:spPr bwMode="auto">
          <a:xfrm>
            <a:off x="5334000" y="4038600"/>
            <a:ext cx="3352800" cy="338554"/>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微软雅黑" panose="020B0503020204020204" pitchFamily="34" charset="-122"/>
                <a:ea typeface="微软雅黑" panose="020B0503020204020204" pitchFamily="34" charset="-122"/>
                <a:cs typeface="Times New Roman" panose="02020603050405020304" pitchFamily="18" charset="0"/>
              </a:rPr>
              <a:t>Defining the class’s destructor</a:t>
            </a:r>
          </a:p>
        </p:txBody>
      </p:sp>
      <p:sp>
        <p:nvSpPr>
          <p:cNvPr id="564228" name="Line 4"/>
          <p:cNvSpPr>
            <a:spLocks noChangeShapeType="1"/>
          </p:cNvSpPr>
          <p:nvPr/>
        </p:nvSpPr>
        <p:spPr bwMode="auto">
          <a:xfrm flipH="1">
            <a:off x="3505200" y="4191000"/>
            <a:ext cx="1815993"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227"/>
                                        </p:tgtEl>
                                        <p:attrNameLst>
                                          <p:attrName>style.visibility</p:attrName>
                                        </p:attrNameLst>
                                      </p:cBhvr>
                                      <p:to>
                                        <p:strVal val="visible"/>
                                      </p:to>
                                    </p:set>
                                  </p:childTnLst>
                                  <p:subTnLst>
                                    <p:set>
                                      <p:cBhvr override="childStyle">
                                        <p:cTn dur="1" fill="hold" display="0" masterRel="nextClick" afterEffect="1"/>
                                        <p:tgtEl>
                                          <p:spTgt spid="56422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64228"/>
                                        </p:tgtEl>
                                        <p:attrNameLst>
                                          <p:attrName>style.visibility</p:attrName>
                                        </p:attrNameLst>
                                      </p:cBhvr>
                                      <p:to>
                                        <p:strVal val="visible"/>
                                      </p:to>
                                    </p:set>
                                  </p:childTnLst>
                                  <p:subTnLst>
                                    <p:set>
                                      <p:cBhvr override="childStyle">
                                        <p:cTn dur="1" fill="hold" display="0" masterRel="nextClick" afterEffect="1"/>
                                        <p:tgtEl>
                                          <p:spTgt spid="5642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animBg="1"/>
      <p:bldP spid="56422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CEA9DA57-58E7-486F-95F0-431AB591A5FA}" type="slidenum">
              <a:rPr lang="en-US" altLang="zh-CN" sz="1200" smtClean="0"/>
              <a:pPr>
                <a:spcAft>
                  <a:spcPct val="0"/>
                </a:spcAft>
                <a:buClrTx/>
                <a:buFontTx/>
                <a:buNone/>
              </a:pPr>
              <a:t>81</a:t>
            </a:fld>
            <a:endParaRPr lang="en-US" altLang="zh-CN" sz="1200" smtClean="0"/>
          </a:p>
        </p:txBody>
      </p:sp>
      <p:graphicFrame>
        <p:nvGraphicFramePr>
          <p:cNvPr id="96259" name="Object 2"/>
          <p:cNvGraphicFramePr>
            <a:graphicFrameLocks noChangeAspect="1"/>
          </p:cNvGraphicFramePr>
          <p:nvPr/>
        </p:nvGraphicFramePr>
        <p:xfrm>
          <a:off x="0" y="0"/>
          <a:ext cx="7037388" cy="6238875"/>
        </p:xfrm>
        <a:graphic>
          <a:graphicData uri="http://schemas.openxmlformats.org/presentationml/2006/ole">
            <mc:AlternateContent xmlns:mc="http://schemas.openxmlformats.org/markup-compatibility/2006">
              <mc:Choice xmlns:v="urn:schemas-microsoft-com:vml" Requires="v">
                <p:oleObj spid="_x0000_s96273" name="Document" r:id="rId3" imgW="7074123" imgH="6263476" progId="Word.Document.8">
                  <p:embed/>
                </p:oleObj>
              </mc:Choice>
              <mc:Fallback>
                <p:oleObj name="Document" r:id="rId3" imgW="7074123" imgH="6263476"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23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5251" name="Text Box 3"/>
          <p:cNvSpPr txBox="1">
            <a:spLocks noChangeArrowheads="1"/>
          </p:cNvSpPr>
          <p:nvPr/>
        </p:nvSpPr>
        <p:spPr bwMode="auto">
          <a:xfrm>
            <a:off x="3657600" y="2895600"/>
            <a:ext cx="2795588"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Object created outside of </a:t>
            </a:r>
            <a:r>
              <a:rPr lang="en-US" altLang="zh-CN" sz="1600" b="1">
                <a:latin typeface="Courier New" panose="02070309020205020404" pitchFamily="49" charset="0"/>
                <a:cs typeface="Times New Roman" panose="02020603050405020304" pitchFamily="18" charset="0"/>
              </a:rPr>
              <a:t>main</a:t>
            </a:r>
          </a:p>
        </p:txBody>
      </p:sp>
      <p:sp>
        <p:nvSpPr>
          <p:cNvPr id="565252" name="Line 4"/>
          <p:cNvSpPr>
            <a:spLocks noChangeShapeType="1"/>
          </p:cNvSpPr>
          <p:nvPr/>
        </p:nvSpPr>
        <p:spPr bwMode="auto">
          <a:xfrm flipH="1" flipV="1">
            <a:off x="2152650" y="2776538"/>
            <a:ext cx="1504950" cy="271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5253" name="Line 5"/>
          <p:cNvSpPr>
            <a:spLocks noChangeShapeType="1"/>
          </p:cNvSpPr>
          <p:nvPr/>
        </p:nvSpPr>
        <p:spPr bwMode="auto">
          <a:xfrm flipH="1" flipV="1">
            <a:off x="2286000" y="3962400"/>
            <a:ext cx="20193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5254" name="Text Box 6"/>
          <p:cNvSpPr txBox="1">
            <a:spLocks noChangeArrowheads="1"/>
          </p:cNvSpPr>
          <p:nvPr/>
        </p:nvSpPr>
        <p:spPr bwMode="auto">
          <a:xfrm>
            <a:off x="3962400" y="4038600"/>
            <a:ext cx="3451225"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Local automatic object created in </a:t>
            </a:r>
            <a:r>
              <a:rPr lang="en-US" altLang="zh-CN" sz="1600" b="1">
                <a:latin typeface="Courier New" panose="02070309020205020404" pitchFamily="49" charset="0"/>
                <a:cs typeface="Times New Roman" panose="02020603050405020304" pitchFamily="18" charset="0"/>
              </a:rPr>
              <a:t>main</a:t>
            </a:r>
          </a:p>
        </p:txBody>
      </p:sp>
      <p:sp>
        <p:nvSpPr>
          <p:cNvPr id="565255" name="Line 7"/>
          <p:cNvSpPr>
            <a:spLocks noChangeShapeType="1"/>
          </p:cNvSpPr>
          <p:nvPr/>
        </p:nvSpPr>
        <p:spPr bwMode="auto">
          <a:xfrm flipH="1" flipV="1">
            <a:off x="2819400" y="4191000"/>
            <a:ext cx="1636713" cy="312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5256" name="Text Box 8"/>
          <p:cNvSpPr txBox="1">
            <a:spLocks noChangeArrowheads="1"/>
          </p:cNvSpPr>
          <p:nvPr/>
        </p:nvSpPr>
        <p:spPr bwMode="auto">
          <a:xfrm>
            <a:off x="4456113" y="4427538"/>
            <a:ext cx="3494087"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Local </a:t>
            </a:r>
            <a:r>
              <a:rPr lang="en-US" altLang="zh-CN" sz="1600" b="1">
                <a:latin typeface="Courier New" panose="02070309020205020404" pitchFamily="49" charset="0"/>
                <a:cs typeface="Times New Roman" panose="02020603050405020304" pitchFamily="18" charset="0"/>
              </a:rPr>
              <a:t>static</a:t>
            </a:r>
            <a:r>
              <a:rPr lang="en-US" altLang="zh-CN" sz="1600">
                <a:latin typeface="Times New Roman" panose="02020603050405020304" pitchFamily="18" charset="0"/>
                <a:cs typeface="Times New Roman" panose="02020603050405020304" pitchFamily="18" charset="0"/>
              </a:rPr>
              <a:t> object created in </a:t>
            </a:r>
            <a:r>
              <a:rPr lang="en-US" altLang="zh-CN" sz="1600" b="1">
                <a:latin typeface="Courier New" panose="02070309020205020404" pitchFamily="49" charset="0"/>
                <a:cs typeface="Times New Roman" panose="02020603050405020304" pitchFamily="18" charset="0"/>
              </a:rPr>
              <a:t>main</a:t>
            </a:r>
          </a:p>
        </p:txBody>
      </p:sp>
      <p:sp>
        <p:nvSpPr>
          <p:cNvPr id="565257" name="Line 9"/>
          <p:cNvSpPr>
            <a:spLocks noChangeShapeType="1"/>
          </p:cNvSpPr>
          <p:nvPr/>
        </p:nvSpPr>
        <p:spPr bwMode="auto">
          <a:xfrm flipH="1" flipV="1">
            <a:off x="2613025" y="5387975"/>
            <a:ext cx="1616075" cy="209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5258" name="Text Box 10"/>
          <p:cNvSpPr txBox="1">
            <a:spLocks noChangeArrowheads="1"/>
          </p:cNvSpPr>
          <p:nvPr/>
        </p:nvSpPr>
        <p:spPr bwMode="auto">
          <a:xfrm>
            <a:off x="3886200" y="5445125"/>
            <a:ext cx="3489325"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Local automatic object created in </a:t>
            </a:r>
            <a:r>
              <a:rPr lang="en-US" altLang="zh-CN" sz="1600" b="1">
                <a:latin typeface="Courier New" panose="02070309020205020404" pitchFamily="49" charset="0"/>
                <a:cs typeface="Times New Roman" panose="02020603050405020304" pitchFamily="18" charset="0"/>
              </a:rPr>
              <a:t>main</a:t>
            </a:r>
          </a:p>
        </p:txBody>
      </p:sp>
      <p:sp>
        <p:nvSpPr>
          <p:cNvPr id="565259" name="Rectangle 11"/>
          <p:cNvSpPr>
            <a:spLocks noChangeArrowheads="1"/>
          </p:cNvSpPr>
          <p:nvPr/>
        </p:nvSpPr>
        <p:spPr bwMode="auto">
          <a:xfrm>
            <a:off x="4495800" y="1828800"/>
            <a:ext cx="4267200" cy="590550"/>
          </a:xfrm>
          <a:prstGeom prst="rect">
            <a:avLst/>
          </a:prstGeom>
          <a:solidFill>
            <a:schemeClr val="bg1"/>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1600" b="1">
                <a:solidFill>
                  <a:srgbClr val="FF0000"/>
                </a:solidFill>
              </a:rPr>
              <a:t>全局范围中定义的对象的构造函数在文件中的任何其他函数</a:t>
            </a:r>
            <a:r>
              <a:rPr lang="en-US" altLang="zh-CN" sz="1600" b="1">
                <a:solidFill>
                  <a:srgbClr val="FF0000"/>
                </a:solidFill>
              </a:rPr>
              <a:t>(</a:t>
            </a:r>
            <a:r>
              <a:rPr lang="zh-CN" altLang="en-US" sz="1600" b="1">
                <a:solidFill>
                  <a:srgbClr val="FF0000"/>
                </a:solidFill>
              </a:rPr>
              <a:t>包括</a:t>
            </a:r>
            <a:r>
              <a:rPr lang="en-US" altLang="zh-CN" sz="1600" b="1">
                <a:solidFill>
                  <a:srgbClr val="FF0000"/>
                </a:solidFill>
              </a:rPr>
              <a:t>main)</a:t>
            </a:r>
            <a:r>
              <a:rPr lang="zh-CN" altLang="en-US" sz="1600" b="1">
                <a:solidFill>
                  <a:srgbClr val="FF0000"/>
                </a:solidFill>
              </a:rPr>
              <a:t>执行之前调用</a:t>
            </a:r>
            <a:r>
              <a:rPr lang="zh-CN" altLang="en-US" sz="1600" b="1">
                <a:solidFill>
                  <a:srgbClr val="FF0000"/>
                </a:solidFill>
                <a:ea typeface="Times New Roman" panose="02020603050405020304" pitchFamily="18" charset="0"/>
                <a:cs typeface="AGaramond" pitchFamily="18" charset="0"/>
              </a:rPr>
              <a:t> </a:t>
            </a:r>
          </a:p>
        </p:txBody>
      </p:sp>
      <p:sp>
        <p:nvSpPr>
          <p:cNvPr id="565260" name="Rectangle 12"/>
          <p:cNvSpPr>
            <a:spLocks noChangeArrowheads="1"/>
          </p:cNvSpPr>
          <p:nvPr/>
        </p:nvSpPr>
        <p:spPr bwMode="auto">
          <a:xfrm>
            <a:off x="4945063" y="3276600"/>
            <a:ext cx="4046537" cy="284163"/>
          </a:xfrm>
          <a:prstGeom prst="rect">
            <a:avLst/>
          </a:prstGeom>
          <a:solidFill>
            <a:schemeClr val="bg1"/>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1200" b="1">
                <a:solidFill>
                  <a:srgbClr val="FF0000"/>
                </a:solidFill>
              </a:rPr>
              <a:t>当程序执行到对象定义时，调用自动局部对象的构造函数。</a:t>
            </a:r>
            <a:r>
              <a:rPr lang="zh-CN" altLang="en-US" sz="1200" b="1">
                <a:solidFill>
                  <a:srgbClr val="FF0000"/>
                </a:solidFill>
                <a:ea typeface="Times New Roman" panose="02020603050405020304" pitchFamily="18" charset="0"/>
                <a:cs typeface="AGaramond" pitchFamily="18" charset="0"/>
              </a:rPr>
              <a:t> </a:t>
            </a:r>
          </a:p>
        </p:txBody>
      </p:sp>
      <p:sp>
        <p:nvSpPr>
          <p:cNvPr id="565261" name="Line 13"/>
          <p:cNvSpPr>
            <a:spLocks noChangeShapeType="1"/>
          </p:cNvSpPr>
          <p:nvPr/>
        </p:nvSpPr>
        <p:spPr bwMode="auto">
          <a:xfrm flipH="1">
            <a:off x="3429000" y="2176463"/>
            <a:ext cx="1047750" cy="338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5262" name="Line 14"/>
          <p:cNvSpPr>
            <a:spLocks noChangeShapeType="1"/>
          </p:cNvSpPr>
          <p:nvPr/>
        </p:nvSpPr>
        <p:spPr bwMode="auto">
          <a:xfrm flipH="1">
            <a:off x="5562600" y="3548063"/>
            <a:ext cx="1123950" cy="338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1"/>
                                        </p:tgtEl>
                                        <p:attrNameLst>
                                          <p:attrName>style.visibility</p:attrName>
                                        </p:attrNameLst>
                                      </p:cBhvr>
                                      <p:to>
                                        <p:strVal val="visible"/>
                                      </p:to>
                                    </p:set>
                                  </p:childTnLst>
                                  <p:subTnLst>
                                    <p:set>
                                      <p:cBhvr override="childStyle">
                                        <p:cTn dur="1" fill="hold" display="0" masterRel="nextClick" afterEffect="1"/>
                                        <p:tgtEl>
                                          <p:spTgt spid="56525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65252"/>
                                        </p:tgtEl>
                                        <p:attrNameLst>
                                          <p:attrName>style.visibility</p:attrName>
                                        </p:attrNameLst>
                                      </p:cBhvr>
                                      <p:to>
                                        <p:strVal val="visible"/>
                                      </p:to>
                                    </p:set>
                                  </p:childTnLst>
                                  <p:subTnLst>
                                    <p:set>
                                      <p:cBhvr override="childStyle">
                                        <p:cTn dur="1" fill="hold" display="0" masterRel="nextClick" afterEffect="1"/>
                                        <p:tgtEl>
                                          <p:spTgt spid="565252"/>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5253"/>
                                        </p:tgtEl>
                                        <p:attrNameLst>
                                          <p:attrName>style.visibility</p:attrName>
                                        </p:attrNameLst>
                                      </p:cBhvr>
                                      <p:to>
                                        <p:strVal val="visible"/>
                                      </p:to>
                                    </p:set>
                                  </p:childTnLst>
                                  <p:subTnLst>
                                    <p:set>
                                      <p:cBhvr override="childStyle">
                                        <p:cTn dur="1" fill="hold" display="0" masterRel="nextClick" afterEffect="1"/>
                                        <p:tgtEl>
                                          <p:spTgt spid="56525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65254"/>
                                        </p:tgtEl>
                                        <p:attrNameLst>
                                          <p:attrName>style.visibility</p:attrName>
                                        </p:attrNameLst>
                                      </p:cBhvr>
                                      <p:to>
                                        <p:strVal val="visible"/>
                                      </p:to>
                                    </p:set>
                                  </p:childTnLst>
                                  <p:subTnLst>
                                    <p:set>
                                      <p:cBhvr override="childStyle">
                                        <p:cTn dur="1" fill="hold" display="0" masterRel="nextClick" afterEffect="1"/>
                                        <p:tgtEl>
                                          <p:spTgt spid="56525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5255"/>
                                        </p:tgtEl>
                                        <p:attrNameLst>
                                          <p:attrName>style.visibility</p:attrName>
                                        </p:attrNameLst>
                                      </p:cBhvr>
                                      <p:to>
                                        <p:strVal val="visible"/>
                                      </p:to>
                                    </p:set>
                                  </p:childTnLst>
                                  <p:subTnLst>
                                    <p:set>
                                      <p:cBhvr override="childStyle">
                                        <p:cTn dur="1" fill="hold" display="0" masterRel="nextClick" afterEffect="1"/>
                                        <p:tgtEl>
                                          <p:spTgt spid="56525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65256"/>
                                        </p:tgtEl>
                                        <p:attrNameLst>
                                          <p:attrName>style.visibility</p:attrName>
                                        </p:attrNameLst>
                                      </p:cBhvr>
                                      <p:to>
                                        <p:strVal val="visible"/>
                                      </p:to>
                                    </p:set>
                                  </p:childTnLst>
                                  <p:subTnLst>
                                    <p:set>
                                      <p:cBhvr override="childStyle">
                                        <p:cTn dur="1" fill="hold" display="0" masterRel="nextClick" afterEffect="1"/>
                                        <p:tgtEl>
                                          <p:spTgt spid="56525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5257"/>
                                        </p:tgtEl>
                                        <p:attrNameLst>
                                          <p:attrName>style.visibility</p:attrName>
                                        </p:attrNameLst>
                                      </p:cBhvr>
                                      <p:to>
                                        <p:strVal val="visible"/>
                                      </p:to>
                                    </p:set>
                                  </p:childTnLst>
                                  <p:subTnLst>
                                    <p:set>
                                      <p:cBhvr override="childStyle">
                                        <p:cTn dur="1" fill="hold" display="0" masterRel="nextClick" afterEffect="1"/>
                                        <p:tgtEl>
                                          <p:spTgt spid="565257"/>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565258"/>
                                        </p:tgtEl>
                                        <p:attrNameLst>
                                          <p:attrName>style.visibility</p:attrName>
                                        </p:attrNameLst>
                                      </p:cBhvr>
                                      <p:to>
                                        <p:strVal val="visible"/>
                                      </p:to>
                                    </p:set>
                                  </p:childTnLst>
                                  <p:subTnLst>
                                    <p:set>
                                      <p:cBhvr override="childStyle">
                                        <p:cTn dur="1" fill="hold" display="0" masterRel="nextClick" afterEffect="1"/>
                                        <p:tgtEl>
                                          <p:spTgt spid="56525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65259"/>
                                        </p:tgtEl>
                                        <p:attrNameLst>
                                          <p:attrName>style.visibility</p:attrName>
                                        </p:attrNameLst>
                                      </p:cBhvr>
                                      <p:to>
                                        <p:strVal val="visible"/>
                                      </p:to>
                                    </p:set>
                                    <p:animEffect transition="in" filter="blinds(horizontal)">
                                      <p:cBhvr>
                                        <p:cTn id="31" dur="500"/>
                                        <p:tgtEl>
                                          <p:spTgt spid="5652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65260"/>
                                        </p:tgtEl>
                                        <p:attrNameLst>
                                          <p:attrName>style.visibility</p:attrName>
                                        </p:attrNameLst>
                                      </p:cBhvr>
                                      <p:to>
                                        <p:strVal val="visible"/>
                                      </p:to>
                                    </p:set>
                                    <p:animEffect transition="in" filter="blinds(horizontal)">
                                      <p:cBhvr>
                                        <p:cTn id="36" dur="500"/>
                                        <p:tgtEl>
                                          <p:spTgt spid="565260"/>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565261"/>
                                        </p:tgtEl>
                                        <p:attrNameLst>
                                          <p:attrName>style.visibility</p:attrName>
                                        </p:attrNameLst>
                                      </p:cBhvr>
                                      <p:to>
                                        <p:strVal val="visible"/>
                                      </p:to>
                                    </p:set>
                                  </p:childTnLst>
                                  <p:subTnLst>
                                    <p:set>
                                      <p:cBhvr override="childStyle">
                                        <p:cTn dur="1" fill="hold" display="0" masterRel="nextClick" afterEffect="1"/>
                                        <p:tgtEl>
                                          <p:spTgt spid="565261"/>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565262"/>
                                        </p:tgtEl>
                                        <p:attrNameLst>
                                          <p:attrName>style.visibility</p:attrName>
                                        </p:attrNameLst>
                                      </p:cBhvr>
                                      <p:to>
                                        <p:strVal val="visible"/>
                                      </p:to>
                                    </p:set>
                                  </p:childTnLst>
                                  <p:subTnLst>
                                    <p:set>
                                      <p:cBhvr override="childStyle">
                                        <p:cTn dur="1" fill="hold" display="0" masterRel="nextClick" afterEffect="1"/>
                                        <p:tgtEl>
                                          <p:spTgt spid="5652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animBg="1"/>
      <p:bldP spid="565252" grpId="0" animBg="1"/>
      <p:bldP spid="565253" grpId="0" animBg="1"/>
      <p:bldP spid="565254" grpId="0" animBg="1"/>
      <p:bldP spid="565255" grpId="0" animBg="1"/>
      <p:bldP spid="565256" grpId="0" animBg="1"/>
      <p:bldP spid="565257" grpId="0" animBg="1"/>
      <p:bldP spid="565258" grpId="0" animBg="1"/>
      <p:bldP spid="565259" grpId="0" animBg="1"/>
      <p:bldP spid="565260" grpId="0" animBg="1"/>
      <p:bldP spid="565261" grpId="0" animBg="1"/>
      <p:bldP spid="56526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5ADBC57B-E090-4EA7-96D7-F4083C41525D}" type="slidenum">
              <a:rPr lang="en-US" altLang="zh-CN" sz="1200" smtClean="0"/>
              <a:pPr>
                <a:spcAft>
                  <a:spcPct val="0"/>
                </a:spcAft>
                <a:buClrTx/>
                <a:buFontTx/>
                <a:buNone/>
              </a:pPr>
              <a:t>82</a:t>
            </a:fld>
            <a:endParaRPr lang="en-US" altLang="zh-CN" sz="1200" smtClean="0"/>
          </a:p>
        </p:txBody>
      </p:sp>
      <p:graphicFrame>
        <p:nvGraphicFramePr>
          <p:cNvPr id="97283" name="Object 2"/>
          <p:cNvGraphicFramePr>
            <a:graphicFrameLocks noChangeAspect="1"/>
          </p:cNvGraphicFramePr>
          <p:nvPr/>
        </p:nvGraphicFramePr>
        <p:xfrm>
          <a:off x="0" y="0"/>
          <a:ext cx="7037388" cy="2441575"/>
        </p:xfrm>
        <a:graphic>
          <a:graphicData uri="http://schemas.openxmlformats.org/presentationml/2006/ole">
            <mc:AlternateContent xmlns:mc="http://schemas.openxmlformats.org/markup-compatibility/2006">
              <mc:Choice xmlns:v="urn:schemas-microsoft-com:vml" Requires="v">
                <p:oleObj spid="_x0000_s97295" name="Document" r:id="rId3" imgW="7074123" imgH="2458352" progId="Word.Document.8">
                  <p:embed/>
                </p:oleObj>
              </mc:Choice>
              <mc:Fallback>
                <p:oleObj name="Document" r:id="rId3" imgW="7074123" imgH="245835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244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275" name="Line 3"/>
          <p:cNvSpPr>
            <a:spLocks noChangeShapeType="1"/>
          </p:cNvSpPr>
          <p:nvPr/>
        </p:nvSpPr>
        <p:spPr bwMode="auto">
          <a:xfrm flipH="1" flipV="1">
            <a:off x="2209800" y="1330325"/>
            <a:ext cx="1978025" cy="217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6276" name="Text Box 4"/>
          <p:cNvSpPr txBox="1">
            <a:spLocks noChangeArrowheads="1"/>
          </p:cNvSpPr>
          <p:nvPr/>
        </p:nvSpPr>
        <p:spPr bwMode="auto">
          <a:xfrm>
            <a:off x="4187825" y="1277938"/>
            <a:ext cx="37973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Local automatic object created in </a:t>
            </a:r>
            <a:r>
              <a:rPr lang="en-US" altLang="zh-CN" sz="1600" b="1">
                <a:latin typeface="Courier New" panose="02070309020205020404" pitchFamily="49" charset="0"/>
                <a:cs typeface="Times New Roman" panose="02020603050405020304" pitchFamily="18" charset="0"/>
              </a:rPr>
              <a:t>create</a:t>
            </a:r>
          </a:p>
        </p:txBody>
      </p:sp>
      <p:sp>
        <p:nvSpPr>
          <p:cNvPr id="566277" name="Line 5"/>
          <p:cNvSpPr>
            <a:spLocks noChangeShapeType="1"/>
          </p:cNvSpPr>
          <p:nvPr/>
        </p:nvSpPr>
        <p:spPr bwMode="auto">
          <a:xfrm flipH="1" flipV="1">
            <a:off x="2819400" y="1558925"/>
            <a:ext cx="1982788"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6278" name="Text Box 6"/>
          <p:cNvSpPr txBox="1">
            <a:spLocks noChangeArrowheads="1"/>
          </p:cNvSpPr>
          <p:nvPr/>
        </p:nvSpPr>
        <p:spPr bwMode="auto">
          <a:xfrm>
            <a:off x="4802188" y="1778000"/>
            <a:ext cx="3648075"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Local </a:t>
            </a:r>
            <a:r>
              <a:rPr lang="en-US" altLang="zh-CN" sz="1600" b="1">
                <a:latin typeface="Courier New" panose="02070309020205020404" pitchFamily="49" charset="0"/>
                <a:cs typeface="Times New Roman" panose="02020603050405020304" pitchFamily="18" charset="0"/>
              </a:rPr>
              <a:t>static</a:t>
            </a:r>
            <a:r>
              <a:rPr lang="en-US" altLang="zh-CN" sz="1600">
                <a:latin typeface="Times New Roman" panose="02020603050405020304" pitchFamily="18" charset="0"/>
                <a:cs typeface="Times New Roman" panose="02020603050405020304" pitchFamily="18" charset="0"/>
              </a:rPr>
              <a:t> object created in </a:t>
            </a:r>
            <a:r>
              <a:rPr lang="en-US" altLang="zh-CN" sz="1600" b="1">
                <a:latin typeface="Courier New" panose="02070309020205020404" pitchFamily="49" charset="0"/>
                <a:ea typeface="Times New Roman" panose="02020603050405020304" pitchFamily="18" charset="0"/>
                <a:cs typeface="AGaramond" pitchFamily="18" charset="0"/>
              </a:rPr>
              <a:t>create</a:t>
            </a:r>
          </a:p>
        </p:txBody>
      </p:sp>
      <p:sp>
        <p:nvSpPr>
          <p:cNvPr id="566279" name="Line 7"/>
          <p:cNvSpPr>
            <a:spLocks noChangeShapeType="1"/>
          </p:cNvSpPr>
          <p:nvPr/>
        </p:nvSpPr>
        <p:spPr bwMode="auto">
          <a:xfrm flipH="1" flipV="1">
            <a:off x="2286000" y="1787525"/>
            <a:ext cx="1555750" cy="566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66280" name="Text Box 8"/>
          <p:cNvSpPr txBox="1">
            <a:spLocks noChangeArrowheads="1"/>
          </p:cNvSpPr>
          <p:nvPr/>
        </p:nvSpPr>
        <p:spPr bwMode="auto">
          <a:xfrm>
            <a:off x="3841750" y="2238375"/>
            <a:ext cx="3759200" cy="346075"/>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Local automatic object created in </a:t>
            </a:r>
            <a:r>
              <a:rPr lang="en-US" altLang="zh-CN" sz="1600" b="1">
                <a:latin typeface="Courier New" panose="02070309020205020404" pitchFamily="49" charset="0"/>
                <a:cs typeface="Times New Roman" panose="02020603050405020304" pitchFamily="18" charset="0"/>
              </a:rPr>
              <a:t>create</a:t>
            </a:r>
          </a:p>
        </p:txBody>
      </p:sp>
      <p:sp>
        <p:nvSpPr>
          <p:cNvPr id="566281" name="Rectangle 9"/>
          <p:cNvSpPr>
            <a:spLocks noChangeArrowheads="1"/>
          </p:cNvSpPr>
          <p:nvPr/>
        </p:nvSpPr>
        <p:spPr bwMode="auto">
          <a:xfrm>
            <a:off x="685800" y="4038600"/>
            <a:ext cx="5791200" cy="831850"/>
          </a:xfrm>
          <a:prstGeom prst="rect">
            <a:avLst/>
          </a:prstGeom>
          <a:solidFill>
            <a:schemeClr val="bg1"/>
          </a:solidFill>
          <a:ln w="9525"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b="1">
                <a:solidFill>
                  <a:srgbClr val="FF0000"/>
                </a:solidFill>
              </a:rPr>
              <a:t>自动对象的构造函数与析构函数在每次对象进入和离开范围时调用。</a:t>
            </a:r>
          </a:p>
        </p:txBody>
      </p:sp>
      <p:sp>
        <p:nvSpPr>
          <p:cNvPr id="566282" name="Rectangle 10"/>
          <p:cNvSpPr>
            <a:spLocks noChangeArrowheads="1"/>
          </p:cNvSpPr>
          <p:nvPr/>
        </p:nvSpPr>
        <p:spPr bwMode="auto">
          <a:xfrm>
            <a:off x="533400" y="5013325"/>
            <a:ext cx="6834188" cy="588963"/>
          </a:xfrm>
          <a:prstGeom prst="rect">
            <a:avLst/>
          </a:prstGeom>
          <a:solidFill>
            <a:schemeClr val="accent1"/>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3200" b="1">
                <a:solidFill>
                  <a:srgbClr val="FF0000"/>
                </a:solidFill>
              </a:rPr>
              <a:t>析构函数的调用顺序与构造函数相反</a:t>
            </a:r>
            <a:r>
              <a:rPr lang="zh-CN" altLang="en-US" sz="3200" b="1">
                <a:solidFill>
                  <a:srgbClr val="FF0000"/>
                </a:solidFill>
                <a:ea typeface="Times New Roman" panose="02020603050405020304" pitchFamily="18" charset="0"/>
                <a:cs typeface="AGaramond" pitchFamily="18" charset="0"/>
              </a:rPr>
              <a:t> </a:t>
            </a:r>
          </a:p>
        </p:txBody>
      </p:sp>
      <p:sp>
        <p:nvSpPr>
          <p:cNvPr id="566283" name="Rectangle 11"/>
          <p:cNvSpPr>
            <a:spLocks noChangeArrowheads="1"/>
          </p:cNvSpPr>
          <p:nvPr/>
        </p:nvSpPr>
        <p:spPr bwMode="auto">
          <a:xfrm>
            <a:off x="685800" y="2738438"/>
            <a:ext cx="5791200" cy="1196975"/>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en-US" altLang="zh-CN" b="1">
                <a:solidFill>
                  <a:srgbClr val="FF0000"/>
                </a:solidFill>
                <a:ea typeface="Times New Roman" panose="02020603050405020304" pitchFamily="18" charset="0"/>
                <a:cs typeface="AGaramond" pitchFamily="18" charset="0"/>
              </a:rPr>
              <a:t>static</a:t>
            </a:r>
            <a:r>
              <a:rPr lang="zh-CN" altLang="en-US" b="1">
                <a:solidFill>
                  <a:srgbClr val="FF0000"/>
                </a:solidFill>
                <a:ea typeface="Times New Roman" panose="02020603050405020304" pitchFamily="18" charset="0"/>
                <a:cs typeface="AGaramond" pitchFamily="18" charset="0"/>
              </a:rPr>
              <a:t>局部对象的构造函数只在程序执行首次到达对象定义时调用一次，对应的析构函数在</a:t>
            </a:r>
            <a:r>
              <a:rPr lang="en-US" altLang="zh-CN" b="1">
                <a:solidFill>
                  <a:srgbClr val="FF0000"/>
                </a:solidFill>
                <a:ea typeface="Times New Roman" panose="02020603050405020304" pitchFamily="18" charset="0"/>
                <a:cs typeface="AGaramond" pitchFamily="18" charset="0"/>
              </a:rPr>
              <a:t>main</a:t>
            </a:r>
            <a:r>
              <a:rPr lang="zh-CN" altLang="en-US" b="1">
                <a:solidFill>
                  <a:srgbClr val="FF0000"/>
                </a:solidFill>
                <a:ea typeface="Times New Roman" panose="02020603050405020304" pitchFamily="18" charset="0"/>
                <a:cs typeface="AGaramond" pitchFamily="18" charset="0"/>
              </a:rPr>
              <a:t>终止或调用</a:t>
            </a:r>
            <a:r>
              <a:rPr lang="en-US" altLang="zh-CN" b="1">
                <a:solidFill>
                  <a:srgbClr val="FF0000"/>
                </a:solidFill>
                <a:ea typeface="Times New Roman" panose="02020603050405020304" pitchFamily="18" charset="0"/>
                <a:cs typeface="AGaramond" pitchFamily="18" charset="0"/>
              </a:rPr>
              <a:t>exit</a:t>
            </a:r>
            <a:r>
              <a:rPr lang="zh-CN" altLang="en-US" b="1">
                <a:solidFill>
                  <a:srgbClr val="FF0000"/>
                </a:solidFill>
                <a:ea typeface="Times New Roman" panose="02020603050405020304" pitchFamily="18" charset="0"/>
                <a:cs typeface="AGaramond" pitchFamily="18" charset="0"/>
              </a:rPr>
              <a:t>函数时调用。</a:t>
            </a:r>
          </a:p>
        </p:txBody>
      </p:sp>
      <p:sp>
        <p:nvSpPr>
          <p:cNvPr id="566284" name="Line 12"/>
          <p:cNvSpPr>
            <a:spLocks noChangeShapeType="1"/>
          </p:cNvSpPr>
          <p:nvPr/>
        </p:nvSpPr>
        <p:spPr bwMode="auto">
          <a:xfrm flipH="1" flipV="1">
            <a:off x="533400" y="762000"/>
            <a:ext cx="5334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75"/>
                                        </p:tgtEl>
                                        <p:attrNameLst>
                                          <p:attrName>style.visibility</p:attrName>
                                        </p:attrNameLst>
                                      </p:cBhvr>
                                      <p:to>
                                        <p:strVal val="visible"/>
                                      </p:to>
                                    </p:set>
                                  </p:childTnLst>
                                  <p:subTnLst>
                                    <p:set>
                                      <p:cBhvr override="childStyle">
                                        <p:cTn dur="1" fill="hold" display="0" masterRel="nextClick" afterEffect="1"/>
                                        <p:tgtEl>
                                          <p:spTgt spid="56627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66276"/>
                                        </p:tgtEl>
                                        <p:attrNameLst>
                                          <p:attrName>style.visibility</p:attrName>
                                        </p:attrNameLst>
                                      </p:cBhvr>
                                      <p:to>
                                        <p:strVal val="visible"/>
                                      </p:to>
                                    </p:set>
                                  </p:childTnLst>
                                  <p:subTnLst>
                                    <p:set>
                                      <p:cBhvr override="childStyle">
                                        <p:cTn dur="1" fill="hold" display="0" masterRel="nextClick" afterEffect="1"/>
                                        <p:tgtEl>
                                          <p:spTgt spid="5662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6277"/>
                                        </p:tgtEl>
                                        <p:attrNameLst>
                                          <p:attrName>style.visibility</p:attrName>
                                        </p:attrNameLst>
                                      </p:cBhvr>
                                      <p:to>
                                        <p:strVal val="visible"/>
                                      </p:to>
                                    </p:set>
                                  </p:childTnLst>
                                  <p:subTnLst>
                                    <p:set>
                                      <p:cBhvr override="childStyle">
                                        <p:cTn dur="1" fill="hold" display="0" masterRel="nextClick" afterEffect="1"/>
                                        <p:tgtEl>
                                          <p:spTgt spid="56627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566278"/>
                                        </p:tgtEl>
                                        <p:attrNameLst>
                                          <p:attrName>style.visibility</p:attrName>
                                        </p:attrNameLst>
                                      </p:cBhvr>
                                      <p:to>
                                        <p:strVal val="visible"/>
                                      </p:to>
                                    </p:set>
                                  </p:childTnLst>
                                  <p:subTnLst>
                                    <p:set>
                                      <p:cBhvr override="childStyle">
                                        <p:cTn dur="1" fill="hold" display="0" masterRel="nextClick" afterEffect="1"/>
                                        <p:tgtEl>
                                          <p:spTgt spid="56627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6279"/>
                                        </p:tgtEl>
                                        <p:attrNameLst>
                                          <p:attrName>style.visibility</p:attrName>
                                        </p:attrNameLst>
                                      </p:cBhvr>
                                      <p:to>
                                        <p:strVal val="visible"/>
                                      </p:to>
                                    </p:set>
                                  </p:childTnLst>
                                  <p:subTnLst>
                                    <p:set>
                                      <p:cBhvr override="childStyle">
                                        <p:cTn dur="1" fill="hold" display="0" masterRel="nextClick" afterEffect="1"/>
                                        <p:tgtEl>
                                          <p:spTgt spid="56627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566280"/>
                                        </p:tgtEl>
                                        <p:attrNameLst>
                                          <p:attrName>style.visibility</p:attrName>
                                        </p:attrNameLst>
                                      </p:cBhvr>
                                      <p:to>
                                        <p:strVal val="visible"/>
                                      </p:to>
                                    </p:set>
                                  </p:childTnLst>
                                  <p:subTnLst>
                                    <p:set>
                                      <p:cBhvr override="childStyle">
                                        <p:cTn dur="1" fill="hold" display="0" masterRel="nextClick" afterEffect="1"/>
                                        <p:tgtEl>
                                          <p:spTgt spid="56628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6284"/>
                                        </p:tgtEl>
                                        <p:attrNameLst>
                                          <p:attrName>style.visibility</p:attrName>
                                        </p:attrNameLst>
                                      </p:cBhvr>
                                      <p:to>
                                        <p:strVal val="visible"/>
                                      </p:to>
                                    </p:set>
                                    <p:anim calcmode="lin" valueType="num">
                                      <p:cBhvr additive="base">
                                        <p:cTn id="25" dur="500" fill="hold"/>
                                        <p:tgtEl>
                                          <p:spTgt spid="566284"/>
                                        </p:tgtEl>
                                        <p:attrNameLst>
                                          <p:attrName>ppt_x</p:attrName>
                                        </p:attrNameLst>
                                      </p:cBhvr>
                                      <p:tavLst>
                                        <p:tav tm="0">
                                          <p:val>
                                            <p:strVal val="#ppt_x"/>
                                          </p:val>
                                        </p:tav>
                                        <p:tav tm="100000">
                                          <p:val>
                                            <p:strVal val="#ppt_x"/>
                                          </p:val>
                                        </p:tav>
                                      </p:tavLst>
                                    </p:anim>
                                    <p:anim calcmode="lin" valueType="num">
                                      <p:cBhvr additive="base">
                                        <p:cTn id="26" dur="500" fill="hold"/>
                                        <p:tgtEl>
                                          <p:spTgt spid="56628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66283"/>
                                        </p:tgtEl>
                                        <p:attrNameLst>
                                          <p:attrName>style.visibility</p:attrName>
                                        </p:attrNameLst>
                                      </p:cBhvr>
                                      <p:to>
                                        <p:strVal val="visible"/>
                                      </p:to>
                                    </p:set>
                                    <p:anim calcmode="lin" valueType="num">
                                      <p:cBhvr additive="base">
                                        <p:cTn id="29" dur="500" fill="hold"/>
                                        <p:tgtEl>
                                          <p:spTgt spid="566283"/>
                                        </p:tgtEl>
                                        <p:attrNameLst>
                                          <p:attrName>ppt_x</p:attrName>
                                        </p:attrNameLst>
                                      </p:cBhvr>
                                      <p:tavLst>
                                        <p:tav tm="0">
                                          <p:val>
                                            <p:strVal val="#ppt_x"/>
                                          </p:val>
                                        </p:tav>
                                        <p:tav tm="100000">
                                          <p:val>
                                            <p:strVal val="#ppt_x"/>
                                          </p:val>
                                        </p:tav>
                                      </p:tavLst>
                                    </p:anim>
                                    <p:anim calcmode="lin" valueType="num">
                                      <p:cBhvr additive="base">
                                        <p:cTn id="30" dur="500" fill="hold"/>
                                        <p:tgtEl>
                                          <p:spTgt spid="56628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66281"/>
                                        </p:tgtEl>
                                        <p:attrNameLst>
                                          <p:attrName>style.visibility</p:attrName>
                                        </p:attrNameLst>
                                      </p:cBhvr>
                                      <p:to>
                                        <p:strVal val="visible"/>
                                      </p:to>
                                    </p:set>
                                    <p:animEffect transition="in" filter="blinds(horizontal)">
                                      <p:cBhvr>
                                        <p:cTn id="35" dur="500"/>
                                        <p:tgtEl>
                                          <p:spTgt spid="56628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566282"/>
                                        </p:tgtEl>
                                        <p:attrNameLst>
                                          <p:attrName>style.visibility</p:attrName>
                                        </p:attrNameLst>
                                      </p:cBhvr>
                                      <p:to>
                                        <p:strVal val="visible"/>
                                      </p:to>
                                    </p:set>
                                    <p:anim calcmode="lin" valueType="num">
                                      <p:cBhvr additive="base">
                                        <p:cTn id="40" dur="500" fill="hold"/>
                                        <p:tgtEl>
                                          <p:spTgt spid="566282"/>
                                        </p:tgtEl>
                                        <p:attrNameLst>
                                          <p:attrName>ppt_x</p:attrName>
                                        </p:attrNameLst>
                                      </p:cBhvr>
                                      <p:tavLst>
                                        <p:tav tm="0">
                                          <p:val>
                                            <p:strVal val="#ppt_x"/>
                                          </p:val>
                                        </p:tav>
                                        <p:tav tm="100000">
                                          <p:val>
                                            <p:strVal val="#ppt_x"/>
                                          </p:val>
                                        </p:tav>
                                      </p:tavLst>
                                    </p:anim>
                                    <p:anim calcmode="lin" valueType="num">
                                      <p:cBhvr additive="base">
                                        <p:cTn id="41" dur="500" fill="hold"/>
                                        <p:tgtEl>
                                          <p:spTgt spid="5662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animBg="1"/>
      <p:bldP spid="566276" grpId="0" animBg="1"/>
      <p:bldP spid="566277" grpId="0" animBg="1"/>
      <p:bldP spid="566278" grpId="0" animBg="1"/>
      <p:bldP spid="566279" grpId="0" animBg="1"/>
      <p:bldP spid="566280" grpId="0" animBg="1"/>
      <p:bldP spid="566281" grpId="0" animBg="1"/>
      <p:bldP spid="566282" grpId="0" animBg="1"/>
      <p:bldP spid="566283" grpId="0" animBg="1"/>
      <p:bldP spid="56628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6B19D82A-FEB1-4619-ACA9-0AC292E6AAED}" type="slidenum">
              <a:rPr lang="en-US" altLang="zh-CN" sz="1200" smtClean="0"/>
              <a:pPr>
                <a:spcAft>
                  <a:spcPct val="0"/>
                </a:spcAft>
                <a:buClrTx/>
                <a:buFontTx/>
                <a:buNone/>
              </a:pPr>
              <a:t>83</a:t>
            </a:fld>
            <a:endParaRPr lang="en-US" altLang="zh-CN" sz="1200" smtClean="0"/>
          </a:p>
        </p:txBody>
      </p:sp>
      <p:graphicFrame>
        <p:nvGraphicFramePr>
          <p:cNvPr id="98307" name="Object 2"/>
          <p:cNvGraphicFramePr>
            <a:graphicFrameLocks noChangeAspect="1"/>
          </p:cNvGraphicFramePr>
          <p:nvPr/>
        </p:nvGraphicFramePr>
        <p:xfrm>
          <a:off x="0" y="0"/>
          <a:ext cx="7048500" cy="5016500"/>
        </p:xfrm>
        <a:graphic>
          <a:graphicData uri="http://schemas.openxmlformats.org/presentationml/2006/ole">
            <mc:AlternateContent xmlns:mc="http://schemas.openxmlformats.org/markup-compatibility/2006">
              <mc:Choice xmlns:v="urn:schemas-microsoft-com:vml" Requires="v">
                <p:oleObj spid="_x0000_s98309" name="Document" r:id="rId3" imgW="7046703" imgH="5022162" progId="Word.Document.8">
                  <p:embed/>
                </p:oleObj>
              </mc:Choice>
              <mc:Fallback>
                <p:oleObj name="Document" r:id="rId3" imgW="7046703" imgH="502216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48500" cy="501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F3691C3-A230-4EDE-AA7E-F02975BAE9F1}" type="slidenum">
              <a:rPr lang="en-US" altLang="zh-CN" sz="1200" smtClean="0"/>
              <a:pPr>
                <a:spcAft>
                  <a:spcPct val="0"/>
                </a:spcAft>
                <a:buClrTx/>
                <a:buFontTx/>
                <a:buNone/>
              </a:pPr>
              <a:t>84</a:t>
            </a:fld>
            <a:endParaRPr lang="en-US" altLang="zh-CN" sz="1200" smtClean="0"/>
          </a:p>
        </p:txBody>
      </p:sp>
      <p:sp>
        <p:nvSpPr>
          <p:cNvPr id="99331" name="Rectangle 2"/>
          <p:cNvSpPr>
            <a:spLocks noRot="1" noChangeArrowheads="1"/>
          </p:cNvSpPr>
          <p:nvPr/>
        </p:nvSpPr>
        <p:spPr bwMode="auto">
          <a:xfrm>
            <a:off x="76200" y="6096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A Subtle Trap—</a:t>
            </a:r>
            <a:r>
              <a:rPr lang="en-US" altLang="zh-CN" sz="3200" b="1">
                <a:solidFill>
                  <a:srgbClr val="051AB3"/>
                </a:solidFill>
                <a:latin typeface="Arial Narrow" panose="020B0606020202030204" pitchFamily="34" charset="0"/>
                <a:ea typeface="黑体" panose="02010609060101010101" pitchFamily="49" charset="-122"/>
              </a:rPr>
              <a:t>Returning a Reference to a</a:t>
            </a:r>
            <a:r>
              <a:rPr lang="en-US" altLang="zh-CN" sz="3600" b="1">
                <a:solidFill>
                  <a:srgbClr val="051AB3"/>
                </a:solidFill>
                <a:latin typeface="Arial Narrow" panose="020B0606020202030204" pitchFamily="34" charset="0"/>
                <a:ea typeface="黑体" panose="02010609060101010101" pitchFamily="49" charset="-122"/>
              </a:rPr>
              <a:t> </a:t>
            </a:r>
            <a:r>
              <a:rPr lang="en-US" altLang="zh-CN" sz="3200" b="1">
                <a:solidFill>
                  <a:srgbClr val="051AB3"/>
                </a:solidFill>
                <a:latin typeface="Arial Narrow" panose="020B0606020202030204" pitchFamily="34" charset="0"/>
                <a:ea typeface="黑体" panose="02010609060101010101" pitchFamily="49" charset="-122"/>
              </a:rPr>
              <a:t>private Data Member</a:t>
            </a:r>
          </a:p>
        </p:txBody>
      </p:sp>
      <p:sp>
        <p:nvSpPr>
          <p:cNvPr id="99332" name="Rectangle 3"/>
          <p:cNvSpPr>
            <a:spLocks noGrp="1" noChangeArrowheads="1"/>
          </p:cNvSpPr>
          <p:nvPr>
            <p:ph type="body" idx="1"/>
          </p:nvPr>
        </p:nvSpPr>
        <p:spPr>
          <a:xfrm>
            <a:off x="152400" y="1965325"/>
            <a:ext cx="8839200" cy="397827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返回一个私有对象的引用</a:t>
            </a:r>
            <a:r>
              <a:rPr lang="zh-CN" altLang="en-US" sz="3200" b="1" smtClean="0">
                <a:latin typeface="Arial Narrow" panose="020B0606020202030204" pitchFamily="34" charset="0"/>
                <a:ea typeface="黑体" panose="02010609060101010101" pitchFamily="49" charset="-122"/>
              </a:rPr>
              <a:t> </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一种危险的用法</a:t>
            </a:r>
          </a:p>
          <a:p>
            <a:pPr lvl="2" eaLnBrk="1" hangingPunct="1">
              <a:lnSpc>
                <a:spcPct val="120000"/>
              </a:lnSpc>
            </a:pPr>
            <a:r>
              <a:rPr lang="zh-CN" altLang="en-US" sz="3200" b="1" smtClean="0">
                <a:latin typeface="Arial Narrow" panose="020B0606020202030204" pitchFamily="34" charset="0"/>
                <a:ea typeface="黑体" panose="02010609060101010101" pitchFamily="49" charset="-122"/>
              </a:rPr>
              <a:t>类的公有成员函数返回一个该类私有数据成员的引用</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客户代码可以改变类的私有数据成员</a:t>
            </a:r>
          </a:p>
          <a:p>
            <a:pPr lvl="3" eaLnBrk="1" hangingPunct="1">
              <a:lnSpc>
                <a:spcPct val="120000"/>
              </a:lnSpc>
            </a:pPr>
            <a:r>
              <a:rPr lang="zh-CN" altLang="en-US" sz="2400" b="1" smtClean="0">
                <a:latin typeface="Arial Narrow" panose="020B0606020202030204" pitchFamily="34" charset="0"/>
                <a:ea typeface="黑体" panose="02010609060101010101" pitchFamily="49" charset="-122"/>
              </a:rPr>
              <a:t>返回私有数据成员的指针会造成同样问题</a:t>
            </a:r>
          </a:p>
        </p:txBody>
      </p:sp>
    </p:spTree>
  </p:cSld>
  <p:clrMapOvr>
    <a:masterClrMapping/>
  </p:clrMapOvr>
  <p:transition spd="slow">
    <p:pull dir="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1"/>
          <p:cNvSpPr>
            <a:spLocks noGrp="1"/>
          </p:cNvSpPr>
          <p:nvPr>
            <p:ph type="sldNum" sz="quarter" idx="10"/>
          </p:nvPr>
        </p:nvSpPr>
        <p:spPr>
          <a:xfrm>
            <a:off x="4876800" y="7270750"/>
            <a:ext cx="685800"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9197183-9C13-4A69-BE50-4E139EA858E2}" type="slidenum">
              <a:rPr lang="en-US" altLang="zh-CN" sz="1200" smtClean="0"/>
              <a:pPr>
                <a:spcAft>
                  <a:spcPct val="0"/>
                </a:spcAft>
                <a:buClrTx/>
                <a:buFontTx/>
                <a:buNone/>
              </a:pPr>
              <a:t>85</a:t>
            </a:fld>
            <a:endParaRPr lang="en-US" altLang="zh-CN" sz="1200" smtClean="0"/>
          </a:p>
        </p:txBody>
      </p:sp>
      <p:graphicFrame>
        <p:nvGraphicFramePr>
          <p:cNvPr id="100355" name="Object 4"/>
          <p:cNvGraphicFramePr>
            <a:graphicFrameLocks noChangeAspect="1"/>
          </p:cNvGraphicFramePr>
          <p:nvPr>
            <p:extLst>
              <p:ext uri="{D42A27DB-BD31-4B8C-83A1-F6EECF244321}">
                <p14:modId xmlns:p14="http://schemas.microsoft.com/office/powerpoint/2010/main" val="3299034925"/>
              </p:ext>
            </p:extLst>
          </p:nvPr>
        </p:nvGraphicFramePr>
        <p:xfrm>
          <a:off x="533400" y="685800"/>
          <a:ext cx="7037388" cy="5184775"/>
        </p:xfrm>
        <a:graphic>
          <a:graphicData uri="http://schemas.openxmlformats.org/presentationml/2006/ole">
            <mc:AlternateContent xmlns:mc="http://schemas.openxmlformats.org/markup-compatibility/2006">
              <mc:Choice xmlns:v="urn:schemas-microsoft-com:vml" Requires="v">
                <p:oleObj spid="_x0000_s100360" name="Document" r:id="rId3" imgW="7074123" imgH="5198645" progId="Word.Document.8">
                  <p:embed/>
                </p:oleObj>
              </mc:Choice>
              <mc:Fallback>
                <p:oleObj name="Document" r:id="rId3" imgW="7074123" imgH="519864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685800"/>
                        <a:ext cx="7037388" cy="51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5493" name="Text Box 5"/>
          <p:cNvSpPr txBox="1">
            <a:spLocks noChangeArrowheads="1"/>
          </p:cNvSpPr>
          <p:nvPr/>
        </p:nvSpPr>
        <p:spPr bwMode="auto">
          <a:xfrm>
            <a:off x="4260850" y="4575175"/>
            <a:ext cx="240665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Prototype for function that returns a reference</a:t>
            </a:r>
            <a:endParaRPr lang="en-US" altLang="zh-CN" sz="1600">
              <a:latin typeface="Lucida Console" panose="020B0609040504020204" pitchFamily="49" charset="0"/>
              <a:cs typeface="Times New Roman" panose="02020603050405020304" pitchFamily="18" charset="0"/>
            </a:endParaRPr>
          </a:p>
        </p:txBody>
      </p:sp>
      <p:sp>
        <p:nvSpPr>
          <p:cNvPr id="575494" name="Line 6"/>
          <p:cNvSpPr>
            <a:spLocks noChangeShapeType="1"/>
          </p:cNvSpPr>
          <p:nvPr/>
        </p:nvSpPr>
        <p:spPr bwMode="auto">
          <a:xfrm flipH="1" flipV="1">
            <a:off x="3032125" y="4114800"/>
            <a:ext cx="1228725" cy="730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3"/>
                                        </p:tgtEl>
                                        <p:attrNameLst>
                                          <p:attrName>style.visibility</p:attrName>
                                        </p:attrNameLst>
                                      </p:cBhvr>
                                      <p:to>
                                        <p:strVal val="visible"/>
                                      </p:to>
                                    </p:set>
                                  </p:childTnLst>
                                  <p:subTnLst>
                                    <p:set>
                                      <p:cBhvr override="childStyle">
                                        <p:cTn dur="1" fill="hold" display="0" masterRel="nextClick" afterEffect="1"/>
                                        <p:tgtEl>
                                          <p:spTgt spid="57549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75494"/>
                                        </p:tgtEl>
                                        <p:attrNameLst>
                                          <p:attrName>style.visibility</p:attrName>
                                        </p:attrNameLst>
                                      </p:cBhvr>
                                      <p:to>
                                        <p:strVal val="visible"/>
                                      </p:to>
                                    </p:set>
                                  </p:childTnLst>
                                  <p:subTnLst>
                                    <p:set>
                                      <p:cBhvr override="childStyle">
                                        <p:cTn dur="1" fill="hold" display="0" masterRel="nextClick" afterEffect="1"/>
                                        <p:tgtEl>
                                          <p:spTgt spid="5754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3" grpId="0" animBg="1"/>
      <p:bldP spid="57549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1"/>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44FA142F-42EB-4781-BC4E-C607F9A55934}" type="slidenum">
              <a:rPr lang="en-US" altLang="zh-CN" sz="1200" smtClean="0"/>
              <a:pPr>
                <a:spcAft>
                  <a:spcPct val="0"/>
                </a:spcAft>
                <a:buClrTx/>
                <a:buFontTx/>
                <a:buNone/>
              </a:pPr>
              <a:t>86</a:t>
            </a:fld>
            <a:endParaRPr lang="en-US" altLang="zh-CN" sz="1200" smtClean="0"/>
          </a:p>
        </p:txBody>
      </p:sp>
      <p:graphicFrame>
        <p:nvGraphicFramePr>
          <p:cNvPr id="101379" name="Object 4"/>
          <p:cNvGraphicFramePr>
            <a:graphicFrameLocks noChangeAspect="1"/>
          </p:cNvGraphicFramePr>
          <p:nvPr>
            <p:extLst>
              <p:ext uri="{D42A27DB-BD31-4B8C-83A1-F6EECF244321}">
                <p14:modId xmlns:p14="http://schemas.microsoft.com/office/powerpoint/2010/main" val="152635757"/>
              </p:ext>
            </p:extLst>
          </p:nvPr>
        </p:nvGraphicFramePr>
        <p:xfrm>
          <a:off x="381000" y="762000"/>
          <a:ext cx="7075488" cy="4516438"/>
        </p:xfrm>
        <a:graphic>
          <a:graphicData uri="http://schemas.openxmlformats.org/presentationml/2006/ole">
            <mc:AlternateContent xmlns:mc="http://schemas.openxmlformats.org/markup-compatibility/2006">
              <mc:Choice xmlns:v="urn:schemas-microsoft-com:vml" Requires="v">
                <p:oleObj spid="_x0000_s101382" name="Document" r:id="rId3" imgW="7078146" imgH="4520931" progId="Word.Document.8">
                  <p:embed/>
                </p:oleObj>
              </mc:Choice>
              <mc:Fallback>
                <p:oleObj name="Document" r:id="rId3" imgW="7078146" imgH="452093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762000"/>
                        <a:ext cx="7075488" cy="451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1"/>
          <p:cNvSpPr>
            <a:spLocks noGrp="1"/>
          </p:cNvSpPr>
          <p:nvPr>
            <p:ph type="sldNum" sz="quarter" idx="10"/>
          </p:nvPr>
        </p:nvSpPr>
        <p:spPr>
          <a:xfrm>
            <a:off x="4572000" y="7270750"/>
            <a:ext cx="685800"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BD25697B-14A6-414F-8929-4AB7BEAC3421}" type="slidenum">
              <a:rPr lang="en-US" altLang="zh-CN" sz="1200" smtClean="0"/>
              <a:pPr>
                <a:spcAft>
                  <a:spcPct val="0"/>
                </a:spcAft>
                <a:buClrTx/>
                <a:buFontTx/>
                <a:buNone/>
              </a:pPr>
              <a:t>87</a:t>
            </a:fld>
            <a:endParaRPr lang="en-US" altLang="zh-CN" sz="1200" smtClean="0"/>
          </a:p>
        </p:txBody>
      </p:sp>
      <p:graphicFrame>
        <p:nvGraphicFramePr>
          <p:cNvPr id="102403" name="Object 4"/>
          <p:cNvGraphicFramePr>
            <a:graphicFrameLocks noChangeAspect="1"/>
          </p:cNvGraphicFramePr>
          <p:nvPr>
            <p:extLst>
              <p:ext uri="{D42A27DB-BD31-4B8C-83A1-F6EECF244321}">
                <p14:modId xmlns:p14="http://schemas.microsoft.com/office/powerpoint/2010/main" val="1566539375"/>
              </p:ext>
            </p:extLst>
          </p:nvPr>
        </p:nvGraphicFramePr>
        <p:xfrm>
          <a:off x="228600" y="685800"/>
          <a:ext cx="7086600" cy="3387725"/>
        </p:xfrm>
        <a:graphic>
          <a:graphicData uri="http://schemas.openxmlformats.org/presentationml/2006/ole">
            <mc:AlternateContent xmlns:mc="http://schemas.openxmlformats.org/markup-compatibility/2006">
              <mc:Choice xmlns:v="urn:schemas-microsoft-com:vml" Requires="v">
                <p:oleObj spid="_x0000_s102408" name="文档" r:id="rId3" imgW="7061145" imgH="3380496" progId="Word.Document.8">
                  <p:embed/>
                </p:oleObj>
              </mc:Choice>
              <mc:Fallback>
                <p:oleObj name="文档" r:id="rId3" imgW="7061145" imgH="338049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85800"/>
                        <a:ext cx="7086600" cy="338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7541" name="Text Box 5"/>
          <p:cNvSpPr txBox="1">
            <a:spLocks noChangeArrowheads="1"/>
          </p:cNvSpPr>
          <p:nvPr/>
        </p:nvSpPr>
        <p:spPr bwMode="auto">
          <a:xfrm>
            <a:off x="3962400" y="3657600"/>
            <a:ext cx="44958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Returning a reference to a </a:t>
            </a:r>
            <a:r>
              <a:rPr lang="en-US" altLang="zh-CN" sz="1600" b="1">
                <a:latin typeface="Courier New" panose="02070309020205020404" pitchFamily="49" charset="0"/>
                <a:cs typeface="Times New Roman" panose="02020603050405020304" pitchFamily="18" charset="0"/>
              </a:rPr>
              <a:t>private</a:t>
            </a:r>
            <a:r>
              <a:rPr lang="en-US" altLang="zh-CN" sz="1600">
                <a:latin typeface="Times New Roman" panose="02020603050405020304" pitchFamily="18" charset="0"/>
                <a:cs typeface="Times New Roman" panose="02020603050405020304" pitchFamily="18" charset="0"/>
              </a:rPr>
              <a:t> data member  = DANGEROUS!</a:t>
            </a:r>
            <a:endParaRPr lang="en-US" altLang="zh-CN" sz="1600">
              <a:latin typeface="Lucida Console" panose="020B0609040504020204" pitchFamily="49" charset="0"/>
              <a:cs typeface="Times New Roman" panose="02020603050405020304" pitchFamily="18" charset="0"/>
            </a:endParaRPr>
          </a:p>
        </p:txBody>
      </p:sp>
      <p:sp>
        <p:nvSpPr>
          <p:cNvPr id="577542" name="Line 6"/>
          <p:cNvSpPr>
            <a:spLocks noChangeShapeType="1"/>
          </p:cNvSpPr>
          <p:nvPr/>
        </p:nvSpPr>
        <p:spPr bwMode="auto">
          <a:xfrm flipH="1" flipV="1">
            <a:off x="1804988" y="3576638"/>
            <a:ext cx="2189162" cy="2301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41"/>
                                        </p:tgtEl>
                                        <p:attrNameLst>
                                          <p:attrName>style.visibility</p:attrName>
                                        </p:attrNameLst>
                                      </p:cBhvr>
                                      <p:to>
                                        <p:strVal val="visible"/>
                                      </p:to>
                                    </p:set>
                                  </p:childTnLst>
                                  <p:subTnLst>
                                    <p:set>
                                      <p:cBhvr override="childStyle">
                                        <p:cTn dur="1" fill="hold" display="0" masterRel="nextClick" afterEffect="1"/>
                                        <p:tgtEl>
                                          <p:spTgt spid="577541"/>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77542"/>
                                        </p:tgtEl>
                                        <p:attrNameLst>
                                          <p:attrName>style.visibility</p:attrName>
                                        </p:attrNameLst>
                                      </p:cBhvr>
                                      <p:to>
                                        <p:strVal val="visible"/>
                                      </p:to>
                                    </p:set>
                                  </p:childTnLst>
                                  <p:subTnLst>
                                    <p:set>
                                      <p:cBhvr override="childStyle">
                                        <p:cTn dur="1" fill="hold" display="0" masterRel="nextClick" afterEffect="1"/>
                                        <p:tgtEl>
                                          <p:spTgt spid="57754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1" grpId="0" animBg="1"/>
      <p:bldP spid="57754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p:cNvSpPr>
            <a:spLocks noGrp="1"/>
          </p:cNvSpPr>
          <p:nvPr>
            <p:ph type="sldNum" sz="quarter" idx="10"/>
          </p:nvPr>
        </p:nvSpPr>
        <p:spPr>
          <a:xfrm>
            <a:off x="4648200" y="7194550"/>
            <a:ext cx="685800"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0A78475-0BB4-4A84-A5A1-5F5637D1F833}" type="slidenum">
              <a:rPr lang="en-US" altLang="zh-CN" sz="1200" smtClean="0"/>
              <a:pPr>
                <a:spcAft>
                  <a:spcPct val="0"/>
                </a:spcAft>
                <a:buClrTx/>
                <a:buFontTx/>
                <a:buNone/>
              </a:pPr>
              <a:t>88</a:t>
            </a:fld>
            <a:endParaRPr lang="en-US" altLang="zh-CN" sz="1200" smtClean="0"/>
          </a:p>
        </p:txBody>
      </p:sp>
      <p:graphicFrame>
        <p:nvGraphicFramePr>
          <p:cNvPr id="103427" name="Object 4"/>
          <p:cNvGraphicFramePr>
            <a:graphicFrameLocks noChangeAspect="1"/>
          </p:cNvGraphicFramePr>
          <p:nvPr>
            <p:extLst>
              <p:ext uri="{D42A27DB-BD31-4B8C-83A1-F6EECF244321}">
                <p14:modId xmlns:p14="http://schemas.microsoft.com/office/powerpoint/2010/main" val="3822513818"/>
              </p:ext>
            </p:extLst>
          </p:nvPr>
        </p:nvGraphicFramePr>
        <p:xfrm>
          <a:off x="304800" y="609600"/>
          <a:ext cx="7037388" cy="4502150"/>
        </p:xfrm>
        <a:graphic>
          <a:graphicData uri="http://schemas.openxmlformats.org/presentationml/2006/ole">
            <mc:AlternateContent xmlns:mc="http://schemas.openxmlformats.org/markup-compatibility/2006">
              <mc:Choice xmlns:v="urn:schemas-microsoft-com:vml" Requires="v">
                <p:oleObj spid="_x0000_s103432" name="Document" r:id="rId3" imgW="7074123" imgH="4516089" progId="Word.Document.8">
                  <p:embed/>
                </p:oleObj>
              </mc:Choice>
              <mc:Fallback>
                <p:oleObj name="Document" r:id="rId3" imgW="7074123" imgH="451608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09600"/>
                        <a:ext cx="7037388" cy="450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8565" name="Text Box 5"/>
          <p:cNvSpPr txBox="1">
            <a:spLocks noChangeArrowheads="1"/>
          </p:cNvSpPr>
          <p:nvPr/>
        </p:nvSpPr>
        <p:spPr bwMode="auto">
          <a:xfrm>
            <a:off x="2303463" y="5345113"/>
            <a:ext cx="3302000"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Modifying a </a:t>
            </a:r>
            <a:r>
              <a:rPr lang="en-US" altLang="zh-CN" sz="1600" b="1">
                <a:latin typeface="Courier New" panose="02070309020205020404" pitchFamily="49" charset="0"/>
                <a:cs typeface="Times New Roman" panose="02020603050405020304" pitchFamily="18" charset="0"/>
              </a:rPr>
              <a:t>private</a:t>
            </a:r>
            <a:r>
              <a:rPr lang="en-US" altLang="zh-CN" sz="1600">
                <a:latin typeface="Times New Roman" panose="02020603050405020304" pitchFamily="18" charset="0"/>
                <a:cs typeface="Times New Roman" panose="02020603050405020304" pitchFamily="18" charset="0"/>
              </a:rPr>
              <a:t> data member through a returned reference</a:t>
            </a:r>
            <a:endParaRPr lang="en-US" altLang="zh-CN" sz="1600">
              <a:latin typeface="Lucida Console" panose="020B0609040504020204" pitchFamily="49" charset="0"/>
              <a:cs typeface="Times New Roman" panose="02020603050405020304" pitchFamily="18" charset="0"/>
            </a:endParaRPr>
          </a:p>
        </p:txBody>
      </p:sp>
      <p:sp>
        <p:nvSpPr>
          <p:cNvPr id="578566" name="Line 6"/>
          <p:cNvSpPr>
            <a:spLocks noChangeShapeType="1"/>
          </p:cNvSpPr>
          <p:nvPr/>
        </p:nvSpPr>
        <p:spPr bwMode="auto">
          <a:xfrm flipH="1" flipV="1">
            <a:off x="1447800" y="4683125"/>
            <a:ext cx="855663" cy="661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5"/>
                                        </p:tgtEl>
                                        <p:attrNameLst>
                                          <p:attrName>style.visibility</p:attrName>
                                        </p:attrNameLst>
                                      </p:cBhvr>
                                      <p:to>
                                        <p:strVal val="visible"/>
                                      </p:to>
                                    </p:set>
                                  </p:childTnLst>
                                  <p:subTnLst>
                                    <p:set>
                                      <p:cBhvr override="childStyle">
                                        <p:cTn dur="1" fill="hold" display="0" masterRel="nextClick" afterEffect="1"/>
                                        <p:tgtEl>
                                          <p:spTgt spid="578565"/>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78566"/>
                                        </p:tgtEl>
                                        <p:attrNameLst>
                                          <p:attrName>style.visibility</p:attrName>
                                        </p:attrNameLst>
                                      </p:cBhvr>
                                      <p:to>
                                        <p:strVal val="visible"/>
                                      </p:to>
                                    </p:set>
                                  </p:childTnLst>
                                  <p:subTnLst>
                                    <p:set>
                                      <p:cBhvr override="childStyle">
                                        <p:cTn dur="1" fill="hold" display="0" masterRel="nextClick" afterEffect="1"/>
                                        <p:tgtEl>
                                          <p:spTgt spid="5785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5" grpId="0" animBg="1"/>
      <p:bldP spid="57856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1"/>
          <p:cNvSpPr>
            <a:spLocks noGrp="1"/>
          </p:cNvSpPr>
          <p:nvPr>
            <p:ph type="sldNum" sz="quarter" idx="10"/>
          </p:nvPr>
        </p:nvSpPr>
        <p:spPr>
          <a:xfrm>
            <a:off x="4648200" y="7270750"/>
            <a:ext cx="685800" cy="244475"/>
          </a:xfrm>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A3551E9A-6076-4AD5-9A3D-903406D30055}" type="slidenum">
              <a:rPr lang="en-US" altLang="zh-CN" sz="1200" smtClean="0"/>
              <a:pPr>
                <a:spcAft>
                  <a:spcPct val="0"/>
                </a:spcAft>
                <a:buClrTx/>
                <a:buFontTx/>
                <a:buNone/>
              </a:pPr>
              <a:t>89</a:t>
            </a:fld>
            <a:endParaRPr lang="en-US" altLang="zh-CN" sz="1200" smtClean="0"/>
          </a:p>
        </p:txBody>
      </p:sp>
      <p:graphicFrame>
        <p:nvGraphicFramePr>
          <p:cNvPr id="104451" name="Object 4"/>
          <p:cNvGraphicFramePr>
            <a:graphicFrameLocks noChangeAspect="1"/>
          </p:cNvGraphicFramePr>
          <p:nvPr>
            <p:extLst>
              <p:ext uri="{D42A27DB-BD31-4B8C-83A1-F6EECF244321}">
                <p14:modId xmlns:p14="http://schemas.microsoft.com/office/powerpoint/2010/main" val="2725485956"/>
              </p:ext>
            </p:extLst>
          </p:nvPr>
        </p:nvGraphicFramePr>
        <p:xfrm>
          <a:off x="304800" y="685800"/>
          <a:ext cx="7037388" cy="4421188"/>
        </p:xfrm>
        <a:graphic>
          <a:graphicData uri="http://schemas.openxmlformats.org/presentationml/2006/ole">
            <mc:AlternateContent xmlns:mc="http://schemas.openxmlformats.org/markup-compatibility/2006">
              <mc:Choice xmlns:v="urn:schemas-microsoft-com:vml" Requires="v">
                <p:oleObj spid="_x0000_s104456" name="Document" r:id="rId3" imgW="7074123" imgH="4439850" progId="Word.Document.8">
                  <p:embed/>
                </p:oleObj>
              </mc:Choice>
              <mc:Fallback>
                <p:oleObj name="Document" r:id="rId3" imgW="7074123" imgH="443985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85800"/>
                        <a:ext cx="7037388"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9589" name="Text Box 5"/>
          <p:cNvSpPr txBox="1">
            <a:spLocks noChangeArrowheads="1"/>
          </p:cNvSpPr>
          <p:nvPr/>
        </p:nvSpPr>
        <p:spPr bwMode="auto">
          <a:xfrm>
            <a:off x="5791200" y="1600200"/>
            <a:ext cx="3165475" cy="590550"/>
          </a:xfrm>
          <a:prstGeom prst="rect">
            <a:avLst/>
          </a:prstGeom>
          <a:solidFill>
            <a:srgbClr val="F0F7F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r>
              <a:rPr lang="en-US" altLang="zh-CN" sz="1600">
                <a:latin typeface="Times New Roman" panose="02020603050405020304" pitchFamily="18" charset="0"/>
                <a:cs typeface="Times New Roman" panose="02020603050405020304" pitchFamily="18" charset="0"/>
              </a:rPr>
              <a:t>Modifying </a:t>
            </a:r>
            <a:r>
              <a:rPr lang="en-US" altLang="zh-CN" sz="1600" b="1">
                <a:latin typeface="Courier New" panose="02070309020205020404" pitchFamily="49" charset="0"/>
                <a:cs typeface="Times New Roman" panose="02020603050405020304" pitchFamily="18" charset="0"/>
              </a:rPr>
              <a:t>private</a:t>
            </a:r>
            <a:r>
              <a:rPr lang="en-US" altLang="zh-CN" sz="1600">
                <a:latin typeface="Times New Roman" panose="02020603050405020304" pitchFamily="18" charset="0"/>
                <a:cs typeface="Times New Roman" panose="02020603050405020304" pitchFamily="18" charset="0"/>
              </a:rPr>
              <a:t> data by using a function call as an </a:t>
            </a:r>
            <a:r>
              <a:rPr lang="en-US" altLang="zh-CN" sz="1600" i="1">
                <a:latin typeface="Times New Roman" panose="02020603050405020304" pitchFamily="18" charset="0"/>
                <a:cs typeface="Times New Roman" panose="02020603050405020304" pitchFamily="18" charset="0"/>
              </a:rPr>
              <a:t>lvalue</a:t>
            </a:r>
            <a:endParaRPr lang="en-US" altLang="zh-CN" sz="1600" i="1">
              <a:latin typeface="Lucida Console" panose="020B0609040504020204" pitchFamily="49" charset="0"/>
              <a:cs typeface="Times New Roman" panose="02020603050405020304" pitchFamily="18" charset="0"/>
            </a:endParaRPr>
          </a:p>
        </p:txBody>
      </p:sp>
      <p:sp>
        <p:nvSpPr>
          <p:cNvPr id="579590" name="Line 6"/>
          <p:cNvSpPr>
            <a:spLocks noChangeShapeType="1"/>
          </p:cNvSpPr>
          <p:nvPr/>
        </p:nvSpPr>
        <p:spPr bwMode="auto">
          <a:xfrm flipH="1" flipV="1">
            <a:off x="4953000" y="1600200"/>
            <a:ext cx="844550"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9"/>
                                        </p:tgtEl>
                                        <p:attrNameLst>
                                          <p:attrName>style.visibility</p:attrName>
                                        </p:attrNameLst>
                                      </p:cBhvr>
                                      <p:to>
                                        <p:strVal val="visible"/>
                                      </p:to>
                                    </p:set>
                                  </p:childTnLst>
                                  <p:subTnLst>
                                    <p:set>
                                      <p:cBhvr override="childStyle">
                                        <p:cTn dur="1" fill="hold" display="0" masterRel="nextClick" afterEffect="1"/>
                                        <p:tgtEl>
                                          <p:spTgt spid="57958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579590"/>
                                        </p:tgtEl>
                                        <p:attrNameLst>
                                          <p:attrName>style.visibility</p:attrName>
                                        </p:attrNameLst>
                                      </p:cBhvr>
                                      <p:to>
                                        <p:strVal val="visible"/>
                                      </p:to>
                                    </p:set>
                                  </p:childTnLst>
                                  <p:subTnLst>
                                    <p:set>
                                      <p:cBhvr override="childStyle">
                                        <p:cTn dur="1" fill="hold" display="0" masterRel="nextClick" afterEffect="1"/>
                                        <p:tgtEl>
                                          <p:spTgt spid="57959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animBg="1"/>
      <p:bldP spid="5795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06769D2D-B1C9-4438-B2A3-0FF1FF13AEE1}" type="slidenum">
              <a:rPr lang="en-US" altLang="zh-CN" sz="1200" smtClean="0">
                <a:latin typeface="黑体" panose="02010609060101010101" pitchFamily="49" charset="-122"/>
                <a:ea typeface="黑体" panose="02010609060101010101" pitchFamily="49" charset="-122"/>
              </a:rPr>
              <a:pPr>
                <a:spcAft>
                  <a:spcPct val="0"/>
                </a:spcAft>
                <a:buClrTx/>
                <a:buFontTx/>
                <a:buNone/>
              </a:pPr>
              <a:t>9</a:t>
            </a:fld>
            <a:endParaRPr lang="en-US" altLang="zh-CN" sz="1200" smtClean="0">
              <a:latin typeface="黑体" panose="02010609060101010101" pitchFamily="49" charset="-122"/>
              <a:ea typeface="黑体" panose="02010609060101010101" pitchFamily="49" charset="-122"/>
            </a:endParaRPr>
          </a:p>
        </p:txBody>
      </p:sp>
      <p:sp>
        <p:nvSpPr>
          <p:cNvPr id="13315" name="Rectangle 2"/>
          <p:cNvSpPr>
            <a:spLocks noGrp="1" noChangeArrowheads="1"/>
          </p:cNvSpPr>
          <p:nvPr>
            <p:ph type="body" idx="1"/>
          </p:nvPr>
        </p:nvSpPr>
        <p:spPr>
          <a:xfrm>
            <a:off x="381000" y="3886200"/>
            <a:ext cx="8077200" cy="1530350"/>
          </a:xfrm>
        </p:spPr>
        <p:txBody>
          <a:bodyPr/>
          <a:lstStyle/>
          <a:p>
            <a:pPr eaLnBrk="1" hangingPunct="1"/>
            <a:r>
              <a:rPr kumimoji="1" lang="zh-CN" altLang="en-US" b="1" smtClean="0">
                <a:latin typeface="黑体" panose="02010609060101010101" pitchFamily="49" charset="-122"/>
                <a:ea typeface="黑体" panose="02010609060101010101" pitchFamily="49" charset="-122"/>
              </a:rPr>
              <a:t>内联函数</a:t>
            </a:r>
            <a:r>
              <a:rPr kumimoji="1" lang="zh-CN" altLang="en-US" b="1" smtClean="0">
                <a:solidFill>
                  <a:srgbClr val="FF0066"/>
                </a:solidFill>
                <a:latin typeface="黑体" panose="02010609060101010101" pitchFamily="49" charset="-122"/>
                <a:ea typeface="黑体" panose="02010609060101010101" pitchFamily="49" charset="-122"/>
              </a:rPr>
              <a:t>不</a:t>
            </a:r>
            <a:r>
              <a:rPr kumimoji="1" lang="zh-CN" altLang="en-US" b="1" smtClean="0">
                <a:latin typeface="黑体" panose="02010609060101010101" pitchFamily="49" charset="-122"/>
                <a:ea typeface="黑体" panose="02010609060101010101" pitchFamily="49" charset="-122"/>
              </a:rPr>
              <a:t>在</a:t>
            </a:r>
            <a:r>
              <a:rPr kumimoji="1" lang="zh-CN" altLang="en-US" b="1" u="sng" smtClean="0">
                <a:solidFill>
                  <a:srgbClr val="FF3300"/>
                </a:solidFill>
                <a:latin typeface="黑体" panose="02010609060101010101" pitchFamily="49" charset="-122"/>
                <a:ea typeface="黑体" panose="02010609060101010101" pitchFamily="49" charset="-122"/>
              </a:rPr>
              <a:t>调用时</a:t>
            </a:r>
            <a:r>
              <a:rPr kumimoji="1" lang="zh-CN" altLang="en-US" b="1" smtClean="0">
                <a:latin typeface="黑体" panose="02010609060101010101" pitchFamily="49" charset="-122"/>
                <a:ea typeface="黑体" panose="02010609060101010101" pitchFamily="49" charset="-122"/>
              </a:rPr>
              <a:t>发生控制转移，</a:t>
            </a:r>
          </a:p>
          <a:p>
            <a:pPr eaLnBrk="1" hangingPunct="1"/>
            <a:r>
              <a:rPr kumimoji="1" lang="zh-CN" altLang="en-US" b="1" smtClean="0">
                <a:solidFill>
                  <a:srgbClr val="FF0066"/>
                </a:solidFill>
                <a:latin typeface="黑体" panose="02010609060101010101" pitchFamily="49" charset="-122"/>
                <a:ea typeface="黑体" panose="02010609060101010101" pitchFamily="49" charset="-122"/>
              </a:rPr>
              <a:t>只是</a:t>
            </a:r>
            <a:r>
              <a:rPr kumimoji="1" lang="zh-CN" altLang="en-US" b="1" smtClean="0">
                <a:latin typeface="黑体" panose="02010609060101010101" pitchFamily="49" charset="-122"/>
                <a:ea typeface="黑体" panose="02010609060101010101" pitchFamily="49" charset="-122"/>
              </a:rPr>
              <a:t>在</a:t>
            </a:r>
            <a:r>
              <a:rPr kumimoji="1" lang="zh-CN" altLang="en-US" b="1" u="sng" smtClean="0">
                <a:solidFill>
                  <a:srgbClr val="FF3300"/>
                </a:solidFill>
                <a:latin typeface="黑体" panose="02010609060101010101" pitchFamily="49" charset="-122"/>
                <a:ea typeface="黑体" panose="02010609060101010101" pitchFamily="49" charset="-122"/>
              </a:rPr>
              <a:t>编译时</a:t>
            </a:r>
            <a:r>
              <a:rPr kumimoji="1" lang="zh-CN" altLang="en-US" b="1" smtClean="0">
                <a:latin typeface="黑体" panose="02010609060101010101" pitchFamily="49" charset="-122"/>
                <a:ea typeface="黑体" panose="02010609060101010101" pitchFamily="49" charset="-122"/>
              </a:rPr>
              <a:t>将函数体嵌入到每一个调用语句处。这样就节省了参数传递、控制转移等开销。</a:t>
            </a:r>
            <a:endParaRPr lang="zh-CN" altLang="en-US" smtClean="0">
              <a:latin typeface="黑体" panose="02010609060101010101" pitchFamily="49" charset="-122"/>
              <a:ea typeface="黑体" panose="02010609060101010101" pitchFamily="49" charset="-122"/>
            </a:endParaRPr>
          </a:p>
        </p:txBody>
      </p:sp>
      <p:sp>
        <p:nvSpPr>
          <p:cNvPr id="13316" name="Rectangle 3"/>
          <p:cNvSpPr>
            <a:spLocks noChangeArrowheads="1"/>
          </p:cNvSpPr>
          <p:nvPr/>
        </p:nvSpPr>
        <p:spPr bwMode="auto">
          <a:xfrm>
            <a:off x="533400" y="838200"/>
            <a:ext cx="8262938" cy="256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74688">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lgn="just" eaLnBrk="1" hangingPunct="1">
              <a:lnSpc>
                <a:spcPct val="120000"/>
              </a:lnSpc>
              <a:spcBef>
                <a:spcPct val="50000"/>
              </a:spcBef>
              <a:spcAft>
                <a:spcPct val="0"/>
              </a:spcAft>
              <a:buClrTx/>
              <a:buFontTx/>
              <a:buNone/>
            </a:pPr>
            <a:r>
              <a:rPr kumimoji="1" lang="en-US" altLang="zh-CN" b="1">
                <a:latin typeface="黑体" panose="02010609060101010101" pitchFamily="49" charset="-122"/>
                <a:ea typeface="黑体" panose="02010609060101010101" pitchFamily="49" charset="-122"/>
              </a:rPr>
              <a:t>C++</a:t>
            </a:r>
            <a:r>
              <a:rPr kumimoji="1" lang="zh-CN" altLang="en-US" b="1">
                <a:latin typeface="黑体" panose="02010609060101010101" pitchFamily="49" charset="-122"/>
                <a:ea typeface="黑体" panose="02010609060101010101" pitchFamily="49" charset="-122"/>
              </a:rPr>
              <a:t>提供了一种提高效率的方法，即</a:t>
            </a:r>
            <a:r>
              <a:rPr kumimoji="1" lang="zh-CN" altLang="en-US" b="1">
                <a:solidFill>
                  <a:srgbClr val="FF0066"/>
                </a:solidFill>
                <a:latin typeface="黑体" panose="02010609060101010101" pitchFamily="49" charset="-122"/>
                <a:ea typeface="黑体" panose="02010609060101010101" pitchFamily="49" charset="-122"/>
              </a:rPr>
              <a:t>在编译时将所用函数的代码嵌入到主调用函数中</a:t>
            </a:r>
            <a:r>
              <a:rPr kumimoji="1" lang="zh-CN" altLang="en-US" b="1">
                <a:latin typeface="黑体" panose="02010609060101010101" pitchFamily="49" charset="-122"/>
                <a:ea typeface="黑体" panose="02010609060101010101" pitchFamily="49" charset="-122"/>
              </a:rPr>
              <a:t>，这种被嵌入到主调用函数中的函数称为</a:t>
            </a:r>
            <a:r>
              <a:rPr kumimoji="1" lang="zh-CN" altLang="en-US" b="1">
                <a:solidFill>
                  <a:schemeClr val="tx2"/>
                </a:solidFill>
                <a:latin typeface="黑体" panose="02010609060101010101" pitchFamily="49" charset="-122"/>
                <a:ea typeface="黑体" panose="02010609060101010101" pitchFamily="49" charset="-122"/>
              </a:rPr>
              <a:t>内联函数（</a:t>
            </a:r>
            <a:r>
              <a:rPr kumimoji="1" lang="en-US" altLang="zh-CN" b="1">
                <a:solidFill>
                  <a:schemeClr val="tx2"/>
                </a:solidFill>
                <a:latin typeface="黑体" panose="02010609060101010101" pitchFamily="49" charset="-122"/>
                <a:ea typeface="黑体" panose="02010609060101010101" pitchFamily="49" charset="-122"/>
              </a:rPr>
              <a:t>inline function</a:t>
            </a:r>
            <a:r>
              <a:rPr kumimoji="1" lang="zh-CN" altLang="en-US" b="1">
                <a:solidFill>
                  <a:schemeClr val="tx2"/>
                </a:solidFill>
                <a:latin typeface="黑体" panose="02010609060101010101" pitchFamily="49" charset="-122"/>
                <a:ea typeface="黑体" panose="02010609060101010101" pitchFamily="49" charset="-122"/>
              </a:rPr>
              <a:t>）</a:t>
            </a:r>
            <a:r>
              <a:rPr kumimoji="1" lang="zh-CN" altLang="en-US" b="1">
                <a:latin typeface="黑体" panose="02010609060101010101" pitchFamily="49" charset="-122"/>
                <a:ea typeface="黑体" panose="02010609060101010101" pitchFamily="49" charset="-122"/>
              </a:rPr>
              <a:t>。</a:t>
            </a:r>
          </a:p>
          <a:p>
            <a:pPr algn="just" eaLnBrk="1" hangingPunct="1">
              <a:lnSpc>
                <a:spcPct val="110000"/>
              </a:lnSpc>
              <a:spcBef>
                <a:spcPct val="50000"/>
              </a:spcBef>
              <a:spcAft>
                <a:spcPct val="0"/>
              </a:spcAft>
              <a:buClrTx/>
              <a:buFontTx/>
              <a:buNone/>
            </a:pPr>
            <a:r>
              <a:rPr kumimoji="1" lang="zh-CN" altLang="en-US" sz="2800" b="1">
                <a:latin typeface="黑体" panose="02010609060101010101" pitchFamily="49" charset="-122"/>
                <a:ea typeface="黑体" panose="02010609060101010101" pitchFamily="49" charset="-122"/>
              </a:rPr>
              <a:t>指定内联函数的方法很简单，方法之一是在函数首行的左端加一个关键字</a:t>
            </a:r>
            <a:r>
              <a:rPr kumimoji="1" lang="en-US" altLang="zh-CN" sz="2800" b="1">
                <a:solidFill>
                  <a:srgbClr val="FF3300"/>
                </a:solidFill>
                <a:latin typeface="黑体" panose="02010609060101010101" pitchFamily="49" charset="-122"/>
                <a:ea typeface="黑体" panose="02010609060101010101" pitchFamily="49" charset="-122"/>
              </a:rPr>
              <a:t>inline</a:t>
            </a:r>
            <a:r>
              <a:rPr kumimoji="1" lang="zh-CN" altLang="en-US" sz="2800" b="1">
                <a:latin typeface="黑体" panose="02010609060101010101" pitchFamily="49" charset="-122"/>
                <a:ea typeface="黑体" panose="02010609060101010101" pitchFamily="49" charset="-122"/>
              </a:rPr>
              <a:t>即可。</a:t>
            </a:r>
          </a:p>
        </p:txBody>
      </p:sp>
      <p:sp>
        <p:nvSpPr>
          <p:cNvPr id="584708" name="Text Box 4"/>
          <p:cNvSpPr txBox="1">
            <a:spLocks noChangeArrowheads="1"/>
          </p:cNvSpPr>
          <p:nvPr/>
        </p:nvSpPr>
        <p:spPr bwMode="auto">
          <a:xfrm>
            <a:off x="381000" y="5410200"/>
            <a:ext cx="8307388" cy="10064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kumimoji="1" lang="zh-CN" altLang="en-US" b="1">
                <a:latin typeface="黑体" panose="02010609060101010101" pitchFamily="49" charset="-122"/>
                <a:ea typeface="黑体" panose="02010609060101010101" pitchFamily="49" charset="-122"/>
              </a:rPr>
              <a:t>内嵌函数的缺点</a:t>
            </a:r>
            <a:r>
              <a:rPr kumimoji="1" lang="zh-CN" altLang="en-US" sz="3600" b="1">
                <a:latin typeface="黑体" panose="02010609060101010101" pitchFamily="49" charset="-122"/>
                <a:ea typeface="黑体" panose="02010609060101010101" pitchFamily="49" charset="-122"/>
                <a:sym typeface="Monotype Sorts" panose="05010101010101010101" pitchFamily="2" charset="2"/>
              </a:rPr>
              <a:t>：</a:t>
            </a:r>
            <a:r>
              <a:rPr kumimoji="1" lang="zh-CN" altLang="en-US" b="1">
                <a:latin typeface="黑体" panose="02010609060101010101" pitchFamily="49" charset="-122"/>
                <a:ea typeface="黑体" panose="02010609060101010101" pitchFamily="49" charset="-122"/>
                <a:sym typeface="Monotype Sorts" panose="05010101010101010101" pitchFamily="2" charset="2"/>
              </a:rPr>
              <a:t>虽然程序执行效率提高了，但可执行程序规模变大了。实际应用中要权衡效率和规模之间的关系。</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4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0BFFF17-9C4C-4FF8-814B-B9A834EFA9B0}" type="slidenum">
              <a:rPr lang="en-US" altLang="zh-CN" sz="1200" smtClean="0"/>
              <a:pPr>
                <a:spcAft>
                  <a:spcPct val="0"/>
                </a:spcAft>
                <a:buClrTx/>
                <a:buFontTx/>
                <a:buNone/>
              </a:pPr>
              <a:t>90</a:t>
            </a:fld>
            <a:endParaRPr lang="en-US" altLang="zh-CN" sz="1200" smtClean="0"/>
          </a:p>
        </p:txBody>
      </p:sp>
      <p:sp>
        <p:nvSpPr>
          <p:cNvPr id="450562" name="Rectangle 2"/>
          <p:cNvSpPr>
            <a:spLocks noRot="1" noChangeArrowheads="1"/>
          </p:cNvSpPr>
          <p:nvPr/>
        </p:nvSpPr>
        <p:spPr bwMode="auto">
          <a:xfrm>
            <a:off x="971550" y="2395538"/>
            <a:ext cx="7921625" cy="20240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spcAft>
                <a:spcPct val="0"/>
              </a:spcAft>
              <a:buClrTx/>
              <a:buFontTx/>
              <a:buNone/>
            </a:pPr>
            <a:r>
              <a:rPr lang="zh-CN" altLang="en-US" sz="2800" b="1">
                <a:solidFill>
                  <a:srgbClr val="FF3300"/>
                </a:solidFill>
                <a:latin typeface="Arial Narrow" panose="020B0606020202030204" pitchFamily="34" charset="0"/>
                <a:ea typeface="黑体" panose="02010609060101010101" pitchFamily="49" charset="-122"/>
              </a:rPr>
              <a:t>错误预防技巧：</a:t>
            </a:r>
            <a:r>
              <a:rPr lang="zh-CN" altLang="en-US" sz="2800" b="1">
                <a:solidFill>
                  <a:srgbClr val="051AB3"/>
                </a:solidFill>
                <a:latin typeface="Arial Narrow" panose="020B0606020202030204" pitchFamily="34" charset="0"/>
                <a:ea typeface="黑体" panose="02010609060101010101" pitchFamily="49" charset="-122"/>
              </a:rPr>
              <a:t>绝不要让类的</a:t>
            </a:r>
            <a:r>
              <a:rPr lang="en-US" altLang="zh-CN" sz="2800" b="1">
                <a:solidFill>
                  <a:srgbClr val="051AB3"/>
                </a:solidFill>
                <a:latin typeface="Arial Narrow" panose="020B0606020202030204" pitchFamily="34" charset="0"/>
                <a:ea typeface="黑体" panose="02010609060101010101" pitchFamily="49" charset="-122"/>
              </a:rPr>
              <a:t>public</a:t>
            </a:r>
            <a:r>
              <a:rPr lang="zh-CN" altLang="en-US" sz="2800" b="1">
                <a:solidFill>
                  <a:srgbClr val="051AB3"/>
                </a:solidFill>
                <a:latin typeface="Arial Narrow" panose="020B0606020202030204" pitchFamily="34" charset="0"/>
                <a:ea typeface="黑体" panose="02010609060101010101" pitchFamily="49" charset="-122"/>
              </a:rPr>
              <a:t>成员函数返回对该类</a:t>
            </a:r>
            <a:r>
              <a:rPr lang="en-US" altLang="zh-CN" sz="2800" b="1">
                <a:solidFill>
                  <a:srgbClr val="051AB3"/>
                </a:solidFill>
                <a:latin typeface="Arial Narrow" panose="020B0606020202030204" pitchFamily="34" charset="0"/>
                <a:ea typeface="黑体" panose="02010609060101010101" pitchFamily="49" charset="-122"/>
              </a:rPr>
              <a:t>private</a:t>
            </a:r>
            <a:r>
              <a:rPr lang="zh-CN" altLang="en-US" sz="2800" b="1">
                <a:solidFill>
                  <a:srgbClr val="051AB3"/>
                </a:solidFill>
                <a:latin typeface="Arial Narrow" panose="020B0606020202030204" pitchFamily="34" charset="0"/>
                <a:ea typeface="黑体" panose="02010609060101010101" pitchFamily="49" charset="-122"/>
              </a:rPr>
              <a:t>数据成员的非常量引用（或指针）。返回这种引用会破坏类的封装，也是很危险的，应该避免。</a:t>
            </a:r>
          </a:p>
        </p:txBody>
      </p:sp>
      <p:pic>
        <p:nvPicPr>
          <p:cNvPr id="1054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540000"/>
            <a:ext cx="754063"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7" name="Rectangle 4"/>
          <p:cNvSpPr>
            <a:spLocks noRot="1" noChangeArrowheads="1"/>
          </p:cNvSpPr>
          <p:nvPr/>
        </p:nvSpPr>
        <p:spPr bwMode="auto">
          <a:xfrm>
            <a:off x="76200" y="6096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8 A Subtle Trap—</a:t>
            </a:r>
            <a:r>
              <a:rPr lang="en-US" altLang="zh-CN" sz="3200" b="1">
                <a:solidFill>
                  <a:srgbClr val="051AB3"/>
                </a:solidFill>
                <a:latin typeface="Arial Narrow" panose="020B0606020202030204" pitchFamily="34" charset="0"/>
                <a:ea typeface="黑体" panose="02010609060101010101" pitchFamily="49" charset="-122"/>
              </a:rPr>
              <a:t>Returning a Reference to a</a:t>
            </a:r>
            <a:r>
              <a:rPr lang="en-US" altLang="zh-CN" sz="3600" b="1">
                <a:solidFill>
                  <a:srgbClr val="051AB3"/>
                </a:solidFill>
                <a:latin typeface="Arial Narrow" panose="020B0606020202030204" pitchFamily="34" charset="0"/>
                <a:ea typeface="黑体" panose="02010609060101010101" pitchFamily="49" charset="-122"/>
              </a:rPr>
              <a:t> </a:t>
            </a:r>
            <a:r>
              <a:rPr lang="en-US" altLang="zh-CN" sz="3200" b="1">
                <a:solidFill>
                  <a:srgbClr val="051AB3"/>
                </a:solidFill>
                <a:latin typeface="Arial Narrow" panose="020B0606020202030204" pitchFamily="34" charset="0"/>
                <a:ea typeface="黑体" panose="02010609060101010101" pitchFamily="49" charset="-122"/>
              </a:rPr>
              <a:t>private Data Member</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0562"/>
                                        </p:tgtEl>
                                        <p:attrNameLst>
                                          <p:attrName>style.visibility</p:attrName>
                                        </p:attrNameLst>
                                      </p:cBhvr>
                                      <p:to>
                                        <p:strVal val="visible"/>
                                      </p:to>
                                    </p:set>
                                    <p:animEffect transition="in" filter="fade">
                                      <p:cBhvr>
                                        <p:cTn id="7" dur="2000"/>
                                        <p:tgtEl>
                                          <p:spTgt spid="450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8DBF72C0-0568-4DEE-82C1-1AA23BE79C9A}" type="slidenum">
              <a:rPr lang="en-US" altLang="zh-CN" sz="1200" smtClean="0"/>
              <a:pPr>
                <a:spcAft>
                  <a:spcPct val="0"/>
                </a:spcAft>
                <a:buClrTx/>
                <a:buFontTx/>
                <a:buNone/>
              </a:pPr>
              <a:t>91</a:t>
            </a:fld>
            <a:endParaRPr lang="en-US" altLang="zh-CN" sz="1200" smtClean="0"/>
          </a:p>
        </p:txBody>
      </p:sp>
      <p:sp>
        <p:nvSpPr>
          <p:cNvPr id="106499" name="Rectangle 2"/>
          <p:cNvSpPr>
            <a:spLocks noRot="1" noChangeArrowheads="1"/>
          </p:cNvSpPr>
          <p:nvPr/>
        </p:nvSpPr>
        <p:spPr bwMode="auto">
          <a:xfrm>
            <a:off x="76200" y="609600"/>
            <a:ext cx="899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Default Memberwise Assignment</a:t>
            </a:r>
          </a:p>
        </p:txBody>
      </p:sp>
      <p:sp>
        <p:nvSpPr>
          <p:cNvPr id="106500" name="Rectangle 3"/>
          <p:cNvSpPr>
            <a:spLocks noGrp="1" noChangeArrowheads="1"/>
          </p:cNvSpPr>
          <p:nvPr>
            <p:ph type="body" idx="1"/>
          </p:nvPr>
        </p:nvSpPr>
        <p:spPr>
          <a:xfrm>
            <a:off x="0" y="1524000"/>
            <a:ext cx="8991600" cy="41449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2800" b="1" smtClean="0">
                <a:latin typeface="Arial Narrow" panose="020B0606020202030204" pitchFamily="34" charset="0"/>
                <a:ea typeface="黑体" panose="02010609060101010101" pitchFamily="49" charset="-122"/>
              </a:rPr>
              <a:t>默认逐个成员赋值</a:t>
            </a:r>
          </a:p>
          <a:p>
            <a:pPr lvl="1" eaLnBrk="1" hangingPunct="1">
              <a:lnSpc>
                <a:spcPct val="120000"/>
              </a:lnSpc>
            </a:pPr>
            <a:r>
              <a:rPr lang="zh-CN" altLang="en-US" sz="2800" b="1" smtClean="0">
                <a:latin typeface="Arial Narrow" panose="020B0606020202030204" pitchFamily="34" charset="0"/>
                <a:ea typeface="黑体" panose="02010609060101010101" pitchFamily="49" charset="-122"/>
              </a:rPr>
              <a:t>赋值运算符 </a:t>
            </a:r>
            <a:r>
              <a:rPr lang="en-US" altLang="zh-CN" sz="2800" b="1" smtClean="0">
                <a:latin typeface="Arial Narrow" panose="020B0606020202030204" pitchFamily="34" charset="0"/>
                <a:ea typeface="黑体" panose="02010609060101010101" pitchFamily="49" charset="-122"/>
              </a:rPr>
              <a:t>(=)</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可以进行同一类型对象之间的赋值</a:t>
            </a:r>
          </a:p>
          <a:p>
            <a:pPr lvl="3" eaLnBrk="1" hangingPunct="1">
              <a:lnSpc>
                <a:spcPct val="120000"/>
              </a:lnSpc>
            </a:pPr>
            <a:r>
              <a:rPr lang="zh-CN" altLang="en-US" sz="2800" b="1" smtClean="0">
                <a:latin typeface="Arial Narrow" panose="020B0606020202030204" pitchFamily="34" charset="0"/>
                <a:ea typeface="黑体" panose="02010609060101010101" pitchFamily="49" charset="-122"/>
              </a:rPr>
              <a:t>等号右侧</a:t>
            </a:r>
            <a:r>
              <a:rPr lang="zh-CN" altLang="en-US" sz="2800" b="1" smtClean="0">
                <a:solidFill>
                  <a:srgbClr val="FF0000"/>
                </a:solidFill>
                <a:latin typeface="Arial Narrow" panose="020B0606020202030204" pitchFamily="34" charset="0"/>
                <a:ea typeface="黑体" panose="02010609060101010101" pitchFamily="49" charset="-122"/>
              </a:rPr>
              <a:t>对象的每个数据成员</a:t>
            </a:r>
            <a:r>
              <a:rPr lang="zh-CN" altLang="en-US" sz="2800" b="1" smtClean="0">
                <a:latin typeface="Arial Narrow" panose="020B0606020202030204" pitchFamily="34" charset="0"/>
                <a:ea typeface="黑体" panose="02010609060101010101" pitchFamily="49" charset="-122"/>
              </a:rPr>
              <a:t>被赋值到等号左侧的对象中</a:t>
            </a:r>
          </a:p>
          <a:p>
            <a:pPr lvl="2" eaLnBrk="1" hangingPunct="1">
              <a:lnSpc>
                <a:spcPct val="120000"/>
              </a:lnSpc>
            </a:pPr>
            <a:r>
              <a:rPr lang="zh-CN" altLang="en-US" sz="2800" b="1" smtClean="0">
                <a:latin typeface="Arial Narrow" panose="020B0606020202030204" pitchFamily="34" charset="0"/>
                <a:ea typeface="黑体" panose="02010609060101010101" pitchFamily="49" charset="-122"/>
              </a:rPr>
              <a:t>当数据成员包含指针指向动态分配的内存中会导致严重的问题</a:t>
            </a:r>
          </a:p>
        </p:txBody>
      </p:sp>
    </p:spTree>
  </p:cSld>
  <p:clrMapOvr>
    <a:masterClrMapping/>
  </p:clrMapOvr>
  <p:transition spd="slow">
    <p:pull dir="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0"/>
          </p:nvPr>
        </p:nvSpPr>
        <p:spPr>
          <a:noFill/>
        </p:spPr>
        <p:txBody>
          <a:bodyP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a:spcAft>
                <a:spcPct val="0"/>
              </a:spcAft>
              <a:buClrTx/>
              <a:buFontTx/>
              <a:buNone/>
            </a:pPr>
            <a:fld id="{E1862FB7-1845-4CB6-8333-0B792C88EA01}" type="slidenum">
              <a:rPr lang="en-US" altLang="zh-CN" sz="1200" smtClean="0"/>
              <a:pPr>
                <a:spcAft>
                  <a:spcPct val="0"/>
                </a:spcAft>
                <a:buClrTx/>
                <a:buFontTx/>
                <a:buNone/>
              </a:pPr>
              <a:t>92</a:t>
            </a:fld>
            <a:endParaRPr lang="en-US" altLang="zh-CN" sz="1200" smtClean="0"/>
          </a:p>
        </p:txBody>
      </p:sp>
      <p:sp>
        <p:nvSpPr>
          <p:cNvPr id="107523" name="Rectangle 2"/>
          <p:cNvSpPr>
            <a:spLocks noRot="1" noChangeArrowheads="1"/>
          </p:cNvSpPr>
          <p:nvPr/>
        </p:nvSpPr>
        <p:spPr bwMode="auto">
          <a:xfrm>
            <a:off x="76200" y="609600"/>
            <a:ext cx="8991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90000"/>
              </a:lnSpc>
              <a:spcAft>
                <a:spcPct val="0"/>
              </a:spcAft>
              <a:buClrTx/>
              <a:buFontTx/>
              <a:buNone/>
            </a:pPr>
            <a:r>
              <a:rPr lang="en-US" altLang="zh-CN" sz="3600" b="1">
                <a:solidFill>
                  <a:srgbClr val="051AB3"/>
                </a:solidFill>
                <a:latin typeface="Arial Narrow" panose="020B0606020202030204" pitchFamily="34" charset="0"/>
                <a:ea typeface="黑体" panose="02010609060101010101" pitchFamily="49" charset="-122"/>
              </a:rPr>
              <a:t>9 Default Memberwise Assignment</a:t>
            </a:r>
          </a:p>
        </p:txBody>
      </p:sp>
      <p:sp>
        <p:nvSpPr>
          <p:cNvPr id="107524" name="Rectangle 3"/>
          <p:cNvSpPr>
            <a:spLocks noGrp="1" noChangeArrowheads="1"/>
          </p:cNvSpPr>
          <p:nvPr>
            <p:ph type="body" idx="1"/>
          </p:nvPr>
        </p:nvSpPr>
        <p:spPr>
          <a:xfrm>
            <a:off x="152400" y="1447800"/>
            <a:ext cx="8839200" cy="4906963"/>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10000"/>
              </a:lnSpc>
            </a:pPr>
            <a:r>
              <a:rPr lang="zh-CN" altLang="en-US" sz="2800" b="1" dirty="0" smtClean="0">
                <a:latin typeface="Arial Narrow" panose="020B0606020202030204" pitchFamily="34" charset="0"/>
                <a:ea typeface="黑体" panose="02010609060101010101" pitchFamily="49" charset="-122"/>
              </a:rPr>
              <a:t>拷贝构造函数 </a:t>
            </a:r>
            <a:r>
              <a:rPr lang="en-US" altLang="zh-CN" sz="2800" b="1" dirty="0" smtClean="0">
                <a:latin typeface="Arial Narrow" panose="020B0606020202030204" pitchFamily="34" charset="0"/>
                <a:ea typeface="黑体" panose="02010609060101010101" pitchFamily="49" charset="-122"/>
              </a:rPr>
              <a:t>(Copy constructor)</a:t>
            </a:r>
          </a:p>
          <a:p>
            <a:pPr lvl="1" eaLnBrk="1" hangingPunct="1">
              <a:lnSpc>
                <a:spcPct val="110000"/>
              </a:lnSpc>
            </a:pPr>
            <a:r>
              <a:rPr lang="zh-CN" altLang="en-US" sz="2400" dirty="0" smtClean="0">
                <a:latin typeface="Arial Narrow" panose="020B0606020202030204" pitchFamily="34" charset="0"/>
                <a:ea typeface="黑体" panose="02010609060101010101" pitchFamily="49" charset="-122"/>
              </a:rPr>
              <a:t>使得对象可以按值传递</a:t>
            </a:r>
          </a:p>
          <a:p>
            <a:pPr lvl="2" eaLnBrk="1" hangingPunct="1">
              <a:lnSpc>
                <a:spcPct val="110000"/>
              </a:lnSpc>
            </a:pPr>
            <a:r>
              <a:rPr lang="zh-CN" altLang="en-US" sz="2400" dirty="0" smtClean="0">
                <a:latin typeface="Arial Narrow" panose="020B0606020202030204" pitchFamily="34" charset="0"/>
                <a:ea typeface="黑体" panose="02010609060101010101" pitchFamily="49" charset="-122"/>
              </a:rPr>
              <a:t>拷贝原始对象的值到传递给函数或函数返回的新对象中</a:t>
            </a:r>
          </a:p>
          <a:p>
            <a:pPr lvl="1" eaLnBrk="1" hangingPunct="1">
              <a:lnSpc>
                <a:spcPct val="110000"/>
              </a:lnSpc>
            </a:pPr>
            <a:r>
              <a:rPr lang="zh-CN" altLang="en-US" sz="2400" dirty="0" smtClean="0">
                <a:latin typeface="Arial Narrow" panose="020B0606020202030204" pitchFamily="34" charset="0"/>
                <a:ea typeface="黑体" panose="02010609060101010101" pitchFamily="49" charset="-122"/>
              </a:rPr>
              <a:t>编译器提供默认拷贝构造函数</a:t>
            </a:r>
          </a:p>
          <a:p>
            <a:pPr lvl="2" eaLnBrk="1" hangingPunct="1">
              <a:lnSpc>
                <a:spcPct val="110000"/>
              </a:lnSpc>
            </a:pPr>
            <a:r>
              <a:rPr lang="zh-CN" altLang="en-US" sz="2400" dirty="0" smtClean="0">
                <a:latin typeface="Arial Narrow" panose="020B0606020202030204" pitchFamily="34" charset="0"/>
                <a:ea typeface="黑体" panose="02010609060101010101" pitchFamily="49" charset="-122"/>
              </a:rPr>
              <a:t>拷贝对象每个每个数据成员到新对象中 </a:t>
            </a:r>
            <a:r>
              <a:rPr lang="en-US" altLang="zh-CN" sz="2400" dirty="0" smtClean="0">
                <a:latin typeface="Arial Narrow" panose="020B0606020202030204" pitchFamily="34" charset="0"/>
                <a:ea typeface="黑体" panose="02010609060101010101" pitchFamily="49" charset="-122"/>
              </a:rPr>
              <a:t>(</a:t>
            </a:r>
            <a:r>
              <a:rPr lang="zh-CN" altLang="en-US" sz="2400" dirty="0" smtClean="0">
                <a:latin typeface="Arial Narrow" panose="020B0606020202030204" pitchFamily="34" charset="0"/>
                <a:ea typeface="黑体" panose="02010609060101010101" pitchFamily="49" charset="-122"/>
              </a:rPr>
              <a:t>即： 逐个拷贝或赋值</a:t>
            </a:r>
            <a:r>
              <a:rPr lang="en-US" altLang="zh-CN" sz="2400" dirty="0" smtClean="0">
                <a:latin typeface="Arial Narrow" panose="020B0606020202030204" pitchFamily="34" charset="0"/>
                <a:ea typeface="黑体" panose="02010609060101010101" pitchFamily="49" charset="-122"/>
              </a:rPr>
              <a:t>)</a:t>
            </a:r>
          </a:p>
          <a:p>
            <a:pPr lvl="1" eaLnBrk="1" hangingPunct="1">
              <a:lnSpc>
                <a:spcPct val="110000"/>
              </a:lnSpc>
            </a:pPr>
            <a:r>
              <a:rPr lang="zh-CN" altLang="en-US" sz="2400" dirty="0" smtClean="0">
                <a:latin typeface="Arial Narrow" panose="020B0606020202030204" pitchFamily="34" charset="0"/>
                <a:ea typeface="黑体" panose="02010609060101010101" pitchFamily="49" charset="-122"/>
              </a:rPr>
              <a:t>当数据成员包含指向动态内存的指针时同样存在严重问题</a:t>
            </a:r>
            <a:endParaRPr lang="zh-CN" altLang="en-US" sz="2400" dirty="0" smtClean="0">
              <a:solidFill>
                <a:schemeClr val="tx1"/>
              </a:solidFill>
              <a:latin typeface="Arial Narrow" panose="020B0606020202030204" pitchFamily="34" charset="0"/>
              <a:ea typeface="黑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smtClean="0">
                <a:latin typeface="Arial Narrow" panose="020B0606020202030204" pitchFamily="34" charset="0"/>
                <a:ea typeface="黑体" panose="02010609060101010101" pitchFamily="49" charset="-122"/>
              </a:rPr>
              <a:t>拷贝构造函数 </a:t>
            </a:r>
            <a:r>
              <a:rPr lang="en-US" altLang="zh-CN" smtClean="0">
                <a:latin typeface="Arial Narrow" panose="020B0606020202030204" pitchFamily="34" charset="0"/>
                <a:ea typeface="黑体" panose="02010609060101010101" pitchFamily="49" charset="-122"/>
              </a:rPr>
              <a:t>(Copy constructor)</a:t>
            </a:r>
            <a:endParaRPr lang="zh-CN" altLang="en-US" smtClean="0"/>
          </a:p>
        </p:txBody>
      </p:sp>
      <p:sp>
        <p:nvSpPr>
          <p:cNvPr id="3" name="内容占位符 2"/>
          <p:cNvSpPr>
            <a:spLocks noGrp="1"/>
          </p:cNvSpPr>
          <p:nvPr>
            <p:ph idx="1"/>
          </p:nvPr>
        </p:nvSpPr>
        <p:spPr/>
        <p:txBody>
          <a:bodyPr/>
          <a:lstStyle/>
          <a:p>
            <a:pPr>
              <a:lnSpc>
                <a:spcPct val="150000"/>
              </a:lnSpc>
              <a:buFont typeface="Wingdings" panose="05000000000000000000" pitchFamily="2" charset="2"/>
              <a:buNone/>
            </a:pPr>
            <a:r>
              <a:rPr lang="zh-CN" altLang="en-US" b="1" dirty="0" smtClean="0">
                <a:solidFill>
                  <a:srgbClr val="FF0000"/>
                </a:solidFill>
                <a:latin typeface="微软雅黑" panose="020B0503020204020204" pitchFamily="34" charset="-122"/>
                <a:ea typeface="微软雅黑" panose="020B0503020204020204" pitchFamily="34" charset="-122"/>
              </a:rPr>
              <a:t>     拷贝构造函数</a:t>
            </a:r>
            <a:r>
              <a:rPr lang="zh-CN" altLang="en-US" dirty="0" smtClean="0">
                <a:latin typeface="微软雅黑" panose="020B0503020204020204" pitchFamily="34" charset="-122"/>
                <a:ea typeface="微软雅黑" panose="020B0503020204020204" pitchFamily="34" charset="-122"/>
              </a:rPr>
              <a:t>是与类名相同，形参是本类的对象的引用的函数，在用</a:t>
            </a:r>
            <a:r>
              <a:rPr lang="zh-CN" altLang="en-US" dirty="0" smtClean="0">
                <a:solidFill>
                  <a:srgbClr val="FF0000"/>
                </a:solidFill>
                <a:latin typeface="微软雅黑" panose="020B0503020204020204" pitchFamily="34" charset="-122"/>
                <a:ea typeface="微软雅黑" panose="020B0503020204020204" pitchFamily="34" charset="-122"/>
              </a:rPr>
              <a:t>已存在对象</a:t>
            </a:r>
            <a:r>
              <a:rPr lang="zh-CN" altLang="en-US" dirty="0" smtClean="0">
                <a:latin typeface="微软雅黑" panose="020B0503020204020204" pitchFamily="34" charset="-122"/>
                <a:ea typeface="微软雅黑" panose="020B0503020204020204" pitchFamily="34" charset="-122"/>
              </a:rPr>
              <a:t>初始化</a:t>
            </a:r>
            <a:r>
              <a:rPr lang="zh-CN" altLang="en-US" dirty="0" smtClean="0">
                <a:solidFill>
                  <a:srgbClr val="FF0000"/>
                </a:solidFill>
                <a:latin typeface="微软雅黑" panose="020B0503020204020204" pitchFamily="34" charset="-122"/>
                <a:ea typeface="微软雅黑" panose="020B0503020204020204" pitchFamily="34" charset="-122"/>
              </a:rPr>
              <a:t>新建立对象</a:t>
            </a:r>
            <a:r>
              <a:rPr lang="zh-CN" altLang="en-US" dirty="0" smtClean="0">
                <a:latin typeface="微软雅黑" panose="020B0503020204020204" pitchFamily="34" charset="-122"/>
                <a:ea typeface="微软雅黑" panose="020B0503020204020204" pitchFamily="34" charset="-122"/>
              </a:rPr>
              <a:t>时调用。</a:t>
            </a:r>
          </a:p>
          <a:p>
            <a:pPr>
              <a:lnSpc>
                <a:spcPct val="15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          类的拷贝构造函数一般由用户定义，如果用户没有定义拷贝构造函数，系统就会</a:t>
            </a:r>
            <a:r>
              <a:rPr lang="zh-CN" altLang="en-US" dirty="0" smtClean="0">
                <a:solidFill>
                  <a:srgbClr val="FF0000"/>
                </a:solidFill>
                <a:latin typeface="微软雅黑" panose="020B0503020204020204" pitchFamily="34" charset="-122"/>
                <a:ea typeface="微软雅黑" panose="020B0503020204020204" pitchFamily="34" charset="-122"/>
              </a:rPr>
              <a:t>自动生成</a:t>
            </a:r>
            <a:r>
              <a:rPr lang="zh-CN" altLang="en-US" dirty="0" smtClean="0">
                <a:latin typeface="微软雅黑" panose="020B0503020204020204" pitchFamily="34" charset="-122"/>
                <a:ea typeface="微软雅黑" panose="020B0503020204020204" pitchFamily="34" charset="-122"/>
              </a:rPr>
              <a:t>一个默认函数，这个默认拷贝构造函数的功能是把初始值对象的每个数据成员的值</a:t>
            </a:r>
            <a:r>
              <a:rPr lang="zh-CN" altLang="en-US" dirty="0" smtClean="0">
                <a:solidFill>
                  <a:srgbClr val="FF0000"/>
                </a:solidFill>
                <a:latin typeface="微软雅黑" panose="020B0503020204020204" pitchFamily="34" charset="-122"/>
                <a:ea typeface="微软雅黑" panose="020B0503020204020204" pitchFamily="34" charset="-122"/>
              </a:rPr>
              <a:t>依次复制</a:t>
            </a:r>
            <a:r>
              <a:rPr lang="zh-CN" altLang="en-US" dirty="0" smtClean="0">
                <a:latin typeface="微软雅黑" panose="020B0503020204020204" pitchFamily="34" charset="-122"/>
                <a:ea typeface="微软雅黑" panose="020B0503020204020204" pitchFamily="34" charset="-122"/>
              </a:rPr>
              <a:t>到新建立的对象中。因此，也可以说是完成了同类对象的</a:t>
            </a:r>
            <a:r>
              <a:rPr lang="zh-CN" altLang="en-US" dirty="0" smtClean="0">
                <a:solidFill>
                  <a:srgbClr val="FF0000"/>
                </a:solidFill>
                <a:latin typeface="微软雅黑" panose="020B0503020204020204" pitchFamily="34" charset="-122"/>
                <a:ea typeface="微软雅黑" panose="020B0503020204020204" pitchFamily="34" charset="-122"/>
              </a:rPr>
              <a:t>克隆</a:t>
            </a:r>
            <a:r>
              <a:rPr lang="en-US" altLang="zh-CN" dirty="0" smtClean="0">
                <a:solidFill>
                  <a:srgbClr val="FF0000"/>
                </a:solidFill>
                <a:latin typeface="微软雅黑" panose="020B0503020204020204" pitchFamily="34" charset="-122"/>
                <a:ea typeface="微软雅黑" panose="020B0503020204020204" pitchFamily="34" charset="-122"/>
              </a:rPr>
              <a:t>(Clone)</a:t>
            </a:r>
            <a:r>
              <a:rPr lang="zh-CN" altLang="en-US" dirty="0" smtClean="0">
                <a:latin typeface="微软雅黑" panose="020B0503020204020204" pitchFamily="34" charset="-122"/>
                <a:ea typeface="微软雅黑" panose="020B0503020204020204" pitchFamily="34" charset="-122"/>
              </a:rPr>
              <a:t>。这样得到的对象和原对象具有完全相同的数据成员，即完全相同的属性。 </a:t>
            </a:r>
          </a:p>
          <a:p>
            <a:pPr>
              <a:lnSpc>
                <a:spcPct val="150000"/>
              </a:lnSpc>
              <a:buFont typeface="Wingdings" panose="05000000000000000000" pitchFamily="2" charset="2"/>
              <a:buNone/>
            </a:pPr>
            <a:endParaRPr lang="zh-CN" altLang="en-US" dirty="0" smtClean="0">
              <a:latin typeface="微软雅黑" panose="020B0503020204020204" pitchFamily="34" charset="-122"/>
              <a:ea typeface="微软雅黑" panose="020B0503020204020204" pitchFamily="34" charset="-122"/>
            </a:endParaRPr>
          </a:p>
        </p:txBody>
      </p:sp>
      <p:sp>
        <p:nvSpPr>
          <p:cNvPr id="108548"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C63907C-9C94-4553-BC84-21C0B2B61EB7}" type="slidenum">
              <a:rPr lang="en-US" altLang="zh-CN" sz="1200" smtClean="0"/>
              <a:pPr/>
              <a:t>93</a:t>
            </a:fld>
            <a:endParaRPr lang="en-US" altLang="zh-CN" sz="1200" smtClean="0"/>
          </a:p>
        </p:txBody>
      </p:sp>
    </p:spTree>
  </p:cSld>
  <p:clrMapOvr>
    <a:masterClrMapping/>
  </p:clrMapOvr>
  <p:transition spd="slow">
    <p:pull dir="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174625" y="568325"/>
            <a:ext cx="8748713" cy="671513"/>
          </a:xfrm>
        </p:spPr>
        <p:txBody>
          <a:bodyPr/>
          <a:lstStyle/>
          <a:p>
            <a:r>
              <a:rPr lang="zh-CN" altLang="en-US" smtClean="0">
                <a:latin typeface="Arial Narrow" panose="020B0606020202030204" pitchFamily="34" charset="0"/>
                <a:ea typeface="黑体" panose="02010609060101010101" pitchFamily="49" charset="-122"/>
              </a:rPr>
              <a:t>拷贝构造函数 </a:t>
            </a:r>
            <a:r>
              <a:rPr lang="en-US" altLang="zh-CN" smtClean="0">
                <a:latin typeface="Arial Narrow" panose="020B0606020202030204" pitchFamily="34" charset="0"/>
                <a:ea typeface="黑体" panose="02010609060101010101" pitchFamily="49" charset="-122"/>
              </a:rPr>
              <a:t>(Copy constructor)</a:t>
            </a:r>
            <a:endParaRPr lang="zh-CN" altLang="en-US" smtClean="0"/>
          </a:p>
        </p:txBody>
      </p:sp>
      <p:sp>
        <p:nvSpPr>
          <p:cNvPr id="109571" name="内容占位符 2"/>
          <p:cNvSpPr>
            <a:spLocks noGrp="1"/>
          </p:cNvSpPr>
          <p:nvPr>
            <p:ph idx="1"/>
          </p:nvPr>
        </p:nvSpPr>
        <p:spPr>
          <a:xfrm>
            <a:off x="174625" y="1143000"/>
            <a:ext cx="8969375" cy="5257800"/>
          </a:xfrm>
        </p:spPr>
        <p:txBody>
          <a:bodyPr/>
          <a:lstStyle/>
          <a:p>
            <a:pPr marL="0" indent="0">
              <a:lnSpc>
                <a:spcPct val="90000"/>
              </a:lnSpc>
              <a:buFont typeface="Wingdings" panose="05000000000000000000" pitchFamily="2" charset="2"/>
              <a:buNone/>
            </a:pPr>
            <a:r>
              <a:rPr lang="zh-CN" altLang="en-US" sz="1800" b="1" dirty="0" smtClean="0">
                <a:latin typeface="+mj-ea"/>
                <a:ea typeface="+mj-ea"/>
              </a:rPr>
              <a:t>用户可以也可以</a:t>
            </a:r>
            <a:r>
              <a:rPr lang="zh-CN" altLang="en-US" sz="1800" b="1" dirty="0" smtClean="0">
                <a:solidFill>
                  <a:srgbClr val="FF0000"/>
                </a:solidFill>
                <a:latin typeface="+mj-ea"/>
                <a:ea typeface="+mj-ea"/>
              </a:rPr>
              <a:t>根据实际问题的需要</a:t>
            </a:r>
            <a:r>
              <a:rPr lang="zh-CN" altLang="en-US" sz="1800" b="1" dirty="0" smtClean="0">
                <a:latin typeface="+mj-ea"/>
                <a:ea typeface="+mj-ea"/>
              </a:rPr>
              <a:t>定义特定的拷贝构造函数来改变缺省拷贝构造函数的行为，以实现同类对象之间数据成员的传递。如果用户自定义了拷贝构造函数，则在用一个类的对象初始化该类的另外一个对象时，</a:t>
            </a:r>
            <a:r>
              <a:rPr lang="zh-CN" altLang="en-US" sz="1800" b="1" dirty="0" smtClean="0">
                <a:solidFill>
                  <a:srgbClr val="FF0000"/>
                </a:solidFill>
                <a:latin typeface="+mj-ea"/>
                <a:ea typeface="+mj-ea"/>
              </a:rPr>
              <a:t>自动调用</a:t>
            </a:r>
            <a:r>
              <a:rPr lang="zh-CN" altLang="en-US" sz="1800" b="1" dirty="0" smtClean="0">
                <a:latin typeface="+mj-ea"/>
                <a:ea typeface="+mj-ea"/>
              </a:rPr>
              <a:t>自定义的拷贝构造函数。   </a:t>
            </a:r>
          </a:p>
          <a:p>
            <a:pPr marL="0" indent="0">
              <a:lnSpc>
                <a:spcPct val="90000"/>
              </a:lnSpc>
              <a:buFont typeface="Wingdings" panose="05000000000000000000" pitchFamily="2" charset="2"/>
              <a:buNone/>
            </a:pPr>
            <a:r>
              <a:rPr lang="zh-CN" altLang="en-US" sz="1800" b="1" dirty="0" smtClean="0">
                <a:latin typeface="+mj-ea"/>
                <a:ea typeface="+mj-ea"/>
              </a:rPr>
              <a:t>       定义一个拷贝构造函数的一般形式为：</a:t>
            </a:r>
          </a:p>
          <a:p>
            <a:pPr marL="0" indent="0">
              <a:lnSpc>
                <a:spcPct val="90000"/>
              </a:lnSpc>
              <a:buFont typeface="Wingdings" panose="05000000000000000000" pitchFamily="2" charset="2"/>
              <a:buNone/>
            </a:pPr>
            <a:endParaRPr lang="zh-CN" altLang="en-US" sz="1800" b="1" dirty="0" smtClean="0">
              <a:latin typeface="+mj-ea"/>
              <a:ea typeface="+mj-ea"/>
            </a:endParaRPr>
          </a:p>
          <a:p>
            <a:pPr marL="0" indent="0">
              <a:lnSpc>
                <a:spcPct val="90000"/>
              </a:lnSpc>
              <a:buFont typeface="Wingdings" panose="05000000000000000000" pitchFamily="2" charset="2"/>
              <a:buNone/>
            </a:pPr>
            <a:endParaRPr lang="zh-CN" altLang="en-US" sz="1800" b="1" dirty="0" smtClean="0">
              <a:latin typeface="+mj-ea"/>
              <a:ea typeface="+mj-ea"/>
            </a:endParaRPr>
          </a:p>
          <a:p>
            <a:pPr marL="0" indent="0">
              <a:lnSpc>
                <a:spcPct val="90000"/>
              </a:lnSpc>
              <a:buFont typeface="Wingdings" panose="05000000000000000000" pitchFamily="2" charset="2"/>
              <a:buNone/>
            </a:pPr>
            <a:endParaRPr lang="zh-CN" altLang="en-US" sz="1800" b="1" dirty="0" smtClean="0">
              <a:latin typeface="+mj-ea"/>
              <a:ea typeface="+mj-ea"/>
            </a:endParaRPr>
          </a:p>
          <a:p>
            <a:pPr marL="0" indent="0">
              <a:lnSpc>
                <a:spcPct val="90000"/>
              </a:lnSpc>
              <a:buFont typeface="Wingdings" panose="05000000000000000000" pitchFamily="2" charset="2"/>
              <a:buNone/>
            </a:pPr>
            <a:endParaRPr lang="zh-CN" altLang="en-US" sz="1800" b="1" dirty="0" smtClean="0">
              <a:latin typeface="+mj-ea"/>
              <a:ea typeface="+mj-ea"/>
            </a:endParaRPr>
          </a:p>
          <a:p>
            <a:pPr marL="0" indent="0">
              <a:lnSpc>
                <a:spcPct val="90000"/>
              </a:lnSpc>
              <a:buFont typeface="Wingdings" panose="05000000000000000000" pitchFamily="2" charset="2"/>
              <a:buNone/>
            </a:pPr>
            <a:r>
              <a:rPr lang="zh-CN" altLang="en-US" sz="1800" b="1" dirty="0" smtClean="0">
                <a:latin typeface="+mj-ea"/>
                <a:ea typeface="+mj-ea"/>
              </a:rPr>
              <a:t>            </a:t>
            </a:r>
          </a:p>
          <a:p>
            <a:pPr marL="0" indent="0">
              <a:lnSpc>
                <a:spcPct val="90000"/>
              </a:lnSpc>
              <a:buFont typeface="Wingdings" panose="05000000000000000000" pitchFamily="2" charset="2"/>
              <a:buNone/>
            </a:pPr>
            <a:endParaRPr lang="zh-CN" altLang="en-US" sz="1800" b="1" dirty="0" smtClean="0">
              <a:latin typeface="+mj-ea"/>
              <a:ea typeface="+mj-ea"/>
            </a:endParaRPr>
          </a:p>
          <a:p>
            <a:pPr marL="0" indent="0">
              <a:lnSpc>
                <a:spcPct val="90000"/>
              </a:lnSpc>
              <a:buFont typeface="Wingdings" panose="05000000000000000000" pitchFamily="2" charset="2"/>
              <a:buNone/>
            </a:pPr>
            <a:r>
              <a:rPr lang="zh-CN" altLang="en-US" sz="1800" b="1" dirty="0" smtClean="0">
                <a:latin typeface="+mj-ea"/>
                <a:ea typeface="+mj-ea"/>
              </a:rPr>
              <a:t>        拷贝构造函数在用类的一个对象去初始化该类的另一个对象时调用，以下</a:t>
            </a:r>
            <a:r>
              <a:rPr lang="zh-CN" altLang="en-US" sz="1800" b="1" dirty="0" smtClean="0">
                <a:solidFill>
                  <a:srgbClr val="FF0000"/>
                </a:solidFill>
                <a:latin typeface="+mj-ea"/>
                <a:ea typeface="+mj-ea"/>
              </a:rPr>
              <a:t>三种情况</a:t>
            </a:r>
            <a:r>
              <a:rPr lang="zh-CN" altLang="en-US" sz="1800" b="1" dirty="0" smtClean="0">
                <a:latin typeface="+mj-ea"/>
                <a:ea typeface="+mj-ea"/>
              </a:rPr>
              <a:t>相当于用一个已存在的对象去初始化新建立的对象</a:t>
            </a:r>
            <a:r>
              <a:rPr lang="en-US" altLang="zh-CN" sz="1800" b="1" dirty="0" smtClean="0">
                <a:latin typeface="+mj-ea"/>
                <a:ea typeface="+mj-ea"/>
              </a:rPr>
              <a:t>, </a:t>
            </a:r>
            <a:r>
              <a:rPr lang="zh-CN" altLang="en-US" sz="1800" b="1" dirty="0" smtClean="0">
                <a:latin typeface="+mj-ea"/>
                <a:ea typeface="+mj-ea"/>
              </a:rPr>
              <a:t>此时</a:t>
            </a:r>
            <a:r>
              <a:rPr lang="en-US" altLang="zh-CN" sz="1800" b="1" dirty="0" smtClean="0">
                <a:latin typeface="+mj-ea"/>
                <a:ea typeface="+mj-ea"/>
              </a:rPr>
              <a:t>, </a:t>
            </a:r>
            <a:r>
              <a:rPr lang="zh-CN" altLang="en-US" sz="1800" b="1" dirty="0" smtClean="0">
                <a:latin typeface="+mj-ea"/>
                <a:ea typeface="+mj-ea"/>
              </a:rPr>
              <a:t>调用拷贝构造函数： </a:t>
            </a:r>
          </a:p>
          <a:p>
            <a:pPr marL="0" indent="0">
              <a:lnSpc>
                <a:spcPct val="90000"/>
              </a:lnSpc>
              <a:buFont typeface="Wingdings" panose="05000000000000000000" pitchFamily="2" charset="2"/>
              <a:buNone/>
            </a:pPr>
            <a:r>
              <a:rPr lang="zh-CN" altLang="en-US" sz="1800" b="1" dirty="0" smtClean="0">
                <a:latin typeface="+mj-ea"/>
                <a:ea typeface="+mj-ea"/>
              </a:rPr>
              <a:t>        </a:t>
            </a:r>
            <a:r>
              <a:rPr lang="zh-CN" altLang="en-US" sz="1800" b="1" dirty="0" smtClean="0">
                <a:solidFill>
                  <a:srgbClr val="FF0000"/>
                </a:solidFill>
                <a:latin typeface="+mj-ea"/>
                <a:ea typeface="+mj-ea"/>
              </a:rPr>
              <a:t>①</a:t>
            </a:r>
            <a:r>
              <a:rPr lang="zh-CN" altLang="en-US" sz="1800" b="1" dirty="0" smtClean="0">
                <a:latin typeface="+mj-ea"/>
                <a:ea typeface="+mj-ea"/>
              </a:rPr>
              <a:t> 当用类的一个</a:t>
            </a:r>
            <a:r>
              <a:rPr lang="zh-CN" altLang="en-US" sz="1800" b="1" dirty="0" smtClean="0">
                <a:solidFill>
                  <a:srgbClr val="FF0000"/>
                </a:solidFill>
                <a:latin typeface="+mj-ea"/>
                <a:ea typeface="+mj-ea"/>
              </a:rPr>
              <a:t>对象</a:t>
            </a:r>
            <a:r>
              <a:rPr lang="zh-CN" altLang="en-US" sz="1800" b="1" dirty="0" smtClean="0">
                <a:latin typeface="+mj-ea"/>
                <a:ea typeface="+mj-ea"/>
              </a:rPr>
              <a:t>去初始化该类的另一个</a:t>
            </a:r>
            <a:r>
              <a:rPr lang="zh-CN" altLang="en-US" sz="1800" b="1" dirty="0" smtClean="0">
                <a:solidFill>
                  <a:srgbClr val="FF0000"/>
                </a:solidFill>
                <a:latin typeface="+mj-ea"/>
                <a:ea typeface="+mj-ea"/>
              </a:rPr>
              <a:t>对象</a:t>
            </a:r>
            <a:r>
              <a:rPr lang="zh-CN" altLang="en-US" sz="1800" b="1" dirty="0" smtClean="0">
                <a:latin typeface="+mj-ea"/>
                <a:ea typeface="+mj-ea"/>
              </a:rPr>
              <a:t>时。</a:t>
            </a:r>
          </a:p>
          <a:p>
            <a:pPr marL="0" indent="0">
              <a:lnSpc>
                <a:spcPct val="90000"/>
              </a:lnSpc>
              <a:buFont typeface="Wingdings" panose="05000000000000000000" pitchFamily="2" charset="2"/>
              <a:buNone/>
            </a:pPr>
            <a:r>
              <a:rPr lang="zh-CN" altLang="en-US" sz="1800" b="1" dirty="0" smtClean="0">
                <a:latin typeface="+mj-ea"/>
                <a:ea typeface="+mj-ea"/>
              </a:rPr>
              <a:t>        </a:t>
            </a:r>
            <a:r>
              <a:rPr lang="zh-CN" altLang="en-US" sz="1800" b="1" dirty="0" smtClean="0">
                <a:solidFill>
                  <a:srgbClr val="FF0000"/>
                </a:solidFill>
                <a:latin typeface="+mj-ea"/>
                <a:ea typeface="+mj-ea"/>
              </a:rPr>
              <a:t>②</a:t>
            </a:r>
            <a:r>
              <a:rPr lang="zh-CN" altLang="en-US" sz="1800" b="1" dirty="0" smtClean="0">
                <a:latin typeface="+mj-ea"/>
                <a:ea typeface="+mj-ea"/>
              </a:rPr>
              <a:t> 如果函数的</a:t>
            </a:r>
            <a:r>
              <a:rPr lang="zh-CN" altLang="en-US" sz="1800" b="1" dirty="0" smtClean="0">
                <a:solidFill>
                  <a:srgbClr val="FF0000"/>
                </a:solidFill>
                <a:latin typeface="+mj-ea"/>
                <a:ea typeface="+mj-ea"/>
              </a:rPr>
              <a:t>形参是类的对象</a:t>
            </a:r>
            <a:r>
              <a:rPr lang="zh-CN" altLang="en-US" sz="1800" b="1" dirty="0" smtClean="0">
                <a:latin typeface="+mj-ea"/>
                <a:ea typeface="+mj-ea"/>
              </a:rPr>
              <a:t>，调用函数时，将</a:t>
            </a:r>
            <a:r>
              <a:rPr lang="zh-CN" altLang="en-US" sz="1800" b="1" dirty="0" smtClean="0">
                <a:solidFill>
                  <a:srgbClr val="FF0000"/>
                </a:solidFill>
                <a:latin typeface="+mj-ea"/>
                <a:ea typeface="+mj-ea"/>
              </a:rPr>
              <a:t>对象作为函数实参</a:t>
            </a:r>
            <a:r>
              <a:rPr lang="zh-CN" altLang="en-US" sz="1800" b="1" dirty="0" smtClean="0">
                <a:latin typeface="+mj-ea"/>
                <a:ea typeface="+mj-ea"/>
              </a:rPr>
              <a:t>传递给函数的形参时。</a:t>
            </a:r>
          </a:p>
          <a:p>
            <a:pPr marL="0" indent="0">
              <a:lnSpc>
                <a:spcPct val="90000"/>
              </a:lnSpc>
              <a:buFont typeface="Wingdings" panose="05000000000000000000" pitchFamily="2" charset="2"/>
              <a:buNone/>
            </a:pPr>
            <a:r>
              <a:rPr lang="zh-CN" altLang="en-US" sz="1800" b="1" dirty="0" smtClean="0">
                <a:latin typeface="+mj-ea"/>
                <a:ea typeface="+mj-ea"/>
              </a:rPr>
              <a:t>       </a:t>
            </a:r>
            <a:r>
              <a:rPr lang="zh-CN" altLang="en-US" sz="1800" b="1" dirty="0" smtClean="0">
                <a:solidFill>
                  <a:srgbClr val="FF0000"/>
                </a:solidFill>
                <a:latin typeface="+mj-ea"/>
                <a:ea typeface="+mj-ea"/>
              </a:rPr>
              <a:t> ③</a:t>
            </a:r>
            <a:r>
              <a:rPr lang="zh-CN" altLang="en-US" sz="1800" b="1" dirty="0" smtClean="0">
                <a:latin typeface="+mj-ea"/>
                <a:ea typeface="+mj-ea"/>
              </a:rPr>
              <a:t> 如果函数的</a:t>
            </a:r>
            <a:r>
              <a:rPr lang="zh-CN" altLang="en-US" sz="1800" b="1" dirty="0" smtClean="0">
                <a:solidFill>
                  <a:srgbClr val="FF0000"/>
                </a:solidFill>
                <a:latin typeface="+mj-ea"/>
                <a:ea typeface="+mj-ea"/>
              </a:rPr>
              <a:t>返回值是类的对象</a:t>
            </a:r>
            <a:r>
              <a:rPr lang="zh-CN" altLang="en-US" sz="1800" b="1" dirty="0" smtClean="0">
                <a:latin typeface="+mj-ea"/>
                <a:ea typeface="+mj-ea"/>
              </a:rPr>
              <a:t>，函数执行完成，将返回值返回时。</a:t>
            </a:r>
          </a:p>
          <a:p>
            <a:pPr marL="0" indent="0">
              <a:buFont typeface="Wingdings" panose="05000000000000000000" pitchFamily="2" charset="2"/>
              <a:buNone/>
            </a:pPr>
            <a:endParaRPr lang="zh-CN" altLang="en-US" sz="1800" b="1" dirty="0" smtClean="0">
              <a:latin typeface="+mj-ea"/>
              <a:ea typeface="+mj-ea"/>
            </a:endParaRPr>
          </a:p>
        </p:txBody>
      </p:sp>
      <p:sp>
        <p:nvSpPr>
          <p:cNvPr id="109572" name="灯片编号占位符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33DD78D-8C1A-4508-B9F1-0AFA855FAEDA}" type="slidenum">
              <a:rPr lang="en-US" altLang="zh-CN" sz="1200" smtClean="0"/>
              <a:pPr/>
              <a:t>94</a:t>
            </a:fld>
            <a:endParaRPr lang="en-US" altLang="zh-CN" sz="1200" smtClean="0"/>
          </a:p>
        </p:txBody>
      </p:sp>
      <p:sp>
        <p:nvSpPr>
          <p:cNvPr id="109573" name="Rectangle 5"/>
          <p:cNvSpPr>
            <a:spLocks noChangeArrowheads="1"/>
          </p:cNvSpPr>
          <p:nvPr/>
        </p:nvSpPr>
        <p:spPr bwMode="auto">
          <a:xfrm>
            <a:off x="990600" y="2460625"/>
            <a:ext cx="7632700" cy="1295400"/>
          </a:xfrm>
          <a:prstGeom prst="rect">
            <a:avLst/>
          </a:prstGeom>
          <a:solidFill>
            <a:srgbClr val="FFFFFF"/>
          </a:solidFill>
          <a:ln w="25400">
            <a:solidFill>
              <a:srgbClr val="FF0000"/>
            </a:solidFill>
            <a:miter lim="800000"/>
            <a:headEnd/>
            <a:tailEnd/>
          </a:ln>
          <a:effectLst>
            <a:outerShdw dist="35921" dir="2700000" algn="ctr" rotWithShape="0">
              <a:srgbClr val="808080">
                <a:alpha val="50000"/>
              </a:srgbClr>
            </a:outerShdw>
          </a:effectLst>
        </p:spPr>
        <p:txBody>
          <a:bodyPr lIns="92075" tIns="46038" rIns="92075" bIns="46038"/>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800"/>
              <a:t>类名（类名</a:t>
            </a:r>
            <a:r>
              <a:rPr lang="en-US" altLang="zh-CN" sz="1800" b="1">
                <a:solidFill>
                  <a:srgbClr val="FF0000"/>
                </a:solidFill>
              </a:rPr>
              <a:t>&amp;</a:t>
            </a:r>
            <a:r>
              <a:rPr lang="en-US" altLang="zh-CN" sz="1800"/>
              <a:t> </a:t>
            </a:r>
            <a:r>
              <a:rPr lang="zh-CN" altLang="en-US" sz="1800"/>
              <a:t>对象名）</a:t>
            </a:r>
          </a:p>
          <a:p>
            <a:r>
              <a:rPr lang="en-US" altLang="zh-CN" sz="1800"/>
              <a:t>{</a:t>
            </a:r>
          </a:p>
          <a:p>
            <a:r>
              <a:rPr lang="en-US" altLang="zh-CN" sz="1800"/>
              <a:t>    …</a:t>
            </a:r>
          </a:p>
          <a:p>
            <a:r>
              <a:rPr lang="zh-CN" altLang="en-US" sz="1800"/>
              <a:t>｝</a:t>
            </a:r>
            <a:r>
              <a:rPr lang="en-US" altLang="zh-CN" sz="1800"/>
              <a:t>;</a:t>
            </a:r>
          </a:p>
        </p:txBody>
      </p:sp>
    </p:spTree>
  </p:cSld>
  <p:clrMapOvr>
    <a:masterClrMapping/>
  </p:clrMapOvr>
  <p:transition spd="slow">
    <p:pull dir="ru"/>
  </p:transition>
</p:sld>
</file>

<file path=ppt/slides/slide9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CFCFF"/>
            </a:gs>
            <a:gs pos="74001">
              <a:srgbClr val="E8E8FF"/>
            </a:gs>
            <a:gs pos="83000">
              <a:srgbClr val="E8E8FF"/>
            </a:gs>
            <a:gs pos="100000">
              <a:srgbClr val="F0F0FF"/>
            </a:gs>
          </a:gsLst>
          <a:lin ang="5400000" scaled="1"/>
        </a:gradFill>
        <a:effectLst/>
      </p:bgPr>
    </p:bg>
    <p:spTree>
      <p:nvGrpSpPr>
        <p:cNvPr id="1" name=""/>
        <p:cNvGrpSpPr/>
        <p:nvPr/>
      </p:nvGrpSpPr>
      <p:grpSpPr>
        <a:xfrm>
          <a:off x="0" y="0"/>
          <a:ext cx="0" cy="0"/>
          <a:chOff x="0" y="0"/>
          <a:chExt cx="0" cy="0"/>
        </a:xfrm>
      </p:grpSpPr>
      <p:graphicFrame>
        <p:nvGraphicFramePr>
          <p:cNvPr id="143373" name="Group 13"/>
          <p:cNvGraphicFramePr>
            <a:graphicFrameLocks noGrp="1"/>
          </p:cNvGraphicFramePr>
          <p:nvPr>
            <p:ph type="tbl" idx="1"/>
            <p:extLst>
              <p:ext uri="{D42A27DB-BD31-4B8C-83A1-F6EECF244321}">
                <p14:modId xmlns:p14="http://schemas.microsoft.com/office/powerpoint/2010/main" val="1439447031"/>
              </p:ext>
            </p:extLst>
          </p:nvPr>
        </p:nvGraphicFramePr>
        <p:xfrm>
          <a:off x="684213" y="404813"/>
          <a:ext cx="8229600" cy="5946775"/>
        </p:xfrm>
        <a:graphic>
          <a:graphicData uri="http://schemas.openxmlformats.org/drawingml/2006/table">
            <a:tbl>
              <a:tblPr/>
              <a:tblGrid>
                <a:gridCol w="573087"/>
                <a:gridCol w="7656513"/>
              </a:tblGrid>
              <a:tr h="5946775">
                <a:tc>
                  <a:txBody>
                    <a:bodyPr/>
                    <a:lstStyle>
                      <a:lvl1pPr algn="l">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4</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11</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12</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13</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14</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15</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16</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17</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18</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19</a:t>
                      </a:r>
                    </a:p>
                  </a:txBody>
                  <a:tcPr marT="45721" marB="45721" horzOverflow="overflow">
                    <a:lnL cap="flat">
                      <a:noFill/>
                    </a:lnL>
                    <a:lnR>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Clock.cpp                 </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构造拷贝构造函数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zh-CN" altLang="en-US"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#include &lt;</a:t>
                      </a:r>
                      <a:r>
                        <a:rPr kumimoji="0" lang="en-US" altLang="zh-CN" sz="17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iostream</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&gt;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using namespace </a:t>
                      </a:r>
                      <a:r>
                        <a:rPr kumimoji="0" lang="en-US" altLang="zh-CN" sz="17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std</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17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class </a:t>
                      </a:r>
                      <a:r>
                        <a:rPr kumimoji="0" lang="en-US" altLang="zh-CN" sz="1700" b="1" i="1"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Clock</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private:</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7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int</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H,M,S;</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public: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Clock(</a:t>
                      </a:r>
                      <a:r>
                        <a:rPr kumimoji="0" lang="en-US" altLang="zh-CN" sz="1700" b="1" i="0" u="none" strike="noStrike" cap="none" normalizeH="0" baseline="0" dirty="0" err="1" smtClean="0">
                          <a:ln>
                            <a:noFill/>
                          </a:ln>
                          <a:solidFill>
                            <a:srgbClr val="FF0000"/>
                          </a:solidFill>
                          <a:effectLst/>
                          <a:latin typeface="Arial" panose="020B0604020202020204" pitchFamily="34" charset="0"/>
                          <a:ea typeface="宋体" panose="02010600030101010101" pitchFamily="2" charset="-122"/>
                        </a:rPr>
                        <a:t>int</a:t>
                      </a:r>
                      <a:r>
                        <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 h=0,int m=0,int s=0)</a:t>
                      </a:r>
                      <a:endParaRPr kumimoji="0" lang="en-US" altLang="zh-CN" sz="17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H=</a:t>
                      </a:r>
                      <a:r>
                        <a:rPr kumimoji="0" lang="en-US" altLang="zh-CN" sz="17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h,M</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17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m,S</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7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cout</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&lt;&lt;"constructor:"&lt;&lt;H&lt;&lt;":"&lt;&lt;M&lt;&lt;":"&lt;&lt;S&lt;&lt;</a:t>
                      </a:r>
                      <a:r>
                        <a:rPr kumimoji="0" lang="en-US" altLang="zh-CN" sz="17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endl</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7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~Clock()</a:t>
                      </a:r>
                      <a:endParaRPr kumimoji="0" lang="en-US" altLang="zh-CN" sz="17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17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cout</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&lt;&lt;"destructor:"&lt;&lt;H&lt;&lt;":"&lt;&lt;M&lt;&lt;":"&lt;&lt;S&lt;&lt;</a:t>
                      </a:r>
                      <a:r>
                        <a:rPr kumimoji="0" lang="en-US" altLang="zh-CN" sz="17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endl</a:t>
                      </a: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
                          <a:srgbClr val="FFFF00"/>
                        </a:buClr>
                        <a:buSzPct val="80000"/>
                        <a:buFont typeface="Wingdings" panose="05000000000000000000" pitchFamily="2" charset="2"/>
                        <a:buNone/>
                        <a:tabLst/>
                      </a:pPr>
                      <a:r>
                        <a:rPr kumimoji="0" lang="en-US" altLang="zh-CN" sz="17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p>
                  </a:txBody>
                  <a:tcPr marT="45721" marB="45721" horzOverflow="overflow">
                    <a:lnL>
                      <a:noFill/>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slow">
    <p:pull dir="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74625" y="623888"/>
            <a:ext cx="8748713" cy="366712"/>
          </a:xfrm>
        </p:spPr>
        <p:txBody>
          <a:bodyPr/>
          <a:lstStyle/>
          <a:p>
            <a:pPr algn="ctr"/>
            <a:r>
              <a:rPr lang="zh-CN" altLang="en-US" sz="3600" smtClean="0">
                <a:solidFill>
                  <a:srgbClr val="003399"/>
                </a:solidFill>
              </a:rPr>
              <a:t>浅拷贝与深拷贝</a:t>
            </a:r>
          </a:p>
        </p:txBody>
      </p:sp>
      <p:sp>
        <p:nvSpPr>
          <p:cNvPr id="107523" name="Rectangle 3"/>
          <p:cNvSpPr>
            <a:spLocks noGrp="1" noChangeArrowheads="1"/>
          </p:cNvSpPr>
          <p:nvPr>
            <p:ph type="body" idx="1"/>
          </p:nvPr>
        </p:nvSpPr>
        <p:spPr>
          <a:xfrm>
            <a:off x="457200" y="1143000"/>
            <a:ext cx="8534400" cy="4953000"/>
          </a:xfrm>
        </p:spPr>
        <p:txBody>
          <a:bodyPr/>
          <a:lstStyle/>
          <a:p>
            <a:pPr>
              <a:lnSpc>
                <a:spcPct val="90000"/>
              </a:lnSpc>
              <a:buFont typeface="Wingdings" panose="05000000000000000000" pitchFamily="2" charset="2"/>
              <a:buNone/>
            </a:pPr>
            <a:r>
              <a:rPr lang="en-US" altLang="zh-CN" dirty="0" smtClean="0">
                <a:ea typeface="宋体" panose="02010600030101010101" pitchFamily="2" charset="-122"/>
              </a:rPr>
              <a:t>           </a:t>
            </a:r>
            <a:r>
              <a:rPr lang="zh-CN" altLang="en-US" sz="2000" dirty="0" smtClean="0">
                <a:ea typeface="宋体" panose="02010600030101010101" pitchFamily="2" charset="-122"/>
              </a:rPr>
              <a:t>在默认的拷贝构造函数中，拷贝的策略是</a:t>
            </a:r>
            <a:r>
              <a:rPr lang="zh-CN" altLang="en-US" sz="2000" dirty="0" smtClean="0">
                <a:solidFill>
                  <a:srgbClr val="FF0000"/>
                </a:solidFill>
                <a:ea typeface="宋体" panose="02010600030101010101" pitchFamily="2" charset="-122"/>
              </a:rPr>
              <a:t>直接将原对象的数据成员值依次拷贝给新对象中对应的数据成员</a:t>
            </a:r>
            <a:r>
              <a:rPr lang="zh-CN" altLang="en-US" sz="2000" dirty="0" smtClean="0">
                <a:ea typeface="宋体" panose="02010600030101010101" pitchFamily="2" charset="-122"/>
              </a:rPr>
              <a:t>，如前面示例</a:t>
            </a:r>
            <a:r>
              <a:rPr lang="en-US" altLang="zh-CN" sz="2000" dirty="0" smtClean="0">
                <a:ea typeface="宋体" panose="02010600030101010101" pitchFamily="2" charset="-122"/>
              </a:rPr>
              <a:t>p6_4.cpp</a:t>
            </a:r>
            <a:r>
              <a:rPr lang="zh-CN" altLang="en-US" sz="2000" dirty="0" smtClean="0">
                <a:ea typeface="宋体" panose="02010600030101010101" pitchFamily="2" charset="-122"/>
              </a:rPr>
              <a:t>中定义的拷贝函数所示，那么我们</a:t>
            </a:r>
            <a:r>
              <a:rPr lang="zh-CN" altLang="en-US" sz="2000" dirty="0" smtClean="0">
                <a:solidFill>
                  <a:srgbClr val="FF0000"/>
                </a:solidFill>
                <a:ea typeface="宋体" panose="02010600030101010101" pitchFamily="2" charset="-122"/>
              </a:rPr>
              <a:t>为何不直接使用系统默认的拷贝构造函数</a:t>
            </a:r>
            <a:r>
              <a:rPr lang="zh-CN" altLang="en-US" sz="2000" dirty="0" smtClean="0">
                <a:ea typeface="宋体" panose="02010600030101010101" pitchFamily="2" charset="-122"/>
              </a:rPr>
              <a:t>，何必又自己定义一个拷贝构造函数呢？但是，有些情况下使用默认的拷贝构造函数却会出现</a:t>
            </a:r>
            <a:r>
              <a:rPr lang="zh-CN" altLang="en-US" sz="2000" b="1" dirty="0" smtClean="0">
                <a:solidFill>
                  <a:srgbClr val="FF0000"/>
                </a:solidFill>
                <a:ea typeface="宋体" panose="02010600030101010101" pitchFamily="2" charset="-122"/>
              </a:rPr>
              <a:t>意想不到的问题</a:t>
            </a:r>
            <a:r>
              <a:rPr lang="zh-CN" altLang="en-US" sz="2000" dirty="0" smtClean="0">
                <a:ea typeface="宋体" panose="02010600030101010101" pitchFamily="2" charset="-122"/>
              </a:rPr>
              <a:t>。</a:t>
            </a:r>
            <a:endParaRPr lang="zh-CN" altLang="en-US" dirty="0" smtClean="0">
              <a:ea typeface="宋体" panose="02010600030101010101" pitchFamily="2" charset="-122"/>
            </a:endParaRPr>
          </a:p>
          <a:p>
            <a:pPr>
              <a:lnSpc>
                <a:spcPct val="90000"/>
              </a:lnSpc>
              <a:buFont typeface="Wingdings" panose="05000000000000000000" pitchFamily="2" charset="2"/>
              <a:buNone/>
            </a:pPr>
            <a:r>
              <a:rPr lang="zh-CN" altLang="en-US" dirty="0" smtClean="0">
                <a:ea typeface="宋体" panose="02010600030101010101" pitchFamily="2" charset="-122"/>
              </a:rPr>
              <a:t>    </a:t>
            </a:r>
            <a:r>
              <a:rPr lang="zh-CN" altLang="en-US" sz="2000" dirty="0" smtClean="0">
                <a:ea typeface="宋体" panose="02010600030101010101" pitchFamily="2" charset="-122"/>
              </a:rPr>
              <a:t>例如，使用下列程序中定义的</a:t>
            </a:r>
            <a:r>
              <a:rPr lang="en-US" altLang="zh-CN" sz="2000" dirty="0" smtClean="0">
                <a:ea typeface="宋体" panose="02010600030101010101" pitchFamily="2" charset="-122"/>
              </a:rPr>
              <a:t>String</a:t>
            </a:r>
            <a:r>
              <a:rPr lang="zh-CN" altLang="en-US" sz="2000" dirty="0" smtClean="0">
                <a:ea typeface="宋体" panose="02010600030101010101" pitchFamily="2" charset="-122"/>
              </a:rPr>
              <a:t>类，执行系统就会</a:t>
            </a:r>
            <a:r>
              <a:rPr lang="zh-CN" altLang="en-US" sz="2000" b="1" dirty="0" smtClean="0">
                <a:solidFill>
                  <a:srgbClr val="FF0000"/>
                </a:solidFill>
                <a:ea typeface="宋体" panose="02010600030101010101" pitchFamily="2" charset="-122"/>
              </a:rPr>
              <a:t>出错</a:t>
            </a:r>
            <a:endParaRPr lang="en-US" altLang="zh-CN" sz="2000" dirty="0" smtClean="0">
              <a:ea typeface="宋体" panose="02010600030101010101" pitchFamily="2" charset="-122"/>
            </a:endParaRPr>
          </a:p>
          <a:p>
            <a:pPr eaLnBrk="1" hangingPunct="1">
              <a:spcBef>
                <a:spcPct val="20000"/>
              </a:spcBef>
              <a:spcAft>
                <a:spcPct val="0"/>
              </a:spcAft>
              <a:buClr>
                <a:srgbClr val="FFFF00"/>
              </a:buClr>
              <a:buSzPct val="80000"/>
              <a:buFont typeface="Wingdings" panose="05000000000000000000" pitchFamily="2" charset="2"/>
              <a:buNone/>
            </a:pPr>
            <a:r>
              <a:rPr lang="en-US" altLang="zh-CN" sz="1600" b="1" i="1" dirty="0" smtClean="0">
                <a:ea typeface="宋体" panose="02010600030101010101" pitchFamily="2" charset="-122"/>
              </a:rPr>
              <a:t>class </a:t>
            </a:r>
            <a:r>
              <a:rPr lang="en-US" altLang="zh-CN" sz="1600" b="1" i="1" dirty="0" smtClean="0">
                <a:solidFill>
                  <a:srgbClr val="FF0000"/>
                </a:solidFill>
                <a:ea typeface="宋体" panose="02010600030101010101" pitchFamily="2" charset="-122"/>
              </a:rPr>
              <a:t>String</a:t>
            </a:r>
            <a:r>
              <a:rPr lang="en-US" altLang="zh-CN" sz="1600" i="1" dirty="0" smtClean="0">
                <a:ea typeface="宋体" panose="02010600030101010101" pitchFamily="2" charset="-122"/>
              </a:rPr>
              <a:t> </a:t>
            </a:r>
            <a:r>
              <a:rPr lang="en-US" altLang="zh-CN" sz="1600" dirty="0" smtClean="0">
                <a:ea typeface="宋体" panose="02010600030101010101" pitchFamily="2" charset="-122"/>
              </a:rPr>
              <a:t>{</a:t>
            </a:r>
          </a:p>
          <a:p>
            <a:pPr eaLnBrk="1" hangingPunct="1">
              <a:spcBef>
                <a:spcPct val="20000"/>
              </a:spcBef>
              <a:spcAft>
                <a:spcPct val="0"/>
              </a:spcAft>
              <a:buClr>
                <a:srgbClr val="FFFF00"/>
              </a:buClr>
              <a:buSzPct val="80000"/>
              <a:buFont typeface="Wingdings" panose="05000000000000000000" pitchFamily="2" charset="2"/>
              <a:buNone/>
            </a:pPr>
            <a:r>
              <a:rPr lang="en-US" altLang="zh-CN" sz="1600" dirty="0" smtClean="0">
                <a:ea typeface="宋体" panose="02010600030101010101" pitchFamily="2" charset="-122"/>
              </a:rPr>
              <a:t>    private:</a:t>
            </a:r>
          </a:p>
          <a:p>
            <a:pPr eaLnBrk="1" hangingPunct="1">
              <a:spcBef>
                <a:spcPct val="20000"/>
              </a:spcBef>
              <a:spcAft>
                <a:spcPct val="0"/>
              </a:spcAft>
              <a:buClr>
                <a:srgbClr val="FFFF00"/>
              </a:buClr>
              <a:buSzPct val="80000"/>
              <a:buFont typeface="Wingdings" panose="05000000000000000000" pitchFamily="2" charset="2"/>
              <a:buNone/>
            </a:pPr>
            <a:r>
              <a:rPr lang="en-US" altLang="zh-CN" sz="1600" dirty="0" smtClean="0">
                <a:ea typeface="宋体" panose="02010600030101010101" pitchFamily="2" charset="-122"/>
              </a:rPr>
              <a:t>               char *</a:t>
            </a:r>
            <a:r>
              <a:rPr lang="en-US" altLang="zh-CN" sz="1600" dirty="0" err="1" smtClean="0">
                <a:ea typeface="宋体" panose="02010600030101010101" pitchFamily="2" charset="-122"/>
              </a:rPr>
              <a:t>Str</a:t>
            </a:r>
            <a:r>
              <a:rPr lang="en-US" altLang="zh-CN" sz="1600" dirty="0" smtClean="0">
                <a:ea typeface="宋体" panose="02010600030101010101" pitchFamily="2" charset="-122"/>
              </a:rPr>
              <a:t>;</a:t>
            </a:r>
          </a:p>
          <a:p>
            <a:pPr eaLnBrk="1" hangingPunct="1">
              <a:spcBef>
                <a:spcPct val="20000"/>
              </a:spcBef>
              <a:spcAft>
                <a:spcPct val="0"/>
              </a:spcAft>
              <a:buClr>
                <a:srgbClr val="FFFF00"/>
              </a:buClr>
              <a:buSzPct val="80000"/>
              <a:buFont typeface="Wingdings" panose="05000000000000000000" pitchFamily="2" charset="2"/>
              <a:buNone/>
            </a:pPr>
            <a:r>
              <a:rPr lang="en-US" altLang="zh-CN" sz="1600" dirty="0" smtClean="0">
                <a:ea typeface="宋体" panose="02010600030101010101" pitchFamily="2" charset="-122"/>
              </a:rPr>
              <a:t>               </a:t>
            </a:r>
            <a:r>
              <a:rPr lang="en-US" altLang="zh-CN" sz="1600" dirty="0" err="1" smtClean="0">
                <a:ea typeface="宋体" panose="02010600030101010101" pitchFamily="2" charset="-122"/>
              </a:rPr>
              <a:t>int</a:t>
            </a:r>
            <a:r>
              <a:rPr lang="en-US" altLang="zh-CN" sz="1600" dirty="0" smtClean="0">
                <a:ea typeface="宋体" panose="02010600030101010101" pitchFamily="2" charset="-122"/>
              </a:rPr>
              <a:t> </a:t>
            </a:r>
            <a:r>
              <a:rPr lang="en-US" altLang="zh-CN" sz="1600" dirty="0" err="1" smtClean="0">
                <a:ea typeface="宋体" panose="02010600030101010101" pitchFamily="2" charset="-122"/>
              </a:rPr>
              <a:t>len</a:t>
            </a:r>
            <a:r>
              <a:rPr lang="en-US" altLang="zh-CN" sz="1600" dirty="0" smtClean="0">
                <a:ea typeface="宋体" panose="02010600030101010101" pitchFamily="2" charset="-122"/>
              </a:rPr>
              <a:t>;</a:t>
            </a:r>
          </a:p>
          <a:p>
            <a:pPr eaLnBrk="1" hangingPunct="1">
              <a:spcBef>
                <a:spcPct val="20000"/>
              </a:spcBef>
              <a:spcAft>
                <a:spcPct val="0"/>
              </a:spcAft>
              <a:buClr>
                <a:srgbClr val="FFFF00"/>
              </a:buClr>
              <a:buSzPct val="80000"/>
              <a:buFont typeface="Wingdings" panose="05000000000000000000" pitchFamily="2" charset="2"/>
              <a:buNone/>
            </a:pPr>
            <a:r>
              <a:rPr lang="en-US" altLang="zh-CN" sz="1600" dirty="0" smtClean="0">
                <a:ea typeface="宋体" panose="02010600030101010101" pitchFamily="2" charset="-122"/>
              </a:rPr>
              <a:t>    public: </a:t>
            </a:r>
          </a:p>
          <a:p>
            <a:pPr eaLnBrk="1" hangingPunct="1">
              <a:spcBef>
                <a:spcPct val="20000"/>
              </a:spcBef>
              <a:spcAft>
                <a:spcPct val="0"/>
              </a:spcAft>
              <a:buClr>
                <a:srgbClr val="FFFF00"/>
              </a:buClr>
              <a:buSzPct val="80000"/>
              <a:buFont typeface="Wingdings" panose="05000000000000000000" pitchFamily="2" charset="2"/>
              <a:buNone/>
            </a:pPr>
            <a:r>
              <a:rPr lang="en-US" altLang="zh-CN" sz="1600" dirty="0" smtClean="0">
                <a:ea typeface="宋体" panose="02010600030101010101" pitchFamily="2" charset="-122"/>
              </a:rPr>
              <a:t>   </a:t>
            </a:r>
            <a:r>
              <a:rPr lang="en-US" altLang="zh-CN" sz="1600" b="1" dirty="0" smtClean="0">
                <a:ea typeface="宋体" panose="02010600030101010101" pitchFamily="2" charset="-122"/>
              </a:rPr>
              <a:t>            </a:t>
            </a:r>
            <a:r>
              <a:rPr lang="en-US" altLang="zh-CN" sz="1600" dirty="0" smtClean="0">
                <a:ea typeface="宋体" panose="02010600030101010101" pitchFamily="2" charset="-122"/>
              </a:rPr>
              <a:t>void </a:t>
            </a:r>
            <a:r>
              <a:rPr lang="en-US" altLang="zh-CN" sz="1600" dirty="0" err="1" smtClean="0">
                <a:ea typeface="宋体" panose="02010600030101010101" pitchFamily="2" charset="-122"/>
              </a:rPr>
              <a:t>ShowStr</a:t>
            </a:r>
            <a:r>
              <a:rPr lang="en-US" altLang="zh-CN" sz="1600" dirty="0" smtClean="0">
                <a:ea typeface="宋体" panose="02010600030101010101" pitchFamily="2" charset="-122"/>
              </a:rPr>
              <a:t>();</a:t>
            </a:r>
          </a:p>
          <a:p>
            <a:pPr eaLnBrk="1" hangingPunct="1">
              <a:spcBef>
                <a:spcPct val="20000"/>
              </a:spcBef>
              <a:spcAft>
                <a:spcPct val="0"/>
              </a:spcAft>
              <a:buClr>
                <a:srgbClr val="FFFF00"/>
              </a:buClr>
              <a:buSzPct val="80000"/>
              <a:buFont typeface="Wingdings" panose="05000000000000000000" pitchFamily="2" charset="2"/>
              <a:buNone/>
            </a:pPr>
            <a:r>
              <a:rPr lang="en-US" altLang="zh-CN" sz="1600" b="1" dirty="0" smtClean="0">
                <a:solidFill>
                  <a:srgbClr val="FF0000"/>
                </a:solidFill>
                <a:ea typeface="宋体" panose="02010600030101010101" pitchFamily="2" charset="-122"/>
              </a:rPr>
              <a:t>               </a:t>
            </a:r>
            <a:r>
              <a:rPr lang="en-US" altLang="zh-CN" sz="1600" dirty="0" smtClean="0">
                <a:ea typeface="宋体" panose="02010600030101010101" pitchFamily="2" charset="-122"/>
              </a:rPr>
              <a:t>String();</a:t>
            </a:r>
          </a:p>
          <a:p>
            <a:pPr eaLnBrk="1" hangingPunct="1">
              <a:spcBef>
                <a:spcPct val="20000"/>
              </a:spcBef>
              <a:spcAft>
                <a:spcPct val="0"/>
              </a:spcAft>
              <a:buClr>
                <a:srgbClr val="FFFF00"/>
              </a:buClr>
              <a:buSzPct val="80000"/>
              <a:buFont typeface="Wingdings" panose="05000000000000000000" pitchFamily="2" charset="2"/>
              <a:buNone/>
            </a:pPr>
            <a:r>
              <a:rPr lang="en-US" altLang="zh-CN" sz="1600" dirty="0" smtClean="0">
                <a:ea typeface="宋体" panose="02010600030101010101" pitchFamily="2" charset="-122"/>
              </a:rPr>
              <a:t>};</a:t>
            </a:r>
          </a:p>
          <a:p>
            <a:pPr>
              <a:lnSpc>
                <a:spcPct val="90000"/>
              </a:lnSpc>
              <a:buFont typeface="Wingdings" panose="05000000000000000000" pitchFamily="2" charset="2"/>
              <a:buNone/>
            </a:pPr>
            <a:r>
              <a:rPr lang="zh-CN" altLang="en-US" sz="1600" dirty="0" smtClean="0">
                <a:ea typeface="宋体" panose="02010600030101010101" pitchFamily="2" charset="-122"/>
              </a:rPr>
              <a:t>         </a:t>
            </a:r>
            <a:r>
              <a:rPr lang="en-US" altLang="zh-CN" sz="1600" dirty="0" err="1" smtClean="0">
                <a:ea typeface="宋体" panose="02010600030101010101" pitchFamily="2" charset="-122"/>
              </a:rPr>
              <a:t>int</a:t>
            </a:r>
            <a:r>
              <a:rPr lang="en-US" altLang="zh-CN" sz="1600" dirty="0" smtClean="0">
                <a:ea typeface="宋体" panose="02010600030101010101" pitchFamily="2" charset="-122"/>
              </a:rPr>
              <a:t>  main() {</a:t>
            </a:r>
          </a:p>
          <a:p>
            <a:pPr>
              <a:lnSpc>
                <a:spcPct val="90000"/>
              </a:lnSpc>
              <a:buFont typeface="Wingdings" panose="05000000000000000000" pitchFamily="2" charset="2"/>
              <a:buNone/>
            </a:pPr>
            <a:r>
              <a:rPr lang="en-US" altLang="zh-CN" sz="1600" dirty="0" smtClean="0">
                <a:ea typeface="宋体" panose="02010600030101010101" pitchFamily="2" charset="-122"/>
              </a:rPr>
              <a:t>            String s1("123456");</a:t>
            </a:r>
          </a:p>
          <a:p>
            <a:pPr>
              <a:lnSpc>
                <a:spcPct val="90000"/>
              </a:lnSpc>
              <a:buFont typeface="Wingdings" panose="05000000000000000000" pitchFamily="2" charset="2"/>
              <a:buNone/>
            </a:pPr>
            <a:r>
              <a:rPr lang="en-US" altLang="zh-CN" sz="1600" dirty="0" smtClean="0">
                <a:ea typeface="宋体" panose="02010600030101010101" pitchFamily="2" charset="-122"/>
              </a:rPr>
              <a:t>            String s2=s1;</a:t>
            </a:r>
          </a:p>
          <a:p>
            <a:pPr>
              <a:lnSpc>
                <a:spcPct val="90000"/>
              </a:lnSpc>
              <a:buFont typeface="Wingdings" panose="05000000000000000000" pitchFamily="2" charset="2"/>
              <a:buNone/>
            </a:pPr>
            <a:r>
              <a:rPr lang="en-US" altLang="zh-CN" sz="1600" dirty="0" smtClean="0">
                <a:ea typeface="宋体" panose="02010600030101010101" pitchFamily="2" charset="-122"/>
              </a:rPr>
              <a:t>        }</a:t>
            </a:r>
          </a:p>
        </p:txBody>
      </p:sp>
    </p:spTree>
  </p:cSld>
  <p:clrMapOvr>
    <a:masterClrMapping/>
  </p:clrMapOvr>
  <p:transition spd="slow">
    <p:pull dir="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1"/>
          </p:nvPr>
        </p:nvSpPr>
        <p:spPr>
          <a:xfrm>
            <a:off x="76200" y="609600"/>
            <a:ext cx="8915400" cy="5832475"/>
          </a:xfrm>
        </p:spPr>
        <p:txBody>
          <a:bodyPr/>
          <a:lstStyle/>
          <a:p>
            <a:pPr>
              <a:buFont typeface="Wingdings" panose="05000000000000000000" pitchFamily="2" charset="2"/>
              <a:buNone/>
            </a:pPr>
            <a:r>
              <a:rPr lang="en-US" altLang="zh-CN" sz="1800" b="1" dirty="0" smtClean="0">
                <a:solidFill>
                  <a:srgbClr val="FF0000"/>
                </a:solidFill>
                <a:latin typeface="微软雅黑" panose="020B0503020204020204" pitchFamily="34" charset="-122"/>
                <a:ea typeface="微软雅黑" panose="020B0503020204020204" pitchFamily="34" charset="-122"/>
              </a:rPr>
              <a:t>              </a:t>
            </a:r>
            <a:r>
              <a:rPr lang="zh-CN" altLang="en-US" sz="1800" b="1" dirty="0" smtClean="0">
                <a:solidFill>
                  <a:srgbClr val="FF0000"/>
                </a:solidFill>
                <a:latin typeface="微软雅黑" panose="020B0503020204020204" pitchFamily="34" charset="-122"/>
                <a:ea typeface="微软雅黑" panose="020B0503020204020204" pitchFamily="34" charset="-122"/>
              </a:rPr>
              <a:t>为什么会出错呢</a:t>
            </a:r>
            <a:r>
              <a:rPr lang="zh-CN" altLang="en-US" sz="1800" b="1" dirty="0" smtClean="0">
                <a:solidFill>
                  <a:srgbClr val="FF0000"/>
                </a:solidFill>
                <a:latin typeface="微软雅黑" panose="020B0503020204020204" pitchFamily="34" charset="-122"/>
                <a:ea typeface="微软雅黑" panose="020B0503020204020204" pitchFamily="34" charset="-122"/>
              </a:rPr>
              <a:t>？</a:t>
            </a:r>
            <a:endParaRPr lang="en-US" altLang="zh-CN" sz="1800" b="1" dirty="0" smtClean="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None/>
            </a:pPr>
            <a:endParaRPr lang="en-US" altLang="zh-CN" sz="1800" b="1" dirty="0" smtClean="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zh-CN" altLang="en-US" sz="1800" dirty="0" smtClean="0">
                <a:latin typeface="黑体" panose="02010609060101010101" pitchFamily="49" charset="-122"/>
                <a:ea typeface="黑体" panose="02010609060101010101" pitchFamily="49" charset="-122"/>
              </a:rPr>
              <a:t>    如果</a:t>
            </a:r>
            <a:r>
              <a:rPr lang="zh-CN" altLang="en-US" sz="1800" dirty="0" smtClean="0">
                <a:latin typeface="黑体" panose="02010609060101010101" pitchFamily="49" charset="-122"/>
                <a:ea typeface="黑体" panose="02010609060101010101" pitchFamily="49" charset="-122"/>
              </a:rPr>
              <a:t>对象的数据成员是指针</a:t>
            </a:r>
            <a:r>
              <a:rPr lang="zh-CN" altLang="en-US" sz="1800" dirty="0" smtClean="0">
                <a:latin typeface="黑体" panose="02010609060101010101" pitchFamily="49" charset="-122"/>
                <a:ea typeface="黑体" panose="02010609060101010101" pitchFamily="49" charset="-122"/>
              </a:rPr>
              <a:t>，</a:t>
            </a:r>
            <a:endParaRPr lang="zh-CN" altLang="en-US" sz="1800" dirty="0" smtClean="0">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1800" dirty="0" smtClean="0">
                <a:latin typeface="黑体" panose="02010609060101010101" pitchFamily="49" charset="-122"/>
                <a:ea typeface="黑体" panose="02010609060101010101" pitchFamily="49" charset="-122"/>
              </a:rPr>
              <a:t>    当</a:t>
            </a:r>
            <a:r>
              <a:rPr lang="zh-CN" altLang="en-US" sz="1800" dirty="0" smtClean="0">
                <a:latin typeface="黑体" panose="02010609060101010101" pitchFamily="49" charset="-122"/>
                <a:ea typeface="黑体" panose="02010609060101010101" pitchFamily="49" charset="-122"/>
              </a:rPr>
              <a:t>执行</a:t>
            </a:r>
            <a:r>
              <a:rPr lang="en-US" altLang="zh-CN" sz="1800" dirty="0" smtClean="0">
                <a:latin typeface="黑体" panose="02010609060101010101" pitchFamily="49" charset="-122"/>
                <a:ea typeface="黑体" panose="02010609060101010101" pitchFamily="49" charset="-122"/>
              </a:rPr>
              <a:t>String s2=s1</a:t>
            </a:r>
            <a:r>
              <a:rPr lang="zh-CN" altLang="en-US" sz="1800" dirty="0" smtClean="0">
                <a:latin typeface="黑体" panose="02010609060101010101" pitchFamily="49" charset="-122"/>
                <a:ea typeface="黑体" panose="02010609060101010101" pitchFamily="49" charset="-122"/>
              </a:rPr>
              <a:t>时，默认的浅拷贝构造函数进行的是下列操作：</a:t>
            </a:r>
          </a:p>
          <a:p>
            <a:pPr>
              <a:buFont typeface="Wingdings" panose="05000000000000000000" pitchFamily="2" charset="2"/>
              <a:buNone/>
            </a:pPr>
            <a:r>
              <a:rPr lang="zh-CN" altLang="en-US" sz="1800" dirty="0" smtClean="0">
                <a:ea typeface="宋体" panose="02010600030101010101" pitchFamily="2" charset="-122"/>
              </a:rPr>
              <a:t>                       </a:t>
            </a:r>
            <a:r>
              <a:rPr lang="en-US" altLang="zh-CN" sz="1800" b="1" dirty="0" smtClean="0">
                <a:ea typeface="宋体" panose="02010600030101010101" pitchFamily="2" charset="-122"/>
              </a:rPr>
              <a:t>s2.len=s1.len;</a:t>
            </a:r>
          </a:p>
          <a:p>
            <a:pPr>
              <a:buFont typeface="Wingdings" panose="05000000000000000000" pitchFamily="2" charset="2"/>
              <a:buNone/>
            </a:pPr>
            <a:r>
              <a:rPr lang="en-US" altLang="zh-CN" sz="1800" b="1" dirty="0" smtClean="0">
                <a:ea typeface="宋体" panose="02010600030101010101" pitchFamily="2" charset="-122"/>
              </a:rPr>
              <a:t>                       s2.Str=s1.Str;</a:t>
            </a:r>
          </a:p>
          <a:p>
            <a:pPr>
              <a:buFont typeface="Wingdings" panose="05000000000000000000" pitchFamily="2" charset="2"/>
              <a:buNone/>
            </a:pPr>
            <a:r>
              <a:rPr lang="en-US" altLang="zh-CN" sz="1800" dirty="0" smtClean="0">
                <a:ea typeface="宋体" panose="02010600030101010101" pitchFamily="2" charset="-122"/>
              </a:rPr>
              <a:t>            </a:t>
            </a:r>
          </a:p>
          <a:p>
            <a:pPr>
              <a:lnSpc>
                <a:spcPct val="130000"/>
              </a:lnSpc>
              <a:buNone/>
            </a:pPr>
            <a:r>
              <a:rPr lang="en-US" altLang="zh-CN"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实际上</a:t>
            </a:r>
            <a:r>
              <a:rPr lang="zh-CN" altLang="en-US" sz="1800" dirty="0" smtClean="0">
                <a:latin typeface="黑体" panose="02010609060101010101" pitchFamily="49" charset="-122"/>
                <a:ea typeface="黑体" panose="02010609060101010101" pitchFamily="49" charset="-122"/>
              </a:rPr>
              <a:t>是</a:t>
            </a:r>
            <a:r>
              <a:rPr lang="zh-CN" altLang="en-US" sz="1800" b="1" dirty="0" smtClean="0">
                <a:solidFill>
                  <a:srgbClr val="993300"/>
                </a:solidFill>
                <a:latin typeface="黑体" panose="02010609060101010101" pitchFamily="49" charset="-122"/>
                <a:ea typeface="黑体" panose="02010609060101010101" pitchFamily="49" charset="-122"/>
              </a:rPr>
              <a:t>将</a:t>
            </a:r>
            <a:r>
              <a:rPr lang="en-US" altLang="zh-CN" sz="1800" b="1" dirty="0" smtClean="0">
                <a:solidFill>
                  <a:srgbClr val="993300"/>
                </a:solidFill>
                <a:latin typeface="黑体" panose="02010609060101010101" pitchFamily="49" charset="-122"/>
                <a:ea typeface="黑体" panose="02010609060101010101" pitchFamily="49" charset="-122"/>
              </a:rPr>
              <a:t>s1.Str</a:t>
            </a:r>
            <a:r>
              <a:rPr lang="zh-CN" altLang="en-US" sz="1800" b="1" dirty="0" smtClean="0">
                <a:solidFill>
                  <a:srgbClr val="993300"/>
                </a:solidFill>
                <a:latin typeface="黑体" panose="02010609060101010101" pitchFamily="49" charset="-122"/>
                <a:ea typeface="黑体" panose="02010609060101010101" pitchFamily="49" charset="-122"/>
              </a:rPr>
              <a:t>的地址赋给了</a:t>
            </a:r>
            <a:r>
              <a:rPr lang="en-US" altLang="zh-CN" sz="1800" b="1" dirty="0" smtClean="0">
                <a:solidFill>
                  <a:srgbClr val="993300"/>
                </a:solidFill>
                <a:latin typeface="黑体" panose="02010609060101010101" pitchFamily="49" charset="-122"/>
                <a:ea typeface="黑体" panose="02010609060101010101" pitchFamily="49" charset="-122"/>
              </a:rPr>
              <a:t>s2.Str</a:t>
            </a:r>
            <a:r>
              <a:rPr lang="zh-CN" altLang="en-US" sz="1800" b="1" dirty="0" smtClean="0">
                <a:solidFill>
                  <a:srgbClr val="993300"/>
                </a:solidFill>
                <a:latin typeface="黑体" panose="02010609060101010101" pitchFamily="49" charset="-122"/>
                <a:ea typeface="黑体" panose="02010609060101010101" pitchFamily="49" charset="-122"/>
              </a:rPr>
              <a:t>，</a:t>
            </a:r>
            <a:r>
              <a:rPr lang="zh-CN" altLang="en-US" sz="1800" b="1" dirty="0" smtClean="0">
                <a:solidFill>
                  <a:srgbClr val="FF0000"/>
                </a:solidFill>
                <a:latin typeface="黑体" panose="02010609060101010101" pitchFamily="49" charset="-122"/>
                <a:ea typeface="黑体" panose="02010609060101010101" pitchFamily="49" charset="-122"/>
              </a:rPr>
              <a:t>两个指针对象实际上指向的是同一块内存空间</a:t>
            </a:r>
            <a:r>
              <a:rPr lang="zh-CN" altLang="en-US" sz="1800" dirty="0" smtClean="0">
                <a:latin typeface="黑体" panose="02010609060101010101" pitchFamily="49" charset="-122"/>
                <a:ea typeface="黑体" panose="02010609060101010101" pitchFamily="49" charset="-122"/>
              </a:rPr>
              <a:t>。</a:t>
            </a:r>
            <a:r>
              <a:rPr lang="zh-CN" altLang="en-US" sz="1800" b="1" dirty="0" smtClean="0">
                <a:solidFill>
                  <a:srgbClr val="993300"/>
                </a:solidFill>
                <a:latin typeface="黑体" panose="02010609060101010101" pitchFamily="49" charset="-122"/>
                <a:ea typeface="黑体" panose="02010609060101010101" pitchFamily="49" charset="-122"/>
              </a:rPr>
              <a:t>并没有</a:t>
            </a:r>
            <a:r>
              <a:rPr lang="zh-CN" altLang="en-US" sz="1800" b="1" dirty="0" smtClean="0">
                <a:solidFill>
                  <a:srgbClr val="993300"/>
                </a:solidFill>
                <a:latin typeface="黑体" panose="02010609060101010101" pitchFamily="49" charset="-122"/>
                <a:ea typeface="黑体" panose="02010609060101010101" pitchFamily="49" charset="-122"/>
              </a:rPr>
              <a:t>为</a:t>
            </a:r>
            <a:r>
              <a:rPr lang="en-US" altLang="zh-CN" sz="1800" b="1" dirty="0" smtClean="0">
                <a:solidFill>
                  <a:srgbClr val="993300"/>
                </a:solidFill>
                <a:latin typeface="黑体" panose="02010609060101010101" pitchFamily="49" charset="-122"/>
                <a:ea typeface="黑体" panose="02010609060101010101" pitchFamily="49" charset="-122"/>
              </a:rPr>
              <a:t>s2.Str</a:t>
            </a:r>
            <a:r>
              <a:rPr lang="zh-CN" altLang="en-US" sz="1800" b="1" dirty="0" smtClean="0">
                <a:solidFill>
                  <a:srgbClr val="993300"/>
                </a:solidFill>
                <a:latin typeface="黑体" panose="02010609060101010101" pitchFamily="49" charset="-122"/>
                <a:ea typeface="黑体" panose="02010609060101010101" pitchFamily="49" charset="-122"/>
              </a:rPr>
              <a:t>分配内存</a:t>
            </a:r>
            <a:r>
              <a:rPr lang="zh-CN" altLang="en-US" sz="1800" dirty="0" smtClean="0">
                <a:latin typeface="黑体" panose="02010609060101010101" pitchFamily="49" charset="-122"/>
                <a:ea typeface="黑体" panose="02010609060101010101" pitchFamily="49" charset="-122"/>
              </a:rPr>
              <a:t>，执行</a:t>
            </a:r>
            <a:r>
              <a:rPr lang="en-US" altLang="zh-CN" sz="1800" dirty="0" smtClean="0">
                <a:latin typeface="黑体" panose="02010609060101010101" pitchFamily="49" charset="-122"/>
                <a:ea typeface="黑体" panose="02010609060101010101" pitchFamily="49" charset="-122"/>
              </a:rPr>
              <a:t>String s2=s1;</a:t>
            </a:r>
            <a:r>
              <a:rPr lang="zh-CN" altLang="en-US" sz="1800" dirty="0" smtClean="0">
                <a:latin typeface="黑体" panose="02010609060101010101" pitchFamily="49" charset="-122"/>
                <a:ea typeface="黑体" panose="02010609060101010101" pitchFamily="49" charset="-122"/>
              </a:rPr>
              <a:t>后，对象</a:t>
            </a:r>
            <a:r>
              <a:rPr lang="en-US" altLang="zh-CN" sz="1800" dirty="0" smtClean="0">
                <a:latin typeface="黑体" panose="02010609060101010101" pitchFamily="49" charset="-122"/>
                <a:ea typeface="黑体" panose="02010609060101010101" pitchFamily="49" charset="-122"/>
              </a:rPr>
              <a:t>s2</a:t>
            </a:r>
            <a:r>
              <a:rPr lang="zh-CN" altLang="en-US" sz="1800" dirty="0" smtClean="0">
                <a:latin typeface="黑体" panose="02010609060101010101" pitchFamily="49" charset="-122"/>
                <a:ea typeface="黑体" panose="02010609060101010101" pitchFamily="49" charset="-122"/>
              </a:rPr>
              <a:t>析构，释放内存，然后对象</a:t>
            </a:r>
            <a:r>
              <a:rPr lang="en-US" altLang="zh-CN" sz="1800" dirty="0" smtClean="0">
                <a:latin typeface="黑体" panose="02010609060101010101" pitchFamily="49" charset="-122"/>
                <a:ea typeface="黑体" panose="02010609060101010101" pitchFamily="49" charset="-122"/>
              </a:rPr>
              <a:t>s1</a:t>
            </a:r>
            <a:r>
              <a:rPr lang="zh-CN" altLang="en-US" sz="1800" dirty="0" smtClean="0">
                <a:latin typeface="黑体" panose="02010609060101010101" pitchFamily="49" charset="-122"/>
                <a:ea typeface="黑体" panose="02010609060101010101" pitchFamily="49" charset="-122"/>
              </a:rPr>
              <a:t>析构，由于</a:t>
            </a:r>
            <a:r>
              <a:rPr lang="en-US" altLang="zh-CN" sz="1800" dirty="0" smtClean="0">
                <a:latin typeface="黑体" panose="02010609060101010101" pitchFamily="49" charset="-122"/>
                <a:ea typeface="黑体" panose="02010609060101010101" pitchFamily="49" charset="-122"/>
              </a:rPr>
              <a:t>s1.Str </a:t>
            </a:r>
            <a:r>
              <a:rPr lang="zh-CN" altLang="en-US" sz="1800" dirty="0" smtClean="0">
                <a:latin typeface="黑体" panose="02010609060101010101" pitchFamily="49" charset="-122"/>
                <a:ea typeface="黑体" panose="02010609060101010101" pitchFamily="49" charset="-122"/>
              </a:rPr>
              <a:t>和</a:t>
            </a:r>
            <a:r>
              <a:rPr lang="en-US" altLang="zh-CN" sz="1800" dirty="0" smtClean="0">
                <a:latin typeface="黑体" panose="02010609060101010101" pitchFamily="49" charset="-122"/>
                <a:ea typeface="黑体" panose="02010609060101010101" pitchFamily="49" charset="-122"/>
              </a:rPr>
              <a:t>s2.Str</a:t>
            </a:r>
            <a:r>
              <a:rPr lang="zh-CN" altLang="en-US" sz="1800" dirty="0" smtClean="0">
                <a:latin typeface="黑体" panose="02010609060101010101" pitchFamily="49" charset="-122"/>
                <a:ea typeface="黑体" panose="02010609060101010101" pitchFamily="49" charset="-122"/>
              </a:rPr>
              <a:t>所占用的是同一块内存，而</a:t>
            </a:r>
            <a:r>
              <a:rPr lang="zh-CN" altLang="en-US" sz="1800" b="1" dirty="0" smtClean="0">
                <a:solidFill>
                  <a:srgbClr val="FF0000"/>
                </a:solidFill>
                <a:latin typeface="黑体" panose="02010609060101010101" pitchFamily="49" charset="-122"/>
                <a:ea typeface="黑体" panose="02010609060101010101" pitchFamily="49" charset="-122"/>
              </a:rPr>
              <a:t>同一块内存不可能释放两次</a:t>
            </a:r>
            <a:r>
              <a:rPr lang="zh-CN" altLang="en-US" sz="1800" dirty="0" smtClean="0">
                <a:latin typeface="黑体" panose="02010609060101010101" pitchFamily="49" charset="-122"/>
                <a:ea typeface="黑体" panose="02010609060101010101" pitchFamily="49" charset="-122"/>
              </a:rPr>
              <a:t>，所以当对象</a:t>
            </a:r>
            <a:r>
              <a:rPr lang="en-US" altLang="zh-CN" sz="1800" dirty="0" smtClean="0">
                <a:latin typeface="黑体" panose="02010609060101010101" pitchFamily="49" charset="-122"/>
                <a:ea typeface="黑体" panose="02010609060101010101" pitchFamily="49" charset="-122"/>
              </a:rPr>
              <a:t>s1</a:t>
            </a:r>
            <a:r>
              <a:rPr lang="zh-CN" altLang="en-US" sz="1800" dirty="0" smtClean="0">
                <a:latin typeface="黑体" panose="02010609060101010101" pitchFamily="49" charset="-122"/>
                <a:ea typeface="黑体" panose="02010609060101010101" pitchFamily="49" charset="-122"/>
              </a:rPr>
              <a:t>析构时，程序出现</a:t>
            </a:r>
            <a:r>
              <a:rPr lang="zh-CN" altLang="en-US" sz="1800" b="1" dirty="0" smtClean="0">
                <a:solidFill>
                  <a:srgbClr val="FF0000"/>
                </a:solidFill>
                <a:latin typeface="黑体" panose="02010609060101010101" pitchFamily="49" charset="-122"/>
                <a:ea typeface="黑体" panose="02010609060101010101" pitchFamily="49" charset="-122"/>
              </a:rPr>
              <a:t>异常</a:t>
            </a:r>
            <a:r>
              <a:rPr lang="zh-CN" altLang="en-US" sz="1800" dirty="0" smtClean="0">
                <a:latin typeface="黑体" panose="02010609060101010101" pitchFamily="49" charset="-122"/>
                <a:ea typeface="黑体" panose="02010609060101010101" pitchFamily="49" charset="-122"/>
              </a:rPr>
              <a:t>，无法正常执行和结束。</a:t>
            </a:r>
          </a:p>
          <a:p>
            <a:pPr>
              <a:lnSpc>
                <a:spcPct val="130000"/>
              </a:lnSpc>
              <a:buFont typeface="Wingdings" panose="05000000000000000000" pitchFamily="2" charset="2"/>
              <a:buNone/>
            </a:pPr>
            <a:r>
              <a:rPr lang="zh-CN" altLang="en-US" sz="1800" dirty="0" smtClean="0">
                <a:latin typeface="黑体" panose="02010609060101010101" pitchFamily="49" charset="-122"/>
                <a:ea typeface="黑体" panose="02010609060101010101" pitchFamily="49" charset="-122"/>
              </a:rPr>
              <a:t>        由此可见</a:t>
            </a:r>
            <a:r>
              <a:rPr lang="zh-CN" altLang="en-US" sz="1800" dirty="0" smtClean="0">
                <a:latin typeface="黑体" panose="02010609060101010101" pitchFamily="49" charset="-122"/>
                <a:ea typeface="黑体" panose="02010609060101010101" pitchFamily="49" charset="-122"/>
              </a:rPr>
              <a:t>，在某些情况下，浅拷贝会带来数据安全方面的隐患。 </a:t>
            </a:r>
          </a:p>
        </p:txBody>
      </p:sp>
    </p:spTree>
  </p:cSld>
  <p:clrMapOvr>
    <a:masterClrMapping/>
  </p:clrMapOvr>
  <p:transition spd="slow">
    <p:pull dir="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a:xfrm>
            <a:off x="395288" y="549275"/>
            <a:ext cx="8520112" cy="1225550"/>
          </a:xfrm>
        </p:spPr>
        <p:txBody>
          <a:bodyPr/>
          <a:lstStyle/>
          <a:p>
            <a:pPr>
              <a:buFont typeface="Wingdings" panose="05000000000000000000" pitchFamily="2" charset="2"/>
              <a:buNone/>
            </a:pPr>
            <a:r>
              <a:rPr lang="en-US" altLang="zh-CN" smtClean="0">
                <a:latin typeface="微软雅黑" panose="020B0503020204020204" pitchFamily="34" charset="-122"/>
                <a:ea typeface="微软雅黑" panose="020B0503020204020204" pitchFamily="34" charset="-122"/>
              </a:rPr>
              <a:t>           </a:t>
            </a:r>
            <a:r>
              <a:rPr lang="zh-CN" altLang="en-US" sz="1800" smtClean="0">
                <a:latin typeface="微软雅黑" panose="020B0503020204020204" pitchFamily="34" charset="-122"/>
                <a:ea typeface="微软雅黑" panose="020B0503020204020204" pitchFamily="34" charset="-122"/>
              </a:rPr>
              <a:t>当类的数据成员中有指针类型时，我们就必须定义一个特定的拷贝构造函数，该拷贝构造函数不仅可以实现原对象和新对象之间数据成员的拷贝，而且可以为新的对象</a:t>
            </a:r>
            <a:r>
              <a:rPr lang="zh-CN" altLang="en-US" sz="1800" b="1" smtClean="0">
                <a:solidFill>
                  <a:srgbClr val="FF0000"/>
                </a:solidFill>
                <a:latin typeface="微软雅黑" panose="020B0503020204020204" pitchFamily="34" charset="-122"/>
                <a:ea typeface="微软雅黑" panose="020B0503020204020204" pitchFamily="34" charset="-122"/>
              </a:rPr>
              <a:t>分配单独的内存资源</a:t>
            </a:r>
            <a:r>
              <a:rPr lang="zh-CN" altLang="en-US" sz="1800" smtClean="0">
                <a:latin typeface="微软雅黑" panose="020B0503020204020204" pitchFamily="34" charset="-122"/>
                <a:ea typeface="微软雅黑" panose="020B0503020204020204" pitchFamily="34" charset="-122"/>
              </a:rPr>
              <a:t>，这就是</a:t>
            </a:r>
            <a:r>
              <a:rPr lang="zh-CN" altLang="en-US" sz="1800" b="1" smtClean="0">
                <a:solidFill>
                  <a:srgbClr val="FF0000"/>
                </a:solidFill>
                <a:latin typeface="微软雅黑" panose="020B0503020204020204" pitchFamily="34" charset="-122"/>
                <a:ea typeface="微软雅黑" panose="020B0503020204020204" pitchFamily="34" charset="-122"/>
              </a:rPr>
              <a:t>深拷贝构造函数</a:t>
            </a:r>
            <a:r>
              <a:rPr lang="zh-CN" altLang="en-US" sz="1800" smtClean="0">
                <a:latin typeface="微软雅黑" panose="020B0503020204020204" pitchFamily="34" charset="-122"/>
                <a:ea typeface="微软雅黑" panose="020B0503020204020204" pitchFamily="34" charset="-122"/>
              </a:rPr>
              <a:t>。 </a:t>
            </a:r>
          </a:p>
        </p:txBody>
      </p:sp>
      <p:sp>
        <p:nvSpPr>
          <p:cNvPr id="116739" name="Rectangle 7"/>
          <p:cNvSpPr>
            <a:spLocks noChangeArrowheads="1"/>
          </p:cNvSpPr>
          <p:nvPr/>
        </p:nvSpPr>
        <p:spPr bwMode="auto">
          <a:xfrm>
            <a:off x="0" y="1740843"/>
            <a:ext cx="184731" cy="461665"/>
          </a:xfrm>
          <a:prstGeom prst="rect">
            <a:avLst/>
          </a:prstGeom>
          <a:noFill/>
          <a:ln>
            <a:noFill/>
          </a:ln>
          <a:effectLst>
            <a:outerShdw dist="3592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FF00"/>
                </a:solidFill>
                <a:miter lim="800000"/>
                <a:headEnd type="none" w="sm" len="sm"/>
                <a:tailEnd type="none" w="sm" len="sm"/>
              </a14:hiddenLine>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a:latin typeface="微软雅黑" panose="020B0503020204020204" pitchFamily="34" charset="-122"/>
              <a:ea typeface="微软雅黑" panose="020B0503020204020204" pitchFamily="34" charset="-122"/>
            </a:endParaRPr>
          </a:p>
        </p:txBody>
      </p:sp>
      <p:graphicFrame>
        <p:nvGraphicFramePr>
          <p:cNvPr id="116740" name="Object 6"/>
          <p:cNvGraphicFramePr>
            <a:graphicFrameLocks noChangeAspect="1"/>
          </p:cNvGraphicFramePr>
          <p:nvPr>
            <p:extLst>
              <p:ext uri="{D42A27DB-BD31-4B8C-83A1-F6EECF244321}">
                <p14:modId xmlns:p14="http://schemas.microsoft.com/office/powerpoint/2010/main" val="3453322489"/>
              </p:ext>
            </p:extLst>
          </p:nvPr>
        </p:nvGraphicFramePr>
        <p:xfrm>
          <a:off x="1403350" y="1700213"/>
          <a:ext cx="6913563" cy="4764087"/>
        </p:xfrm>
        <a:graphic>
          <a:graphicData uri="http://schemas.openxmlformats.org/presentationml/2006/ole">
            <mc:AlternateContent xmlns:mc="http://schemas.openxmlformats.org/markup-compatibility/2006">
              <mc:Choice xmlns:v="urn:schemas-microsoft-com:vml" Requires="v">
                <p:oleObj spid="_x0000_s116743" name="图片" r:id="rId4" imgW="4219733" imgH="2911883" progId="Word.Picture.8">
                  <p:embed/>
                </p:oleObj>
              </mc:Choice>
              <mc:Fallback>
                <p:oleObj name="图片" r:id="rId4" imgW="4219733" imgH="2911883"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700213"/>
                        <a:ext cx="6913563"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a:xfrm>
            <a:off x="468313" y="620713"/>
            <a:ext cx="8467725" cy="5256212"/>
          </a:xfrm>
        </p:spPr>
        <p:txBody>
          <a:bodyPr/>
          <a:lstStyle/>
          <a:p>
            <a:pPr>
              <a:lnSpc>
                <a:spcPct val="80000"/>
              </a:lnSpc>
              <a:buFont typeface="Wingdings" panose="05000000000000000000" pitchFamily="2" charset="2"/>
              <a:buNone/>
            </a:pPr>
            <a:r>
              <a:rPr lang="en-US" altLang="zh-CN" sz="1800" b="1" smtClean="0">
                <a:ea typeface="宋体" panose="02010600030101010101" pitchFamily="2" charset="-122"/>
              </a:rPr>
              <a:t>【</a:t>
            </a:r>
            <a:r>
              <a:rPr lang="zh-CN" altLang="en-US" sz="1800" b="1" smtClean="0">
                <a:ea typeface="宋体" panose="02010600030101010101" pitchFamily="2" charset="-122"/>
              </a:rPr>
              <a:t>例</a:t>
            </a:r>
            <a:r>
              <a:rPr lang="en-US" altLang="zh-CN" sz="1800" b="1" smtClean="0">
                <a:ea typeface="宋体" panose="02010600030101010101" pitchFamily="2" charset="-122"/>
              </a:rPr>
              <a:t>】 </a:t>
            </a:r>
            <a:r>
              <a:rPr lang="zh-CN" altLang="en-US" sz="1800" smtClean="0">
                <a:ea typeface="宋体" panose="02010600030101010101" pitchFamily="2" charset="-122"/>
              </a:rPr>
              <a:t>带深拷贝构造函数的字符串类。</a:t>
            </a:r>
          </a:p>
          <a:p>
            <a:pPr>
              <a:lnSpc>
                <a:spcPct val="80000"/>
              </a:lnSpc>
              <a:buFont typeface="Wingdings" panose="05000000000000000000" pitchFamily="2" charset="2"/>
              <a:buNone/>
            </a:pPr>
            <a:r>
              <a:rPr lang="zh-CN" altLang="en-US" sz="1800" smtClean="0">
                <a:ea typeface="宋体" panose="02010600030101010101" pitchFamily="2" charset="-122"/>
              </a:rPr>
              <a:t>            在</a:t>
            </a:r>
            <a:r>
              <a:rPr lang="en-US" altLang="zh-CN" sz="1800" smtClean="0">
                <a:ea typeface="宋体" panose="02010600030101010101" pitchFamily="2" charset="-122"/>
              </a:rPr>
              <a:t>String</a:t>
            </a:r>
            <a:r>
              <a:rPr lang="zh-CN" altLang="en-US" sz="1800" smtClean="0">
                <a:ea typeface="宋体" panose="02010600030101010101" pitchFamily="2" charset="-122"/>
              </a:rPr>
              <a:t>类中，加入下列拷贝构造函数，构成了带深拷贝函数的字符串类。</a:t>
            </a:r>
          </a:p>
          <a:p>
            <a:pPr>
              <a:lnSpc>
                <a:spcPct val="80000"/>
              </a:lnSpc>
              <a:buFont typeface="Wingdings" panose="05000000000000000000" pitchFamily="2" charset="2"/>
              <a:buNone/>
            </a:pPr>
            <a:r>
              <a:rPr lang="en-US" altLang="zh-CN" sz="1800" smtClean="0">
                <a:ea typeface="宋体" panose="02010600030101010101" pitchFamily="2" charset="-122"/>
              </a:rPr>
              <a:t>String( </a:t>
            </a:r>
            <a:r>
              <a:rPr lang="en-US" altLang="zh-CN" sz="1800" smtClean="0">
                <a:solidFill>
                  <a:srgbClr val="FF0000"/>
                </a:solidFill>
                <a:ea typeface="宋体" panose="02010600030101010101" pitchFamily="2" charset="-122"/>
              </a:rPr>
              <a:t>String </a:t>
            </a:r>
            <a:r>
              <a:rPr lang="en-US" altLang="zh-CN" sz="1800" b="1" smtClean="0">
                <a:solidFill>
                  <a:srgbClr val="FF0000"/>
                </a:solidFill>
                <a:ea typeface="宋体" panose="02010600030101010101" pitchFamily="2" charset="-122"/>
              </a:rPr>
              <a:t>&amp;</a:t>
            </a:r>
            <a:r>
              <a:rPr lang="en-US" altLang="zh-CN" sz="1800" b="1" smtClean="0">
                <a:ea typeface="宋体" panose="02010600030101010101" pitchFamily="2" charset="-122"/>
              </a:rPr>
              <a:t> </a:t>
            </a:r>
            <a:r>
              <a:rPr lang="en-US" altLang="zh-CN" sz="1800" smtClean="0">
                <a:ea typeface="宋体" panose="02010600030101010101" pitchFamily="2" charset="-122"/>
              </a:rPr>
              <a:t>r)</a:t>
            </a:r>
          </a:p>
          <a:p>
            <a:pPr>
              <a:lnSpc>
                <a:spcPct val="80000"/>
              </a:lnSpc>
              <a:buFont typeface="Wingdings" panose="05000000000000000000" pitchFamily="2" charset="2"/>
              <a:buNone/>
            </a:pPr>
            <a:r>
              <a:rPr lang="en-US" altLang="zh-CN" sz="1800" smtClean="0">
                <a:ea typeface="宋体" panose="02010600030101010101" pitchFamily="2" charset="-122"/>
              </a:rPr>
              <a:t>{		</a:t>
            </a:r>
          </a:p>
          <a:p>
            <a:pPr>
              <a:lnSpc>
                <a:spcPct val="80000"/>
              </a:lnSpc>
              <a:buFont typeface="Wingdings" panose="05000000000000000000" pitchFamily="2" charset="2"/>
              <a:buNone/>
            </a:pPr>
            <a:r>
              <a:rPr lang="en-US" altLang="zh-CN" sz="1800" smtClean="0">
                <a:ea typeface="宋体" panose="02010600030101010101" pitchFamily="2" charset="-122"/>
              </a:rPr>
              <a:t>     len=r.len;		</a:t>
            </a:r>
          </a:p>
          <a:p>
            <a:pPr>
              <a:lnSpc>
                <a:spcPct val="80000"/>
              </a:lnSpc>
              <a:buFont typeface="Wingdings" panose="05000000000000000000" pitchFamily="2" charset="2"/>
              <a:buNone/>
            </a:pPr>
            <a:r>
              <a:rPr lang="en-US" altLang="zh-CN" sz="1800" smtClean="0">
                <a:ea typeface="宋体" panose="02010600030101010101" pitchFamily="2" charset="-122"/>
              </a:rPr>
              <a:t>     if(len!=0)		</a:t>
            </a:r>
          </a:p>
          <a:p>
            <a:pPr>
              <a:lnSpc>
                <a:spcPct val="80000"/>
              </a:lnSpc>
              <a:buFont typeface="Wingdings" panose="05000000000000000000" pitchFamily="2" charset="2"/>
              <a:buNone/>
            </a:pPr>
            <a:r>
              <a:rPr lang="en-US" altLang="zh-CN" sz="1800" smtClean="0">
                <a:ea typeface="宋体" panose="02010600030101010101" pitchFamily="2" charset="-122"/>
              </a:rPr>
              <a:t>     {		   </a:t>
            </a:r>
          </a:p>
          <a:p>
            <a:pPr>
              <a:lnSpc>
                <a:spcPct val="80000"/>
              </a:lnSpc>
              <a:buFont typeface="Wingdings" panose="05000000000000000000" pitchFamily="2" charset="2"/>
              <a:buNone/>
            </a:pPr>
            <a:r>
              <a:rPr lang="en-US" altLang="zh-CN" sz="1800" smtClean="0">
                <a:ea typeface="宋体" panose="02010600030101010101" pitchFamily="2" charset="-122"/>
              </a:rPr>
              <a:t>            </a:t>
            </a:r>
            <a:r>
              <a:rPr lang="en-US" altLang="zh-CN" sz="1800" b="1" smtClean="0">
                <a:ea typeface="宋体" panose="02010600030101010101" pitchFamily="2" charset="-122"/>
              </a:rPr>
              <a:t>Str=new char[len+1]; </a:t>
            </a:r>
          </a:p>
          <a:p>
            <a:pPr>
              <a:lnSpc>
                <a:spcPct val="80000"/>
              </a:lnSpc>
              <a:buFont typeface="Wingdings" panose="05000000000000000000" pitchFamily="2" charset="2"/>
              <a:buNone/>
            </a:pPr>
            <a:r>
              <a:rPr lang="en-US" altLang="zh-CN" sz="1800" b="1" smtClean="0">
                <a:ea typeface="宋体" panose="02010600030101010101" pitchFamily="2" charset="-122"/>
              </a:rPr>
              <a:t>            strcpy(Str,r.Str);	</a:t>
            </a:r>
            <a:r>
              <a:rPr lang="en-US" altLang="zh-CN" sz="1800" smtClean="0">
                <a:ea typeface="宋体" panose="02010600030101010101" pitchFamily="2" charset="-122"/>
              </a:rPr>
              <a:t>	</a:t>
            </a:r>
          </a:p>
          <a:p>
            <a:pPr>
              <a:lnSpc>
                <a:spcPct val="80000"/>
              </a:lnSpc>
              <a:buFont typeface="Wingdings" panose="05000000000000000000" pitchFamily="2" charset="2"/>
              <a:buNone/>
            </a:pPr>
            <a:r>
              <a:rPr lang="en-US" altLang="zh-CN" sz="1800" smtClean="0">
                <a:ea typeface="宋体" panose="02010600030101010101" pitchFamily="2" charset="-122"/>
              </a:rPr>
              <a:t>    }</a:t>
            </a:r>
          </a:p>
          <a:p>
            <a:pPr>
              <a:lnSpc>
                <a:spcPct val="80000"/>
              </a:lnSpc>
              <a:buFont typeface="Wingdings" panose="05000000000000000000" pitchFamily="2" charset="2"/>
              <a:buNone/>
            </a:pPr>
            <a:r>
              <a:rPr lang="en-US" altLang="zh-CN" sz="1800" smtClean="0">
                <a:ea typeface="宋体" panose="02010600030101010101" pitchFamily="2" charset="-122"/>
              </a:rPr>
              <a:t>}</a:t>
            </a:r>
          </a:p>
          <a:p>
            <a:pPr>
              <a:lnSpc>
                <a:spcPct val="80000"/>
              </a:lnSpc>
              <a:buFont typeface="Wingdings" panose="05000000000000000000" pitchFamily="2" charset="2"/>
              <a:buNone/>
            </a:pPr>
            <a:r>
              <a:rPr lang="zh-CN" altLang="en-US" sz="1800" smtClean="0">
                <a:ea typeface="宋体" panose="02010600030101010101" pitchFamily="2" charset="-122"/>
              </a:rPr>
              <a:t>下列程序能正常运行。</a:t>
            </a:r>
          </a:p>
          <a:p>
            <a:pPr>
              <a:lnSpc>
                <a:spcPct val="80000"/>
              </a:lnSpc>
              <a:buFont typeface="Wingdings" panose="05000000000000000000" pitchFamily="2" charset="2"/>
              <a:buNone/>
            </a:pPr>
            <a:r>
              <a:rPr lang="en-US" altLang="zh-CN" sz="1800" smtClean="0">
                <a:ea typeface="宋体" panose="02010600030101010101" pitchFamily="2" charset="-122"/>
              </a:rPr>
              <a:t>int main(){</a:t>
            </a:r>
          </a:p>
          <a:p>
            <a:pPr>
              <a:lnSpc>
                <a:spcPct val="80000"/>
              </a:lnSpc>
              <a:buFont typeface="Wingdings" panose="05000000000000000000" pitchFamily="2" charset="2"/>
              <a:buNone/>
            </a:pPr>
            <a:r>
              <a:rPr lang="en-US" altLang="zh-CN" sz="1800" smtClean="0">
                <a:ea typeface="宋体" panose="02010600030101010101" pitchFamily="2" charset="-122"/>
              </a:rPr>
              <a:t>   	</a:t>
            </a:r>
            <a:r>
              <a:rPr lang="en-US" altLang="zh-CN" sz="1800" b="1" smtClean="0">
                <a:ea typeface="宋体" panose="02010600030101010101" pitchFamily="2" charset="-122"/>
              </a:rPr>
              <a:t>String s1("123456");</a:t>
            </a:r>
          </a:p>
          <a:p>
            <a:pPr>
              <a:lnSpc>
                <a:spcPct val="80000"/>
              </a:lnSpc>
              <a:buFont typeface="Wingdings" panose="05000000000000000000" pitchFamily="2" charset="2"/>
              <a:buNone/>
            </a:pPr>
            <a:r>
              <a:rPr lang="en-US" altLang="zh-CN" sz="1800" b="1" smtClean="0">
                <a:ea typeface="宋体" panose="02010600030101010101" pitchFamily="2" charset="-122"/>
              </a:rPr>
              <a:t>	String s2=s1;</a:t>
            </a:r>
          </a:p>
          <a:p>
            <a:pPr>
              <a:lnSpc>
                <a:spcPct val="80000"/>
              </a:lnSpc>
              <a:buFont typeface="Wingdings" panose="05000000000000000000" pitchFamily="2" charset="2"/>
              <a:buNone/>
            </a:pPr>
            <a:r>
              <a:rPr lang="en-US" altLang="zh-CN" sz="1800" smtClean="0">
                <a:ea typeface="宋体" panose="02010600030101010101" pitchFamily="2" charset="-122"/>
              </a:rPr>
              <a:t>	s1.ShowStr();</a:t>
            </a:r>
          </a:p>
          <a:p>
            <a:pPr>
              <a:lnSpc>
                <a:spcPct val="80000"/>
              </a:lnSpc>
              <a:buFont typeface="Wingdings" panose="05000000000000000000" pitchFamily="2" charset="2"/>
              <a:buNone/>
            </a:pPr>
            <a:r>
              <a:rPr lang="en-US" altLang="zh-CN" sz="1800" smtClean="0">
                <a:ea typeface="宋体" panose="02010600030101010101" pitchFamily="2" charset="-122"/>
              </a:rPr>
              <a:t>	s2.ShowStr();</a:t>
            </a:r>
          </a:p>
          <a:p>
            <a:pPr>
              <a:lnSpc>
                <a:spcPct val="80000"/>
              </a:lnSpc>
              <a:buFont typeface="Wingdings" panose="05000000000000000000" pitchFamily="2" charset="2"/>
              <a:buNone/>
            </a:pPr>
            <a:r>
              <a:rPr lang="en-US" altLang="zh-CN" sz="1800" smtClean="0">
                <a:ea typeface="宋体" panose="02010600030101010101" pitchFamily="2" charset="-122"/>
              </a:rPr>
              <a:t>      return 0</a:t>
            </a:r>
          </a:p>
          <a:p>
            <a:pPr>
              <a:lnSpc>
                <a:spcPct val="80000"/>
              </a:lnSpc>
              <a:buFont typeface="Wingdings" panose="05000000000000000000" pitchFamily="2" charset="2"/>
              <a:buNone/>
            </a:pPr>
            <a:r>
              <a:rPr lang="en-US" altLang="zh-CN" sz="1800" smtClean="0">
                <a:ea typeface="宋体" panose="02010600030101010101" pitchFamily="2" charset="-122"/>
              </a:rPr>
              <a:t>}</a:t>
            </a:r>
          </a:p>
        </p:txBody>
      </p:sp>
      <p:sp>
        <p:nvSpPr>
          <p:cNvPr id="118787" name="Rectangle 4"/>
          <p:cNvSpPr>
            <a:spLocks noChangeArrowheads="1"/>
          </p:cNvSpPr>
          <p:nvPr/>
        </p:nvSpPr>
        <p:spPr bwMode="auto">
          <a:xfrm>
            <a:off x="0" y="0"/>
            <a:ext cx="323850" cy="6858000"/>
          </a:xfrm>
          <a:prstGeom prst="rect">
            <a:avLst/>
          </a:prstGeom>
          <a:gradFill rotWithShape="0">
            <a:gsLst>
              <a:gs pos="0">
                <a:srgbClr val="3366FF"/>
              </a:gs>
              <a:gs pos="50000">
                <a:srgbClr val="2447B2"/>
              </a:gs>
              <a:gs pos="100000">
                <a:srgbClr val="3366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spcBef>
                <a:spcPct val="50000"/>
              </a:spcBef>
            </a:pPr>
            <a:endParaRPr lang="en-US" altLang="zh-CN" sz="1600" b="1">
              <a:solidFill>
                <a:schemeClr val="bg1"/>
              </a:solidFill>
              <a:latin typeface="Verdana" panose="020B0604030504040204" pitchFamily="34" charset="0"/>
            </a:endParaRPr>
          </a:p>
          <a:p>
            <a:pPr>
              <a:spcBef>
                <a:spcPct val="50000"/>
              </a:spcBef>
            </a:pPr>
            <a:r>
              <a:rPr lang="en-US" altLang="zh-CN" sz="1600" b="1">
                <a:solidFill>
                  <a:schemeClr val="bg1"/>
                </a:solidFill>
                <a:latin typeface="Times New Roman" panose="02020603050405020304" pitchFamily="18" charset="0"/>
              </a:rPr>
              <a:t>C++</a:t>
            </a:r>
            <a:r>
              <a:rPr lang="zh-CN" altLang="en-US" sz="1600" b="1">
                <a:solidFill>
                  <a:schemeClr val="bg1"/>
                </a:solidFill>
                <a:latin typeface="Times New Roman" panose="02020603050405020304" pitchFamily="18" charset="0"/>
              </a:rPr>
              <a:t>语言程序设计教程       </a:t>
            </a:r>
          </a:p>
          <a:p>
            <a:pPr>
              <a:spcBef>
                <a:spcPct val="50000"/>
              </a:spcBef>
            </a:pPr>
            <a:endParaRPr lang="zh-CN" altLang="en-US" sz="1600" b="1">
              <a:solidFill>
                <a:schemeClr val="bg1"/>
              </a:solidFill>
              <a:latin typeface="Times New Roman" panose="02020603050405020304" pitchFamily="18" charset="0"/>
            </a:endParaRPr>
          </a:p>
          <a:p>
            <a:pPr>
              <a:spcBef>
                <a:spcPct val="50000"/>
              </a:spcBef>
            </a:pPr>
            <a:r>
              <a:rPr lang="zh-CN" altLang="en-US" sz="1600" b="1">
                <a:solidFill>
                  <a:schemeClr val="bg1"/>
                </a:solidFill>
                <a:latin typeface="Times New Roman" panose="02020603050405020304" pitchFamily="18" charset="0"/>
              </a:rPr>
              <a:t>第</a:t>
            </a:r>
            <a:r>
              <a:rPr lang="en-US" altLang="zh-CN" sz="1600" b="1">
                <a:solidFill>
                  <a:schemeClr val="bg1"/>
                </a:solidFill>
                <a:latin typeface="Times New Roman" panose="02020603050405020304" pitchFamily="18" charset="0"/>
              </a:rPr>
              <a:t>7</a:t>
            </a:r>
            <a:r>
              <a:rPr lang="zh-CN" altLang="en-US" sz="1600" b="1">
                <a:solidFill>
                  <a:schemeClr val="bg1"/>
                </a:solidFill>
                <a:latin typeface="Times New Roman" panose="02020603050405020304" pitchFamily="18" charset="0"/>
              </a:rPr>
              <a:t>章</a:t>
            </a:r>
          </a:p>
          <a:p>
            <a:pPr>
              <a:spcBef>
                <a:spcPct val="50000"/>
              </a:spcBef>
            </a:pPr>
            <a:r>
              <a:rPr lang="zh-CN" altLang="en-US" sz="1600" b="1">
                <a:solidFill>
                  <a:schemeClr val="bg1"/>
                </a:solidFill>
                <a:latin typeface="Times New Roman" panose="02020603050405020304" pitchFamily="18" charset="0"/>
              </a:rPr>
              <a:t>构造数据类型</a:t>
            </a:r>
          </a:p>
        </p:txBody>
      </p:sp>
      <p:sp>
        <p:nvSpPr>
          <p:cNvPr id="153605" name="Rectangle 5"/>
          <p:cNvSpPr>
            <a:spLocks noChangeArrowheads="1"/>
          </p:cNvSpPr>
          <p:nvPr/>
        </p:nvSpPr>
        <p:spPr bwMode="auto">
          <a:xfrm>
            <a:off x="3276600" y="3644900"/>
            <a:ext cx="5659438" cy="2405063"/>
          </a:xfrm>
          <a:prstGeom prst="rect">
            <a:avLst/>
          </a:prstGeom>
          <a:solidFill>
            <a:srgbClr val="CCFFCC"/>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357188" indent="-357188" algn="l">
              <a:defRPr>
                <a:solidFill>
                  <a:schemeClr val="tx1"/>
                </a:solidFill>
                <a:latin typeface="Arial" panose="020B0604020202020204" pitchFamily="34" charset="0"/>
                <a:ea typeface="宋体" panose="02010600030101010101" pitchFamily="2" charset="-122"/>
              </a:defRPr>
            </a:lvl1pPr>
            <a:lvl2pPr marL="536575"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F"/>
              <a:defRPr/>
            </a:pPr>
            <a:r>
              <a:rPr kumimoji="1" lang="zh-CN" altLang="en-US" b="1" dirty="0" smtClean="0">
                <a:solidFill>
                  <a:srgbClr val="FF0000"/>
                </a:solidFill>
                <a:latin typeface="黑体" panose="02010609060101010101" pitchFamily="49" charset="-122"/>
                <a:ea typeface="黑体" panose="02010609060101010101" pitchFamily="49" charset="-122"/>
              </a:rPr>
              <a:t>注意</a:t>
            </a:r>
            <a:r>
              <a:rPr kumimoji="1" lang="en-US" altLang="zh-CN" b="1" dirty="0" smtClean="0">
                <a:solidFill>
                  <a:srgbClr val="FF0000"/>
                </a:solidFill>
                <a:latin typeface="黑体" panose="02010609060101010101" pitchFamily="49" charset="-122"/>
                <a:ea typeface="黑体" panose="02010609060101010101" pitchFamily="49" charset="-122"/>
              </a:rPr>
              <a:t>:</a:t>
            </a:r>
          </a:p>
          <a:p>
            <a:pPr>
              <a:buClr>
                <a:srgbClr val="FF0000"/>
              </a:buClr>
              <a:buFont typeface="Wingdings" panose="05000000000000000000" pitchFamily="2" charset="2"/>
              <a:buChar char="Ø"/>
              <a:defRPr/>
            </a:pPr>
            <a:r>
              <a:rPr lang="zh-CN" altLang="en-US" sz="1800" b="1" dirty="0" smtClean="0">
                <a:solidFill>
                  <a:schemeClr val="accent5">
                    <a:lumMod val="25000"/>
                  </a:schemeClr>
                </a:solidFill>
                <a:latin typeface="宋体" panose="02010600030101010101" pitchFamily="2" charset="-122"/>
              </a:rPr>
              <a:t>在重新定义拷贝构造函数后，默认拷贝构造函数与  默认构造函数就不存在了，如果在此时调用默认构造函数就会出错。</a:t>
            </a:r>
          </a:p>
          <a:p>
            <a:pPr>
              <a:buClr>
                <a:srgbClr val="FF0000"/>
              </a:buClr>
              <a:buFont typeface="Wingdings" panose="05000000000000000000" pitchFamily="2" charset="2"/>
              <a:buChar char="Ø"/>
              <a:defRPr/>
            </a:pPr>
            <a:r>
              <a:rPr lang="zh-CN" altLang="en-US" sz="1800" b="1" dirty="0" smtClean="0">
                <a:solidFill>
                  <a:schemeClr val="accent5">
                    <a:lumMod val="25000"/>
                  </a:schemeClr>
                </a:solidFill>
                <a:latin typeface="宋体" panose="02010600030101010101" pitchFamily="2" charset="-122"/>
              </a:rPr>
              <a:t>在重新定义构造函数后，默认构造函数就不存在了，但默认拷贝构造函数还存   在。</a:t>
            </a:r>
          </a:p>
          <a:p>
            <a:pPr>
              <a:buClr>
                <a:srgbClr val="FF0000"/>
              </a:buClr>
              <a:buFont typeface="Wingdings" panose="05000000000000000000" pitchFamily="2" charset="2"/>
              <a:buChar char="Ø"/>
              <a:defRPr/>
            </a:pPr>
            <a:r>
              <a:rPr lang="zh-CN" altLang="en-US" sz="1800" b="1" dirty="0" smtClean="0">
                <a:solidFill>
                  <a:schemeClr val="accent5">
                    <a:lumMod val="25000"/>
                  </a:schemeClr>
                </a:solidFill>
                <a:latin typeface="宋体" panose="02010600030101010101" pitchFamily="2" charset="-122"/>
              </a:rPr>
              <a:t>在对象进行赋值时，拷贝构造函数不被调用。此时进行的是结构式的拷贝。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p:cTn id="7" dur="1000" fill="hold"/>
                                        <p:tgtEl>
                                          <p:spTgt spid="153605"/>
                                        </p:tgtEl>
                                        <p:attrNameLst>
                                          <p:attrName>ppt_w</p:attrName>
                                        </p:attrNameLst>
                                      </p:cBhvr>
                                      <p:tavLst>
                                        <p:tav tm="0">
                                          <p:val>
                                            <p:fltVal val="0"/>
                                          </p:val>
                                        </p:tav>
                                        <p:tav tm="100000">
                                          <p:val>
                                            <p:strVal val="#ppt_w"/>
                                          </p:val>
                                        </p:tav>
                                      </p:tavLst>
                                    </p:anim>
                                    <p:anim calcmode="lin" valueType="num">
                                      <p:cBhvr>
                                        <p:cTn id="8" dur="1000" fill="hold"/>
                                        <p:tgtEl>
                                          <p:spTgt spid="153605"/>
                                        </p:tgtEl>
                                        <p:attrNameLst>
                                          <p:attrName>ppt_h</p:attrName>
                                        </p:attrNameLst>
                                      </p:cBhvr>
                                      <p:tavLst>
                                        <p:tav tm="0">
                                          <p:val>
                                            <p:fltVal val="0"/>
                                          </p:val>
                                        </p:tav>
                                        <p:tav tm="100000">
                                          <p:val>
                                            <p:strVal val="#ppt_h"/>
                                          </p:val>
                                        </p:tav>
                                      </p:tavLst>
                                    </p:anim>
                                    <p:anim calcmode="lin" valueType="num">
                                      <p:cBhvr>
                                        <p:cTn id="9" dur="1000" fill="hold"/>
                                        <p:tgtEl>
                                          <p:spTgt spid="15360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3605"/>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nimBg="1" autoUpdateAnimBg="0"/>
    </p:bldLst>
  </p:timing>
</p:sld>
</file>

<file path=ppt/theme/theme1.xml><?xml version="1.0" encoding="utf-8"?>
<a:theme xmlns:a="http://schemas.openxmlformats.org/drawingml/2006/main" name="C language">
  <a:themeElements>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C language">
      <a:majorFont>
        <a:latin typeface="Lucida Console"/>
        <a:ea typeface="楷体"/>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00050" marR="0" indent="-400050" algn="l" defTabSz="914400" rtl="0" eaLnBrk="1" fontAlgn="base" latinLnBrk="0" hangingPunct="1">
          <a:lnSpc>
            <a:spcPct val="100000"/>
          </a:lnSpc>
          <a:spcBef>
            <a:spcPct val="0"/>
          </a:spcBef>
          <a:spcAft>
            <a:spcPct val="20000"/>
          </a:spcAft>
          <a:buClr>
            <a:schemeClr val="hlink"/>
          </a:buClr>
          <a:buSzTx/>
          <a:buFont typeface="Wingdings 2" panose="05020102010507070707" pitchFamily="18" charset="2"/>
          <a:buChar char="³"/>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defRPr>
        </a:defPPr>
      </a:lstStyle>
    </a:lnDef>
  </a:objectDefaults>
  <a:extraClrSchemeLst>
    <a:extraClrScheme>
      <a:clrScheme name="C languag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 language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5085</TotalTime>
  <Words>6221</Words>
  <Application>Microsoft Office PowerPoint</Application>
  <PresentationFormat>全屏显示(4:3)</PresentationFormat>
  <Paragraphs>767</Paragraphs>
  <Slides>105</Slides>
  <Notes>13</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4</vt:i4>
      </vt:variant>
      <vt:variant>
        <vt:lpstr>幻灯片标题</vt:lpstr>
      </vt:variant>
      <vt:variant>
        <vt:i4>105</vt:i4>
      </vt:variant>
    </vt:vector>
  </HeadingPairs>
  <TitlesOfParts>
    <vt:vector size="129" baseType="lpstr">
      <vt:lpstr>Arial</vt:lpstr>
      <vt:lpstr>宋体</vt:lpstr>
      <vt:lpstr>Lucida Console</vt:lpstr>
      <vt:lpstr>楷体</vt:lpstr>
      <vt:lpstr>Wingdings</vt:lpstr>
      <vt:lpstr>Wingdings 2</vt:lpstr>
      <vt:lpstr>Arial Black</vt:lpstr>
      <vt:lpstr>Courier New</vt:lpstr>
      <vt:lpstr>Arial Narrow</vt:lpstr>
      <vt:lpstr>黑体</vt:lpstr>
      <vt:lpstr>Times New Roman</vt:lpstr>
      <vt:lpstr>楷体_GB2312</vt:lpstr>
      <vt:lpstr>AGaramond</vt:lpstr>
      <vt:lpstr>Monotype Sorts</vt:lpstr>
      <vt:lpstr>_x0013_Բ</vt:lpstr>
      <vt:lpstr>Consolas</vt:lpstr>
      <vt:lpstr>Tahoma</vt:lpstr>
      <vt:lpstr>微软雅黑</vt:lpstr>
      <vt:lpstr>Verdana</vt:lpstr>
      <vt:lpstr>C language</vt:lpstr>
      <vt:lpstr>Microsoft Word Document</vt:lpstr>
      <vt:lpstr>Microsoft Word 文档</vt:lpstr>
      <vt:lpstr>Microsoft Word 97 - 2003 Document</vt:lpstr>
      <vt:lpstr>Microsoft Word 图片</vt:lpstr>
      <vt:lpstr>PowerPoint 演示文稿</vt:lpstr>
      <vt:lpstr>第九讲 类的深入剖析（I）</vt:lpstr>
      <vt:lpstr>0  关于#include的问题</vt:lpstr>
      <vt:lpstr>PowerPoint 演示文稿</vt:lpstr>
      <vt:lpstr>PowerPoint 演示文稿</vt:lpstr>
      <vt:lpstr>PowerPoint 演示文稿</vt:lpstr>
      <vt:lpstr>PowerPoint 演示文稿</vt:lpstr>
      <vt:lpstr>2. 内联函数</vt:lpstr>
      <vt:lpstr>PowerPoint 演示文稿</vt:lpstr>
      <vt:lpstr>例：</vt:lpstr>
      <vt:lpstr>PowerPoint 演示文稿</vt:lpstr>
      <vt:lpstr>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析构函数的特点：</vt:lpstr>
      <vt:lpstr>何时调用构造函数与析构函数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拷贝构造函数 (Copy constructor)</vt:lpstr>
      <vt:lpstr>拷贝构造函数 (Copy constructor)</vt:lpstr>
      <vt:lpstr>PowerPoint 演示文稿</vt:lpstr>
      <vt:lpstr>浅拷贝与深拷贝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human</cp:lastModifiedBy>
  <cp:revision>408</cp:revision>
  <cp:lastPrinted>1601-01-01T00:00:00Z</cp:lastPrinted>
  <dcterms:created xsi:type="dcterms:W3CDTF">1601-01-01T00:00:00Z</dcterms:created>
  <dcterms:modified xsi:type="dcterms:W3CDTF">2017-11-16T15:51:34Z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