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97"/>
  </p:notesMasterIdLst>
  <p:sldIdLst>
    <p:sldId id="370" r:id="rId2"/>
    <p:sldId id="431" r:id="rId3"/>
    <p:sldId id="432" r:id="rId4"/>
    <p:sldId id="433" r:id="rId5"/>
    <p:sldId id="434" r:id="rId6"/>
    <p:sldId id="435" r:id="rId7"/>
    <p:sldId id="436" r:id="rId8"/>
    <p:sldId id="437" r:id="rId9"/>
    <p:sldId id="499" r:id="rId10"/>
    <p:sldId id="500" r:id="rId11"/>
    <p:sldId id="501" r:id="rId12"/>
    <p:sldId id="502" r:id="rId13"/>
    <p:sldId id="503" r:id="rId14"/>
    <p:sldId id="504" r:id="rId15"/>
    <p:sldId id="505" r:id="rId16"/>
    <p:sldId id="541" r:id="rId17"/>
    <p:sldId id="441" r:id="rId18"/>
    <p:sldId id="442" r:id="rId19"/>
    <p:sldId id="506" r:id="rId20"/>
    <p:sldId id="507" r:id="rId21"/>
    <p:sldId id="508" r:id="rId22"/>
    <p:sldId id="445" r:id="rId23"/>
    <p:sldId id="542" r:id="rId24"/>
    <p:sldId id="543" r:id="rId25"/>
    <p:sldId id="544" r:id="rId26"/>
    <p:sldId id="545" r:id="rId27"/>
    <p:sldId id="446" r:id="rId28"/>
    <p:sldId id="447" r:id="rId29"/>
    <p:sldId id="509" r:id="rId30"/>
    <p:sldId id="510" r:id="rId31"/>
    <p:sldId id="511" r:id="rId32"/>
    <p:sldId id="512" r:id="rId33"/>
    <p:sldId id="513" r:id="rId34"/>
    <p:sldId id="514" r:id="rId35"/>
    <p:sldId id="515" r:id="rId36"/>
    <p:sldId id="516" r:id="rId37"/>
    <p:sldId id="517" r:id="rId38"/>
    <p:sldId id="453" r:id="rId39"/>
    <p:sldId id="454" r:id="rId40"/>
    <p:sldId id="455" r:id="rId41"/>
    <p:sldId id="456" r:id="rId42"/>
    <p:sldId id="457" r:id="rId43"/>
    <p:sldId id="458" r:id="rId44"/>
    <p:sldId id="518" r:id="rId45"/>
    <p:sldId id="519" r:id="rId46"/>
    <p:sldId id="520" r:id="rId47"/>
    <p:sldId id="521" r:id="rId48"/>
    <p:sldId id="461" r:id="rId49"/>
    <p:sldId id="462" r:id="rId50"/>
    <p:sldId id="522" r:id="rId51"/>
    <p:sldId id="523" r:id="rId52"/>
    <p:sldId id="465" r:id="rId53"/>
    <p:sldId id="524" r:id="rId54"/>
    <p:sldId id="525" r:id="rId55"/>
    <p:sldId id="526" r:id="rId56"/>
    <p:sldId id="527" r:id="rId57"/>
    <p:sldId id="528" r:id="rId58"/>
    <p:sldId id="529" r:id="rId59"/>
    <p:sldId id="468" r:id="rId60"/>
    <p:sldId id="549" r:id="rId61"/>
    <p:sldId id="550" r:id="rId62"/>
    <p:sldId id="551" r:id="rId63"/>
    <p:sldId id="470" r:id="rId64"/>
    <p:sldId id="471" r:id="rId65"/>
    <p:sldId id="552" r:id="rId66"/>
    <p:sldId id="472" r:id="rId67"/>
    <p:sldId id="473" r:id="rId68"/>
    <p:sldId id="556" r:id="rId69"/>
    <p:sldId id="557" r:id="rId70"/>
    <p:sldId id="558" r:id="rId71"/>
    <p:sldId id="474" r:id="rId72"/>
    <p:sldId id="475" r:id="rId73"/>
    <p:sldId id="477" r:id="rId74"/>
    <p:sldId id="478" r:id="rId75"/>
    <p:sldId id="479" r:id="rId76"/>
    <p:sldId id="480" r:id="rId77"/>
    <p:sldId id="531" r:id="rId78"/>
    <p:sldId id="532" r:id="rId79"/>
    <p:sldId id="533" r:id="rId80"/>
    <p:sldId id="534" r:id="rId81"/>
    <p:sldId id="535" r:id="rId82"/>
    <p:sldId id="536" r:id="rId83"/>
    <p:sldId id="487" r:id="rId84"/>
    <p:sldId id="548" r:id="rId85"/>
    <p:sldId id="488" r:id="rId86"/>
    <p:sldId id="489" r:id="rId87"/>
    <p:sldId id="490" r:id="rId88"/>
    <p:sldId id="491" r:id="rId89"/>
    <p:sldId id="492" r:id="rId90"/>
    <p:sldId id="493" r:id="rId91"/>
    <p:sldId id="537" r:id="rId92"/>
    <p:sldId id="538" r:id="rId93"/>
    <p:sldId id="539" r:id="rId94"/>
    <p:sldId id="540" r:id="rId95"/>
    <p:sldId id="379" r:id="rId96"/>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996633"/>
    <a:srgbClr val="9900CC"/>
    <a:srgbClr val="FF00FF"/>
    <a:srgbClr val="FF3300"/>
    <a:srgbClr val="FF33CC"/>
    <a:srgbClr val="9933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2" autoAdjust="0"/>
    <p:restoredTop sz="94660"/>
  </p:normalViewPr>
  <p:slideViewPr>
    <p:cSldViewPr>
      <p:cViewPr varScale="1">
        <p:scale>
          <a:sx n="106" d="100"/>
          <a:sy n="106" d="100"/>
        </p:scale>
        <p:origin x="16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fld id="{42A13F3E-C4E6-4818-88DE-27F486980FE4}" type="slidenum">
              <a:rPr lang="en-US" altLang="zh-CN"/>
              <a:pPr>
                <a:defRPr/>
              </a:pPr>
              <a:t>‹#›</a:t>
            </a:fld>
            <a:endParaRPr lang="en-US" altLang="zh-CN"/>
          </a:p>
        </p:txBody>
      </p:sp>
    </p:spTree>
    <p:extLst>
      <p:ext uri="{BB962C8B-B14F-4D97-AF65-F5344CB8AC3E}">
        <p14:creationId xmlns:p14="http://schemas.microsoft.com/office/powerpoint/2010/main" val="3974347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3A3EABE-3CB5-472F-9347-FADAAF30CF04}" type="slidenum">
              <a:rPr lang="en-US" altLang="zh-CN" sz="1200"/>
              <a:pPr>
                <a:spcAft>
                  <a:spcPct val="0"/>
                </a:spcAft>
                <a:buClrTx/>
                <a:buFontTx/>
                <a:buNone/>
              </a:pPr>
              <a:t>4</a:t>
            </a:fld>
            <a:endParaRPr lang="en-US" altLang="zh-CN" sz="1200"/>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n-US" altLang="zh-CN" b="1" smtClean="0"/>
              <a:t>Codes translated into machine language by a program called the “assembler”.</a:t>
            </a:r>
          </a:p>
        </p:txBody>
      </p:sp>
    </p:spTree>
    <p:extLst>
      <p:ext uri="{BB962C8B-B14F-4D97-AF65-F5344CB8AC3E}">
        <p14:creationId xmlns:p14="http://schemas.microsoft.com/office/powerpoint/2010/main" val="256431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2A13F3E-C4E6-4818-88DE-27F486980FE4}" type="slidenum">
              <a:rPr lang="en-US" altLang="zh-CN" smtClean="0"/>
              <a:pPr>
                <a:defRPr/>
              </a:pPr>
              <a:t>12</a:t>
            </a:fld>
            <a:endParaRPr lang="en-US" altLang="zh-CN"/>
          </a:p>
        </p:txBody>
      </p:sp>
    </p:spTree>
    <p:extLst>
      <p:ext uri="{BB962C8B-B14F-4D97-AF65-F5344CB8AC3E}">
        <p14:creationId xmlns:p14="http://schemas.microsoft.com/office/powerpoint/2010/main" val="4029375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en-US" altLang="zh-CN" sz="3600" b="1">
                <a:solidFill>
                  <a:schemeClr val="bg1"/>
                </a:solidFill>
                <a:latin typeface="Courier New" panose="02070309020205020404" pitchFamily="49" charset="0"/>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Tree>
    <p:extLst>
      <p:ext uri="{BB962C8B-B14F-4D97-AF65-F5344CB8AC3E}">
        <p14:creationId xmlns:p14="http://schemas.microsoft.com/office/powerpoint/2010/main" val="2414549661"/>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33CBF912-232E-4700-A4D2-7B0B71AEA7FA}" type="slidenum">
              <a:rPr lang="en-US" altLang="zh-CN"/>
              <a:pPr>
                <a:defRPr/>
              </a:pPr>
              <a:t>‹#›</a:t>
            </a:fld>
            <a:endParaRPr lang="en-US" altLang="zh-CN"/>
          </a:p>
        </p:txBody>
      </p:sp>
    </p:spTree>
    <p:extLst>
      <p:ext uri="{BB962C8B-B14F-4D97-AF65-F5344CB8AC3E}">
        <p14:creationId xmlns:p14="http://schemas.microsoft.com/office/powerpoint/2010/main" val="2444780204"/>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A926016A-D28E-493A-978B-82BDB7EC764F}" type="slidenum">
              <a:rPr lang="en-US" altLang="zh-CN"/>
              <a:pPr>
                <a:defRPr/>
              </a:pPr>
              <a:t>‹#›</a:t>
            </a:fld>
            <a:endParaRPr lang="en-US" altLang="zh-CN"/>
          </a:p>
        </p:txBody>
      </p:sp>
    </p:spTree>
    <p:extLst>
      <p:ext uri="{BB962C8B-B14F-4D97-AF65-F5344CB8AC3E}">
        <p14:creationId xmlns:p14="http://schemas.microsoft.com/office/powerpoint/2010/main" val="4011535475"/>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F63C8148-0CC5-439A-9029-A36CF1B38B99}" type="slidenum">
              <a:rPr lang="en-US" altLang="zh-CN"/>
              <a:pPr>
                <a:defRPr/>
              </a:pPr>
              <a:t>‹#›</a:t>
            </a:fld>
            <a:endParaRPr lang="en-US" altLang="zh-CN"/>
          </a:p>
        </p:txBody>
      </p:sp>
    </p:spTree>
    <p:extLst>
      <p:ext uri="{BB962C8B-B14F-4D97-AF65-F5344CB8AC3E}">
        <p14:creationId xmlns:p14="http://schemas.microsoft.com/office/powerpoint/2010/main" val="1236615746"/>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24DF2888-D796-4E5B-8838-B1B54EE33F12}" type="slidenum">
              <a:rPr lang="en-US" altLang="zh-CN"/>
              <a:pPr>
                <a:defRPr/>
              </a:pPr>
              <a:t>‹#›</a:t>
            </a:fld>
            <a:endParaRPr lang="en-US" altLang="zh-CN"/>
          </a:p>
        </p:txBody>
      </p:sp>
    </p:spTree>
    <p:extLst>
      <p:ext uri="{BB962C8B-B14F-4D97-AF65-F5344CB8AC3E}">
        <p14:creationId xmlns:p14="http://schemas.microsoft.com/office/powerpoint/2010/main" val="3855657575"/>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DFE36C16-E171-4624-91D1-0AA9740947F5}" type="slidenum">
              <a:rPr lang="en-US" altLang="zh-CN"/>
              <a:pPr>
                <a:defRPr/>
              </a:pPr>
              <a:t>‹#›</a:t>
            </a:fld>
            <a:endParaRPr lang="en-US" altLang="zh-CN"/>
          </a:p>
        </p:txBody>
      </p:sp>
    </p:spTree>
    <p:extLst>
      <p:ext uri="{BB962C8B-B14F-4D97-AF65-F5344CB8AC3E}">
        <p14:creationId xmlns:p14="http://schemas.microsoft.com/office/powerpoint/2010/main" val="4186193988"/>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EE7237A7-283A-45FB-B95A-682BFF5B814A}" type="slidenum">
              <a:rPr lang="en-US" altLang="zh-CN"/>
              <a:pPr>
                <a:defRPr/>
              </a:pPr>
              <a:t>‹#›</a:t>
            </a:fld>
            <a:endParaRPr lang="en-US" altLang="zh-CN"/>
          </a:p>
        </p:txBody>
      </p:sp>
    </p:spTree>
    <p:extLst>
      <p:ext uri="{BB962C8B-B14F-4D97-AF65-F5344CB8AC3E}">
        <p14:creationId xmlns:p14="http://schemas.microsoft.com/office/powerpoint/2010/main" val="2649099511"/>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D3D45AB7-BA2E-4CA5-9318-24C506FCC04E}" type="slidenum">
              <a:rPr lang="en-US" altLang="zh-CN"/>
              <a:pPr>
                <a:defRPr/>
              </a:pPr>
              <a:t>‹#›</a:t>
            </a:fld>
            <a:endParaRPr lang="en-US" altLang="zh-CN"/>
          </a:p>
        </p:txBody>
      </p:sp>
    </p:spTree>
    <p:extLst>
      <p:ext uri="{BB962C8B-B14F-4D97-AF65-F5344CB8AC3E}">
        <p14:creationId xmlns:p14="http://schemas.microsoft.com/office/powerpoint/2010/main" val="99467858"/>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49B1C813-8825-421B-9C70-1FB2BC1300C1}" type="slidenum">
              <a:rPr lang="en-US" altLang="zh-CN"/>
              <a:pPr>
                <a:defRPr/>
              </a:pPr>
              <a:t>‹#›</a:t>
            </a:fld>
            <a:endParaRPr lang="en-US" altLang="zh-CN"/>
          </a:p>
        </p:txBody>
      </p:sp>
    </p:spTree>
    <p:extLst>
      <p:ext uri="{BB962C8B-B14F-4D97-AF65-F5344CB8AC3E}">
        <p14:creationId xmlns:p14="http://schemas.microsoft.com/office/powerpoint/2010/main" val="62372667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6EDDE305-33E1-4886-8673-624E0155169F}" type="slidenum">
              <a:rPr lang="en-US" altLang="zh-CN"/>
              <a:pPr>
                <a:defRPr/>
              </a:pPr>
              <a:t>‹#›</a:t>
            </a:fld>
            <a:endParaRPr lang="en-US" altLang="zh-CN"/>
          </a:p>
        </p:txBody>
      </p:sp>
    </p:spTree>
    <p:extLst>
      <p:ext uri="{BB962C8B-B14F-4D97-AF65-F5344CB8AC3E}">
        <p14:creationId xmlns:p14="http://schemas.microsoft.com/office/powerpoint/2010/main" val="1203334758"/>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65C19F1F-182E-45F4-9A48-734412C3715E}" type="slidenum">
              <a:rPr lang="en-US" altLang="zh-CN"/>
              <a:pPr>
                <a:defRPr/>
              </a:pPr>
              <a:t>‹#›</a:t>
            </a:fld>
            <a:endParaRPr lang="en-US" altLang="zh-CN"/>
          </a:p>
        </p:txBody>
      </p:sp>
    </p:spTree>
    <p:extLst>
      <p:ext uri="{BB962C8B-B14F-4D97-AF65-F5344CB8AC3E}">
        <p14:creationId xmlns:p14="http://schemas.microsoft.com/office/powerpoint/2010/main" val="3305739635"/>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0038318A-51BB-440A-ACE6-442E226869D1}" type="slidenum">
              <a:rPr lang="en-US" altLang="zh-CN"/>
              <a:pPr>
                <a:defRPr/>
              </a:pPr>
              <a:t>‹#›</a:t>
            </a:fld>
            <a:endParaRPr lang="en-US" altLang="zh-CN"/>
          </a:p>
        </p:txBody>
      </p:sp>
    </p:spTree>
    <p:extLst>
      <p:ext uri="{BB962C8B-B14F-4D97-AF65-F5344CB8AC3E}">
        <p14:creationId xmlns:p14="http://schemas.microsoft.com/office/powerpoint/2010/main" val="189656286"/>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en-US" altLang="en-US" smtClean="0"/>
              <a:t>good1</a:t>
            </a:r>
          </a:p>
          <a:p>
            <a:pPr lvl="1"/>
            <a:r>
              <a:rPr lang="en-US" altLang="en-US" smtClean="0"/>
              <a:t>Second level</a:t>
            </a:r>
            <a:br>
              <a:rPr lang="en-US" altLang="en-US" smtClean="0"/>
            </a:br>
            <a:r>
              <a:rPr lang="en-US" altLang="en-US" smtClean="0"/>
              <a:t>good2</a:t>
            </a:r>
          </a:p>
          <a:p>
            <a:pPr lvl="2"/>
            <a:r>
              <a:rPr lang="en-US" altLang="en-US" smtClean="0"/>
              <a:t>Third level</a:t>
            </a:r>
            <a:br>
              <a:rPr lang="en-US" altLang="en-US" smtClean="0"/>
            </a:b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en-US" sz="1400">
                <a:solidFill>
                  <a:schemeClr val="bg1"/>
                </a:solidFill>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
        <p:nvSpPr>
          <p:cNvPr id="221196" name="Rectangle 12"/>
          <p:cNvSpPr>
            <a:spLocks noGrp="1" noChangeArrowheads="1"/>
          </p:cNvSpPr>
          <p:nvPr>
            <p:ph type="sldNum" sz="quarter" idx="4"/>
          </p:nvPr>
        </p:nvSpPr>
        <p:spPr bwMode="gray">
          <a:xfrm>
            <a:off x="4343400" y="6584950"/>
            <a:ext cx="38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lvl1pPr>
          </a:lstStyle>
          <a:p>
            <a:pPr>
              <a:defRPr/>
            </a:pPr>
            <a:fld id="{2643FEB0-80B0-4361-B6FB-547AE02D29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6"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mn-ea"/>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mn-ea"/>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3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32.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34.emf"/><Relationship Id="rId5" Type="http://schemas.openxmlformats.org/officeDocument/2006/relationships/oleObject" Target="../embeddings/oleObject28.bin"/><Relationship Id="rId4" Type="http://schemas.openxmlformats.org/officeDocument/2006/relationships/image" Target="../media/image3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35.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3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37.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3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39.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40.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41.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43.emf"/><Relationship Id="rId5" Type="http://schemas.openxmlformats.org/officeDocument/2006/relationships/oleObject" Target="../embeddings/oleObject37.bin"/><Relationship Id="rId4" Type="http://schemas.openxmlformats.org/officeDocument/2006/relationships/image" Target="../media/image42.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44.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45.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46.emf"/></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47.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4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49.emf"/></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55.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56.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57.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58.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black">
          <a:xfrm>
            <a:off x="5105400" y="1844675"/>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sz="3600" b="1">
                <a:solidFill>
                  <a:srgbClr val="051AB3"/>
                </a:solidFill>
              </a:rPr>
              <a:t>Lecture 7: </a:t>
            </a:r>
            <a:br>
              <a:rPr lang="en-US" altLang="zh-CN" sz="3600" b="1">
                <a:solidFill>
                  <a:srgbClr val="051AB3"/>
                </a:solidFill>
              </a:rPr>
            </a:br>
            <a:r>
              <a:rPr lang="zh-CN" altLang="en-US" sz="3600" b="1">
                <a:solidFill>
                  <a:srgbClr val="051AB3"/>
                </a:solidFill>
              </a:rPr>
              <a:t>类的深入剖析</a:t>
            </a:r>
            <a:r>
              <a:rPr lang="en-US" altLang="zh-CN" sz="3600" b="1">
                <a:solidFill>
                  <a:srgbClr val="051AB3"/>
                </a:solidFill>
              </a:rPr>
              <a:t>(2)</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3B2CA4F-B0DB-47B3-9BEE-8C7D4EAEA853}" type="slidenum">
              <a:rPr lang="en-US" altLang="zh-CN" sz="1200"/>
              <a:pPr>
                <a:spcAft>
                  <a:spcPct val="0"/>
                </a:spcAft>
                <a:buClrTx/>
                <a:buFontTx/>
                <a:buNone/>
              </a:pPr>
              <a:t>10</a:t>
            </a:fld>
            <a:endParaRPr lang="en-US" altLang="zh-CN" sz="1200"/>
          </a:p>
        </p:txBody>
      </p:sp>
      <p:graphicFrame>
        <p:nvGraphicFramePr>
          <p:cNvPr id="14339" name="Object 4"/>
          <p:cNvGraphicFramePr>
            <a:graphicFrameLocks noChangeAspect="1"/>
          </p:cNvGraphicFramePr>
          <p:nvPr/>
        </p:nvGraphicFramePr>
        <p:xfrm>
          <a:off x="0" y="0"/>
          <a:ext cx="7029450" cy="2674938"/>
        </p:xfrm>
        <a:graphic>
          <a:graphicData uri="http://schemas.openxmlformats.org/presentationml/2006/ole">
            <mc:AlternateContent xmlns:mc="http://schemas.openxmlformats.org/markup-compatibility/2006">
              <mc:Choice xmlns:v="urn:schemas-microsoft-com:vml" Requires="v">
                <p:oleObj spid="_x0000_s14341" name="文档" r:id="rId3" imgW="7068043" imgH="2693653" progId="Word.Document.8">
                  <p:embed/>
                </p:oleObj>
              </mc:Choice>
              <mc:Fallback>
                <p:oleObj name="文档" r:id="rId3" imgW="7068043" imgH="269365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9450" cy="267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6E242E1-5AC1-4672-9DA7-0845B448A31F}" type="slidenum">
              <a:rPr lang="en-US" altLang="zh-CN" sz="1200">
                <a:latin typeface="微软雅黑" panose="020B0503020204020204" pitchFamily="34" charset="-122"/>
                <a:ea typeface="微软雅黑" panose="020B0503020204020204" pitchFamily="34" charset="-122"/>
              </a:rPr>
              <a:pPr>
                <a:spcAft>
                  <a:spcPct val="0"/>
                </a:spcAft>
                <a:buClrTx/>
                <a:buFontTx/>
                <a:buNone/>
              </a:pPr>
              <a:t>11</a:t>
            </a:fld>
            <a:endParaRPr lang="en-US" altLang="zh-CN" sz="1200">
              <a:latin typeface="微软雅黑" panose="020B0503020204020204" pitchFamily="34" charset="-122"/>
              <a:ea typeface="微软雅黑" panose="020B0503020204020204" pitchFamily="34" charset="-122"/>
            </a:endParaRPr>
          </a:p>
        </p:txBody>
      </p:sp>
      <p:graphicFrame>
        <p:nvGraphicFramePr>
          <p:cNvPr id="15363" name="Object 4"/>
          <p:cNvGraphicFramePr>
            <a:graphicFrameLocks noChangeAspect="1"/>
          </p:cNvGraphicFramePr>
          <p:nvPr>
            <p:extLst>
              <p:ext uri="{D42A27DB-BD31-4B8C-83A1-F6EECF244321}">
                <p14:modId xmlns:p14="http://schemas.microsoft.com/office/powerpoint/2010/main" val="141654298"/>
              </p:ext>
            </p:extLst>
          </p:nvPr>
        </p:nvGraphicFramePr>
        <p:xfrm>
          <a:off x="0" y="0"/>
          <a:ext cx="7056438" cy="6122988"/>
        </p:xfrm>
        <a:graphic>
          <a:graphicData uri="http://schemas.openxmlformats.org/presentationml/2006/ole">
            <mc:AlternateContent xmlns:mc="http://schemas.openxmlformats.org/markup-compatibility/2006">
              <mc:Choice xmlns:v="urn:schemas-microsoft-com:vml" Requires="v">
                <p:oleObj spid="_x0000_s15366" name="文档" r:id="rId3" imgW="7085758" imgH="6144276" progId="Word.Document.8">
                  <p:embed/>
                </p:oleObj>
              </mc:Choice>
              <mc:Fallback>
                <p:oleObj name="文档" r:id="rId3" imgW="7085758" imgH="614427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12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AutoShape 5"/>
          <p:cNvSpPr>
            <a:spLocks noChangeArrowheads="1"/>
          </p:cNvSpPr>
          <p:nvPr/>
        </p:nvSpPr>
        <p:spPr bwMode="black">
          <a:xfrm>
            <a:off x="4495800" y="3124200"/>
            <a:ext cx="2133600" cy="685800"/>
          </a:xfrm>
          <a:prstGeom prst="wedgeRectCallout">
            <a:avLst>
              <a:gd name="adj1" fmla="val -103648"/>
              <a:gd name="adj2" fmla="val 42361"/>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zh-CN" altLang="en-US" sz="1600">
                <a:latin typeface="微软雅黑" panose="020B0503020204020204" pitchFamily="34" charset="-122"/>
                <a:ea typeface="微软雅黑" panose="020B0503020204020204" pitchFamily="34" charset="-122"/>
              </a:rPr>
              <a:t>构造函数调用一般函</a:t>
            </a:r>
          </a:p>
          <a:p>
            <a:pPr eaLnBrk="1" hangingPunct="1">
              <a:buFont typeface="Wingdings 2" panose="05020102010507070707" pitchFamily="18" charset="2"/>
              <a:buNone/>
            </a:pPr>
            <a:r>
              <a:rPr lang="zh-CN" altLang="en-US" sz="1600">
                <a:latin typeface="微软雅黑" panose="020B0503020204020204" pitchFamily="34" charset="-122"/>
                <a:ea typeface="微软雅黑" panose="020B0503020204020204" pitchFamily="34" charset="-122"/>
              </a:rPr>
              <a:t>数完成，没有重新写</a:t>
            </a:r>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xfrm>
            <a:off x="4572000" y="6613525"/>
            <a:ext cx="381000" cy="244475"/>
          </a:xfrm>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4280E5E-AC8F-4543-9D3F-1234E628267B}" type="slidenum">
              <a:rPr lang="en-US" altLang="zh-CN" sz="1200"/>
              <a:pPr>
                <a:spcAft>
                  <a:spcPct val="0"/>
                </a:spcAft>
                <a:buClrTx/>
                <a:buFontTx/>
                <a:buNone/>
              </a:pPr>
              <a:t>12</a:t>
            </a:fld>
            <a:endParaRPr lang="en-US" altLang="zh-CN" sz="1200"/>
          </a:p>
        </p:txBody>
      </p:sp>
      <p:graphicFrame>
        <p:nvGraphicFramePr>
          <p:cNvPr id="16387" name="Object 4"/>
          <p:cNvGraphicFramePr>
            <a:graphicFrameLocks noChangeAspect="1"/>
          </p:cNvGraphicFramePr>
          <p:nvPr>
            <p:extLst>
              <p:ext uri="{D42A27DB-BD31-4B8C-83A1-F6EECF244321}">
                <p14:modId xmlns:p14="http://schemas.microsoft.com/office/powerpoint/2010/main" val="966155497"/>
              </p:ext>
            </p:extLst>
          </p:nvPr>
        </p:nvGraphicFramePr>
        <p:xfrm>
          <a:off x="304800" y="609600"/>
          <a:ext cx="7056438" cy="5662613"/>
        </p:xfrm>
        <a:graphic>
          <a:graphicData uri="http://schemas.openxmlformats.org/presentationml/2006/ole">
            <mc:AlternateContent xmlns:mc="http://schemas.openxmlformats.org/markup-compatibility/2006">
              <mc:Choice xmlns:v="urn:schemas-microsoft-com:vml" Requires="v">
                <p:oleObj spid="_x0000_s16392" name="文档" r:id="rId4" imgW="7089269" imgH="5699047" progId="Word.Document.8">
                  <p:embed/>
                </p:oleObj>
              </mc:Choice>
              <mc:Fallback>
                <p:oleObj name="文档" r:id="rId4" imgW="7089269" imgH="569904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609600"/>
                        <a:ext cx="7056438" cy="566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4117" name="Group 5"/>
          <p:cNvGrpSpPr>
            <a:grpSpLocks/>
          </p:cNvGrpSpPr>
          <p:nvPr/>
        </p:nvGrpSpPr>
        <p:grpSpPr bwMode="auto">
          <a:xfrm>
            <a:off x="2590800" y="4495800"/>
            <a:ext cx="3962400" cy="685800"/>
            <a:chOff x="1920" y="2544"/>
            <a:chExt cx="3504" cy="528"/>
          </a:xfrm>
        </p:grpSpPr>
        <p:sp>
          <p:nvSpPr>
            <p:cNvPr id="16389" name="Text Box 6"/>
            <p:cNvSpPr txBox="1">
              <a:spLocks noChangeArrowheads="1"/>
            </p:cNvSpPr>
            <p:nvPr/>
          </p:nvSpPr>
          <p:spPr bwMode="auto">
            <a:xfrm>
              <a:off x="3168" y="2544"/>
              <a:ext cx="2256" cy="45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const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在函数原型与函数实现中都需要得到体现</a:t>
              </a:r>
              <a:r>
                <a:rPr lang="zh-CN" altLang="en-US" sz="1600">
                  <a:solidFill>
                    <a:srgbClr val="275AFF"/>
                  </a:solidFill>
                  <a:latin typeface="微软雅黑" panose="020B0503020204020204" pitchFamily="34" charset="-122"/>
                  <a:ea typeface="微软雅黑" panose="020B0503020204020204" pitchFamily="34" charset="-122"/>
                  <a:cs typeface="AGaramond" pitchFamily="18" charset="0"/>
                </a:rPr>
                <a:t> </a:t>
              </a:r>
            </a:p>
          </p:txBody>
        </p:sp>
        <p:sp>
          <p:nvSpPr>
            <p:cNvPr id="16390" name="Line 7"/>
            <p:cNvSpPr>
              <a:spLocks noChangeShapeType="1"/>
            </p:cNvSpPr>
            <p:nvPr/>
          </p:nvSpPr>
          <p:spPr bwMode="auto">
            <a:xfrm flipH="1">
              <a:off x="1920" y="2666"/>
              <a:ext cx="1248" cy="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4117"/>
                                        </p:tgtEl>
                                        <p:attrNameLst>
                                          <p:attrName>style.visibility</p:attrName>
                                        </p:attrNameLst>
                                      </p:cBhvr>
                                      <p:to>
                                        <p:strVal val="visible"/>
                                      </p:to>
                                    </p:set>
                                  </p:childTnLst>
                                  <p:subTnLst>
                                    <p:set>
                                      <p:cBhvr override="childStyle">
                                        <p:cTn dur="1" fill="hold" display="0" masterRel="nextClick" afterEffect="1"/>
                                        <p:tgtEl>
                                          <p:spTgt spid="4741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FB43895-4D65-4566-875D-2182166A2376}" type="slidenum">
              <a:rPr lang="en-US" altLang="zh-CN" sz="1200"/>
              <a:pPr>
                <a:spcAft>
                  <a:spcPct val="0"/>
                </a:spcAft>
                <a:buClrTx/>
                <a:buFontTx/>
                <a:buNone/>
              </a:pPr>
              <a:t>13</a:t>
            </a:fld>
            <a:endParaRPr lang="en-US" altLang="zh-CN" sz="1200"/>
          </a:p>
        </p:txBody>
      </p:sp>
      <p:graphicFrame>
        <p:nvGraphicFramePr>
          <p:cNvPr id="17411" name="Object 4"/>
          <p:cNvGraphicFramePr>
            <a:graphicFrameLocks noChangeAspect="1"/>
          </p:cNvGraphicFramePr>
          <p:nvPr>
            <p:extLst>
              <p:ext uri="{D42A27DB-BD31-4B8C-83A1-F6EECF244321}">
                <p14:modId xmlns:p14="http://schemas.microsoft.com/office/powerpoint/2010/main" val="1774006085"/>
              </p:ext>
            </p:extLst>
          </p:nvPr>
        </p:nvGraphicFramePr>
        <p:xfrm>
          <a:off x="685800" y="486545"/>
          <a:ext cx="6950075" cy="6251575"/>
        </p:xfrm>
        <a:graphic>
          <a:graphicData uri="http://schemas.openxmlformats.org/presentationml/2006/ole">
            <mc:AlternateContent xmlns:mc="http://schemas.openxmlformats.org/markup-compatibility/2006">
              <mc:Choice xmlns:v="urn:schemas-microsoft-com:vml" Requires="v">
                <p:oleObj spid="_x0000_s17413" name="文档" r:id="rId3" imgW="7061145" imgH="6365832" progId="Word.Document.8">
                  <p:embed/>
                </p:oleObj>
              </mc:Choice>
              <mc:Fallback>
                <p:oleObj name="文档" r:id="rId3" imgW="7061145" imgH="636583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86545"/>
                        <a:ext cx="6950075" cy="625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F66FE9E-DA63-4EB3-9995-086D526B0306}" type="slidenum">
              <a:rPr lang="en-US" altLang="zh-CN" sz="1200"/>
              <a:pPr>
                <a:spcAft>
                  <a:spcPct val="0"/>
                </a:spcAft>
                <a:buClrTx/>
                <a:buFontTx/>
                <a:buNone/>
              </a:pPr>
              <a:t>14</a:t>
            </a:fld>
            <a:endParaRPr lang="en-US" altLang="zh-CN" sz="1200"/>
          </a:p>
        </p:txBody>
      </p:sp>
      <p:graphicFrame>
        <p:nvGraphicFramePr>
          <p:cNvPr id="18435" name="Object 4"/>
          <p:cNvGraphicFramePr>
            <a:graphicFrameLocks noChangeAspect="1"/>
          </p:cNvGraphicFramePr>
          <p:nvPr>
            <p:extLst>
              <p:ext uri="{D42A27DB-BD31-4B8C-83A1-F6EECF244321}">
                <p14:modId xmlns:p14="http://schemas.microsoft.com/office/powerpoint/2010/main" val="1625989392"/>
              </p:ext>
            </p:extLst>
          </p:nvPr>
        </p:nvGraphicFramePr>
        <p:xfrm>
          <a:off x="152400" y="685800"/>
          <a:ext cx="6918325" cy="5116513"/>
        </p:xfrm>
        <a:graphic>
          <a:graphicData uri="http://schemas.openxmlformats.org/presentationml/2006/ole">
            <mc:AlternateContent xmlns:mc="http://schemas.openxmlformats.org/markup-compatibility/2006">
              <mc:Choice xmlns:v="urn:schemas-microsoft-com:vml" Requires="v">
                <p:oleObj spid="_x0000_s18440" name="文档" r:id="rId3" imgW="7089269" imgH="5239010" progId="Word.Document.8">
                  <p:embed/>
                </p:oleObj>
              </mc:Choice>
              <mc:Fallback>
                <p:oleObj name="文档" r:id="rId3" imgW="7089269" imgH="523901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85800"/>
                        <a:ext cx="6918325" cy="511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65" name="Text Box 5"/>
          <p:cNvSpPr txBox="1">
            <a:spLocks noChangeArrowheads="1"/>
          </p:cNvSpPr>
          <p:nvPr/>
        </p:nvSpPr>
        <p:spPr bwMode="auto">
          <a:xfrm>
            <a:off x="5486400" y="3810000"/>
            <a:ext cx="3657600" cy="5847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Cannot invoke non-</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member functions on a </a:t>
            </a:r>
            <a:r>
              <a:rPr lang="en-US" altLang="zh-CN" sz="1600" b="1">
                <a:latin typeface="微软雅黑" panose="020B0503020204020204" pitchFamily="34" charset="-122"/>
                <a:ea typeface="微软雅黑" panose="020B0503020204020204" pitchFamily="34" charset="-122"/>
                <a:cs typeface="AGaramond" pitchFamily="18" charset="0"/>
              </a:rPr>
              <a:t>const</a:t>
            </a:r>
            <a:r>
              <a:rPr lang="en-US" altLang="zh-CN" sz="1600">
                <a:latin typeface="微软雅黑" panose="020B0503020204020204" pitchFamily="34" charset="-122"/>
                <a:ea typeface="微软雅黑" panose="020B0503020204020204" pitchFamily="34" charset="-122"/>
                <a:cs typeface="AGaramond" pitchFamily="18" charset="0"/>
              </a:rPr>
              <a:t>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object</a:t>
            </a:r>
          </a:p>
        </p:txBody>
      </p:sp>
      <p:sp>
        <p:nvSpPr>
          <p:cNvPr id="476166" name="Line 6"/>
          <p:cNvSpPr>
            <a:spLocks noChangeShapeType="1"/>
          </p:cNvSpPr>
          <p:nvPr/>
        </p:nvSpPr>
        <p:spPr bwMode="auto">
          <a:xfrm flipH="1" flipV="1">
            <a:off x="4267200" y="35814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476167" name="Line 7"/>
          <p:cNvSpPr>
            <a:spLocks noChangeShapeType="1"/>
          </p:cNvSpPr>
          <p:nvPr/>
        </p:nvSpPr>
        <p:spPr bwMode="auto">
          <a:xfrm flipH="1">
            <a:off x="4419600" y="4191000"/>
            <a:ext cx="1066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65"/>
                                        </p:tgtEl>
                                        <p:attrNameLst>
                                          <p:attrName>style.visibility</p:attrName>
                                        </p:attrNameLst>
                                      </p:cBhvr>
                                      <p:to>
                                        <p:strVal val="visible"/>
                                      </p:to>
                                    </p:set>
                                  </p:childTnLst>
                                  <p:subTnLst>
                                    <p:set>
                                      <p:cBhvr override="childStyle">
                                        <p:cTn dur="1" fill="hold" display="0" masterRel="nextClick" afterEffect="1"/>
                                        <p:tgtEl>
                                          <p:spTgt spid="47616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6166"/>
                                        </p:tgtEl>
                                        <p:attrNameLst>
                                          <p:attrName>style.visibility</p:attrName>
                                        </p:attrNameLst>
                                      </p:cBhvr>
                                      <p:to>
                                        <p:strVal val="visible"/>
                                      </p:to>
                                    </p:set>
                                  </p:childTnLst>
                                  <p:subTnLst>
                                    <p:set>
                                      <p:cBhvr override="childStyle">
                                        <p:cTn dur="1" fill="hold" display="0" masterRel="nextClick" afterEffect="1"/>
                                        <p:tgtEl>
                                          <p:spTgt spid="47616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76167"/>
                                        </p:tgtEl>
                                        <p:attrNameLst>
                                          <p:attrName>style.visibility</p:attrName>
                                        </p:attrNameLst>
                                      </p:cBhvr>
                                      <p:to>
                                        <p:strVal val="visible"/>
                                      </p:to>
                                    </p:set>
                                  </p:childTnLst>
                                  <p:subTnLst>
                                    <p:set>
                                      <p:cBhvr override="childStyle">
                                        <p:cTn dur="1" fill="hold" display="0" masterRel="nextClick" afterEffect="1"/>
                                        <p:tgtEl>
                                          <p:spTgt spid="4761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5" grpId="0" animBg="1"/>
      <p:bldP spid="476166" grpId="0" animBg="1"/>
      <p:bldP spid="4761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0C1097B-771D-4BE6-A841-832D31E034DA}" type="slidenum">
              <a:rPr lang="en-US" altLang="zh-CN" sz="1200"/>
              <a:pPr>
                <a:spcAft>
                  <a:spcPct val="0"/>
                </a:spcAft>
                <a:buClrTx/>
                <a:buFontTx/>
                <a:buNone/>
              </a:pPr>
              <a:t>15</a:t>
            </a:fld>
            <a:endParaRPr lang="en-US" altLang="zh-CN" sz="1200"/>
          </a:p>
        </p:txBody>
      </p:sp>
      <p:graphicFrame>
        <p:nvGraphicFramePr>
          <p:cNvPr id="19459" name="Object 4"/>
          <p:cNvGraphicFramePr>
            <a:graphicFrameLocks noChangeAspect="1"/>
          </p:cNvGraphicFramePr>
          <p:nvPr>
            <p:extLst>
              <p:ext uri="{D42A27DB-BD31-4B8C-83A1-F6EECF244321}">
                <p14:modId xmlns:p14="http://schemas.microsoft.com/office/powerpoint/2010/main" val="2016839383"/>
              </p:ext>
            </p:extLst>
          </p:nvPr>
        </p:nvGraphicFramePr>
        <p:xfrm>
          <a:off x="381000" y="685800"/>
          <a:ext cx="7075488" cy="4862513"/>
        </p:xfrm>
        <a:graphic>
          <a:graphicData uri="http://schemas.openxmlformats.org/presentationml/2006/ole">
            <mc:AlternateContent xmlns:mc="http://schemas.openxmlformats.org/markup-compatibility/2006">
              <mc:Choice xmlns:v="urn:schemas-microsoft-com:vml" Requires="v">
                <p:oleObj spid="_x0000_s19461" name="Document" r:id="rId3" imgW="7078146" imgH="4867394" progId="Word.Document.8">
                  <p:embed/>
                </p:oleObj>
              </mc:Choice>
              <mc:Fallback>
                <p:oleObj name="Document" r:id="rId3" imgW="7078146" imgH="486739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7075488" cy="486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7040E0D-E8ED-4DB9-9542-91594A7A2445}" type="slidenum">
              <a:rPr lang="en-US" altLang="zh-CN" sz="1200"/>
              <a:pPr>
                <a:spcAft>
                  <a:spcPct val="0"/>
                </a:spcAft>
                <a:buClrTx/>
                <a:buFontTx/>
                <a:buNone/>
              </a:pPr>
              <a:t>16</a:t>
            </a:fld>
            <a:endParaRPr lang="en-US" altLang="zh-CN" sz="1200"/>
          </a:p>
        </p:txBody>
      </p:sp>
      <p:sp>
        <p:nvSpPr>
          <p:cNvPr id="20483" name="Rectangle 2"/>
          <p:cNvSpPr>
            <a:spLocks noGrp="1" noChangeArrowheads="1"/>
          </p:cNvSpPr>
          <p:nvPr>
            <p:ph type="title"/>
          </p:nvPr>
        </p:nvSpPr>
        <p:spPr/>
        <p:txBody>
          <a:bodyPr/>
          <a:lstStyle/>
          <a:p>
            <a:pPr eaLnBrk="1" hangingPunct="1"/>
            <a:r>
              <a:rPr lang="zh-CN" altLang="en-US" smtClean="0"/>
              <a:t>问题：</a:t>
            </a:r>
          </a:p>
        </p:txBody>
      </p:sp>
      <p:sp>
        <p:nvSpPr>
          <p:cNvPr id="20484" name="Rectangle 3"/>
          <p:cNvSpPr>
            <a:spLocks noGrp="1" noChangeArrowheads="1"/>
          </p:cNvSpPr>
          <p:nvPr>
            <p:ph type="body" idx="1"/>
          </p:nvPr>
        </p:nvSpPr>
        <p:spPr/>
        <p:txBody>
          <a:bodyPr/>
          <a:lstStyle/>
          <a:p>
            <a:pPr eaLnBrk="1" hangingPunct="1"/>
            <a:r>
              <a:rPr lang="zh-CN" altLang="en-US" dirty="0" smtClean="0">
                <a:latin typeface="黑体" panose="02010609060101010101" pitchFamily="49" charset="-122"/>
                <a:ea typeface="黑体" panose="02010609060101010101" pitchFamily="49" charset="-122"/>
              </a:rPr>
              <a:t>前面的例子中，类的私有成员均为</a:t>
            </a:r>
            <a:r>
              <a:rPr lang="zh-CN" altLang="en-US" dirty="0" smtClean="0">
                <a:solidFill>
                  <a:srgbClr val="FF3300"/>
                </a:solidFill>
                <a:latin typeface="黑体" panose="02010609060101010101" pitchFamily="49" charset="-122"/>
                <a:ea typeface="黑体" panose="02010609060101010101" pitchFamily="49" charset="-122"/>
              </a:rPr>
              <a:t>非</a:t>
            </a:r>
            <a:r>
              <a:rPr lang="en-US" altLang="zh-CN" dirty="0" err="1" smtClean="0">
                <a:solidFill>
                  <a:srgbClr val="FF3300"/>
                </a:solidFill>
                <a:latin typeface="黑体" panose="02010609060101010101" pitchFamily="49" charset="-122"/>
                <a:ea typeface="黑体" panose="02010609060101010101" pitchFamily="49" charset="-122"/>
              </a:rPr>
              <a:t>const</a:t>
            </a:r>
            <a:r>
              <a:rPr lang="zh-CN" altLang="en-US" dirty="0" smtClean="0">
                <a:latin typeface="黑体" panose="02010609060101010101" pitchFamily="49" charset="-122"/>
                <a:ea typeface="黑体" panose="02010609060101010101" pitchFamily="49" charset="-122"/>
              </a:rPr>
              <a:t>类型，因此可以正常地调用</a:t>
            </a:r>
            <a:r>
              <a:rPr lang="zh-CN" altLang="en-US" dirty="0" smtClean="0">
                <a:solidFill>
                  <a:srgbClr val="FF3300"/>
                </a:solidFill>
                <a:latin typeface="黑体" panose="02010609060101010101" pitchFamily="49" charset="-122"/>
                <a:ea typeface="黑体" panose="02010609060101010101" pitchFamily="49" charset="-122"/>
              </a:rPr>
              <a:t>构造函数</a:t>
            </a:r>
            <a:r>
              <a:rPr lang="zh-CN" altLang="en-US" dirty="0" smtClean="0">
                <a:latin typeface="黑体" panose="02010609060101010101" pitchFamily="49" charset="-122"/>
                <a:ea typeface="黑体" panose="02010609060101010101" pitchFamily="49" charset="-122"/>
              </a:rPr>
              <a:t>进行</a:t>
            </a:r>
            <a:r>
              <a:rPr lang="zh-CN" altLang="en-US" dirty="0" smtClean="0">
                <a:latin typeface="黑体" panose="02010609060101010101" pitchFamily="49" charset="-122"/>
                <a:ea typeface="黑体" panose="02010609060101010101" pitchFamily="49" charset="-122"/>
              </a:rPr>
              <a:t>初始化</a:t>
            </a:r>
            <a:endParaRPr lang="en-US" altLang="zh-CN" dirty="0" smtClean="0">
              <a:latin typeface="黑体" panose="02010609060101010101" pitchFamily="49" charset="-122"/>
              <a:ea typeface="黑体" panose="02010609060101010101" pitchFamily="49" charset="-122"/>
            </a:endParaRPr>
          </a:p>
          <a:p>
            <a:pPr eaLnBrk="1" hangingPunct="1"/>
            <a:endParaRPr lang="zh-CN" altLang="en-US"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如果该私有成员为</a:t>
            </a:r>
            <a:r>
              <a:rPr lang="en-US" altLang="zh-CN" dirty="0" err="1" smtClean="0">
                <a:solidFill>
                  <a:srgbClr val="FF3300"/>
                </a:solidFill>
                <a:latin typeface="黑体" panose="02010609060101010101" pitchFamily="49" charset="-122"/>
                <a:ea typeface="黑体" panose="02010609060101010101" pitchFamily="49" charset="-122"/>
              </a:rPr>
              <a:t>const</a:t>
            </a:r>
            <a:r>
              <a:rPr lang="zh-CN" altLang="en-US" dirty="0" smtClean="0">
                <a:latin typeface="黑体" panose="02010609060101010101" pitchFamily="49" charset="-122"/>
                <a:ea typeface="黑体" panose="02010609060101010101" pitchFamily="49" charset="-122"/>
              </a:rPr>
              <a:t>类型，则要求定义时就赋值，显然在类定义中直接赋值是错误的，而又不能像</a:t>
            </a:r>
            <a:r>
              <a:rPr lang="zh-CN" altLang="en-US" dirty="0" smtClean="0">
                <a:solidFill>
                  <a:srgbClr val="FF3300"/>
                </a:solidFill>
                <a:latin typeface="黑体" panose="02010609060101010101" pitchFamily="49" charset="-122"/>
                <a:ea typeface="黑体" panose="02010609060101010101" pitchFamily="49" charset="-122"/>
              </a:rPr>
              <a:t>非</a:t>
            </a:r>
            <a:r>
              <a:rPr lang="en-US" altLang="zh-CN" dirty="0" err="1" smtClean="0">
                <a:solidFill>
                  <a:srgbClr val="FF3300"/>
                </a:solidFill>
                <a:latin typeface="黑体" panose="02010609060101010101" pitchFamily="49" charset="-122"/>
                <a:ea typeface="黑体" panose="02010609060101010101" pitchFamily="49" charset="-122"/>
              </a:rPr>
              <a:t>const</a:t>
            </a:r>
            <a:r>
              <a:rPr lang="zh-CN" altLang="en-US" dirty="0" smtClean="0">
                <a:latin typeface="黑体" panose="02010609060101010101" pitchFamily="49" charset="-122"/>
                <a:ea typeface="黑体" panose="02010609060101010101" pitchFamily="49" charset="-122"/>
              </a:rPr>
              <a:t>类型成员那样通过构造函数赋值语句来赋值，那</a:t>
            </a:r>
            <a:r>
              <a:rPr lang="zh-CN" altLang="en-US" dirty="0" smtClean="0">
                <a:solidFill>
                  <a:srgbClr val="FF0000"/>
                </a:solidFill>
                <a:latin typeface="黑体" panose="02010609060101010101" pitchFamily="49" charset="-122"/>
                <a:ea typeface="黑体" panose="02010609060101010101" pitchFamily="49" charset="-122"/>
              </a:rPr>
              <a:t>该怎么办呢？</a:t>
            </a:r>
          </a:p>
        </p:txBody>
      </p:sp>
      <p:sp>
        <p:nvSpPr>
          <p:cNvPr id="20485" name="Text Box 4"/>
          <p:cNvSpPr txBox="1">
            <a:spLocks noChangeArrowheads="1"/>
          </p:cNvSpPr>
          <p:nvPr/>
        </p:nvSpPr>
        <p:spPr bwMode="black">
          <a:xfrm>
            <a:off x="1447800" y="48768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sz="2400" b="1">
                <a:solidFill>
                  <a:srgbClr val="FF3300"/>
                </a:solidFill>
                <a:latin typeface="MS UI Gothic" panose="020B0600070205080204" pitchFamily="34" charset="-128"/>
                <a:ea typeface="MS UI Gothic" panose="020B0600070205080204" pitchFamily="34" charset="-128"/>
                <a:cs typeface="Verdana" panose="020B0604030504040204" pitchFamily="34" charset="0"/>
              </a:rPr>
              <a:t>答案：成员初始化器</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ppt_x"/>
                                          </p:val>
                                        </p:tav>
                                        <p:tav tm="100000">
                                          <p:val>
                                            <p:strVal val="#ppt_x"/>
                                          </p:val>
                                        </p:tav>
                                      </p:tavLst>
                                    </p:anim>
                                    <p:anim calcmode="lin" valueType="num">
                                      <p:cBhvr additive="base">
                                        <p:cTn id="8"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21BBE2C-D231-4381-ABE6-E8EAD52039FA}" type="slidenum">
              <a:rPr lang="en-US" altLang="zh-CN" sz="1200"/>
              <a:pPr>
                <a:spcAft>
                  <a:spcPct val="0"/>
                </a:spcAft>
                <a:buClrTx/>
                <a:buFontTx/>
                <a:buNone/>
              </a:pPr>
              <a:t>17</a:t>
            </a:fld>
            <a:endParaRPr lang="en-US" altLang="zh-CN" sz="1200"/>
          </a:p>
        </p:txBody>
      </p:sp>
      <p:sp>
        <p:nvSpPr>
          <p:cNvPr id="2150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
        <p:nvSpPr>
          <p:cNvPr id="21508" name="Rectangle 3"/>
          <p:cNvSpPr>
            <a:spLocks noGrp="1" noChangeArrowheads="1"/>
          </p:cNvSpPr>
          <p:nvPr>
            <p:ph type="body" idx="1"/>
          </p:nvPr>
        </p:nvSpPr>
        <p:spPr>
          <a:xfrm>
            <a:off x="152400" y="1622425"/>
            <a:ext cx="8839200" cy="40925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Member initializer</a:t>
            </a:r>
            <a:r>
              <a:rPr lang="en-US" altLang="zh-CN" sz="3200" b="1" smtClean="0">
                <a:latin typeface="Arial Narrow" panose="020B0606020202030204" pitchFamily="34" charset="0"/>
                <a:ea typeface="黑体" panose="02010609060101010101" pitchFamily="49" charset="-122"/>
              </a:rPr>
              <a:t> </a:t>
            </a:r>
            <a:r>
              <a:rPr lang="zh-CN" altLang="en-US" sz="3200" b="1" smtClean="0">
                <a:latin typeface="Arial Narrow" panose="020B0606020202030204" pitchFamily="34" charset="0"/>
                <a:ea typeface="黑体" panose="02010609060101010101" pitchFamily="49" charset="-122"/>
              </a:rPr>
              <a:t>（成员初始化器）</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对特定类型的数据成员进行初始化</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const </a:t>
            </a:r>
            <a:r>
              <a:rPr lang="zh-CN" altLang="en-US" sz="3200" b="1" smtClean="0">
                <a:latin typeface="Arial Narrow" panose="020B0606020202030204" pitchFamily="34" charset="0"/>
                <a:ea typeface="黑体" panose="02010609060101010101" pitchFamily="49" charset="-122"/>
              </a:rPr>
              <a:t>数据成员</a:t>
            </a:r>
          </a:p>
          <a:p>
            <a:pPr lvl="2" eaLnBrk="1" hangingPunct="1">
              <a:lnSpc>
                <a:spcPct val="120000"/>
              </a:lnSpc>
            </a:pPr>
            <a:r>
              <a:rPr lang="zh-CN" altLang="en-US" sz="3200" b="1" smtClean="0">
                <a:solidFill>
                  <a:srgbClr val="FF3300"/>
                </a:solidFill>
                <a:latin typeface="Arial Narrow" panose="020B0606020202030204" pitchFamily="34" charset="0"/>
                <a:ea typeface="楷体_GB2312" pitchFamily="49" charset="-122"/>
              </a:rPr>
              <a:t>引用类型</a:t>
            </a:r>
            <a:r>
              <a:rPr lang="zh-CN" altLang="en-US" sz="3200" b="1" smtClean="0">
                <a:latin typeface="Arial Narrow" panose="020B0606020202030204" pitchFamily="34" charset="0"/>
                <a:ea typeface="黑体" panose="02010609060101010101" pitchFamily="49" charset="-122"/>
              </a:rPr>
              <a:t>的数据成员</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也可以用于任何数据成员</a:t>
            </a:r>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A9E657B-CC35-4C8C-A5BC-644AFC398C0B}" type="slidenum">
              <a:rPr lang="en-US" altLang="zh-CN" sz="1200"/>
              <a:pPr>
                <a:spcAft>
                  <a:spcPct val="0"/>
                </a:spcAft>
                <a:buClrTx/>
                <a:buFontTx/>
                <a:buNone/>
              </a:pPr>
              <a:t>18</a:t>
            </a:fld>
            <a:endParaRPr lang="en-US" altLang="zh-CN" sz="1200"/>
          </a:p>
        </p:txBody>
      </p:sp>
      <p:sp>
        <p:nvSpPr>
          <p:cNvPr id="2253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
        <p:nvSpPr>
          <p:cNvPr id="22532" name="Rectangle 3"/>
          <p:cNvSpPr>
            <a:spLocks noGrp="1" noChangeArrowheads="1"/>
          </p:cNvSpPr>
          <p:nvPr>
            <p:ph type="body" idx="1"/>
          </p:nvPr>
        </p:nvSpPr>
        <p:spPr>
          <a:xfrm>
            <a:off x="152400" y="1622425"/>
            <a:ext cx="8839200" cy="47783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Member initializer list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出现在构造函数参数列表后，函数体的左花括号前</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用冒号 </a:t>
            </a:r>
            <a:r>
              <a:rPr lang="en-US" altLang="zh-CN" sz="3100" b="1" smtClean="0">
                <a:latin typeface="Arial Narrow" panose="020B0606020202030204" pitchFamily="34" charset="0"/>
                <a:ea typeface="黑体" panose="02010609060101010101" pitchFamily="49" charset="-122"/>
              </a:rPr>
              <a:t>(:) </a:t>
            </a:r>
            <a:r>
              <a:rPr lang="zh-CN" altLang="en-US" sz="3100" b="1" smtClean="0">
                <a:latin typeface="Arial Narrow" panose="020B0606020202030204" pitchFamily="34" charset="0"/>
                <a:ea typeface="黑体" panose="02010609060101010101" pitchFamily="49" charset="-122"/>
              </a:rPr>
              <a:t>与参数列表相分隔</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数据成员名后跟括号，括号内包含初始值</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多个数据成员用逗号分隔</a:t>
            </a:r>
          </a:p>
          <a:p>
            <a:pPr lvl="1" eaLnBrk="1" hangingPunct="1">
              <a:lnSpc>
                <a:spcPct val="120000"/>
              </a:lnSpc>
            </a:pPr>
            <a:r>
              <a:rPr lang="zh-CN" altLang="en-US" sz="3100" b="1" smtClean="0">
                <a:solidFill>
                  <a:srgbClr val="FF3300"/>
                </a:solidFill>
                <a:latin typeface="Arial Narrow" panose="020B0606020202030204" pitchFamily="34" charset="0"/>
                <a:ea typeface="黑体" panose="02010609060101010101" pitchFamily="49" charset="-122"/>
              </a:rPr>
              <a:t>初始化在构造函数执行前执行</a:t>
            </a:r>
          </a:p>
        </p:txBody>
      </p:sp>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9C62575-6044-4395-A6C9-45D739C7594A}" type="slidenum">
              <a:rPr lang="en-US" altLang="zh-CN" sz="1200"/>
              <a:pPr>
                <a:spcAft>
                  <a:spcPct val="0"/>
                </a:spcAft>
                <a:buClrTx/>
                <a:buFontTx/>
                <a:buNone/>
              </a:pPr>
              <a:t>19</a:t>
            </a:fld>
            <a:endParaRPr lang="en-US" altLang="zh-CN" sz="1200"/>
          </a:p>
        </p:txBody>
      </p:sp>
      <p:graphicFrame>
        <p:nvGraphicFramePr>
          <p:cNvPr id="23555" name="Object 4"/>
          <p:cNvGraphicFramePr>
            <a:graphicFrameLocks noChangeAspect="1"/>
          </p:cNvGraphicFramePr>
          <p:nvPr/>
        </p:nvGraphicFramePr>
        <p:xfrm>
          <a:off x="0" y="0"/>
          <a:ext cx="6950075" cy="5360988"/>
        </p:xfrm>
        <a:graphic>
          <a:graphicData uri="http://schemas.openxmlformats.org/presentationml/2006/ole">
            <mc:AlternateContent xmlns:mc="http://schemas.openxmlformats.org/markup-compatibility/2006">
              <mc:Choice xmlns:v="urn:schemas-microsoft-com:vml" Requires="v">
                <p:oleObj spid="_x0000_s23559" name="文档" r:id="rId3" imgW="7061145" imgH="5464102" progId="Word.Document.8">
                  <p:embed/>
                </p:oleObj>
              </mc:Choice>
              <mc:Fallback>
                <p:oleObj name="文档" r:id="rId3" imgW="7061145" imgH="546410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50075" cy="536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8213" name="Text Box 5"/>
          <p:cNvSpPr txBox="1">
            <a:spLocks noChangeArrowheads="1"/>
          </p:cNvSpPr>
          <p:nvPr/>
        </p:nvSpPr>
        <p:spPr bwMode="auto">
          <a:xfrm>
            <a:off x="5051425" y="3981450"/>
            <a:ext cx="325437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data member that must be initialized using a member initializer </a:t>
            </a:r>
          </a:p>
        </p:txBody>
      </p:sp>
      <p:sp>
        <p:nvSpPr>
          <p:cNvPr id="478214" name="Line 6"/>
          <p:cNvSpPr>
            <a:spLocks noChangeShapeType="1"/>
          </p:cNvSpPr>
          <p:nvPr/>
        </p:nvSpPr>
        <p:spPr bwMode="auto">
          <a:xfrm flipH="1">
            <a:off x="4038600" y="4173538"/>
            <a:ext cx="1012825" cy="246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8213"/>
                                        </p:tgtEl>
                                        <p:attrNameLst>
                                          <p:attrName>style.visibility</p:attrName>
                                        </p:attrNameLst>
                                      </p:cBhvr>
                                      <p:to>
                                        <p:strVal val="visible"/>
                                      </p:to>
                                    </p:set>
                                  </p:childTnLst>
                                  <p:subTnLst>
                                    <p:set>
                                      <p:cBhvr override="childStyle">
                                        <p:cTn dur="1" fill="hold" display="0" masterRel="nextClick" afterEffect="1"/>
                                        <p:tgtEl>
                                          <p:spTgt spid="47821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8214"/>
                                        </p:tgtEl>
                                        <p:attrNameLst>
                                          <p:attrName>style.visibility</p:attrName>
                                        </p:attrNameLst>
                                      </p:cBhvr>
                                      <p:to>
                                        <p:strVal val="visible"/>
                                      </p:to>
                                    </p:set>
                                  </p:childTnLst>
                                  <p:subTnLst>
                                    <p:set>
                                      <p:cBhvr override="childStyle">
                                        <p:cTn dur="1" fill="hold" display="0" masterRel="nextClick" afterEffect="1"/>
                                        <p:tgtEl>
                                          <p:spTgt spid="4782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animBg="1"/>
      <p:bldP spid="4782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6C02465-AEE7-4593-A677-9337543B0F44}" type="slidenum">
              <a:rPr lang="en-US" altLang="zh-CN" sz="1200"/>
              <a:pPr>
                <a:spcAft>
                  <a:spcPct val="0"/>
                </a:spcAft>
                <a:buClrTx/>
                <a:buFontTx/>
                <a:buNone/>
              </a:pPr>
              <a:t>2</a:t>
            </a:fld>
            <a:endParaRPr lang="en-US" altLang="zh-CN" sz="1200"/>
          </a:p>
        </p:txBody>
      </p:sp>
      <p:sp>
        <p:nvSpPr>
          <p:cNvPr id="5123"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zh-CN" altLang="en-US" sz="3600">
                <a:solidFill>
                  <a:srgbClr val="D60093"/>
                </a:solidFill>
                <a:latin typeface="Arial Narrow" panose="020B0606020202030204" pitchFamily="34" charset="0"/>
                <a:ea typeface="黑体" panose="02010609060101010101" pitchFamily="49" charset="-122"/>
              </a:rPr>
              <a:t>学习目标：</a:t>
            </a:r>
          </a:p>
        </p:txBody>
      </p:sp>
      <p:sp>
        <p:nvSpPr>
          <p:cNvPr id="5124" name="Rectangle 3"/>
          <p:cNvSpPr>
            <a:spLocks noChangeArrowheads="1"/>
          </p:cNvSpPr>
          <p:nvPr/>
        </p:nvSpPr>
        <p:spPr bwMode="auto">
          <a:xfrm>
            <a:off x="107950" y="2276475"/>
            <a:ext cx="8856663"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en-US" altLang="zh-CN" sz="3200" b="1">
                <a:latin typeface="Arial Narrow" panose="020B0606020202030204" pitchFamily="34" charset="0"/>
                <a:ea typeface="黑体" panose="02010609060101010101" pitchFamily="49" charset="-122"/>
              </a:rPr>
              <a:t>const </a:t>
            </a:r>
            <a:r>
              <a:rPr lang="zh-CN" altLang="en-US" sz="3200" b="1">
                <a:latin typeface="Arial Narrow" panose="020B0606020202030204" pitchFamily="34" charset="0"/>
                <a:ea typeface="黑体" panose="02010609060101010101" pitchFamily="49" charset="-122"/>
              </a:rPr>
              <a:t>对象和 </a:t>
            </a:r>
            <a:r>
              <a:rPr lang="en-US" altLang="zh-CN" sz="3200" b="1">
                <a:latin typeface="Arial Narrow" panose="020B0606020202030204" pitchFamily="34" charset="0"/>
                <a:ea typeface="黑体" panose="02010609060101010101" pitchFamily="49" charset="-122"/>
              </a:rPr>
              <a:t>const </a:t>
            </a:r>
            <a:r>
              <a:rPr lang="zh-CN" altLang="en-US" sz="3200" b="1">
                <a:latin typeface="Arial Narrow" panose="020B0606020202030204" pitchFamily="34" charset="0"/>
                <a:ea typeface="黑体" panose="02010609060101010101" pitchFamily="49" charset="-122"/>
              </a:rPr>
              <a:t>成员函数</a:t>
            </a:r>
          </a:p>
          <a:p>
            <a:pPr eaLnBrk="1" hangingPunct="1"/>
            <a:r>
              <a:rPr lang="zh-CN" altLang="en-US" sz="3200" b="1">
                <a:latin typeface="Arial Narrow" panose="020B0606020202030204" pitchFamily="34" charset="0"/>
                <a:ea typeface="黑体" panose="02010609060101010101" pitchFamily="49" charset="-122"/>
              </a:rPr>
              <a:t>创建由其他对象组成的类</a:t>
            </a:r>
          </a:p>
          <a:p>
            <a:pPr eaLnBrk="1" hangingPunct="1"/>
            <a:r>
              <a:rPr lang="en-US" altLang="zh-CN" sz="3200" b="1">
                <a:latin typeface="Arial Narrow" panose="020B0606020202030204" pitchFamily="34" charset="0"/>
                <a:ea typeface="黑体" panose="02010609060101010101" pitchFamily="49" charset="-122"/>
              </a:rPr>
              <a:t>friend </a:t>
            </a:r>
            <a:r>
              <a:rPr lang="zh-CN" altLang="en-US" sz="3200" b="1">
                <a:latin typeface="Arial Narrow" panose="020B0606020202030204" pitchFamily="34" charset="0"/>
                <a:ea typeface="黑体" panose="02010609060101010101" pitchFamily="49" charset="-122"/>
              </a:rPr>
              <a:t>函数和 </a:t>
            </a:r>
            <a:r>
              <a:rPr lang="en-US" altLang="zh-CN" sz="3200" b="1">
                <a:latin typeface="Arial Narrow" panose="020B0606020202030204" pitchFamily="34" charset="0"/>
                <a:ea typeface="黑体" panose="02010609060101010101" pitchFamily="49" charset="-122"/>
              </a:rPr>
              <a:t>friend </a:t>
            </a:r>
            <a:r>
              <a:rPr lang="zh-CN" altLang="en-US" sz="3200" b="1">
                <a:latin typeface="Arial Narrow" panose="020B0606020202030204" pitchFamily="34" charset="0"/>
                <a:ea typeface="黑体" panose="02010609060101010101" pitchFamily="49" charset="-122"/>
              </a:rPr>
              <a:t>类</a:t>
            </a:r>
          </a:p>
          <a:p>
            <a:pPr eaLnBrk="1" hangingPunct="1"/>
            <a:r>
              <a:rPr lang="en-US" altLang="zh-CN" sz="3200" b="1">
                <a:latin typeface="Arial Narrow" panose="020B0606020202030204" pitchFamily="34" charset="0"/>
                <a:ea typeface="黑体" panose="02010609060101010101" pitchFamily="49" charset="-122"/>
              </a:rPr>
              <a:t>this </a:t>
            </a:r>
            <a:r>
              <a:rPr lang="zh-CN" altLang="en-US" sz="3200" b="1">
                <a:latin typeface="Arial Narrow" panose="020B0606020202030204" pitchFamily="34" charset="0"/>
                <a:ea typeface="黑体" panose="02010609060101010101" pitchFamily="49" charset="-122"/>
              </a:rPr>
              <a:t>指针</a:t>
            </a:r>
          </a:p>
          <a:p>
            <a:pPr eaLnBrk="1" hangingPunct="1"/>
            <a:r>
              <a:rPr lang="en-US" altLang="zh-CN" sz="3200" b="1">
                <a:latin typeface="Arial Narrow" panose="020B0606020202030204" pitchFamily="34" charset="0"/>
                <a:ea typeface="黑体" panose="02010609060101010101" pitchFamily="49" charset="-122"/>
              </a:rPr>
              <a:t>new </a:t>
            </a:r>
            <a:r>
              <a:rPr lang="zh-CN" altLang="en-US" sz="3200" b="1">
                <a:latin typeface="Arial Narrow" panose="020B0606020202030204" pitchFamily="34" charset="0"/>
                <a:ea typeface="黑体" panose="02010609060101010101" pitchFamily="49" charset="-122"/>
              </a:rPr>
              <a:t>和 </a:t>
            </a:r>
            <a:r>
              <a:rPr lang="en-US" altLang="zh-CN" sz="3200" b="1">
                <a:latin typeface="Arial Narrow" panose="020B0606020202030204" pitchFamily="34" charset="0"/>
                <a:ea typeface="黑体" panose="02010609060101010101" pitchFamily="49" charset="-122"/>
              </a:rPr>
              <a:t>delete</a:t>
            </a:r>
          </a:p>
          <a:p>
            <a:pPr eaLnBrk="1" hangingPunct="1"/>
            <a:r>
              <a:rPr lang="en-US" altLang="zh-CN" sz="3200" b="1">
                <a:latin typeface="Arial Narrow" panose="020B0606020202030204" pitchFamily="34" charset="0"/>
                <a:ea typeface="黑体" panose="02010609060101010101" pitchFamily="49" charset="-122"/>
              </a:rPr>
              <a:t>static </a:t>
            </a:r>
            <a:r>
              <a:rPr lang="zh-CN" altLang="en-US" sz="3200" b="1">
                <a:latin typeface="Arial Narrow" panose="020B0606020202030204" pitchFamily="34" charset="0"/>
                <a:ea typeface="黑体" panose="02010609060101010101" pitchFamily="49" charset="-122"/>
              </a:rPr>
              <a:t>数据成员和成员函数</a:t>
            </a:r>
          </a:p>
          <a:p>
            <a:pPr eaLnBrk="1" hangingPunct="1"/>
            <a:r>
              <a:rPr lang="zh-CN" altLang="en-US" sz="3200" b="1">
                <a:latin typeface="Arial Narrow" panose="020B0606020202030204" pitchFamily="34" charset="0"/>
                <a:ea typeface="黑体" panose="02010609060101010101" pitchFamily="49" charset="-122"/>
              </a:rPr>
              <a:t>容器类、代理类</a:t>
            </a:r>
          </a:p>
        </p:txBody>
      </p:sp>
      <p:sp>
        <p:nvSpPr>
          <p:cNvPr id="5125"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第十讲 类的深入剖析（</a:t>
            </a:r>
            <a:r>
              <a:rPr lang="en-US" altLang="zh-CN" sz="4000" smtClean="0">
                <a:latin typeface="Arial Narrow" panose="020B0606020202030204" pitchFamily="34" charset="0"/>
                <a:ea typeface="黑体" panose="02010609060101010101" pitchFamily="49" charset="-122"/>
              </a:rPr>
              <a:t>II</a:t>
            </a:r>
            <a:r>
              <a:rPr lang="zh-CN" altLang="en-US" sz="4000" smtClean="0">
                <a:latin typeface="Arial Narrow" panose="020B0606020202030204" pitchFamily="34" charset="0"/>
                <a:ea typeface="黑体" panose="02010609060101010101" pitchFamily="49" charset="-122"/>
              </a:rPr>
              <a:t>）</a:t>
            </a:r>
            <a:endParaRPr lang="zh-CN" altLang="en-US" sz="4000" smtClean="0">
              <a:latin typeface="Arial Narrow" panose="020B0606020202030204" pitchFamily="34" charset="0"/>
            </a:endParaRPr>
          </a:p>
        </p:txBody>
      </p:sp>
      <p:pic>
        <p:nvPicPr>
          <p:cNvPr id="5126"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0D8399F-BC17-4905-AF03-23E667BC7F00}" type="slidenum">
              <a:rPr lang="en-US" altLang="zh-CN" sz="1200"/>
              <a:pPr>
                <a:spcAft>
                  <a:spcPct val="0"/>
                </a:spcAft>
                <a:buClrTx/>
                <a:buFontTx/>
                <a:buNone/>
              </a:pPr>
              <a:t>20</a:t>
            </a:fld>
            <a:endParaRPr lang="en-US" altLang="zh-CN" sz="1200"/>
          </a:p>
        </p:txBody>
      </p:sp>
      <p:graphicFrame>
        <p:nvGraphicFramePr>
          <p:cNvPr id="24579" name="Object 4"/>
          <p:cNvGraphicFramePr>
            <a:graphicFrameLocks noChangeAspect="1"/>
          </p:cNvGraphicFramePr>
          <p:nvPr/>
        </p:nvGraphicFramePr>
        <p:xfrm>
          <a:off x="0" y="0"/>
          <a:ext cx="7029450" cy="5178425"/>
        </p:xfrm>
        <a:graphic>
          <a:graphicData uri="http://schemas.openxmlformats.org/presentationml/2006/ole">
            <mc:AlternateContent xmlns:mc="http://schemas.openxmlformats.org/markup-compatibility/2006">
              <mc:Choice xmlns:v="urn:schemas-microsoft-com:vml" Requires="v">
                <p:oleObj spid="_x0000_s24594" name="文档" r:id="rId3" imgW="7061145" imgH="5212079" progId="Word.Document.8">
                  <p:embed/>
                </p:oleObj>
              </mc:Choice>
              <mc:Fallback>
                <p:oleObj name="文档" r:id="rId3" imgW="7061145" imgH="521207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9450" cy="517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9237" name="Text Box 5"/>
          <p:cNvSpPr txBox="1">
            <a:spLocks noChangeArrowheads="1"/>
          </p:cNvSpPr>
          <p:nvPr/>
        </p:nvSpPr>
        <p:spPr bwMode="auto">
          <a:xfrm>
            <a:off x="2590800" y="1676400"/>
            <a:ext cx="44958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Colon (</a:t>
            </a:r>
            <a:r>
              <a:rPr lang="en-US" altLang="zh-CN" sz="1600" b="1">
                <a:latin typeface="Courier New" panose="02070309020205020404" pitchFamily="49" charset="0"/>
                <a:cs typeface="Times New Roman" panose="02020603050405020304" pitchFamily="18" charset="0"/>
                <a:sym typeface="Wingdings" panose="05000000000000000000" pitchFamily="2" charset="2"/>
              </a:rPr>
              <a:t>:</a:t>
            </a:r>
            <a:r>
              <a:rPr lang="en-US" altLang="zh-CN" sz="1600">
                <a:latin typeface="Times New Roman" panose="02020603050405020304" pitchFamily="18" charset="0"/>
                <a:cs typeface="Times New Roman" panose="02020603050405020304" pitchFamily="18" charset="0"/>
                <a:sym typeface="Wingdings" panose="05000000000000000000" pitchFamily="2" charset="2"/>
              </a:rPr>
              <a:t>) marks the start </a:t>
            </a:r>
            <a:r>
              <a:rPr lang="en-US" altLang="zh-CN" sz="1600">
                <a:latin typeface="Times New Roman" panose="02020603050405020304" pitchFamily="18" charset="0"/>
                <a:cs typeface="Times New Roman" panose="02020603050405020304" pitchFamily="18" charset="0"/>
              </a:rPr>
              <a:t>of a member initializer list</a:t>
            </a:r>
          </a:p>
        </p:txBody>
      </p:sp>
      <p:sp>
        <p:nvSpPr>
          <p:cNvPr id="479238" name="Line 6"/>
          <p:cNvSpPr>
            <a:spLocks noChangeShapeType="1"/>
          </p:cNvSpPr>
          <p:nvPr/>
        </p:nvSpPr>
        <p:spPr bwMode="auto">
          <a:xfrm flipH="1">
            <a:off x="654050" y="1870075"/>
            <a:ext cx="1936750" cy="676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9239" name="Text Box 7"/>
          <p:cNvSpPr txBox="1">
            <a:spLocks noChangeArrowheads="1"/>
          </p:cNvSpPr>
          <p:nvPr/>
        </p:nvSpPr>
        <p:spPr bwMode="auto">
          <a:xfrm>
            <a:off x="3803650" y="2122488"/>
            <a:ext cx="44958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Member initializer for non-</a:t>
            </a: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member </a:t>
            </a:r>
            <a:r>
              <a:rPr lang="en-US" altLang="zh-CN" sz="1600" b="1">
                <a:latin typeface="Courier New" panose="02070309020205020404" pitchFamily="49" charset="0"/>
                <a:cs typeface="Times New Roman" panose="02020603050405020304" pitchFamily="18" charset="0"/>
              </a:rPr>
              <a:t>count</a:t>
            </a:r>
          </a:p>
        </p:txBody>
      </p:sp>
      <p:sp>
        <p:nvSpPr>
          <p:cNvPr id="479240" name="Line 8"/>
          <p:cNvSpPr>
            <a:spLocks noChangeShapeType="1"/>
          </p:cNvSpPr>
          <p:nvPr/>
        </p:nvSpPr>
        <p:spPr bwMode="auto">
          <a:xfrm flipH="1">
            <a:off x="1600200" y="2286000"/>
            <a:ext cx="2227263"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9241" name="Text Box 9"/>
          <p:cNvSpPr txBox="1">
            <a:spLocks noChangeArrowheads="1"/>
          </p:cNvSpPr>
          <p:nvPr/>
        </p:nvSpPr>
        <p:spPr bwMode="auto">
          <a:xfrm>
            <a:off x="3151188" y="3198813"/>
            <a:ext cx="5334000" cy="71278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Required member initializer for </a:t>
            </a: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member </a:t>
            </a:r>
            <a:r>
              <a:rPr lang="en-US" altLang="zh-CN" sz="1600" b="1">
                <a:latin typeface="Courier New" panose="02070309020205020404" pitchFamily="49" charset="0"/>
                <a:cs typeface="Times New Roman" panose="02020603050405020304" pitchFamily="18" charset="0"/>
              </a:rPr>
              <a:t>increment</a:t>
            </a:r>
          </a:p>
          <a:p>
            <a:pPr algn="ctr">
              <a:spcBef>
                <a:spcPct val="50000"/>
              </a:spcBef>
              <a:spcAft>
                <a:spcPct val="0"/>
              </a:spcAft>
              <a:buClrTx/>
              <a:buFontTx/>
              <a:buNone/>
            </a:pPr>
            <a:r>
              <a:rPr lang="zh-CN" altLang="en-US" sz="1600" b="1">
                <a:latin typeface="Courier New" panose="02070309020205020404" pitchFamily="49" charset="0"/>
                <a:cs typeface="Times New Roman" panose="02020603050405020304" pitchFamily="18" charset="0"/>
              </a:rPr>
              <a:t>真正需要用初始化器进行初始化的只有 </a:t>
            </a:r>
            <a:r>
              <a:rPr lang="en-US" altLang="zh-CN" sz="1600" b="1">
                <a:latin typeface="Courier New" panose="02070309020205020404" pitchFamily="49" charset="0"/>
                <a:cs typeface="Times New Roman" panose="02020603050405020304" pitchFamily="18" charset="0"/>
              </a:rPr>
              <a:t>increment</a:t>
            </a:r>
          </a:p>
        </p:txBody>
      </p:sp>
      <p:sp>
        <p:nvSpPr>
          <p:cNvPr id="479242" name="Line 10"/>
          <p:cNvSpPr>
            <a:spLocks noChangeShapeType="1"/>
          </p:cNvSpPr>
          <p:nvPr/>
        </p:nvSpPr>
        <p:spPr bwMode="auto">
          <a:xfrm flipH="1" flipV="1">
            <a:off x="1922463" y="2928938"/>
            <a:ext cx="1228725" cy="346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79267" name="Group 35"/>
          <p:cNvGraphicFramePr>
            <a:graphicFrameLocks noGrp="1"/>
          </p:cNvGraphicFramePr>
          <p:nvPr/>
        </p:nvGraphicFramePr>
        <p:xfrm>
          <a:off x="1371600" y="4953000"/>
          <a:ext cx="7048500" cy="1600200"/>
        </p:xfrm>
        <a:graphic>
          <a:graphicData uri="http://schemas.openxmlformats.org/drawingml/2006/table">
            <a:tbl>
              <a:tblPr/>
              <a:tblGrid>
                <a:gridCol w="7048500"/>
              </a:tblGrid>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11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Increment::Increment(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c,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i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cap="fla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12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  </a:t>
                      </a:r>
                      <a:r>
                        <a:rPr kumimoji="0" lang="en-US" altLang="zh-CN" sz="14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increment( i ) // required initializer for const member</a:t>
                      </a:r>
                      <a:endParaRPr kumimoji="0" lang="en-US" altLang="zh-CN" sz="14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13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14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15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FF3300"/>
                          </a:solidFill>
                          <a:effectLst/>
                          <a:latin typeface="Lucida Console" panose="020B0609040504020204" pitchFamily="49" charset="0"/>
                          <a:ea typeface="宋体" panose="02010600030101010101" pitchFamily="2" charset="-122"/>
                          <a:cs typeface="Arial" panose="020B0604020202020204" pitchFamily="34" charset="0"/>
                        </a:rPr>
                        <a:t>count = c ;</a:t>
                      </a:r>
                      <a:endPar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16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end constructor Increment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cap="flat">
                      <a:noFill/>
                    </a:lnB>
                    <a:lnTlToBr>
                      <a:noFill/>
                    </a:lnTlToBr>
                    <a:lnBlToTr>
                      <a:noFill/>
                    </a:lnBlToTr>
                    <a:solidFill>
                      <a:schemeClr val="accent1"/>
                    </a:solidFill>
                  </a:tcPr>
                </a:tc>
              </a:tr>
            </a:tbl>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37"/>
                                        </p:tgtEl>
                                        <p:attrNameLst>
                                          <p:attrName>style.visibility</p:attrName>
                                        </p:attrNameLst>
                                      </p:cBhvr>
                                      <p:to>
                                        <p:strVal val="visible"/>
                                      </p:to>
                                    </p:set>
                                  </p:childTnLst>
                                  <p:subTnLst>
                                    <p:set>
                                      <p:cBhvr override="childStyle">
                                        <p:cTn dur="1" fill="hold" display="0" masterRel="nextClick" afterEffect="1"/>
                                        <p:tgtEl>
                                          <p:spTgt spid="47923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9238"/>
                                        </p:tgtEl>
                                        <p:attrNameLst>
                                          <p:attrName>style.visibility</p:attrName>
                                        </p:attrNameLst>
                                      </p:cBhvr>
                                      <p:to>
                                        <p:strVal val="visible"/>
                                      </p:to>
                                    </p:set>
                                  </p:childTnLst>
                                  <p:subTnLst>
                                    <p:set>
                                      <p:cBhvr override="childStyle">
                                        <p:cTn dur="1" fill="hold" display="0" masterRel="nextClick" afterEffect="1"/>
                                        <p:tgtEl>
                                          <p:spTgt spid="47923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9239"/>
                                        </p:tgtEl>
                                        <p:attrNameLst>
                                          <p:attrName>style.visibility</p:attrName>
                                        </p:attrNameLst>
                                      </p:cBhvr>
                                      <p:to>
                                        <p:strVal val="visible"/>
                                      </p:to>
                                    </p:set>
                                  </p:childTnLst>
                                  <p:subTnLst>
                                    <p:set>
                                      <p:cBhvr override="childStyle">
                                        <p:cTn dur="1" fill="hold" display="0" masterRel="nextClick" afterEffect="1"/>
                                        <p:tgtEl>
                                          <p:spTgt spid="47923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79240"/>
                                        </p:tgtEl>
                                        <p:attrNameLst>
                                          <p:attrName>style.visibility</p:attrName>
                                        </p:attrNameLst>
                                      </p:cBhvr>
                                      <p:to>
                                        <p:strVal val="visible"/>
                                      </p:to>
                                    </p:set>
                                  </p:childTnLst>
                                  <p:subTnLst>
                                    <p:set>
                                      <p:cBhvr override="childStyle">
                                        <p:cTn dur="1" fill="hold" display="0" masterRel="nextClick" afterEffect="1"/>
                                        <p:tgtEl>
                                          <p:spTgt spid="47924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9241"/>
                                        </p:tgtEl>
                                        <p:attrNameLst>
                                          <p:attrName>style.visibility</p:attrName>
                                        </p:attrNameLst>
                                      </p:cBhvr>
                                      <p:to>
                                        <p:strVal val="visible"/>
                                      </p:to>
                                    </p:set>
                                  </p:childTnLst>
                                  <p:subTnLst>
                                    <p:set>
                                      <p:cBhvr override="childStyle">
                                        <p:cTn dur="1" fill="hold" display="0" masterRel="nextClick" afterEffect="1"/>
                                        <p:tgtEl>
                                          <p:spTgt spid="47924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79242"/>
                                        </p:tgtEl>
                                        <p:attrNameLst>
                                          <p:attrName>style.visibility</p:attrName>
                                        </p:attrNameLst>
                                      </p:cBhvr>
                                      <p:to>
                                        <p:strVal val="visible"/>
                                      </p:to>
                                    </p:set>
                                  </p:childTnLst>
                                  <p:subTnLst>
                                    <p:set>
                                      <p:cBhvr override="childStyle">
                                        <p:cTn dur="1" fill="hold" display="0" masterRel="nextClick" afterEffect="1"/>
                                        <p:tgtEl>
                                          <p:spTgt spid="4792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7" grpId="0" animBg="1"/>
      <p:bldP spid="479238" grpId="0" animBg="1"/>
      <p:bldP spid="479239" grpId="0" animBg="1"/>
      <p:bldP spid="479240" grpId="0" animBg="1"/>
      <p:bldP spid="479241" grpId="0" animBg="1"/>
      <p:bldP spid="4792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24C5F27-5A5C-417C-AA8E-D4970CB09246}" type="slidenum">
              <a:rPr lang="en-US" altLang="zh-CN" sz="1200"/>
              <a:pPr>
                <a:spcAft>
                  <a:spcPct val="0"/>
                </a:spcAft>
                <a:buClrTx/>
                <a:buFontTx/>
                <a:buNone/>
              </a:pPr>
              <a:t>21</a:t>
            </a:fld>
            <a:endParaRPr lang="en-US" altLang="zh-CN" sz="1200"/>
          </a:p>
        </p:txBody>
      </p:sp>
      <p:graphicFrame>
        <p:nvGraphicFramePr>
          <p:cNvPr id="25603" name="Object 4"/>
          <p:cNvGraphicFramePr>
            <a:graphicFrameLocks noChangeAspect="1"/>
          </p:cNvGraphicFramePr>
          <p:nvPr/>
        </p:nvGraphicFramePr>
        <p:xfrm>
          <a:off x="0" y="0"/>
          <a:ext cx="7029450" cy="6365875"/>
        </p:xfrm>
        <a:graphic>
          <a:graphicData uri="http://schemas.openxmlformats.org/presentationml/2006/ole">
            <mc:AlternateContent xmlns:mc="http://schemas.openxmlformats.org/markup-compatibility/2006">
              <mc:Choice xmlns:v="urn:schemas-microsoft-com:vml" Requires="v">
                <p:oleObj spid="_x0000_s25605" name="文档" r:id="rId3" imgW="7061145" imgH="6402247" progId="Word.Document.8">
                  <p:embed/>
                </p:oleObj>
              </mc:Choice>
              <mc:Fallback>
                <p:oleObj name="文档" r:id="rId3" imgW="7061145" imgH="640224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9450" cy="636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F16DA0E-1DEC-4323-8500-5F9A9F7F709E}" type="slidenum">
              <a:rPr lang="en-US" altLang="zh-CN" sz="1200"/>
              <a:pPr>
                <a:spcAft>
                  <a:spcPct val="0"/>
                </a:spcAft>
                <a:buClrTx/>
                <a:buFontTx/>
                <a:buNone/>
              </a:pPr>
              <a:t>22</a:t>
            </a:fld>
            <a:endParaRPr lang="en-US" altLang="zh-CN" sz="1200"/>
          </a:p>
        </p:txBody>
      </p:sp>
      <p:sp>
        <p:nvSpPr>
          <p:cNvPr id="26627" name="Rectangle 2"/>
          <p:cNvSpPr>
            <a:spLocks noRot="1" noChangeArrowheads="1"/>
          </p:cNvSpPr>
          <p:nvPr/>
        </p:nvSpPr>
        <p:spPr bwMode="auto">
          <a:xfrm>
            <a:off x="971550" y="1628775"/>
            <a:ext cx="7993063" cy="9366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不给常量数据成员提供成员初始化值会引起语法错误。</a:t>
            </a:r>
          </a:p>
        </p:txBody>
      </p:sp>
      <p:sp>
        <p:nvSpPr>
          <p:cNvPr id="26628" name="Rectangle 3"/>
          <p:cNvSpPr>
            <a:spLocks noRot="1" noChangeArrowheads="1"/>
          </p:cNvSpPr>
          <p:nvPr/>
        </p:nvSpPr>
        <p:spPr bwMode="auto">
          <a:xfrm>
            <a:off x="1119188" y="4495800"/>
            <a:ext cx="7872412" cy="14398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常量数据成员</a:t>
            </a:r>
            <a:r>
              <a:rPr lang="en-US" altLang="zh-CN" sz="2800" b="1">
                <a:solidFill>
                  <a:srgbClr val="051AB3"/>
                </a:solidFill>
                <a:latin typeface="Arial Narrow" panose="020B0606020202030204" pitchFamily="34" charset="0"/>
                <a:ea typeface="黑体" panose="02010609060101010101" pitchFamily="49" charset="-122"/>
              </a:rPr>
              <a:t>(const </a:t>
            </a:r>
            <a:r>
              <a:rPr lang="zh-CN" altLang="en-US" sz="2800" b="1">
                <a:solidFill>
                  <a:srgbClr val="051AB3"/>
                </a:solidFill>
                <a:latin typeface="Arial Narrow" panose="020B0606020202030204" pitchFamily="34" charset="0"/>
                <a:ea typeface="黑体" panose="02010609060101010101" pitchFamily="49" charset="-122"/>
              </a:rPr>
              <a:t>对象和</a:t>
            </a:r>
            <a:r>
              <a:rPr lang="en-US" altLang="zh-CN" sz="2800" b="1">
                <a:solidFill>
                  <a:srgbClr val="051AB3"/>
                </a:solidFill>
                <a:latin typeface="Arial Narrow" panose="020B0606020202030204" pitchFamily="34" charset="0"/>
                <a:ea typeface="黑体" panose="02010609060101010101" pitchFamily="49" charset="-122"/>
              </a:rPr>
              <a:t>const “</a:t>
            </a:r>
            <a:r>
              <a:rPr lang="zh-CN" altLang="en-US" sz="2800" b="1">
                <a:solidFill>
                  <a:srgbClr val="051AB3"/>
                </a:solidFill>
                <a:latin typeface="Arial Narrow" panose="020B0606020202030204" pitchFamily="34" charset="0"/>
                <a:ea typeface="黑体" panose="02010609060101010101" pitchFamily="49" charset="-122"/>
              </a:rPr>
              <a:t>变量”）和引用数据成员要用</a:t>
            </a:r>
            <a:r>
              <a:rPr lang="zh-CN" altLang="en-US" sz="2800" b="1">
                <a:solidFill>
                  <a:srgbClr val="FF3300"/>
                </a:solidFill>
                <a:latin typeface="Arial Narrow" panose="020B0606020202030204" pitchFamily="34" charset="0"/>
                <a:ea typeface="楷体_GB2312" pitchFamily="49" charset="-122"/>
              </a:rPr>
              <a:t>成员初始化器</a:t>
            </a:r>
            <a:r>
              <a:rPr lang="zh-CN" altLang="en-US" sz="2800" b="1">
                <a:solidFill>
                  <a:srgbClr val="051AB3"/>
                </a:solidFill>
                <a:latin typeface="Arial Narrow" panose="020B0606020202030204" pitchFamily="34" charset="0"/>
                <a:ea typeface="黑体" panose="02010609060101010101" pitchFamily="49" charset="-122"/>
              </a:rPr>
              <a:t>来初始化，不能用赋值语句。</a:t>
            </a:r>
          </a:p>
        </p:txBody>
      </p:sp>
      <p:sp>
        <p:nvSpPr>
          <p:cNvPr id="26629" name="Rectangle 4"/>
          <p:cNvSpPr>
            <a:spLocks noRot="1" noChangeArrowheads="1"/>
          </p:cNvSpPr>
          <p:nvPr/>
        </p:nvSpPr>
        <p:spPr bwMode="auto">
          <a:xfrm>
            <a:off x="1069975" y="3097213"/>
            <a:ext cx="7921625" cy="86518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如果成员函数不修改对象，最好将所有类成员函数声明为</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a:t>
            </a:r>
          </a:p>
        </p:txBody>
      </p:sp>
      <p:pic>
        <p:nvPicPr>
          <p:cNvPr id="266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4495800"/>
            <a:ext cx="844550" cy="844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3117850"/>
            <a:ext cx="844550" cy="844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1600200"/>
            <a:ext cx="844550" cy="83343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3" name="Rectangle 8"/>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0186158-D645-4F6E-A7F0-74EC479B19AA}" type="slidenum">
              <a:rPr lang="en-US" altLang="zh-CN" sz="1200"/>
              <a:pPr>
                <a:spcAft>
                  <a:spcPct val="0"/>
                </a:spcAft>
                <a:buClrTx/>
                <a:buFontTx/>
                <a:buNone/>
              </a:pPr>
              <a:t>23</a:t>
            </a:fld>
            <a:endParaRPr lang="en-US" altLang="zh-CN" sz="1200"/>
          </a:p>
        </p:txBody>
      </p:sp>
      <p:graphicFrame>
        <p:nvGraphicFramePr>
          <p:cNvPr id="27651" name="Object 4"/>
          <p:cNvGraphicFramePr>
            <a:graphicFrameLocks noChangeAspect="1"/>
          </p:cNvGraphicFramePr>
          <p:nvPr/>
        </p:nvGraphicFramePr>
        <p:xfrm>
          <a:off x="0" y="0"/>
          <a:ext cx="7056438" cy="5430838"/>
        </p:xfrm>
        <a:graphic>
          <a:graphicData uri="http://schemas.openxmlformats.org/presentationml/2006/ole">
            <mc:AlternateContent xmlns:mc="http://schemas.openxmlformats.org/markup-compatibility/2006">
              <mc:Choice xmlns:v="urn:schemas-microsoft-com:vml" Requires="v">
                <p:oleObj spid="_x0000_s27655" name="文档" r:id="rId3" imgW="7089269" imgH="5456941" progId="Word.Document.8">
                  <p:embed/>
                </p:oleObj>
              </mc:Choice>
              <mc:Fallback>
                <p:oleObj name="文档" r:id="rId3" imgW="7089269" imgH="545694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543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101" name="Line 5"/>
          <p:cNvSpPr>
            <a:spLocks noChangeShapeType="1"/>
          </p:cNvSpPr>
          <p:nvPr/>
        </p:nvSpPr>
        <p:spPr bwMode="auto">
          <a:xfrm flipH="1">
            <a:off x="2152650" y="3198813"/>
            <a:ext cx="1536700"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6102" name="Text Box 6"/>
          <p:cNvSpPr txBox="1">
            <a:spLocks noChangeArrowheads="1"/>
          </p:cNvSpPr>
          <p:nvPr/>
        </p:nvSpPr>
        <p:spPr bwMode="auto">
          <a:xfrm>
            <a:off x="3689350" y="2814638"/>
            <a:ext cx="3944938"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Member function declared </a:t>
            </a: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to prevent errors in situations where an </a:t>
            </a:r>
            <a:r>
              <a:rPr lang="en-US" altLang="zh-CN" sz="1600" b="1">
                <a:latin typeface="Courier New" panose="02070309020205020404" pitchFamily="49" charset="0"/>
                <a:cs typeface="Times New Roman" panose="02020603050405020304" pitchFamily="18" charset="0"/>
              </a:rPr>
              <a:t>Increment</a:t>
            </a:r>
            <a:r>
              <a:rPr lang="en-US" altLang="zh-CN" sz="1600">
                <a:latin typeface="Times New Roman" panose="02020603050405020304" pitchFamily="18" charset="0"/>
                <a:cs typeface="Times New Roman" panose="02020603050405020304" pitchFamily="18" charset="0"/>
              </a:rPr>
              <a:t> object is treated as a </a:t>
            </a: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object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01"/>
                                        </p:tgtEl>
                                        <p:attrNameLst>
                                          <p:attrName>style.visibility</p:attrName>
                                        </p:attrNameLst>
                                      </p:cBhvr>
                                      <p:to>
                                        <p:strVal val="visible"/>
                                      </p:to>
                                    </p:set>
                                  </p:childTnLst>
                                  <p:subTnLst>
                                    <p:set>
                                      <p:cBhvr override="childStyle">
                                        <p:cTn dur="1" fill="hold" display="0" masterRel="nextClick" afterEffect="1"/>
                                        <p:tgtEl>
                                          <p:spTgt spid="5161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6102"/>
                                        </p:tgtEl>
                                        <p:attrNameLst>
                                          <p:attrName>style.visibility</p:attrName>
                                        </p:attrNameLst>
                                      </p:cBhvr>
                                      <p:to>
                                        <p:strVal val="visible"/>
                                      </p:to>
                                    </p:set>
                                  </p:childTnLst>
                                  <p:subTnLst>
                                    <p:set>
                                      <p:cBhvr override="childStyle">
                                        <p:cTn dur="1" fill="hold" display="0" masterRel="nextClick" afterEffect="1"/>
                                        <p:tgtEl>
                                          <p:spTgt spid="5161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1" grpId="0" animBg="1"/>
      <p:bldP spid="51610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4A1247C-EB07-4F81-A595-AD4D75F3030B}" type="slidenum">
              <a:rPr lang="en-US" altLang="zh-CN" sz="1200"/>
              <a:pPr>
                <a:spcAft>
                  <a:spcPct val="0"/>
                </a:spcAft>
                <a:buClrTx/>
                <a:buFontTx/>
                <a:buNone/>
              </a:pPr>
              <a:t>24</a:t>
            </a:fld>
            <a:endParaRPr lang="en-US" altLang="zh-CN" sz="1200"/>
          </a:p>
        </p:txBody>
      </p:sp>
      <p:graphicFrame>
        <p:nvGraphicFramePr>
          <p:cNvPr id="28675" name="Object 4"/>
          <p:cNvGraphicFramePr>
            <a:graphicFrameLocks noChangeAspect="1"/>
          </p:cNvGraphicFramePr>
          <p:nvPr/>
        </p:nvGraphicFramePr>
        <p:xfrm>
          <a:off x="0" y="0"/>
          <a:ext cx="7037388" cy="4954588"/>
        </p:xfrm>
        <a:graphic>
          <a:graphicData uri="http://schemas.openxmlformats.org/presentationml/2006/ole">
            <mc:AlternateContent xmlns:mc="http://schemas.openxmlformats.org/markup-compatibility/2006">
              <mc:Choice xmlns:v="urn:schemas-microsoft-com:vml" Requires="v">
                <p:oleObj spid="_x0000_s28686" name="Document" r:id="rId3" imgW="7074123" imgH="4970287" progId="Word.Document.8">
                  <p:embed/>
                </p:oleObj>
              </mc:Choice>
              <mc:Fallback>
                <p:oleObj name="Document" r:id="rId3" imgW="7074123" imgH="497028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95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125" name="Line 5"/>
          <p:cNvSpPr>
            <a:spLocks noChangeShapeType="1"/>
          </p:cNvSpPr>
          <p:nvPr/>
        </p:nvSpPr>
        <p:spPr bwMode="auto">
          <a:xfrm flipH="1" flipV="1">
            <a:off x="1422400" y="3121025"/>
            <a:ext cx="1997075" cy="654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7126" name="Text Box 6"/>
          <p:cNvSpPr txBox="1">
            <a:spLocks noChangeArrowheads="1"/>
          </p:cNvSpPr>
          <p:nvPr/>
        </p:nvSpPr>
        <p:spPr bwMode="auto">
          <a:xfrm>
            <a:off x="3381375" y="3505200"/>
            <a:ext cx="519747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It is an error to modify a </a:t>
            </a: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data member; data member </a:t>
            </a:r>
            <a:r>
              <a:rPr lang="en-US" altLang="zh-CN" sz="1600" b="1">
                <a:latin typeface="Courier New" panose="02070309020205020404" pitchFamily="49" charset="0"/>
                <a:cs typeface="Times New Roman" panose="02020603050405020304" pitchFamily="18" charset="0"/>
              </a:rPr>
              <a:t>increment</a:t>
            </a:r>
            <a:r>
              <a:rPr lang="en-US" altLang="zh-CN" sz="1600">
                <a:latin typeface="Times New Roman" panose="02020603050405020304" pitchFamily="18" charset="0"/>
                <a:cs typeface="Times New Roman" panose="02020603050405020304" pitchFamily="18" charset="0"/>
              </a:rPr>
              <a:t> must be initialized with a member initializer</a:t>
            </a:r>
          </a:p>
        </p:txBody>
      </p:sp>
      <p:graphicFrame>
        <p:nvGraphicFramePr>
          <p:cNvPr id="517127" name="Group 7"/>
          <p:cNvGraphicFramePr>
            <a:graphicFrameLocks noGrp="1"/>
          </p:cNvGraphicFramePr>
          <p:nvPr/>
        </p:nvGraphicFramePr>
        <p:xfrm>
          <a:off x="1371600" y="4876800"/>
          <a:ext cx="7048500" cy="1600200"/>
        </p:xfrm>
        <a:graphic>
          <a:graphicData uri="http://schemas.openxmlformats.org/drawingml/2006/table">
            <a:tbl>
              <a:tblPr/>
              <a:tblGrid>
                <a:gridCol w="7048500"/>
              </a:tblGrid>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11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Increment::Increment(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c,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i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cap="fla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12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  </a:t>
                      </a:r>
                      <a:r>
                        <a:rPr kumimoji="0" lang="en-US" altLang="zh-CN" sz="14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increment( i ) // required initializer for const member</a:t>
                      </a:r>
                      <a:endParaRPr kumimoji="0" lang="en-US" altLang="zh-CN" sz="14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13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14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15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FF3300"/>
                          </a:solidFill>
                          <a:effectLst/>
                          <a:latin typeface="Lucida Console" panose="020B0609040504020204" pitchFamily="49" charset="0"/>
                          <a:ea typeface="宋体" panose="02010600030101010101" pitchFamily="2" charset="-122"/>
                          <a:cs typeface="Arial" panose="020B0604020202020204" pitchFamily="34" charset="0"/>
                        </a:rPr>
                        <a:t>count = c ;</a:t>
                      </a:r>
                      <a:endPar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16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end constructor Increment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cap="flat">
                      <a:noFill/>
                    </a:lnB>
                    <a:lnTlToBr>
                      <a:noFill/>
                    </a:lnTlToBr>
                    <a:lnBlToTr>
                      <a:noFill/>
                    </a:lnBlToTr>
                    <a:solidFill>
                      <a:schemeClr val="accent1"/>
                    </a:solidFill>
                  </a:tcPr>
                </a:tc>
              </a:tr>
            </a:tbl>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5"/>
                                        </p:tgtEl>
                                        <p:attrNameLst>
                                          <p:attrName>style.visibility</p:attrName>
                                        </p:attrNameLst>
                                      </p:cBhvr>
                                      <p:to>
                                        <p:strVal val="visible"/>
                                      </p:to>
                                    </p:set>
                                  </p:childTnLst>
                                  <p:subTnLst>
                                    <p:set>
                                      <p:cBhvr override="childStyle">
                                        <p:cTn dur="1" fill="hold" display="0" masterRel="nextClick" afterEffect="1"/>
                                        <p:tgtEl>
                                          <p:spTgt spid="5171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7126"/>
                                        </p:tgtEl>
                                        <p:attrNameLst>
                                          <p:attrName>style.visibility</p:attrName>
                                        </p:attrNameLst>
                                      </p:cBhvr>
                                      <p:to>
                                        <p:strVal val="visible"/>
                                      </p:to>
                                    </p:set>
                                  </p:childTnLst>
                                  <p:subTnLst>
                                    <p:set>
                                      <p:cBhvr override="childStyle">
                                        <p:cTn dur="1" fill="hold" display="0" masterRel="nextClick" afterEffect="1"/>
                                        <p:tgtEl>
                                          <p:spTgt spid="5171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5" grpId="0" animBg="1"/>
      <p:bldP spid="517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BD2D7ED-74DE-455F-B824-25FB3139EFE7}" type="slidenum">
              <a:rPr lang="en-US" altLang="zh-CN" sz="1200"/>
              <a:pPr>
                <a:spcAft>
                  <a:spcPct val="0"/>
                </a:spcAft>
                <a:buClrTx/>
                <a:buFontTx/>
                <a:buNone/>
              </a:pPr>
              <a:t>25</a:t>
            </a:fld>
            <a:endParaRPr lang="en-US" altLang="zh-CN" sz="1200"/>
          </a:p>
        </p:txBody>
      </p:sp>
      <p:graphicFrame>
        <p:nvGraphicFramePr>
          <p:cNvPr id="29699" name="Object 4"/>
          <p:cNvGraphicFramePr>
            <a:graphicFrameLocks noChangeAspect="1"/>
          </p:cNvGraphicFramePr>
          <p:nvPr/>
        </p:nvGraphicFramePr>
        <p:xfrm>
          <a:off x="0" y="0"/>
          <a:ext cx="7075488" cy="5429250"/>
        </p:xfrm>
        <a:graphic>
          <a:graphicData uri="http://schemas.openxmlformats.org/presentationml/2006/ole">
            <mc:AlternateContent xmlns:mc="http://schemas.openxmlformats.org/markup-compatibility/2006">
              <mc:Choice xmlns:v="urn:schemas-microsoft-com:vml" Requires="v">
                <p:oleObj spid="_x0000_s29701" name="Document" r:id="rId3" imgW="7078146" imgH="5429362" progId="Word.Document.8">
                  <p:embed/>
                </p:oleObj>
              </mc:Choice>
              <mc:Fallback>
                <p:oleObj name="Document" r:id="rId3" imgW="7078146" imgH="542936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42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3175529-8438-4FE9-B565-08209376658A}" type="slidenum">
              <a:rPr lang="en-US" altLang="zh-CN" sz="1200"/>
              <a:pPr>
                <a:spcAft>
                  <a:spcPct val="0"/>
                </a:spcAft>
                <a:buClrTx/>
                <a:buFontTx/>
                <a:buNone/>
              </a:pPr>
              <a:t>26</a:t>
            </a:fld>
            <a:endParaRPr lang="en-US" altLang="zh-CN" sz="1200"/>
          </a:p>
        </p:txBody>
      </p:sp>
      <p:graphicFrame>
        <p:nvGraphicFramePr>
          <p:cNvPr id="30723" name="Object 4"/>
          <p:cNvGraphicFramePr>
            <a:graphicFrameLocks noChangeAspect="1"/>
          </p:cNvGraphicFramePr>
          <p:nvPr>
            <p:extLst>
              <p:ext uri="{D42A27DB-BD31-4B8C-83A1-F6EECF244321}">
                <p14:modId xmlns:p14="http://schemas.microsoft.com/office/powerpoint/2010/main" val="401168937"/>
              </p:ext>
            </p:extLst>
          </p:nvPr>
        </p:nvGraphicFramePr>
        <p:xfrm>
          <a:off x="685800" y="990600"/>
          <a:ext cx="7051675" cy="4421188"/>
        </p:xfrm>
        <a:graphic>
          <a:graphicData uri="http://schemas.openxmlformats.org/presentationml/2006/ole">
            <mc:AlternateContent xmlns:mc="http://schemas.openxmlformats.org/markup-compatibility/2006">
              <mc:Choice xmlns:v="urn:schemas-microsoft-com:vml" Requires="v">
                <p:oleObj spid="_x0000_s30725" name="Document" r:id="rId3" imgW="7078146" imgH="4423432" progId="Word.Document.8">
                  <p:embed/>
                </p:oleObj>
              </mc:Choice>
              <mc:Fallback>
                <p:oleObj name="Document" r:id="rId3" imgW="7078146" imgH="442343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90600"/>
                        <a:ext cx="7051675"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7071B98-BF19-4752-8221-9C213D372072}" type="slidenum">
              <a:rPr lang="en-US" altLang="zh-CN" sz="1200"/>
              <a:pPr>
                <a:spcAft>
                  <a:spcPct val="0"/>
                </a:spcAft>
                <a:buClrTx/>
                <a:buFontTx/>
                <a:buNone/>
              </a:pPr>
              <a:t>27</a:t>
            </a:fld>
            <a:endParaRPr lang="en-US" altLang="zh-CN" sz="1200"/>
          </a:p>
        </p:txBody>
      </p:sp>
      <p:sp>
        <p:nvSpPr>
          <p:cNvPr id="317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Composition: Objects as Members of Classes</a:t>
            </a:r>
          </a:p>
        </p:txBody>
      </p:sp>
      <p:sp>
        <p:nvSpPr>
          <p:cNvPr id="31748" name="Rectangle 3"/>
          <p:cNvSpPr>
            <a:spLocks noGrp="1" noChangeArrowheads="1"/>
          </p:cNvSpPr>
          <p:nvPr>
            <p:ph type="body" idx="1"/>
          </p:nvPr>
        </p:nvSpPr>
        <p:spPr>
          <a:xfrm>
            <a:off x="152400" y="1570038"/>
            <a:ext cx="8763000" cy="3459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Composition (</a:t>
            </a:r>
            <a:r>
              <a:rPr lang="zh-CN" altLang="en-US" sz="3600" b="1" smtClean="0">
                <a:latin typeface="Arial Narrow" panose="020B0606020202030204" pitchFamily="34" charset="0"/>
                <a:ea typeface="黑体" panose="02010609060101010101" pitchFamily="49" charset="-122"/>
              </a:rPr>
              <a:t>组合</a:t>
            </a:r>
            <a:r>
              <a:rPr lang="en-US" altLang="zh-CN" sz="3600" b="1" smtClean="0">
                <a:latin typeface="Arial Narrow" panose="020B0606020202030204" pitchFamily="34" charset="0"/>
                <a:ea typeface="黑体" panose="02010609060101010101" pitchFamily="49" charset="-122"/>
              </a:rPr>
              <a:t>)(</a:t>
            </a:r>
            <a:r>
              <a:rPr lang="zh-CN" altLang="en-US" sz="3600" b="1" smtClean="0">
                <a:latin typeface="Arial Narrow" panose="020B0606020202030204" pitchFamily="34" charset="0"/>
                <a:ea typeface="黑体" panose="02010609060101010101" pitchFamily="49" charset="-122"/>
              </a:rPr>
              <a:t>对象作为类的成员</a:t>
            </a:r>
            <a:r>
              <a:rPr lang="en-US" altLang="zh-CN" sz="36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是一种 </a:t>
            </a:r>
            <a:r>
              <a:rPr lang="en-US" altLang="zh-CN" sz="3100" b="1" i="1" smtClean="0">
                <a:latin typeface="Arial Narrow" panose="020B0606020202030204" pitchFamily="34" charset="0"/>
                <a:ea typeface="黑体" panose="02010609060101010101" pitchFamily="49" charset="-122"/>
              </a:rPr>
              <a:t>has-a</a:t>
            </a:r>
            <a:r>
              <a:rPr lang="en-US" altLang="zh-CN" sz="3100" b="1" smtClean="0">
                <a:latin typeface="Arial Narrow" panose="020B0606020202030204" pitchFamily="34" charset="0"/>
                <a:ea typeface="黑体" panose="02010609060101010101" pitchFamily="49" charset="-122"/>
              </a:rPr>
              <a:t> </a:t>
            </a:r>
            <a:r>
              <a:rPr lang="zh-CN" altLang="en-US" sz="3100" b="1" smtClean="0">
                <a:latin typeface="Arial Narrow" panose="020B0606020202030204" pitchFamily="34" charset="0"/>
                <a:ea typeface="黑体" panose="02010609060101010101" pitchFamily="49" charset="-122"/>
              </a:rPr>
              <a:t>关系</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一个类可以将</a:t>
            </a:r>
            <a:r>
              <a:rPr lang="zh-CN" altLang="en-US" sz="3100" b="1" smtClean="0">
                <a:solidFill>
                  <a:srgbClr val="FF3300"/>
                </a:solidFill>
                <a:latin typeface="Arial Narrow" panose="020B0606020202030204" pitchFamily="34" charset="0"/>
                <a:ea typeface="楷体" panose="02010609060101010101" pitchFamily="49" charset="-122"/>
              </a:rPr>
              <a:t>其他类的对象</a:t>
            </a:r>
            <a:r>
              <a:rPr lang="zh-CN" altLang="en-US" sz="3100" b="1" smtClean="0">
                <a:latin typeface="Arial Narrow" panose="020B0606020202030204" pitchFamily="34" charset="0"/>
                <a:ea typeface="黑体" panose="02010609060101010101" pitchFamily="49" charset="-122"/>
              </a:rPr>
              <a:t>作为成员</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Example</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AlarmClock </a:t>
            </a:r>
            <a:r>
              <a:rPr lang="zh-CN" altLang="en-US" sz="3200" b="1" smtClean="0">
                <a:latin typeface="Arial Narrow" panose="020B0606020202030204" pitchFamily="34" charset="0"/>
                <a:ea typeface="黑体" panose="02010609060101010101" pitchFamily="49" charset="-122"/>
              </a:rPr>
              <a:t>对象将 </a:t>
            </a:r>
            <a:r>
              <a:rPr lang="en-US" altLang="zh-CN" sz="3200" b="1" smtClean="0">
                <a:latin typeface="Arial Narrow" panose="020B0606020202030204" pitchFamily="34" charset="0"/>
                <a:ea typeface="黑体" panose="02010609060101010101" pitchFamily="49" charset="-122"/>
              </a:rPr>
              <a:t>Time </a:t>
            </a:r>
            <a:r>
              <a:rPr lang="zh-CN" altLang="en-US" sz="3200" b="1" smtClean="0">
                <a:latin typeface="Arial Narrow" panose="020B0606020202030204" pitchFamily="34" charset="0"/>
                <a:ea typeface="黑体" panose="02010609060101010101" pitchFamily="49" charset="-122"/>
              </a:rPr>
              <a:t>对象作为成员</a:t>
            </a:r>
          </a:p>
        </p:txBody>
      </p:sp>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ABBEEC9-A4E8-4979-A71D-CDA4C0C7BDE7}" type="slidenum">
              <a:rPr lang="en-US" altLang="zh-CN" sz="1200"/>
              <a:pPr>
                <a:spcAft>
                  <a:spcPct val="0"/>
                </a:spcAft>
                <a:buClrTx/>
                <a:buFontTx/>
                <a:buNone/>
              </a:pPr>
              <a:t>28</a:t>
            </a:fld>
            <a:endParaRPr lang="en-US" altLang="zh-CN" sz="1200"/>
          </a:p>
        </p:txBody>
      </p:sp>
      <p:sp>
        <p:nvSpPr>
          <p:cNvPr id="32771" name="Rectangle 2"/>
          <p:cNvSpPr>
            <a:spLocks noGrp="1" noChangeArrowheads="1"/>
          </p:cNvSpPr>
          <p:nvPr>
            <p:ph type="body" idx="1"/>
          </p:nvPr>
        </p:nvSpPr>
        <p:spPr>
          <a:xfrm>
            <a:off x="152400" y="15700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zh-CN" altLang="en-US" sz="2800" b="1" smtClean="0">
                <a:latin typeface="Arial Narrow" panose="020B0606020202030204" pitchFamily="34" charset="0"/>
                <a:ea typeface="黑体" panose="02010609060101010101" pitchFamily="49" charset="-122"/>
              </a:rPr>
              <a:t>初始化成员对象</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成员初始化器从</a:t>
            </a:r>
            <a:r>
              <a:rPr lang="zh-CN" altLang="en-US" sz="2800" b="1" smtClean="0">
                <a:solidFill>
                  <a:srgbClr val="FF3300"/>
                </a:solidFill>
                <a:latin typeface="Arial Narrow" panose="020B0606020202030204" pitchFamily="34" charset="0"/>
                <a:ea typeface="黑体" panose="02010609060101010101" pitchFamily="49" charset="-122"/>
              </a:rPr>
              <a:t>对象的构造函数</a:t>
            </a:r>
            <a:r>
              <a:rPr lang="zh-CN" altLang="en-US" sz="2800" b="1" smtClean="0">
                <a:latin typeface="Arial Narrow" panose="020B0606020202030204" pitchFamily="34" charset="0"/>
                <a:ea typeface="黑体" panose="02010609060101010101" pitchFamily="49" charset="-122"/>
              </a:rPr>
              <a:t>向</a:t>
            </a:r>
            <a:r>
              <a:rPr lang="zh-CN" altLang="en-US" sz="2800" b="1" smtClean="0">
                <a:solidFill>
                  <a:srgbClr val="FF3300"/>
                </a:solidFill>
                <a:latin typeface="Arial Narrow" panose="020B0606020202030204" pitchFamily="34" charset="0"/>
                <a:ea typeface="黑体" panose="02010609060101010101" pitchFamily="49" charset="-122"/>
              </a:rPr>
              <a:t>成员对象的构造函数</a:t>
            </a:r>
            <a:r>
              <a:rPr lang="zh-CN" altLang="en-US" sz="2800" b="1" smtClean="0">
                <a:latin typeface="Arial Narrow" panose="020B0606020202030204" pitchFamily="34" charset="0"/>
                <a:ea typeface="黑体" panose="02010609060101010101" pitchFamily="49" charset="-122"/>
              </a:rPr>
              <a:t>传递参数</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成员对象按照它们在类定义中出现的顺序进行构造，而不是按照在初始化列表中出现的顺序</a:t>
            </a:r>
          </a:p>
          <a:p>
            <a:pPr lvl="2" eaLnBrk="1" hangingPunct="1">
              <a:lnSpc>
                <a:spcPct val="110000"/>
              </a:lnSpc>
            </a:pPr>
            <a:r>
              <a:rPr lang="zh-CN" altLang="en-US" sz="2800" b="1" smtClean="0">
                <a:latin typeface="Arial Narrow" panose="020B0606020202030204" pitchFamily="34" charset="0"/>
                <a:ea typeface="黑体" panose="02010609060101010101" pitchFamily="49" charset="-122"/>
              </a:rPr>
              <a:t>在宿主对象构造之前进行构造</a:t>
            </a:r>
          </a:p>
          <a:p>
            <a:pPr lvl="1" eaLnBrk="1" hangingPunct="1">
              <a:lnSpc>
                <a:spcPct val="110000"/>
              </a:lnSpc>
            </a:pPr>
            <a:r>
              <a:rPr lang="zh-CN" altLang="en-US" sz="2800" b="1" smtClean="0">
                <a:latin typeface="Arial Narrow" panose="020B0606020202030204" pitchFamily="34" charset="0"/>
                <a:ea typeface="黑体" panose="02010609060101010101" pitchFamily="49" charset="-122"/>
              </a:rPr>
              <a:t>如果不提供初始化器</a:t>
            </a:r>
          </a:p>
          <a:p>
            <a:pPr lvl="2" eaLnBrk="1" hangingPunct="1">
              <a:lnSpc>
                <a:spcPct val="110000"/>
              </a:lnSpc>
            </a:pPr>
            <a:r>
              <a:rPr lang="zh-CN" altLang="en-US" sz="2800" b="1" smtClean="0">
                <a:latin typeface="Arial Narrow" panose="020B0606020202030204" pitchFamily="34" charset="0"/>
                <a:ea typeface="黑体" panose="02010609060101010101" pitchFamily="49" charset="-122"/>
              </a:rPr>
              <a:t>成员对象的默认构造函数被隐式调用</a:t>
            </a:r>
          </a:p>
        </p:txBody>
      </p:sp>
      <p:sp>
        <p:nvSpPr>
          <p:cNvPr id="32772" name="Rectangle 3"/>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Composition: Objects as Members of Classes</a:t>
            </a: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86E6355-6EB2-44BC-9DC9-5F4B2D01964C}" type="slidenum">
              <a:rPr lang="en-US" altLang="zh-CN" sz="1200"/>
              <a:pPr>
                <a:spcAft>
                  <a:spcPct val="0"/>
                </a:spcAft>
                <a:buClrTx/>
                <a:buFontTx/>
                <a:buNone/>
              </a:pPr>
              <a:t>29</a:t>
            </a:fld>
            <a:endParaRPr lang="en-US" altLang="zh-CN" sz="1200"/>
          </a:p>
        </p:txBody>
      </p:sp>
      <p:graphicFrame>
        <p:nvGraphicFramePr>
          <p:cNvPr id="33795" name="Object 4"/>
          <p:cNvGraphicFramePr>
            <a:graphicFrameLocks noChangeAspect="1"/>
          </p:cNvGraphicFramePr>
          <p:nvPr>
            <p:extLst>
              <p:ext uri="{D42A27DB-BD31-4B8C-83A1-F6EECF244321}">
                <p14:modId xmlns:p14="http://schemas.microsoft.com/office/powerpoint/2010/main" val="792547164"/>
              </p:ext>
            </p:extLst>
          </p:nvPr>
        </p:nvGraphicFramePr>
        <p:xfrm>
          <a:off x="304800" y="685800"/>
          <a:ext cx="6983413" cy="4913313"/>
        </p:xfrm>
        <a:graphic>
          <a:graphicData uri="http://schemas.openxmlformats.org/presentationml/2006/ole">
            <mc:AlternateContent xmlns:mc="http://schemas.openxmlformats.org/markup-compatibility/2006">
              <mc:Choice xmlns:v="urn:schemas-microsoft-com:vml" Requires="v">
                <p:oleObj spid="_x0000_s33797" name="文档" r:id="rId3" imgW="7085758" imgH="4982693" progId="Word.Document.8">
                  <p:embed/>
                </p:oleObj>
              </mc:Choice>
              <mc:Fallback>
                <p:oleObj name="文档" r:id="rId3" imgW="7085758" imgH="498269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6983413" cy="491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DB8970A-A8AC-4B5A-A5F3-C46F7ECEBAF4}" type="slidenum">
              <a:rPr lang="en-US" altLang="zh-CN" sz="1200"/>
              <a:pPr>
                <a:spcAft>
                  <a:spcPct val="0"/>
                </a:spcAft>
                <a:buClrTx/>
                <a:buFontTx/>
                <a:buNone/>
              </a:pPr>
              <a:t>3</a:t>
            </a:fld>
            <a:endParaRPr lang="en-US" altLang="zh-CN" sz="1200"/>
          </a:p>
        </p:txBody>
      </p:sp>
      <p:sp>
        <p:nvSpPr>
          <p:cNvPr id="61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a:t>
            </a:r>
            <a:r>
              <a:rPr lang="zh-CN" altLang="en-US" sz="3600" b="1">
                <a:solidFill>
                  <a:srgbClr val="051AB3"/>
                </a:solidFill>
                <a:latin typeface="Arial Narrow" panose="020B0606020202030204" pitchFamily="34" charset="0"/>
                <a:ea typeface="黑体" panose="02010609060101010101" pitchFamily="49" charset="-122"/>
              </a:rPr>
              <a:t>对象和 </a:t>
            </a:r>
            <a:r>
              <a:rPr lang="en-US" altLang="zh-CN" sz="3600" b="1">
                <a:solidFill>
                  <a:srgbClr val="051AB3"/>
                </a:solidFill>
                <a:latin typeface="Arial Narrow" panose="020B0606020202030204" pitchFamily="34" charset="0"/>
                <a:ea typeface="黑体" panose="02010609060101010101" pitchFamily="49" charset="-122"/>
              </a:rPr>
              <a:t>const </a:t>
            </a:r>
            <a:r>
              <a:rPr lang="zh-CN" altLang="en-US" sz="3600" b="1">
                <a:solidFill>
                  <a:srgbClr val="051AB3"/>
                </a:solidFill>
                <a:latin typeface="Arial Narrow" panose="020B0606020202030204" pitchFamily="34" charset="0"/>
                <a:ea typeface="黑体" panose="02010609060101010101" pitchFamily="49" charset="-122"/>
              </a:rPr>
              <a:t>成员函数</a:t>
            </a:r>
          </a:p>
        </p:txBody>
      </p:sp>
      <p:sp>
        <p:nvSpPr>
          <p:cNvPr id="6148" name="Rectangle 3"/>
          <p:cNvSpPr>
            <a:spLocks noGrp="1" noChangeArrowheads="1"/>
          </p:cNvSpPr>
          <p:nvPr>
            <p:ph type="body" idx="1"/>
          </p:nvPr>
        </p:nvSpPr>
        <p:spPr>
          <a:xfrm>
            <a:off x="152400" y="1646238"/>
            <a:ext cx="8839200" cy="3459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const </a:t>
            </a:r>
            <a:r>
              <a:rPr lang="zh-CN" altLang="en-US" sz="3600" b="1" smtClean="0">
                <a:latin typeface="Arial Narrow" panose="020B0606020202030204" pitchFamily="34" charset="0"/>
                <a:ea typeface="黑体" panose="02010609060101010101" pitchFamily="49" charset="-122"/>
              </a:rPr>
              <a:t>对象</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标志：关键字 </a:t>
            </a:r>
            <a:r>
              <a:rPr lang="en-US" altLang="zh-CN" sz="3100" b="1" smtClean="0">
                <a:latin typeface="Arial Narrow" panose="020B0606020202030204" pitchFamily="34" charset="0"/>
                <a:ea typeface="黑体" panose="02010609060101010101" pitchFamily="49" charset="-122"/>
              </a:rPr>
              <a:t>const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目的：声明对象不能被修改 </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如果</a:t>
            </a:r>
            <a:r>
              <a:rPr lang="en-US" altLang="zh-CN" sz="3100" b="1" smtClean="0">
                <a:latin typeface="Arial Narrow" panose="020B0606020202030204" pitchFamily="34" charset="0"/>
                <a:ea typeface="黑体" panose="02010609060101010101" pitchFamily="49" charset="-122"/>
              </a:rPr>
              <a:t>const</a:t>
            </a:r>
            <a:r>
              <a:rPr lang="zh-CN" altLang="en-US" sz="3100" b="1" smtClean="0">
                <a:latin typeface="Arial Narrow" panose="020B0606020202030204" pitchFamily="34" charset="0"/>
                <a:ea typeface="黑体" panose="02010609060101010101" pitchFamily="49" charset="-122"/>
              </a:rPr>
              <a:t>对象被修改会产生编译错误</a:t>
            </a:r>
          </a:p>
          <a:p>
            <a:pPr lvl="1" eaLnBrk="1" hangingPunct="1">
              <a:lnSpc>
                <a:spcPct val="120000"/>
              </a:lnSpc>
              <a:buFont typeface="Wingdings" panose="05000000000000000000" pitchFamily="2" charset="2"/>
              <a:buNone/>
            </a:pPr>
            <a:endParaRPr lang="en-US" altLang="zh-CN" sz="3100" b="1" smtClean="0">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F771696-3978-4069-8B12-E225CAD914BB}" type="slidenum">
              <a:rPr lang="en-US" altLang="zh-CN" sz="1200"/>
              <a:pPr>
                <a:spcAft>
                  <a:spcPct val="0"/>
                </a:spcAft>
                <a:buClrTx/>
                <a:buFontTx/>
                <a:buNone/>
              </a:pPr>
              <a:t>30</a:t>
            </a:fld>
            <a:endParaRPr lang="en-US" altLang="zh-CN" sz="1200"/>
          </a:p>
        </p:txBody>
      </p:sp>
      <p:graphicFrame>
        <p:nvGraphicFramePr>
          <p:cNvPr id="34819" name="Object 4"/>
          <p:cNvGraphicFramePr>
            <a:graphicFrameLocks noChangeAspect="1"/>
          </p:cNvGraphicFramePr>
          <p:nvPr>
            <p:extLst>
              <p:ext uri="{D42A27DB-BD31-4B8C-83A1-F6EECF244321}">
                <p14:modId xmlns:p14="http://schemas.microsoft.com/office/powerpoint/2010/main" val="2140813644"/>
              </p:ext>
            </p:extLst>
          </p:nvPr>
        </p:nvGraphicFramePr>
        <p:xfrm>
          <a:off x="304800" y="657224"/>
          <a:ext cx="7056438" cy="6049963"/>
        </p:xfrm>
        <a:graphic>
          <a:graphicData uri="http://schemas.openxmlformats.org/presentationml/2006/ole">
            <mc:AlternateContent xmlns:mc="http://schemas.openxmlformats.org/markup-compatibility/2006">
              <mc:Choice xmlns:v="urn:schemas-microsoft-com:vml" Requires="v">
                <p:oleObj spid="_x0000_s34821" name="文档" r:id="rId3" imgW="7089269" imgH="6073932" progId="Word.Document.8">
                  <p:embed/>
                </p:oleObj>
              </mc:Choice>
              <mc:Fallback>
                <p:oleObj name="文档" r:id="rId3" imgW="7089269" imgH="607393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57224"/>
                        <a:ext cx="7056438" cy="604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2C7A278-E626-4C21-BA5E-E54DB3CF7E20}" type="slidenum">
              <a:rPr lang="en-US" altLang="zh-CN" sz="1200"/>
              <a:pPr>
                <a:spcAft>
                  <a:spcPct val="0"/>
                </a:spcAft>
                <a:buClrTx/>
                <a:buFontTx/>
                <a:buNone/>
              </a:pPr>
              <a:t>31</a:t>
            </a:fld>
            <a:endParaRPr lang="en-US" altLang="zh-CN" sz="1200"/>
          </a:p>
        </p:txBody>
      </p:sp>
      <p:graphicFrame>
        <p:nvGraphicFramePr>
          <p:cNvPr id="35843" name="Object 4"/>
          <p:cNvGraphicFramePr>
            <a:graphicFrameLocks noChangeAspect="1"/>
          </p:cNvGraphicFramePr>
          <p:nvPr>
            <p:extLst>
              <p:ext uri="{D42A27DB-BD31-4B8C-83A1-F6EECF244321}">
                <p14:modId xmlns:p14="http://schemas.microsoft.com/office/powerpoint/2010/main" val="4026081670"/>
              </p:ext>
            </p:extLst>
          </p:nvPr>
        </p:nvGraphicFramePr>
        <p:xfrm>
          <a:off x="304800" y="609600"/>
          <a:ext cx="7021513" cy="3352800"/>
        </p:xfrm>
        <a:graphic>
          <a:graphicData uri="http://schemas.openxmlformats.org/presentationml/2006/ole">
            <mc:AlternateContent xmlns:mc="http://schemas.openxmlformats.org/markup-compatibility/2006">
              <mc:Choice xmlns:v="urn:schemas-microsoft-com:vml" Requires="v">
                <p:oleObj spid="_x0000_s35852" name="文档" r:id="rId3" imgW="7061145" imgH="3380496" progId="Word.Document.8">
                  <p:embed/>
                </p:oleObj>
              </mc:Choice>
              <mc:Fallback>
                <p:oleObj name="文档" r:id="rId3" imgW="7061145" imgH="338049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9600"/>
                        <a:ext cx="7021513"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52" name="Group 24"/>
          <p:cNvGraphicFramePr>
            <a:graphicFrameLocks noGrp="1"/>
          </p:cNvGraphicFramePr>
          <p:nvPr>
            <p:extLst>
              <p:ext uri="{D42A27DB-BD31-4B8C-83A1-F6EECF244321}">
                <p14:modId xmlns:p14="http://schemas.microsoft.com/office/powerpoint/2010/main" val="1992174793"/>
              </p:ext>
            </p:extLst>
          </p:nvPr>
        </p:nvGraphicFramePr>
        <p:xfrm>
          <a:off x="310356" y="2428398"/>
          <a:ext cx="7010400" cy="1554372"/>
        </p:xfrm>
        <a:graphic>
          <a:graphicData uri="http://schemas.openxmlformats.org/drawingml/2006/table">
            <a:tbl>
              <a:tblPr/>
              <a:tblGrid>
                <a:gridCol w="7010400"/>
              </a:tblGrid>
              <a:tr h="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37	</a:t>
                      </a:r>
                      <a:r>
                        <a:rPr kumimoji="0" lang="en-US" altLang="zh-CN" sz="11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Date::~Date()</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horzOverflow="overflow">
                    <a:lnL cap="flat">
                      <a:noFill/>
                    </a:lnL>
                    <a:lnR cap="flat">
                      <a:noFill/>
                    </a:lnR>
                    <a:lnT cap="flat">
                      <a:noFill/>
                    </a:lnT>
                    <a:lnB>
                      <a:noFill/>
                    </a:lnB>
                    <a:lnTlToBr>
                      <a:noFill/>
                    </a:lnTlToBr>
                    <a:lnBlToTr>
                      <a:noFill/>
                    </a:lnBlToTr>
                    <a:solidFill>
                      <a:srgbClr val="FFFF99"/>
                    </a:solidFill>
                  </a:tcPr>
                </a:tc>
              </a:tr>
              <a:tr h="259027">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Times New Roman" panose="02020603050405020304" pitchFamily="18" charset="0"/>
                        </a:rPr>
                        <a:t>	38	</a:t>
                      </a:r>
                      <a:r>
                        <a:rPr kumimoji="0" lang="en-US" altLang="zh-CN" sz="11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Lucida Console" panose="020B0609040504020204" pitchFamily="49"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horzOverflow="overflow">
                    <a:lnL cap="flat">
                      <a:noFill/>
                    </a:lnL>
                    <a:lnR cap="flat">
                      <a:noFill/>
                    </a:lnR>
                    <a:lnT>
                      <a:noFill/>
                    </a:lnT>
                    <a:lnB>
                      <a:noFill/>
                    </a:lnB>
                    <a:lnTlToBr>
                      <a:noFill/>
                    </a:lnTlToBr>
                    <a:lnBlToTr>
                      <a:noFill/>
                    </a:lnBlToTr>
                    <a:solidFill>
                      <a:srgbClr val="FFFF99"/>
                    </a:solidFill>
                  </a:tcPr>
                </a:tc>
              </a:tr>
              <a:tr h="259027">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Times New Roman" panose="02020603050405020304" pitchFamily="18" charset="0"/>
                        </a:rPr>
                        <a:t>	39	</a:t>
                      </a:r>
                      <a:r>
                        <a:rPr kumimoji="0" lang="en-US" altLang="zh-CN" sz="11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Lucida Console" panose="020B0609040504020204" pitchFamily="49" charset="0"/>
                        </a:rPr>
                        <a:t>   </a:t>
                      </a:r>
                      <a:r>
                        <a:rPr kumimoji="0" lang="en-US" altLang="zh-CN" sz="1100" b="1"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Lucida Console" panose="020B0609040504020204" pitchFamily="49" charset="0"/>
                        </a:rPr>
                        <a:t>cout</a:t>
                      </a:r>
                      <a:r>
                        <a:rPr kumimoji="0" lang="en-US" altLang="zh-CN" sz="11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Lucida Console" panose="020B0609040504020204" pitchFamily="49" charset="0"/>
                        </a:rPr>
                        <a:t> &lt;&lt; </a:t>
                      </a:r>
                      <a:r>
                        <a:rPr kumimoji="0" lang="en-US" altLang="zh-CN" sz="1100" b="1" i="0" u="none" strike="noStrike" cap="none" normalizeH="0" baseline="0" dirty="0" smtClean="0">
                          <a:ln>
                            <a:noFill/>
                          </a:ln>
                          <a:solidFill>
                            <a:srgbClr val="0099FF"/>
                          </a:solidFill>
                          <a:effectLst/>
                          <a:latin typeface="Lucida Console" panose="020B0609040504020204" pitchFamily="49" charset="0"/>
                          <a:ea typeface="Times New Roman" panose="02020603050405020304" pitchFamily="18" charset="0"/>
                          <a:cs typeface="Lucida Console" panose="020B0609040504020204" pitchFamily="49" charset="0"/>
                        </a:rPr>
                        <a:t>"Date object destructor for date "</a:t>
                      </a:r>
                      <a:r>
                        <a:rPr kumimoji="0" lang="en-US" altLang="zh-CN" sz="11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Lucida Console" panose="020B0609040504020204" pitchFamily="49"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horzOverflow="overflow">
                    <a:lnL cap="flat">
                      <a:noFill/>
                    </a:lnL>
                    <a:lnR cap="flat">
                      <a:noFill/>
                    </a:lnR>
                    <a:lnT>
                      <a:noFill/>
                    </a:lnT>
                    <a:lnB>
                      <a:noFill/>
                    </a:lnB>
                    <a:lnTlToBr>
                      <a:noFill/>
                    </a:lnTlToBr>
                    <a:lnBlToTr>
                      <a:noFill/>
                    </a:lnBlToTr>
                    <a:solidFill>
                      <a:srgbClr val="FFFF99"/>
                    </a:solidFill>
                  </a:tcPr>
                </a:tc>
              </a:tr>
              <a:tr h="259027">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40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print();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horzOverflow="overflow">
                    <a:lnL cap="flat">
                      <a:noFill/>
                    </a:lnL>
                    <a:lnR cap="flat">
                      <a:noFill/>
                    </a:lnR>
                    <a:lnT>
                      <a:noFill/>
                    </a:lnT>
                    <a:lnB>
                      <a:noFill/>
                    </a:lnB>
                    <a:lnTlToBr>
                      <a:noFill/>
                    </a:lnTlToBr>
                    <a:lnBlToTr>
                      <a:noFill/>
                    </a:lnBlToTr>
                    <a:solidFill>
                      <a:srgbClr val="FFFF99"/>
                    </a:solidFill>
                  </a:tcPr>
                </a:tc>
              </a:tr>
              <a:tr h="259027">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41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cout &lt;&lt; endl;</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horzOverflow="overflow">
                    <a:lnL cap="flat">
                      <a:noFill/>
                    </a:lnL>
                    <a:lnR cap="flat">
                      <a:noFill/>
                    </a:lnR>
                    <a:lnT>
                      <a:noFill/>
                    </a:lnT>
                    <a:lnB>
                      <a:noFill/>
                    </a:lnB>
                    <a:lnTlToBr>
                      <a:noFill/>
                    </a:lnTlToBr>
                    <a:lnBlToTr>
                      <a:noFill/>
                    </a:lnBlToTr>
                    <a:solidFill>
                      <a:srgbClr val="FFFF99"/>
                    </a:solidFill>
                  </a:tcPr>
                </a:tc>
              </a:tr>
              <a:tr h="259027">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42	</a:t>
                      </a:r>
                      <a:r>
                        <a:rPr kumimoji="0" lang="en-US" altLang="zh-CN" sz="11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dirty="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end ~Date destructor</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horzOverflow="overflow">
                    <a:lnL cap="flat">
                      <a:noFill/>
                    </a:lnL>
                    <a:lnR cap="flat">
                      <a:noFill/>
                    </a:lnR>
                    <a:lnT>
                      <a:noFill/>
                    </a:lnT>
                    <a:lnB cap="flat">
                      <a:noFill/>
                    </a:lnB>
                    <a:lnTlToBr>
                      <a:noFill/>
                    </a:lnTlToBr>
                    <a:lnBlToTr>
                      <a:noFill/>
                    </a:lnBlToTr>
                    <a:solidFill>
                      <a:srgbClr val="FFFF99"/>
                    </a:solidFill>
                  </a:tcPr>
                </a:tc>
              </a:tr>
            </a:tbl>
          </a:graphicData>
        </a:graphic>
      </p:graphicFrame>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6E65868-A1EA-4DE5-A219-3656E64665DF}" type="slidenum">
              <a:rPr lang="en-US" altLang="zh-CN" sz="1200"/>
              <a:pPr>
                <a:spcAft>
                  <a:spcPct val="0"/>
                </a:spcAft>
                <a:buClrTx/>
                <a:buFontTx/>
                <a:buNone/>
              </a:pPr>
              <a:t>32</a:t>
            </a:fld>
            <a:endParaRPr lang="en-US" altLang="zh-CN" sz="1200"/>
          </a:p>
        </p:txBody>
      </p:sp>
      <p:graphicFrame>
        <p:nvGraphicFramePr>
          <p:cNvPr id="36867" name="Object 4"/>
          <p:cNvGraphicFramePr>
            <a:graphicFrameLocks noChangeAspect="1"/>
          </p:cNvGraphicFramePr>
          <p:nvPr>
            <p:extLst>
              <p:ext uri="{D42A27DB-BD31-4B8C-83A1-F6EECF244321}">
                <p14:modId xmlns:p14="http://schemas.microsoft.com/office/powerpoint/2010/main" val="622688431"/>
              </p:ext>
            </p:extLst>
          </p:nvPr>
        </p:nvGraphicFramePr>
        <p:xfrm>
          <a:off x="533400" y="762000"/>
          <a:ext cx="7075488" cy="4743450"/>
        </p:xfrm>
        <a:graphic>
          <a:graphicData uri="http://schemas.openxmlformats.org/presentationml/2006/ole">
            <mc:AlternateContent xmlns:mc="http://schemas.openxmlformats.org/markup-compatibility/2006">
              <mc:Choice xmlns:v="urn:schemas-microsoft-com:vml" Requires="v">
                <p:oleObj spid="_x0000_s36869" name="文档" r:id="rId3" imgW="7085758" imgH="4753766" progId="Word.Document.8">
                  <p:embed/>
                </p:oleObj>
              </mc:Choice>
              <mc:Fallback>
                <p:oleObj name="文档" r:id="rId3" imgW="7085758" imgH="475376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7075488" cy="474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8807DD3-D93E-4BDB-8C0F-74FDD45AF73C}" type="slidenum">
              <a:rPr lang="en-US" altLang="zh-CN" sz="1200"/>
              <a:pPr>
                <a:spcAft>
                  <a:spcPct val="0"/>
                </a:spcAft>
                <a:buClrTx/>
                <a:buFontTx/>
                <a:buNone/>
              </a:pPr>
              <a:t>33</a:t>
            </a:fld>
            <a:endParaRPr lang="en-US" altLang="zh-CN" sz="1200"/>
          </a:p>
        </p:txBody>
      </p:sp>
      <p:graphicFrame>
        <p:nvGraphicFramePr>
          <p:cNvPr id="37891" name="Object 4"/>
          <p:cNvGraphicFramePr>
            <a:graphicFrameLocks noChangeAspect="1"/>
          </p:cNvGraphicFramePr>
          <p:nvPr>
            <p:extLst>
              <p:ext uri="{D42A27DB-BD31-4B8C-83A1-F6EECF244321}">
                <p14:modId xmlns:p14="http://schemas.microsoft.com/office/powerpoint/2010/main" val="2767099126"/>
              </p:ext>
            </p:extLst>
          </p:nvPr>
        </p:nvGraphicFramePr>
        <p:xfrm>
          <a:off x="533400" y="762000"/>
          <a:ext cx="7058025" cy="5438775"/>
        </p:xfrm>
        <a:graphic>
          <a:graphicData uri="http://schemas.openxmlformats.org/presentationml/2006/ole">
            <mc:AlternateContent xmlns:mc="http://schemas.openxmlformats.org/markup-compatibility/2006">
              <mc:Choice xmlns:v="urn:schemas-microsoft-com:vml" Requires="v">
                <p:oleObj spid="_x0000_s37899" name="文档" r:id="rId3" imgW="7089269" imgH="5456941" progId="Word.Document.8">
                  <p:embed/>
                </p:oleObj>
              </mc:Choice>
              <mc:Fallback>
                <p:oleObj name="文档" r:id="rId3" imgW="7089269" imgH="545694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7058025" cy="543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5381" name="Line 5"/>
          <p:cNvSpPr>
            <a:spLocks noChangeShapeType="1"/>
          </p:cNvSpPr>
          <p:nvPr/>
        </p:nvSpPr>
        <p:spPr bwMode="auto">
          <a:xfrm flipH="1">
            <a:off x="2185988" y="3124200"/>
            <a:ext cx="1624012"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5382" name="Text Box 6"/>
          <p:cNvSpPr txBox="1">
            <a:spLocks noChangeArrowheads="1"/>
          </p:cNvSpPr>
          <p:nvPr/>
        </p:nvSpPr>
        <p:spPr bwMode="auto">
          <a:xfrm>
            <a:off x="3821113" y="2667000"/>
            <a:ext cx="393382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Parameters to be passed via member initializers to the constructor for class </a:t>
            </a:r>
            <a:r>
              <a:rPr lang="en-US" altLang="zh-CN" sz="1600" b="1">
                <a:latin typeface="Courier New" panose="02070309020205020404" pitchFamily="49" charset="0"/>
                <a:cs typeface="Times New Roman" panose="02020603050405020304" pitchFamily="18" charset="0"/>
              </a:rPr>
              <a:t>Date</a:t>
            </a:r>
          </a:p>
        </p:txBody>
      </p:sp>
      <p:sp>
        <p:nvSpPr>
          <p:cNvPr id="485383" name="Line 7"/>
          <p:cNvSpPr>
            <a:spLocks noChangeShapeType="1"/>
          </p:cNvSpPr>
          <p:nvPr/>
        </p:nvSpPr>
        <p:spPr bwMode="auto">
          <a:xfrm flipH="1">
            <a:off x="3376613" y="3124200"/>
            <a:ext cx="433387"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5384" name="Line 8"/>
          <p:cNvSpPr>
            <a:spLocks noChangeShapeType="1"/>
          </p:cNvSpPr>
          <p:nvPr/>
        </p:nvSpPr>
        <p:spPr bwMode="auto">
          <a:xfrm flipH="1">
            <a:off x="2840038" y="4232275"/>
            <a:ext cx="2505075" cy="688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5385" name="Line 9"/>
          <p:cNvSpPr>
            <a:spLocks noChangeShapeType="1"/>
          </p:cNvSpPr>
          <p:nvPr/>
        </p:nvSpPr>
        <p:spPr bwMode="auto">
          <a:xfrm flipH="1">
            <a:off x="2762250" y="4343400"/>
            <a:ext cx="2114550" cy="808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5386" name="Text Box 10"/>
          <p:cNvSpPr txBox="1">
            <a:spLocks noChangeArrowheads="1"/>
          </p:cNvSpPr>
          <p:nvPr/>
        </p:nvSpPr>
        <p:spPr bwMode="auto">
          <a:xfrm>
            <a:off x="4278313" y="4038600"/>
            <a:ext cx="3706812"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const</a:t>
            </a:r>
            <a:r>
              <a:rPr lang="en-US" altLang="zh-CN" sz="1600">
                <a:latin typeface="Times New Roman" panose="02020603050405020304" pitchFamily="18" charset="0"/>
                <a:cs typeface="Times New Roman" panose="02020603050405020304" pitchFamily="18" charset="0"/>
              </a:rPr>
              <a:t> objects of class </a:t>
            </a:r>
            <a:r>
              <a:rPr lang="en-US" altLang="zh-CN" sz="1600" b="1">
                <a:latin typeface="Courier New" panose="02070309020205020404" pitchFamily="49" charset="0"/>
                <a:cs typeface="Times New Roman" panose="02020603050405020304" pitchFamily="18" charset="0"/>
              </a:rPr>
              <a:t>Date</a:t>
            </a:r>
            <a:r>
              <a:rPr lang="en-US" altLang="zh-CN" sz="1600">
                <a:latin typeface="Times New Roman" panose="02020603050405020304" pitchFamily="18" charset="0"/>
                <a:cs typeface="Times New Roman" panose="02020603050405020304" pitchFamily="18" charset="0"/>
              </a:rPr>
              <a:t> as members</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5381"/>
                                        </p:tgtEl>
                                        <p:attrNameLst>
                                          <p:attrName>style.visibility</p:attrName>
                                        </p:attrNameLst>
                                      </p:cBhvr>
                                      <p:to>
                                        <p:strVal val="visible"/>
                                      </p:to>
                                    </p:set>
                                  </p:childTnLst>
                                  <p:subTnLst>
                                    <p:set>
                                      <p:cBhvr override="childStyle">
                                        <p:cTn dur="1" fill="hold" display="0" masterRel="nextClick" afterEffect="1"/>
                                        <p:tgtEl>
                                          <p:spTgt spid="4853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85382"/>
                                        </p:tgtEl>
                                        <p:attrNameLst>
                                          <p:attrName>style.visibility</p:attrName>
                                        </p:attrNameLst>
                                      </p:cBhvr>
                                      <p:to>
                                        <p:strVal val="visible"/>
                                      </p:to>
                                    </p:set>
                                  </p:childTnLst>
                                  <p:subTnLst>
                                    <p:set>
                                      <p:cBhvr override="childStyle">
                                        <p:cTn dur="1" fill="hold" display="0" masterRel="nextClick" afterEffect="1"/>
                                        <p:tgtEl>
                                          <p:spTgt spid="48538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85383"/>
                                        </p:tgtEl>
                                        <p:attrNameLst>
                                          <p:attrName>style.visibility</p:attrName>
                                        </p:attrNameLst>
                                      </p:cBhvr>
                                      <p:to>
                                        <p:strVal val="visible"/>
                                      </p:to>
                                    </p:set>
                                  </p:childTnLst>
                                  <p:subTnLst>
                                    <p:set>
                                      <p:cBhvr override="childStyle">
                                        <p:cTn dur="1" fill="hold" display="0" masterRel="nextClick" afterEffect="1"/>
                                        <p:tgtEl>
                                          <p:spTgt spid="48538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5384"/>
                                        </p:tgtEl>
                                        <p:attrNameLst>
                                          <p:attrName>style.visibility</p:attrName>
                                        </p:attrNameLst>
                                      </p:cBhvr>
                                      <p:to>
                                        <p:strVal val="visible"/>
                                      </p:to>
                                    </p:set>
                                  </p:childTnLst>
                                  <p:subTnLst>
                                    <p:set>
                                      <p:cBhvr override="childStyle">
                                        <p:cTn dur="1" fill="hold" display="0" masterRel="nextClick" afterEffect="1"/>
                                        <p:tgtEl>
                                          <p:spTgt spid="48538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485385"/>
                                        </p:tgtEl>
                                        <p:attrNameLst>
                                          <p:attrName>style.visibility</p:attrName>
                                        </p:attrNameLst>
                                      </p:cBhvr>
                                      <p:to>
                                        <p:strVal val="visible"/>
                                      </p:to>
                                    </p:set>
                                  </p:childTnLst>
                                  <p:subTnLst>
                                    <p:set>
                                      <p:cBhvr override="childStyle">
                                        <p:cTn dur="1" fill="hold" display="0" masterRel="nextClick" afterEffect="1"/>
                                        <p:tgtEl>
                                          <p:spTgt spid="485385"/>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485386"/>
                                        </p:tgtEl>
                                        <p:attrNameLst>
                                          <p:attrName>style.visibility</p:attrName>
                                        </p:attrNameLst>
                                      </p:cBhvr>
                                      <p:to>
                                        <p:strVal val="visible"/>
                                      </p:to>
                                    </p:set>
                                  </p:childTnLst>
                                  <p:subTnLst>
                                    <p:set>
                                      <p:cBhvr override="childStyle">
                                        <p:cTn dur="1" fill="hold" display="0" masterRel="nextClick" afterEffect="1"/>
                                        <p:tgtEl>
                                          <p:spTgt spid="48538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1" grpId="0" animBg="1"/>
      <p:bldP spid="485382" grpId="0" animBg="1"/>
      <p:bldP spid="485383" grpId="0" animBg="1"/>
      <p:bldP spid="485384" grpId="0" animBg="1"/>
      <p:bldP spid="485385" grpId="0" animBg="1"/>
      <p:bldP spid="4853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F1682C1-D547-43A9-B759-B1CD55A121CF}" type="slidenum">
              <a:rPr lang="en-US" altLang="zh-CN" sz="1200"/>
              <a:pPr>
                <a:spcAft>
                  <a:spcPct val="0"/>
                </a:spcAft>
                <a:buClrTx/>
                <a:buFontTx/>
                <a:buNone/>
              </a:pPr>
              <a:t>34</a:t>
            </a:fld>
            <a:endParaRPr lang="en-US" altLang="zh-CN" sz="1200"/>
          </a:p>
        </p:txBody>
      </p:sp>
      <p:graphicFrame>
        <p:nvGraphicFramePr>
          <p:cNvPr id="38915" name="Object 4"/>
          <p:cNvGraphicFramePr>
            <a:graphicFrameLocks noChangeAspect="1"/>
          </p:cNvGraphicFramePr>
          <p:nvPr>
            <p:extLst>
              <p:ext uri="{D42A27DB-BD31-4B8C-83A1-F6EECF244321}">
                <p14:modId xmlns:p14="http://schemas.microsoft.com/office/powerpoint/2010/main" val="3636236060"/>
              </p:ext>
            </p:extLst>
          </p:nvPr>
        </p:nvGraphicFramePr>
        <p:xfrm>
          <a:off x="152400" y="476250"/>
          <a:ext cx="7058025" cy="6381750"/>
        </p:xfrm>
        <a:graphic>
          <a:graphicData uri="http://schemas.openxmlformats.org/presentationml/2006/ole">
            <mc:AlternateContent xmlns:mc="http://schemas.openxmlformats.org/markup-compatibility/2006">
              <mc:Choice xmlns:v="urn:schemas-microsoft-com:vml" Requires="v">
                <p:oleObj spid="_x0000_s38920" name="文档" r:id="rId3" imgW="7089269" imgH="6397221" progId="Word.Document.8">
                  <p:embed/>
                </p:oleObj>
              </mc:Choice>
              <mc:Fallback>
                <p:oleObj name="文档" r:id="rId3" imgW="7089269" imgH="639722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76250"/>
                        <a:ext cx="7058025" cy="638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6405" name="Line 5"/>
          <p:cNvSpPr>
            <a:spLocks noChangeShapeType="1"/>
          </p:cNvSpPr>
          <p:nvPr/>
        </p:nvSpPr>
        <p:spPr bwMode="auto">
          <a:xfrm flipH="1" flipV="1">
            <a:off x="2895600" y="4972050"/>
            <a:ext cx="2286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6406" name="Text Box 6"/>
          <p:cNvSpPr txBox="1">
            <a:spLocks noChangeArrowheads="1"/>
          </p:cNvSpPr>
          <p:nvPr/>
        </p:nvSpPr>
        <p:spPr bwMode="auto">
          <a:xfrm>
            <a:off x="5181600" y="4895850"/>
            <a:ext cx="366712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Member initializers that pass arguments to </a:t>
            </a:r>
            <a:r>
              <a:rPr lang="en-US" altLang="zh-CN" sz="1600" b="1">
                <a:latin typeface="Courier New" panose="02070309020205020404" pitchFamily="49" charset="0"/>
                <a:ea typeface="Times New Roman" panose="02020603050405020304" pitchFamily="18" charset="0"/>
                <a:cs typeface="AGaramond" pitchFamily="18" charset="0"/>
              </a:rPr>
              <a:t>Date</a:t>
            </a:r>
            <a:r>
              <a:rPr lang="en-US" altLang="zh-CN" sz="1600">
                <a:latin typeface="Times New Roman" panose="02020603050405020304" pitchFamily="18" charset="0"/>
                <a:ea typeface="Times New Roman" panose="02020603050405020304" pitchFamily="18" charset="0"/>
                <a:cs typeface="AGaramond" pitchFamily="18" charset="0"/>
              </a:rPr>
              <a:t>’s</a:t>
            </a:r>
            <a:r>
              <a:rPr lang="en-US" altLang="zh-CN" sz="1600">
                <a:solidFill>
                  <a:srgbClr val="275AFF"/>
                </a:solidFill>
                <a:ea typeface="Times New Roman" panose="02020603050405020304" pitchFamily="18" charset="0"/>
                <a:cs typeface="AGaramond" pitchFamily="18" charset="0"/>
              </a:rPr>
              <a:t> </a:t>
            </a:r>
            <a:r>
              <a:rPr lang="en-US" altLang="zh-CN" sz="1600">
                <a:latin typeface="Times New Roman" panose="02020603050405020304" pitchFamily="18" charset="0"/>
                <a:cs typeface="Times New Roman" panose="02020603050405020304" pitchFamily="18" charset="0"/>
              </a:rPr>
              <a:t>implicit default copy constructor</a:t>
            </a:r>
          </a:p>
        </p:txBody>
      </p:sp>
      <p:sp>
        <p:nvSpPr>
          <p:cNvPr id="486407" name="Line 7"/>
          <p:cNvSpPr>
            <a:spLocks noChangeShapeType="1"/>
          </p:cNvSpPr>
          <p:nvPr/>
        </p:nvSpPr>
        <p:spPr bwMode="auto">
          <a:xfrm flipH="1" flipV="1">
            <a:off x="2743200" y="5200650"/>
            <a:ext cx="2438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5"/>
                                        </p:tgtEl>
                                        <p:attrNameLst>
                                          <p:attrName>style.visibility</p:attrName>
                                        </p:attrNameLst>
                                      </p:cBhvr>
                                      <p:to>
                                        <p:strVal val="visible"/>
                                      </p:to>
                                    </p:set>
                                  </p:childTnLst>
                                  <p:subTnLst>
                                    <p:set>
                                      <p:cBhvr override="childStyle">
                                        <p:cTn dur="1" fill="hold" display="0" masterRel="nextClick" afterEffect="1"/>
                                        <p:tgtEl>
                                          <p:spTgt spid="48640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86406"/>
                                        </p:tgtEl>
                                        <p:attrNameLst>
                                          <p:attrName>style.visibility</p:attrName>
                                        </p:attrNameLst>
                                      </p:cBhvr>
                                      <p:to>
                                        <p:strVal val="visible"/>
                                      </p:to>
                                    </p:set>
                                  </p:childTnLst>
                                  <p:subTnLst>
                                    <p:set>
                                      <p:cBhvr override="childStyle">
                                        <p:cTn dur="1" fill="hold" display="0" masterRel="nextClick" afterEffect="1"/>
                                        <p:tgtEl>
                                          <p:spTgt spid="48640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86407"/>
                                        </p:tgtEl>
                                        <p:attrNameLst>
                                          <p:attrName>style.visibility</p:attrName>
                                        </p:attrNameLst>
                                      </p:cBhvr>
                                      <p:to>
                                        <p:strVal val="visible"/>
                                      </p:to>
                                    </p:set>
                                  </p:childTnLst>
                                  <p:subTnLst>
                                    <p:set>
                                      <p:cBhvr override="childStyle">
                                        <p:cTn dur="1" fill="hold" display="0" masterRel="nextClick" afterEffect="1"/>
                                        <p:tgtEl>
                                          <p:spTgt spid="48640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5" grpId="0" animBg="1"/>
      <p:bldP spid="486406" grpId="0" animBg="1"/>
      <p:bldP spid="48640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53E12F2-75D9-40DA-B1E4-02B32522A756}" type="slidenum">
              <a:rPr lang="en-US" altLang="zh-CN" sz="1200"/>
              <a:pPr>
                <a:spcAft>
                  <a:spcPct val="0"/>
                </a:spcAft>
                <a:buClrTx/>
                <a:buFontTx/>
                <a:buNone/>
              </a:pPr>
              <a:t>35</a:t>
            </a:fld>
            <a:endParaRPr lang="en-US" altLang="zh-CN" sz="1200"/>
          </a:p>
        </p:txBody>
      </p:sp>
      <p:graphicFrame>
        <p:nvGraphicFramePr>
          <p:cNvPr id="39939" name="Object 4"/>
          <p:cNvGraphicFramePr>
            <a:graphicFrameLocks noChangeAspect="1"/>
          </p:cNvGraphicFramePr>
          <p:nvPr>
            <p:extLst>
              <p:ext uri="{D42A27DB-BD31-4B8C-83A1-F6EECF244321}">
                <p14:modId xmlns:p14="http://schemas.microsoft.com/office/powerpoint/2010/main" val="1426750787"/>
              </p:ext>
            </p:extLst>
          </p:nvPr>
        </p:nvGraphicFramePr>
        <p:xfrm>
          <a:off x="457200" y="614111"/>
          <a:ext cx="7058025" cy="6067425"/>
        </p:xfrm>
        <a:graphic>
          <a:graphicData uri="http://schemas.openxmlformats.org/presentationml/2006/ole">
            <mc:AlternateContent xmlns:mc="http://schemas.openxmlformats.org/markup-compatibility/2006">
              <mc:Choice xmlns:v="urn:schemas-microsoft-com:vml" Requires="v">
                <p:oleObj spid="_x0000_s39941" name="文档" r:id="rId3" imgW="7089269" imgH="6087282" progId="Word.Document.8">
                  <p:embed/>
                </p:oleObj>
              </mc:Choice>
              <mc:Fallback>
                <p:oleObj name="文档" r:id="rId3" imgW="7089269" imgH="608728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14111"/>
                        <a:ext cx="7058025" cy="606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BEDEA68-47AD-40D0-A44E-E9C75C426925}" type="slidenum">
              <a:rPr lang="en-US" altLang="zh-CN" sz="1200"/>
              <a:pPr>
                <a:spcAft>
                  <a:spcPct val="0"/>
                </a:spcAft>
                <a:buClrTx/>
                <a:buFontTx/>
                <a:buNone/>
              </a:pPr>
              <a:t>36</a:t>
            </a:fld>
            <a:endParaRPr lang="en-US" altLang="zh-CN" sz="1200"/>
          </a:p>
        </p:txBody>
      </p:sp>
      <p:graphicFrame>
        <p:nvGraphicFramePr>
          <p:cNvPr id="40963" name="Object 4"/>
          <p:cNvGraphicFramePr>
            <a:graphicFrameLocks noChangeAspect="1"/>
          </p:cNvGraphicFramePr>
          <p:nvPr/>
        </p:nvGraphicFramePr>
        <p:xfrm>
          <a:off x="0" y="0"/>
          <a:ext cx="7037388" cy="5184775"/>
        </p:xfrm>
        <a:graphic>
          <a:graphicData uri="http://schemas.openxmlformats.org/presentationml/2006/ole">
            <mc:AlternateContent xmlns:mc="http://schemas.openxmlformats.org/markup-compatibility/2006">
              <mc:Choice xmlns:v="urn:schemas-microsoft-com:vml" Requires="v">
                <p:oleObj spid="_x0000_s40968" name="Document" r:id="rId3" imgW="7074123" imgH="5198645" progId="Word.Document.8">
                  <p:embed/>
                </p:oleObj>
              </mc:Choice>
              <mc:Fallback>
                <p:oleObj name="Document" r:id="rId3" imgW="7074123" imgH="519864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1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8453" name="Line 5"/>
          <p:cNvSpPr>
            <a:spLocks noChangeShapeType="1"/>
          </p:cNvSpPr>
          <p:nvPr/>
        </p:nvSpPr>
        <p:spPr bwMode="auto">
          <a:xfrm flipH="1" flipV="1">
            <a:off x="4114800" y="2914650"/>
            <a:ext cx="708025"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8454" name="Line 6"/>
          <p:cNvSpPr>
            <a:spLocks noChangeShapeType="1"/>
          </p:cNvSpPr>
          <p:nvPr/>
        </p:nvSpPr>
        <p:spPr bwMode="auto">
          <a:xfrm flipH="1" flipV="1">
            <a:off x="3649663" y="2928938"/>
            <a:ext cx="1162050" cy="595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8455" name="Text Box 7"/>
          <p:cNvSpPr txBox="1">
            <a:spLocks noChangeArrowheads="1"/>
          </p:cNvSpPr>
          <p:nvPr/>
        </p:nvSpPr>
        <p:spPr bwMode="auto">
          <a:xfrm>
            <a:off x="4802188" y="3295650"/>
            <a:ext cx="3802062"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Passing objects to a host object constructor</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childTnLst>
                                  <p:subTnLst>
                                    <p:set>
                                      <p:cBhvr override="childStyle">
                                        <p:cTn dur="1" fill="hold" display="0" masterRel="nextClick" afterEffect="1"/>
                                        <p:tgtEl>
                                          <p:spTgt spid="48845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88454"/>
                                        </p:tgtEl>
                                        <p:attrNameLst>
                                          <p:attrName>style.visibility</p:attrName>
                                        </p:attrNameLst>
                                      </p:cBhvr>
                                      <p:to>
                                        <p:strVal val="visible"/>
                                      </p:to>
                                    </p:set>
                                  </p:childTnLst>
                                  <p:subTnLst>
                                    <p:set>
                                      <p:cBhvr override="childStyle">
                                        <p:cTn dur="1" fill="hold" display="0" masterRel="nextClick" afterEffect="1"/>
                                        <p:tgtEl>
                                          <p:spTgt spid="48845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88455"/>
                                        </p:tgtEl>
                                        <p:attrNameLst>
                                          <p:attrName>style.visibility</p:attrName>
                                        </p:attrNameLst>
                                      </p:cBhvr>
                                      <p:to>
                                        <p:strVal val="visible"/>
                                      </p:to>
                                    </p:set>
                                  </p:childTnLst>
                                  <p:subTnLst>
                                    <p:set>
                                      <p:cBhvr override="childStyle">
                                        <p:cTn dur="1" fill="hold" display="0" masterRel="nextClick" afterEffect="1"/>
                                        <p:tgtEl>
                                          <p:spTgt spid="4884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animBg="1"/>
      <p:bldP spid="488454" grpId="0" animBg="1"/>
      <p:bldP spid="48845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133BD9B-D97F-4D82-B7F0-6ADBB64D10F8}" type="slidenum">
              <a:rPr lang="en-US" altLang="zh-CN" sz="1200"/>
              <a:pPr>
                <a:spcAft>
                  <a:spcPct val="0"/>
                </a:spcAft>
                <a:buClrTx/>
                <a:buFontTx/>
                <a:buNone/>
              </a:pPr>
              <a:t>37</a:t>
            </a:fld>
            <a:endParaRPr lang="en-US" altLang="zh-CN" sz="1200"/>
          </a:p>
        </p:txBody>
      </p:sp>
      <p:graphicFrame>
        <p:nvGraphicFramePr>
          <p:cNvPr id="41987" name="Object 4"/>
          <p:cNvGraphicFramePr>
            <a:graphicFrameLocks noChangeAspect="1"/>
          </p:cNvGraphicFramePr>
          <p:nvPr>
            <p:extLst>
              <p:ext uri="{D42A27DB-BD31-4B8C-83A1-F6EECF244321}">
                <p14:modId xmlns:p14="http://schemas.microsoft.com/office/powerpoint/2010/main" val="3389509797"/>
              </p:ext>
            </p:extLst>
          </p:nvPr>
        </p:nvGraphicFramePr>
        <p:xfrm>
          <a:off x="152400" y="914400"/>
          <a:ext cx="7065963" cy="3354388"/>
        </p:xfrm>
        <a:graphic>
          <a:graphicData uri="http://schemas.openxmlformats.org/presentationml/2006/ole">
            <mc:AlternateContent xmlns:mc="http://schemas.openxmlformats.org/markup-compatibility/2006">
              <mc:Choice xmlns:v="urn:schemas-microsoft-com:vml" Requires="v">
                <p:oleObj spid="_x0000_s41989" name="Document" r:id="rId3" imgW="7068771" imgH="3359218" progId="Word.Document.8">
                  <p:embed/>
                </p:oleObj>
              </mc:Choice>
              <mc:Fallback>
                <p:oleObj name="Document" r:id="rId3" imgW="7068771" imgH="335921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7065963" cy="335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A9461C3-D030-4412-9113-6F05AC50C363}" type="slidenum">
              <a:rPr lang="en-US" altLang="zh-CN" sz="1200"/>
              <a:pPr>
                <a:spcAft>
                  <a:spcPct val="0"/>
                </a:spcAft>
                <a:buClrTx/>
                <a:buFontTx/>
                <a:buNone/>
              </a:pPr>
              <a:t>38</a:t>
            </a:fld>
            <a:endParaRPr lang="en-US" altLang="zh-CN" sz="1200"/>
          </a:p>
        </p:txBody>
      </p:sp>
      <p:sp>
        <p:nvSpPr>
          <p:cNvPr id="43011" name="Rectangle 2"/>
          <p:cNvSpPr>
            <a:spLocks noRot="1" noChangeArrowheads="1"/>
          </p:cNvSpPr>
          <p:nvPr/>
        </p:nvSpPr>
        <p:spPr bwMode="auto">
          <a:xfrm>
            <a:off x="971550" y="1628775"/>
            <a:ext cx="7993063" cy="25622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如果成员对象不是用</a:t>
            </a:r>
            <a:r>
              <a:rPr lang="zh-CN" altLang="en-US" sz="2800" b="1">
                <a:solidFill>
                  <a:srgbClr val="FF3300"/>
                </a:solidFill>
                <a:latin typeface="Arial Narrow" panose="020B0606020202030204" pitchFamily="34" charset="0"/>
                <a:ea typeface="仿宋_GB2312" pitchFamily="49" charset="-122"/>
              </a:rPr>
              <a:t>成员初始化器</a:t>
            </a:r>
            <a:r>
              <a:rPr lang="zh-CN" altLang="en-US" sz="2800" b="1">
                <a:solidFill>
                  <a:srgbClr val="051AB3"/>
                </a:solidFill>
                <a:latin typeface="Arial Narrow" panose="020B0606020202030204" pitchFamily="34" charset="0"/>
                <a:ea typeface="黑体" panose="02010609060101010101" pitchFamily="49" charset="-122"/>
              </a:rPr>
              <a:t>形式进行初始化，并且成员对象的类没有提供默认的构造函数（换言之，成员对象的类定义了一个或多个构造函数，但是没有一个是</a:t>
            </a:r>
            <a:r>
              <a:rPr lang="zh-CN" altLang="en-US" sz="2800" b="1">
                <a:solidFill>
                  <a:srgbClr val="FF3300"/>
                </a:solidFill>
                <a:latin typeface="Arial Narrow" panose="020B0606020202030204" pitchFamily="34" charset="0"/>
                <a:ea typeface="仿宋_GB2312" pitchFamily="49" charset="-122"/>
              </a:rPr>
              <a:t>默认的构造函数</a:t>
            </a:r>
            <a:r>
              <a:rPr lang="zh-CN" altLang="en-US" sz="2800" b="1">
                <a:solidFill>
                  <a:srgbClr val="051AB3"/>
                </a:solidFill>
                <a:latin typeface="Arial Narrow" panose="020B0606020202030204" pitchFamily="34" charset="0"/>
                <a:ea typeface="黑体" panose="02010609060101010101" pitchFamily="49" charset="-122"/>
              </a:rPr>
              <a:t>），则会产生一个编译错误。</a:t>
            </a:r>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3" y="1731963"/>
            <a:ext cx="84455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Rectangle 4"/>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Composition: Objects as Members of Classes</a:t>
            </a:r>
          </a:p>
        </p:txBody>
      </p:sp>
    </p:spTree>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F4397F2-F03B-47E9-B7B6-5A038623C635}" type="slidenum">
              <a:rPr lang="en-US" altLang="zh-CN" sz="1200"/>
              <a:pPr>
                <a:spcAft>
                  <a:spcPct val="0"/>
                </a:spcAft>
                <a:buClrTx/>
                <a:buFontTx/>
                <a:buNone/>
              </a:pPr>
              <a:t>39</a:t>
            </a:fld>
            <a:endParaRPr lang="en-US" altLang="zh-CN" sz="1200"/>
          </a:p>
        </p:txBody>
      </p:sp>
      <p:sp>
        <p:nvSpPr>
          <p:cNvPr id="4403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Composition: Objects as Members of Classes</a:t>
            </a:r>
          </a:p>
        </p:txBody>
      </p:sp>
      <p:sp>
        <p:nvSpPr>
          <p:cNvPr id="44036" name="Rectangle 3"/>
          <p:cNvSpPr>
            <a:spLocks noRot="1" noChangeArrowheads="1"/>
          </p:cNvSpPr>
          <p:nvPr/>
        </p:nvSpPr>
        <p:spPr bwMode="auto">
          <a:xfrm>
            <a:off x="1042988" y="1828800"/>
            <a:ext cx="7921625" cy="1905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性能提示：</a:t>
            </a:r>
            <a:r>
              <a:rPr lang="zh-CN" altLang="en-US" sz="2800" b="1">
                <a:solidFill>
                  <a:srgbClr val="051AB3"/>
                </a:solidFill>
                <a:latin typeface="Arial Narrow" panose="020B0606020202030204" pitchFamily="34" charset="0"/>
                <a:ea typeface="黑体" panose="02010609060101010101" pitchFamily="49" charset="-122"/>
              </a:rPr>
              <a:t>通过成员初始化器显式地初始化成员对象，可以避免两次初始化成员对象的开销：一次是调用成员对象的默认构造函数，一次是调用成员对象的赋值函数。</a:t>
            </a:r>
          </a:p>
        </p:txBody>
      </p:sp>
      <p:sp>
        <p:nvSpPr>
          <p:cNvPr id="44037" name="Rectangle 4"/>
          <p:cNvSpPr>
            <a:spLocks noRot="1" noChangeArrowheads="1"/>
          </p:cNvSpPr>
          <p:nvPr/>
        </p:nvSpPr>
        <p:spPr bwMode="auto">
          <a:xfrm>
            <a:off x="971550" y="4273550"/>
            <a:ext cx="7993063" cy="15938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如果一个类将其他类的对象作为其成员，即使将这个成员对象指定为</a:t>
            </a:r>
            <a:r>
              <a:rPr lang="en-US" altLang="zh-CN" sz="2800" b="1">
                <a:solidFill>
                  <a:srgbClr val="051AB3"/>
                </a:solidFill>
                <a:latin typeface="Arial Narrow" panose="020B0606020202030204" pitchFamily="34" charset="0"/>
                <a:ea typeface="黑体" panose="02010609060101010101" pitchFamily="49" charset="-122"/>
              </a:rPr>
              <a:t>public</a:t>
            </a:r>
            <a:r>
              <a:rPr lang="zh-CN" altLang="en-US" sz="2800" b="1">
                <a:solidFill>
                  <a:srgbClr val="051AB3"/>
                </a:solidFill>
                <a:latin typeface="Arial Narrow" panose="020B0606020202030204" pitchFamily="34" charset="0"/>
                <a:ea typeface="黑体" panose="02010609060101010101" pitchFamily="49" charset="-122"/>
              </a:rPr>
              <a:t>，也不会破坏该成员对象</a:t>
            </a:r>
            <a:r>
              <a:rPr lang="en-US" altLang="zh-CN" sz="2800" b="1">
                <a:solidFill>
                  <a:srgbClr val="051AB3"/>
                </a:solidFill>
                <a:latin typeface="Arial Narrow" panose="020B0606020202030204" pitchFamily="34" charset="0"/>
                <a:ea typeface="黑体" panose="02010609060101010101" pitchFamily="49" charset="-122"/>
              </a:rPr>
              <a:t>private</a:t>
            </a:r>
            <a:r>
              <a:rPr lang="zh-CN" altLang="en-US" sz="2800" b="1">
                <a:solidFill>
                  <a:srgbClr val="051AB3"/>
                </a:solidFill>
                <a:latin typeface="Arial Narrow" panose="020B0606020202030204" pitchFamily="34" charset="0"/>
                <a:ea typeface="黑体" panose="02010609060101010101" pitchFamily="49" charset="-122"/>
              </a:rPr>
              <a:t>成员的封装与隐藏。</a:t>
            </a:r>
          </a:p>
        </p:txBody>
      </p:sp>
      <p:pic>
        <p:nvPicPr>
          <p:cNvPr id="440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346575"/>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887538"/>
            <a:ext cx="8890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C550DDC-DEB5-4F95-A6A6-E2426D6FFA2F}" type="slidenum">
              <a:rPr lang="en-US" altLang="zh-CN" sz="1200"/>
              <a:pPr>
                <a:spcAft>
                  <a:spcPct val="0"/>
                </a:spcAft>
                <a:buClrTx/>
                <a:buFontTx/>
                <a:buNone/>
              </a:pPr>
              <a:t>4</a:t>
            </a:fld>
            <a:endParaRPr lang="en-US" altLang="zh-CN" sz="1200"/>
          </a:p>
        </p:txBody>
      </p:sp>
      <p:sp>
        <p:nvSpPr>
          <p:cNvPr id="7171" name="Rectangle 2"/>
          <p:cNvSpPr>
            <a:spLocks noRot="1" noChangeArrowheads="1"/>
          </p:cNvSpPr>
          <p:nvPr/>
        </p:nvSpPr>
        <p:spPr bwMode="auto">
          <a:xfrm>
            <a:off x="971550" y="1676400"/>
            <a:ext cx="7993063" cy="16398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将对象声明为</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有利于实现最低权限原则，试图修改</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对象会在编译时发现错误而非等到执行时才发现错误。</a:t>
            </a:r>
          </a:p>
        </p:txBody>
      </p:sp>
      <p:pic>
        <p:nvPicPr>
          <p:cNvPr id="71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749425"/>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Rectangle 4"/>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
        <p:nvSpPr>
          <p:cNvPr id="7174" name="Rectangle 5"/>
          <p:cNvSpPr>
            <a:spLocks noRot="1" noChangeArrowheads="1"/>
          </p:cNvSpPr>
          <p:nvPr/>
        </p:nvSpPr>
        <p:spPr bwMode="auto">
          <a:xfrm>
            <a:off x="971550" y="3686175"/>
            <a:ext cx="7993063" cy="2105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性能提示：</a:t>
            </a:r>
            <a:r>
              <a:rPr lang="zh-CN" altLang="en-US" sz="2800" b="1">
                <a:solidFill>
                  <a:srgbClr val="051AB3"/>
                </a:solidFill>
                <a:latin typeface="Arial Narrow" panose="020B0606020202030204" pitchFamily="34" charset="0"/>
                <a:ea typeface="黑体" panose="02010609060101010101" pitchFamily="49" charset="-122"/>
              </a:rPr>
              <a:t>把变量和对象声明为</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，这不仅是一种有效的软件工程原则，而且还能提高性能，因为如今复杂的优化编译器能对常量进行某些优化，但无法对变量进行优化。</a:t>
            </a:r>
          </a:p>
        </p:txBody>
      </p:sp>
      <p:pic>
        <p:nvPicPr>
          <p:cNvPr id="71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3743325"/>
            <a:ext cx="8890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7BDCE8A-7B84-47BD-B3B7-6301A31727F8}" type="slidenum">
              <a:rPr lang="en-US" altLang="zh-CN" sz="1200"/>
              <a:pPr>
                <a:spcAft>
                  <a:spcPct val="0"/>
                </a:spcAft>
                <a:buClrTx/>
                <a:buFontTx/>
                <a:buNone/>
              </a:pPr>
              <a:t>40</a:t>
            </a:fld>
            <a:endParaRPr lang="en-US" altLang="zh-CN" sz="1200"/>
          </a:p>
        </p:txBody>
      </p:sp>
      <p:sp>
        <p:nvSpPr>
          <p:cNvPr id="4505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friend Functions and friend Classes</a:t>
            </a:r>
          </a:p>
        </p:txBody>
      </p:sp>
      <p:sp>
        <p:nvSpPr>
          <p:cNvPr id="45060" name="Rectangle 3"/>
          <p:cNvSpPr>
            <a:spLocks noGrp="1" noChangeArrowheads="1"/>
          </p:cNvSpPr>
          <p:nvPr>
            <p:ph type="body" idx="1"/>
          </p:nvPr>
        </p:nvSpPr>
        <p:spPr>
          <a:xfrm>
            <a:off x="152400" y="1493838"/>
            <a:ext cx="8839200" cy="3840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类的友元函数 </a:t>
            </a:r>
          </a:p>
          <a:p>
            <a:pPr lvl="1" eaLnBrk="1" hangingPunct="1">
              <a:lnSpc>
                <a:spcPct val="120000"/>
              </a:lnSpc>
            </a:pPr>
            <a:r>
              <a:rPr lang="zh-CN" altLang="en-US" sz="2800" b="1" smtClean="0">
                <a:solidFill>
                  <a:srgbClr val="FF3300"/>
                </a:solidFill>
                <a:latin typeface="楷体_GB2312" pitchFamily="49" charset="-122"/>
                <a:ea typeface="楷体_GB2312" pitchFamily="49" charset="-122"/>
              </a:rPr>
              <a:t>在类的作用域外定义，不是类的成员函数</a:t>
            </a:r>
          </a:p>
          <a:p>
            <a:pPr lvl="1" eaLnBrk="1" hangingPunct="1">
              <a:lnSpc>
                <a:spcPct val="120000"/>
              </a:lnSpc>
            </a:pPr>
            <a:r>
              <a:rPr lang="zh-CN" altLang="en-US" sz="2800" b="1" smtClean="0">
                <a:solidFill>
                  <a:srgbClr val="FF3300"/>
                </a:solidFill>
                <a:latin typeface="楷体_GB2312" pitchFamily="49" charset="-122"/>
                <a:ea typeface="楷体_GB2312" pitchFamily="49" charset="-122"/>
              </a:rPr>
              <a:t>具有访问该类非 </a:t>
            </a:r>
            <a:r>
              <a:rPr lang="en-US" altLang="zh-CN" sz="2800" b="1" smtClean="0">
                <a:solidFill>
                  <a:srgbClr val="FF3300"/>
                </a:solidFill>
                <a:latin typeface="楷体_GB2312" pitchFamily="49" charset="-122"/>
                <a:ea typeface="楷体_GB2312" pitchFamily="49" charset="-122"/>
              </a:rPr>
              <a:t>public </a:t>
            </a:r>
            <a:r>
              <a:rPr lang="zh-CN" altLang="en-US" sz="2800" b="1" smtClean="0">
                <a:solidFill>
                  <a:srgbClr val="FF3300"/>
                </a:solidFill>
                <a:latin typeface="楷体_GB2312" pitchFamily="49" charset="-122"/>
                <a:ea typeface="楷体_GB2312" pitchFamily="49" charset="-122"/>
              </a:rPr>
              <a:t>成员的权力</a:t>
            </a:r>
          </a:p>
          <a:p>
            <a:pPr lvl="1" eaLnBrk="1" hangingPunct="1">
              <a:lnSpc>
                <a:spcPct val="120000"/>
              </a:lnSpc>
            </a:pPr>
            <a:r>
              <a:rPr lang="zh-CN" altLang="en-US" sz="2800" b="1" smtClean="0">
                <a:latin typeface="楷体_GB2312" pitchFamily="49" charset="-122"/>
                <a:ea typeface="楷体_GB2312" pitchFamily="49" charset="-122"/>
              </a:rPr>
              <a:t>单独的函数或整个类均可声明为其他类的友元 </a:t>
            </a:r>
          </a:p>
          <a:p>
            <a:pPr lvl="1" eaLnBrk="1" hangingPunct="1">
              <a:lnSpc>
                <a:spcPct val="120000"/>
              </a:lnSpc>
            </a:pPr>
            <a:r>
              <a:rPr lang="zh-CN" altLang="en-US" sz="2800" b="1" smtClean="0">
                <a:latin typeface="楷体_GB2312" pitchFamily="49" charset="-122"/>
                <a:ea typeface="楷体_GB2312" pitchFamily="49" charset="-122"/>
              </a:rPr>
              <a:t>适用于成员函数无法完成某些操作时</a:t>
            </a:r>
          </a:p>
          <a:p>
            <a:pPr lvl="1" eaLnBrk="1" hangingPunct="1">
              <a:lnSpc>
                <a:spcPct val="120000"/>
              </a:lnSpc>
            </a:pPr>
            <a:r>
              <a:rPr lang="zh-CN" altLang="en-US" sz="2800" b="1" smtClean="0">
                <a:latin typeface="楷体_GB2312" pitchFamily="49" charset="-122"/>
                <a:ea typeface="楷体_GB2312" pitchFamily="49" charset="-122"/>
              </a:rPr>
              <a:t>可以提高性能</a:t>
            </a:r>
          </a:p>
        </p:txBody>
      </p:sp>
    </p:spTree>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73D080F-10D4-4FAC-B367-8C05920F15FD}" type="slidenum">
              <a:rPr lang="en-US" altLang="zh-CN" sz="1200"/>
              <a:pPr>
                <a:spcAft>
                  <a:spcPct val="0"/>
                </a:spcAft>
                <a:buClrTx/>
                <a:buFontTx/>
                <a:buNone/>
              </a:pPr>
              <a:t>41</a:t>
            </a:fld>
            <a:endParaRPr lang="en-US" altLang="zh-CN" sz="1200"/>
          </a:p>
        </p:txBody>
      </p:sp>
      <p:sp>
        <p:nvSpPr>
          <p:cNvPr id="4608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friend Functions and friend Classes</a:t>
            </a:r>
          </a:p>
        </p:txBody>
      </p:sp>
      <p:sp>
        <p:nvSpPr>
          <p:cNvPr id="46084" name="Rectangle 3"/>
          <p:cNvSpPr>
            <a:spLocks noGrp="1" noChangeArrowheads="1"/>
          </p:cNvSpPr>
          <p:nvPr>
            <p:ph type="body" idx="1"/>
          </p:nvPr>
        </p:nvSpPr>
        <p:spPr>
          <a:xfrm>
            <a:off x="152400" y="1493838"/>
            <a:ext cx="8839200" cy="4906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b="1" smtClean="0">
                <a:latin typeface="Arial Narrow" panose="020B0606020202030204" pitchFamily="34" charset="0"/>
                <a:ea typeface="黑体" panose="02010609060101010101" pitchFamily="49" charset="-122"/>
              </a:rPr>
              <a:t>声明一个函数为另一个类的友元</a:t>
            </a:r>
          </a:p>
          <a:p>
            <a:pPr lvl="1" eaLnBrk="1" hangingPunct="1">
              <a:lnSpc>
                <a:spcPct val="120000"/>
              </a:lnSpc>
            </a:pPr>
            <a:r>
              <a:rPr lang="zh-CN" altLang="en-US" sz="2500" b="1" smtClean="0">
                <a:latin typeface="Consolas" panose="020B0609020204030204" pitchFamily="49" charset="0"/>
                <a:ea typeface="楷体_GB2312" pitchFamily="49" charset="-122"/>
              </a:rPr>
              <a:t>在类定义中提供函数原型并在前面加上关键字 </a:t>
            </a:r>
            <a:r>
              <a:rPr lang="en-US" altLang="zh-CN" sz="2500" b="1" smtClean="0">
                <a:solidFill>
                  <a:srgbClr val="FF3300"/>
                </a:solidFill>
                <a:latin typeface="Consolas" panose="020B0609020204030204" pitchFamily="49" charset="0"/>
                <a:ea typeface="楷体_GB2312" pitchFamily="49" charset="-122"/>
              </a:rPr>
              <a:t>friend</a:t>
            </a:r>
          </a:p>
          <a:p>
            <a:pPr eaLnBrk="1" hangingPunct="1">
              <a:lnSpc>
                <a:spcPct val="120000"/>
              </a:lnSpc>
            </a:pPr>
            <a:r>
              <a:rPr lang="zh-CN" altLang="en-US" b="1" smtClean="0">
                <a:latin typeface="Arial Narrow" panose="020B0606020202030204" pitchFamily="34" charset="0"/>
                <a:ea typeface="黑体" panose="02010609060101010101" pitchFamily="49" charset="-122"/>
              </a:rPr>
              <a:t>声明一个类为另一个类的友元</a:t>
            </a:r>
          </a:p>
          <a:p>
            <a:pPr lvl="1" eaLnBrk="1" hangingPunct="1">
              <a:lnSpc>
                <a:spcPct val="120000"/>
              </a:lnSpc>
            </a:pPr>
            <a:r>
              <a:rPr lang="zh-CN" altLang="en-US" sz="2500" b="1" smtClean="0">
                <a:latin typeface="Consolas" panose="020B0609020204030204" pitchFamily="49" charset="0"/>
                <a:ea typeface="楷体_GB2312" pitchFamily="49" charset="-122"/>
              </a:rPr>
              <a:t>如：在</a:t>
            </a:r>
            <a:r>
              <a:rPr lang="en-US" altLang="zh-CN" sz="2500" b="1" smtClean="0">
                <a:latin typeface="Consolas" panose="020B0609020204030204" pitchFamily="49" charset="0"/>
                <a:ea typeface="楷体_GB2312" pitchFamily="49" charset="-122"/>
              </a:rPr>
              <a:t>ClassOne</a:t>
            </a:r>
            <a:r>
              <a:rPr lang="zh-CN" altLang="en-US" sz="2500" b="1" smtClean="0">
                <a:latin typeface="Consolas" panose="020B0609020204030204" pitchFamily="49" charset="0"/>
                <a:ea typeface="楷体_GB2312" pitchFamily="49" charset="-122"/>
              </a:rPr>
              <a:t>的定义中放置如下声明</a:t>
            </a:r>
          </a:p>
          <a:p>
            <a:pPr lvl="1" eaLnBrk="1" hangingPunct="1">
              <a:lnSpc>
                <a:spcPct val="120000"/>
              </a:lnSpc>
              <a:buFont typeface="Wingdings" panose="05000000000000000000" pitchFamily="2" charset="2"/>
              <a:buNone/>
            </a:pPr>
            <a:r>
              <a:rPr lang="zh-CN" altLang="en-US" sz="2500" b="1" smtClean="0">
                <a:latin typeface="Consolas" panose="020B0609020204030204" pitchFamily="49" charset="0"/>
                <a:ea typeface="楷体_GB2312" pitchFamily="49" charset="-122"/>
              </a:rPr>
              <a:t>	   	</a:t>
            </a:r>
            <a:r>
              <a:rPr lang="en-US" altLang="zh-CN" sz="2500" b="1" smtClean="0">
                <a:latin typeface="Consolas" panose="020B0609020204030204" pitchFamily="49" charset="0"/>
                <a:ea typeface="楷体_GB2312" pitchFamily="49" charset="-122"/>
              </a:rPr>
              <a:t>friend class ClassTwo;</a:t>
            </a:r>
            <a:br>
              <a:rPr lang="en-US" altLang="zh-CN" sz="2500" b="1" smtClean="0">
                <a:latin typeface="Consolas" panose="020B0609020204030204" pitchFamily="49" charset="0"/>
                <a:ea typeface="楷体_GB2312" pitchFamily="49" charset="-122"/>
              </a:rPr>
            </a:br>
            <a:r>
              <a:rPr lang="zh-CN" altLang="en-US" sz="2500" b="1" smtClean="0">
                <a:latin typeface="Consolas" panose="020B0609020204030204" pitchFamily="49" charset="0"/>
                <a:ea typeface="楷体_GB2312" pitchFamily="49" charset="-122"/>
              </a:rPr>
              <a:t>即定义</a:t>
            </a:r>
            <a:r>
              <a:rPr lang="en-US" altLang="zh-CN" sz="2500" b="1" smtClean="0">
                <a:latin typeface="Consolas" panose="020B0609020204030204" pitchFamily="49" charset="0"/>
                <a:ea typeface="楷体_GB2312" pitchFamily="49" charset="-122"/>
              </a:rPr>
              <a:t>ClassTwo</a:t>
            </a:r>
            <a:r>
              <a:rPr lang="zh-CN" altLang="en-US" sz="2500" b="1" smtClean="0">
                <a:latin typeface="Consolas" panose="020B0609020204030204" pitchFamily="49" charset="0"/>
                <a:ea typeface="楷体_GB2312" pitchFamily="49" charset="-122"/>
              </a:rPr>
              <a:t>是自己的朋友，因此：</a:t>
            </a:r>
          </a:p>
          <a:p>
            <a:pPr lvl="1" eaLnBrk="1" hangingPunct="1">
              <a:lnSpc>
                <a:spcPct val="120000"/>
              </a:lnSpc>
              <a:buFont typeface="Wingdings" panose="05000000000000000000" pitchFamily="2" charset="2"/>
              <a:buNone/>
            </a:pPr>
            <a:r>
              <a:rPr lang="zh-CN" altLang="en-US" sz="2500" b="1" smtClean="0">
                <a:latin typeface="Arial Narrow" panose="020B0606020202030204" pitchFamily="34" charset="0"/>
                <a:ea typeface="黑体" panose="02010609060101010101" pitchFamily="49" charset="-122"/>
              </a:rPr>
              <a:t>     </a:t>
            </a:r>
            <a:r>
              <a:rPr lang="zh-CN" altLang="en-US" sz="2500" b="1" smtClean="0">
                <a:solidFill>
                  <a:srgbClr val="FF3300"/>
                </a:solidFill>
                <a:latin typeface="Tahoma" panose="020B0604030504040204" pitchFamily="34" charset="0"/>
                <a:ea typeface="楷体_GB2312" pitchFamily="49" charset="-122"/>
              </a:rPr>
              <a:t>允许</a:t>
            </a:r>
            <a:r>
              <a:rPr lang="en-US" altLang="zh-CN" sz="2500" b="1" smtClean="0">
                <a:solidFill>
                  <a:srgbClr val="FF3300"/>
                </a:solidFill>
                <a:latin typeface="Tahoma" panose="020B0604030504040204" pitchFamily="34" charset="0"/>
                <a:ea typeface="楷体_GB2312" pitchFamily="49" charset="-122"/>
              </a:rPr>
              <a:t>ClassTwo</a:t>
            </a:r>
            <a:r>
              <a:rPr lang="zh-CN" altLang="en-US" sz="2500" b="1" smtClean="0">
                <a:solidFill>
                  <a:srgbClr val="FF3300"/>
                </a:solidFill>
                <a:latin typeface="Tahoma" panose="020B0604030504040204" pitchFamily="34" charset="0"/>
                <a:ea typeface="楷体_GB2312" pitchFamily="49" charset="-122"/>
              </a:rPr>
              <a:t>访问</a:t>
            </a:r>
            <a:r>
              <a:rPr lang="en-US" altLang="zh-CN" sz="2500" b="1" smtClean="0">
                <a:solidFill>
                  <a:srgbClr val="FF3300"/>
                </a:solidFill>
                <a:latin typeface="Tahoma" panose="020B0604030504040204" pitchFamily="34" charset="0"/>
                <a:ea typeface="楷体_GB2312" pitchFamily="49" charset="-122"/>
              </a:rPr>
              <a:t>ClassOne</a:t>
            </a:r>
            <a:r>
              <a:rPr lang="zh-CN" altLang="en-US" sz="2500" b="1" smtClean="0">
                <a:solidFill>
                  <a:srgbClr val="FF3300"/>
                </a:solidFill>
                <a:latin typeface="Tahoma" panose="020B0604030504040204" pitchFamily="34" charset="0"/>
                <a:ea typeface="楷体_GB2312" pitchFamily="49" charset="-122"/>
              </a:rPr>
              <a:t>的成员变量，就如同</a:t>
            </a:r>
            <a:r>
              <a:rPr lang="en-US" altLang="zh-CN" sz="2500" b="1" smtClean="0">
                <a:solidFill>
                  <a:srgbClr val="FF3300"/>
                </a:solidFill>
                <a:latin typeface="Tahoma" panose="020B0604030504040204" pitchFamily="34" charset="0"/>
                <a:ea typeface="楷体_GB2312" pitchFamily="49" charset="-122"/>
              </a:rPr>
              <a:t>ClassOne</a:t>
            </a:r>
            <a:r>
              <a:rPr lang="zh-CN" altLang="en-US" sz="2500" b="1" smtClean="0">
                <a:solidFill>
                  <a:srgbClr val="FF3300"/>
                </a:solidFill>
                <a:latin typeface="Tahoma" panose="020B0604030504040204" pitchFamily="34" charset="0"/>
                <a:ea typeface="楷体_GB2312" pitchFamily="49" charset="-122"/>
              </a:rPr>
              <a:t>自己的函数一样。</a:t>
            </a:r>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CC77CE6-A56A-49F8-99EA-70A3A95BC3C4}" type="slidenum">
              <a:rPr lang="en-US" altLang="zh-CN" sz="1200"/>
              <a:pPr>
                <a:spcAft>
                  <a:spcPct val="0"/>
                </a:spcAft>
                <a:buClrTx/>
                <a:buFontTx/>
                <a:buNone/>
              </a:pPr>
              <a:t>42</a:t>
            </a:fld>
            <a:endParaRPr lang="en-US" altLang="zh-CN" sz="1200"/>
          </a:p>
        </p:txBody>
      </p:sp>
      <p:sp>
        <p:nvSpPr>
          <p:cNvPr id="4710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friend Functions and friend Classes</a:t>
            </a:r>
          </a:p>
        </p:txBody>
      </p:sp>
      <p:sp>
        <p:nvSpPr>
          <p:cNvPr id="47108" name="Rectangle 3"/>
          <p:cNvSpPr>
            <a:spLocks noGrp="1" noChangeArrowheads="1"/>
          </p:cNvSpPr>
          <p:nvPr>
            <p:ph type="body" idx="1"/>
          </p:nvPr>
        </p:nvSpPr>
        <p:spPr>
          <a:xfrm>
            <a:off x="152400" y="1265238"/>
            <a:ext cx="8839200" cy="5211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smtClean="0">
                <a:latin typeface="Arial Narrow" panose="020B0606020202030204" pitchFamily="34" charset="0"/>
                <a:ea typeface="黑体" panose="02010609060101010101" pitchFamily="49" charset="-122"/>
              </a:rPr>
              <a:t>友元需要被授予，而不是索取</a:t>
            </a:r>
          </a:p>
          <a:p>
            <a:pPr lvl="1" eaLnBrk="1" hangingPunct="1">
              <a:lnSpc>
                <a:spcPct val="120000"/>
              </a:lnSpc>
            </a:pPr>
            <a:r>
              <a:rPr lang="en-US" altLang="zh-CN" sz="2400" b="1" smtClean="0">
                <a:latin typeface="Tahoma" panose="020B0604030504040204" pitchFamily="34" charset="0"/>
                <a:ea typeface="楷体_GB2312" pitchFamily="49" charset="-122"/>
              </a:rPr>
              <a:t>class B</a:t>
            </a:r>
            <a:r>
              <a:rPr lang="zh-CN" altLang="en-US" sz="2400" b="1" smtClean="0">
                <a:latin typeface="Tahoma" panose="020B0604030504040204" pitchFamily="34" charset="0"/>
                <a:ea typeface="楷体_GB2312" pitchFamily="49" charset="-122"/>
              </a:rPr>
              <a:t>要想成为</a:t>
            </a:r>
            <a:r>
              <a:rPr lang="en-US" altLang="zh-CN" sz="2400" b="1" smtClean="0">
                <a:latin typeface="Tahoma" panose="020B0604030504040204" pitchFamily="34" charset="0"/>
                <a:ea typeface="楷体_GB2312" pitchFamily="49" charset="-122"/>
              </a:rPr>
              <a:t>class A</a:t>
            </a:r>
            <a:r>
              <a:rPr lang="zh-CN" altLang="en-US" sz="2400" b="1" smtClean="0">
                <a:latin typeface="Tahoma" panose="020B0604030504040204" pitchFamily="34" charset="0"/>
                <a:ea typeface="楷体_GB2312" pitchFamily="49" charset="-122"/>
              </a:rPr>
              <a:t>的友元，</a:t>
            </a:r>
            <a:r>
              <a:rPr lang="en-US" altLang="zh-CN" sz="2400" b="1" smtClean="0">
                <a:latin typeface="Tahoma" panose="020B0604030504040204" pitchFamily="34" charset="0"/>
                <a:ea typeface="楷体_GB2312" pitchFamily="49" charset="-122"/>
              </a:rPr>
              <a:t>class A</a:t>
            </a:r>
            <a:r>
              <a:rPr lang="zh-CN" altLang="en-US" sz="2400" b="1" smtClean="0">
                <a:latin typeface="Tahoma" panose="020B0604030504040204" pitchFamily="34" charset="0"/>
                <a:ea typeface="楷体_GB2312" pitchFamily="49" charset="-122"/>
              </a:rPr>
              <a:t>必须显式同意，即在</a:t>
            </a:r>
            <a:r>
              <a:rPr lang="en-US" altLang="zh-CN" sz="2400" b="1" smtClean="0">
                <a:latin typeface="Tahoma" panose="020B0604030504040204" pitchFamily="34" charset="0"/>
                <a:ea typeface="楷体_GB2312" pitchFamily="49" charset="-122"/>
              </a:rPr>
              <a:t>class A</a:t>
            </a:r>
            <a:r>
              <a:rPr lang="zh-CN" altLang="en-US" sz="2400" b="1" smtClean="0">
                <a:latin typeface="Tahoma" panose="020B0604030504040204" pitchFamily="34" charset="0"/>
                <a:ea typeface="楷体_GB2312" pitchFamily="49" charset="-122"/>
              </a:rPr>
              <a:t>中声明</a:t>
            </a:r>
            <a:r>
              <a:rPr lang="en-US" altLang="zh-CN" sz="2400" b="1" smtClean="0">
                <a:latin typeface="Tahoma" panose="020B0604030504040204" pitchFamily="34" charset="0"/>
                <a:ea typeface="楷体_GB2312" pitchFamily="49" charset="-122"/>
              </a:rPr>
              <a:t>class B</a:t>
            </a:r>
            <a:r>
              <a:rPr lang="zh-CN" altLang="en-US" sz="2400" b="1" smtClean="0">
                <a:latin typeface="Tahoma" panose="020B0604030504040204" pitchFamily="34" charset="0"/>
                <a:ea typeface="楷体_GB2312" pitchFamily="49" charset="-122"/>
              </a:rPr>
              <a:t>为自己的友元</a:t>
            </a:r>
          </a:p>
          <a:p>
            <a:pPr lvl="1" eaLnBrk="1" hangingPunct="1">
              <a:lnSpc>
                <a:spcPct val="120000"/>
              </a:lnSpc>
            </a:pPr>
            <a:r>
              <a:rPr lang="zh-CN" altLang="en-US" sz="2400" b="1" smtClean="0">
                <a:latin typeface="Tahoma" panose="020B0604030504040204" pitchFamily="34" charset="0"/>
                <a:ea typeface="楷体_GB2312" pitchFamily="49" charset="-122"/>
              </a:rPr>
              <a:t>或者说如果</a:t>
            </a:r>
            <a:r>
              <a:rPr lang="en-US" altLang="zh-CN" sz="2400" b="1" smtClean="0">
                <a:latin typeface="Tahoma" panose="020B0604030504040204" pitchFamily="34" charset="0"/>
                <a:ea typeface="楷体_GB2312" pitchFamily="49" charset="-122"/>
              </a:rPr>
              <a:t>Class A</a:t>
            </a:r>
            <a:r>
              <a:rPr lang="zh-CN" altLang="en-US" sz="2400" b="1" smtClean="0">
                <a:latin typeface="Tahoma" panose="020B0604030504040204" pitchFamily="34" charset="0"/>
                <a:ea typeface="楷体_GB2312" pitchFamily="49" charset="-122"/>
              </a:rPr>
              <a:t>同意</a:t>
            </a:r>
            <a:r>
              <a:rPr lang="en-US" altLang="zh-CN" sz="2400" b="1" smtClean="0">
                <a:latin typeface="Tahoma" panose="020B0604030504040204" pitchFamily="34" charset="0"/>
                <a:ea typeface="楷体_GB2312" pitchFamily="49" charset="-122"/>
              </a:rPr>
              <a:t>Class B</a:t>
            </a:r>
            <a:r>
              <a:rPr lang="zh-CN" altLang="en-US" sz="2400" b="1" smtClean="0">
                <a:latin typeface="Tahoma" panose="020B0604030504040204" pitchFamily="34" charset="0"/>
                <a:ea typeface="楷体_GB2312" pitchFamily="49" charset="-122"/>
              </a:rPr>
              <a:t>的成员访问自己的成员变量就要主动声明</a:t>
            </a:r>
            <a:r>
              <a:rPr lang="en-US" altLang="zh-CN" sz="2400" b="1" smtClean="0">
                <a:latin typeface="Tahoma" panose="020B0604030504040204" pitchFamily="34" charset="0"/>
                <a:ea typeface="楷体_GB2312" pitchFamily="49" charset="-122"/>
              </a:rPr>
              <a:t>Class B</a:t>
            </a:r>
            <a:r>
              <a:rPr lang="zh-CN" altLang="en-US" sz="2400" b="1" smtClean="0">
                <a:latin typeface="Tahoma" panose="020B0604030504040204" pitchFamily="34" charset="0"/>
                <a:ea typeface="楷体_GB2312" pitchFamily="49" charset="-122"/>
              </a:rPr>
              <a:t>是自己的友元</a:t>
            </a:r>
          </a:p>
          <a:p>
            <a:pPr eaLnBrk="1" hangingPunct="1">
              <a:lnSpc>
                <a:spcPct val="120000"/>
              </a:lnSpc>
            </a:pPr>
            <a:r>
              <a:rPr lang="zh-CN" altLang="en-US" sz="3200" b="1" smtClean="0">
                <a:latin typeface="Arial Narrow" panose="020B0606020202030204" pitchFamily="34" charset="0"/>
                <a:ea typeface="黑体" panose="02010609060101010101" pitchFamily="49" charset="-122"/>
              </a:rPr>
              <a:t>友元关系不是对称的，并且不能传递</a:t>
            </a:r>
          </a:p>
          <a:p>
            <a:pPr lvl="1" eaLnBrk="1" hangingPunct="1">
              <a:lnSpc>
                <a:spcPct val="120000"/>
              </a:lnSpc>
            </a:pPr>
            <a:r>
              <a:rPr lang="en-US" altLang="zh-CN" sz="2400" b="1" smtClean="0">
                <a:latin typeface="Tahoma" panose="020B0604030504040204" pitchFamily="34" charset="0"/>
                <a:ea typeface="楷体_GB2312" pitchFamily="49" charset="-122"/>
              </a:rPr>
              <a:t>class A </a:t>
            </a:r>
            <a:r>
              <a:rPr lang="zh-CN" altLang="en-US" sz="2400" b="1" smtClean="0">
                <a:latin typeface="Tahoma" panose="020B0604030504040204" pitchFamily="34" charset="0"/>
                <a:ea typeface="楷体_GB2312" pitchFamily="49" charset="-122"/>
              </a:rPr>
              <a:t>是 </a:t>
            </a:r>
            <a:r>
              <a:rPr lang="en-US" altLang="zh-CN" sz="2400" b="1" smtClean="0">
                <a:latin typeface="Tahoma" panose="020B0604030504040204" pitchFamily="34" charset="0"/>
                <a:ea typeface="楷体_GB2312" pitchFamily="49" charset="-122"/>
              </a:rPr>
              <a:t>class B </a:t>
            </a:r>
            <a:r>
              <a:rPr lang="zh-CN" altLang="en-US" sz="2400" b="1" smtClean="0">
                <a:latin typeface="Tahoma" panose="020B0604030504040204" pitchFamily="34" charset="0"/>
                <a:ea typeface="楷体_GB2312" pitchFamily="49" charset="-122"/>
              </a:rPr>
              <a:t>的友元，且 </a:t>
            </a:r>
            <a:r>
              <a:rPr lang="en-US" altLang="zh-CN" sz="2400" b="1" smtClean="0">
                <a:latin typeface="Tahoma" panose="020B0604030504040204" pitchFamily="34" charset="0"/>
                <a:ea typeface="楷体_GB2312" pitchFamily="49" charset="-122"/>
              </a:rPr>
              <a:t>class B </a:t>
            </a:r>
            <a:r>
              <a:rPr lang="zh-CN" altLang="en-US" sz="2400" b="1" smtClean="0">
                <a:latin typeface="Tahoma" panose="020B0604030504040204" pitchFamily="34" charset="0"/>
                <a:ea typeface="楷体_GB2312" pitchFamily="49" charset="-122"/>
              </a:rPr>
              <a:t>又是 </a:t>
            </a:r>
            <a:r>
              <a:rPr lang="en-US" altLang="zh-CN" sz="2400" b="1" smtClean="0">
                <a:latin typeface="Tahoma" panose="020B0604030504040204" pitchFamily="34" charset="0"/>
                <a:ea typeface="楷体_GB2312" pitchFamily="49" charset="-122"/>
              </a:rPr>
              <a:t>class C </a:t>
            </a:r>
            <a:r>
              <a:rPr lang="zh-CN" altLang="en-US" sz="2400" b="1" smtClean="0">
                <a:latin typeface="Tahoma" panose="020B0604030504040204" pitchFamily="34" charset="0"/>
                <a:ea typeface="楷体_GB2312" pitchFamily="49" charset="-122"/>
              </a:rPr>
              <a:t>的友元，</a:t>
            </a:r>
            <a:r>
              <a:rPr lang="zh-CN" altLang="en-US" sz="2400" b="1" smtClean="0">
                <a:solidFill>
                  <a:srgbClr val="FF3300"/>
                </a:solidFill>
                <a:latin typeface="Tahoma" panose="020B0604030504040204" pitchFamily="34" charset="0"/>
                <a:ea typeface="宋体" panose="02010600030101010101" pitchFamily="2" charset="-122"/>
              </a:rPr>
              <a:t>不能</a:t>
            </a:r>
            <a:r>
              <a:rPr lang="zh-CN" altLang="en-US" sz="2400" b="1" smtClean="0">
                <a:latin typeface="Tahoma" panose="020B0604030504040204" pitchFamily="34" charset="0"/>
                <a:ea typeface="楷体_GB2312" pitchFamily="49" charset="-122"/>
              </a:rPr>
              <a:t>认为 </a:t>
            </a:r>
            <a:r>
              <a:rPr lang="en-US" altLang="zh-CN" sz="2400" b="1" smtClean="0">
                <a:latin typeface="Tahoma" panose="020B0604030504040204" pitchFamily="34" charset="0"/>
                <a:ea typeface="楷体_GB2312" pitchFamily="49" charset="-122"/>
              </a:rPr>
              <a:t>B </a:t>
            </a:r>
            <a:r>
              <a:rPr lang="zh-CN" altLang="en-US" sz="2400" b="1" smtClean="0">
                <a:latin typeface="Tahoma" panose="020B0604030504040204" pitchFamily="34" charset="0"/>
                <a:ea typeface="楷体_GB2312" pitchFamily="49" charset="-122"/>
              </a:rPr>
              <a:t>是 </a:t>
            </a:r>
            <a:r>
              <a:rPr lang="en-US" altLang="zh-CN" sz="2400" b="1" smtClean="0">
                <a:latin typeface="Tahoma" panose="020B0604030504040204" pitchFamily="34" charset="0"/>
                <a:ea typeface="楷体_GB2312" pitchFamily="49" charset="-122"/>
              </a:rPr>
              <a:t>A </a:t>
            </a:r>
            <a:r>
              <a:rPr lang="zh-CN" altLang="en-US" sz="2400" b="1" smtClean="0">
                <a:latin typeface="Tahoma" panose="020B0604030504040204" pitchFamily="34" charset="0"/>
                <a:ea typeface="楷体_GB2312" pitchFamily="49" charset="-122"/>
              </a:rPr>
              <a:t>的友元、</a:t>
            </a:r>
            <a:r>
              <a:rPr lang="en-US" altLang="zh-CN" sz="2400" b="1" smtClean="0">
                <a:latin typeface="Tahoma" panose="020B0604030504040204" pitchFamily="34" charset="0"/>
                <a:ea typeface="楷体_GB2312" pitchFamily="49" charset="-122"/>
              </a:rPr>
              <a:t>C </a:t>
            </a:r>
            <a:r>
              <a:rPr lang="zh-CN" altLang="en-US" sz="2400" b="1" smtClean="0">
                <a:latin typeface="Tahoma" panose="020B0604030504040204" pitchFamily="34" charset="0"/>
                <a:ea typeface="楷体_GB2312" pitchFamily="49" charset="-122"/>
              </a:rPr>
              <a:t>是 </a:t>
            </a:r>
            <a:r>
              <a:rPr lang="en-US" altLang="zh-CN" sz="2400" b="1" smtClean="0">
                <a:latin typeface="Tahoma" panose="020B0604030504040204" pitchFamily="34" charset="0"/>
                <a:ea typeface="楷体_GB2312" pitchFamily="49" charset="-122"/>
              </a:rPr>
              <a:t>B </a:t>
            </a:r>
            <a:r>
              <a:rPr lang="zh-CN" altLang="en-US" sz="2400" b="1" smtClean="0">
                <a:latin typeface="Tahoma" panose="020B0604030504040204" pitchFamily="34" charset="0"/>
                <a:ea typeface="楷体_GB2312" pitchFamily="49" charset="-122"/>
              </a:rPr>
              <a:t>的友元或 </a:t>
            </a:r>
            <a:r>
              <a:rPr lang="en-US" altLang="zh-CN" sz="2400" b="1" smtClean="0">
                <a:latin typeface="Tahoma" panose="020B0604030504040204" pitchFamily="34" charset="0"/>
                <a:ea typeface="楷体_GB2312" pitchFamily="49" charset="-122"/>
              </a:rPr>
              <a:t>A </a:t>
            </a:r>
            <a:r>
              <a:rPr lang="zh-CN" altLang="en-US" sz="2400" b="1" smtClean="0">
                <a:latin typeface="Tahoma" panose="020B0604030504040204" pitchFamily="34" charset="0"/>
                <a:ea typeface="楷体_GB2312" pitchFamily="49" charset="-122"/>
              </a:rPr>
              <a:t>是 </a:t>
            </a:r>
            <a:r>
              <a:rPr lang="en-US" altLang="zh-CN" sz="2400" b="1" smtClean="0">
                <a:latin typeface="Tahoma" panose="020B0604030504040204" pitchFamily="34" charset="0"/>
                <a:ea typeface="楷体_GB2312" pitchFamily="49" charset="-122"/>
              </a:rPr>
              <a:t>C </a:t>
            </a:r>
            <a:r>
              <a:rPr lang="zh-CN" altLang="en-US" sz="2400" b="1" smtClean="0">
                <a:latin typeface="Tahoma" panose="020B0604030504040204" pitchFamily="34" charset="0"/>
                <a:ea typeface="楷体_GB2312" pitchFamily="49" charset="-122"/>
              </a:rPr>
              <a:t>的友元</a:t>
            </a:r>
          </a:p>
        </p:txBody>
      </p:sp>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BF6D02E-B213-4C47-AA84-89EB96DC600E}" type="slidenum">
              <a:rPr lang="en-US" altLang="zh-CN" sz="1200"/>
              <a:pPr>
                <a:spcAft>
                  <a:spcPct val="0"/>
                </a:spcAft>
                <a:buClrTx/>
                <a:buFontTx/>
                <a:buNone/>
              </a:pPr>
              <a:t>43</a:t>
            </a:fld>
            <a:endParaRPr lang="en-US" altLang="zh-CN" sz="1200"/>
          </a:p>
        </p:txBody>
      </p:sp>
      <p:sp>
        <p:nvSpPr>
          <p:cNvPr id="48131" name="Rectangle 2"/>
          <p:cNvSpPr>
            <a:spLocks noRot="1" noChangeArrowheads="1"/>
          </p:cNvSpPr>
          <p:nvPr/>
        </p:nvSpPr>
        <p:spPr bwMode="auto">
          <a:xfrm>
            <a:off x="971550" y="1700213"/>
            <a:ext cx="7993063" cy="150018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尽管类定义中有友元函数的原型，但友元函数仍然不是成员函数。</a:t>
            </a:r>
          </a:p>
        </p:txBody>
      </p:sp>
      <p:sp>
        <p:nvSpPr>
          <p:cNvPr id="48132" name="Rectangle 3"/>
          <p:cNvSpPr>
            <a:spLocks noRot="1" noChangeArrowheads="1"/>
          </p:cNvSpPr>
          <p:nvPr/>
        </p:nvSpPr>
        <p:spPr bwMode="auto">
          <a:xfrm>
            <a:off x="971550" y="3571875"/>
            <a:ext cx="7921625" cy="17621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en-US" altLang="zh-CN" sz="2800" b="1">
                <a:solidFill>
                  <a:srgbClr val="051AB3"/>
                </a:solidFill>
                <a:latin typeface="Arial Narrow" panose="020B0606020202030204" pitchFamily="34" charset="0"/>
                <a:ea typeface="黑体" panose="02010609060101010101" pitchFamily="49" charset="-122"/>
              </a:rPr>
              <a:t>private</a:t>
            </a:r>
            <a:r>
              <a:rPr lang="zh-CN" altLang="en-US" sz="2800" b="1">
                <a:solidFill>
                  <a:srgbClr val="051AB3"/>
                </a:solidFill>
                <a:latin typeface="Arial Narrow" panose="020B0606020202030204" pitchFamily="34" charset="0"/>
                <a:ea typeface="黑体" panose="02010609060101010101" pitchFamily="49" charset="-122"/>
              </a:rPr>
              <a:t>、</a:t>
            </a:r>
            <a:r>
              <a:rPr lang="en-US" altLang="zh-CN" sz="2800" b="1">
                <a:solidFill>
                  <a:srgbClr val="051AB3"/>
                </a:solidFill>
                <a:latin typeface="Arial Narrow" panose="020B0606020202030204" pitchFamily="34" charset="0"/>
                <a:ea typeface="黑体" panose="02010609060101010101" pitchFamily="49" charset="-122"/>
              </a:rPr>
              <a:t>protected</a:t>
            </a:r>
            <a:r>
              <a:rPr lang="zh-CN" altLang="en-US" sz="2800" b="1">
                <a:solidFill>
                  <a:srgbClr val="051AB3"/>
                </a:solidFill>
                <a:latin typeface="Arial Narrow" panose="020B0606020202030204" pitchFamily="34" charset="0"/>
                <a:ea typeface="黑体" panose="02010609060101010101" pitchFamily="49" charset="-122"/>
              </a:rPr>
              <a:t>和</a:t>
            </a:r>
            <a:r>
              <a:rPr lang="en-US" altLang="zh-CN" sz="2800" b="1">
                <a:solidFill>
                  <a:srgbClr val="051AB3"/>
                </a:solidFill>
                <a:latin typeface="Arial Narrow" panose="020B0606020202030204" pitchFamily="34" charset="0"/>
                <a:ea typeface="黑体" panose="02010609060101010101" pitchFamily="49" charset="-122"/>
              </a:rPr>
              <a:t>public</a:t>
            </a:r>
            <a:r>
              <a:rPr lang="zh-CN" altLang="en-US" sz="2800" b="1">
                <a:solidFill>
                  <a:srgbClr val="051AB3"/>
                </a:solidFill>
                <a:latin typeface="Arial Narrow" panose="020B0606020202030204" pitchFamily="34" charset="0"/>
                <a:ea typeface="黑体" panose="02010609060101010101" pitchFamily="49" charset="-122"/>
              </a:rPr>
              <a:t>的成员访问符号与友元关系的声明无关，因此友元关系声明可以放在类定义中的任何位置。</a:t>
            </a:r>
          </a:p>
        </p:txBody>
      </p:sp>
      <p:pic>
        <p:nvPicPr>
          <p:cNvPr id="481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752600"/>
            <a:ext cx="844550" cy="844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581400"/>
            <a:ext cx="844550" cy="844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5" name="Rectangle 6"/>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friend Functions and friend Classes</a:t>
            </a:r>
          </a:p>
        </p:txBody>
      </p:sp>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E49BD14-3374-4C8B-943E-00F0E7FF2BC0}" type="slidenum">
              <a:rPr lang="en-US" altLang="zh-CN" sz="1200"/>
              <a:pPr>
                <a:spcAft>
                  <a:spcPct val="0"/>
                </a:spcAft>
                <a:buClrTx/>
                <a:buFontTx/>
                <a:buNone/>
              </a:pPr>
              <a:t>44</a:t>
            </a:fld>
            <a:endParaRPr lang="en-US" altLang="zh-CN" sz="1200"/>
          </a:p>
        </p:txBody>
      </p:sp>
      <p:graphicFrame>
        <p:nvGraphicFramePr>
          <p:cNvPr id="49155" name="Object 4"/>
          <p:cNvGraphicFramePr>
            <a:graphicFrameLocks noChangeAspect="1"/>
          </p:cNvGraphicFramePr>
          <p:nvPr/>
        </p:nvGraphicFramePr>
        <p:xfrm>
          <a:off x="0" y="0"/>
          <a:ext cx="7058025" cy="6143625"/>
        </p:xfrm>
        <a:graphic>
          <a:graphicData uri="http://schemas.openxmlformats.org/presentationml/2006/ole">
            <mc:AlternateContent xmlns:mc="http://schemas.openxmlformats.org/markup-compatibility/2006">
              <mc:Choice xmlns:v="urn:schemas-microsoft-com:vml" Requires="v">
                <p:oleObj spid="_x0000_s49159" name="文档" r:id="rId3" imgW="7089269" imgH="6173156" progId="Word.Document.8">
                  <p:embed/>
                </p:oleObj>
              </mc:Choice>
              <mc:Fallback>
                <p:oleObj name="文档" r:id="rId3" imgW="7089269" imgH="617315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8025" cy="614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0501" name="Line 5"/>
          <p:cNvSpPr>
            <a:spLocks noChangeShapeType="1"/>
          </p:cNvSpPr>
          <p:nvPr/>
        </p:nvSpPr>
        <p:spPr bwMode="auto">
          <a:xfrm flipH="1">
            <a:off x="1192213" y="1662113"/>
            <a:ext cx="1881187" cy="422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0502" name="Text Box 6"/>
          <p:cNvSpPr txBox="1">
            <a:spLocks noChangeArrowheads="1"/>
          </p:cNvSpPr>
          <p:nvPr/>
        </p:nvSpPr>
        <p:spPr bwMode="auto">
          <a:xfrm>
            <a:off x="3113088" y="1201738"/>
            <a:ext cx="3033712"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friend</a:t>
            </a:r>
            <a:r>
              <a:rPr lang="en-US" altLang="zh-CN" sz="1600">
                <a:latin typeface="Times New Roman" panose="02020603050405020304" pitchFamily="18" charset="0"/>
                <a:cs typeface="Times New Roman" panose="02020603050405020304" pitchFamily="18" charset="0"/>
              </a:rPr>
              <a:t> function declaration (can appear anywhere in the class)</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01"/>
                                        </p:tgtEl>
                                        <p:attrNameLst>
                                          <p:attrName>style.visibility</p:attrName>
                                        </p:attrNameLst>
                                      </p:cBhvr>
                                      <p:to>
                                        <p:strVal val="visible"/>
                                      </p:to>
                                    </p:set>
                                  </p:childTnLst>
                                  <p:subTnLst>
                                    <p:set>
                                      <p:cBhvr override="childStyle">
                                        <p:cTn dur="1" fill="hold" display="0" masterRel="nextClick" afterEffect="1"/>
                                        <p:tgtEl>
                                          <p:spTgt spid="4905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0502"/>
                                        </p:tgtEl>
                                        <p:attrNameLst>
                                          <p:attrName>style.visibility</p:attrName>
                                        </p:attrNameLst>
                                      </p:cBhvr>
                                      <p:to>
                                        <p:strVal val="visible"/>
                                      </p:to>
                                    </p:set>
                                  </p:childTnLst>
                                  <p:subTnLst>
                                    <p:set>
                                      <p:cBhvr override="childStyle">
                                        <p:cTn dur="1" fill="hold" display="0" masterRel="nextClick" afterEffect="1"/>
                                        <p:tgtEl>
                                          <p:spTgt spid="490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1" grpId="0" animBg="1"/>
      <p:bldP spid="49050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313612B-F18E-4889-B760-48958388EBBD}" type="slidenum">
              <a:rPr lang="en-US" altLang="zh-CN" sz="1200"/>
              <a:pPr>
                <a:spcAft>
                  <a:spcPct val="0"/>
                </a:spcAft>
                <a:buClrTx/>
                <a:buFontTx/>
                <a:buNone/>
              </a:pPr>
              <a:t>45</a:t>
            </a:fld>
            <a:endParaRPr lang="en-US" altLang="zh-CN" sz="1200"/>
          </a:p>
        </p:txBody>
      </p:sp>
      <p:graphicFrame>
        <p:nvGraphicFramePr>
          <p:cNvPr id="50179" name="Object 4"/>
          <p:cNvGraphicFramePr>
            <a:graphicFrameLocks noChangeAspect="1"/>
          </p:cNvGraphicFramePr>
          <p:nvPr/>
        </p:nvGraphicFramePr>
        <p:xfrm>
          <a:off x="0" y="0"/>
          <a:ext cx="6983413" cy="5319713"/>
        </p:xfrm>
        <a:graphic>
          <a:graphicData uri="http://schemas.openxmlformats.org/presentationml/2006/ole">
            <mc:AlternateContent xmlns:mc="http://schemas.openxmlformats.org/markup-compatibility/2006">
              <mc:Choice xmlns:v="urn:schemas-microsoft-com:vml" Requires="v">
                <p:oleObj spid="_x0000_s50187" name="文档" r:id="rId3" imgW="7089269" imgH="5399933" progId="Word.Document.8">
                  <p:embed/>
                </p:oleObj>
              </mc:Choice>
              <mc:Fallback>
                <p:oleObj name="文档" r:id="rId3" imgW="7089269" imgH="539993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83413" cy="531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0" name="Group 9"/>
          <p:cNvGrpSpPr>
            <a:grpSpLocks/>
          </p:cNvGrpSpPr>
          <p:nvPr/>
        </p:nvGrpSpPr>
        <p:grpSpPr bwMode="auto">
          <a:xfrm>
            <a:off x="2776538" y="1598613"/>
            <a:ext cx="5376862" cy="576262"/>
            <a:chOff x="1749" y="1007"/>
            <a:chExt cx="3387" cy="363"/>
          </a:xfrm>
        </p:grpSpPr>
        <p:sp>
          <p:nvSpPr>
            <p:cNvPr id="50184" name="Line 5"/>
            <p:cNvSpPr>
              <a:spLocks noChangeShapeType="1"/>
            </p:cNvSpPr>
            <p:nvPr/>
          </p:nvSpPr>
          <p:spPr bwMode="auto">
            <a:xfrm flipH="1" flipV="1">
              <a:off x="1749" y="1007"/>
              <a:ext cx="363" cy="1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5" name="Text Box 6"/>
            <p:cNvSpPr txBox="1">
              <a:spLocks noChangeArrowheads="1"/>
            </p:cNvSpPr>
            <p:nvPr/>
          </p:nvSpPr>
          <p:spPr bwMode="auto">
            <a:xfrm>
              <a:off x="2112" y="1152"/>
              <a:ext cx="3024" cy="218"/>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friend</a:t>
              </a:r>
              <a:r>
                <a:rPr lang="en-US" altLang="zh-CN" sz="1600">
                  <a:latin typeface="Times New Roman" panose="02020603050405020304" pitchFamily="18" charset="0"/>
                  <a:cs typeface="Times New Roman" panose="02020603050405020304" pitchFamily="18" charset="0"/>
                </a:rPr>
                <a:t> function can modify </a:t>
              </a:r>
              <a:r>
                <a:rPr lang="en-US" altLang="zh-CN" sz="1600" b="1">
                  <a:latin typeface="Courier New" panose="02070309020205020404" pitchFamily="49" charset="0"/>
                  <a:cs typeface="Times New Roman" panose="02020603050405020304" pitchFamily="18" charset="0"/>
                </a:rPr>
                <a:t>Count</a:t>
              </a:r>
              <a:r>
                <a:rPr lang="en-US" altLang="zh-CN" sz="1600">
                  <a:latin typeface="Times New Roman" panose="02020603050405020304" pitchFamily="18" charset="0"/>
                  <a:cs typeface="Times New Roman" panose="02020603050405020304" pitchFamily="18" charset="0"/>
                </a:rPr>
                <a:t>’s </a:t>
              </a:r>
              <a:r>
                <a:rPr lang="en-US" altLang="zh-CN" sz="1600" b="1">
                  <a:latin typeface="Courier New" panose="020703090202050204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data</a:t>
              </a:r>
            </a:p>
          </p:txBody>
        </p:sp>
      </p:grpSp>
      <p:grpSp>
        <p:nvGrpSpPr>
          <p:cNvPr id="50181" name="Group 11"/>
          <p:cNvGrpSpPr>
            <a:grpSpLocks/>
          </p:cNvGrpSpPr>
          <p:nvPr/>
        </p:nvGrpSpPr>
        <p:grpSpPr bwMode="auto">
          <a:xfrm>
            <a:off x="3973513" y="2819400"/>
            <a:ext cx="5094287" cy="1446213"/>
            <a:chOff x="2256" y="1774"/>
            <a:chExt cx="3209" cy="911"/>
          </a:xfrm>
        </p:grpSpPr>
        <p:sp>
          <p:nvSpPr>
            <p:cNvPr id="50182" name="Line 7"/>
            <p:cNvSpPr>
              <a:spLocks noChangeShapeType="1"/>
            </p:cNvSpPr>
            <p:nvPr/>
          </p:nvSpPr>
          <p:spPr bwMode="auto">
            <a:xfrm flipH="1">
              <a:off x="2256" y="1872"/>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3" name="Text Box 8"/>
            <p:cNvSpPr txBox="1">
              <a:spLocks noChangeArrowheads="1"/>
            </p:cNvSpPr>
            <p:nvPr/>
          </p:nvSpPr>
          <p:spPr bwMode="auto">
            <a:xfrm>
              <a:off x="3204" y="1774"/>
              <a:ext cx="2261" cy="911"/>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Calling a </a:t>
              </a:r>
              <a:r>
                <a:rPr lang="en-US" altLang="zh-CN" sz="1600" b="1">
                  <a:latin typeface="Courier New" panose="02070309020205020404" pitchFamily="49" charset="0"/>
                  <a:cs typeface="Times New Roman" panose="02020603050405020304" pitchFamily="18" charset="0"/>
                </a:rPr>
                <a:t>friend</a:t>
              </a:r>
              <a:r>
                <a:rPr lang="en-US" altLang="zh-CN" sz="1600">
                  <a:latin typeface="Times New Roman" panose="02020603050405020304" pitchFamily="18" charset="0"/>
                  <a:cs typeface="Times New Roman" panose="02020603050405020304" pitchFamily="18" charset="0"/>
                </a:rPr>
                <a:t> function; note that we pass the </a:t>
              </a:r>
              <a:r>
                <a:rPr lang="en-US" altLang="zh-CN" sz="1600" b="1">
                  <a:latin typeface="Courier New" panose="02070309020205020404" pitchFamily="49" charset="0"/>
                  <a:cs typeface="Times New Roman" panose="02020603050405020304" pitchFamily="18" charset="0"/>
                </a:rPr>
                <a:t>Count</a:t>
              </a:r>
              <a:r>
                <a:rPr lang="en-US" altLang="zh-CN" sz="1600">
                  <a:latin typeface="Times New Roman" panose="02020603050405020304" pitchFamily="18" charset="0"/>
                  <a:cs typeface="Times New Roman" panose="02020603050405020304" pitchFamily="18" charset="0"/>
                </a:rPr>
                <a:t> object to the function</a:t>
              </a:r>
            </a:p>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除友元外，类</a:t>
              </a:r>
              <a:r>
                <a:rPr lang="en-US" altLang="zh-CN" sz="1600">
                  <a:latin typeface="Times New Roman" panose="02020603050405020304" pitchFamily="18" charset="0"/>
                  <a:cs typeface="Times New Roman" panose="02020603050405020304" pitchFamily="18" charset="0"/>
                </a:rPr>
                <a:t>Count</a:t>
              </a:r>
              <a:r>
                <a:rPr lang="zh-CN" altLang="en-US" sz="1600">
                  <a:latin typeface="Times New Roman" panose="02020603050405020304" pitchFamily="18" charset="0"/>
                  <a:cs typeface="Times New Roman" panose="02020603050405020304" pitchFamily="18" charset="0"/>
                </a:rPr>
                <a:t>没有提供修改其</a:t>
              </a:r>
              <a:r>
                <a:rPr lang="en-US" altLang="zh-CN" sz="1600">
                  <a:latin typeface="Times New Roman" panose="02020603050405020304" pitchFamily="18" charset="0"/>
                  <a:cs typeface="Times New Roman" panose="02020603050405020304" pitchFamily="18" charset="0"/>
                </a:rPr>
                <a:t>private</a:t>
              </a:r>
              <a:r>
                <a:rPr lang="zh-CN" altLang="en-US" sz="1600">
                  <a:latin typeface="Times New Roman" panose="02020603050405020304" pitchFamily="18" charset="0"/>
                  <a:cs typeface="Times New Roman" panose="02020603050405020304" pitchFamily="18" charset="0"/>
                </a:rPr>
                <a:t>数据成员的函数，不使用友元就修改不了其</a:t>
              </a:r>
              <a:r>
                <a:rPr lang="en-US" altLang="zh-CN" sz="1600">
                  <a:latin typeface="Times New Roman" panose="02020603050405020304" pitchFamily="18" charset="0"/>
                  <a:cs typeface="Times New Roman" panose="02020603050405020304" pitchFamily="18" charset="0"/>
                </a:rPr>
                <a:t>private</a:t>
              </a:r>
              <a:r>
                <a:rPr lang="zh-CN" altLang="en-US" sz="1600">
                  <a:latin typeface="Times New Roman" panose="02020603050405020304" pitchFamily="18" charset="0"/>
                  <a:cs typeface="Times New Roman" panose="02020603050405020304" pitchFamily="18" charset="0"/>
                </a:rPr>
                <a:t>成员</a:t>
              </a:r>
              <a:r>
                <a:rPr lang="en-US" altLang="zh-CN" sz="1600">
                  <a:latin typeface="Times New Roman" panose="02020603050405020304" pitchFamily="18" charset="0"/>
                  <a:cs typeface="Times New Roman" panose="02020603050405020304" pitchFamily="18" charset="0"/>
                </a:rPr>
                <a:t>x</a:t>
              </a:r>
            </a:p>
          </p:txBody>
        </p:sp>
      </p:gr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0ED1E32-1C82-4ACF-8A63-075AC2579C20}" type="slidenum">
              <a:rPr lang="en-US" altLang="zh-CN" sz="1200"/>
              <a:pPr>
                <a:spcAft>
                  <a:spcPct val="0"/>
                </a:spcAft>
                <a:buClrTx/>
                <a:buFontTx/>
                <a:buNone/>
              </a:pPr>
              <a:t>46</a:t>
            </a:fld>
            <a:endParaRPr lang="en-US" altLang="zh-CN" sz="1200"/>
          </a:p>
        </p:txBody>
      </p:sp>
      <p:graphicFrame>
        <p:nvGraphicFramePr>
          <p:cNvPr id="51203" name="Object 4"/>
          <p:cNvGraphicFramePr>
            <a:graphicFrameLocks noChangeAspect="1"/>
          </p:cNvGraphicFramePr>
          <p:nvPr/>
        </p:nvGraphicFramePr>
        <p:xfrm>
          <a:off x="0" y="0"/>
          <a:ext cx="7075488" cy="5886450"/>
        </p:xfrm>
        <a:graphic>
          <a:graphicData uri="http://schemas.openxmlformats.org/presentationml/2006/ole">
            <mc:AlternateContent xmlns:mc="http://schemas.openxmlformats.org/markup-compatibility/2006">
              <mc:Choice xmlns:v="urn:schemas-microsoft-com:vml" Requires="v">
                <p:oleObj spid="_x0000_s51205" name="Document" r:id="rId3" imgW="7078146" imgH="5886276" progId="Word.Document.8">
                  <p:embed/>
                </p:oleObj>
              </mc:Choice>
              <mc:Fallback>
                <p:oleObj name="Document" r:id="rId3" imgW="7078146" imgH="588627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88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B1D11FA-29CC-4E70-9398-A21A90F8BC63}" type="slidenum">
              <a:rPr lang="en-US" altLang="zh-CN" sz="1200"/>
              <a:pPr>
                <a:spcAft>
                  <a:spcPct val="0"/>
                </a:spcAft>
                <a:buClrTx/>
                <a:buFontTx/>
                <a:buNone/>
              </a:pPr>
              <a:t>47</a:t>
            </a:fld>
            <a:endParaRPr lang="en-US" altLang="zh-CN" sz="1200"/>
          </a:p>
        </p:txBody>
      </p:sp>
      <p:graphicFrame>
        <p:nvGraphicFramePr>
          <p:cNvPr id="52227" name="Object 4"/>
          <p:cNvGraphicFramePr>
            <a:graphicFrameLocks noChangeAspect="1"/>
          </p:cNvGraphicFramePr>
          <p:nvPr/>
        </p:nvGraphicFramePr>
        <p:xfrm>
          <a:off x="0" y="0"/>
          <a:ext cx="7037388" cy="3309938"/>
        </p:xfrm>
        <a:graphic>
          <a:graphicData uri="http://schemas.openxmlformats.org/presentationml/2006/ole">
            <mc:AlternateContent xmlns:mc="http://schemas.openxmlformats.org/markup-compatibility/2006">
              <mc:Choice xmlns:v="urn:schemas-microsoft-com:vml" Requires="v">
                <p:oleObj spid="_x0000_s52233" name="Document" r:id="rId3" imgW="7074123" imgH="3324313" progId="Word.Document.8">
                  <p:embed/>
                </p:oleObj>
              </mc:Choice>
              <mc:Fallback>
                <p:oleObj name="Document" r:id="rId3" imgW="7074123" imgH="332431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330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3573" name="Line 5"/>
          <p:cNvSpPr>
            <a:spLocks noChangeShapeType="1"/>
          </p:cNvSpPr>
          <p:nvPr/>
        </p:nvSpPr>
        <p:spPr bwMode="auto">
          <a:xfrm flipH="1">
            <a:off x="1422400" y="587375"/>
            <a:ext cx="4378325"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3574" name="Text Box 6"/>
          <p:cNvSpPr txBox="1">
            <a:spLocks noChangeArrowheads="1"/>
          </p:cNvSpPr>
          <p:nvPr/>
        </p:nvSpPr>
        <p:spPr bwMode="auto">
          <a:xfrm>
            <a:off x="5800725" y="357188"/>
            <a:ext cx="3038475" cy="120173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Non-</a:t>
            </a:r>
            <a:r>
              <a:rPr lang="en-US" altLang="zh-CN" sz="1600" b="1">
                <a:latin typeface="Courier New" panose="02070309020205020404" pitchFamily="49" charset="0"/>
                <a:cs typeface="Times New Roman" panose="02020603050405020304" pitchFamily="18" charset="0"/>
              </a:rPr>
              <a:t>friend</a:t>
            </a:r>
            <a:r>
              <a:rPr lang="en-US" altLang="zh-CN" sz="1600">
                <a:latin typeface="Times New Roman" panose="02020603050405020304" pitchFamily="18" charset="0"/>
                <a:cs typeface="Times New Roman" panose="02020603050405020304" pitchFamily="18" charset="0"/>
              </a:rPr>
              <a:t> function cannot access the class’s </a:t>
            </a:r>
            <a:r>
              <a:rPr lang="en-US" altLang="zh-CN" sz="1600" b="1">
                <a:latin typeface="Courier New" panose="020703090202050204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data.</a:t>
            </a:r>
          </a:p>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如果让你改错，使该程序正常运行，你知道修改哪里吗？</a:t>
            </a:r>
          </a:p>
        </p:txBody>
      </p:sp>
      <p:graphicFrame>
        <p:nvGraphicFramePr>
          <p:cNvPr id="52230" name="Object 7"/>
          <p:cNvGraphicFramePr>
            <a:graphicFrameLocks noChangeAspect="1"/>
          </p:cNvGraphicFramePr>
          <p:nvPr/>
        </p:nvGraphicFramePr>
        <p:xfrm>
          <a:off x="152400" y="3200400"/>
          <a:ext cx="6172200" cy="3354388"/>
        </p:xfrm>
        <a:graphic>
          <a:graphicData uri="http://schemas.openxmlformats.org/presentationml/2006/ole">
            <mc:AlternateContent xmlns:mc="http://schemas.openxmlformats.org/markup-compatibility/2006">
              <mc:Choice xmlns:v="urn:schemas-microsoft-com:vml" Requires="v">
                <p:oleObj spid="_x0000_s52234" name="Document" r:id="rId5" imgW="7056048" imgH="3844248" progId="Word.Document.8">
                  <p:embed/>
                </p:oleObj>
              </mc:Choice>
              <mc:Fallback>
                <p:oleObj name="Document" r:id="rId5" imgW="7056048" imgH="3844248"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200400"/>
                        <a:ext cx="6172200" cy="335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3"/>
                                        </p:tgtEl>
                                        <p:attrNameLst>
                                          <p:attrName>style.visibility</p:attrName>
                                        </p:attrNameLst>
                                      </p:cBhvr>
                                      <p:to>
                                        <p:strVal val="visible"/>
                                      </p:to>
                                    </p:set>
                                  </p:childTnLst>
                                  <p:subTnLst>
                                    <p:set>
                                      <p:cBhvr override="childStyle">
                                        <p:cTn dur="1" fill="hold" display="0" masterRel="nextClick" afterEffect="1"/>
                                        <p:tgtEl>
                                          <p:spTgt spid="49357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3574"/>
                                        </p:tgtEl>
                                        <p:attrNameLst>
                                          <p:attrName>style.visibility</p:attrName>
                                        </p:attrNameLst>
                                      </p:cBhvr>
                                      <p:to>
                                        <p:strVal val="visible"/>
                                      </p:to>
                                    </p:set>
                                  </p:childTnLst>
                                  <p:subTnLst>
                                    <p:set>
                                      <p:cBhvr override="childStyle">
                                        <p:cTn dur="1" fill="hold" display="0" masterRel="nextClick" afterEffect="1"/>
                                        <p:tgtEl>
                                          <p:spTgt spid="4935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3" grpId="0" animBg="1"/>
      <p:bldP spid="49357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339662F-552C-4209-A6D8-1BA2790995A0}" type="slidenum">
              <a:rPr lang="en-US" altLang="zh-CN" sz="1200"/>
              <a:pPr>
                <a:spcAft>
                  <a:spcPct val="0"/>
                </a:spcAft>
                <a:buClrTx/>
                <a:buFontTx/>
                <a:buNone/>
              </a:pPr>
              <a:t>48</a:t>
            </a:fld>
            <a:endParaRPr lang="en-US" altLang="zh-CN" sz="1200"/>
          </a:p>
        </p:txBody>
      </p:sp>
      <p:sp>
        <p:nvSpPr>
          <p:cNvPr id="5325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Using the </a:t>
            </a:r>
            <a:r>
              <a:rPr lang="en-US" altLang="zh-CN" sz="3600" b="1">
                <a:solidFill>
                  <a:srgbClr val="FF3300"/>
                </a:solidFill>
                <a:latin typeface="Arial Narrow" panose="020B0606020202030204" pitchFamily="34" charset="0"/>
                <a:ea typeface="黑体" panose="02010609060101010101" pitchFamily="49" charset="-122"/>
              </a:rPr>
              <a:t>this</a:t>
            </a:r>
            <a:r>
              <a:rPr lang="en-US" altLang="zh-CN" sz="3600" b="1">
                <a:solidFill>
                  <a:srgbClr val="051AB3"/>
                </a:solidFill>
                <a:latin typeface="Arial Narrow" panose="020B0606020202030204" pitchFamily="34" charset="0"/>
                <a:ea typeface="黑体" panose="02010609060101010101" pitchFamily="49" charset="-122"/>
              </a:rPr>
              <a:t> Pointer</a:t>
            </a:r>
          </a:p>
        </p:txBody>
      </p:sp>
      <p:sp>
        <p:nvSpPr>
          <p:cNvPr id="53252" name="Rectangle 3"/>
          <p:cNvSpPr>
            <a:spLocks noGrp="1" noChangeArrowheads="1"/>
          </p:cNvSpPr>
          <p:nvPr>
            <p:ph type="body" idx="1"/>
          </p:nvPr>
        </p:nvSpPr>
        <p:spPr>
          <a:xfrm>
            <a:off x="152400" y="1470025"/>
            <a:ext cx="8763000" cy="37877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成员函数需要知道该处理哪个对象的数据成员</a:t>
            </a:r>
          </a:p>
          <a:p>
            <a:pPr lvl="1" eaLnBrk="1" hangingPunct="1">
              <a:lnSpc>
                <a:spcPct val="120000"/>
              </a:lnSpc>
            </a:pPr>
            <a:r>
              <a:rPr lang="zh-CN" altLang="en-US" sz="2800" b="1" smtClean="0">
                <a:latin typeface="Consolas" panose="020B0609020204030204" pitchFamily="49" charset="0"/>
                <a:ea typeface="楷体_GB2312" pitchFamily="49" charset="-122"/>
              </a:rPr>
              <a:t>每个对象可以通过一个称为 </a:t>
            </a:r>
            <a:r>
              <a:rPr lang="en-US" altLang="zh-CN" sz="2800" b="1" smtClean="0">
                <a:latin typeface="Consolas" panose="020B0609020204030204" pitchFamily="49" charset="0"/>
                <a:ea typeface="楷体_GB2312" pitchFamily="49" charset="-122"/>
              </a:rPr>
              <a:t>this </a:t>
            </a:r>
            <a:r>
              <a:rPr lang="zh-CN" altLang="en-US" sz="2800" b="1" smtClean="0">
                <a:latin typeface="Consolas" panose="020B0609020204030204" pitchFamily="49" charset="0"/>
                <a:ea typeface="楷体_GB2312" pitchFamily="49" charset="-122"/>
              </a:rPr>
              <a:t>的指针来访问它自己的地址</a:t>
            </a:r>
          </a:p>
          <a:p>
            <a:pPr lvl="1" eaLnBrk="1" hangingPunct="1">
              <a:lnSpc>
                <a:spcPct val="120000"/>
              </a:lnSpc>
            </a:pPr>
            <a:r>
              <a:rPr lang="zh-CN" altLang="en-US" sz="2800" b="1" smtClean="0">
                <a:latin typeface="Consolas" panose="020B0609020204030204" pitchFamily="49" charset="0"/>
                <a:ea typeface="楷体_GB2312" pitchFamily="49" charset="-122"/>
              </a:rPr>
              <a:t>对象的 </a:t>
            </a:r>
            <a:r>
              <a:rPr lang="en-US" altLang="zh-CN" sz="2800" b="1" smtClean="0">
                <a:latin typeface="Consolas" panose="020B0609020204030204" pitchFamily="49" charset="0"/>
                <a:ea typeface="楷体_GB2312" pitchFamily="49" charset="-122"/>
              </a:rPr>
              <a:t>this </a:t>
            </a:r>
            <a:r>
              <a:rPr lang="zh-CN" altLang="en-US" sz="2800" b="1" smtClean="0">
                <a:latin typeface="Consolas" panose="020B0609020204030204" pitchFamily="49" charset="0"/>
                <a:ea typeface="楷体_GB2312" pitchFamily="49" charset="-122"/>
              </a:rPr>
              <a:t>指针不是该对象自身的一部分</a:t>
            </a:r>
          </a:p>
          <a:p>
            <a:pPr lvl="1" eaLnBrk="1" hangingPunct="1">
              <a:lnSpc>
                <a:spcPct val="120000"/>
              </a:lnSpc>
            </a:pPr>
            <a:r>
              <a:rPr lang="en-US" altLang="zh-CN" sz="2800" b="1" smtClean="0">
                <a:latin typeface="Consolas" panose="020B0609020204030204" pitchFamily="49" charset="0"/>
                <a:ea typeface="楷体_GB2312" pitchFamily="49" charset="-122"/>
              </a:rPr>
              <a:t>this </a:t>
            </a:r>
            <a:r>
              <a:rPr lang="zh-CN" altLang="en-US" sz="2800" b="1" smtClean="0">
                <a:latin typeface="Consolas" panose="020B0609020204030204" pitchFamily="49" charset="0"/>
                <a:ea typeface="楷体_GB2312" pitchFamily="49" charset="-122"/>
              </a:rPr>
              <a:t>被编译器作为隐式参数传递给对象的非静态成员函数</a:t>
            </a:r>
          </a:p>
        </p:txBody>
      </p:sp>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0C391EC-5A5F-43E4-894B-D881B279FF53}" type="slidenum">
              <a:rPr lang="en-US" altLang="zh-CN" sz="1200"/>
              <a:pPr>
                <a:spcAft>
                  <a:spcPct val="0"/>
                </a:spcAft>
                <a:buClrTx/>
                <a:buFontTx/>
                <a:buNone/>
              </a:pPr>
              <a:t>49</a:t>
            </a:fld>
            <a:endParaRPr lang="en-US" altLang="zh-CN" sz="1200"/>
          </a:p>
        </p:txBody>
      </p:sp>
      <p:sp>
        <p:nvSpPr>
          <p:cNvPr id="5427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Using the this Pointer</a:t>
            </a:r>
          </a:p>
        </p:txBody>
      </p:sp>
      <p:sp>
        <p:nvSpPr>
          <p:cNvPr id="54276" name="Rectangle 3"/>
          <p:cNvSpPr>
            <a:spLocks noGrp="1" noChangeArrowheads="1"/>
          </p:cNvSpPr>
          <p:nvPr>
            <p:ph type="body" idx="1"/>
          </p:nvPr>
        </p:nvSpPr>
        <p:spPr>
          <a:xfrm>
            <a:off x="152400" y="1470025"/>
            <a:ext cx="8763000" cy="38639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对象可以隐式或显式地使用 </a:t>
            </a:r>
            <a:r>
              <a:rPr lang="en-US" altLang="zh-CN" sz="3600" b="1" smtClean="0">
                <a:latin typeface="Arial Narrow" panose="020B0606020202030204" pitchFamily="34" charset="0"/>
                <a:ea typeface="黑体" panose="02010609060101010101" pitchFamily="49" charset="-122"/>
              </a:rPr>
              <a:t>this </a:t>
            </a:r>
            <a:r>
              <a:rPr lang="zh-CN" altLang="en-US" sz="3600" b="1" smtClean="0">
                <a:latin typeface="Arial Narrow" panose="020B0606020202030204" pitchFamily="34" charset="0"/>
                <a:ea typeface="黑体" panose="02010609060101010101" pitchFamily="49" charset="-122"/>
              </a:rPr>
              <a:t>指针</a:t>
            </a:r>
          </a:p>
          <a:p>
            <a:pPr lvl="1" eaLnBrk="1" hangingPunct="1">
              <a:lnSpc>
                <a:spcPct val="120000"/>
              </a:lnSpc>
            </a:pPr>
            <a:r>
              <a:rPr lang="zh-CN" altLang="en-US" sz="3100" b="1" smtClean="0">
                <a:latin typeface="Consolas" panose="020B0609020204030204" pitchFamily="49" charset="0"/>
                <a:ea typeface="楷体_GB2312" pitchFamily="49" charset="-122"/>
              </a:rPr>
              <a:t>当直接访问数据成员时表示隐式使用</a:t>
            </a:r>
          </a:p>
          <a:p>
            <a:pPr lvl="1" eaLnBrk="1" hangingPunct="1">
              <a:lnSpc>
                <a:spcPct val="120000"/>
              </a:lnSpc>
            </a:pPr>
            <a:r>
              <a:rPr lang="zh-CN" altLang="en-US" sz="3100" b="1" smtClean="0">
                <a:latin typeface="Consolas" panose="020B0609020204030204" pitchFamily="49" charset="0"/>
                <a:ea typeface="楷体_GB2312" pitchFamily="49" charset="-122"/>
              </a:rPr>
              <a:t>当使用关键字</a:t>
            </a:r>
            <a:r>
              <a:rPr lang="en-US" altLang="zh-CN" sz="3100" b="1" smtClean="0">
                <a:latin typeface="Consolas" panose="020B0609020204030204" pitchFamily="49" charset="0"/>
                <a:ea typeface="楷体_GB2312" pitchFamily="49" charset="-122"/>
              </a:rPr>
              <a:t>this</a:t>
            </a:r>
            <a:r>
              <a:rPr lang="zh-CN" altLang="en-US" sz="3100" b="1" smtClean="0">
                <a:latin typeface="Consolas" panose="020B0609020204030204" pitchFamily="49" charset="0"/>
                <a:ea typeface="楷体_GB2312" pitchFamily="49" charset="-122"/>
              </a:rPr>
              <a:t>时表示显式使用</a:t>
            </a:r>
          </a:p>
          <a:p>
            <a:pPr lvl="1" eaLnBrk="1" hangingPunct="1">
              <a:lnSpc>
                <a:spcPct val="120000"/>
              </a:lnSpc>
            </a:pPr>
            <a:r>
              <a:rPr lang="en-US" altLang="zh-CN" sz="3100" b="1" smtClean="0">
                <a:latin typeface="Consolas" panose="020B0609020204030204" pitchFamily="49" charset="0"/>
                <a:ea typeface="楷体_GB2312" pitchFamily="49" charset="-122"/>
              </a:rPr>
              <a:t>this</a:t>
            </a:r>
            <a:r>
              <a:rPr lang="zh-CN" altLang="en-US" sz="3100" b="1" smtClean="0">
                <a:latin typeface="Consolas" panose="020B0609020204030204" pitchFamily="49" charset="0"/>
                <a:ea typeface="楷体_GB2312" pitchFamily="49" charset="-122"/>
              </a:rPr>
              <a:t>指针的类型依赖于对象的类型和成员函数是否被声明为</a:t>
            </a:r>
            <a:r>
              <a:rPr lang="en-US" altLang="zh-CN" sz="3100" b="1" smtClean="0">
                <a:latin typeface="Consolas" panose="020B0609020204030204" pitchFamily="49" charset="0"/>
                <a:ea typeface="楷体_GB2312" pitchFamily="49" charset="-122"/>
              </a:rPr>
              <a:t>const</a:t>
            </a:r>
          </a:p>
        </p:txBody>
      </p:sp>
    </p:spTree>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BB5C382-0130-4221-AA0B-19F627823EE5}" type="slidenum">
              <a:rPr lang="en-US" altLang="zh-CN" sz="1200"/>
              <a:pPr>
                <a:spcAft>
                  <a:spcPct val="0"/>
                </a:spcAft>
                <a:buClrTx/>
                <a:buFontTx/>
                <a:buNone/>
              </a:pPr>
              <a:t>5</a:t>
            </a:fld>
            <a:endParaRPr lang="en-US" altLang="zh-CN" sz="1200"/>
          </a:p>
        </p:txBody>
      </p:sp>
      <p:sp>
        <p:nvSpPr>
          <p:cNvPr id="92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
        <p:nvSpPr>
          <p:cNvPr id="9220" name="Rectangle 3"/>
          <p:cNvSpPr>
            <a:spLocks noGrp="1" noChangeArrowheads="1"/>
          </p:cNvSpPr>
          <p:nvPr>
            <p:ph type="body" idx="1"/>
          </p:nvPr>
        </p:nvSpPr>
        <p:spPr>
          <a:xfrm>
            <a:off x="76200" y="1600200"/>
            <a:ext cx="8915400" cy="42672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const </a:t>
            </a:r>
            <a:r>
              <a:rPr lang="zh-CN" altLang="en-US" sz="3600" b="1" smtClean="0">
                <a:latin typeface="Arial Narrow" panose="020B0606020202030204" pitchFamily="34" charset="0"/>
                <a:ea typeface="黑体" panose="02010609060101010101" pitchFamily="49" charset="-122"/>
              </a:rPr>
              <a:t>成员函数</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const </a:t>
            </a:r>
            <a:r>
              <a:rPr lang="zh-CN" altLang="en-US" sz="3100" b="1" smtClean="0">
                <a:latin typeface="Arial Narrow" panose="020B0606020202030204" pitchFamily="34" charset="0"/>
                <a:ea typeface="黑体" panose="02010609060101010101" pitchFamily="49" charset="-122"/>
              </a:rPr>
              <a:t>成员函数的声明和定义都需要用 </a:t>
            </a:r>
            <a:r>
              <a:rPr lang="en-US" altLang="zh-CN" sz="3100" b="1" smtClean="0">
                <a:latin typeface="Arial Narrow" panose="020B0606020202030204" pitchFamily="34" charset="0"/>
                <a:ea typeface="黑体" panose="02010609060101010101" pitchFamily="49" charset="-122"/>
              </a:rPr>
              <a:t>const </a:t>
            </a:r>
            <a:r>
              <a:rPr lang="zh-CN" altLang="en-US" sz="3100" b="1" smtClean="0">
                <a:latin typeface="Arial Narrow" panose="020B0606020202030204" pitchFamily="34" charset="0"/>
                <a:ea typeface="黑体" panose="02010609060101010101" pitchFamily="49" charset="-122"/>
              </a:rPr>
              <a:t>修饰</a:t>
            </a:r>
          </a:p>
          <a:p>
            <a:pPr lvl="1" eaLnBrk="1" hangingPunct="1">
              <a:lnSpc>
                <a:spcPct val="120000"/>
              </a:lnSpc>
            </a:pPr>
            <a:r>
              <a:rPr lang="zh-CN" altLang="en-US" sz="3100" b="1" smtClean="0">
                <a:solidFill>
                  <a:srgbClr val="FF3300"/>
                </a:solidFill>
                <a:latin typeface="Arial Narrow" panose="020B0606020202030204" pitchFamily="34" charset="0"/>
                <a:ea typeface="黑体" panose="02010609060101010101" pitchFamily="49" charset="-122"/>
              </a:rPr>
              <a:t>构造函数和析构函数不能声明为 </a:t>
            </a:r>
            <a:r>
              <a:rPr lang="en-US" altLang="zh-CN" sz="3100" b="1" smtClean="0">
                <a:solidFill>
                  <a:srgbClr val="FF3300"/>
                </a:solidFill>
                <a:latin typeface="Arial Narrow" panose="020B0606020202030204" pitchFamily="34" charset="0"/>
                <a:ea typeface="黑体" panose="02010609060101010101" pitchFamily="49" charset="-122"/>
              </a:rPr>
              <a:t>const</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const </a:t>
            </a:r>
            <a:r>
              <a:rPr lang="zh-CN" altLang="en-US" sz="3100" b="1" smtClean="0">
                <a:latin typeface="Arial Narrow" panose="020B0606020202030204" pitchFamily="34" charset="0"/>
                <a:ea typeface="黑体" panose="02010609060101010101" pitchFamily="49" charset="-122"/>
              </a:rPr>
              <a:t>对象只能调用 </a:t>
            </a:r>
            <a:r>
              <a:rPr lang="en-US" altLang="zh-CN" sz="3100" b="1" smtClean="0">
                <a:latin typeface="Arial Narrow" panose="020B0606020202030204" pitchFamily="34" charset="0"/>
                <a:ea typeface="黑体" panose="02010609060101010101" pitchFamily="49" charset="-122"/>
              </a:rPr>
              <a:t>const </a:t>
            </a:r>
            <a:r>
              <a:rPr lang="zh-CN" altLang="en-US" sz="3100" b="1" smtClean="0">
                <a:latin typeface="Arial Narrow" panose="020B0606020202030204" pitchFamily="34" charset="0"/>
                <a:ea typeface="黑体" panose="02010609060101010101" pitchFamily="49" charset="-122"/>
              </a:rPr>
              <a:t>成员函数</a:t>
            </a:r>
          </a:p>
          <a:p>
            <a:pPr lvl="1" eaLnBrk="1" hangingPunct="1">
              <a:lnSpc>
                <a:spcPct val="120000"/>
              </a:lnSpc>
            </a:pPr>
            <a:r>
              <a:rPr lang="en-US" altLang="zh-CN" sz="3100" b="1" smtClean="0">
                <a:solidFill>
                  <a:srgbClr val="FF3300"/>
                </a:solidFill>
                <a:latin typeface="Arial Narrow" panose="020B0606020202030204" pitchFamily="34" charset="0"/>
                <a:ea typeface="黑体" panose="02010609060101010101" pitchFamily="49" charset="-122"/>
              </a:rPr>
              <a:t>const </a:t>
            </a:r>
            <a:r>
              <a:rPr lang="zh-CN" altLang="en-US" sz="3100" b="1" smtClean="0">
                <a:solidFill>
                  <a:srgbClr val="FF3300"/>
                </a:solidFill>
                <a:latin typeface="Arial Narrow" panose="020B0606020202030204" pitchFamily="34" charset="0"/>
                <a:ea typeface="黑体" panose="02010609060101010101" pitchFamily="49" charset="-122"/>
              </a:rPr>
              <a:t>成员函数不能修改对象</a:t>
            </a:r>
            <a:r>
              <a:rPr lang="zh-CN" altLang="en-US" sz="3100" b="1" smtClean="0">
                <a:latin typeface="Arial Narrow" panose="020B0606020202030204" pitchFamily="34" charset="0"/>
                <a:ea typeface="黑体" panose="02010609060101010101" pitchFamily="49" charset="-122"/>
              </a:rPr>
              <a:t> </a:t>
            </a:r>
          </a:p>
        </p:txBody>
      </p:sp>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CD8EE1C-BCED-463E-9646-D43B686417DE}" type="slidenum">
              <a:rPr lang="en-US" altLang="zh-CN" sz="1200"/>
              <a:pPr>
                <a:spcAft>
                  <a:spcPct val="0"/>
                </a:spcAft>
                <a:buClrTx/>
                <a:buFontTx/>
                <a:buNone/>
              </a:pPr>
              <a:t>50</a:t>
            </a:fld>
            <a:endParaRPr lang="en-US" altLang="zh-CN" sz="1200"/>
          </a:p>
        </p:txBody>
      </p:sp>
      <p:graphicFrame>
        <p:nvGraphicFramePr>
          <p:cNvPr id="55299" name="Object 4"/>
          <p:cNvGraphicFramePr>
            <a:graphicFrameLocks noChangeAspect="1"/>
          </p:cNvGraphicFramePr>
          <p:nvPr/>
        </p:nvGraphicFramePr>
        <p:xfrm>
          <a:off x="0" y="0"/>
          <a:ext cx="7075488" cy="4972050"/>
        </p:xfrm>
        <a:graphic>
          <a:graphicData uri="http://schemas.openxmlformats.org/presentationml/2006/ole">
            <mc:AlternateContent xmlns:mc="http://schemas.openxmlformats.org/markup-compatibility/2006">
              <mc:Choice xmlns:v="urn:schemas-microsoft-com:vml" Requires="v">
                <p:oleObj spid="_x0000_s55301" name="文档" r:id="rId3" imgW="7085758" imgH="4982693" progId="Word.Document.8">
                  <p:embed/>
                </p:oleObj>
              </mc:Choice>
              <mc:Fallback>
                <p:oleObj name="文档" r:id="rId3" imgW="7085758" imgH="498269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A3CE2D8-80CF-41DD-9B56-A7D557CE6383}" type="slidenum">
              <a:rPr lang="en-US" altLang="zh-CN" sz="1200"/>
              <a:pPr>
                <a:spcAft>
                  <a:spcPct val="0"/>
                </a:spcAft>
                <a:buClrTx/>
                <a:buFontTx/>
                <a:buNone/>
              </a:pPr>
              <a:t>51</a:t>
            </a:fld>
            <a:endParaRPr lang="en-US" altLang="zh-CN" sz="1200"/>
          </a:p>
        </p:txBody>
      </p:sp>
      <p:graphicFrame>
        <p:nvGraphicFramePr>
          <p:cNvPr id="56323" name="Object 4"/>
          <p:cNvGraphicFramePr>
            <a:graphicFrameLocks noChangeAspect="1"/>
          </p:cNvGraphicFramePr>
          <p:nvPr/>
        </p:nvGraphicFramePr>
        <p:xfrm>
          <a:off x="0" y="0"/>
          <a:ext cx="7037388" cy="6400800"/>
        </p:xfrm>
        <a:graphic>
          <a:graphicData uri="http://schemas.openxmlformats.org/presentationml/2006/ole">
            <mc:AlternateContent xmlns:mc="http://schemas.openxmlformats.org/markup-compatibility/2006">
              <mc:Choice xmlns:v="urn:schemas-microsoft-com:vml" Requires="v">
                <p:oleObj spid="_x0000_s56331" name="Document" r:id="rId3" imgW="7074123" imgH="6427821" progId="Word.Document.8">
                  <p:embed/>
                </p:oleObj>
              </mc:Choice>
              <mc:Fallback>
                <p:oleObj name="Document" r:id="rId3" imgW="7074123" imgH="642782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645" name="Line 5"/>
          <p:cNvSpPr>
            <a:spLocks noChangeShapeType="1"/>
          </p:cNvSpPr>
          <p:nvPr/>
        </p:nvSpPr>
        <p:spPr bwMode="auto">
          <a:xfrm flipH="1" flipV="1">
            <a:off x="2882900" y="1547813"/>
            <a:ext cx="850900" cy="52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46" name="Text Box 6"/>
          <p:cNvSpPr txBox="1">
            <a:spLocks noChangeArrowheads="1"/>
          </p:cNvSpPr>
          <p:nvPr/>
        </p:nvSpPr>
        <p:spPr bwMode="auto">
          <a:xfrm>
            <a:off x="3733800" y="1447800"/>
            <a:ext cx="5191125" cy="3143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400">
                <a:latin typeface="Times New Roman" panose="02020603050405020304" pitchFamily="18" charset="0"/>
                <a:cs typeface="Times New Roman" panose="02020603050405020304" pitchFamily="18" charset="0"/>
              </a:rPr>
              <a:t>Implicitly(</a:t>
            </a:r>
            <a:r>
              <a:rPr lang="zh-CN" altLang="en-US" sz="1400">
                <a:latin typeface="Times New Roman" panose="02020603050405020304" pitchFamily="18" charset="0"/>
                <a:cs typeface="Times New Roman" panose="02020603050405020304" pitchFamily="18" charset="0"/>
              </a:rPr>
              <a:t>隐</a:t>
            </a:r>
            <a:r>
              <a:rPr lang="en-US" altLang="zh-CN" sz="1400">
                <a:latin typeface="Times New Roman" panose="02020603050405020304" pitchFamily="18" charset="0"/>
                <a:cs typeface="Times New Roman" panose="02020603050405020304" pitchFamily="18" charset="0"/>
              </a:rPr>
              <a:t>) using the </a:t>
            </a:r>
            <a:r>
              <a:rPr lang="en-US" altLang="zh-CN" sz="1400" b="1">
                <a:latin typeface="Courier New" panose="02070309020205020404" pitchFamily="49" charset="0"/>
                <a:cs typeface="Times New Roman" panose="02020603050405020304" pitchFamily="18" charset="0"/>
              </a:rPr>
              <a:t>this</a:t>
            </a:r>
            <a:r>
              <a:rPr lang="en-US" altLang="zh-CN" sz="1400">
                <a:latin typeface="Times New Roman" panose="02020603050405020304" pitchFamily="18" charset="0"/>
                <a:cs typeface="Times New Roman" panose="02020603050405020304" pitchFamily="18" charset="0"/>
              </a:rPr>
              <a:t> pointer to access member </a:t>
            </a:r>
            <a:r>
              <a:rPr lang="en-US" altLang="zh-CN" sz="1400" b="1">
                <a:latin typeface="Courier New" panose="02070309020205020404" pitchFamily="49" charset="0"/>
                <a:cs typeface="Times New Roman" panose="02020603050405020304" pitchFamily="18" charset="0"/>
              </a:rPr>
              <a:t>x</a:t>
            </a:r>
          </a:p>
        </p:txBody>
      </p:sp>
      <p:sp>
        <p:nvSpPr>
          <p:cNvPr id="496647" name="Line 7"/>
          <p:cNvSpPr>
            <a:spLocks noChangeShapeType="1"/>
          </p:cNvSpPr>
          <p:nvPr/>
        </p:nvSpPr>
        <p:spPr bwMode="auto">
          <a:xfrm flipH="1" flipV="1">
            <a:off x="3305175" y="2468563"/>
            <a:ext cx="657225" cy="122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48" name="Text Box 8"/>
          <p:cNvSpPr txBox="1">
            <a:spLocks noChangeArrowheads="1"/>
          </p:cNvSpPr>
          <p:nvPr/>
        </p:nvSpPr>
        <p:spPr bwMode="auto">
          <a:xfrm>
            <a:off x="3962400" y="2362200"/>
            <a:ext cx="4957763" cy="3143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400">
                <a:latin typeface="Times New Roman" panose="02020603050405020304" pitchFamily="18" charset="0"/>
                <a:cs typeface="Times New Roman" panose="02020603050405020304" pitchFamily="18" charset="0"/>
              </a:rPr>
              <a:t>Explicitly(</a:t>
            </a:r>
            <a:r>
              <a:rPr lang="zh-CN" altLang="en-US" sz="1400">
                <a:latin typeface="Times New Roman" panose="02020603050405020304" pitchFamily="18" charset="0"/>
                <a:cs typeface="Times New Roman" panose="02020603050405020304" pitchFamily="18" charset="0"/>
              </a:rPr>
              <a:t>显</a:t>
            </a:r>
            <a:r>
              <a:rPr lang="en-US" altLang="zh-CN" sz="1400">
                <a:latin typeface="Times New Roman" panose="02020603050405020304" pitchFamily="18" charset="0"/>
                <a:cs typeface="Times New Roman" panose="02020603050405020304" pitchFamily="18" charset="0"/>
              </a:rPr>
              <a:t>) using the </a:t>
            </a:r>
            <a:r>
              <a:rPr lang="en-US" altLang="zh-CN" sz="1400" b="1">
                <a:latin typeface="Courier New" panose="02070309020205020404" pitchFamily="49" charset="0"/>
                <a:cs typeface="Times New Roman" panose="02020603050405020304" pitchFamily="18" charset="0"/>
              </a:rPr>
              <a:t>this</a:t>
            </a:r>
            <a:r>
              <a:rPr lang="en-US" altLang="zh-CN" sz="1400">
                <a:latin typeface="Times New Roman" panose="02020603050405020304" pitchFamily="18" charset="0"/>
                <a:cs typeface="Times New Roman" panose="02020603050405020304" pitchFamily="18" charset="0"/>
              </a:rPr>
              <a:t> pointer to access member </a:t>
            </a:r>
            <a:r>
              <a:rPr lang="en-US" altLang="zh-CN" sz="1400" b="1">
                <a:latin typeface="Courier New" panose="02070309020205020404" pitchFamily="49" charset="0"/>
                <a:cs typeface="Times New Roman" panose="02020603050405020304" pitchFamily="18" charset="0"/>
              </a:rPr>
              <a:t>x</a:t>
            </a:r>
          </a:p>
        </p:txBody>
      </p:sp>
      <p:sp>
        <p:nvSpPr>
          <p:cNvPr id="496649" name="Line 9"/>
          <p:cNvSpPr>
            <a:spLocks noChangeShapeType="1"/>
          </p:cNvSpPr>
          <p:nvPr/>
        </p:nvSpPr>
        <p:spPr bwMode="auto">
          <a:xfrm flipH="1" flipV="1">
            <a:off x="3497263" y="3429000"/>
            <a:ext cx="652462"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6650" name="Text Box 10"/>
          <p:cNvSpPr txBox="1">
            <a:spLocks noChangeArrowheads="1"/>
          </p:cNvSpPr>
          <p:nvPr/>
        </p:nvSpPr>
        <p:spPr bwMode="auto">
          <a:xfrm>
            <a:off x="3995738" y="3659188"/>
            <a:ext cx="2649537"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Using the dereferenced </a:t>
            </a:r>
            <a:r>
              <a:rPr lang="en-US" altLang="zh-CN" sz="1600" b="1">
                <a:latin typeface="Courier New" panose="02070309020205020404" pitchFamily="49" charset="0"/>
                <a:cs typeface="Times New Roman" panose="02020603050405020304" pitchFamily="18" charset="0"/>
              </a:rPr>
              <a:t>this</a:t>
            </a:r>
            <a:r>
              <a:rPr lang="en-US" altLang="zh-CN" sz="1600">
                <a:latin typeface="Times New Roman" panose="02020603050405020304" pitchFamily="18" charset="0"/>
                <a:cs typeface="Times New Roman" panose="02020603050405020304" pitchFamily="18" charset="0"/>
              </a:rPr>
              <a:t> pointer and the dot operator</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45"/>
                                        </p:tgtEl>
                                        <p:attrNameLst>
                                          <p:attrName>style.visibility</p:attrName>
                                        </p:attrNameLst>
                                      </p:cBhvr>
                                      <p:to>
                                        <p:strVal val="visible"/>
                                      </p:to>
                                    </p:set>
                                  </p:childTnLst>
                                  <p:subTnLst>
                                    <p:set>
                                      <p:cBhvr override="childStyle">
                                        <p:cTn dur="1" fill="hold" display="0" masterRel="nextClick" afterEffect="1"/>
                                        <p:tgtEl>
                                          <p:spTgt spid="4966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6646"/>
                                        </p:tgtEl>
                                        <p:attrNameLst>
                                          <p:attrName>style.visibility</p:attrName>
                                        </p:attrNameLst>
                                      </p:cBhvr>
                                      <p:to>
                                        <p:strVal val="visible"/>
                                      </p:to>
                                    </p:set>
                                  </p:childTnLst>
                                  <p:subTnLst>
                                    <p:set>
                                      <p:cBhvr override="childStyle">
                                        <p:cTn dur="1" fill="hold" display="0" masterRel="nextClick" afterEffect="1"/>
                                        <p:tgtEl>
                                          <p:spTgt spid="49664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6647"/>
                                        </p:tgtEl>
                                        <p:attrNameLst>
                                          <p:attrName>style.visibility</p:attrName>
                                        </p:attrNameLst>
                                      </p:cBhvr>
                                      <p:to>
                                        <p:strVal val="visible"/>
                                      </p:to>
                                    </p:set>
                                  </p:childTnLst>
                                  <p:subTnLst>
                                    <p:set>
                                      <p:cBhvr override="childStyle">
                                        <p:cTn dur="1" fill="hold" display="0" masterRel="nextClick" afterEffect="1"/>
                                        <p:tgtEl>
                                          <p:spTgt spid="49664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96648"/>
                                        </p:tgtEl>
                                        <p:attrNameLst>
                                          <p:attrName>style.visibility</p:attrName>
                                        </p:attrNameLst>
                                      </p:cBhvr>
                                      <p:to>
                                        <p:strVal val="visible"/>
                                      </p:to>
                                    </p:set>
                                  </p:childTnLst>
                                  <p:subTnLst>
                                    <p:set>
                                      <p:cBhvr override="childStyle">
                                        <p:cTn dur="1" fill="hold" display="0" masterRel="nextClick" afterEffect="1"/>
                                        <p:tgtEl>
                                          <p:spTgt spid="49664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6649"/>
                                        </p:tgtEl>
                                        <p:attrNameLst>
                                          <p:attrName>style.visibility</p:attrName>
                                        </p:attrNameLst>
                                      </p:cBhvr>
                                      <p:to>
                                        <p:strVal val="visible"/>
                                      </p:to>
                                    </p:set>
                                  </p:childTnLst>
                                  <p:subTnLst>
                                    <p:set>
                                      <p:cBhvr override="childStyle">
                                        <p:cTn dur="1" fill="hold" display="0" masterRel="nextClick" afterEffect="1"/>
                                        <p:tgtEl>
                                          <p:spTgt spid="49664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96650"/>
                                        </p:tgtEl>
                                        <p:attrNameLst>
                                          <p:attrName>style.visibility</p:attrName>
                                        </p:attrNameLst>
                                      </p:cBhvr>
                                      <p:to>
                                        <p:strVal val="visible"/>
                                      </p:to>
                                    </p:set>
                                  </p:childTnLst>
                                  <p:subTnLst>
                                    <p:set>
                                      <p:cBhvr override="childStyle">
                                        <p:cTn dur="1" fill="hold" display="0" masterRel="nextClick" afterEffect="1"/>
                                        <p:tgtEl>
                                          <p:spTgt spid="4966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496646" grpId="0" animBg="1"/>
      <p:bldP spid="496647" grpId="0" animBg="1"/>
      <p:bldP spid="496648" grpId="0" animBg="1"/>
      <p:bldP spid="496649" grpId="0" animBg="1"/>
      <p:bldP spid="49665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7AF430F-A752-4B85-96CE-D00898B06778}" type="slidenum">
              <a:rPr lang="en-US" altLang="zh-CN" sz="1200"/>
              <a:pPr>
                <a:spcAft>
                  <a:spcPct val="0"/>
                </a:spcAft>
                <a:buClrTx/>
                <a:buFontTx/>
                <a:buNone/>
              </a:pPr>
              <a:t>52</a:t>
            </a:fld>
            <a:endParaRPr lang="en-US" altLang="zh-CN" sz="1200"/>
          </a:p>
        </p:txBody>
      </p:sp>
      <p:sp>
        <p:nvSpPr>
          <p:cNvPr id="5734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Using the this Pointer</a:t>
            </a:r>
          </a:p>
        </p:txBody>
      </p:sp>
      <p:sp>
        <p:nvSpPr>
          <p:cNvPr id="57348"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smtClean="0">
                <a:latin typeface="Arial Narrow" panose="020B0606020202030204" pitchFamily="34" charset="0"/>
                <a:ea typeface="黑体" panose="02010609060101010101" pitchFamily="49" charset="-122"/>
              </a:rPr>
              <a:t>级联成员函数调用</a:t>
            </a:r>
          </a:p>
          <a:p>
            <a:pPr lvl="1" eaLnBrk="1" hangingPunct="1">
              <a:lnSpc>
                <a:spcPct val="120000"/>
              </a:lnSpc>
            </a:pPr>
            <a:r>
              <a:rPr lang="zh-CN" altLang="en-US" sz="2800" b="1" smtClean="0">
                <a:latin typeface="Consolas" panose="020B0609020204030204" pitchFamily="49" charset="0"/>
                <a:ea typeface="楷体_GB2312" pitchFamily="49" charset="-122"/>
              </a:rPr>
              <a:t>在同一条语句上进行多个函数调用</a:t>
            </a:r>
          </a:p>
          <a:p>
            <a:pPr lvl="1" eaLnBrk="1" hangingPunct="1">
              <a:lnSpc>
                <a:spcPct val="120000"/>
              </a:lnSpc>
            </a:pPr>
            <a:r>
              <a:rPr lang="zh-CN" altLang="en-US" sz="2800" b="1" smtClean="0">
                <a:latin typeface="Consolas" panose="020B0609020204030204" pitchFamily="49" charset="0"/>
                <a:ea typeface="楷体_GB2312" pitchFamily="49" charset="-122"/>
              </a:rPr>
              <a:t>要求成员函数返回</a:t>
            </a:r>
            <a:r>
              <a:rPr lang="zh-CN" altLang="en-US" sz="2800" b="1" smtClean="0">
                <a:solidFill>
                  <a:srgbClr val="FF3300"/>
                </a:solidFill>
                <a:latin typeface="Consolas" panose="020B0609020204030204" pitchFamily="49" charset="0"/>
                <a:ea typeface="楷体_GB2312" pitchFamily="49" charset="-122"/>
              </a:rPr>
              <a:t>解引用</a:t>
            </a:r>
            <a:r>
              <a:rPr lang="en-US" altLang="zh-CN" sz="2800" b="1" smtClean="0">
                <a:solidFill>
                  <a:srgbClr val="FF3300"/>
                </a:solidFill>
                <a:latin typeface="Consolas" panose="020B0609020204030204" pitchFamily="49" charset="0"/>
                <a:ea typeface="楷体_GB2312" pitchFamily="49" charset="-122"/>
              </a:rPr>
              <a:t>(</a:t>
            </a:r>
            <a:r>
              <a:rPr lang="en-US" altLang="zh-CN" sz="2400" smtClean="0">
                <a:solidFill>
                  <a:schemeClr val="tx1"/>
                </a:solidFill>
                <a:ea typeface="宋体" panose="02010600030101010101" pitchFamily="2" charset="-122"/>
              </a:rPr>
              <a:t>dereferenced</a:t>
            </a:r>
            <a:r>
              <a:rPr lang="en-US" altLang="zh-CN" sz="2400" smtClean="0">
                <a:ea typeface="宋体" panose="02010600030101010101" pitchFamily="2" charset="-122"/>
              </a:rPr>
              <a:t> </a:t>
            </a:r>
            <a:r>
              <a:rPr lang="en-US" altLang="zh-CN" sz="2800" b="1" smtClean="0">
                <a:solidFill>
                  <a:srgbClr val="FF3300"/>
                </a:solidFill>
                <a:latin typeface="Consolas" panose="020B0609020204030204" pitchFamily="49" charset="0"/>
                <a:ea typeface="楷体_GB2312" pitchFamily="49" charset="-122"/>
              </a:rPr>
              <a:t>)</a:t>
            </a:r>
            <a:r>
              <a:rPr lang="zh-CN" altLang="en-US" sz="2800" b="1" smtClean="0">
                <a:latin typeface="Consolas" panose="020B0609020204030204" pitchFamily="49" charset="0"/>
                <a:ea typeface="楷体_GB2312" pitchFamily="49" charset="-122"/>
              </a:rPr>
              <a:t>的</a:t>
            </a:r>
            <a:r>
              <a:rPr lang="en-US" altLang="zh-CN" sz="2800" b="1" smtClean="0">
                <a:latin typeface="Consolas" panose="020B0609020204030204" pitchFamily="49" charset="0"/>
                <a:ea typeface="楷体_GB2312" pitchFamily="49" charset="-122"/>
              </a:rPr>
              <a:t>this</a:t>
            </a:r>
            <a:r>
              <a:rPr lang="zh-CN" altLang="en-US" sz="2800" b="1" smtClean="0">
                <a:latin typeface="Consolas" panose="020B0609020204030204" pitchFamily="49" charset="0"/>
                <a:ea typeface="楷体_GB2312" pitchFamily="49" charset="-122"/>
              </a:rPr>
              <a:t>指针时才能使用</a:t>
            </a:r>
          </a:p>
          <a:p>
            <a:pPr lvl="1" eaLnBrk="1" hangingPunct="1">
              <a:lnSpc>
                <a:spcPct val="120000"/>
              </a:lnSpc>
            </a:pPr>
            <a:r>
              <a:rPr lang="zh-CN" altLang="en-US" sz="2800" b="1" smtClean="0">
                <a:latin typeface="Consolas" panose="020B0609020204030204" pitchFamily="49" charset="0"/>
                <a:ea typeface="楷体_GB2312" pitchFamily="49" charset="-122"/>
              </a:rPr>
              <a:t>例如：</a:t>
            </a:r>
          </a:p>
          <a:p>
            <a:pPr lvl="2" eaLnBrk="1" hangingPunct="1">
              <a:lnSpc>
                <a:spcPct val="120000"/>
              </a:lnSpc>
            </a:pPr>
            <a:r>
              <a:rPr lang="en-US" altLang="zh-CN" sz="2800" b="1" smtClean="0">
                <a:latin typeface="Consolas" panose="020B0609020204030204" pitchFamily="49" charset="0"/>
                <a:ea typeface="楷体_GB2312" pitchFamily="49" charset="-122"/>
              </a:rPr>
              <a:t>t.setMinute( 30 ).setSecond( 22 );</a:t>
            </a:r>
          </a:p>
          <a:p>
            <a:pPr lvl="3" eaLnBrk="1" hangingPunct="1">
              <a:lnSpc>
                <a:spcPct val="120000"/>
              </a:lnSpc>
            </a:pPr>
            <a:r>
              <a:rPr lang="zh-CN" altLang="en-US" sz="2000" b="1" smtClean="0">
                <a:latin typeface="Consolas" panose="020B0609020204030204" pitchFamily="49" charset="0"/>
                <a:ea typeface="楷体_GB2312" pitchFamily="49" charset="-122"/>
              </a:rPr>
              <a:t>调用 </a:t>
            </a:r>
            <a:r>
              <a:rPr lang="en-US" altLang="zh-CN" sz="2000" b="1" smtClean="0">
                <a:latin typeface="Consolas" panose="020B0609020204030204" pitchFamily="49" charset="0"/>
                <a:ea typeface="楷体_GB2312" pitchFamily="49" charset="-122"/>
              </a:rPr>
              <a:t>t.setMinute( 30 );//</a:t>
            </a:r>
            <a:r>
              <a:rPr lang="zh-CN" altLang="en-US" sz="2000" b="1" smtClean="0">
                <a:latin typeface="Consolas" panose="020B0609020204030204" pitchFamily="49" charset="0"/>
                <a:ea typeface="楷体_GB2312" pitchFamily="49" charset="-122"/>
              </a:rPr>
              <a:t>显然该处应该返回</a:t>
            </a:r>
            <a:r>
              <a:rPr lang="en-US" altLang="zh-CN" sz="2000" b="1" smtClean="0">
                <a:latin typeface="Consolas" panose="020B0609020204030204" pitchFamily="49" charset="0"/>
                <a:ea typeface="楷体_GB2312" pitchFamily="49" charset="-122"/>
              </a:rPr>
              <a:t>this</a:t>
            </a:r>
            <a:r>
              <a:rPr lang="zh-CN" altLang="en-US" sz="2000" b="1" smtClean="0">
                <a:latin typeface="Consolas" panose="020B0609020204030204" pitchFamily="49" charset="0"/>
                <a:ea typeface="楷体_GB2312" pitchFamily="49" charset="-122"/>
              </a:rPr>
              <a:t>指针</a:t>
            </a:r>
          </a:p>
          <a:p>
            <a:pPr lvl="3" eaLnBrk="1" hangingPunct="1">
              <a:lnSpc>
                <a:spcPct val="120000"/>
              </a:lnSpc>
            </a:pPr>
            <a:r>
              <a:rPr lang="zh-CN" altLang="en-US" sz="2000" b="1" smtClean="0">
                <a:latin typeface="Consolas" panose="020B0609020204030204" pitchFamily="49" charset="0"/>
                <a:ea typeface="楷体_GB2312" pitchFamily="49" charset="-122"/>
              </a:rPr>
              <a:t>然后调用 </a:t>
            </a:r>
            <a:r>
              <a:rPr lang="en-US" altLang="zh-CN" sz="2000" b="1" smtClean="0">
                <a:latin typeface="Consolas" panose="020B0609020204030204" pitchFamily="49" charset="0"/>
                <a:ea typeface="楷体_GB2312" pitchFamily="49" charset="-122"/>
              </a:rPr>
              <a:t>t.setSecond( 22 );</a:t>
            </a:r>
          </a:p>
        </p:txBody>
      </p:sp>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D6B1887-2E5A-44B6-86B7-8376BAB9CE2F}" type="slidenum">
              <a:rPr lang="en-US" altLang="zh-CN" sz="1200"/>
              <a:pPr>
                <a:spcAft>
                  <a:spcPct val="0"/>
                </a:spcAft>
                <a:buClrTx/>
                <a:buFontTx/>
                <a:buNone/>
              </a:pPr>
              <a:t>53</a:t>
            </a:fld>
            <a:endParaRPr lang="en-US" altLang="zh-CN" sz="1200"/>
          </a:p>
        </p:txBody>
      </p:sp>
      <p:graphicFrame>
        <p:nvGraphicFramePr>
          <p:cNvPr id="58371" name="Object 4"/>
          <p:cNvGraphicFramePr>
            <a:graphicFrameLocks noChangeAspect="1"/>
          </p:cNvGraphicFramePr>
          <p:nvPr/>
        </p:nvGraphicFramePr>
        <p:xfrm>
          <a:off x="0" y="0"/>
          <a:ext cx="7037388" cy="4270375"/>
        </p:xfrm>
        <a:graphic>
          <a:graphicData uri="http://schemas.openxmlformats.org/presentationml/2006/ole">
            <mc:AlternateContent xmlns:mc="http://schemas.openxmlformats.org/markup-compatibility/2006">
              <mc:Choice xmlns:v="urn:schemas-microsoft-com:vml" Requires="v">
                <p:oleObj spid="_x0000_s58380" name="Document" r:id="rId3" imgW="7074123" imgH="4285214" progId="Word.Document.8">
                  <p:embed/>
                </p:oleObj>
              </mc:Choice>
              <mc:Fallback>
                <p:oleObj name="Document" r:id="rId3" imgW="7074123" imgH="428521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27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7669" name="Line 5"/>
          <p:cNvSpPr>
            <a:spLocks noChangeShapeType="1"/>
          </p:cNvSpPr>
          <p:nvPr/>
        </p:nvSpPr>
        <p:spPr bwMode="auto">
          <a:xfrm flipH="1" flipV="1">
            <a:off x="1076325" y="4119563"/>
            <a:ext cx="1268413" cy="461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7670" name="Text Box 6"/>
          <p:cNvSpPr txBox="1">
            <a:spLocks noChangeArrowheads="1"/>
          </p:cNvSpPr>
          <p:nvPr/>
        </p:nvSpPr>
        <p:spPr bwMode="auto">
          <a:xfrm>
            <a:off x="2190750" y="4427538"/>
            <a:ext cx="4262438"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i="1">
                <a:latin typeface="Times New Roman" panose="02020603050405020304" pitchFamily="18" charset="0"/>
                <a:cs typeface="Times New Roman" panose="02020603050405020304" pitchFamily="18" charset="0"/>
              </a:rPr>
              <a:t>set</a:t>
            </a:r>
            <a:r>
              <a:rPr lang="en-US" altLang="zh-CN" sz="1600">
                <a:latin typeface="Times New Roman" panose="02020603050405020304" pitchFamily="18" charset="0"/>
                <a:cs typeface="Times New Roman" panose="02020603050405020304" pitchFamily="18" charset="0"/>
              </a:rPr>
              <a:t> functions return </a:t>
            </a:r>
            <a:r>
              <a:rPr lang="en-US" altLang="zh-CN" sz="1600" b="1">
                <a:latin typeface="Courier New" panose="02070309020205020404" pitchFamily="49" charset="0"/>
                <a:cs typeface="Times New Roman" panose="02020603050405020304" pitchFamily="18" charset="0"/>
              </a:rPr>
              <a:t>Time &amp;</a:t>
            </a:r>
            <a:r>
              <a:rPr lang="en-US" altLang="zh-CN" sz="1600">
                <a:latin typeface="Times New Roman" panose="02020603050405020304" pitchFamily="18" charset="0"/>
                <a:cs typeface="Times New Roman" panose="02020603050405020304" pitchFamily="18" charset="0"/>
              </a:rPr>
              <a:t> to enable cascading</a:t>
            </a:r>
            <a:endParaRPr lang="en-US" altLang="zh-CN" sz="1600">
              <a:latin typeface="Lucida Console" panose="020B0609040504020204" pitchFamily="49" charset="0"/>
              <a:cs typeface="Times New Roman" panose="02020603050405020304" pitchFamily="18" charset="0"/>
            </a:endParaRPr>
          </a:p>
        </p:txBody>
      </p:sp>
      <p:graphicFrame>
        <p:nvGraphicFramePr>
          <p:cNvPr id="497688" name="Group 24"/>
          <p:cNvGraphicFramePr>
            <a:graphicFrameLocks noGrp="1"/>
          </p:cNvGraphicFramePr>
          <p:nvPr/>
        </p:nvGraphicFramePr>
        <p:xfrm>
          <a:off x="838200" y="5029200"/>
          <a:ext cx="4953000" cy="1036640"/>
        </p:xfrm>
        <a:graphic>
          <a:graphicData uri="http://schemas.openxmlformats.org/drawingml/2006/table">
            <a:tbl>
              <a:tblPr/>
              <a:tblGrid>
                <a:gridCol w="4953000"/>
              </a:tblGrid>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15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void setTime(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set time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cap="flat">
                      <a:noFill/>
                    </a:lnT>
                    <a:lnB>
                      <a:noFill/>
                    </a:lnB>
                    <a:lnTlToBr>
                      <a:noFill/>
                    </a:lnTlToBr>
                    <a:lnBlToTr>
                      <a:noFill/>
                    </a:lnBlToTr>
                    <a:solidFill>
                      <a:schemeClr val="accent1"/>
                    </a:solidFill>
                  </a:tcPr>
                </a:tc>
              </a:tr>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16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void setHour(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set hour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a:noFill/>
                    </a:lnT>
                    <a:lnB>
                      <a:noFill/>
                    </a:lnB>
                    <a:lnTlToBr>
                      <a:noFill/>
                    </a:lnTlToBr>
                    <a:lnBlToTr>
                      <a:noFill/>
                    </a:lnBlToTr>
                    <a:solidFill>
                      <a:schemeClr val="accent1"/>
                    </a:solidFill>
                  </a:tcPr>
                </a:tc>
              </a:tr>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17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void setMinute(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set minute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a:noFill/>
                    </a:lnT>
                    <a:lnB>
                      <a:noFill/>
                    </a:lnB>
                    <a:lnTlToBr>
                      <a:noFill/>
                    </a:lnTlToBr>
                    <a:lnBlToTr>
                      <a:noFill/>
                    </a:lnBlToTr>
                    <a:solidFill>
                      <a:schemeClr val="accent1"/>
                    </a:solidFill>
                  </a:tcPr>
                </a:tc>
              </a:tr>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18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void setSecond(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set second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a:noFill/>
                    </a:lnT>
                    <a:lnB cap="flat">
                      <a:noFill/>
                    </a:lnB>
                    <a:lnTlToBr>
                      <a:noFill/>
                    </a:lnTlToBr>
                    <a:lnBlToTr>
                      <a:noFill/>
                    </a:lnBlToTr>
                    <a:solidFill>
                      <a:schemeClr val="accent1"/>
                    </a:solidFill>
                  </a:tcPr>
                </a:tc>
              </a:tr>
            </a:tbl>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9"/>
                                        </p:tgtEl>
                                        <p:attrNameLst>
                                          <p:attrName>style.visibility</p:attrName>
                                        </p:attrNameLst>
                                      </p:cBhvr>
                                      <p:to>
                                        <p:strVal val="visible"/>
                                      </p:to>
                                    </p:set>
                                  </p:childTnLst>
                                  <p:subTnLst>
                                    <p:set>
                                      <p:cBhvr override="childStyle">
                                        <p:cTn dur="1" fill="hold" display="0" masterRel="nextClick" afterEffect="1"/>
                                        <p:tgtEl>
                                          <p:spTgt spid="4976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7670"/>
                                        </p:tgtEl>
                                        <p:attrNameLst>
                                          <p:attrName>style.visibility</p:attrName>
                                        </p:attrNameLst>
                                      </p:cBhvr>
                                      <p:to>
                                        <p:strVal val="visible"/>
                                      </p:to>
                                    </p:set>
                                  </p:childTnLst>
                                  <p:subTnLst>
                                    <p:set>
                                      <p:cBhvr override="childStyle">
                                        <p:cTn dur="1" fill="hold" display="0" masterRel="nextClick" afterEffect="1"/>
                                        <p:tgtEl>
                                          <p:spTgt spid="4976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9" grpId="0" animBg="1"/>
      <p:bldP spid="49767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40967FC-542C-4E0C-BE8B-DA59EA7B4C75}" type="slidenum">
              <a:rPr lang="en-US" altLang="zh-CN" sz="1200"/>
              <a:pPr>
                <a:spcAft>
                  <a:spcPct val="0"/>
                </a:spcAft>
                <a:buClrTx/>
                <a:buFontTx/>
                <a:buNone/>
              </a:pPr>
              <a:t>54</a:t>
            </a:fld>
            <a:endParaRPr lang="en-US" altLang="zh-CN" sz="1200"/>
          </a:p>
        </p:txBody>
      </p:sp>
      <p:graphicFrame>
        <p:nvGraphicFramePr>
          <p:cNvPr id="59395" name="Object 4"/>
          <p:cNvGraphicFramePr>
            <a:graphicFrameLocks noChangeAspect="1"/>
          </p:cNvGraphicFramePr>
          <p:nvPr/>
        </p:nvGraphicFramePr>
        <p:xfrm>
          <a:off x="0" y="0"/>
          <a:ext cx="7075488" cy="3830638"/>
        </p:xfrm>
        <a:graphic>
          <a:graphicData uri="http://schemas.openxmlformats.org/presentationml/2006/ole">
            <mc:AlternateContent xmlns:mc="http://schemas.openxmlformats.org/markup-compatibility/2006">
              <mc:Choice xmlns:v="urn:schemas-microsoft-com:vml" Requires="v">
                <p:oleObj spid="_x0000_s59397" name="Document" r:id="rId3" imgW="7078146" imgH="3830163" progId="Word.Document.8">
                  <p:embed/>
                </p:oleObj>
              </mc:Choice>
              <mc:Fallback>
                <p:oleObj name="Document" r:id="rId3" imgW="7078146" imgH="383016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383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50A0B31-23E5-493A-B160-1344B666B979}" type="slidenum">
              <a:rPr lang="en-US" altLang="zh-CN" sz="1200"/>
              <a:pPr>
                <a:spcAft>
                  <a:spcPct val="0"/>
                </a:spcAft>
                <a:buClrTx/>
                <a:buFontTx/>
                <a:buNone/>
              </a:pPr>
              <a:t>55</a:t>
            </a:fld>
            <a:endParaRPr lang="en-US" altLang="zh-CN" sz="1200"/>
          </a:p>
        </p:txBody>
      </p:sp>
      <p:graphicFrame>
        <p:nvGraphicFramePr>
          <p:cNvPr id="60419" name="Object 4"/>
          <p:cNvGraphicFramePr>
            <a:graphicFrameLocks noChangeAspect="1"/>
          </p:cNvGraphicFramePr>
          <p:nvPr/>
        </p:nvGraphicFramePr>
        <p:xfrm>
          <a:off x="0" y="0"/>
          <a:ext cx="7056438" cy="6335713"/>
        </p:xfrm>
        <a:graphic>
          <a:graphicData uri="http://schemas.openxmlformats.org/presentationml/2006/ole">
            <mc:AlternateContent xmlns:mc="http://schemas.openxmlformats.org/markup-compatibility/2006">
              <mc:Choice xmlns:v="urn:schemas-microsoft-com:vml" Requires="v">
                <p:oleObj spid="_x0000_s60423" name="文档" r:id="rId3" imgW="7089269" imgH="6375211" progId="Word.Document.8">
                  <p:embed/>
                </p:oleObj>
              </mc:Choice>
              <mc:Fallback>
                <p:oleObj name="文档" r:id="rId3" imgW="7089269" imgH="637521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633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9717" name="Line 5"/>
          <p:cNvSpPr>
            <a:spLocks noChangeShapeType="1"/>
          </p:cNvSpPr>
          <p:nvPr/>
        </p:nvSpPr>
        <p:spPr bwMode="auto">
          <a:xfrm flipH="1" flipV="1">
            <a:off x="1614488" y="5886450"/>
            <a:ext cx="1204912"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9718" name="Text Box 6"/>
          <p:cNvSpPr txBox="1">
            <a:spLocks noChangeArrowheads="1"/>
          </p:cNvSpPr>
          <p:nvPr/>
        </p:nvSpPr>
        <p:spPr bwMode="auto">
          <a:xfrm>
            <a:off x="2743200" y="6019800"/>
            <a:ext cx="4878388"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Returning dereferenced </a:t>
            </a:r>
            <a:r>
              <a:rPr lang="en-US" altLang="zh-CN" sz="1600" b="1">
                <a:latin typeface="Courier New" panose="02070309020205020404" pitchFamily="49" charset="0"/>
                <a:cs typeface="Times New Roman" panose="02020603050405020304" pitchFamily="18" charset="0"/>
              </a:rPr>
              <a:t>this</a:t>
            </a:r>
            <a:r>
              <a:rPr lang="en-US" altLang="zh-CN" sz="1600">
                <a:latin typeface="Times New Roman" panose="02020603050405020304" pitchFamily="18" charset="0"/>
                <a:cs typeface="Times New Roman" panose="02020603050405020304" pitchFamily="18" charset="0"/>
              </a:rPr>
              <a:t> pointer enables cascading</a:t>
            </a:r>
            <a:endParaRPr lang="en-US" altLang="zh-CN" sz="1600">
              <a:latin typeface="Lucida Console" panose="020B0609040504020204" pitchFamily="49" charset="0"/>
              <a:cs typeface="Times New Roman" panose="02020603050405020304" pitchFamily="18"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17"/>
                                        </p:tgtEl>
                                        <p:attrNameLst>
                                          <p:attrName>style.visibility</p:attrName>
                                        </p:attrNameLst>
                                      </p:cBhvr>
                                      <p:to>
                                        <p:strVal val="visible"/>
                                      </p:to>
                                    </p:set>
                                  </p:childTnLst>
                                  <p:subTnLst>
                                    <p:set>
                                      <p:cBhvr override="childStyle">
                                        <p:cTn dur="1" fill="hold" display="0" masterRel="nextClick" afterEffect="1"/>
                                        <p:tgtEl>
                                          <p:spTgt spid="4997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9718"/>
                                        </p:tgtEl>
                                        <p:attrNameLst>
                                          <p:attrName>style.visibility</p:attrName>
                                        </p:attrNameLst>
                                      </p:cBhvr>
                                      <p:to>
                                        <p:strVal val="visible"/>
                                      </p:to>
                                    </p:set>
                                  </p:childTnLst>
                                  <p:subTnLst>
                                    <p:set>
                                      <p:cBhvr override="childStyle">
                                        <p:cTn dur="1" fill="hold" display="0" masterRel="nextClick" afterEffect="1"/>
                                        <p:tgtEl>
                                          <p:spTgt spid="4997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nimBg="1"/>
      <p:bldP spid="49971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E06EA79-37AF-4805-A238-A7386C673F8F}" type="slidenum">
              <a:rPr lang="en-US" altLang="zh-CN" sz="1200"/>
              <a:pPr>
                <a:spcAft>
                  <a:spcPct val="0"/>
                </a:spcAft>
                <a:buClrTx/>
                <a:buFontTx/>
                <a:buNone/>
              </a:pPr>
              <a:t>56</a:t>
            </a:fld>
            <a:endParaRPr lang="en-US" altLang="zh-CN" sz="1200"/>
          </a:p>
        </p:txBody>
      </p:sp>
      <p:graphicFrame>
        <p:nvGraphicFramePr>
          <p:cNvPr id="61443" name="Object 4"/>
          <p:cNvGraphicFramePr>
            <a:graphicFrameLocks noChangeAspect="1"/>
          </p:cNvGraphicFramePr>
          <p:nvPr/>
        </p:nvGraphicFramePr>
        <p:xfrm>
          <a:off x="0" y="0"/>
          <a:ext cx="6983413" cy="6280150"/>
        </p:xfrm>
        <a:graphic>
          <a:graphicData uri="http://schemas.openxmlformats.org/presentationml/2006/ole">
            <mc:AlternateContent xmlns:mc="http://schemas.openxmlformats.org/markup-compatibility/2006">
              <mc:Choice xmlns:v="urn:schemas-microsoft-com:vml" Requires="v">
                <p:oleObj spid="_x0000_s61451" name="文档" r:id="rId3" imgW="7085758" imgH="6365273" progId="Word.Document.8">
                  <p:embed/>
                </p:oleObj>
              </mc:Choice>
              <mc:Fallback>
                <p:oleObj name="文档" r:id="rId3" imgW="7085758" imgH="636527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83413" cy="628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0759" name="Group 23"/>
          <p:cNvGraphicFramePr>
            <a:graphicFrameLocks noGrp="1"/>
          </p:cNvGraphicFramePr>
          <p:nvPr/>
        </p:nvGraphicFramePr>
        <p:xfrm>
          <a:off x="4876800" y="153988"/>
          <a:ext cx="4267200" cy="1295400"/>
        </p:xfrm>
        <a:graphic>
          <a:graphicData uri="http://schemas.openxmlformats.org/drawingml/2006/table">
            <a:tbl>
              <a:tblPr/>
              <a:tblGrid>
                <a:gridCol w="4267200"/>
              </a:tblGrid>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29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set hour value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cap="fla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30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void</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Time::</a:t>
                      </a:r>
                      <a:r>
                        <a:rPr kumimoji="0" lang="en-US" altLang="zh-CN" sz="11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setHour</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int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h )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44475">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31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32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hour = ( h &gt;= </a:t>
                      </a:r>
                      <a:r>
                        <a:rPr kumimoji="0" lang="en-US"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&amp;&amp; h &lt; </a:t>
                      </a:r>
                      <a:r>
                        <a:rPr kumimoji="0" lang="en-US"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24</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 h : </a:t>
                      </a:r>
                      <a:r>
                        <a:rPr kumimoji="0" lang="en-US"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validate hour</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a:noFill/>
                    </a:lnB>
                    <a:lnTlToBr>
                      <a:noFill/>
                    </a:lnTlToBr>
                    <a:lnBlToTr>
                      <a:noFill/>
                    </a:lnBlToTr>
                    <a:solidFill>
                      <a:schemeClr val="accent1"/>
                    </a:solidFill>
                  </a:tcPr>
                </a:tc>
              </a:tr>
              <a:tr h="22860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33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end function setHour</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lnL cap="flat">
                      <a:noFill/>
                    </a:lnL>
                    <a:lnR cap="flat">
                      <a:noFill/>
                    </a:lnR>
                    <a:lnT>
                      <a:noFill/>
                    </a:lnT>
                    <a:lnB cap="flat">
                      <a:noFill/>
                    </a:lnB>
                    <a:lnTlToBr>
                      <a:noFill/>
                    </a:lnTlToBr>
                    <a:lnBlToTr>
                      <a:noFill/>
                    </a:lnBlToTr>
                    <a:solidFill>
                      <a:schemeClr val="accent1"/>
                    </a:solidFill>
                  </a:tcPr>
                </a:tc>
              </a:tr>
            </a:tbl>
          </a:graphicData>
        </a:graphic>
      </p:graphicFrame>
    </p:spTree>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DA9DDDB-9724-4330-BC51-3F320CBF6061}" type="slidenum">
              <a:rPr lang="en-US" altLang="zh-CN" sz="1200"/>
              <a:pPr>
                <a:spcAft>
                  <a:spcPct val="0"/>
                </a:spcAft>
                <a:buClrTx/>
                <a:buFontTx/>
                <a:buNone/>
              </a:pPr>
              <a:t>57</a:t>
            </a:fld>
            <a:endParaRPr lang="en-US" altLang="zh-CN" sz="1200"/>
          </a:p>
        </p:txBody>
      </p:sp>
      <p:graphicFrame>
        <p:nvGraphicFramePr>
          <p:cNvPr id="62467" name="Object 4"/>
          <p:cNvGraphicFramePr>
            <a:graphicFrameLocks noChangeAspect="1"/>
          </p:cNvGraphicFramePr>
          <p:nvPr/>
        </p:nvGraphicFramePr>
        <p:xfrm>
          <a:off x="0" y="0"/>
          <a:ext cx="7075488" cy="6343650"/>
        </p:xfrm>
        <a:graphic>
          <a:graphicData uri="http://schemas.openxmlformats.org/presentationml/2006/ole">
            <mc:AlternateContent xmlns:mc="http://schemas.openxmlformats.org/markup-compatibility/2006">
              <mc:Choice xmlns:v="urn:schemas-microsoft-com:vml" Requires="v">
                <p:oleObj spid="_x0000_s62469" name="Document" r:id="rId3" imgW="7078146" imgH="6343190" progId="Word.Document.8">
                  <p:embed/>
                </p:oleObj>
              </mc:Choice>
              <mc:Fallback>
                <p:oleObj name="Document" r:id="rId3" imgW="7078146" imgH="634319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34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1F11058-E4EC-4388-954A-4B0C4FFD6061}" type="slidenum">
              <a:rPr lang="en-US" altLang="zh-CN" sz="1200"/>
              <a:pPr>
                <a:spcAft>
                  <a:spcPct val="0"/>
                </a:spcAft>
                <a:buClrTx/>
                <a:buFontTx/>
                <a:buNone/>
              </a:pPr>
              <a:t>58</a:t>
            </a:fld>
            <a:endParaRPr lang="en-US" altLang="zh-CN" sz="1200"/>
          </a:p>
        </p:txBody>
      </p:sp>
      <p:graphicFrame>
        <p:nvGraphicFramePr>
          <p:cNvPr id="63491" name="Object 4"/>
          <p:cNvGraphicFramePr>
            <a:graphicFrameLocks noChangeAspect="1"/>
          </p:cNvGraphicFramePr>
          <p:nvPr/>
        </p:nvGraphicFramePr>
        <p:xfrm>
          <a:off x="0" y="0"/>
          <a:ext cx="7037388" cy="6238875"/>
        </p:xfrm>
        <a:graphic>
          <a:graphicData uri="http://schemas.openxmlformats.org/presentationml/2006/ole">
            <mc:AlternateContent xmlns:mc="http://schemas.openxmlformats.org/markup-compatibility/2006">
              <mc:Choice xmlns:v="urn:schemas-microsoft-com:vml" Requires="v">
                <p:oleObj spid="_x0000_s63504" name="文档" r:id="rId3" imgW="7089269" imgH="6284286" progId="Word.Document.8">
                  <p:embed/>
                </p:oleObj>
              </mc:Choice>
              <mc:Fallback>
                <p:oleObj name="文档" r:id="rId3" imgW="7089269" imgH="628428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23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789" name="Line 5"/>
          <p:cNvSpPr>
            <a:spLocks noChangeShapeType="1"/>
          </p:cNvSpPr>
          <p:nvPr/>
        </p:nvSpPr>
        <p:spPr bwMode="auto">
          <a:xfrm flipH="1" flipV="1">
            <a:off x="3727450" y="2928938"/>
            <a:ext cx="920750" cy="346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0" name="Text Box 6"/>
          <p:cNvSpPr txBox="1">
            <a:spLocks noChangeArrowheads="1"/>
          </p:cNvSpPr>
          <p:nvPr/>
        </p:nvSpPr>
        <p:spPr bwMode="auto">
          <a:xfrm>
            <a:off x="4648200" y="3082925"/>
            <a:ext cx="410845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Cascaded function calls using the reference returned by one function call to invoke the next</a:t>
            </a:r>
            <a:endParaRPr lang="en-US" altLang="zh-CN" sz="1600">
              <a:latin typeface="Lucida Console" panose="020B0609040504020204" pitchFamily="49" charset="0"/>
              <a:cs typeface="Times New Roman" panose="02020603050405020304" pitchFamily="18" charset="0"/>
            </a:endParaRPr>
          </a:p>
        </p:txBody>
      </p:sp>
      <p:sp>
        <p:nvSpPr>
          <p:cNvPr id="502791" name="Line 7"/>
          <p:cNvSpPr>
            <a:spLocks noChangeShapeType="1"/>
          </p:cNvSpPr>
          <p:nvPr/>
        </p:nvSpPr>
        <p:spPr bwMode="auto">
          <a:xfrm flipH="1">
            <a:off x="3124200" y="4876800"/>
            <a:ext cx="990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2" name="Text Box 8"/>
          <p:cNvSpPr txBox="1">
            <a:spLocks noChangeArrowheads="1"/>
          </p:cNvSpPr>
          <p:nvPr/>
        </p:nvSpPr>
        <p:spPr bwMode="auto">
          <a:xfrm>
            <a:off x="4114800" y="4495800"/>
            <a:ext cx="3686175"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注意该处级联的写法</a:t>
            </a:r>
            <a:r>
              <a:rPr lang="en-US" altLang="zh-CN" sz="1600">
                <a:latin typeface="Times New Roman" panose="02020603050405020304" pitchFamily="18" charset="0"/>
                <a:cs typeface="Times New Roman" panose="02020603050405020304" pitchFamily="18" charset="0"/>
              </a:rPr>
              <a:t>, </a:t>
            </a:r>
            <a:r>
              <a:rPr lang="en-US" altLang="zh-CN" sz="1600" b="1">
                <a:latin typeface="Courier New" panose="02070309020205020404" pitchFamily="49" charset="0"/>
                <a:cs typeface="Times New Roman" panose="02020603050405020304" pitchFamily="18" charset="0"/>
              </a:rPr>
              <a:t>printStandard()</a:t>
            </a:r>
            <a:r>
              <a:rPr lang="zh-CN" altLang="en-US" sz="1600" b="1">
                <a:latin typeface="Courier New" panose="02070309020205020404" pitchFamily="49" charset="0"/>
                <a:cs typeface="Times New Roman" panose="02020603050405020304" pitchFamily="18" charset="0"/>
              </a:rPr>
              <a:t>函数不返回</a:t>
            </a:r>
            <a:r>
              <a:rPr lang="zh-CN" altLang="en-US" sz="1600">
                <a:latin typeface="Times New Roman" panose="02020603050405020304" pitchFamily="18" charset="0"/>
                <a:cs typeface="Times New Roman" panose="02020603050405020304" pitchFamily="18" charset="0"/>
              </a:rPr>
              <a:t> </a:t>
            </a:r>
            <a:r>
              <a:rPr lang="en-US" altLang="zh-CN" sz="1600" b="1">
                <a:latin typeface="Courier New" panose="02070309020205020404" pitchFamily="49" charset="0"/>
                <a:cs typeface="Times New Roman" panose="02020603050405020304" pitchFamily="18" charset="0"/>
              </a:rPr>
              <a:t>t</a:t>
            </a:r>
            <a:r>
              <a:rPr lang="zh-CN" altLang="en-US" sz="1600" b="1">
                <a:latin typeface="Courier New" panose="02070309020205020404" pitchFamily="49" charset="0"/>
                <a:cs typeface="Times New Roman" panose="02020603050405020304" pitchFamily="18" charset="0"/>
              </a:rPr>
              <a:t>类型的引用，所以不能写到前面</a:t>
            </a:r>
          </a:p>
        </p:txBody>
      </p:sp>
      <p:sp>
        <p:nvSpPr>
          <p:cNvPr id="502793" name="Line 9"/>
          <p:cNvSpPr>
            <a:spLocks noChangeShapeType="1"/>
          </p:cNvSpPr>
          <p:nvPr/>
        </p:nvSpPr>
        <p:spPr bwMode="auto">
          <a:xfrm flipH="1">
            <a:off x="4191000" y="1944688"/>
            <a:ext cx="685800" cy="722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4" name="Text Box 10"/>
          <p:cNvSpPr txBox="1">
            <a:spLocks noChangeArrowheads="1"/>
          </p:cNvSpPr>
          <p:nvPr/>
        </p:nvSpPr>
        <p:spPr bwMode="auto">
          <a:xfrm>
            <a:off x="4876800" y="1752600"/>
            <a:ext cx="1828800" cy="107950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t.setHour(18);</a:t>
            </a:r>
          </a:p>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t.setMinute(30);</a:t>
            </a:r>
          </a:p>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t.setSecond(22);</a:t>
            </a:r>
            <a:endParaRPr lang="en-US" altLang="zh-CN" sz="1600">
              <a:latin typeface="Lucida Console" panose="020B0609040504020204" pitchFamily="49" charset="0"/>
              <a:cs typeface="Times New Roman" panose="02020603050405020304" pitchFamily="18" charset="0"/>
            </a:endParaRPr>
          </a:p>
        </p:txBody>
      </p:sp>
      <p:sp>
        <p:nvSpPr>
          <p:cNvPr id="63498" name="Line 11"/>
          <p:cNvSpPr>
            <a:spLocks noChangeShapeType="1"/>
          </p:cNvSpPr>
          <p:nvPr/>
        </p:nvSpPr>
        <p:spPr bwMode="black">
          <a:xfrm>
            <a:off x="590550" y="2895600"/>
            <a:ext cx="11430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9" name="Line 12"/>
          <p:cNvSpPr>
            <a:spLocks noChangeShapeType="1"/>
          </p:cNvSpPr>
          <p:nvPr/>
        </p:nvSpPr>
        <p:spPr bwMode="black">
          <a:xfrm>
            <a:off x="590550" y="2971800"/>
            <a:ext cx="2514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0" name="Line 13"/>
          <p:cNvSpPr>
            <a:spLocks noChangeShapeType="1"/>
          </p:cNvSpPr>
          <p:nvPr/>
        </p:nvSpPr>
        <p:spPr bwMode="black">
          <a:xfrm>
            <a:off x="590550" y="3048000"/>
            <a:ext cx="38290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3501" name="Object 14"/>
          <p:cNvGraphicFramePr>
            <a:graphicFrameLocks noChangeAspect="1"/>
          </p:cNvGraphicFramePr>
          <p:nvPr/>
        </p:nvGraphicFramePr>
        <p:xfrm>
          <a:off x="1676400" y="5638800"/>
          <a:ext cx="5389563" cy="1066800"/>
        </p:xfrm>
        <a:graphic>
          <a:graphicData uri="http://schemas.openxmlformats.org/presentationml/2006/ole">
            <mc:AlternateContent xmlns:mc="http://schemas.openxmlformats.org/markup-compatibility/2006">
              <mc:Choice xmlns:v="urn:schemas-microsoft-com:vml" Requires="v">
                <p:oleObj spid="_x0000_s63505" name="Document" r:id="rId5" imgW="7068771" imgH="1159195" progId="Word.Document.8">
                  <p:embed/>
                </p:oleObj>
              </mc:Choice>
              <mc:Fallback>
                <p:oleObj name="Document" r:id="rId5" imgW="7068771" imgH="1159195" progId="Word.Document.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638800"/>
                        <a:ext cx="53895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93"/>
                                        </p:tgtEl>
                                        <p:attrNameLst>
                                          <p:attrName>style.visibility</p:attrName>
                                        </p:attrNameLst>
                                      </p:cBhvr>
                                      <p:to>
                                        <p:strVal val="visible"/>
                                      </p:to>
                                    </p:set>
                                  </p:childTnLst>
                                  <p:subTnLst>
                                    <p:set>
                                      <p:cBhvr override="childStyle">
                                        <p:cTn dur="1" fill="hold" display="0" masterRel="nextClick" afterEffect="1"/>
                                        <p:tgtEl>
                                          <p:spTgt spid="50279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2794"/>
                                        </p:tgtEl>
                                        <p:attrNameLst>
                                          <p:attrName>style.visibility</p:attrName>
                                        </p:attrNameLst>
                                      </p:cBhvr>
                                      <p:to>
                                        <p:strVal val="visible"/>
                                      </p:to>
                                    </p:set>
                                  </p:childTnLst>
                                  <p:subTnLst>
                                    <p:set>
                                      <p:cBhvr override="childStyle">
                                        <p:cTn dur="1" fill="hold" display="0" masterRel="nextClick" afterEffect="1"/>
                                        <p:tgtEl>
                                          <p:spTgt spid="50279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2789"/>
                                        </p:tgtEl>
                                        <p:attrNameLst>
                                          <p:attrName>style.visibility</p:attrName>
                                        </p:attrNameLst>
                                      </p:cBhvr>
                                      <p:to>
                                        <p:strVal val="visible"/>
                                      </p:to>
                                    </p:set>
                                  </p:childTnLst>
                                  <p:subTnLst>
                                    <p:set>
                                      <p:cBhvr override="childStyle">
                                        <p:cTn dur="1" fill="hold" display="0" masterRel="nextClick" afterEffect="1"/>
                                        <p:tgtEl>
                                          <p:spTgt spid="50278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2790"/>
                                        </p:tgtEl>
                                        <p:attrNameLst>
                                          <p:attrName>style.visibility</p:attrName>
                                        </p:attrNameLst>
                                      </p:cBhvr>
                                      <p:to>
                                        <p:strVal val="visible"/>
                                      </p:to>
                                    </p:set>
                                  </p:childTnLst>
                                  <p:subTnLst>
                                    <p:set>
                                      <p:cBhvr override="childStyle">
                                        <p:cTn dur="1" fill="hold" display="0" masterRel="nextClick" afterEffect="1"/>
                                        <p:tgtEl>
                                          <p:spTgt spid="50279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91"/>
                                        </p:tgtEl>
                                        <p:attrNameLst>
                                          <p:attrName>style.visibility</p:attrName>
                                        </p:attrNameLst>
                                      </p:cBhvr>
                                      <p:to>
                                        <p:strVal val="visible"/>
                                      </p:to>
                                    </p:set>
                                  </p:childTnLst>
                                  <p:subTnLst>
                                    <p:set>
                                      <p:cBhvr override="childStyle">
                                        <p:cTn dur="1" fill="hold" display="0" masterRel="nextClick" afterEffect="1"/>
                                        <p:tgtEl>
                                          <p:spTgt spid="50279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02792"/>
                                        </p:tgtEl>
                                        <p:attrNameLst>
                                          <p:attrName>style.visibility</p:attrName>
                                        </p:attrNameLst>
                                      </p:cBhvr>
                                      <p:to>
                                        <p:strVal val="visible"/>
                                      </p:to>
                                    </p:set>
                                  </p:childTnLst>
                                  <p:subTnLst>
                                    <p:set>
                                      <p:cBhvr override="childStyle">
                                        <p:cTn dur="1" fill="hold" display="0" masterRel="nextClick" afterEffect="1"/>
                                        <p:tgtEl>
                                          <p:spTgt spid="5027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9" grpId="0" animBg="1"/>
      <p:bldP spid="502790" grpId="0" animBg="1"/>
      <p:bldP spid="502791" grpId="0" animBg="1"/>
      <p:bldP spid="502792" grpId="0" animBg="1"/>
      <p:bldP spid="502793" grpId="0" animBg="1"/>
      <p:bldP spid="50279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11B6F70-8C85-42F8-958F-EA6FA494BD83}" type="slidenum">
              <a:rPr lang="en-US" altLang="zh-CN" sz="1200"/>
              <a:pPr>
                <a:spcAft>
                  <a:spcPct val="0"/>
                </a:spcAft>
                <a:buClrTx/>
                <a:buFontTx/>
                <a:buNone/>
              </a:pPr>
              <a:t>59</a:t>
            </a:fld>
            <a:endParaRPr lang="en-US" altLang="zh-CN" sz="1200"/>
          </a:p>
        </p:txBody>
      </p:sp>
      <p:sp>
        <p:nvSpPr>
          <p:cNvPr id="64515" name="Rectangle 2"/>
          <p:cNvSpPr>
            <a:spLocks noRot="1" noChangeArrowheads="1"/>
          </p:cNvSpPr>
          <p:nvPr/>
        </p:nvSpPr>
        <p:spPr bwMode="auto">
          <a:xfrm>
            <a:off x="152400" y="609600"/>
            <a:ext cx="8991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2800" b="1" dirty="0">
                <a:solidFill>
                  <a:srgbClr val="051AB3"/>
                </a:solidFill>
                <a:latin typeface="Arial Narrow" panose="020B0606020202030204" pitchFamily="34" charset="0"/>
                <a:ea typeface="黑体" panose="02010609060101010101" pitchFamily="49" charset="-122"/>
              </a:rPr>
              <a:t>5 Dynamic Memory Management with Operators </a:t>
            </a:r>
            <a:r>
              <a:rPr lang="en-US" altLang="zh-CN" sz="2800" b="1" dirty="0">
                <a:solidFill>
                  <a:srgbClr val="FF3300"/>
                </a:solidFill>
                <a:latin typeface="Arial Narrow" panose="020B0606020202030204" pitchFamily="34" charset="0"/>
                <a:ea typeface="黑体" panose="02010609060101010101" pitchFamily="49" charset="-122"/>
              </a:rPr>
              <a:t>new</a:t>
            </a:r>
            <a:r>
              <a:rPr lang="en-US" altLang="zh-CN" sz="2800" b="1" dirty="0">
                <a:solidFill>
                  <a:srgbClr val="051AB3"/>
                </a:solidFill>
                <a:latin typeface="Arial Narrow" panose="020B0606020202030204" pitchFamily="34" charset="0"/>
                <a:ea typeface="黑体" panose="02010609060101010101" pitchFamily="49" charset="-122"/>
              </a:rPr>
              <a:t> and </a:t>
            </a:r>
            <a:r>
              <a:rPr lang="en-US" altLang="zh-CN" sz="2800" b="1" dirty="0" smtClean="0">
                <a:solidFill>
                  <a:srgbClr val="FF3300"/>
                </a:solidFill>
                <a:latin typeface="Arial Narrow" panose="020B0606020202030204" pitchFamily="34" charset="0"/>
                <a:ea typeface="黑体" panose="02010609060101010101" pitchFamily="49" charset="-122"/>
              </a:rPr>
              <a:t>delete</a:t>
            </a:r>
            <a:r>
              <a:rPr lang="en-US" altLang="zh-CN" sz="3600" b="1" dirty="0" smtClean="0">
                <a:solidFill>
                  <a:srgbClr val="FF3300"/>
                </a:solidFill>
                <a:latin typeface="Arial Narrow" panose="020B0606020202030204" pitchFamily="34" charset="0"/>
                <a:ea typeface="黑体" panose="02010609060101010101" pitchFamily="49" charset="-122"/>
              </a:rPr>
              <a:t>  </a:t>
            </a:r>
            <a:r>
              <a:rPr lang="en-US" altLang="zh-CN" sz="2800" b="1" dirty="0" smtClean="0">
                <a:solidFill>
                  <a:srgbClr val="FF3300"/>
                </a:solidFill>
                <a:latin typeface="Arial Narrow" panose="020B0606020202030204" pitchFamily="34" charset="0"/>
                <a:ea typeface="黑体" panose="02010609060101010101" pitchFamily="49" charset="-122"/>
              </a:rPr>
              <a:t>(</a:t>
            </a:r>
            <a:r>
              <a:rPr lang="zh-CN" altLang="en-US" sz="2800" b="1" dirty="0">
                <a:latin typeface="Arial Narrow" panose="020B0606020202030204" pitchFamily="34" charset="0"/>
                <a:ea typeface="黑体" panose="02010609060101010101" pitchFamily="49" charset="-122"/>
              </a:rPr>
              <a:t>使用</a:t>
            </a:r>
            <a:r>
              <a:rPr lang="en-US" altLang="zh-CN" sz="2800" b="1" dirty="0">
                <a:solidFill>
                  <a:srgbClr val="FF3300"/>
                </a:solidFill>
                <a:latin typeface="Arial Narrow" panose="020B0606020202030204" pitchFamily="34" charset="0"/>
                <a:ea typeface="黑体" panose="02010609060101010101" pitchFamily="49" charset="-122"/>
              </a:rPr>
              <a:t>new</a:t>
            </a:r>
            <a:r>
              <a:rPr lang="zh-CN" altLang="en-US" sz="2800" b="1" dirty="0">
                <a:latin typeface="Arial Narrow" panose="020B0606020202030204" pitchFamily="34" charset="0"/>
                <a:ea typeface="黑体" panose="02010609060101010101" pitchFamily="49" charset="-122"/>
              </a:rPr>
              <a:t>与</a:t>
            </a:r>
            <a:r>
              <a:rPr lang="en-US" altLang="zh-CN" sz="2800" b="1" dirty="0">
                <a:solidFill>
                  <a:srgbClr val="FF3300"/>
                </a:solidFill>
                <a:latin typeface="Arial Narrow" panose="020B0606020202030204" pitchFamily="34" charset="0"/>
                <a:ea typeface="黑体" panose="02010609060101010101" pitchFamily="49" charset="-122"/>
              </a:rPr>
              <a:t>delete</a:t>
            </a:r>
            <a:r>
              <a:rPr lang="zh-CN" altLang="en-US" sz="2800" b="1" dirty="0">
                <a:latin typeface="Arial Narrow" panose="020B0606020202030204" pitchFamily="34" charset="0"/>
                <a:ea typeface="黑体" panose="02010609060101010101" pitchFamily="49" charset="-122"/>
              </a:rPr>
              <a:t>进行动态内存管理</a:t>
            </a:r>
            <a:r>
              <a:rPr lang="en-US" altLang="zh-CN" sz="2800" b="1" dirty="0">
                <a:solidFill>
                  <a:srgbClr val="FF3300"/>
                </a:solidFill>
                <a:latin typeface="Arial Narrow" panose="020B0606020202030204" pitchFamily="34" charset="0"/>
                <a:ea typeface="黑体" panose="02010609060101010101" pitchFamily="49" charset="-122"/>
              </a:rPr>
              <a:t>)</a:t>
            </a:r>
          </a:p>
        </p:txBody>
      </p:sp>
      <p:sp>
        <p:nvSpPr>
          <p:cNvPr id="64516" name="Rectangle 3"/>
          <p:cNvSpPr>
            <a:spLocks noGrp="1" noChangeArrowheads="1"/>
          </p:cNvSpPr>
          <p:nvPr>
            <p:ph type="body" idx="1"/>
          </p:nvPr>
        </p:nvSpPr>
        <p:spPr>
          <a:xfrm>
            <a:off x="152400" y="2286000"/>
            <a:ext cx="8763000" cy="39624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dirty="0" smtClean="0">
                <a:latin typeface="Arial Narrow" panose="020B0606020202030204" pitchFamily="34" charset="0"/>
                <a:ea typeface="黑体" panose="02010609060101010101" pitchFamily="49" charset="-122"/>
              </a:rPr>
              <a:t>问题的来源</a:t>
            </a:r>
          </a:p>
          <a:p>
            <a:pPr lvl="1" eaLnBrk="1" hangingPunct="1">
              <a:lnSpc>
                <a:spcPct val="120000"/>
              </a:lnSpc>
            </a:pPr>
            <a:r>
              <a:rPr lang="zh-CN" altLang="en-US" sz="2800" b="1" dirty="0" smtClean="0">
                <a:solidFill>
                  <a:schemeClr val="tx1"/>
                </a:solidFill>
                <a:latin typeface="黑体" panose="02010609060101010101" pitchFamily="49" charset="-122"/>
                <a:ea typeface="黑体" panose="02010609060101010101" pitchFamily="49" charset="-122"/>
              </a:rPr>
              <a:t>数组等数据结构在定义时需要明确大小，数组长度不能是变量。如果定义短了则不能完整存放数据，定义长了会造成浪费，能否采用可变长的方法来处理这种结构？</a:t>
            </a:r>
          </a:p>
        </p:txBody>
      </p:sp>
    </p:spTree>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5174650-436C-4F76-9BF6-A7A94B6CE502}" type="slidenum">
              <a:rPr lang="en-US" altLang="zh-CN" sz="1200"/>
              <a:pPr>
                <a:spcAft>
                  <a:spcPct val="0"/>
                </a:spcAft>
                <a:buClrTx/>
                <a:buFontTx/>
                <a:buNone/>
              </a:pPr>
              <a:t>6</a:t>
            </a:fld>
            <a:endParaRPr lang="en-US" altLang="zh-CN" sz="1200"/>
          </a:p>
        </p:txBody>
      </p:sp>
      <p:sp>
        <p:nvSpPr>
          <p:cNvPr id="102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
        <p:nvSpPr>
          <p:cNvPr id="10244" name="Rectangle 3"/>
          <p:cNvSpPr>
            <a:spLocks noChangeArrowheads="1"/>
          </p:cNvSpPr>
          <p:nvPr/>
        </p:nvSpPr>
        <p:spPr bwMode="auto">
          <a:xfrm>
            <a:off x="179388" y="1627188"/>
            <a:ext cx="8785225" cy="4240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3600" b="1">
                <a:latin typeface="Arial Narrow" panose="020B0606020202030204" pitchFamily="34" charset="0"/>
                <a:ea typeface="黑体" panose="02010609060101010101" pitchFamily="49" charset="-122"/>
              </a:rPr>
              <a:t>const </a:t>
            </a:r>
            <a:r>
              <a:rPr lang="zh-CN" altLang="en-US" sz="3600" b="1">
                <a:latin typeface="Arial Narrow" panose="020B0606020202030204" pitchFamily="34" charset="0"/>
                <a:ea typeface="黑体" panose="02010609060101010101" pitchFamily="49" charset="-122"/>
              </a:rPr>
              <a:t>成员函数</a:t>
            </a:r>
            <a:endParaRPr lang="zh-CN" altLang="en-US" sz="3200" b="1">
              <a:solidFill>
                <a:srgbClr val="000000"/>
              </a:solidFill>
              <a:latin typeface="Arial Narrow" panose="020B0606020202030204" pitchFamily="34" charset="0"/>
              <a:ea typeface="黑体" panose="02010609060101010101" pitchFamily="49" charset="-122"/>
            </a:endParaRPr>
          </a:p>
          <a:p>
            <a:pPr lvl="1" eaLnBrk="1" hangingPunct="1">
              <a:lnSpc>
                <a:spcPct val="120000"/>
              </a:lnSpc>
            </a:pPr>
            <a:r>
              <a:rPr lang="zh-CN" altLang="en-US" sz="3100" b="1">
                <a:latin typeface="Arial Narrow" panose="020B0606020202030204" pitchFamily="34" charset="0"/>
                <a:ea typeface="黑体" panose="02010609060101010101" pitchFamily="49" charset="-122"/>
              </a:rPr>
              <a:t>原型</a:t>
            </a:r>
            <a:r>
              <a:rPr lang="en-US" altLang="zh-CN" sz="3100" b="1">
                <a:latin typeface="Arial Narrow" panose="020B0606020202030204" pitchFamily="34" charset="0"/>
                <a:ea typeface="黑体" panose="02010609060101010101" pitchFamily="49" charset="-122"/>
              </a:rPr>
              <a:t>:</a:t>
            </a:r>
          </a:p>
          <a:p>
            <a:pPr lvl="1" eaLnBrk="1" hangingPunct="1">
              <a:lnSpc>
                <a:spcPct val="120000"/>
              </a:lnSpc>
              <a:buFont typeface="Wingdings" panose="05000000000000000000" pitchFamily="2" charset="2"/>
              <a:buNone/>
            </a:pPr>
            <a:r>
              <a:rPr lang="en-US" altLang="zh-CN" sz="3100" b="1" i="1">
                <a:latin typeface="Arial Narrow" panose="020B0606020202030204" pitchFamily="34" charset="0"/>
                <a:ea typeface="黑体" panose="02010609060101010101" pitchFamily="49" charset="-122"/>
              </a:rPr>
              <a:t>ReturnType FunctionName(param1,param2…) </a:t>
            </a:r>
            <a:r>
              <a:rPr lang="en-US" altLang="zh-CN" sz="3100" b="1" i="1">
                <a:solidFill>
                  <a:srgbClr val="FF3300"/>
                </a:solidFill>
                <a:latin typeface="Arial Narrow" panose="020B0606020202030204" pitchFamily="34" charset="0"/>
                <a:ea typeface="黑体" panose="02010609060101010101" pitchFamily="49" charset="-122"/>
              </a:rPr>
              <a:t>const</a:t>
            </a:r>
            <a:r>
              <a:rPr lang="en-US" altLang="zh-CN" sz="3100" b="1" i="1">
                <a:latin typeface="Arial Narrow" panose="020B0606020202030204" pitchFamily="34" charset="0"/>
                <a:ea typeface="黑体" panose="02010609060101010101" pitchFamily="49" charset="-122"/>
              </a:rPr>
              <a:t>;</a:t>
            </a:r>
            <a:r>
              <a:rPr lang="en-US" altLang="zh-CN" sz="3100" b="1">
                <a:latin typeface="Arial Narrow" panose="020B0606020202030204" pitchFamily="34" charset="0"/>
                <a:ea typeface="黑体" panose="02010609060101010101" pitchFamily="49" charset="-122"/>
              </a:rPr>
              <a:t>  </a:t>
            </a:r>
          </a:p>
          <a:p>
            <a:pPr lvl="1" eaLnBrk="1" hangingPunct="1">
              <a:lnSpc>
                <a:spcPct val="120000"/>
              </a:lnSpc>
            </a:pPr>
            <a:r>
              <a:rPr lang="zh-CN" altLang="en-US" sz="3100" b="1">
                <a:latin typeface="Arial Narrow" panose="020B0606020202030204" pitchFamily="34" charset="0"/>
                <a:ea typeface="黑体" panose="02010609060101010101" pitchFamily="49" charset="-122"/>
              </a:rPr>
              <a:t>定义</a:t>
            </a:r>
            <a:r>
              <a:rPr lang="en-US" altLang="zh-CN" sz="3100" b="1">
                <a:latin typeface="Arial Narrow" panose="020B0606020202030204" pitchFamily="34" charset="0"/>
                <a:ea typeface="黑体" panose="02010609060101010101" pitchFamily="49" charset="-122"/>
              </a:rPr>
              <a:t>:</a:t>
            </a:r>
          </a:p>
          <a:p>
            <a:pPr lvl="1" eaLnBrk="1" hangingPunct="1">
              <a:lnSpc>
                <a:spcPct val="120000"/>
              </a:lnSpc>
              <a:buFont typeface="Wingdings" panose="05000000000000000000" pitchFamily="2" charset="2"/>
              <a:buNone/>
            </a:pPr>
            <a:r>
              <a:rPr lang="en-US" altLang="zh-CN" sz="3100" b="1" i="1">
                <a:latin typeface="Arial Narrow" panose="020B0606020202030204" pitchFamily="34" charset="0"/>
                <a:ea typeface="黑体" panose="02010609060101010101" pitchFamily="49" charset="-122"/>
              </a:rPr>
              <a:t>ReturnType FunctionName(param1,param2…) </a:t>
            </a:r>
            <a:r>
              <a:rPr lang="en-US" altLang="zh-CN" sz="3100" b="1" i="1">
                <a:solidFill>
                  <a:srgbClr val="FF3300"/>
                </a:solidFill>
                <a:latin typeface="Arial Narrow" panose="020B0606020202030204" pitchFamily="34" charset="0"/>
                <a:ea typeface="黑体" panose="02010609060101010101" pitchFamily="49" charset="-122"/>
              </a:rPr>
              <a:t>const</a:t>
            </a:r>
            <a:r>
              <a:rPr lang="en-US" altLang="zh-CN" sz="3100" b="1" i="1">
                <a:latin typeface="Arial Narrow" panose="020B0606020202030204" pitchFamily="34" charset="0"/>
                <a:ea typeface="黑体" panose="02010609060101010101" pitchFamily="49" charset="-122"/>
              </a:rPr>
              <a:t> </a:t>
            </a:r>
            <a:r>
              <a:rPr lang="en-US" altLang="zh-CN" sz="3100" b="1" i="1">
                <a:solidFill>
                  <a:srgbClr val="FF3300"/>
                </a:solidFill>
                <a:latin typeface="Arial Narrow" panose="020B0606020202030204" pitchFamily="34" charset="0"/>
                <a:ea typeface="黑体" panose="02010609060101010101" pitchFamily="49" charset="-122"/>
              </a:rPr>
              <a:t>{ …}</a:t>
            </a:r>
          </a:p>
        </p:txBody>
      </p:sp>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F179AF3-EC87-4DDF-9B16-E204843F8380}" type="slidenum">
              <a:rPr lang="en-US" altLang="zh-CN" sz="1200"/>
              <a:pPr>
                <a:spcAft>
                  <a:spcPct val="0"/>
                </a:spcAft>
                <a:buClrTx/>
                <a:buFontTx/>
                <a:buNone/>
              </a:pPr>
              <a:t>60</a:t>
            </a:fld>
            <a:endParaRPr lang="en-US" altLang="zh-CN" sz="1200"/>
          </a:p>
        </p:txBody>
      </p:sp>
      <p:sp>
        <p:nvSpPr>
          <p:cNvPr id="65539" name="Rectangle 2"/>
          <p:cNvSpPr>
            <a:spLocks noGrp="1" noChangeArrowheads="1"/>
          </p:cNvSpPr>
          <p:nvPr>
            <p:ph type="title"/>
          </p:nvPr>
        </p:nvSpPr>
        <p:spPr/>
        <p:txBody>
          <a:bodyPr/>
          <a:lstStyle/>
          <a:p>
            <a:pPr eaLnBrk="1" hangingPunct="1"/>
            <a:r>
              <a:rPr lang="en-US" altLang="zh-CN" smtClean="0"/>
              <a:t>C++</a:t>
            </a:r>
            <a:r>
              <a:rPr lang="zh-CN" altLang="en-US" smtClean="0"/>
              <a:t>内存格局</a:t>
            </a:r>
          </a:p>
        </p:txBody>
      </p:sp>
      <p:sp>
        <p:nvSpPr>
          <p:cNvPr id="65540" name="Rectangle 3"/>
          <p:cNvSpPr>
            <a:spLocks noGrp="1" noChangeArrowheads="1"/>
          </p:cNvSpPr>
          <p:nvPr>
            <p:ph type="body" idx="1"/>
          </p:nvPr>
        </p:nvSpPr>
        <p:spPr/>
        <p:txBody>
          <a:bodyPr/>
          <a:lstStyle/>
          <a:p>
            <a:pPr eaLnBrk="1" hangingPunct="1"/>
            <a:r>
              <a:rPr lang="zh-CN" altLang="en-US" smtClean="0">
                <a:solidFill>
                  <a:srgbClr val="FF3300"/>
                </a:solidFill>
                <a:latin typeface="Consolas" panose="020B0609020204030204" pitchFamily="49" charset="0"/>
                <a:ea typeface="楷体_GB2312" pitchFamily="49" charset="-122"/>
              </a:rPr>
              <a:t>全局数据区</a:t>
            </a:r>
            <a:r>
              <a:rPr lang="zh-CN" altLang="en-US" smtClean="0">
                <a:latin typeface="Consolas" panose="020B0609020204030204" pitchFamily="49" charset="0"/>
                <a:ea typeface="楷体_GB2312" pitchFamily="49" charset="-122"/>
              </a:rPr>
              <a:t>（</a:t>
            </a:r>
            <a:r>
              <a:rPr lang="en-US" altLang="zh-CN" smtClean="0">
                <a:latin typeface="Consolas" panose="020B0609020204030204" pitchFamily="49" charset="0"/>
                <a:ea typeface="楷体_GB2312" pitchFamily="49" charset="-122"/>
              </a:rPr>
              <a:t>data area</a:t>
            </a:r>
            <a:r>
              <a:rPr lang="zh-CN" altLang="en-US" smtClean="0">
                <a:latin typeface="Consolas" panose="020B0609020204030204" pitchFamily="49" charset="0"/>
                <a:ea typeface="楷体_GB2312" pitchFamily="49" charset="-122"/>
              </a:rPr>
              <a:t>）</a:t>
            </a:r>
          </a:p>
          <a:p>
            <a:pPr eaLnBrk="1" hangingPunct="1"/>
            <a:r>
              <a:rPr lang="zh-CN" altLang="en-US" smtClean="0">
                <a:solidFill>
                  <a:srgbClr val="FF3300"/>
                </a:solidFill>
                <a:latin typeface="Consolas" panose="020B0609020204030204" pitchFamily="49" charset="0"/>
                <a:ea typeface="楷体_GB2312" pitchFamily="49" charset="-122"/>
              </a:rPr>
              <a:t>代码区</a:t>
            </a:r>
            <a:r>
              <a:rPr lang="zh-CN" altLang="en-US" smtClean="0">
                <a:latin typeface="Consolas" panose="020B0609020204030204" pitchFamily="49" charset="0"/>
                <a:ea typeface="楷体_GB2312" pitchFamily="49" charset="-122"/>
              </a:rPr>
              <a:t>（</a:t>
            </a:r>
            <a:r>
              <a:rPr lang="en-US" altLang="zh-CN" smtClean="0">
                <a:latin typeface="Consolas" panose="020B0609020204030204" pitchFamily="49" charset="0"/>
                <a:ea typeface="楷体_GB2312" pitchFamily="49" charset="-122"/>
              </a:rPr>
              <a:t>code area</a:t>
            </a:r>
            <a:r>
              <a:rPr lang="zh-CN" altLang="en-US" smtClean="0">
                <a:latin typeface="Consolas" panose="020B0609020204030204" pitchFamily="49" charset="0"/>
                <a:ea typeface="楷体_GB2312" pitchFamily="49" charset="-122"/>
              </a:rPr>
              <a:t>）</a:t>
            </a:r>
          </a:p>
          <a:p>
            <a:pPr eaLnBrk="1" hangingPunct="1"/>
            <a:r>
              <a:rPr lang="zh-CN" altLang="en-US" smtClean="0">
                <a:solidFill>
                  <a:srgbClr val="FF3300"/>
                </a:solidFill>
                <a:latin typeface="Consolas" panose="020B0609020204030204" pitchFamily="49" charset="0"/>
                <a:ea typeface="楷体_GB2312" pitchFamily="49" charset="-122"/>
              </a:rPr>
              <a:t>栈区</a:t>
            </a:r>
            <a:r>
              <a:rPr lang="zh-CN" altLang="en-US" smtClean="0">
                <a:latin typeface="Consolas" panose="020B0609020204030204" pitchFamily="49" charset="0"/>
                <a:ea typeface="楷体_GB2312" pitchFamily="49" charset="-122"/>
              </a:rPr>
              <a:t>（</a:t>
            </a:r>
            <a:r>
              <a:rPr lang="en-US" altLang="zh-CN" smtClean="0">
                <a:latin typeface="Consolas" panose="020B0609020204030204" pitchFamily="49" charset="0"/>
                <a:ea typeface="楷体_GB2312" pitchFamily="49" charset="-122"/>
              </a:rPr>
              <a:t>stack area</a:t>
            </a:r>
            <a:r>
              <a:rPr lang="zh-CN" altLang="en-US" smtClean="0">
                <a:latin typeface="Consolas" panose="020B0609020204030204" pitchFamily="49" charset="0"/>
                <a:ea typeface="楷体_GB2312" pitchFamily="49" charset="-122"/>
              </a:rPr>
              <a:t>）</a:t>
            </a:r>
          </a:p>
          <a:p>
            <a:pPr eaLnBrk="1" hangingPunct="1"/>
            <a:r>
              <a:rPr lang="zh-CN" altLang="en-US" smtClean="0">
                <a:solidFill>
                  <a:srgbClr val="FF3300"/>
                </a:solidFill>
                <a:latin typeface="Consolas" panose="020B0609020204030204" pitchFamily="49" charset="0"/>
                <a:ea typeface="楷体_GB2312" pitchFamily="49" charset="-122"/>
              </a:rPr>
              <a:t>堆区</a:t>
            </a:r>
            <a:r>
              <a:rPr lang="zh-CN" altLang="en-US" smtClean="0">
                <a:latin typeface="Consolas" panose="020B0609020204030204" pitchFamily="49" charset="0"/>
                <a:ea typeface="楷体_GB2312" pitchFamily="49" charset="-122"/>
              </a:rPr>
              <a:t>（</a:t>
            </a:r>
            <a:r>
              <a:rPr lang="en-US" altLang="zh-CN" smtClean="0">
                <a:latin typeface="Consolas" panose="020B0609020204030204" pitchFamily="49" charset="0"/>
                <a:ea typeface="楷体_GB2312" pitchFamily="49" charset="-122"/>
              </a:rPr>
              <a:t>heap area</a:t>
            </a:r>
            <a:r>
              <a:rPr lang="zh-CN" altLang="en-US" smtClean="0">
                <a:latin typeface="Consolas" panose="020B0609020204030204" pitchFamily="49" charset="0"/>
                <a:ea typeface="楷体_GB2312" pitchFamily="49" charset="-122"/>
              </a:rPr>
              <a:t>）</a:t>
            </a:r>
          </a:p>
          <a:p>
            <a:pPr eaLnBrk="1" hangingPunct="1"/>
            <a:endParaRPr lang="zh-CN" altLang="en-US" smtClean="0">
              <a:latin typeface="Consolas" panose="020B0609020204030204" pitchFamily="49" charset="0"/>
              <a:ea typeface="楷体_GB2312" pitchFamily="49" charset="-122"/>
            </a:endParaRPr>
          </a:p>
          <a:p>
            <a:pPr eaLnBrk="1" hangingPunct="1"/>
            <a:r>
              <a:rPr lang="zh-CN" altLang="en-US" smtClean="0">
                <a:latin typeface="Consolas" panose="020B0609020204030204" pitchFamily="49" charset="0"/>
                <a:ea typeface="楷体_GB2312" pitchFamily="49" charset="-122"/>
              </a:rPr>
              <a:t>全局变量、静态数据、常量存放在</a:t>
            </a:r>
            <a:r>
              <a:rPr lang="zh-CN" altLang="en-US" smtClean="0">
                <a:solidFill>
                  <a:srgbClr val="FF3300"/>
                </a:solidFill>
                <a:latin typeface="Consolas" panose="020B0609020204030204" pitchFamily="49" charset="0"/>
                <a:ea typeface="楷体_GB2312" pitchFamily="49" charset="-122"/>
              </a:rPr>
              <a:t>全局数据区</a:t>
            </a:r>
            <a:r>
              <a:rPr lang="zh-CN" altLang="en-US" smtClean="0">
                <a:latin typeface="Consolas" panose="020B0609020204030204" pitchFamily="49" charset="0"/>
                <a:ea typeface="楷体_GB2312" pitchFamily="49" charset="-122"/>
              </a:rPr>
              <a:t>；</a:t>
            </a:r>
          </a:p>
          <a:p>
            <a:pPr eaLnBrk="1" hangingPunct="1"/>
            <a:r>
              <a:rPr lang="zh-CN" altLang="en-US" smtClean="0">
                <a:latin typeface="Consolas" panose="020B0609020204030204" pitchFamily="49" charset="0"/>
                <a:ea typeface="楷体_GB2312" pitchFamily="49" charset="-122"/>
              </a:rPr>
              <a:t>所有类成员函数和非成员函数代码存放在</a:t>
            </a:r>
            <a:r>
              <a:rPr lang="zh-CN" altLang="en-US" smtClean="0">
                <a:solidFill>
                  <a:srgbClr val="FF3300"/>
                </a:solidFill>
                <a:latin typeface="Consolas" panose="020B0609020204030204" pitchFamily="49" charset="0"/>
                <a:ea typeface="楷体_GB2312" pitchFamily="49" charset="-122"/>
              </a:rPr>
              <a:t>代码区</a:t>
            </a:r>
            <a:r>
              <a:rPr lang="zh-CN" altLang="en-US" smtClean="0">
                <a:latin typeface="Consolas" panose="020B0609020204030204" pitchFamily="49" charset="0"/>
                <a:ea typeface="楷体_GB2312" pitchFamily="49" charset="-122"/>
              </a:rPr>
              <a:t>；</a:t>
            </a:r>
          </a:p>
          <a:p>
            <a:pPr eaLnBrk="1" hangingPunct="1"/>
            <a:r>
              <a:rPr lang="zh-CN" altLang="en-US" smtClean="0">
                <a:latin typeface="Consolas" panose="020B0609020204030204" pitchFamily="49" charset="0"/>
                <a:ea typeface="楷体_GB2312" pitchFamily="49" charset="-122"/>
              </a:rPr>
              <a:t>为运行函数而分配的局部变量、函数参数、返回数据、返回地址等存放在</a:t>
            </a:r>
            <a:r>
              <a:rPr lang="zh-CN" altLang="en-US" smtClean="0">
                <a:solidFill>
                  <a:srgbClr val="FF3300"/>
                </a:solidFill>
                <a:latin typeface="Consolas" panose="020B0609020204030204" pitchFamily="49" charset="0"/>
                <a:ea typeface="楷体_GB2312" pitchFamily="49" charset="-122"/>
              </a:rPr>
              <a:t>栈区</a:t>
            </a:r>
            <a:r>
              <a:rPr lang="zh-CN" altLang="en-US" smtClean="0">
                <a:latin typeface="Consolas" panose="020B0609020204030204" pitchFamily="49" charset="0"/>
                <a:ea typeface="楷体_GB2312" pitchFamily="49" charset="-122"/>
              </a:rPr>
              <a:t>；</a:t>
            </a:r>
          </a:p>
          <a:p>
            <a:pPr eaLnBrk="1" hangingPunct="1"/>
            <a:r>
              <a:rPr lang="zh-CN" altLang="en-US" smtClean="0">
                <a:latin typeface="Consolas" panose="020B0609020204030204" pitchFamily="49" charset="0"/>
                <a:ea typeface="楷体_GB2312" pitchFamily="49" charset="-122"/>
              </a:rPr>
              <a:t>其余的空间都被称为</a:t>
            </a:r>
            <a:r>
              <a:rPr lang="zh-CN" altLang="en-US" smtClean="0">
                <a:solidFill>
                  <a:srgbClr val="FF3300"/>
                </a:solidFill>
                <a:latin typeface="Consolas" panose="020B0609020204030204" pitchFamily="49" charset="0"/>
                <a:ea typeface="楷体_GB2312" pitchFamily="49" charset="-122"/>
              </a:rPr>
              <a:t>堆区</a:t>
            </a:r>
            <a:r>
              <a:rPr lang="zh-CN" altLang="en-US" smtClean="0">
                <a:latin typeface="Consolas" panose="020B0609020204030204" pitchFamily="49" charset="0"/>
                <a:ea typeface="楷体_GB2312" pitchFamily="49" charset="-122"/>
              </a:rPr>
              <a:t>。（动态内存管理只能是</a:t>
            </a:r>
            <a:r>
              <a:rPr lang="zh-CN" altLang="en-US" b="1" smtClean="0">
                <a:solidFill>
                  <a:srgbClr val="FF3300"/>
                </a:solidFill>
                <a:latin typeface="Consolas" panose="020B0609020204030204" pitchFamily="49" charset="0"/>
                <a:ea typeface="宋体" panose="02010600030101010101" pitchFamily="2" charset="-122"/>
              </a:rPr>
              <a:t>堆区</a:t>
            </a:r>
            <a:r>
              <a:rPr lang="zh-CN" altLang="en-US" smtClean="0">
                <a:latin typeface="Consolas" panose="020B0609020204030204" pitchFamily="49" charset="0"/>
                <a:ea typeface="楷体_GB2312" pitchFamily="49" charset="-122"/>
              </a:rPr>
              <a:t>）</a:t>
            </a:r>
          </a:p>
        </p:txBody>
      </p:sp>
    </p:spTree>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A8122C9-2091-4360-9DC0-E83D3B5694BB}" type="slidenum">
              <a:rPr lang="en-US" altLang="zh-CN" sz="1200"/>
              <a:pPr>
                <a:spcAft>
                  <a:spcPct val="0"/>
                </a:spcAft>
                <a:buClrTx/>
                <a:buFontTx/>
                <a:buNone/>
              </a:pPr>
              <a:t>61</a:t>
            </a:fld>
            <a:endParaRPr lang="en-US" altLang="zh-CN" sz="1200"/>
          </a:p>
        </p:txBody>
      </p:sp>
      <p:sp>
        <p:nvSpPr>
          <p:cNvPr id="66563" name="Rectangle 2"/>
          <p:cNvSpPr>
            <a:spLocks noGrp="1" noChangeArrowheads="1"/>
          </p:cNvSpPr>
          <p:nvPr>
            <p:ph type="title"/>
          </p:nvPr>
        </p:nvSpPr>
        <p:spPr/>
        <p:txBody>
          <a:bodyPr/>
          <a:lstStyle/>
          <a:p>
            <a:pPr eaLnBrk="1" hangingPunct="1"/>
            <a:r>
              <a:rPr lang="zh-CN" altLang="en-US" b="0" smtClean="0">
                <a:latin typeface="Times New Roman" panose="02020603050405020304" pitchFamily="18" charset="0"/>
                <a:ea typeface="华文行楷" panose="02010800040101010101" pitchFamily="2" charset="-122"/>
              </a:rPr>
              <a:t>堆内存的分配与释放</a:t>
            </a:r>
          </a:p>
        </p:txBody>
      </p:sp>
      <p:sp>
        <p:nvSpPr>
          <p:cNvPr id="66564" name="Text Box 3"/>
          <p:cNvSpPr txBox="1">
            <a:spLocks noChangeArrowheads="1"/>
          </p:cNvSpPr>
          <p:nvPr/>
        </p:nvSpPr>
        <p:spPr bwMode="auto">
          <a:xfrm>
            <a:off x="457200" y="1219200"/>
            <a:ext cx="82073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spcAft>
                <a:spcPct val="0"/>
              </a:spcAft>
              <a:buClrTx/>
              <a:buFontTx/>
              <a:buNone/>
            </a:pPr>
            <a:r>
              <a:rPr kumimoji="1" lang="zh-CN" altLang="en-US" b="1">
                <a:latin typeface="微软雅黑" panose="020B0503020204020204" pitchFamily="34" charset="-122"/>
                <a:ea typeface="微软雅黑" panose="020B0503020204020204" pitchFamily="34" charset="-122"/>
              </a:rPr>
              <a:t>　</a:t>
            </a:r>
            <a:r>
              <a:rPr kumimoji="1" lang="zh-CN" altLang="en-US">
                <a:latin typeface="微软雅黑" panose="020B0503020204020204" pitchFamily="34" charset="-122"/>
                <a:ea typeface="微软雅黑" panose="020B0503020204020204" pitchFamily="34" charset="-122"/>
              </a:rPr>
              <a:t>当程序运行到需要一个动态分配的变量或对象时，必须向系统申请取得</a:t>
            </a:r>
            <a:r>
              <a:rPr kumimoji="1" lang="zh-CN" altLang="en-US" b="1">
                <a:solidFill>
                  <a:srgbClr val="FF3300"/>
                </a:solidFill>
                <a:latin typeface="微软雅黑" panose="020B0503020204020204" pitchFamily="34" charset="-122"/>
                <a:ea typeface="微软雅黑" panose="020B0503020204020204" pitchFamily="34" charset="-122"/>
              </a:rPr>
              <a:t>堆</a:t>
            </a:r>
            <a:r>
              <a:rPr kumimoji="1" lang="zh-CN" altLang="en-US">
                <a:latin typeface="微软雅黑" panose="020B0503020204020204" pitchFamily="34" charset="-122"/>
                <a:ea typeface="微软雅黑" panose="020B0503020204020204" pitchFamily="34" charset="-122"/>
              </a:rPr>
              <a:t>中的一块大小足够的存贮空间，用于存贮该变量或对象。当不再使用该变量或对象时，也就是它的生命结束时，要</a:t>
            </a:r>
            <a:r>
              <a:rPr kumimoji="1" lang="zh-CN" altLang="en-US" b="1">
                <a:solidFill>
                  <a:srgbClr val="FF3300"/>
                </a:solidFill>
                <a:latin typeface="微软雅黑" panose="020B0503020204020204" pitchFamily="34" charset="-122"/>
                <a:ea typeface="微软雅黑" panose="020B0503020204020204" pitchFamily="34" charset="-122"/>
              </a:rPr>
              <a:t>显式释放</a:t>
            </a:r>
            <a:r>
              <a:rPr kumimoji="1" lang="zh-CN" altLang="en-US">
                <a:latin typeface="微软雅黑" panose="020B0503020204020204" pitchFamily="34" charset="-122"/>
                <a:ea typeface="微软雅黑" panose="020B0503020204020204" pitchFamily="34" charset="-122"/>
              </a:rPr>
              <a:t>它所占用的存贮空间，这样系统就能对该堆空间进行再次分配，做到重复使用有限的资源。</a:t>
            </a:r>
          </a:p>
          <a:p>
            <a:pPr algn="just" eaLnBrk="1" hangingPunct="1">
              <a:spcBef>
                <a:spcPct val="50000"/>
              </a:spcBef>
              <a:spcAft>
                <a:spcPct val="0"/>
              </a:spcAft>
              <a:buClrTx/>
              <a:buFontTx/>
              <a:buNone/>
            </a:pPr>
            <a:r>
              <a:rPr kumimoji="1" lang="zh-CN" altLang="en-US">
                <a:latin typeface="微软雅黑" panose="020B0503020204020204" pitchFamily="34" charset="-122"/>
                <a:ea typeface="微软雅黑" panose="020B0503020204020204" pitchFamily="34" charset="-122"/>
              </a:rPr>
              <a:t>　在</a:t>
            </a:r>
            <a:r>
              <a:rPr kumimoji="1" lang="en-US" altLang="zh-CN">
                <a:latin typeface="微软雅黑" panose="020B0503020204020204" pitchFamily="34" charset="-122"/>
                <a:ea typeface="微软雅黑" panose="020B0503020204020204" pitchFamily="34" charset="-122"/>
              </a:rPr>
              <a:t>C++</a:t>
            </a:r>
            <a:r>
              <a:rPr kumimoji="1" lang="zh-CN" altLang="en-US">
                <a:latin typeface="微软雅黑" panose="020B0503020204020204" pitchFamily="34" charset="-122"/>
                <a:ea typeface="微软雅黑" panose="020B0503020204020204" pitchFamily="34" charset="-122"/>
              </a:rPr>
              <a:t>中，申请和释放堆中分配的存贮空间，分别使用</a:t>
            </a:r>
            <a:r>
              <a:rPr kumimoji="1" lang="en-US" altLang="zh-CN">
                <a:solidFill>
                  <a:srgbClr val="FF3300"/>
                </a:solidFill>
                <a:latin typeface="微软雅黑" panose="020B0503020204020204" pitchFamily="34" charset="-122"/>
                <a:ea typeface="微软雅黑" panose="020B0503020204020204" pitchFamily="34" charset="-122"/>
              </a:rPr>
              <a:t>new</a:t>
            </a:r>
            <a:r>
              <a:rPr kumimoji="1" lang="zh-CN" altLang="en-US">
                <a:latin typeface="微软雅黑" panose="020B0503020204020204" pitchFamily="34" charset="-122"/>
                <a:ea typeface="微软雅黑" panose="020B0503020204020204" pitchFamily="34" charset="-122"/>
              </a:rPr>
              <a:t>和</a:t>
            </a:r>
            <a:r>
              <a:rPr kumimoji="1" lang="en-US" altLang="zh-CN">
                <a:solidFill>
                  <a:srgbClr val="FF3300"/>
                </a:solidFill>
                <a:latin typeface="微软雅黑" panose="020B0503020204020204" pitchFamily="34" charset="-122"/>
                <a:ea typeface="微软雅黑" panose="020B0503020204020204" pitchFamily="34" charset="-122"/>
              </a:rPr>
              <a:t>delete</a:t>
            </a:r>
            <a:r>
              <a:rPr kumimoji="1" lang="zh-CN" altLang="en-US">
                <a:latin typeface="微软雅黑" panose="020B0503020204020204" pitchFamily="34" charset="-122"/>
                <a:ea typeface="微软雅黑" panose="020B0503020204020204" pitchFamily="34" charset="-122"/>
              </a:rPr>
              <a:t>的两个运算符来完成，其使用的格式如下：</a:t>
            </a:r>
          </a:p>
          <a:p>
            <a:pPr algn="just" eaLnBrk="1" hangingPunct="1">
              <a:spcBef>
                <a:spcPct val="50000"/>
              </a:spcBef>
              <a:spcAft>
                <a:spcPct val="0"/>
              </a:spcAft>
              <a:buClrTx/>
              <a:buFontTx/>
              <a:buNone/>
            </a:pPr>
            <a:r>
              <a:rPr kumimoji="1" lang="zh-CN" altLang="en-US">
                <a:solidFill>
                  <a:schemeClr val="hlink"/>
                </a:solidFill>
                <a:latin typeface="微软雅黑" panose="020B0503020204020204" pitchFamily="34" charset="-122"/>
                <a:ea typeface="微软雅黑" panose="020B0503020204020204" pitchFamily="34" charset="-122"/>
              </a:rPr>
              <a:t>指针变量名</a:t>
            </a:r>
            <a:r>
              <a:rPr kumimoji="1" lang="en-US" altLang="zh-CN">
                <a:solidFill>
                  <a:schemeClr val="hlink"/>
                </a:solidFill>
                <a:latin typeface="微软雅黑" panose="020B0503020204020204" pitchFamily="34" charset="-122"/>
                <a:ea typeface="微软雅黑" panose="020B0503020204020204" pitchFamily="34" charset="-122"/>
              </a:rPr>
              <a:t>=new </a:t>
            </a:r>
            <a:r>
              <a:rPr kumimoji="1" lang="zh-CN" altLang="en-US">
                <a:solidFill>
                  <a:schemeClr val="hlink"/>
                </a:solidFill>
                <a:latin typeface="微软雅黑" panose="020B0503020204020204" pitchFamily="34" charset="-122"/>
                <a:ea typeface="微软雅黑" panose="020B0503020204020204" pitchFamily="34" charset="-122"/>
              </a:rPr>
              <a:t>类型名</a:t>
            </a:r>
            <a:r>
              <a:rPr kumimoji="1" lang="en-US" altLang="zh-CN">
                <a:solidFill>
                  <a:schemeClr val="hlink"/>
                </a:solidFill>
                <a:latin typeface="微软雅黑" panose="020B0503020204020204" pitchFamily="34" charset="-122"/>
                <a:ea typeface="微软雅黑" panose="020B0503020204020204" pitchFamily="34" charset="-122"/>
              </a:rPr>
              <a:t>(</a:t>
            </a:r>
            <a:r>
              <a:rPr kumimoji="1" lang="zh-CN" altLang="en-US">
                <a:solidFill>
                  <a:schemeClr val="hlink"/>
                </a:solidFill>
                <a:latin typeface="微软雅黑" panose="020B0503020204020204" pitchFamily="34" charset="-122"/>
                <a:ea typeface="微软雅黑" panose="020B0503020204020204" pitchFamily="34" charset="-122"/>
              </a:rPr>
              <a:t>初始化式</a:t>
            </a:r>
            <a:r>
              <a:rPr kumimoji="1" lang="en-US" altLang="zh-CN">
                <a:solidFill>
                  <a:schemeClr val="hlink"/>
                </a:solidFill>
                <a:latin typeface="微软雅黑" panose="020B0503020204020204" pitchFamily="34" charset="-122"/>
                <a:ea typeface="微软雅黑" panose="020B0503020204020204" pitchFamily="34" charset="-122"/>
              </a:rPr>
              <a:t>)</a:t>
            </a:r>
            <a:r>
              <a:rPr kumimoji="1" lang="zh-CN" altLang="en-US">
                <a:solidFill>
                  <a:schemeClr val="hlink"/>
                </a:solidFill>
                <a:latin typeface="微软雅黑" panose="020B0503020204020204" pitchFamily="34" charset="-122"/>
                <a:ea typeface="微软雅黑" panose="020B0503020204020204" pitchFamily="34" charset="-122"/>
              </a:rPr>
              <a:t>；</a:t>
            </a:r>
          </a:p>
          <a:p>
            <a:pPr algn="just" eaLnBrk="1" hangingPunct="1">
              <a:spcBef>
                <a:spcPct val="50000"/>
              </a:spcBef>
              <a:spcAft>
                <a:spcPct val="0"/>
              </a:spcAft>
              <a:buClrTx/>
              <a:buFontTx/>
              <a:buNone/>
            </a:pPr>
            <a:r>
              <a:rPr kumimoji="1" lang="en-US" altLang="zh-CN">
                <a:solidFill>
                  <a:schemeClr val="hlink"/>
                </a:solidFill>
                <a:latin typeface="微软雅黑" panose="020B0503020204020204" pitchFamily="34" charset="-122"/>
                <a:ea typeface="微软雅黑" panose="020B0503020204020204" pitchFamily="34" charset="-122"/>
              </a:rPr>
              <a:t>delete </a:t>
            </a:r>
            <a:r>
              <a:rPr kumimoji="1" lang="zh-CN" altLang="en-US">
                <a:solidFill>
                  <a:schemeClr val="hlink"/>
                </a:solidFill>
                <a:latin typeface="微软雅黑" panose="020B0503020204020204" pitchFamily="34" charset="-122"/>
                <a:ea typeface="微软雅黑" panose="020B0503020204020204" pitchFamily="34" charset="-122"/>
              </a:rPr>
              <a:t>指针名</a:t>
            </a:r>
            <a:r>
              <a:rPr kumimoji="1" lang="en-US" altLang="zh-CN">
                <a:solidFill>
                  <a:schemeClr val="hlink"/>
                </a:solidFill>
                <a:latin typeface="微软雅黑" panose="020B0503020204020204" pitchFamily="34" charset="-122"/>
                <a:ea typeface="微软雅黑" panose="020B0503020204020204" pitchFamily="34" charset="-122"/>
              </a:rPr>
              <a:t>;</a:t>
            </a:r>
          </a:p>
          <a:p>
            <a:pPr eaLnBrk="1" hangingPunct="1">
              <a:spcBef>
                <a:spcPct val="50000"/>
              </a:spcBef>
              <a:spcAft>
                <a:spcPct val="0"/>
              </a:spcAft>
              <a:buClrTx/>
              <a:buFontTx/>
              <a:buNone/>
            </a:pPr>
            <a:r>
              <a:rPr kumimoji="1" lang="zh-CN" altLang="en-US">
                <a:latin typeface="微软雅黑" panose="020B0503020204020204" pitchFamily="34" charset="-122"/>
                <a:ea typeface="微软雅黑" panose="020B0503020204020204" pitchFamily="34" charset="-122"/>
              </a:rPr>
              <a:t>　　</a:t>
            </a:r>
            <a:r>
              <a:rPr kumimoji="1" lang="en-US" altLang="zh-CN">
                <a:latin typeface="微软雅黑" panose="020B0503020204020204" pitchFamily="34" charset="-122"/>
                <a:ea typeface="微软雅黑" panose="020B0503020204020204" pitchFamily="34" charset="-122"/>
              </a:rPr>
              <a:t>new </a:t>
            </a:r>
            <a:r>
              <a:rPr kumimoji="1" lang="zh-CN" altLang="en-US">
                <a:latin typeface="微软雅黑" panose="020B0503020204020204" pitchFamily="34" charset="-122"/>
                <a:ea typeface="微软雅黑" panose="020B0503020204020204" pitchFamily="34" charset="-122"/>
              </a:rPr>
              <a:t>运算符返回的是一个指向所分配类型变量（对象）的指针。对所创建的变量或对象，都是通过该指针来间接操作的，而</a:t>
            </a:r>
            <a:r>
              <a:rPr kumimoji="1" lang="zh-CN" altLang="en-US">
                <a:solidFill>
                  <a:srgbClr val="FF0000"/>
                </a:solidFill>
                <a:latin typeface="微软雅黑" panose="020B0503020204020204" pitchFamily="34" charset="-122"/>
                <a:ea typeface="微软雅黑" panose="020B0503020204020204" pitchFamily="34" charset="-122"/>
              </a:rPr>
              <a:t>动态创建的对象本身没有名字。</a:t>
            </a:r>
            <a:r>
              <a:rPr kumimoji="1" lang="zh-CN" altLang="en-US">
                <a:latin typeface="微软雅黑" panose="020B0503020204020204" pitchFamily="34" charset="-122"/>
                <a:ea typeface="微软雅黑" panose="020B0503020204020204" pitchFamily="34" charset="-122"/>
              </a:rPr>
              <a:t> </a:t>
            </a:r>
          </a:p>
        </p:txBody>
      </p:sp>
    </p:spTree>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0491BA0-B7C4-41E9-A3BE-22E838106FDA}" type="slidenum">
              <a:rPr lang="en-US" altLang="zh-CN" sz="1200"/>
              <a:pPr>
                <a:spcAft>
                  <a:spcPct val="0"/>
                </a:spcAft>
                <a:buClrTx/>
                <a:buFontTx/>
                <a:buNone/>
              </a:pPr>
              <a:t>62</a:t>
            </a:fld>
            <a:endParaRPr lang="en-US" altLang="zh-CN" sz="1200"/>
          </a:p>
        </p:txBody>
      </p:sp>
      <p:sp>
        <p:nvSpPr>
          <p:cNvPr id="67587" name="Rectangle 2"/>
          <p:cNvSpPr>
            <a:spLocks noGrp="1" noChangeArrowheads="1"/>
          </p:cNvSpPr>
          <p:nvPr>
            <p:ph type="title"/>
          </p:nvPr>
        </p:nvSpPr>
        <p:spPr/>
        <p:txBody>
          <a:bodyPr/>
          <a:lstStyle/>
          <a:p>
            <a:pPr eaLnBrk="1" hangingPunct="1"/>
            <a:r>
              <a:rPr lang="zh-CN" altLang="en-US" sz="3600" b="0" smtClean="0">
                <a:latin typeface="Times New Roman" panose="02020603050405020304" pitchFamily="18" charset="0"/>
                <a:ea typeface="华文行楷" panose="02010800040101010101" pitchFamily="2" charset="-122"/>
              </a:rPr>
              <a:t>堆内存的分配与释放</a:t>
            </a:r>
          </a:p>
        </p:txBody>
      </p:sp>
      <p:sp>
        <p:nvSpPr>
          <p:cNvPr id="67588" name="Rectangle 3"/>
          <p:cNvSpPr>
            <a:spLocks noGrp="1" noChangeArrowheads="1"/>
          </p:cNvSpPr>
          <p:nvPr>
            <p:ph type="body" idx="1"/>
          </p:nvPr>
        </p:nvSpPr>
        <p:spPr/>
        <p:txBody>
          <a:bodyPr/>
          <a:lstStyle/>
          <a:p>
            <a:pPr eaLnBrk="1" hangingPunct="1">
              <a:lnSpc>
                <a:spcPct val="120000"/>
              </a:lnSpc>
              <a:buFont typeface="Wingdings" panose="05000000000000000000" pitchFamily="2" charset="2"/>
              <a:buNone/>
            </a:pPr>
            <a:endParaRPr lang="en-US" altLang="zh-CN" smtClean="0">
              <a:ea typeface="宋体" panose="02010600030101010101" pitchFamily="2" charset="-122"/>
            </a:endParaRPr>
          </a:p>
          <a:p>
            <a:pPr eaLnBrk="1" hangingPunct="1">
              <a:lnSpc>
                <a:spcPct val="120000"/>
              </a:lnSpc>
              <a:buFont typeface="Wingdings" panose="05000000000000000000" pitchFamily="2" charset="2"/>
              <a:buNone/>
            </a:pPr>
            <a:r>
              <a:rPr lang="en-US" altLang="zh-CN" smtClean="0">
                <a:ea typeface="宋体" panose="02010600030101010101" pitchFamily="2" charset="-122"/>
              </a:rPr>
              <a:t>new  </a:t>
            </a:r>
            <a:r>
              <a:rPr lang="zh-CN" altLang="en-US" smtClean="0">
                <a:ea typeface="宋体" panose="02010600030101010101" pitchFamily="2" charset="-122"/>
              </a:rPr>
              <a:t>类型名</a:t>
            </a:r>
            <a:r>
              <a:rPr lang="en-US" altLang="zh-CN" smtClean="0">
                <a:ea typeface="宋体" panose="02010600030101010101" pitchFamily="2" charset="-122"/>
              </a:rPr>
              <a:t>T</a:t>
            </a:r>
            <a:r>
              <a:rPr lang="zh-CN" altLang="en-US" smtClean="0">
                <a:ea typeface="宋体" panose="02010600030101010101" pitchFamily="2" charset="-122"/>
              </a:rPr>
              <a:t>（初值列表）</a:t>
            </a:r>
          </a:p>
          <a:p>
            <a:pPr eaLnBrk="1" hangingPunct="1">
              <a:lnSpc>
                <a:spcPct val="120000"/>
              </a:lnSpc>
              <a:buFont typeface="Wingdings" panose="05000000000000000000" pitchFamily="2" charset="2"/>
              <a:buNone/>
            </a:pPr>
            <a:r>
              <a:rPr lang="zh-CN" altLang="en-US" smtClean="0">
                <a:ea typeface="宋体" panose="02010600030101010101" pitchFamily="2" charset="-122"/>
              </a:rPr>
              <a:t>功能：</a:t>
            </a:r>
            <a:r>
              <a:rPr lang="zh-CN" altLang="en-US" smtClean="0">
                <a:solidFill>
                  <a:srgbClr val="FF0000"/>
                </a:solidFill>
                <a:ea typeface="宋体" panose="02010600030101010101" pitchFamily="2" charset="-122"/>
              </a:rPr>
              <a:t>在程序执行期间，申请用于存放</a:t>
            </a:r>
            <a:r>
              <a:rPr lang="en-US" altLang="zh-CN" smtClean="0">
                <a:solidFill>
                  <a:srgbClr val="FF0000"/>
                </a:solidFill>
                <a:ea typeface="宋体" panose="02010600030101010101" pitchFamily="2" charset="-122"/>
              </a:rPr>
              <a:t>T</a:t>
            </a:r>
            <a:r>
              <a:rPr lang="zh-CN" altLang="zh-CN" smtClean="0">
                <a:solidFill>
                  <a:srgbClr val="FF0000"/>
                </a:solidFill>
                <a:ea typeface="宋体" panose="02010600030101010101" pitchFamily="2" charset="-122"/>
              </a:rPr>
              <a:t>类型对象的内存空间，并依据初值列表调用合适的构造函数。</a:t>
            </a:r>
          </a:p>
          <a:p>
            <a:pPr eaLnBrk="1" hangingPunct="1">
              <a:lnSpc>
                <a:spcPct val="120000"/>
              </a:lnSpc>
              <a:buFont typeface="Wingdings" panose="05000000000000000000" pitchFamily="2" charset="2"/>
              <a:buNone/>
            </a:pPr>
            <a:r>
              <a:rPr lang="zh-CN" altLang="zh-CN" smtClean="0">
                <a:ea typeface="宋体" panose="02010600030101010101" pitchFamily="2" charset="-122"/>
              </a:rPr>
              <a:t>结果值：</a:t>
            </a:r>
            <a:r>
              <a:rPr lang="zh-CN" altLang="zh-CN" smtClean="0">
                <a:solidFill>
                  <a:srgbClr val="FF0000"/>
                </a:solidFill>
                <a:ea typeface="宋体" panose="02010600030101010101" pitchFamily="2" charset="-122"/>
              </a:rPr>
              <a:t>成功：</a:t>
            </a:r>
            <a:r>
              <a:rPr lang="en-US" altLang="zh-CN" smtClean="0">
                <a:solidFill>
                  <a:srgbClr val="FF0000"/>
                </a:solidFill>
                <a:ea typeface="宋体" panose="02010600030101010101" pitchFamily="2" charset="-122"/>
              </a:rPr>
              <a:t>T</a:t>
            </a:r>
            <a:r>
              <a:rPr lang="zh-CN" altLang="zh-CN" smtClean="0">
                <a:solidFill>
                  <a:srgbClr val="FF0000"/>
                </a:solidFill>
                <a:ea typeface="宋体" panose="02010600030101010101" pitchFamily="2" charset="-122"/>
              </a:rPr>
              <a:t>类型的指针，指向新分配的内存。</a:t>
            </a:r>
            <a:endParaRPr lang="zh-CN" altLang="en-US" smtClean="0">
              <a:solidFill>
                <a:srgbClr val="FF0000"/>
              </a:solidFill>
              <a:ea typeface="宋体" panose="02010600030101010101" pitchFamily="2" charset="-122"/>
            </a:endParaRPr>
          </a:p>
          <a:p>
            <a:pPr eaLnBrk="1" hangingPunct="1">
              <a:lnSpc>
                <a:spcPct val="120000"/>
              </a:lnSpc>
              <a:buFont typeface="Wingdings" panose="05000000000000000000" pitchFamily="2" charset="2"/>
              <a:buNone/>
            </a:pPr>
            <a:r>
              <a:rPr lang="zh-CN" altLang="en-US" smtClean="0">
                <a:solidFill>
                  <a:srgbClr val="FF0000"/>
                </a:solidFill>
                <a:ea typeface="宋体" panose="02010600030101010101" pitchFamily="2" charset="-122"/>
              </a:rPr>
              <a:t>		    </a:t>
            </a:r>
            <a:r>
              <a:rPr lang="zh-CN" altLang="zh-CN" smtClean="0">
                <a:solidFill>
                  <a:srgbClr val="FF0000"/>
                </a:solidFill>
                <a:ea typeface="宋体" panose="02010600030101010101" pitchFamily="2" charset="-122"/>
              </a:rPr>
              <a:t>失败：0（</a:t>
            </a:r>
            <a:r>
              <a:rPr lang="en-US" altLang="zh-CN" smtClean="0">
                <a:solidFill>
                  <a:srgbClr val="FF0000"/>
                </a:solidFill>
                <a:ea typeface="宋体" panose="02010600030101010101" pitchFamily="2" charset="-122"/>
              </a:rPr>
              <a:t>NULL</a:t>
            </a:r>
            <a:r>
              <a:rPr lang="zh-CN" altLang="en-US" smtClean="0">
                <a:solidFill>
                  <a:srgbClr val="FF0000"/>
                </a:solidFill>
                <a:ea typeface="宋体" panose="02010600030101010101" pitchFamily="2" charset="-122"/>
              </a:rPr>
              <a:t>）</a:t>
            </a:r>
          </a:p>
        </p:txBody>
      </p:sp>
    </p:spTree>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9D2DC12-414E-475B-BD79-30A1E21072CF}" type="slidenum">
              <a:rPr lang="en-US" altLang="zh-CN" sz="1200"/>
              <a:pPr>
                <a:spcAft>
                  <a:spcPct val="0"/>
                </a:spcAft>
                <a:buClrTx/>
                <a:buFontTx/>
                <a:buNone/>
              </a:pPr>
              <a:t>63</a:t>
            </a:fld>
            <a:endParaRPr lang="en-US" altLang="zh-CN" sz="1200"/>
          </a:p>
        </p:txBody>
      </p:sp>
      <p:sp>
        <p:nvSpPr>
          <p:cNvPr id="68611"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Dynamic Memory Management with Operators new and delete</a:t>
            </a:r>
          </a:p>
        </p:txBody>
      </p:sp>
      <p:sp>
        <p:nvSpPr>
          <p:cNvPr id="68612" name="Rectangle 3"/>
          <p:cNvSpPr>
            <a:spLocks noChangeArrowheads="1"/>
          </p:cNvSpPr>
          <p:nvPr/>
        </p:nvSpPr>
        <p:spPr bwMode="auto">
          <a:xfrm>
            <a:off x="152400" y="1798638"/>
            <a:ext cx="883920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3600" b="1">
                <a:latin typeface="Arial Narrow" panose="020B0606020202030204" pitchFamily="34" charset="0"/>
                <a:ea typeface="黑体" panose="02010609060101010101" pitchFamily="49" charset="-122"/>
              </a:rPr>
              <a:t>Operator </a:t>
            </a:r>
            <a:r>
              <a:rPr lang="en-US" altLang="zh-CN" sz="3600" b="1">
                <a:solidFill>
                  <a:srgbClr val="FF3300"/>
                </a:solidFill>
                <a:latin typeface="Arial Narrow" panose="020B0606020202030204" pitchFamily="34" charset="0"/>
                <a:ea typeface="黑体" panose="02010609060101010101" pitchFamily="49" charset="-122"/>
              </a:rPr>
              <a:t>delete</a:t>
            </a:r>
          </a:p>
          <a:p>
            <a:pPr lvl="1" eaLnBrk="1" hangingPunct="1">
              <a:lnSpc>
                <a:spcPct val="120000"/>
              </a:lnSpc>
            </a:pPr>
            <a:r>
              <a:rPr lang="zh-CN" altLang="en-US" sz="3100" b="1">
                <a:latin typeface="Consolas" panose="020B0609020204030204" pitchFamily="49" charset="0"/>
                <a:ea typeface="楷体_GB2312" pitchFamily="49" charset="-122"/>
              </a:rPr>
              <a:t>动态销毁分配的对象内存 </a:t>
            </a:r>
          </a:p>
          <a:p>
            <a:pPr lvl="1" eaLnBrk="1" hangingPunct="1">
              <a:lnSpc>
                <a:spcPct val="120000"/>
              </a:lnSpc>
            </a:pPr>
            <a:r>
              <a:rPr lang="zh-CN" altLang="en-US" sz="3100" b="1">
                <a:latin typeface="Consolas" panose="020B0609020204030204" pitchFamily="49" charset="0"/>
                <a:ea typeface="楷体_GB2312" pitchFamily="49" charset="-122"/>
              </a:rPr>
              <a:t>调用对象的析构函数</a:t>
            </a:r>
          </a:p>
          <a:p>
            <a:pPr lvl="1" eaLnBrk="1" hangingPunct="1">
              <a:lnSpc>
                <a:spcPct val="120000"/>
              </a:lnSpc>
            </a:pPr>
            <a:r>
              <a:rPr lang="zh-CN" altLang="en-US" sz="3100" b="1">
                <a:latin typeface="Consolas" panose="020B0609020204030204" pitchFamily="49" charset="0"/>
                <a:ea typeface="楷体_GB2312" pitchFamily="49" charset="-122"/>
              </a:rPr>
              <a:t>释放的内存可供程序的其他对象来使用</a:t>
            </a:r>
          </a:p>
        </p:txBody>
      </p:sp>
    </p:spTree>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2EA685E-C14D-4790-89B7-E11BDDA4DC28}" type="slidenum">
              <a:rPr lang="en-US" altLang="zh-CN" sz="1200"/>
              <a:pPr>
                <a:spcAft>
                  <a:spcPct val="0"/>
                </a:spcAft>
                <a:buClrTx/>
                <a:buFontTx/>
                <a:buNone/>
              </a:pPr>
              <a:t>64</a:t>
            </a:fld>
            <a:endParaRPr lang="en-US" altLang="zh-CN" sz="1200"/>
          </a:p>
        </p:txBody>
      </p:sp>
      <p:sp>
        <p:nvSpPr>
          <p:cNvPr id="69635"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Dynamic Memory Management with Operators new and delete</a:t>
            </a:r>
          </a:p>
        </p:txBody>
      </p:sp>
      <p:sp>
        <p:nvSpPr>
          <p:cNvPr id="69636" name="Rectangle 3"/>
          <p:cNvSpPr>
            <a:spLocks noChangeArrowheads="1"/>
          </p:cNvSpPr>
          <p:nvPr/>
        </p:nvSpPr>
        <p:spPr bwMode="auto">
          <a:xfrm>
            <a:off x="152400" y="1951038"/>
            <a:ext cx="8839200"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a:latin typeface="Arial Narrow" panose="020B0606020202030204" pitchFamily="34" charset="0"/>
                <a:ea typeface="黑体" panose="02010609060101010101" pitchFamily="49" charset="-122"/>
              </a:rPr>
              <a:t>通过 </a:t>
            </a:r>
            <a:r>
              <a:rPr lang="en-US" altLang="zh-CN" sz="3600" b="1">
                <a:latin typeface="Arial Narrow" panose="020B0606020202030204" pitchFamily="34" charset="0"/>
                <a:ea typeface="黑体" panose="02010609060101010101" pitchFamily="49" charset="-122"/>
              </a:rPr>
              <a:t>new </a:t>
            </a:r>
            <a:r>
              <a:rPr lang="zh-CN" altLang="en-US" sz="3600" b="1">
                <a:latin typeface="Arial Narrow" panose="020B0606020202030204" pitchFamily="34" charset="0"/>
                <a:ea typeface="黑体" panose="02010609060101010101" pitchFamily="49" charset="-122"/>
              </a:rPr>
              <a:t>来初始化分配的对象</a:t>
            </a:r>
          </a:p>
          <a:p>
            <a:pPr lvl="1" eaLnBrk="1" hangingPunct="1">
              <a:lnSpc>
                <a:spcPct val="120000"/>
              </a:lnSpc>
            </a:pPr>
            <a:r>
              <a:rPr lang="zh-CN" altLang="en-US" sz="3100" b="1">
                <a:latin typeface="Consolas" panose="020B0609020204030204" pitchFamily="49" charset="0"/>
                <a:ea typeface="楷体_GB2312" pitchFamily="49" charset="-122"/>
              </a:rPr>
              <a:t>为新建立的基本类型变量提供初始值。例如：</a:t>
            </a:r>
          </a:p>
          <a:p>
            <a:pPr lvl="3" eaLnBrk="1" hangingPunct="1">
              <a:lnSpc>
                <a:spcPct val="120000"/>
              </a:lnSpc>
            </a:pPr>
            <a:r>
              <a:rPr lang="en-US" altLang="zh-CN" sz="2400" b="1">
                <a:latin typeface="Consolas" panose="020B0609020204030204" pitchFamily="49" charset="0"/>
                <a:ea typeface="楷体_GB2312" pitchFamily="49" charset="-122"/>
              </a:rPr>
              <a:t>double *ptr = </a:t>
            </a:r>
            <a:r>
              <a:rPr lang="en-US" altLang="zh-CN" sz="2400" b="1">
                <a:solidFill>
                  <a:srgbClr val="FF3300"/>
                </a:solidFill>
                <a:latin typeface="Consolas" panose="020B0609020204030204" pitchFamily="49" charset="0"/>
                <a:ea typeface="楷体_GB2312" pitchFamily="49" charset="-122"/>
              </a:rPr>
              <a:t>new</a:t>
            </a:r>
            <a:r>
              <a:rPr lang="en-US" altLang="zh-CN" sz="2400" b="1">
                <a:latin typeface="Consolas" panose="020B0609020204030204" pitchFamily="49" charset="0"/>
                <a:ea typeface="楷体_GB2312" pitchFamily="49" charset="-122"/>
              </a:rPr>
              <a:t> double( 3.14159 ); </a:t>
            </a:r>
          </a:p>
          <a:p>
            <a:pPr lvl="1" eaLnBrk="1" hangingPunct="1">
              <a:lnSpc>
                <a:spcPct val="120000"/>
              </a:lnSpc>
            </a:pPr>
            <a:r>
              <a:rPr lang="zh-CN" altLang="en-US" sz="3100" b="1">
                <a:latin typeface="Consolas" panose="020B0609020204030204" pitchFamily="49" charset="0"/>
                <a:ea typeface="楷体_GB2312" pitchFamily="49" charset="-122"/>
              </a:rPr>
              <a:t>为新建立的对象进行初始化。例如：</a:t>
            </a:r>
          </a:p>
          <a:p>
            <a:pPr lvl="3" eaLnBrk="1" hangingPunct="1">
              <a:lnSpc>
                <a:spcPct val="120000"/>
              </a:lnSpc>
            </a:pPr>
            <a:r>
              <a:rPr lang="en-US" altLang="zh-CN" sz="2400" b="1">
                <a:latin typeface="Consolas" panose="020B0609020204030204" pitchFamily="49" charset="0"/>
                <a:ea typeface="楷体_GB2312" pitchFamily="49" charset="-122"/>
              </a:rPr>
              <a:t>Time *timePtr = </a:t>
            </a:r>
            <a:r>
              <a:rPr lang="en-US" altLang="zh-CN" sz="2400" b="1">
                <a:solidFill>
                  <a:srgbClr val="FF3300"/>
                </a:solidFill>
                <a:latin typeface="Consolas" panose="020B0609020204030204" pitchFamily="49" charset="0"/>
                <a:ea typeface="楷体_GB2312" pitchFamily="49" charset="-122"/>
              </a:rPr>
              <a:t>new</a:t>
            </a:r>
            <a:r>
              <a:rPr lang="en-US" altLang="zh-CN" sz="2400" b="1">
                <a:latin typeface="Consolas" panose="020B0609020204030204" pitchFamily="49" charset="0"/>
                <a:ea typeface="楷体_GB2312" pitchFamily="49" charset="-122"/>
              </a:rPr>
              <a:t> Time( 12, 45, 0 ); </a:t>
            </a:r>
          </a:p>
        </p:txBody>
      </p:sp>
    </p:spTree>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0F2FDEA-8794-4433-9CC6-1D2953647D5A}" type="slidenum">
              <a:rPr lang="en-US" altLang="zh-CN" sz="1200"/>
              <a:pPr>
                <a:spcAft>
                  <a:spcPct val="0"/>
                </a:spcAft>
                <a:buClrTx/>
                <a:buFontTx/>
                <a:buNone/>
              </a:pPr>
              <a:t>65</a:t>
            </a:fld>
            <a:endParaRPr lang="en-US" altLang="zh-CN" sz="1200"/>
          </a:p>
        </p:txBody>
      </p:sp>
      <p:sp>
        <p:nvSpPr>
          <p:cNvPr id="526338" name="Rectangle 2"/>
          <p:cNvSpPr>
            <a:spLocks noChangeArrowheads="1"/>
          </p:cNvSpPr>
          <p:nvPr/>
        </p:nvSpPr>
        <p:spPr bwMode="auto">
          <a:xfrm>
            <a:off x="609600" y="3962400"/>
            <a:ext cx="1371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6339" name="Rectangle 3"/>
          <p:cNvSpPr>
            <a:spLocks noChangeArrowheads="1"/>
          </p:cNvSpPr>
          <p:nvPr/>
        </p:nvSpPr>
        <p:spPr bwMode="auto">
          <a:xfrm>
            <a:off x="533400" y="2133600"/>
            <a:ext cx="2743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1" name="Text Box 5"/>
          <p:cNvSpPr txBox="1">
            <a:spLocks noChangeArrowheads="1"/>
          </p:cNvSpPr>
          <p:nvPr/>
        </p:nvSpPr>
        <p:spPr bwMode="auto">
          <a:xfrm>
            <a:off x="533400" y="1219200"/>
            <a:ext cx="7620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kumimoji="1" lang="zh-CN" altLang="en-US" b="1">
                <a:latin typeface="Times New Roman" panose="02020603050405020304" pitchFamily="18" charset="0"/>
              </a:rPr>
              <a:t>１．用初始化式</a:t>
            </a:r>
            <a:r>
              <a:rPr kumimoji="1" lang="en-US" altLang="zh-CN" b="1">
                <a:latin typeface="Tahoma" panose="020B0604030504040204" pitchFamily="34" charset="0"/>
              </a:rPr>
              <a:t>(initializer)</a:t>
            </a:r>
            <a:r>
              <a:rPr kumimoji="1" lang="zh-CN" altLang="en-US" b="1">
                <a:latin typeface="Times New Roman" panose="02020603050405020304" pitchFamily="18" charset="0"/>
              </a:rPr>
              <a:t>来显式初始化</a:t>
            </a:r>
            <a:r>
              <a:rPr kumimoji="1" lang="zh-CN" altLang="en-US" b="1">
                <a:latin typeface="Tahoma" panose="020B0604030504040204" pitchFamily="34" charset="0"/>
              </a:rPr>
              <a:t> </a:t>
            </a:r>
          </a:p>
          <a:p>
            <a:pPr algn="just" eaLnBrk="1" hangingPunct="1">
              <a:spcBef>
                <a:spcPct val="50000"/>
              </a:spcBef>
              <a:spcAft>
                <a:spcPct val="0"/>
              </a:spcAft>
              <a:buClrTx/>
              <a:buFontTx/>
              <a:buNone/>
            </a:pPr>
            <a:r>
              <a:rPr kumimoji="1" lang="zh-CN" altLang="en-US" b="1">
                <a:latin typeface="Times New Roman" panose="02020603050405020304" pitchFamily="18" charset="0"/>
              </a:rPr>
              <a:t>例如：</a:t>
            </a:r>
            <a:endParaRPr kumimoji="1" lang="zh-CN" altLang="en-US" b="1">
              <a:latin typeface="Tahoma" panose="020B0604030504040204" pitchFamily="34" charset="0"/>
            </a:endParaRPr>
          </a:p>
          <a:p>
            <a:pPr algn="just" eaLnBrk="1" hangingPunct="1">
              <a:spcBef>
                <a:spcPct val="50000"/>
              </a:spcBef>
              <a:spcAft>
                <a:spcPct val="0"/>
              </a:spcAft>
              <a:buClrTx/>
              <a:buFontTx/>
              <a:buNone/>
            </a:pPr>
            <a:r>
              <a:rPr kumimoji="1" lang="en-US" altLang="zh-CN" b="1">
                <a:solidFill>
                  <a:srgbClr val="FF0000"/>
                </a:solidFill>
                <a:latin typeface="Tahoma" panose="020B0604030504040204" pitchFamily="34" charset="0"/>
              </a:rPr>
              <a:t>int *pi=new int(0);</a:t>
            </a:r>
            <a:endParaRPr kumimoji="1" lang="en-US" altLang="zh-CN" b="1">
              <a:latin typeface="Tahoma" panose="020B0604030504040204" pitchFamily="34" charset="0"/>
            </a:endParaRPr>
          </a:p>
          <a:p>
            <a:pPr algn="just" eaLnBrk="1" hangingPunct="1">
              <a:spcBef>
                <a:spcPct val="50000"/>
              </a:spcBef>
              <a:spcAft>
                <a:spcPct val="0"/>
              </a:spcAft>
              <a:buClrTx/>
              <a:buFontTx/>
              <a:buNone/>
            </a:pPr>
            <a:endParaRPr kumimoji="1" lang="en-US" altLang="zh-CN" b="1">
              <a:latin typeface="Times New Roman" panose="02020603050405020304" pitchFamily="18" charset="0"/>
            </a:endParaRPr>
          </a:p>
          <a:p>
            <a:pPr algn="just" eaLnBrk="1" hangingPunct="1">
              <a:spcBef>
                <a:spcPct val="50000"/>
              </a:spcBef>
              <a:spcAft>
                <a:spcPct val="0"/>
              </a:spcAft>
              <a:buClrTx/>
              <a:buFontTx/>
              <a:buNone/>
            </a:pPr>
            <a:endParaRPr kumimoji="1" lang="en-US" altLang="zh-CN" b="1">
              <a:latin typeface="Times New Roman" panose="02020603050405020304" pitchFamily="18" charset="0"/>
            </a:endParaRPr>
          </a:p>
          <a:p>
            <a:pPr algn="just" eaLnBrk="1" hangingPunct="1">
              <a:spcBef>
                <a:spcPct val="50000"/>
              </a:spcBef>
              <a:spcAft>
                <a:spcPct val="0"/>
              </a:spcAft>
              <a:buClrTx/>
              <a:buFontTx/>
              <a:buNone/>
            </a:pPr>
            <a:r>
              <a:rPr kumimoji="1" lang="zh-CN" altLang="en-US" b="1">
                <a:latin typeface="Times New Roman" panose="02020603050405020304" pitchFamily="18" charset="0"/>
              </a:rPr>
              <a:t>２．当</a:t>
            </a:r>
            <a:r>
              <a:rPr kumimoji="1" lang="en-US" altLang="zh-CN" b="1">
                <a:latin typeface="Tahoma" panose="020B0604030504040204" pitchFamily="34" charset="0"/>
              </a:rPr>
              <a:t>pi</a:t>
            </a:r>
            <a:r>
              <a:rPr kumimoji="1" lang="zh-CN" altLang="en-US" b="1">
                <a:latin typeface="Times New Roman" panose="02020603050405020304" pitchFamily="18" charset="0"/>
              </a:rPr>
              <a:t>生命周期结束时，必须释放</a:t>
            </a:r>
            <a:r>
              <a:rPr kumimoji="1" lang="en-US" altLang="zh-CN" b="1">
                <a:latin typeface="Tahoma" panose="020B0604030504040204" pitchFamily="34" charset="0"/>
              </a:rPr>
              <a:t>pi</a:t>
            </a:r>
            <a:r>
              <a:rPr kumimoji="1" lang="zh-CN" altLang="en-US" b="1">
                <a:latin typeface="Times New Roman" panose="02020603050405020304" pitchFamily="18" charset="0"/>
              </a:rPr>
              <a:t>所指向的目标：</a:t>
            </a:r>
            <a:endParaRPr kumimoji="1" lang="zh-CN" altLang="en-US" b="1">
              <a:latin typeface="Tahoma" panose="020B0604030504040204" pitchFamily="34" charset="0"/>
            </a:endParaRPr>
          </a:p>
          <a:p>
            <a:pPr algn="just" eaLnBrk="1" hangingPunct="1">
              <a:spcBef>
                <a:spcPct val="50000"/>
              </a:spcBef>
              <a:spcAft>
                <a:spcPct val="0"/>
              </a:spcAft>
              <a:buClrTx/>
              <a:buFontTx/>
              <a:buNone/>
            </a:pPr>
            <a:r>
              <a:rPr kumimoji="1" lang="zh-CN" altLang="en-US" b="1">
                <a:solidFill>
                  <a:schemeClr val="hlink"/>
                </a:solidFill>
                <a:latin typeface="Tahoma" panose="020B0604030504040204" pitchFamily="34" charset="0"/>
              </a:rPr>
              <a:t> </a:t>
            </a:r>
            <a:r>
              <a:rPr kumimoji="1" lang="en-US" altLang="zh-CN" b="1">
                <a:solidFill>
                  <a:srgbClr val="0066FF"/>
                </a:solidFill>
                <a:latin typeface="Tahoma" panose="020B0604030504040204" pitchFamily="34" charset="0"/>
              </a:rPr>
              <a:t>delete pi;</a:t>
            </a:r>
          </a:p>
          <a:p>
            <a:pPr eaLnBrk="1" hangingPunct="1">
              <a:spcBef>
                <a:spcPct val="50000"/>
              </a:spcBef>
              <a:spcAft>
                <a:spcPct val="0"/>
              </a:spcAft>
              <a:buClrTx/>
              <a:buFontTx/>
              <a:buNone/>
            </a:pPr>
            <a:r>
              <a:rPr kumimoji="1" lang="zh-CN" altLang="en-US" b="1">
                <a:latin typeface="Times New Roman" panose="02020603050405020304" pitchFamily="18" charset="0"/>
              </a:rPr>
              <a:t>注意这时释放了</a:t>
            </a:r>
            <a:r>
              <a:rPr kumimoji="1" lang="en-US" altLang="zh-CN" b="1">
                <a:latin typeface="Tahoma" panose="020B0604030504040204" pitchFamily="34" charset="0"/>
              </a:rPr>
              <a:t>pi</a:t>
            </a:r>
            <a:r>
              <a:rPr kumimoji="1" lang="zh-CN" altLang="en-US" b="1">
                <a:latin typeface="Times New Roman" panose="02020603050405020304" pitchFamily="18" charset="0"/>
              </a:rPr>
              <a:t>所指的目标的内存空间，也就是撤销了该目标，称动态内存释放（</a:t>
            </a:r>
            <a:r>
              <a:rPr kumimoji="1" lang="en-US" altLang="zh-CN" b="1">
                <a:latin typeface="Tahoma" panose="020B0604030504040204" pitchFamily="34" charset="0"/>
              </a:rPr>
              <a:t>dynamic memory deallocation</a:t>
            </a:r>
            <a:r>
              <a:rPr kumimoji="1" lang="zh-CN" altLang="en-US" b="1">
                <a:latin typeface="Times New Roman" panose="02020603050405020304" pitchFamily="18" charset="0"/>
              </a:rPr>
              <a:t>），但指针</a:t>
            </a:r>
            <a:r>
              <a:rPr kumimoji="1" lang="en-US" altLang="zh-CN" b="1">
                <a:latin typeface="Tahoma" panose="020B0604030504040204" pitchFamily="34" charset="0"/>
              </a:rPr>
              <a:t>pi</a:t>
            </a:r>
            <a:r>
              <a:rPr kumimoji="1" lang="zh-CN" altLang="en-US" b="1">
                <a:latin typeface="Times New Roman" panose="02020603050405020304" pitchFamily="18" charset="0"/>
              </a:rPr>
              <a:t>本身并没有撤销，它自己仍然存在，该指针所占内存空间并未释放。</a:t>
            </a:r>
            <a:r>
              <a:rPr kumimoji="1" lang="zh-CN" altLang="en-US" b="1">
                <a:latin typeface="Tahoma" panose="020B0604030504040204" pitchFamily="34" charset="0"/>
              </a:rPr>
              <a:t> </a:t>
            </a:r>
          </a:p>
        </p:txBody>
      </p:sp>
      <p:sp>
        <p:nvSpPr>
          <p:cNvPr id="70662" name="Rectangle 6"/>
          <p:cNvSpPr>
            <a:spLocks noChangeArrowheads="1"/>
          </p:cNvSpPr>
          <p:nvPr/>
        </p:nvSpPr>
        <p:spPr bwMode="auto">
          <a:xfrm>
            <a:off x="5867400" y="1676400"/>
            <a:ext cx="19812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3" name="Text Box 7"/>
          <p:cNvSpPr txBox="1">
            <a:spLocks noChangeArrowheads="1"/>
          </p:cNvSpPr>
          <p:nvPr/>
        </p:nvSpPr>
        <p:spPr bwMode="auto">
          <a:xfrm>
            <a:off x="6553200" y="12192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kumimoji="1" lang="zh-CN" altLang="en-US" b="1">
                <a:latin typeface="Tahoma" panose="020B0604030504040204" pitchFamily="34" charset="0"/>
              </a:rPr>
              <a:t>堆</a:t>
            </a:r>
          </a:p>
        </p:txBody>
      </p:sp>
      <p:sp>
        <p:nvSpPr>
          <p:cNvPr id="526344" name="Rectangle 8"/>
          <p:cNvSpPr>
            <a:spLocks noChangeArrowheads="1"/>
          </p:cNvSpPr>
          <p:nvPr/>
        </p:nvSpPr>
        <p:spPr bwMode="auto">
          <a:xfrm>
            <a:off x="6553200" y="1905000"/>
            <a:ext cx="762000" cy="3810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ClrTx/>
              <a:buFontTx/>
              <a:buNone/>
            </a:pPr>
            <a:r>
              <a:rPr kumimoji="1" lang="zh-CN" altLang="en-US" sz="2400">
                <a:latin typeface="Tahoma" panose="020B0604030504040204" pitchFamily="34" charset="0"/>
              </a:rPr>
              <a:t>０</a:t>
            </a:r>
          </a:p>
        </p:txBody>
      </p:sp>
      <p:sp>
        <p:nvSpPr>
          <p:cNvPr id="526345" name="Line 9"/>
          <p:cNvSpPr>
            <a:spLocks noChangeShapeType="1"/>
          </p:cNvSpPr>
          <p:nvPr/>
        </p:nvSpPr>
        <p:spPr bwMode="auto">
          <a:xfrm>
            <a:off x="5562600" y="2133600"/>
            <a:ext cx="990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6346" name="Text Box 10"/>
          <p:cNvSpPr txBox="1">
            <a:spLocks noChangeArrowheads="1"/>
          </p:cNvSpPr>
          <p:nvPr/>
        </p:nvSpPr>
        <p:spPr bwMode="auto">
          <a:xfrm>
            <a:off x="5029200" y="1981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kumimoji="1" lang="zh-CN" altLang="en-US" sz="1600" b="1">
                <a:latin typeface="Tahoma" panose="020B0604030504040204" pitchFamily="34" charset="0"/>
              </a:rPr>
              <a:t>Ｐ</a:t>
            </a:r>
            <a:r>
              <a:rPr kumimoji="1" lang="en-US" altLang="zh-CN" sz="1600" b="1">
                <a:latin typeface="Tahoma" panose="020B0604030504040204" pitchFamily="34" charset="0"/>
              </a:rPr>
              <a:t>i</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6339"/>
                                        </p:tgtEl>
                                        <p:attrNameLst>
                                          <p:attrName>style.visibility</p:attrName>
                                        </p:attrNameLst>
                                      </p:cBhvr>
                                      <p:to>
                                        <p:strVal val="visible"/>
                                      </p:to>
                                    </p:set>
                                  </p:childTnLst>
                                  <p:subTnLst>
                                    <p:set>
                                      <p:cBhvr override="childStyle">
                                        <p:cTn dur="1" fill="hold" display="0" masterRel="nextClick" afterEffect="1"/>
                                        <p:tgtEl>
                                          <p:spTgt spid="526339"/>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634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26345"/>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2634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26338"/>
                                        </p:tgtEl>
                                        <p:attrNameLst>
                                          <p:attrName>style.visibility</p:attrName>
                                        </p:attrNameLst>
                                      </p:cBhvr>
                                      <p:to>
                                        <p:strVal val="visible"/>
                                      </p:to>
                                    </p:set>
                                  </p:childTnLst>
                                  <p:subTnLst>
                                    <p:set>
                                      <p:cBhvr override="childStyle">
                                        <p:cTn dur="1" fill="hold" display="0" masterRel="nextClick" afterEffect="1"/>
                                        <p:tgtEl>
                                          <p:spTgt spid="5263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nimBg="1"/>
      <p:bldP spid="526339" grpId="0" animBg="1"/>
      <p:bldP spid="526344" grpId="0" animBg="1" autoUpdateAnimBg="0"/>
      <p:bldP spid="526345" grpId="0" animBg="1"/>
      <p:bldP spid="52634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53FAA4A-77D6-45A2-BF26-2FA1C39D29E7}" type="slidenum">
              <a:rPr lang="en-US" altLang="zh-CN" sz="1200"/>
              <a:pPr>
                <a:spcAft>
                  <a:spcPct val="0"/>
                </a:spcAft>
                <a:buClrTx/>
                <a:buFontTx/>
                <a:buNone/>
              </a:pPr>
              <a:t>66</a:t>
            </a:fld>
            <a:endParaRPr lang="en-US" altLang="zh-CN" sz="1200"/>
          </a:p>
        </p:txBody>
      </p:sp>
      <p:sp>
        <p:nvSpPr>
          <p:cNvPr id="71683"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Dynamic Memory Management with Operators new and delete</a:t>
            </a:r>
          </a:p>
        </p:txBody>
      </p:sp>
      <p:sp>
        <p:nvSpPr>
          <p:cNvPr id="71684" name="Rectangle 3"/>
          <p:cNvSpPr>
            <a:spLocks noGrp="1" noChangeArrowheads="1"/>
          </p:cNvSpPr>
          <p:nvPr>
            <p:ph type="body" idx="1"/>
          </p:nvPr>
        </p:nvSpPr>
        <p:spPr>
          <a:xfrm>
            <a:off x="152400" y="1951038"/>
            <a:ext cx="8763000" cy="4221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new </a:t>
            </a:r>
            <a:r>
              <a:rPr lang="zh-CN" altLang="en-US" sz="3600" b="1" smtClean="0">
                <a:latin typeface="Arial Narrow" panose="020B0606020202030204" pitchFamily="34" charset="0"/>
                <a:ea typeface="黑体" panose="02010609060101010101" pitchFamily="49" charset="-122"/>
              </a:rPr>
              <a:t>运算符可以用来动态分配数组</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 </a:t>
            </a:r>
            <a:r>
              <a:rPr lang="en-US" altLang="zh-CN" sz="3100" b="1" smtClean="0">
                <a:latin typeface="Arial Narrow" panose="020B0606020202030204" pitchFamily="34" charset="0"/>
                <a:ea typeface="黑体" panose="02010609060101010101" pitchFamily="49" charset="-122"/>
              </a:rPr>
              <a:t>int *gradesArray = </a:t>
            </a:r>
            <a:r>
              <a:rPr lang="en-US" altLang="zh-CN" sz="3100" b="1" smtClean="0">
                <a:solidFill>
                  <a:srgbClr val="FF3300"/>
                </a:solidFill>
                <a:latin typeface="Arial Narrow" panose="020B0606020202030204" pitchFamily="34" charset="0"/>
                <a:ea typeface="黑体" panose="02010609060101010101" pitchFamily="49" charset="-122"/>
              </a:rPr>
              <a:t>new</a:t>
            </a:r>
            <a:r>
              <a:rPr lang="en-US" altLang="zh-CN" sz="3100" b="1" smtClean="0">
                <a:latin typeface="Arial Narrow" panose="020B0606020202030204" pitchFamily="34" charset="0"/>
                <a:ea typeface="黑体" panose="02010609060101010101" pitchFamily="49" charset="-122"/>
              </a:rPr>
              <a:t> int[ </a:t>
            </a:r>
            <a:r>
              <a:rPr lang="en-US" altLang="zh-CN" sz="3100" b="1" smtClean="0">
                <a:solidFill>
                  <a:srgbClr val="FF3300"/>
                </a:solidFill>
                <a:latin typeface="Arial Narrow" panose="020B0606020202030204" pitchFamily="34" charset="0"/>
                <a:ea typeface="黑体" panose="02010609060101010101" pitchFamily="49" charset="-122"/>
              </a:rPr>
              <a:t>10</a:t>
            </a:r>
            <a:r>
              <a:rPr lang="en-US" altLang="zh-CN" sz="3100" b="1" smtClean="0">
                <a:latin typeface="Arial Narrow" panose="020B0606020202030204" pitchFamily="34" charset="0"/>
                <a:ea typeface="黑体" panose="02010609060101010101" pitchFamily="49" charset="-122"/>
              </a:rPr>
              <a:t> ];</a:t>
            </a:r>
          </a:p>
          <a:p>
            <a:pPr lvl="1" eaLnBrk="1" hangingPunct="1">
              <a:lnSpc>
                <a:spcPct val="120000"/>
              </a:lnSpc>
            </a:pPr>
            <a:r>
              <a:rPr lang="en-US" altLang="zh-CN" sz="3100" b="1" smtClean="0">
                <a:latin typeface="Arial Narrow" panose="020B0606020202030204" pitchFamily="34" charset="0"/>
                <a:ea typeface="黑体" panose="02010609060101010101" pitchFamily="49" charset="-122"/>
              </a:rPr>
              <a:t> int *gradesArray = </a:t>
            </a:r>
            <a:r>
              <a:rPr lang="en-US" altLang="zh-CN" sz="3100" b="1" smtClean="0">
                <a:solidFill>
                  <a:srgbClr val="FF3300"/>
                </a:solidFill>
                <a:latin typeface="Arial Narrow" panose="020B0606020202030204" pitchFamily="34" charset="0"/>
                <a:ea typeface="黑体" panose="02010609060101010101" pitchFamily="49" charset="-122"/>
              </a:rPr>
              <a:t>new</a:t>
            </a:r>
            <a:r>
              <a:rPr lang="en-US" altLang="zh-CN" sz="3100" b="1" smtClean="0">
                <a:latin typeface="Arial Narrow" panose="020B0606020202030204" pitchFamily="34" charset="0"/>
                <a:ea typeface="黑体" panose="02010609060101010101" pitchFamily="49" charset="-122"/>
              </a:rPr>
              <a:t> int[ </a:t>
            </a:r>
            <a:r>
              <a:rPr lang="en-US" altLang="zh-CN" sz="3100" b="1" smtClean="0">
                <a:solidFill>
                  <a:srgbClr val="FF3300"/>
                </a:solidFill>
                <a:latin typeface="Arial Narrow" panose="020B0606020202030204" pitchFamily="34" charset="0"/>
                <a:ea typeface="黑体" panose="02010609060101010101" pitchFamily="49" charset="-122"/>
              </a:rPr>
              <a:t>m</a:t>
            </a:r>
            <a:r>
              <a:rPr lang="en-US" altLang="zh-CN" sz="3100" b="1" smtClean="0">
                <a:latin typeface="Arial Narrow" panose="020B0606020202030204" pitchFamily="34" charset="0"/>
                <a:ea typeface="黑体" panose="02010609060101010101" pitchFamily="49" charset="-122"/>
              </a:rPr>
              <a:t> ];</a:t>
            </a:r>
          </a:p>
          <a:p>
            <a:pPr lvl="2" eaLnBrk="1" hangingPunct="1">
              <a:lnSpc>
                <a:spcPct val="120000"/>
              </a:lnSpc>
            </a:pPr>
            <a:r>
              <a:rPr lang="zh-CN" altLang="en-US" sz="3200" b="1" smtClean="0">
                <a:latin typeface="Consolas" panose="020B0609020204030204" pitchFamily="49" charset="0"/>
                <a:ea typeface="楷体_GB2312" pitchFamily="49" charset="-122"/>
              </a:rPr>
              <a:t>因为是动态产生，因此</a:t>
            </a:r>
            <a:r>
              <a:rPr lang="en-US" altLang="zh-CN" sz="3200" b="1" smtClean="0">
                <a:solidFill>
                  <a:srgbClr val="FF3300"/>
                </a:solidFill>
                <a:latin typeface="Consolas" panose="020B0609020204030204" pitchFamily="49" charset="0"/>
                <a:ea typeface="楷体_GB2312" pitchFamily="49" charset="-122"/>
              </a:rPr>
              <a:t>m</a:t>
            </a:r>
            <a:r>
              <a:rPr lang="zh-CN" altLang="en-US" sz="3200" b="1" smtClean="0">
                <a:latin typeface="Consolas" panose="020B0609020204030204" pitchFamily="49" charset="0"/>
                <a:ea typeface="楷体_GB2312" pitchFamily="49" charset="-122"/>
              </a:rPr>
              <a:t>可以在该句执行之前计算而定，而不需要在编译时就确定</a:t>
            </a:r>
          </a:p>
        </p:txBody>
      </p:sp>
    </p:spTree>
  </p:cSld>
  <p:clrMapOvr>
    <a:masterClrMapping/>
  </p:clrMapOvr>
  <p:transition spd="slow">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A83B6D9-F9DB-49DB-8F2A-F6DE7058BD20}" type="slidenum">
              <a:rPr lang="en-US" altLang="zh-CN" sz="1200"/>
              <a:pPr>
                <a:spcAft>
                  <a:spcPct val="0"/>
                </a:spcAft>
                <a:buClrTx/>
                <a:buFontTx/>
                <a:buNone/>
              </a:pPr>
              <a:t>67</a:t>
            </a:fld>
            <a:endParaRPr lang="en-US" altLang="zh-CN" sz="1200"/>
          </a:p>
        </p:txBody>
      </p:sp>
      <p:sp>
        <p:nvSpPr>
          <p:cNvPr id="72707"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Dynamic Memory Management with Operators new and delete</a:t>
            </a:r>
          </a:p>
        </p:txBody>
      </p:sp>
      <p:sp>
        <p:nvSpPr>
          <p:cNvPr id="72708" name="Rectangle 3"/>
          <p:cNvSpPr>
            <a:spLocks noGrp="1" noChangeArrowheads="1"/>
          </p:cNvSpPr>
          <p:nvPr>
            <p:ph type="body" idx="1"/>
          </p:nvPr>
        </p:nvSpPr>
        <p:spPr>
          <a:xfrm>
            <a:off x="152400" y="1774825"/>
            <a:ext cx="8839200" cy="45497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zh-CN" altLang="en-US" sz="2800" b="1" smtClean="0">
                <a:latin typeface="Arial Narrow" panose="020B0606020202030204" pitchFamily="34" charset="0"/>
                <a:ea typeface="黑体" panose="02010609060101010101" pitchFamily="49" charset="-122"/>
              </a:rPr>
              <a:t>删除动态分配的数组</a:t>
            </a:r>
          </a:p>
          <a:p>
            <a:pPr lvl="1" eaLnBrk="1" hangingPunct="1">
              <a:lnSpc>
                <a:spcPct val="110000"/>
              </a:lnSpc>
            </a:pPr>
            <a:r>
              <a:rPr lang="en-US" altLang="zh-CN" sz="2800" b="1" smtClean="0">
                <a:latin typeface="Consolas" panose="020B0609020204030204" pitchFamily="49" charset="0"/>
                <a:ea typeface="楷体_GB2312" pitchFamily="49" charset="-122"/>
              </a:rPr>
              <a:t>delete </a:t>
            </a:r>
            <a:r>
              <a:rPr lang="en-US" altLang="zh-CN" sz="2800" b="1" smtClean="0">
                <a:solidFill>
                  <a:srgbClr val="FF3300"/>
                </a:solidFill>
                <a:latin typeface="Consolas" panose="020B0609020204030204" pitchFamily="49" charset="0"/>
                <a:ea typeface="楷体_GB2312" pitchFamily="49" charset="-122"/>
              </a:rPr>
              <a:t>[]</a:t>
            </a:r>
            <a:r>
              <a:rPr lang="en-US" altLang="zh-CN" sz="2800" b="1" smtClean="0">
                <a:latin typeface="Consolas" panose="020B0609020204030204" pitchFamily="49" charset="0"/>
                <a:ea typeface="楷体_GB2312" pitchFamily="49" charset="-122"/>
              </a:rPr>
              <a:t> gradesArray;</a:t>
            </a:r>
          </a:p>
          <a:p>
            <a:pPr lvl="1" eaLnBrk="1" hangingPunct="1">
              <a:lnSpc>
                <a:spcPct val="110000"/>
              </a:lnSpc>
            </a:pPr>
            <a:r>
              <a:rPr lang="zh-CN" altLang="en-US" sz="2800" b="1" smtClean="0">
                <a:latin typeface="Consolas" panose="020B0609020204030204" pitchFamily="49" charset="0"/>
                <a:ea typeface="楷体_GB2312" pitchFamily="49" charset="-122"/>
              </a:rPr>
              <a:t>如果 </a:t>
            </a:r>
            <a:r>
              <a:rPr lang="en-US" altLang="zh-CN" sz="2800" b="1" smtClean="0">
                <a:latin typeface="Consolas" panose="020B0609020204030204" pitchFamily="49" charset="0"/>
                <a:ea typeface="楷体_GB2312" pitchFamily="49" charset="-122"/>
              </a:rPr>
              <a:t>gradesArray </a:t>
            </a:r>
            <a:r>
              <a:rPr lang="zh-CN" altLang="en-US" sz="2800" b="1" smtClean="0">
                <a:latin typeface="Consolas" panose="020B0609020204030204" pitchFamily="49" charset="0"/>
                <a:ea typeface="楷体_GB2312" pitchFamily="49" charset="-122"/>
              </a:rPr>
              <a:t>为</a:t>
            </a:r>
            <a:r>
              <a:rPr lang="zh-CN" altLang="en-US" sz="2800" b="1" smtClean="0">
                <a:solidFill>
                  <a:srgbClr val="FF3300"/>
                </a:solidFill>
                <a:latin typeface="Consolas" panose="020B0609020204030204" pitchFamily="49" charset="0"/>
                <a:ea typeface="楷体_GB2312" pitchFamily="49" charset="-122"/>
              </a:rPr>
              <a:t>对象数组</a:t>
            </a:r>
          </a:p>
          <a:p>
            <a:pPr lvl="2" eaLnBrk="1" hangingPunct="1">
              <a:lnSpc>
                <a:spcPct val="110000"/>
              </a:lnSpc>
            </a:pPr>
            <a:r>
              <a:rPr lang="zh-CN" altLang="en-US" sz="2800" b="1" smtClean="0">
                <a:latin typeface="Consolas" panose="020B0609020204030204" pitchFamily="49" charset="0"/>
                <a:ea typeface="楷体_GB2312" pitchFamily="49" charset="-122"/>
              </a:rPr>
              <a:t>首先调用每个对象的析构函数</a:t>
            </a:r>
          </a:p>
          <a:p>
            <a:pPr lvl="2" eaLnBrk="1" hangingPunct="1">
              <a:lnSpc>
                <a:spcPct val="110000"/>
              </a:lnSpc>
            </a:pPr>
            <a:r>
              <a:rPr lang="zh-CN" altLang="en-US" sz="2800" b="1" smtClean="0">
                <a:latin typeface="Consolas" panose="020B0609020204030204" pitchFamily="49" charset="0"/>
                <a:ea typeface="楷体_GB2312" pitchFamily="49" charset="-122"/>
              </a:rPr>
              <a:t>然后释放内存</a:t>
            </a:r>
          </a:p>
          <a:p>
            <a:pPr lvl="1" eaLnBrk="1" hangingPunct="1">
              <a:lnSpc>
                <a:spcPct val="110000"/>
              </a:lnSpc>
            </a:pPr>
            <a:r>
              <a:rPr lang="zh-CN" altLang="en-US" sz="2800" b="1" smtClean="0">
                <a:latin typeface="Consolas" panose="020B0609020204030204" pitchFamily="49" charset="0"/>
                <a:ea typeface="楷体_GB2312" pitchFamily="49" charset="-122"/>
              </a:rPr>
              <a:t>如果语句中没有包括 </a:t>
            </a:r>
            <a:r>
              <a:rPr lang="en-US" altLang="zh-CN" sz="2800" b="1" smtClean="0">
                <a:latin typeface="Consolas" panose="020B0609020204030204" pitchFamily="49" charset="0"/>
                <a:ea typeface="楷体_GB2312" pitchFamily="49" charset="-122"/>
              </a:rPr>
              <a:t>(</a:t>
            </a:r>
            <a:r>
              <a:rPr lang="en-US" altLang="zh-CN" sz="2800" b="1" smtClean="0">
                <a:solidFill>
                  <a:srgbClr val="FF3300"/>
                </a:solidFill>
                <a:latin typeface="Consolas" panose="020B0609020204030204" pitchFamily="49" charset="0"/>
                <a:ea typeface="楷体_GB2312" pitchFamily="49" charset="-122"/>
              </a:rPr>
              <a:t>[]</a:t>
            </a:r>
            <a:r>
              <a:rPr lang="en-US" altLang="zh-CN" sz="2800" b="1" smtClean="0">
                <a:latin typeface="Consolas" panose="020B0609020204030204" pitchFamily="49" charset="0"/>
                <a:ea typeface="楷体_GB2312" pitchFamily="49" charset="-122"/>
              </a:rPr>
              <a:t>) </a:t>
            </a:r>
            <a:r>
              <a:rPr lang="zh-CN" altLang="en-US" sz="2800" b="1" smtClean="0">
                <a:latin typeface="Consolas" panose="020B0609020204030204" pitchFamily="49" charset="0"/>
                <a:ea typeface="楷体_GB2312" pitchFamily="49" charset="-122"/>
              </a:rPr>
              <a:t>并且 </a:t>
            </a:r>
            <a:r>
              <a:rPr lang="en-US" altLang="zh-CN" sz="2800" b="1" smtClean="0">
                <a:latin typeface="Consolas" panose="020B0609020204030204" pitchFamily="49" charset="0"/>
                <a:ea typeface="楷体_GB2312" pitchFamily="49" charset="-122"/>
              </a:rPr>
              <a:t>gradesArray </a:t>
            </a:r>
            <a:r>
              <a:rPr lang="zh-CN" altLang="en-US" sz="2800" b="1" smtClean="0">
                <a:latin typeface="Consolas" panose="020B0609020204030204" pitchFamily="49" charset="0"/>
                <a:ea typeface="楷体_GB2312" pitchFamily="49" charset="-122"/>
              </a:rPr>
              <a:t>指向一个对象数组</a:t>
            </a:r>
          </a:p>
          <a:p>
            <a:pPr lvl="2" eaLnBrk="1" hangingPunct="1">
              <a:lnSpc>
                <a:spcPct val="110000"/>
              </a:lnSpc>
            </a:pPr>
            <a:r>
              <a:rPr lang="zh-CN" altLang="en-US" sz="2800" b="1" smtClean="0">
                <a:latin typeface="Consolas" panose="020B0609020204030204" pitchFamily="49" charset="0"/>
                <a:ea typeface="楷体_GB2312" pitchFamily="49" charset="-122"/>
              </a:rPr>
              <a:t>只有第一个对象的析构函数被调用</a:t>
            </a:r>
          </a:p>
        </p:txBody>
      </p:sp>
    </p:spTree>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4FDAB3C-1717-441F-978C-E90B3A1AEB27}" type="slidenum">
              <a:rPr lang="en-US" altLang="zh-CN" sz="1200"/>
              <a:pPr>
                <a:spcAft>
                  <a:spcPct val="0"/>
                </a:spcAft>
                <a:buClrTx/>
                <a:buFontTx/>
                <a:buNone/>
              </a:pPr>
              <a:t>68</a:t>
            </a:fld>
            <a:endParaRPr lang="en-US" altLang="zh-CN" sz="1200"/>
          </a:p>
        </p:txBody>
      </p:sp>
      <p:sp>
        <p:nvSpPr>
          <p:cNvPr id="73731" name="Rectangle 2"/>
          <p:cNvSpPr>
            <a:spLocks noGrp="1" noChangeArrowheads="1"/>
          </p:cNvSpPr>
          <p:nvPr>
            <p:ph type="title"/>
          </p:nvPr>
        </p:nvSpPr>
        <p:spPr/>
        <p:txBody>
          <a:bodyPr/>
          <a:lstStyle/>
          <a:p>
            <a:pPr eaLnBrk="1" hangingPunct="1"/>
            <a:r>
              <a:rPr kumimoji="1" lang="zh-CN" altLang="en-US" smtClean="0">
                <a:solidFill>
                  <a:schemeClr val="tx1"/>
                </a:solidFill>
              </a:rPr>
              <a:t>动态分配的三个特点</a:t>
            </a:r>
          </a:p>
        </p:txBody>
      </p:sp>
      <p:sp>
        <p:nvSpPr>
          <p:cNvPr id="73732" name="Rectangle 3"/>
          <p:cNvSpPr>
            <a:spLocks noGrp="1" noChangeArrowheads="1"/>
          </p:cNvSpPr>
          <p:nvPr>
            <p:ph type="body" idx="1"/>
          </p:nvPr>
        </p:nvSpPr>
        <p:spPr/>
        <p:txBody>
          <a:bodyPr/>
          <a:lstStyle/>
          <a:p>
            <a:pPr eaLnBrk="1" hangingPunct="1"/>
            <a:r>
              <a:rPr kumimoji="1" lang="zh-CN" altLang="en-US" b="1" smtClean="0">
                <a:ea typeface="宋体" panose="02010600030101010101" pitchFamily="2" charset="-122"/>
              </a:rPr>
              <a:t>首先，变量</a:t>
            </a:r>
            <a:r>
              <a:rPr kumimoji="1" lang="en-US" altLang="zh-CN" b="1" smtClean="0">
                <a:ea typeface="宋体" panose="02010600030101010101" pitchFamily="2" charset="-122"/>
              </a:rPr>
              <a:t>n</a:t>
            </a:r>
            <a:r>
              <a:rPr kumimoji="1" lang="zh-CN" altLang="en-US" b="1" smtClean="0">
                <a:ea typeface="宋体" panose="02010600030101010101" pitchFamily="2" charset="-122"/>
              </a:rPr>
              <a:t>在编译时没有确定的值，而是在运行中输入，按运行时所需分配堆空间，这一点是动态分配的优点，可克服数组“大开小用”的弊端。</a:t>
            </a:r>
            <a:r>
              <a:rPr kumimoji="1" lang="en-US" altLang="zh-CN" b="1" smtClean="0">
                <a:solidFill>
                  <a:srgbClr val="FF3300"/>
                </a:solidFill>
                <a:ea typeface="宋体" panose="02010600030101010101" pitchFamily="2" charset="-122"/>
              </a:rPr>
              <a:t>delete []pc</a:t>
            </a:r>
            <a:r>
              <a:rPr kumimoji="1" lang="zh-CN" altLang="en-US" b="1" smtClean="0">
                <a:ea typeface="宋体" panose="02010600030101010101" pitchFamily="2" charset="-122"/>
              </a:rPr>
              <a:t>是将</a:t>
            </a:r>
            <a:r>
              <a:rPr kumimoji="1" lang="en-US" altLang="zh-CN" b="1" smtClean="0">
                <a:ea typeface="宋体" panose="02010600030101010101" pitchFamily="2" charset="-122"/>
              </a:rPr>
              <a:t>n</a:t>
            </a:r>
            <a:r>
              <a:rPr kumimoji="1" lang="zh-CN" altLang="en-US" b="1" smtClean="0">
                <a:ea typeface="宋体" panose="02010600030101010101" pitchFamily="2" charset="-122"/>
              </a:rPr>
              <a:t>个字符的空间释放，而用</a:t>
            </a:r>
            <a:r>
              <a:rPr kumimoji="1" lang="en-US" altLang="zh-CN" b="1" smtClean="0">
                <a:solidFill>
                  <a:srgbClr val="FF3300"/>
                </a:solidFill>
                <a:ea typeface="宋体" panose="02010600030101010101" pitchFamily="2" charset="-122"/>
              </a:rPr>
              <a:t>delete pc</a:t>
            </a:r>
            <a:r>
              <a:rPr kumimoji="1" lang="zh-CN" altLang="en-US" b="1" smtClean="0">
                <a:ea typeface="宋体" panose="02010600030101010101" pitchFamily="2" charset="-122"/>
              </a:rPr>
              <a:t>则只释放了一个字符的空间；</a:t>
            </a:r>
          </a:p>
          <a:p>
            <a:pPr eaLnBrk="1" hangingPunct="1"/>
            <a:r>
              <a:rPr kumimoji="1" lang="zh-CN" altLang="en-US" b="1" smtClean="0">
                <a:ea typeface="宋体" panose="02010600030101010101" pitchFamily="2" charset="-122"/>
              </a:rPr>
              <a:t>如果有一个</a:t>
            </a:r>
            <a:r>
              <a:rPr kumimoji="1" lang="en-US" altLang="zh-CN" b="1" smtClean="0">
                <a:ea typeface="宋体" panose="02010600030101010101" pitchFamily="2" charset="-122"/>
              </a:rPr>
              <a:t>char *pc1</a:t>
            </a:r>
            <a:r>
              <a:rPr kumimoji="1" lang="zh-CN" altLang="en-US" b="1" smtClean="0">
                <a:ea typeface="宋体" panose="02010600030101010101" pitchFamily="2" charset="-122"/>
              </a:rPr>
              <a:t>，令</a:t>
            </a:r>
            <a:r>
              <a:rPr kumimoji="1" lang="en-US" altLang="zh-CN" b="1" smtClean="0">
                <a:ea typeface="宋体" panose="02010600030101010101" pitchFamily="2" charset="-122"/>
              </a:rPr>
              <a:t>pc1=p</a:t>
            </a:r>
            <a:r>
              <a:rPr kumimoji="1" lang="zh-CN" altLang="en-US" b="1" smtClean="0">
                <a:ea typeface="宋体" panose="02010600030101010101" pitchFamily="2" charset="-122"/>
              </a:rPr>
              <a:t>，同样可用</a:t>
            </a:r>
            <a:r>
              <a:rPr kumimoji="1" lang="en-US" altLang="zh-CN" b="1" smtClean="0">
                <a:ea typeface="宋体" panose="02010600030101010101" pitchFamily="2" charset="-122"/>
              </a:rPr>
              <a:t>delete [] pc1</a:t>
            </a:r>
            <a:r>
              <a:rPr kumimoji="1" lang="zh-CN" altLang="en-US" b="1" smtClean="0">
                <a:ea typeface="宋体" panose="02010600030101010101" pitchFamily="2" charset="-122"/>
              </a:rPr>
              <a:t>来释放该空间。尽管</a:t>
            </a:r>
            <a:r>
              <a:rPr kumimoji="1" lang="en-US" altLang="zh-CN" b="1" smtClean="0">
                <a:ea typeface="宋体" panose="02010600030101010101" pitchFamily="2" charset="-122"/>
              </a:rPr>
              <a:t>C++</a:t>
            </a:r>
            <a:r>
              <a:rPr kumimoji="1" lang="zh-CN" altLang="en-US" b="1" smtClean="0">
                <a:ea typeface="宋体" panose="02010600030101010101" pitchFamily="2" charset="-122"/>
              </a:rPr>
              <a:t>不对数组作边界检查，但在堆空间分配时，对数组分配空间大小是纪录在案的。</a:t>
            </a:r>
          </a:p>
          <a:p>
            <a:pPr eaLnBrk="1" hangingPunct="1"/>
            <a:r>
              <a:rPr kumimoji="1" lang="zh-CN" altLang="en-US" b="1" smtClean="0">
                <a:ea typeface="宋体" panose="02010600030101010101" pitchFamily="2" charset="-122"/>
              </a:rPr>
              <a:t>没有初始化式（</a:t>
            </a:r>
            <a:r>
              <a:rPr kumimoji="1" lang="en-US" altLang="zh-CN" b="1" smtClean="0">
                <a:ea typeface="宋体" panose="02010600030101010101" pitchFamily="2" charset="-122"/>
              </a:rPr>
              <a:t>initializer</a:t>
            </a:r>
            <a:r>
              <a:rPr kumimoji="1" lang="zh-CN" altLang="en-US" b="1" smtClean="0">
                <a:ea typeface="宋体" panose="02010600030101010101" pitchFamily="2" charset="-122"/>
              </a:rPr>
              <a:t>），不可对数组初始化。</a:t>
            </a:r>
          </a:p>
          <a:p>
            <a:pPr eaLnBrk="1" hangingPunct="1"/>
            <a:endParaRPr kumimoji="1" lang="en-US" altLang="zh-CN" b="1" smtClean="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17EA847-9642-4473-ADD1-C9F4FF384257}" type="slidenum">
              <a:rPr lang="en-US" altLang="zh-CN" sz="1200"/>
              <a:pPr>
                <a:spcAft>
                  <a:spcPct val="0"/>
                </a:spcAft>
                <a:buClrTx/>
                <a:buFontTx/>
                <a:buNone/>
              </a:pPr>
              <a:t>69</a:t>
            </a:fld>
            <a:endParaRPr lang="en-US" altLang="zh-CN" sz="1200"/>
          </a:p>
        </p:txBody>
      </p:sp>
      <p:sp>
        <p:nvSpPr>
          <p:cNvPr id="74755" name="Rectangle 2"/>
          <p:cNvSpPr>
            <a:spLocks noGrp="1" noChangeArrowheads="1"/>
          </p:cNvSpPr>
          <p:nvPr>
            <p:ph type="title"/>
          </p:nvPr>
        </p:nvSpPr>
        <p:spPr/>
        <p:txBody>
          <a:bodyPr/>
          <a:lstStyle/>
          <a:p>
            <a:pPr eaLnBrk="1" hangingPunct="1"/>
            <a:r>
              <a:rPr kumimoji="1" lang="zh-CN" altLang="en-US" smtClean="0">
                <a:solidFill>
                  <a:schemeClr val="tx1"/>
                </a:solidFill>
              </a:rPr>
              <a:t>指针使用的</a:t>
            </a:r>
            <a:r>
              <a:rPr kumimoji="1" lang="en-US" altLang="zh-CN" smtClean="0">
                <a:solidFill>
                  <a:schemeClr val="tx1"/>
                </a:solidFill>
              </a:rPr>
              <a:t>4</a:t>
            </a:r>
            <a:r>
              <a:rPr kumimoji="1" lang="zh-CN" altLang="en-US" smtClean="0">
                <a:solidFill>
                  <a:schemeClr val="tx1"/>
                </a:solidFill>
              </a:rPr>
              <a:t>个问题</a:t>
            </a:r>
          </a:p>
        </p:txBody>
      </p:sp>
      <p:sp>
        <p:nvSpPr>
          <p:cNvPr id="74756" name="Rectangle 3"/>
          <p:cNvSpPr>
            <a:spLocks noGrp="1" noChangeArrowheads="1"/>
          </p:cNvSpPr>
          <p:nvPr>
            <p:ph type="body" idx="1"/>
          </p:nvPr>
        </p:nvSpPr>
        <p:spPr/>
        <p:txBody>
          <a:bodyPr/>
          <a:lstStyle/>
          <a:p>
            <a:pPr eaLnBrk="1" hangingPunct="1"/>
            <a:r>
              <a:rPr kumimoji="1" lang="zh-CN" altLang="en-US" sz="3200" b="1" smtClean="0">
                <a:latin typeface="Consolas" panose="020B0609020204030204" pitchFamily="49" charset="0"/>
                <a:ea typeface="楷体_GB2312" pitchFamily="49" charset="-122"/>
              </a:rPr>
              <a:t>动态分配失败。</a:t>
            </a:r>
            <a:r>
              <a:rPr kumimoji="1" lang="zh-CN" altLang="en-US" sz="3200" b="1" smtClean="0">
                <a:solidFill>
                  <a:srgbClr val="FF0000"/>
                </a:solidFill>
                <a:latin typeface="Consolas" panose="020B0609020204030204" pitchFamily="49" charset="0"/>
                <a:ea typeface="楷体_GB2312" pitchFamily="49" charset="-122"/>
              </a:rPr>
              <a:t>返回一个空指针（</a:t>
            </a:r>
            <a:r>
              <a:rPr kumimoji="1" lang="en-US" altLang="zh-CN" sz="3200" b="1" smtClean="0">
                <a:solidFill>
                  <a:srgbClr val="FF0000"/>
                </a:solidFill>
                <a:latin typeface="Consolas" panose="020B0609020204030204" pitchFamily="49" charset="0"/>
                <a:ea typeface="楷体_GB2312" pitchFamily="49" charset="-122"/>
              </a:rPr>
              <a:t>NULL</a:t>
            </a:r>
            <a:r>
              <a:rPr kumimoji="1" lang="zh-CN" altLang="en-US" sz="3200" b="1" smtClean="0">
                <a:solidFill>
                  <a:srgbClr val="FF0000"/>
                </a:solidFill>
                <a:latin typeface="Consolas" panose="020B0609020204030204" pitchFamily="49" charset="0"/>
                <a:ea typeface="楷体_GB2312" pitchFamily="49" charset="-122"/>
              </a:rPr>
              <a:t>），表示发生了异常，堆资源不足，分配失败。</a:t>
            </a:r>
          </a:p>
          <a:p>
            <a:pPr eaLnBrk="1" hangingPunct="1"/>
            <a:r>
              <a:rPr kumimoji="1" lang="zh-CN" altLang="en-US" sz="3200" b="1" smtClean="0">
                <a:latin typeface="Consolas" panose="020B0609020204030204" pitchFamily="49" charset="0"/>
                <a:ea typeface="楷体_GB2312" pitchFamily="49" charset="-122"/>
              </a:rPr>
              <a:t>指针删除与堆空间释放。删除一个指针</a:t>
            </a:r>
            <a:r>
              <a:rPr kumimoji="1" lang="en-US" altLang="zh-CN" sz="3200" b="1" smtClean="0">
                <a:latin typeface="Consolas" panose="020B0609020204030204" pitchFamily="49" charset="0"/>
                <a:ea typeface="楷体_GB2312" pitchFamily="49" charset="-122"/>
              </a:rPr>
              <a:t>p</a:t>
            </a:r>
            <a:r>
              <a:rPr kumimoji="1" lang="zh-CN" altLang="en-US" sz="3200" b="1" smtClean="0">
                <a:latin typeface="Consolas" panose="020B0609020204030204" pitchFamily="49" charset="0"/>
                <a:ea typeface="楷体_GB2312" pitchFamily="49" charset="-122"/>
              </a:rPr>
              <a:t>（</a:t>
            </a:r>
            <a:r>
              <a:rPr kumimoji="1" lang="en-US" altLang="zh-CN" sz="3200" b="1" smtClean="0">
                <a:latin typeface="Consolas" panose="020B0609020204030204" pitchFamily="49" charset="0"/>
                <a:ea typeface="楷体_GB2312" pitchFamily="49" charset="-122"/>
              </a:rPr>
              <a:t>delete p;</a:t>
            </a:r>
            <a:r>
              <a:rPr kumimoji="1" lang="zh-CN" altLang="en-US" sz="3200" b="1" smtClean="0">
                <a:latin typeface="Consolas" panose="020B0609020204030204" pitchFamily="49" charset="0"/>
                <a:ea typeface="楷体_GB2312" pitchFamily="49" charset="-122"/>
              </a:rPr>
              <a:t>）实际意思是删除了</a:t>
            </a:r>
            <a:r>
              <a:rPr kumimoji="1" lang="en-US" altLang="zh-CN" sz="3200" b="1" smtClean="0">
                <a:latin typeface="Consolas" panose="020B0609020204030204" pitchFamily="49" charset="0"/>
                <a:ea typeface="楷体_GB2312" pitchFamily="49" charset="-122"/>
              </a:rPr>
              <a:t>p</a:t>
            </a:r>
            <a:r>
              <a:rPr kumimoji="1" lang="zh-CN" altLang="en-US" sz="3200" b="1" smtClean="0">
                <a:latin typeface="Consolas" panose="020B0609020204030204" pitchFamily="49" charset="0"/>
                <a:ea typeface="楷体_GB2312" pitchFamily="49" charset="-122"/>
              </a:rPr>
              <a:t>所指的目标（变量或对象等），释放了它所占的堆空间，而不是删除ｐ本身，释放堆空间后，ｐ成了空悬指针（</a:t>
            </a:r>
            <a:r>
              <a:rPr kumimoji="1" lang="en-US" altLang="zh-CN" sz="3200" b="1" smtClean="0">
                <a:latin typeface="Consolas" panose="020B0609020204030204" pitchFamily="49" charset="0"/>
                <a:ea typeface="楷体_GB2312" pitchFamily="49" charset="-122"/>
              </a:rPr>
              <a:t>p</a:t>
            </a:r>
            <a:r>
              <a:rPr kumimoji="1" lang="zh-CN" altLang="en-US" sz="3200" b="1" smtClean="0">
                <a:latin typeface="Consolas" panose="020B0609020204030204" pitchFamily="49" charset="0"/>
                <a:ea typeface="楷体_GB2312" pitchFamily="49" charset="-122"/>
              </a:rPr>
              <a:t>仍占有空间，但不知指向哪里）</a:t>
            </a:r>
            <a:endParaRPr kumimoji="1" lang="zh-CN" altLang="en-US" sz="3200" b="1" smtClean="0">
              <a:solidFill>
                <a:srgbClr val="FF0000"/>
              </a:solidFill>
              <a:latin typeface="Consolas" panose="020B0609020204030204" pitchFamily="49" charset="0"/>
              <a:ea typeface="楷体_GB2312" pitchFamily="49" charset="-122"/>
            </a:endParaRPr>
          </a:p>
          <a:p>
            <a:pPr eaLnBrk="1" hangingPunct="1"/>
            <a:endParaRPr kumimoji="1" lang="en-US" altLang="zh-CN" sz="3200" b="1" smtClean="0">
              <a:solidFill>
                <a:srgbClr val="FF0000"/>
              </a:solidFill>
              <a:latin typeface="Consolas" panose="020B0609020204030204" pitchFamily="49" charset="0"/>
              <a:ea typeface="楷体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35623EC-9150-42B0-B4A0-283E712AF079}" type="slidenum">
              <a:rPr lang="en-US" altLang="zh-CN" sz="1200"/>
              <a:pPr>
                <a:spcAft>
                  <a:spcPct val="0"/>
                </a:spcAft>
                <a:buClrTx/>
                <a:buFontTx/>
                <a:buNone/>
              </a:pPr>
              <a:t>7</a:t>
            </a:fld>
            <a:endParaRPr lang="en-US" altLang="zh-CN" sz="1200"/>
          </a:p>
        </p:txBody>
      </p:sp>
      <p:sp>
        <p:nvSpPr>
          <p:cNvPr id="11267" name="Rectangle 2"/>
          <p:cNvSpPr>
            <a:spLocks noChangeArrowheads="1"/>
          </p:cNvSpPr>
          <p:nvPr/>
        </p:nvSpPr>
        <p:spPr bwMode="auto">
          <a:xfrm>
            <a:off x="152400" y="1812925"/>
            <a:ext cx="8507413"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179388">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538163">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20000"/>
              </a:spcBef>
              <a:spcAft>
                <a:spcPct val="0"/>
              </a:spcAft>
              <a:buFont typeface="Wingdings" panose="05000000000000000000" pitchFamily="2" charset="2"/>
              <a:buChar char="l"/>
            </a:pPr>
            <a:r>
              <a:rPr lang="en-US" altLang="zh-CN" sz="3200" b="1">
                <a:solidFill>
                  <a:srgbClr val="000000"/>
                </a:solidFill>
                <a:latin typeface="Arial Narrow" panose="020B0606020202030204" pitchFamily="34" charset="0"/>
                <a:ea typeface="黑体" panose="02010609060101010101" pitchFamily="49" charset="-122"/>
              </a:rPr>
              <a:t> const </a:t>
            </a:r>
            <a:r>
              <a:rPr lang="zh-CN" altLang="en-US" sz="3200" b="1">
                <a:solidFill>
                  <a:srgbClr val="000000"/>
                </a:solidFill>
                <a:latin typeface="Arial Narrow" panose="020B0606020202030204" pitchFamily="34" charset="0"/>
                <a:ea typeface="黑体" panose="02010609060101010101" pitchFamily="49" charset="-122"/>
              </a:rPr>
              <a:t>成员函数</a:t>
            </a:r>
            <a:endParaRPr lang="zh-CN" altLang="en-US" sz="2800" b="1">
              <a:solidFill>
                <a:srgbClr val="000000"/>
              </a:solidFill>
              <a:latin typeface="Arial Narrow" panose="020B0606020202030204" pitchFamily="34" charset="0"/>
              <a:ea typeface="黑体" panose="02010609060101010101" pitchFamily="49" charset="-122"/>
            </a:endParaRPr>
          </a:p>
          <a:p>
            <a:pPr lvl="1" eaLnBrk="1" hangingPunct="1">
              <a:lnSpc>
                <a:spcPct val="120000"/>
              </a:lnSpc>
              <a:spcBef>
                <a:spcPct val="20000"/>
              </a:spcBef>
              <a:spcAft>
                <a:spcPct val="0"/>
              </a:spcAft>
              <a:buSzPct val="85000"/>
              <a:buFont typeface="Wingdings" panose="05000000000000000000" pitchFamily="2" charset="2"/>
              <a:buNone/>
            </a:pPr>
            <a:endParaRPr lang="zh-CN" altLang="en-US" sz="1400" b="1">
              <a:solidFill>
                <a:srgbClr val="000000"/>
              </a:solidFill>
              <a:latin typeface="Arial Narrow" panose="020B0606020202030204" pitchFamily="34" charset="0"/>
              <a:ea typeface="黑体" panose="02010609060101010101" pitchFamily="49" charset="-122"/>
            </a:endParaRPr>
          </a:p>
          <a:p>
            <a:pPr lvl="3" eaLnBrk="1" hangingPunct="1">
              <a:lnSpc>
                <a:spcPct val="120000"/>
              </a:lnSpc>
              <a:spcBef>
                <a:spcPct val="20000"/>
              </a:spcBef>
              <a:spcAft>
                <a:spcPct val="0"/>
              </a:spcAft>
              <a:buSzPct val="90000"/>
              <a:buFont typeface="Wingdings" panose="05000000000000000000" pitchFamily="2" charset="2"/>
              <a:buNone/>
            </a:pPr>
            <a:r>
              <a:rPr lang="en-US" altLang="zh-CN" sz="2800" b="1">
                <a:solidFill>
                  <a:schemeClr val="hlink"/>
                </a:solidFill>
                <a:latin typeface="Arial Narrow" panose="020B0606020202030204" pitchFamily="34" charset="0"/>
                <a:ea typeface="黑体" panose="02010609060101010101" pitchFamily="49" charset="-122"/>
              </a:rPr>
              <a:t>int A::getValue() </a:t>
            </a:r>
            <a:r>
              <a:rPr lang="en-US" altLang="zh-CN" sz="2800" b="1">
                <a:solidFill>
                  <a:srgbClr val="FF3300"/>
                </a:solidFill>
                <a:latin typeface="Arial Narrow" panose="020B0606020202030204" pitchFamily="34" charset="0"/>
                <a:ea typeface="黑体" panose="02010609060101010101" pitchFamily="49" charset="-122"/>
              </a:rPr>
              <a:t>const</a:t>
            </a:r>
            <a:r>
              <a:rPr lang="en-US" altLang="zh-CN" sz="2800" b="1">
                <a:solidFill>
                  <a:schemeClr val="hlink"/>
                </a:solidFill>
                <a:latin typeface="Arial Narrow" panose="020B0606020202030204" pitchFamily="34" charset="0"/>
                <a:ea typeface="黑体" panose="02010609060101010101" pitchFamily="49" charset="-122"/>
              </a:rPr>
              <a:t> </a:t>
            </a:r>
          </a:p>
          <a:p>
            <a:pPr lvl="3" eaLnBrk="1" hangingPunct="1">
              <a:lnSpc>
                <a:spcPct val="120000"/>
              </a:lnSpc>
              <a:spcBef>
                <a:spcPct val="20000"/>
              </a:spcBef>
              <a:spcAft>
                <a:spcPct val="0"/>
              </a:spcAft>
              <a:buSzPct val="90000"/>
              <a:buFont typeface="Wingdings" panose="05000000000000000000" pitchFamily="2" charset="2"/>
              <a:buNone/>
            </a:pPr>
            <a:r>
              <a:rPr lang="en-US" altLang="zh-CN" sz="2800" b="1">
                <a:solidFill>
                  <a:schemeClr val="hlink"/>
                </a:solidFill>
                <a:latin typeface="Arial Narrow" panose="020B0606020202030204" pitchFamily="34" charset="0"/>
                <a:ea typeface="黑体" panose="02010609060101010101" pitchFamily="49" charset="-122"/>
              </a:rPr>
              <a:t>{ </a:t>
            </a:r>
          </a:p>
          <a:p>
            <a:pPr lvl="3" eaLnBrk="1" hangingPunct="1">
              <a:lnSpc>
                <a:spcPct val="120000"/>
              </a:lnSpc>
              <a:spcBef>
                <a:spcPct val="20000"/>
              </a:spcBef>
              <a:spcAft>
                <a:spcPct val="0"/>
              </a:spcAft>
              <a:buSzPct val="90000"/>
              <a:buFont typeface="Wingdings" panose="05000000000000000000" pitchFamily="2" charset="2"/>
              <a:buNone/>
            </a:pPr>
            <a:r>
              <a:rPr lang="en-US" altLang="zh-CN" sz="2800" b="1">
                <a:solidFill>
                  <a:schemeClr val="hlink"/>
                </a:solidFill>
                <a:latin typeface="Arial Narrow" panose="020B0606020202030204" pitchFamily="34" charset="0"/>
                <a:ea typeface="黑体" panose="02010609060101010101" pitchFamily="49" charset="-122"/>
              </a:rPr>
              <a:t>	return privateDataMember; </a:t>
            </a:r>
          </a:p>
          <a:p>
            <a:pPr lvl="3" eaLnBrk="1" hangingPunct="1">
              <a:lnSpc>
                <a:spcPct val="120000"/>
              </a:lnSpc>
              <a:spcBef>
                <a:spcPct val="20000"/>
              </a:spcBef>
              <a:spcAft>
                <a:spcPct val="0"/>
              </a:spcAft>
              <a:buSzPct val="90000"/>
              <a:buFont typeface="Wingdings" panose="05000000000000000000" pitchFamily="2" charset="2"/>
              <a:buNone/>
            </a:pPr>
            <a:r>
              <a:rPr lang="en-US" altLang="zh-CN" sz="2800" b="1">
                <a:solidFill>
                  <a:schemeClr val="hlink"/>
                </a:solidFill>
                <a:latin typeface="Arial Narrow" panose="020B0606020202030204" pitchFamily="34" charset="0"/>
                <a:ea typeface="黑体" panose="02010609060101010101" pitchFamily="49" charset="-122"/>
              </a:rPr>
              <a:t>}</a:t>
            </a:r>
          </a:p>
        </p:txBody>
      </p:sp>
      <p:sp>
        <p:nvSpPr>
          <p:cNvPr id="11268" name="Rectangle 3"/>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CF82775-6784-4081-A500-3E62C4AA7884}" type="slidenum">
              <a:rPr lang="en-US" altLang="zh-CN" sz="1200"/>
              <a:pPr>
                <a:spcAft>
                  <a:spcPct val="0"/>
                </a:spcAft>
                <a:buClrTx/>
                <a:buFontTx/>
                <a:buNone/>
              </a:pPr>
              <a:t>70</a:t>
            </a:fld>
            <a:endParaRPr lang="en-US" altLang="zh-CN" sz="1200"/>
          </a:p>
        </p:txBody>
      </p:sp>
      <p:sp>
        <p:nvSpPr>
          <p:cNvPr id="75779" name="Rectangle 2"/>
          <p:cNvSpPr>
            <a:spLocks noGrp="1" noChangeArrowheads="1"/>
          </p:cNvSpPr>
          <p:nvPr>
            <p:ph type="title"/>
          </p:nvPr>
        </p:nvSpPr>
        <p:spPr/>
        <p:txBody>
          <a:bodyPr/>
          <a:lstStyle/>
          <a:p>
            <a:pPr eaLnBrk="1" hangingPunct="1"/>
            <a:r>
              <a:rPr lang="zh-CN" altLang="en-US" smtClean="0"/>
              <a:t>续</a:t>
            </a:r>
          </a:p>
        </p:txBody>
      </p:sp>
      <p:sp>
        <p:nvSpPr>
          <p:cNvPr id="75780" name="Rectangle 3"/>
          <p:cNvSpPr>
            <a:spLocks noGrp="1" noChangeArrowheads="1"/>
          </p:cNvSpPr>
          <p:nvPr>
            <p:ph type="body" idx="1"/>
          </p:nvPr>
        </p:nvSpPr>
        <p:spPr/>
        <p:txBody>
          <a:bodyPr/>
          <a:lstStyle/>
          <a:p>
            <a:pPr eaLnBrk="1" hangingPunct="1"/>
            <a:r>
              <a:rPr kumimoji="1" lang="zh-CN" altLang="en-US" b="1" smtClean="0">
                <a:solidFill>
                  <a:srgbClr val="FF0000"/>
                </a:solidFill>
                <a:ea typeface="宋体" panose="02010600030101010101" pitchFamily="2" charset="-122"/>
              </a:rPr>
              <a:t>内存泄漏（</a:t>
            </a:r>
            <a:r>
              <a:rPr kumimoji="1" lang="en-US" altLang="zh-CN" b="1" smtClean="0">
                <a:solidFill>
                  <a:srgbClr val="FF0000"/>
                </a:solidFill>
                <a:ea typeface="宋体" panose="02010600030101010101" pitchFamily="2" charset="-122"/>
              </a:rPr>
              <a:t>memory leak</a:t>
            </a:r>
            <a:r>
              <a:rPr kumimoji="1" lang="zh-CN" altLang="en-US" b="1" smtClean="0">
                <a:solidFill>
                  <a:srgbClr val="FF0000"/>
                </a:solidFill>
                <a:ea typeface="宋体" panose="02010600030101010101" pitchFamily="2" charset="-122"/>
              </a:rPr>
              <a:t>）和重复释放</a:t>
            </a:r>
            <a:r>
              <a:rPr kumimoji="1" lang="zh-CN" altLang="en-US" smtClean="0">
                <a:solidFill>
                  <a:srgbClr val="FF0000"/>
                </a:solidFill>
                <a:ea typeface="宋体" panose="02010600030101010101" pitchFamily="2" charset="-122"/>
              </a:rPr>
              <a:t>。</a:t>
            </a:r>
          </a:p>
          <a:p>
            <a:pPr lvl="1" eaLnBrk="1" hangingPunct="1"/>
            <a:r>
              <a:rPr kumimoji="1" lang="en-US" altLang="zh-CN" b="1" smtClean="0">
                <a:ea typeface="宋体" panose="02010600030101010101" pitchFamily="2" charset="-122"/>
              </a:rPr>
              <a:t>new</a:t>
            </a:r>
            <a:r>
              <a:rPr kumimoji="1" lang="zh-CN" altLang="en-US" b="1" smtClean="0">
                <a:ea typeface="宋体" panose="02010600030101010101" pitchFamily="2" charset="-122"/>
              </a:rPr>
              <a:t>与</a:t>
            </a:r>
            <a:r>
              <a:rPr kumimoji="1" lang="en-US" altLang="zh-CN" b="1" smtClean="0">
                <a:ea typeface="宋体" panose="02010600030101010101" pitchFamily="2" charset="-122"/>
              </a:rPr>
              <a:t>delete </a:t>
            </a:r>
            <a:r>
              <a:rPr kumimoji="1" lang="zh-CN" altLang="en-US" b="1" smtClean="0">
                <a:ea typeface="宋体" panose="02010600030101010101" pitchFamily="2" charset="-122"/>
              </a:rPr>
              <a:t>是配对使用的， </a:t>
            </a:r>
            <a:r>
              <a:rPr kumimoji="1" lang="en-US" altLang="zh-CN" b="1" smtClean="0">
                <a:ea typeface="宋体" panose="02010600030101010101" pitchFamily="2" charset="-122"/>
              </a:rPr>
              <a:t>delete</a:t>
            </a:r>
            <a:r>
              <a:rPr kumimoji="1" lang="zh-CN" altLang="en-US" b="1" smtClean="0">
                <a:ea typeface="宋体" panose="02010600030101010101" pitchFamily="2" charset="-122"/>
              </a:rPr>
              <a:t>只能释放堆空间。</a:t>
            </a:r>
          </a:p>
          <a:p>
            <a:pPr lvl="1" eaLnBrk="1" hangingPunct="1"/>
            <a:r>
              <a:rPr kumimoji="1" lang="zh-CN" altLang="en-US" b="1" smtClean="0">
                <a:ea typeface="宋体" panose="02010600030101010101" pitchFamily="2" charset="-122"/>
              </a:rPr>
              <a:t>如果</a:t>
            </a:r>
            <a:r>
              <a:rPr kumimoji="1" lang="en-US" altLang="zh-CN" b="1" smtClean="0">
                <a:ea typeface="宋体" panose="02010600030101010101" pitchFamily="2" charset="-122"/>
              </a:rPr>
              <a:t>new</a:t>
            </a:r>
            <a:r>
              <a:rPr kumimoji="1" lang="zh-CN" altLang="en-US" b="1" smtClean="0">
                <a:ea typeface="宋体" panose="02010600030101010101" pitchFamily="2" charset="-122"/>
              </a:rPr>
              <a:t>返回的指针值丢失，则所分配的堆空间无法回收，称内存泄漏；</a:t>
            </a:r>
          </a:p>
          <a:p>
            <a:pPr lvl="1" eaLnBrk="1" hangingPunct="1"/>
            <a:r>
              <a:rPr kumimoji="1" lang="zh-CN" altLang="en-US" b="1" smtClean="0">
                <a:ea typeface="宋体" panose="02010600030101010101" pitchFamily="2" charset="-122"/>
              </a:rPr>
              <a:t>同一空间重复释放也是危险的，所以必须妥善保存</a:t>
            </a:r>
            <a:r>
              <a:rPr kumimoji="1" lang="en-US" altLang="zh-CN" b="1" smtClean="0">
                <a:ea typeface="宋体" panose="02010600030101010101" pitchFamily="2" charset="-122"/>
              </a:rPr>
              <a:t>new</a:t>
            </a:r>
            <a:r>
              <a:rPr kumimoji="1" lang="zh-CN" altLang="en-US" b="1" smtClean="0">
                <a:ea typeface="宋体" panose="02010600030101010101" pitchFamily="2" charset="-122"/>
              </a:rPr>
              <a:t>返回的指针，以保证不发生内存泄漏，也必须保证不会重复释放堆内存空间。</a:t>
            </a:r>
          </a:p>
          <a:p>
            <a:pPr eaLnBrk="1" hangingPunct="1"/>
            <a:r>
              <a:rPr kumimoji="1" lang="zh-CN" altLang="en-US" b="1" smtClean="0">
                <a:ea typeface="宋体" panose="02010600030101010101" pitchFamily="2" charset="-122"/>
              </a:rPr>
              <a:t>动态分配的变量或对象的生命期。</a:t>
            </a:r>
          </a:p>
          <a:p>
            <a:pPr lvl="1" eaLnBrk="1" hangingPunct="1"/>
            <a:r>
              <a:rPr kumimoji="1" lang="zh-CN" altLang="en-US" b="1" smtClean="0">
                <a:solidFill>
                  <a:srgbClr val="FF0000"/>
                </a:solidFill>
                <a:ea typeface="宋体" panose="02010600030101010101" pitchFamily="2" charset="-122"/>
              </a:rPr>
              <a:t>无名对象，它的生命期并不依赖于建立它的作用域，比如在函数中建立的动态对象在函数返回后仍可使用。我们也称堆空间为自由空间（</a:t>
            </a:r>
            <a:r>
              <a:rPr kumimoji="1" lang="en-US" altLang="zh-CN" b="1" smtClean="0">
                <a:solidFill>
                  <a:srgbClr val="FF0000"/>
                </a:solidFill>
                <a:ea typeface="宋体" panose="02010600030101010101" pitchFamily="2" charset="-122"/>
              </a:rPr>
              <a:t>free store</a:t>
            </a:r>
            <a:r>
              <a:rPr kumimoji="1" lang="zh-CN" altLang="en-US" b="1" smtClean="0">
                <a:solidFill>
                  <a:srgbClr val="FF0000"/>
                </a:solidFill>
                <a:ea typeface="宋体" panose="02010600030101010101" pitchFamily="2" charset="-122"/>
              </a:rPr>
              <a:t>）就是这个原因。</a:t>
            </a:r>
            <a:r>
              <a:rPr kumimoji="1" lang="zh-CN" altLang="en-US" b="1" smtClean="0">
                <a:ea typeface="宋体" panose="02010600030101010101" pitchFamily="2" charset="-122"/>
              </a:rPr>
              <a:t> </a:t>
            </a:r>
          </a:p>
        </p:txBody>
      </p:sp>
    </p:spTree>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B430E87-92C3-43E8-8AC6-A6E8C86E5BE3}" type="slidenum">
              <a:rPr lang="en-US" altLang="zh-CN" sz="1200"/>
              <a:pPr>
                <a:spcAft>
                  <a:spcPct val="0"/>
                </a:spcAft>
                <a:buClrTx/>
                <a:buFontTx/>
                <a:buNone/>
              </a:pPr>
              <a:t>71</a:t>
            </a:fld>
            <a:endParaRPr lang="en-US" altLang="zh-CN" sz="1200"/>
          </a:p>
        </p:txBody>
      </p:sp>
      <p:sp>
        <p:nvSpPr>
          <p:cNvPr id="76803" name="Rectangle 2"/>
          <p:cNvSpPr>
            <a:spLocks noRot="1" noChangeArrowheads="1"/>
          </p:cNvSpPr>
          <p:nvPr/>
        </p:nvSpPr>
        <p:spPr bwMode="auto">
          <a:xfrm>
            <a:off x="971550" y="2060575"/>
            <a:ext cx="7993063" cy="24352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删除数组时，用</a:t>
            </a:r>
            <a:r>
              <a:rPr lang="en-US" altLang="zh-CN" sz="2800" b="1">
                <a:solidFill>
                  <a:srgbClr val="FF3300"/>
                </a:solidFill>
                <a:latin typeface="Arial Narrow" panose="020B0606020202030204" pitchFamily="34" charset="0"/>
                <a:ea typeface="黑体" panose="02010609060101010101" pitchFamily="49" charset="-122"/>
              </a:rPr>
              <a:t>delete</a:t>
            </a:r>
            <a:r>
              <a:rPr lang="zh-CN" altLang="en-US" sz="2800" b="1">
                <a:solidFill>
                  <a:srgbClr val="051AB3"/>
                </a:solidFill>
                <a:latin typeface="Arial Narrow" panose="020B0606020202030204" pitchFamily="34" charset="0"/>
                <a:ea typeface="黑体" panose="02010609060101010101" pitchFamily="49" charset="-122"/>
              </a:rPr>
              <a:t>代替</a:t>
            </a:r>
            <a:r>
              <a:rPr lang="en-US" altLang="zh-CN" sz="2800" b="1">
                <a:solidFill>
                  <a:srgbClr val="FF3300"/>
                </a:solidFill>
                <a:latin typeface="Arial Narrow" panose="020B0606020202030204" pitchFamily="34" charset="0"/>
                <a:ea typeface="黑体" panose="02010609060101010101" pitchFamily="49" charset="-122"/>
              </a:rPr>
              <a:t>delete[ ]</a:t>
            </a:r>
            <a:r>
              <a:rPr lang="zh-CN" altLang="en-US" sz="2800" b="1">
                <a:solidFill>
                  <a:srgbClr val="051AB3"/>
                </a:solidFill>
                <a:latin typeface="Arial Narrow" panose="020B0606020202030204" pitchFamily="34" charset="0"/>
                <a:ea typeface="黑体" panose="02010609060101010101" pitchFamily="49" charset="-122"/>
              </a:rPr>
              <a:t>将导致运行时的逻辑错误。为保证数组中的每个对象都接受一个析构函数调用，数组生成的内存空间要用</a:t>
            </a:r>
            <a:r>
              <a:rPr lang="en-US" altLang="zh-CN" sz="2800" b="1">
                <a:solidFill>
                  <a:srgbClr val="051AB3"/>
                </a:solidFill>
                <a:latin typeface="Arial Narrow" panose="020B0606020202030204" pitchFamily="34" charset="0"/>
                <a:ea typeface="黑体" panose="02010609060101010101" pitchFamily="49" charset="-122"/>
              </a:rPr>
              <a:t>delete[ ]</a:t>
            </a:r>
            <a:r>
              <a:rPr lang="zh-CN" altLang="en-US" sz="2800" b="1">
                <a:solidFill>
                  <a:srgbClr val="051AB3"/>
                </a:solidFill>
                <a:latin typeface="Arial Narrow" panose="020B0606020202030204" pitchFamily="34" charset="0"/>
                <a:ea typeface="黑体" panose="02010609060101010101" pitchFamily="49" charset="-122"/>
              </a:rPr>
              <a:t>运算符删除。各个元素生成的内存空间则用</a:t>
            </a:r>
            <a:r>
              <a:rPr lang="en-US" altLang="zh-CN" sz="2800" b="1">
                <a:solidFill>
                  <a:srgbClr val="051AB3"/>
                </a:solidFill>
                <a:latin typeface="Arial Narrow" panose="020B0606020202030204" pitchFamily="34" charset="0"/>
                <a:ea typeface="黑体" panose="02010609060101010101" pitchFamily="49" charset="-122"/>
              </a:rPr>
              <a:t>delete</a:t>
            </a:r>
            <a:r>
              <a:rPr lang="zh-CN" altLang="en-US" sz="2800" b="1">
                <a:solidFill>
                  <a:srgbClr val="051AB3"/>
                </a:solidFill>
                <a:latin typeface="Arial Narrow" panose="020B0606020202030204" pitchFamily="34" charset="0"/>
                <a:ea typeface="黑体" panose="02010609060101010101" pitchFamily="49" charset="-122"/>
              </a:rPr>
              <a:t>运算符删除。</a:t>
            </a:r>
          </a:p>
        </p:txBody>
      </p:sp>
      <p:pic>
        <p:nvPicPr>
          <p:cNvPr id="768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13360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5" name="Rectangle 4"/>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Dynamic Memory Management with Operators new and delete</a:t>
            </a:r>
          </a:p>
        </p:txBody>
      </p:sp>
    </p:spTree>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E091C76-97A7-4638-808B-3F9A4BE52936}" type="slidenum">
              <a:rPr lang="en-US" altLang="zh-CN" sz="1200"/>
              <a:pPr>
                <a:spcAft>
                  <a:spcPct val="0"/>
                </a:spcAft>
                <a:buClrTx/>
                <a:buFontTx/>
                <a:buNone/>
              </a:pPr>
              <a:t>72</a:t>
            </a:fld>
            <a:endParaRPr lang="en-US" altLang="zh-CN" sz="1200"/>
          </a:p>
        </p:txBody>
      </p:sp>
      <p:sp>
        <p:nvSpPr>
          <p:cNvPr id="7782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static Class Members</a:t>
            </a:r>
          </a:p>
        </p:txBody>
      </p:sp>
      <p:sp>
        <p:nvSpPr>
          <p:cNvPr id="77828" name="Rectangle 3"/>
          <p:cNvSpPr>
            <a:spLocks noGrp="1" noChangeArrowheads="1"/>
          </p:cNvSpPr>
          <p:nvPr>
            <p:ph type="body" idx="1"/>
          </p:nvPr>
        </p:nvSpPr>
        <p:spPr>
          <a:xfrm>
            <a:off x="152400" y="1493838"/>
            <a:ext cx="8839200" cy="4906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200" b="1" smtClean="0">
                <a:latin typeface="Arial Narrow" panose="020B0606020202030204" pitchFamily="34" charset="0"/>
                <a:ea typeface="黑体" panose="02010609060101010101" pitchFamily="49" charset="-122"/>
              </a:rPr>
              <a:t>static </a:t>
            </a:r>
            <a:r>
              <a:rPr lang="zh-CN" altLang="en-US" sz="3200" b="1" smtClean="0">
                <a:solidFill>
                  <a:srgbClr val="2C8C3C"/>
                </a:solidFill>
                <a:latin typeface="Arial Narrow" panose="020B0606020202030204" pitchFamily="34" charset="0"/>
                <a:ea typeface="黑体" panose="02010609060101010101" pitchFamily="49" charset="-122"/>
              </a:rPr>
              <a:t>数据成员</a:t>
            </a:r>
          </a:p>
          <a:p>
            <a:pPr lvl="1" eaLnBrk="1" hangingPunct="1">
              <a:lnSpc>
                <a:spcPct val="120000"/>
              </a:lnSpc>
            </a:pPr>
            <a:r>
              <a:rPr lang="zh-CN" altLang="en-US" sz="2800" b="1" smtClean="0">
                <a:latin typeface="Consolas" panose="020B0609020204030204" pitchFamily="49" charset="0"/>
                <a:ea typeface="楷体_GB2312" pitchFamily="49" charset="-122"/>
              </a:rPr>
              <a:t>所有对象</a:t>
            </a:r>
            <a:r>
              <a:rPr lang="zh-CN" altLang="en-US" sz="2800" b="1" u="sng" smtClean="0">
                <a:solidFill>
                  <a:srgbClr val="FF3300"/>
                </a:solidFill>
                <a:latin typeface="Consolas" panose="020B0609020204030204" pitchFamily="49" charset="0"/>
                <a:ea typeface="楷体_GB2312" pitchFamily="49" charset="-122"/>
              </a:rPr>
              <a:t>共用一份</a:t>
            </a:r>
            <a:r>
              <a:rPr lang="zh-CN" altLang="en-US" sz="2800" b="1" smtClean="0">
                <a:latin typeface="Consolas" panose="020B0609020204030204" pitchFamily="49" charset="0"/>
                <a:ea typeface="楷体_GB2312" pitchFamily="49" charset="-122"/>
              </a:rPr>
              <a:t>数据拷贝，而不是以前介绍的每个对象一份自己的数据信息</a:t>
            </a:r>
          </a:p>
          <a:p>
            <a:pPr lvl="1" eaLnBrk="1" hangingPunct="1">
              <a:lnSpc>
                <a:spcPct val="120000"/>
              </a:lnSpc>
            </a:pPr>
            <a:r>
              <a:rPr lang="zh-CN" altLang="en-US" sz="2800" b="1" smtClean="0">
                <a:latin typeface="Consolas" panose="020B0609020204030204" pitchFamily="49" charset="0"/>
                <a:ea typeface="楷体_GB2312" pitchFamily="49" charset="-122"/>
              </a:rPr>
              <a:t>这一份数据是“整个类范围上”的信息</a:t>
            </a:r>
          </a:p>
          <a:p>
            <a:pPr lvl="1" eaLnBrk="1" hangingPunct="1">
              <a:lnSpc>
                <a:spcPct val="120000"/>
              </a:lnSpc>
            </a:pPr>
            <a:r>
              <a:rPr lang="zh-CN" altLang="en-US" sz="2800" b="1" smtClean="0">
                <a:latin typeface="Consolas" panose="020B0609020204030204" pitchFamily="49" charset="0"/>
                <a:ea typeface="楷体_GB2312" pitchFamily="49" charset="-122"/>
              </a:rPr>
              <a:t>以关键字 </a:t>
            </a: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声明</a:t>
            </a:r>
          </a:p>
          <a:p>
            <a:pPr lvl="1" eaLnBrk="1" hangingPunct="1">
              <a:lnSpc>
                <a:spcPct val="120000"/>
              </a:lnSpc>
            </a:pPr>
            <a:r>
              <a:rPr lang="zh-CN" altLang="en-US" sz="2900" b="1" smtClean="0">
                <a:latin typeface="Consolas" panose="020B0609020204030204" pitchFamily="49" charset="0"/>
                <a:ea typeface="楷体_GB2312" pitchFamily="49" charset="-122"/>
              </a:rPr>
              <a:t>可以看作全局变量，但是属于类作用域</a:t>
            </a:r>
          </a:p>
          <a:p>
            <a:pPr lvl="1" eaLnBrk="1" hangingPunct="1">
              <a:lnSpc>
                <a:spcPct val="120000"/>
              </a:lnSpc>
            </a:pPr>
            <a:r>
              <a:rPr lang="zh-CN" altLang="en-US" sz="2900" b="1" smtClean="0">
                <a:latin typeface="Consolas" panose="020B0609020204030204" pitchFamily="49" charset="0"/>
                <a:ea typeface="楷体_GB2312" pitchFamily="49" charset="-122"/>
              </a:rPr>
              <a:t>可以被声明为 </a:t>
            </a:r>
            <a:r>
              <a:rPr lang="en-US" altLang="zh-CN" sz="2900" b="1" smtClean="0">
                <a:latin typeface="Consolas" panose="020B0609020204030204" pitchFamily="49" charset="0"/>
                <a:ea typeface="楷体_GB2312" pitchFamily="49" charset="-122"/>
              </a:rPr>
              <a:t>public, private </a:t>
            </a:r>
            <a:r>
              <a:rPr lang="zh-CN" altLang="en-US" sz="2900" b="1" smtClean="0">
                <a:latin typeface="Consolas" panose="020B0609020204030204" pitchFamily="49" charset="0"/>
                <a:ea typeface="楷体_GB2312" pitchFamily="49" charset="-122"/>
              </a:rPr>
              <a:t>或者 </a:t>
            </a:r>
            <a:r>
              <a:rPr lang="en-US" altLang="zh-CN" sz="2900" b="1" smtClean="0">
                <a:latin typeface="Consolas" panose="020B0609020204030204" pitchFamily="49" charset="0"/>
                <a:ea typeface="楷体_GB2312" pitchFamily="49" charset="-122"/>
              </a:rPr>
              <a:t>protected</a:t>
            </a:r>
          </a:p>
        </p:txBody>
      </p:sp>
    </p:spTree>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9478BAB-4B42-442F-B370-4ECEC6326CBB}" type="slidenum">
              <a:rPr lang="en-US" altLang="zh-CN" sz="1200"/>
              <a:pPr>
                <a:spcAft>
                  <a:spcPct val="0"/>
                </a:spcAft>
                <a:buClrTx/>
                <a:buFontTx/>
                <a:buNone/>
              </a:pPr>
              <a:t>73</a:t>
            </a:fld>
            <a:endParaRPr lang="en-US" altLang="zh-CN" sz="1200"/>
          </a:p>
        </p:txBody>
      </p:sp>
      <p:sp>
        <p:nvSpPr>
          <p:cNvPr id="78851" name="Rectangle 2"/>
          <p:cNvSpPr>
            <a:spLocks noGrp="1" noChangeArrowheads="1"/>
          </p:cNvSpPr>
          <p:nvPr>
            <p:ph type="body" idx="1"/>
          </p:nvPr>
        </p:nvSpPr>
        <p:spPr>
          <a:xfrm>
            <a:off x="152400" y="1584325"/>
            <a:ext cx="8839200" cy="43592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smtClean="0">
                <a:latin typeface="Arial Narrow" panose="020B0606020202030204" pitchFamily="34" charset="0"/>
                <a:ea typeface="黑体" panose="02010609060101010101" pitchFamily="49" charset="-122"/>
              </a:rPr>
              <a:t>static </a:t>
            </a:r>
            <a:r>
              <a:rPr lang="zh-CN" altLang="en-US" sz="2800" b="1" smtClean="0">
                <a:latin typeface="Arial Narrow" panose="020B0606020202030204" pitchFamily="34" charset="0"/>
                <a:ea typeface="黑体" panose="02010609060101010101" pitchFamily="49" charset="-122"/>
              </a:rPr>
              <a:t>数据成员 </a:t>
            </a:r>
          </a:p>
          <a:p>
            <a:pPr lvl="1" eaLnBrk="1" hangingPunct="1">
              <a:lnSpc>
                <a:spcPct val="120000"/>
              </a:lnSpc>
            </a:pPr>
            <a:r>
              <a:rPr lang="zh-CN" altLang="en-US" sz="2800" b="1" smtClean="0">
                <a:latin typeface="Consolas" panose="020B0609020204030204" pitchFamily="49" charset="0"/>
                <a:ea typeface="楷体_GB2312" pitchFamily="49" charset="-122"/>
              </a:rPr>
              <a:t>如果是</a:t>
            </a:r>
            <a:r>
              <a:rPr lang="zh-CN" altLang="en-US" sz="2800" b="1" smtClean="0">
                <a:solidFill>
                  <a:srgbClr val="FF3300"/>
                </a:solidFill>
                <a:latin typeface="Consolas" panose="020B0609020204030204" pitchFamily="49" charset="0"/>
                <a:ea typeface="楷体_GB2312" pitchFamily="49" charset="-122"/>
              </a:rPr>
              <a:t>基本类型</a:t>
            </a:r>
            <a:r>
              <a:rPr lang="zh-CN" altLang="en-US" sz="2800" b="1" smtClean="0">
                <a:latin typeface="Consolas" panose="020B0609020204030204" pitchFamily="49" charset="0"/>
                <a:ea typeface="楷体_GB2312" pitchFamily="49" charset="-122"/>
              </a:rPr>
              <a:t>的 </a:t>
            </a: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成员 </a:t>
            </a:r>
          </a:p>
          <a:p>
            <a:pPr lvl="2" eaLnBrk="1" hangingPunct="1">
              <a:lnSpc>
                <a:spcPct val="120000"/>
              </a:lnSpc>
            </a:pPr>
            <a:r>
              <a:rPr lang="zh-CN" altLang="en-US" sz="2800" b="1" smtClean="0">
                <a:latin typeface="Consolas" panose="020B0609020204030204" pitchFamily="49" charset="0"/>
                <a:ea typeface="楷体_GB2312" pitchFamily="49" charset="-122"/>
              </a:rPr>
              <a:t>默认被初始化为 </a:t>
            </a:r>
            <a:r>
              <a:rPr lang="en-US" altLang="zh-CN" sz="2800" b="1" smtClean="0">
                <a:latin typeface="Consolas" panose="020B0609020204030204" pitchFamily="49" charset="0"/>
                <a:ea typeface="楷体_GB2312" pitchFamily="49" charset="-122"/>
              </a:rPr>
              <a:t>0</a:t>
            </a:r>
          </a:p>
          <a:p>
            <a:pPr lvl="2" eaLnBrk="1" hangingPunct="1">
              <a:lnSpc>
                <a:spcPct val="120000"/>
              </a:lnSpc>
            </a:pP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数据成员只能被</a:t>
            </a:r>
            <a:r>
              <a:rPr lang="zh-CN" altLang="en-US" sz="2800" b="1" smtClean="0">
                <a:solidFill>
                  <a:srgbClr val="FF3300"/>
                </a:solidFill>
                <a:latin typeface="Consolas" panose="020B0609020204030204" pitchFamily="49" charset="0"/>
                <a:ea typeface="楷体_GB2312" pitchFamily="49" charset="-122"/>
              </a:rPr>
              <a:t>初始化一次</a:t>
            </a:r>
            <a:r>
              <a:rPr lang="zh-CN" altLang="en-US" sz="2800" b="1" smtClean="0">
                <a:latin typeface="Consolas" panose="020B0609020204030204" pitchFamily="49" charset="0"/>
                <a:ea typeface="楷体_GB2312" pitchFamily="49" charset="-122"/>
              </a:rPr>
              <a:t>，不能根据不同需要初始化为不同的值</a:t>
            </a:r>
          </a:p>
          <a:p>
            <a:pPr lvl="1" eaLnBrk="1" hangingPunct="1">
              <a:lnSpc>
                <a:spcPct val="120000"/>
              </a:lnSpc>
            </a:pPr>
            <a:r>
              <a:rPr lang="en-US" altLang="zh-CN" sz="2800" b="1" smtClean="0">
                <a:latin typeface="Consolas" panose="020B0609020204030204" pitchFamily="49" charset="0"/>
                <a:ea typeface="楷体_GB2312" pitchFamily="49" charset="-122"/>
              </a:rPr>
              <a:t>const static int </a:t>
            </a:r>
            <a:r>
              <a:rPr lang="zh-CN" altLang="en-US" sz="2800" b="1" smtClean="0">
                <a:latin typeface="Consolas" panose="020B0609020204030204" pitchFamily="49" charset="0"/>
                <a:ea typeface="楷体_GB2312" pitchFamily="49" charset="-122"/>
              </a:rPr>
              <a:t>或 </a:t>
            </a:r>
            <a:r>
              <a:rPr lang="en-US" altLang="zh-CN" sz="2800" b="1" smtClean="0">
                <a:latin typeface="Consolas" panose="020B0609020204030204" pitchFamily="49" charset="0"/>
                <a:ea typeface="楷体_GB2312" pitchFamily="49" charset="-122"/>
              </a:rPr>
              <a:t>enum </a:t>
            </a:r>
            <a:r>
              <a:rPr lang="zh-CN" altLang="en-US" sz="2800" b="1" smtClean="0">
                <a:latin typeface="Consolas" panose="020B0609020204030204" pitchFamily="49" charset="0"/>
                <a:ea typeface="楷体_GB2312" pitchFamily="49" charset="-122"/>
              </a:rPr>
              <a:t>类型的数据成员</a:t>
            </a:r>
          </a:p>
          <a:p>
            <a:pPr lvl="2" eaLnBrk="1" hangingPunct="1">
              <a:lnSpc>
                <a:spcPct val="120000"/>
              </a:lnSpc>
            </a:pPr>
            <a:r>
              <a:rPr lang="zh-CN" altLang="en-US" sz="2800" b="1" smtClean="0">
                <a:latin typeface="Consolas" panose="020B0609020204030204" pitchFamily="49" charset="0"/>
                <a:ea typeface="楷体_GB2312" pitchFamily="49" charset="-122"/>
              </a:rPr>
              <a:t>可以在类定义中声明时初始化</a:t>
            </a:r>
          </a:p>
        </p:txBody>
      </p:sp>
      <p:sp>
        <p:nvSpPr>
          <p:cNvPr id="78852" name="Rectangle 3"/>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static Class Members</a:t>
            </a:r>
          </a:p>
        </p:txBody>
      </p:sp>
    </p:spTree>
  </p:cSld>
  <p:clrMapOvr>
    <a:masterClrMapping/>
  </p:clrMapOvr>
  <p:transition spd="slow">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B93DFF4-3705-4A1D-A1A4-7F048472AA2C}" type="slidenum">
              <a:rPr lang="en-US" altLang="zh-CN" sz="1200"/>
              <a:pPr>
                <a:spcAft>
                  <a:spcPct val="0"/>
                </a:spcAft>
                <a:buClrTx/>
                <a:buFontTx/>
                <a:buNone/>
              </a:pPr>
              <a:t>74</a:t>
            </a:fld>
            <a:endParaRPr lang="en-US" altLang="zh-CN" sz="1200"/>
          </a:p>
        </p:txBody>
      </p:sp>
      <p:sp>
        <p:nvSpPr>
          <p:cNvPr id="79875" name="Rectangle 2"/>
          <p:cNvSpPr>
            <a:spLocks noGrp="1" noChangeArrowheads="1"/>
          </p:cNvSpPr>
          <p:nvPr>
            <p:ph type="body" idx="1"/>
          </p:nvPr>
        </p:nvSpPr>
        <p:spPr>
          <a:xfrm>
            <a:off x="152400" y="1584325"/>
            <a:ext cx="8839200" cy="42830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smtClean="0">
                <a:latin typeface="Arial Narrow" panose="020B0606020202030204" pitchFamily="34" charset="0"/>
                <a:ea typeface="黑体" panose="02010609060101010101" pitchFamily="49" charset="-122"/>
              </a:rPr>
              <a:t>static </a:t>
            </a:r>
            <a:r>
              <a:rPr lang="zh-CN" altLang="en-US" sz="2800" b="1" smtClean="0">
                <a:latin typeface="Arial Narrow" panose="020B0606020202030204" pitchFamily="34" charset="0"/>
                <a:ea typeface="黑体" panose="02010609060101010101" pitchFamily="49" charset="-122"/>
              </a:rPr>
              <a:t>数据成员 </a:t>
            </a:r>
          </a:p>
          <a:p>
            <a:pPr lvl="1" eaLnBrk="1" hangingPunct="1">
              <a:lnSpc>
                <a:spcPct val="120000"/>
              </a:lnSpc>
            </a:pPr>
            <a:r>
              <a:rPr lang="zh-CN" altLang="en-US" sz="2800" b="1" smtClean="0">
                <a:latin typeface="Consolas" panose="020B0609020204030204" pitchFamily="49" charset="0"/>
                <a:ea typeface="楷体_GB2312" pitchFamily="49" charset="-122"/>
              </a:rPr>
              <a:t>如果是其他 </a:t>
            </a: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数据成员</a:t>
            </a:r>
          </a:p>
          <a:p>
            <a:pPr lvl="2" eaLnBrk="1" hangingPunct="1">
              <a:lnSpc>
                <a:spcPct val="120000"/>
              </a:lnSpc>
            </a:pPr>
            <a:r>
              <a:rPr lang="zh-CN" altLang="en-US" sz="2800" b="1" smtClean="0">
                <a:latin typeface="Consolas" panose="020B0609020204030204" pitchFamily="49" charset="0"/>
                <a:ea typeface="楷体_GB2312" pitchFamily="49" charset="-122"/>
              </a:rPr>
              <a:t>必须在文件作用域内定义（即：</a:t>
            </a:r>
            <a:r>
              <a:rPr lang="zh-CN" altLang="en-US" sz="2800" b="1" smtClean="0">
                <a:solidFill>
                  <a:srgbClr val="FF3300"/>
                </a:solidFill>
                <a:latin typeface="Consolas" panose="020B0609020204030204" pitchFamily="49" charset="0"/>
                <a:ea typeface="楷体_GB2312" pitchFamily="49" charset="-122"/>
              </a:rPr>
              <a:t>在类定义外</a:t>
            </a:r>
            <a:r>
              <a:rPr lang="zh-CN" altLang="en-US" sz="2800" b="1" smtClean="0">
                <a:latin typeface="Consolas" panose="020B0609020204030204" pitchFamily="49" charset="0"/>
                <a:ea typeface="楷体_GB2312" pitchFamily="49" charset="-122"/>
              </a:rPr>
              <a:t>）</a:t>
            </a:r>
          </a:p>
          <a:p>
            <a:pPr lvl="2" eaLnBrk="1" hangingPunct="1">
              <a:lnSpc>
                <a:spcPct val="120000"/>
              </a:lnSpc>
            </a:pPr>
            <a:r>
              <a:rPr lang="zh-CN" altLang="en-US" sz="2800" b="1" smtClean="0">
                <a:latin typeface="Consolas" panose="020B0609020204030204" pitchFamily="49" charset="0"/>
                <a:ea typeface="楷体_GB2312" pitchFamily="49" charset="-122"/>
              </a:rPr>
              <a:t>在定义的同时需要初始化</a:t>
            </a:r>
          </a:p>
          <a:p>
            <a:pPr lvl="1" eaLnBrk="1" hangingPunct="1">
              <a:lnSpc>
                <a:spcPct val="120000"/>
              </a:lnSpc>
            </a:pPr>
            <a:r>
              <a:rPr lang="zh-CN" altLang="en-US" sz="2800" b="1" smtClean="0">
                <a:latin typeface="Consolas" panose="020B0609020204030204" pitchFamily="49" charset="0"/>
                <a:ea typeface="楷体_GB2312" pitchFamily="49" charset="-122"/>
              </a:rPr>
              <a:t>具有默认构造函数的 </a:t>
            </a: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成员对象</a:t>
            </a:r>
          </a:p>
          <a:p>
            <a:pPr lvl="2" eaLnBrk="1" hangingPunct="1">
              <a:lnSpc>
                <a:spcPct val="120000"/>
              </a:lnSpc>
            </a:pPr>
            <a:r>
              <a:rPr lang="zh-CN" altLang="en-US" sz="2800" b="1" smtClean="0">
                <a:latin typeface="Consolas" panose="020B0609020204030204" pitchFamily="49" charset="0"/>
                <a:ea typeface="楷体_GB2312" pitchFamily="49" charset="-122"/>
              </a:rPr>
              <a:t>因为它们的默认构造函数会被调用，所以不必初始化</a:t>
            </a:r>
          </a:p>
        </p:txBody>
      </p:sp>
      <p:sp>
        <p:nvSpPr>
          <p:cNvPr id="79876" name="Rectangle 3"/>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static Class Members</a:t>
            </a:r>
          </a:p>
        </p:txBody>
      </p:sp>
    </p:spTree>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542910D-DE49-45F0-AE09-72F3072066F9}" type="slidenum">
              <a:rPr lang="en-US" altLang="zh-CN" sz="1200"/>
              <a:pPr>
                <a:spcAft>
                  <a:spcPct val="0"/>
                </a:spcAft>
                <a:buClrTx/>
                <a:buFontTx/>
                <a:buNone/>
              </a:pPr>
              <a:t>75</a:t>
            </a:fld>
            <a:endParaRPr lang="en-US" altLang="zh-CN" sz="1200"/>
          </a:p>
        </p:txBody>
      </p:sp>
      <p:sp>
        <p:nvSpPr>
          <p:cNvPr id="80899" name="Rectangle 2"/>
          <p:cNvSpPr>
            <a:spLocks noGrp="1" noChangeArrowheads="1"/>
          </p:cNvSpPr>
          <p:nvPr>
            <p:ph type="body" idx="1"/>
          </p:nvPr>
        </p:nvSpPr>
        <p:spPr>
          <a:xfrm>
            <a:off x="152400" y="1600200"/>
            <a:ext cx="8839200" cy="47783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smtClean="0">
                <a:latin typeface="Arial Narrow" panose="020B0606020202030204" pitchFamily="34" charset="0"/>
                <a:ea typeface="黑体" panose="02010609060101010101" pitchFamily="49" charset="-122"/>
              </a:rPr>
              <a:t>static </a:t>
            </a:r>
            <a:r>
              <a:rPr lang="zh-CN" altLang="en-US" sz="2800" b="1" smtClean="0">
                <a:latin typeface="Arial Narrow" panose="020B0606020202030204" pitchFamily="34" charset="0"/>
                <a:ea typeface="黑体" panose="02010609060101010101" pitchFamily="49" charset="-122"/>
              </a:rPr>
              <a:t>数据成员</a:t>
            </a:r>
          </a:p>
          <a:p>
            <a:pPr lvl="1" eaLnBrk="1" hangingPunct="1">
              <a:lnSpc>
                <a:spcPct val="120000"/>
              </a:lnSpc>
            </a:pPr>
            <a:r>
              <a:rPr lang="zh-CN" altLang="en-US" sz="3100" b="1" smtClean="0">
                <a:solidFill>
                  <a:srgbClr val="FF3300"/>
                </a:solidFill>
                <a:latin typeface="Consolas" panose="020B0609020204030204" pitchFamily="49" charset="0"/>
                <a:ea typeface="楷体_GB2312" pitchFamily="49" charset="-122"/>
              </a:rPr>
              <a:t>对象不存在时就已存在</a:t>
            </a:r>
            <a:r>
              <a:rPr lang="en-US" altLang="zh-CN" sz="3100" b="1" smtClean="0">
                <a:solidFill>
                  <a:srgbClr val="FF3300"/>
                </a:solidFill>
                <a:latin typeface="Consolas" panose="020B0609020204030204" pitchFamily="49" charset="0"/>
                <a:ea typeface="楷体_GB2312" pitchFamily="49" charset="-122"/>
              </a:rPr>
              <a:t>(</a:t>
            </a:r>
            <a:r>
              <a:rPr lang="zh-CN" altLang="en-US" sz="3100" b="1" smtClean="0">
                <a:solidFill>
                  <a:srgbClr val="FF3300"/>
                </a:solidFill>
                <a:latin typeface="Consolas" panose="020B0609020204030204" pitchFamily="49" charset="0"/>
                <a:ea typeface="楷体_GB2312" pitchFamily="49" charset="-122"/>
              </a:rPr>
              <a:t>早于构造函数</a:t>
            </a:r>
            <a:r>
              <a:rPr lang="en-US" altLang="zh-CN" sz="3100" b="1" smtClean="0">
                <a:solidFill>
                  <a:srgbClr val="FF3300"/>
                </a:solidFill>
                <a:latin typeface="Consolas" panose="020B0609020204030204" pitchFamily="49" charset="0"/>
                <a:ea typeface="楷体_GB2312" pitchFamily="49" charset="-122"/>
              </a:rPr>
              <a:t>)</a:t>
            </a:r>
          </a:p>
          <a:p>
            <a:pPr lvl="2" eaLnBrk="1" hangingPunct="1">
              <a:lnSpc>
                <a:spcPct val="120000"/>
              </a:lnSpc>
            </a:pPr>
            <a:r>
              <a:rPr lang="zh-CN" altLang="en-US" sz="3200" b="1" smtClean="0">
                <a:latin typeface="Consolas" panose="020B0609020204030204" pitchFamily="49" charset="0"/>
                <a:ea typeface="楷体_GB2312" pitchFamily="49" charset="-122"/>
              </a:rPr>
              <a:t>当对象不存在时就可以访问 </a:t>
            </a:r>
            <a:r>
              <a:rPr lang="en-US" altLang="zh-CN" sz="3200" b="1" smtClean="0">
                <a:latin typeface="Consolas" panose="020B0609020204030204" pitchFamily="49" charset="0"/>
                <a:ea typeface="楷体_GB2312" pitchFamily="49" charset="-122"/>
              </a:rPr>
              <a:t>public static </a:t>
            </a:r>
            <a:r>
              <a:rPr lang="zh-CN" altLang="en-US" sz="3200" b="1" smtClean="0">
                <a:latin typeface="Consolas" panose="020B0609020204030204" pitchFamily="49" charset="0"/>
                <a:ea typeface="楷体_GB2312" pitchFamily="49" charset="-122"/>
              </a:rPr>
              <a:t>数据成员</a:t>
            </a:r>
          </a:p>
          <a:p>
            <a:pPr lvl="3" eaLnBrk="1" hangingPunct="1">
              <a:lnSpc>
                <a:spcPct val="120000"/>
              </a:lnSpc>
            </a:pPr>
            <a:r>
              <a:rPr lang="zh-CN" altLang="en-US" sz="3200" b="1" smtClean="0">
                <a:latin typeface="Consolas" panose="020B0609020204030204" pitchFamily="49" charset="0"/>
                <a:ea typeface="楷体_GB2312" pitchFamily="49" charset="-122"/>
              </a:rPr>
              <a:t>例如：</a:t>
            </a:r>
            <a:r>
              <a:rPr lang="en-US" altLang="zh-CN" sz="3200" b="1" smtClean="0">
                <a:solidFill>
                  <a:srgbClr val="FF3300"/>
                </a:solidFill>
                <a:latin typeface="Consolas" panose="020B0609020204030204" pitchFamily="49" charset="0"/>
                <a:ea typeface="楷体_GB2312" pitchFamily="49" charset="-122"/>
              </a:rPr>
              <a:t>Martian</a:t>
            </a:r>
            <a:r>
              <a:rPr lang="en-US" altLang="zh-CN" sz="3200" b="1" smtClean="0">
                <a:solidFill>
                  <a:srgbClr val="2C8C3C"/>
                </a:solidFill>
                <a:latin typeface="Consolas" panose="020B0609020204030204" pitchFamily="49" charset="0"/>
                <a:ea typeface="楷体_GB2312" pitchFamily="49" charset="-122"/>
              </a:rPr>
              <a:t>::</a:t>
            </a:r>
            <a:r>
              <a:rPr lang="en-US" altLang="zh-CN" sz="3200" b="1" smtClean="0">
                <a:latin typeface="Consolas" panose="020B0609020204030204" pitchFamily="49" charset="0"/>
                <a:ea typeface="楷体_GB2312" pitchFamily="49" charset="-122"/>
              </a:rPr>
              <a:t>martianCount</a:t>
            </a:r>
          </a:p>
          <a:p>
            <a:pPr lvl="1" eaLnBrk="1" hangingPunct="1">
              <a:lnSpc>
                <a:spcPct val="120000"/>
              </a:lnSpc>
            </a:pPr>
            <a:r>
              <a:rPr lang="zh-CN" altLang="en-US" sz="3100" b="1" smtClean="0">
                <a:latin typeface="Consolas" panose="020B0609020204030204" pitchFamily="49" charset="0"/>
                <a:ea typeface="楷体_GB2312" pitchFamily="49" charset="-122"/>
              </a:rPr>
              <a:t>也可以通过该类的对象进行访问</a:t>
            </a:r>
          </a:p>
          <a:p>
            <a:pPr lvl="3" eaLnBrk="1" hangingPunct="1">
              <a:lnSpc>
                <a:spcPct val="120000"/>
              </a:lnSpc>
            </a:pPr>
            <a:r>
              <a:rPr lang="zh-CN" altLang="en-US" sz="3200" b="1" smtClean="0">
                <a:latin typeface="Consolas" panose="020B0609020204030204" pitchFamily="49" charset="0"/>
                <a:ea typeface="楷体_GB2312" pitchFamily="49" charset="-122"/>
              </a:rPr>
              <a:t>例如：</a:t>
            </a:r>
            <a:r>
              <a:rPr lang="en-US" altLang="zh-CN" sz="3200" b="1" smtClean="0">
                <a:solidFill>
                  <a:srgbClr val="FF3300"/>
                </a:solidFill>
                <a:latin typeface="Consolas" panose="020B0609020204030204" pitchFamily="49" charset="0"/>
                <a:ea typeface="楷体_GB2312" pitchFamily="49" charset="-122"/>
              </a:rPr>
              <a:t>myMartian</a:t>
            </a:r>
            <a:r>
              <a:rPr lang="en-US" altLang="zh-CN" sz="3200" b="1" smtClean="0">
                <a:solidFill>
                  <a:srgbClr val="2C8C3C"/>
                </a:solidFill>
                <a:latin typeface="Consolas" panose="020B0609020204030204" pitchFamily="49" charset="0"/>
                <a:ea typeface="楷体_GB2312" pitchFamily="49" charset="-122"/>
              </a:rPr>
              <a:t>.</a:t>
            </a:r>
            <a:r>
              <a:rPr lang="en-US" altLang="zh-CN" sz="3200" b="1" smtClean="0">
                <a:latin typeface="Consolas" panose="020B0609020204030204" pitchFamily="49" charset="0"/>
                <a:ea typeface="楷体_GB2312" pitchFamily="49" charset="-122"/>
              </a:rPr>
              <a:t>martianCount</a:t>
            </a:r>
          </a:p>
        </p:txBody>
      </p:sp>
      <p:sp>
        <p:nvSpPr>
          <p:cNvPr id="80900" name="Rectangle 3"/>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static Class Members</a:t>
            </a:r>
          </a:p>
        </p:txBody>
      </p:sp>
    </p:spTree>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5A71164-96E5-4114-8770-7B3A737992EF}" type="slidenum">
              <a:rPr lang="en-US" altLang="zh-CN" sz="1200"/>
              <a:pPr>
                <a:spcAft>
                  <a:spcPct val="0"/>
                </a:spcAft>
                <a:buClrTx/>
                <a:buFontTx/>
                <a:buNone/>
              </a:pPr>
              <a:t>76</a:t>
            </a:fld>
            <a:endParaRPr lang="en-US" altLang="zh-CN" sz="1200"/>
          </a:p>
        </p:txBody>
      </p:sp>
      <p:sp>
        <p:nvSpPr>
          <p:cNvPr id="8192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static Class Members</a:t>
            </a:r>
          </a:p>
        </p:txBody>
      </p:sp>
      <p:sp>
        <p:nvSpPr>
          <p:cNvPr id="81924" name="Rectangle 3"/>
          <p:cNvSpPr>
            <a:spLocks noGrp="1" noChangeArrowheads="1"/>
          </p:cNvSpPr>
          <p:nvPr>
            <p:ph type="body" idx="1"/>
          </p:nvPr>
        </p:nvSpPr>
        <p:spPr>
          <a:xfrm>
            <a:off x="152400" y="1524000"/>
            <a:ext cx="8839200" cy="47244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声明一个</a:t>
            </a:r>
            <a:r>
              <a:rPr lang="zh-CN" altLang="en-US" sz="2800" b="1" smtClean="0">
                <a:solidFill>
                  <a:srgbClr val="2C8C3C"/>
                </a:solidFill>
                <a:latin typeface="Arial Narrow" panose="020B0606020202030204" pitchFamily="34" charset="0"/>
                <a:ea typeface="黑体" panose="02010609060101010101" pitchFamily="49" charset="-122"/>
              </a:rPr>
              <a:t>成员函数</a:t>
            </a:r>
            <a:r>
              <a:rPr lang="zh-CN" altLang="en-US" sz="2800" b="1" smtClean="0">
                <a:latin typeface="Arial Narrow" panose="020B0606020202030204" pitchFamily="34" charset="0"/>
                <a:ea typeface="黑体" panose="02010609060101010101" pitchFamily="49" charset="-122"/>
              </a:rPr>
              <a:t>为 </a:t>
            </a:r>
            <a:r>
              <a:rPr lang="en-US" altLang="zh-CN" sz="2800" b="1" smtClean="0">
                <a:latin typeface="Arial Narrow" panose="020B0606020202030204" pitchFamily="34" charset="0"/>
                <a:ea typeface="黑体" panose="02010609060101010101" pitchFamily="49" charset="-122"/>
              </a:rPr>
              <a:t>static</a:t>
            </a:r>
            <a:r>
              <a:rPr lang="zh-CN" altLang="en-US" sz="2800" b="1" smtClean="0">
                <a:latin typeface="Arial Narrow" panose="020B0606020202030204" pitchFamily="34" charset="0"/>
                <a:ea typeface="黑体" panose="02010609060101010101" pitchFamily="49" charset="-122"/>
              </a:rPr>
              <a:t>，下面都是正确的：</a:t>
            </a:r>
          </a:p>
          <a:p>
            <a:pPr lvl="1" eaLnBrk="1" hangingPunct="1">
              <a:lnSpc>
                <a:spcPct val="120000"/>
              </a:lnSpc>
            </a:pPr>
            <a:r>
              <a:rPr lang="zh-CN" altLang="en-US" sz="2800" b="1" smtClean="0">
                <a:latin typeface="Consolas" panose="020B0609020204030204" pitchFamily="49" charset="0"/>
                <a:ea typeface="楷体_GB2312" pitchFamily="49" charset="-122"/>
              </a:rPr>
              <a:t>如果它不访问类的 </a:t>
            </a:r>
            <a:r>
              <a:rPr lang="en-US" altLang="zh-CN" sz="2800" b="1" smtClean="0">
                <a:latin typeface="Consolas" panose="020B0609020204030204" pitchFamily="49" charset="0"/>
                <a:ea typeface="楷体_GB2312" pitchFamily="49" charset="-122"/>
              </a:rPr>
              <a:t>non-static </a:t>
            </a:r>
            <a:r>
              <a:rPr lang="zh-CN" altLang="en-US" sz="2800" b="1" smtClean="0">
                <a:latin typeface="Consolas" panose="020B0609020204030204" pitchFamily="49" charset="0"/>
                <a:ea typeface="楷体_GB2312" pitchFamily="49" charset="-122"/>
              </a:rPr>
              <a:t>数据成员或 </a:t>
            </a:r>
            <a:r>
              <a:rPr lang="en-US" altLang="zh-CN" sz="2800" b="1" smtClean="0">
                <a:latin typeface="Consolas" panose="020B0609020204030204" pitchFamily="49" charset="0"/>
                <a:ea typeface="楷体_GB2312" pitchFamily="49" charset="-122"/>
              </a:rPr>
              <a:t>non-static </a:t>
            </a:r>
            <a:r>
              <a:rPr lang="zh-CN" altLang="en-US" sz="2800" b="1" smtClean="0">
                <a:latin typeface="Consolas" panose="020B0609020204030204" pitchFamily="49" charset="0"/>
                <a:ea typeface="楷体_GB2312" pitchFamily="49" charset="-122"/>
              </a:rPr>
              <a:t>成员函数</a:t>
            </a:r>
          </a:p>
          <a:p>
            <a:pPr lvl="1" eaLnBrk="1" hangingPunct="1">
              <a:lnSpc>
                <a:spcPct val="120000"/>
              </a:lnSpc>
            </a:pPr>
            <a:r>
              <a:rPr lang="zh-CN" altLang="en-US" sz="2800" b="1" smtClean="0">
                <a:latin typeface="Consolas" panose="020B0609020204030204" pitchFamily="49" charset="0"/>
                <a:ea typeface="楷体_GB2312" pitchFamily="49" charset="-122"/>
              </a:rPr>
              <a:t>一个 </a:t>
            </a: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成员函数没有 </a:t>
            </a:r>
            <a:r>
              <a:rPr lang="en-US" altLang="zh-CN" sz="2800" b="1" smtClean="0">
                <a:solidFill>
                  <a:srgbClr val="FF3300"/>
                </a:solidFill>
                <a:latin typeface="Consolas" panose="020B0609020204030204" pitchFamily="49" charset="0"/>
                <a:ea typeface="楷体_GB2312" pitchFamily="49" charset="-122"/>
              </a:rPr>
              <a:t>this</a:t>
            </a:r>
            <a:r>
              <a:rPr lang="en-US" altLang="zh-CN" sz="2800" b="1" smtClean="0">
                <a:latin typeface="Consolas" panose="020B0609020204030204" pitchFamily="49" charset="0"/>
                <a:ea typeface="楷体_GB2312" pitchFamily="49" charset="-122"/>
              </a:rPr>
              <a:t> </a:t>
            </a:r>
            <a:r>
              <a:rPr lang="zh-CN" altLang="en-US" sz="2800" b="1" smtClean="0">
                <a:latin typeface="Consolas" panose="020B0609020204030204" pitchFamily="49" charset="0"/>
                <a:ea typeface="楷体_GB2312" pitchFamily="49" charset="-122"/>
              </a:rPr>
              <a:t>指针</a:t>
            </a:r>
          </a:p>
          <a:p>
            <a:pPr lvl="1" eaLnBrk="1" hangingPunct="1">
              <a:lnSpc>
                <a:spcPct val="120000"/>
              </a:lnSpc>
            </a:pP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数据成员和 </a:t>
            </a: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成员函数独立于类的任何对象存在</a:t>
            </a:r>
          </a:p>
          <a:p>
            <a:pPr lvl="1" eaLnBrk="1" hangingPunct="1">
              <a:lnSpc>
                <a:spcPct val="120000"/>
              </a:lnSpc>
            </a:pPr>
            <a:r>
              <a:rPr lang="zh-CN" altLang="en-US" sz="2800" b="1" smtClean="0">
                <a:latin typeface="Consolas" panose="020B0609020204030204" pitchFamily="49" charset="0"/>
                <a:ea typeface="楷体_GB2312" pitchFamily="49" charset="-122"/>
              </a:rPr>
              <a:t>当一个 </a:t>
            </a:r>
            <a:r>
              <a:rPr lang="en-US" altLang="zh-CN" sz="2800" b="1" smtClean="0">
                <a:latin typeface="Consolas" panose="020B0609020204030204" pitchFamily="49" charset="0"/>
                <a:ea typeface="楷体_GB2312" pitchFamily="49" charset="-122"/>
              </a:rPr>
              <a:t>static </a:t>
            </a:r>
            <a:r>
              <a:rPr lang="zh-CN" altLang="en-US" sz="2800" b="1" smtClean="0">
                <a:latin typeface="Consolas" panose="020B0609020204030204" pitchFamily="49" charset="0"/>
                <a:ea typeface="楷体_GB2312" pitchFamily="49" charset="-122"/>
              </a:rPr>
              <a:t>成员函数被调用时，内存中可能没有任何对象</a:t>
            </a:r>
          </a:p>
        </p:txBody>
      </p:sp>
    </p:spTree>
  </p:cSld>
  <p:clrMapOvr>
    <a:masterClrMapping/>
  </p:clrMapOvr>
  <p:transition spd="slow">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E4B6E2F-DF24-499A-BFC0-0EB4A7EA0998}" type="slidenum">
              <a:rPr lang="en-US" altLang="zh-CN" sz="1200"/>
              <a:pPr>
                <a:spcAft>
                  <a:spcPct val="0"/>
                </a:spcAft>
                <a:buClrTx/>
                <a:buFontTx/>
                <a:buNone/>
              </a:pPr>
              <a:t>77</a:t>
            </a:fld>
            <a:endParaRPr lang="en-US" altLang="zh-CN" sz="1200"/>
          </a:p>
        </p:txBody>
      </p:sp>
      <p:graphicFrame>
        <p:nvGraphicFramePr>
          <p:cNvPr id="82947" name="Object 4"/>
          <p:cNvGraphicFramePr>
            <a:graphicFrameLocks noChangeAspect="1"/>
          </p:cNvGraphicFramePr>
          <p:nvPr/>
        </p:nvGraphicFramePr>
        <p:xfrm>
          <a:off x="0" y="0"/>
          <a:ext cx="7037388" cy="5637213"/>
        </p:xfrm>
        <a:graphic>
          <a:graphicData uri="http://schemas.openxmlformats.org/presentationml/2006/ole">
            <mc:AlternateContent xmlns:mc="http://schemas.openxmlformats.org/markup-compatibility/2006">
              <mc:Choice xmlns:v="urn:schemas-microsoft-com:vml" Requires="v">
                <p:oleObj spid="_x0000_s82953" name="Document" r:id="rId3" imgW="7074123" imgH="5655361" progId="Word.Document.8">
                  <p:embed/>
                </p:oleObj>
              </mc:Choice>
              <mc:Fallback>
                <p:oleObj name="Document" r:id="rId3" imgW="7074123" imgH="565536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63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4837" name="Line 5"/>
          <p:cNvSpPr>
            <a:spLocks noChangeShapeType="1"/>
          </p:cNvSpPr>
          <p:nvPr/>
        </p:nvSpPr>
        <p:spPr bwMode="auto">
          <a:xfrm flipH="1" flipV="1">
            <a:off x="2344738" y="3390900"/>
            <a:ext cx="92075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4838" name="Text Box 6"/>
          <p:cNvSpPr txBox="1">
            <a:spLocks noChangeArrowheads="1"/>
          </p:cNvSpPr>
          <p:nvPr/>
        </p:nvSpPr>
        <p:spPr bwMode="auto">
          <a:xfrm>
            <a:off x="3265488" y="3813175"/>
            <a:ext cx="4376737"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b="1">
                <a:latin typeface="Times New Roman" panose="02020603050405020304" pitchFamily="18" charset="0"/>
                <a:ea typeface="楷体_GB2312" pitchFamily="49" charset="-122"/>
                <a:cs typeface="Times New Roman" panose="02020603050405020304" pitchFamily="18" charset="0"/>
              </a:rPr>
              <a:t>静态的成员函数只能访问静态的数据成员</a:t>
            </a:r>
          </a:p>
        </p:txBody>
      </p:sp>
      <p:sp>
        <p:nvSpPr>
          <p:cNvPr id="504839" name="Line 7"/>
          <p:cNvSpPr>
            <a:spLocks noChangeShapeType="1"/>
          </p:cNvSpPr>
          <p:nvPr/>
        </p:nvSpPr>
        <p:spPr bwMode="auto">
          <a:xfrm flipH="1" flipV="1">
            <a:off x="2036763" y="4773613"/>
            <a:ext cx="1316037" cy="560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4840" name="Text Box 8"/>
          <p:cNvSpPr txBox="1">
            <a:spLocks noChangeArrowheads="1"/>
          </p:cNvSpPr>
          <p:nvPr/>
        </p:nvSpPr>
        <p:spPr bwMode="auto">
          <a:xfrm>
            <a:off x="3352800" y="5118100"/>
            <a:ext cx="41910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b="1">
                <a:latin typeface="Courier New" panose="02070309020205020404" pitchFamily="49" charset="0"/>
                <a:ea typeface="楷体_GB2312" pitchFamily="49" charset="-122"/>
                <a:cs typeface="Times New Roman" panose="02020603050405020304" pitchFamily="18" charset="0"/>
              </a:rPr>
              <a:t>静态的数据成员为所有对象所调用</a:t>
            </a:r>
            <a:endParaRPr lang="zh-CN" altLang="en-US" sz="160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7"/>
                                        </p:tgtEl>
                                        <p:attrNameLst>
                                          <p:attrName>style.visibility</p:attrName>
                                        </p:attrNameLst>
                                      </p:cBhvr>
                                      <p:to>
                                        <p:strVal val="visible"/>
                                      </p:to>
                                    </p:set>
                                  </p:childTnLst>
                                  <p:subTnLst>
                                    <p:set>
                                      <p:cBhvr override="childStyle">
                                        <p:cTn dur="1" fill="hold" display="0" masterRel="nextClick" afterEffect="1"/>
                                        <p:tgtEl>
                                          <p:spTgt spid="50483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4838"/>
                                        </p:tgtEl>
                                        <p:attrNameLst>
                                          <p:attrName>style.visibility</p:attrName>
                                        </p:attrNameLst>
                                      </p:cBhvr>
                                      <p:to>
                                        <p:strVal val="visible"/>
                                      </p:to>
                                    </p:set>
                                  </p:childTnLst>
                                  <p:subTnLst>
                                    <p:set>
                                      <p:cBhvr override="childStyle">
                                        <p:cTn dur="1" fill="hold" display="0" masterRel="nextClick" afterEffect="1"/>
                                        <p:tgtEl>
                                          <p:spTgt spid="50483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4839"/>
                                        </p:tgtEl>
                                        <p:attrNameLst>
                                          <p:attrName>style.visibility</p:attrName>
                                        </p:attrNameLst>
                                      </p:cBhvr>
                                      <p:to>
                                        <p:strVal val="visible"/>
                                      </p:to>
                                    </p:set>
                                  </p:childTnLst>
                                  <p:subTnLst>
                                    <p:set>
                                      <p:cBhvr override="childStyle">
                                        <p:cTn dur="1" fill="hold" display="0" masterRel="nextClick" afterEffect="1"/>
                                        <p:tgtEl>
                                          <p:spTgt spid="50483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4840"/>
                                        </p:tgtEl>
                                        <p:attrNameLst>
                                          <p:attrName>style.visibility</p:attrName>
                                        </p:attrNameLst>
                                      </p:cBhvr>
                                      <p:to>
                                        <p:strVal val="visible"/>
                                      </p:to>
                                    </p:set>
                                  </p:childTnLst>
                                  <p:subTnLst>
                                    <p:set>
                                      <p:cBhvr override="childStyle">
                                        <p:cTn dur="1" fill="hold" display="0" masterRel="nextClick" afterEffect="1"/>
                                        <p:tgtEl>
                                          <p:spTgt spid="5048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7" grpId="0" animBg="1"/>
      <p:bldP spid="504838" grpId="0" animBg="1"/>
      <p:bldP spid="504839" grpId="0" animBg="1"/>
      <p:bldP spid="50484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5CDDDEA-BB80-4BFD-B4E4-E67FDF8A72D6}" type="slidenum">
              <a:rPr lang="en-US" altLang="zh-CN" sz="1200"/>
              <a:pPr>
                <a:spcAft>
                  <a:spcPct val="0"/>
                </a:spcAft>
                <a:buClrTx/>
                <a:buFontTx/>
                <a:buNone/>
              </a:pPr>
              <a:t>78</a:t>
            </a:fld>
            <a:endParaRPr lang="en-US" altLang="zh-CN" sz="1200"/>
          </a:p>
        </p:txBody>
      </p:sp>
      <p:graphicFrame>
        <p:nvGraphicFramePr>
          <p:cNvPr id="83971" name="Object 4"/>
          <p:cNvGraphicFramePr>
            <a:graphicFrameLocks noChangeAspect="1"/>
          </p:cNvGraphicFramePr>
          <p:nvPr/>
        </p:nvGraphicFramePr>
        <p:xfrm>
          <a:off x="0" y="0"/>
          <a:ext cx="7037388" cy="4954588"/>
        </p:xfrm>
        <a:graphic>
          <a:graphicData uri="http://schemas.openxmlformats.org/presentationml/2006/ole">
            <mc:AlternateContent xmlns:mc="http://schemas.openxmlformats.org/markup-compatibility/2006">
              <mc:Choice xmlns:v="urn:schemas-microsoft-com:vml" Requires="v">
                <p:oleObj spid="_x0000_s83977" name="Document" r:id="rId3" imgW="7074123" imgH="4970287" progId="Word.Document.8">
                  <p:embed/>
                </p:oleObj>
              </mc:Choice>
              <mc:Fallback>
                <p:oleObj name="Document" r:id="rId3" imgW="7074123" imgH="497028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95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5861" name="Line 5"/>
          <p:cNvSpPr>
            <a:spLocks noChangeShapeType="1"/>
          </p:cNvSpPr>
          <p:nvPr/>
        </p:nvSpPr>
        <p:spPr bwMode="auto">
          <a:xfrm flipH="1" flipV="1">
            <a:off x="2344738" y="3082925"/>
            <a:ext cx="2836862" cy="41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5862" name="Text Box 6"/>
          <p:cNvSpPr txBox="1">
            <a:spLocks noChangeArrowheads="1"/>
          </p:cNvSpPr>
          <p:nvPr/>
        </p:nvSpPr>
        <p:spPr bwMode="auto">
          <a:xfrm>
            <a:off x="5181600" y="2743200"/>
            <a:ext cx="36576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a:latin typeface="楷体_GB2312" pitchFamily="49" charset="-122"/>
                <a:ea typeface="楷体_GB2312" pitchFamily="49" charset="-122"/>
                <a:cs typeface="Times New Roman" panose="02020603050405020304" pitchFamily="18" charset="0"/>
              </a:rPr>
              <a:t>该处赋值，表示在文件的范围内有效，即在该</a:t>
            </a:r>
            <a:r>
              <a:rPr lang="en-US" altLang="zh-CN" sz="1600">
                <a:latin typeface="楷体_GB2312" pitchFamily="49" charset="-122"/>
                <a:ea typeface="楷体_GB2312" pitchFamily="49" charset="-122"/>
                <a:cs typeface="Times New Roman" panose="02020603050405020304" pitchFamily="18" charset="0"/>
              </a:rPr>
              <a:t>cpp</a:t>
            </a:r>
            <a:r>
              <a:rPr lang="zh-CN" altLang="en-US" sz="1600">
                <a:latin typeface="楷体_GB2312" pitchFamily="49" charset="-122"/>
                <a:ea typeface="楷体_GB2312" pitchFamily="49" charset="-122"/>
                <a:cs typeface="Times New Roman" panose="02020603050405020304" pitchFamily="18" charset="0"/>
              </a:rPr>
              <a:t>文件范围内有效</a:t>
            </a:r>
          </a:p>
        </p:txBody>
      </p:sp>
      <p:sp>
        <p:nvSpPr>
          <p:cNvPr id="505863" name="Line 7"/>
          <p:cNvSpPr>
            <a:spLocks noChangeShapeType="1"/>
          </p:cNvSpPr>
          <p:nvPr/>
        </p:nvSpPr>
        <p:spPr bwMode="auto">
          <a:xfrm flipH="1">
            <a:off x="1730375" y="4419600"/>
            <a:ext cx="2689225" cy="46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5864" name="Text Box 8"/>
          <p:cNvSpPr txBox="1">
            <a:spLocks noChangeArrowheads="1"/>
          </p:cNvSpPr>
          <p:nvPr/>
        </p:nvSpPr>
        <p:spPr bwMode="auto">
          <a:xfrm>
            <a:off x="4419600" y="4191000"/>
            <a:ext cx="3571875"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member function can access only </a:t>
            </a: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data, because the function might be called when no objects exist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861"/>
                                        </p:tgtEl>
                                        <p:attrNameLst>
                                          <p:attrName>style.visibility</p:attrName>
                                        </p:attrNameLst>
                                      </p:cBhvr>
                                      <p:to>
                                        <p:strVal val="visible"/>
                                      </p:to>
                                    </p:set>
                                  </p:childTnLst>
                                  <p:subTnLst>
                                    <p:set>
                                      <p:cBhvr override="childStyle">
                                        <p:cTn dur="1" fill="hold" display="0" masterRel="nextClick" afterEffect="1"/>
                                        <p:tgtEl>
                                          <p:spTgt spid="50586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5862"/>
                                        </p:tgtEl>
                                        <p:attrNameLst>
                                          <p:attrName>style.visibility</p:attrName>
                                        </p:attrNameLst>
                                      </p:cBhvr>
                                      <p:to>
                                        <p:strVal val="visible"/>
                                      </p:to>
                                    </p:set>
                                  </p:childTnLst>
                                  <p:subTnLst>
                                    <p:set>
                                      <p:cBhvr override="childStyle">
                                        <p:cTn dur="1" fill="hold" display="0" masterRel="nextClick" afterEffect="1"/>
                                        <p:tgtEl>
                                          <p:spTgt spid="50586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5863"/>
                                        </p:tgtEl>
                                        <p:attrNameLst>
                                          <p:attrName>style.visibility</p:attrName>
                                        </p:attrNameLst>
                                      </p:cBhvr>
                                      <p:to>
                                        <p:strVal val="visible"/>
                                      </p:to>
                                    </p:set>
                                  </p:childTnLst>
                                  <p:subTnLst>
                                    <p:set>
                                      <p:cBhvr override="childStyle">
                                        <p:cTn dur="1" fill="hold" display="0" masterRel="nextClick" afterEffect="1"/>
                                        <p:tgtEl>
                                          <p:spTgt spid="50586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5864"/>
                                        </p:tgtEl>
                                        <p:attrNameLst>
                                          <p:attrName>style.visibility</p:attrName>
                                        </p:attrNameLst>
                                      </p:cBhvr>
                                      <p:to>
                                        <p:strVal val="visible"/>
                                      </p:to>
                                    </p:set>
                                  </p:childTnLst>
                                  <p:subTnLst>
                                    <p:set>
                                      <p:cBhvr override="childStyle">
                                        <p:cTn dur="1" fill="hold" display="0" masterRel="nextClick" afterEffect="1"/>
                                        <p:tgtEl>
                                          <p:spTgt spid="5058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1" grpId="0" animBg="1"/>
      <p:bldP spid="505862" grpId="0" animBg="1"/>
      <p:bldP spid="505863" grpId="0" animBg="1"/>
      <p:bldP spid="50586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CA39C17-68B7-40B7-9E3B-A3507F99DA31}" type="slidenum">
              <a:rPr lang="en-US" altLang="zh-CN" sz="1200"/>
              <a:pPr>
                <a:spcAft>
                  <a:spcPct val="0"/>
                </a:spcAft>
                <a:buClrTx/>
                <a:buFontTx/>
                <a:buNone/>
              </a:pPr>
              <a:t>79</a:t>
            </a:fld>
            <a:endParaRPr lang="en-US" altLang="zh-CN" sz="1200"/>
          </a:p>
        </p:txBody>
      </p:sp>
      <p:graphicFrame>
        <p:nvGraphicFramePr>
          <p:cNvPr id="84995" name="Object 4"/>
          <p:cNvGraphicFramePr>
            <a:graphicFrameLocks noChangeAspect="1"/>
          </p:cNvGraphicFramePr>
          <p:nvPr/>
        </p:nvGraphicFramePr>
        <p:xfrm>
          <a:off x="0" y="0"/>
          <a:ext cx="7021513" cy="6062663"/>
        </p:xfrm>
        <a:graphic>
          <a:graphicData uri="http://schemas.openxmlformats.org/presentationml/2006/ole">
            <mc:AlternateContent xmlns:mc="http://schemas.openxmlformats.org/markup-compatibility/2006">
              <mc:Choice xmlns:v="urn:schemas-microsoft-com:vml" Requires="v">
                <p:oleObj spid="_x0000_s85005" name="文档" r:id="rId3" imgW="7061145" imgH="6109843" progId="Word.Document.8">
                  <p:embed/>
                </p:oleObj>
              </mc:Choice>
              <mc:Fallback>
                <p:oleObj name="文档" r:id="rId3" imgW="7061145" imgH="610984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1513" cy="606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5" name="Line 5"/>
          <p:cNvSpPr>
            <a:spLocks noChangeShapeType="1"/>
          </p:cNvSpPr>
          <p:nvPr/>
        </p:nvSpPr>
        <p:spPr bwMode="auto">
          <a:xfrm flipH="1" flipV="1">
            <a:off x="4267200" y="1219200"/>
            <a:ext cx="730250" cy="268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6" name="Text Box 6"/>
          <p:cNvSpPr txBox="1">
            <a:spLocks noChangeArrowheads="1"/>
          </p:cNvSpPr>
          <p:nvPr/>
        </p:nvSpPr>
        <p:spPr bwMode="auto">
          <a:xfrm>
            <a:off x="4994275" y="1198563"/>
            <a:ext cx="3260725"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Dynamically allocating </a:t>
            </a:r>
            <a:r>
              <a:rPr lang="en-US" altLang="zh-CN" sz="1600" b="1">
                <a:latin typeface="Courier New" panose="02070309020205020404" pitchFamily="49" charset="0"/>
                <a:cs typeface="Times New Roman" panose="02020603050405020304" pitchFamily="18" charset="0"/>
              </a:rPr>
              <a:t>char</a:t>
            </a:r>
            <a:r>
              <a:rPr lang="en-US" altLang="zh-CN" sz="1600">
                <a:latin typeface="Times New Roman" panose="02020603050405020304" pitchFamily="18" charset="0"/>
                <a:cs typeface="Times New Roman" panose="02020603050405020304" pitchFamily="18" charset="0"/>
              </a:rPr>
              <a:t> arrays</a:t>
            </a:r>
          </a:p>
        </p:txBody>
      </p:sp>
      <p:sp>
        <p:nvSpPr>
          <p:cNvPr id="506887" name="Line 7"/>
          <p:cNvSpPr>
            <a:spLocks noChangeShapeType="1"/>
          </p:cNvSpPr>
          <p:nvPr/>
        </p:nvSpPr>
        <p:spPr bwMode="auto">
          <a:xfrm flipH="1">
            <a:off x="4111625" y="1508125"/>
            <a:ext cx="882650" cy="231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8" name="Line 8"/>
          <p:cNvSpPr>
            <a:spLocks noChangeShapeType="1"/>
          </p:cNvSpPr>
          <p:nvPr/>
        </p:nvSpPr>
        <p:spPr bwMode="auto">
          <a:xfrm flipH="1">
            <a:off x="1230313" y="2133600"/>
            <a:ext cx="3189287"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419600" y="1676400"/>
            <a:ext cx="4376738"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Non-</a:t>
            </a: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member function (i.e., constructor) can modify the class’s </a:t>
            </a: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data members</a:t>
            </a:r>
          </a:p>
        </p:txBody>
      </p:sp>
      <p:sp>
        <p:nvSpPr>
          <p:cNvPr id="506890" name="Line 10"/>
          <p:cNvSpPr>
            <a:spLocks noChangeShapeType="1"/>
          </p:cNvSpPr>
          <p:nvPr/>
        </p:nvSpPr>
        <p:spPr bwMode="auto">
          <a:xfrm flipH="1" flipV="1">
            <a:off x="3803650" y="4927600"/>
            <a:ext cx="922338" cy="112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4689475" y="4849813"/>
            <a:ext cx="35687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Deallocating memory reserved for arrays</a:t>
            </a:r>
          </a:p>
        </p:txBody>
      </p:sp>
      <p:sp>
        <p:nvSpPr>
          <p:cNvPr id="506892" name="Line 12"/>
          <p:cNvSpPr>
            <a:spLocks noChangeShapeType="1"/>
          </p:cNvSpPr>
          <p:nvPr/>
        </p:nvSpPr>
        <p:spPr bwMode="auto">
          <a:xfrm flipH="1">
            <a:off x="3765550" y="5041900"/>
            <a:ext cx="92075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885"/>
                                        </p:tgtEl>
                                        <p:attrNameLst>
                                          <p:attrName>style.visibility</p:attrName>
                                        </p:attrNameLst>
                                      </p:cBhvr>
                                      <p:to>
                                        <p:strVal val="visible"/>
                                      </p:to>
                                    </p:set>
                                  </p:childTnLst>
                                  <p:subTnLst>
                                    <p:set>
                                      <p:cBhvr override="childStyle">
                                        <p:cTn dur="1" fill="hold" display="0" masterRel="nextClick" afterEffect="1"/>
                                        <p:tgtEl>
                                          <p:spTgt spid="50688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6886"/>
                                        </p:tgtEl>
                                        <p:attrNameLst>
                                          <p:attrName>style.visibility</p:attrName>
                                        </p:attrNameLst>
                                      </p:cBhvr>
                                      <p:to>
                                        <p:strVal val="visible"/>
                                      </p:to>
                                    </p:set>
                                  </p:childTnLst>
                                  <p:subTnLst>
                                    <p:set>
                                      <p:cBhvr override="childStyle">
                                        <p:cTn dur="1" fill="hold" display="0" masterRel="nextClick" afterEffect="1"/>
                                        <p:tgtEl>
                                          <p:spTgt spid="50688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06887"/>
                                        </p:tgtEl>
                                        <p:attrNameLst>
                                          <p:attrName>style.visibility</p:attrName>
                                        </p:attrNameLst>
                                      </p:cBhvr>
                                      <p:to>
                                        <p:strVal val="visible"/>
                                      </p:to>
                                    </p:set>
                                  </p:childTnLst>
                                  <p:subTnLst>
                                    <p:set>
                                      <p:cBhvr override="childStyle">
                                        <p:cTn dur="1" fill="hold" display="0" masterRel="nextClick" afterEffect="1"/>
                                        <p:tgtEl>
                                          <p:spTgt spid="50688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6888"/>
                                        </p:tgtEl>
                                        <p:attrNameLst>
                                          <p:attrName>style.visibility</p:attrName>
                                        </p:attrNameLst>
                                      </p:cBhvr>
                                      <p:to>
                                        <p:strVal val="visible"/>
                                      </p:to>
                                    </p:set>
                                  </p:childTnLst>
                                  <p:subTnLst>
                                    <p:set>
                                      <p:cBhvr override="childStyle">
                                        <p:cTn dur="1" fill="hold" display="0" masterRel="nextClick" afterEffect="1"/>
                                        <p:tgtEl>
                                          <p:spTgt spid="50688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06889"/>
                                        </p:tgtEl>
                                        <p:attrNameLst>
                                          <p:attrName>style.visibility</p:attrName>
                                        </p:attrNameLst>
                                      </p:cBhvr>
                                      <p:to>
                                        <p:strVal val="visible"/>
                                      </p:to>
                                    </p:set>
                                  </p:childTnLst>
                                  <p:subTnLst>
                                    <p:set>
                                      <p:cBhvr override="childStyle">
                                        <p:cTn dur="1" fill="hold" display="0" masterRel="nextClick" afterEffect="1"/>
                                        <p:tgtEl>
                                          <p:spTgt spid="50688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6890"/>
                                        </p:tgtEl>
                                        <p:attrNameLst>
                                          <p:attrName>style.visibility</p:attrName>
                                        </p:attrNameLst>
                                      </p:cBhvr>
                                      <p:to>
                                        <p:strVal val="visible"/>
                                      </p:to>
                                    </p:set>
                                  </p:childTnLst>
                                  <p:subTnLst>
                                    <p:set>
                                      <p:cBhvr override="childStyle">
                                        <p:cTn dur="1" fill="hold" display="0" masterRel="nextClick" afterEffect="1"/>
                                        <p:tgtEl>
                                          <p:spTgt spid="506890"/>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06891"/>
                                        </p:tgtEl>
                                        <p:attrNameLst>
                                          <p:attrName>style.visibility</p:attrName>
                                        </p:attrNameLst>
                                      </p:cBhvr>
                                      <p:to>
                                        <p:strVal val="visible"/>
                                      </p:to>
                                    </p:set>
                                  </p:childTnLst>
                                  <p:subTnLst>
                                    <p:set>
                                      <p:cBhvr override="childStyle">
                                        <p:cTn dur="1" fill="hold" display="0" masterRel="nextClick" afterEffect="1"/>
                                        <p:tgtEl>
                                          <p:spTgt spid="506891"/>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506892"/>
                                        </p:tgtEl>
                                        <p:attrNameLst>
                                          <p:attrName>style.visibility</p:attrName>
                                        </p:attrNameLst>
                                      </p:cBhvr>
                                      <p:to>
                                        <p:strVal val="visible"/>
                                      </p:to>
                                    </p:set>
                                  </p:childTnLst>
                                  <p:subTnLst>
                                    <p:set>
                                      <p:cBhvr override="childStyle">
                                        <p:cTn dur="1" fill="hold" display="0" masterRel="nextClick" afterEffect="1"/>
                                        <p:tgtEl>
                                          <p:spTgt spid="5068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5" grpId="0" animBg="1"/>
      <p:bldP spid="506886" grpId="0" animBg="1"/>
      <p:bldP spid="506887" grpId="0" animBg="1"/>
      <p:bldP spid="506888" grpId="0" animBg="1"/>
      <p:bldP spid="506889" grpId="0" animBg="1"/>
      <p:bldP spid="506890" grpId="0" animBg="1"/>
      <p:bldP spid="506891" grpId="0" animBg="1"/>
      <p:bldP spid="5068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7FF96D9-4701-4547-8589-35B2ECD0A10A}" type="slidenum">
              <a:rPr lang="en-US" altLang="zh-CN" sz="1200"/>
              <a:pPr>
                <a:spcAft>
                  <a:spcPct val="0"/>
                </a:spcAft>
                <a:buClrTx/>
                <a:buFontTx/>
                <a:buNone/>
              </a:pPr>
              <a:t>8</a:t>
            </a:fld>
            <a:endParaRPr lang="en-US" altLang="zh-CN" sz="1200"/>
          </a:p>
        </p:txBody>
      </p:sp>
      <p:sp>
        <p:nvSpPr>
          <p:cNvPr id="122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const Objects and const Member Functions</a:t>
            </a:r>
          </a:p>
        </p:txBody>
      </p:sp>
      <p:sp>
        <p:nvSpPr>
          <p:cNvPr id="12292" name="Rectangle 3"/>
          <p:cNvSpPr>
            <a:spLocks noRot="1" noChangeArrowheads="1"/>
          </p:cNvSpPr>
          <p:nvPr/>
        </p:nvSpPr>
        <p:spPr bwMode="auto">
          <a:xfrm>
            <a:off x="990600" y="1981200"/>
            <a:ext cx="7772400" cy="2819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可以对 </a:t>
            </a:r>
            <a:r>
              <a:rPr lang="en-US" altLang="zh-CN" sz="2800" b="1">
                <a:solidFill>
                  <a:srgbClr val="051AB3"/>
                </a:solidFill>
                <a:latin typeface="Arial Narrow" panose="020B0606020202030204" pitchFamily="34" charset="0"/>
                <a:ea typeface="黑体" panose="02010609060101010101" pitchFamily="49" charset="-122"/>
              </a:rPr>
              <a:t>const </a:t>
            </a:r>
            <a:r>
              <a:rPr lang="zh-CN" altLang="en-US" sz="2800" b="1">
                <a:solidFill>
                  <a:srgbClr val="051AB3"/>
                </a:solidFill>
                <a:latin typeface="Arial Narrow" panose="020B0606020202030204" pitchFamily="34" charset="0"/>
                <a:ea typeface="黑体" panose="02010609060101010101" pitchFamily="49" charset="-122"/>
              </a:rPr>
              <a:t>成员函数进行非 </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版本的重载。编译器将根据调用函数的对象性质选择相应的重载函数来使用。如果对象是 </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的，则编译器使用 </a:t>
            </a:r>
            <a:r>
              <a:rPr lang="en-US" altLang="zh-CN" sz="2800" b="1">
                <a:solidFill>
                  <a:srgbClr val="051AB3"/>
                </a:solidFill>
                <a:latin typeface="Arial Narrow" panose="020B0606020202030204" pitchFamily="34" charset="0"/>
                <a:ea typeface="黑体" panose="02010609060101010101" pitchFamily="49" charset="-122"/>
              </a:rPr>
              <a:t>const </a:t>
            </a:r>
            <a:r>
              <a:rPr lang="zh-CN" altLang="en-US" sz="2800" b="1">
                <a:solidFill>
                  <a:srgbClr val="051AB3"/>
                </a:solidFill>
                <a:latin typeface="Arial Narrow" panose="020B0606020202030204" pitchFamily="34" charset="0"/>
                <a:ea typeface="黑体" panose="02010609060101010101" pitchFamily="49" charset="-122"/>
              </a:rPr>
              <a:t>版本的重载函数；如果对象是非</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的，则编译器使用非</a:t>
            </a:r>
            <a:r>
              <a:rPr lang="en-US" altLang="zh-CN" sz="2800" b="1">
                <a:solidFill>
                  <a:srgbClr val="051AB3"/>
                </a:solidFill>
                <a:latin typeface="Arial Narrow" panose="020B0606020202030204" pitchFamily="34" charset="0"/>
                <a:ea typeface="黑体" panose="02010609060101010101" pitchFamily="49" charset="-122"/>
              </a:rPr>
              <a:t>const</a:t>
            </a:r>
            <a:r>
              <a:rPr lang="zh-CN" altLang="en-US" sz="2800" b="1">
                <a:solidFill>
                  <a:srgbClr val="051AB3"/>
                </a:solidFill>
                <a:latin typeface="Arial Narrow" panose="020B0606020202030204" pitchFamily="34" charset="0"/>
                <a:ea typeface="黑体" panose="02010609060101010101" pitchFamily="49" charset="-122"/>
              </a:rPr>
              <a:t>版本的重载函数。</a:t>
            </a:r>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054225"/>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9389B51-8684-4472-9487-D11B5EEE55E6}" type="slidenum">
              <a:rPr lang="en-US" altLang="zh-CN" sz="1200"/>
              <a:pPr>
                <a:spcAft>
                  <a:spcPct val="0"/>
                </a:spcAft>
                <a:buClrTx/>
                <a:buFontTx/>
                <a:buNone/>
              </a:pPr>
              <a:t>80</a:t>
            </a:fld>
            <a:endParaRPr lang="en-US" altLang="zh-CN" sz="1200"/>
          </a:p>
        </p:txBody>
      </p:sp>
      <p:graphicFrame>
        <p:nvGraphicFramePr>
          <p:cNvPr id="86019" name="Object 4"/>
          <p:cNvGraphicFramePr>
            <a:graphicFrameLocks noChangeAspect="1"/>
          </p:cNvGraphicFramePr>
          <p:nvPr/>
        </p:nvGraphicFramePr>
        <p:xfrm>
          <a:off x="0" y="0"/>
          <a:ext cx="7021513" cy="4267200"/>
        </p:xfrm>
        <a:graphic>
          <a:graphicData uri="http://schemas.openxmlformats.org/presentationml/2006/ole">
            <mc:AlternateContent xmlns:mc="http://schemas.openxmlformats.org/markup-compatibility/2006">
              <mc:Choice xmlns:v="urn:schemas-microsoft-com:vml" Requires="v">
                <p:oleObj spid="_x0000_s86023" name="文档" r:id="rId3" imgW="7061145" imgH="4302056" progId="Word.Document.8">
                  <p:embed/>
                </p:oleObj>
              </mc:Choice>
              <mc:Fallback>
                <p:oleObj name="文档" r:id="rId3" imgW="7061145" imgH="430205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1513"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09" name="Line 5"/>
          <p:cNvSpPr>
            <a:spLocks noChangeShapeType="1"/>
          </p:cNvSpPr>
          <p:nvPr/>
        </p:nvSpPr>
        <p:spPr bwMode="auto">
          <a:xfrm flipH="1">
            <a:off x="609600" y="1965325"/>
            <a:ext cx="4498975"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7910" name="Text Box 6"/>
          <p:cNvSpPr txBox="1">
            <a:spLocks noChangeArrowheads="1"/>
          </p:cNvSpPr>
          <p:nvPr/>
        </p:nvSpPr>
        <p:spPr bwMode="auto">
          <a:xfrm>
            <a:off x="5105400" y="1676400"/>
            <a:ext cx="326072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返回类型前加</a:t>
            </a:r>
            <a:r>
              <a:rPr lang="en-US" altLang="zh-CN" sz="1600">
                <a:latin typeface="Times New Roman" panose="02020603050405020304" pitchFamily="18" charset="0"/>
                <a:cs typeface="Times New Roman" panose="02020603050405020304" pitchFamily="18" charset="0"/>
              </a:rPr>
              <a:t>const</a:t>
            </a:r>
            <a:r>
              <a:rPr lang="zh-CN" altLang="en-US" sz="1600">
                <a:latin typeface="Times New Roman" panose="02020603050405020304" pitchFamily="18" charset="0"/>
                <a:cs typeface="Times New Roman" panose="02020603050405020304" pitchFamily="18" charset="0"/>
              </a:rPr>
              <a:t>表示该函数不能用于修改 </a:t>
            </a:r>
            <a:r>
              <a:rPr lang="en-US" altLang="zh-CN" sz="1600">
                <a:latin typeface="Times New Roman" panose="02020603050405020304" pitchFamily="18" charset="0"/>
                <a:cs typeface="Times New Roman" panose="02020603050405020304" pitchFamily="18" charset="0"/>
              </a:rPr>
              <a:t>private </a:t>
            </a:r>
            <a:r>
              <a:rPr lang="zh-CN" altLang="en-US" sz="1600">
                <a:latin typeface="Times New Roman" panose="02020603050405020304" pitchFamily="18" charset="0"/>
                <a:cs typeface="Times New Roman" panose="02020603050405020304" pitchFamily="18" charset="0"/>
              </a:rPr>
              <a:t>类型的变量</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09"/>
                                        </p:tgtEl>
                                        <p:attrNameLst>
                                          <p:attrName>style.visibility</p:attrName>
                                        </p:attrNameLst>
                                      </p:cBhvr>
                                      <p:to>
                                        <p:strVal val="visible"/>
                                      </p:to>
                                    </p:set>
                                  </p:childTnLst>
                                  <p:subTnLst>
                                    <p:set>
                                      <p:cBhvr override="childStyle">
                                        <p:cTn dur="1" fill="hold" display="0" masterRel="nextClick" afterEffect="1"/>
                                        <p:tgtEl>
                                          <p:spTgt spid="50790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7910"/>
                                        </p:tgtEl>
                                        <p:attrNameLst>
                                          <p:attrName>style.visibility</p:attrName>
                                        </p:attrNameLst>
                                      </p:cBhvr>
                                      <p:to>
                                        <p:strVal val="visible"/>
                                      </p:to>
                                    </p:set>
                                  </p:childTnLst>
                                  <p:subTnLst>
                                    <p:set>
                                      <p:cBhvr override="childStyle">
                                        <p:cTn dur="1" fill="hold" display="0" masterRel="nextClick" afterEffect="1"/>
                                        <p:tgtEl>
                                          <p:spTgt spid="5079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9" grpId="0" animBg="1"/>
      <p:bldP spid="5079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33083E4-98D2-4086-9289-841C82CCB5E4}" type="slidenum">
              <a:rPr lang="en-US" altLang="zh-CN" sz="1200"/>
              <a:pPr>
                <a:spcAft>
                  <a:spcPct val="0"/>
                </a:spcAft>
                <a:buClrTx/>
                <a:buFontTx/>
                <a:buNone/>
              </a:pPr>
              <a:t>81</a:t>
            </a:fld>
            <a:endParaRPr lang="en-US" altLang="zh-CN" sz="1200"/>
          </a:p>
        </p:txBody>
      </p:sp>
      <p:graphicFrame>
        <p:nvGraphicFramePr>
          <p:cNvPr id="87043" name="Object 4"/>
          <p:cNvGraphicFramePr>
            <a:graphicFrameLocks noChangeAspect="1"/>
          </p:cNvGraphicFramePr>
          <p:nvPr/>
        </p:nvGraphicFramePr>
        <p:xfrm>
          <a:off x="0" y="0"/>
          <a:ext cx="7037388" cy="6030913"/>
        </p:xfrm>
        <a:graphic>
          <a:graphicData uri="http://schemas.openxmlformats.org/presentationml/2006/ole">
            <mc:AlternateContent xmlns:mc="http://schemas.openxmlformats.org/markup-compatibility/2006">
              <mc:Choice xmlns:v="urn:schemas-microsoft-com:vml" Requires="v">
                <p:oleObj spid="_x0000_s87051" name="Document" r:id="rId3" imgW="7074123" imgH="6053818" progId="Word.Document.8">
                  <p:embed/>
                </p:oleObj>
              </mc:Choice>
              <mc:Fallback>
                <p:oleObj name="Document" r:id="rId3" imgW="7074123" imgH="605381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03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33" name="Line 5"/>
          <p:cNvSpPr>
            <a:spLocks noChangeShapeType="1"/>
          </p:cNvSpPr>
          <p:nvPr/>
        </p:nvSpPr>
        <p:spPr bwMode="auto">
          <a:xfrm flipH="1">
            <a:off x="2743200" y="1905000"/>
            <a:ext cx="2209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8934" name="Text Box 6"/>
          <p:cNvSpPr txBox="1">
            <a:spLocks noChangeArrowheads="1"/>
          </p:cNvSpPr>
          <p:nvPr/>
        </p:nvSpPr>
        <p:spPr bwMode="auto">
          <a:xfrm>
            <a:off x="4953000" y="1371600"/>
            <a:ext cx="4030663" cy="957263"/>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Calling </a:t>
            </a: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member function using class name and binary scope resolution operator</a:t>
            </a:r>
            <a:r>
              <a:rPr lang="zh-CN" altLang="en-US" sz="1600">
                <a:latin typeface="Times New Roman" panose="02020603050405020304" pitchFamily="18" charset="0"/>
                <a:cs typeface="Times New Roman" panose="02020603050405020304" pitchFamily="18" charset="0"/>
              </a:rPr>
              <a:t>。</a:t>
            </a:r>
          </a:p>
          <a:p>
            <a:pPr algn="ctr">
              <a:spcBef>
                <a:spcPct val="50000"/>
              </a:spcBef>
              <a:spcAft>
                <a:spcPct val="0"/>
              </a:spcAft>
              <a:buClrTx/>
              <a:buFontTx/>
              <a:buNone/>
            </a:pPr>
            <a:r>
              <a:rPr lang="zh-CN" altLang="en-US" sz="1600">
                <a:solidFill>
                  <a:srgbClr val="FF3300"/>
                </a:solidFill>
                <a:latin typeface="Times New Roman" panose="02020603050405020304" pitchFamily="18" charset="0"/>
                <a:cs typeface="Times New Roman" panose="02020603050405020304" pitchFamily="18" charset="0"/>
              </a:rPr>
              <a:t>此时还没有实例化后的对象</a:t>
            </a:r>
          </a:p>
        </p:txBody>
      </p:sp>
      <p:sp>
        <p:nvSpPr>
          <p:cNvPr id="508935" name="Line 7"/>
          <p:cNvSpPr>
            <a:spLocks noChangeShapeType="1"/>
          </p:cNvSpPr>
          <p:nvPr/>
        </p:nvSpPr>
        <p:spPr bwMode="auto">
          <a:xfrm flipH="1" flipV="1">
            <a:off x="2382838" y="3967163"/>
            <a:ext cx="1960562" cy="147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8936" name="Text Box 8"/>
          <p:cNvSpPr txBox="1">
            <a:spLocks noChangeArrowheads="1"/>
          </p:cNvSpPr>
          <p:nvPr/>
        </p:nvSpPr>
        <p:spPr bwMode="auto">
          <a:xfrm>
            <a:off x="4343400" y="3962400"/>
            <a:ext cx="399415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Dynamically creating </a:t>
            </a:r>
            <a:r>
              <a:rPr lang="en-US" altLang="zh-CN" sz="1600" b="1">
                <a:latin typeface="Courier New" panose="02070309020205020404" pitchFamily="49" charset="0"/>
                <a:cs typeface="Times New Roman" panose="02020603050405020304" pitchFamily="18" charset="0"/>
              </a:rPr>
              <a:t>Employee</a:t>
            </a:r>
            <a:r>
              <a:rPr lang="en-US" altLang="zh-CN" sz="1600">
                <a:latin typeface="Times New Roman" panose="02020603050405020304" pitchFamily="18" charset="0"/>
                <a:cs typeface="Times New Roman" panose="02020603050405020304" pitchFamily="18" charset="0"/>
              </a:rPr>
              <a:t>s with </a:t>
            </a:r>
            <a:r>
              <a:rPr lang="en-US" altLang="zh-CN" sz="1600" b="1">
                <a:latin typeface="Courier New" panose="02070309020205020404" pitchFamily="49" charset="0"/>
                <a:cs typeface="Times New Roman" panose="02020603050405020304" pitchFamily="18" charset="0"/>
              </a:rPr>
              <a:t>new</a:t>
            </a:r>
          </a:p>
        </p:txBody>
      </p:sp>
      <p:sp>
        <p:nvSpPr>
          <p:cNvPr id="508937" name="Line 9"/>
          <p:cNvSpPr>
            <a:spLocks noChangeShapeType="1"/>
          </p:cNvSpPr>
          <p:nvPr/>
        </p:nvSpPr>
        <p:spPr bwMode="auto">
          <a:xfrm flipH="1" flipV="1">
            <a:off x="1692275" y="4811713"/>
            <a:ext cx="2727325" cy="141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8938" name="Text Box 10"/>
          <p:cNvSpPr txBox="1">
            <a:spLocks noChangeArrowheads="1"/>
          </p:cNvSpPr>
          <p:nvPr/>
        </p:nvSpPr>
        <p:spPr bwMode="auto">
          <a:xfrm>
            <a:off x="4419600" y="4591050"/>
            <a:ext cx="360997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Calling a </a:t>
            </a: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member function through a pointer to an object of the class</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3"/>
                                        </p:tgtEl>
                                        <p:attrNameLst>
                                          <p:attrName>style.visibility</p:attrName>
                                        </p:attrNameLst>
                                      </p:cBhvr>
                                      <p:to>
                                        <p:strVal val="visible"/>
                                      </p:to>
                                    </p:set>
                                  </p:childTnLst>
                                  <p:subTnLst>
                                    <p:set>
                                      <p:cBhvr override="childStyle">
                                        <p:cTn dur="1" fill="hold" display="0" masterRel="nextClick" afterEffect="1"/>
                                        <p:tgtEl>
                                          <p:spTgt spid="50893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8934"/>
                                        </p:tgtEl>
                                        <p:attrNameLst>
                                          <p:attrName>style.visibility</p:attrName>
                                        </p:attrNameLst>
                                      </p:cBhvr>
                                      <p:to>
                                        <p:strVal val="visible"/>
                                      </p:to>
                                    </p:set>
                                  </p:childTnLst>
                                  <p:subTnLst>
                                    <p:set>
                                      <p:cBhvr override="childStyle">
                                        <p:cTn dur="1" fill="hold" display="0" masterRel="nextClick" afterEffect="1"/>
                                        <p:tgtEl>
                                          <p:spTgt spid="50893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8935"/>
                                        </p:tgtEl>
                                        <p:attrNameLst>
                                          <p:attrName>style.visibility</p:attrName>
                                        </p:attrNameLst>
                                      </p:cBhvr>
                                      <p:to>
                                        <p:strVal val="visible"/>
                                      </p:to>
                                    </p:set>
                                  </p:childTnLst>
                                  <p:subTnLst>
                                    <p:set>
                                      <p:cBhvr override="childStyle">
                                        <p:cTn dur="1" fill="hold" display="0" masterRel="nextClick" afterEffect="1"/>
                                        <p:tgtEl>
                                          <p:spTgt spid="50893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8936"/>
                                        </p:tgtEl>
                                        <p:attrNameLst>
                                          <p:attrName>style.visibility</p:attrName>
                                        </p:attrNameLst>
                                      </p:cBhvr>
                                      <p:to>
                                        <p:strVal val="visible"/>
                                      </p:to>
                                    </p:set>
                                  </p:childTnLst>
                                  <p:subTnLst>
                                    <p:set>
                                      <p:cBhvr override="childStyle">
                                        <p:cTn dur="1" fill="hold" display="0" masterRel="nextClick" afterEffect="1"/>
                                        <p:tgtEl>
                                          <p:spTgt spid="50893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7"/>
                                        </p:tgtEl>
                                        <p:attrNameLst>
                                          <p:attrName>style.visibility</p:attrName>
                                        </p:attrNameLst>
                                      </p:cBhvr>
                                      <p:to>
                                        <p:strVal val="visible"/>
                                      </p:to>
                                    </p:set>
                                  </p:childTnLst>
                                  <p:subTnLst>
                                    <p:set>
                                      <p:cBhvr override="childStyle">
                                        <p:cTn dur="1" fill="hold" display="0" masterRel="nextClick" afterEffect="1"/>
                                        <p:tgtEl>
                                          <p:spTgt spid="50893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08938"/>
                                        </p:tgtEl>
                                        <p:attrNameLst>
                                          <p:attrName>style.visibility</p:attrName>
                                        </p:attrNameLst>
                                      </p:cBhvr>
                                      <p:to>
                                        <p:strVal val="visible"/>
                                      </p:to>
                                    </p:set>
                                  </p:childTnLst>
                                  <p:subTnLst>
                                    <p:set>
                                      <p:cBhvr override="childStyle">
                                        <p:cTn dur="1" fill="hold" display="0" masterRel="nextClick" afterEffect="1"/>
                                        <p:tgtEl>
                                          <p:spTgt spid="5089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3" grpId="0" animBg="1"/>
      <p:bldP spid="508934" grpId="0" animBg="1"/>
      <p:bldP spid="508935" grpId="0" animBg="1"/>
      <p:bldP spid="508936" grpId="0" animBg="1"/>
      <p:bldP spid="508937" grpId="0" animBg="1"/>
      <p:bldP spid="50893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7CAE6CA-7AB7-4E5B-A8F2-C0D69B1CA268}" type="slidenum">
              <a:rPr lang="en-US" altLang="zh-CN" sz="1200"/>
              <a:pPr>
                <a:spcAft>
                  <a:spcPct val="0"/>
                </a:spcAft>
                <a:buClrTx/>
                <a:buFontTx/>
                <a:buNone/>
              </a:pPr>
              <a:t>82</a:t>
            </a:fld>
            <a:endParaRPr lang="en-US" altLang="zh-CN" sz="1200"/>
          </a:p>
        </p:txBody>
      </p:sp>
      <p:graphicFrame>
        <p:nvGraphicFramePr>
          <p:cNvPr id="88067" name="Object 4"/>
          <p:cNvGraphicFramePr>
            <a:graphicFrameLocks noChangeAspect="1"/>
          </p:cNvGraphicFramePr>
          <p:nvPr/>
        </p:nvGraphicFramePr>
        <p:xfrm>
          <a:off x="0" y="0"/>
          <a:ext cx="7037388" cy="5057775"/>
        </p:xfrm>
        <a:graphic>
          <a:graphicData uri="http://schemas.openxmlformats.org/presentationml/2006/ole">
            <mc:AlternateContent xmlns:mc="http://schemas.openxmlformats.org/markup-compatibility/2006">
              <mc:Choice xmlns:v="urn:schemas-microsoft-com:vml" Requires="v">
                <p:oleObj spid="_x0000_s88073" name="Document" r:id="rId3" imgW="7074123" imgH="5074217" progId="Word.Document.8">
                  <p:embed/>
                </p:oleObj>
              </mc:Choice>
              <mc:Fallback>
                <p:oleObj name="Document" r:id="rId3" imgW="7074123" imgH="507421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05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9957" name="Line 5"/>
          <p:cNvSpPr>
            <a:spLocks noChangeShapeType="1"/>
          </p:cNvSpPr>
          <p:nvPr/>
        </p:nvSpPr>
        <p:spPr bwMode="auto">
          <a:xfrm flipH="1">
            <a:off x="1676400" y="2286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9958" name="Text Box 6"/>
          <p:cNvSpPr txBox="1">
            <a:spLocks noChangeArrowheads="1"/>
          </p:cNvSpPr>
          <p:nvPr/>
        </p:nvSpPr>
        <p:spPr bwMode="auto">
          <a:xfrm>
            <a:off x="4572000" y="76200"/>
            <a:ext cx="3878263"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Releasing memory to which a pointer points</a:t>
            </a:r>
          </a:p>
        </p:txBody>
      </p:sp>
      <p:sp>
        <p:nvSpPr>
          <p:cNvPr id="509959" name="Line 7"/>
          <p:cNvSpPr>
            <a:spLocks noChangeShapeType="1"/>
          </p:cNvSpPr>
          <p:nvPr/>
        </p:nvSpPr>
        <p:spPr bwMode="auto">
          <a:xfrm flipH="1" flipV="1">
            <a:off x="1371600" y="1143000"/>
            <a:ext cx="3048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9960" name="Text Box 8"/>
          <p:cNvSpPr txBox="1">
            <a:spLocks noChangeArrowheads="1"/>
          </p:cNvSpPr>
          <p:nvPr/>
        </p:nvSpPr>
        <p:spPr bwMode="auto">
          <a:xfrm>
            <a:off x="4419600" y="1066800"/>
            <a:ext cx="4376738"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Disconnecting a pointer from any space in memory</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childTnLst>
                                  <p:subTnLst>
                                    <p:set>
                                      <p:cBhvr override="childStyle">
                                        <p:cTn dur="1" fill="hold" display="0" masterRel="nextClick" afterEffect="1"/>
                                        <p:tgtEl>
                                          <p:spTgt spid="5099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9958"/>
                                        </p:tgtEl>
                                        <p:attrNameLst>
                                          <p:attrName>style.visibility</p:attrName>
                                        </p:attrNameLst>
                                      </p:cBhvr>
                                      <p:to>
                                        <p:strVal val="visible"/>
                                      </p:to>
                                    </p:set>
                                  </p:childTnLst>
                                  <p:subTnLst>
                                    <p:set>
                                      <p:cBhvr override="childStyle">
                                        <p:cTn dur="1" fill="hold" display="0" masterRel="nextClick" afterEffect="1"/>
                                        <p:tgtEl>
                                          <p:spTgt spid="50995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9959"/>
                                        </p:tgtEl>
                                        <p:attrNameLst>
                                          <p:attrName>style.visibility</p:attrName>
                                        </p:attrNameLst>
                                      </p:cBhvr>
                                      <p:to>
                                        <p:strVal val="visible"/>
                                      </p:to>
                                    </p:set>
                                  </p:childTnLst>
                                  <p:subTnLst>
                                    <p:set>
                                      <p:cBhvr override="childStyle">
                                        <p:cTn dur="1" fill="hold" display="0" masterRel="nextClick" afterEffect="1"/>
                                        <p:tgtEl>
                                          <p:spTgt spid="50995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9960"/>
                                        </p:tgtEl>
                                        <p:attrNameLst>
                                          <p:attrName>style.visibility</p:attrName>
                                        </p:attrNameLst>
                                      </p:cBhvr>
                                      <p:to>
                                        <p:strVal val="visible"/>
                                      </p:to>
                                    </p:set>
                                  </p:childTnLst>
                                  <p:subTnLst>
                                    <p:set>
                                      <p:cBhvr override="childStyle">
                                        <p:cTn dur="1" fill="hold" display="0" masterRel="nextClick" afterEffect="1"/>
                                        <p:tgtEl>
                                          <p:spTgt spid="5099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animBg="1"/>
      <p:bldP spid="509958" grpId="0" animBg="1"/>
      <p:bldP spid="509959" grpId="0" animBg="1"/>
      <p:bldP spid="50996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D7C3CBB-D3D4-4E2B-8907-84210DC0BDDF}" type="slidenum">
              <a:rPr lang="en-US" altLang="zh-CN" sz="1200"/>
              <a:pPr>
                <a:spcAft>
                  <a:spcPct val="0"/>
                </a:spcAft>
                <a:buClrTx/>
                <a:buFontTx/>
                <a:buNone/>
              </a:pPr>
              <a:t>83</a:t>
            </a:fld>
            <a:endParaRPr lang="en-US" altLang="zh-CN" sz="1200"/>
          </a:p>
        </p:txBody>
      </p:sp>
      <p:sp>
        <p:nvSpPr>
          <p:cNvPr id="890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static Class Members</a:t>
            </a:r>
          </a:p>
        </p:txBody>
      </p:sp>
      <p:sp>
        <p:nvSpPr>
          <p:cNvPr id="89092" name="Rectangle 3"/>
          <p:cNvSpPr>
            <a:spLocks noRot="1" noChangeArrowheads="1"/>
          </p:cNvSpPr>
          <p:nvPr/>
        </p:nvSpPr>
        <p:spPr bwMode="auto">
          <a:xfrm>
            <a:off x="971550" y="1890713"/>
            <a:ext cx="7993063" cy="130968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即使还没有实例化任何对象，类的静态数据成员和成员函数就已经存在并可使用。</a:t>
            </a:r>
          </a:p>
        </p:txBody>
      </p:sp>
      <p:sp>
        <p:nvSpPr>
          <p:cNvPr id="89093" name="Rectangle 4"/>
          <p:cNvSpPr>
            <a:spLocks noRot="1" noChangeArrowheads="1"/>
          </p:cNvSpPr>
          <p:nvPr/>
        </p:nvSpPr>
        <p:spPr bwMode="auto">
          <a:xfrm>
            <a:off x="900113" y="3886200"/>
            <a:ext cx="7993062" cy="1676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良好编程习惯：</a:t>
            </a:r>
            <a:r>
              <a:rPr lang="zh-CN" altLang="en-US" sz="2800" b="1">
                <a:solidFill>
                  <a:srgbClr val="051AB3"/>
                </a:solidFill>
                <a:latin typeface="Arial Narrow" panose="020B0606020202030204" pitchFamily="34" charset="0"/>
                <a:ea typeface="黑体" panose="02010609060101010101" pitchFamily="49" charset="-122"/>
              </a:rPr>
              <a:t>删除动态分配的内存后，将指向该内存的指针设置为</a:t>
            </a:r>
            <a:r>
              <a:rPr lang="en-US" altLang="zh-CN" sz="2800" b="1">
                <a:solidFill>
                  <a:srgbClr val="051AB3"/>
                </a:solidFill>
                <a:latin typeface="Arial Narrow" panose="020B0606020202030204" pitchFamily="34" charset="0"/>
                <a:ea typeface="黑体" panose="02010609060101010101" pitchFamily="49" charset="-122"/>
              </a:rPr>
              <a:t>0</a:t>
            </a:r>
            <a:r>
              <a:rPr lang="zh-CN" altLang="en-US" sz="2800" b="1">
                <a:solidFill>
                  <a:srgbClr val="051AB3"/>
                </a:solidFill>
                <a:latin typeface="Arial Narrow" panose="020B0606020202030204" pitchFamily="34" charset="0"/>
                <a:ea typeface="黑体" panose="02010609060101010101" pitchFamily="49" charset="-122"/>
              </a:rPr>
              <a:t>，以切断指针与前面已分配内存的连接。</a:t>
            </a:r>
          </a:p>
        </p:txBody>
      </p:sp>
      <p:pic>
        <p:nvPicPr>
          <p:cNvPr id="8909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05000"/>
            <a:ext cx="844550" cy="844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3886200"/>
            <a:ext cx="844550" cy="8778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5E46AA2-888A-461D-86CD-2E52AC1C8334}" type="slidenum">
              <a:rPr lang="en-US" altLang="zh-CN" sz="1200"/>
              <a:pPr>
                <a:spcAft>
                  <a:spcPct val="0"/>
                </a:spcAft>
                <a:buClrTx/>
                <a:buFontTx/>
                <a:buNone/>
              </a:pPr>
              <a:t>84</a:t>
            </a:fld>
            <a:endParaRPr lang="en-US" altLang="zh-CN" sz="1200"/>
          </a:p>
        </p:txBody>
      </p:sp>
      <p:sp>
        <p:nvSpPr>
          <p:cNvPr id="90115" name="Rectangle 2"/>
          <p:cNvSpPr>
            <a:spLocks noGrp="1" noChangeArrowheads="1"/>
          </p:cNvSpPr>
          <p:nvPr>
            <p:ph type="title"/>
          </p:nvPr>
        </p:nvSpPr>
        <p:spPr/>
        <p:txBody>
          <a:bodyPr/>
          <a:lstStyle/>
          <a:p>
            <a:pPr eaLnBrk="1" hangingPunct="1"/>
            <a:r>
              <a:rPr lang="zh-CN" altLang="en-US" smtClean="0"/>
              <a:t>试问：</a:t>
            </a:r>
          </a:p>
        </p:txBody>
      </p:sp>
      <p:sp>
        <p:nvSpPr>
          <p:cNvPr id="90116" name="Rectangle 3"/>
          <p:cNvSpPr>
            <a:spLocks noGrp="1" noChangeArrowheads="1"/>
          </p:cNvSpPr>
          <p:nvPr>
            <p:ph type="body" idx="1"/>
          </p:nvPr>
        </p:nvSpPr>
        <p:spPr>
          <a:xfrm>
            <a:off x="174625" y="1447800"/>
            <a:ext cx="8588375" cy="4953000"/>
          </a:xfrm>
        </p:spPr>
        <p:txBody>
          <a:bodyPr/>
          <a:lstStyle/>
          <a:p>
            <a:pPr eaLnBrk="1" hangingPunct="1"/>
            <a:r>
              <a:rPr lang="en-US" altLang="zh-CN" b="1" smtClean="0">
                <a:ea typeface="宋体" panose="02010600030101010101" pitchFamily="2" charset="-122"/>
              </a:rPr>
              <a:t>const </a:t>
            </a:r>
            <a:r>
              <a:rPr lang="zh-CN" altLang="en-US" b="1" smtClean="0">
                <a:ea typeface="宋体" panose="02010600030101010101" pitchFamily="2" charset="-122"/>
              </a:rPr>
              <a:t>与 </a:t>
            </a:r>
            <a:r>
              <a:rPr lang="en-US" altLang="zh-CN" b="1" smtClean="0">
                <a:ea typeface="宋体" panose="02010600030101010101" pitchFamily="2" charset="-122"/>
              </a:rPr>
              <a:t>static </a:t>
            </a:r>
            <a:r>
              <a:rPr lang="zh-CN" altLang="en-US" b="1" smtClean="0">
                <a:ea typeface="宋体" panose="02010600030101010101" pitchFamily="2" charset="-122"/>
              </a:rPr>
              <a:t>有什么区别？</a:t>
            </a:r>
          </a:p>
          <a:p>
            <a:pPr lvl="1" eaLnBrk="1" hangingPunct="1"/>
            <a:r>
              <a:rPr lang="en-US" altLang="zh-CN" b="1" smtClean="0">
                <a:latin typeface="Consolas" panose="020B0609020204030204" pitchFamily="49" charset="0"/>
                <a:ea typeface="楷体_GB2312" pitchFamily="49" charset="-122"/>
              </a:rPr>
              <a:t>const </a:t>
            </a:r>
            <a:r>
              <a:rPr lang="zh-CN" altLang="en-US" b="1" smtClean="0">
                <a:latin typeface="Consolas" panose="020B0609020204030204" pitchFamily="49" charset="0"/>
                <a:ea typeface="楷体_GB2312" pitchFamily="49" charset="-122"/>
              </a:rPr>
              <a:t>定义的变量或对象不能被改变</a:t>
            </a:r>
          </a:p>
          <a:p>
            <a:pPr lvl="1" eaLnBrk="1" hangingPunct="1"/>
            <a:r>
              <a:rPr lang="en-US" altLang="zh-CN" b="1" smtClean="0">
                <a:latin typeface="Consolas" panose="020B0609020204030204" pitchFamily="49" charset="0"/>
                <a:ea typeface="楷体_GB2312" pitchFamily="49" charset="-122"/>
              </a:rPr>
              <a:t>const </a:t>
            </a:r>
            <a:r>
              <a:rPr lang="zh-CN" altLang="en-US" b="1" smtClean="0">
                <a:latin typeface="Consolas" panose="020B0609020204030204" pitchFamily="49" charset="0"/>
                <a:ea typeface="楷体_GB2312" pitchFamily="49" charset="-122"/>
              </a:rPr>
              <a:t>的作用范围与对象中的定义有关</a:t>
            </a:r>
          </a:p>
          <a:p>
            <a:pPr lvl="1" eaLnBrk="1" hangingPunct="1"/>
            <a:r>
              <a:rPr lang="en-US" altLang="zh-CN" b="1" smtClean="0">
                <a:latin typeface="Consolas" panose="020B0609020204030204" pitchFamily="49" charset="0"/>
                <a:ea typeface="楷体_GB2312" pitchFamily="49" charset="-122"/>
              </a:rPr>
              <a:t>const </a:t>
            </a:r>
            <a:r>
              <a:rPr lang="zh-CN" altLang="en-US" b="1" smtClean="0">
                <a:latin typeface="Consolas" panose="020B0609020204030204" pitchFamily="49" charset="0"/>
                <a:ea typeface="楷体_GB2312" pitchFamily="49" charset="-122"/>
              </a:rPr>
              <a:t>的</a:t>
            </a:r>
            <a:r>
              <a:rPr lang="en-US" altLang="zh-CN" b="1" smtClean="0">
                <a:latin typeface="Consolas" panose="020B0609020204030204" pitchFamily="49" charset="0"/>
                <a:ea typeface="楷体_GB2312" pitchFamily="49" charset="-122"/>
              </a:rPr>
              <a:t>public</a:t>
            </a:r>
            <a:r>
              <a:rPr lang="zh-CN" altLang="en-US" b="1" smtClean="0">
                <a:latin typeface="Consolas" panose="020B0609020204030204" pitchFamily="49" charset="0"/>
                <a:ea typeface="楷体_GB2312" pitchFamily="49" charset="-122"/>
              </a:rPr>
              <a:t>变量由构造函数初始化；</a:t>
            </a:r>
            <a:r>
              <a:rPr lang="en-US" altLang="zh-CN" b="1" smtClean="0">
                <a:latin typeface="Consolas" panose="020B0609020204030204" pitchFamily="49" charset="0"/>
                <a:ea typeface="楷体_GB2312" pitchFamily="49" charset="-122"/>
              </a:rPr>
              <a:t>private</a:t>
            </a:r>
            <a:r>
              <a:rPr lang="zh-CN" altLang="en-US" b="1" smtClean="0">
                <a:latin typeface="Consolas" panose="020B0609020204030204" pitchFamily="49" charset="0"/>
                <a:ea typeface="楷体_GB2312" pitchFamily="49" charset="-122"/>
              </a:rPr>
              <a:t>变量使用成员初始化器进行初始化</a:t>
            </a:r>
          </a:p>
          <a:p>
            <a:pPr lvl="1" eaLnBrk="1" hangingPunct="1"/>
            <a:endParaRPr lang="zh-CN" altLang="en-US" b="1" smtClean="0">
              <a:latin typeface="Consolas" panose="020B0609020204030204" pitchFamily="49" charset="0"/>
              <a:ea typeface="楷体_GB2312" pitchFamily="49" charset="-122"/>
            </a:endParaRPr>
          </a:p>
          <a:p>
            <a:pPr lvl="1" eaLnBrk="1" hangingPunct="1"/>
            <a:r>
              <a:rPr lang="en-US" altLang="zh-CN" b="1" smtClean="0">
                <a:latin typeface="Consolas" panose="020B0609020204030204" pitchFamily="49" charset="0"/>
                <a:ea typeface="楷体_GB2312" pitchFamily="49" charset="-122"/>
              </a:rPr>
              <a:t>static </a:t>
            </a:r>
            <a:r>
              <a:rPr lang="zh-CN" altLang="en-US" b="1" smtClean="0">
                <a:latin typeface="Consolas" panose="020B0609020204030204" pitchFamily="49" charset="0"/>
                <a:ea typeface="楷体_GB2312" pitchFamily="49" charset="-122"/>
              </a:rPr>
              <a:t>定义的变量在所有对象中只有一份，但可以被改变也可以被访问</a:t>
            </a:r>
          </a:p>
          <a:p>
            <a:pPr lvl="1" eaLnBrk="1" hangingPunct="1"/>
            <a:r>
              <a:rPr lang="en-US" altLang="zh-CN" b="1" smtClean="0">
                <a:latin typeface="Consolas" panose="020B0609020204030204" pitchFamily="49" charset="0"/>
                <a:ea typeface="楷体_GB2312" pitchFamily="49" charset="-122"/>
              </a:rPr>
              <a:t>static </a:t>
            </a:r>
            <a:r>
              <a:rPr lang="zh-CN" altLang="en-US" b="1" smtClean="0">
                <a:latin typeface="Consolas" panose="020B0609020204030204" pitchFamily="49" charset="0"/>
                <a:ea typeface="楷体_GB2312" pitchFamily="49" charset="-122"/>
              </a:rPr>
              <a:t>的作用范围在“类”级</a:t>
            </a:r>
          </a:p>
          <a:p>
            <a:pPr lvl="1" eaLnBrk="1" hangingPunct="1"/>
            <a:r>
              <a:rPr lang="en-US" altLang="zh-CN" b="1" smtClean="0">
                <a:latin typeface="Consolas" panose="020B0609020204030204" pitchFamily="49" charset="0"/>
                <a:ea typeface="楷体_GB2312" pitchFamily="49" charset="-122"/>
              </a:rPr>
              <a:t>static </a:t>
            </a:r>
            <a:r>
              <a:rPr lang="zh-CN" altLang="en-US" b="1" smtClean="0">
                <a:latin typeface="Consolas" panose="020B0609020204030204" pitchFamily="49" charset="0"/>
                <a:ea typeface="楷体_GB2312" pitchFamily="49" charset="-122"/>
              </a:rPr>
              <a:t>的变量可以在构造函数外被初始化。</a:t>
            </a:r>
          </a:p>
          <a:p>
            <a:pPr lvl="1" eaLnBrk="1" hangingPunct="1"/>
            <a:endParaRPr lang="en-US" altLang="zh-CN" b="1" smtClean="0">
              <a:ea typeface="宋体" panose="02010600030101010101" pitchFamily="2" charset="-122"/>
            </a:endParaRPr>
          </a:p>
        </p:txBody>
      </p:sp>
    </p:spTree>
  </p:cSld>
  <p:clrMapOvr>
    <a:masterClrMapping/>
  </p:clrMapOvr>
  <p:transition spd="slow">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B076098-C83C-44F9-AD0E-C233437B46A6}" type="slidenum">
              <a:rPr lang="en-US" altLang="zh-CN" sz="1200"/>
              <a:pPr>
                <a:spcAft>
                  <a:spcPct val="0"/>
                </a:spcAft>
                <a:buClrTx/>
                <a:buFontTx/>
                <a:buNone/>
              </a:pPr>
              <a:t>85</a:t>
            </a:fld>
            <a:endParaRPr lang="en-US" altLang="zh-CN" sz="1200"/>
          </a:p>
        </p:txBody>
      </p:sp>
      <p:sp>
        <p:nvSpPr>
          <p:cNvPr id="911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Data Abstraction and Information Hiding</a:t>
            </a:r>
          </a:p>
        </p:txBody>
      </p:sp>
      <p:sp>
        <p:nvSpPr>
          <p:cNvPr id="91140"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b="1" smtClean="0">
                <a:latin typeface="Arial Narrow" panose="020B0606020202030204" pitchFamily="34" charset="0"/>
                <a:ea typeface="黑体" panose="02010609060101010101" pitchFamily="49" charset="-122"/>
              </a:rPr>
              <a:t>数据抽象</a:t>
            </a:r>
          </a:p>
          <a:p>
            <a:pPr lvl="1" eaLnBrk="1" hangingPunct="1">
              <a:lnSpc>
                <a:spcPct val="120000"/>
              </a:lnSpc>
            </a:pPr>
            <a:r>
              <a:rPr lang="zh-CN" altLang="en-US" sz="2500" b="1" smtClean="0">
                <a:latin typeface="Arial Narrow" panose="020B0606020202030204" pitchFamily="34" charset="0"/>
                <a:ea typeface="楷体_GB2312" pitchFamily="49" charset="-122"/>
              </a:rPr>
              <a:t>客户关心类提供的功能，而不关心功能是如何实现的。就如同一般人只关心自行车提供的功能而不关心是如何实现这些功能的，比如复杂的链条传动机制等。</a:t>
            </a:r>
          </a:p>
          <a:p>
            <a:pPr lvl="2" eaLnBrk="1" hangingPunct="1">
              <a:lnSpc>
                <a:spcPct val="120000"/>
              </a:lnSpc>
            </a:pPr>
            <a:r>
              <a:rPr lang="zh-CN" altLang="en-US" sz="2400" b="1" smtClean="0">
                <a:latin typeface="Arial Narrow" panose="020B0606020202030204" pitchFamily="34" charset="0"/>
                <a:ea typeface="楷体_GB2312" pitchFamily="49" charset="-122"/>
              </a:rPr>
              <a:t>例如：堆栈类的客户无需关心堆栈的实现</a:t>
            </a:r>
          </a:p>
          <a:p>
            <a:pPr lvl="1" eaLnBrk="1" hangingPunct="1">
              <a:lnSpc>
                <a:spcPct val="120000"/>
              </a:lnSpc>
            </a:pPr>
            <a:r>
              <a:rPr lang="zh-CN" altLang="en-US" sz="2500" b="1" smtClean="0">
                <a:latin typeface="Arial Narrow" panose="020B0606020202030204" pitchFamily="34" charset="0"/>
                <a:ea typeface="楷体_GB2312" pitchFamily="49" charset="-122"/>
              </a:rPr>
              <a:t>程序员不应该编写依赖于实现细节的代码</a:t>
            </a:r>
          </a:p>
          <a:p>
            <a:pPr eaLnBrk="1" hangingPunct="1">
              <a:lnSpc>
                <a:spcPct val="120000"/>
              </a:lnSpc>
            </a:pPr>
            <a:r>
              <a:rPr lang="zh-CN" altLang="en-US" b="1" smtClean="0">
                <a:latin typeface="Arial Narrow" panose="020B0606020202030204" pitchFamily="34" charset="0"/>
                <a:ea typeface="黑体" panose="02010609060101010101" pitchFamily="49" charset="-122"/>
              </a:rPr>
              <a:t>信息隐藏</a:t>
            </a:r>
          </a:p>
          <a:p>
            <a:pPr lvl="1" eaLnBrk="1" hangingPunct="1">
              <a:lnSpc>
                <a:spcPct val="120000"/>
              </a:lnSpc>
            </a:pPr>
            <a:r>
              <a:rPr lang="zh-CN" altLang="en-US" sz="2500" b="1" smtClean="0">
                <a:latin typeface="Arial Narrow" panose="020B0606020202030204" pitchFamily="34" charset="0"/>
                <a:ea typeface="楷体_GB2312" pitchFamily="49" charset="-122"/>
              </a:rPr>
              <a:t>一个类通常对客户隐藏实现细节</a:t>
            </a:r>
          </a:p>
        </p:txBody>
      </p:sp>
    </p:spTree>
  </p:cSld>
  <p:clrMapOvr>
    <a:masterClrMapping/>
  </p:clrMapOvr>
  <p:transition spd="slow">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5B32EAB-FD61-4F7F-8C4C-CD4C72A8F125}" type="slidenum">
              <a:rPr lang="en-US" altLang="zh-CN" sz="1200"/>
              <a:pPr>
                <a:spcAft>
                  <a:spcPct val="0"/>
                </a:spcAft>
                <a:buClrTx/>
                <a:buFontTx/>
                <a:buNone/>
              </a:pPr>
              <a:t>86</a:t>
            </a:fld>
            <a:endParaRPr lang="en-US" altLang="zh-CN" sz="1200"/>
          </a:p>
        </p:txBody>
      </p:sp>
      <p:pic>
        <p:nvPicPr>
          <p:cNvPr id="92163" name="Picture 2" descr="BLACK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842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3" descr="C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84200"/>
            <a:ext cx="2895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4" descr="MON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560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5" descr="INT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56000"/>
            <a:ext cx="2971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6C67D2C-D8B7-4127-A5EA-F5316E875DB2}" type="slidenum">
              <a:rPr lang="en-US" altLang="zh-CN" sz="1200"/>
              <a:pPr>
                <a:spcAft>
                  <a:spcPct val="0"/>
                </a:spcAft>
                <a:buClrTx/>
                <a:buFontTx/>
                <a:buNone/>
              </a:pPr>
              <a:t>87</a:t>
            </a:fld>
            <a:endParaRPr lang="en-US" altLang="zh-CN" sz="1200"/>
          </a:p>
        </p:txBody>
      </p:sp>
      <p:sp>
        <p:nvSpPr>
          <p:cNvPr id="9318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Container Classes and Iterators</a:t>
            </a:r>
          </a:p>
        </p:txBody>
      </p:sp>
      <p:sp>
        <p:nvSpPr>
          <p:cNvPr id="93188" name="Rectangle 3"/>
          <p:cNvSpPr>
            <a:spLocks noGrp="1" noChangeArrowheads="1"/>
          </p:cNvSpPr>
          <p:nvPr>
            <p:ph type="body" idx="1"/>
          </p:nvPr>
        </p:nvSpPr>
        <p:spPr>
          <a:xfrm>
            <a:off x="152400" y="1493838"/>
            <a:ext cx="8839200" cy="3840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容器类（也称为集合类）</a:t>
            </a:r>
          </a:p>
          <a:p>
            <a:pPr lvl="1" eaLnBrk="1" hangingPunct="1">
              <a:lnSpc>
                <a:spcPct val="120000"/>
              </a:lnSpc>
            </a:pPr>
            <a:r>
              <a:rPr lang="zh-CN" altLang="en-US" sz="3100" b="1" smtClean="0">
                <a:latin typeface="Consolas" panose="020B0609020204030204" pitchFamily="49" charset="0"/>
                <a:ea typeface="楷体_GB2312" pitchFamily="49" charset="-122"/>
              </a:rPr>
              <a:t>为保存一组对象而设计的类</a:t>
            </a:r>
          </a:p>
          <a:p>
            <a:pPr lvl="1" eaLnBrk="1" hangingPunct="1">
              <a:lnSpc>
                <a:spcPct val="120000"/>
              </a:lnSpc>
            </a:pPr>
            <a:r>
              <a:rPr lang="zh-CN" altLang="en-US" sz="3100" b="1" smtClean="0">
                <a:latin typeface="Consolas" panose="020B0609020204030204" pitchFamily="49" charset="0"/>
                <a:ea typeface="楷体_GB2312" pitchFamily="49" charset="-122"/>
              </a:rPr>
              <a:t>通常提供诸如：插入，删除，查找，排序等服务</a:t>
            </a:r>
          </a:p>
          <a:p>
            <a:pPr lvl="1" eaLnBrk="1" hangingPunct="1">
              <a:lnSpc>
                <a:spcPct val="120000"/>
              </a:lnSpc>
            </a:pPr>
            <a:r>
              <a:rPr lang="zh-CN" altLang="en-US" sz="3100" b="1" smtClean="0">
                <a:latin typeface="Consolas" panose="020B0609020204030204" pitchFamily="49" charset="0"/>
                <a:ea typeface="华文新魏" panose="02010800040101010101" pitchFamily="2" charset="-122"/>
              </a:rPr>
              <a:t>数组，堆栈，队列，树，链表等都是容器类</a:t>
            </a:r>
          </a:p>
        </p:txBody>
      </p:sp>
    </p:spTree>
  </p:cSld>
  <p:clrMapOvr>
    <a:masterClrMapping/>
  </p:clrMapOvr>
  <p:transition spd="slow">
    <p:pull dir="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C369659-F970-4A3F-83CD-A2F28950064E}" type="slidenum">
              <a:rPr lang="en-US" altLang="zh-CN" sz="1200"/>
              <a:pPr>
                <a:spcAft>
                  <a:spcPct val="0"/>
                </a:spcAft>
                <a:buClrTx/>
                <a:buFontTx/>
                <a:buNone/>
              </a:pPr>
              <a:t>88</a:t>
            </a:fld>
            <a:endParaRPr lang="en-US" altLang="zh-CN" sz="1200"/>
          </a:p>
        </p:txBody>
      </p:sp>
      <p:sp>
        <p:nvSpPr>
          <p:cNvPr id="9421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Container Classes and Iterators</a:t>
            </a:r>
          </a:p>
        </p:txBody>
      </p:sp>
      <p:sp>
        <p:nvSpPr>
          <p:cNvPr id="94212"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smtClean="0">
                <a:latin typeface="Arial Narrow" panose="020B0606020202030204" pitchFamily="34" charset="0"/>
                <a:ea typeface="黑体" panose="02010609060101010101" pitchFamily="49" charset="-122"/>
              </a:rPr>
              <a:t>迭代器对象</a:t>
            </a:r>
            <a:r>
              <a:rPr lang="en-US" altLang="zh-CN" sz="3200" b="1" smtClean="0">
                <a:latin typeface="Arial Narrow" panose="020B0606020202030204" pitchFamily="34" charset="0"/>
                <a:ea typeface="黑体" panose="02010609060101010101" pitchFamily="49" charset="-122"/>
              </a:rPr>
              <a:t>(</a:t>
            </a:r>
            <a:r>
              <a:rPr lang="zh-CN" altLang="en-US" sz="3200" b="1" smtClean="0">
                <a:latin typeface="Arial Narrow" panose="020B0606020202030204" pitchFamily="34" charset="0"/>
                <a:ea typeface="黑体" panose="02010609060101010101" pitchFamily="49" charset="-122"/>
              </a:rPr>
              <a:t>迭代器</a:t>
            </a:r>
            <a:r>
              <a:rPr lang="en-US" altLang="zh-CN" sz="32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2800" b="1" smtClean="0">
                <a:latin typeface="楷体_GB2312" pitchFamily="49" charset="-122"/>
                <a:ea typeface="楷体_GB2312" pitchFamily="49" charset="-122"/>
              </a:rPr>
              <a:t>通常与容器类相关</a:t>
            </a:r>
          </a:p>
          <a:p>
            <a:pPr lvl="1" eaLnBrk="1" hangingPunct="1">
              <a:lnSpc>
                <a:spcPct val="120000"/>
              </a:lnSpc>
            </a:pPr>
            <a:r>
              <a:rPr lang="zh-CN" altLang="en-US" sz="2800" b="1" smtClean="0">
                <a:latin typeface="楷体_GB2312" pitchFamily="49" charset="-122"/>
                <a:ea typeface="楷体_GB2312" pitchFamily="49" charset="-122"/>
              </a:rPr>
              <a:t>遍历</a:t>
            </a:r>
            <a:r>
              <a:rPr lang="en-US" altLang="zh-CN" sz="2800" b="1" smtClean="0">
                <a:latin typeface="楷体_GB2312" pitchFamily="49" charset="-122"/>
                <a:ea typeface="楷体_GB2312" pitchFamily="49" charset="-122"/>
              </a:rPr>
              <a:t>(</a:t>
            </a:r>
            <a:r>
              <a:rPr lang="en-US" altLang="zh-CN" sz="2800" b="1" smtClean="0">
                <a:latin typeface="Arial Narrow" panose="020B0606020202030204" pitchFamily="34" charset="0"/>
                <a:ea typeface="楷体_GB2312" pitchFamily="49" charset="-122"/>
              </a:rPr>
              <a:t>“</a:t>
            </a:r>
            <a:r>
              <a:rPr lang="zh-CN" altLang="en-US" sz="2800" b="1" smtClean="0">
                <a:latin typeface="楷体_GB2312" pitchFamily="49" charset="-122"/>
                <a:ea typeface="楷体_GB2312" pitchFamily="49" charset="-122"/>
              </a:rPr>
              <a:t>穿行于</a:t>
            </a:r>
            <a:r>
              <a:rPr lang="zh-CN" altLang="en-US" sz="2800" b="1" smtClean="0">
                <a:latin typeface="Arial Narrow" panose="020B0606020202030204" pitchFamily="34" charset="0"/>
                <a:ea typeface="楷体_GB2312" pitchFamily="49" charset="-122"/>
              </a:rPr>
              <a:t>”</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集合，返回下一个元素或对下一个元素进行一些操作，替用户完成遍历的工作</a:t>
            </a:r>
          </a:p>
          <a:p>
            <a:pPr lvl="1" eaLnBrk="1" hangingPunct="1">
              <a:lnSpc>
                <a:spcPct val="120000"/>
              </a:lnSpc>
            </a:pPr>
            <a:r>
              <a:rPr lang="zh-CN" altLang="en-US" sz="2800" b="1" smtClean="0">
                <a:latin typeface="楷体_GB2312" pitchFamily="49" charset="-122"/>
                <a:ea typeface="楷体_GB2312" pitchFamily="49" charset="-122"/>
              </a:rPr>
              <a:t>一个容器类可以有几个迭代器</a:t>
            </a:r>
          </a:p>
          <a:p>
            <a:pPr lvl="1" eaLnBrk="1" hangingPunct="1">
              <a:lnSpc>
                <a:spcPct val="120000"/>
              </a:lnSpc>
            </a:pPr>
            <a:r>
              <a:rPr lang="zh-CN" altLang="en-US" sz="2800" b="1" smtClean="0">
                <a:latin typeface="楷体_GB2312" pitchFamily="49" charset="-122"/>
                <a:ea typeface="楷体_GB2312" pitchFamily="49" charset="-122"/>
              </a:rPr>
              <a:t>每个迭代器维护自身的位置信息</a:t>
            </a:r>
          </a:p>
        </p:txBody>
      </p:sp>
    </p:spTree>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BABFA27-6E95-43B4-904F-5E24181FB4A8}" type="slidenum">
              <a:rPr lang="en-US" altLang="zh-CN" sz="1200"/>
              <a:pPr>
                <a:spcAft>
                  <a:spcPct val="0"/>
                </a:spcAft>
                <a:buClrTx/>
                <a:buFontTx/>
                <a:buNone/>
              </a:pPr>
              <a:t>89</a:t>
            </a:fld>
            <a:endParaRPr lang="en-US" altLang="zh-CN" sz="1200"/>
          </a:p>
        </p:txBody>
      </p:sp>
      <p:sp>
        <p:nvSpPr>
          <p:cNvPr id="9523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Proxy Classes</a:t>
            </a:r>
            <a:r>
              <a:rPr lang="zh-CN" altLang="en-US" sz="3600" b="1">
                <a:solidFill>
                  <a:srgbClr val="051AB3"/>
                </a:solidFill>
                <a:latin typeface="Arial Narrow" panose="020B0606020202030204" pitchFamily="34" charset="0"/>
                <a:ea typeface="黑体" panose="02010609060101010101" pitchFamily="49" charset="-122"/>
              </a:rPr>
              <a:t>（代理类）</a:t>
            </a:r>
          </a:p>
        </p:txBody>
      </p:sp>
      <p:sp>
        <p:nvSpPr>
          <p:cNvPr id="95236" name="Rectangle 3"/>
          <p:cNvSpPr>
            <a:spLocks noGrp="1" noChangeArrowheads="1"/>
          </p:cNvSpPr>
          <p:nvPr>
            <p:ph type="body" idx="1"/>
          </p:nvPr>
        </p:nvSpPr>
        <p:spPr>
          <a:xfrm>
            <a:off x="152400" y="1493838"/>
            <a:ext cx="8686800" cy="4221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smtClean="0">
                <a:latin typeface="Arial Narrow" panose="020B0606020202030204" pitchFamily="34" charset="0"/>
                <a:ea typeface="黑体" panose="02010609060101010101" pitchFamily="49" charset="-122"/>
              </a:rPr>
              <a:t>软件工程两个基本原则</a:t>
            </a:r>
          </a:p>
          <a:p>
            <a:pPr lvl="1" eaLnBrk="1" hangingPunct="1">
              <a:lnSpc>
                <a:spcPct val="120000"/>
              </a:lnSpc>
            </a:pPr>
            <a:r>
              <a:rPr lang="zh-CN" altLang="en-US" sz="3200" b="1" smtClean="0">
                <a:latin typeface="Arial Narrow" panose="020B0606020202030204" pitchFamily="34" charset="0"/>
                <a:ea typeface="楷体_GB2312" pitchFamily="49" charset="-122"/>
              </a:rPr>
              <a:t>接口与实现的分离</a:t>
            </a:r>
          </a:p>
          <a:p>
            <a:pPr lvl="1" eaLnBrk="1" hangingPunct="1">
              <a:lnSpc>
                <a:spcPct val="120000"/>
              </a:lnSpc>
            </a:pPr>
            <a:r>
              <a:rPr lang="zh-CN" altLang="en-US" sz="3200" b="1" smtClean="0">
                <a:latin typeface="Arial Narrow" panose="020B0606020202030204" pitchFamily="34" charset="0"/>
                <a:ea typeface="楷体_GB2312" pitchFamily="49" charset="-122"/>
              </a:rPr>
              <a:t>隐藏实现细节</a:t>
            </a:r>
          </a:p>
          <a:p>
            <a:pPr eaLnBrk="1" hangingPunct="1">
              <a:lnSpc>
                <a:spcPct val="120000"/>
              </a:lnSpc>
            </a:pPr>
            <a:r>
              <a:rPr lang="zh-CN" altLang="en-US" sz="3200" b="1" smtClean="0">
                <a:latin typeface="Arial Narrow" panose="020B0606020202030204" pitchFamily="34" charset="0"/>
                <a:ea typeface="黑体" panose="02010609060101010101" pitchFamily="49" charset="-122"/>
              </a:rPr>
              <a:t>头文件包含了部分类的实现和提示信息</a:t>
            </a:r>
          </a:p>
          <a:p>
            <a:pPr lvl="1" eaLnBrk="1" hangingPunct="1">
              <a:lnSpc>
                <a:spcPct val="120000"/>
              </a:lnSpc>
            </a:pPr>
            <a:r>
              <a:rPr lang="zh-CN" altLang="en-US" sz="2800" b="1" smtClean="0">
                <a:latin typeface="Arial Narrow" panose="020B0606020202030204" pitchFamily="34" charset="0"/>
                <a:ea typeface="楷体_GB2312" pitchFamily="49" charset="-122"/>
              </a:rPr>
              <a:t>类的私有数据成员</a:t>
            </a:r>
            <a:r>
              <a:rPr lang="en-US" altLang="zh-CN" sz="2800" b="1" smtClean="0">
                <a:latin typeface="Arial Narrow" panose="020B0606020202030204" pitchFamily="34" charset="0"/>
                <a:ea typeface="楷体_GB2312" pitchFamily="49" charset="-122"/>
              </a:rPr>
              <a:t>(private)</a:t>
            </a:r>
            <a:r>
              <a:rPr lang="zh-CN" altLang="en-US" sz="2800" b="1" smtClean="0">
                <a:latin typeface="Arial Narrow" panose="020B0606020202030204" pitchFamily="34" charset="0"/>
                <a:ea typeface="楷体_GB2312" pitchFamily="49" charset="-122"/>
              </a:rPr>
              <a:t>出现在头文件中</a:t>
            </a:r>
          </a:p>
          <a:p>
            <a:pPr lvl="1" eaLnBrk="1" hangingPunct="1">
              <a:lnSpc>
                <a:spcPct val="120000"/>
              </a:lnSpc>
            </a:pPr>
            <a:r>
              <a:rPr lang="zh-CN" altLang="en-US" sz="2800" b="1" smtClean="0">
                <a:latin typeface="Arial Narrow" panose="020B0606020202030204" pitchFamily="34" charset="0"/>
                <a:ea typeface="楷体_GB2312" pitchFamily="49" charset="-122"/>
              </a:rPr>
              <a:t>潜在的向客户暴露了专有信息</a:t>
            </a: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6F266A3-0D60-47DD-87AD-878246204A1D}" type="slidenum">
              <a:rPr lang="en-US" altLang="zh-CN" sz="1200"/>
              <a:pPr>
                <a:spcAft>
                  <a:spcPct val="0"/>
                </a:spcAft>
                <a:buClrTx/>
                <a:buFontTx/>
                <a:buNone/>
              </a:pPr>
              <a:t>9</a:t>
            </a:fld>
            <a:endParaRPr lang="en-US" altLang="zh-CN" sz="1200"/>
          </a:p>
        </p:txBody>
      </p:sp>
      <p:graphicFrame>
        <p:nvGraphicFramePr>
          <p:cNvPr id="13315" name="Object 4"/>
          <p:cNvGraphicFramePr>
            <a:graphicFrameLocks noChangeAspect="1"/>
          </p:cNvGraphicFramePr>
          <p:nvPr/>
        </p:nvGraphicFramePr>
        <p:xfrm>
          <a:off x="0" y="0"/>
          <a:ext cx="6983413" cy="4913313"/>
        </p:xfrm>
        <a:graphic>
          <a:graphicData uri="http://schemas.openxmlformats.org/presentationml/2006/ole">
            <mc:AlternateContent xmlns:mc="http://schemas.openxmlformats.org/markup-compatibility/2006">
              <mc:Choice xmlns:v="urn:schemas-microsoft-com:vml" Requires="v">
                <p:oleObj spid="_x0000_s13319" name="文档" r:id="rId3" imgW="7100072" imgH="5006293" progId="Word.Document.8">
                  <p:embed/>
                </p:oleObj>
              </mc:Choice>
              <mc:Fallback>
                <p:oleObj name="文档" r:id="rId3" imgW="7100072" imgH="500629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83413" cy="491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45" name="Text Box 5"/>
          <p:cNvSpPr txBox="1">
            <a:spLocks noChangeArrowheads="1"/>
          </p:cNvSpPr>
          <p:nvPr/>
        </p:nvSpPr>
        <p:spPr bwMode="auto">
          <a:xfrm>
            <a:off x="4191000" y="3352800"/>
            <a:ext cx="27432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Tahoma" panose="020B0604030504040204" pitchFamily="34" charset="0"/>
                <a:ea typeface="楷体_GB2312" pitchFamily="49" charset="-122"/>
                <a:cs typeface="Times New Roman" panose="02020603050405020304" pitchFamily="18" charset="0"/>
              </a:rPr>
              <a:t>const</a:t>
            </a:r>
            <a:r>
              <a:rPr lang="en-US" altLang="zh-CN" sz="1600">
                <a:latin typeface="Tahoma" panose="020B0604030504040204" pitchFamily="34" charset="0"/>
                <a:ea typeface="楷体_GB2312" pitchFamily="49" charset="-122"/>
                <a:cs typeface="Times New Roman" panose="02020603050405020304" pitchFamily="18" charset="0"/>
              </a:rPr>
              <a:t> </a:t>
            </a:r>
            <a:r>
              <a:rPr lang="zh-CN" altLang="en-US" sz="1600">
                <a:latin typeface="Tahoma" panose="020B0604030504040204" pitchFamily="34" charset="0"/>
                <a:ea typeface="楷体_GB2312" pitchFamily="49" charset="-122"/>
                <a:cs typeface="Times New Roman" panose="02020603050405020304" pitchFamily="18" charset="0"/>
              </a:rPr>
              <a:t>表明这几个成员函数不能修改对象</a:t>
            </a:r>
          </a:p>
        </p:txBody>
      </p:sp>
      <p:sp>
        <p:nvSpPr>
          <p:cNvPr id="471046" name="Line 6"/>
          <p:cNvSpPr>
            <a:spLocks noChangeShapeType="1"/>
          </p:cNvSpPr>
          <p:nvPr/>
        </p:nvSpPr>
        <p:spPr bwMode="auto">
          <a:xfrm flipH="1">
            <a:off x="2266950" y="3546475"/>
            <a:ext cx="1924050" cy="650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45"/>
                                        </p:tgtEl>
                                        <p:attrNameLst>
                                          <p:attrName>style.visibility</p:attrName>
                                        </p:attrNameLst>
                                      </p:cBhvr>
                                      <p:to>
                                        <p:strVal val="visible"/>
                                      </p:to>
                                    </p:set>
                                  </p:childTnLst>
                                  <p:subTnLst>
                                    <p:set>
                                      <p:cBhvr override="childStyle">
                                        <p:cTn dur="1" fill="hold" display="0" masterRel="nextClick" afterEffect="1"/>
                                        <p:tgtEl>
                                          <p:spTgt spid="4710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71046"/>
                                        </p:tgtEl>
                                        <p:attrNameLst>
                                          <p:attrName>style.visibility</p:attrName>
                                        </p:attrNameLst>
                                      </p:cBhvr>
                                      <p:to>
                                        <p:strVal val="visible"/>
                                      </p:to>
                                    </p:set>
                                  </p:childTnLst>
                                  <p:subTnLst>
                                    <p:set>
                                      <p:cBhvr override="childStyle">
                                        <p:cTn dur="1" fill="hold" display="0" masterRel="nextClick" afterEffect="1"/>
                                        <p:tgtEl>
                                          <p:spTgt spid="4710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animBg="1"/>
      <p:bldP spid="47104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EF77C43-80F8-4D75-BB71-BBF56849290E}" type="slidenum">
              <a:rPr lang="en-US" altLang="zh-CN" sz="1200"/>
              <a:pPr>
                <a:spcAft>
                  <a:spcPct val="0"/>
                </a:spcAft>
                <a:buClrTx/>
                <a:buFontTx/>
                <a:buNone/>
              </a:pPr>
              <a:t>90</a:t>
            </a:fld>
            <a:endParaRPr lang="en-US" altLang="zh-CN" sz="1200"/>
          </a:p>
        </p:txBody>
      </p:sp>
      <p:sp>
        <p:nvSpPr>
          <p:cNvPr id="9625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Proxy Classes</a:t>
            </a:r>
          </a:p>
        </p:txBody>
      </p:sp>
      <p:sp>
        <p:nvSpPr>
          <p:cNvPr id="96260" name="Rectangle 3"/>
          <p:cNvSpPr>
            <a:spLocks noGrp="1" noChangeArrowheads="1"/>
          </p:cNvSpPr>
          <p:nvPr>
            <p:ph type="body" idx="1"/>
          </p:nvPr>
        </p:nvSpPr>
        <p:spPr>
          <a:xfrm>
            <a:off x="152400" y="1493838"/>
            <a:ext cx="8839200" cy="3230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代理类</a:t>
            </a:r>
            <a:r>
              <a:rPr lang="zh-CN" altLang="en-US" sz="3200" b="1" smtClean="0">
                <a:latin typeface="Arial Narrow" panose="020B0606020202030204" pitchFamily="34" charset="0"/>
                <a:ea typeface="黑体" panose="02010609060101010101" pitchFamily="49" charset="-122"/>
              </a:rPr>
              <a:t> </a:t>
            </a:r>
          </a:p>
          <a:p>
            <a:pPr lvl="1" eaLnBrk="1" hangingPunct="1">
              <a:lnSpc>
                <a:spcPct val="120000"/>
              </a:lnSpc>
            </a:pPr>
            <a:r>
              <a:rPr lang="zh-CN" altLang="en-US" sz="3100" b="1" smtClean="0">
                <a:latin typeface="Arial Narrow" panose="020B0606020202030204" pitchFamily="34" charset="0"/>
                <a:ea typeface="楷体_GB2312" pitchFamily="49" charset="-122"/>
              </a:rPr>
              <a:t>向客户隐藏包含私有数据成员在内的信息</a:t>
            </a:r>
          </a:p>
          <a:p>
            <a:pPr lvl="1" eaLnBrk="1" hangingPunct="1">
              <a:lnSpc>
                <a:spcPct val="120000"/>
              </a:lnSpc>
            </a:pPr>
            <a:r>
              <a:rPr lang="zh-CN" altLang="en-US" sz="3100" b="1" smtClean="0">
                <a:latin typeface="Arial Narrow" panose="020B0606020202030204" pitchFamily="34" charset="0"/>
                <a:ea typeface="楷体_GB2312" pitchFamily="49" charset="-122"/>
              </a:rPr>
              <a:t>客户只知道类提供的公有接口</a:t>
            </a:r>
          </a:p>
          <a:p>
            <a:pPr lvl="1" eaLnBrk="1" hangingPunct="1">
              <a:lnSpc>
                <a:spcPct val="120000"/>
              </a:lnSpc>
            </a:pPr>
            <a:r>
              <a:rPr lang="zh-CN" altLang="en-US" sz="3100" b="1" smtClean="0">
                <a:latin typeface="Arial Narrow" panose="020B0606020202030204" pitchFamily="34" charset="0"/>
                <a:ea typeface="楷体_GB2312" pitchFamily="49" charset="-122"/>
              </a:rPr>
              <a:t>使得客户在使用类的服务时无法访问到类的实现细节</a:t>
            </a:r>
          </a:p>
        </p:txBody>
      </p:sp>
    </p:spTree>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159A723-6364-441F-A2DE-79D0F42AE484}" type="slidenum">
              <a:rPr lang="en-US" altLang="zh-CN" sz="1200"/>
              <a:pPr>
                <a:spcAft>
                  <a:spcPct val="0"/>
                </a:spcAft>
                <a:buClrTx/>
                <a:buFontTx/>
                <a:buNone/>
              </a:pPr>
              <a:t>91</a:t>
            </a:fld>
            <a:endParaRPr lang="en-US" altLang="zh-CN" sz="1200"/>
          </a:p>
        </p:txBody>
      </p:sp>
      <p:graphicFrame>
        <p:nvGraphicFramePr>
          <p:cNvPr id="97283" name="Object 4"/>
          <p:cNvGraphicFramePr>
            <a:graphicFrameLocks noChangeAspect="1"/>
          </p:cNvGraphicFramePr>
          <p:nvPr/>
        </p:nvGraphicFramePr>
        <p:xfrm>
          <a:off x="0" y="0"/>
          <a:ext cx="7037388" cy="6319838"/>
        </p:xfrm>
        <a:graphic>
          <a:graphicData uri="http://schemas.openxmlformats.org/presentationml/2006/ole">
            <mc:AlternateContent xmlns:mc="http://schemas.openxmlformats.org/markup-compatibility/2006">
              <mc:Choice xmlns:v="urn:schemas-microsoft-com:vml" Requires="v">
                <p:oleObj spid="_x0000_s97289" name="Document" r:id="rId3" imgW="7074123" imgH="6340434" progId="Word.Document.8">
                  <p:embed/>
                </p:oleObj>
              </mc:Choice>
              <mc:Fallback>
                <p:oleObj name="Document" r:id="rId3" imgW="7074123" imgH="634043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319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1" name="Line 5"/>
          <p:cNvSpPr>
            <a:spLocks noChangeShapeType="1"/>
          </p:cNvSpPr>
          <p:nvPr/>
        </p:nvSpPr>
        <p:spPr bwMode="auto">
          <a:xfrm flipH="1" flipV="1">
            <a:off x="2036763" y="855663"/>
            <a:ext cx="576262" cy="346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0982" name="Text Box 6"/>
          <p:cNvSpPr txBox="1">
            <a:spLocks noChangeArrowheads="1"/>
          </p:cNvSpPr>
          <p:nvPr/>
        </p:nvSpPr>
        <p:spPr bwMode="auto">
          <a:xfrm>
            <a:off x="2613025" y="1085850"/>
            <a:ext cx="4376738"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Class definition for the class that contains the proprietary implementation we would like to hide</a:t>
            </a:r>
          </a:p>
        </p:txBody>
      </p:sp>
      <p:sp>
        <p:nvSpPr>
          <p:cNvPr id="510983" name="Line 7"/>
          <p:cNvSpPr>
            <a:spLocks noChangeShapeType="1"/>
          </p:cNvSpPr>
          <p:nvPr/>
        </p:nvSpPr>
        <p:spPr bwMode="auto">
          <a:xfrm flipH="1" flipV="1">
            <a:off x="1384300" y="5848350"/>
            <a:ext cx="576263" cy="307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0984" name="Text Box 8"/>
          <p:cNvSpPr txBox="1">
            <a:spLocks noChangeArrowheads="1"/>
          </p:cNvSpPr>
          <p:nvPr/>
        </p:nvSpPr>
        <p:spPr bwMode="auto">
          <a:xfrm>
            <a:off x="1960563" y="6078538"/>
            <a:ext cx="403225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The data we would like to hide from the client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981"/>
                                        </p:tgtEl>
                                        <p:attrNameLst>
                                          <p:attrName>style.visibility</p:attrName>
                                        </p:attrNameLst>
                                      </p:cBhvr>
                                      <p:to>
                                        <p:strVal val="visible"/>
                                      </p:to>
                                    </p:set>
                                  </p:childTnLst>
                                  <p:subTnLst>
                                    <p:set>
                                      <p:cBhvr override="childStyle">
                                        <p:cTn dur="1" fill="hold" display="0" masterRel="nextClick" afterEffect="1"/>
                                        <p:tgtEl>
                                          <p:spTgt spid="5109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0982"/>
                                        </p:tgtEl>
                                        <p:attrNameLst>
                                          <p:attrName>style.visibility</p:attrName>
                                        </p:attrNameLst>
                                      </p:cBhvr>
                                      <p:to>
                                        <p:strVal val="visible"/>
                                      </p:to>
                                    </p:set>
                                  </p:childTnLst>
                                  <p:subTnLst>
                                    <p:set>
                                      <p:cBhvr override="childStyle">
                                        <p:cTn dur="1" fill="hold" display="0" masterRel="nextClick" afterEffect="1"/>
                                        <p:tgtEl>
                                          <p:spTgt spid="51098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0983"/>
                                        </p:tgtEl>
                                        <p:attrNameLst>
                                          <p:attrName>style.visibility</p:attrName>
                                        </p:attrNameLst>
                                      </p:cBhvr>
                                      <p:to>
                                        <p:strVal val="visible"/>
                                      </p:to>
                                    </p:set>
                                  </p:childTnLst>
                                  <p:subTnLst>
                                    <p:set>
                                      <p:cBhvr override="childStyle">
                                        <p:cTn dur="1" fill="hold" display="0" masterRel="nextClick" afterEffect="1"/>
                                        <p:tgtEl>
                                          <p:spTgt spid="51098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0984"/>
                                        </p:tgtEl>
                                        <p:attrNameLst>
                                          <p:attrName>style.visibility</p:attrName>
                                        </p:attrNameLst>
                                      </p:cBhvr>
                                      <p:to>
                                        <p:strVal val="visible"/>
                                      </p:to>
                                    </p:set>
                                  </p:childTnLst>
                                  <p:subTnLst>
                                    <p:set>
                                      <p:cBhvr override="childStyle">
                                        <p:cTn dur="1" fill="hold" display="0" masterRel="nextClick" afterEffect="1"/>
                                        <p:tgtEl>
                                          <p:spTgt spid="5109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1" grpId="0" animBg="1"/>
      <p:bldP spid="510982" grpId="0" animBg="1"/>
      <p:bldP spid="510983" grpId="0" animBg="1"/>
      <p:bldP spid="51098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FF8E02C-79BA-4FA8-9635-4A9A095D3239}" type="slidenum">
              <a:rPr lang="en-US" altLang="zh-CN" sz="1200"/>
              <a:pPr>
                <a:spcAft>
                  <a:spcPct val="0"/>
                </a:spcAft>
                <a:buClrTx/>
                <a:buFontTx/>
                <a:buNone/>
              </a:pPr>
              <a:t>92</a:t>
            </a:fld>
            <a:endParaRPr lang="en-US" altLang="zh-CN" sz="1200"/>
          </a:p>
        </p:txBody>
      </p:sp>
      <p:graphicFrame>
        <p:nvGraphicFramePr>
          <p:cNvPr id="98307" name="Object 4"/>
          <p:cNvGraphicFramePr>
            <a:graphicFrameLocks noChangeAspect="1"/>
          </p:cNvGraphicFramePr>
          <p:nvPr/>
        </p:nvGraphicFramePr>
        <p:xfrm>
          <a:off x="0" y="0"/>
          <a:ext cx="7037388" cy="4270375"/>
        </p:xfrm>
        <a:graphic>
          <a:graphicData uri="http://schemas.openxmlformats.org/presentationml/2006/ole">
            <mc:AlternateContent xmlns:mc="http://schemas.openxmlformats.org/markup-compatibility/2006">
              <mc:Choice xmlns:v="urn:schemas-microsoft-com:vml" Requires="v">
                <p:oleObj spid="_x0000_s98316" name="文档" r:id="rId3" imgW="7089269" imgH="4305225" progId="Word.Document.8">
                  <p:embed/>
                </p:oleObj>
              </mc:Choice>
              <mc:Fallback>
                <p:oleObj name="文档" r:id="rId3" imgW="7089269" imgH="430522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27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05" name="Line 5"/>
          <p:cNvSpPr>
            <a:spLocks noChangeShapeType="1"/>
          </p:cNvSpPr>
          <p:nvPr/>
        </p:nvSpPr>
        <p:spPr bwMode="auto">
          <a:xfrm flipH="1" flipV="1">
            <a:off x="2266950" y="3813175"/>
            <a:ext cx="576263" cy="306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006" name="Text Box 6"/>
          <p:cNvSpPr txBox="1">
            <a:spLocks noChangeArrowheads="1"/>
          </p:cNvSpPr>
          <p:nvPr/>
        </p:nvSpPr>
        <p:spPr bwMode="auto">
          <a:xfrm>
            <a:off x="2843213" y="4043363"/>
            <a:ext cx="422592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Using a pointer allows us to hide implementation details of class </a:t>
            </a:r>
            <a:r>
              <a:rPr lang="en-US" altLang="zh-CN" sz="1600" b="1">
                <a:latin typeface="Courier New" panose="02070309020205020404" pitchFamily="49" charset="0"/>
                <a:cs typeface="Times New Roman" panose="02020603050405020304" pitchFamily="18" charset="0"/>
              </a:rPr>
              <a:t>Implementation</a:t>
            </a:r>
          </a:p>
        </p:txBody>
      </p:sp>
      <p:sp>
        <p:nvSpPr>
          <p:cNvPr id="512007" name="Line 7"/>
          <p:cNvSpPr>
            <a:spLocks noChangeShapeType="1"/>
          </p:cNvSpPr>
          <p:nvPr/>
        </p:nvSpPr>
        <p:spPr bwMode="auto">
          <a:xfrm flipH="1" flipV="1">
            <a:off x="2036763" y="1355725"/>
            <a:ext cx="576262" cy="344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008" name="Text Box 8"/>
          <p:cNvSpPr txBox="1">
            <a:spLocks noChangeArrowheads="1"/>
          </p:cNvSpPr>
          <p:nvPr/>
        </p:nvSpPr>
        <p:spPr bwMode="auto">
          <a:xfrm>
            <a:off x="2613025" y="1585913"/>
            <a:ext cx="4376738"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Declares </a:t>
            </a:r>
            <a:r>
              <a:rPr lang="en-US" altLang="zh-CN" sz="1600" b="1">
                <a:latin typeface="Courier New" panose="02070309020205020404" pitchFamily="49" charset="0"/>
                <a:cs typeface="Times New Roman" panose="02020603050405020304" pitchFamily="18" charset="0"/>
              </a:rPr>
              <a:t>Implementation</a:t>
            </a:r>
            <a:r>
              <a:rPr lang="en-US" altLang="zh-CN" sz="1600">
                <a:latin typeface="Times New Roman" panose="02020603050405020304" pitchFamily="18" charset="0"/>
                <a:cs typeface="Times New Roman" panose="02020603050405020304" pitchFamily="18" charset="0"/>
              </a:rPr>
              <a:t> as a data type without including the class’s complete header file</a:t>
            </a:r>
          </a:p>
        </p:txBody>
      </p:sp>
      <p:sp>
        <p:nvSpPr>
          <p:cNvPr id="512009" name="Line 9"/>
          <p:cNvSpPr>
            <a:spLocks noChangeShapeType="1"/>
          </p:cNvSpPr>
          <p:nvPr/>
        </p:nvSpPr>
        <p:spPr bwMode="auto">
          <a:xfrm flipH="1" flipV="1">
            <a:off x="2344738" y="2928938"/>
            <a:ext cx="1008062" cy="195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010" name="Text Box 10"/>
          <p:cNvSpPr txBox="1">
            <a:spLocks noChangeArrowheads="1"/>
          </p:cNvSpPr>
          <p:nvPr/>
        </p:nvSpPr>
        <p:spPr bwMode="auto">
          <a:xfrm>
            <a:off x="3352800" y="2971800"/>
            <a:ext cx="4338638"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public</a:t>
            </a:r>
            <a:r>
              <a:rPr lang="en-US" altLang="zh-CN" sz="1600">
                <a:latin typeface="Times New Roman" panose="02020603050405020304" pitchFamily="18" charset="0"/>
                <a:cs typeface="Times New Roman" panose="02020603050405020304" pitchFamily="18" charset="0"/>
              </a:rPr>
              <a:t> interface between client and hidden class</a:t>
            </a:r>
          </a:p>
        </p:txBody>
      </p:sp>
      <p:sp>
        <p:nvSpPr>
          <p:cNvPr id="512011" name="Line 11"/>
          <p:cNvSpPr>
            <a:spLocks noChangeShapeType="1"/>
          </p:cNvSpPr>
          <p:nvPr/>
        </p:nvSpPr>
        <p:spPr bwMode="auto">
          <a:xfrm flipH="1" flipV="1">
            <a:off x="2344738" y="2660650"/>
            <a:ext cx="1008062"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7"/>
                                        </p:tgtEl>
                                        <p:attrNameLst>
                                          <p:attrName>style.visibility</p:attrName>
                                        </p:attrNameLst>
                                      </p:cBhvr>
                                      <p:to>
                                        <p:strVal val="visible"/>
                                      </p:to>
                                    </p:set>
                                  </p:childTnLst>
                                  <p:subTnLst>
                                    <p:set>
                                      <p:cBhvr override="childStyle">
                                        <p:cTn dur="1" fill="hold" display="0" masterRel="nextClick" afterEffect="1"/>
                                        <p:tgtEl>
                                          <p:spTgt spid="51200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2008"/>
                                        </p:tgtEl>
                                        <p:attrNameLst>
                                          <p:attrName>style.visibility</p:attrName>
                                        </p:attrNameLst>
                                      </p:cBhvr>
                                      <p:to>
                                        <p:strVal val="visible"/>
                                      </p:to>
                                    </p:set>
                                  </p:childTnLst>
                                  <p:subTnLst>
                                    <p:set>
                                      <p:cBhvr override="childStyle">
                                        <p:cTn dur="1" fill="hold" display="0" masterRel="nextClick" afterEffect="1"/>
                                        <p:tgtEl>
                                          <p:spTgt spid="51200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09"/>
                                        </p:tgtEl>
                                        <p:attrNameLst>
                                          <p:attrName>style.visibility</p:attrName>
                                        </p:attrNameLst>
                                      </p:cBhvr>
                                      <p:to>
                                        <p:strVal val="visible"/>
                                      </p:to>
                                    </p:set>
                                  </p:childTnLst>
                                  <p:subTnLst>
                                    <p:set>
                                      <p:cBhvr override="childStyle">
                                        <p:cTn dur="1" fill="hold" display="0" masterRel="nextClick" afterEffect="1"/>
                                        <p:tgtEl>
                                          <p:spTgt spid="51200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2010"/>
                                        </p:tgtEl>
                                        <p:attrNameLst>
                                          <p:attrName>style.visibility</p:attrName>
                                        </p:attrNameLst>
                                      </p:cBhvr>
                                      <p:to>
                                        <p:strVal val="visible"/>
                                      </p:to>
                                    </p:set>
                                  </p:childTnLst>
                                  <p:subTnLst>
                                    <p:set>
                                      <p:cBhvr override="childStyle">
                                        <p:cTn dur="1" fill="hold" display="0" masterRel="nextClick" afterEffect="1"/>
                                        <p:tgtEl>
                                          <p:spTgt spid="512010"/>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12011"/>
                                        </p:tgtEl>
                                        <p:attrNameLst>
                                          <p:attrName>style.visibility</p:attrName>
                                        </p:attrNameLst>
                                      </p:cBhvr>
                                      <p:to>
                                        <p:strVal val="visible"/>
                                      </p:to>
                                    </p:set>
                                  </p:childTnLst>
                                  <p:subTnLst>
                                    <p:set>
                                      <p:cBhvr override="childStyle">
                                        <p:cTn dur="1" fill="hold" display="0" masterRel="nextClick" afterEffect="1"/>
                                        <p:tgtEl>
                                          <p:spTgt spid="51201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005"/>
                                        </p:tgtEl>
                                        <p:attrNameLst>
                                          <p:attrName>style.visibility</p:attrName>
                                        </p:attrNameLst>
                                      </p:cBhvr>
                                      <p:to>
                                        <p:strVal val="visible"/>
                                      </p:to>
                                    </p:set>
                                  </p:childTnLst>
                                  <p:subTnLst>
                                    <p:set>
                                      <p:cBhvr override="childStyle">
                                        <p:cTn dur="1" fill="hold" display="0" masterRel="nextClick" afterEffect="1"/>
                                        <p:tgtEl>
                                          <p:spTgt spid="512005"/>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12006"/>
                                        </p:tgtEl>
                                        <p:attrNameLst>
                                          <p:attrName>style.visibility</p:attrName>
                                        </p:attrNameLst>
                                      </p:cBhvr>
                                      <p:to>
                                        <p:strVal val="visible"/>
                                      </p:to>
                                    </p:set>
                                  </p:childTnLst>
                                  <p:subTnLst>
                                    <p:set>
                                      <p:cBhvr override="childStyle">
                                        <p:cTn dur="1" fill="hold" display="0" masterRel="nextClick" afterEffect="1"/>
                                        <p:tgtEl>
                                          <p:spTgt spid="5120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animBg="1"/>
      <p:bldP spid="512006" grpId="0" animBg="1"/>
      <p:bldP spid="512007" grpId="0" animBg="1"/>
      <p:bldP spid="512008" grpId="0" animBg="1"/>
      <p:bldP spid="512009" grpId="0" animBg="1"/>
      <p:bldP spid="512010" grpId="0" animBg="1"/>
      <p:bldP spid="51201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4C5A0AD-F137-46D7-B803-6158BD7F8555}" type="slidenum">
              <a:rPr lang="en-US" altLang="zh-CN" sz="1200"/>
              <a:pPr>
                <a:spcAft>
                  <a:spcPct val="0"/>
                </a:spcAft>
                <a:buClrTx/>
                <a:buFontTx/>
                <a:buNone/>
              </a:pPr>
              <a:t>93</a:t>
            </a:fld>
            <a:endParaRPr lang="en-US" altLang="zh-CN" sz="1200"/>
          </a:p>
        </p:txBody>
      </p:sp>
      <p:graphicFrame>
        <p:nvGraphicFramePr>
          <p:cNvPr id="99331" name="Object 4"/>
          <p:cNvGraphicFramePr>
            <a:graphicFrameLocks noChangeAspect="1"/>
          </p:cNvGraphicFramePr>
          <p:nvPr/>
        </p:nvGraphicFramePr>
        <p:xfrm>
          <a:off x="0" y="0"/>
          <a:ext cx="7075488" cy="6472238"/>
        </p:xfrm>
        <a:graphic>
          <a:graphicData uri="http://schemas.openxmlformats.org/presentationml/2006/ole">
            <mc:AlternateContent xmlns:mc="http://schemas.openxmlformats.org/markup-compatibility/2006">
              <mc:Choice xmlns:v="urn:schemas-microsoft-com:vml" Requires="v">
                <p:oleObj spid="_x0000_s99339" name="Document" r:id="rId3" imgW="7074123" imgH="6473493" progId="Word.Document.8">
                  <p:embed/>
                </p:oleObj>
              </mc:Choice>
              <mc:Fallback>
                <p:oleObj name="Document" r:id="rId3" imgW="7074123" imgH="647349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47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29" name="Line 5"/>
          <p:cNvSpPr>
            <a:spLocks noChangeShapeType="1"/>
          </p:cNvSpPr>
          <p:nvPr/>
        </p:nvSpPr>
        <p:spPr bwMode="auto">
          <a:xfrm flipH="1" flipV="1">
            <a:off x="2536825" y="1009650"/>
            <a:ext cx="892175"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030" name="Text Box 6"/>
          <p:cNvSpPr txBox="1">
            <a:spLocks noChangeArrowheads="1"/>
          </p:cNvSpPr>
          <p:nvPr/>
        </p:nvSpPr>
        <p:spPr bwMode="auto">
          <a:xfrm>
            <a:off x="3429000" y="1066800"/>
            <a:ext cx="3916363"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Only location where </a:t>
            </a:r>
            <a:r>
              <a:rPr lang="en-US" altLang="zh-CN" sz="1600" b="1">
                <a:latin typeface="Courier New" panose="02070309020205020404" pitchFamily="49" charset="0"/>
                <a:cs typeface="Times New Roman" panose="02020603050405020304" pitchFamily="18" charset="0"/>
              </a:rPr>
              <a:t>Implementation.h</a:t>
            </a:r>
            <a:r>
              <a:rPr lang="en-US" altLang="zh-CN" sz="1600">
                <a:latin typeface="Times New Roman" panose="02020603050405020304" pitchFamily="18" charset="0"/>
                <a:cs typeface="Times New Roman" panose="02020603050405020304" pitchFamily="18" charset="0"/>
              </a:rPr>
              <a:t> is included with </a:t>
            </a:r>
            <a:r>
              <a:rPr lang="en-US" altLang="zh-CN" sz="1600" b="1">
                <a:latin typeface="Courier New" panose="02070309020205020404" pitchFamily="49" charset="0"/>
                <a:cs typeface="Times New Roman" panose="02020603050405020304" pitchFamily="18" charset="0"/>
              </a:rPr>
              <a:t>#include</a:t>
            </a:r>
          </a:p>
        </p:txBody>
      </p:sp>
      <p:sp>
        <p:nvSpPr>
          <p:cNvPr id="513031" name="Line 7"/>
          <p:cNvSpPr>
            <a:spLocks noChangeShapeType="1"/>
          </p:cNvSpPr>
          <p:nvPr/>
        </p:nvSpPr>
        <p:spPr bwMode="auto">
          <a:xfrm flipH="1" flipV="1">
            <a:off x="2190750" y="3467100"/>
            <a:ext cx="576263" cy="346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032" name="Text Box 8"/>
          <p:cNvSpPr txBox="1">
            <a:spLocks noChangeArrowheads="1"/>
          </p:cNvSpPr>
          <p:nvPr/>
        </p:nvSpPr>
        <p:spPr bwMode="auto">
          <a:xfrm>
            <a:off x="2767013" y="3697288"/>
            <a:ext cx="4224337"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Setting the value of the hidden data via a pointer</a:t>
            </a:r>
          </a:p>
        </p:txBody>
      </p:sp>
      <p:sp>
        <p:nvSpPr>
          <p:cNvPr id="513033" name="Line 9"/>
          <p:cNvSpPr>
            <a:spLocks noChangeShapeType="1"/>
          </p:cNvSpPr>
          <p:nvPr/>
        </p:nvSpPr>
        <p:spPr bwMode="auto">
          <a:xfrm flipH="1" flipV="1">
            <a:off x="2538413" y="4735513"/>
            <a:ext cx="574675" cy="382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034" name="Text Box 10"/>
          <p:cNvSpPr txBox="1">
            <a:spLocks noChangeArrowheads="1"/>
          </p:cNvSpPr>
          <p:nvPr/>
        </p:nvSpPr>
        <p:spPr bwMode="auto">
          <a:xfrm>
            <a:off x="3114675" y="4965700"/>
            <a:ext cx="422275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Getting the value of the hidden data via a pointer</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9"/>
                                        </p:tgtEl>
                                        <p:attrNameLst>
                                          <p:attrName>style.visibility</p:attrName>
                                        </p:attrNameLst>
                                      </p:cBhvr>
                                      <p:to>
                                        <p:strVal val="visible"/>
                                      </p:to>
                                    </p:set>
                                  </p:childTnLst>
                                  <p:subTnLst>
                                    <p:set>
                                      <p:cBhvr override="childStyle">
                                        <p:cTn dur="1" fill="hold" display="0" masterRel="nextClick" afterEffect="1"/>
                                        <p:tgtEl>
                                          <p:spTgt spid="51302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3030"/>
                                        </p:tgtEl>
                                        <p:attrNameLst>
                                          <p:attrName>style.visibility</p:attrName>
                                        </p:attrNameLst>
                                      </p:cBhvr>
                                      <p:to>
                                        <p:strVal val="visible"/>
                                      </p:to>
                                    </p:set>
                                  </p:childTnLst>
                                  <p:subTnLst>
                                    <p:set>
                                      <p:cBhvr override="childStyle">
                                        <p:cTn dur="1" fill="hold" display="0" masterRel="nextClick" afterEffect="1"/>
                                        <p:tgtEl>
                                          <p:spTgt spid="51303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3031"/>
                                        </p:tgtEl>
                                        <p:attrNameLst>
                                          <p:attrName>style.visibility</p:attrName>
                                        </p:attrNameLst>
                                      </p:cBhvr>
                                      <p:to>
                                        <p:strVal val="visible"/>
                                      </p:to>
                                    </p:set>
                                  </p:childTnLst>
                                  <p:subTnLst>
                                    <p:set>
                                      <p:cBhvr override="childStyle">
                                        <p:cTn dur="1" fill="hold" display="0" masterRel="nextClick" afterEffect="1"/>
                                        <p:tgtEl>
                                          <p:spTgt spid="51303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3032"/>
                                        </p:tgtEl>
                                        <p:attrNameLst>
                                          <p:attrName>style.visibility</p:attrName>
                                        </p:attrNameLst>
                                      </p:cBhvr>
                                      <p:to>
                                        <p:strVal val="visible"/>
                                      </p:to>
                                    </p:set>
                                  </p:childTnLst>
                                  <p:subTnLst>
                                    <p:set>
                                      <p:cBhvr override="childStyle">
                                        <p:cTn dur="1" fill="hold" display="0" masterRel="nextClick" afterEffect="1"/>
                                        <p:tgtEl>
                                          <p:spTgt spid="51303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33"/>
                                        </p:tgtEl>
                                        <p:attrNameLst>
                                          <p:attrName>style.visibility</p:attrName>
                                        </p:attrNameLst>
                                      </p:cBhvr>
                                      <p:to>
                                        <p:strVal val="visible"/>
                                      </p:to>
                                    </p:set>
                                  </p:childTnLst>
                                  <p:subTnLst>
                                    <p:set>
                                      <p:cBhvr override="childStyle">
                                        <p:cTn dur="1" fill="hold" display="0" masterRel="nextClick" afterEffect="1"/>
                                        <p:tgtEl>
                                          <p:spTgt spid="513033"/>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13034"/>
                                        </p:tgtEl>
                                        <p:attrNameLst>
                                          <p:attrName>style.visibility</p:attrName>
                                        </p:attrNameLst>
                                      </p:cBhvr>
                                      <p:to>
                                        <p:strVal val="visible"/>
                                      </p:to>
                                    </p:set>
                                  </p:childTnLst>
                                  <p:subTnLst>
                                    <p:set>
                                      <p:cBhvr override="childStyle">
                                        <p:cTn dur="1" fill="hold" display="0" masterRel="nextClick" afterEffect="1"/>
                                        <p:tgtEl>
                                          <p:spTgt spid="5130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9" grpId="0" animBg="1"/>
      <p:bldP spid="513030" grpId="0" animBg="1"/>
      <p:bldP spid="513031" grpId="0" animBg="1"/>
      <p:bldP spid="513032" grpId="0" animBg="1"/>
      <p:bldP spid="513033" grpId="0" animBg="1"/>
      <p:bldP spid="51303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41D827B-9C8B-4D0E-BEAC-592B682C738C}" type="slidenum">
              <a:rPr lang="en-US" altLang="zh-CN" sz="1200"/>
              <a:pPr>
                <a:spcAft>
                  <a:spcPct val="0"/>
                </a:spcAft>
                <a:buClrTx/>
                <a:buFontTx/>
                <a:buNone/>
              </a:pPr>
              <a:t>94</a:t>
            </a:fld>
            <a:endParaRPr lang="en-US" altLang="zh-CN" sz="1200"/>
          </a:p>
        </p:txBody>
      </p:sp>
      <p:graphicFrame>
        <p:nvGraphicFramePr>
          <p:cNvPr id="100355" name="Object 4"/>
          <p:cNvGraphicFramePr>
            <a:graphicFrameLocks noChangeAspect="1"/>
          </p:cNvGraphicFramePr>
          <p:nvPr/>
        </p:nvGraphicFramePr>
        <p:xfrm>
          <a:off x="0" y="0"/>
          <a:ext cx="7037388" cy="5637213"/>
        </p:xfrm>
        <a:graphic>
          <a:graphicData uri="http://schemas.openxmlformats.org/presentationml/2006/ole">
            <mc:AlternateContent xmlns:mc="http://schemas.openxmlformats.org/markup-compatibility/2006">
              <mc:Choice xmlns:v="urn:schemas-microsoft-com:vml" Requires="v">
                <p:oleObj spid="_x0000_s100360" name="Document" r:id="rId3" imgW="7074123" imgH="5653922" progId="Word.Document.8">
                  <p:embed/>
                </p:oleObj>
              </mc:Choice>
              <mc:Fallback>
                <p:oleObj name="Document" r:id="rId3" imgW="7074123" imgH="565392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63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053" name="Line 5"/>
          <p:cNvSpPr>
            <a:spLocks noChangeShapeType="1"/>
          </p:cNvSpPr>
          <p:nvPr/>
        </p:nvSpPr>
        <p:spPr bwMode="auto">
          <a:xfrm flipH="1">
            <a:off x="2209800" y="762000"/>
            <a:ext cx="1447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054" name="Text Box 6"/>
          <p:cNvSpPr txBox="1">
            <a:spLocks noChangeArrowheads="1"/>
          </p:cNvSpPr>
          <p:nvPr/>
        </p:nvSpPr>
        <p:spPr bwMode="auto">
          <a:xfrm>
            <a:off x="3657600" y="457200"/>
            <a:ext cx="4376738" cy="8350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Only the header file for </a:t>
            </a:r>
            <a:r>
              <a:rPr lang="en-US" altLang="zh-CN" sz="1600" b="1">
                <a:latin typeface="Courier New" panose="02070309020205020404" pitchFamily="49" charset="0"/>
                <a:cs typeface="Times New Roman" panose="02020603050405020304" pitchFamily="18" charset="0"/>
              </a:rPr>
              <a:t>Interface</a:t>
            </a:r>
            <a:r>
              <a:rPr lang="en-US" altLang="zh-CN" sz="1600">
                <a:latin typeface="Times New Roman" panose="02020603050405020304" pitchFamily="18" charset="0"/>
                <a:cs typeface="Times New Roman" panose="02020603050405020304" pitchFamily="18" charset="0"/>
              </a:rPr>
              <a:t> is included in the client code—no mention of the existence of a separate class called </a:t>
            </a:r>
            <a:r>
              <a:rPr lang="en-US" altLang="zh-CN" sz="1600" b="1">
                <a:latin typeface="Courier New" panose="02070309020205020404" pitchFamily="49" charset="0"/>
                <a:cs typeface="Times New Roman" panose="02020603050405020304" pitchFamily="18" charset="0"/>
              </a:rPr>
              <a:t>Implementation</a:t>
            </a:r>
          </a:p>
        </p:txBody>
      </p:sp>
      <p:sp>
        <p:nvSpPr>
          <p:cNvPr id="100358" name="Text Box 7"/>
          <p:cNvSpPr txBox="1">
            <a:spLocks noChangeArrowheads="1"/>
          </p:cNvSpPr>
          <p:nvPr/>
        </p:nvSpPr>
        <p:spPr bwMode="black">
          <a:xfrm>
            <a:off x="7543800" y="3352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a:solidFill>
                  <a:srgbClr val="FF3300"/>
                </a:solidFill>
              </a:rPr>
              <a:t>END</a:t>
            </a:r>
            <a:r>
              <a:rPr lang="zh-CN" altLang="en-US">
                <a:solidFill>
                  <a:srgbClr val="FF3300"/>
                </a:solidFill>
              </a:rPr>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3"/>
                                        </p:tgtEl>
                                        <p:attrNameLst>
                                          <p:attrName>style.visibility</p:attrName>
                                        </p:attrNameLst>
                                      </p:cBhvr>
                                      <p:to>
                                        <p:strVal val="visible"/>
                                      </p:to>
                                    </p:set>
                                  </p:childTnLst>
                                  <p:subTnLst>
                                    <p:set>
                                      <p:cBhvr override="childStyle">
                                        <p:cTn dur="1" fill="hold" display="0" masterRel="nextClick" afterEffect="1"/>
                                        <p:tgtEl>
                                          <p:spTgt spid="51405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4054"/>
                                        </p:tgtEl>
                                        <p:attrNameLst>
                                          <p:attrName>style.visibility</p:attrName>
                                        </p:attrNameLst>
                                      </p:cBhvr>
                                      <p:to>
                                        <p:strVal val="visible"/>
                                      </p:to>
                                    </p:set>
                                  </p:childTnLst>
                                  <p:subTnLst>
                                    <p:set>
                                      <p:cBhvr override="childStyle">
                                        <p:cTn dur="1" fill="hold" display="0" masterRel="nextClick" afterEffect="1"/>
                                        <p:tgtEl>
                                          <p:spTgt spid="5140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3" grpId="0" animBg="1"/>
      <p:bldP spid="51405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6"/>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2" panose="05020102010507070707" pitchFamily="18" charset="2"/>
              <a:buNone/>
            </a:pPr>
            <a:r>
              <a:rPr lang="en-US" altLang="zh-CN" sz="4000">
                <a:latin typeface="Arial Black" panose="020B0A04020102020204" pitchFamily="34" charset="0"/>
              </a:rPr>
              <a:t>Thank you!</a:t>
            </a:r>
          </a:p>
        </p:txBody>
      </p:sp>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5145</TotalTime>
  <Words>3707</Words>
  <Application>Microsoft Office PowerPoint</Application>
  <PresentationFormat>全屏显示(4:3)</PresentationFormat>
  <Paragraphs>452</Paragraphs>
  <Slides>95</Slides>
  <Notes>2</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vt:i4>
      </vt:variant>
      <vt:variant>
        <vt:lpstr>幻灯片标题</vt:lpstr>
      </vt:variant>
      <vt:variant>
        <vt:i4>95</vt:i4>
      </vt:variant>
    </vt:vector>
  </HeadingPairs>
  <TitlesOfParts>
    <vt:vector size="118" baseType="lpstr">
      <vt:lpstr>Arial</vt:lpstr>
      <vt:lpstr>宋体</vt:lpstr>
      <vt:lpstr>Wingdings 2</vt:lpstr>
      <vt:lpstr>Lucida Console</vt:lpstr>
      <vt:lpstr>楷体</vt:lpstr>
      <vt:lpstr>Wingdings</vt:lpstr>
      <vt:lpstr>Arial Black</vt:lpstr>
      <vt:lpstr>Courier New</vt:lpstr>
      <vt:lpstr>Arial Narrow</vt:lpstr>
      <vt:lpstr>黑体</vt:lpstr>
      <vt:lpstr>Tahoma</vt:lpstr>
      <vt:lpstr>楷体_GB2312</vt:lpstr>
      <vt:lpstr>Times New Roman</vt:lpstr>
      <vt:lpstr>AGaramond</vt:lpstr>
      <vt:lpstr>LucidaSansTypewriter</vt:lpstr>
      <vt:lpstr>仿宋_GB2312</vt:lpstr>
      <vt:lpstr>Consolas</vt:lpstr>
      <vt:lpstr>华文行楷</vt:lpstr>
      <vt:lpstr>华文新魏</vt:lpstr>
      <vt:lpstr>C language</vt:lpstr>
      <vt:lpstr>Microsoft Word 97 - 2003 Document</vt:lpstr>
      <vt:lpstr>Microsoft Word 文档</vt:lpstr>
      <vt:lpstr>Microsoft Word Document</vt:lpstr>
      <vt:lpstr>PowerPoint 演示文稿</vt:lpstr>
      <vt:lpstr>第十讲 类的深入剖析（II）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C++内存格局</vt:lpstr>
      <vt:lpstr>堆内存的分配与释放</vt:lpstr>
      <vt:lpstr>堆内存的分配与释放</vt:lpstr>
      <vt:lpstr>PowerPoint 演示文稿</vt:lpstr>
      <vt:lpstr>PowerPoint 演示文稿</vt:lpstr>
      <vt:lpstr>PowerPoint 演示文稿</vt:lpstr>
      <vt:lpstr>PowerPoint 演示文稿</vt:lpstr>
      <vt:lpstr>PowerPoint 演示文稿</vt:lpstr>
      <vt:lpstr>动态分配的三个特点</vt:lpstr>
      <vt:lpstr>指针使用的4个问题</vt:lpstr>
      <vt:lpstr>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试问：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401</cp:revision>
  <cp:lastPrinted>1601-01-01T00:00:00Z</cp:lastPrinted>
  <dcterms:created xsi:type="dcterms:W3CDTF">1601-01-01T00:00:00Z</dcterms:created>
  <dcterms:modified xsi:type="dcterms:W3CDTF">2017-11-16T16:01:41Z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