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101"/>
  </p:notesMasterIdLst>
  <p:sldIdLst>
    <p:sldId id="370" r:id="rId2"/>
    <p:sldId id="431" r:id="rId3"/>
    <p:sldId id="597" r:id="rId4"/>
    <p:sldId id="600" r:id="rId5"/>
    <p:sldId id="515" r:id="rId6"/>
    <p:sldId id="516" r:id="rId7"/>
    <p:sldId id="607" r:id="rId8"/>
    <p:sldId id="433" r:id="rId9"/>
    <p:sldId id="518" r:id="rId10"/>
    <p:sldId id="608" r:id="rId11"/>
    <p:sldId id="439" r:id="rId12"/>
    <p:sldId id="434" r:id="rId13"/>
    <p:sldId id="435" r:id="rId14"/>
    <p:sldId id="438" r:id="rId15"/>
    <p:sldId id="441" r:id="rId16"/>
    <p:sldId id="442" r:id="rId17"/>
    <p:sldId id="599" r:id="rId18"/>
    <p:sldId id="444" r:id="rId19"/>
    <p:sldId id="445" r:id="rId20"/>
    <p:sldId id="446" r:id="rId21"/>
    <p:sldId id="602" r:id="rId22"/>
    <p:sldId id="598" r:id="rId23"/>
    <p:sldId id="447" r:id="rId24"/>
    <p:sldId id="521" r:id="rId25"/>
    <p:sldId id="522" r:id="rId26"/>
    <p:sldId id="523" r:id="rId27"/>
    <p:sldId id="524" r:id="rId28"/>
    <p:sldId id="452" r:id="rId29"/>
    <p:sldId id="453" r:id="rId30"/>
    <p:sldId id="454" r:id="rId31"/>
    <p:sldId id="455" r:id="rId32"/>
    <p:sldId id="456" r:id="rId33"/>
    <p:sldId id="457" r:id="rId34"/>
    <p:sldId id="458" r:id="rId35"/>
    <p:sldId id="459" r:id="rId36"/>
    <p:sldId id="460" r:id="rId37"/>
    <p:sldId id="461" r:id="rId38"/>
    <p:sldId id="539" r:id="rId39"/>
    <p:sldId id="540" r:id="rId40"/>
    <p:sldId id="541" r:id="rId41"/>
    <p:sldId id="542" r:id="rId42"/>
    <p:sldId id="543" r:id="rId43"/>
    <p:sldId id="544" r:id="rId44"/>
    <p:sldId id="545" r:id="rId45"/>
    <p:sldId id="546" r:id="rId46"/>
    <p:sldId id="547" r:id="rId47"/>
    <p:sldId id="548" r:id="rId48"/>
    <p:sldId id="549" r:id="rId49"/>
    <p:sldId id="550" r:id="rId50"/>
    <p:sldId id="551" r:id="rId51"/>
    <p:sldId id="477" r:id="rId52"/>
    <p:sldId id="478" r:id="rId53"/>
    <p:sldId id="480" r:id="rId54"/>
    <p:sldId id="552" r:id="rId55"/>
    <p:sldId id="554" r:id="rId56"/>
    <p:sldId id="555" r:id="rId57"/>
    <p:sldId id="556" r:id="rId58"/>
    <p:sldId id="557" r:id="rId59"/>
    <p:sldId id="558" r:id="rId60"/>
    <p:sldId id="483" r:id="rId61"/>
    <p:sldId id="484" r:id="rId62"/>
    <p:sldId id="485" r:id="rId63"/>
    <p:sldId id="559" r:id="rId64"/>
    <p:sldId id="560" r:id="rId65"/>
    <p:sldId id="561" r:id="rId66"/>
    <p:sldId id="562" r:id="rId67"/>
    <p:sldId id="563" r:id="rId68"/>
    <p:sldId id="564" r:id="rId69"/>
    <p:sldId id="565" r:id="rId70"/>
    <p:sldId id="566" r:id="rId71"/>
    <p:sldId id="567" r:id="rId72"/>
    <p:sldId id="568" r:id="rId73"/>
    <p:sldId id="574" r:id="rId74"/>
    <p:sldId id="569" r:id="rId75"/>
    <p:sldId id="570" r:id="rId76"/>
    <p:sldId id="571" r:id="rId77"/>
    <p:sldId id="572" r:id="rId78"/>
    <p:sldId id="573" r:id="rId79"/>
    <p:sldId id="575" r:id="rId80"/>
    <p:sldId id="604" r:id="rId81"/>
    <p:sldId id="605" r:id="rId82"/>
    <p:sldId id="606" r:id="rId83"/>
    <p:sldId id="500" r:id="rId84"/>
    <p:sldId id="501" r:id="rId85"/>
    <p:sldId id="502" r:id="rId86"/>
    <p:sldId id="503" r:id="rId87"/>
    <p:sldId id="576" r:id="rId88"/>
    <p:sldId id="577" r:id="rId89"/>
    <p:sldId id="578" r:id="rId90"/>
    <p:sldId id="579" r:id="rId91"/>
    <p:sldId id="580" r:id="rId92"/>
    <p:sldId id="581" r:id="rId93"/>
    <p:sldId id="582" r:id="rId94"/>
    <p:sldId id="511" r:id="rId95"/>
    <p:sldId id="583" r:id="rId96"/>
    <p:sldId id="584" r:id="rId97"/>
    <p:sldId id="585" r:id="rId98"/>
    <p:sldId id="586" r:id="rId99"/>
    <p:sldId id="514" r:id="rId100"/>
  </p:sldIdLst>
  <p:sldSz cx="9144000" cy="6858000" type="screen4x3"/>
  <p:notesSz cx="6858000" cy="9144000"/>
  <p:defaultTextStyle>
    <a:defPPr>
      <a:defRPr lang="zh-CN"/>
    </a:defPPr>
    <a:lvl1pPr algn="l" rtl="0" eaLnBrk="0" fontAlgn="base" hangingPunct="0">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2C08"/>
    <a:srgbClr val="CC0066"/>
    <a:srgbClr val="996633"/>
    <a:srgbClr val="9900CC"/>
    <a:srgbClr val="FF00FF"/>
    <a:srgbClr val="FF3300"/>
    <a:srgbClr val="FF33CC"/>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2" autoAdjust="0"/>
    <p:restoredTop sz="90038" autoAdjust="0"/>
  </p:normalViewPr>
  <p:slideViewPr>
    <p:cSldViewPr>
      <p:cViewPr varScale="1">
        <p:scale>
          <a:sx n="101" d="100"/>
          <a:sy n="101" d="100"/>
        </p:scale>
        <p:origin x="176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Aft>
                <a:spcPct val="0"/>
              </a:spcAft>
              <a:buClrTx/>
              <a:buFontTx/>
              <a:buNone/>
              <a:defRPr sz="1200">
                <a:cs typeface="Arial" panose="020B0604020202020204" pitchFamily="34" charset="0"/>
              </a:defRPr>
            </a:lvl1pPr>
          </a:lstStyle>
          <a:p>
            <a:pPr>
              <a:defRPr/>
            </a:pPr>
            <a:endParaRPr lang="en-US" altLang="zh-CN"/>
          </a:p>
        </p:txBody>
      </p:sp>
      <p:sp>
        <p:nvSpPr>
          <p:cNvPr id="2334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buFontTx/>
              <a:buNone/>
              <a:defRPr sz="1200">
                <a:cs typeface="Arial" panose="020B0604020202020204" pitchFamily="34" charset="0"/>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34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34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Aft>
                <a:spcPct val="0"/>
              </a:spcAft>
              <a:buClrTx/>
              <a:buFontTx/>
              <a:buNone/>
              <a:defRPr sz="1200">
                <a:cs typeface="Arial" panose="020B0604020202020204" pitchFamily="34" charset="0"/>
              </a:defRPr>
            </a:lvl1pPr>
          </a:lstStyle>
          <a:p>
            <a:pPr>
              <a:defRPr/>
            </a:pPr>
            <a:endParaRPr lang="en-US" altLang="zh-CN"/>
          </a:p>
        </p:txBody>
      </p:sp>
      <p:sp>
        <p:nvSpPr>
          <p:cNvPr id="2334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Aft>
                <a:spcPct val="0"/>
              </a:spcAft>
              <a:buClrTx/>
              <a:buFontTx/>
              <a:buNone/>
              <a:defRPr sz="1200">
                <a:cs typeface="Arial" panose="020B0604020202020204" pitchFamily="34" charset="0"/>
              </a:defRPr>
            </a:lvl1pPr>
          </a:lstStyle>
          <a:p>
            <a:pPr>
              <a:defRPr/>
            </a:pPr>
            <a:fld id="{2040FE66-2E2D-476F-980C-0FB55E19AC13}" type="slidenum">
              <a:rPr lang="en-US" altLang="zh-CN"/>
              <a:pPr>
                <a:defRPr/>
              </a:pPr>
              <a:t>‹#›</a:t>
            </a:fld>
            <a:endParaRPr lang="en-US" altLang="zh-CN"/>
          </a:p>
        </p:txBody>
      </p:sp>
    </p:spTree>
    <p:extLst>
      <p:ext uri="{BB962C8B-B14F-4D97-AF65-F5344CB8AC3E}">
        <p14:creationId xmlns:p14="http://schemas.microsoft.com/office/powerpoint/2010/main" val="3788538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040FE66-2E2D-476F-980C-0FB55E19AC13}" type="slidenum">
              <a:rPr lang="en-US" altLang="zh-CN" smtClean="0"/>
              <a:pPr>
                <a:defRPr/>
              </a:pPr>
              <a:t>7</a:t>
            </a:fld>
            <a:endParaRPr lang="en-US" altLang="zh-CN"/>
          </a:p>
        </p:txBody>
      </p:sp>
    </p:spTree>
    <p:extLst>
      <p:ext uri="{BB962C8B-B14F-4D97-AF65-F5344CB8AC3E}">
        <p14:creationId xmlns:p14="http://schemas.microsoft.com/office/powerpoint/2010/main" val="287734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fld id="{F6AB168B-A02A-4DAD-B8F0-B102957D7E9A}" type="slidenum">
              <a:rPr lang="en-US" altLang="zh-CN" sz="1200" smtClean="0"/>
              <a:pPr/>
              <a:t>8</a:t>
            </a:fld>
            <a:endParaRPr lang="en-US" altLang="zh-CN" sz="1200" smtClean="0"/>
          </a:p>
        </p:txBody>
      </p:sp>
      <p:sp>
        <p:nvSpPr>
          <p:cNvPr id="12291" name="Rectangle 2"/>
          <p:cNvSpPr>
            <a:spLocks noRo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en-US" altLang="zh-CN" b="1" smtClean="0"/>
              <a:t>Codes translated into machine language by a program called the “assembler”.</a:t>
            </a:r>
          </a:p>
        </p:txBody>
      </p:sp>
    </p:spTree>
    <p:extLst>
      <p:ext uri="{BB962C8B-B14F-4D97-AF65-F5344CB8AC3E}">
        <p14:creationId xmlns:p14="http://schemas.microsoft.com/office/powerpoint/2010/main" val="28959169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ltGray">
          <a:xfrm>
            <a:off x="0" y="6400800"/>
            <a:ext cx="9144000" cy="454025"/>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 name="Rectangle 6"/>
          <p:cNvSpPr>
            <a:spLocks noChangeArrowheads="1"/>
          </p:cNvSpPr>
          <p:nvPr/>
        </p:nvSpPr>
        <p:spPr bwMode="ltGray">
          <a:xfrm>
            <a:off x="0" y="0"/>
            <a:ext cx="9144000" cy="762000"/>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762000"/>
            <a:ext cx="4622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1"/>
          <p:cNvSpPr txBox="1">
            <a:spLocks noChangeArrowheads="1"/>
          </p:cNvSpPr>
          <p:nvPr userDrawn="1"/>
        </p:nvSpPr>
        <p:spPr bwMode="auto">
          <a:xfrm>
            <a:off x="152400" y="76200"/>
            <a:ext cx="6248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defRPr/>
            </a:pPr>
            <a:r>
              <a:rPr lang="en-US" altLang="zh-CN" sz="3600" b="1" smtClean="0">
                <a:solidFill>
                  <a:schemeClr val="bg1"/>
                </a:solidFill>
                <a:latin typeface="Courier New" panose="02070309020205020404" pitchFamily="49" charset="0"/>
              </a:rPr>
              <a:t>C++ How to Program</a:t>
            </a:r>
          </a:p>
        </p:txBody>
      </p:sp>
      <p:pic>
        <p:nvPicPr>
          <p:cNvPr id="6" name="Picture 12" descr="西安财经学院_校徽"/>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10600" y="6324600"/>
            <a:ext cx="5334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3"/>
          <p:cNvSpPr txBox="1">
            <a:spLocks noChangeArrowheads="1"/>
          </p:cNvSpPr>
          <p:nvPr userDrawn="1"/>
        </p:nvSpPr>
        <p:spPr bwMode="auto">
          <a:xfrm>
            <a:off x="6019800" y="65071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defRPr/>
            </a:pPr>
            <a:r>
              <a:rPr lang="en-US" altLang="zh-CN" sz="1200" b="1" i="1" smtClean="0">
                <a:solidFill>
                  <a:schemeClr val="bg1"/>
                </a:solidFill>
                <a:latin typeface="Courier New" panose="02070309020205020404" pitchFamily="49" charset="0"/>
              </a:rPr>
              <a:t>http://xinxi.xaufe.edu.cn</a:t>
            </a:r>
          </a:p>
        </p:txBody>
      </p:sp>
    </p:spTree>
    <p:extLst>
      <p:ext uri="{BB962C8B-B14F-4D97-AF65-F5344CB8AC3E}">
        <p14:creationId xmlns:p14="http://schemas.microsoft.com/office/powerpoint/2010/main" val="3165111236"/>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BAC40B25-0340-4E74-9550-95EF5B0EB92A}" type="slidenum">
              <a:rPr lang="en-US" altLang="zh-CN"/>
              <a:pPr>
                <a:defRPr/>
              </a:pPr>
              <a:t>‹#›</a:t>
            </a:fld>
            <a:endParaRPr lang="en-US" altLang="zh-CN"/>
          </a:p>
        </p:txBody>
      </p:sp>
    </p:spTree>
    <p:extLst>
      <p:ext uri="{BB962C8B-B14F-4D97-AF65-F5344CB8AC3E}">
        <p14:creationId xmlns:p14="http://schemas.microsoft.com/office/powerpoint/2010/main" val="740086279"/>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7350" y="623888"/>
            <a:ext cx="2185988" cy="57769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4625" y="623888"/>
            <a:ext cx="6410325" cy="57769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0C712AD8-561F-409C-B6EF-A48867E9D481}" type="slidenum">
              <a:rPr lang="en-US" altLang="zh-CN"/>
              <a:pPr>
                <a:defRPr/>
              </a:pPr>
              <a:t>‹#›</a:t>
            </a:fld>
            <a:endParaRPr lang="en-US" altLang="zh-CN"/>
          </a:p>
        </p:txBody>
      </p:sp>
    </p:spTree>
    <p:extLst>
      <p:ext uri="{BB962C8B-B14F-4D97-AF65-F5344CB8AC3E}">
        <p14:creationId xmlns:p14="http://schemas.microsoft.com/office/powerpoint/2010/main" val="1139078540"/>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74625" y="623888"/>
            <a:ext cx="8748713" cy="57769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FEB16557-6A1A-48D4-94F4-A7C939D259C0}" type="slidenum">
              <a:rPr lang="en-US" altLang="zh-CN"/>
              <a:pPr>
                <a:defRPr/>
              </a:pPr>
              <a:t>‹#›</a:t>
            </a:fld>
            <a:endParaRPr lang="en-US" altLang="zh-CN"/>
          </a:p>
        </p:txBody>
      </p:sp>
    </p:spTree>
    <p:extLst>
      <p:ext uri="{BB962C8B-B14F-4D97-AF65-F5344CB8AC3E}">
        <p14:creationId xmlns:p14="http://schemas.microsoft.com/office/powerpoint/2010/main" val="3146289"/>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7AC436AE-6668-4F17-8670-0E943D443796}" type="slidenum">
              <a:rPr lang="en-US" altLang="zh-CN"/>
              <a:pPr>
                <a:defRPr/>
              </a:pPr>
              <a:t>‹#›</a:t>
            </a:fld>
            <a:endParaRPr lang="en-US" altLang="zh-CN"/>
          </a:p>
        </p:txBody>
      </p:sp>
    </p:spTree>
    <p:extLst>
      <p:ext uri="{BB962C8B-B14F-4D97-AF65-F5344CB8AC3E}">
        <p14:creationId xmlns:p14="http://schemas.microsoft.com/office/powerpoint/2010/main" val="2192435071"/>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pPr>
              <a:defRPr/>
            </a:pPr>
            <a:fld id="{A033A40D-CBEF-4058-8E3D-EFEF89DDAF36}" type="slidenum">
              <a:rPr lang="en-US" altLang="zh-CN"/>
              <a:pPr>
                <a:defRPr/>
              </a:pPr>
              <a:t>‹#›</a:t>
            </a:fld>
            <a:endParaRPr lang="en-US" altLang="zh-CN"/>
          </a:p>
        </p:txBody>
      </p:sp>
    </p:spTree>
    <p:extLst>
      <p:ext uri="{BB962C8B-B14F-4D97-AF65-F5344CB8AC3E}">
        <p14:creationId xmlns:p14="http://schemas.microsoft.com/office/powerpoint/2010/main" val="55207879"/>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4625" y="1447800"/>
            <a:ext cx="4297363"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4388" y="1447800"/>
            <a:ext cx="42989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E0B17D7B-2A25-45DE-B236-780CAAFC1DCB}" type="slidenum">
              <a:rPr lang="en-US" altLang="zh-CN"/>
              <a:pPr>
                <a:defRPr/>
              </a:pPr>
              <a:t>‹#›</a:t>
            </a:fld>
            <a:endParaRPr lang="en-US" altLang="zh-CN"/>
          </a:p>
        </p:txBody>
      </p:sp>
    </p:spTree>
    <p:extLst>
      <p:ext uri="{BB962C8B-B14F-4D97-AF65-F5344CB8AC3E}">
        <p14:creationId xmlns:p14="http://schemas.microsoft.com/office/powerpoint/2010/main" val="3349186736"/>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pPr>
              <a:defRPr/>
            </a:pPr>
            <a:fld id="{3D1014CF-C25E-4975-976F-59A8F15189E4}" type="slidenum">
              <a:rPr lang="en-US" altLang="zh-CN"/>
              <a:pPr>
                <a:defRPr/>
              </a:pPr>
              <a:t>‹#›</a:t>
            </a:fld>
            <a:endParaRPr lang="en-US" altLang="zh-CN"/>
          </a:p>
        </p:txBody>
      </p:sp>
    </p:spTree>
    <p:extLst>
      <p:ext uri="{BB962C8B-B14F-4D97-AF65-F5344CB8AC3E}">
        <p14:creationId xmlns:p14="http://schemas.microsoft.com/office/powerpoint/2010/main" val="1566591698"/>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11B34B4A-A215-469A-8E6E-44EA05C72CB9}" type="slidenum">
              <a:rPr lang="en-US" altLang="zh-CN"/>
              <a:pPr>
                <a:defRPr/>
              </a:pPr>
              <a:t>‹#›</a:t>
            </a:fld>
            <a:endParaRPr lang="en-US" altLang="zh-CN"/>
          </a:p>
        </p:txBody>
      </p:sp>
    </p:spTree>
    <p:extLst>
      <p:ext uri="{BB962C8B-B14F-4D97-AF65-F5344CB8AC3E}">
        <p14:creationId xmlns:p14="http://schemas.microsoft.com/office/powerpoint/2010/main" val="3810368454"/>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7B2A35C6-7E3E-4EE3-93E7-D17A3C689B8C}" type="slidenum">
              <a:rPr lang="en-US" altLang="zh-CN"/>
              <a:pPr>
                <a:defRPr/>
              </a:pPr>
              <a:t>‹#›</a:t>
            </a:fld>
            <a:endParaRPr lang="en-US" altLang="zh-CN"/>
          </a:p>
        </p:txBody>
      </p:sp>
    </p:spTree>
    <p:extLst>
      <p:ext uri="{BB962C8B-B14F-4D97-AF65-F5344CB8AC3E}">
        <p14:creationId xmlns:p14="http://schemas.microsoft.com/office/powerpoint/2010/main" val="1309875389"/>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0A5D484E-47B6-43B2-BA0A-A5092929ECF6}" type="slidenum">
              <a:rPr lang="en-US" altLang="zh-CN"/>
              <a:pPr>
                <a:defRPr/>
              </a:pPr>
              <a:t>‹#›</a:t>
            </a:fld>
            <a:endParaRPr lang="en-US" altLang="zh-CN"/>
          </a:p>
        </p:txBody>
      </p:sp>
    </p:spTree>
    <p:extLst>
      <p:ext uri="{BB962C8B-B14F-4D97-AF65-F5344CB8AC3E}">
        <p14:creationId xmlns:p14="http://schemas.microsoft.com/office/powerpoint/2010/main" val="3546523610"/>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8FD12E4A-4390-4207-9321-FD41B8F7B2BE}" type="slidenum">
              <a:rPr lang="en-US" altLang="zh-CN"/>
              <a:pPr>
                <a:defRPr/>
              </a:pPr>
              <a:t>‹#›</a:t>
            </a:fld>
            <a:endParaRPr lang="en-US" altLang="zh-CN"/>
          </a:p>
        </p:txBody>
      </p:sp>
    </p:spTree>
    <p:extLst>
      <p:ext uri="{BB962C8B-B14F-4D97-AF65-F5344CB8AC3E}">
        <p14:creationId xmlns:p14="http://schemas.microsoft.com/office/powerpoint/2010/main" val="133907974"/>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0" y="6553200"/>
            <a:ext cx="9144000" cy="307975"/>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27" name="Rectangle 3"/>
          <p:cNvSpPr>
            <a:spLocks noGrp="1" noChangeArrowheads="1"/>
          </p:cNvSpPr>
          <p:nvPr>
            <p:ph type="title"/>
          </p:nvPr>
        </p:nvSpPr>
        <p:spPr bwMode="black">
          <a:xfrm>
            <a:off x="174625" y="623888"/>
            <a:ext cx="8748713"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主标题</a:t>
            </a:r>
          </a:p>
        </p:txBody>
      </p:sp>
      <p:sp>
        <p:nvSpPr>
          <p:cNvPr id="1028" name="Rectangle 4"/>
          <p:cNvSpPr>
            <a:spLocks noGrp="1" noChangeArrowheads="1"/>
          </p:cNvSpPr>
          <p:nvPr>
            <p:ph type="body" idx="1"/>
          </p:nvPr>
        </p:nvSpPr>
        <p:spPr bwMode="black">
          <a:xfrm>
            <a:off x="174625" y="1447800"/>
            <a:ext cx="874871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br>
              <a:rPr lang="en-US" altLang="en-US" smtClean="0"/>
            </a:br>
            <a:r>
              <a:rPr lang="en-US" altLang="en-US" smtClean="0"/>
              <a:t>good1</a:t>
            </a:r>
          </a:p>
          <a:p>
            <a:pPr lvl="1"/>
            <a:r>
              <a:rPr lang="en-US" altLang="en-US" smtClean="0"/>
              <a:t>Second level</a:t>
            </a:r>
            <a:br>
              <a:rPr lang="en-US" altLang="en-US" smtClean="0"/>
            </a:br>
            <a:r>
              <a:rPr lang="en-US" altLang="en-US" smtClean="0"/>
              <a:t>good2</a:t>
            </a:r>
          </a:p>
          <a:p>
            <a:pPr lvl="2"/>
            <a:r>
              <a:rPr lang="en-US" altLang="en-US" smtClean="0"/>
              <a:t>Third level</a:t>
            </a:r>
            <a:br>
              <a:rPr lang="en-US" altLang="en-US" smtClean="0"/>
            </a:br>
            <a:r>
              <a:rPr lang="en-US" altLang="en-US" smtClean="0"/>
              <a:t>good3</a:t>
            </a:r>
          </a:p>
          <a:p>
            <a:pPr lvl="3"/>
            <a:r>
              <a:rPr lang="en-US" altLang="en-US" smtClean="0"/>
              <a:t>Fourth level</a:t>
            </a:r>
            <a:br>
              <a:rPr lang="en-US" altLang="en-US" smtClean="0"/>
            </a:br>
            <a:r>
              <a:rPr lang="en-US" altLang="en-US" smtClean="0"/>
              <a:t>good4</a:t>
            </a:r>
          </a:p>
          <a:p>
            <a:pPr lvl="4"/>
            <a:r>
              <a:rPr lang="en-US" altLang="en-US" smtClean="0"/>
              <a:t>Fifth level</a:t>
            </a:r>
            <a:br>
              <a:rPr lang="en-US" altLang="en-US" smtClean="0"/>
            </a:br>
            <a:r>
              <a:rPr lang="en-US" altLang="en-US" smtClean="0"/>
              <a:t>good5</a:t>
            </a:r>
          </a:p>
        </p:txBody>
      </p:sp>
      <p:sp>
        <p:nvSpPr>
          <p:cNvPr id="1029" name="Line 5"/>
          <p:cNvSpPr>
            <a:spLocks noChangeShapeType="1"/>
          </p:cNvSpPr>
          <p:nvPr/>
        </p:nvSpPr>
        <p:spPr bwMode="black">
          <a:xfrm>
            <a:off x="852488" y="247650"/>
            <a:ext cx="0" cy="23495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Text Box 6"/>
          <p:cNvSpPr txBox="1">
            <a:spLocks noChangeArrowheads="1"/>
          </p:cNvSpPr>
          <p:nvPr/>
        </p:nvSpPr>
        <p:spPr bwMode="black">
          <a:xfrm>
            <a:off x="954088" y="214313"/>
            <a:ext cx="1238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9pPr>
          </a:lstStyle>
          <a:p>
            <a:pPr>
              <a:spcAft>
                <a:spcPct val="0"/>
              </a:spcAft>
              <a:buClrTx/>
              <a:buFontTx/>
              <a:buNone/>
              <a:defRPr/>
            </a:pPr>
            <a:r>
              <a:rPr lang="en-US" altLang="en-US" smtClean="0">
                <a:solidFill>
                  <a:schemeClr val="bg1"/>
                </a:solidFill>
              </a:rPr>
              <a:t>IBM research</a:t>
            </a:r>
          </a:p>
        </p:txBody>
      </p:sp>
      <p:sp>
        <p:nvSpPr>
          <p:cNvPr id="221192" name="Rectangle 8"/>
          <p:cNvSpPr>
            <a:spLocks noChangeArrowheads="1"/>
          </p:cNvSpPr>
          <p:nvPr/>
        </p:nvSpPr>
        <p:spPr bwMode="ltGray">
          <a:xfrm>
            <a:off x="0" y="0"/>
            <a:ext cx="9144000" cy="557213"/>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00050" indent="-400050">
              <a:spcAft>
                <a:spcPct val="0"/>
              </a:spcAft>
              <a:defRPr>
                <a:solidFill>
                  <a:schemeClr val="tx1"/>
                </a:solidFill>
                <a:latin typeface="Arial" panose="020B0604020202020204" pitchFamily="34" charset="0"/>
                <a:ea typeface="宋体" panose="02010600030101010101" pitchFamily="2" charset="-122"/>
              </a:defRPr>
            </a:lvl1pPr>
            <a:lvl2pPr>
              <a:spcAft>
                <a:spcPct val="0"/>
              </a:spcAft>
              <a:defRPr>
                <a:solidFill>
                  <a:schemeClr val="tx1"/>
                </a:solidFill>
                <a:latin typeface="Arial" panose="020B0604020202020204" pitchFamily="34" charset="0"/>
                <a:ea typeface="宋体" panose="02010600030101010101" pitchFamily="2" charset="-122"/>
              </a:defRPr>
            </a:lvl2pPr>
            <a:lvl3pPr>
              <a:spcAft>
                <a:spcPct val="0"/>
              </a:spcAft>
              <a:defRPr>
                <a:solidFill>
                  <a:schemeClr val="tx1"/>
                </a:solidFill>
                <a:latin typeface="Arial" panose="020B0604020202020204" pitchFamily="34" charset="0"/>
                <a:ea typeface="宋体" panose="02010600030101010101" pitchFamily="2" charset="-122"/>
              </a:defRPr>
            </a:lvl3pPr>
            <a:lvl4pPr>
              <a:spcAft>
                <a:spcPct val="0"/>
              </a:spcAft>
              <a:defRPr>
                <a:solidFill>
                  <a:schemeClr val="tx1"/>
                </a:solidFill>
                <a:latin typeface="Arial" panose="020B0604020202020204" pitchFamily="34" charset="0"/>
                <a:ea typeface="宋体" panose="02010600030101010101" pitchFamily="2" charset="-122"/>
              </a:defRPr>
            </a:lvl4pPr>
            <a:lvl5pPr>
              <a:spcAft>
                <a:spcPct val="0"/>
              </a:spcAf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20000"/>
              </a:spcAft>
              <a:buClr>
                <a:srgbClr val="228A88"/>
              </a:buClr>
              <a:buFont typeface="Wingdings 2" panose="05020102010507070707" pitchFamily="18" charset="2"/>
              <a:buNone/>
              <a:defRPr/>
            </a:pPr>
            <a:r>
              <a:rPr lang="en-US" altLang="zh-CN" sz="2000" smtClean="0">
                <a:solidFill>
                  <a:schemeClr val="bg1"/>
                </a:solidFill>
                <a:latin typeface="Arial Black" panose="020B0A04020102020204" pitchFamily="34" charset="0"/>
              </a:rPr>
              <a:t>C++ How to Program</a:t>
            </a:r>
          </a:p>
        </p:txBody>
      </p:sp>
      <p:pic>
        <p:nvPicPr>
          <p:cNvPr id="1032" name="Picture 9" descr="西安财经学院_校徽"/>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585200" y="6305550"/>
            <a:ext cx="5588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11"/>
          <p:cNvSpPr txBox="1">
            <a:spLocks noChangeArrowheads="1"/>
          </p:cNvSpPr>
          <p:nvPr userDrawn="1"/>
        </p:nvSpPr>
        <p:spPr bwMode="auto">
          <a:xfrm>
            <a:off x="6019800" y="65833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defRPr sz="1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defRPr/>
            </a:pPr>
            <a:r>
              <a:rPr lang="en-US" altLang="zh-CN" sz="1200" b="1" i="1" smtClean="0">
                <a:solidFill>
                  <a:schemeClr val="bg1"/>
                </a:solidFill>
                <a:latin typeface="Courier New" panose="02070309020205020404" pitchFamily="49" charset="0"/>
              </a:rPr>
              <a:t>http://xinxi.xaufe.edu.cn</a:t>
            </a:r>
          </a:p>
        </p:txBody>
      </p:sp>
      <p:sp>
        <p:nvSpPr>
          <p:cNvPr id="221196" name="Rectangle 12"/>
          <p:cNvSpPr>
            <a:spLocks noGrp="1" noChangeArrowheads="1"/>
          </p:cNvSpPr>
          <p:nvPr>
            <p:ph type="sldNum" sz="quarter" idx="4"/>
          </p:nvPr>
        </p:nvSpPr>
        <p:spPr bwMode="gray">
          <a:xfrm>
            <a:off x="4343400" y="6584950"/>
            <a:ext cx="381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Aft>
                <a:spcPct val="0"/>
              </a:spcAft>
              <a:buClrTx/>
              <a:buFontTx/>
              <a:buNone/>
              <a:defRPr sz="1200"/>
            </a:lvl1pPr>
          </a:lstStyle>
          <a:p>
            <a:pPr>
              <a:defRPr/>
            </a:pPr>
            <a:fld id="{96807C45-DEBD-4E3E-99D3-A4668BC23C2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79"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ransition spd="slow">
    <p:pull dir="ru"/>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200" b="1" kern="1200">
          <a:solidFill>
            <a:srgbClr val="051AB3"/>
          </a:solidFill>
          <a:latin typeface="+mj-lt"/>
          <a:ea typeface="+mj-ea"/>
          <a:cs typeface="+mj-cs"/>
        </a:defRPr>
      </a:lvl1pPr>
      <a:lvl2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2pPr>
      <a:lvl3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3pPr>
      <a:lvl4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4pPr>
      <a:lvl5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5pPr>
      <a:lvl6pPr marL="4572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6pPr>
      <a:lvl7pPr marL="9144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7pPr>
      <a:lvl8pPr marL="13716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8pPr>
      <a:lvl9pPr marL="18288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9pPr>
    </p:titleStyle>
    <p:bodyStyle>
      <a:lvl1pPr marL="400050" indent="-400050" algn="l" rtl="0" eaLnBrk="0" fontAlgn="base" hangingPunct="0">
        <a:spcBef>
          <a:spcPct val="0"/>
        </a:spcBef>
        <a:spcAft>
          <a:spcPct val="20000"/>
        </a:spcAft>
        <a:buClr>
          <a:schemeClr val="hlink"/>
        </a:buClr>
        <a:buFont typeface="Wingdings" panose="05000000000000000000" pitchFamily="2" charset="2"/>
        <a:buChar char="l"/>
        <a:defRPr sz="2400" kern="1200">
          <a:solidFill>
            <a:schemeClr val="tx1"/>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panose="05000000000000000000" pitchFamily="2" charset="2"/>
        <a:buChar char="Ø"/>
        <a:defRPr sz="2200" kern="1200">
          <a:solidFill>
            <a:schemeClr val="hlink"/>
          </a:solidFill>
          <a:latin typeface="+mn-lt"/>
          <a:ea typeface="+mn-ea"/>
          <a:cs typeface="+mn-cs"/>
        </a:defRPr>
      </a:lvl2pPr>
      <a:lvl3pPr marL="1377950" indent="-349250" algn="l" rtl="0" eaLnBrk="0" fontAlgn="base" hangingPunct="0">
        <a:spcBef>
          <a:spcPct val="0"/>
        </a:spcBef>
        <a:spcAft>
          <a:spcPct val="20000"/>
        </a:spcAft>
        <a:buClr>
          <a:schemeClr val="hlink"/>
        </a:buClr>
        <a:buFont typeface="Wingdings" panose="05000000000000000000" pitchFamily="2" charset="2"/>
        <a:buChar char="ü"/>
        <a:defRPr sz="2000" kern="1200">
          <a:solidFill>
            <a:schemeClr val="hlink"/>
          </a:solidFill>
          <a:latin typeface="+mn-lt"/>
          <a:ea typeface="+mn-ea"/>
          <a:cs typeface="+mn-cs"/>
        </a:defRPr>
      </a:lvl3pPr>
      <a:lvl4pPr marL="1885950" indent="-34290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mn-lt"/>
          <a:ea typeface="+mn-ea"/>
          <a:cs typeface="+mn-cs"/>
        </a:defRPr>
      </a:lvl4pPr>
      <a:lvl5pPr marL="2349500" indent="-34925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1.emf"/><Relationship Id="rId5" Type="http://schemas.openxmlformats.org/officeDocument/2006/relationships/oleObject" Target="../embeddings/oleObject6.bin"/><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6.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7.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9.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0.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1.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2.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4.emf"/></Relationships>
</file>

<file path=ppt/slides/_rels/slide5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6.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27.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28.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29.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30.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31.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33.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34.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35.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36.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37.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38.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39.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40.emf"/></Relationships>
</file>

<file path=ppt/slides/_rels/slide79.xml.rels><?xml version="1.0" encoding="UTF-8" standalone="yes"?>
<Relationships xmlns="http://schemas.openxmlformats.org/package/2006/relationships"><Relationship Id="rId2" Type="http://schemas.openxmlformats.org/officeDocument/2006/relationships/hyperlink" Target="http://www.cplusplus.com/noboolalph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41.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42.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4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44.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45.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46.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47.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image" Target="../media/image48.e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49.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50.e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image" Target="../media/image51.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6"/>
          <p:cNvSpPr txBox="1">
            <a:spLocks noChangeArrowheads="1"/>
          </p:cNvSpPr>
          <p:nvPr/>
        </p:nvSpPr>
        <p:spPr bwMode="black">
          <a:xfrm>
            <a:off x="5257800" y="1844675"/>
            <a:ext cx="35814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buFont typeface="Wingdings 2" panose="05020102010507070707" pitchFamily="18" charset="2"/>
              <a:buNone/>
            </a:pPr>
            <a:r>
              <a:rPr lang="en-US" altLang="zh-CN" sz="4400" b="1">
                <a:solidFill>
                  <a:srgbClr val="051AB3"/>
                </a:solidFill>
              </a:rPr>
              <a:t>Lecture 8: </a:t>
            </a:r>
            <a:br>
              <a:rPr lang="en-US" altLang="zh-CN" sz="4400" b="1">
                <a:solidFill>
                  <a:srgbClr val="051AB3"/>
                </a:solidFill>
              </a:rPr>
            </a:br>
            <a:r>
              <a:rPr lang="zh-CN" altLang="en-US" sz="4400" b="1">
                <a:solidFill>
                  <a:srgbClr val="051AB3"/>
                </a:solidFill>
              </a:rPr>
              <a:t>运算符重载</a:t>
            </a:r>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a:xfrm>
            <a:off x="503238" y="609600"/>
            <a:ext cx="8229600" cy="417513"/>
          </a:xfrm>
        </p:spPr>
        <p:txBody>
          <a:bodyPr/>
          <a:lstStyle/>
          <a:p>
            <a:r>
              <a:rPr lang="en-US" altLang="zh-CN" b="0" smtClean="0">
                <a:solidFill>
                  <a:srgbClr val="FF0000"/>
                </a:solidFill>
                <a:latin typeface="微软雅黑" panose="020B0503020204020204" pitchFamily="34" charset="-122"/>
                <a:ea typeface="微软雅黑" panose="020B0503020204020204" pitchFamily="34" charset="-122"/>
              </a:rPr>
              <a:t> </a:t>
            </a:r>
            <a:r>
              <a:rPr lang="zh-CN" altLang="en-US" b="0" smtClean="0">
                <a:solidFill>
                  <a:srgbClr val="FF0000"/>
                </a:solidFill>
                <a:latin typeface="微软雅黑" panose="020B0503020204020204" pitchFamily="34" charset="-122"/>
                <a:ea typeface="微软雅黑" panose="020B0503020204020204" pitchFamily="34" charset="-122"/>
              </a:rPr>
              <a:t>运算符重载规则</a:t>
            </a:r>
          </a:p>
        </p:txBody>
      </p:sp>
      <p:sp>
        <p:nvSpPr>
          <p:cNvPr id="14339" name="Rectangle 4"/>
          <p:cNvSpPr>
            <a:spLocks noChangeArrowheads="1"/>
          </p:cNvSpPr>
          <p:nvPr/>
        </p:nvSpPr>
        <p:spPr bwMode="auto">
          <a:xfrm>
            <a:off x="423863" y="1092200"/>
            <a:ext cx="76596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82800" rIns="162000" bIns="82800" anchor="ctr">
            <a:spAutoFit/>
          </a:bodyPr>
          <a:lstStyle>
            <a:lvl1pPr indent="266700">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gn="just"/>
            <a:r>
              <a:rPr kumimoji="1" lang="en-US" altLang="zh-CN" sz="2000">
                <a:solidFill>
                  <a:srgbClr val="006600"/>
                </a:solidFill>
                <a:latin typeface="微软雅黑" panose="020B0503020204020204" pitchFamily="34" charset="-122"/>
                <a:ea typeface="微软雅黑" panose="020B0503020204020204" pitchFamily="34" charset="-122"/>
              </a:rPr>
              <a:t>1.</a:t>
            </a:r>
            <a:r>
              <a:rPr kumimoji="1" lang="zh-CN" altLang="en-US" sz="2000">
                <a:solidFill>
                  <a:srgbClr val="006600"/>
                </a:solidFill>
                <a:latin typeface="微软雅黑" panose="020B0503020204020204" pitchFamily="34" charset="-122"/>
                <a:ea typeface="微软雅黑" panose="020B0503020204020204" pitchFamily="34" charset="-122"/>
              </a:rPr>
              <a:t>可重载的运算符</a:t>
            </a:r>
          </a:p>
        </p:txBody>
      </p:sp>
      <p:sp>
        <p:nvSpPr>
          <p:cNvPr id="14340" name="Rectangle 8"/>
          <p:cNvSpPr>
            <a:spLocks noChangeArrowheads="1"/>
          </p:cNvSpPr>
          <p:nvPr/>
        </p:nvSpPr>
        <p:spPr bwMode="auto">
          <a:xfrm>
            <a:off x="2171700" y="3252788"/>
            <a:ext cx="346075" cy="3825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lIns="180000" tIns="82800" rIns="162000" bIns="82800">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p:txBody>
      </p:sp>
      <p:sp>
        <p:nvSpPr>
          <p:cNvPr id="14341" name="Rectangle 20"/>
          <p:cNvSpPr>
            <a:spLocks noChangeArrowheads="1"/>
          </p:cNvSpPr>
          <p:nvPr/>
        </p:nvSpPr>
        <p:spPr bwMode="auto">
          <a:xfrm>
            <a:off x="2171700" y="3214688"/>
            <a:ext cx="346075" cy="3825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lIns="180000" tIns="82800" rIns="162000" bIns="82800">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p:txBody>
      </p:sp>
      <p:sp>
        <p:nvSpPr>
          <p:cNvPr id="14342" name="Rectangle 28"/>
          <p:cNvSpPr>
            <a:spLocks noChangeArrowheads="1"/>
          </p:cNvSpPr>
          <p:nvPr/>
        </p:nvSpPr>
        <p:spPr bwMode="auto">
          <a:xfrm>
            <a:off x="423863" y="1620838"/>
            <a:ext cx="8388350" cy="209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82800" rIns="162000" bIns="82800" anchor="ctr">
            <a:spAutoFit/>
          </a:bodyPr>
          <a:lstStyle>
            <a:lvl1pPr indent="266700">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nSpc>
                <a:spcPts val="2500"/>
              </a:lnSpc>
            </a:pPr>
            <a:r>
              <a:rPr kumimoji="1" lang="en-US" altLang="zh-CN" sz="1800">
                <a:solidFill>
                  <a:srgbClr val="003300"/>
                </a:solidFill>
                <a:latin typeface="微软雅黑" panose="020B0503020204020204" pitchFamily="34" charset="-122"/>
                <a:ea typeface="微软雅黑" panose="020B0503020204020204" pitchFamily="34" charset="-122"/>
              </a:rPr>
              <a:t>      </a:t>
            </a:r>
            <a:r>
              <a:rPr kumimoji="1" lang="en-US" altLang="zh-CN" sz="1800">
                <a:latin typeface="微软雅黑" panose="020B0503020204020204" pitchFamily="34" charset="-122"/>
                <a:ea typeface="微软雅黑" panose="020B0503020204020204" pitchFamily="34" charset="-122"/>
              </a:rPr>
              <a:t>C++</a:t>
            </a:r>
            <a:r>
              <a:rPr kumimoji="1" lang="zh-CN" altLang="en-US" sz="1800">
                <a:latin typeface="微软雅黑" panose="020B0503020204020204" pitchFamily="34" charset="-122"/>
                <a:ea typeface="微软雅黑" panose="020B0503020204020204" pitchFamily="34" charset="-122"/>
              </a:rPr>
              <a:t>中的运算符除以下五个运算符之外，其余全部可以被重载。</a:t>
            </a:r>
          </a:p>
          <a:p>
            <a:pPr>
              <a:lnSpc>
                <a:spcPts val="2500"/>
              </a:lnSpc>
            </a:pPr>
            <a:r>
              <a:rPr kumimoji="1" lang="zh-CN" altLang="en-US" sz="2400">
                <a:latin typeface="微软雅黑" panose="020B0503020204020204" pitchFamily="34" charset="-122"/>
                <a:ea typeface="微软雅黑" panose="020B0503020204020204" pitchFamily="34" charset="-122"/>
              </a:rPr>
              <a:t>        </a:t>
            </a:r>
            <a:r>
              <a:rPr kumimoji="1" lang="zh-CN" altLang="en-US" sz="2400" b="1">
                <a:solidFill>
                  <a:srgbClr val="FF0000"/>
                </a:solidFill>
                <a:latin typeface="微软雅黑" panose="020B0503020204020204" pitchFamily="34" charset="-122"/>
                <a:ea typeface="微软雅黑" panose="020B0503020204020204" pitchFamily="34" charset="-122"/>
              </a:rPr>
              <a:t>．</a:t>
            </a:r>
            <a:r>
              <a:rPr kumimoji="1" lang="zh-CN" altLang="en-US" sz="1800">
                <a:latin typeface="微软雅黑" panose="020B0503020204020204" pitchFamily="34" charset="-122"/>
                <a:ea typeface="微软雅黑" panose="020B0503020204020204" pitchFamily="34" charset="-122"/>
              </a:rPr>
              <a:t>           成员选择运算符</a:t>
            </a:r>
          </a:p>
          <a:p>
            <a:pPr>
              <a:lnSpc>
                <a:spcPts val="2500"/>
              </a:lnSpc>
            </a:pPr>
            <a:r>
              <a:rPr kumimoji="1" lang="zh-CN" altLang="en-US" sz="2400" b="1">
                <a:solidFill>
                  <a:srgbClr val="FF0000"/>
                </a:solidFill>
                <a:latin typeface="微软雅黑" panose="020B0503020204020204" pitchFamily="34" charset="-122"/>
                <a:ea typeface="微软雅黑" panose="020B0503020204020204" pitchFamily="34" charset="-122"/>
              </a:rPr>
              <a:t>            </a:t>
            </a:r>
            <a:r>
              <a:rPr kumimoji="1" lang="en-US" altLang="zh-CN" sz="2400" b="1">
                <a:solidFill>
                  <a:srgbClr val="FF0000"/>
                </a:solidFill>
                <a:latin typeface="微软雅黑" panose="020B0503020204020204" pitchFamily="34" charset="-122"/>
                <a:ea typeface="微软雅黑" panose="020B0503020204020204" pitchFamily="34" charset="-122"/>
              </a:rPr>
              <a:t>.*     </a:t>
            </a:r>
            <a:r>
              <a:rPr kumimoji="1" lang="zh-CN" altLang="en-US" sz="1800">
                <a:latin typeface="微软雅黑" panose="020B0503020204020204" pitchFamily="34" charset="-122"/>
                <a:ea typeface="微软雅黑" panose="020B0503020204020204" pitchFamily="34" charset="-122"/>
              </a:rPr>
              <a:t>成员指针运算符</a:t>
            </a:r>
          </a:p>
          <a:p>
            <a:pPr>
              <a:lnSpc>
                <a:spcPts val="2500"/>
              </a:lnSpc>
            </a:pPr>
            <a:r>
              <a:rPr kumimoji="1" lang="zh-CN" altLang="en-US" sz="1800" b="1">
                <a:solidFill>
                  <a:srgbClr val="FF0000"/>
                </a:solidFill>
                <a:latin typeface="微软雅黑" panose="020B0503020204020204" pitchFamily="34" charset="-122"/>
                <a:ea typeface="微软雅黑" panose="020B0503020204020204" pitchFamily="34" charset="-122"/>
              </a:rPr>
              <a:t>         </a:t>
            </a:r>
            <a:r>
              <a:rPr kumimoji="1" lang="zh-CN" altLang="en-US" sz="2400" b="1">
                <a:solidFill>
                  <a:srgbClr val="FF0000"/>
                </a:solidFill>
                <a:latin typeface="微软雅黑" panose="020B0503020204020204" pitchFamily="34" charset="-122"/>
                <a:ea typeface="微软雅黑" panose="020B0503020204020204" pitchFamily="34" charset="-122"/>
              </a:rPr>
              <a:t>：：      </a:t>
            </a:r>
            <a:r>
              <a:rPr kumimoji="1" lang="zh-CN" altLang="en-US" sz="1800">
                <a:latin typeface="微软雅黑" panose="020B0503020204020204" pitchFamily="34" charset="-122"/>
                <a:ea typeface="微软雅黑" panose="020B0503020204020204" pitchFamily="34" charset="-122"/>
              </a:rPr>
              <a:t>作用域分辨符</a:t>
            </a:r>
          </a:p>
          <a:p>
            <a:pPr>
              <a:lnSpc>
                <a:spcPts val="2500"/>
              </a:lnSpc>
            </a:pPr>
            <a:r>
              <a:rPr kumimoji="1" lang="zh-CN" altLang="en-US" sz="2400" b="1">
                <a:solidFill>
                  <a:srgbClr val="FF0000"/>
                </a:solidFill>
                <a:latin typeface="微软雅黑" panose="020B0503020204020204" pitchFamily="34" charset="-122"/>
                <a:ea typeface="微软雅黑" panose="020B0503020204020204" pitchFamily="34" charset="-122"/>
              </a:rPr>
              <a:t>        </a:t>
            </a:r>
            <a:r>
              <a:rPr kumimoji="1" lang="en-US" altLang="zh-CN" sz="2400" b="1">
                <a:solidFill>
                  <a:srgbClr val="FF0000"/>
                </a:solidFill>
                <a:latin typeface="微软雅黑" panose="020B0503020204020204" pitchFamily="34" charset="-122"/>
                <a:ea typeface="微软雅黑" panose="020B0503020204020204" pitchFamily="34" charset="-122"/>
              </a:rPr>
              <a:t>? </a:t>
            </a:r>
            <a:r>
              <a:rPr kumimoji="1" lang="zh-CN" altLang="en-US" sz="2400" b="1">
                <a:solidFill>
                  <a:srgbClr val="FF0000"/>
                </a:solidFill>
                <a:latin typeface="微软雅黑" panose="020B0503020204020204" pitchFamily="34" charset="-122"/>
                <a:ea typeface="微软雅黑" panose="020B0503020204020204" pitchFamily="34" charset="-122"/>
              </a:rPr>
              <a:t>：      </a:t>
            </a:r>
            <a:r>
              <a:rPr kumimoji="1" lang="zh-CN" altLang="en-US" sz="1800">
                <a:latin typeface="微软雅黑" panose="020B0503020204020204" pitchFamily="34" charset="-122"/>
                <a:ea typeface="微软雅黑" panose="020B0503020204020204" pitchFamily="34" charset="-122"/>
              </a:rPr>
              <a:t>三目选择运算符</a:t>
            </a:r>
          </a:p>
          <a:p>
            <a:pPr>
              <a:lnSpc>
                <a:spcPts val="2500"/>
              </a:lnSpc>
            </a:pPr>
            <a:r>
              <a:rPr kumimoji="1" lang="zh-CN" altLang="en-US" sz="1800">
                <a:latin typeface="微软雅黑" panose="020B0503020204020204" pitchFamily="34" charset="-122"/>
                <a:ea typeface="微软雅黑" panose="020B0503020204020204" pitchFamily="34" charset="-122"/>
              </a:rPr>
              <a:t>          </a:t>
            </a:r>
            <a:r>
              <a:rPr kumimoji="1" lang="en-US" altLang="zh-CN" sz="2400" b="1">
                <a:solidFill>
                  <a:srgbClr val="FF0000"/>
                </a:solidFill>
                <a:latin typeface="微软雅黑" panose="020B0503020204020204" pitchFamily="34" charset="-122"/>
                <a:ea typeface="微软雅黑" panose="020B0503020204020204" pitchFamily="34" charset="-122"/>
              </a:rPr>
              <a:t>sizeof  </a:t>
            </a:r>
            <a:r>
              <a:rPr kumimoji="1" lang="zh-CN" altLang="en-US" sz="1800">
                <a:latin typeface="微软雅黑" panose="020B0503020204020204" pitchFamily="34" charset="-122"/>
                <a:ea typeface="微软雅黑" panose="020B0503020204020204" pitchFamily="34" charset="-122"/>
              </a:rPr>
              <a:t>计算数据大小运算符</a:t>
            </a:r>
          </a:p>
        </p:txBody>
      </p:sp>
      <p:sp>
        <p:nvSpPr>
          <p:cNvPr id="14343" name="Rectangle 29"/>
          <p:cNvSpPr>
            <a:spLocks noChangeArrowheads="1"/>
          </p:cNvSpPr>
          <p:nvPr/>
        </p:nvSpPr>
        <p:spPr bwMode="auto">
          <a:xfrm>
            <a:off x="423863" y="3946525"/>
            <a:ext cx="83883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82800" rIns="162000" bIns="82800" anchor="ctr">
            <a:spAutoFit/>
          </a:bodyPr>
          <a:lstStyle>
            <a:lvl1pPr indent="266700">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006600"/>
                </a:solidFill>
                <a:latin typeface="微软雅黑" panose="020B0503020204020204" pitchFamily="34" charset="-122"/>
                <a:ea typeface="微软雅黑" panose="020B0503020204020204" pitchFamily="34" charset="-122"/>
              </a:rPr>
              <a:t>2.</a:t>
            </a:r>
            <a:r>
              <a:rPr kumimoji="1" lang="zh-CN" altLang="en-US" sz="2000">
                <a:solidFill>
                  <a:srgbClr val="006600"/>
                </a:solidFill>
                <a:latin typeface="微软雅黑" panose="020B0503020204020204" pitchFamily="34" charset="-122"/>
                <a:ea typeface="微软雅黑" panose="020B0503020204020204" pitchFamily="34" charset="-122"/>
              </a:rPr>
              <a:t>运算符的重载规则</a:t>
            </a:r>
          </a:p>
        </p:txBody>
      </p:sp>
      <p:sp>
        <p:nvSpPr>
          <p:cNvPr id="14344" name="Rectangle 30"/>
          <p:cNvSpPr>
            <a:spLocks noChangeArrowheads="1"/>
          </p:cNvSpPr>
          <p:nvPr/>
        </p:nvSpPr>
        <p:spPr bwMode="auto">
          <a:xfrm>
            <a:off x="609600" y="4467225"/>
            <a:ext cx="8388350" cy="142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82800" rIns="162000" bIns="82800" anchor="ctr">
            <a:spAutoFit/>
          </a:bodyPr>
          <a:lstStyle>
            <a:lvl1pPr indent="266700">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nSpc>
                <a:spcPts val="2500"/>
              </a:lnSpc>
            </a:pPr>
            <a:r>
              <a:rPr kumimoji="1" lang="en-US" altLang="zh-CN" sz="1800">
                <a:solidFill>
                  <a:srgbClr val="003300"/>
                </a:solidFill>
                <a:latin typeface="微软雅黑" panose="020B0503020204020204" pitchFamily="34" charset="-122"/>
                <a:ea typeface="微软雅黑" panose="020B0503020204020204" pitchFamily="34" charset="-122"/>
              </a:rPr>
              <a:t>      </a:t>
            </a:r>
            <a:r>
              <a:rPr kumimoji="1" lang="en-US" altLang="zh-CN" sz="1800">
                <a:latin typeface="微软雅黑" panose="020B0503020204020204" pitchFamily="34" charset="-122"/>
                <a:ea typeface="微软雅黑" panose="020B0503020204020204" pitchFamily="34" charset="-122"/>
              </a:rPr>
              <a:t>(1) </a:t>
            </a:r>
            <a:r>
              <a:rPr kumimoji="1" lang="zh-CN" altLang="en-US" sz="1800">
                <a:latin typeface="微软雅黑" panose="020B0503020204020204" pitchFamily="34" charset="-122"/>
                <a:ea typeface="微软雅黑" panose="020B0503020204020204" pitchFamily="34" charset="-122"/>
              </a:rPr>
              <a:t>重载后运算符的优先级与结合性不会改变。</a:t>
            </a:r>
          </a:p>
          <a:p>
            <a:pPr>
              <a:lnSpc>
                <a:spcPts val="2500"/>
              </a:lnSpc>
            </a:pPr>
            <a:r>
              <a:rPr kumimoji="1" lang="zh-CN" altLang="en-US" sz="1800">
                <a:latin typeface="微软雅黑" panose="020B0503020204020204" pitchFamily="34" charset="-122"/>
                <a:ea typeface="微软雅黑" panose="020B0503020204020204" pitchFamily="34" charset="-122"/>
              </a:rPr>
              <a:t>      </a:t>
            </a:r>
            <a:r>
              <a:rPr kumimoji="1" lang="en-US" altLang="zh-CN" sz="1800">
                <a:latin typeface="微软雅黑" panose="020B0503020204020204" pitchFamily="34" charset="-122"/>
                <a:ea typeface="微软雅黑" panose="020B0503020204020204" pitchFamily="34" charset="-122"/>
              </a:rPr>
              <a:t>(2) </a:t>
            </a:r>
            <a:r>
              <a:rPr kumimoji="1" lang="zh-CN" altLang="en-US" sz="1800">
                <a:latin typeface="微软雅黑" panose="020B0503020204020204" pitchFamily="34" charset="-122"/>
                <a:ea typeface="微软雅黑" panose="020B0503020204020204" pitchFamily="34" charset="-122"/>
              </a:rPr>
              <a:t>不能改变原运算符操作数的个数。</a:t>
            </a:r>
          </a:p>
          <a:p>
            <a:pPr>
              <a:lnSpc>
                <a:spcPts val="2500"/>
              </a:lnSpc>
            </a:pPr>
            <a:r>
              <a:rPr kumimoji="1" lang="zh-CN" altLang="en-US" sz="1800">
                <a:latin typeface="微软雅黑" panose="020B0503020204020204" pitchFamily="34" charset="-122"/>
                <a:ea typeface="微软雅黑" panose="020B0503020204020204" pitchFamily="34" charset="-122"/>
              </a:rPr>
              <a:t>      </a:t>
            </a:r>
            <a:r>
              <a:rPr kumimoji="1" lang="en-US" altLang="zh-CN" sz="1800">
                <a:latin typeface="微软雅黑" panose="020B0503020204020204" pitchFamily="34" charset="-122"/>
                <a:ea typeface="微软雅黑" panose="020B0503020204020204" pitchFamily="34" charset="-122"/>
              </a:rPr>
              <a:t>(3) </a:t>
            </a:r>
            <a:r>
              <a:rPr kumimoji="1" lang="zh-CN" altLang="en-US" sz="1800">
                <a:latin typeface="微软雅黑" panose="020B0503020204020204" pitchFamily="34" charset="-122"/>
                <a:ea typeface="微软雅黑" panose="020B0503020204020204" pitchFamily="34" charset="-122"/>
              </a:rPr>
              <a:t>不能重载</a:t>
            </a:r>
            <a:r>
              <a:rPr kumimoji="1" lang="en-US" altLang="zh-CN" sz="1800">
                <a:latin typeface="微软雅黑" panose="020B0503020204020204" pitchFamily="34" charset="-122"/>
                <a:ea typeface="微软雅黑" panose="020B0503020204020204" pitchFamily="34" charset="-122"/>
              </a:rPr>
              <a:t>C++</a:t>
            </a:r>
            <a:r>
              <a:rPr kumimoji="1" lang="zh-CN" altLang="en-US" sz="1800">
                <a:latin typeface="微软雅黑" panose="020B0503020204020204" pitchFamily="34" charset="-122"/>
                <a:ea typeface="微软雅黑" panose="020B0503020204020204" pitchFamily="34" charset="-122"/>
              </a:rPr>
              <a:t>中没有的运算符。</a:t>
            </a:r>
          </a:p>
          <a:p>
            <a:pPr>
              <a:lnSpc>
                <a:spcPts val="2500"/>
              </a:lnSpc>
            </a:pPr>
            <a:r>
              <a:rPr kumimoji="1" lang="zh-CN" altLang="en-US" sz="1800">
                <a:latin typeface="微软雅黑" panose="020B0503020204020204" pitchFamily="34" charset="-122"/>
                <a:ea typeface="微软雅黑" panose="020B0503020204020204" pitchFamily="34" charset="-122"/>
              </a:rPr>
              <a:t>      </a:t>
            </a:r>
            <a:r>
              <a:rPr kumimoji="1" lang="en-US" altLang="zh-CN" sz="1800">
                <a:latin typeface="微软雅黑" panose="020B0503020204020204" pitchFamily="34" charset="-122"/>
                <a:ea typeface="微软雅黑" panose="020B0503020204020204" pitchFamily="34" charset="-122"/>
              </a:rPr>
              <a:t>(4) </a:t>
            </a:r>
            <a:r>
              <a:rPr kumimoji="1" lang="zh-CN" altLang="en-US" sz="1800">
                <a:latin typeface="微软雅黑" panose="020B0503020204020204" pitchFamily="34" charset="-122"/>
                <a:ea typeface="微软雅黑" panose="020B0503020204020204" pitchFamily="34" charset="-122"/>
              </a:rPr>
              <a:t>不能改变运算符的原有语义。</a:t>
            </a:r>
          </a:p>
        </p:txBody>
      </p:sp>
    </p:spTree>
  </p:cSld>
  <p:clrMapOvr>
    <a:masterClrMapping/>
  </p:clrMapOvr>
  <p:transition>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2"/>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641AA8EE-FB62-41FD-98C5-DD9C7CEC3BBF}" type="slidenum">
              <a:rPr lang="en-US" altLang="zh-CN" sz="1200" smtClean="0"/>
              <a:pPr>
                <a:spcAft>
                  <a:spcPct val="0"/>
                </a:spcAft>
                <a:buClrTx/>
                <a:buFontTx/>
                <a:buNone/>
              </a:pPr>
              <a:t>11</a:t>
            </a:fld>
            <a:endParaRPr lang="en-US" altLang="zh-CN" sz="1200" smtClean="0"/>
          </a:p>
        </p:txBody>
      </p:sp>
      <p:sp>
        <p:nvSpPr>
          <p:cNvPr id="1536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Restrictions on Operator Overloading</a:t>
            </a:r>
          </a:p>
        </p:txBody>
      </p:sp>
      <p:graphicFrame>
        <p:nvGraphicFramePr>
          <p:cNvPr id="15364" name="Object 3"/>
          <p:cNvGraphicFramePr>
            <a:graphicFrameLocks/>
          </p:cNvGraphicFramePr>
          <p:nvPr>
            <p:ph/>
          </p:nvPr>
        </p:nvGraphicFramePr>
        <p:xfrm>
          <a:off x="228600" y="1676400"/>
          <a:ext cx="8748713" cy="3124200"/>
        </p:xfrm>
        <a:graphic>
          <a:graphicData uri="http://schemas.openxmlformats.org/presentationml/2006/ole">
            <mc:AlternateContent xmlns:mc="http://schemas.openxmlformats.org/markup-compatibility/2006">
              <mc:Choice xmlns:v="urn:schemas-microsoft-com:vml" Requires="v">
                <p:oleObj spid="_x0000_s15365" name="文档" r:id="rId3" imgW="7744882" imgH="3256256" progId="Word.Document.8">
                  <p:embed/>
                </p:oleObj>
              </mc:Choice>
              <mc:Fallback>
                <p:oleObj name="文档" r:id="rId3" imgW="7744882" imgH="3256256" progId="Word.Documen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76400"/>
                        <a:ext cx="8748713"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18D2518-5E1E-44FA-9E18-9927B95F2B76}" type="slidenum">
              <a:rPr lang="en-US" altLang="zh-CN" sz="1200" smtClean="0"/>
              <a:pPr>
                <a:spcAft>
                  <a:spcPct val="0"/>
                </a:spcAft>
                <a:buClrTx/>
                <a:buFontTx/>
                <a:buNone/>
              </a:pPr>
              <a:t>12</a:t>
            </a:fld>
            <a:endParaRPr lang="en-US" altLang="zh-CN" sz="1200" smtClean="0"/>
          </a:p>
        </p:txBody>
      </p:sp>
      <p:sp>
        <p:nvSpPr>
          <p:cNvPr id="1638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Fundamentals of Operator Overloading</a:t>
            </a:r>
          </a:p>
        </p:txBody>
      </p:sp>
      <p:sp>
        <p:nvSpPr>
          <p:cNvPr id="16388" name="Rectangle 3"/>
          <p:cNvSpPr>
            <a:spLocks noGrp="1" noChangeArrowheads="1"/>
          </p:cNvSpPr>
          <p:nvPr>
            <p:ph type="body" idx="1"/>
          </p:nvPr>
        </p:nvSpPr>
        <p:spPr>
          <a:xfrm>
            <a:off x="152400" y="1570038"/>
            <a:ext cx="8839200" cy="4449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在类的对象上使用运算符</a:t>
            </a:r>
          </a:p>
          <a:p>
            <a:pPr lvl="1" eaLnBrk="1" hangingPunct="1">
              <a:lnSpc>
                <a:spcPct val="120000"/>
              </a:lnSpc>
            </a:pPr>
            <a:r>
              <a:rPr lang="zh-CN" altLang="en-US" sz="3100" b="1" smtClean="0">
                <a:latin typeface="楷体_GB2312" pitchFamily="49" charset="-122"/>
                <a:ea typeface="楷体_GB2312" pitchFamily="49" charset="-122"/>
              </a:rPr>
              <a:t>必须对该运算符进行重载（三个例外）</a:t>
            </a:r>
          </a:p>
          <a:p>
            <a:pPr lvl="2" eaLnBrk="1" hangingPunct="1">
              <a:lnSpc>
                <a:spcPct val="120000"/>
              </a:lnSpc>
            </a:pPr>
            <a:r>
              <a:rPr lang="zh-CN" altLang="en-US" sz="3200" b="1" smtClean="0">
                <a:latin typeface="楷体_GB2312" pitchFamily="49" charset="-122"/>
                <a:ea typeface="楷体_GB2312" pitchFamily="49" charset="-122"/>
              </a:rPr>
              <a:t>赋值运算符 </a:t>
            </a:r>
            <a:r>
              <a:rPr lang="en-US" altLang="zh-CN" sz="3200" b="1" smtClean="0">
                <a:latin typeface="楷体_GB2312" pitchFamily="49" charset="-122"/>
                <a:ea typeface="楷体_GB2312" pitchFamily="49" charset="-122"/>
              </a:rPr>
              <a:t>(=)</a:t>
            </a:r>
            <a:r>
              <a:rPr lang="zh-CN" altLang="en-US" sz="3200" b="1" smtClean="0">
                <a:latin typeface="楷体_GB2312" pitchFamily="49" charset="-122"/>
                <a:ea typeface="楷体_GB2312" pitchFamily="49" charset="-122"/>
              </a:rPr>
              <a:t>：按成员进行赋值</a:t>
            </a:r>
          </a:p>
          <a:p>
            <a:pPr lvl="2" eaLnBrk="1" hangingPunct="1">
              <a:lnSpc>
                <a:spcPct val="120000"/>
              </a:lnSpc>
            </a:pPr>
            <a:r>
              <a:rPr lang="zh-CN" altLang="en-US" sz="3200" b="1" smtClean="0">
                <a:latin typeface="楷体_GB2312" pitchFamily="49" charset="-122"/>
                <a:ea typeface="楷体_GB2312" pitchFamily="49" charset="-122"/>
              </a:rPr>
              <a:t>取地址运算符 </a:t>
            </a:r>
            <a:r>
              <a:rPr lang="en-US" altLang="zh-CN" sz="3200" b="1" smtClean="0">
                <a:latin typeface="楷体_GB2312" pitchFamily="49" charset="-122"/>
                <a:ea typeface="楷体_GB2312" pitchFamily="49" charset="-122"/>
              </a:rPr>
              <a:t>(&amp;)</a:t>
            </a:r>
            <a:r>
              <a:rPr lang="zh-CN" altLang="en-US" sz="3200" b="1" smtClean="0">
                <a:latin typeface="楷体_GB2312" pitchFamily="49" charset="-122"/>
                <a:ea typeface="楷体_GB2312" pitchFamily="49" charset="-122"/>
              </a:rPr>
              <a:t>：返回地址</a:t>
            </a:r>
          </a:p>
          <a:p>
            <a:pPr lvl="2" eaLnBrk="1" hangingPunct="1">
              <a:lnSpc>
                <a:spcPct val="120000"/>
              </a:lnSpc>
            </a:pPr>
            <a:r>
              <a:rPr lang="zh-CN" altLang="en-US" sz="3200" b="1" smtClean="0">
                <a:latin typeface="楷体_GB2312" pitchFamily="49" charset="-122"/>
                <a:ea typeface="楷体_GB2312" pitchFamily="49" charset="-122"/>
              </a:rPr>
              <a:t>逗号运算符 </a:t>
            </a:r>
            <a:r>
              <a:rPr lang="en-US" altLang="zh-CN" sz="3200" b="1" smtClean="0">
                <a:latin typeface="楷体_GB2312" pitchFamily="49" charset="-122"/>
                <a:ea typeface="楷体_GB2312" pitchFamily="49" charset="-122"/>
              </a:rPr>
              <a:t>(,)</a:t>
            </a:r>
            <a:r>
              <a:rPr lang="zh-CN" altLang="en-US" sz="3200" b="1" smtClean="0">
                <a:latin typeface="楷体_GB2312" pitchFamily="49" charset="-122"/>
                <a:ea typeface="楷体_GB2312" pitchFamily="49" charset="-122"/>
              </a:rPr>
              <a:t>对象的</a:t>
            </a:r>
            <a:endParaRPr lang="en-US" altLang="zh-CN" sz="3200" b="1" smtClean="0">
              <a:latin typeface="楷体_GB2312" pitchFamily="49" charset="-122"/>
              <a:ea typeface="楷体_GB2312" pitchFamily="49" charset="-122"/>
            </a:endParaRPr>
          </a:p>
          <a:p>
            <a:pPr lvl="3" eaLnBrk="1" hangingPunct="1">
              <a:lnSpc>
                <a:spcPct val="120000"/>
              </a:lnSpc>
            </a:pPr>
            <a:r>
              <a:rPr lang="zh-CN" altLang="en-US" sz="2400" b="1" smtClean="0">
                <a:latin typeface="楷体_GB2312" pitchFamily="49" charset="-122"/>
                <a:ea typeface="楷体_GB2312" pitchFamily="49" charset="-122"/>
              </a:rPr>
              <a:t>计算逗号左侧表达式然后计算逗号右侧表达式</a:t>
            </a:r>
          </a:p>
        </p:txBody>
      </p:sp>
    </p:spTree>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2"/>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439E358D-8BB5-4273-B726-E1A5A91CA7A7}" type="slidenum">
              <a:rPr lang="en-US" altLang="zh-CN" sz="1200" smtClean="0"/>
              <a:pPr>
                <a:spcAft>
                  <a:spcPct val="0"/>
                </a:spcAft>
                <a:buClrTx/>
                <a:buFontTx/>
                <a:buNone/>
              </a:pPr>
              <a:t>13</a:t>
            </a:fld>
            <a:endParaRPr lang="en-US" altLang="zh-CN" sz="1200" smtClean="0"/>
          </a:p>
        </p:txBody>
      </p:sp>
      <p:sp>
        <p:nvSpPr>
          <p:cNvPr id="1741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Fundamentals of Operator Overloading</a:t>
            </a:r>
          </a:p>
        </p:txBody>
      </p:sp>
      <p:sp>
        <p:nvSpPr>
          <p:cNvPr id="17412" name="Rectangle 3"/>
          <p:cNvSpPr>
            <a:spLocks noChangeArrowheads="1"/>
          </p:cNvSpPr>
          <p:nvPr/>
        </p:nvSpPr>
        <p:spPr bwMode="black">
          <a:xfrm>
            <a:off x="152400" y="1447800"/>
            <a:ext cx="8839200"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defRPr/>
            </a:pPr>
            <a:r>
              <a:rPr lang="zh-CN" altLang="en-US" sz="3600" b="1" dirty="0" smtClean="0">
                <a:latin typeface="Arial Narrow" panose="020B0606020202030204" pitchFamily="34" charset="0"/>
                <a:ea typeface="黑体" panose="02010609060101010101" pitchFamily="49" charset="-122"/>
              </a:rPr>
              <a:t>运算符重载提供简明的表达</a:t>
            </a:r>
          </a:p>
          <a:p>
            <a:pPr marL="514350" lvl="1" indent="0" eaLnBrk="1" hangingPunct="1">
              <a:lnSpc>
                <a:spcPct val="120000"/>
              </a:lnSpc>
              <a:buFont typeface="Wingdings" panose="05000000000000000000" pitchFamily="2" charset="2"/>
              <a:buNone/>
              <a:defRPr/>
            </a:pPr>
            <a:r>
              <a:rPr lang="zh-CN" altLang="en-US" sz="3100" b="1" dirty="0" smtClean="0">
                <a:latin typeface="Arial Narrow" panose="020B0606020202030204" pitchFamily="34" charset="0"/>
                <a:ea typeface="黑体" panose="02010609060101010101" pitchFamily="49" charset="-122"/>
              </a:rPr>
              <a:t>   </a:t>
            </a:r>
            <a:r>
              <a:rPr lang="en-US" altLang="zh-CN" sz="2400" b="1" dirty="0" smtClean="0">
                <a:latin typeface="Arial Narrow" panose="020B0606020202030204" pitchFamily="34" charset="0"/>
                <a:ea typeface="黑体" panose="02010609060101010101" pitchFamily="49" charset="-122"/>
              </a:rPr>
              <a:t>object2 = object1.add( object2 );  --</a:t>
            </a:r>
            <a:r>
              <a:rPr lang="zh-CN" altLang="en-US" sz="2400" b="1" dirty="0" smtClean="0">
                <a:latin typeface="Arial Narrow" panose="020B0606020202030204" pitchFamily="34" charset="0"/>
                <a:ea typeface="黑体" panose="02010609060101010101" pitchFamily="49" charset="-122"/>
              </a:rPr>
              <a:t>函数调用方法</a:t>
            </a:r>
            <a:br>
              <a:rPr lang="zh-CN" altLang="en-US" sz="2400" b="1" dirty="0" smtClean="0">
                <a:latin typeface="Arial Narrow" panose="020B0606020202030204" pitchFamily="34" charset="0"/>
                <a:ea typeface="黑体" panose="02010609060101010101" pitchFamily="49" charset="-122"/>
              </a:rPr>
            </a:br>
            <a:r>
              <a:rPr lang="en-US" altLang="zh-CN" sz="2400" b="1" dirty="0" smtClean="0">
                <a:latin typeface="Arial Narrow" panose="020B0606020202030204" pitchFamily="34" charset="0"/>
                <a:ea typeface="黑体" panose="02010609060101010101" pitchFamily="49" charset="-122"/>
              </a:rPr>
              <a:t>vs.</a:t>
            </a:r>
            <a:r>
              <a:rPr lang="en-US" altLang="zh-CN" sz="3100" b="1" dirty="0" smtClean="0">
                <a:latin typeface="Arial Narrow" panose="020B0606020202030204" pitchFamily="34" charset="0"/>
                <a:ea typeface="黑体" panose="02010609060101010101" pitchFamily="49" charset="-122"/>
              </a:rPr>
              <a:t/>
            </a:r>
            <a:br>
              <a:rPr lang="en-US" altLang="zh-CN" sz="3100" b="1" dirty="0" smtClean="0">
                <a:latin typeface="Arial Narrow" panose="020B0606020202030204" pitchFamily="34" charset="0"/>
                <a:ea typeface="黑体" panose="02010609060101010101" pitchFamily="49" charset="-122"/>
              </a:rPr>
            </a:br>
            <a:r>
              <a:rPr lang="en-US" altLang="zh-CN" sz="3100" b="1" dirty="0" smtClean="0">
                <a:latin typeface="Arial Narrow" panose="020B0606020202030204" pitchFamily="34" charset="0"/>
                <a:ea typeface="黑体" panose="02010609060101010101" pitchFamily="49" charset="-122"/>
              </a:rPr>
              <a:t>   </a:t>
            </a:r>
            <a:r>
              <a:rPr lang="en-US" altLang="zh-CN" sz="3100" b="1" dirty="0" smtClean="0">
                <a:solidFill>
                  <a:srgbClr val="FF3300"/>
                </a:solidFill>
                <a:latin typeface="Arial Narrow" panose="020B0606020202030204" pitchFamily="34" charset="0"/>
                <a:ea typeface="黑体" panose="02010609060101010101" pitchFamily="49" charset="-122"/>
              </a:rPr>
              <a:t>object2 = object2 + object1;         --</a:t>
            </a:r>
            <a:r>
              <a:rPr lang="zh-CN" altLang="en-US" sz="2400" b="1" dirty="0" smtClean="0">
                <a:solidFill>
                  <a:srgbClr val="FF3300"/>
                </a:solidFill>
                <a:latin typeface="Arial Narrow" panose="020B0606020202030204" pitchFamily="34" charset="0"/>
                <a:ea typeface="黑体" panose="02010609060101010101" pitchFamily="49" charset="-122"/>
              </a:rPr>
              <a:t>运算符重载方法</a:t>
            </a:r>
          </a:p>
          <a:p>
            <a:pPr lvl="1" eaLnBrk="1" hangingPunct="1">
              <a:lnSpc>
                <a:spcPct val="120000"/>
              </a:lnSpc>
              <a:buFont typeface="Wingdings" panose="05000000000000000000" pitchFamily="2" charset="2"/>
              <a:buNone/>
              <a:defRPr/>
            </a:pPr>
            <a:r>
              <a:rPr lang="zh-CN" altLang="en-US" sz="3100" b="1" dirty="0" smtClean="0">
                <a:latin typeface="Arial Narrow" panose="020B0606020202030204" pitchFamily="34" charset="0"/>
                <a:ea typeface="黑体" panose="02010609060101010101" pitchFamily="49" charset="-122"/>
              </a:rPr>
              <a:t>哪种方法更直观？显然第二种方法更符合我们常规的使用习惯。</a:t>
            </a:r>
          </a:p>
          <a:p>
            <a:pPr lvl="1" eaLnBrk="1" hangingPunct="1">
              <a:lnSpc>
                <a:spcPct val="120000"/>
              </a:lnSpc>
              <a:buFont typeface="Wingdings" panose="05000000000000000000" pitchFamily="2" charset="2"/>
              <a:buNone/>
              <a:defRPr/>
            </a:pPr>
            <a:r>
              <a:rPr lang="zh-CN" altLang="en-US" sz="2800" b="1" dirty="0" smtClean="0">
                <a:solidFill>
                  <a:srgbClr val="FF3300"/>
                </a:solidFill>
                <a:latin typeface="Arial Narrow" panose="020B0606020202030204" pitchFamily="34" charset="0"/>
                <a:ea typeface="黑体" panose="02010609060101010101" pitchFamily="49" charset="-122"/>
              </a:rPr>
              <a:t>但第二种方法的“</a:t>
            </a:r>
            <a:r>
              <a:rPr lang="en-US" altLang="zh-CN" sz="2800" b="1" dirty="0" smtClean="0">
                <a:solidFill>
                  <a:srgbClr val="FF3300"/>
                </a:solidFill>
                <a:latin typeface="Arial Narrow" panose="020B0606020202030204" pitchFamily="34" charset="0"/>
                <a:ea typeface="黑体" panose="02010609060101010101" pitchFamily="49" charset="-122"/>
              </a:rPr>
              <a:t>+”</a:t>
            </a:r>
            <a:r>
              <a:rPr lang="zh-CN" altLang="en-US" sz="2800" b="1" dirty="0" smtClean="0">
                <a:solidFill>
                  <a:srgbClr val="FF3300"/>
                </a:solidFill>
                <a:latin typeface="Arial Narrow" panose="020B0606020202030204" pitchFamily="34" charset="0"/>
                <a:ea typeface="黑体" panose="02010609060101010101" pitchFamily="49" charset="-122"/>
              </a:rPr>
              <a:t>终将要转化为一个函数调用！</a:t>
            </a:r>
          </a:p>
        </p:txBody>
      </p:sp>
    </p:spTree>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02D1EA98-7362-49BF-A68F-C450D4D50886}" type="slidenum">
              <a:rPr lang="en-US" altLang="zh-CN" sz="1200" smtClean="0"/>
              <a:pPr>
                <a:spcAft>
                  <a:spcPct val="0"/>
                </a:spcAft>
                <a:buClrTx/>
                <a:buFontTx/>
                <a:buNone/>
              </a:pPr>
              <a:t>14</a:t>
            </a:fld>
            <a:endParaRPr lang="en-US" altLang="zh-CN" sz="1200" smtClean="0"/>
          </a:p>
        </p:txBody>
      </p:sp>
      <p:sp>
        <p:nvSpPr>
          <p:cNvPr id="1843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Restrictions on Operator Overloading</a:t>
            </a:r>
          </a:p>
        </p:txBody>
      </p:sp>
      <p:sp>
        <p:nvSpPr>
          <p:cNvPr id="18436" name="Rectangle 3"/>
          <p:cNvSpPr>
            <a:spLocks noRot="1" noChangeArrowheads="1"/>
          </p:cNvSpPr>
          <p:nvPr/>
        </p:nvSpPr>
        <p:spPr bwMode="auto">
          <a:xfrm>
            <a:off x="971550" y="1668463"/>
            <a:ext cx="7993063" cy="198913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Times New Roman" panose="02020603050405020304" pitchFamily="18" charset="0"/>
                <a:ea typeface="黑体" panose="02010609060101010101" pitchFamily="49" charset="-122"/>
              </a:rPr>
              <a:t>常见编程错误：</a:t>
            </a:r>
            <a:r>
              <a:rPr lang="zh-CN" altLang="en-US" sz="2800" b="1">
                <a:solidFill>
                  <a:srgbClr val="051AB3"/>
                </a:solidFill>
                <a:latin typeface="Times New Roman" panose="02020603050405020304" pitchFamily="18" charset="0"/>
                <a:ea typeface="黑体" panose="02010609060101010101" pitchFamily="49" charset="-122"/>
              </a:rPr>
              <a:t>误以为重载了某个运算符（如：“</a:t>
            </a:r>
            <a:r>
              <a:rPr lang="en-US" altLang="zh-CN" sz="2800" b="1">
                <a:solidFill>
                  <a:srgbClr val="051AB3"/>
                </a:solidFill>
                <a:latin typeface="Times New Roman" panose="02020603050405020304" pitchFamily="18" charset="0"/>
                <a:ea typeface="黑体" panose="02010609060101010101" pitchFamily="49" charset="-122"/>
              </a:rPr>
              <a:t>+”</a:t>
            </a:r>
            <a:r>
              <a:rPr lang="zh-CN" altLang="en-US" sz="2800" b="1">
                <a:solidFill>
                  <a:srgbClr val="051AB3"/>
                </a:solidFill>
                <a:latin typeface="Times New Roman" panose="02020603050405020304" pitchFamily="18" charset="0"/>
                <a:ea typeface="黑体" panose="02010609060101010101" pitchFamily="49" charset="-122"/>
              </a:rPr>
              <a:t>）可以自动重载相关的运算符（如：“</a:t>
            </a:r>
            <a:r>
              <a:rPr lang="en-US" altLang="zh-CN" sz="2800" b="1">
                <a:solidFill>
                  <a:srgbClr val="051AB3"/>
                </a:solidFill>
                <a:latin typeface="Times New Roman" panose="02020603050405020304" pitchFamily="18" charset="0"/>
                <a:ea typeface="黑体" panose="02010609060101010101" pitchFamily="49" charset="-122"/>
              </a:rPr>
              <a:t>+=”</a:t>
            </a:r>
            <a:r>
              <a:rPr lang="zh-CN" altLang="en-US" sz="2800" b="1">
                <a:solidFill>
                  <a:srgbClr val="051AB3"/>
                </a:solidFill>
                <a:latin typeface="Times New Roman" panose="02020603050405020304" pitchFamily="18" charset="0"/>
                <a:ea typeface="黑体" panose="02010609060101010101" pitchFamily="49" charset="-122"/>
              </a:rPr>
              <a:t>），或重载了“</a:t>
            </a:r>
            <a:r>
              <a:rPr lang="en-US" altLang="zh-CN" sz="2800" b="1">
                <a:solidFill>
                  <a:srgbClr val="051AB3"/>
                </a:solidFill>
                <a:latin typeface="Times New Roman" panose="02020603050405020304" pitchFamily="18" charset="0"/>
                <a:ea typeface="黑体" panose="02010609060101010101" pitchFamily="49" charset="-122"/>
              </a:rPr>
              <a:t>==”</a:t>
            </a:r>
            <a:r>
              <a:rPr lang="zh-CN" altLang="en-US" sz="2800" b="1">
                <a:solidFill>
                  <a:srgbClr val="051AB3"/>
                </a:solidFill>
                <a:latin typeface="Times New Roman" panose="02020603050405020304" pitchFamily="18" charset="0"/>
                <a:ea typeface="黑体" panose="02010609060101010101" pitchFamily="49" charset="-122"/>
              </a:rPr>
              <a:t>就自动重载了“</a:t>
            </a:r>
            <a:r>
              <a:rPr lang="en-US" altLang="zh-CN" sz="2800" b="1">
                <a:solidFill>
                  <a:srgbClr val="051AB3"/>
                </a:solidFill>
                <a:latin typeface="Times New Roman" panose="02020603050405020304" pitchFamily="18" charset="0"/>
                <a:ea typeface="黑体" panose="02010609060101010101" pitchFamily="49" charset="-122"/>
              </a:rPr>
              <a:t>!=”</a:t>
            </a:r>
            <a:r>
              <a:rPr lang="zh-CN" altLang="en-US" sz="2800" b="1">
                <a:solidFill>
                  <a:srgbClr val="051AB3"/>
                </a:solidFill>
                <a:latin typeface="Times New Roman" panose="02020603050405020304" pitchFamily="18" charset="0"/>
                <a:ea typeface="黑体" panose="02010609060101010101" pitchFamily="49" charset="-122"/>
              </a:rPr>
              <a:t>，这将导致错误。运算符只能</a:t>
            </a:r>
            <a:r>
              <a:rPr lang="zh-CN" altLang="en-US" sz="2800" b="1">
                <a:solidFill>
                  <a:srgbClr val="FF3300"/>
                </a:solidFill>
                <a:latin typeface="Times New Roman" panose="02020603050405020304" pitchFamily="18" charset="0"/>
                <a:ea typeface="楷体_GB2312" pitchFamily="49" charset="-122"/>
              </a:rPr>
              <a:t>显式重载</a:t>
            </a:r>
            <a:r>
              <a:rPr lang="zh-CN" altLang="en-US" sz="2800" b="1">
                <a:solidFill>
                  <a:srgbClr val="051AB3"/>
                </a:solidFill>
                <a:latin typeface="Times New Roman" panose="02020603050405020304" pitchFamily="18" charset="0"/>
                <a:ea typeface="黑体" panose="02010609060101010101" pitchFamily="49" charset="-122"/>
              </a:rPr>
              <a:t>（不存在隐式重载）。</a:t>
            </a:r>
          </a:p>
        </p:txBody>
      </p:sp>
      <p:pic>
        <p:nvPicPr>
          <p:cNvPr id="184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681163"/>
            <a:ext cx="84455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F78C520-7C53-4E1E-A000-682E20066B0D}" type="slidenum">
              <a:rPr lang="en-US" altLang="zh-CN" sz="1200" smtClean="0"/>
              <a:pPr>
                <a:spcAft>
                  <a:spcPct val="0"/>
                </a:spcAft>
                <a:buClrTx/>
                <a:buFontTx/>
                <a:buNone/>
              </a:pPr>
              <a:t>15</a:t>
            </a:fld>
            <a:endParaRPr lang="en-US" altLang="zh-CN" sz="1200" smtClean="0"/>
          </a:p>
        </p:txBody>
      </p:sp>
      <p:sp>
        <p:nvSpPr>
          <p:cNvPr id="19459" name="Rectangle 2"/>
          <p:cNvSpPr>
            <a:spLocks noRot="1" noChangeArrowheads="1"/>
          </p:cNvSpPr>
          <p:nvPr/>
        </p:nvSpPr>
        <p:spPr bwMode="auto">
          <a:xfrm>
            <a:off x="152400" y="609600"/>
            <a:ext cx="8839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4 Operator Functions as Class Members vs. Global Members</a:t>
            </a:r>
          </a:p>
        </p:txBody>
      </p:sp>
      <p:sp>
        <p:nvSpPr>
          <p:cNvPr id="19460" name="Rectangle 3"/>
          <p:cNvSpPr>
            <a:spLocks noGrp="1" noChangeArrowheads="1"/>
          </p:cNvSpPr>
          <p:nvPr>
            <p:ph type="body" idx="1"/>
          </p:nvPr>
        </p:nvSpPr>
        <p:spPr>
          <a:xfrm>
            <a:off x="152400" y="1676400"/>
            <a:ext cx="8839200" cy="45259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10000"/>
              </a:lnSpc>
            </a:pPr>
            <a:r>
              <a:rPr lang="zh-CN" altLang="en-US" b="1" smtClean="0">
                <a:solidFill>
                  <a:srgbClr val="FF3300"/>
                </a:solidFill>
                <a:latin typeface="Arial Narrow" panose="020B0606020202030204" pitchFamily="34" charset="0"/>
                <a:ea typeface="黑体" panose="02010609060101010101" pitchFamily="49" charset="-122"/>
              </a:rPr>
              <a:t>运算符函数可作为类成员函数，也可作为全局函数</a:t>
            </a:r>
          </a:p>
          <a:p>
            <a:pPr lvl="1" eaLnBrk="1" hangingPunct="1">
              <a:lnSpc>
                <a:spcPct val="110000"/>
              </a:lnSpc>
            </a:pPr>
            <a:r>
              <a:rPr lang="zh-CN" altLang="en-US" sz="2400" b="1" smtClean="0">
                <a:latin typeface="Arial Narrow" panose="020B0606020202030204" pitchFamily="34" charset="0"/>
                <a:ea typeface="黑体" panose="02010609060101010101" pitchFamily="49" charset="-122"/>
              </a:rPr>
              <a:t>作为类成员函数</a:t>
            </a:r>
          </a:p>
          <a:p>
            <a:pPr lvl="2" eaLnBrk="1" hangingPunct="1">
              <a:lnSpc>
                <a:spcPct val="110000"/>
              </a:lnSpc>
            </a:pPr>
            <a:r>
              <a:rPr lang="zh-CN" altLang="en-US" sz="2400" b="1" smtClean="0">
                <a:latin typeface="楷体_GB2312" pitchFamily="49" charset="-122"/>
                <a:ea typeface="楷体_GB2312" pitchFamily="49" charset="-122"/>
              </a:rPr>
              <a:t>最左侧的操作数应为该类对象</a:t>
            </a:r>
          </a:p>
          <a:p>
            <a:pPr lvl="2" eaLnBrk="1" hangingPunct="1">
              <a:lnSpc>
                <a:spcPct val="110000"/>
              </a:lnSpc>
            </a:pPr>
            <a:r>
              <a:rPr lang="zh-CN" altLang="en-US" sz="2400" b="1" smtClean="0">
                <a:latin typeface="楷体_GB2312" pitchFamily="49" charset="-122"/>
                <a:ea typeface="楷体_GB2312" pitchFamily="49" charset="-122"/>
              </a:rPr>
              <a:t>利用 </a:t>
            </a:r>
            <a:r>
              <a:rPr lang="en-US" altLang="zh-CN" sz="2400" b="1" smtClean="0">
                <a:latin typeface="楷体_GB2312" pitchFamily="49" charset="-122"/>
                <a:ea typeface="楷体_GB2312" pitchFamily="49" charset="-122"/>
              </a:rPr>
              <a:t>this </a:t>
            </a:r>
            <a:r>
              <a:rPr lang="zh-CN" altLang="en-US" sz="2400" b="1" smtClean="0">
                <a:latin typeface="楷体_GB2312" pitchFamily="49" charset="-122"/>
                <a:ea typeface="楷体_GB2312" pitchFamily="49" charset="-122"/>
              </a:rPr>
              <a:t>关键字隐式获得最左侧操作数</a:t>
            </a:r>
          </a:p>
          <a:p>
            <a:pPr lvl="2" eaLnBrk="1" hangingPunct="1">
              <a:lnSpc>
                <a:spcPct val="110000"/>
              </a:lnSpc>
            </a:pPr>
            <a:r>
              <a:rPr lang="zh-CN" altLang="en-US" sz="2400" b="1" smtClean="0">
                <a:latin typeface="楷体_GB2312" pitchFamily="49" charset="-122"/>
                <a:ea typeface="楷体_GB2312" pitchFamily="49" charset="-122"/>
              </a:rPr>
              <a:t>运算符 </a:t>
            </a:r>
            <a:r>
              <a:rPr lang="en-US" altLang="zh-CN" sz="2400" b="1" smtClean="0">
                <a:solidFill>
                  <a:srgbClr val="FF0000"/>
                </a:solidFill>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a:t>
            </a:r>
            <a:r>
              <a:rPr lang="en-US" altLang="zh-CN" sz="2400" b="1" smtClean="0">
                <a:solidFill>
                  <a:srgbClr val="FF0000"/>
                </a:solidFill>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a:t>
            </a:r>
            <a:r>
              <a:rPr lang="en-US" altLang="zh-CN" sz="2400" b="1" smtClean="0">
                <a:solidFill>
                  <a:srgbClr val="FF0000"/>
                </a:solidFill>
                <a:latin typeface="楷体_GB2312" pitchFamily="49" charset="-122"/>
                <a:ea typeface="楷体_GB2312" pitchFamily="49" charset="-122"/>
              </a:rPr>
              <a:t>-&gt;</a:t>
            </a:r>
            <a:r>
              <a:rPr lang="en-US" altLang="zh-CN" sz="2400" b="1" smtClean="0">
                <a:latin typeface="楷体_GB2312" pitchFamily="49" charset="-122"/>
                <a:ea typeface="楷体_GB2312" pitchFamily="49" charset="-122"/>
              </a:rPr>
              <a:t> </a:t>
            </a:r>
            <a:r>
              <a:rPr lang="zh-CN" altLang="en-US" sz="2400" b="1" smtClean="0">
                <a:latin typeface="楷体_GB2312" pitchFamily="49" charset="-122"/>
                <a:ea typeface="楷体_GB2312" pitchFamily="49" charset="-122"/>
              </a:rPr>
              <a:t>或任何赋值运算符，必须重载为类的成员函数</a:t>
            </a:r>
          </a:p>
          <a:p>
            <a:pPr lvl="2" eaLnBrk="1" hangingPunct="1">
              <a:lnSpc>
                <a:spcPct val="110000"/>
              </a:lnSpc>
            </a:pPr>
            <a:r>
              <a:rPr lang="zh-CN" altLang="en-US" sz="2400" b="1" smtClean="0">
                <a:latin typeface="楷体_GB2312" pitchFamily="49" charset="-122"/>
                <a:ea typeface="楷体_GB2312" pitchFamily="49" charset="-122"/>
              </a:rPr>
              <a:t>当为以下情况将被调用</a:t>
            </a:r>
          </a:p>
          <a:p>
            <a:pPr lvl="3" eaLnBrk="1" hangingPunct="1">
              <a:lnSpc>
                <a:spcPct val="110000"/>
              </a:lnSpc>
            </a:pPr>
            <a:r>
              <a:rPr lang="zh-CN" altLang="en-US" sz="2400" b="1" smtClean="0">
                <a:latin typeface="楷体_GB2312" pitchFamily="49" charset="-122"/>
                <a:ea typeface="楷体_GB2312" pitchFamily="49" charset="-122"/>
              </a:rPr>
              <a:t>二元运算符的左侧操作数为该类对象</a:t>
            </a:r>
          </a:p>
          <a:p>
            <a:pPr lvl="3" eaLnBrk="1" hangingPunct="1">
              <a:lnSpc>
                <a:spcPct val="110000"/>
              </a:lnSpc>
            </a:pPr>
            <a:r>
              <a:rPr lang="zh-CN" altLang="en-US" sz="2400" b="1" smtClean="0">
                <a:latin typeface="楷体_GB2312" pitchFamily="49" charset="-122"/>
                <a:ea typeface="楷体_GB2312" pitchFamily="49" charset="-122"/>
              </a:rPr>
              <a:t>一元运算符的操作数为该类对象</a:t>
            </a:r>
          </a:p>
        </p:txBody>
      </p:sp>
    </p:spTree>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68A6934F-E72E-4B86-B059-8025B701D2D2}" type="slidenum">
              <a:rPr lang="en-US" altLang="zh-CN" sz="1200" smtClean="0"/>
              <a:pPr>
                <a:spcAft>
                  <a:spcPct val="0"/>
                </a:spcAft>
                <a:buClrTx/>
                <a:buFontTx/>
                <a:buNone/>
              </a:pPr>
              <a:t>16</a:t>
            </a:fld>
            <a:endParaRPr lang="en-US" altLang="zh-CN" sz="1200" smtClean="0"/>
          </a:p>
        </p:txBody>
      </p:sp>
      <p:sp>
        <p:nvSpPr>
          <p:cNvPr id="20483" name="Rectangle 2"/>
          <p:cNvSpPr>
            <a:spLocks noRot="1" noChangeArrowheads="1"/>
          </p:cNvSpPr>
          <p:nvPr/>
        </p:nvSpPr>
        <p:spPr bwMode="auto">
          <a:xfrm>
            <a:off x="152400" y="609600"/>
            <a:ext cx="8839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4 Operator Functions as Class Members vs. Global Members</a:t>
            </a:r>
          </a:p>
        </p:txBody>
      </p:sp>
      <p:sp>
        <p:nvSpPr>
          <p:cNvPr id="20484" name="Rectangle 3"/>
          <p:cNvSpPr>
            <a:spLocks noGrp="1" noChangeArrowheads="1"/>
          </p:cNvSpPr>
          <p:nvPr>
            <p:ph type="body" idx="1"/>
          </p:nvPr>
        </p:nvSpPr>
        <p:spPr>
          <a:xfrm>
            <a:off x="152400" y="1905000"/>
            <a:ext cx="8839200" cy="35052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作为全局函数</a:t>
            </a:r>
          </a:p>
          <a:p>
            <a:pPr lvl="2" eaLnBrk="1" hangingPunct="1">
              <a:lnSpc>
                <a:spcPct val="120000"/>
              </a:lnSpc>
            </a:pPr>
            <a:r>
              <a:rPr lang="zh-CN" altLang="en-US" sz="3200" b="1" smtClean="0">
                <a:latin typeface="楷体_GB2312" pitchFamily="49" charset="-122"/>
                <a:ea typeface="楷体_GB2312" pitchFamily="49" charset="-122"/>
              </a:rPr>
              <a:t>需要所有操作数作为参数</a:t>
            </a:r>
          </a:p>
          <a:p>
            <a:pPr lvl="2" eaLnBrk="1" hangingPunct="1">
              <a:lnSpc>
                <a:spcPct val="120000"/>
              </a:lnSpc>
            </a:pPr>
            <a:r>
              <a:rPr lang="zh-CN" altLang="en-US" sz="3200" b="1" smtClean="0">
                <a:latin typeface="楷体_GB2312" pitchFamily="49" charset="-122"/>
                <a:ea typeface="楷体_GB2312" pitchFamily="49" charset="-122"/>
              </a:rPr>
              <a:t>可以设置为友元来访问 </a:t>
            </a:r>
            <a:r>
              <a:rPr lang="en-US" altLang="zh-CN" sz="3200" b="1" smtClean="0">
                <a:latin typeface="楷体_GB2312" pitchFamily="49" charset="-122"/>
                <a:ea typeface="楷体_GB2312" pitchFamily="49" charset="-122"/>
              </a:rPr>
              <a:t>private </a:t>
            </a:r>
            <a:r>
              <a:rPr lang="zh-CN" altLang="en-US" sz="3200" b="1" smtClean="0">
                <a:latin typeface="楷体_GB2312" pitchFamily="49" charset="-122"/>
                <a:ea typeface="楷体_GB2312" pitchFamily="49" charset="-122"/>
              </a:rPr>
              <a:t>或 </a:t>
            </a:r>
            <a:r>
              <a:rPr lang="en-US" altLang="zh-CN" sz="3200" b="1" smtClean="0">
                <a:latin typeface="楷体_GB2312" pitchFamily="49" charset="-122"/>
                <a:ea typeface="楷体_GB2312" pitchFamily="49" charset="-122"/>
              </a:rPr>
              <a:t>protected </a:t>
            </a:r>
            <a:r>
              <a:rPr lang="zh-CN" altLang="en-US" sz="3200" b="1" smtClean="0">
                <a:latin typeface="楷体_GB2312" pitchFamily="49" charset="-122"/>
                <a:ea typeface="楷体_GB2312" pitchFamily="49" charset="-122"/>
              </a:rPr>
              <a:t>数据</a:t>
            </a:r>
          </a:p>
        </p:txBody>
      </p:sp>
    </p:spTree>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4C670FDA-05D9-49E4-B578-B8AAADA3CECB}" type="slidenum">
              <a:rPr lang="en-US" altLang="zh-CN" sz="1200" smtClean="0">
                <a:latin typeface="微软雅黑" panose="020B0503020204020204" pitchFamily="34" charset="-122"/>
                <a:ea typeface="微软雅黑" panose="020B0503020204020204" pitchFamily="34" charset="-122"/>
              </a:rPr>
              <a:pPr>
                <a:spcAft>
                  <a:spcPct val="0"/>
                </a:spcAft>
                <a:buClrTx/>
                <a:buFontTx/>
                <a:buNone/>
              </a:pPr>
              <a:t>17</a:t>
            </a:fld>
            <a:endParaRPr lang="en-US" altLang="zh-CN" sz="1200" smtClean="0">
              <a:latin typeface="微软雅黑" panose="020B0503020204020204" pitchFamily="34" charset="-122"/>
              <a:ea typeface="微软雅黑" panose="020B0503020204020204" pitchFamily="34" charset="-122"/>
            </a:endParaRPr>
          </a:p>
        </p:txBody>
      </p:sp>
      <p:sp>
        <p:nvSpPr>
          <p:cNvPr id="576515" name="Text Box 3"/>
          <p:cNvSpPr txBox="1">
            <a:spLocks noChangeArrowheads="1"/>
          </p:cNvSpPr>
          <p:nvPr/>
        </p:nvSpPr>
        <p:spPr bwMode="auto">
          <a:xfrm>
            <a:off x="381000" y="685800"/>
            <a:ext cx="82296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20000"/>
              </a:lnSpc>
              <a:spcBef>
                <a:spcPct val="50000"/>
              </a:spcBef>
              <a:spcAft>
                <a:spcPct val="0"/>
              </a:spcAft>
              <a:buClrTx/>
              <a:buFontTx/>
              <a:buNone/>
            </a:pPr>
            <a:r>
              <a:rPr kumimoji="1" lang="en-US" altLang="zh-CN">
                <a:latin typeface="微软雅黑" panose="020B0503020204020204" pitchFamily="34" charset="-122"/>
                <a:ea typeface="微软雅黑" panose="020B0503020204020204" pitchFamily="34" charset="-122"/>
              </a:rPr>
              <a:t>① </a:t>
            </a:r>
            <a:r>
              <a:rPr kumimoji="1" lang="zh-CN" altLang="en-US">
                <a:latin typeface="微软雅黑" panose="020B0503020204020204" pitchFamily="34" charset="-122"/>
                <a:ea typeface="微软雅黑" panose="020B0503020204020204" pitchFamily="34" charset="-122"/>
              </a:rPr>
              <a:t>运算符重载为类的成员函数的一般语法形式为： </a:t>
            </a:r>
          </a:p>
        </p:txBody>
      </p:sp>
      <p:sp>
        <p:nvSpPr>
          <p:cNvPr id="576516" name="Text Box 4"/>
          <p:cNvSpPr txBox="1">
            <a:spLocks noChangeArrowheads="1"/>
          </p:cNvSpPr>
          <p:nvPr/>
        </p:nvSpPr>
        <p:spPr bwMode="auto">
          <a:xfrm>
            <a:off x="381000" y="1371600"/>
            <a:ext cx="82296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0"/>
              </a:spcAft>
              <a:defRPr>
                <a:solidFill>
                  <a:schemeClr val="tx1"/>
                </a:solidFill>
                <a:latin typeface="Arial" panose="020B0604020202020204" pitchFamily="34" charset="0"/>
                <a:ea typeface="宋体" panose="02010600030101010101" pitchFamily="2" charset="-122"/>
              </a:defRPr>
            </a:lvl1pPr>
            <a:lvl2pPr marL="1052513">
              <a:spcAft>
                <a:spcPct val="0"/>
              </a:spcAft>
              <a:defRPr>
                <a:solidFill>
                  <a:schemeClr val="tx1"/>
                </a:solidFill>
                <a:latin typeface="Arial" panose="020B0604020202020204" pitchFamily="34" charset="0"/>
                <a:ea typeface="宋体" panose="02010600030101010101" pitchFamily="2" charset="-122"/>
              </a:defRPr>
            </a:lvl2pPr>
            <a:lvl3pPr marL="1243013">
              <a:spcAft>
                <a:spcPct val="0"/>
              </a:spcAft>
              <a:defRPr>
                <a:solidFill>
                  <a:schemeClr val="tx1"/>
                </a:solidFill>
                <a:latin typeface="Arial" panose="020B0604020202020204" pitchFamily="34" charset="0"/>
                <a:ea typeface="宋体" panose="02010600030101010101" pitchFamily="2" charset="-122"/>
              </a:defRPr>
            </a:lvl3pPr>
            <a:lvl4pPr marL="1433513">
              <a:spcAft>
                <a:spcPct val="0"/>
              </a:spcAft>
              <a:defRPr>
                <a:solidFill>
                  <a:schemeClr val="tx1"/>
                </a:solidFill>
                <a:latin typeface="Arial" panose="020B0604020202020204" pitchFamily="34" charset="0"/>
                <a:ea typeface="宋体" panose="02010600030101010101" pitchFamily="2" charset="-122"/>
              </a:defRPr>
            </a:lvl4pPr>
            <a:lvl5pPr>
              <a:spcAft>
                <a:spcPct val="0"/>
              </a:spcAf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defRPr/>
            </a:pPr>
            <a:r>
              <a:rPr kumimoji="1" lang="en-US" altLang="zh-CN" sz="24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&lt;</a:t>
            </a:r>
            <a:r>
              <a:rPr kumimoji="1" lang="zh-CN" altLang="en-US" sz="24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函数类型</a:t>
            </a:r>
            <a:r>
              <a:rPr kumimoji="1" lang="en-US" altLang="zh-CN" sz="24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&gt; </a:t>
            </a:r>
            <a:r>
              <a:rPr kumimoji="1" lang="en-US" altLang="zh-CN" sz="2400" dirty="0" smtClean="0">
                <a:solidFill>
                  <a:srgbClr val="2C8C3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operator</a:t>
            </a:r>
            <a:r>
              <a:rPr kumimoji="1" lang="en-US" altLang="zh-CN" sz="2400" dirty="0" smtClean="0">
                <a:solidFill>
                  <a:srgbClr val="FF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&lt;</a:t>
            </a:r>
            <a:r>
              <a:rPr kumimoji="1" lang="zh-CN" altLang="en-US" sz="2400" dirty="0" smtClean="0">
                <a:solidFill>
                  <a:srgbClr val="FF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运算符</a:t>
            </a:r>
            <a:r>
              <a:rPr kumimoji="1" lang="en-US" altLang="zh-CN" sz="2400" dirty="0" smtClean="0">
                <a:solidFill>
                  <a:srgbClr val="FF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&gt;</a:t>
            </a:r>
            <a:r>
              <a:rPr kumimoji="1" lang="zh-CN" altLang="en-US" sz="24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（形参表） </a:t>
            </a:r>
            <a:r>
              <a:rPr kumimoji="1" lang="en-US" altLang="zh-CN" sz="24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zh-CN" altLang="en-US" sz="24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函数体；</a:t>
            </a:r>
            <a:r>
              <a:rPr kumimoji="1" lang="en-US" altLang="zh-CN" sz="24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p>
        </p:txBody>
      </p:sp>
      <p:sp>
        <p:nvSpPr>
          <p:cNvPr id="576517" name="Text Box 5"/>
          <p:cNvSpPr txBox="1">
            <a:spLocks noChangeArrowheads="1"/>
          </p:cNvSpPr>
          <p:nvPr/>
        </p:nvSpPr>
        <p:spPr bwMode="auto">
          <a:xfrm>
            <a:off x="381000" y="2114550"/>
            <a:ext cx="86868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20000"/>
              </a:lnSpc>
              <a:spcBef>
                <a:spcPct val="50000"/>
              </a:spcBef>
              <a:spcAft>
                <a:spcPct val="0"/>
              </a:spcAft>
              <a:buClrTx/>
              <a:buFontTx/>
              <a:buNone/>
            </a:pPr>
            <a:r>
              <a:rPr kumimoji="1" lang="en-US" altLang="zh-CN" dirty="0">
                <a:latin typeface="微软雅黑" panose="020B0503020204020204" pitchFamily="34" charset="-122"/>
                <a:ea typeface="微软雅黑" panose="020B0503020204020204" pitchFamily="34" charset="-122"/>
              </a:rPr>
              <a:t>② </a:t>
            </a:r>
            <a:r>
              <a:rPr kumimoji="1" lang="zh-CN" altLang="en-US" dirty="0">
                <a:latin typeface="微软雅黑" panose="020B0503020204020204" pitchFamily="34" charset="-122"/>
                <a:ea typeface="微软雅黑" panose="020B0503020204020204" pitchFamily="34" charset="-122"/>
              </a:rPr>
              <a:t>运算符重载为全局函数（类的友元函数）的一般语法形式为： </a:t>
            </a:r>
          </a:p>
        </p:txBody>
      </p:sp>
      <p:sp>
        <p:nvSpPr>
          <p:cNvPr id="576518" name="Text Box 6"/>
          <p:cNvSpPr txBox="1">
            <a:spLocks noChangeArrowheads="1"/>
          </p:cNvSpPr>
          <p:nvPr/>
        </p:nvSpPr>
        <p:spPr bwMode="auto">
          <a:xfrm>
            <a:off x="533400" y="2970471"/>
            <a:ext cx="762000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0"/>
              </a:spcAft>
              <a:defRPr>
                <a:solidFill>
                  <a:schemeClr val="tx1"/>
                </a:solidFill>
                <a:latin typeface="Arial" panose="020B0604020202020204" pitchFamily="34" charset="0"/>
                <a:ea typeface="宋体" panose="02010600030101010101" pitchFamily="2" charset="-122"/>
              </a:defRPr>
            </a:lvl1pPr>
            <a:lvl2pPr marL="1052513">
              <a:spcAft>
                <a:spcPct val="0"/>
              </a:spcAft>
              <a:defRPr>
                <a:solidFill>
                  <a:schemeClr val="tx1"/>
                </a:solidFill>
                <a:latin typeface="Arial" panose="020B0604020202020204" pitchFamily="34" charset="0"/>
                <a:ea typeface="宋体" panose="02010600030101010101" pitchFamily="2" charset="-122"/>
              </a:defRPr>
            </a:lvl2pPr>
            <a:lvl3pPr marL="1243013">
              <a:spcAft>
                <a:spcPct val="0"/>
              </a:spcAft>
              <a:defRPr>
                <a:solidFill>
                  <a:schemeClr val="tx1"/>
                </a:solidFill>
                <a:latin typeface="Arial" panose="020B0604020202020204" pitchFamily="34" charset="0"/>
                <a:ea typeface="宋体" panose="02010600030101010101" pitchFamily="2" charset="-122"/>
              </a:defRPr>
            </a:lvl3pPr>
            <a:lvl4pPr marL="1433513">
              <a:spcAft>
                <a:spcPct val="0"/>
              </a:spcAft>
              <a:defRPr>
                <a:solidFill>
                  <a:schemeClr val="tx1"/>
                </a:solidFill>
                <a:latin typeface="Arial" panose="020B0604020202020204" pitchFamily="34" charset="0"/>
                <a:ea typeface="宋体" panose="02010600030101010101" pitchFamily="2" charset="-122"/>
              </a:defRPr>
            </a:lvl4pPr>
            <a:lvl5pPr>
              <a:spcAft>
                <a:spcPct val="0"/>
              </a:spcAf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defRPr/>
            </a:pPr>
            <a:r>
              <a:rPr kumimoji="1" lang="en-US" altLang="zh-CN" sz="20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friend &lt;</a:t>
            </a:r>
            <a:r>
              <a:rPr kumimoji="1" lang="zh-CN" altLang="en-US" sz="20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函数类型</a:t>
            </a:r>
            <a:r>
              <a:rPr kumimoji="1" lang="en-US" altLang="zh-CN" sz="20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&gt; </a:t>
            </a:r>
            <a:r>
              <a:rPr kumimoji="1" lang="en-US" altLang="zh-CN" sz="2400" dirty="0" smtClean="0">
                <a:solidFill>
                  <a:srgbClr val="2C8C3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operator</a:t>
            </a:r>
            <a:r>
              <a:rPr kumimoji="1" lang="en-US" altLang="zh-CN" sz="2000" dirty="0" smtClean="0">
                <a:solidFill>
                  <a:srgbClr val="FF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&lt;</a:t>
            </a:r>
            <a:r>
              <a:rPr kumimoji="1" lang="zh-CN" altLang="en-US" sz="2000" dirty="0" smtClean="0">
                <a:solidFill>
                  <a:srgbClr val="FF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运算符</a:t>
            </a:r>
            <a:r>
              <a:rPr kumimoji="1" lang="en-US" altLang="zh-CN" sz="2000" dirty="0" smtClean="0">
                <a:solidFill>
                  <a:srgbClr val="FF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&gt;</a:t>
            </a:r>
            <a:r>
              <a:rPr kumimoji="1" lang="zh-CN" altLang="en-US" sz="20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（形参表） </a:t>
            </a:r>
            <a:r>
              <a:rPr kumimoji="1" lang="en-US" altLang="zh-CN" sz="20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zh-CN" altLang="en-US" sz="20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函数体；</a:t>
            </a:r>
            <a:r>
              <a:rPr kumimoji="1" lang="en-US" altLang="zh-CN" sz="20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1" lang="en-US" altLang="zh-CN" sz="2000" dirty="0" smtClean="0">
                <a:latin typeface="微软雅黑" panose="020B0503020204020204" pitchFamily="34" charset="-122"/>
                <a:ea typeface="微软雅黑" panose="020B0503020204020204" pitchFamily="34" charset="-122"/>
              </a:rPr>
              <a:t> </a:t>
            </a:r>
          </a:p>
        </p:txBody>
      </p:sp>
      <p:sp>
        <p:nvSpPr>
          <p:cNvPr id="576522" name="Text Box 10"/>
          <p:cNvSpPr txBox="1">
            <a:spLocks noChangeArrowheads="1"/>
          </p:cNvSpPr>
          <p:nvPr/>
        </p:nvSpPr>
        <p:spPr bwMode="auto">
          <a:xfrm>
            <a:off x="457200" y="3962400"/>
            <a:ext cx="8005763"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5775" indent="-485775">
              <a:spcAft>
                <a:spcPct val="0"/>
              </a:spcAft>
              <a:defRPr>
                <a:solidFill>
                  <a:schemeClr val="tx1"/>
                </a:solidFill>
                <a:latin typeface="Arial" panose="020B0604020202020204" pitchFamily="34" charset="0"/>
                <a:ea typeface="宋体" panose="02010600030101010101" pitchFamily="2" charset="-122"/>
              </a:defRPr>
            </a:lvl1pPr>
            <a:lvl2pPr marL="1222375" indent="-457200">
              <a:spcAft>
                <a:spcPct val="0"/>
              </a:spcAft>
              <a:defRPr>
                <a:solidFill>
                  <a:schemeClr val="tx1"/>
                </a:solidFill>
                <a:latin typeface="Arial" panose="020B0604020202020204" pitchFamily="34" charset="0"/>
                <a:ea typeface="宋体" panose="02010600030101010101" pitchFamily="2" charset="-122"/>
              </a:defRPr>
            </a:lvl2pPr>
            <a:lvl3pPr marL="1412875" indent="-457200">
              <a:spcAft>
                <a:spcPct val="0"/>
              </a:spcAft>
              <a:defRPr>
                <a:solidFill>
                  <a:schemeClr val="tx1"/>
                </a:solidFill>
                <a:latin typeface="Arial" panose="020B0604020202020204" pitchFamily="34" charset="0"/>
                <a:ea typeface="宋体" panose="02010600030101010101" pitchFamily="2" charset="-122"/>
              </a:defRPr>
            </a:lvl3pPr>
            <a:lvl4pPr marL="1828800" indent="-457200">
              <a:spcAft>
                <a:spcPct val="0"/>
              </a:spcAft>
              <a:defRPr>
                <a:solidFill>
                  <a:schemeClr val="tx1"/>
                </a:solidFill>
                <a:latin typeface="Arial" panose="020B0604020202020204" pitchFamily="34" charset="0"/>
                <a:ea typeface="宋体" panose="02010600030101010101" pitchFamily="2" charset="-122"/>
              </a:defRPr>
            </a:lvl4pPr>
            <a:lvl5pPr marL="2286000" indent="-457200">
              <a:spcAft>
                <a:spcPct val="0"/>
              </a:spcAft>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defRPr/>
            </a:pPr>
            <a:r>
              <a:rPr kumimoji="1" lang="en-US" altLang="zh-CN" sz="20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&lt;</a:t>
            </a:r>
            <a:r>
              <a:rPr kumimoji="1" lang="zh-CN" altLang="en-US" sz="20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函数类型</a:t>
            </a:r>
            <a:r>
              <a:rPr kumimoji="1" lang="en-US" altLang="zh-CN" sz="20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&gt; </a:t>
            </a:r>
            <a:r>
              <a:rPr kumimoji="1" lang="zh-CN" altLang="en-US" sz="2400" dirty="0" smtClean="0">
                <a:latin typeface="微软雅黑" panose="020B0503020204020204" pitchFamily="34" charset="-122"/>
                <a:ea typeface="微软雅黑" panose="020B0503020204020204" pitchFamily="34" charset="-122"/>
              </a:rPr>
              <a:t>指出了运算符重载函数的</a:t>
            </a:r>
            <a:r>
              <a:rPr kumimoji="1" lang="zh-CN" altLang="en-US" sz="2400" dirty="0" smtClean="0">
                <a:solidFill>
                  <a:srgbClr val="FF0066"/>
                </a:solidFill>
                <a:latin typeface="微软雅黑" panose="020B0503020204020204" pitchFamily="34" charset="-122"/>
                <a:ea typeface="微软雅黑" panose="020B0503020204020204" pitchFamily="34" charset="-122"/>
              </a:rPr>
              <a:t>返回类型</a:t>
            </a:r>
          </a:p>
          <a:p>
            <a:pPr algn="just" eaLnBrk="1" hangingPunct="1">
              <a:lnSpc>
                <a:spcPct val="150000"/>
              </a:lnSpc>
              <a:defRPr/>
            </a:pPr>
            <a:r>
              <a:rPr kumimoji="1" lang="en-US" altLang="zh-CN" sz="2400" dirty="0" smtClean="0">
                <a:solidFill>
                  <a:srgbClr val="2C8C3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operator</a:t>
            </a:r>
            <a:r>
              <a:rPr kumimoji="1" lang="zh-CN" altLang="en-US" sz="2400" dirty="0" smtClean="0">
                <a:latin typeface="微软雅黑" panose="020B0503020204020204" pitchFamily="34" charset="-122"/>
                <a:ea typeface="微软雅黑" panose="020B0503020204020204" pitchFamily="34" charset="-122"/>
              </a:rPr>
              <a:t>是定义运算符重载函数的关键字，</a:t>
            </a:r>
          </a:p>
          <a:p>
            <a:pPr algn="just" eaLnBrk="1" hangingPunct="1">
              <a:lnSpc>
                <a:spcPct val="150000"/>
              </a:lnSpc>
              <a:defRPr/>
            </a:pPr>
            <a:r>
              <a:rPr kumimoji="1" lang="en-US" altLang="zh-CN" sz="2000" dirty="0" smtClean="0">
                <a:solidFill>
                  <a:srgbClr val="FF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&lt;</a:t>
            </a:r>
            <a:r>
              <a:rPr kumimoji="1" lang="zh-CN" altLang="en-US" sz="2000" dirty="0" smtClean="0">
                <a:solidFill>
                  <a:srgbClr val="FF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运算符</a:t>
            </a:r>
            <a:r>
              <a:rPr kumimoji="1" lang="en-US" altLang="zh-CN" sz="2000" dirty="0" smtClean="0">
                <a:solidFill>
                  <a:srgbClr val="FF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&gt; </a:t>
            </a:r>
            <a:r>
              <a:rPr kumimoji="1" lang="zh-CN" altLang="en-US" sz="2400" dirty="0" smtClean="0">
                <a:latin typeface="微软雅黑" panose="020B0503020204020204" pitchFamily="34" charset="-122"/>
                <a:ea typeface="微软雅黑" panose="020B0503020204020204" pitchFamily="34" charset="-122"/>
              </a:rPr>
              <a:t>给出了要重载的运算符名称。</a:t>
            </a:r>
          </a:p>
          <a:p>
            <a:pPr algn="just" eaLnBrk="1" hangingPunct="1">
              <a:lnSpc>
                <a:spcPct val="150000"/>
              </a:lnSpc>
              <a:defRPr/>
            </a:pPr>
            <a:r>
              <a:rPr kumimoji="1" lang="zh-CN" altLang="en-US" sz="200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（形参表）</a:t>
            </a:r>
            <a:r>
              <a:rPr kumimoji="1" lang="zh-CN" altLang="en-US" sz="2400" dirty="0" smtClean="0">
                <a:latin typeface="微软雅黑" panose="020B0503020204020204" pitchFamily="34" charset="-122"/>
                <a:ea typeface="微软雅黑" panose="020B0503020204020204" pitchFamily="34" charset="-122"/>
              </a:rPr>
              <a:t>中给出了重载运算符所需要的参数及参数的类型。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6515"/>
                                        </p:tgtEl>
                                        <p:attrNameLst>
                                          <p:attrName>style.visibility</p:attrName>
                                        </p:attrNameLst>
                                      </p:cBhvr>
                                      <p:to>
                                        <p:strVal val="visible"/>
                                      </p:to>
                                    </p:set>
                                    <p:animEffect transition="in" filter="fade">
                                      <p:cBhvr>
                                        <p:cTn id="7" dur="500"/>
                                        <p:tgtEl>
                                          <p:spTgt spid="5765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76516">
                                            <p:txEl>
                                              <p:pRg st="0" end="0"/>
                                            </p:txEl>
                                          </p:spTgt>
                                        </p:tgtEl>
                                        <p:attrNameLst>
                                          <p:attrName>style.visibility</p:attrName>
                                        </p:attrNameLst>
                                      </p:cBhvr>
                                      <p:to>
                                        <p:strVal val="visible"/>
                                      </p:to>
                                    </p:set>
                                    <p:animEffect transition="in" filter="wipe(left)">
                                      <p:cBhvr>
                                        <p:cTn id="11" dur="500"/>
                                        <p:tgtEl>
                                          <p:spTgt spid="57651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76517">
                                            <p:txEl>
                                              <p:pRg st="0" end="0"/>
                                            </p:txEl>
                                          </p:spTgt>
                                        </p:tgtEl>
                                        <p:attrNameLst>
                                          <p:attrName>style.visibility</p:attrName>
                                        </p:attrNameLst>
                                      </p:cBhvr>
                                      <p:to>
                                        <p:strVal val="visible"/>
                                      </p:to>
                                    </p:set>
                                    <p:animEffect transition="in" filter="wipe(left)">
                                      <p:cBhvr>
                                        <p:cTn id="16" dur="500"/>
                                        <p:tgtEl>
                                          <p:spTgt spid="576517">
                                            <p:txEl>
                                              <p:pRg st="0" end="0"/>
                                            </p:txEl>
                                          </p:spTgt>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76518">
                                            <p:txEl>
                                              <p:pRg st="0" end="0"/>
                                            </p:txEl>
                                          </p:spTgt>
                                        </p:tgtEl>
                                        <p:attrNameLst>
                                          <p:attrName>style.visibility</p:attrName>
                                        </p:attrNameLst>
                                      </p:cBhvr>
                                      <p:to>
                                        <p:strVal val="visible"/>
                                      </p:to>
                                    </p:set>
                                    <p:animEffect transition="in" filter="wipe(left)">
                                      <p:cBhvr>
                                        <p:cTn id="20" dur="500"/>
                                        <p:tgtEl>
                                          <p:spTgt spid="57651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76522"/>
                                        </p:tgtEl>
                                        <p:attrNameLst>
                                          <p:attrName>style.visibility</p:attrName>
                                        </p:attrNameLst>
                                      </p:cBhvr>
                                      <p:to>
                                        <p:strVal val="visible"/>
                                      </p:to>
                                    </p:set>
                                    <p:animEffect transition="in" filter="fade">
                                      <p:cBhvr>
                                        <p:cTn id="25" dur="500"/>
                                        <p:tgtEl>
                                          <p:spTgt spid="576522"/>
                                        </p:tgtEl>
                                      </p:cBhvr>
                                    </p:animEffect>
                                    <p:anim calcmode="lin" valueType="num">
                                      <p:cBhvr>
                                        <p:cTn id="26" dur="500" fill="hold"/>
                                        <p:tgtEl>
                                          <p:spTgt spid="576522"/>
                                        </p:tgtEl>
                                        <p:attrNameLst>
                                          <p:attrName>ppt_x</p:attrName>
                                        </p:attrNameLst>
                                      </p:cBhvr>
                                      <p:tavLst>
                                        <p:tav tm="0">
                                          <p:val>
                                            <p:strVal val="#ppt_x"/>
                                          </p:val>
                                        </p:tav>
                                        <p:tav tm="100000">
                                          <p:val>
                                            <p:strVal val="#ppt_x"/>
                                          </p:val>
                                        </p:tav>
                                      </p:tavLst>
                                    </p:anim>
                                    <p:anim calcmode="lin" valueType="num">
                                      <p:cBhvr>
                                        <p:cTn id="27" dur="500" fill="hold"/>
                                        <p:tgtEl>
                                          <p:spTgt spid="5765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p:bldP spid="576516" grpId="0" build="p" autoUpdateAnimBg="0" advAuto="0"/>
      <p:bldP spid="576517" grpId="0" build="p" autoUpdateAnimBg="0"/>
      <p:bldP spid="576518" grpId="0" build="p" autoUpdateAnimBg="0" advAuto="0"/>
      <p:bldP spid="5765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E96163B-D63D-4077-AABA-03A163832EAE}" type="slidenum">
              <a:rPr lang="en-US" altLang="zh-CN" sz="1200" smtClean="0"/>
              <a:pPr>
                <a:spcAft>
                  <a:spcPct val="0"/>
                </a:spcAft>
                <a:buClrTx/>
                <a:buFontTx/>
                <a:buNone/>
              </a:pPr>
              <a:t>18</a:t>
            </a:fld>
            <a:endParaRPr lang="en-US" altLang="zh-CN" sz="1200" smtClean="0"/>
          </a:p>
        </p:txBody>
      </p:sp>
      <p:sp>
        <p:nvSpPr>
          <p:cNvPr id="22531" name="Rectangle 2"/>
          <p:cNvSpPr>
            <a:spLocks noRot="1" noChangeArrowheads="1"/>
          </p:cNvSpPr>
          <p:nvPr/>
        </p:nvSpPr>
        <p:spPr bwMode="auto">
          <a:xfrm>
            <a:off x="152400" y="609600"/>
            <a:ext cx="8839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4 Operator Functions as Class Members vs. Global Members</a:t>
            </a:r>
          </a:p>
        </p:txBody>
      </p:sp>
      <p:sp>
        <p:nvSpPr>
          <p:cNvPr id="22532" name="Rectangle 3"/>
          <p:cNvSpPr>
            <a:spLocks noRot="1" noChangeArrowheads="1"/>
          </p:cNvSpPr>
          <p:nvPr/>
        </p:nvSpPr>
        <p:spPr bwMode="auto">
          <a:xfrm>
            <a:off x="1042988" y="1862138"/>
            <a:ext cx="7921625" cy="309086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Times New Roman" panose="02020603050405020304" pitchFamily="18" charset="0"/>
                <a:ea typeface="黑体" panose="02010609060101010101" pitchFamily="49" charset="-122"/>
              </a:rPr>
              <a:t>性能提示：</a:t>
            </a:r>
            <a:r>
              <a:rPr lang="zh-CN" altLang="en-US" sz="2800" b="1">
                <a:solidFill>
                  <a:srgbClr val="051AB3"/>
                </a:solidFill>
                <a:latin typeface="Times New Roman" panose="02020603050405020304" pitchFamily="18" charset="0"/>
                <a:ea typeface="黑体" panose="02010609060101010101" pitchFamily="49" charset="-122"/>
              </a:rPr>
              <a:t>可以把一个运算符作为一个非成员、非友元函数重载。但是，这样的运算符函数访问类的</a:t>
            </a:r>
            <a:r>
              <a:rPr lang="en-US" altLang="zh-CN" sz="2800" b="1">
                <a:solidFill>
                  <a:srgbClr val="051AB3"/>
                </a:solidFill>
                <a:latin typeface="Times New Roman" panose="02020603050405020304" pitchFamily="18" charset="0"/>
                <a:ea typeface="黑体" panose="02010609060101010101" pitchFamily="49" charset="-122"/>
              </a:rPr>
              <a:t>private</a:t>
            </a:r>
            <a:r>
              <a:rPr lang="zh-CN" altLang="en-US" sz="2800" b="1">
                <a:solidFill>
                  <a:srgbClr val="051AB3"/>
                </a:solidFill>
                <a:latin typeface="Times New Roman" panose="02020603050405020304" pitchFamily="18" charset="0"/>
                <a:ea typeface="黑体" panose="02010609060101010101" pitchFamily="49" charset="-122"/>
              </a:rPr>
              <a:t>和</a:t>
            </a:r>
            <a:r>
              <a:rPr lang="en-US" altLang="zh-CN" sz="2800" b="1">
                <a:solidFill>
                  <a:srgbClr val="051AB3"/>
                </a:solidFill>
                <a:latin typeface="Times New Roman" panose="02020603050405020304" pitchFamily="18" charset="0"/>
                <a:ea typeface="黑体" panose="02010609060101010101" pitchFamily="49" charset="-122"/>
              </a:rPr>
              <a:t>protected</a:t>
            </a:r>
            <a:r>
              <a:rPr lang="zh-CN" altLang="en-US" sz="2800" b="1">
                <a:solidFill>
                  <a:srgbClr val="051AB3"/>
                </a:solidFill>
                <a:latin typeface="Times New Roman" panose="02020603050405020304" pitchFamily="18" charset="0"/>
                <a:ea typeface="黑体" panose="02010609060101010101" pitchFamily="49" charset="-122"/>
              </a:rPr>
              <a:t>数据时必须使用类的</a:t>
            </a:r>
            <a:r>
              <a:rPr lang="en-US" altLang="zh-CN" sz="2800" b="1">
                <a:solidFill>
                  <a:srgbClr val="051AB3"/>
                </a:solidFill>
                <a:latin typeface="Times New Roman" panose="02020603050405020304" pitchFamily="18" charset="0"/>
                <a:ea typeface="黑体" panose="02010609060101010101" pitchFamily="49" charset="-122"/>
              </a:rPr>
              <a:t>public</a:t>
            </a:r>
            <a:r>
              <a:rPr lang="zh-CN" altLang="en-US" sz="2800" b="1">
                <a:solidFill>
                  <a:srgbClr val="051AB3"/>
                </a:solidFill>
                <a:latin typeface="Times New Roman" panose="02020603050405020304" pitchFamily="18" charset="0"/>
                <a:ea typeface="黑体" panose="02010609060101010101" pitchFamily="49" charset="-122"/>
              </a:rPr>
              <a:t>接口中提供的</a:t>
            </a:r>
            <a:r>
              <a:rPr lang="en-US" altLang="zh-CN" sz="2800" b="1">
                <a:solidFill>
                  <a:srgbClr val="051AB3"/>
                </a:solidFill>
                <a:latin typeface="Times New Roman" panose="02020603050405020304" pitchFamily="18" charset="0"/>
                <a:ea typeface="黑体" panose="02010609060101010101" pitchFamily="49" charset="-122"/>
              </a:rPr>
              <a:t>set</a:t>
            </a:r>
            <a:r>
              <a:rPr lang="zh-CN" altLang="en-US" sz="2800" b="1">
                <a:solidFill>
                  <a:srgbClr val="051AB3"/>
                </a:solidFill>
                <a:latin typeface="Times New Roman" panose="02020603050405020304" pitchFamily="18" charset="0"/>
                <a:ea typeface="黑体" panose="02010609060101010101" pitchFamily="49" charset="-122"/>
              </a:rPr>
              <a:t>或</a:t>
            </a:r>
            <a:r>
              <a:rPr lang="en-US" altLang="zh-CN" sz="2800" b="1">
                <a:solidFill>
                  <a:srgbClr val="051AB3"/>
                </a:solidFill>
                <a:latin typeface="Times New Roman" panose="02020603050405020304" pitchFamily="18" charset="0"/>
                <a:ea typeface="黑体" panose="02010609060101010101" pitchFamily="49" charset="-122"/>
              </a:rPr>
              <a:t>get</a:t>
            </a:r>
            <a:r>
              <a:rPr lang="zh-CN" altLang="en-US" sz="2800" b="1">
                <a:solidFill>
                  <a:srgbClr val="051AB3"/>
                </a:solidFill>
                <a:latin typeface="Times New Roman" panose="02020603050405020304" pitchFamily="18" charset="0"/>
                <a:ea typeface="黑体" panose="02010609060101010101" pitchFamily="49" charset="-122"/>
              </a:rPr>
              <a:t>函数，调用这些函数所涉及的开销会降低性能。可以将</a:t>
            </a:r>
            <a:r>
              <a:rPr lang="zh-CN" altLang="en-US" sz="2800" b="1">
                <a:solidFill>
                  <a:srgbClr val="FF3300"/>
                </a:solidFill>
                <a:latin typeface="Times New Roman" panose="02020603050405020304" pitchFamily="18" charset="0"/>
                <a:ea typeface="楷体_GB2312" pitchFamily="49" charset="-122"/>
              </a:rPr>
              <a:t>这些函数</a:t>
            </a:r>
            <a:r>
              <a:rPr lang="zh-CN" altLang="en-US" sz="2800" b="1">
                <a:solidFill>
                  <a:srgbClr val="051AB3"/>
                </a:solidFill>
                <a:latin typeface="Times New Roman" panose="02020603050405020304" pitchFamily="18" charset="0"/>
                <a:ea typeface="黑体" panose="02010609060101010101" pitchFamily="49" charset="-122"/>
              </a:rPr>
              <a:t>内联以提高性能。</a:t>
            </a:r>
          </a:p>
        </p:txBody>
      </p:sp>
      <p:pic>
        <p:nvPicPr>
          <p:cNvPr id="225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941513"/>
            <a:ext cx="889000"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955CDFB9-ED2F-4354-B486-D97EDA27CC5A}" type="slidenum">
              <a:rPr lang="en-US" altLang="zh-CN" sz="1200" smtClean="0"/>
              <a:pPr>
                <a:spcAft>
                  <a:spcPct val="0"/>
                </a:spcAft>
                <a:buClrTx/>
                <a:buFontTx/>
                <a:buNone/>
              </a:pPr>
              <a:t>19</a:t>
            </a:fld>
            <a:endParaRPr lang="en-US" altLang="zh-CN" sz="1200" smtClean="0"/>
          </a:p>
        </p:txBody>
      </p:sp>
      <p:sp>
        <p:nvSpPr>
          <p:cNvPr id="23555" name="Rectangle 2"/>
          <p:cNvSpPr>
            <a:spLocks noRot="1" noChangeArrowheads="1"/>
          </p:cNvSpPr>
          <p:nvPr/>
        </p:nvSpPr>
        <p:spPr bwMode="auto">
          <a:xfrm>
            <a:off x="152400" y="609600"/>
            <a:ext cx="8839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4 Operator Functions as Class Members vs. Global Members</a:t>
            </a:r>
          </a:p>
        </p:txBody>
      </p:sp>
      <p:sp>
        <p:nvSpPr>
          <p:cNvPr id="23556" name="Rectangle 3"/>
          <p:cNvSpPr>
            <a:spLocks noGrp="1" noChangeArrowheads="1"/>
          </p:cNvSpPr>
          <p:nvPr>
            <p:ph type="body" idx="1"/>
          </p:nvPr>
        </p:nvSpPr>
        <p:spPr>
          <a:xfrm>
            <a:off x="152400" y="1828800"/>
            <a:ext cx="8763000" cy="43434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可交换的运算符</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有时需要 </a:t>
            </a:r>
            <a:r>
              <a:rPr lang="en-US" altLang="zh-CN" sz="2800" b="1" smtClean="0">
                <a:latin typeface="Arial Narrow" panose="020B0606020202030204" pitchFamily="34" charset="0"/>
                <a:ea typeface="黑体" panose="02010609060101010101" pitchFamily="49" charset="-122"/>
              </a:rPr>
              <a:t>+ </a:t>
            </a:r>
            <a:r>
              <a:rPr lang="zh-CN" altLang="en-US" sz="2800" b="1" smtClean="0">
                <a:latin typeface="Arial Narrow" panose="020B0606020202030204" pitchFamily="34" charset="0"/>
                <a:ea typeface="黑体" panose="02010609060101010101" pitchFamily="49" charset="-122"/>
              </a:rPr>
              <a:t>为可交换的</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即要求 “</a:t>
            </a:r>
            <a:r>
              <a:rPr lang="en-US" altLang="zh-CN" sz="2800" b="1" smtClean="0">
                <a:latin typeface="Arial Narrow" panose="020B0606020202030204" pitchFamily="34" charset="0"/>
                <a:ea typeface="黑体" panose="02010609060101010101" pitchFamily="49" charset="-122"/>
              </a:rPr>
              <a:t>a + b” </a:t>
            </a:r>
            <a:r>
              <a:rPr lang="zh-CN" altLang="en-US" sz="2800" b="1" smtClean="0">
                <a:latin typeface="Arial Narrow" panose="020B0606020202030204" pitchFamily="34" charset="0"/>
                <a:ea typeface="黑体" panose="02010609060101010101" pitchFamily="49" charset="-122"/>
              </a:rPr>
              <a:t>和 “</a:t>
            </a:r>
            <a:r>
              <a:rPr lang="en-US" altLang="zh-CN" sz="2800" b="1" smtClean="0">
                <a:latin typeface="Arial Narrow" panose="020B0606020202030204" pitchFamily="34" charset="0"/>
                <a:ea typeface="黑体" panose="02010609060101010101" pitchFamily="49" charset="-122"/>
              </a:rPr>
              <a:t>b + a” </a:t>
            </a:r>
            <a:r>
              <a:rPr lang="zh-CN" altLang="en-US" sz="2800" b="1" smtClean="0">
                <a:latin typeface="Arial Narrow" panose="020B0606020202030204" pitchFamily="34" charset="0"/>
                <a:ea typeface="黑体" panose="02010609060101010101" pitchFamily="49" charset="-122"/>
              </a:rPr>
              <a:t>均能工作</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例如：</a:t>
            </a:r>
            <a:r>
              <a:rPr lang="en-US" altLang="zh-CN" sz="2800" b="1" smtClean="0">
                <a:latin typeface="Arial Narrow" panose="020B0606020202030204" pitchFamily="34" charset="0"/>
                <a:ea typeface="黑体" panose="02010609060101010101" pitchFamily="49" charset="-122"/>
              </a:rPr>
              <a:t>HugeIntClass + long int</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运算符函数可能为 </a:t>
            </a:r>
            <a:r>
              <a:rPr lang="en-US" altLang="zh-CN" sz="2800" b="1" smtClean="0">
                <a:latin typeface="Arial Narrow" panose="020B0606020202030204" pitchFamily="34" charset="0"/>
                <a:ea typeface="黑体" panose="02010609060101010101" pitchFamily="49" charset="-122"/>
              </a:rPr>
              <a:t>HugeIntClass </a:t>
            </a:r>
            <a:r>
              <a:rPr lang="zh-CN" altLang="en-US" sz="2800" b="1" smtClean="0">
                <a:latin typeface="Arial Narrow" panose="020B0606020202030204" pitchFamily="34" charset="0"/>
                <a:ea typeface="黑体" panose="02010609060101010101" pitchFamily="49" charset="-122"/>
              </a:rPr>
              <a:t>成员函数</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如果需要运算符 ”</a:t>
            </a:r>
            <a:r>
              <a:rPr lang="en-US" altLang="zh-CN" sz="2800" b="1" smtClean="0">
                <a:latin typeface="Arial Narrow" panose="020B0606020202030204" pitchFamily="34" charset="0"/>
                <a:ea typeface="黑体" panose="02010609060101010101" pitchFamily="49" charset="-122"/>
              </a:rPr>
              <a:t>+“ </a:t>
            </a:r>
            <a:r>
              <a:rPr lang="zh-CN" altLang="en-US" sz="2800" b="1" smtClean="0">
                <a:latin typeface="Arial Narrow" panose="020B0606020202030204" pitchFamily="34" charset="0"/>
                <a:ea typeface="黑体" panose="02010609060101010101" pitchFamily="49" charset="-122"/>
              </a:rPr>
              <a:t>成为可交换的，则要求是全局运算符函数才能在两种情况下运行</a:t>
            </a:r>
          </a:p>
        </p:txBody>
      </p:sp>
    </p:spTree>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1B5A701C-E428-408C-B48C-66BF7EC5B74C}" type="slidenum">
              <a:rPr lang="en-US" altLang="zh-CN" sz="1200" smtClean="0"/>
              <a:pPr>
                <a:spcAft>
                  <a:spcPct val="0"/>
                </a:spcAft>
                <a:buClrTx/>
                <a:buFontTx/>
                <a:buNone/>
              </a:pPr>
              <a:t>2</a:t>
            </a:fld>
            <a:endParaRPr lang="en-US" altLang="zh-CN" sz="1200" smtClean="0"/>
          </a:p>
        </p:txBody>
      </p:sp>
      <p:sp>
        <p:nvSpPr>
          <p:cNvPr id="5123" name="Rectangle 2"/>
          <p:cNvSpPr>
            <a:spLocks noChangeArrowheads="1"/>
          </p:cNvSpPr>
          <p:nvPr/>
        </p:nvSpPr>
        <p:spPr bwMode="auto">
          <a:xfrm>
            <a:off x="107950" y="1557338"/>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zh-CN" altLang="en-US" sz="3600">
                <a:solidFill>
                  <a:srgbClr val="D60093"/>
                </a:solidFill>
                <a:latin typeface="Arial Narrow" panose="020B0606020202030204" pitchFamily="34" charset="0"/>
                <a:ea typeface="黑体" panose="02010609060101010101" pitchFamily="49" charset="-122"/>
              </a:rPr>
              <a:t>学习目标：</a:t>
            </a:r>
          </a:p>
        </p:txBody>
      </p:sp>
      <p:sp>
        <p:nvSpPr>
          <p:cNvPr id="5124" name="Rectangle 3"/>
          <p:cNvSpPr>
            <a:spLocks noChangeArrowheads="1"/>
          </p:cNvSpPr>
          <p:nvPr/>
        </p:nvSpPr>
        <p:spPr bwMode="auto">
          <a:xfrm>
            <a:off x="381000" y="2438400"/>
            <a:ext cx="8583613"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r>
              <a:rPr lang="zh-CN" altLang="en-US" sz="3200" b="1">
                <a:latin typeface="Arial Narrow" panose="020B0606020202030204" pitchFamily="34" charset="0"/>
                <a:ea typeface="黑体" panose="02010609060101010101" pitchFamily="49" charset="-122"/>
              </a:rPr>
              <a:t>什么是运算符重载</a:t>
            </a:r>
          </a:p>
          <a:p>
            <a:pPr eaLnBrk="1" hangingPunct="1"/>
            <a:r>
              <a:rPr lang="zh-CN" altLang="en-US" sz="3200" b="1">
                <a:latin typeface="Arial Narrow" panose="020B0606020202030204" pitchFamily="34" charset="0"/>
                <a:ea typeface="黑体" panose="02010609060101010101" pitchFamily="49" charset="-122"/>
              </a:rPr>
              <a:t>如何进行运算符重载</a:t>
            </a:r>
          </a:p>
          <a:p>
            <a:pPr eaLnBrk="1" hangingPunct="1"/>
            <a:r>
              <a:rPr lang="zh-CN" altLang="en-US" sz="3200" b="1">
                <a:latin typeface="Arial Narrow" panose="020B0606020202030204" pitchFamily="34" charset="0"/>
                <a:ea typeface="黑体" panose="02010609060101010101" pitchFamily="49" charset="-122"/>
              </a:rPr>
              <a:t>类型转换</a:t>
            </a:r>
          </a:p>
          <a:p>
            <a:pPr eaLnBrk="1" hangingPunct="1"/>
            <a:r>
              <a:rPr lang="zh-CN" altLang="en-US" sz="3200" b="1">
                <a:latin typeface="Arial Narrow" panose="020B0606020202030204" pitchFamily="34" charset="0"/>
                <a:ea typeface="黑体" panose="02010609060101010101" pitchFamily="49" charset="-122"/>
              </a:rPr>
              <a:t>重载 </a:t>
            </a:r>
            <a:r>
              <a:rPr lang="en-US" altLang="zh-CN" sz="3200" b="1">
                <a:latin typeface="Arial Narrow" panose="020B0606020202030204" pitchFamily="34" charset="0"/>
                <a:ea typeface="黑体" panose="02010609060101010101" pitchFamily="49" charset="-122"/>
              </a:rPr>
              <a:t>++ </a:t>
            </a:r>
            <a:r>
              <a:rPr lang="zh-CN" altLang="en-US" sz="3200" b="1">
                <a:latin typeface="Arial Narrow" panose="020B0606020202030204" pitchFamily="34" charset="0"/>
                <a:ea typeface="黑体" panose="02010609060101010101" pitchFamily="49" charset="-122"/>
              </a:rPr>
              <a:t>和 </a:t>
            </a:r>
            <a:r>
              <a:rPr lang="en-US" altLang="zh-CN" sz="3200" b="1">
                <a:latin typeface="Arial Narrow" panose="020B0606020202030204" pitchFamily="34" charset="0"/>
                <a:ea typeface="黑体" panose="02010609060101010101" pitchFamily="49" charset="-122"/>
              </a:rPr>
              <a:t>-- </a:t>
            </a:r>
            <a:r>
              <a:rPr lang="zh-CN" altLang="en-US" sz="3200" b="1">
                <a:latin typeface="Arial Narrow" panose="020B0606020202030204" pitchFamily="34" charset="0"/>
                <a:ea typeface="黑体" panose="02010609060101010101" pitchFamily="49" charset="-122"/>
              </a:rPr>
              <a:t>运算符</a:t>
            </a:r>
          </a:p>
          <a:p>
            <a:pPr eaLnBrk="1" hangingPunct="1"/>
            <a:r>
              <a:rPr lang="zh-CN" altLang="en-US" sz="3200" b="1">
                <a:latin typeface="Arial Narrow" panose="020B0606020202030204" pitchFamily="34" charset="0"/>
                <a:ea typeface="黑体" panose="02010609060101010101" pitchFamily="49" charset="-122"/>
              </a:rPr>
              <a:t>实例：</a:t>
            </a:r>
            <a:r>
              <a:rPr lang="en-US" altLang="zh-CN" sz="3200" b="1">
                <a:latin typeface="Arial Narrow" panose="020B0606020202030204" pitchFamily="34" charset="0"/>
                <a:ea typeface="黑体" panose="02010609060101010101" pitchFamily="49" charset="-122"/>
              </a:rPr>
              <a:t>Array</a:t>
            </a:r>
            <a:r>
              <a:rPr lang="zh-CN" altLang="en-US" sz="3200" b="1">
                <a:latin typeface="Arial Narrow" panose="020B0606020202030204" pitchFamily="34" charset="0"/>
                <a:ea typeface="黑体" panose="02010609060101010101" pitchFamily="49" charset="-122"/>
              </a:rPr>
              <a:t>类；</a:t>
            </a:r>
            <a:r>
              <a:rPr lang="en-US" altLang="zh-CN" sz="3200" b="1">
                <a:latin typeface="Arial Narrow" panose="020B0606020202030204" pitchFamily="34" charset="0"/>
                <a:ea typeface="黑体" panose="02010609060101010101" pitchFamily="49" charset="-122"/>
              </a:rPr>
              <a:t>String</a:t>
            </a:r>
            <a:r>
              <a:rPr lang="zh-CN" altLang="en-US" sz="3200" b="1">
                <a:latin typeface="Arial Narrow" panose="020B0606020202030204" pitchFamily="34" charset="0"/>
                <a:ea typeface="黑体" panose="02010609060101010101" pitchFamily="49" charset="-122"/>
              </a:rPr>
              <a:t>类；</a:t>
            </a:r>
            <a:r>
              <a:rPr lang="en-US" altLang="zh-CN" sz="3200" b="1">
                <a:latin typeface="Arial Narrow" panose="020B0606020202030204" pitchFamily="34" charset="0"/>
                <a:ea typeface="黑体" panose="02010609060101010101" pitchFamily="49" charset="-122"/>
              </a:rPr>
              <a:t>Date</a:t>
            </a:r>
            <a:r>
              <a:rPr lang="zh-CN" altLang="en-US" sz="3200" b="1">
                <a:latin typeface="Arial Narrow" panose="020B0606020202030204" pitchFamily="34" charset="0"/>
                <a:ea typeface="黑体" panose="02010609060101010101" pitchFamily="49" charset="-122"/>
              </a:rPr>
              <a:t>类</a:t>
            </a:r>
          </a:p>
        </p:txBody>
      </p:sp>
      <p:sp>
        <p:nvSpPr>
          <p:cNvPr id="5125" name="Rectangle 4"/>
          <p:cNvSpPr>
            <a:spLocks noGrp="1" noRot="1" noChangeArrowheads="1"/>
          </p:cNvSpPr>
          <p:nvPr>
            <p:ph type="title"/>
          </p:nvPr>
        </p:nvSpPr>
        <p:spPr>
          <a:xfrm>
            <a:off x="76200" y="609600"/>
            <a:ext cx="8763000" cy="9906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lang="zh-CN" altLang="en-US" sz="4000" smtClean="0">
                <a:latin typeface="Arial Narrow" panose="020B0606020202030204" pitchFamily="34" charset="0"/>
                <a:ea typeface="黑体" panose="02010609060101010101" pitchFamily="49" charset="-122"/>
              </a:rPr>
              <a:t>第十一讲 运算符重载</a:t>
            </a:r>
            <a:endParaRPr lang="zh-CN" altLang="en-US" sz="4000" smtClean="0">
              <a:latin typeface="Arial Narrow" panose="020B0606020202030204" pitchFamily="34" charset="0"/>
            </a:endParaRPr>
          </a:p>
        </p:txBody>
      </p:sp>
      <p:pic>
        <p:nvPicPr>
          <p:cNvPr id="5126" name="Picture 5" descr="profes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914400"/>
            <a:ext cx="1752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2364EDC2-92BA-4AA3-82D0-60F469BEA01B}" type="slidenum">
              <a:rPr lang="en-US" altLang="zh-CN" sz="1200" smtClean="0"/>
              <a:pPr>
                <a:spcAft>
                  <a:spcPct val="0"/>
                </a:spcAft>
                <a:buClrTx/>
                <a:buFontTx/>
                <a:buNone/>
              </a:pPr>
              <a:t>20</a:t>
            </a:fld>
            <a:endParaRPr lang="en-US" altLang="zh-CN" sz="1200" smtClean="0"/>
          </a:p>
        </p:txBody>
      </p:sp>
      <p:sp>
        <p:nvSpPr>
          <p:cNvPr id="24579" name="Rectangle 2"/>
          <p:cNvSpPr>
            <a:spLocks noRot="1" noChangeArrowheads="1"/>
          </p:cNvSpPr>
          <p:nvPr/>
        </p:nvSpPr>
        <p:spPr bwMode="auto">
          <a:xfrm>
            <a:off x="152400" y="609600"/>
            <a:ext cx="8839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5 Overloading Stream Insertion and Stream Extraction Operators</a:t>
            </a:r>
          </a:p>
        </p:txBody>
      </p:sp>
      <p:sp>
        <p:nvSpPr>
          <p:cNvPr id="24580" name="Rectangle 3"/>
          <p:cNvSpPr>
            <a:spLocks noGrp="1" noChangeArrowheads="1"/>
          </p:cNvSpPr>
          <p:nvPr>
            <p:ph type="body" idx="1"/>
          </p:nvPr>
        </p:nvSpPr>
        <p:spPr>
          <a:xfrm>
            <a:off x="152400" y="1951038"/>
            <a:ext cx="8839200" cy="3992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&lt;&lt; </a:t>
            </a:r>
            <a:r>
              <a:rPr lang="zh-CN" altLang="en-US" sz="3600" b="1" smtClean="0">
                <a:latin typeface="Arial Narrow" panose="020B0606020202030204" pitchFamily="34" charset="0"/>
                <a:ea typeface="黑体" panose="02010609060101010101" pitchFamily="49" charset="-122"/>
              </a:rPr>
              <a:t>和 </a:t>
            </a:r>
            <a:r>
              <a:rPr lang="en-US" altLang="zh-CN" sz="3600" b="1" smtClean="0">
                <a:latin typeface="Arial Narrow" panose="020B0606020202030204" pitchFamily="34" charset="0"/>
                <a:ea typeface="黑体" panose="02010609060101010101" pitchFamily="49" charset="-122"/>
              </a:rPr>
              <a:t>&gt;&gt; </a:t>
            </a:r>
            <a:r>
              <a:rPr lang="zh-CN" altLang="en-US" sz="3600" b="1" smtClean="0">
                <a:latin typeface="Arial Narrow" panose="020B0606020202030204" pitchFamily="34" charset="0"/>
                <a:ea typeface="黑体" panose="02010609060101010101" pitchFamily="49" charset="-122"/>
              </a:rPr>
              <a:t>运算符</a:t>
            </a:r>
          </a:p>
          <a:p>
            <a:pPr lvl="1" eaLnBrk="1" hangingPunct="1">
              <a:lnSpc>
                <a:spcPct val="120000"/>
              </a:lnSpc>
            </a:pPr>
            <a:r>
              <a:rPr lang="en-US" altLang="zh-CN" sz="3100" b="1" smtClean="0">
                <a:latin typeface="楷体_GB2312" pitchFamily="49" charset="-122"/>
                <a:ea typeface="楷体_GB2312" pitchFamily="49" charset="-122"/>
              </a:rPr>
              <a:t>C++</a:t>
            </a:r>
            <a:r>
              <a:rPr lang="zh-CN" altLang="en-US" sz="3100" b="1" smtClean="0">
                <a:latin typeface="楷体_GB2312" pitchFamily="49" charset="-122"/>
                <a:ea typeface="楷体_GB2312" pitchFamily="49" charset="-122"/>
              </a:rPr>
              <a:t>已经将它重载来处理内部数据类型，</a:t>
            </a:r>
            <a:br>
              <a:rPr lang="zh-CN" altLang="en-US" sz="3100" b="1" smtClean="0">
                <a:latin typeface="楷体_GB2312" pitchFamily="49" charset="-122"/>
                <a:ea typeface="楷体_GB2312" pitchFamily="49" charset="-122"/>
              </a:rPr>
            </a:br>
            <a:r>
              <a:rPr lang="zh-CN" altLang="en-US" sz="3100" b="1" smtClean="0">
                <a:latin typeface="楷体_GB2312" pitchFamily="49" charset="-122"/>
                <a:ea typeface="楷体_GB2312" pitchFamily="49" charset="-122"/>
              </a:rPr>
              <a:t>能输出字符、数字、字符串等</a:t>
            </a:r>
          </a:p>
          <a:p>
            <a:pPr lvl="1" eaLnBrk="1" hangingPunct="1">
              <a:lnSpc>
                <a:spcPct val="120000"/>
              </a:lnSpc>
            </a:pPr>
            <a:r>
              <a:rPr lang="zh-CN" altLang="en-US" sz="3100" b="1" smtClean="0">
                <a:latin typeface="楷体_GB2312" pitchFamily="49" charset="-122"/>
                <a:ea typeface="楷体_GB2312" pitchFamily="49" charset="-122"/>
              </a:rPr>
              <a:t>如果需要用来处理</a:t>
            </a:r>
            <a:r>
              <a:rPr lang="zh-CN" altLang="en-US" sz="3100" b="1" smtClean="0">
                <a:solidFill>
                  <a:srgbClr val="FF3300"/>
                </a:solidFill>
                <a:latin typeface="楷体_GB2312" pitchFamily="49" charset="-122"/>
                <a:ea typeface="楷体_GB2312" pitchFamily="49" charset="-122"/>
              </a:rPr>
              <a:t>用户自定义类型</a:t>
            </a:r>
            <a:r>
              <a:rPr lang="en-US" altLang="zh-CN" sz="3100" b="1" smtClean="0">
                <a:latin typeface="楷体_GB2312" pitchFamily="49" charset="-122"/>
                <a:ea typeface="楷体_GB2312" pitchFamily="49" charset="-122"/>
              </a:rPr>
              <a:t>(</a:t>
            </a:r>
            <a:r>
              <a:rPr lang="zh-CN" altLang="en-US" sz="3100" b="1" smtClean="0">
                <a:latin typeface="楷体_GB2312" pitchFamily="49" charset="-122"/>
                <a:ea typeface="楷体_GB2312" pitchFamily="49" charset="-122"/>
              </a:rPr>
              <a:t>如数组</a:t>
            </a:r>
            <a:r>
              <a:rPr lang="en-US" altLang="zh-CN" sz="3100" b="1" smtClean="0">
                <a:latin typeface="楷体_GB2312" pitchFamily="49" charset="-122"/>
                <a:ea typeface="楷体_GB2312" pitchFamily="49" charset="-122"/>
              </a:rPr>
              <a:t>)</a:t>
            </a:r>
            <a:r>
              <a:rPr lang="zh-CN" altLang="en-US" sz="3100" b="1" smtClean="0">
                <a:latin typeface="楷体_GB2312" pitchFamily="49" charset="-122"/>
                <a:ea typeface="楷体_GB2312" pitchFamily="49" charset="-122"/>
              </a:rPr>
              <a:t>，就需要进行重载</a:t>
            </a:r>
          </a:p>
          <a:p>
            <a:pPr lvl="2" eaLnBrk="1" hangingPunct="1">
              <a:lnSpc>
                <a:spcPct val="120000"/>
              </a:lnSpc>
            </a:pPr>
            <a:r>
              <a:rPr lang="zh-CN" altLang="en-US" sz="3200" b="1" smtClean="0">
                <a:latin typeface="楷体_GB2312" pitchFamily="49" charset="-122"/>
                <a:ea typeface="楷体_GB2312" pitchFamily="49" charset="-122"/>
              </a:rPr>
              <a:t>利用全局，友元函数进行重载</a:t>
            </a:r>
          </a:p>
        </p:txBody>
      </p:sp>
    </p:spTree>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2"/>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48B8313E-963E-4685-8052-640729A2BB54}" type="slidenum">
              <a:rPr lang="en-US" altLang="zh-CN" sz="1200" smtClean="0"/>
              <a:pPr>
                <a:spcAft>
                  <a:spcPct val="0"/>
                </a:spcAft>
                <a:buClrTx/>
                <a:buFontTx/>
                <a:buNone/>
              </a:pPr>
              <a:t>21</a:t>
            </a:fld>
            <a:endParaRPr lang="en-US" altLang="zh-CN" sz="1200" smtClean="0"/>
          </a:p>
        </p:txBody>
      </p:sp>
      <p:sp>
        <p:nvSpPr>
          <p:cNvPr id="25603" name="Rectangle 3"/>
          <p:cNvSpPr>
            <a:spLocks noChangeArrowheads="1"/>
          </p:cNvSpPr>
          <p:nvPr/>
        </p:nvSpPr>
        <p:spPr bwMode="auto">
          <a:xfrm>
            <a:off x="152400" y="1798638"/>
            <a:ext cx="8839200" cy="437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zh-CN" altLang="en-US" sz="3600" b="1">
                <a:latin typeface="Arial Narrow" panose="020B0606020202030204" pitchFamily="34" charset="0"/>
                <a:ea typeface="黑体" panose="02010609060101010101" pitchFamily="49" charset="-122"/>
              </a:rPr>
              <a:t>重载 </a:t>
            </a:r>
            <a:r>
              <a:rPr lang="en-US" altLang="zh-CN" sz="3600" b="1">
                <a:latin typeface="Arial Narrow" panose="020B0606020202030204" pitchFamily="34" charset="0"/>
                <a:ea typeface="黑体" panose="02010609060101010101" pitchFamily="49" charset="-122"/>
              </a:rPr>
              <a:t>&lt;&lt; </a:t>
            </a:r>
            <a:r>
              <a:rPr lang="zh-CN" altLang="en-US" sz="3600" b="1">
                <a:latin typeface="Arial Narrow" panose="020B0606020202030204" pitchFamily="34" charset="0"/>
                <a:ea typeface="黑体" panose="02010609060101010101" pitchFamily="49" charset="-122"/>
              </a:rPr>
              <a:t>与 </a:t>
            </a:r>
            <a:r>
              <a:rPr lang="en-US" altLang="zh-CN" sz="3600" b="1">
                <a:latin typeface="Arial Narrow" panose="020B0606020202030204" pitchFamily="34" charset="0"/>
                <a:ea typeface="黑体" panose="02010609060101010101" pitchFamily="49" charset="-122"/>
              </a:rPr>
              <a:t>&gt;&gt; </a:t>
            </a:r>
            <a:r>
              <a:rPr lang="zh-CN" altLang="en-US" sz="3600" b="1">
                <a:latin typeface="Arial Narrow" panose="020B0606020202030204" pitchFamily="34" charset="0"/>
                <a:ea typeface="黑体" panose="02010609060101010101" pitchFamily="49" charset="-122"/>
              </a:rPr>
              <a:t>运算符</a:t>
            </a:r>
          </a:p>
          <a:p>
            <a:pPr lvl="1" eaLnBrk="1" hangingPunct="1">
              <a:lnSpc>
                <a:spcPct val="120000"/>
              </a:lnSpc>
            </a:pPr>
            <a:r>
              <a:rPr lang="zh-CN" altLang="en-US" sz="3100" b="1">
                <a:latin typeface="Arial Narrow" panose="020B0606020202030204" pitchFamily="34" charset="0"/>
                <a:ea typeface="黑体" panose="02010609060101010101" pitchFamily="49" charset="-122"/>
              </a:rPr>
              <a:t>重载 </a:t>
            </a:r>
            <a:r>
              <a:rPr lang="en-US" altLang="zh-CN" sz="3100" b="1">
                <a:latin typeface="Arial Narrow" panose="020B0606020202030204" pitchFamily="34" charset="0"/>
                <a:ea typeface="黑体" panose="02010609060101010101" pitchFamily="49" charset="-122"/>
              </a:rPr>
              <a:t>&lt;&lt; </a:t>
            </a:r>
            <a:r>
              <a:rPr lang="zh-CN" altLang="en-US" sz="3100" b="1">
                <a:latin typeface="Arial Narrow" panose="020B0606020202030204" pitchFamily="34" charset="0"/>
                <a:ea typeface="黑体" panose="02010609060101010101" pitchFamily="49" charset="-122"/>
              </a:rPr>
              <a:t>时</a:t>
            </a:r>
            <a:r>
              <a:rPr lang="zh-CN" altLang="en-US" sz="3100" b="1">
                <a:solidFill>
                  <a:srgbClr val="FF3300"/>
                </a:solidFill>
                <a:latin typeface="Arial Narrow" panose="020B0606020202030204" pitchFamily="34" charset="0"/>
                <a:ea typeface="黑体" panose="02010609060101010101" pitchFamily="49" charset="-122"/>
              </a:rPr>
              <a:t>左侧</a:t>
            </a:r>
            <a:r>
              <a:rPr lang="zh-CN" altLang="en-US" sz="3100" b="1">
                <a:latin typeface="Arial Narrow" panose="020B0606020202030204" pitchFamily="34" charset="0"/>
                <a:ea typeface="黑体" panose="02010609060101010101" pitchFamily="49" charset="-122"/>
              </a:rPr>
              <a:t>操作数为 </a:t>
            </a:r>
            <a:r>
              <a:rPr lang="en-US" altLang="zh-CN" sz="3100" b="1">
                <a:latin typeface="Arial Narrow" panose="020B0606020202030204" pitchFamily="34" charset="0"/>
                <a:ea typeface="黑体" panose="02010609060101010101" pitchFamily="49" charset="-122"/>
              </a:rPr>
              <a:t>ostream &amp;</a:t>
            </a:r>
          </a:p>
          <a:p>
            <a:pPr lvl="2" eaLnBrk="1" hangingPunct="1">
              <a:lnSpc>
                <a:spcPct val="120000"/>
              </a:lnSpc>
            </a:pPr>
            <a:r>
              <a:rPr lang="zh-CN" altLang="en-US" sz="3200" b="1">
                <a:latin typeface="Arial Narrow" panose="020B0606020202030204" pitchFamily="34" charset="0"/>
                <a:ea typeface="黑体" panose="02010609060101010101" pitchFamily="49" charset="-122"/>
              </a:rPr>
              <a:t>例如：</a:t>
            </a:r>
            <a:r>
              <a:rPr lang="en-US" altLang="zh-CN" sz="3200" b="1">
                <a:latin typeface="Arial Narrow" panose="020B0606020202030204" pitchFamily="34" charset="0"/>
                <a:ea typeface="黑体" panose="02010609060101010101" pitchFamily="49" charset="-122"/>
              </a:rPr>
              <a:t>cout &lt;&lt; classObject</a:t>
            </a:r>
          </a:p>
          <a:p>
            <a:pPr lvl="1" eaLnBrk="1" hangingPunct="1">
              <a:lnSpc>
                <a:spcPct val="120000"/>
              </a:lnSpc>
            </a:pPr>
            <a:r>
              <a:rPr lang="zh-CN" altLang="en-US" sz="3100" b="1">
                <a:latin typeface="Arial Narrow" panose="020B0606020202030204" pitchFamily="34" charset="0"/>
                <a:ea typeface="黑体" panose="02010609060101010101" pitchFamily="49" charset="-122"/>
              </a:rPr>
              <a:t>重载 </a:t>
            </a:r>
            <a:r>
              <a:rPr lang="en-US" altLang="zh-CN" sz="3100" b="1">
                <a:latin typeface="Arial Narrow" panose="020B0606020202030204" pitchFamily="34" charset="0"/>
                <a:ea typeface="黑体" panose="02010609060101010101" pitchFamily="49" charset="-122"/>
              </a:rPr>
              <a:t>&gt;&gt; </a:t>
            </a:r>
            <a:r>
              <a:rPr lang="zh-CN" altLang="en-US" sz="3100" b="1">
                <a:latin typeface="Arial Narrow" panose="020B0606020202030204" pitchFamily="34" charset="0"/>
                <a:ea typeface="黑体" panose="02010609060101010101" pitchFamily="49" charset="-122"/>
              </a:rPr>
              <a:t>时</a:t>
            </a:r>
            <a:r>
              <a:rPr lang="zh-CN" altLang="en-US" sz="3100" b="1">
                <a:solidFill>
                  <a:srgbClr val="FF3300"/>
                </a:solidFill>
                <a:latin typeface="Arial Narrow" panose="020B0606020202030204" pitchFamily="34" charset="0"/>
                <a:ea typeface="黑体" panose="02010609060101010101" pitchFamily="49" charset="-122"/>
              </a:rPr>
              <a:t>左侧</a:t>
            </a:r>
            <a:r>
              <a:rPr lang="zh-CN" altLang="en-US" sz="3100" b="1">
                <a:latin typeface="Arial Narrow" panose="020B0606020202030204" pitchFamily="34" charset="0"/>
                <a:ea typeface="黑体" panose="02010609060101010101" pitchFamily="49" charset="-122"/>
              </a:rPr>
              <a:t>操作数为 </a:t>
            </a:r>
            <a:r>
              <a:rPr lang="en-US" altLang="zh-CN" sz="3100" b="1">
                <a:latin typeface="Arial Narrow" panose="020B0606020202030204" pitchFamily="34" charset="0"/>
                <a:ea typeface="黑体" panose="02010609060101010101" pitchFamily="49" charset="-122"/>
              </a:rPr>
              <a:t>istream &amp;</a:t>
            </a:r>
          </a:p>
          <a:p>
            <a:pPr lvl="2" eaLnBrk="1" hangingPunct="1">
              <a:lnSpc>
                <a:spcPct val="120000"/>
              </a:lnSpc>
            </a:pPr>
            <a:r>
              <a:rPr lang="zh-CN" altLang="en-US" sz="3200" b="1">
                <a:latin typeface="Arial Narrow" panose="020B0606020202030204" pitchFamily="34" charset="0"/>
                <a:ea typeface="黑体" panose="02010609060101010101" pitchFamily="49" charset="-122"/>
              </a:rPr>
              <a:t>例如：</a:t>
            </a:r>
            <a:r>
              <a:rPr lang="en-US" altLang="zh-CN" sz="3200" b="1">
                <a:latin typeface="Arial Narrow" panose="020B0606020202030204" pitchFamily="34" charset="0"/>
                <a:ea typeface="黑体" panose="02010609060101010101" pitchFamily="49" charset="-122"/>
              </a:rPr>
              <a:t>cin &gt;&gt; classObject</a:t>
            </a:r>
          </a:p>
          <a:p>
            <a:pPr lvl="1" eaLnBrk="1" hangingPunct="1">
              <a:lnSpc>
                <a:spcPct val="120000"/>
              </a:lnSpc>
            </a:pPr>
            <a:r>
              <a:rPr lang="zh-CN" altLang="en-US" sz="3100" b="1">
                <a:latin typeface="Arial Narrow" panose="020B0606020202030204" pitchFamily="34" charset="0"/>
                <a:ea typeface="黑体" panose="02010609060101010101" pitchFamily="49" charset="-122"/>
              </a:rPr>
              <a:t>需要作为全局函数进行重载</a:t>
            </a:r>
          </a:p>
        </p:txBody>
      </p:sp>
      <p:sp>
        <p:nvSpPr>
          <p:cNvPr id="25604" name="Rectangle 4"/>
          <p:cNvSpPr>
            <a:spLocks noRot="1" noChangeArrowheads="1"/>
          </p:cNvSpPr>
          <p:nvPr/>
        </p:nvSpPr>
        <p:spPr bwMode="auto">
          <a:xfrm>
            <a:off x="152400" y="609600"/>
            <a:ext cx="8839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5 Overloading Stream Insertion and Stream Extraction Operators</a:t>
            </a:r>
          </a:p>
        </p:txBody>
      </p:sp>
    </p:spTree>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8845BF84-57FB-456A-B31A-71B0B364DA7A}" type="slidenum">
              <a:rPr lang="en-US" altLang="zh-CN" sz="1200" smtClean="0"/>
              <a:pPr>
                <a:spcAft>
                  <a:spcPct val="0"/>
                </a:spcAft>
                <a:buClrTx/>
                <a:buFontTx/>
                <a:buNone/>
              </a:pPr>
              <a:t>22</a:t>
            </a:fld>
            <a:endParaRPr lang="en-US" altLang="zh-CN" sz="1200" smtClean="0"/>
          </a:p>
        </p:txBody>
      </p:sp>
      <p:sp>
        <p:nvSpPr>
          <p:cNvPr id="26627" name="内容占位符 2"/>
          <p:cNvSpPr>
            <a:spLocks noGrp="1"/>
          </p:cNvSpPr>
          <p:nvPr>
            <p:ph idx="4294967295"/>
          </p:nvPr>
        </p:nvSpPr>
        <p:spPr>
          <a:xfrm>
            <a:off x="214313" y="762000"/>
            <a:ext cx="8229600" cy="457200"/>
          </a:xfrm>
        </p:spPr>
        <p:txBody>
          <a:bodyPr/>
          <a:lstStyle/>
          <a:p>
            <a:pPr marL="365125" indent="-255588" eaLnBrk="1" hangingPunct="1"/>
            <a:r>
              <a:rPr lang="zh-CN" altLang="en-US" sz="2500" b="1" smtClean="0">
                <a:latin typeface="华文楷体" panose="02010600040101010101" pitchFamily="2" charset="-122"/>
                <a:ea typeface="华文楷体" panose="02010600040101010101" pitchFamily="2" charset="-122"/>
                <a:cs typeface="Courier New" panose="02070309020205020404" pitchFamily="49" charset="0"/>
              </a:rPr>
              <a:t>重载输出运算符</a:t>
            </a:r>
            <a:r>
              <a:rPr lang="en-US" altLang="zh-CN" sz="2500" b="1" smtClean="0">
                <a:latin typeface="华文楷体" panose="02010600040101010101" pitchFamily="2" charset="-122"/>
                <a:ea typeface="华文楷体" panose="02010600040101010101" pitchFamily="2" charset="-122"/>
                <a:cs typeface="Courier New" panose="02070309020205020404" pitchFamily="49" charset="0"/>
              </a:rPr>
              <a:t>"&lt;&lt;"</a:t>
            </a:r>
            <a:r>
              <a:rPr lang="zh-CN" altLang="en-US" sz="2500" b="1" smtClean="0">
                <a:latin typeface="华文楷体" panose="02010600040101010101" pitchFamily="2" charset="-122"/>
                <a:ea typeface="华文楷体" panose="02010600040101010101" pitchFamily="2" charset="-122"/>
                <a:cs typeface="Courier New" panose="02070309020205020404" pitchFamily="49" charset="0"/>
              </a:rPr>
              <a:t>和输入运算符</a:t>
            </a:r>
            <a:r>
              <a:rPr lang="en-US" altLang="zh-CN" sz="2500" b="1" smtClean="0">
                <a:latin typeface="华文楷体" panose="02010600040101010101" pitchFamily="2" charset="-122"/>
                <a:ea typeface="华文楷体" panose="02010600040101010101" pitchFamily="2" charset="-122"/>
                <a:cs typeface="Courier New" panose="02070309020205020404" pitchFamily="49" charset="0"/>
              </a:rPr>
              <a:t>"&gt;&gt;"</a:t>
            </a:r>
            <a:r>
              <a:rPr lang="en-US" altLang="zh-CN" b="1" smtClean="0">
                <a:latin typeface="华文楷体" panose="02010600040101010101" pitchFamily="2" charset="-122"/>
                <a:ea typeface="华文楷体" panose="02010600040101010101" pitchFamily="2" charset="-122"/>
                <a:cs typeface="Courier New" panose="02070309020205020404" pitchFamily="49" charset="0"/>
              </a:rPr>
              <a:t/>
            </a:r>
            <a:br>
              <a:rPr lang="en-US" altLang="zh-CN" b="1" smtClean="0">
                <a:latin typeface="华文楷体" panose="02010600040101010101" pitchFamily="2" charset="-122"/>
                <a:ea typeface="华文楷体" panose="02010600040101010101" pitchFamily="2" charset="-122"/>
                <a:cs typeface="Courier New" panose="02070309020205020404" pitchFamily="49" charset="0"/>
              </a:rPr>
            </a:br>
            <a:endParaRPr lang="en-US" altLang="zh-CN" b="1" smtClean="0">
              <a:latin typeface="华文楷体" panose="02010600040101010101" pitchFamily="2" charset="-122"/>
              <a:ea typeface="华文楷体" panose="02010600040101010101" pitchFamily="2" charset="-122"/>
              <a:cs typeface="Courier New" panose="02070309020205020404" pitchFamily="49" charset="0"/>
            </a:endParaRPr>
          </a:p>
          <a:p>
            <a:pPr marL="365125" indent="-255588" eaLnBrk="1" hangingPunct="1">
              <a:buFont typeface="Wingdings" panose="05000000000000000000" pitchFamily="2" charset="2"/>
              <a:buNone/>
            </a:pPr>
            <a:endParaRPr lang="en-US" altLang="zh-CN" b="1" smtClean="0">
              <a:latin typeface="华文楷体" panose="02010600040101010101" pitchFamily="2" charset="-122"/>
              <a:ea typeface="华文楷体" panose="02010600040101010101" pitchFamily="2" charset="-122"/>
              <a:cs typeface="Courier New" panose="02070309020205020404" pitchFamily="49" charset="0"/>
            </a:endParaRPr>
          </a:p>
        </p:txBody>
      </p:sp>
      <p:sp>
        <p:nvSpPr>
          <p:cNvPr id="26628" name="TextBox 3"/>
          <p:cNvSpPr txBox="1">
            <a:spLocks noChangeArrowheads="1"/>
          </p:cNvSpPr>
          <p:nvPr/>
        </p:nvSpPr>
        <p:spPr bwMode="auto">
          <a:xfrm>
            <a:off x="381000" y="4114800"/>
            <a:ext cx="8358188" cy="2235200"/>
          </a:xfrm>
          <a:prstGeom prst="rect">
            <a:avLst/>
          </a:prstGeom>
          <a:solidFill>
            <a:schemeClr val="bg1"/>
          </a:solidFill>
          <a:ln w="9525">
            <a:solidFill>
              <a:schemeClr val="tx1"/>
            </a:solidFill>
            <a:miter lim="800000"/>
            <a:headEnd/>
            <a:tailEnd/>
          </a:ln>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kumimoji="1" lang="en-US" altLang="zh-CN" sz="2000" b="1">
                <a:solidFill>
                  <a:srgbClr val="0000CC"/>
                </a:solidFill>
                <a:latin typeface="Courier New" panose="02070309020205020404" pitchFamily="49" charset="0"/>
                <a:ea typeface="华文楷体" panose="02010600040101010101" pitchFamily="2" charset="-122"/>
                <a:cs typeface="Courier New" panose="02070309020205020404" pitchFamily="49" charset="0"/>
              </a:rPr>
              <a:t>friend istream &amp; </a:t>
            </a: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operator&gt;&gt;(</a:t>
            </a:r>
            <a:r>
              <a:rPr kumimoji="1" lang="en-US" altLang="zh-CN" sz="2000" b="1">
                <a:solidFill>
                  <a:srgbClr val="0000CC"/>
                </a:solidFill>
                <a:latin typeface="Courier New" panose="02070309020205020404" pitchFamily="49" charset="0"/>
                <a:ea typeface="华文楷体" panose="02010600040101010101" pitchFamily="2" charset="-122"/>
                <a:cs typeface="Courier New" panose="02070309020205020404" pitchFamily="49" charset="0"/>
              </a:rPr>
              <a:t>istream</a:t>
            </a:r>
            <a:r>
              <a:rPr kumimoji="1" lang="en-US" altLang="zh-CN" sz="2000" b="1">
                <a:solidFill>
                  <a:srgbClr val="FF0000"/>
                </a:solidFill>
                <a:latin typeface="Courier New" panose="02070309020205020404" pitchFamily="49" charset="0"/>
                <a:ea typeface="华文楷体" panose="02010600040101010101" pitchFamily="2" charset="-122"/>
                <a:cs typeface="Courier New" panose="02070309020205020404" pitchFamily="49" charset="0"/>
              </a:rPr>
              <a:t> &amp;</a:t>
            </a: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in, </a:t>
            </a:r>
            <a:r>
              <a:rPr kumimoji="1" lang="zh-CN" altLang="en-US" sz="2000" b="1">
                <a:latin typeface="Courier New" panose="02070309020205020404" pitchFamily="49" charset="0"/>
                <a:ea typeface="华文楷体" panose="02010600040101010101" pitchFamily="2" charset="-122"/>
                <a:cs typeface="Courier New" panose="02070309020205020404" pitchFamily="49" charset="0"/>
              </a:rPr>
              <a:t>用户类型 </a:t>
            </a:r>
            <a:r>
              <a:rPr kumimoji="1" lang="en-US" altLang="zh-CN" sz="2000" b="1">
                <a:solidFill>
                  <a:srgbClr val="FF0000"/>
                </a:solidFill>
                <a:latin typeface="Courier New" panose="02070309020205020404" pitchFamily="49" charset="0"/>
                <a:ea typeface="华文楷体" panose="02010600040101010101" pitchFamily="2" charset="-122"/>
                <a:cs typeface="Courier New" panose="02070309020205020404" pitchFamily="49" charset="0"/>
              </a:rPr>
              <a:t>&amp;</a:t>
            </a: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obj)</a:t>
            </a:r>
          </a:p>
          <a:p>
            <a:pPr eaLnBrk="1" hangingPunct="1">
              <a:spcAft>
                <a:spcPct val="0"/>
              </a:spcAft>
              <a:buClrTx/>
              <a:buFontTx/>
              <a:buNone/>
            </a:pP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a:t>
            </a:r>
          </a:p>
          <a:p>
            <a:pPr eaLnBrk="1" hangingPunct="1">
              <a:spcAft>
                <a:spcPct val="0"/>
              </a:spcAft>
              <a:buClrTx/>
              <a:buFontTx/>
              <a:buNone/>
            </a:pP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    in &gt;&gt; obj.item1;</a:t>
            </a:r>
          </a:p>
          <a:p>
            <a:pPr eaLnBrk="1" hangingPunct="1">
              <a:spcAft>
                <a:spcPct val="0"/>
              </a:spcAft>
              <a:buClrTx/>
              <a:buFontTx/>
              <a:buNone/>
            </a:pP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    in &gt;&gt; obj.item2;</a:t>
            </a:r>
          </a:p>
          <a:p>
            <a:pPr eaLnBrk="1" hangingPunct="1">
              <a:spcAft>
                <a:spcPct val="0"/>
              </a:spcAft>
              <a:buClrTx/>
              <a:buFontTx/>
              <a:buNone/>
            </a:pP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    ……</a:t>
            </a:r>
          </a:p>
          <a:p>
            <a:pPr eaLnBrk="1" hangingPunct="1">
              <a:spcAft>
                <a:spcPct val="0"/>
              </a:spcAft>
              <a:buClrTx/>
              <a:buFontTx/>
              <a:buNone/>
            </a:pP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    </a:t>
            </a:r>
            <a:r>
              <a:rPr kumimoji="1" lang="en-US" altLang="zh-CN" sz="2000" b="1">
                <a:solidFill>
                  <a:srgbClr val="FF0000"/>
                </a:solidFill>
                <a:latin typeface="Courier New" panose="02070309020205020404" pitchFamily="49" charset="0"/>
                <a:ea typeface="华文楷体" panose="02010600040101010101" pitchFamily="2" charset="-122"/>
                <a:cs typeface="Courier New" panose="02070309020205020404" pitchFamily="49" charset="0"/>
              </a:rPr>
              <a:t>return in</a:t>
            </a: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a:t>
            </a:r>
            <a:b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b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a:t>
            </a:r>
          </a:p>
        </p:txBody>
      </p:sp>
      <p:sp>
        <p:nvSpPr>
          <p:cNvPr id="26629" name="TextBox 4"/>
          <p:cNvSpPr txBox="1">
            <a:spLocks noChangeArrowheads="1"/>
          </p:cNvSpPr>
          <p:nvPr/>
        </p:nvSpPr>
        <p:spPr bwMode="auto">
          <a:xfrm>
            <a:off x="304800" y="1371600"/>
            <a:ext cx="8501063" cy="2540000"/>
          </a:xfrm>
          <a:prstGeom prst="rect">
            <a:avLst/>
          </a:prstGeom>
          <a:solidFill>
            <a:schemeClr val="bg1"/>
          </a:solidFill>
          <a:ln w="9525">
            <a:solidFill>
              <a:schemeClr val="tx1"/>
            </a:solidFill>
            <a:miter lim="800000"/>
            <a:headEnd/>
            <a:tailEnd/>
          </a:ln>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kumimoji="1" lang="en-US" altLang="zh-CN" sz="2000" b="1">
                <a:solidFill>
                  <a:srgbClr val="0000CC"/>
                </a:solidFill>
                <a:latin typeface="Courier New" panose="02070309020205020404" pitchFamily="49" charset="0"/>
                <a:ea typeface="华文楷体" panose="02010600040101010101" pitchFamily="2" charset="-122"/>
                <a:cs typeface="Courier New" panose="02070309020205020404" pitchFamily="49" charset="0"/>
              </a:rPr>
              <a:t>friend ostream &amp; </a:t>
            </a: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operator&lt;&lt;(</a:t>
            </a:r>
            <a:r>
              <a:rPr kumimoji="1" lang="en-US" altLang="zh-CN" sz="2000" b="1">
                <a:solidFill>
                  <a:srgbClr val="0000CC"/>
                </a:solidFill>
                <a:latin typeface="Courier New" panose="02070309020205020404" pitchFamily="49" charset="0"/>
                <a:ea typeface="华文楷体" panose="02010600040101010101" pitchFamily="2" charset="-122"/>
                <a:cs typeface="Courier New" panose="02070309020205020404" pitchFamily="49" charset="0"/>
              </a:rPr>
              <a:t>ostream </a:t>
            </a:r>
            <a:r>
              <a:rPr kumimoji="1" lang="en-US" altLang="zh-CN" sz="2000" b="1">
                <a:solidFill>
                  <a:srgbClr val="FF3300"/>
                </a:solidFill>
                <a:latin typeface="Courier New" panose="02070309020205020404" pitchFamily="49" charset="0"/>
                <a:ea typeface="华文楷体" panose="02010600040101010101" pitchFamily="2" charset="-122"/>
                <a:cs typeface="Courier New" panose="02070309020205020404" pitchFamily="49" charset="0"/>
              </a:rPr>
              <a:t>&amp;</a:t>
            </a: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out, const </a:t>
            </a:r>
            <a:r>
              <a:rPr kumimoji="1" lang="zh-CN" altLang="en-US" sz="2000" b="1">
                <a:latin typeface="Courier New" panose="02070309020205020404" pitchFamily="49" charset="0"/>
                <a:ea typeface="华文楷体" panose="02010600040101010101" pitchFamily="2" charset="-122"/>
                <a:cs typeface="Courier New" panose="02070309020205020404" pitchFamily="49" charset="0"/>
              </a:rPr>
              <a:t>用户类型 </a:t>
            </a:r>
            <a:r>
              <a:rPr kumimoji="1" lang="en-US" altLang="zh-CN" sz="2000" b="1">
                <a:solidFill>
                  <a:srgbClr val="FF0000"/>
                </a:solidFill>
                <a:latin typeface="Courier New" panose="02070309020205020404" pitchFamily="49" charset="0"/>
                <a:ea typeface="华文楷体" panose="02010600040101010101" pitchFamily="2" charset="-122"/>
                <a:cs typeface="Courier New" panose="02070309020205020404" pitchFamily="49" charset="0"/>
              </a:rPr>
              <a:t>&amp;</a:t>
            </a: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obj)</a:t>
            </a:r>
          </a:p>
          <a:p>
            <a:pPr eaLnBrk="1" hangingPunct="1">
              <a:spcAft>
                <a:spcPct val="0"/>
              </a:spcAft>
              <a:buClrTx/>
              <a:buFontTx/>
              <a:buNone/>
            </a:pP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a:t>
            </a:r>
          </a:p>
          <a:p>
            <a:pPr eaLnBrk="1" hangingPunct="1">
              <a:spcAft>
                <a:spcPct val="0"/>
              </a:spcAft>
              <a:buClrTx/>
              <a:buFontTx/>
              <a:buNone/>
            </a:pP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    out &lt;&lt; obj.item1;</a:t>
            </a:r>
          </a:p>
          <a:p>
            <a:pPr eaLnBrk="1" hangingPunct="1">
              <a:spcAft>
                <a:spcPct val="0"/>
              </a:spcAft>
              <a:buClrTx/>
              <a:buFontTx/>
              <a:buNone/>
            </a:pP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    out &lt;&lt; obj.item2;</a:t>
            </a:r>
          </a:p>
          <a:p>
            <a:pPr eaLnBrk="1" hangingPunct="1">
              <a:spcAft>
                <a:spcPct val="0"/>
              </a:spcAft>
              <a:buClrTx/>
              <a:buFontTx/>
              <a:buNone/>
            </a:pP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    ……</a:t>
            </a:r>
          </a:p>
          <a:p>
            <a:pPr eaLnBrk="1" hangingPunct="1">
              <a:spcAft>
                <a:spcPct val="0"/>
              </a:spcAft>
              <a:buClrTx/>
              <a:buFontTx/>
              <a:buNone/>
            </a:pPr>
            <a:r>
              <a:rPr kumimoji="1" lang="en-US" altLang="zh-CN" sz="2000" b="1">
                <a:solidFill>
                  <a:srgbClr val="FF0000"/>
                </a:solidFill>
                <a:latin typeface="Courier New" panose="02070309020205020404" pitchFamily="49" charset="0"/>
                <a:ea typeface="华文楷体" panose="02010600040101010101" pitchFamily="2" charset="-122"/>
                <a:cs typeface="Courier New" panose="02070309020205020404" pitchFamily="49" charset="0"/>
              </a:rPr>
              <a:t>    return out</a:t>
            </a: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a:t>
            </a:r>
            <a:b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br>
            <a:r>
              <a:rPr kumimoji="1" lang="en-US" altLang="zh-CN" sz="2000" b="1">
                <a:latin typeface="Courier New" panose="02070309020205020404" pitchFamily="49" charset="0"/>
                <a:ea typeface="华文楷体" panose="02010600040101010101" pitchFamily="2" charset="-122"/>
                <a:cs typeface="Courier New" panose="02070309020205020404" pitchFamily="49" charset="0"/>
              </a:rPr>
              <a:t>}</a:t>
            </a:r>
          </a:p>
        </p:txBody>
      </p:sp>
    </p:spTree>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A56AEA3C-BF89-4420-971E-3F5BD41EE466}" type="slidenum">
              <a:rPr lang="en-US" altLang="zh-CN" sz="1200" smtClean="0"/>
              <a:pPr>
                <a:spcAft>
                  <a:spcPct val="0"/>
                </a:spcAft>
                <a:buClrTx/>
                <a:buFontTx/>
                <a:buNone/>
              </a:pPr>
              <a:t>23</a:t>
            </a:fld>
            <a:endParaRPr lang="en-US" altLang="zh-CN" sz="1200" smtClean="0"/>
          </a:p>
        </p:txBody>
      </p:sp>
      <p:sp>
        <p:nvSpPr>
          <p:cNvPr id="27651" name="Rectangle 2"/>
          <p:cNvSpPr>
            <a:spLocks noRot="1" noChangeArrowheads="1"/>
          </p:cNvSpPr>
          <p:nvPr/>
        </p:nvSpPr>
        <p:spPr bwMode="auto">
          <a:xfrm>
            <a:off x="152400" y="609600"/>
            <a:ext cx="8839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5 Overloading Stream Insertion and Stream Extraction Operators</a:t>
            </a:r>
          </a:p>
        </p:txBody>
      </p:sp>
      <p:sp>
        <p:nvSpPr>
          <p:cNvPr id="27652" name="Rectangle 3"/>
          <p:cNvSpPr>
            <a:spLocks noGrp="1" noChangeArrowheads="1"/>
          </p:cNvSpPr>
          <p:nvPr>
            <p:ph type="body" idx="1"/>
          </p:nvPr>
        </p:nvSpPr>
        <p:spPr>
          <a:xfrm>
            <a:off x="152400" y="1951038"/>
            <a:ext cx="8839200" cy="3459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例：</a:t>
            </a:r>
          </a:p>
          <a:p>
            <a:pPr lvl="1" eaLnBrk="1" hangingPunct="1">
              <a:lnSpc>
                <a:spcPct val="120000"/>
              </a:lnSpc>
            </a:pPr>
            <a:r>
              <a:rPr lang="en-US" altLang="zh-CN" sz="3100" b="1" smtClean="0">
                <a:latin typeface="Arial Narrow" panose="020B0606020202030204" pitchFamily="34" charset="0"/>
                <a:ea typeface="黑体" panose="02010609060101010101" pitchFamily="49" charset="-122"/>
              </a:rPr>
              <a:t>Class PhoneNumber</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电话号码类</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要求自动按指定格式打印</a:t>
            </a:r>
          </a:p>
          <a:p>
            <a:pPr lvl="2" eaLnBrk="1" hangingPunct="1">
              <a:lnSpc>
                <a:spcPct val="120000"/>
              </a:lnSpc>
            </a:pPr>
            <a:r>
              <a:rPr lang="en-US" altLang="zh-CN" sz="3200" b="1" smtClean="0">
                <a:latin typeface="Arial Narrow" panose="020B0606020202030204" pitchFamily="34" charset="0"/>
                <a:ea typeface="黑体" panose="02010609060101010101" pitchFamily="49" charset="-122"/>
              </a:rPr>
              <a:t>(123) 456-7890</a:t>
            </a:r>
          </a:p>
        </p:txBody>
      </p:sp>
    </p:spTree>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2CF33D9F-DDA8-4629-A4E7-901289B40FC6}" type="slidenum">
              <a:rPr lang="en-US" altLang="zh-CN" sz="1200" smtClean="0"/>
              <a:pPr>
                <a:spcAft>
                  <a:spcPct val="0"/>
                </a:spcAft>
                <a:buClrTx/>
                <a:buFontTx/>
                <a:buNone/>
              </a:pPr>
              <a:t>24</a:t>
            </a:fld>
            <a:endParaRPr lang="en-US" altLang="zh-CN" sz="1200" smtClean="0"/>
          </a:p>
        </p:txBody>
      </p:sp>
      <p:graphicFrame>
        <p:nvGraphicFramePr>
          <p:cNvPr id="28675" name="Object 2"/>
          <p:cNvGraphicFramePr>
            <a:graphicFrameLocks noChangeAspect="1"/>
          </p:cNvGraphicFramePr>
          <p:nvPr/>
        </p:nvGraphicFramePr>
        <p:xfrm>
          <a:off x="0" y="0"/>
          <a:ext cx="7037388" cy="5405438"/>
        </p:xfrm>
        <a:graphic>
          <a:graphicData uri="http://schemas.openxmlformats.org/presentationml/2006/ole">
            <mc:AlternateContent xmlns:mc="http://schemas.openxmlformats.org/markup-compatibility/2006">
              <mc:Choice xmlns:v="urn:schemas-microsoft-com:vml" Requires="v">
                <p:oleObj spid="_x0000_s28681" name="Document" r:id="rId3" imgW="7074123" imgH="5429520" progId="Word.Document.8">
                  <p:embed/>
                </p:oleObj>
              </mc:Choice>
              <mc:Fallback>
                <p:oleObj name="Document" r:id="rId3" imgW="7074123" imgH="54295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40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6645" name="Text Box 5"/>
          <p:cNvSpPr txBox="1">
            <a:spLocks noChangeArrowheads="1"/>
          </p:cNvSpPr>
          <p:nvPr/>
        </p:nvSpPr>
        <p:spPr bwMode="auto">
          <a:xfrm>
            <a:off x="4191000" y="4648200"/>
            <a:ext cx="44958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25000"/>
              </a:spcAft>
              <a:buClr>
                <a:schemeClr val="tx1"/>
              </a:buClr>
              <a:buFontTx/>
              <a:buNone/>
            </a:pPr>
            <a:r>
              <a:rPr lang="en-US" altLang="zh-CN" sz="1600">
                <a:solidFill>
                  <a:srgbClr val="000000"/>
                </a:solidFill>
                <a:latin typeface="Times New Roman" panose="02020603050405020304" pitchFamily="18" charset="0"/>
                <a:ea typeface="Times New Roman" panose="02020603050405020304" pitchFamily="18" charset="0"/>
                <a:cs typeface="AGaramond" pitchFamily="18" charset="0"/>
              </a:rPr>
              <a:t>Notice function prototypes for overloaded operators </a:t>
            </a:r>
            <a:r>
              <a:rPr lang="en-US" altLang="zh-CN" sz="1600" b="1">
                <a:solidFill>
                  <a:srgbClr val="000000"/>
                </a:solidFill>
                <a:latin typeface="Courier New" panose="02070309020205020404" pitchFamily="49" charset="0"/>
                <a:ea typeface="Times New Roman" panose="02020603050405020304" pitchFamily="18" charset="0"/>
                <a:cs typeface="AGaramond" pitchFamily="18" charset="0"/>
              </a:rPr>
              <a:t>&gt;&gt;</a:t>
            </a:r>
            <a:r>
              <a:rPr lang="en-US" altLang="zh-CN" sz="1600">
                <a:solidFill>
                  <a:srgbClr val="000000"/>
                </a:solidFill>
                <a:latin typeface="Times New Roman" panose="02020603050405020304" pitchFamily="18" charset="0"/>
                <a:ea typeface="Times New Roman" panose="02020603050405020304" pitchFamily="18" charset="0"/>
                <a:cs typeface="AGaramond" pitchFamily="18" charset="0"/>
              </a:rPr>
              <a:t> and </a:t>
            </a:r>
            <a:r>
              <a:rPr lang="en-US" altLang="zh-CN" sz="1600" b="1">
                <a:solidFill>
                  <a:srgbClr val="000000"/>
                </a:solidFill>
                <a:latin typeface="Courier New" panose="02070309020205020404" pitchFamily="49" charset="0"/>
                <a:ea typeface="Times New Roman" panose="02020603050405020304" pitchFamily="18" charset="0"/>
                <a:cs typeface="AGaramond" pitchFamily="18" charset="0"/>
              </a:rPr>
              <a:t>&lt;&lt;</a:t>
            </a:r>
            <a:r>
              <a:rPr lang="en-US" altLang="zh-CN" sz="1600">
                <a:solidFill>
                  <a:srgbClr val="000000"/>
                </a:solidFill>
                <a:latin typeface="Times New Roman" panose="02020603050405020304" pitchFamily="18" charset="0"/>
                <a:ea typeface="Times New Roman" panose="02020603050405020304" pitchFamily="18" charset="0"/>
                <a:cs typeface="AGaramond" pitchFamily="18" charset="0"/>
              </a:rPr>
              <a:t> (must be global, </a:t>
            </a:r>
            <a:r>
              <a:rPr lang="en-US" altLang="zh-CN" sz="1600" b="1">
                <a:solidFill>
                  <a:srgbClr val="000000"/>
                </a:solidFill>
                <a:latin typeface="Courier New" panose="02070309020205020404" pitchFamily="49" charset="0"/>
                <a:ea typeface="Times New Roman" panose="02020603050405020304" pitchFamily="18" charset="0"/>
                <a:cs typeface="AGaramond" pitchFamily="18" charset="0"/>
              </a:rPr>
              <a:t>friend</a:t>
            </a:r>
            <a:r>
              <a:rPr lang="en-US" altLang="zh-CN" sz="1600">
                <a:solidFill>
                  <a:srgbClr val="000000"/>
                </a:solidFill>
                <a:latin typeface="Times New Roman" panose="02020603050405020304" pitchFamily="18" charset="0"/>
                <a:ea typeface="Times New Roman" panose="02020603050405020304" pitchFamily="18" charset="0"/>
                <a:cs typeface="AGaramond" pitchFamily="18" charset="0"/>
              </a:rPr>
              <a:t> functions)</a:t>
            </a:r>
          </a:p>
        </p:txBody>
      </p:sp>
      <p:sp>
        <p:nvSpPr>
          <p:cNvPr id="496646" name="Line 6"/>
          <p:cNvSpPr>
            <a:spLocks noChangeShapeType="1"/>
          </p:cNvSpPr>
          <p:nvPr/>
        </p:nvSpPr>
        <p:spPr bwMode="auto">
          <a:xfrm flipH="1" flipV="1">
            <a:off x="5562600" y="3505200"/>
            <a:ext cx="10668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6647" name="Line 7"/>
          <p:cNvSpPr>
            <a:spLocks noChangeShapeType="1"/>
          </p:cNvSpPr>
          <p:nvPr/>
        </p:nvSpPr>
        <p:spPr bwMode="auto">
          <a:xfrm flipH="1" flipV="1">
            <a:off x="5029200" y="3657600"/>
            <a:ext cx="16002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8679" name="Oval 8"/>
          <p:cNvSpPr>
            <a:spLocks noChangeArrowheads="1"/>
          </p:cNvSpPr>
          <p:nvPr/>
        </p:nvSpPr>
        <p:spPr bwMode="black">
          <a:xfrm>
            <a:off x="1828800" y="3048000"/>
            <a:ext cx="990600" cy="381000"/>
          </a:xfrm>
          <a:prstGeom prst="ellipse">
            <a:avLst/>
          </a:prstGeom>
          <a:noFill/>
          <a:ln w="9525" algn="ctr">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None/>
            </a:pPr>
            <a:endParaRPr lang="zh-CN" altLang="en-US" sz="1400"/>
          </a:p>
        </p:txBody>
      </p:sp>
      <p:sp>
        <p:nvSpPr>
          <p:cNvPr id="28680" name="Oval 9"/>
          <p:cNvSpPr>
            <a:spLocks noChangeArrowheads="1"/>
          </p:cNvSpPr>
          <p:nvPr/>
        </p:nvSpPr>
        <p:spPr bwMode="black">
          <a:xfrm>
            <a:off x="1752600" y="3314700"/>
            <a:ext cx="1066800" cy="381000"/>
          </a:xfrm>
          <a:prstGeom prst="ellipse">
            <a:avLst/>
          </a:prstGeom>
          <a:noFill/>
          <a:ln w="9525" algn="ctr">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None/>
            </a:pPr>
            <a:endParaRPr lang="zh-CN" altLang="en-US"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6645"/>
                                        </p:tgtEl>
                                        <p:attrNameLst>
                                          <p:attrName>style.visibility</p:attrName>
                                        </p:attrNameLst>
                                      </p:cBhvr>
                                      <p:to>
                                        <p:strVal val="visible"/>
                                      </p:to>
                                    </p:set>
                                  </p:childTnLst>
                                  <p:subTnLst>
                                    <p:set>
                                      <p:cBhvr override="childStyle">
                                        <p:cTn dur="1" fill="hold" display="0" masterRel="nextClick" afterEffect="1"/>
                                        <p:tgtEl>
                                          <p:spTgt spid="49664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96646"/>
                                        </p:tgtEl>
                                        <p:attrNameLst>
                                          <p:attrName>style.visibility</p:attrName>
                                        </p:attrNameLst>
                                      </p:cBhvr>
                                      <p:to>
                                        <p:strVal val="visible"/>
                                      </p:to>
                                    </p:set>
                                  </p:childTnLst>
                                  <p:subTnLst>
                                    <p:set>
                                      <p:cBhvr override="childStyle">
                                        <p:cTn dur="1" fill="hold" display="0" masterRel="nextClick" afterEffect="1"/>
                                        <p:tgtEl>
                                          <p:spTgt spid="49664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496647"/>
                                        </p:tgtEl>
                                        <p:attrNameLst>
                                          <p:attrName>style.visibility</p:attrName>
                                        </p:attrNameLst>
                                      </p:cBhvr>
                                      <p:to>
                                        <p:strVal val="visible"/>
                                      </p:to>
                                    </p:set>
                                  </p:childTnLst>
                                  <p:subTnLst>
                                    <p:set>
                                      <p:cBhvr override="childStyle">
                                        <p:cTn dur="1" fill="hold" display="0" masterRel="nextClick" afterEffect="1"/>
                                        <p:tgtEl>
                                          <p:spTgt spid="49664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496646" grpId="0" animBg="1"/>
      <p:bldP spid="4966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DD35946-82F4-444B-9D59-43C2006C6796}" type="slidenum">
              <a:rPr lang="en-US" altLang="zh-CN" sz="1200" smtClean="0"/>
              <a:pPr>
                <a:spcAft>
                  <a:spcPct val="0"/>
                </a:spcAft>
                <a:buClrTx/>
                <a:buFontTx/>
                <a:buNone/>
              </a:pPr>
              <a:t>25</a:t>
            </a:fld>
            <a:endParaRPr lang="en-US" altLang="zh-CN" sz="1200" smtClean="0"/>
          </a:p>
        </p:txBody>
      </p:sp>
      <p:graphicFrame>
        <p:nvGraphicFramePr>
          <p:cNvPr id="29699" name="Object 2"/>
          <p:cNvGraphicFramePr>
            <a:graphicFrameLocks noChangeAspect="1"/>
          </p:cNvGraphicFramePr>
          <p:nvPr>
            <p:extLst>
              <p:ext uri="{D42A27DB-BD31-4B8C-83A1-F6EECF244321}">
                <p14:modId xmlns:p14="http://schemas.microsoft.com/office/powerpoint/2010/main" val="1346555365"/>
              </p:ext>
            </p:extLst>
          </p:nvPr>
        </p:nvGraphicFramePr>
        <p:xfrm>
          <a:off x="228600" y="762000"/>
          <a:ext cx="7037388" cy="4051300"/>
        </p:xfrm>
        <a:graphic>
          <a:graphicData uri="http://schemas.openxmlformats.org/presentationml/2006/ole">
            <mc:AlternateContent xmlns:mc="http://schemas.openxmlformats.org/markup-compatibility/2006">
              <mc:Choice xmlns:v="urn:schemas-microsoft-com:vml" Requires="v">
                <p:oleObj spid="_x0000_s29705" name="Document" r:id="rId3" imgW="7074123" imgH="4064049" progId="Word.Document.8">
                  <p:embed/>
                </p:oleObj>
              </mc:Choice>
              <mc:Fallback>
                <p:oleObj name="Document" r:id="rId3" imgW="7074123" imgH="406404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762000"/>
                        <a:ext cx="7037388" cy="405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7669" name="Text Box 5"/>
          <p:cNvSpPr txBox="1">
            <a:spLocks noChangeArrowheads="1"/>
          </p:cNvSpPr>
          <p:nvPr/>
        </p:nvSpPr>
        <p:spPr bwMode="auto">
          <a:xfrm>
            <a:off x="6019800" y="4114800"/>
            <a:ext cx="29718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Display formatted phone number</a:t>
            </a:r>
          </a:p>
        </p:txBody>
      </p:sp>
      <p:sp>
        <p:nvSpPr>
          <p:cNvPr id="497670" name="Line 6"/>
          <p:cNvSpPr>
            <a:spLocks noChangeShapeType="1"/>
          </p:cNvSpPr>
          <p:nvPr/>
        </p:nvSpPr>
        <p:spPr bwMode="auto">
          <a:xfrm flipH="1" flipV="1">
            <a:off x="4495800" y="3962400"/>
            <a:ext cx="1524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7671" name="Text Box 7"/>
          <p:cNvSpPr txBox="1">
            <a:spLocks noChangeArrowheads="1"/>
          </p:cNvSpPr>
          <p:nvPr/>
        </p:nvSpPr>
        <p:spPr bwMode="auto">
          <a:xfrm>
            <a:off x="5029200" y="1828800"/>
            <a:ext cx="39624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25000"/>
              </a:spcAft>
              <a:buClr>
                <a:schemeClr val="tx1"/>
              </a:buClr>
              <a:buFontTx/>
              <a:buNone/>
            </a:pPr>
            <a:r>
              <a:rPr lang="en-US" altLang="zh-CN" sz="1600">
                <a:solidFill>
                  <a:srgbClr val="000000"/>
                </a:solidFill>
                <a:latin typeface="Times New Roman" panose="02020603050405020304" pitchFamily="18" charset="0"/>
                <a:ea typeface="Times New Roman" panose="02020603050405020304" pitchFamily="18" charset="0"/>
                <a:cs typeface="AGaramond" pitchFamily="18" charset="0"/>
              </a:rPr>
              <a:t>Allows </a:t>
            </a:r>
            <a:r>
              <a:rPr lang="en-US" altLang="zh-CN" sz="1600" b="1">
                <a:solidFill>
                  <a:srgbClr val="000000"/>
                </a:solidFill>
                <a:latin typeface="Courier New" panose="02070309020205020404" pitchFamily="49" charset="0"/>
                <a:ea typeface="Times New Roman" panose="02020603050405020304" pitchFamily="18" charset="0"/>
                <a:cs typeface="AGaramond" pitchFamily="18" charset="0"/>
              </a:rPr>
              <a:t>cout &lt;&lt; phone;</a:t>
            </a:r>
            <a:r>
              <a:rPr lang="en-US" altLang="zh-CN" sz="1600">
                <a:solidFill>
                  <a:srgbClr val="000000"/>
                </a:solidFill>
                <a:latin typeface="Times New Roman" panose="02020603050405020304" pitchFamily="18" charset="0"/>
                <a:ea typeface="Times New Roman" panose="02020603050405020304" pitchFamily="18" charset="0"/>
                <a:cs typeface="AGaramond" pitchFamily="18" charset="0"/>
              </a:rPr>
              <a:t> to be interpreted as: </a:t>
            </a:r>
            <a:r>
              <a:rPr lang="en-US" altLang="zh-CN" sz="1600" b="1">
                <a:solidFill>
                  <a:srgbClr val="000000"/>
                </a:solidFill>
                <a:latin typeface="Courier New" panose="02070309020205020404" pitchFamily="49" charset="0"/>
                <a:ea typeface="Times New Roman" panose="02020603050405020304" pitchFamily="18" charset="0"/>
                <a:cs typeface="AGaramond" pitchFamily="18" charset="0"/>
              </a:rPr>
              <a:t>operator&lt;&lt;(cout, phone);</a:t>
            </a:r>
            <a:endParaRPr lang="en-US" altLang="zh-CN" sz="1600" b="1">
              <a:latin typeface="Courier New" panose="02070309020205020404" pitchFamily="49" charset="0"/>
              <a:ea typeface="Times New Roman" panose="02020603050405020304" pitchFamily="18" charset="0"/>
              <a:cs typeface="AGaramond" pitchFamily="18" charset="0"/>
            </a:endParaRPr>
          </a:p>
        </p:txBody>
      </p:sp>
      <p:sp>
        <p:nvSpPr>
          <p:cNvPr id="497672" name="Line 8"/>
          <p:cNvSpPr>
            <a:spLocks noChangeShapeType="1"/>
          </p:cNvSpPr>
          <p:nvPr/>
        </p:nvSpPr>
        <p:spPr bwMode="auto">
          <a:xfrm flipH="1">
            <a:off x="4752975" y="2438400"/>
            <a:ext cx="1876425"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704" name="Oval 9"/>
          <p:cNvSpPr>
            <a:spLocks noChangeArrowheads="1"/>
          </p:cNvSpPr>
          <p:nvPr/>
        </p:nvSpPr>
        <p:spPr bwMode="black">
          <a:xfrm>
            <a:off x="457200" y="3200400"/>
            <a:ext cx="1600200" cy="381000"/>
          </a:xfrm>
          <a:prstGeom prst="ellipse">
            <a:avLst/>
          </a:prstGeom>
          <a:noFill/>
          <a:ln w="9525" algn="ctr">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None/>
            </a:pPr>
            <a:endParaRPr lang="zh-CN" altLang="en-US"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671"/>
                                        </p:tgtEl>
                                        <p:attrNameLst>
                                          <p:attrName>style.visibility</p:attrName>
                                        </p:attrNameLst>
                                      </p:cBhvr>
                                      <p:to>
                                        <p:strVal val="visible"/>
                                      </p:to>
                                    </p:set>
                                  </p:childTnLst>
                                  <p:subTnLst>
                                    <p:set>
                                      <p:cBhvr override="childStyle">
                                        <p:cTn dur="1" fill="hold" display="0" masterRel="nextClick" afterEffect="1"/>
                                        <p:tgtEl>
                                          <p:spTgt spid="49767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97672"/>
                                        </p:tgtEl>
                                        <p:attrNameLst>
                                          <p:attrName>style.visibility</p:attrName>
                                        </p:attrNameLst>
                                      </p:cBhvr>
                                      <p:to>
                                        <p:strVal val="visible"/>
                                      </p:to>
                                    </p:set>
                                  </p:childTnLst>
                                  <p:subTnLst>
                                    <p:set>
                                      <p:cBhvr override="childStyle">
                                        <p:cTn dur="1" fill="hold" display="0" masterRel="nextClick" afterEffect="1"/>
                                        <p:tgtEl>
                                          <p:spTgt spid="49767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7669"/>
                                        </p:tgtEl>
                                        <p:attrNameLst>
                                          <p:attrName>style.visibility</p:attrName>
                                        </p:attrNameLst>
                                      </p:cBhvr>
                                      <p:to>
                                        <p:strVal val="visible"/>
                                      </p:to>
                                    </p:set>
                                  </p:childTnLst>
                                  <p:subTnLst>
                                    <p:set>
                                      <p:cBhvr override="childStyle">
                                        <p:cTn dur="1" fill="hold" display="0" masterRel="nextClick" afterEffect="1"/>
                                        <p:tgtEl>
                                          <p:spTgt spid="49766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97670"/>
                                        </p:tgtEl>
                                        <p:attrNameLst>
                                          <p:attrName>style.visibility</p:attrName>
                                        </p:attrNameLst>
                                      </p:cBhvr>
                                      <p:to>
                                        <p:strVal val="visible"/>
                                      </p:to>
                                    </p:set>
                                  </p:childTnLst>
                                  <p:subTnLst>
                                    <p:set>
                                      <p:cBhvr override="childStyle">
                                        <p:cTn dur="1" fill="hold" display="0" masterRel="nextClick" afterEffect="1"/>
                                        <p:tgtEl>
                                          <p:spTgt spid="49767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9" grpId="0" animBg="1"/>
      <p:bldP spid="497670" grpId="0" animBg="1"/>
      <p:bldP spid="497671" grpId="0" animBg="1"/>
      <p:bldP spid="49767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A398C4DA-0972-40CC-BC92-0B03098AB4CA}" type="slidenum">
              <a:rPr lang="en-US" altLang="zh-CN" sz="1200" smtClean="0"/>
              <a:pPr>
                <a:spcAft>
                  <a:spcPct val="0"/>
                </a:spcAft>
                <a:buClrTx/>
                <a:buFontTx/>
                <a:buNone/>
              </a:pPr>
              <a:t>26</a:t>
            </a:fld>
            <a:endParaRPr lang="en-US" altLang="zh-CN" sz="1200" smtClean="0"/>
          </a:p>
        </p:txBody>
      </p:sp>
      <p:graphicFrame>
        <p:nvGraphicFramePr>
          <p:cNvPr id="30723" name="Object 2"/>
          <p:cNvGraphicFramePr>
            <a:graphicFrameLocks noChangeAspect="1"/>
          </p:cNvGraphicFramePr>
          <p:nvPr/>
        </p:nvGraphicFramePr>
        <p:xfrm>
          <a:off x="0" y="0"/>
          <a:ext cx="7037388" cy="3355975"/>
        </p:xfrm>
        <a:graphic>
          <a:graphicData uri="http://schemas.openxmlformats.org/presentationml/2006/ole">
            <mc:AlternateContent xmlns:mc="http://schemas.openxmlformats.org/markup-compatibility/2006">
              <mc:Choice xmlns:v="urn:schemas-microsoft-com:vml" Requires="v">
                <p:oleObj spid="_x0000_s30729" name="Document" r:id="rId3" imgW="7074123" imgH="3372502" progId="Word.Document.8">
                  <p:embed/>
                </p:oleObj>
              </mc:Choice>
              <mc:Fallback>
                <p:oleObj name="Document" r:id="rId3" imgW="7074123" imgH="337250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335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8693" name="Text Box 5"/>
          <p:cNvSpPr txBox="1">
            <a:spLocks noChangeArrowheads="1"/>
          </p:cNvSpPr>
          <p:nvPr/>
        </p:nvSpPr>
        <p:spPr bwMode="auto">
          <a:xfrm>
            <a:off x="6248400" y="2362200"/>
            <a:ext cx="22860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Input each portion of phone number separately</a:t>
            </a:r>
          </a:p>
        </p:txBody>
      </p:sp>
      <p:sp>
        <p:nvSpPr>
          <p:cNvPr id="498694" name="Line 6"/>
          <p:cNvSpPr>
            <a:spLocks noChangeShapeType="1"/>
          </p:cNvSpPr>
          <p:nvPr/>
        </p:nvSpPr>
        <p:spPr bwMode="auto">
          <a:xfrm flipH="1" flipV="1">
            <a:off x="5334000" y="22860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8695" name="Text Box 7"/>
          <p:cNvSpPr txBox="1">
            <a:spLocks noChangeArrowheads="1"/>
          </p:cNvSpPr>
          <p:nvPr/>
        </p:nvSpPr>
        <p:spPr bwMode="auto">
          <a:xfrm>
            <a:off x="5638800" y="838200"/>
            <a:ext cx="32004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b="1">
                <a:latin typeface="Courier New" panose="02070309020205020404" pitchFamily="49" charset="0"/>
                <a:cs typeface="Times New Roman" panose="02020603050405020304" pitchFamily="18" charset="0"/>
              </a:rPr>
              <a:t>ignore</a:t>
            </a:r>
            <a:r>
              <a:rPr lang="en-US" altLang="zh-CN" sz="1600">
                <a:latin typeface="Times New Roman" panose="02020603050405020304" pitchFamily="18" charset="0"/>
                <a:cs typeface="Times New Roman" panose="02020603050405020304" pitchFamily="18" charset="0"/>
              </a:rPr>
              <a:t> skips specified number of characters from input (1 by default)</a:t>
            </a:r>
          </a:p>
        </p:txBody>
      </p:sp>
      <p:sp>
        <p:nvSpPr>
          <p:cNvPr id="498696" name="Line 8"/>
          <p:cNvSpPr>
            <a:spLocks noChangeShapeType="1"/>
          </p:cNvSpPr>
          <p:nvPr/>
        </p:nvSpPr>
        <p:spPr bwMode="auto">
          <a:xfrm flipH="1">
            <a:off x="2743200" y="1219200"/>
            <a:ext cx="2895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0728" name="Oval 9"/>
          <p:cNvSpPr>
            <a:spLocks noChangeArrowheads="1"/>
          </p:cNvSpPr>
          <p:nvPr/>
        </p:nvSpPr>
        <p:spPr bwMode="black">
          <a:xfrm>
            <a:off x="228600" y="800100"/>
            <a:ext cx="1752600" cy="381000"/>
          </a:xfrm>
          <a:prstGeom prst="ellipse">
            <a:avLst/>
          </a:prstGeom>
          <a:noFill/>
          <a:ln w="9525" algn="ctr">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None/>
            </a:pPr>
            <a:endParaRPr lang="zh-CN" altLang="en-US"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5"/>
                                        </p:tgtEl>
                                        <p:attrNameLst>
                                          <p:attrName>style.visibility</p:attrName>
                                        </p:attrNameLst>
                                      </p:cBhvr>
                                      <p:to>
                                        <p:strVal val="visible"/>
                                      </p:to>
                                    </p:set>
                                  </p:childTnLst>
                                  <p:subTnLst>
                                    <p:set>
                                      <p:cBhvr override="childStyle">
                                        <p:cTn dur="1" fill="hold" display="0" masterRel="nextClick" afterEffect="1"/>
                                        <p:tgtEl>
                                          <p:spTgt spid="49869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98696"/>
                                        </p:tgtEl>
                                        <p:attrNameLst>
                                          <p:attrName>style.visibility</p:attrName>
                                        </p:attrNameLst>
                                      </p:cBhvr>
                                      <p:to>
                                        <p:strVal val="visible"/>
                                      </p:to>
                                    </p:set>
                                  </p:childTnLst>
                                  <p:subTnLst>
                                    <p:set>
                                      <p:cBhvr override="childStyle">
                                        <p:cTn dur="1" fill="hold" display="0" masterRel="nextClick" afterEffect="1"/>
                                        <p:tgtEl>
                                          <p:spTgt spid="49869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8693"/>
                                        </p:tgtEl>
                                        <p:attrNameLst>
                                          <p:attrName>style.visibility</p:attrName>
                                        </p:attrNameLst>
                                      </p:cBhvr>
                                      <p:to>
                                        <p:strVal val="visible"/>
                                      </p:to>
                                    </p:set>
                                  </p:childTnLst>
                                  <p:subTnLst>
                                    <p:set>
                                      <p:cBhvr override="childStyle">
                                        <p:cTn dur="1" fill="hold" display="0" masterRel="nextClick" afterEffect="1"/>
                                        <p:tgtEl>
                                          <p:spTgt spid="49869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98694"/>
                                        </p:tgtEl>
                                        <p:attrNameLst>
                                          <p:attrName>style.visibility</p:attrName>
                                        </p:attrNameLst>
                                      </p:cBhvr>
                                      <p:to>
                                        <p:strVal val="visible"/>
                                      </p:to>
                                    </p:set>
                                  </p:childTnLst>
                                  <p:subTnLst>
                                    <p:set>
                                      <p:cBhvr override="childStyle">
                                        <p:cTn dur="1" fill="hold" display="0" masterRel="nextClick" afterEffect="1"/>
                                        <p:tgtEl>
                                          <p:spTgt spid="4986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3" grpId="0" animBg="1"/>
      <p:bldP spid="498694" grpId="0" animBg="1"/>
      <p:bldP spid="498695" grpId="0" animBg="1"/>
      <p:bldP spid="49869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A36919E6-DB46-48C9-9F95-61DF78204B61}" type="slidenum">
              <a:rPr lang="en-US" altLang="zh-CN" sz="1200" smtClean="0"/>
              <a:pPr>
                <a:spcAft>
                  <a:spcPct val="0"/>
                </a:spcAft>
                <a:buClrTx/>
                <a:buFontTx/>
                <a:buNone/>
              </a:pPr>
              <a:t>27</a:t>
            </a:fld>
            <a:endParaRPr lang="en-US" altLang="zh-CN" sz="1200" smtClean="0"/>
          </a:p>
        </p:txBody>
      </p:sp>
      <p:graphicFrame>
        <p:nvGraphicFramePr>
          <p:cNvPr id="31747" name="Object 2"/>
          <p:cNvGraphicFramePr>
            <a:graphicFrameLocks/>
          </p:cNvGraphicFramePr>
          <p:nvPr/>
        </p:nvGraphicFramePr>
        <p:xfrm>
          <a:off x="0" y="0"/>
          <a:ext cx="7056438" cy="5943600"/>
        </p:xfrm>
        <a:graphic>
          <a:graphicData uri="http://schemas.openxmlformats.org/presentationml/2006/ole">
            <mc:AlternateContent xmlns:mc="http://schemas.openxmlformats.org/markup-compatibility/2006">
              <mc:Choice xmlns:v="urn:schemas-microsoft-com:vml" Requires="v">
                <p:oleObj spid="_x0000_s31752" name="Document" r:id="rId3" imgW="7074123" imgH="6344390" progId="Word.Document.8">
                  <p:embed/>
                </p:oleObj>
              </mc:Choice>
              <mc:Fallback>
                <p:oleObj name="Document" r:id="rId3" imgW="7074123" imgH="634439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6438"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9717" name="Text Box 5"/>
          <p:cNvSpPr txBox="1">
            <a:spLocks noChangeArrowheads="1"/>
          </p:cNvSpPr>
          <p:nvPr/>
        </p:nvSpPr>
        <p:spPr bwMode="auto">
          <a:xfrm>
            <a:off x="5791200" y="4422775"/>
            <a:ext cx="2743200" cy="8350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Testing overloaded </a:t>
            </a:r>
            <a:r>
              <a:rPr lang="en-US" altLang="zh-CN" sz="1600" b="1">
                <a:latin typeface="Courier New" panose="02070309020205020404" pitchFamily="49" charset="0"/>
                <a:cs typeface="Times New Roman" panose="02020603050405020304" pitchFamily="18" charset="0"/>
              </a:rPr>
              <a:t>&gt;&gt;</a:t>
            </a:r>
            <a:r>
              <a:rPr lang="en-US" altLang="zh-CN" sz="1600">
                <a:latin typeface="Times New Roman" panose="02020603050405020304" pitchFamily="18" charset="0"/>
                <a:cs typeface="Times New Roman" panose="02020603050405020304" pitchFamily="18" charset="0"/>
              </a:rPr>
              <a:t> and </a:t>
            </a:r>
            <a:r>
              <a:rPr lang="en-US" altLang="zh-CN" sz="1600" b="1">
                <a:latin typeface="Courier New" panose="02070309020205020404" pitchFamily="49" charset="0"/>
                <a:cs typeface="Times New Roman" panose="02020603050405020304" pitchFamily="18" charset="0"/>
              </a:rPr>
              <a:t>&lt;&lt;</a:t>
            </a:r>
            <a:r>
              <a:rPr lang="en-US" altLang="zh-CN" sz="1600">
                <a:latin typeface="Times New Roman" panose="02020603050405020304" pitchFamily="18" charset="0"/>
                <a:cs typeface="Times New Roman" panose="02020603050405020304" pitchFamily="18" charset="0"/>
              </a:rPr>
              <a:t> operators to input and output a </a:t>
            </a:r>
            <a:r>
              <a:rPr lang="en-US" altLang="zh-CN" sz="1600" b="1">
                <a:latin typeface="Courier New" panose="02070309020205020404" pitchFamily="49" charset="0"/>
                <a:cs typeface="Times New Roman" panose="02020603050405020304" pitchFamily="18" charset="0"/>
              </a:rPr>
              <a:t>PhoneNumber</a:t>
            </a:r>
            <a:r>
              <a:rPr lang="en-US" altLang="zh-CN" sz="1600">
                <a:latin typeface="Times New Roman" panose="02020603050405020304" pitchFamily="18" charset="0"/>
                <a:cs typeface="Times New Roman" panose="02020603050405020304" pitchFamily="18" charset="0"/>
              </a:rPr>
              <a:t> object</a:t>
            </a:r>
          </a:p>
        </p:txBody>
      </p:sp>
      <p:sp>
        <p:nvSpPr>
          <p:cNvPr id="499718" name="Line 6"/>
          <p:cNvSpPr>
            <a:spLocks noChangeShapeType="1"/>
          </p:cNvSpPr>
          <p:nvPr/>
        </p:nvSpPr>
        <p:spPr bwMode="auto">
          <a:xfrm flipH="1" flipV="1">
            <a:off x="1752600" y="4267200"/>
            <a:ext cx="4038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9719" name="Line 7"/>
          <p:cNvSpPr>
            <a:spLocks noChangeShapeType="1"/>
          </p:cNvSpPr>
          <p:nvPr/>
        </p:nvSpPr>
        <p:spPr bwMode="auto">
          <a:xfrm flipH="1">
            <a:off x="2514600" y="4876800"/>
            <a:ext cx="3276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1751" name="Object 8"/>
          <p:cNvGraphicFramePr>
            <a:graphicFrameLocks noChangeAspect="1"/>
          </p:cNvGraphicFramePr>
          <p:nvPr/>
        </p:nvGraphicFramePr>
        <p:xfrm>
          <a:off x="0" y="5734050"/>
          <a:ext cx="7046913" cy="1123950"/>
        </p:xfrm>
        <a:graphic>
          <a:graphicData uri="http://schemas.openxmlformats.org/presentationml/2006/ole">
            <mc:AlternateContent xmlns:mc="http://schemas.openxmlformats.org/markup-compatibility/2006">
              <mc:Choice xmlns:v="urn:schemas-microsoft-com:vml" Requires="v">
                <p:oleObj spid="_x0000_s31753" name="Document" r:id="rId5" imgW="7046703" imgH="1123160" progId="Word.Document.8">
                  <p:embed/>
                </p:oleObj>
              </mc:Choice>
              <mc:Fallback>
                <p:oleObj name="Document" r:id="rId5" imgW="7046703" imgH="1123160" progId="Word.Document.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734050"/>
                        <a:ext cx="7046913"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9717"/>
                                        </p:tgtEl>
                                        <p:attrNameLst>
                                          <p:attrName>style.visibility</p:attrName>
                                        </p:attrNameLst>
                                      </p:cBhvr>
                                      <p:to>
                                        <p:strVal val="visible"/>
                                      </p:to>
                                    </p:set>
                                  </p:childTnLst>
                                  <p:subTnLst>
                                    <p:set>
                                      <p:cBhvr override="childStyle">
                                        <p:cTn dur="1" fill="hold" display="0" masterRel="nextClick" afterEffect="1"/>
                                        <p:tgtEl>
                                          <p:spTgt spid="49971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99718"/>
                                        </p:tgtEl>
                                        <p:attrNameLst>
                                          <p:attrName>style.visibility</p:attrName>
                                        </p:attrNameLst>
                                      </p:cBhvr>
                                      <p:to>
                                        <p:strVal val="visible"/>
                                      </p:to>
                                    </p:set>
                                  </p:childTnLst>
                                  <p:subTnLst>
                                    <p:set>
                                      <p:cBhvr override="childStyle">
                                        <p:cTn dur="1" fill="hold" display="0" masterRel="nextClick" afterEffect="1"/>
                                        <p:tgtEl>
                                          <p:spTgt spid="499718"/>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499719"/>
                                        </p:tgtEl>
                                        <p:attrNameLst>
                                          <p:attrName>style.visibility</p:attrName>
                                        </p:attrNameLst>
                                      </p:cBhvr>
                                      <p:to>
                                        <p:strVal val="visible"/>
                                      </p:to>
                                    </p:set>
                                  </p:childTnLst>
                                  <p:subTnLst>
                                    <p:set>
                                      <p:cBhvr override="childStyle">
                                        <p:cTn dur="1" fill="hold" display="0" masterRel="nextClick" afterEffect="1"/>
                                        <p:tgtEl>
                                          <p:spTgt spid="4997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animBg="1"/>
      <p:bldP spid="499718" grpId="0" animBg="1"/>
      <p:bldP spid="4997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97444AC-B7E3-479A-B1BB-B3B6E3A39648}" type="slidenum">
              <a:rPr lang="en-US" altLang="zh-CN" sz="1200" smtClean="0"/>
              <a:pPr>
                <a:spcAft>
                  <a:spcPct val="0"/>
                </a:spcAft>
                <a:buClrTx/>
                <a:buFontTx/>
                <a:buNone/>
              </a:pPr>
              <a:t>28</a:t>
            </a:fld>
            <a:endParaRPr lang="en-US" altLang="zh-CN" sz="1200" smtClean="0"/>
          </a:p>
        </p:txBody>
      </p:sp>
      <p:sp>
        <p:nvSpPr>
          <p:cNvPr id="3277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Overloading Unary Operators</a:t>
            </a:r>
          </a:p>
        </p:txBody>
      </p:sp>
      <p:sp>
        <p:nvSpPr>
          <p:cNvPr id="32772" name="Rectangle 3"/>
          <p:cNvSpPr>
            <a:spLocks noGrp="1" noChangeArrowheads="1"/>
          </p:cNvSpPr>
          <p:nvPr>
            <p:ph type="body" idx="1"/>
          </p:nvPr>
        </p:nvSpPr>
        <p:spPr>
          <a:xfrm>
            <a:off x="152400" y="1493838"/>
            <a:ext cx="8839200" cy="3459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dirty="0" smtClean="0">
                <a:latin typeface="Arial Narrow" panose="020B0606020202030204" pitchFamily="34" charset="0"/>
                <a:ea typeface="黑体" panose="02010609060101010101" pitchFamily="49" charset="-122"/>
              </a:rPr>
              <a:t>重载一元运算符</a:t>
            </a:r>
          </a:p>
          <a:p>
            <a:pPr lvl="1" eaLnBrk="1" hangingPunct="1">
              <a:lnSpc>
                <a:spcPct val="120000"/>
              </a:lnSpc>
            </a:pPr>
            <a:r>
              <a:rPr lang="zh-CN" altLang="en-US" sz="3100" b="1" dirty="0" smtClean="0">
                <a:latin typeface="Arial Narrow" panose="020B0606020202030204" pitchFamily="34" charset="0"/>
                <a:ea typeface="楷体_GB2312" pitchFamily="49" charset="-122"/>
              </a:rPr>
              <a:t>可以重载为没有参数的非静态成员函数</a:t>
            </a:r>
          </a:p>
          <a:p>
            <a:pPr lvl="1" eaLnBrk="1" hangingPunct="1">
              <a:lnSpc>
                <a:spcPct val="120000"/>
              </a:lnSpc>
            </a:pPr>
            <a:r>
              <a:rPr lang="zh-CN" altLang="en-US" sz="3100" b="1" dirty="0" smtClean="0">
                <a:latin typeface="Arial Narrow" panose="020B0606020202030204" pitchFamily="34" charset="0"/>
                <a:ea typeface="楷体_GB2312" pitchFamily="49" charset="-122"/>
              </a:rPr>
              <a:t>可以重载为带一个参数的全局函数</a:t>
            </a:r>
          </a:p>
          <a:p>
            <a:pPr lvl="2" eaLnBrk="1" hangingPunct="1">
              <a:lnSpc>
                <a:spcPct val="120000"/>
              </a:lnSpc>
            </a:pPr>
            <a:r>
              <a:rPr lang="zh-CN" altLang="en-US" sz="3200" b="1" dirty="0" smtClean="0">
                <a:latin typeface="Arial Narrow" panose="020B0606020202030204" pitchFamily="34" charset="0"/>
                <a:ea typeface="楷体_GB2312" pitchFamily="49" charset="-122"/>
              </a:rPr>
              <a:t>参数必须为该类对象或引用</a:t>
            </a:r>
          </a:p>
          <a:p>
            <a:pPr lvl="1" eaLnBrk="1" hangingPunct="1">
              <a:lnSpc>
                <a:spcPct val="120000"/>
              </a:lnSpc>
            </a:pPr>
            <a:r>
              <a:rPr lang="zh-CN" altLang="en-US" sz="3100" b="1" dirty="0" smtClean="0">
                <a:latin typeface="Arial Narrow" panose="020B0606020202030204" pitchFamily="34" charset="0"/>
                <a:ea typeface="楷体_GB2312" pitchFamily="49" charset="-122"/>
              </a:rPr>
              <a:t>注意：静态成员函数只能访问静态数据成员</a:t>
            </a:r>
          </a:p>
        </p:txBody>
      </p:sp>
      <p:sp>
        <p:nvSpPr>
          <p:cNvPr id="32773" name="Text Box 4"/>
          <p:cNvSpPr txBox="1">
            <a:spLocks noChangeArrowheads="1"/>
          </p:cNvSpPr>
          <p:nvPr/>
        </p:nvSpPr>
        <p:spPr bwMode="black">
          <a:xfrm>
            <a:off x="609600" y="5029200"/>
            <a:ext cx="76962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buFont typeface="Wingdings 2" panose="05020102010507070707" pitchFamily="18" charset="2"/>
              <a:buNone/>
            </a:pPr>
            <a:r>
              <a:rPr lang="zh-CN" altLang="en-US" sz="2000" b="1">
                <a:solidFill>
                  <a:srgbClr val="FF3300"/>
                </a:solidFill>
                <a:latin typeface="楷体_GB2312" pitchFamily="49" charset="-122"/>
                <a:ea typeface="楷体_GB2312" pitchFamily="49" charset="-122"/>
              </a:rPr>
              <a:t>提示：所谓一元运算符是指具有一个操作数的运算符，如！或 </a:t>
            </a:r>
            <a:r>
              <a:rPr lang="en-US" altLang="zh-CN" sz="2000" b="1">
                <a:solidFill>
                  <a:srgbClr val="FF3300"/>
                </a:solidFill>
                <a:latin typeface="楷体_GB2312" pitchFamily="49" charset="-122"/>
                <a:ea typeface="楷体_GB2312" pitchFamily="49" charset="-122"/>
              </a:rPr>
              <a:t>-</a:t>
            </a:r>
            <a:r>
              <a:rPr lang="zh-CN" altLang="en-US" sz="2000" b="1">
                <a:solidFill>
                  <a:srgbClr val="FF3300"/>
                </a:solidFill>
                <a:latin typeface="楷体_GB2312" pitchFamily="49" charset="-122"/>
                <a:ea typeface="楷体_GB2312" pitchFamily="49" charset="-122"/>
              </a:rPr>
              <a:t>等。</a:t>
            </a:r>
          </a:p>
          <a:p>
            <a:pPr eaLnBrk="1" hangingPunct="1">
              <a:spcBef>
                <a:spcPct val="50000"/>
              </a:spcBef>
              <a:buFont typeface="Wingdings 2" panose="05020102010507070707" pitchFamily="18" charset="2"/>
              <a:buNone/>
            </a:pPr>
            <a:r>
              <a:rPr lang="zh-CN" altLang="en-US" sz="2000" b="1">
                <a:solidFill>
                  <a:srgbClr val="FF3300"/>
                </a:solidFill>
                <a:latin typeface="楷体_GB2312" pitchFamily="49" charset="-122"/>
                <a:ea typeface="楷体_GB2312" pitchFamily="49" charset="-122"/>
              </a:rPr>
              <a:t>如果重载为（某对象的）成员函数，则操作数为该对象；</a:t>
            </a:r>
          </a:p>
          <a:p>
            <a:pPr eaLnBrk="1" hangingPunct="1">
              <a:spcBef>
                <a:spcPct val="50000"/>
              </a:spcBef>
              <a:buFont typeface="Wingdings 2" panose="05020102010507070707" pitchFamily="18" charset="2"/>
              <a:buNone/>
            </a:pPr>
            <a:r>
              <a:rPr lang="zh-CN" altLang="en-US" sz="2000" b="1">
                <a:solidFill>
                  <a:srgbClr val="FF3300"/>
                </a:solidFill>
                <a:latin typeface="楷体_GB2312" pitchFamily="49" charset="-122"/>
                <a:ea typeface="楷体_GB2312" pitchFamily="49" charset="-122"/>
              </a:rPr>
              <a:t>如果重载为全局函数，则操作数由该运算符实现函数的参数决定。</a:t>
            </a:r>
          </a:p>
        </p:txBody>
      </p:sp>
    </p:spTree>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2"/>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23CFDFBA-9693-4ED2-84EE-9A799C1D6158}" type="slidenum">
              <a:rPr lang="en-US" altLang="zh-CN" sz="1200" smtClean="0"/>
              <a:pPr>
                <a:spcAft>
                  <a:spcPct val="0"/>
                </a:spcAft>
                <a:buClrTx/>
                <a:buFontTx/>
                <a:buNone/>
              </a:pPr>
              <a:t>29</a:t>
            </a:fld>
            <a:endParaRPr lang="en-US" altLang="zh-CN" sz="1200" smtClean="0"/>
          </a:p>
        </p:txBody>
      </p:sp>
      <p:sp>
        <p:nvSpPr>
          <p:cNvPr id="3379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Overloading Unary Operators</a:t>
            </a:r>
          </a:p>
        </p:txBody>
      </p:sp>
      <p:sp>
        <p:nvSpPr>
          <p:cNvPr id="33796" name="Rectangle 3"/>
          <p:cNvSpPr>
            <a:spLocks noChangeArrowheads="1"/>
          </p:cNvSpPr>
          <p:nvPr/>
        </p:nvSpPr>
        <p:spPr bwMode="auto">
          <a:xfrm>
            <a:off x="152400" y="1493838"/>
            <a:ext cx="883920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r>
              <a:rPr lang="zh-CN" altLang="en-US" sz="2800" b="1">
                <a:latin typeface="Arial Narrow" panose="020B0606020202030204" pitchFamily="34" charset="0"/>
                <a:ea typeface="黑体" panose="02010609060101010101" pitchFamily="49" charset="-122"/>
              </a:rPr>
              <a:t>例：重载 “</a:t>
            </a:r>
            <a:r>
              <a:rPr lang="en-US" altLang="zh-CN" sz="2800" b="1">
                <a:latin typeface="Arial Narrow" panose="020B0606020202030204" pitchFamily="34" charset="0"/>
                <a:ea typeface="黑体" panose="02010609060101010101" pitchFamily="49" charset="-122"/>
              </a:rPr>
              <a:t>!” </a:t>
            </a:r>
            <a:r>
              <a:rPr lang="zh-CN" altLang="en-US" sz="2800" b="1">
                <a:latin typeface="Arial Narrow" panose="020B0606020202030204" pitchFamily="34" charset="0"/>
                <a:ea typeface="黑体" panose="02010609060101010101" pitchFamily="49" charset="-122"/>
              </a:rPr>
              <a:t>来测试空字符串</a:t>
            </a:r>
          </a:p>
          <a:p>
            <a:pPr lvl="1" eaLnBrk="1" hangingPunct="1"/>
            <a:r>
              <a:rPr lang="zh-CN" altLang="en-US" sz="2800" b="1">
                <a:latin typeface="Arial Narrow" panose="020B0606020202030204" pitchFamily="34" charset="0"/>
                <a:ea typeface="黑体" panose="02010609060101010101" pitchFamily="49" charset="-122"/>
              </a:rPr>
              <a:t>重载为非静态成员函数</a:t>
            </a:r>
          </a:p>
          <a:p>
            <a:pPr lvl="2" eaLnBrk="1" hangingPunct="1"/>
            <a:r>
              <a:rPr lang="en-US" altLang="zh-CN" sz="2800" b="1">
                <a:solidFill>
                  <a:srgbClr val="0000FF"/>
                </a:solidFill>
                <a:latin typeface="Arial Narrow" panose="020B0606020202030204" pitchFamily="34" charset="0"/>
                <a:ea typeface="黑体" panose="02010609060101010101" pitchFamily="49" charset="-122"/>
              </a:rPr>
              <a:t>class</a:t>
            </a:r>
            <a:r>
              <a:rPr lang="en-US" altLang="zh-CN" sz="2800" b="1">
                <a:latin typeface="Arial Narrow" panose="020B0606020202030204" pitchFamily="34" charset="0"/>
                <a:ea typeface="黑体" panose="02010609060101010101" pitchFamily="49" charset="-122"/>
              </a:rPr>
              <a:t> String</a:t>
            </a:r>
            <a:br>
              <a:rPr lang="en-US" altLang="zh-CN" sz="2800" b="1">
                <a:latin typeface="Arial Narrow" panose="020B0606020202030204" pitchFamily="34" charset="0"/>
                <a:ea typeface="黑体" panose="02010609060101010101" pitchFamily="49" charset="-122"/>
              </a:rPr>
            </a:br>
            <a:r>
              <a:rPr lang="en-US" altLang="zh-CN" sz="2800" b="1">
                <a:latin typeface="Arial Narrow" panose="020B0606020202030204" pitchFamily="34" charset="0"/>
                <a:ea typeface="黑体" panose="02010609060101010101" pitchFamily="49" charset="-122"/>
              </a:rPr>
              <a:t>{</a:t>
            </a:r>
            <a:br>
              <a:rPr lang="en-US" altLang="zh-CN" sz="2800" b="1">
                <a:latin typeface="Arial Narrow" panose="020B0606020202030204" pitchFamily="34" charset="0"/>
                <a:ea typeface="黑体" panose="02010609060101010101" pitchFamily="49" charset="-122"/>
              </a:rPr>
            </a:br>
            <a:r>
              <a:rPr lang="en-US" altLang="zh-CN" sz="2800" b="1">
                <a:solidFill>
                  <a:srgbClr val="0000FF"/>
                </a:solidFill>
                <a:latin typeface="Arial Narrow" panose="020B0606020202030204" pitchFamily="34" charset="0"/>
                <a:ea typeface="黑体" panose="02010609060101010101" pitchFamily="49" charset="-122"/>
              </a:rPr>
              <a:t>public</a:t>
            </a:r>
            <a:r>
              <a:rPr lang="en-US" altLang="zh-CN" sz="2800" b="1">
                <a:latin typeface="Arial Narrow" panose="020B0606020202030204" pitchFamily="34" charset="0"/>
                <a:ea typeface="黑体" panose="02010609060101010101" pitchFamily="49" charset="-122"/>
              </a:rPr>
              <a:t>:</a:t>
            </a:r>
            <a:br>
              <a:rPr lang="en-US" altLang="zh-CN" sz="2800" b="1">
                <a:latin typeface="Arial Narrow" panose="020B0606020202030204" pitchFamily="34" charset="0"/>
                <a:ea typeface="黑体" panose="02010609060101010101" pitchFamily="49" charset="-122"/>
              </a:rPr>
            </a:br>
            <a:r>
              <a:rPr lang="en-US" altLang="zh-CN" sz="2800" b="1">
                <a:latin typeface="Arial Narrow" panose="020B0606020202030204" pitchFamily="34" charset="0"/>
                <a:ea typeface="黑体" panose="02010609060101010101" pitchFamily="49" charset="-122"/>
              </a:rPr>
              <a:t>   </a:t>
            </a:r>
            <a:r>
              <a:rPr lang="en-US" altLang="zh-CN" sz="2800" b="1">
                <a:solidFill>
                  <a:srgbClr val="FF3300"/>
                </a:solidFill>
                <a:latin typeface="Arial Narrow" panose="020B0606020202030204" pitchFamily="34" charset="0"/>
                <a:ea typeface="黑体" panose="02010609060101010101" pitchFamily="49" charset="-122"/>
              </a:rPr>
              <a:t>bool operator!() const;</a:t>
            </a:r>
            <a:r>
              <a:rPr lang="en-US" altLang="zh-CN" sz="2800" b="1">
                <a:latin typeface="Arial Narrow" panose="020B0606020202030204" pitchFamily="34" charset="0"/>
                <a:ea typeface="黑体" panose="02010609060101010101" pitchFamily="49" charset="-122"/>
              </a:rPr>
              <a:t/>
            </a:r>
            <a:br>
              <a:rPr lang="en-US" altLang="zh-CN" sz="2800" b="1">
                <a:latin typeface="Arial Narrow" panose="020B0606020202030204" pitchFamily="34" charset="0"/>
                <a:ea typeface="黑体" panose="02010609060101010101" pitchFamily="49" charset="-122"/>
              </a:rPr>
            </a:br>
            <a:r>
              <a:rPr lang="en-US" altLang="zh-CN" sz="2800" b="1">
                <a:latin typeface="Arial Narrow" panose="020B0606020202030204" pitchFamily="34" charset="0"/>
                <a:ea typeface="黑体" panose="02010609060101010101" pitchFamily="49" charset="-122"/>
              </a:rPr>
              <a:t>   …</a:t>
            </a:r>
            <a:br>
              <a:rPr lang="en-US" altLang="zh-CN" sz="2800" b="1">
                <a:latin typeface="Arial Narrow" panose="020B0606020202030204" pitchFamily="34" charset="0"/>
                <a:ea typeface="黑体" panose="02010609060101010101" pitchFamily="49" charset="-122"/>
              </a:rPr>
            </a:br>
            <a:r>
              <a:rPr lang="en-US" altLang="zh-CN" sz="2800" b="1">
                <a:latin typeface="Arial Narrow" panose="020B0606020202030204" pitchFamily="34" charset="0"/>
                <a:ea typeface="黑体" panose="02010609060101010101" pitchFamily="49" charset="-122"/>
              </a:rPr>
              <a:t>};</a:t>
            </a:r>
          </a:p>
          <a:p>
            <a:pPr lvl="2" eaLnBrk="1" hangingPunct="1"/>
            <a:r>
              <a:rPr lang="en-US" altLang="zh-CN" sz="2800" b="1">
                <a:latin typeface="Arial Narrow" panose="020B0606020202030204" pitchFamily="34" charset="0"/>
                <a:ea typeface="黑体" panose="02010609060101010101" pitchFamily="49" charset="-122"/>
              </a:rPr>
              <a:t>!</a:t>
            </a:r>
            <a:r>
              <a:rPr lang="en-US" altLang="zh-CN" sz="2800" b="1">
                <a:solidFill>
                  <a:schemeClr val="tx2"/>
                </a:solidFill>
                <a:latin typeface="Arial Narrow" panose="020B0606020202030204" pitchFamily="34" charset="0"/>
                <a:ea typeface="黑体" panose="02010609060101010101" pitchFamily="49" charset="-122"/>
              </a:rPr>
              <a:t>s</a:t>
            </a:r>
            <a:r>
              <a:rPr lang="en-US" altLang="zh-CN" sz="2800" b="1">
                <a:latin typeface="Arial Narrow" panose="020B0606020202030204" pitchFamily="34" charset="0"/>
                <a:ea typeface="黑体" panose="02010609060101010101" pitchFamily="49" charset="-122"/>
              </a:rPr>
              <a:t> </a:t>
            </a:r>
            <a:r>
              <a:rPr lang="zh-CN" altLang="en-US" sz="2800" b="1">
                <a:latin typeface="Arial Narrow" panose="020B0606020202030204" pitchFamily="34" charset="0"/>
                <a:ea typeface="黑体" panose="02010609060101010101" pitchFamily="49" charset="-122"/>
              </a:rPr>
              <a:t>将会调用</a:t>
            </a:r>
            <a:r>
              <a:rPr lang="en-US" altLang="zh-CN" sz="2800" b="1">
                <a:latin typeface="Arial Narrow" panose="020B0606020202030204" pitchFamily="34" charset="0"/>
                <a:ea typeface="黑体" panose="02010609060101010101" pitchFamily="49" charset="-122"/>
              </a:rPr>
              <a:t>: </a:t>
            </a:r>
            <a:r>
              <a:rPr lang="en-US" altLang="zh-CN" sz="2800" b="1">
                <a:solidFill>
                  <a:schemeClr val="tx2"/>
                </a:solidFill>
                <a:latin typeface="Arial Narrow" panose="020B0606020202030204" pitchFamily="34" charset="0"/>
                <a:ea typeface="黑体" panose="02010609060101010101" pitchFamily="49" charset="-122"/>
              </a:rPr>
              <a:t>s</a:t>
            </a:r>
            <a:r>
              <a:rPr lang="en-US" altLang="zh-CN" sz="2800" b="1">
                <a:latin typeface="Arial Narrow" panose="020B0606020202030204" pitchFamily="34" charset="0"/>
                <a:ea typeface="黑体" panose="02010609060101010101" pitchFamily="49" charset="-122"/>
              </a:rPr>
              <a:t>.</a:t>
            </a:r>
            <a:r>
              <a:rPr lang="en-US" altLang="zh-CN" sz="2800" b="1">
                <a:solidFill>
                  <a:srgbClr val="FF3300"/>
                </a:solidFill>
                <a:latin typeface="Arial Narrow" panose="020B0606020202030204" pitchFamily="34" charset="0"/>
                <a:ea typeface="黑体" panose="02010609060101010101" pitchFamily="49" charset="-122"/>
              </a:rPr>
              <a:t>operator!</a:t>
            </a:r>
            <a:r>
              <a:rPr lang="en-US" altLang="zh-CN" sz="2800" b="1">
                <a:latin typeface="Arial Narrow" panose="020B0606020202030204" pitchFamily="34" charset="0"/>
                <a:ea typeface="黑体" panose="02010609060101010101" pitchFamily="49" charset="-122"/>
              </a:rPr>
              <a:t>()   -- </a:t>
            </a:r>
            <a:r>
              <a:rPr lang="zh-CN" altLang="en-US" sz="2800" b="1">
                <a:latin typeface="Arial Narrow" panose="020B0606020202030204" pitchFamily="34" charset="0"/>
                <a:ea typeface="黑体" panose="02010609060101010101" pitchFamily="49" charset="-122"/>
              </a:rPr>
              <a:t>没有参数。其运算对象</a:t>
            </a:r>
            <a:r>
              <a:rPr lang="en-US" altLang="zh-CN" sz="2800" b="1">
                <a:latin typeface="Arial Narrow" panose="020B0606020202030204" pitchFamily="34" charset="0"/>
                <a:ea typeface="黑体" panose="02010609060101010101" pitchFamily="49" charset="-122"/>
              </a:rPr>
              <a:t>(</a:t>
            </a:r>
            <a:r>
              <a:rPr lang="zh-CN" altLang="en-US" sz="2800" b="1">
                <a:latin typeface="Arial Narrow" panose="020B0606020202030204" pitchFamily="34" charset="0"/>
                <a:ea typeface="黑体" panose="02010609060101010101" pitchFamily="49" charset="-122"/>
              </a:rPr>
              <a:t>操作数</a:t>
            </a:r>
            <a:r>
              <a:rPr lang="en-US" altLang="zh-CN" sz="2800" b="1">
                <a:latin typeface="Arial Narrow" panose="020B0606020202030204" pitchFamily="34" charset="0"/>
                <a:ea typeface="黑体" panose="02010609060101010101" pitchFamily="49" charset="-122"/>
              </a:rPr>
              <a:t>)</a:t>
            </a:r>
            <a:r>
              <a:rPr lang="zh-CN" altLang="en-US" sz="2800" b="1">
                <a:latin typeface="Arial Narrow" panose="020B0606020202030204" pitchFamily="34" charset="0"/>
                <a:ea typeface="黑体" panose="02010609060101010101" pitchFamily="49" charset="-122"/>
              </a:rPr>
              <a:t>为对象 </a:t>
            </a:r>
            <a:r>
              <a:rPr lang="en-US" altLang="zh-CN" sz="2800" b="1">
                <a:latin typeface="Arial Narrow" panose="020B0606020202030204" pitchFamily="34" charset="0"/>
                <a:ea typeface="黑体" panose="02010609060101010101" pitchFamily="49" charset="-122"/>
              </a:rPr>
              <a:t>s </a:t>
            </a:r>
            <a:r>
              <a:rPr lang="zh-CN" altLang="en-US" sz="2800" b="1">
                <a:latin typeface="Arial Narrow" panose="020B0606020202030204" pitchFamily="34" charset="0"/>
                <a:ea typeface="黑体" panose="02010609060101010101" pitchFamily="49" charset="-122"/>
              </a:rPr>
              <a:t>本身。</a:t>
            </a:r>
            <a:r>
              <a:rPr lang="en-US" altLang="zh-CN" sz="2800" b="1">
                <a:latin typeface="Arial Narrow" panose="020B0606020202030204" pitchFamily="34" charset="0"/>
                <a:ea typeface="黑体" panose="02010609060101010101" pitchFamily="49" charset="-122"/>
              </a:rPr>
              <a:t>s</a:t>
            </a:r>
            <a:r>
              <a:rPr lang="zh-CN" altLang="en-US" sz="2800" b="1">
                <a:latin typeface="Arial Narrow" panose="020B0606020202030204" pitchFamily="34" charset="0"/>
                <a:ea typeface="黑体" panose="02010609060101010101" pitchFamily="49" charset="-122"/>
              </a:rPr>
              <a:t>为类的一个对象</a:t>
            </a:r>
          </a:p>
        </p:txBody>
      </p:sp>
    </p:spTree>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15BA7462-1A46-4283-983A-AEE1B0499268}" type="slidenum">
              <a:rPr lang="en-US" altLang="zh-CN" sz="1200" smtClean="0"/>
              <a:pPr>
                <a:spcAft>
                  <a:spcPct val="0"/>
                </a:spcAft>
                <a:buClrTx/>
                <a:buFontTx/>
                <a:buNone/>
              </a:pPr>
              <a:t>3</a:t>
            </a:fld>
            <a:endParaRPr lang="en-US" altLang="zh-CN" sz="1200" smtClean="0"/>
          </a:p>
        </p:txBody>
      </p:sp>
      <p:sp>
        <p:nvSpPr>
          <p:cNvPr id="574467" name="Rectangle 3"/>
          <p:cNvSpPr>
            <a:spLocks noGrp="1" noChangeArrowheads="1"/>
          </p:cNvSpPr>
          <p:nvPr>
            <p:ph type="body" idx="1"/>
          </p:nvPr>
        </p:nvSpPr>
        <p:spPr/>
        <p:txBody>
          <a:bodyPr/>
          <a:lstStyle/>
          <a:p>
            <a:pPr eaLnBrk="1" hangingPunct="1">
              <a:defRPr/>
            </a:pPr>
            <a:r>
              <a:rPr lang="zh-CN" altLang="en-US" sz="2800" b="1" smtClean="0">
                <a:effectLst>
                  <a:outerShdw blurRad="38100" dist="38100" dir="2700000" algn="tl">
                    <a:srgbClr val="C0C0C0"/>
                  </a:outerShdw>
                </a:effectLst>
                <a:ea typeface="黑体" panose="02010609060101010101" pitchFamily="49" charset="-122"/>
              </a:rPr>
              <a:t>引入运算符重载的原因</a:t>
            </a:r>
          </a:p>
          <a:p>
            <a:pPr lvl="1" eaLnBrk="1" hangingPunct="1">
              <a:defRPr/>
            </a:pPr>
            <a:r>
              <a:rPr lang="zh-CN" altLang="en-US" sz="2900" b="1" smtClean="0">
                <a:effectLst>
                  <a:outerShdw blurRad="38100" dist="38100" dir="2700000" algn="tl">
                    <a:srgbClr val="C0C0C0"/>
                  </a:outerShdw>
                </a:effectLst>
                <a:latin typeface="楷体_GB2312" pitchFamily="49" charset="-122"/>
                <a:ea typeface="楷体_GB2312" pitchFamily="49" charset="-122"/>
              </a:rPr>
              <a:t>在实际中有如下表达式：</a:t>
            </a:r>
          </a:p>
          <a:p>
            <a:pPr lvl="2" eaLnBrk="1" hangingPunct="1">
              <a:defRPr/>
            </a:pPr>
            <a:r>
              <a:rPr lang="en-US" altLang="zh-CN" sz="2600" b="1" smtClean="0">
                <a:solidFill>
                  <a:srgbClr val="FF3300"/>
                </a:solidFill>
                <a:effectLst>
                  <a:outerShdw blurRad="38100" dist="38100" dir="2700000" algn="tl">
                    <a:srgbClr val="C0C0C0"/>
                  </a:outerShdw>
                </a:effectLst>
                <a:latin typeface="楷体_GB2312" pitchFamily="49" charset="-122"/>
                <a:ea typeface="楷体_GB2312" pitchFamily="49" charset="-122"/>
              </a:rPr>
              <a:t>int a=1,b=2; </a:t>
            </a:r>
            <a:r>
              <a:rPr lang="en-US" altLang="zh-CN" sz="2600" b="1" smtClean="0">
                <a:effectLst>
                  <a:outerShdw blurRad="38100" dist="38100" dir="2700000" algn="tl">
                    <a:srgbClr val="C0C0C0"/>
                  </a:outerShdw>
                </a:effectLst>
                <a:latin typeface="楷体_GB2312" pitchFamily="49" charset="-122"/>
                <a:ea typeface="楷体_GB2312" pitchFamily="49" charset="-122"/>
              </a:rPr>
              <a:t>float c=1.1,d=2.4; </a:t>
            </a:r>
          </a:p>
          <a:p>
            <a:pPr lvl="2" eaLnBrk="1" hangingPunct="1">
              <a:defRPr/>
            </a:pPr>
            <a:r>
              <a:rPr lang="en-US" altLang="zh-CN" sz="2600" b="1" smtClean="0">
                <a:solidFill>
                  <a:srgbClr val="FF3300"/>
                </a:solidFill>
                <a:effectLst>
                  <a:outerShdw blurRad="38100" dist="38100" dir="2700000" algn="tl">
                    <a:srgbClr val="C0C0C0"/>
                  </a:outerShdw>
                </a:effectLst>
                <a:latin typeface="楷体_GB2312" pitchFamily="49" charset="-122"/>
                <a:ea typeface="楷体_GB2312" pitchFamily="49" charset="-122"/>
              </a:rPr>
              <a:t>int e=a+b;</a:t>
            </a:r>
            <a:r>
              <a:rPr lang="en-US" altLang="zh-CN" sz="2600" b="1" smtClean="0">
                <a:effectLst>
                  <a:outerShdw blurRad="38100" dist="38100" dir="2700000" algn="tl">
                    <a:srgbClr val="C0C0C0"/>
                  </a:outerShdw>
                </a:effectLst>
                <a:latin typeface="楷体_GB2312" pitchFamily="49" charset="-122"/>
                <a:ea typeface="楷体_GB2312" pitchFamily="49" charset="-122"/>
              </a:rPr>
              <a:t> </a:t>
            </a:r>
          </a:p>
          <a:p>
            <a:pPr lvl="2" eaLnBrk="1" hangingPunct="1">
              <a:defRPr/>
            </a:pPr>
            <a:r>
              <a:rPr lang="en-US" altLang="zh-CN" sz="2600" b="1" smtClean="0">
                <a:effectLst>
                  <a:outerShdw blurRad="38100" dist="38100" dir="2700000" algn="tl">
                    <a:srgbClr val="C0C0C0"/>
                  </a:outerShdw>
                </a:effectLst>
                <a:latin typeface="楷体_GB2312" pitchFamily="49" charset="-122"/>
                <a:ea typeface="楷体_GB2312" pitchFamily="49" charset="-122"/>
              </a:rPr>
              <a:t>float f=c+d; </a:t>
            </a:r>
          </a:p>
          <a:p>
            <a:pPr lvl="2" eaLnBrk="1" hangingPunct="1">
              <a:defRPr/>
            </a:pPr>
            <a:r>
              <a:rPr lang="en-US" altLang="zh-CN" sz="2600" b="1" smtClean="0">
                <a:solidFill>
                  <a:srgbClr val="FF3300"/>
                </a:solidFill>
                <a:effectLst>
                  <a:outerShdw blurRad="38100" dist="38100" dir="2700000" algn="tl">
                    <a:srgbClr val="C0C0C0"/>
                  </a:outerShdw>
                </a:effectLst>
                <a:latin typeface="楷体_GB2312" pitchFamily="49" charset="-122"/>
                <a:ea typeface="楷体_GB2312" pitchFamily="49" charset="-122"/>
              </a:rPr>
              <a:t>float g=f+e;</a:t>
            </a:r>
          </a:p>
          <a:p>
            <a:pPr lvl="1" eaLnBrk="1" hangingPunct="1">
              <a:defRPr/>
            </a:pPr>
            <a:r>
              <a:rPr lang="zh-CN" altLang="en-US" sz="2900" b="1" smtClean="0">
                <a:effectLst>
                  <a:outerShdw blurRad="38100" dist="38100" dir="2700000" algn="tl">
                    <a:srgbClr val="C0C0C0"/>
                  </a:outerShdw>
                </a:effectLst>
                <a:latin typeface="楷体_GB2312" pitchFamily="49" charset="-122"/>
                <a:ea typeface="楷体_GB2312" pitchFamily="49" charset="-122"/>
              </a:rPr>
              <a:t>为什么同一个运算符</a:t>
            </a:r>
            <a:r>
              <a:rPr lang="zh-CN" altLang="en-US" sz="2900" b="1" smtClean="0">
                <a:effectLst>
                  <a:outerShdw blurRad="38100" dist="38100" dir="2700000" algn="tl">
                    <a:srgbClr val="C0C0C0"/>
                  </a:outerShdw>
                </a:effectLst>
                <a:ea typeface="楷体_GB2312" pitchFamily="49" charset="-122"/>
              </a:rPr>
              <a:t>“</a:t>
            </a:r>
            <a:r>
              <a:rPr lang="zh-CN" altLang="en-US" sz="2900" b="1" smtClean="0">
                <a:effectLst>
                  <a:outerShdw blurRad="38100" dist="38100" dir="2700000" algn="tl">
                    <a:srgbClr val="C0C0C0"/>
                  </a:outerShdw>
                </a:effectLst>
                <a:latin typeface="楷体_GB2312" pitchFamily="49" charset="-122"/>
                <a:ea typeface="楷体_GB2312" pitchFamily="49" charset="-122"/>
              </a:rPr>
              <a:t>＋</a:t>
            </a:r>
            <a:r>
              <a:rPr lang="zh-CN" altLang="en-US" sz="2900" b="1" smtClean="0">
                <a:effectLst>
                  <a:outerShdw blurRad="38100" dist="38100" dir="2700000" algn="tl">
                    <a:srgbClr val="C0C0C0"/>
                  </a:outerShdw>
                </a:effectLst>
                <a:ea typeface="楷体_GB2312" pitchFamily="49" charset="-122"/>
              </a:rPr>
              <a:t>”</a:t>
            </a:r>
            <a:r>
              <a:rPr lang="zh-CN" altLang="en-US" sz="2900" b="1" smtClean="0">
                <a:effectLst>
                  <a:outerShdw blurRad="38100" dist="38100" dir="2700000" algn="tl">
                    <a:srgbClr val="C0C0C0"/>
                  </a:outerShdw>
                </a:effectLst>
                <a:latin typeface="楷体_GB2312" pitchFamily="49" charset="-122"/>
                <a:ea typeface="楷体_GB2312" pitchFamily="49" charset="-122"/>
              </a:rPr>
              <a:t>可以用于完成不同类型的数据的加法运算呢？</a:t>
            </a:r>
          </a:p>
          <a:p>
            <a:pPr lvl="1" eaLnBrk="1" hangingPunct="1">
              <a:buFont typeface="Wingdings" panose="05000000000000000000" pitchFamily="2" charset="2"/>
              <a:buNone/>
              <a:defRPr/>
            </a:pPr>
            <a:r>
              <a:rPr lang="zh-CN" altLang="en-US" sz="2900" b="1" smtClean="0">
                <a:effectLst>
                  <a:outerShdw blurRad="38100" dist="38100" dir="2700000" algn="tl">
                    <a:srgbClr val="C0C0C0"/>
                  </a:outerShdw>
                </a:effectLst>
                <a:latin typeface="楷体_GB2312" pitchFamily="49" charset="-122"/>
                <a:ea typeface="楷体_GB2312" pitchFamily="49" charset="-122"/>
              </a:rPr>
              <a:t>  因为：</a:t>
            </a:r>
            <a:r>
              <a:rPr lang="en-US" altLang="zh-CN" sz="2900" b="1" smtClean="0">
                <a:effectLst>
                  <a:outerShdw blurRad="38100" dist="38100" dir="2700000" algn="tl">
                    <a:srgbClr val="C0C0C0"/>
                  </a:outerShdw>
                </a:effectLst>
                <a:latin typeface="楷体_GB2312" pitchFamily="49" charset="-122"/>
                <a:ea typeface="楷体_GB2312" pitchFamily="49" charset="-122"/>
              </a:rPr>
              <a:t>C++</a:t>
            </a:r>
            <a:r>
              <a:rPr lang="zh-CN" altLang="en-US" sz="2900" b="1" smtClean="0">
                <a:effectLst>
                  <a:outerShdw blurRad="38100" dist="38100" dir="2700000" algn="tl">
                    <a:srgbClr val="C0C0C0"/>
                  </a:outerShdw>
                </a:effectLst>
                <a:latin typeface="楷体_GB2312" pitchFamily="49" charset="-122"/>
                <a:ea typeface="楷体_GB2312" pitchFamily="49" charset="-122"/>
              </a:rPr>
              <a:t>语言针对基本数据类型已经对某些运算符做了适当的</a:t>
            </a:r>
            <a:r>
              <a:rPr lang="zh-CN" altLang="en-US" sz="2900" b="1" smtClean="0">
                <a:solidFill>
                  <a:srgbClr val="FF3300"/>
                </a:solidFill>
                <a:effectLst>
                  <a:outerShdw blurRad="38100" dist="38100" dir="2700000" algn="tl">
                    <a:srgbClr val="C0C0C0"/>
                  </a:outerShdw>
                </a:effectLst>
                <a:latin typeface="楷体_GB2312" pitchFamily="49" charset="-122"/>
                <a:ea typeface="楷体_GB2312" pitchFamily="49" charset="-122"/>
              </a:rPr>
              <a:t>重载</a:t>
            </a:r>
            <a:r>
              <a:rPr lang="zh-CN" altLang="en-US" sz="2900" b="1" smtClean="0">
                <a:effectLst>
                  <a:outerShdw blurRad="38100" dist="38100" dir="2700000" algn="tl">
                    <a:srgbClr val="C0C0C0"/>
                  </a:outerShdw>
                </a:effectLst>
                <a:latin typeface="楷体_GB2312" pitchFamily="49" charset="-122"/>
                <a:ea typeface="楷体_GB2312" pitchFamily="49" charset="-122"/>
              </a:rPr>
              <a:t>。</a:t>
            </a:r>
          </a:p>
        </p:txBody>
      </p:sp>
      <p:sp>
        <p:nvSpPr>
          <p:cNvPr id="6148" name="Rectangle 5"/>
          <p:cNvSpPr>
            <a:spLocks noGrp="1" noChangeArrowheads="1"/>
          </p:cNvSpPr>
          <p:nvPr>
            <p:ph type="title"/>
          </p:nvPr>
        </p:nvSpPr>
        <p:spPr>
          <a:noFill/>
        </p:spPr>
        <p:txBody>
          <a:bodyPr/>
          <a:lstStyle/>
          <a:p>
            <a:pPr eaLnBrk="1" hangingPunct="1"/>
            <a:r>
              <a:rPr lang="en-US" altLang="zh-CN" smtClean="0"/>
              <a:t>0.</a:t>
            </a:r>
            <a:r>
              <a:rPr lang="zh-CN" altLang="en-US" smtClean="0"/>
              <a:t>问题引入</a:t>
            </a:r>
          </a:p>
        </p:txBody>
      </p:sp>
    </p:spTree>
  </p:cSld>
  <p:clrMapOvr>
    <a:masterClrMapping/>
  </p:clrMapOvr>
  <p:transition spd="slow">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2891621-D25E-4531-8912-E4A759977485}" type="slidenum">
              <a:rPr lang="en-US" altLang="zh-CN" sz="1200" smtClean="0"/>
              <a:pPr>
                <a:spcAft>
                  <a:spcPct val="0"/>
                </a:spcAft>
                <a:buClrTx/>
                <a:buFontTx/>
                <a:buNone/>
              </a:pPr>
              <a:t>30</a:t>
            </a:fld>
            <a:endParaRPr lang="en-US" altLang="zh-CN" sz="1200" smtClean="0"/>
          </a:p>
        </p:txBody>
      </p:sp>
      <p:sp>
        <p:nvSpPr>
          <p:cNvPr id="3481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Overloading Unary Operators</a:t>
            </a:r>
          </a:p>
        </p:txBody>
      </p:sp>
      <p:sp>
        <p:nvSpPr>
          <p:cNvPr id="34820" name="Rectangle 3"/>
          <p:cNvSpPr>
            <a:spLocks noChangeArrowheads="1"/>
          </p:cNvSpPr>
          <p:nvPr/>
        </p:nvSpPr>
        <p:spPr bwMode="auto">
          <a:xfrm>
            <a:off x="152400" y="1676400"/>
            <a:ext cx="8839200" cy="315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lvl="1" eaLnBrk="1" hangingPunct="1">
              <a:lnSpc>
                <a:spcPct val="120000"/>
              </a:lnSpc>
            </a:pPr>
            <a:r>
              <a:rPr lang="zh-CN" altLang="en-US" sz="3100" b="1">
                <a:latin typeface="Arial Narrow" panose="020B0606020202030204" pitchFamily="34" charset="0"/>
                <a:ea typeface="黑体" panose="02010609060101010101" pitchFamily="49" charset="-122"/>
              </a:rPr>
              <a:t>重载为全局函数，需要一个参数</a:t>
            </a:r>
          </a:p>
          <a:p>
            <a:pPr lvl="2" eaLnBrk="1" hangingPunct="1">
              <a:lnSpc>
                <a:spcPct val="120000"/>
              </a:lnSpc>
            </a:pPr>
            <a:r>
              <a:rPr lang="en-US" altLang="zh-CN" sz="3200" b="1">
                <a:solidFill>
                  <a:srgbClr val="0000FF"/>
                </a:solidFill>
                <a:latin typeface="Arial Narrow" panose="020B0606020202030204" pitchFamily="34" charset="0"/>
                <a:ea typeface="黑体" panose="02010609060101010101" pitchFamily="49" charset="-122"/>
              </a:rPr>
              <a:t>bool</a:t>
            </a:r>
            <a:r>
              <a:rPr lang="en-US" altLang="zh-CN" sz="3200" b="1">
                <a:latin typeface="Arial Narrow" panose="020B0606020202030204" pitchFamily="34" charset="0"/>
                <a:ea typeface="黑体" panose="02010609060101010101" pitchFamily="49" charset="-122"/>
              </a:rPr>
              <a:t> </a:t>
            </a:r>
            <a:r>
              <a:rPr lang="en-US" altLang="zh-CN" sz="3200" b="1">
                <a:solidFill>
                  <a:srgbClr val="FF3300"/>
                </a:solidFill>
                <a:latin typeface="Arial Narrow" panose="020B0606020202030204" pitchFamily="34" charset="0"/>
                <a:ea typeface="黑体" panose="02010609060101010101" pitchFamily="49" charset="-122"/>
              </a:rPr>
              <a:t>operator!</a:t>
            </a:r>
            <a:r>
              <a:rPr lang="en-US" altLang="zh-CN" sz="3200" b="1">
                <a:latin typeface="Arial Narrow" panose="020B0606020202030204" pitchFamily="34" charset="0"/>
                <a:ea typeface="黑体" panose="02010609060101010101" pitchFamily="49" charset="-122"/>
              </a:rPr>
              <a:t>( </a:t>
            </a:r>
            <a:r>
              <a:rPr lang="en-US" altLang="zh-CN" sz="3200" b="1">
                <a:solidFill>
                  <a:srgbClr val="0000FF"/>
                </a:solidFill>
                <a:latin typeface="Arial Narrow" panose="020B0606020202030204" pitchFamily="34" charset="0"/>
                <a:ea typeface="黑体" panose="02010609060101010101" pitchFamily="49" charset="-122"/>
              </a:rPr>
              <a:t>const</a:t>
            </a:r>
            <a:r>
              <a:rPr lang="en-US" altLang="zh-CN" sz="3200" b="1">
                <a:latin typeface="Arial Narrow" panose="020B0606020202030204" pitchFamily="34" charset="0"/>
                <a:ea typeface="黑体" panose="02010609060101010101" pitchFamily="49" charset="-122"/>
              </a:rPr>
              <a:t> String &amp; )</a:t>
            </a:r>
          </a:p>
          <a:p>
            <a:pPr lvl="2" eaLnBrk="1" hangingPunct="1">
              <a:lnSpc>
                <a:spcPct val="120000"/>
              </a:lnSpc>
            </a:pPr>
            <a:r>
              <a:rPr lang="en-US" altLang="zh-CN" sz="3200" b="1">
                <a:solidFill>
                  <a:schemeClr val="tx2"/>
                </a:solidFill>
                <a:latin typeface="Arial Narrow" panose="020B0606020202030204" pitchFamily="34" charset="0"/>
                <a:ea typeface="黑体" panose="02010609060101010101" pitchFamily="49" charset="-122"/>
              </a:rPr>
              <a:t>s</a:t>
            </a:r>
            <a:r>
              <a:rPr lang="en-US" altLang="zh-CN" sz="3200" b="1">
                <a:latin typeface="Arial Narrow" panose="020B0606020202030204" pitchFamily="34" charset="0"/>
                <a:ea typeface="黑体" panose="02010609060101010101" pitchFamily="49" charset="-122"/>
              </a:rPr>
              <a:t>! </a:t>
            </a:r>
            <a:r>
              <a:rPr lang="zh-CN" altLang="en-US" sz="3200" b="1">
                <a:latin typeface="Arial Narrow" panose="020B0606020202030204" pitchFamily="34" charset="0"/>
                <a:ea typeface="黑体" panose="02010609060101010101" pitchFamily="49" charset="-122"/>
              </a:rPr>
              <a:t>调用形式：</a:t>
            </a:r>
            <a:r>
              <a:rPr lang="en-US" altLang="zh-CN" sz="3200" b="1">
                <a:solidFill>
                  <a:srgbClr val="FF3300"/>
                </a:solidFill>
                <a:latin typeface="Arial Narrow" panose="020B0606020202030204" pitchFamily="34" charset="0"/>
                <a:ea typeface="黑体" panose="02010609060101010101" pitchFamily="49" charset="-122"/>
              </a:rPr>
              <a:t>operator!</a:t>
            </a:r>
            <a:r>
              <a:rPr lang="en-US" altLang="zh-CN" sz="3200" b="1">
                <a:latin typeface="Arial Narrow" panose="020B0606020202030204" pitchFamily="34" charset="0"/>
                <a:ea typeface="黑体" panose="02010609060101010101" pitchFamily="49" charset="-122"/>
              </a:rPr>
              <a:t>(</a:t>
            </a:r>
            <a:r>
              <a:rPr lang="en-US" altLang="zh-CN" sz="3200" b="1">
                <a:solidFill>
                  <a:schemeClr val="tx2"/>
                </a:solidFill>
                <a:latin typeface="Arial Narrow" panose="020B0606020202030204" pitchFamily="34" charset="0"/>
                <a:ea typeface="黑体" panose="02010609060101010101" pitchFamily="49" charset="-122"/>
              </a:rPr>
              <a:t>s</a:t>
            </a:r>
            <a:r>
              <a:rPr lang="en-US" altLang="zh-CN" sz="3200" b="1">
                <a:latin typeface="Arial Narrow" panose="020B0606020202030204" pitchFamily="34" charset="0"/>
                <a:ea typeface="黑体" panose="02010609060101010101" pitchFamily="49" charset="-122"/>
              </a:rPr>
              <a:t>)   -- 1</a:t>
            </a:r>
            <a:r>
              <a:rPr lang="zh-CN" altLang="en-US" sz="3200" b="1">
                <a:latin typeface="Arial Narrow" panose="020B0606020202030204" pitchFamily="34" charset="0"/>
                <a:ea typeface="黑体" panose="02010609060101010101" pitchFamily="49" charset="-122"/>
              </a:rPr>
              <a:t>个参数</a:t>
            </a:r>
          </a:p>
        </p:txBody>
      </p:sp>
    </p:spTree>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26E0DCA-2C5D-4644-9D0F-09727D7D97DF}" type="slidenum">
              <a:rPr lang="en-US" altLang="zh-CN" sz="1200" smtClean="0"/>
              <a:pPr>
                <a:spcAft>
                  <a:spcPct val="0"/>
                </a:spcAft>
                <a:buClrTx/>
                <a:buFontTx/>
                <a:buNone/>
              </a:pPr>
              <a:t>31</a:t>
            </a:fld>
            <a:endParaRPr lang="en-US" altLang="zh-CN" sz="1200" smtClean="0"/>
          </a:p>
        </p:txBody>
      </p:sp>
      <p:sp>
        <p:nvSpPr>
          <p:cNvPr id="3584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Overloading Binary Operators</a:t>
            </a:r>
          </a:p>
        </p:txBody>
      </p:sp>
      <p:sp>
        <p:nvSpPr>
          <p:cNvPr id="35844" name="Rectangle 3"/>
          <p:cNvSpPr>
            <a:spLocks noGrp="1" noChangeArrowheads="1"/>
          </p:cNvSpPr>
          <p:nvPr>
            <p:ph type="body" idx="1"/>
          </p:nvPr>
        </p:nvSpPr>
        <p:spPr>
          <a:xfrm>
            <a:off x="152400" y="1371600"/>
            <a:ext cx="8839200" cy="30019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重载二元运算符</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重载为带</a:t>
            </a:r>
            <a:r>
              <a:rPr lang="zh-CN" altLang="en-US" sz="3100" b="1" smtClean="0">
                <a:solidFill>
                  <a:srgbClr val="2C8C3C"/>
                </a:solidFill>
                <a:latin typeface="Arial Narrow" panose="020B0606020202030204" pitchFamily="34" charset="0"/>
                <a:ea typeface="黑体" panose="02010609060101010101" pitchFamily="49" charset="-122"/>
              </a:rPr>
              <a:t>一个</a:t>
            </a:r>
            <a:r>
              <a:rPr lang="zh-CN" altLang="en-US" sz="3100" b="1" smtClean="0">
                <a:latin typeface="Arial Narrow" panose="020B0606020202030204" pitchFamily="34" charset="0"/>
                <a:ea typeface="黑体" panose="02010609060101010101" pitchFamily="49" charset="-122"/>
              </a:rPr>
              <a:t>参数的非静态成员函数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重载为带</a:t>
            </a:r>
            <a:r>
              <a:rPr lang="zh-CN" altLang="en-US" sz="3100" b="1" smtClean="0">
                <a:solidFill>
                  <a:srgbClr val="2C8C3C"/>
                </a:solidFill>
                <a:latin typeface="Arial Narrow" panose="020B0606020202030204" pitchFamily="34" charset="0"/>
                <a:ea typeface="黑体" panose="02010609060101010101" pitchFamily="49" charset="-122"/>
              </a:rPr>
              <a:t>两个</a:t>
            </a:r>
            <a:r>
              <a:rPr lang="zh-CN" altLang="en-US" sz="3100" b="1" smtClean="0">
                <a:latin typeface="Arial Narrow" panose="020B0606020202030204" pitchFamily="34" charset="0"/>
                <a:ea typeface="黑体" panose="02010609060101010101" pitchFamily="49" charset="-122"/>
              </a:rPr>
              <a:t>参数的全局函数</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一个参数必须为类的对象或引用</a:t>
            </a:r>
          </a:p>
        </p:txBody>
      </p:sp>
      <p:sp>
        <p:nvSpPr>
          <p:cNvPr id="35845" name="Text Box 4"/>
          <p:cNvSpPr txBox="1">
            <a:spLocks noChangeArrowheads="1"/>
          </p:cNvSpPr>
          <p:nvPr/>
        </p:nvSpPr>
        <p:spPr bwMode="black">
          <a:xfrm>
            <a:off x="457200" y="4419600"/>
            <a:ext cx="80772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buFont typeface="Wingdings 2" panose="05020102010507070707" pitchFamily="18" charset="2"/>
              <a:buNone/>
            </a:pPr>
            <a:r>
              <a:rPr lang="zh-CN" altLang="en-US" sz="2000" b="1">
                <a:solidFill>
                  <a:srgbClr val="FF3300"/>
                </a:solidFill>
                <a:latin typeface="楷体_GB2312" pitchFamily="49" charset="-122"/>
                <a:ea typeface="楷体_GB2312" pitchFamily="49" charset="-122"/>
              </a:rPr>
              <a:t>提示：所谓二元运算符是指具有二个操作数的运算符，如 </a:t>
            </a:r>
            <a:r>
              <a:rPr lang="en-US" altLang="zh-CN" sz="2000" b="1">
                <a:solidFill>
                  <a:srgbClr val="FF3300"/>
                </a:solidFill>
                <a:latin typeface="楷体_GB2312" pitchFamily="49" charset="-122"/>
                <a:ea typeface="楷体_GB2312" pitchFamily="49" charset="-122"/>
              </a:rPr>
              <a:t>+ </a:t>
            </a:r>
            <a:r>
              <a:rPr lang="zh-CN" altLang="en-US" sz="2000" b="1">
                <a:solidFill>
                  <a:srgbClr val="FF3300"/>
                </a:solidFill>
                <a:latin typeface="楷体_GB2312" pitchFamily="49" charset="-122"/>
                <a:ea typeface="楷体_GB2312" pitchFamily="49" charset="-122"/>
              </a:rPr>
              <a:t>。</a:t>
            </a:r>
          </a:p>
          <a:p>
            <a:pPr eaLnBrk="1" hangingPunct="1">
              <a:spcBef>
                <a:spcPct val="50000"/>
              </a:spcBef>
              <a:buFont typeface="Wingdings 2" panose="05020102010507070707" pitchFamily="18" charset="2"/>
              <a:buNone/>
            </a:pPr>
            <a:r>
              <a:rPr lang="zh-CN" altLang="en-US" sz="2000" b="1">
                <a:solidFill>
                  <a:srgbClr val="FF3300"/>
                </a:solidFill>
                <a:latin typeface="楷体_GB2312" pitchFamily="49" charset="-122"/>
                <a:ea typeface="楷体_GB2312" pitchFamily="49" charset="-122"/>
              </a:rPr>
              <a:t>如果重载为（某对象的）成员函数，则一个操作数为该对象本身，另一个操作数为函数所带；</a:t>
            </a:r>
          </a:p>
          <a:p>
            <a:pPr eaLnBrk="1" hangingPunct="1">
              <a:spcBef>
                <a:spcPct val="50000"/>
              </a:spcBef>
              <a:buFont typeface="Wingdings 2" panose="05020102010507070707" pitchFamily="18" charset="2"/>
              <a:buNone/>
            </a:pPr>
            <a:r>
              <a:rPr lang="zh-CN" altLang="en-US" sz="2000" b="1">
                <a:solidFill>
                  <a:srgbClr val="FF3300"/>
                </a:solidFill>
                <a:latin typeface="楷体_GB2312" pitchFamily="49" charset="-122"/>
                <a:ea typeface="楷体_GB2312" pitchFamily="49" charset="-122"/>
              </a:rPr>
              <a:t>如果重载为全局函数，则操作数由该运算符实现函数的二个参数决定。</a:t>
            </a:r>
          </a:p>
        </p:txBody>
      </p:sp>
    </p:spTree>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9BE591C0-59D5-4DB9-8B3E-EA8F3DE9CC65}" type="slidenum">
              <a:rPr lang="en-US" altLang="zh-CN" sz="1200" smtClean="0"/>
              <a:pPr>
                <a:spcAft>
                  <a:spcPct val="0"/>
                </a:spcAft>
                <a:buClrTx/>
                <a:buFontTx/>
                <a:buNone/>
              </a:pPr>
              <a:t>32</a:t>
            </a:fld>
            <a:endParaRPr lang="en-US" altLang="zh-CN" sz="1200" smtClean="0"/>
          </a:p>
        </p:txBody>
      </p:sp>
      <p:sp>
        <p:nvSpPr>
          <p:cNvPr id="3686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Overloading Binary Operators</a:t>
            </a:r>
          </a:p>
        </p:txBody>
      </p:sp>
      <p:sp>
        <p:nvSpPr>
          <p:cNvPr id="36868" name="Rectangle 3"/>
          <p:cNvSpPr>
            <a:spLocks noGrp="1" noChangeArrowheads="1"/>
          </p:cNvSpPr>
          <p:nvPr>
            <p:ph type="body" idx="1"/>
          </p:nvPr>
        </p:nvSpPr>
        <p:spPr>
          <a:xfrm>
            <a:off x="152400" y="1493838"/>
            <a:ext cx="8839200" cy="4830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zh-CN" altLang="en-US" sz="2800" b="1" smtClean="0">
                <a:latin typeface="Arial Narrow" panose="020B0606020202030204" pitchFamily="34" charset="0"/>
                <a:ea typeface="黑体" panose="02010609060101010101" pitchFamily="49" charset="-122"/>
              </a:rPr>
              <a:t>例：重载“</a:t>
            </a:r>
            <a:r>
              <a:rPr lang="en-US" altLang="zh-CN" sz="2800" b="1" smtClean="0">
                <a:solidFill>
                  <a:srgbClr val="FF3300"/>
                </a:solidFill>
                <a:latin typeface="Arial Narrow" panose="020B0606020202030204" pitchFamily="34" charset="0"/>
                <a:ea typeface="黑体" panose="02010609060101010101" pitchFamily="49" charset="-122"/>
              </a:rPr>
              <a:t>+=</a:t>
            </a:r>
            <a:r>
              <a:rPr lang="en-US" altLang="zh-CN" sz="2800" b="1" smtClean="0">
                <a:latin typeface="Arial Narrow" panose="020B0606020202030204" pitchFamily="34" charset="0"/>
                <a:ea typeface="黑体" panose="02010609060101010101" pitchFamily="49" charset="-122"/>
              </a:rPr>
              <a:t>”</a:t>
            </a:r>
          </a:p>
          <a:p>
            <a:pPr lvl="1" eaLnBrk="1" hangingPunct="1"/>
            <a:r>
              <a:rPr lang="zh-CN" altLang="en-US" sz="2800" b="1" smtClean="0">
                <a:latin typeface="Arial Narrow" panose="020B0606020202030204" pitchFamily="34" charset="0"/>
                <a:ea typeface="黑体" panose="02010609060101010101" pitchFamily="49" charset="-122"/>
              </a:rPr>
              <a:t>如果为非静态成员函数</a:t>
            </a:r>
          </a:p>
          <a:p>
            <a:pPr lvl="2" eaLnBrk="1" hangingPunct="1"/>
            <a:r>
              <a:rPr lang="en-US" altLang="zh-CN" sz="2800" b="1" smtClean="0">
                <a:latin typeface="Arial Narrow" panose="020B0606020202030204" pitchFamily="34" charset="0"/>
                <a:ea typeface="黑体" panose="02010609060101010101" pitchFamily="49" charset="-122"/>
              </a:rPr>
              <a:t>class String</a:t>
            </a:r>
            <a:br>
              <a:rPr lang="en-US" altLang="zh-CN" sz="2800" b="1" smtClean="0">
                <a:latin typeface="Arial Narrow" panose="020B0606020202030204" pitchFamily="34" charset="0"/>
                <a:ea typeface="黑体" panose="02010609060101010101" pitchFamily="49" charset="-122"/>
              </a:rPr>
            </a:br>
            <a:r>
              <a:rPr lang="en-US" altLang="zh-CN" sz="2800" b="1" smtClean="0">
                <a:latin typeface="Arial Narrow" panose="020B0606020202030204" pitchFamily="34" charset="0"/>
                <a:ea typeface="黑体" panose="02010609060101010101" pitchFamily="49" charset="-122"/>
              </a:rPr>
              <a:t>{</a:t>
            </a:r>
            <a:br>
              <a:rPr lang="en-US" altLang="zh-CN" sz="2800" b="1" smtClean="0">
                <a:latin typeface="Arial Narrow" panose="020B0606020202030204" pitchFamily="34" charset="0"/>
                <a:ea typeface="黑体" panose="02010609060101010101" pitchFamily="49" charset="-122"/>
              </a:rPr>
            </a:br>
            <a:r>
              <a:rPr lang="en-US" altLang="zh-CN" sz="2800" b="1" smtClean="0">
                <a:latin typeface="Arial Narrow" panose="020B0606020202030204" pitchFamily="34" charset="0"/>
                <a:ea typeface="黑体" panose="02010609060101010101" pitchFamily="49" charset="-122"/>
              </a:rPr>
              <a:t>public:</a:t>
            </a:r>
            <a:br>
              <a:rPr lang="en-US" altLang="zh-CN" sz="2800" b="1" smtClean="0">
                <a:latin typeface="Arial Narrow" panose="020B0606020202030204" pitchFamily="34" charset="0"/>
                <a:ea typeface="黑体" panose="02010609060101010101" pitchFamily="49" charset="-122"/>
              </a:rPr>
            </a:br>
            <a:r>
              <a:rPr lang="en-US" altLang="zh-CN" sz="2800" b="1" smtClean="0">
                <a:latin typeface="Arial Narrow" panose="020B0606020202030204" pitchFamily="34" charset="0"/>
                <a:ea typeface="黑体" panose="02010609060101010101" pitchFamily="49" charset="-122"/>
              </a:rPr>
              <a:t>   const String &amp; </a:t>
            </a:r>
            <a:r>
              <a:rPr lang="en-US" altLang="zh-CN" sz="2800" b="1" smtClean="0">
                <a:solidFill>
                  <a:srgbClr val="FF3300"/>
                </a:solidFill>
                <a:latin typeface="Arial Narrow" panose="020B0606020202030204" pitchFamily="34" charset="0"/>
                <a:ea typeface="黑体" panose="02010609060101010101" pitchFamily="49" charset="-122"/>
              </a:rPr>
              <a:t>operator+=</a:t>
            </a:r>
            <a:r>
              <a:rPr lang="en-US" altLang="zh-CN" sz="2800" b="1" smtClean="0">
                <a:latin typeface="Arial Narrow" panose="020B0606020202030204" pitchFamily="34" charset="0"/>
                <a:ea typeface="黑体" panose="02010609060101010101" pitchFamily="49" charset="-122"/>
              </a:rPr>
              <a:t>( const String &amp; );</a:t>
            </a:r>
            <a:br>
              <a:rPr lang="en-US" altLang="zh-CN" sz="2800" b="1" smtClean="0">
                <a:latin typeface="Arial Narrow" panose="020B0606020202030204" pitchFamily="34" charset="0"/>
                <a:ea typeface="黑体" panose="02010609060101010101" pitchFamily="49" charset="-122"/>
              </a:rPr>
            </a:br>
            <a:r>
              <a:rPr lang="en-US" altLang="zh-CN" sz="2800" b="1" smtClean="0">
                <a:latin typeface="Arial Narrow" panose="020B0606020202030204" pitchFamily="34" charset="0"/>
                <a:ea typeface="黑体" panose="02010609060101010101" pitchFamily="49" charset="-122"/>
              </a:rPr>
              <a:t>   …</a:t>
            </a:r>
            <a:br>
              <a:rPr lang="en-US" altLang="zh-CN" sz="2800" b="1" smtClean="0">
                <a:latin typeface="Arial Narrow" panose="020B0606020202030204" pitchFamily="34" charset="0"/>
                <a:ea typeface="黑体" panose="02010609060101010101" pitchFamily="49" charset="-122"/>
              </a:rPr>
            </a:br>
            <a:r>
              <a:rPr lang="en-US" altLang="zh-CN" sz="2800" b="1" smtClean="0">
                <a:latin typeface="Arial Narrow" panose="020B0606020202030204" pitchFamily="34" charset="0"/>
                <a:ea typeface="黑体" panose="02010609060101010101" pitchFamily="49" charset="-122"/>
              </a:rPr>
              <a:t>};</a:t>
            </a:r>
          </a:p>
          <a:p>
            <a:pPr lvl="2" eaLnBrk="1" hangingPunct="1"/>
            <a:r>
              <a:rPr lang="en-US" altLang="zh-CN" sz="2800" b="1" smtClean="0">
                <a:latin typeface="Arial Narrow" panose="020B0606020202030204" pitchFamily="34" charset="0"/>
                <a:ea typeface="黑体" panose="02010609060101010101" pitchFamily="49" charset="-122"/>
              </a:rPr>
              <a:t>y </a:t>
            </a:r>
            <a:r>
              <a:rPr lang="en-US" altLang="zh-CN" sz="2800" b="1" smtClean="0">
                <a:solidFill>
                  <a:srgbClr val="FF3300"/>
                </a:solidFill>
                <a:latin typeface="Arial Narrow" panose="020B0606020202030204" pitchFamily="34" charset="0"/>
                <a:ea typeface="黑体" panose="02010609060101010101" pitchFamily="49" charset="-122"/>
              </a:rPr>
              <a:t>+=</a:t>
            </a:r>
            <a:r>
              <a:rPr lang="en-US" altLang="zh-CN" sz="2800" b="1" smtClean="0">
                <a:latin typeface="Arial Narrow" panose="020B0606020202030204" pitchFamily="34" charset="0"/>
                <a:ea typeface="黑体" panose="02010609060101010101" pitchFamily="49" charset="-122"/>
              </a:rPr>
              <a:t> z </a:t>
            </a:r>
            <a:r>
              <a:rPr lang="zh-CN" altLang="en-US" sz="2800" b="1" smtClean="0">
                <a:latin typeface="Arial Narrow" panose="020B0606020202030204" pitchFamily="34" charset="0"/>
                <a:ea typeface="黑体" panose="02010609060101010101" pitchFamily="49" charset="-122"/>
              </a:rPr>
              <a:t>将调用：</a:t>
            </a:r>
            <a:r>
              <a:rPr lang="en-US" altLang="zh-CN" sz="2800" b="1" smtClean="0">
                <a:latin typeface="Arial Narrow" panose="020B0606020202030204" pitchFamily="34" charset="0"/>
                <a:ea typeface="黑体" panose="02010609060101010101" pitchFamily="49" charset="-122"/>
              </a:rPr>
              <a:t>y.</a:t>
            </a:r>
            <a:r>
              <a:rPr lang="en-US" altLang="zh-CN" sz="2800" b="1" smtClean="0">
                <a:solidFill>
                  <a:srgbClr val="FF3300"/>
                </a:solidFill>
                <a:latin typeface="Arial Narrow" panose="020B0606020202030204" pitchFamily="34" charset="0"/>
                <a:ea typeface="黑体" panose="02010609060101010101" pitchFamily="49" charset="-122"/>
              </a:rPr>
              <a:t>operator+=</a:t>
            </a:r>
            <a:r>
              <a:rPr lang="en-US" altLang="zh-CN" sz="2800" b="1" smtClean="0">
                <a:latin typeface="Arial Narrow" panose="020B0606020202030204" pitchFamily="34" charset="0"/>
                <a:ea typeface="黑体" panose="02010609060101010101" pitchFamily="49" charset="-122"/>
              </a:rPr>
              <a:t>( z )  -- 1</a:t>
            </a:r>
            <a:r>
              <a:rPr lang="zh-CN" altLang="en-US" sz="2800" b="1" smtClean="0">
                <a:latin typeface="Arial Narrow" panose="020B0606020202030204" pitchFamily="34" charset="0"/>
                <a:ea typeface="黑体" panose="02010609060101010101" pitchFamily="49" charset="-122"/>
              </a:rPr>
              <a:t>个参数。</a:t>
            </a:r>
          </a:p>
          <a:p>
            <a:pPr lvl="2" eaLnBrk="1" hangingPunct="1">
              <a:buFont typeface="Wingdings" panose="05000000000000000000" pitchFamily="2" charset="2"/>
              <a:buNone/>
            </a:pPr>
            <a:r>
              <a:rPr lang="zh-CN" altLang="en-US" sz="2800" b="1" smtClean="0">
                <a:latin typeface="Arial Narrow" panose="020B0606020202030204" pitchFamily="34" charset="0"/>
                <a:ea typeface="黑体" panose="02010609060101010101" pitchFamily="49" charset="-122"/>
              </a:rPr>
              <a:t>其中 </a:t>
            </a:r>
            <a:r>
              <a:rPr lang="en-US" altLang="zh-CN" sz="2800" b="1" smtClean="0">
                <a:latin typeface="Arial Narrow" panose="020B0606020202030204" pitchFamily="34" charset="0"/>
                <a:ea typeface="黑体" panose="02010609060101010101" pitchFamily="49" charset="-122"/>
              </a:rPr>
              <a:t>y </a:t>
            </a:r>
            <a:r>
              <a:rPr lang="zh-CN" altLang="en-US" sz="2800" b="1" smtClean="0">
                <a:latin typeface="Arial Narrow" panose="020B0606020202030204" pitchFamily="34" charset="0"/>
                <a:ea typeface="黑体" panose="02010609060101010101" pitchFamily="49" charset="-122"/>
              </a:rPr>
              <a:t>为类的对象。</a:t>
            </a:r>
          </a:p>
        </p:txBody>
      </p:sp>
    </p:spTree>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738A598D-80B7-4720-A0C4-121E11DBC3DE}" type="slidenum">
              <a:rPr lang="en-US" altLang="zh-CN" sz="1200" smtClean="0"/>
              <a:pPr>
                <a:spcAft>
                  <a:spcPct val="0"/>
                </a:spcAft>
                <a:buClrTx/>
                <a:buFontTx/>
                <a:buNone/>
              </a:pPr>
              <a:t>33</a:t>
            </a:fld>
            <a:endParaRPr lang="en-US" altLang="zh-CN" sz="1200" smtClean="0"/>
          </a:p>
        </p:txBody>
      </p:sp>
      <p:sp>
        <p:nvSpPr>
          <p:cNvPr id="3789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Overloading Binary Operators</a:t>
            </a:r>
          </a:p>
        </p:txBody>
      </p:sp>
      <p:sp>
        <p:nvSpPr>
          <p:cNvPr id="37892" name="Rectangle 3"/>
          <p:cNvSpPr>
            <a:spLocks noGrp="1" noChangeArrowheads="1"/>
          </p:cNvSpPr>
          <p:nvPr>
            <p:ph type="body" idx="1"/>
          </p:nvPr>
        </p:nvSpPr>
        <p:spPr>
          <a:xfrm>
            <a:off x="152400" y="1676400"/>
            <a:ext cx="8839200" cy="33067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lvl="1" eaLnBrk="1" hangingPunct="1">
              <a:lnSpc>
                <a:spcPct val="120000"/>
              </a:lnSpc>
            </a:pPr>
            <a:r>
              <a:rPr lang="zh-CN" altLang="en-US" sz="2800" b="1" smtClean="0">
                <a:latin typeface="Arial Narrow" panose="020B0606020202030204" pitchFamily="34" charset="0"/>
                <a:ea typeface="黑体" panose="02010609060101010101" pitchFamily="49" charset="-122"/>
              </a:rPr>
              <a:t>如果为全局函数</a:t>
            </a:r>
          </a:p>
          <a:p>
            <a:pPr lvl="2" eaLnBrk="1" hangingPunct="1">
              <a:lnSpc>
                <a:spcPct val="120000"/>
              </a:lnSpc>
            </a:pPr>
            <a:r>
              <a:rPr lang="en-US" altLang="zh-CN" sz="2800" b="1" smtClean="0">
                <a:latin typeface="Arial Narrow" panose="020B0606020202030204" pitchFamily="34" charset="0"/>
                <a:ea typeface="黑体" panose="02010609060101010101" pitchFamily="49" charset="-122"/>
              </a:rPr>
              <a:t>const String &amp;</a:t>
            </a:r>
            <a:r>
              <a:rPr lang="en-US" altLang="zh-CN" sz="2800" b="1" smtClean="0">
                <a:solidFill>
                  <a:srgbClr val="FF3300"/>
                </a:solidFill>
                <a:latin typeface="Arial Narrow" panose="020B0606020202030204" pitchFamily="34" charset="0"/>
                <a:ea typeface="黑体" panose="02010609060101010101" pitchFamily="49" charset="-122"/>
              </a:rPr>
              <a:t>operator+=</a:t>
            </a:r>
            <a:r>
              <a:rPr lang="en-US" altLang="zh-CN" sz="2800" b="1" smtClean="0">
                <a:latin typeface="Arial Narrow" panose="020B0606020202030204" pitchFamily="34" charset="0"/>
                <a:ea typeface="黑体" panose="02010609060101010101" pitchFamily="49" charset="-122"/>
              </a:rPr>
              <a:t>( String &amp;, const String &amp; );</a:t>
            </a:r>
          </a:p>
          <a:p>
            <a:pPr lvl="2" eaLnBrk="1" hangingPunct="1">
              <a:lnSpc>
                <a:spcPct val="120000"/>
              </a:lnSpc>
            </a:pPr>
            <a:r>
              <a:rPr lang="en-US" altLang="zh-CN" sz="2800" b="1" smtClean="0">
                <a:latin typeface="Arial Narrow" panose="020B0606020202030204" pitchFamily="34" charset="0"/>
                <a:ea typeface="黑体" panose="02010609060101010101" pitchFamily="49" charset="-122"/>
              </a:rPr>
              <a:t>y </a:t>
            </a:r>
            <a:r>
              <a:rPr lang="en-US" altLang="zh-CN" sz="2800" b="1" smtClean="0">
                <a:solidFill>
                  <a:srgbClr val="FF3300"/>
                </a:solidFill>
                <a:latin typeface="Arial Narrow" panose="020B0606020202030204" pitchFamily="34" charset="0"/>
                <a:ea typeface="黑体" panose="02010609060101010101" pitchFamily="49" charset="-122"/>
              </a:rPr>
              <a:t>+=</a:t>
            </a:r>
            <a:r>
              <a:rPr lang="en-US" altLang="zh-CN" sz="2800" b="1" smtClean="0">
                <a:latin typeface="Arial Narrow" panose="020B0606020202030204" pitchFamily="34" charset="0"/>
                <a:ea typeface="黑体" panose="02010609060101010101" pitchFamily="49" charset="-122"/>
              </a:rPr>
              <a:t> z  </a:t>
            </a:r>
            <a:r>
              <a:rPr lang="zh-CN" altLang="en-US" sz="2800" b="1" smtClean="0">
                <a:latin typeface="Arial Narrow" panose="020B0606020202030204" pitchFamily="34" charset="0"/>
                <a:ea typeface="黑体" panose="02010609060101010101" pitchFamily="49" charset="-122"/>
              </a:rPr>
              <a:t>变换成  </a:t>
            </a:r>
            <a:r>
              <a:rPr lang="en-US" altLang="zh-CN" sz="2800" b="1" smtClean="0">
                <a:solidFill>
                  <a:srgbClr val="FF3300"/>
                </a:solidFill>
                <a:latin typeface="Arial Narrow" panose="020B0606020202030204" pitchFamily="34" charset="0"/>
                <a:ea typeface="黑体" panose="02010609060101010101" pitchFamily="49" charset="-122"/>
              </a:rPr>
              <a:t>operator+=</a:t>
            </a:r>
            <a:r>
              <a:rPr lang="en-US" altLang="zh-CN" sz="2800" b="1" smtClean="0">
                <a:latin typeface="Arial Narrow" panose="020B0606020202030204" pitchFamily="34" charset="0"/>
                <a:ea typeface="黑体" panose="02010609060101010101" pitchFamily="49" charset="-122"/>
              </a:rPr>
              <a:t>( y, z )  -- 2</a:t>
            </a:r>
            <a:r>
              <a:rPr lang="zh-CN" altLang="en-US" sz="2800" b="1" smtClean="0">
                <a:latin typeface="Arial Narrow" panose="020B0606020202030204" pitchFamily="34" charset="0"/>
                <a:ea typeface="黑体" panose="02010609060101010101" pitchFamily="49" charset="-122"/>
              </a:rPr>
              <a:t>个参数</a:t>
            </a:r>
          </a:p>
        </p:txBody>
      </p:sp>
    </p:spTree>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1B002DDF-5F71-47E8-8A4E-BA7F65AF2DA2}" type="slidenum">
              <a:rPr lang="en-US" altLang="zh-CN" sz="1200" smtClean="0"/>
              <a:pPr>
                <a:spcAft>
                  <a:spcPct val="0"/>
                </a:spcAft>
                <a:buClrTx/>
                <a:buFontTx/>
                <a:buNone/>
              </a:pPr>
              <a:t>34</a:t>
            </a:fld>
            <a:endParaRPr lang="en-US" altLang="zh-CN" sz="1200" smtClean="0"/>
          </a:p>
        </p:txBody>
      </p:sp>
      <p:sp>
        <p:nvSpPr>
          <p:cNvPr id="3891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Case Study: Array Class</a:t>
            </a:r>
          </a:p>
        </p:txBody>
      </p:sp>
      <p:sp>
        <p:nvSpPr>
          <p:cNvPr id="38916" name="Rectangle 3"/>
          <p:cNvSpPr>
            <a:spLocks noGrp="1" noChangeArrowheads="1"/>
          </p:cNvSpPr>
          <p:nvPr>
            <p:ph type="body" idx="1"/>
          </p:nvPr>
        </p:nvSpPr>
        <p:spPr>
          <a:xfrm>
            <a:off x="152400" y="1493838"/>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C++ </a:t>
            </a:r>
            <a:r>
              <a:rPr lang="zh-CN" altLang="en-US" sz="3600" b="1" smtClean="0">
                <a:latin typeface="Arial Narrow" panose="020B0606020202030204" pitchFamily="34" charset="0"/>
                <a:ea typeface="黑体" panose="02010609060101010101" pitchFamily="49" charset="-122"/>
              </a:rPr>
              <a:t>中基于指针的数组</a:t>
            </a:r>
          </a:p>
          <a:p>
            <a:pPr lvl="1" eaLnBrk="1" hangingPunct="1">
              <a:lnSpc>
                <a:spcPct val="120000"/>
              </a:lnSpc>
            </a:pPr>
            <a:r>
              <a:rPr lang="zh-CN" altLang="en-US" sz="3100" b="1" smtClean="0">
                <a:latin typeface="楷体_GB2312" pitchFamily="49" charset="-122"/>
                <a:ea typeface="楷体_GB2312" pitchFamily="49" charset="-122"/>
              </a:rPr>
              <a:t>无边界检查</a:t>
            </a:r>
          </a:p>
          <a:p>
            <a:pPr lvl="1" eaLnBrk="1" hangingPunct="1">
              <a:lnSpc>
                <a:spcPct val="120000"/>
              </a:lnSpc>
            </a:pPr>
            <a:r>
              <a:rPr lang="zh-CN" altLang="en-US" sz="3100" b="1" smtClean="0">
                <a:latin typeface="楷体_GB2312" pitchFamily="49" charset="-122"/>
                <a:ea typeface="楷体_GB2312" pitchFamily="49" charset="-122"/>
              </a:rPr>
              <a:t>不能利用 </a:t>
            </a:r>
            <a:r>
              <a:rPr lang="en-US" altLang="zh-CN" sz="3100" b="1" smtClean="0">
                <a:latin typeface="楷体_GB2312" pitchFamily="49" charset="-122"/>
                <a:ea typeface="楷体_GB2312" pitchFamily="49" charset="-122"/>
              </a:rPr>
              <a:t>== </a:t>
            </a:r>
            <a:r>
              <a:rPr lang="zh-CN" altLang="en-US" sz="3100" b="1" smtClean="0">
                <a:latin typeface="楷体_GB2312" pitchFamily="49" charset="-122"/>
                <a:ea typeface="楷体_GB2312" pitchFamily="49" charset="-122"/>
              </a:rPr>
              <a:t>进行比较</a:t>
            </a:r>
          </a:p>
          <a:p>
            <a:pPr lvl="1" eaLnBrk="1" hangingPunct="1">
              <a:lnSpc>
                <a:spcPct val="120000"/>
              </a:lnSpc>
            </a:pPr>
            <a:r>
              <a:rPr lang="zh-CN" altLang="en-US" sz="3100" b="1" smtClean="0">
                <a:latin typeface="楷体_GB2312" pitchFamily="49" charset="-122"/>
                <a:ea typeface="楷体_GB2312" pitchFamily="49" charset="-122"/>
              </a:rPr>
              <a:t>不能进行数组间赋值</a:t>
            </a:r>
          </a:p>
          <a:p>
            <a:pPr lvl="1" eaLnBrk="1" hangingPunct="1">
              <a:lnSpc>
                <a:spcPct val="120000"/>
              </a:lnSpc>
            </a:pPr>
            <a:r>
              <a:rPr lang="zh-CN" altLang="en-US" sz="3100" b="1" smtClean="0">
                <a:latin typeface="楷体_GB2312" pitchFamily="49" charset="-122"/>
                <a:ea typeface="楷体_GB2312" pitchFamily="49" charset="-122"/>
              </a:rPr>
              <a:t>如果数组作为参数传递给函数，一般必须将数组的大小作为参数同时传递</a:t>
            </a:r>
          </a:p>
        </p:txBody>
      </p:sp>
    </p:spTree>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9324821-27B1-4DB3-88DB-C83E82943728}" type="slidenum">
              <a:rPr lang="en-US" altLang="zh-CN" sz="1200" smtClean="0"/>
              <a:pPr>
                <a:spcAft>
                  <a:spcPct val="0"/>
                </a:spcAft>
                <a:buClrTx/>
                <a:buFontTx/>
                <a:buNone/>
              </a:pPr>
              <a:t>35</a:t>
            </a:fld>
            <a:endParaRPr lang="en-US" altLang="zh-CN" sz="1200" smtClean="0"/>
          </a:p>
        </p:txBody>
      </p:sp>
      <p:sp>
        <p:nvSpPr>
          <p:cNvPr id="3993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Case Study: Array Class</a:t>
            </a:r>
          </a:p>
        </p:txBody>
      </p:sp>
      <p:sp>
        <p:nvSpPr>
          <p:cNvPr id="39940" name="Rectangle 3"/>
          <p:cNvSpPr>
            <a:spLocks noGrp="1" noChangeArrowheads="1"/>
          </p:cNvSpPr>
          <p:nvPr>
            <p:ph type="body" idx="1"/>
          </p:nvPr>
        </p:nvSpPr>
        <p:spPr>
          <a:xfrm>
            <a:off x="152400" y="1493838"/>
            <a:ext cx="8839200" cy="4449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后面例子中的 </a:t>
            </a:r>
            <a:r>
              <a:rPr lang="en-US" altLang="zh-CN" sz="3600" b="1" smtClean="0">
                <a:latin typeface="Arial Narrow" panose="020B0606020202030204" pitchFamily="34" charset="0"/>
                <a:ea typeface="黑体" panose="02010609060101010101" pitchFamily="49" charset="-122"/>
              </a:rPr>
              <a:t>Array </a:t>
            </a:r>
            <a:r>
              <a:rPr lang="zh-CN" altLang="en-US" sz="3600" b="1" smtClean="0">
                <a:latin typeface="Arial Narrow" panose="020B0606020202030204" pitchFamily="34" charset="0"/>
                <a:ea typeface="黑体" panose="02010609060101010101" pitchFamily="49" charset="-122"/>
              </a:rPr>
              <a:t>类实现了</a:t>
            </a:r>
          </a:p>
          <a:p>
            <a:pPr lvl="1" eaLnBrk="1" hangingPunct="1">
              <a:lnSpc>
                <a:spcPct val="120000"/>
              </a:lnSpc>
            </a:pPr>
            <a:r>
              <a:rPr lang="zh-CN" altLang="en-US" sz="3100" b="1" smtClean="0">
                <a:latin typeface="楷体_GB2312" pitchFamily="49" charset="-122"/>
                <a:ea typeface="楷体_GB2312" pitchFamily="49" charset="-122"/>
              </a:rPr>
              <a:t>边界检查</a:t>
            </a:r>
          </a:p>
          <a:p>
            <a:pPr lvl="1" eaLnBrk="1" hangingPunct="1">
              <a:lnSpc>
                <a:spcPct val="120000"/>
              </a:lnSpc>
            </a:pPr>
            <a:r>
              <a:rPr lang="zh-CN" altLang="en-US" sz="3100" b="1" smtClean="0">
                <a:latin typeface="楷体_GB2312" pitchFamily="49" charset="-122"/>
                <a:ea typeface="楷体_GB2312" pitchFamily="49" charset="-122"/>
              </a:rPr>
              <a:t>数组赋值</a:t>
            </a:r>
          </a:p>
          <a:p>
            <a:pPr lvl="1" eaLnBrk="1" hangingPunct="1">
              <a:lnSpc>
                <a:spcPct val="120000"/>
              </a:lnSpc>
            </a:pPr>
            <a:r>
              <a:rPr lang="zh-CN" altLang="en-US" sz="3100" b="1" smtClean="0">
                <a:latin typeface="楷体_GB2312" pitchFamily="49" charset="-122"/>
                <a:ea typeface="楷体_GB2312" pitchFamily="49" charset="-122"/>
              </a:rPr>
              <a:t>数组知道自己的大小</a:t>
            </a:r>
          </a:p>
          <a:p>
            <a:pPr lvl="1" eaLnBrk="1" hangingPunct="1">
              <a:lnSpc>
                <a:spcPct val="120000"/>
              </a:lnSpc>
            </a:pPr>
            <a:r>
              <a:rPr lang="zh-CN" altLang="en-US" sz="3100" b="1" smtClean="0">
                <a:latin typeface="楷体_GB2312" pitchFamily="49" charset="-122"/>
                <a:ea typeface="楷体_GB2312" pitchFamily="49" charset="-122"/>
              </a:rPr>
              <a:t>利用 </a:t>
            </a:r>
            <a:r>
              <a:rPr lang="en-US" altLang="zh-CN" sz="3100" b="1" smtClean="0">
                <a:latin typeface="楷体_GB2312" pitchFamily="49" charset="-122"/>
                <a:ea typeface="楷体_GB2312" pitchFamily="49" charset="-122"/>
              </a:rPr>
              <a:t>&lt;&lt; </a:t>
            </a:r>
            <a:r>
              <a:rPr lang="zh-CN" altLang="en-US" sz="3100" b="1" smtClean="0">
                <a:latin typeface="楷体_GB2312" pitchFamily="49" charset="-122"/>
                <a:ea typeface="楷体_GB2312" pitchFamily="49" charset="-122"/>
              </a:rPr>
              <a:t>和 </a:t>
            </a:r>
            <a:r>
              <a:rPr lang="en-US" altLang="zh-CN" sz="3100" b="1" smtClean="0">
                <a:latin typeface="楷体_GB2312" pitchFamily="49" charset="-122"/>
                <a:ea typeface="楷体_GB2312" pitchFamily="49" charset="-122"/>
              </a:rPr>
              <a:t>&gt;&gt; </a:t>
            </a:r>
            <a:r>
              <a:rPr lang="zh-CN" altLang="en-US" sz="3100" b="1" smtClean="0">
                <a:latin typeface="楷体_GB2312" pitchFamily="49" charset="-122"/>
                <a:ea typeface="楷体_GB2312" pitchFamily="49" charset="-122"/>
              </a:rPr>
              <a:t>进行数组的输入输出</a:t>
            </a:r>
          </a:p>
          <a:p>
            <a:pPr lvl="1" eaLnBrk="1" hangingPunct="1">
              <a:lnSpc>
                <a:spcPct val="120000"/>
              </a:lnSpc>
            </a:pPr>
            <a:r>
              <a:rPr lang="zh-CN" altLang="en-US" sz="3100" b="1" smtClean="0">
                <a:latin typeface="楷体_GB2312" pitchFamily="49" charset="-122"/>
                <a:ea typeface="楷体_GB2312" pitchFamily="49" charset="-122"/>
              </a:rPr>
              <a:t>利用 </a:t>
            </a:r>
            <a:r>
              <a:rPr lang="en-US" altLang="zh-CN" sz="3100" b="1" smtClean="0">
                <a:latin typeface="楷体_GB2312" pitchFamily="49" charset="-122"/>
                <a:ea typeface="楷体_GB2312" pitchFamily="49" charset="-122"/>
              </a:rPr>
              <a:t>== </a:t>
            </a:r>
            <a:r>
              <a:rPr lang="zh-CN" altLang="en-US" sz="3100" b="1" smtClean="0">
                <a:latin typeface="楷体_GB2312" pitchFamily="49" charset="-122"/>
                <a:ea typeface="楷体_GB2312" pitchFamily="49" charset="-122"/>
              </a:rPr>
              <a:t>和 </a:t>
            </a:r>
            <a:r>
              <a:rPr lang="en-US" altLang="zh-CN" sz="3100" b="1" smtClean="0">
                <a:latin typeface="楷体_GB2312" pitchFamily="49" charset="-122"/>
                <a:ea typeface="楷体_GB2312" pitchFamily="49" charset="-122"/>
              </a:rPr>
              <a:t>!= </a:t>
            </a:r>
            <a:r>
              <a:rPr lang="zh-CN" altLang="en-US" sz="3100" b="1" smtClean="0">
                <a:latin typeface="楷体_GB2312" pitchFamily="49" charset="-122"/>
                <a:ea typeface="楷体_GB2312" pitchFamily="49" charset="-122"/>
              </a:rPr>
              <a:t>进行数组比较</a:t>
            </a:r>
          </a:p>
        </p:txBody>
      </p:sp>
    </p:spTree>
  </p:cSld>
  <p:clrMapOvr>
    <a:masterClrMapping/>
  </p:clrMapOvr>
  <p:transition spd="slow">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C838B60E-68C8-49EE-B45C-CDD5EFBD57AA}" type="slidenum">
              <a:rPr lang="en-US" altLang="zh-CN" sz="1200" smtClean="0"/>
              <a:pPr>
                <a:spcAft>
                  <a:spcPct val="0"/>
                </a:spcAft>
                <a:buClrTx/>
                <a:buFontTx/>
                <a:buNone/>
              </a:pPr>
              <a:t>36</a:t>
            </a:fld>
            <a:endParaRPr lang="en-US" altLang="zh-CN" sz="1200" smtClean="0"/>
          </a:p>
        </p:txBody>
      </p:sp>
      <p:sp>
        <p:nvSpPr>
          <p:cNvPr id="4096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Case Study: Array Class</a:t>
            </a:r>
          </a:p>
        </p:txBody>
      </p:sp>
      <p:sp>
        <p:nvSpPr>
          <p:cNvPr id="40964" name="Rectangle 3"/>
          <p:cNvSpPr>
            <a:spLocks noGrp="1" noChangeArrowheads="1"/>
          </p:cNvSpPr>
          <p:nvPr>
            <p:ph type="body" idx="1"/>
          </p:nvPr>
        </p:nvSpPr>
        <p:spPr>
          <a:xfrm>
            <a:off x="152400" y="1493838"/>
            <a:ext cx="8839200" cy="4906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拷贝构造函数</a:t>
            </a:r>
          </a:p>
          <a:p>
            <a:pPr lvl="1" eaLnBrk="1" hangingPunct="1">
              <a:lnSpc>
                <a:spcPct val="120000"/>
              </a:lnSpc>
            </a:pPr>
            <a:r>
              <a:rPr lang="zh-CN" altLang="en-US" sz="3100" b="1" smtClean="0">
                <a:latin typeface="楷体_GB2312" pitchFamily="49" charset="-122"/>
                <a:ea typeface="楷体_GB2312" pitchFamily="49" charset="-122"/>
              </a:rPr>
              <a:t>用另一对象来初始化当前对象</a:t>
            </a:r>
            <a:endParaRPr lang="zh-CN" altLang="en-US" sz="2800" b="1" smtClean="0">
              <a:latin typeface="楷体_GB2312" pitchFamily="49" charset="-122"/>
              <a:ea typeface="楷体_GB2312" pitchFamily="49" charset="-122"/>
            </a:endParaRPr>
          </a:p>
          <a:p>
            <a:pPr lvl="2" eaLnBrk="1" hangingPunct="1">
              <a:lnSpc>
                <a:spcPct val="120000"/>
              </a:lnSpc>
            </a:pPr>
            <a:r>
              <a:rPr lang="zh-CN" altLang="en-US" sz="2800" b="1" smtClean="0">
                <a:latin typeface="楷体_GB2312" pitchFamily="49" charset="-122"/>
                <a:ea typeface="楷体_GB2312" pitchFamily="49" charset="-122"/>
              </a:rPr>
              <a:t>值传递 （返回对象或将对象作为参数）</a:t>
            </a:r>
          </a:p>
          <a:p>
            <a:pPr lvl="2" eaLnBrk="1" hangingPunct="1">
              <a:lnSpc>
                <a:spcPct val="120000"/>
              </a:lnSpc>
            </a:pPr>
            <a:r>
              <a:rPr lang="zh-CN" altLang="en-US" sz="2800" b="1" smtClean="0">
                <a:latin typeface="楷体_GB2312" pitchFamily="49" charset="-122"/>
                <a:ea typeface="楷体_GB2312" pitchFamily="49" charset="-122"/>
              </a:rPr>
              <a:t>如：</a:t>
            </a:r>
          </a:p>
          <a:p>
            <a:pPr lvl="3" eaLnBrk="1" hangingPunct="1">
              <a:lnSpc>
                <a:spcPct val="120000"/>
              </a:lnSpc>
            </a:pPr>
            <a:r>
              <a:rPr lang="en-US" altLang="zh-CN" sz="2800" b="1" smtClean="0">
                <a:latin typeface="楷体_GB2312" pitchFamily="49" charset="-122"/>
                <a:ea typeface="楷体_GB2312" pitchFamily="49" charset="-122"/>
              </a:rPr>
              <a:t>Array newArray( oldArray ); </a:t>
            </a:r>
            <a:r>
              <a:rPr lang="zh-CN" altLang="en-US" sz="2800" b="1" smtClean="0">
                <a:latin typeface="楷体_GB2312" pitchFamily="49" charset="-122"/>
                <a:ea typeface="楷体_GB2312" pitchFamily="49" charset="-122"/>
              </a:rPr>
              <a:t>或</a:t>
            </a:r>
            <a:br>
              <a:rPr lang="zh-CN" altLang="en-US" sz="2800" b="1" smtClean="0">
                <a:latin typeface="楷体_GB2312" pitchFamily="49" charset="-122"/>
                <a:ea typeface="楷体_GB2312" pitchFamily="49" charset="-122"/>
              </a:rPr>
            </a:br>
            <a:r>
              <a:rPr lang="en-US" altLang="zh-CN" sz="2800" b="1" smtClean="0">
                <a:latin typeface="楷体_GB2312" pitchFamily="49" charset="-122"/>
                <a:ea typeface="楷体_GB2312" pitchFamily="49" charset="-122"/>
              </a:rPr>
              <a:t>Array newArray = oldArray</a:t>
            </a:r>
          </a:p>
          <a:p>
            <a:pPr lvl="3" eaLnBrk="1" hangingPunct="1">
              <a:lnSpc>
                <a:spcPct val="120000"/>
              </a:lnSpc>
            </a:pPr>
            <a:r>
              <a:rPr lang="zh-CN" altLang="en-US" sz="2800" b="1" smtClean="0">
                <a:latin typeface="楷体_GB2312" pitchFamily="49" charset="-122"/>
                <a:ea typeface="楷体_GB2312" pitchFamily="49" charset="-122"/>
              </a:rPr>
              <a:t>用</a:t>
            </a:r>
            <a:r>
              <a:rPr lang="en-US" altLang="zh-CN" sz="2800" b="1" smtClean="0">
                <a:latin typeface="楷体_GB2312" pitchFamily="49" charset="-122"/>
                <a:ea typeface="楷体_GB2312" pitchFamily="49" charset="-122"/>
              </a:rPr>
              <a:t>oldArray</a:t>
            </a:r>
            <a:r>
              <a:rPr lang="zh-CN" altLang="en-US" sz="2800" b="1" smtClean="0">
                <a:latin typeface="楷体_GB2312" pitchFamily="49" charset="-122"/>
                <a:ea typeface="楷体_GB2312" pitchFamily="49" charset="-122"/>
              </a:rPr>
              <a:t>的值初始化</a:t>
            </a:r>
            <a:r>
              <a:rPr lang="en-US" altLang="zh-CN" sz="2800" b="1" smtClean="0">
                <a:latin typeface="楷体_GB2312" pitchFamily="49" charset="-122"/>
                <a:ea typeface="楷体_GB2312" pitchFamily="49" charset="-122"/>
              </a:rPr>
              <a:t>newArray,oldArray</a:t>
            </a:r>
            <a:r>
              <a:rPr lang="zh-CN" altLang="en-US" sz="2800" b="1" smtClean="0">
                <a:latin typeface="楷体_GB2312" pitchFamily="49" charset="-122"/>
                <a:ea typeface="楷体_GB2312" pitchFamily="49" charset="-122"/>
              </a:rPr>
              <a:t>要先调用构造函数进行实例化</a:t>
            </a:r>
          </a:p>
        </p:txBody>
      </p:sp>
    </p:spTree>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6EC03BC1-9F40-47B6-8802-8E92538710B4}" type="slidenum">
              <a:rPr lang="en-US" altLang="zh-CN" sz="1200" smtClean="0"/>
              <a:pPr>
                <a:spcAft>
                  <a:spcPct val="0"/>
                </a:spcAft>
                <a:buClrTx/>
                <a:buFontTx/>
                <a:buNone/>
              </a:pPr>
              <a:t>37</a:t>
            </a:fld>
            <a:endParaRPr lang="en-US" altLang="zh-CN" sz="1200" smtClean="0"/>
          </a:p>
        </p:txBody>
      </p:sp>
      <p:sp>
        <p:nvSpPr>
          <p:cNvPr id="4198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Case Study: Array Class</a:t>
            </a:r>
          </a:p>
        </p:txBody>
      </p:sp>
      <p:sp>
        <p:nvSpPr>
          <p:cNvPr id="41988" name="Rectangle 3"/>
          <p:cNvSpPr>
            <a:spLocks noGrp="1" noChangeArrowheads="1"/>
          </p:cNvSpPr>
          <p:nvPr>
            <p:ph type="body" idx="1"/>
          </p:nvPr>
        </p:nvSpPr>
        <p:spPr>
          <a:xfrm>
            <a:off x="152400" y="1493838"/>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拷贝构造函数</a:t>
            </a:r>
          </a:p>
          <a:p>
            <a:pPr lvl="1" eaLnBrk="1" hangingPunct="1">
              <a:lnSpc>
                <a:spcPct val="120000"/>
              </a:lnSpc>
            </a:pPr>
            <a:r>
              <a:rPr lang="en-US" altLang="zh-CN" sz="3100" b="1" smtClean="0">
                <a:latin typeface="Consolas" panose="020B0609020204030204" pitchFamily="49" charset="0"/>
                <a:ea typeface="楷体_GB2312" pitchFamily="49" charset="-122"/>
              </a:rPr>
              <a:t>Array( const </a:t>
            </a:r>
            <a:r>
              <a:rPr lang="en-US" altLang="zh-CN" sz="3100" b="1" smtClean="0">
                <a:solidFill>
                  <a:srgbClr val="FF3300"/>
                </a:solidFill>
                <a:latin typeface="Consolas" panose="020B0609020204030204" pitchFamily="49" charset="0"/>
                <a:ea typeface="楷体_GB2312" pitchFamily="49" charset="-122"/>
              </a:rPr>
              <a:t>Array &amp;</a:t>
            </a:r>
            <a:r>
              <a:rPr lang="en-US" altLang="zh-CN" sz="3100" b="1" smtClean="0">
                <a:latin typeface="Consolas" panose="020B0609020204030204" pitchFamily="49" charset="0"/>
                <a:ea typeface="楷体_GB2312" pitchFamily="49" charset="-122"/>
              </a:rPr>
              <a:t> );</a:t>
            </a:r>
          </a:p>
          <a:p>
            <a:pPr lvl="2" eaLnBrk="1" hangingPunct="1">
              <a:lnSpc>
                <a:spcPct val="120000"/>
              </a:lnSpc>
            </a:pPr>
            <a:r>
              <a:rPr lang="zh-CN" altLang="en-US" sz="3200" b="1" smtClean="0">
                <a:solidFill>
                  <a:srgbClr val="FF3300"/>
                </a:solidFill>
                <a:latin typeface="Consolas" panose="020B0609020204030204" pitchFamily="49" charset="0"/>
                <a:ea typeface="楷体_GB2312" pitchFamily="49" charset="-122"/>
              </a:rPr>
              <a:t>参数必须为对象的引用</a:t>
            </a:r>
            <a:r>
              <a:rPr lang="zh-CN" altLang="en-US" sz="3200" b="1" smtClean="0">
                <a:latin typeface="Consolas" panose="020B0609020204030204" pitchFamily="49" charset="0"/>
                <a:ea typeface="楷体_GB2312" pitchFamily="49" charset="-122"/>
              </a:rPr>
              <a:t>，否则为值传递，将会继续调用拷贝构造函数，变为无限循环</a:t>
            </a:r>
          </a:p>
        </p:txBody>
      </p:sp>
    </p:spTree>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628161A7-58C9-489F-93CC-8D52C6FF6721}" type="slidenum">
              <a:rPr lang="en-US" altLang="zh-CN" sz="1200" smtClean="0"/>
              <a:pPr>
                <a:spcAft>
                  <a:spcPct val="0"/>
                </a:spcAft>
                <a:buClrTx/>
                <a:buFontTx/>
                <a:buNone/>
              </a:pPr>
              <a:t>38</a:t>
            </a:fld>
            <a:endParaRPr lang="en-US" altLang="zh-CN" sz="1200" smtClean="0"/>
          </a:p>
        </p:txBody>
      </p:sp>
      <p:graphicFrame>
        <p:nvGraphicFramePr>
          <p:cNvPr id="43011" name="Object 2"/>
          <p:cNvGraphicFramePr>
            <a:graphicFrameLocks noChangeAspect="1"/>
          </p:cNvGraphicFramePr>
          <p:nvPr/>
        </p:nvGraphicFramePr>
        <p:xfrm>
          <a:off x="0" y="0"/>
          <a:ext cx="6991350" cy="6048375"/>
        </p:xfrm>
        <a:graphic>
          <a:graphicData uri="http://schemas.openxmlformats.org/presentationml/2006/ole">
            <mc:AlternateContent xmlns:mc="http://schemas.openxmlformats.org/markup-compatibility/2006">
              <mc:Choice xmlns:v="urn:schemas-microsoft-com:vml" Requires="v">
                <p:oleObj spid="_x0000_s43018" name="文档" r:id="rId3" imgW="7085758" imgH="6123366" progId="Word.Document.8">
                  <p:embed/>
                </p:oleObj>
              </mc:Choice>
              <mc:Fallback>
                <p:oleObj name="文档" r:id="rId3" imgW="7085758" imgH="6123366"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991350" cy="604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077" name="Text Box 5"/>
          <p:cNvSpPr txBox="1">
            <a:spLocks noChangeArrowheads="1"/>
          </p:cNvSpPr>
          <p:nvPr/>
        </p:nvSpPr>
        <p:spPr bwMode="auto">
          <a:xfrm>
            <a:off x="5943600" y="2057400"/>
            <a:ext cx="3200400" cy="957263"/>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zh-CN" altLang="en-US" sz="1600" b="1">
                <a:latin typeface="Courier New" panose="02070309020205020404" pitchFamily="49" charset="0"/>
                <a:cs typeface="Times New Roman" panose="02020603050405020304" pitchFamily="18" charset="0"/>
              </a:rPr>
              <a:t>重载</a:t>
            </a:r>
            <a:r>
              <a:rPr lang="en-US" altLang="zh-CN" sz="1600" b="1">
                <a:latin typeface="Courier New" panose="02070309020205020404" pitchFamily="49" charset="0"/>
                <a:cs typeface="Times New Roman" panose="02020603050405020304" pitchFamily="18" charset="0"/>
              </a:rPr>
              <a:t>&lt;&lt;</a:t>
            </a: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和 </a:t>
            </a:r>
            <a:r>
              <a:rPr lang="en-US" altLang="zh-CN" sz="1600" b="1">
                <a:latin typeface="Courier New" panose="02070309020205020404" pitchFamily="49" charset="0"/>
                <a:cs typeface="Times New Roman" panose="02020603050405020304" pitchFamily="18" charset="0"/>
              </a:rPr>
              <a:t>&gt;&gt;</a:t>
            </a:r>
            <a:r>
              <a:rPr lang="zh-CN" altLang="en-US" sz="1600">
                <a:latin typeface="Times New Roman" panose="02020603050405020304" pitchFamily="18" charset="0"/>
                <a:cs typeface="Times New Roman" panose="02020603050405020304" pitchFamily="18" charset="0"/>
              </a:rPr>
              <a:t>并定义为本类的友元。以便使用：</a:t>
            </a:r>
            <a:r>
              <a:rPr lang="en-US" altLang="zh-CN" sz="1600">
                <a:solidFill>
                  <a:srgbClr val="FF3300"/>
                </a:solidFill>
                <a:latin typeface="Times New Roman" panose="02020603050405020304" pitchFamily="18" charset="0"/>
                <a:cs typeface="Times New Roman" panose="02020603050405020304" pitchFamily="18" charset="0"/>
              </a:rPr>
              <a:t>cin &gt;&gt; Array</a:t>
            </a:r>
            <a:r>
              <a:rPr lang="zh-CN" altLang="en-US" sz="1600">
                <a:solidFill>
                  <a:srgbClr val="FF3300"/>
                </a:solidFill>
                <a:latin typeface="Times New Roman" panose="02020603050405020304" pitchFamily="18" charset="0"/>
                <a:cs typeface="Times New Roman" panose="02020603050405020304" pitchFamily="18" charset="0"/>
              </a:rPr>
              <a:t>对象</a:t>
            </a:r>
            <a:r>
              <a:rPr lang="en-US" altLang="zh-CN" sz="1600">
                <a:solidFill>
                  <a:srgbClr val="FF3300"/>
                </a:solidFill>
                <a:latin typeface="Times New Roman" panose="02020603050405020304" pitchFamily="18" charset="0"/>
                <a:cs typeface="Times New Roman" panose="02020603050405020304" pitchFamily="18" charset="0"/>
              </a:rPr>
              <a:t>.</a:t>
            </a:r>
          </a:p>
          <a:p>
            <a:pPr algn="ctr">
              <a:spcBef>
                <a:spcPct val="50000"/>
              </a:spcBef>
              <a:spcAft>
                <a:spcPct val="0"/>
              </a:spcAft>
              <a:buClrTx/>
              <a:buFontTx/>
              <a:buNone/>
            </a:pPr>
            <a:r>
              <a:rPr lang="en-US" altLang="zh-CN" sz="1600">
                <a:solidFill>
                  <a:srgbClr val="FF3300"/>
                </a:solidFill>
                <a:latin typeface="Times New Roman" panose="02020603050405020304" pitchFamily="18" charset="0"/>
                <a:cs typeface="Times New Roman" panose="02020603050405020304" pitchFamily="18" charset="0"/>
              </a:rPr>
              <a:t>Operator&gt;&gt;(cin, arrayObject)</a:t>
            </a:r>
          </a:p>
        </p:txBody>
      </p:sp>
      <p:sp>
        <p:nvSpPr>
          <p:cNvPr id="515078" name="Line 6"/>
          <p:cNvSpPr>
            <a:spLocks noChangeShapeType="1"/>
          </p:cNvSpPr>
          <p:nvPr/>
        </p:nvSpPr>
        <p:spPr bwMode="auto">
          <a:xfrm flipH="1">
            <a:off x="4724400" y="2590800"/>
            <a:ext cx="1219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5080" name="Text Box 8"/>
          <p:cNvSpPr txBox="1">
            <a:spLocks noChangeArrowheads="1"/>
          </p:cNvSpPr>
          <p:nvPr/>
        </p:nvSpPr>
        <p:spPr bwMode="auto">
          <a:xfrm>
            <a:off x="6096000" y="3429000"/>
            <a:ext cx="27432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Prototype for copy constructor</a:t>
            </a:r>
          </a:p>
        </p:txBody>
      </p:sp>
      <p:sp>
        <p:nvSpPr>
          <p:cNvPr id="515081" name="Line 9"/>
          <p:cNvSpPr>
            <a:spLocks noChangeShapeType="1"/>
          </p:cNvSpPr>
          <p:nvPr/>
        </p:nvSpPr>
        <p:spPr bwMode="auto">
          <a:xfrm flipH="1" flipV="1">
            <a:off x="2514600" y="3429000"/>
            <a:ext cx="3581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5082" name="Text Box 10"/>
          <p:cNvSpPr txBox="1">
            <a:spLocks noChangeArrowheads="1"/>
          </p:cNvSpPr>
          <p:nvPr/>
        </p:nvSpPr>
        <p:spPr bwMode="auto">
          <a:xfrm>
            <a:off x="2286000" y="6038850"/>
            <a:ext cx="50292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zh-CN" altLang="en-US" sz="1600" b="1">
                <a:latin typeface="Courier New" panose="02070309020205020404" pitchFamily="49" charset="0"/>
                <a:cs typeface="Times New Roman" panose="02020603050405020304" pitchFamily="18" charset="0"/>
              </a:rPr>
              <a:t>该处的</a:t>
            </a:r>
            <a:r>
              <a:rPr lang="en-US" altLang="zh-CN" sz="1600" b="1">
                <a:latin typeface="Courier New" panose="02070309020205020404" pitchFamily="49" charset="0"/>
                <a:cs typeface="Times New Roman" panose="02020603050405020304" pitchFamily="18" charset="0"/>
              </a:rPr>
              <a:t>!= </a:t>
            </a:r>
            <a:r>
              <a:rPr lang="zh-CN" altLang="en-US" sz="1600" b="1">
                <a:latin typeface="Courier New" panose="02070309020205020404" pitchFamily="49" charset="0"/>
                <a:cs typeface="Times New Roman" panose="02020603050405020304" pitchFamily="18" charset="0"/>
              </a:rPr>
              <a:t>实现实际上重载了上面定义的</a:t>
            </a:r>
            <a:r>
              <a:rPr lang="en-US" altLang="zh-CN" sz="1600" b="1">
                <a:latin typeface="Courier New" panose="02070309020205020404" pitchFamily="49" charset="0"/>
                <a:cs typeface="Times New Roman" panose="02020603050405020304" pitchFamily="18" charset="0"/>
              </a:rPr>
              <a:t>==,</a:t>
            </a:r>
            <a:r>
              <a:rPr lang="zh-CN" altLang="en-US" sz="1600" b="1">
                <a:latin typeface="Courier New" panose="02070309020205020404" pitchFamily="49" charset="0"/>
                <a:cs typeface="Times New Roman" panose="02020603050405020304" pitchFamily="18" charset="0"/>
              </a:rPr>
              <a:t>以减少程序的复杂性</a:t>
            </a:r>
            <a:endParaRPr lang="zh-CN" altLang="en-US" sz="1600">
              <a:latin typeface="Times New Roman" panose="02020603050405020304" pitchFamily="18" charset="0"/>
              <a:cs typeface="Times New Roman" panose="02020603050405020304" pitchFamily="18" charset="0"/>
            </a:endParaRPr>
          </a:p>
        </p:txBody>
      </p:sp>
      <p:sp>
        <p:nvSpPr>
          <p:cNvPr id="515083" name="Line 11"/>
          <p:cNvSpPr>
            <a:spLocks noChangeShapeType="1"/>
          </p:cNvSpPr>
          <p:nvPr/>
        </p:nvSpPr>
        <p:spPr bwMode="auto">
          <a:xfrm flipH="1" flipV="1">
            <a:off x="2971800" y="565785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077"/>
                                        </p:tgtEl>
                                        <p:attrNameLst>
                                          <p:attrName>style.visibility</p:attrName>
                                        </p:attrNameLst>
                                      </p:cBhvr>
                                      <p:to>
                                        <p:strVal val="visible"/>
                                      </p:to>
                                    </p:set>
                                  </p:childTnLst>
                                  <p:subTnLst>
                                    <p:set>
                                      <p:cBhvr override="childStyle">
                                        <p:cTn dur="1" fill="hold" display="0" masterRel="nextClick" afterEffect="1"/>
                                        <p:tgtEl>
                                          <p:spTgt spid="51507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5078"/>
                                        </p:tgtEl>
                                        <p:attrNameLst>
                                          <p:attrName>style.visibility</p:attrName>
                                        </p:attrNameLst>
                                      </p:cBhvr>
                                      <p:to>
                                        <p:strVal val="visible"/>
                                      </p:to>
                                    </p:set>
                                  </p:childTnLst>
                                  <p:subTnLst>
                                    <p:set>
                                      <p:cBhvr override="childStyle">
                                        <p:cTn dur="1" fill="hold" display="0" masterRel="nextClick" afterEffect="1"/>
                                        <p:tgtEl>
                                          <p:spTgt spid="51507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5080"/>
                                        </p:tgtEl>
                                        <p:attrNameLst>
                                          <p:attrName>style.visibility</p:attrName>
                                        </p:attrNameLst>
                                      </p:cBhvr>
                                      <p:to>
                                        <p:strVal val="visible"/>
                                      </p:to>
                                    </p:set>
                                  </p:childTnLst>
                                  <p:subTnLst>
                                    <p:set>
                                      <p:cBhvr override="childStyle">
                                        <p:cTn dur="1" fill="hold" display="0" masterRel="nextClick" afterEffect="1"/>
                                        <p:tgtEl>
                                          <p:spTgt spid="515080"/>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15081"/>
                                        </p:tgtEl>
                                        <p:attrNameLst>
                                          <p:attrName>style.visibility</p:attrName>
                                        </p:attrNameLst>
                                      </p:cBhvr>
                                      <p:to>
                                        <p:strVal val="visible"/>
                                      </p:to>
                                    </p:set>
                                  </p:childTnLst>
                                  <p:subTnLst>
                                    <p:set>
                                      <p:cBhvr override="childStyle">
                                        <p:cTn dur="1" fill="hold" display="0" masterRel="nextClick" afterEffect="1"/>
                                        <p:tgtEl>
                                          <p:spTgt spid="51508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5082"/>
                                        </p:tgtEl>
                                        <p:attrNameLst>
                                          <p:attrName>style.visibility</p:attrName>
                                        </p:attrNameLst>
                                      </p:cBhvr>
                                      <p:to>
                                        <p:strVal val="visible"/>
                                      </p:to>
                                    </p:set>
                                  </p:childTnLst>
                                  <p:subTnLst>
                                    <p:set>
                                      <p:cBhvr override="childStyle">
                                        <p:cTn dur="1" fill="hold" display="0" masterRel="nextClick" afterEffect="1"/>
                                        <p:tgtEl>
                                          <p:spTgt spid="515082"/>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515083"/>
                                        </p:tgtEl>
                                        <p:attrNameLst>
                                          <p:attrName>style.visibility</p:attrName>
                                        </p:attrNameLst>
                                      </p:cBhvr>
                                      <p:to>
                                        <p:strVal val="visible"/>
                                      </p:to>
                                    </p:set>
                                  </p:childTnLst>
                                  <p:subTnLst>
                                    <p:set>
                                      <p:cBhvr override="childStyle">
                                        <p:cTn dur="1" fill="hold" display="0" masterRel="nextClick" afterEffect="1"/>
                                        <p:tgtEl>
                                          <p:spTgt spid="5150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7" grpId="0" animBg="1"/>
      <p:bldP spid="515078" grpId="0" animBg="1"/>
      <p:bldP spid="515080" grpId="0" animBg="1"/>
      <p:bldP spid="515081" grpId="0" animBg="1"/>
      <p:bldP spid="515082" grpId="0" animBg="1"/>
      <p:bldP spid="51508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5690140B-66EE-4D30-A90C-86C4DF795EB1}" type="slidenum">
              <a:rPr lang="en-US" altLang="zh-CN" sz="1200" smtClean="0"/>
              <a:pPr>
                <a:spcAft>
                  <a:spcPct val="0"/>
                </a:spcAft>
                <a:buClrTx/>
                <a:buFontTx/>
                <a:buNone/>
              </a:pPr>
              <a:t>39</a:t>
            </a:fld>
            <a:endParaRPr lang="en-US" altLang="zh-CN" sz="1200" smtClean="0"/>
          </a:p>
        </p:txBody>
      </p:sp>
      <p:graphicFrame>
        <p:nvGraphicFramePr>
          <p:cNvPr id="44035" name="Object 2"/>
          <p:cNvGraphicFramePr>
            <a:graphicFrameLocks noChangeAspect="1"/>
          </p:cNvGraphicFramePr>
          <p:nvPr>
            <p:extLst>
              <p:ext uri="{D42A27DB-BD31-4B8C-83A1-F6EECF244321}">
                <p14:modId xmlns:p14="http://schemas.microsoft.com/office/powerpoint/2010/main" val="259596832"/>
              </p:ext>
            </p:extLst>
          </p:nvPr>
        </p:nvGraphicFramePr>
        <p:xfrm>
          <a:off x="304800" y="762000"/>
          <a:ext cx="7037388" cy="2905125"/>
        </p:xfrm>
        <a:graphic>
          <a:graphicData uri="http://schemas.openxmlformats.org/presentationml/2006/ole">
            <mc:AlternateContent xmlns:mc="http://schemas.openxmlformats.org/markup-compatibility/2006">
              <mc:Choice xmlns:v="urn:schemas-microsoft-com:vml" Requires="v">
                <p:oleObj spid="_x0000_s44039" name="Document" r:id="rId3" imgW="7074123" imgH="2915787" progId="Word.Document.8">
                  <p:embed/>
                </p:oleObj>
              </mc:Choice>
              <mc:Fallback>
                <p:oleObj name="Document" r:id="rId3" imgW="7074123" imgH="291578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62000"/>
                        <a:ext cx="7037388" cy="290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101" name="Text Box 5"/>
          <p:cNvSpPr txBox="1">
            <a:spLocks noChangeArrowheads="1"/>
          </p:cNvSpPr>
          <p:nvPr/>
        </p:nvSpPr>
        <p:spPr bwMode="auto">
          <a:xfrm>
            <a:off x="5638800" y="2289175"/>
            <a:ext cx="3429000" cy="18129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a:spcBef>
                <a:spcPct val="50000"/>
              </a:spcBef>
              <a:spcAft>
                <a:spcPct val="0"/>
              </a:spcAft>
              <a:buClrTx/>
              <a:buFontTx/>
              <a:buNone/>
            </a:pP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分别用于</a:t>
            </a:r>
            <a:r>
              <a:rPr lang="zh-CN" altLang="en-US" sz="1600" b="1">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非</a:t>
            </a:r>
            <a:r>
              <a:rPr lang="en-US" altLang="zh-CN" sz="1600" b="1">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const</a:t>
            </a:r>
            <a:r>
              <a:rPr lang="zh-CN" altLang="en-US" sz="1600" b="1">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对象</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sz="1600" b="1">
                <a:solidFill>
                  <a:srgbClr val="FF3300"/>
                </a:solidFill>
                <a:latin typeface="微软雅黑" panose="020B0503020204020204" pitchFamily="34" charset="-122"/>
                <a:ea typeface="微软雅黑" panose="020B0503020204020204" pitchFamily="34" charset="-122"/>
              </a:rPr>
              <a:t>const</a:t>
            </a:r>
            <a:r>
              <a:rPr lang="zh-CN" altLang="en-US" sz="1600" b="1">
                <a:solidFill>
                  <a:srgbClr val="FF3300"/>
                </a:solidFill>
                <a:latin typeface="微软雅黑" panose="020B0503020204020204" pitchFamily="34" charset="-122"/>
                <a:ea typeface="微软雅黑" panose="020B0503020204020204" pitchFamily="34" charset="-122"/>
              </a:rPr>
              <a:t>对象</a:t>
            </a:r>
            <a:r>
              <a:rPr lang="zh-CN" altLang="en-US" sz="1600">
                <a:latin typeface="微软雅黑" panose="020B0503020204020204" pitchFamily="34" charset="-122"/>
                <a:ea typeface="微软雅黑" panose="020B0503020204020204" pitchFamily="34" charset="-122"/>
              </a:rPr>
              <a:t>的下标取值。</a:t>
            </a:r>
          </a:p>
          <a:p>
            <a:pPr algn="just">
              <a:spcBef>
                <a:spcPct val="50000"/>
              </a:spcBef>
              <a:spcAft>
                <a:spcPct val="0"/>
              </a:spcAft>
              <a:buClrTx/>
              <a:buFontTx/>
              <a:buNone/>
            </a:pPr>
            <a:r>
              <a:rPr lang="zh-CN" altLang="en-US" sz="1600">
                <a:solidFill>
                  <a:srgbClr val="FF3300"/>
                </a:solidFill>
                <a:latin typeface="微软雅黑" panose="020B0503020204020204" pitchFamily="34" charset="-122"/>
                <a:ea typeface="微软雅黑" panose="020B0503020204020204" pitchFamily="34" charset="-122"/>
              </a:rPr>
              <a:t>非</a:t>
            </a:r>
            <a:r>
              <a:rPr lang="en-US" altLang="zh-CN" sz="1600">
                <a:solidFill>
                  <a:srgbClr val="FF3300"/>
                </a:solidFill>
                <a:latin typeface="微软雅黑" panose="020B0503020204020204" pitchFamily="34" charset="-122"/>
                <a:ea typeface="微软雅黑" panose="020B0503020204020204" pitchFamily="34" charset="-122"/>
              </a:rPr>
              <a:t>const</a:t>
            </a:r>
            <a:r>
              <a:rPr lang="zh-CN" altLang="en-US" sz="1600">
                <a:solidFill>
                  <a:srgbClr val="FF3300"/>
                </a:solidFill>
                <a:latin typeface="微软雅黑" panose="020B0503020204020204" pitchFamily="34" charset="-122"/>
                <a:ea typeface="微软雅黑" panose="020B0503020204020204" pitchFamily="34" charset="-122"/>
              </a:rPr>
              <a:t>版本返回引用，可作为左值被修改；</a:t>
            </a:r>
          </a:p>
          <a:p>
            <a:pPr algn="just">
              <a:spcBef>
                <a:spcPct val="50000"/>
              </a:spcBef>
              <a:spcAft>
                <a:spcPct val="0"/>
              </a:spcAft>
              <a:buClrTx/>
              <a:buFontTx/>
              <a:buNone/>
            </a:pPr>
            <a:r>
              <a:rPr lang="en-US" altLang="zh-CN" sz="1600">
                <a:solidFill>
                  <a:srgbClr val="FF3300"/>
                </a:solidFill>
                <a:latin typeface="微软雅黑" panose="020B0503020204020204" pitchFamily="34" charset="-122"/>
                <a:ea typeface="微软雅黑" panose="020B0503020204020204" pitchFamily="34" charset="-122"/>
              </a:rPr>
              <a:t>const</a:t>
            </a:r>
            <a:r>
              <a:rPr lang="zh-CN" altLang="en-US" sz="1600">
                <a:solidFill>
                  <a:srgbClr val="FF3300"/>
                </a:solidFill>
                <a:latin typeface="微软雅黑" panose="020B0503020204020204" pitchFamily="34" charset="-122"/>
                <a:ea typeface="微软雅黑" panose="020B0503020204020204" pitchFamily="34" charset="-122"/>
              </a:rPr>
              <a:t>版本返回值的副本，只能是右值，不能被修改</a:t>
            </a:r>
          </a:p>
        </p:txBody>
      </p:sp>
      <p:sp>
        <p:nvSpPr>
          <p:cNvPr id="516102" name="Line 6"/>
          <p:cNvSpPr>
            <a:spLocks noChangeShapeType="1"/>
          </p:cNvSpPr>
          <p:nvPr/>
        </p:nvSpPr>
        <p:spPr bwMode="auto">
          <a:xfrm flipH="1" flipV="1">
            <a:off x="2895600" y="1371600"/>
            <a:ext cx="27432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6103" name="Line 7"/>
          <p:cNvSpPr>
            <a:spLocks noChangeShapeType="1"/>
          </p:cNvSpPr>
          <p:nvPr/>
        </p:nvSpPr>
        <p:spPr bwMode="auto">
          <a:xfrm flipH="1" flipV="1">
            <a:off x="3276600" y="2057400"/>
            <a:ext cx="2362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101"/>
                                        </p:tgtEl>
                                        <p:attrNameLst>
                                          <p:attrName>style.visibility</p:attrName>
                                        </p:attrNameLst>
                                      </p:cBhvr>
                                      <p:to>
                                        <p:strVal val="visible"/>
                                      </p:to>
                                    </p:set>
                                  </p:childTnLst>
                                  <p:subTnLst>
                                    <p:set>
                                      <p:cBhvr override="childStyle">
                                        <p:cTn dur="1" fill="hold" display="0" masterRel="nextClick" afterEffect="1"/>
                                        <p:tgtEl>
                                          <p:spTgt spid="51610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6102"/>
                                        </p:tgtEl>
                                        <p:attrNameLst>
                                          <p:attrName>style.visibility</p:attrName>
                                        </p:attrNameLst>
                                      </p:cBhvr>
                                      <p:to>
                                        <p:strVal val="visible"/>
                                      </p:to>
                                    </p:set>
                                  </p:childTnLst>
                                  <p:subTnLst>
                                    <p:set>
                                      <p:cBhvr override="childStyle">
                                        <p:cTn dur="1" fill="hold" display="0" masterRel="nextClick" afterEffect="1"/>
                                        <p:tgtEl>
                                          <p:spTgt spid="516102"/>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6103"/>
                                        </p:tgtEl>
                                        <p:attrNameLst>
                                          <p:attrName>style.visibility</p:attrName>
                                        </p:attrNameLst>
                                      </p:cBhvr>
                                      <p:to>
                                        <p:strVal val="visible"/>
                                      </p:to>
                                    </p:set>
                                  </p:childTnLst>
                                  <p:subTnLst>
                                    <p:set>
                                      <p:cBhvr override="childStyle">
                                        <p:cTn dur="1" fill="hold" display="0" masterRel="nextClick" afterEffect="1"/>
                                        <p:tgtEl>
                                          <p:spTgt spid="5161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1" grpId="0" animBg="1"/>
      <p:bldP spid="516102" grpId="0" animBg="1"/>
      <p:bldP spid="51610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14B55D66-594F-4EF2-8970-1F61C128D763}" type="slidenum">
              <a:rPr lang="en-US" altLang="zh-CN" sz="1200" smtClean="0"/>
              <a:pPr>
                <a:spcAft>
                  <a:spcPct val="0"/>
                </a:spcAft>
                <a:buClrTx/>
                <a:buFontTx/>
                <a:buNone/>
              </a:pPr>
              <a:t>4</a:t>
            </a:fld>
            <a:endParaRPr lang="en-US" altLang="zh-CN" sz="1200" smtClean="0"/>
          </a:p>
        </p:txBody>
      </p:sp>
      <p:sp>
        <p:nvSpPr>
          <p:cNvPr id="7171" name="Rectangle 2"/>
          <p:cNvSpPr>
            <a:spLocks noGrp="1" noChangeArrowheads="1"/>
          </p:cNvSpPr>
          <p:nvPr>
            <p:ph type="title"/>
          </p:nvPr>
        </p:nvSpPr>
        <p:spPr/>
        <p:txBody>
          <a:bodyPr/>
          <a:lstStyle/>
          <a:p>
            <a:pPr eaLnBrk="1" hangingPunct="1"/>
            <a:r>
              <a:rPr lang="zh-CN" altLang="en-US" smtClean="0"/>
              <a:t>续</a:t>
            </a:r>
          </a:p>
        </p:txBody>
      </p:sp>
      <p:sp>
        <p:nvSpPr>
          <p:cNvPr id="578563" name="Rectangle 3"/>
          <p:cNvSpPr>
            <a:spLocks noGrp="1" noChangeArrowheads="1"/>
          </p:cNvSpPr>
          <p:nvPr>
            <p:ph type="body" idx="1"/>
          </p:nvPr>
        </p:nvSpPr>
        <p:spPr/>
        <p:txBody>
          <a:bodyPr/>
          <a:lstStyle/>
          <a:p>
            <a:pPr lvl="1" eaLnBrk="1" hangingPunct="1">
              <a:defRPr/>
            </a:pPr>
            <a:r>
              <a:rPr lang="zh-CN" altLang="en-US" sz="2900" b="1" dirty="0" smtClean="0">
                <a:effectLst>
                  <a:outerShdw blurRad="38100" dist="38100" dir="2700000" algn="tl">
                    <a:srgbClr val="C0C0C0"/>
                  </a:outerShdw>
                </a:effectLst>
                <a:latin typeface="楷体_GB2312" pitchFamily="49" charset="-122"/>
                <a:ea typeface="楷体_GB2312" pitchFamily="49" charset="-122"/>
              </a:rPr>
              <a:t>但</a:t>
            </a:r>
            <a:r>
              <a:rPr lang="en-US" altLang="zh-CN" sz="2900" b="1" dirty="0" smtClean="0">
                <a:effectLst>
                  <a:outerShdw blurRad="38100" dist="38100" dir="2700000" algn="tl">
                    <a:srgbClr val="C0C0C0"/>
                  </a:outerShdw>
                </a:effectLst>
                <a:latin typeface="楷体_GB2312" pitchFamily="49" charset="-122"/>
                <a:ea typeface="楷体_GB2312" pitchFamily="49" charset="-122"/>
              </a:rPr>
              <a:t>C++</a:t>
            </a:r>
            <a:r>
              <a:rPr lang="zh-CN" altLang="en-US" sz="2900" b="1" dirty="0" smtClean="0">
                <a:effectLst>
                  <a:outerShdw blurRad="38100" dist="38100" dir="2700000" algn="tl">
                    <a:srgbClr val="C0C0C0"/>
                  </a:outerShdw>
                </a:effectLst>
                <a:latin typeface="楷体_GB2312" pitchFamily="49" charset="-122"/>
                <a:ea typeface="楷体_GB2312" pitchFamily="49" charset="-122"/>
              </a:rPr>
              <a:t>语言提供的</a:t>
            </a:r>
            <a:r>
              <a:rPr lang="zh-CN" altLang="en-US" sz="2900" b="1" dirty="0" smtClean="0">
                <a:solidFill>
                  <a:srgbClr val="FF0000"/>
                </a:solidFill>
                <a:effectLst>
                  <a:outerShdw blurRad="38100" dist="38100" dir="2700000" algn="tl">
                    <a:srgbClr val="C0C0C0"/>
                  </a:outerShdw>
                </a:effectLst>
                <a:latin typeface="楷体_GB2312" pitchFamily="49" charset="-122"/>
                <a:ea typeface="楷体_GB2312" pitchFamily="49" charset="-122"/>
              </a:rPr>
              <a:t>基本数据类型</a:t>
            </a:r>
            <a:r>
              <a:rPr lang="zh-CN" altLang="en-US" sz="2900" b="1" dirty="0" smtClean="0">
                <a:effectLst>
                  <a:outerShdw blurRad="38100" dist="38100" dir="2700000" algn="tl">
                    <a:srgbClr val="C0C0C0"/>
                  </a:outerShdw>
                </a:effectLst>
                <a:latin typeface="楷体_GB2312" pitchFamily="49" charset="-122"/>
                <a:ea typeface="楷体_GB2312" pitchFamily="49" charset="-122"/>
              </a:rPr>
              <a:t>终究是有限的，我们在解决多种多样的实际问题时，往往需要使用许多的自定义数据类型。</a:t>
            </a:r>
          </a:p>
          <a:p>
            <a:pPr lvl="2" eaLnBrk="1" hangingPunct="1">
              <a:defRPr/>
            </a:pPr>
            <a:r>
              <a:rPr lang="zh-CN" altLang="en-US" sz="2600" b="1" dirty="0" smtClean="0">
                <a:effectLst>
                  <a:outerShdw blurRad="38100" dist="38100" dir="2700000" algn="tl">
                    <a:srgbClr val="C0C0C0"/>
                  </a:outerShdw>
                </a:effectLst>
                <a:latin typeface="楷体_GB2312" pitchFamily="49" charset="-122"/>
                <a:ea typeface="楷体_GB2312" pitchFamily="49" charset="-122"/>
              </a:rPr>
              <a:t>如在解决科学与工程计算问题时，往往要使用</a:t>
            </a:r>
            <a:r>
              <a:rPr lang="zh-CN" altLang="en-US" sz="2600" b="1" dirty="0" smtClean="0">
                <a:solidFill>
                  <a:srgbClr val="FF0000"/>
                </a:solidFill>
                <a:effectLst>
                  <a:outerShdw blurRad="38100" dist="38100" dir="2700000" algn="tl">
                    <a:srgbClr val="C0C0C0"/>
                  </a:outerShdw>
                </a:effectLst>
                <a:latin typeface="楷体_GB2312" pitchFamily="49" charset="-122"/>
                <a:ea typeface="楷体_GB2312" pitchFamily="49" charset="-122"/>
              </a:rPr>
              <a:t>复数</a:t>
            </a:r>
            <a:r>
              <a:rPr lang="zh-CN" altLang="en-US" sz="2600" b="1" dirty="0" smtClean="0">
                <a:effectLst>
                  <a:outerShdw blurRad="38100" dist="38100" dir="2700000" algn="tl">
                    <a:srgbClr val="C0C0C0"/>
                  </a:outerShdw>
                </a:effectLst>
                <a:latin typeface="楷体_GB2312" pitchFamily="49" charset="-122"/>
                <a:ea typeface="楷体_GB2312" pitchFamily="49" charset="-122"/>
              </a:rPr>
              <a:t>、</a:t>
            </a:r>
            <a:r>
              <a:rPr lang="zh-CN" altLang="en-US" sz="2600" b="1" dirty="0" smtClean="0">
                <a:solidFill>
                  <a:srgbClr val="FF0000"/>
                </a:solidFill>
                <a:effectLst>
                  <a:outerShdw blurRad="38100" dist="38100" dir="2700000" algn="tl">
                    <a:srgbClr val="C0C0C0"/>
                  </a:outerShdw>
                </a:effectLst>
                <a:latin typeface="楷体_GB2312" pitchFamily="49" charset="-122"/>
                <a:ea typeface="楷体_GB2312" pitchFamily="49" charset="-122"/>
              </a:rPr>
              <a:t>矩阵</a:t>
            </a:r>
            <a:r>
              <a:rPr lang="zh-CN" altLang="en-US" sz="2600" b="1" dirty="0" smtClean="0">
                <a:effectLst>
                  <a:outerShdw blurRad="38100" dist="38100" dir="2700000" algn="tl">
                    <a:srgbClr val="C0C0C0"/>
                  </a:outerShdw>
                </a:effectLst>
                <a:latin typeface="楷体_GB2312" pitchFamily="49" charset="-122"/>
                <a:ea typeface="楷体_GB2312" pitchFamily="49" charset="-122"/>
              </a:rPr>
              <a:t>等。</a:t>
            </a:r>
          </a:p>
          <a:p>
            <a:pPr lvl="2" eaLnBrk="1" hangingPunct="1">
              <a:defRPr/>
            </a:pPr>
            <a:r>
              <a:rPr lang="zh-CN" altLang="en-US" sz="2600" b="1" dirty="0" smtClean="0">
                <a:effectLst>
                  <a:outerShdw blurRad="38100" dist="38100" dir="2700000" algn="tl">
                    <a:srgbClr val="C0C0C0"/>
                  </a:outerShdw>
                </a:effectLst>
                <a:latin typeface="楷体_GB2312" pitchFamily="49" charset="-122"/>
                <a:ea typeface="楷体_GB2312" pitchFamily="49" charset="-122"/>
              </a:rPr>
              <a:t>该如何处理这些数据类型之间的运算？</a:t>
            </a:r>
          </a:p>
          <a:p>
            <a:pPr lvl="2" eaLnBrk="1" hangingPunct="1">
              <a:buFont typeface="Wingdings" panose="05000000000000000000" pitchFamily="2" charset="2"/>
              <a:buNone/>
              <a:defRPr/>
            </a:pPr>
            <a:r>
              <a:rPr lang="zh-CN" altLang="en-US" sz="2600" b="1" dirty="0" smtClean="0">
                <a:effectLst>
                  <a:outerShdw blurRad="38100" dist="38100" dir="2700000" algn="tl">
                    <a:srgbClr val="C0C0C0"/>
                  </a:outerShdw>
                </a:effectLst>
                <a:latin typeface="楷体_GB2312" pitchFamily="49" charset="-122"/>
                <a:ea typeface="楷体_GB2312" pitchFamily="49" charset="-122"/>
              </a:rPr>
              <a:t>答案是：</a:t>
            </a:r>
            <a:r>
              <a:rPr lang="zh-CN" altLang="en-US" sz="2600" b="1" dirty="0" smtClean="0">
                <a:solidFill>
                  <a:srgbClr val="FF3300"/>
                </a:solidFill>
                <a:effectLst>
                  <a:outerShdw blurRad="38100" dist="38100" dir="2700000" algn="tl">
                    <a:srgbClr val="C0C0C0"/>
                  </a:outerShdw>
                </a:effectLst>
                <a:latin typeface="楷体_GB2312" pitchFamily="49" charset="-122"/>
                <a:ea typeface="楷体_GB2312" pitchFamily="49" charset="-122"/>
              </a:rPr>
              <a:t>运算符重载</a:t>
            </a:r>
            <a:r>
              <a:rPr lang="zh-CN" altLang="en-US" sz="2600" b="1" dirty="0" smtClean="0">
                <a:effectLst>
                  <a:outerShdw blurRad="38100" dist="38100" dir="2700000" algn="tl">
                    <a:srgbClr val="C0C0C0"/>
                  </a:outerShdw>
                </a:effectLst>
                <a:latin typeface="楷体_GB2312" pitchFamily="49" charset="-122"/>
                <a:ea typeface="楷体_GB2312" pitchFamily="49" charset="-122"/>
              </a:rPr>
              <a:t>。</a:t>
            </a:r>
          </a:p>
          <a:p>
            <a:pPr eaLnBrk="1" hangingPunct="1">
              <a:defRPr/>
            </a:pPr>
            <a:endParaRPr lang="en-US" altLang="zh-CN" dirty="0" smtClean="0">
              <a:ea typeface="宋体" panose="02010600030101010101" pitchFamily="2" charset="-122"/>
            </a:endParaRPr>
          </a:p>
        </p:txBody>
      </p:sp>
    </p:spTree>
  </p:cSld>
  <p:clrMapOvr>
    <a:masterClrMapping/>
  </p:clrMapOvr>
  <p:transition spd="slow">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9578A6C7-29CF-4796-94D2-6391740FF84A}" type="slidenum">
              <a:rPr lang="en-US" altLang="zh-CN" sz="1200" smtClean="0"/>
              <a:pPr>
                <a:spcAft>
                  <a:spcPct val="0"/>
                </a:spcAft>
                <a:buClrTx/>
                <a:buFontTx/>
                <a:buNone/>
              </a:pPr>
              <a:t>40</a:t>
            </a:fld>
            <a:endParaRPr lang="en-US" altLang="zh-CN" sz="1200" smtClean="0"/>
          </a:p>
        </p:txBody>
      </p:sp>
      <p:graphicFrame>
        <p:nvGraphicFramePr>
          <p:cNvPr id="45059" name="Object 2"/>
          <p:cNvGraphicFramePr>
            <a:graphicFrameLocks noChangeAspect="1"/>
          </p:cNvGraphicFramePr>
          <p:nvPr>
            <p:extLst>
              <p:ext uri="{D42A27DB-BD31-4B8C-83A1-F6EECF244321}">
                <p14:modId xmlns:p14="http://schemas.microsoft.com/office/powerpoint/2010/main" val="2302728367"/>
              </p:ext>
            </p:extLst>
          </p:nvPr>
        </p:nvGraphicFramePr>
        <p:xfrm>
          <a:off x="381000" y="698500"/>
          <a:ext cx="7058025" cy="5886450"/>
        </p:xfrm>
        <a:graphic>
          <a:graphicData uri="http://schemas.openxmlformats.org/presentationml/2006/ole">
            <mc:AlternateContent xmlns:mc="http://schemas.openxmlformats.org/markup-compatibility/2006">
              <mc:Choice xmlns:v="urn:schemas-microsoft-com:vml" Requires="v">
                <p:oleObj spid="_x0000_s45060" name="文档" r:id="rId3" imgW="7085758" imgH="5900928" progId="Word.Document.8">
                  <p:embed/>
                </p:oleObj>
              </mc:Choice>
              <mc:Fallback>
                <p:oleObj name="文档" r:id="rId3" imgW="7085758" imgH="590092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98500"/>
                        <a:ext cx="7058025" cy="588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20EBB70-2710-4421-9837-4E93F37B4884}" type="slidenum">
              <a:rPr lang="en-US" altLang="zh-CN" sz="1200" smtClean="0"/>
              <a:pPr>
                <a:spcAft>
                  <a:spcPct val="0"/>
                </a:spcAft>
                <a:buClrTx/>
                <a:buFontTx/>
                <a:buNone/>
              </a:pPr>
              <a:t>41</a:t>
            </a:fld>
            <a:endParaRPr lang="en-US" altLang="zh-CN" sz="1200" smtClean="0"/>
          </a:p>
        </p:txBody>
      </p:sp>
      <p:graphicFrame>
        <p:nvGraphicFramePr>
          <p:cNvPr id="46083" name="Object 2"/>
          <p:cNvGraphicFramePr>
            <a:graphicFrameLocks noChangeAspect="1"/>
          </p:cNvGraphicFramePr>
          <p:nvPr/>
        </p:nvGraphicFramePr>
        <p:xfrm>
          <a:off x="0" y="0"/>
          <a:ext cx="7058025" cy="5457825"/>
        </p:xfrm>
        <a:graphic>
          <a:graphicData uri="http://schemas.openxmlformats.org/presentationml/2006/ole">
            <mc:AlternateContent xmlns:mc="http://schemas.openxmlformats.org/markup-compatibility/2006">
              <mc:Choice xmlns:v="urn:schemas-microsoft-com:vml" Requires="v">
                <p:oleObj spid="_x0000_s46086" name="文档" r:id="rId3" imgW="7089269" imgH="5471374" progId="Word.Document.8">
                  <p:embed/>
                </p:oleObj>
              </mc:Choice>
              <mc:Fallback>
                <p:oleObj name="文档" r:id="rId3" imgW="7089269" imgH="547137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545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149" name="Text Box 5"/>
          <p:cNvSpPr txBox="1">
            <a:spLocks noChangeArrowheads="1"/>
          </p:cNvSpPr>
          <p:nvPr/>
        </p:nvSpPr>
        <p:spPr bwMode="auto">
          <a:xfrm>
            <a:off x="5105400" y="2362200"/>
            <a:ext cx="3733800" cy="1201738"/>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dirty="0">
                <a:latin typeface="Times New Roman" panose="02020603050405020304" pitchFamily="18" charset="0"/>
                <a:cs typeface="Times New Roman" panose="02020603050405020304" pitchFamily="18" charset="0"/>
              </a:rPr>
              <a:t>We must declare a new integer array so the objects do not point to the same memory.</a:t>
            </a:r>
          </a:p>
          <a:p>
            <a:pPr algn="ctr">
              <a:spcBef>
                <a:spcPct val="50000"/>
              </a:spcBef>
              <a:spcAft>
                <a:spcPct val="0"/>
              </a:spcAft>
              <a:buClrTx/>
              <a:buFontTx/>
              <a:buNone/>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否则通过引用联结的两个对象数组指向同一数据块，这会引起严重错误</a:t>
            </a:r>
            <a:r>
              <a:rPr lang="zh-CN" altLang="en-US" sz="1600" dirty="0">
                <a:latin typeface="Times New Roman" panose="02020603050405020304" pitchFamily="18" charset="0"/>
                <a:cs typeface="Times New Roman" panose="02020603050405020304" pitchFamily="18" charset="0"/>
              </a:rPr>
              <a:t>！</a:t>
            </a:r>
          </a:p>
        </p:txBody>
      </p:sp>
      <p:sp>
        <p:nvSpPr>
          <p:cNvPr id="518150" name="Line 6"/>
          <p:cNvSpPr>
            <a:spLocks noChangeShapeType="1"/>
          </p:cNvSpPr>
          <p:nvPr/>
        </p:nvSpPr>
        <p:spPr bwMode="auto">
          <a:xfrm flipH="1" flipV="1">
            <a:off x="1524000" y="1600200"/>
            <a:ext cx="35814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149"/>
                                        </p:tgtEl>
                                        <p:attrNameLst>
                                          <p:attrName>style.visibility</p:attrName>
                                        </p:attrNameLst>
                                      </p:cBhvr>
                                      <p:to>
                                        <p:strVal val="visible"/>
                                      </p:to>
                                    </p:set>
                                  </p:childTnLst>
                                  <p:subTnLst>
                                    <p:set>
                                      <p:cBhvr override="childStyle">
                                        <p:cTn dur="1" fill="hold" display="0" masterRel="nextClick" afterEffect="1"/>
                                        <p:tgtEl>
                                          <p:spTgt spid="51814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8150"/>
                                        </p:tgtEl>
                                        <p:attrNameLst>
                                          <p:attrName>style.visibility</p:attrName>
                                        </p:attrNameLst>
                                      </p:cBhvr>
                                      <p:to>
                                        <p:strVal val="visible"/>
                                      </p:to>
                                    </p:set>
                                  </p:childTnLst>
                                  <p:subTnLst>
                                    <p:set>
                                      <p:cBhvr override="childStyle">
                                        <p:cTn dur="1" fill="hold" display="0" masterRel="nextClick" afterEffect="1"/>
                                        <p:tgtEl>
                                          <p:spTgt spid="5181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9" grpId="0" animBg="1"/>
      <p:bldP spid="51815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1F80A46-4495-4E51-82C6-94E854767EF1}" type="slidenum">
              <a:rPr lang="en-US" altLang="zh-CN" sz="1200" smtClean="0"/>
              <a:pPr>
                <a:spcAft>
                  <a:spcPct val="0"/>
                </a:spcAft>
                <a:buClrTx/>
                <a:buFontTx/>
                <a:buNone/>
              </a:pPr>
              <a:t>42</a:t>
            </a:fld>
            <a:endParaRPr lang="en-US" altLang="zh-CN" sz="1200" smtClean="0"/>
          </a:p>
        </p:txBody>
      </p:sp>
      <p:graphicFrame>
        <p:nvGraphicFramePr>
          <p:cNvPr id="47107" name="Object 2"/>
          <p:cNvGraphicFramePr>
            <a:graphicFrameLocks noChangeAspect="1"/>
          </p:cNvGraphicFramePr>
          <p:nvPr/>
        </p:nvGraphicFramePr>
        <p:xfrm>
          <a:off x="0" y="0"/>
          <a:ext cx="7623175" cy="5622925"/>
        </p:xfrm>
        <a:graphic>
          <a:graphicData uri="http://schemas.openxmlformats.org/presentationml/2006/ole">
            <mc:AlternateContent xmlns:mc="http://schemas.openxmlformats.org/markup-compatibility/2006">
              <mc:Choice xmlns:v="urn:schemas-microsoft-com:vml" Requires="v">
                <p:oleObj spid="_x0000_s47112" name="文档" r:id="rId3" imgW="7061145" imgH="5222535" progId="Word.Document.8">
                  <p:embed/>
                </p:oleObj>
              </mc:Choice>
              <mc:Fallback>
                <p:oleObj name="文档" r:id="rId3" imgW="7061145" imgH="522253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623175" cy="562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9173" name="Text Box 5"/>
          <p:cNvSpPr txBox="1">
            <a:spLocks noChangeArrowheads="1"/>
          </p:cNvSpPr>
          <p:nvPr/>
        </p:nvSpPr>
        <p:spPr bwMode="auto">
          <a:xfrm>
            <a:off x="5943600" y="1524000"/>
            <a:ext cx="27432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zh-CN" altLang="en-US" sz="1600">
                <a:latin typeface="Times New Roman" panose="02020603050405020304" pitchFamily="18" charset="0"/>
                <a:cs typeface="Times New Roman" panose="02020603050405020304" pitchFamily="18" charset="0"/>
              </a:rPr>
              <a:t>避免</a:t>
            </a:r>
            <a:r>
              <a:rPr lang="zh-CN" altLang="en-US" sz="1600" b="1">
                <a:solidFill>
                  <a:srgbClr val="FF3300"/>
                </a:solidFill>
                <a:latin typeface="Times New Roman" panose="02020603050405020304" pitchFamily="18" charset="0"/>
                <a:ea typeface="楷体_GB2312" pitchFamily="49" charset="-122"/>
                <a:cs typeface="Times New Roman" panose="02020603050405020304" pitchFamily="18" charset="0"/>
              </a:rPr>
              <a:t>自赋值</a:t>
            </a:r>
            <a:r>
              <a:rPr lang="zh-CN" altLang="en-US" sz="1600">
                <a:latin typeface="Times New Roman" panose="02020603050405020304" pitchFamily="18" charset="0"/>
                <a:cs typeface="Times New Roman" panose="02020603050405020304" pitchFamily="18" charset="0"/>
              </a:rPr>
              <a:t>的情况</a:t>
            </a:r>
          </a:p>
        </p:txBody>
      </p:sp>
      <p:sp>
        <p:nvSpPr>
          <p:cNvPr id="519174" name="Line 6"/>
          <p:cNvSpPr>
            <a:spLocks noChangeShapeType="1"/>
          </p:cNvSpPr>
          <p:nvPr/>
        </p:nvSpPr>
        <p:spPr bwMode="auto">
          <a:xfrm flipH="1" flipV="1">
            <a:off x="1828800" y="1447800"/>
            <a:ext cx="411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9175" name="Text Box 7"/>
          <p:cNvSpPr txBox="1">
            <a:spLocks noChangeArrowheads="1"/>
          </p:cNvSpPr>
          <p:nvPr/>
        </p:nvSpPr>
        <p:spPr bwMode="auto">
          <a:xfrm>
            <a:off x="5867400" y="2286000"/>
            <a:ext cx="30480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This would be dangerous if </a:t>
            </a:r>
            <a:r>
              <a:rPr lang="en-US" altLang="zh-CN" sz="1600" b="1">
                <a:latin typeface="Courier New" panose="02070309020205020404" pitchFamily="49" charset="0"/>
                <a:ea typeface="Times New Roman" panose="02020603050405020304" pitchFamily="18" charset="0"/>
                <a:cs typeface="AGaramond" pitchFamily="18" charset="0"/>
              </a:rPr>
              <a:t>this</a:t>
            </a:r>
            <a:r>
              <a:rPr lang="en-US" altLang="zh-CN" sz="1600">
                <a:latin typeface="Times New Roman" panose="02020603050405020304" pitchFamily="18" charset="0"/>
                <a:ea typeface="Times New Roman" panose="02020603050405020304" pitchFamily="18" charset="0"/>
                <a:cs typeface="AGaramond" pitchFamily="18" charset="0"/>
              </a:rPr>
              <a:t> is the same </a:t>
            </a:r>
            <a:r>
              <a:rPr lang="en-US" altLang="zh-CN" sz="1600" b="1">
                <a:latin typeface="Courier New" panose="02070309020205020404" pitchFamily="49" charset="0"/>
                <a:ea typeface="Times New Roman" panose="02020603050405020304" pitchFamily="18" charset="0"/>
                <a:cs typeface="AGaramond" pitchFamily="18" charset="0"/>
              </a:rPr>
              <a:t>Array</a:t>
            </a:r>
            <a:r>
              <a:rPr lang="en-US" altLang="zh-CN" sz="1600">
                <a:latin typeface="Times New Roman" panose="02020603050405020304" pitchFamily="18" charset="0"/>
                <a:ea typeface="Times New Roman" panose="02020603050405020304" pitchFamily="18" charset="0"/>
                <a:cs typeface="AGaramond" pitchFamily="18" charset="0"/>
              </a:rPr>
              <a:t> as </a:t>
            </a:r>
            <a:r>
              <a:rPr lang="en-US" altLang="zh-CN" sz="1600" b="1">
                <a:latin typeface="Courier New" panose="02070309020205020404" pitchFamily="49" charset="0"/>
                <a:ea typeface="Times New Roman" panose="02020603050405020304" pitchFamily="18" charset="0"/>
                <a:cs typeface="AGaramond" pitchFamily="18" charset="0"/>
              </a:rPr>
              <a:t>right</a:t>
            </a:r>
            <a:r>
              <a:rPr lang="en-US" altLang="zh-CN" sz="1600">
                <a:latin typeface="Times New Roman" panose="02020603050405020304" pitchFamily="18" charset="0"/>
                <a:ea typeface="Times New Roman" panose="02020603050405020304" pitchFamily="18" charset="0"/>
                <a:cs typeface="AGaramond" pitchFamily="18" charset="0"/>
              </a:rPr>
              <a:t> </a:t>
            </a:r>
          </a:p>
        </p:txBody>
      </p:sp>
      <p:sp>
        <p:nvSpPr>
          <p:cNvPr id="519176" name="Line 8"/>
          <p:cNvSpPr>
            <a:spLocks noChangeShapeType="1"/>
          </p:cNvSpPr>
          <p:nvPr/>
        </p:nvSpPr>
        <p:spPr bwMode="auto">
          <a:xfrm flipH="1" flipV="1">
            <a:off x="2362200" y="2438400"/>
            <a:ext cx="3506788"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173"/>
                                        </p:tgtEl>
                                        <p:attrNameLst>
                                          <p:attrName>style.visibility</p:attrName>
                                        </p:attrNameLst>
                                      </p:cBhvr>
                                      <p:to>
                                        <p:strVal val="visible"/>
                                      </p:to>
                                    </p:set>
                                  </p:childTnLst>
                                  <p:subTnLst>
                                    <p:set>
                                      <p:cBhvr override="childStyle">
                                        <p:cTn dur="1" fill="hold" display="0" masterRel="nextClick" afterEffect="1"/>
                                        <p:tgtEl>
                                          <p:spTgt spid="51917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9174"/>
                                        </p:tgtEl>
                                        <p:attrNameLst>
                                          <p:attrName>style.visibility</p:attrName>
                                        </p:attrNameLst>
                                      </p:cBhvr>
                                      <p:to>
                                        <p:strVal val="visible"/>
                                      </p:to>
                                    </p:set>
                                  </p:childTnLst>
                                  <p:subTnLst>
                                    <p:set>
                                      <p:cBhvr override="childStyle">
                                        <p:cTn dur="1" fill="hold" display="0" masterRel="nextClick" afterEffect="1"/>
                                        <p:tgtEl>
                                          <p:spTgt spid="51917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9175"/>
                                        </p:tgtEl>
                                        <p:attrNameLst>
                                          <p:attrName>style.visibility</p:attrName>
                                        </p:attrNameLst>
                                      </p:cBhvr>
                                      <p:to>
                                        <p:strVal val="visible"/>
                                      </p:to>
                                    </p:set>
                                  </p:childTnLst>
                                  <p:subTnLst>
                                    <p:set>
                                      <p:cBhvr override="childStyle">
                                        <p:cTn dur="1" fill="hold" display="0" masterRel="nextClick" afterEffect="1"/>
                                        <p:tgtEl>
                                          <p:spTgt spid="51917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19176"/>
                                        </p:tgtEl>
                                        <p:attrNameLst>
                                          <p:attrName>style.visibility</p:attrName>
                                        </p:attrNameLst>
                                      </p:cBhvr>
                                      <p:to>
                                        <p:strVal val="visible"/>
                                      </p:to>
                                    </p:set>
                                  </p:childTnLst>
                                  <p:subTnLst>
                                    <p:set>
                                      <p:cBhvr override="childStyle">
                                        <p:cTn dur="1" fill="hold" display="0" masterRel="nextClick" afterEffect="1"/>
                                        <p:tgtEl>
                                          <p:spTgt spid="51917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3" grpId="0" animBg="1"/>
      <p:bldP spid="519174" grpId="0" animBg="1"/>
      <p:bldP spid="519175" grpId="0" animBg="1"/>
      <p:bldP spid="51917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38CEC13C-2634-40B5-93B5-4115DB8A9B03}" type="slidenum">
              <a:rPr lang="en-US" altLang="zh-CN" sz="1200" smtClean="0"/>
              <a:pPr>
                <a:spcAft>
                  <a:spcPct val="0"/>
                </a:spcAft>
                <a:buClrTx/>
                <a:buFontTx/>
                <a:buNone/>
              </a:pPr>
              <a:t>43</a:t>
            </a:fld>
            <a:endParaRPr lang="en-US" altLang="zh-CN" sz="1200" smtClean="0"/>
          </a:p>
        </p:txBody>
      </p:sp>
      <p:graphicFrame>
        <p:nvGraphicFramePr>
          <p:cNvPr id="48131" name="Object 2"/>
          <p:cNvGraphicFramePr>
            <a:graphicFrameLocks noChangeAspect="1"/>
          </p:cNvGraphicFramePr>
          <p:nvPr/>
        </p:nvGraphicFramePr>
        <p:xfrm>
          <a:off x="0" y="0"/>
          <a:ext cx="7058025" cy="6286500"/>
        </p:xfrm>
        <a:graphic>
          <a:graphicData uri="http://schemas.openxmlformats.org/presentationml/2006/ole">
            <mc:AlternateContent xmlns:mc="http://schemas.openxmlformats.org/markup-compatibility/2006">
              <mc:Choice xmlns:v="urn:schemas-microsoft-com:vml" Requires="v">
                <p:oleObj spid="_x0000_s48136" name="文档" r:id="rId3" imgW="7061145" imgH="6311750" progId="Word.Document.8">
                  <p:embed/>
                </p:oleObj>
              </mc:Choice>
              <mc:Fallback>
                <p:oleObj name="文档" r:id="rId3" imgW="7061145" imgH="631175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628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0197" name="Text Box 5"/>
          <p:cNvSpPr txBox="1">
            <a:spLocks noChangeArrowheads="1"/>
          </p:cNvSpPr>
          <p:nvPr/>
        </p:nvSpPr>
        <p:spPr bwMode="auto">
          <a:xfrm>
            <a:off x="5410200" y="4114800"/>
            <a:ext cx="32766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b="1">
                <a:latin typeface="Courier New" panose="02070309020205020404" pitchFamily="49" charset="0"/>
                <a:cs typeface="Times New Roman" panose="02020603050405020304" pitchFamily="18" charset="0"/>
              </a:rPr>
              <a:t>integers1[ 5 ]</a:t>
            </a: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实际调用函数 </a:t>
            </a:r>
            <a:r>
              <a:rPr lang="en-US" altLang="zh-CN" sz="1600" b="1">
                <a:latin typeface="Courier New" panose="02070309020205020404" pitchFamily="49" charset="0"/>
                <a:cs typeface="Times New Roman" panose="02020603050405020304" pitchFamily="18" charset="0"/>
              </a:rPr>
              <a:t>integers1.operator[]( 5 )</a:t>
            </a:r>
          </a:p>
        </p:txBody>
      </p:sp>
      <p:sp>
        <p:nvSpPr>
          <p:cNvPr id="520198" name="Line 6"/>
          <p:cNvSpPr>
            <a:spLocks noChangeShapeType="1"/>
          </p:cNvSpPr>
          <p:nvPr/>
        </p:nvSpPr>
        <p:spPr bwMode="auto">
          <a:xfrm flipH="1" flipV="1">
            <a:off x="3657600" y="3733800"/>
            <a:ext cx="1752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0201" name="Text Box 9"/>
          <p:cNvSpPr txBox="1">
            <a:spLocks noChangeArrowheads="1"/>
          </p:cNvSpPr>
          <p:nvPr/>
        </p:nvSpPr>
        <p:spPr bwMode="auto">
          <a:xfrm>
            <a:off x="5867400" y="3200400"/>
            <a:ext cx="30480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zh-CN" altLang="en-US" sz="1600" b="1">
                <a:latin typeface="Courier New" panose="02070309020205020404" pitchFamily="49" charset="0"/>
                <a:cs typeface="Times New Roman" panose="02020603050405020304" pitchFamily="18" charset="0"/>
              </a:rPr>
              <a:t>非</a:t>
            </a:r>
            <a:r>
              <a:rPr lang="en-US" altLang="zh-CN" sz="1600" b="1">
                <a:latin typeface="Courier New" panose="02070309020205020404" pitchFamily="49" charset="0"/>
                <a:cs typeface="Times New Roman" panose="02020603050405020304" pitchFamily="18" charset="0"/>
              </a:rPr>
              <a:t>const</a:t>
            </a:r>
            <a:r>
              <a:rPr lang="zh-CN" altLang="en-US" sz="1600" b="1">
                <a:latin typeface="Courier New" panose="02070309020205020404" pitchFamily="49" charset="0"/>
                <a:cs typeface="Times New Roman" panose="02020603050405020304" pitchFamily="18" charset="0"/>
              </a:rPr>
              <a:t>版本，可以作为左值被修改</a:t>
            </a:r>
          </a:p>
        </p:txBody>
      </p:sp>
      <p:sp>
        <p:nvSpPr>
          <p:cNvPr id="520202" name="Line 10"/>
          <p:cNvSpPr>
            <a:spLocks noChangeShapeType="1"/>
          </p:cNvSpPr>
          <p:nvPr/>
        </p:nvSpPr>
        <p:spPr bwMode="auto">
          <a:xfrm flipH="1">
            <a:off x="4114800" y="3429000"/>
            <a:ext cx="1752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197"/>
                                        </p:tgtEl>
                                        <p:attrNameLst>
                                          <p:attrName>style.visibility</p:attrName>
                                        </p:attrNameLst>
                                      </p:cBhvr>
                                      <p:to>
                                        <p:strVal val="visible"/>
                                      </p:to>
                                    </p:set>
                                  </p:childTnLst>
                                  <p:subTnLst>
                                    <p:set>
                                      <p:cBhvr override="childStyle">
                                        <p:cTn dur="1" fill="hold" display="0" masterRel="nextClick" afterEffect="1"/>
                                        <p:tgtEl>
                                          <p:spTgt spid="52019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0198"/>
                                        </p:tgtEl>
                                        <p:attrNameLst>
                                          <p:attrName>style.visibility</p:attrName>
                                        </p:attrNameLst>
                                      </p:cBhvr>
                                      <p:to>
                                        <p:strVal val="visible"/>
                                      </p:to>
                                    </p:set>
                                  </p:childTnLst>
                                  <p:subTnLst>
                                    <p:set>
                                      <p:cBhvr override="childStyle">
                                        <p:cTn dur="1" fill="hold" display="0" masterRel="nextClick" afterEffect="1"/>
                                        <p:tgtEl>
                                          <p:spTgt spid="52019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0201"/>
                                        </p:tgtEl>
                                        <p:attrNameLst>
                                          <p:attrName>style.visibility</p:attrName>
                                        </p:attrNameLst>
                                      </p:cBhvr>
                                      <p:to>
                                        <p:strVal val="visible"/>
                                      </p:to>
                                    </p:set>
                                  </p:childTnLst>
                                  <p:subTnLst>
                                    <p:set>
                                      <p:cBhvr override="childStyle">
                                        <p:cTn dur="1" fill="hold" display="0" masterRel="nextClick" afterEffect="1"/>
                                        <p:tgtEl>
                                          <p:spTgt spid="52020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20202"/>
                                        </p:tgtEl>
                                        <p:attrNameLst>
                                          <p:attrName>style.visibility</p:attrName>
                                        </p:attrNameLst>
                                      </p:cBhvr>
                                      <p:to>
                                        <p:strVal val="visible"/>
                                      </p:to>
                                    </p:set>
                                  </p:childTnLst>
                                  <p:subTnLst>
                                    <p:set>
                                      <p:cBhvr override="childStyle">
                                        <p:cTn dur="1" fill="hold" display="0" masterRel="nextClick" afterEffect="1"/>
                                        <p:tgtEl>
                                          <p:spTgt spid="5202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7" grpId="0" animBg="1"/>
      <p:bldP spid="520198" grpId="0" animBg="1"/>
      <p:bldP spid="520201" grpId="0" animBg="1"/>
      <p:bldP spid="52020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7531B85-3C76-4102-9077-A709B48F520C}" type="slidenum">
              <a:rPr lang="en-US" altLang="zh-CN" sz="1200" smtClean="0"/>
              <a:pPr>
                <a:spcAft>
                  <a:spcPct val="0"/>
                </a:spcAft>
                <a:buClrTx/>
                <a:buFontTx/>
                <a:buNone/>
              </a:pPr>
              <a:t>44</a:t>
            </a:fld>
            <a:endParaRPr lang="en-US" altLang="zh-CN" sz="1200" smtClean="0"/>
          </a:p>
        </p:txBody>
      </p:sp>
      <p:graphicFrame>
        <p:nvGraphicFramePr>
          <p:cNvPr id="49155" name="Object 2"/>
          <p:cNvGraphicFramePr>
            <a:graphicFrameLocks noChangeAspect="1"/>
          </p:cNvGraphicFramePr>
          <p:nvPr/>
        </p:nvGraphicFramePr>
        <p:xfrm>
          <a:off x="0" y="0"/>
          <a:ext cx="7058025" cy="5895975"/>
        </p:xfrm>
        <a:graphic>
          <a:graphicData uri="http://schemas.openxmlformats.org/presentationml/2006/ole">
            <mc:AlternateContent xmlns:mc="http://schemas.openxmlformats.org/markup-compatibility/2006">
              <mc:Choice xmlns:v="urn:schemas-microsoft-com:vml" Requires="v">
                <p:oleObj spid="_x0000_s49158" name="文档" r:id="rId3" imgW="7061145" imgH="5934617" progId="Word.Document.8">
                  <p:embed/>
                </p:oleObj>
              </mc:Choice>
              <mc:Fallback>
                <p:oleObj name="文档" r:id="rId3" imgW="7061145" imgH="593461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589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1227" name="Text Box 11"/>
          <p:cNvSpPr txBox="1">
            <a:spLocks noChangeArrowheads="1"/>
          </p:cNvSpPr>
          <p:nvPr/>
        </p:nvSpPr>
        <p:spPr bwMode="auto">
          <a:xfrm>
            <a:off x="5638800" y="838200"/>
            <a:ext cx="29718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b="1">
                <a:latin typeface="Courier New" panose="02070309020205020404" pitchFamily="49" charset="0"/>
                <a:cs typeface="Times New Roman" panose="02020603050405020304" pitchFamily="18" charset="0"/>
              </a:rPr>
              <a:t>Const</a:t>
            </a:r>
            <a:r>
              <a:rPr lang="zh-CN" altLang="en-US" sz="1600" b="1">
                <a:latin typeface="Courier New" panose="02070309020205020404" pitchFamily="49" charset="0"/>
                <a:cs typeface="Times New Roman" panose="02020603050405020304" pitchFamily="18" charset="0"/>
              </a:rPr>
              <a:t>版本，只能作为右值，不能被修改</a:t>
            </a:r>
          </a:p>
        </p:txBody>
      </p:sp>
      <p:sp>
        <p:nvSpPr>
          <p:cNvPr id="521228" name="Line 12"/>
          <p:cNvSpPr>
            <a:spLocks noChangeShapeType="1"/>
          </p:cNvSpPr>
          <p:nvPr/>
        </p:nvSpPr>
        <p:spPr bwMode="auto">
          <a:xfrm flipH="1" flipV="1">
            <a:off x="4038600" y="838200"/>
            <a:ext cx="1600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1227"/>
                                        </p:tgtEl>
                                        <p:attrNameLst>
                                          <p:attrName>style.visibility</p:attrName>
                                        </p:attrNameLst>
                                      </p:cBhvr>
                                      <p:to>
                                        <p:strVal val="visible"/>
                                      </p:to>
                                    </p:set>
                                  </p:childTnLst>
                                  <p:subTnLst>
                                    <p:set>
                                      <p:cBhvr override="childStyle">
                                        <p:cTn dur="1" fill="hold" display="0" masterRel="nextClick" afterEffect="1"/>
                                        <p:tgtEl>
                                          <p:spTgt spid="52122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1228"/>
                                        </p:tgtEl>
                                        <p:attrNameLst>
                                          <p:attrName>style.visibility</p:attrName>
                                        </p:attrNameLst>
                                      </p:cBhvr>
                                      <p:to>
                                        <p:strVal val="visible"/>
                                      </p:to>
                                    </p:set>
                                  </p:childTnLst>
                                  <p:subTnLst>
                                    <p:set>
                                      <p:cBhvr override="childStyle">
                                        <p:cTn dur="1" fill="hold" display="0" masterRel="nextClick" afterEffect="1"/>
                                        <p:tgtEl>
                                          <p:spTgt spid="52122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7" grpId="0" animBg="1"/>
      <p:bldP spid="52122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4B38DEE-6643-4EB3-82F3-104F16FA7F31}" type="slidenum">
              <a:rPr lang="en-US" altLang="zh-CN" sz="1200" smtClean="0"/>
              <a:pPr>
                <a:spcAft>
                  <a:spcPct val="0"/>
                </a:spcAft>
                <a:buClrTx/>
                <a:buFontTx/>
                <a:buNone/>
              </a:pPr>
              <a:t>45</a:t>
            </a:fld>
            <a:endParaRPr lang="en-US" altLang="zh-CN" sz="1200" smtClean="0"/>
          </a:p>
        </p:txBody>
      </p:sp>
      <p:graphicFrame>
        <p:nvGraphicFramePr>
          <p:cNvPr id="50179" name="Object 2"/>
          <p:cNvGraphicFramePr>
            <a:graphicFrameLocks noChangeAspect="1"/>
          </p:cNvGraphicFramePr>
          <p:nvPr/>
        </p:nvGraphicFramePr>
        <p:xfrm>
          <a:off x="0" y="0"/>
          <a:ext cx="7056438" cy="4862513"/>
        </p:xfrm>
        <a:graphic>
          <a:graphicData uri="http://schemas.openxmlformats.org/presentationml/2006/ole">
            <mc:AlternateContent xmlns:mc="http://schemas.openxmlformats.org/markup-compatibility/2006">
              <mc:Choice xmlns:v="urn:schemas-microsoft-com:vml" Requires="v">
                <p:oleObj spid="_x0000_s50180" name="文档" r:id="rId3" imgW="7085758" imgH="4881749" progId="Word.Document.8">
                  <p:embed/>
                </p:oleObj>
              </mc:Choice>
              <mc:Fallback>
                <p:oleObj name="文档" r:id="rId3" imgW="7085758" imgH="488174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6438" cy="486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AF7A3332-A3D0-4D69-919F-F9DDDB2E7CCA}" type="slidenum">
              <a:rPr lang="en-US" altLang="zh-CN" sz="1200" smtClean="0"/>
              <a:pPr>
                <a:spcAft>
                  <a:spcPct val="0"/>
                </a:spcAft>
                <a:buClrTx/>
                <a:buFontTx/>
                <a:buNone/>
              </a:pPr>
              <a:t>46</a:t>
            </a:fld>
            <a:endParaRPr lang="en-US" altLang="zh-CN" sz="1200" smtClean="0"/>
          </a:p>
        </p:txBody>
      </p:sp>
      <p:graphicFrame>
        <p:nvGraphicFramePr>
          <p:cNvPr id="51203" name="Object 2"/>
          <p:cNvGraphicFramePr>
            <a:graphicFrameLocks noChangeAspect="1"/>
          </p:cNvGraphicFramePr>
          <p:nvPr/>
        </p:nvGraphicFramePr>
        <p:xfrm>
          <a:off x="0" y="0"/>
          <a:ext cx="7056438" cy="6105525"/>
        </p:xfrm>
        <a:graphic>
          <a:graphicData uri="http://schemas.openxmlformats.org/presentationml/2006/ole">
            <mc:AlternateContent xmlns:mc="http://schemas.openxmlformats.org/markup-compatibility/2006">
              <mc:Choice xmlns:v="urn:schemas-microsoft-com:vml" Requires="v">
                <p:oleObj spid="_x0000_s51208" name="Document" r:id="rId3" imgW="7074123" imgH="6103445" progId="Word.Document.8">
                  <p:embed/>
                </p:oleObj>
              </mc:Choice>
              <mc:Fallback>
                <p:oleObj name="Document" r:id="rId3" imgW="7074123" imgH="610344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6438" cy="610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3269" name="Text Box 5"/>
          <p:cNvSpPr txBox="1">
            <a:spLocks noChangeArrowheads="1"/>
          </p:cNvSpPr>
          <p:nvPr/>
        </p:nvSpPr>
        <p:spPr bwMode="auto">
          <a:xfrm>
            <a:off x="4800600" y="3387725"/>
            <a:ext cx="34290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Retrieve number of elements in </a:t>
            </a:r>
            <a:r>
              <a:rPr lang="en-US" altLang="zh-CN" sz="1600" b="1">
                <a:latin typeface="Courier New" panose="02070309020205020404" pitchFamily="49" charset="0"/>
                <a:cs typeface="Times New Roman" panose="02020603050405020304" pitchFamily="18" charset="0"/>
              </a:rPr>
              <a:t>Array</a:t>
            </a:r>
          </a:p>
        </p:txBody>
      </p:sp>
      <p:sp>
        <p:nvSpPr>
          <p:cNvPr id="523270" name="Line 6"/>
          <p:cNvSpPr>
            <a:spLocks noChangeShapeType="1"/>
          </p:cNvSpPr>
          <p:nvPr/>
        </p:nvSpPr>
        <p:spPr bwMode="auto">
          <a:xfrm flipH="1" flipV="1">
            <a:off x="2819400" y="35814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3271" name="Text Box 7"/>
          <p:cNvSpPr txBox="1">
            <a:spLocks noChangeArrowheads="1"/>
          </p:cNvSpPr>
          <p:nvPr/>
        </p:nvSpPr>
        <p:spPr bwMode="auto">
          <a:xfrm>
            <a:off x="5105400" y="5597525"/>
            <a:ext cx="33528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Use overloaded </a:t>
            </a:r>
            <a:r>
              <a:rPr lang="en-US" altLang="zh-CN" sz="1600" b="1">
                <a:latin typeface="Courier New" panose="02070309020205020404" pitchFamily="49" charset="0"/>
                <a:cs typeface="Times New Roman" panose="02020603050405020304" pitchFamily="18" charset="0"/>
              </a:rPr>
              <a:t>&gt;&gt;</a:t>
            </a:r>
            <a:r>
              <a:rPr lang="en-US" altLang="zh-CN" sz="1600">
                <a:latin typeface="Times New Roman" panose="02020603050405020304" pitchFamily="18" charset="0"/>
                <a:cs typeface="Times New Roman" panose="02020603050405020304" pitchFamily="18" charset="0"/>
              </a:rPr>
              <a:t> operator to input</a:t>
            </a:r>
            <a:endParaRPr lang="en-US" altLang="zh-CN" sz="1600">
              <a:latin typeface="Lucida Console" panose="020B0609040504020204" pitchFamily="49" charset="0"/>
              <a:cs typeface="Times New Roman" panose="02020603050405020304" pitchFamily="18" charset="0"/>
            </a:endParaRPr>
          </a:p>
        </p:txBody>
      </p:sp>
      <p:sp>
        <p:nvSpPr>
          <p:cNvPr id="523272" name="Line 8"/>
          <p:cNvSpPr>
            <a:spLocks noChangeShapeType="1"/>
          </p:cNvSpPr>
          <p:nvPr/>
        </p:nvSpPr>
        <p:spPr bwMode="auto">
          <a:xfrm flipH="1" flipV="1">
            <a:off x="3124200" y="57912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3269"/>
                                        </p:tgtEl>
                                        <p:attrNameLst>
                                          <p:attrName>style.visibility</p:attrName>
                                        </p:attrNameLst>
                                      </p:cBhvr>
                                      <p:to>
                                        <p:strVal val="visible"/>
                                      </p:to>
                                    </p:set>
                                  </p:childTnLst>
                                  <p:subTnLst>
                                    <p:set>
                                      <p:cBhvr override="childStyle">
                                        <p:cTn dur="1" fill="hold" display="0" masterRel="nextClick" afterEffect="1"/>
                                        <p:tgtEl>
                                          <p:spTgt spid="52326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3270"/>
                                        </p:tgtEl>
                                        <p:attrNameLst>
                                          <p:attrName>style.visibility</p:attrName>
                                        </p:attrNameLst>
                                      </p:cBhvr>
                                      <p:to>
                                        <p:strVal val="visible"/>
                                      </p:to>
                                    </p:set>
                                  </p:childTnLst>
                                  <p:subTnLst>
                                    <p:set>
                                      <p:cBhvr override="childStyle">
                                        <p:cTn dur="1" fill="hold" display="0" masterRel="nextClick" afterEffect="1"/>
                                        <p:tgtEl>
                                          <p:spTgt spid="52327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3271"/>
                                        </p:tgtEl>
                                        <p:attrNameLst>
                                          <p:attrName>style.visibility</p:attrName>
                                        </p:attrNameLst>
                                      </p:cBhvr>
                                      <p:to>
                                        <p:strVal val="visible"/>
                                      </p:to>
                                    </p:set>
                                  </p:childTnLst>
                                  <p:subTnLst>
                                    <p:set>
                                      <p:cBhvr override="childStyle">
                                        <p:cTn dur="1" fill="hold" display="0" masterRel="nextClick" afterEffect="1"/>
                                        <p:tgtEl>
                                          <p:spTgt spid="52327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23272"/>
                                        </p:tgtEl>
                                        <p:attrNameLst>
                                          <p:attrName>style.visibility</p:attrName>
                                        </p:attrNameLst>
                                      </p:cBhvr>
                                      <p:to>
                                        <p:strVal val="visible"/>
                                      </p:to>
                                    </p:set>
                                  </p:childTnLst>
                                  <p:subTnLst>
                                    <p:set>
                                      <p:cBhvr override="childStyle">
                                        <p:cTn dur="1" fill="hold" display="0" masterRel="nextClick" afterEffect="1"/>
                                        <p:tgtEl>
                                          <p:spTgt spid="52327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9" grpId="0" animBg="1"/>
      <p:bldP spid="523270" grpId="0" animBg="1"/>
      <p:bldP spid="523271" grpId="0" animBg="1"/>
      <p:bldP spid="52327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8E6B33B-B41C-4D3D-9AB1-45D7CE4A8503}" type="slidenum">
              <a:rPr lang="en-US" altLang="zh-CN" sz="1200" smtClean="0"/>
              <a:pPr>
                <a:spcAft>
                  <a:spcPct val="0"/>
                </a:spcAft>
                <a:buClrTx/>
                <a:buFontTx/>
                <a:buNone/>
              </a:pPr>
              <a:t>47</a:t>
            </a:fld>
            <a:endParaRPr lang="en-US" altLang="zh-CN" sz="1200" smtClean="0"/>
          </a:p>
        </p:txBody>
      </p:sp>
      <p:graphicFrame>
        <p:nvGraphicFramePr>
          <p:cNvPr id="52227" name="Object 2"/>
          <p:cNvGraphicFramePr>
            <a:graphicFrameLocks noChangeAspect="1"/>
          </p:cNvGraphicFramePr>
          <p:nvPr/>
        </p:nvGraphicFramePr>
        <p:xfrm>
          <a:off x="0" y="0"/>
          <a:ext cx="7037388" cy="6308725"/>
        </p:xfrm>
        <a:graphic>
          <a:graphicData uri="http://schemas.openxmlformats.org/presentationml/2006/ole">
            <mc:AlternateContent xmlns:mc="http://schemas.openxmlformats.org/markup-compatibility/2006">
              <mc:Choice xmlns:v="urn:schemas-microsoft-com:vml" Requires="v">
                <p:oleObj spid="_x0000_s52237" name="Document" r:id="rId3" imgW="7074123" imgH="6327128" progId="Word.Document.8">
                  <p:embed/>
                </p:oleObj>
              </mc:Choice>
              <mc:Fallback>
                <p:oleObj name="Document" r:id="rId3" imgW="7074123" imgH="632712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30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4293" name="Text Box 5"/>
          <p:cNvSpPr txBox="1">
            <a:spLocks noChangeArrowheads="1"/>
          </p:cNvSpPr>
          <p:nvPr/>
        </p:nvSpPr>
        <p:spPr bwMode="auto">
          <a:xfrm>
            <a:off x="5105400" y="457200"/>
            <a:ext cx="34290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Use overloaded </a:t>
            </a:r>
            <a:r>
              <a:rPr lang="en-US" altLang="zh-CN" sz="1600" b="1">
                <a:latin typeface="Courier New" panose="02070309020205020404" pitchFamily="49" charset="0"/>
                <a:cs typeface="Times New Roman" panose="02020603050405020304" pitchFamily="18" charset="0"/>
              </a:rPr>
              <a:t>&lt;&lt;</a:t>
            </a:r>
            <a:r>
              <a:rPr lang="en-US" altLang="zh-CN" sz="1600">
                <a:latin typeface="Times New Roman" panose="02020603050405020304" pitchFamily="18" charset="0"/>
                <a:cs typeface="Times New Roman" panose="02020603050405020304" pitchFamily="18" charset="0"/>
              </a:rPr>
              <a:t> operator to output</a:t>
            </a:r>
            <a:endParaRPr lang="en-US" altLang="zh-CN" sz="1600">
              <a:latin typeface="Lucida Console" panose="020B0609040504020204" pitchFamily="49" charset="0"/>
              <a:cs typeface="Times New Roman" panose="02020603050405020304" pitchFamily="18" charset="0"/>
            </a:endParaRPr>
          </a:p>
        </p:txBody>
      </p:sp>
      <p:sp>
        <p:nvSpPr>
          <p:cNvPr id="524294" name="Line 6"/>
          <p:cNvSpPr>
            <a:spLocks noChangeShapeType="1"/>
          </p:cNvSpPr>
          <p:nvPr/>
        </p:nvSpPr>
        <p:spPr bwMode="auto">
          <a:xfrm flipH="1" flipV="1">
            <a:off x="3352800" y="533400"/>
            <a:ext cx="1752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4295" name="Line 7"/>
          <p:cNvSpPr>
            <a:spLocks noChangeShapeType="1"/>
          </p:cNvSpPr>
          <p:nvPr/>
        </p:nvSpPr>
        <p:spPr bwMode="auto">
          <a:xfrm flipH="1">
            <a:off x="3429000" y="609600"/>
            <a:ext cx="1676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4296" name="Text Box 8"/>
          <p:cNvSpPr txBox="1">
            <a:spLocks noChangeArrowheads="1"/>
          </p:cNvSpPr>
          <p:nvPr/>
        </p:nvSpPr>
        <p:spPr bwMode="auto">
          <a:xfrm>
            <a:off x="4724400" y="1524000"/>
            <a:ext cx="42672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Use overloaded </a:t>
            </a:r>
            <a:r>
              <a:rPr lang="en-US" altLang="zh-CN" sz="1600" b="1">
                <a:latin typeface="Courier New" panose="02070309020205020404" pitchFamily="49"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 operator to test for inequality</a:t>
            </a:r>
            <a:endParaRPr lang="en-US" altLang="zh-CN" sz="1600">
              <a:latin typeface="Lucida Console" panose="020B0609040504020204" pitchFamily="49" charset="0"/>
              <a:cs typeface="Times New Roman" panose="02020603050405020304" pitchFamily="18" charset="0"/>
            </a:endParaRPr>
          </a:p>
        </p:txBody>
      </p:sp>
      <p:sp>
        <p:nvSpPr>
          <p:cNvPr id="524297" name="Line 9"/>
          <p:cNvSpPr>
            <a:spLocks noChangeShapeType="1"/>
          </p:cNvSpPr>
          <p:nvPr/>
        </p:nvSpPr>
        <p:spPr bwMode="auto">
          <a:xfrm flipH="1">
            <a:off x="3048000" y="1676400"/>
            <a:ext cx="1676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4298" name="Text Box 10"/>
          <p:cNvSpPr txBox="1">
            <a:spLocks noChangeArrowheads="1"/>
          </p:cNvSpPr>
          <p:nvPr/>
        </p:nvSpPr>
        <p:spPr bwMode="auto">
          <a:xfrm>
            <a:off x="4953000" y="3276600"/>
            <a:ext cx="19812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Use copy constructor</a:t>
            </a:r>
            <a:endParaRPr lang="en-US" altLang="zh-CN" sz="1600">
              <a:latin typeface="Lucida Console" panose="020B0609040504020204" pitchFamily="49" charset="0"/>
              <a:cs typeface="Times New Roman" panose="02020603050405020304" pitchFamily="18" charset="0"/>
            </a:endParaRPr>
          </a:p>
        </p:txBody>
      </p:sp>
      <p:sp>
        <p:nvSpPr>
          <p:cNvPr id="524299" name="Line 11"/>
          <p:cNvSpPr>
            <a:spLocks noChangeShapeType="1"/>
          </p:cNvSpPr>
          <p:nvPr/>
        </p:nvSpPr>
        <p:spPr bwMode="auto">
          <a:xfrm flipH="1" flipV="1">
            <a:off x="2362200" y="3048000"/>
            <a:ext cx="2590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4300" name="Text Box 12"/>
          <p:cNvSpPr txBox="1">
            <a:spLocks noChangeArrowheads="1"/>
          </p:cNvSpPr>
          <p:nvPr/>
        </p:nvSpPr>
        <p:spPr bwMode="auto">
          <a:xfrm>
            <a:off x="4114800" y="5257800"/>
            <a:ext cx="32004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Use overloaded </a:t>
            </a:r>
            <a:r>
              <a:rPr lang="en-US" altLang="zh-CN" sz="1600" b="1">
                <a:latin typeface="Courier New" panose="02070309020205020404" pitchFamily="49"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 operator to assign</a:t>
            </a:r>
            <a:endParaRPr lang="en-US" altLang="zh-CN" sz="1600">
              <a:latin typeface="Lucida Console" panose="020B0609040504020204" pitchFamily="49" charset="0"/>
              <a:cs typeface="Times New Roman" panose="02020603050405020304" pitchFamily="18" charset="0"/>
            </a:endParaRPr>
          </a:p>
        </p:txBody>
      </p:sp>
      <p:sp>
        <p:nvSpPr>
          <p:cNvPr id="524301" name="Line 13"/>
          <p:cNvSpPr>
            <a:spLocks noChangeShapeType="1"/>
          </p:cNvSpPr>
          <p:nvPr/>
        </p:nvSpPr>
        <p:spPr bwMode="auto">
          <a:xfrm flipH="1" flipV="1">
            <a:off x="1524000" y="4800600"/>
            <a:ext cx="2590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3"/>
                                        </p:tgtEl>
                                        <p:attrNameLst>
                                          <p:attrName>style.visibility</p:attrName>
                                        </p:attrNameLst>
                                      </p:cBhvr>
                                      <p:to>
                                        <p:strVal val="visible"/>
                                      </p:to>
                                    </p:set>
                                  </p:childTnLst>
                                  <p:subTnLst>
                                    <p:set>
                                      <p:cBhvr override="childStyle">
                                        <p:cTn dur="1" fill="hold" display="0" masterRel="nextClick" afterEffect="1"/>
                                        <p:tgtEl>
                                          <p:spTgt spid="52429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4294"/>
                                        </p:tgtEl>
                                        <p:attrNameLst>
                                          <p:attrName>style.visibility</p:attrName>
                                        </p:attrNameLst>
                                      </p:cBhvr>
                                      <p:to>
                                        <p:strVal val="visible"/>
                                      </p:to>
                                    </p:set>
                                  </p:childTnLst>
                                  <p:subTnLst>
                                    <p:set>
                                      <p:cBhvr override="childStyle">
                                        <p:cTn dur="1" fill="hold" display="0" masterRel="nextClick" afterEffect="1"/>
                                        <p:tgtEl>
                                          <p:spTgt spid="524294"/>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24295"/>
                                        </p:tgtEl>
                                        <p:attrNameLst>
                                          <p:attrName>style.visibility</p:attrName>
                                        </p:attrNameLst>
                                      </p:cBhvr>
                                      <p:to>
                                        <p:strVal val="visible"/>
                                      </p:to>
                                    </p:set>
                                  </p:childTnLst>
                                  <p:subTnLst>
                                    <p:set>
                                      <p:cBhvr override="childStyle">
                                        <p:cTn dur="1" fill="hold" display="0" masterRel="nextClick" afterEffect="1"/>
                                        <p:tgtEl>
                                          <p:spTgt spid="52429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4296"/>
                                        </p:tgtEl>
                                        <p:attrNameLst>
                                          <p:attrName>style.visibility</p:attrName>
                                        </p:attrNameLst>
                                      </p:cBhvr>
                                      <p:to>
                                        <p:strVal val="visible"/>
                                      </p:to>
                                    </p:set>
                                  </p:childTnLst>
                                  <p:subTnLst>
                                    <p:set>
                                      <p:cBhvr override="childStyle">
                                        <p:cTn dur="1" fill="hold" display="0" masterRel="nextClick" afterEffect="1"/>
                                        <p:tgtEl>
                                          <p:spTgt spid="524296"/>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24297"/>
                                        </p:tgtEl>
                                        <p:attrNameLst>
                                          <p:attrName>style.visibility</p:attrName>
                                        </p:attrNameLst>
                                      </p:cBhvr>
                                      <p:to>
                                        <p:strVal val="visible"/>
                                      </p:to>
                                    </p:set>
                                  </p:childTnLst>
                                  <p:subTnLst>
                                    <p:set>
                                      <p:cBhvr override="childStyle">
                                        <p:cTn dur="1" fill="hold" display="0" masterRel="nextClick" afterEffect="1"/>
                                        <p:tgtEl>
                                          <p:spTgt spid="524297"/>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4298"/>
                                        </p:tgtEl>
                                        <p:attrNameLst>
                                          <p:attrName>style.visibility</p:attrName>
                                        </p:attrNameLst>
                                      </p:cBhvr>
                                      <p:to>
                                        <p:strVal val="visible"/>
                                      </p:to>
                                    </p:set>
                                  </p:childTnLst>
                                  <p:subTnLst>
                                    <p:set>
                                      <p:cBhvr override="childStyle">
                                        <p:cTn dur="1" fill="hold" display="0" masterRel="nextClick" afterEffect="1"/>
                                        <p:tgtEl>
                                          <p:spTgt spid="524298"/>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24299"/>
                                        </p:tgtEl>
                                        <p:attrNameLst>
                                          <p:attrName>style.visibility</p:attrName>
                                        </p:attrNameLst>
                                      </p:cBhvr>
                                      <p:to>
                                        <p:strVal val="visible"/>
                                      </p:to>
                                    </p:set>
                                  </p:childTnLst>
                                  <p:subTnLst>
                                    <p:set>
                                      <p:cBhvr override="childStyle">
                                        <p:cTn dur="1" fill="hold" display="0" masterRel="nextClick" afterEffect="1"/>
                                        <p:tgtEl>
                                          <p:spTgt spid="52429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4300"/>
                                        </p:tgtEl>
                                        <p:attrNameLst>
                                          <p:attrName>style.visibility</p:attrName>
                                        </p:attrNameLst>
                                      </p:cBhvr>
                                      <p:to>
                                        <p:strVal val="visible"/>
                                      </p:to>
                                    </p:set>
                                  </p:childTnLst>
                                  <p:subTnLst>
                                    <p:set>
                                      <p:cBhvr override="childStyle">
                                        <p:cTn dur="1" fill="hold" display="0" masterRel="nextClick" afterEffect="1"/>
                                        <p:tgtEl>
                                          <p:spTgt spid="524300"/>
                                        </p:tgtEl>
                                        <p:attrNameLst>
                                          <p:attrName>style.visibility</p:attrName>
                                        </p:attrNameLst>
                                      </p:cBhvr>
                                      <p:to>
                                        <p:strVal val="hidden"/>
                                      </p:to>
                                    </p:set>
                                  </p:subTnLst>
                                </p:cTn>
                              </p:par>
                              <p:par>
                                <p:cTn id="27" presetID="1" presetClass="entr" presetSubtype="0" fill="hold" grpId="0" nodeType="withEffect">
                                  <p:stCondLst>
                                    <p:cond delay="0"/>
                                  </p:stCondLst>
                                  <p:childTnLst>
                                    <p:set>
                                      <p:cBhvr>
                                        <p:cTn id="28" dur="1" fill="hold">
                                          <p:stCondLst>
                                            <p:cond delay="0"/>
                                          </p:stCondLst>
                                        </p:cTn>
                                        <p:tgtEl>
                                          <p:spTgt spid="524301"/>
                                        </p:tgtEl>
                                        <p:attrNameLst>
                                          <p:attrName>style.visibility</p:attrName>
                                        </p:attrNameLst>
                                      </p:cBhvr>
                                      <p:to>
                                        <p:strVal val="visible"/>
                                      </p:to>
                                    </p:set>
                                  </p:childTnLst>
                                  <p:subTnLst>
                                    <p:set>
                                      <p:cBhvr override="childStyle">
                                        <p:cTn dur="1" fill="hold" display="0" masterRel="nextClick" afterEffect="1"/>
                                        <p:tgtEl>
                                          <p:spTgt spid="52430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3" grpId="0" animBg="1"/>
      <p:bldP spid="524294" grpId="0" animBg="1"/>
      <p:bldP spid="524295" grpId="0" animBg="1"/>
      <p:bldP spid="524296" grpId="0" animBg="1"/>
      <p:bldP spid="524297" grpId="0" animBg="1"/>
      <p:bldP spid="524298" grpId="0" animBg="1"/>
      <p:bldP spid="524299" grpId="0" animBg="1"/>
      <p:bldP spid="524300" grpId="0" animBg="1"/>
      <p:bldP spid="52430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C429DAC9-05A5-4B97-B553-4C5A14A6A5B0}" type="slidenum">
              <a:rPr lang="en-US" altLang="zh-CN" sz="1200" smtClean="0"/>
              <a:pPr>
                <a:spcAft>
                  <a:spcPct val="0"/>
                </a:spcAft>
                <a:buClrTx/>
                <a:buFontTx/>
                <a:buNone/>
              </a:pPr>
              <a:t>48</a:t>
            </a:fld>
            <a:endParaRPr lang="en-US" altLang="zh-CN" sz="1200" smtClean="0"/>
          </a:p>
        </p:txBody>
      </p:sp>
      <p:graphicFrame>
        <p:nvGraphicFramePr>
          <p:cNvPr id="53251" name="Object 2"/>
          <p:cNvGraphicFramePr>
            <a:graphicFrameLocks noChangeAspect="1"/>
          </p:cNvGraphicFramePr>
          <p:nvPr/>
        </p:nvGraphicFramePr>
        <p:xfrm>
          <a:off x="0" y="0"/>
          <a:ext cx="7037388" cy="4051300"/>
        </p:xfrm>
        <a:graphic>
          <a:graphicData uri="http://schemas.openxmlformats.org/presentationml/2006/ole">
            <mc:AlternateContent xmlns:mc="http://schemas.openxmlformats.org/markup-compatibility/2006">
              <mc:Choice xmlns:v="urn:schemas-microsoft-com:vml" Requires="v">
                <p:oleObj spid="_x0000_s53258" name="Document" r:id="rId3" imgW="7074123" imgH="4064049" progId="Word.Document.8">
                  <p:embed/>
                </p:oleObj>
              </mc:Choice>
              <mc:Fallback>
                <p:oleObj name="Document" r:id="rId3" imgW="7074123" imgH="406404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405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5317" name="Text Box 5"/>
          <p:cNvSpPr txBox="1">
            <a:spLocks noChangeArrowheads="1"/>
          </p:cNvSpPr>
          <p:nvPr/>
        </p:nvSpPr>
        <p:spPr bwMode="auto">
          <a:xfrm>
            <a:off x="4724400" y="152400"/>
            <a:ext cx="41148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Use overloaded </a:t>
            </a:r>
            <a:r>
              <a:rPr lang="en-US" altLang="zh-CN" sz="1600" b="1">
                <a:latin typeface="Courier New" panose="02070309020205020404" pitchFamily="49"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 operator to test for equality</a:t>
            </a:r>
            <a:endParaRPr lang="en-US" altLang="zh-CN" sz="1600">
              <a:latin typeface="Lucida Console" panose="020B0609040504020204" pitchFamily="49" charset="0"/>
              <a:cs typeface="Times New Roman" panose="02020603050405020304" pitchFamily="18" charset="0"/>
            </a:endParaRPr>
          </a:p>
        </p:txBody>
      </p:sp>
      <p:sp>
        <p:nvSpPr>
          <p:cNvPr id="525318" name="Line 6"/>
          <p:cNvSpPr>
            <a:spLocks noChangeShapeType="1"/>
          </p:cNvSpPr>
          <p:nvPr/>
        </p:nvSpPr>
        <p:spPr bwMode="auto">
          <a:xfrm flipH="1">
            <a:off x="3048000" y="3048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5319" name="Text Box 7"/>
          <p:cNvSpPr txBox="1">
            <a:spLocks noChangeArrowheads="1"/>
          </p:cNvSpPr>
          <p:nvPr/>
        </p:nvSpPr>
        <p:spPr bwMode="auto">
          <a:xfrm>
            <a:off x="5334000" y="1905000"/>
            <a:ext cx="35052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Use overloaded </a:t>
            </a:r>
            <a:r>
              <a:rPr lang="en-US" altLang="zh-CN" sz="1600" b="1">
                <a:latin typeface="Courier New" panose="02070309020205020404" pitchFamily="49"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 operator to access individual integers, with range-checking</a:t>
            </a:r>
            <a:endParaRPr lang="en-US" altLang="zh-CN" sz="1600">
              <a:latin typeface="Lucida Console" panose="020B0609040504020204" pitchFamily="49" charset="0"/>
              <a:cs typeface="Times New Roman" panose="02020603050405020304" pitchFamily="18" charset="0"/>
            </a:endParaRPr>
          </a:p>
        </p:txBody>
      </p:sp>
      <p:sp>
        <p:nvSpPr>
          <p:cNvPr id="525320" name="Line 8"/>
          <p:cNvSpPr>
            <a:spLocks noChangeShapeType="1"/>
          </p:cNvSpPr>
          <p:nvPr/>
        </p:nvSpPr>
        <p:spPr bwMode="auto">
          <a:xfrm flipH="1" flipV="1">
            <a:off x="4267200" y="1371600"/>
            <a:ext cx="1066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5321" name="Line 9"/>
          <p:cNvSpPr>
            <a:spLocks noChangeShapeType="1"/>
          </p:cNvSpPr>
          <p:nvPr/>
        </p:nvSpPr>
        <p:spPr bwMode="auto">
          <a:xfrm flipH="1">
            <a:off x="2514600" y="2057400"/>
            <a:ext cx="2819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5322" name="Line 10"/>
          <p:cNvSpPr>
            <a:spLocks noChangeShapeType="1"/>
          </p:cNvSpPr>
          <p:nvPr/>
        </p:nvSpPr>
        <p:spPr bwMode="auto">
          <a:xfrm flipH="1">
            <a:off x="4495800" y="2057400"/>
            <a:ext cx="8382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7"/>
                                        </p:tgtEl>
                                        <p:attrNameLst>
                                          <p:attrName>style.visibility</p:attrName>
                                        </p:attrNameLst>
                                      </p:cBhvr>
                                      <p:to>
                                        <p:strVal val="visible"/>
                                      </p:to>
                                    </p:set>
                                  </p:childTnLst>
                                  <p:subTnLst>
                                    <p:set>
                                      <p:cBhvr override="childStyle">
                                        <p:cTn dur="1" fill="hold" display="0" masterRel="nextClick" afterEffect="1"/>
                                        <p:tgtEl>
                                          <p:spTgt spid="52531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5318"/>
                                        </p:tgtEl>
                                        <p:attrNameLst>
                                          <p:attrName>style.visibility</p:attrName>
                                        </p:attrNameLst>
                                      </p:cBhvr>
                                      <p:to>
                                        <p:strVal val="visible"/>
                                      </p:to>
                                    </p:set>
                                  </p:childTnLst>
                                  <p:subTnLst>
                                    <p:set>
                                      <p:cBhvr override="childStyle">
                                        <p:cTn dur="1" fill="hold" display="0" masterRel="nextClick" afterEffect="1"/>
                                        <p:tgtEl>
                                          <p:spTgt spid="52531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5319"/>
                                        </p:tgtEl>
                                        <p:attrNameLst>
                                          <p:attrName>style.visibility</p:attrName>
                                        </p:attrNameLst>
                                      </p:cBhvr>
                                      <p:to>
                                        <p:strVal val="visible"/>
                                      </p:to>
                                    </p:set>
                                  </p:childTnLst>
                                  <p:subTnLst>
                                    <p:set>
                                      <p:cBhvr override="childStyle">
                                        <p:cTn dur="1" fill="hold" display="0" masterRel="nextClick" afterEffect="1"/>
                                        <p:tgtEl>
                                          <p:spTgt spid="52531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25320"/>
                                        </p:tgtEl>
                                        <p:attrNameLst>
                                          <p:attrName>style.visibility</p:attrName>
                                        </p:attrNameLst>
                                      </p:cBhvr>
                                      <p:to>
                                        <p:strVal val="visible"/>
                                      </p:to>
                                    </p:set>
                                  </p:childTnLst>
                                  <p:subTnLst>
                                    <p:set>
                                      <p:cBhvr override="childStyle">
                                        <p:cTn dur="1" fill="hold" display="0" masterRel="nextClick" afterEffect="1"/>
                                        <p:tgtEl>
                                          <p:spTgt spid="525320"/>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25321"/>
                                        </p:tgtEl>
                                        <p:attrNameLst>
                                          <p:attrName>style.visibility</p:attrName>
                                        </p:attrNameLst>
                                      </p:cBhvr>
                                      <p:to>
                                        <p:strVal val="visible"/>
                                      </p:to>
                                    </p:set>
                                  </p:childTnLst>
                                  <p:subTnLst>
                                    <p:set>
                                      <p:cBhvr override="childStyle">
                                        <p:cTn dur="1" fill="hold" display="0" masterRel="nextClick" afterEffect="1"/>
                                        <p:tgtEl>
                                          <p:spTgt spid="525321"/>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525322"/>
                                        </p:tgtEl>
                                        <p:attrNameLst>
                                          <p:attrName>style.visibility</p:attrName>
                                        </p:attrNameLst>
                                      </p:cBhvr>
                                      <p:to>
                                        <p:strVal val="visible"/>
                                      </p:to>
                                    </p:set>
                                  </p:childTnLst>
                                  <p:subTnLst>
                                    <p:set>
                                      <p:cBhvr override="childStyle">
                                        <p:cTn dur="1" fill="hold" display="0" masterRel="nextClick" afterEffect="1"/>
                                        <p:tgtEl>
                                          <p:spTgt spid="52532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7" grpId="0" animBg="1"/>
      <p:bldP spid="525318" grpId="0" animBg="1"/>
      <p:bldP spid="525319" grpId="0" animBg="1"/>
      <p:bldP spid="525320" grpId="0" animBg="1"/>
      <p:bldP spid="525321" grpId="0" animBg="1"/>
      <p:bldP spid="52532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17F331AD-DD08-420D-B737-511D82849F19}" type="slidenum">
              <a:rPr lang="en-US" altLang="zh-CN" sz="1200" smtClean="0"/>
              <a:pPr>
                <a:spcAft>
                  <a:spcPct val="0"/>
                </a:spcAft>
                <a:buClrTx/>
                <a:buFontTx/>
                <a:buNone/>
              </a:pPr>
              <a:t>49</a:t>
            </a:fld>
            <a:endParaRPr lang="en-US" altLang="zh-CN" sz="1200" smtClean="0"/>
          </a:p>
        </p:txBody>
      </p:sp>
      <p:graphicFrame>
        <p:nvGraphicFramePr>
          <p:cNvPr id="54275" name="Object 4"/>
          <p:cNvGraphicFramePr>
            <a:graphicFrameLocks noChangeAspect="1"/>
          </p:cNvGraphicFramePr>
          <p:nvPr/>
        </p:nvGraphicFramePr>
        <p:xfrm>
          <a:off x="0" y="0"/>
          <a:ext cx="7048500" cy="5008563"/>
        </p:xfrm>
        <a:graphic>
          <a:graphicData uri="http://schemas.openxmlformats.org/presentationml/2006/ole">
            <mc:AlternateContent xmlns:mc="http://schemas.openxmlformats.org/markup-compatibility/2006">
              <mc:Choice xmlns:v="urn:schemas-microsoft-com:vml" Requires="v">
                <p:oleObj spid="_x0000_s54276" name="Document" r:id="rId3" imgW="7046703" imgH="5007393" progId="Word.Document.8">
                  <p:embed/>
                </p:oleObj>
              </mc:Choice>
              <mc:Fallback>
                <p:oleObj name="Document" r:id="rId3" imgW="7046703" imgH="500739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48500" cy="5008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CB78A7B-033A-4915-9C41-ED963D981CA0}" type="slidenum">
              <a:rPr lang="en-US" altLang="zh-CN" sz="1200" smtClean="0"/>
              <a:pPr>
                <a:spcAft>
                  <a:spcPct val="0"/>
                </a:spcAft>
                <a:buClrTx/>
                <a:buFontTx/>
                <a:buNone/>
              </a:pPr>
              <a:t>5</a:t>
            </a:fld>
            <a:endParaRPr lang="en-US" altLang="zh-CN" sz="1200" smtClean="0"/>
          </a:p>
        </p:txBody>
      </p:sp>
      <p:sp>
        <p:nvSpPr>
          <p:cNvPr id="8195" name="Rectangle 3"/>
          <p:cNvSpPr>
            <a:spLocks noChangeArrowheads="1"/>
          </p:cNvSpPr>
          <p:nvPr/>
        </p:nvSpPr>
        <p:spPr bwMode="auto">
          <a:xfrm>
            <a:off x="457200" y="1447800"/>
            <a:ext cx="807720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Clr>
                <a:schemeClr val="tx1"/>
              </a:buClr>
            </a:pPr>
            <a:r>
              <a:rPr lang="zh-CN" altLang="en-US" sz="2800">
                <a:solidFill>
                  <a:schemeClr val="hlink"/>
                </a:solidFill>
              </a:rPr>
              <a:t>例：一个定义复数的类：</a:t>
            </a:r>
          </a:p>
          <a:p>
            <a:pPr eaLnBrk="1" hangingPunct="1">
              <a:buClr>
                <a:schemeClr val="tx1"/>
              </a:buClr>
              <a:buFont typeface="Wingdings" panose="05000000000000000000" pitchFamily="2" charset="2"/>
              <a:buNone/>
            </a:pPr>
            <a:endParaRPr lang="zh-CN" altLang="en-US" sz="1800"/>
          </a:p>
          <a:p>
            <a:pPr eaLnBrk="1" hangingPunct="1">
              <a:buClr>
                <a:schemeClr val="tx1"/>
              </a:buClr>
              <a:buFont typeface="Wingdings" panose="05000000000000000000" pitchFamily="2" charset="2"/>
              <a:buNone/>
            </a:pPr>
            <a:r>
              <a:rPr lang="en-US" altLang="zh-CN" sz="1800"/>
              <a:t>class complex  						</a:t>
            </a:r>
          </a:p>
          <a:p>
            <a:pPr eaLnBrk="1" hangingPunct="1">
              <a:buClr>
                <a:schemeClr val="tx1"/>
              </a:buClr>
              <a:buFont typeface="Wingdings" panose="05000000000000000000" pitchFamily="2" charset="2"/>
              <a:buNone/>
            </a:pPr>
            <a:r>
              <a:rPr lang="en-US" altLang="zh-CN" sz="1800"/>
              <a:t>{	public: </a:t>
            </a:r>
          </a:p>
          <a:p>
            <a:pPr eaLnBrk="1" hangingPunct="1">
              <a:buClr>
                <a:schemeClr val="tx1"/>
              </a:buClr>
              <a:buFont typeface="Wingdings" panose="05000000000000000000" pitchFamily="2" charset="2"/>
              <a:buNone/>
            </a:pPr>
            <a:r>
              <a:rPr lang="en-US" altLang="zh-CN" sz="1800"/>
              <a:t>   	complex(double r=0.0</a:t>
            </a:r>
            <a:r>
              <a:rPr lang="zh-CN" altLang="en-US" sz="1800"/>
              <a:t>，</a:t>
            </a:r>
            <a:r>
              <a:rPr lang="en-US" altLang="zh-CN" sz="1800"/>
              <a:t>double i=0.0)       //</a:t>
            </a:r>
            <a:r>
              <a:rPr lang="zh-CN" altLang="en-US" sz="1800"/>
              <a:t>构造函数 </a:t>
            </a:r>
          </a:p>
          <a:p>
            <a:pPr eaLnBrk="1" hangingPunct="1">
              <a:buClr>
                <a:schemeClr val="tx1"/>
              </a:buClr>
              <a:buFont typeface="Wingdings" panose="05000000000000000000" pitchFamily="2" charset="2"/>
              <a:buNone/>
            </a:pPr>
            <a:r>
              <a:rPr lang="zh-CN" altLang="en-US" sz="1800"/>
              <a:t>         	 </a:t>
            </a:r>
            <a:r>
              <a:rPr lang="en-US" altLang="zh-CN" sz="1800"/>
              <a:t>{real = r,  imag = i;} 		//</a:t>
            </a:r>
            <a:r>
              <a:rPr lang="zh-CN" altLang="en-US" sz="1800"/>
              <a:t>定义复数的实部与虚部</a:t>
            </a:r>
          </a:p>
          <a:p>
            <a:pPr eaLnBrk="1" hangingPunct="1">
              <a:buClr>
                <a:schemeClr val="tx1"/>
              </a:buClr>
              <a:buFont typeface="Wingdings" panose="05000000000000000000" pitchFamily="2" charset="2"/>
              <a:buNone/>
            </a:pPr>
            <a:r>
              <a:rPr lang="zh-CN" altLang="en-US" sz="1800"/>
              <a:t>   		</a:t>
            </a:r>
            <a:r>
              <a:rPr lang="en-US" altLang="zh-CN" sz="1800"/>
              <a:t>void display( )</a:t>
            </a:r>
            <a:r>
              <a:rPr lang="zh-CN" altLang="en-US" sz="1800"/>
              <a:t>；			</a:t>
            </a:r>
            <a:r>
              <a:rPr lang="en-US" altLang="zh-CN" sz="1800"/>
              <a:t>//</a:t>
            </a:r>
            <a:r>
              <a:rPr lang="zh-CN" altLang="en-US" sz="1800"/>
              <a:t>显示复数的值 </a:t>
            </a:r>
          </a:p>
          <a:p>
            <a:pPr eaLnBrk="1" hangingPunct="1">
              <a:buClr>
                <a:schemeClr val="tx1"/>
              </a:buClr>
              <a:buFont typeface="Wingdings" panose="05000000000000000000" pitchFamily="2" charset="2"/>
              <a:buNone/>
            </a:pPr>
            <a:r>
              <a:rPr lang="zh-CN" altLang="en-US" sz="1800"/>
              <a:t> 	</a:t>
            </a:r>
            <a:r>
              <a:rPr lang="en-US" altLang="zh-CN" sz="1800"/>
              <a:t>private: </a:t>
            </a:r>
          </a:p>
          <a:p>
            <a:pPr eaLnBrk="1" hangingPunct="1">
              <a:buClr>
                <a:schemeClr val="tx1"/>
              </a:buClr>
              <a:buFont typeface="Wingdings" panose="05000000000000000000" pitchFamily="2" charset="2"/>
              <a:buNone/>
            </a:pPr>
            <a:r>
              <a:rPr lang="en-US" altLang="zh-CN" sz="1800"/>
              <a:t>     		double real</a:t>
            </a:r>
            <a:r>
              <a:rPr lang="zh-CN" altLang="en-US" sz="1800"/>
              <a:t>； 			</a:t>
            </a:r>
            <a:r>
              <a:rPr lang="en-US" altLang="zh-CN" sz="1800"/>
              <a:t>//</a:t>
            </a:r>
            <a:r>
              <a:rPr lang="zh-CN" altLang="en-US" sz="1800"/>
              <a:t>定义实部</a:t>
            </a:r>
          </a:p>
          <a:p>
            <a:pPr eaLnBrk="1" hangingPunct="1">
              <a:buClr>
                <a:schemeClr val="tx1"/>
              </a:buClr>
              <a:buFont typeface="Wingdings" panose="05000000000000000000" pitchFamily="2" charset="2"/>
              <a:buNone/>
            </a:pPr>
            <a:r>
              <a:rPr lang="zh-CN" altLang="en-US" sz="1800"/>
              <a:t>     		</a:t>
            </a:r>
            <a:r>
              <a:rPr lang="en-US" altLang="zh-CN" sz="1800"/>
              <a:t>double imag</a:t>
            </a:r>
            <a:r>
              <a:rPr lang="zh-CN" altLang="en-US" sz="1800"/>
              <a:t>； 			</a:t>
            </a:r>
            <a:r>
              <a:rPr lang="en-US" altLang="zh-CN" sz="1800"/>
              <a:t>//</a:t>
            </a:r>
            <a:r>
              <a:rPr lang="zh-CN" altLang="en-US" sz="1800"/>
              <a:t>定义虚部</a:t>
            </a:r>
          </a:p>
          <a:p>
            <a:pPr eaLnBrk="1" hangingPunct="1">
              <a:buClr>
                <a:schemeClr val="tx1"/>
              </a:buClr>
              <a:buFont typeface="Wingdings" panose="05000000000000000000" pitchFamily="2" charset="2"/>
              <a:buNone/>
            </a:pPr>
            <a:r>
              <a:rPr lang="en-US" altLang="zh-CN" sz="1800"/>
              <a:t>};</a:t>
            </a:r>
          </a:p>
        </p:txBody>
      </p:sp>
    </p:spTree>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EC271C9-644C-4AF8-B198-9D6ED8D4DD61}" type="slidenum">
              <a:rPr lang="en-US" altLang="zh-CN" sz="1200" smtClean="0"/>
              <a:pPr>
                <a:spcAft>
                  <a:spcPct val="0"/>
                </a:spcAft>
                <a:buClrTx/>
                <a:buFontTx/>
                <a:buNone/>
              </a:pPr>
              <a:t>50</a:t>
            </a:fld>
            <a:endParaRPr lang="en-US" altLang="zh-CN" sz="1200" smtClean="0"/>
          </a:p>
        </p:txBody>
      </p:sp>
      <p:graphicFrame>
        <p:nvGraphicFramePr>
          <p:cNvPr id="55299" name="Object 4"/>
          <p:cNvGraphicFramePr>
            <a:graphicFrameLocks noChangeAspect="1"/>
          </p:cNvGraphicFramePr>
          <p:nvPr/>
        </p:nvGraphicFramePr>
        <p:xfrm>
          <a:off x="0" y="0"/>
          <a:ext cx="7048500" cy="5748338"/>
        </p:xfrm>
        <a:graphic>
          <a:graphicData uri="http://schemas.openxmlformats.org/presentationml/2006/ole">
            <mc:AlternateContent xmlns:mc="http://schemas.openxmlformats.org/markup-compatibility/2006">
              <mc:Choice xmlns:v="urn:schemas-microsoft-com:vml" Requires="v">
                <p:oleObj spid="_x0000_s55300" name="Document" r:id="rId3" imgW="7046703" imgH="5754125" progId="Word.Document.8">
                  <p:embed/>
                </p:oleObj>
              </mc:Choice>
              <mc:Fallback>
                <p:oleObj name="Document" r:id="rId3" imgW="7046703" imgH="575412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48500" cy="574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187C2DF7-54E4-4C83-8072-20849A9ED8B2}" type="slidenum">
              <a:rPr lang="en-US" altLang="zh-CN" sz="1200" smtClean="0"/>
              <a:pPr>
                <a:spcAft>
                  <a:spcPct val="0"/>
                </a:spcAft>
                <a:buClrTx/>
                <a:buFontTx/>
                <a:buNone/>
              </a:pPr>
              <a:t>51</a:t>
            </a:fld>
            <a:endParaRPr lang="en-US" altLang="zh-CN" sz="1200" smtClean="0"/>
          </a:p>
        </p:txBody>
      </p:sp>
      <p:sp>
        <p:nvSpPr>
          <p:cNvPr id="56323" name="Rectangle 2"/>
          <p:cNvSpPr>
            <a:spLocks noRot="1" noChangeArrowheads="1"/>
          </p:cNvSpPr>
          <p:nvPr/>
        </p:nvSpPr>
        <p:spPr bwMode="auto">
          <a:xfrm>
            <a:off x="1116013" y="1612900"/>
            <a:ext cx="7875587" cy="12065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拷贝构造函数应使用按</a:t>
            </a:r>
            <a:r>
              <a:rPr lang="zh-CN" altLang="en-US" sz="2800" b="1">
                <a:solidFill>
                  <a:srgbClr val="FF3300"/>
                </a:solidFill>
                <a:latin typeface="Arial Narrow" panose="020B0606020202030204" pitchFamily="34" charset="0"/>
                <a:ea typeface="楷体_GB2312" pitchFamily="49" charset="-122"/>
              </a:rPr>
              <a:t>引用</a:t>
            </a:r>
            <a:r>
              <a:rPr lang="zh-CN" altLang="en-US" sz="2800" b="1">
                <a:solidFill>
                  <a:srgbClr val="051AB3"/>
                </a:solidFill>
                <a:latin typeface="Arial Narrow" panose="020B0606020202030204" pitchFamily="34" charset="0"/>
                <a:ea typeface="黑体" panose="02010609060101010101" pitchFamily="49" charset="-122"/>
              </a:rPr>
              <a:t>传递接受参数，而</a:t>
            </a:r>
            <a:r>
              <a:rPr lang="zh-CN" altLang="en-US" sz="2800" b="1">
                <a:solidFill>
                  <a:srgbClr val="FF3300"/>
                </a:solidFill>
                <a:latin typeface="Arial Narrow" panose="020B0606020202030204" pitchFamily="34" charset="0"/>
                <a:ea typeface="楷体_GB2312" pitchFamily="49" charset="-122"/>
              </a:rPr>
              <a:t>不是按值</a:t>
            </a:r>
            <a:r>
              <a:rPr lang="zh-CN" altLang="en-US" sz="2800" b="1">
                <a:solidFill>
                  <a:srgbClr val="051AB3"/>
                </a:solidFill>
                <a:latin typeface="Arial Narrow" panose="020B0606020202030204" pitchFamily="34" charset="0"/>
                <a:ea typeface="黑体" panose="02010609060101010101" pitchFamily="49" charset="-122"/>
              </a:rPr>
              <a:t>传递。</a:t>
            </a:r>
          </a:p>
        </p:txBody>
      </p:sp>
      <p:sp>
        <p:nvSpPr>
          <p:cNvPr id="56324" name="Rectangle 3"/>
          <p:cNvSpPr>
            <a:spLocks noRot="1" noChangeArrowheads="1"/>
          </p:cNvSpPr>
          <p:nvPr/>
        </p:nvSpPr>
        <p:spPr bwMode="auto">
          <a:xfrm>
            <a:off x="1060450" y="3001963"/>
            <a:ext cx="7904163" cy="324643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如果拷贝构造函数只把源对象的指针复制给目标对象的指针，这两个对象将指向同一块动态分配的内存块，执行析构函数时将释放该内存块，结果导致另一个对象的指针悬空（这种指针被称为“危险指针”），如果这时去使用该指针，会引起运行时错误（例如程序过早地终止等）。</a:t>
            </a:r>
          </a:p>
        </p:txBody>
      </p:sp>
      <p:pic>
        <p:nvPicPr>
          <p:cNvPr id="563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3" y="1725613"/>
            <a:ext cx="84455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124200"/>
            <a:ext cx="84455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7" name="Rectangle 6"/>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Case Study: Array Class</a:t>
            </a:r>
          </a:p>
        </p:txBody>
      </p:sp>
    </p:spTree>
  </p:cSld>
  <p:clrMapOvr>
    <a:masterClrMapping/>
  </p:clrMapOvr>
  <p:transition spd="slow">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9668599-0639-46FB-8969-402257672E0C}" type="slidenum">
              <a:rPr lang="en-US" altLang="zh-CN" sz="1200" smtClean="0"/>
              <a:pPr>
                <a:spcAft>
                  <a:spcPct val="0"/>
                </a:spcAft>
                <a:buClrTx/>
                <a:buFontTx/>
                <a:buNone/>
              </a:pPr>
              <a:t>52</a:t>
            </a:fld>
            <a:endParaRPr lang="en-US" altLang="zh-CN" sz="1200" smtClean="0"/>
          </a:p>
        </p:txBody>
      </p:sp>
      <p:sp>
        <p:nvSpPr>
          <p:cNvPr id="5734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Case Study: Array Class</a:t>
            </a:r>
          </a:p>
        </p:txBody>
      </p:sp>
      <p:sp>
        <p:nvSpPr>
          <p:cNvPr id="57348" name="Rectangle 3"/>
          <p:cNvSpPr>
            <a:spLocks noRot="1" noChangeArrowheads="1"/>
          </p:cNvSpPr>
          <p:nvPr/>
        </p:nvSpPr>
        <p:spPr bwMode="auto">
          <a:xfrm>
            <a:off x="1042988" y="1447800"/>
            <a:ext cx="7948612" cy="13366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通常要把构造函数、析构函数、重载的赋值运算符以及拷贝构造函数一起提供给使用</a:t>
            </a:r>
            <a:r>
              <a:rPr lang="zh-CN" altLang="en-US" sz="2800" b="1">
                <a:solidFill>
                  <a:srgbClr val="FF3300"/>
                </a:solidFill>
                <a:latin typeface="Arial Narrow" panose="020B0606020202030204" pitchFamily="34" charset="0"/>
                <a:ea typeface="楷体_GB2312" pitchFamily="49" charset="-122"/>
              </a:rPr>
              <a:t>动态内存分配</a:t>
            </a:r>
            <a:r>
              <a:rPr lang="zh-CN" altLang="en-US" sz="2800" b="1">
                <a:solidFill>
                  <a:srgbClr val="051AB3"/>
                </a:solidFill>
                <a:latin typeface="Arial Narrow" panose="020B0606020202030204" pitchFamily="34" charset="0"/>
                <a:ea typeface="黑体" panose="02010609060101010101" pitchFamily="49" charset="-122"/>
              </a:rPr>
              <a:t>的类。</a:t>
            </a:r>
          </a:p>
        </p:txBody>
      </p:sp>
      <p:sp>
        <p:nvSpPr>
          <p:cNvPr id="57349" name="Rectangle 4"/>
          <p:cNvSpPr>
            <a:spLocks noRot="1" noChangeArrowheads="1"/>
          </p:cNvSpPr>
          <p:nvPr/>
        </p:nvSpPr>
        <p:spPr bwMode="auto">
          <a:xfrm>
            <a:off x="989013" y="2898775"/>
            <a:ext cx="7975600" cy="14382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2C8C3C"/>
                </a:solidFill>
                <a:latin typeface="Arial Narrow" panose="020B0606020202030204" pitchFamily="34" charset="0"/>
                <a:ea typeface="楷体_GB2312" pitchFamily="49" charset="-122"/>
              </a:rPr>
              <a:t>当类的对象包含指向动态分配的内存的指针时，如果不为其提供重载的赋值运算符和复制的构造函数会造成逻辑错误。</a:t>
            </a:r>
          </a:p>
        </p:txBody>
      </p:sp>
      <p:pic>
        <p:nvPicPr>
          <p:cNvPr id="573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527175"/>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933700"/>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2" name="Rectangle 7"/>
          <p:cNvSpPr>
            <a:spLocks noRot="1" noChangeArrowheads="1"/>
          </p:cNvSpPr>
          <p:nvPr/>
        </p:nvSpPr>
        <p:spPr bwMode="auto">
          <a:xfrm>
            <a:off x="989013" y="4648200"/>
            <a:ext cx="7926387" cy="16002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防止一个类对象赋值给另一个类对象是可以实现的，具体做法是将赋值操作声明为该对象的</a:t>
            </a:r>
            <a:r>
              <a:rPr lang="en-US" altLang="zh-CN" sz="2800" b="1">
                <a:solidFill>
                  <a:srgbClr val="051AB3"/>
                </a:solidFill>
                <a:latin typeface="Arial Narrow" panose="020B0606020202030204" pitchFamily="34" charset="0"/>
                <a:ea typeface="黑体" panose="02010609060101010101" pitchFamily="49" charset="-122"/>
              </a:rPr>
              <a:t>private</a:t>
            </a:r>
            <a:r>
              <a:rPr lang="zh-CN" altLang="en-US" sz="2800" b="1">
                <a:solidFill>
                  <a:srgbClr val="051AB3"/>
                </a:solidFill>
                <a:latin typeface="Arial Narrow" panose="020B0606020202030204" pitchFamily="34" charset="0"/>
                <a:ea typeface="黑体" panose="02010609060101010101" pitchFamily="49" charset="-122"/>
              </a:rPr>
              <a:t>成员。</a:t>
            </a:r>
          </a:p>
        </p:txBody>
      </p:sp>
      <p:pic>
        <p:nvPicPr>
          <p:cNvPr id="5735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724400"/>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C68EDAB9-C02C-48A5-94B6-2A704A961350}" type="slidenum">
              <a:rPr lang="en-US" altLang="zh-CN" sz="1200" smtClean="0"/>
              <a:pPr>
                <a:spcAft>
                  <a:spcPct val="0"/>
                </a:spcAft>
                <a:buClrTx/>
                <a:buFontTx/>
                <a:buNone/>
              </a:pPr>
              <a:t>53</a:t>
            </a:fld>
            <a:endParaRPr lang="en-US" altLang="zh-CN" sz="1200" smtClean="0"/>
          </a:p>
        </p:txBody>
      </p:sp>
      <p:sp>
        <p:nvSpPr>
          <p:cNvPr id="5837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9 Converting between Types</a:t>
            </a:r>
          </a:p>
        </p:txBody>
      </p:sp>
      <p:sp>
        <p:nvSpPr>
          <p:cNvPr id="58372" name="Rectangle 3"/>
          <p:cNvSpPr>
            <a:spLocks noGrp="1" noChangeArrowheads="1"/>
          </p:cNvSpPr>
          <p:nvPr>
            <p:ph type="body" idx="1"/>
          </p:nvPr>
        </p:nvSpPr>
        <p:spPr>
          <a:xfrm>
            <a:off x="152400" y="1493838"/>
            <a:ext cx="8839200" cy="2316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类型转换</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例如：将 </a:t>
            </a:r>
            <a:r>
              <a:rPr lang="en-US" altLang="zh-CN" sz="3100" b="1" smtClean="0">
                <a:latin typeface="Arial Narrow" panose="020B0606020202030204" pitchFamily="34" charset="0"/>
                <a:ea typeface="黑体" panose="02010609060101010101" pitchFamily="49" charset="-122"/>
              </a:rPr>
              <a:t>int </a:t>
            </a:r>
            <a:r>
              <a:rPr lang="zh-CN" altLang="en-US" sz="3100" b="1" smtClean="0">
                <a:latin typeface="Arial Narrow" panose="020B0606020202030204" pitchFamily="34" charset="0"/>
                <a:ea typeface="黑体" panose="02010609060101010101" pitchFamily="49" charset="-122"/>
              </a:rPr>
              <a:t>转换为 </a:t>
            </a:r>
            <a:r>
              <a:rPr lang="en-US" altLang="zh-CN" sz="3100" b="1" smtClean="0">
                <a:latin typeface="Arial Narrow" panose="020B0606020202030204" pitchFamily="34" charset="0"/>
                <a:ea typeface="黑体" panose="02010609060101010101" pitchFamily="49" charset="-122"/>
              </a:rPr>
              <a:t>floats</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用户自定义类型之间的转换</a:t>
            </a:r>
          </a:p>
        </p:txBody>
      </p:sp>
    </p:spTree>
  </p:cSld>
  <p:clrMapOvr>
    <a:masterClrMapping/>
  </p:clrMapOvr>
  <p:transition spd="slow">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77950623-3D04-49C8-9860-2DB39D0BC448}" type="slidenum">
              <a:rPr lang="en-US" altLang="zh-CN" sz="1200" smtClean="0"/>
              <a:pPr>
                <a:spcAft>
                  <a:spcPct val="0"/>
                </a:spcAft>
                <a:buClrTx/>
                <a:buFontTx/>
                <a:buNone/>
              </a:pPr>
              <a:t>54</a:t>
            </a:fld>
            <a:endParaRPr lang="en-US" altLang="zh-CN" sz="1200" smtClean="0"/>
          </a:p>
        </p:txBody>
      </p:sp>
      <p:sp>
        <p:nvSpPr>
          <p:cNvPr id="59395" name="Rectangle 3"/>
          <p:cNvSpPr>
            <a:spLocks noGrp="1" noChangeArrowheads="1"/>
          </p:cNvSpPr>
          <p:nvPr>
            <p:ph type="body" idx="1"/>
          </p:nvPr>
        </p:nvSpPr>
        <p:spPr>
          <a:xfrm>
            <a:off x="457200" y="838200"/>
            <a:ext cx="8305800" cy="53340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zh-CN" altLang="en-US" smtClean="0">
                <a:ea typeface="宋体" panose="02010600030101010101" pitchFamily="2" charset="-122"/>
              </a:rPr>
              <a:t>对于基本数据类型</a:t>
            </a:r>
          </a:p>
          <a:p>
            <a:pPr lvl="1" eaLnBrk="1" hangingPunct="1"/>
            <a:r>
              <a:rPr lang="zh-CN" altLang="en-US" smtClean="0">
                <a:ea typeface="楷体_GB2312" pitchFamily="49" charset="-122"/>
              </a:rPr>
              <a:t>编译器知道如何转换类型</a:t>
            </a:r>
          </a:p>
          <a:p>
            <a:pPr lvl="1" eaLnBrk="1" hangingPunct="1"/>
            <a:r>
              <a:rPr lang="zh-CN" altLang="en-US" smtClean="0">
                <a:ea typeface="楷体_GB2312" pitchFamily="49" charset="-122"/>
              </a:rPr>
              <a:t>程序员也可以用强制类型转换运算符实现内部类型之间的强制转换</a:t>
            </a:r>
          </a:p>
          <a:p>
            <a:pPr eaLnBrk="1" hangingPunct="1"/>
            <a:r>
              <a:rPr lang="zh-CN" altLang="en-US" smtClean="0">
                <a:ea typeface="宋体" panose="02010600030101010101" pitchFamily="2" charset="-122"/>
              </a:rPr>
              <a:t>对于用户自定义类型之间，用户自定义类型和内部类型之间</a:t>
            </a:r>
          </a:p>
          <a:p>
            <a:pPr lvl="1" eaLnBrk="1" hangingPunct="1"/>
            <a:r>
              <a:rPr lang="zh-CN" altLang="en-US" smtClean="0">
                <a:ea typeface="楷体_GB2312" pitchFamily="49" charset="-122"/>
              </a:rPr>
              <a:t>程序员必须明确地指明如何转换</a:t>
            </a:r>
            <a:r>
              <a:rPr lang="en-US" altLang="zh-CN" smtClean="0">
                <a:ea typeface="楷体_GB2312" pitchFamily="49" charset="-122"/>
              </a:rPr>
              <a:t>——</a:t>
            </a:r>
            <a:r>
              <a:rPr lang="zh-CN" altLang="en-US" smtClean="0">
                <a:ea typeface="楷体_GB2312" pitchFamily="49" charset="-122"/>
              </a:rPr>
              <a:t>转换构造函数，也就是使用单个参数的构造函数，这种函数仅仅把其他类型</a:t>
            </a:r>
            <a:r>
              <a:rPr lang="en-US" altLang="zh-CN" smtClean="0">
                <a:ea typeface="楷体_GB2312" pitchFamily="49" charset="-122"/>
              </a:rPr>
              <a:t>(</a:t>
            </a:r>
            <a:r>
              <a:rPr lang="zh-CN" altLang="en-US" smtClean="0">
                <a:ea typeface="楷体_GB2312" pitchFamily="49" charset="-122"/>
              </a:rPr>
              <a:t>包括内部类型</a:t>
            </a:r>
            <a:r>
              <a:rPr lang="en-US" altLang="zh-CN" smtClean="0">
                <a:ea typeface="楷体_GB2312" pitchFamily="49" charset="-122"/>
              </a:rPr>
              <a:t>)</a:t>
            </a:r>
            <a:r>
              <a:rPr lang="zh-CN" altLang="en-US" smtClean="0">
                <a:ea typeface="楷体_GB2312" pitchFamily="49" charset="-122"/>
              </a:rPr>
              <a:t>的对象转换为某个特定类的对象。 </a:t>
            </a:r>
          </a:p>
          <a:p>
            <a:pPr lvl="1" eaLnBrk="1" hangingPunct="1"/>
            <a:r>
              <a:rPr lang="zh-CN" altLang="en-US" smtClean="0">
                <a:ea typeface="楷体_GB2312" pitchFamily="49" charset="-122"/>
              </a:rPr>
              <a:t>强制类型转换运算符</a:t>
            </a:r>
          </a:p>
          <a:p>
            <a:pPr eaLnBrk="1" hangingPunct="1"/>
            <a:r>
              <a:rPr lang="zh-CN" altLang="en-US" smtClean="0">
                <a:ea typeface="宋体" panose="02010600030101010101" pitchFamily="2" charset="-122"/>
              </a:rPr>
              <a:t>转换运算符</a:t>
            </a:r>
            <a:r>
              <a:rPr lang="en-US" altLang="zh-CN" smtClean="0">
                <a:ea typeface="宋体" panose="02010600030101010101" pitchFamily="2" charset="-122"/>
              </a:rPr>
              <a:t>(</a:t>
            </a:r>
            <a:r>
              <a:rPr lang="zh-CN" altLang="en-US" smtClean="0">
                <a:ea typeface="宋体" panose="02010600030101010101" pitchFamily="2" charset="-122"/>
              </a:rPr>
              <a:t>也称为强制类型转换运算符</a:t>
            </a:r>
            <a:r>
              <a:rPr lang="en-US" altLang="zh-CN" smtClean="0">
                <a:ea typeface="宋体" panose="02010600030101010101" pitchFamily="2" charset="-122"/>
              </a:rPr>
              <a:t>)</a:t>
            </a:r>
            <a:r>
              <a:rPr lang="zh-CN" altLang="en-US" smtClean="0">
                <a:ea typeface="宋体" panose="02010600030101010101" pitchFamily="2" charset="-122"/>
              </a:rPr>
              <a:t>可以把一种类的对象转换为其他类的对象或内部类型的对象。</a:t>
            </a:r>
          </a:p>
          <a:p>
            <a:pPr eaLnBrk="1" hangingPunct="1"/>
            <a:r>
              <a:rPr lang="zh-CN" altLang="en-US" smtClean="0">
                <a:ea typeface="宋体" panose="02010600030101010101" pitchFamily="2" charset="-122"/>
              </a:rPr>
              <a:t>必须是一个非</a:t>
            </a:r>
            <a:r>
              <a:rPr lang="en-US" altLang="zh-CN" smtClean="0">
                <a:ea typeface="宋体" panose="02010600030101010101" pitchFamily="2" charset="-122"/>
              </a:rPr>
              <a:t>static</a:t>
            </a:r>
            <a:r>
              <a:rPr lang="zh-CN" altLang="en-US" smtClean="0">
                <a:ea typeface="宋体" panose="02010600030101010101" pitchFamily="2" charset="-122"/>
              </a:rPr>
              <a:t>成员函数，而不能是友元函数。</a:t>
            </a:r>
          </a:p>
        </p:txBody>
      </p:sp>
    </p:spTree>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18B4C9CA-DC3C-4278-A6B7-05E97F4964EE}" type="slidenum">
              <a:rPr lang="en-US" altLang="zh-CN" sz="1200" smtClean="0"/>
              <a:pPr>
                <a:spcAft>
                  <a:spcPct val="0"/>
                </a:spcAft>
                <a:buClrTx/>
                <a:buFontTx/>
                <a:buNone/>
              </a:pPr>
              <a:t>55</a:t>
            </a:fld>
            <a:endParaRPr lang="en-US" altLang="zh-CN" sz="1200" smtClean="0"/>
          </a:p>
        </p:txBody>
      </p:sp>
      <p:sp>
        <p:nvSpPr>
          <p:cNvPr id="60419" name="Rectangle 3"/>
          <p:cNvSpPr>
            <a:spLocks noGrp="1" noChangeArrowheads="1"/>
          </p:cNvSpPr>
          <p:nvPr>
            <p:ph type="body" idx="1"/>
          </p:nvPr>
        </p:nvSpPr>
        <p:spPr>
          <a:xfrm>
            <a:off x="457200" y="838200"/>
            <a:ext cx="8610600" cy="3422650"/>
          </a:xfrm>
        </p:spPr>
        <p:txBody>
          <a:bodyPr/>
          <a:lstStyle/>
          <a:p>
            <a:pPr eaLnBrk="1" hangingPunct="1"/>
            <a:r>
              <a:rPr lang="zh-CN" altLang="en-US" smtClean="0">
                <a:ea typeface="宋体" panose="02010600030101010101" pitchFamily="2" charset="-122"/>
              </a:rPr>
              <a:t>函数原型：    </a:t>
            </a:r>
            <a:r>
              <a:rPr lang="en-US" altLang="zh-CN" smtClean="0">
                <a:solidFill>
                  <a:srgbClr val="FF0000"/>
                </a:solidFill>
                <a:ea typeface="宋体" panose="02010600030101010101" pitchFamily="2" charset="-122"/>
              </a:rPr>
              <a:t>A::</a:t>
            </a:r>
            <a:r>
              <a:rPr lang="en-US" altLang="zh-CN" smtClean="0">
                <a:solidFill>
                  <a:schemeClr val="accent2"/>
                </a:solidFill>
                <a:ea typeface="宋体" panose="02010600030101010101" pitchFamily="2" charset="-122"/>
              </a:rPr>
              <a:t>operator char *</a:t>
            </a:r>
            <a:r>
              <a:rPr lang="en-US" altLang="zh-CN" smtClean="0">
                <a:solidFill>
                  <a:srgbClr val="FF0000"/>
                </a:solidFill>
                <a:ea typeface="宋体" panose="02010600030101010101" pitchFamily="2" charset="-122"/>
              </a:rPr>
              <a:t>() const;</a:t>
            </a:r>
          </a:p>
          <a:p>
            <a:pPr lvl="1" eaLnBrk="1" hangingPunct="1"/>
            <a:r>
              <a:rPr lang="zh-CN" altLang="en-US" smtClean="0">
                <a:latin typeface="楷体_GB2312" pitchFamily="49" charset="-122"/>
                <a:ea typeface="楷体_GB2312" pitchFamily="49" charset="-122"/>
              </a:rPr>
              <a:t>声明了一个重载的强制类型转换运算符函数</a:t>
            </a:r>
          </a:p>
          <a:p>
            <a:pPr lvl="1" eaLnBrk="1" hangingPunct="1"/>
            <a:r>
              <a:rPr lang="zh-CN" altLang="en-US" smtClean="0">
                <a:latin typeface="楷体_GB2312" pitchFamily="49" charset="-122"/>
                <a:ea typeface="楷体_GB2312" pitchFamily="49" charset="-122"/>
              </a:rPr>
              <a:t>用户自定义类型</a:t>
            </a:r>
            <a:r>
              <a:rPr lang="en-US" altLang="zh-CN" smtClean="0">
                <a:latin typeface="楷体_GB2312" pitchFamily="49" charset="-122"/>
                <a:ea typeface="楷体_GB2312" pitchFamily="49" charset="-122"/>
              </a:rPr>
              <a:t>A</a:t>
            </a:r>
            <a:r>
              <a:rPr lang="zh-CN" altLang="en-US" smtClean="0">
                <a:latin typeface="楷体_GB2312" pitchFamily="49" charset="-122"/>
                <a:ea typeface="楷体_GB2312" pitchFamily="49" charset="-122"/>
              </a:rPr>
              <a:t>的对象</a:t>
            </a:r>
            <a:r>
              <a:rPr lang="zh-CN" altLang="en-US" smtClean="0">
                <a:latin typeface="楷体_GB2312" pitchFamily="49" charset="-122"/>
                <a:ea typeface="楷体_GB2312" pitchFamily="49" charset="-122"/>
                <a:sym typeface="Wingdings" panose="05000000000000000000" pitchFamily="2" charset="2"/>
              </a:rPr>
              <a:t></a:t>
            </a:r>
            <a:r>
              <a:rPr lang="zh-CN" altLang="en-US" smtClean="0">
                <a:latin typeface="楷体_GB2312" pitchFamily="49" charset="-122"/>
                <a:ea typeface="楷体_GB2312" pitchFamily="49" charset="-122"/>
              </a:rPr>
              <a:t>临时的</a:t>
            </a:r>
            <a:r>
              <a:rPr lang="en-US" altLang="zh-CN" smtClean="0">
                <a:latin typeface="楷体_GB2312" pitchFamily="49" charset="-122"/>
                <a:ea typeface="楷体_GB2312" pitchFamily="49" charset="-122"/>
              </a:rPr>
              <a:t>char*</a:t>
            </a:r>
            <a:r>
              <a:rPr lang="zh-CN" altLang="en-US" smtClean="0">
                <a:latin typeface="楷体_GB2312" pitchFamily="49" charset="-122"/>
                <a:ea typeface="楷体_GB2312" pitchFamily="49" charset="-122"/>
              </a:rPr>
              <a:t>类型的对象</a:t>
            </a:r>
          </a:p>
          <a:p>
            <a:pPr lvl="1" eaLnBrk="1" hangingPunct="1"/>
            <a:r>
              <a:rPr lang="en-US" altLang="zh-CN" smtClean="0">
                <a:latin typeface="楷体_GB2312" pitchFamily="49" charset="-122"/>
                <a:ea typeface="楷体_GB2312" pitchFamily="49" charset="-122"/>
              </a:rPr>
              <a:t>const :</a:t>
            </a:r>
            <a:r>
              <a:rPr lang="zh-CN" altLang="en-US" smtClean="0">
                <a:latin typeface="楷体_GB2312" pitchFamily="49" charset="-122"/>
                <a:ea typeface="楷体_GB2312" pitchFamily="49" charset="-122"/>
              </a:rPr>
              <a:t>没有修改原始对象</a:t>
            </a:r>
          </a:p>
          <a:p>
            <a:pPr lvl="1" eaLnBrk="1" hangingPunct="1"/>
            <a:r>
              <a:rPr lang="zh-CN" altLang="en-US" smtClean="0">
                <a:latin typeface="楷体_GB2312" pitchFamily="49" charset="-122"/>
                <a:ea typeface="楷体_GB2312" pitchFamily="49" charset="-122"/>
              </a:rPr>
              <a:t>重载的强制类型转换运算符函数不能指定返回类型</a:t>
            </a:r>
          </a:p>
          <a:p>
            <a:pPr lvl="2" eaLnBrk="1" hangingPunct="1"/>
            <a:r>
              <a:rPr lang="zh-CN" altLang="en-US" smtClean="0">
                <a:latin typeface="楷体_GB2312" pitchFamily="49" charset="-122"/>
                <a:ea typeface="楷体_GB2312" pitchFamily="49" charset="-122"/>
              </a:rPr>
              <a:t>返回类型是要转换后的对象类型</a:t>
            </a:r>
          </a:p>
        </p:txBody>
      </p:sp>
    </p:spTree>
  </p:cSld>
  <p:clrMapOvr>
    <a:masterClrMapping/>
  </p:clrMapOvr>
  <p:transition spd="slow">
    <p:pull dir="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7EA1CA49-3595-48AC-910B-6E5AEDA226FF}" type="slidenum">
              <a:rPr lang="en-US" altLang="zh-CN" sz="1200" smtClean="0"/>
              <a:pPr>
                <a:spcAft>
                  <a:spcPct val="0"/>
                </a:spcAft>
                <a:buClrTx/>
                <a:buFontTx/>
                <a:buNone/>
              </a:pPr>
              <a:t>56</a:t>
            </a:fld>
            <a:endParaRPr lang="en-US" altLang="zh-CN" sz="1200" smtClean="0"/>
          </a:p>
        </p:txBody>
      </p:sp>
      <p:sp>
        <p:nvSpPr>
          <p:cNvPr id="61443" name="Rectangle 3"/>
          <p:cNvSpPr>
            <a:spLocks noGrp="1" noChangeArrowheads="1"/>
          </p:cNvSpPr>
          <p:nvPr>
            <p:ph type="body" idx="1"/>
          </p:nvPr>
        </p:nvSpPr>
        <p:spPr>
          <a:xfrm>
            <a:off x="533400" y="990600"/>
            <a:ext cx="8305800" cy="2828925"/>
          </a:xfrm>
        </p:spPr>
        <p:txBody>
          <a:bodyPr/>
          <a:lstStyle/>
          <a:p>
            <a:pPr eaLnBrk="1" hangingPunct="1"/>
            <a:r>
              <a:rPr lang="zh-CN" altLang="en-US" smtClean="0">
                <a:ea typeface="宋体" panose="02010600030101010101" pitchFamily="2" charset="-122"/>
              </a:rPr>
              <a:t>标准</a:t>
            </a:r>
            <a:r>
              <a:rPr lang="en-US" altLang="zh-CN" smtClean="0">
                <a:ea typeface="宋体" panose="02010600030101010101" pitchFamily="2" charset="-122"/>
              </a:rPr>
              <a:t>C++</a:t>
            </a:r>
            <a:r>
              <a:rPr lang="zh-CN" altLang="en-US" smtClean="0">
                <a:ea typeface="宋体" panose="02010600030101010101" pitchFamily="2" charset="-122"/>
              </a:rPr>
              <a:t>中有四个类型转换符</a:t>
            </a:r>
          </a:p>
          <a:p>
            <a:pPr lvl="1" eaLnBrk="1" hangingPunct="1"/>
            <a:r>
              <a:rPr lang="en-US" altLang="zh-CN" smtClean="0">
                <a:solidFill>
                  <a:srgbClr val="FF0000"/>
                </a:solidFill>
                <a:ea typeface="宋体" panose="02010600030101010101" pitchFamily="2" charset="-122"/>
              </a:rPr>
              <a:t>static_cast</a:t>
            </a:r>
          </a:p>
          <a:p>
            <a:pPr lvl="1" eaLnBrk="1" hangingPunct="1"/>
            <a:r>
              <a:rPr lang="en-US" altLang="zh-CN" smtClean="0">
                <a:ea typeface="宋体" panose="02010600030101010101" pitchFamily="2" charset="-122"/>
              </a:rPr>
              <a:t>dynamic_cast	</a:t>
            </a:r>
          </a:p>
          <a:p>
            <a:pPr lvl="1" eaLnBrk="1" hangingPunct="1"/>
            <a:r>
              <a:rPr lang="en-US" altLang="zh-CN" smtClean="0">
                <a:ea typeface="宋体" panose="02010600030101010101" pitchFamily="2" charset="-122"/>
              </a:rPr>
              <a:t>reinterpret_cast</a:t>
            </a:r>
          </a:p>
          <a:p>
            <a:pPr lvl="1" eaLnBrk="1" hangingPunct="1"/>
            <a:r>
              <a:rPr lang="en-US" altLang="zh-CN" smtClean="0">
                <a:ea typeface="宋体" panose="02010600030101010101" pitchFamily="2" charset="-122"/>
              </a:rPr>
              <a:t>const_cast </a:t>
            </a:r>
          </a:p>
        </p:txBody>
      </p:sp>
    </p:spTree>
  </p:cSld>
  <p:clrMapOvr>
    <a:masterClrMapping/>
  </p:clrMapOvr>
  <p:transition spd="slow">
    <p:pull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FF2A76C0-45B8-4B68-BE61-E03ACB29E21D}" type="slidenum">
              <a:rPr lang="en-US" altLang="zh-CN" sz="1200" smtClean="0"/>
              <a:pPr>
                <a:spcAft>
                  <a:spcPct val="0"/>
                </a:spcAft>
                <a:buClrTx/>
                <a:buFontTx/>
                <a:buNone/>
              </a:pPr>
              <a:t>57</a:t>
            </a:fld>
            <a:endParaRPr lang="en-US" altLang="zh-CN" sz="1200" smtClean="0"/>
          </a:p>
        </p:txBody>
      </p:sp>
      <p:sp>
        <p:nvSpPr>
          <p:cNvPr id="62467" name="Rectangle 3"/>
          <p:cNvSpPr>
            <a:spLocks noGrp="1" noChangeArrowheads="1"/>
          </p:cNvSpPr>
          <p:nvPr>
            <p:ph type="body" idx="1"/>
          </p:nvPr>
        </p:nvSpPr>
        <p:spPr>
          <a:xfrm>
            <a:off x="228600" y="990600"/>
            <a:ext cx="8915400" cy="5445125"/>
          </a:xfrm>
          <a:solidFill>
            <a:schemeClr val="bg1"/>
          </a:solidFill>
        </p:spPr>
        <p:txBody>
          <a:bodyPr/>
          <a:lstStyle/>
          <a:p>
            <a:pPr eaLnBrk="1" hangingPunct="1"/>
            <a:r>
              <a:rPr lang="en-US" altLang="zh-CN" sz="2000" smtClean="0">
                <a:solidFill>
                  <a:srgbClr val="FF0000"/>
                </a:solidFill>
                <a:ea typeface="宋体" panose="02010600030101010101" pitchFamily="2" charset="-122"/>
              </a:rPr>
              <a:t>static_cast </a:t>
            </a:r>
            <a:r>
              <a:rPr lang="en-US" altLang="zh-CN" sz="2000" smtClean="0">
                <a:ea typeface="宋体" panose="02010600030101010101" pitchFamily="2" charset="-122"/>
              </a:rPr>
              <a:t>&lt; type-id &gt; ( expression )</a:t>
            </a:r>
          </a:p>
          <a:p>
            <a:pPr lvl="1" eaLnBrk="1" hangingPunct="1">
              <a:buFont typeface="Wingdings" panose="05000000000000000000" pitchFamily="2" charset="2"/>
              <a:buNone/>
            </a:pPr>
            <a:r>
              <a:rPr lang="zh-CN" altLang="en-US" sz="2000" smtClean="0">
                <a:ea typeface="宋体" panose="02010600030101010101" pitchFamily="2" charset="-122"/>
              </a:rPr>
              <a:t>该运算符把</a:t>
            </a:r>
            <a:r>
              <a:rPr lang="en-US" altLang="zh-CN" sz="2000" smtClean="0">
                <a:ea typeface="宋体" panose="02010600030101010101" pitchFamily="2" charset="-122"/>
              </a:rPr>
              <a:t>expression</a:t>
            </a:r>
            <a:r>
              <a:rPr lang="zh-CN" altLang="en-US" sz="2000" smtClean="0">
                <a:ea typeface="宋体" panose="02010600030101010101" pitchFamily="2" charset="-122"/>
              </a:rPr>
              <a:t>转换为</a:t>
            </a:r>
            <a:r>
              <a:rPr lang="en-US" altLang="zh-CN" sz="2000" smtClean="0">
                <a:ea typeface="宋体" panose="02010600030101010101" pitchFamily="2" charset="-122"/>
              </a:rPr>
              <a:t>type-id</a:t>
            </a:r>
            <a:r>
              <a:rPr lang="zh-CN" altLang="en-US" sz="2000" smtClean="0">
                <a:ea typeface="宋体" panose="02010600030101010101" pitchFamily="2" charset="-122"/>
              </a:rPr>
              <a:t>类型，但没有运行时类型检查来保证转换的安全性。它主要有如下几种用法：</a:t>
            </a:r>
          </a:p>
          <a:p>
            <a:pPr lvl="1" eaLnBrk="1" hangingPunct="1"/>
            <a:r>
              <a:rPr lang="zh-CN" altLang="en-US" smtClean="0">
                <a:latin typeface="楷体_GB2312" pitchFamily="49" charset="-122"/>
                <a:ea typeface="楷体_GB2312" pitchFamily="49" charset="-122"/>
              </a:rPr>
              <a:t>用于类层次结构中基类和子类之间指针或引用的转换。进行上行转换（把子类的指针或引用转换成基类表示）是安全的；进行下行转换（把基类指针或引用转换成子 类表示）时，由于没有动态类型检查，所以是不安全的。 </a:t>
            </a:r>
          </a:p>
          <a:p>
            <a:pPr lvl="1" eaLnBrk="1" hangingPunct="1"/>
            <a:r>
              <a:rPr lang="zh-CN" altLang="en-US" smtClean="0">
                <a:latin typeface="楷体_GB2312" pitchFamily="49" charset="-122"/>
                <a:ea typeface="楷体_GB2312" pitchFamily="49" charset="-122"/>
              </a:rPr>
              <a:t>用于基本数据类型之间的转换，如把</a:t>
            </a:r>
            <a:r>
              <a:rPr lang="en-US" altLang="zh-CN" smtClean="0">
                <a:latin typeface="楷体_GB2312" pitchFamily="49" charset="-122"/>
                <a:ea typeface="楷体_GB2312" pitchFamily="49" charset="-122"/>
              </a:rPr>
              <a:t>int</a:t>
            </a:r>
            <a:r>
              <a:rPr lang="zh-CN" altLang="en-US" smtClean="0">
                <a:latin typeface="楷体_GB2312" pitchFamily="49" charset="-122"/>
                <a:ea typeface="楷体_GB2312" pitchFamily="49" charset="-122"/>
              </a:rPr>
              <a:t>转换成</a:t>
            </a:r>
            <a:r>
              <a:rPr lang="en-US" altLang="zh-CN" smtClean="0">
                <a:latin typeface="楷体_GB2312" pitchFamily="49" charset="-122"/>
                <a:ea typeface="楷体_GB2312" pitchFamily="49" charset="-122"/>
              </a:rPr>
              <a:t>char</a:t>
            </a:r>
            <a:r>
              <a:rPr lang="zh-CN" altLang="en-US" smtClean="0">
                <a:latin typeface="楷体_GB2312" pitchFamily="49" charset="-122"/>
                <a:ea typeface="楷体_GB2312" pitchFamily="49" charset="-122"/>
              </a:rPr>
              <a:t>，把</a:t>
            </a:r>
            <a:r>
              <a:rPr lang="en-US" altLang="zh-CN" smtClean="0">
                <a:latin typeface="楷体_GB2312" pitchFamily="49" charset="-122"/>
                <a:ea typeface="楷体_GB2312" pitchFamily="49" charset="-122"/>
              </a:rPr>
              <a:t>int</a:t>
            </a:r>
            <a:r>
              <a:rPr lang="zh-CN" altLang="en-US" smtClean="0">
                <a:latin typeface="楷体_GB2312" pitchFamily="49" charset="-122"/>
                <a:ea typeface="楷体_GB2312" pitchFamily="49" charset="-122"/>
              </a:rPr>
              <a:t>转换成</a:t>
            </a:r>
            <a:r>
              <a:rPr lang="en-US" altLang="zh-CN" smtClean="0">
                <a:latin typeface="楷体_GB2312" pitchFamily="49" charset="-122"/>
                <a:ea typeface="楷体_GB2312" pitchFamily="49" charset="-122"/>
              </a:rPr>
              <a:t>enum</a:t>
            </a:r>
            <a:r>
              <a:rPr lang="zh-CN" altLang="en-US" smtClean="0">
                <a:latin typeface="楷体_GB2312" pitchFamily="49" charset="-122"/>
                <a:ea typeface="楷体_GB2312" pitchFamily="49" charset="-122"/>
              </a:rPr>
              <a:t>。这种转换的安全性也要开发人员来保证。 </a:t>
            </a:r>
          </a:p>
          <a:p>
            <a:pPr lvl="1" eaLnBrk="1" hangingPunct="1"/>
            <a:r>
              <a:rPr lang="zh-CN" altLang="en-US" smtClean="0">
                <a:latin typeface="楷体_GB2312" pitchFamily="49" charset="-122"/>
                <a:ea typeface="楷体_GB2312" pitchFamily="49" charset="-122"/>
              </a:rPr>
              <a:t>把空指针转换成目标类型的空指针。 </a:t>
            </a:r>
          </a:p>
          <a:p>
            <a:pPr lvl="1" eaLnBrk="1" hangingPunct="1"/>
            <a:r>
              <a:rPr lang="zh-CN" altLang="en-US" smtClean="0">
                <a:latin typeface="楷体_GB2312" pitchFamily="49" charset="-122"/>
                <a:ea typeface="楷体_GB2312" pitchFamily="49" charset="-122"/>
              </a:rPr>
              <a:t>把任何类型的表达式转换成</a:t>
            </a:r>
            <a:r>
              <a:rPr lang="en-US" altLang="zh-CN" smtClean="0">
                <a:latin typeface="楷体_GB2312" pitchFamily="49" charset="-122"/>
                <a:ea typeface="楷体_GB2312" pitchFamily="49" charset="-122"/>
              </a:rPr>
              <a:t>void</a:t>
            </a:r>
            <a:r>
              <a:rPr lang="zh-CN" altLang="en-US" smtClean="0">
                <a:latin typeface="楷体_GB2312" pitchFamily="49" charset="-122"/>
                <a:ea typeface="楷体_GB2312" pitchFamily="49" charset="-122"/>
              </a:rPr>
              <a:t>类型。 </a:t>
            </a:r>
          </a:p>
        </p:txBody>
      </p:sp>
    </p:spTree>
  </p:cSld>
  <p:clrMapOvr>
    <a:masterClrMapping/>
  </p:clrMapOvr>
  <p:transition spd="slow">
    <p:pull dir="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60B5E15-A97F-4D88-915C-983186A2718C}" type="slidenum">
              <a:rPr lang="en-US" altLang="zh-CN" sz="1200" smtClean="0"/>
              <a:pPr>
                <a:spcAft>
                  <a:spcPct val="0"/>
                </a:spcAft>
                <a:buClrTx/>
                <a:buFontTx/>
                <a:buNone/>
              </a:pPr>
              <a:t>58</a:t>
            </a:fld>
            <a:endParaRPr lang="en-US" altLang="zh-CN" sz="1200" smtClean="0"/>
          </a:p>
        </p:txBody>
      </p:sp>
      <p:sp>
        <p:nvSpPr>
          <p:cNvPr id="63491" name="Rectangle 3"/>
          <p:cNvSpPr>
            <a:spLocks noGrp="1" noChangeArrowheads="1"/>
          </p:cNvSpPr>
          <p:nvPr>
            <p:ph type="body" idx="1"/>
          </p:nvPr>
        </p:nvSpPr>
        <p:spPr>
          <a:xfrm>
            <a:off x="533400" y="990600"/>
            <a:ext cx="8610600" cy="4965700"/>
          </a:xfrm>
        </p:spPr>
        <p:txBody>
          <a:bodyPr/>
          <a:lstStyle/>
          <a:p>
            <a:pPr eaLnBrk="1" hangingPunct="1"/>
            <a:r>
              <a:rPr lang="en-US" altLang="zh-CN" smtClean="0">
                <a:ea typeface="宋体" panose="02010600030101010101" pitchFamily="2" charset="-122"/>
              </a:rPr>
              <a:t>static_cast&lt;char *&gt;(s)</a:t>
            </a:r>
          </a:p>
          <a:p>
            <a:pPr lvl="1" eaLnBrk="1" hangingPunct="1"/>
            <a:r>
              <a:rPr lang="zh-CN" altLang="en-US" smtClean="0">
                <a:latin typeface="Consolas" panose="020B0609020204030204" pitchFamily="49" charset="0"/>
                <a:ea typeface="楷体_GB2312" pitchFamily="49" charset="-122"/>
              </a:rPr>
              <a:t>编译器会产生函数调用</a:t>
            </a:r>
            <a:r>
              <a:rPr lang="en-US" altLang="zh-CN" smtClean="0">
                <a:latin typeface="Consolas" panose="020B0609020204030204" pitchFamily="49" charset="0"/>
                <a:ea typeface="楷体_GB2312" pitchFamily="49" charset="-122"/>
              </a:rPr>
              <a:t>s.operator char*()</a:t>
            </a:r>
            <a:r>
              <a:rPr lang="zh-CN" altLang="en-US" smtClean="0">
                <a:latin typeface="Consolas" panose="020B0609020204030204" pitchFamily="49" charset="0"/>
                <a:ea typeface="楷体_GB2312" pitchFamily="49" charset="-122"/>
              </a:rPr>
              <a:t>，</a:t>
            </a:r>
          </a:p>
          <a:p>
            <a:pPr lvl="1" eaLnBrk="1" hangingPunct="1"/>
            <a:r>
              <a:rPr lang="zh-CN" altLang="en-US" smtClean="0">
                <a:latin typeface="Consolas" panose="020B0609020204030204" pitchFamily="49" charset="0"/>
                <a:ea typeface="楷体_GB2312" pitchFamily="49" charset="-122"/>
              </a:rPr>
              <a:t>操作数</a:t>
            </a:r>
            <a:r>
              <a:rPr lang="en-US" altLang="zh-CN" smtClean="0">
                <a:latin typeface="Consolas" panose="020B0609020204030204" pitchFamily="49" charset="0"/>
                <a:ea typeface="楷体_GB2312" pitchFamily="49" charset="-122"/>
              </a:rPr>
              <a:t>s</a:t>
            </a:r>
            <a:r>
              <a:rPr lang="zh-CN" altLang="en-US" smtClean="0">
                <a:latin typeface="Consolas" panose="020B0609020204030204" pitchFamily="49" charset="0"/>
                <a:ea typeface="楷体_GB2312" pitchFamily="49" charset="-122"/>
              </a:rPr>
              <a:t>是调用成员函数</a:t>
            </a:r>
            <a:r>
              <a:rPr lang="en-US" altLang="zh-CN" smtClean="0">
                <a:latin typeface="Consolas" panose="020B0609020204030204" pitchFamily="49" charset="0"/>
                <a:ea typeface="楷体_GB2312" pitchFamily="49" charset="-122"/>
              </a:rPr>
              <a:t>operator char*</a:t>
            </a:r>
            <a:r>
              <a:rPr lang="zh-CN" altLang="en-US" smtClean="0">
                <a:latin typeface="Consolas" panose="020B0609020204030204" pitchFamily="49" charset="0"/>
                <a:ea typeface="楷体_GB2312" pitchFamily="49" charset="-122"/>
              </a:rPr>
              <a:t>的类对象</a:t>
            </a:r>
            <a:r>
              <a:rPr lang="en-US" altLang="zh-CN" smtClean="0">
                <a:latin typeface="Consolas" panose="020B0609020204030204" pitchFamily="49" charset="0"/>
                <a:ea typeface="楷体_GB2312" pitchFamily="49" charset="-122"/>
              </a:rPr>
              <a:t>s</a:t>
            </a:r>
            <a:r>
              <a:rPr lang="zh-CN" altLang="en-US" smtClean="0">
                <a:latin typeface="Consolas" panose="020B0609020204030204" pitchFamily="49" charset="0"/>
                <a:ea typeface="楷体_GB2312" pitchFamily="49" charset="-122"/>
              </a:rPr>
              <a:t>。</a:t>
            </a:r>
          </a:p>
          <a:p>
            <a:pPr eaLnBrk="1" hangingPunct="1"/>
            <a:endParaRPr lang="zh-CN" altLang="en-US" smtClean="0">
              <a:latin typeface="Consolas" panose="020B0609020204030204" pitchFamily="49" charset="0"/>
              <a:ea typeface="楷体_GB2312" pitchFamily="49" charset="-122"/>
            </a:endParaRPr>
          </a:p>
          <a:p>
            <a:pPr lvl="1" eaLnBrk="1" hangingPunct="1"/>
            <a:r>
              <a:rPr lang="en-US" altLang="zh-CN" smtClean="0">
                <a:ea typeface="宋体" panose="02010600030101010101" pitchFamily="2" charset="-122"/>
              </a:rPr>
              <a:t>A::operator int()const</a:t>
            </a:r>
            <a:r>
              <a:rPr lang="zh-CN" altLang="en-US" smtClean="0">
                <a:ea typeface="宋体" panose="02010600030101010101" pitchFamily="2" charset="-122"/>
              </a:rPr>
              <a:t>；</a:t>
            </a:r>
          </a:p>
          <a:p>
            <a:pPr lvl="1" eaLnBrk="1" hangingPunct="1"/>
            <a:r>
              <a:rPr lang="en-US" altLang="zh-CN" smtClean="0">
                <a:ea typeface="宋体" panose="02010600030101010101" pitchFamily="2" charset="-122"/>
              </a:rPr>
              <a:t>A::operator otherClass()const</a:t>
            </a:r>
            <a:r>
              <a:rPr lang="zh-CN" altLang="en-US" smtClean="0">
                <a:ea typeface="宋体" panose="02010600030101010101" pitchFamily="2" charset="-122"/>
              </a:rPr>
              <a:t>；</a:t>
            </a:r>
          </a:p>
          <a:p>
            <a:pPr eaLnBrk="1" hangingPunct="1"/>
            <a:endParaRPr lang="en-US" altLang="zh-CN" smtClean="0">
              <a:ea typeface="宋体" panose="02010600030101010101" pitchFamily="2" charset="-122"/>
            </a:endParaRPr>
          </a:p>
        </p:txBody>
      </p:sp>
    </p:spTree>
  </p:cSld>
  <p:clrMapOvr>
    <a:masterClrMapping/>
  </p:clrMapOvr>
  <p:transition spd="slow">
    <p:pull dir="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37187544-49F7-4C9A-9FAF-9797F9D9110E}" type="slidenum">
              <a:rPr lang="en-US" altLang="zh-CN" sz="1200" smtClean="0"/>
              <a:pPr>
                <a:spcAft>
                  <a:spcPct val="0"/>
                </a:spcAft>
                <a:buClrTx/>
                <a:buFontTx/>
                <a:buNone/>
              </a:pPr>
              <a:t>59</a:t>
            </a:fld>
            <a:endParaRPr lang="en-US" altLang="zh-CN" sz="1200" smtClean="0"/>
          </a:p>
        </p:txBody>
      </p:sp>
      <p:sp>
        <p:nvSpPr>
          <p:cNvPr id="64515" name="Rectangle 3"/>
          <p:cNvSpPr>
            <a:spLocks noGrp="1" noChangeArrowheads="1"/>
          </p:cNvSpPr>
          <p:nvPr>
            <p:ph type="body" idx="1"/>
          </p:nvPr>
        </p:nvSpPr>
        <p:spPr>
          <a:xfrm>
            <a:off x="533400" y="990600"/>
            <a:ext cx="8077200" cy="5346700"/>
          </a:xfrm>
        </p:spPr>
        <p:txBody>
          <a:bodyPr/>
          <a:lstStyle/>
          <a:p>
            <a:pPr lvl="1" eaLnBrk="1" hangingPunct="1"/>
            <a:r>
              <a:rPr lang="zh-CN" altLang="en-US" sz="2000" smtClean="0">
                <a:latin typeface="Consolas" panose="020B0609020204030204" pitchFamily="49" charset="0"/>
                <a:ea typeface="楷体_GB2312" pitchFamily="49" charset="-122"/>
              </a:rPr>
              <a:t>强制类型转换运算符和转换构造函数一个很好的特点就是：当需要的时候，编译器可以为建立一个临时对象而自动地调用这些函数</a:t>
            </a:r>
          </a:p>
          <a:p>
            <a:pPr lvl="1" eaLnBrk="1" hangingPunct="1"/>
            <a:r>
              <a:rPr lang="zh-CN" altLang="en-US" sz="2000" smtClean="0">
                <a:latin typeface="Consolas" panose="020B0609020204030204" pitchFamily="49" charset="0"/>
                <a:ea typeface="楷体_GB2312" pitchFamily="49" charset="-122"/>
              </a:rPr>
              <a:t>如果用户自定义的类</a:t>
            </a:r>
            <a:r>
              <a:rPr lang="en-US" altLang="zh-CN" sz="2000" smtClean="0">
                <a:latin typeface="Consolas" panose="020B0609020204030204" pitchFamily="49" charset="0"/>
                <a:ea typeface="楷体_GB2312" pitchFamily="49" charset="-122"/>
              </a:rPr>
              <a:t>String</a:t>
            </a:r>
            <a:r>
              <a:rPr lang="zh-CN" altLang="en-US" sz="2000" smtClean="0">
                <a:latin typeface="Consolas" panose="020B0609020204030204" pitchFamily="49" charset="0"/>
                <a:ea typeface="楷体_GB2312" pitchFamily="49" charset="-122"/>
              </a:rPr>
              <a:t>的某个对象</a:t>
            </a:r>
            <a:r>
              <a:rPr lang="en-US" altLang="zh-CN" sz="2000" smtClean="0">
                <a:latin typeface="Consolas" panose="020B0609020204030204" pitchFamily="49" charset="0"/>
                <a:ea typeface="楷体_GB2312" pitchFamily="49" charset="-122"/>
              </a:rPr>
              <a:t>s</a:t>
            </a:r>
            <a:r>
              <a:rPr lang="zh-CN" altLang="en-US" sz="2000" smtClean="0">
                <a:latin typeface="Consolas" panose="020B0609020204030204" pitchFamily="49" charset="0"/>
                <a:ea typeface="楷体_GB2312" pitchFamily="49" charset="-122"/>
              </a:rPr>
              <a:t>出现在程序中需要使用</a:t>
            </a:r>
            <a:r>
              <a:rPr lang="en-US" altLang="zh-CN" sz="2000" smtClean="0">
                <a:latin typeface="Consolas" panose="020B0609020204030204" pitchFamily="49" charset="0"/>
                <a:ea typeface="楷体_GB2312" pitchFamily="49" charset="-122"/>
              </a:rPr>
              <a:t>char*</a:t>
            </a:r>
            <a:r>
              <a:rPr lang="zh-CN" altLang="en-US" sz="2000" smtClean="0">
                <a:latin typeface="Consolas" panose="020B0609020204030204" pitchFamily="49" charset="0"/>
                <a:ea typeface="楷体_GB2312" pitchFamily="49" charset="-122"/>
              </a:rPr>
              <a:t>类型的对象的位置上，例如：</a:t>
            </a:r>
            <a:br>
              <a:rPr lang="zh-CN" altLang="en-US" sz="2000" smtClean="0">
                <a:latin typeface="Consolas" panose="020B0609020204030204" pitchFamily="49" charset="0"/>
                <a:ea typeface="楷体_GB2312" pitchFamily="49" charset="-122"/>
              </a:rPr>
            </a:br>
            <a:r>
              <a:rPr lang="zh-CN" altLang="en-US" sz="2000" smtClean="0">
                <a:latin typeface="Consolas" panose="020B0609020204030204" pitchFamily="49" charset="0"/>
                <a:ea typeface="楷体_GB2312" pitchFamily="49" charset="-122"/>
              </a:rPr>
              <a:t>    </a:t>
            </a:r>
            <a:r>
              <a:rPr lang="en-US" altLang="zh-CN" sz="2000" smtClean="0">
                <a:latin typeface="Consolas" panose="020B0609020204030204" pitchFamily="49" charset="0"/>
                <a:ea typeface="楷体_GB2312" pitchFamily="49" charset="-122"/>
              </a:rPr>
              <a:t>cout &lt;&lt; s</a:t>
            </a:r>
            <a:r>
              <a:rPr lang="zh-CN" altLang="en-US" sz="2000" smtClean="0">
                <a:latin typeface="Consolas" panose="020B0609020204030204" pitchFamily="49" charset="0"/>
                <a:ea typeface="楷体_GB2312" pitchFamily="49" charset="-122"/>
              </a:rPr>
              <a:t>；</a:t>
            </a:r>
            <a:br>
              <a:rPr lang="zh-CN" altLang="en-US" sz="2000" smtClean="0">
                <a:latin typeface="Consolas" panose="020B0609020204030204" pitchFamily="49" charset="0"/>
                <a:ea typeface="楷体_GB2312" pitchFamily="49" charset="-122"/>
              </a:rPr>
            </a:br>
            <a:r>
              <a:rPr lang="zh-CN" altLang="en-US" sz="2000" smtClean="0">
                <a:latin typeface="Consolas" panose="020B0609020204030204" pitchFamily="49" charset="0"/>
                <a:ea typeface="楷体_GB2312" pitchFamily="49" charset="-122"/>
              </a:rPr>
              <a:t>编译器调用重载的强制类型转换运算符函数</a:t>
            </a:r>
            <a:r>
              <a:rPr lang="en-US" altLang="zh-CN" sz="2000" smtClean="0">
                <a:latin typeface="Consolas" panose="020B0609020204030204" pitchFamily="49" charset="0"/>
                <a:ea typeface="楷体_GB2312" pitchFamily="49" charset="-122"/>
              </a:rPr>
              <a:t>operator char*</a:t>
            </a:r>
            <a:r>
              <a:rPr lang="zh-CN" altLang="en-US" sz="2000" smtClean="0">
                <a:latin typeface="Consolas" panose="020B0609020204030204" pitchFamily="49" charset="0"/>
                <a:ea typeface="楷体_GB2312" pitchFamily="49" charset="-122"/>
              </a:rPr>
              <a:t>将对象转换为</a:t>
            </a:r>
            <a:r>
              <a:rPr lang="en-US" altLang="zh-CN" sz="2000" smtClean="0">
                <a:latin typeface="Consolas" panose="020B0609020204030204" pitchFamily="49" charset="0"/>
                <a:ea typeface="楷体_GB2312" pitchFamily="49" charset="-122"/>
              </a:rPr>
              <a:t>char*</a:t>
            </a:r>
            <a:r>
              <a:rPr lang="zh-CN" altLang="en-US" sz="2000" smtClean="0">
                <a:latin typeface="Consolas" panose="020B0609020204030204" pitchFamily="49" charset="0"/>
                <a:ea typeface="楷体_GB2312" pitchFamily="49" charset="-122"/>
              </a:rPr>
              <a:t>类型，并在表达式中使用转换后的</a:t>
            </a:r>
            <a:r>
              <a:rPr lang="en-US" altLang="zh-CN" sz="2000" smtClean="0">
                <a:latin typeface="Consolas" panose="020B0609020204030204" pitchFamily="49" charset="0"/>
                <a:ea typeface="楷体_GB2312" pitchFamily="49" charset="-122"/>
              </a:rPr>
              <a:t>char*</a:t>
            </a:r>
            <a:r>
              <a:rPr lang="zh-CN" altLang="en-US" sz="2000" smtClean="0">
                <a:latin typeface="Consolas" panose="020B0609020204030204" pitchFamily="49" charset="0"/>
                <a:ea typeface="楷体_GB2312" pitchFamily="49" charset="-122"/>
              </a:rPr>
              <a:t>类型的结果。</a:t>
            </a:r>
            <a:r>
              <a:rPr lang="en-US" altLang="zh-CN" sz="2000" smtClean="0">
                <a:latin typeface="Consolas" panose="020B0609020204030204" pitchFamily="49" charset="0"/>
                <a:ea typeface="楷体_GB2312" pitchFamily="49" charset="-122"/>
              </a:rPr>
              <a:t>String</a:t>
            </a:r>
            <a:r>
              <a:rPr lang="zh-CN" altLang="en-US" sz="2000" smtClean="0">
                <a:latin typeface="Consolas" panose="020B0609020204030204" pitchFamily="49" charset="0"/>
                <a:ea typeface="楷体_GB2312" pitchFamily="49" charset="-122"/>
              </a:rPr>
              <a:t>类提供该转换运算符后，不需要重载流插入运算符用</a:t>
            </a:r>
            <a:r>
              <a:rPr lang="en-US" altLang="zh-CN" sz="2000" smtClean="0">
                <a:latin typeface="Consolas" panose="020B0609020204030204" pitchFamily="49" charset="0"/>
                <a:ea typeface="楷体_GB2312" pitchFamily="49" charset="-122"/>
              </a:rPr>
              <a:t>cout</a:t>
            </a:r>
            <a:r>
              <a:rPr lang="zh-CN" altLang="en-US" sz="2000" smtClean="0">
                <a:latin typeface="Consolas" panose="020B0609020204030204" pitchFamily="49" charset="0"/>
                <a:ea typeface="楷体_GB2312" pitchFamily="49" charset="-122"/>
              </a:rPr>
              <a:t>输出</a:t>
            </a:r>
            <a:r>
              <a:rPr lang="en-US" altLang="zh-CN" sz="2000" smtClean="0">
                <a:latin typeface="Consolas" panose="020B0609020204030204" pitchFamily="49" charset="0"/>
                <a:ea typeface="楷体_GB2312" pitchFamily="49" charset="-122"/>
              </a:rPr>
              <a:t>String</a:t>
            </a:r>
            <a:r>
              <a:rPr lang="zh-CN" altLang="en-US" sz="2000" smtClean="0">
                <a:latin typeface="Consolas" panose="020B0609020204030204" pitchFamily="49" charset="0"/>
                <a:ea typeface="楷体_GB2312" pitchFamily="49" charset="-122"/>
              </a:rPr>
              <a:t>。</a:t>
            </a:r>
          </a:p>
        </p:txBody>
      </p:sp>
    </p:spTree>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47D40447-23FE-4BF5-847F-BFA2F80423E8}" type="slidenum">
              <a:rPr lang="en-US" altLang="zh-CN" sz="1200" smtClean="0"/>
              <a:pPr>
                <a:spcAft>
                  <a:spcPct val="0"/>
                </a:spcAft>
                <a:buClrTx/>
                <a:buFontTx/>
                <a:buNone/>
              </a:pPr>
              <a:t>6</a:t>
            </a:fld>
            <a:endParaRPr lang="en-US" altLang="zh-CN" sz="1200" smtClean="0"/>
          </a:p>
        </p:txBody>
      </p:sp>
      <p:sp>
        <p:nvSpPr>
          <p:cNvPr id="488450" name="Rectangle 2"/>
          <p:cNvSpPr>
            <a:spLocks noChangeArrowheads="1"/>
          </p:cNvSpPr>
          <p:nvPr/>
        </p:nvSpPr>
        <p:spPr bwMode="auto">
          <a:xfrm>
            <a:off x="355600" y="838200"/>
            <a:ext cx="8331200"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zh-CN" altLang="en-US" dirty="0">
                <a:latin typeface="微软雅黑" panose="020B0503020204020204" pitchFamily="34" charset="-122"/>
                <a:ea typeface="微软雅黑" panose="020B0503020204020204" pitchFamily="34" charset="-122"/>
              </a:rPr>
              <a:t>实例化对象：</a:t>
            </a:r>
          </a:p>
          <a:p>
            <a:pPr lvl="1"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complex a(10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 b(5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 即：</a:t>
            </a:r>
          </a:p>
          <a:p>
            <a:pPr lvl="1"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 = 10+20i ; b = 5 + 8i</a:t>
            </a:r>
          </a:p>
          <a:p>
            <a:pPr eaLnBrk="1" hangingPunct="1">
              <a:lnSpc>
                <a:spcPct val="120000"/>
              </a:lnSpc>
            </a:pPr>
            <a:r>
              <a:rPr lang="zh-CN" altLang="en-US" dirty="0">
                <a:latin typeface="微软雅黑" panose="020B0503020204020204" pitchFamily="34" charset="-122"/>
                <a:ea typeface="微软雅黑" panose="020B0503020204020204" pitchFamily="34" charset="-122"/>
              </a:rPr>
              <a:t>如果需要对</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进行加法运算，该如何实现呢</a:t>
            </a:r>
            <a:r>
              <a:rPr lang="en-US" altLang="zh-CN" dirty="0">
                <a:latin typeface="微软雅黑" panose="020B0503020204020204" pitchFamily="34" charset="-122"/>
                <a:ea typeface="微软雅黑" panose="020B0503020204020204" pitchFamily="34" charset="-122"/>
              </a:rPr>
              <a:t>?</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运算符，计算表达式“</a:t>
            </a:r>
            <a:r>
              <a:rPr lang="en-US" altLang="zh-CN" sz="2400" dirty="0" err="1">
                <a:latin typeface="微软雅黑" panose="020B0503020204020204" pitchFamily="34" charset="-122"/>
                <a:ea typeface="微软雅黑" panose="020B0503020204020204" pitchFamily="34" charset="-122"/>
              </a:rPr>
              <a:t>a+b</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rPr>
              <a:t>编译的时候会出错，因为编译器不知道该如何完成这个加法。</a:t>
            </a:r>
          </a:p>
          <a:p>
            <a:pPr eaLnBrk="1" hangingPunct="1">
              <a:lnSpc>
                <a:spcPct val="120000"/>
              </a:lnSpc>
            </a:pPr>
            <a:r>
              <a:rPr lang="zh-CN" altLang="en-US" dirty="0">
                <a:latin typeface="微软雅黑" panose="020B0503020204020204" pitchFamily="34" charset="-122"/>
                <a:ea typeface="微软雅黑" panose="020B0503020204020204" pitchFamily="34" charset="-122"/>
              </a:rPr>
              <a:t>因此：需要自己编写程序来说明“</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在作用于</a:t>
            </a:r>
            <a:r>
              <a:rPr lang="en-US" altLang="zh-CN" dirty="0">
                <a:latin typeface="微软雅黑" panose="020B0503020204020204" pitchFamily="34" charset="-122"/>
                <a:ea typeface="微软雅黑" panose="020B0503020204020204" pitchFamily="34" charset="-122"/>
              </a:rPr>
              <a:t>complex</a:t>
            </a:r>
            <a:r>
              <a:rPr lang="zh-CN" altLang="en-US" dirty="0">
                <a:latin typeface="微软雅黑" panose="020B0503020204020204" pitchFamily="34" charset="-122"/>
                <a:ea typeface="微软雅黑" panose="020B0503020204020204" pitchFamily="34" charset="-122"/>
              </a:rPr>
              <a:t>类对象时，该实现什么样的功能（显然它的处理方法与基本数据类型的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不完全相同），这就是</a:t>
            </a:r>
            <a:r>
              <a:rPr lang="zh-CN" altLang="en-US" dirty="0">
                <a:solidFill>
                  <a:srgbClr val="FF3300"/>
                </a:solidFill>
                <a:latin typeface="微软雅黑" panose="020B0503020204020204" pitchFamily="34" charset="-122"/>
                <a:ea typeface="微软雅黑" panose="020B0503020204020204" pitchFamily="34" charset="-122"/>
              </a:rPr>
              <a:t>运算符重载</a:t>
            </a:r>
            <a:r>
              <a:rPr lang="zh-CN" altLang="en-US" dirty="0">
                <a:latin typeface="微软雅黑" panose="020B0503020204020204" pitchFamily="34" charset="-122"/>
                <a:ea typeface="微软雅黑" panose="020B0503020204020204" pitchFamily="34" charset="-122"/>
              </a:rPr>
              <a:t>。</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845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8450">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488450">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8450">
                                            <p:txEl>
                                              <p:pRg st="3" end="3"/>
                                            </p:txEl>
                                          </p:spTgt>
                                        </p:tgtEl>
                                        <p:attrNameLst>
                                          <p:attrName>style.visibility</p:attrName>
                                        </p:attrNameLst>
                                      </p:cBhvr>
                                      <p:to>
                                        <p:strVal val="visible"/>
                                      </p:to>
                                    </p:set>
                                    <p:animEffect transition="in" filter="fade">
                                      <p:cBhvr>
                                        <p:cTn id="17" dur="500"/>
                                        <p:tgtEl>
                                          <p:spTgt spid="48845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8450">
                                            <p:txEl>
                                              <p:pRg st="4" end="4"/>
                                            </p:txEl>
                                          </p:spTgt>
                                        </p:tgtEl>
                                        <p:attrNameLst>
                                          <p:attrName>style.visibility</p:attrName>
                                        </p:attrNameLst>
                                      </p:cBhvr>
                                      <p:to>
                                        <p:strVal val="visible"/>
                                      </p:to>
                                    </p:set>
                                    <p:animEffect transition="in" filter="fade">
                                      <p:cBhvr>
                                        <p:cTn id="22" dur="500"/>
                                        <p:tgtEl>
                                          <p:spTgt spid="48845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845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84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3C67C371-8B75-4EB0-9CAD-9A0BE6FA93A9}" type="slidenum">
              <a:rPr lang="en-US" altLang="zh-CN" sz="1200" smtClean="0"/>
              <a:pPr>
                <a:spcAft>
                  <a:spcPct val="0"/>
                </a:spcAft>
                <a:buClrTx/>
                <a:buFontTx/>
                <a:buNone/>
              </a:pPr>
              <a:t>60</a:t>
            </a:fld>
            <a:endParaRPr lang="en-US" altLang="zh-CN" sz="1200" smtClean="0"/>
          </a:p>
        </p:txBody>
      </p:sp>
      <p:sp>
        <p:nvSpPr>
          <p:cNvPr id="6553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9 Converting between Types</a:t>
            </a:r>
          </a:p>
        </p:txBody>
      </p:sp>
      <p:sp>
        <p:nvSpPr>
          <p:cNvPr id="65540" name="Rectangle 3"/>
          <p:cNvSpPr>
            <a:spLocks noGrp="1" noChangeArrowheads="1"/>
          </p:cNvSpPr>
          <p:nvPr>
            <p:ph type="body" idx="1"/>
          </p:nvPr>
        </p:nvSpPr>
        <p:spPr>
          <a:xfrm>
            <a:off x="152400" y="1493838"/>
            <a:ext cx="8839200" cy="4449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类型转换后无需重载一些运算符</a:t>
            </a:r>
          </a:p>
          <a:p>
            <a:pPr lvl="1" eaLnBrk="1" hangingPunct="1">
              <a:lnSpc>
                <a:spcPct val="120000"/>
              </a:lnSpc>
            </a:pPr>
            <a:r>
              <a:rPr lang="zh-CN" altLang="en-US" sz="3100" b="1" smtClean="0">
                <a:latin typeface="Consolas" panose="020B0609020204030204" pitchFamily="49" charset="0"/>
                <a:ea typeface="楷体_GB2312" pitchFamily="49" charset="-122"/>
              </a:rPr>
              <a:t>假设类 </a:t>
            </a:r>
            <a:r>
              <a:rPr lang="en-US" altLang="zh-CN" sz="3100" b="1" smtClean="0">
                <a:latin typeface="Consolas" panose="020B0609020204030204" pitchFamily="49" charset="0"/>
                <a:ea typeface="楷体_GB2312" pitchFamily="49" charset="-122"/>
              </a:rPr>
              <a:t>String </a:t>
            </a:r>
            <a:r>
              <a:rPr lang="zh-CN" altLang="en-US" sz="3100" b="1" smtClean="0">
                <a:latin typeface="Consolas" panose="020B0609020204030204" pitchFamily="49" charset="0"/>
                <a:ea typeface="楷体_GB2312" pitchFamily="49" charset="-122"/>
              </a:rPr>
              <a:t>可以被转换为 </a:t>
            </a:r>
            <a:r>
              <a:rPr lang="en-US" altLang="zh-CN" sz="3100" b="1" smtClean="0">
                <a:latin typeface="Consolas" panose="020B0609020204030204" pitchFamily="49" charset="0"/>
                <a:ea typeface="楷体_GB2312" pitchFamily="49" charset="-122"/>
              </a:rPr>
              <a:t>char *</a:t>
            </a:r>
          </a:p>
          <a:p>
            <a:pPr lvl="1" eaLnBrk="1" hangingPunct="1">
              <a:lnSpc>
                <a:spcPct val="120000"/>
              </a:lnSpc>
            </a:pPr>
            <a:r>
              <a:rPr lang="en-US" altLang="zh-CN" sz="3100" b="1" smtClean="0">
                <a:latin typeface="Consolas" panose="020B0609020204030204" pitchFamily="49" charset="0"/>
                <a:ea typeface="楷体_GB2312" pitchFamily="49" charset="-122"/>
              </a:rPr>
              <a:t>cout &lt;&lt; s; 	//</a:t>
            </a:r>
            <a:r>
              <a:rPr lang="zh-CN" altLang="en-US" sz="3100" b="1" smtClean="0">
                <a:latin typeface="Consolas" panose="020B0609020204030204" pitchFamily="49" charset="0"/>
                <a:ea typeface="楷体_GB2312" pitchFamily="49" charset="-122"/>
              </a:rPr>
              <a:t>该处 </a:t>
            </a:r>
            <a:r>
              <a:rPr lang="en-US" altLang="zh-CN" sz="3100" b="1" smtClean="0">
                <a:latin typeface="Consolas" panose="020B0609020204030204" pitchFamily="49" charset="0"/>
                <a:ea typeface="楷体_GB2312" pitchFamily="49" charset="-122"/>
              </a:rPr>
              <a:t>s is a String</a:t>
            </a:r>
          </a:p>
          <a:p>
            <a:pPr lvl="2" eaLnBrk="1" hangingPunct="1">
              <a:lnSpc>
                <a:spcPct val="120000"/>
              </a:lnSpc>
            </a:pPr>
            <a:r>
              <a:rPr lang="zh-CN" altLang="en-US" sz="3200" b="1" smtClean="0">
                <a:latin typeface="Consolas" panose="020B0609020204030204" pitchFamily="49" charset="0"/>
                <a:ea typeface="楷体_GB2312" pitchFamily="49" charset="-122"/>
              </a:rPr>
              <a:t>编译器隐式的将 </a:t>
            </a:r>
            <a:r>
              <a:rPr lang="en-US" altLang="zh-CN" sz="3200" b="1" smtClean="0">
                <a:latin typeface="Consolas" panose="020B0609020204030204" pitchFamily="49" charset="0"/>
                <a:ea typeface="楷体_GB2312" pitchFamily="49" charset="-122"/>
              </a:rPr>
              <a:t>s </a:t>
            </a:r>
            <a:r>
              <a:rPr lang="zh-CN" altLang="en-US" sz="3200" b="1" smtClean="0">
                <a:latin typeface="Consolas" panose="020B0609020204030204" pitchFamily="49" charset="0"/>
                <a:ea typeface="楷体_GB2312" pitchFamily="49" charset="-122"/>
              </a:rPr>
              <a:t>转换为 </a:t>
            </a:r>
            <a:r>
              <a:rPr lang="en-US" altLang="zh-CN" sz="3200" b="1" smtClean="0">
                <a:latin typeface="Consolas" panose="020B0609020204030204" pitchFamily="49" charset="0"/>
                <a:ea typeface="楷体_GB2312" pitchFamily="49" charset="-122"/>
              </a:rPr>
              <a:t>char * </a:t>
            </a:r>
            <a:r>
              <a:rPr lang="zh-CN" altLang="en-US" sz="3200" b="1" smtClean="0">
                <a:latin typeface="Consolas" panose="020B0609020204030204" pitchFamily="49" charset="0"/>
                <a:ea typeface="楷体_GB2312" pitchFamily="49" charset="-122"/>
              </a:rPr>
              <a:t>进行输出</a:t>
            </a:r>
          </a:p>
          <a:p>
            <a:pPr lvl="2" eaLnBrk="1" hangingPunct="1">
              <a:lnSpc>
                <a:spcPct val="120000"/>
              </a:lnSpc>
            </a:pPr>
            <a:r>
              <a:rPr lang="zh-CN" altLang="en-US" sz="3200" b="1" smtClean="0">
                <a:latin typeface="Consolas" panose="020B0609020204030204" pitchFamily="49" charset="0"/>
                <a:ea typeface="楷体_GB2312" pitchFamily="49" charset="-122"/>
              </a:rPr>
              <a:t>无需重载 </a:t>
            </a:r>
            <a:r>
              <a:rPr lang="en-US" altLang="zh-CN" sz="3200" b="1" smtClean="0">
                <a:latin typeface="Consolas" panose="020B0609020204030204" pitchFamily="49" charset="0"/>
                <a:ea typeface="楷体_GB2312" pitchFamily="49" charset="-122"/>
              </a:rPr>
              <a:t>&lt;&lt;</a:t>
            </a:r>
          </a:p>
        </p:txBody>
      </p:sp>
    </p:spTree>
  </p:cSld>
  <p:clrMapOvr>
    <a:masterClrMapping/>
  </p:clrMapOvr>
  <p:transition spd="slow">
    <p:pull dir="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1756B08D-0335-41A9-B0A0-8CDA5E9D114D}" type="slidenum">
              <a:rPr lang="en-US" altLang="zh-CN" sz="1200" smtClean="0"/>
              <a:pPr>
                <a:spcAft>
                  <a:spcPct val="0"/>
                </a:spcAft>
                <a:buClrTx/>
                <a:buFontTx/>
                <a:buNone/>
              </a:pPr>
              <a:t>61</a:t>
            </a:fld>
            <a:endParaRPr lang="en-US" altLang="zh-CN" sz="1200" smtClean="0"/>
          </a:p>
        </p:txBody>
      </p:sp>
      <p:sp>
        <p:nvSpPr>
          <p:cNvPr id="6656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10 Case Study: String Class</a:t>
            </a:r>
          </a:p>
        </p:txBody>
      </p:sp>
      <p:sp>
        <p:nvSpPr>
          <p:cNvPr id="66564" name="Rectangle 3"/>
          <p:cNvSpPr>
            <a:spLocks noGrp="1" noChangeArrowheads="1"/>
          </p:cNvSpPr>
          <p:nvPr>
            <p:ph type="body" idx="1"/>
          </p:nvPr>
        </p:nvSpPr>
        <p:spPr>
          <a:xfrm>
            <a:off x="152400" y="1493838"/>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class String</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类似于标准库中的 </a:t>
            </a:r>
            <a:r>
              <a:rPr lang="en-US" altLang="zh-CN" sz="3100" b="1" smtClean="0">
                <a:latin typeface="Arial Narrow" panose="020B0606020202030204" pitchFamily="34" charset="0"/>
                <a:ea typeface="黑体" panose="02010609060101010101" pitchFamily="49" charset="-122"/>
              </a:rPr>
              <a:t>string </a:t>
            </a:r>
            <a:r>
              <a:rPr lang="zh-CN" altLang="en-US" sz="3100" b="1" smtClean="0">
                <a:latin typeface="Arial Narrow" panose="020B0606020202030204" pitchFamily="34" charset="0"/>
                <a:ea typeface="黑体" panose="02010609060101010101" pitchFamily="49" charset="-122"/>
              </a:rPr>
              <a:t>类</a:t>
            </a:r>
          </a:p>
          <a:p>
            <a:pPr eaLnBrk="1" hangingPunct="1">
              <a:lnSpc>
                <a:spcPct val="120000"/>
              </a:lnSpc>
            </a:pPr>
            <a:r>
              <a:rPr lang="zh-CN" altLang="en-US" sz="3600" b="1" smtClean="0">
                <a:latin typeface="Arial Narrow" panose="020B0606020202030204" pitchFamily="34" charset="0"/>
                <a:ea typeface="黑体" panose="02010609060101010101" pitchFamily="49" charset="-122"/>
              </a:rPr>
              <a:t>转换构造函数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任何单参数的构造函数</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例如：</a:t>
            </a:r>
            <a:r>
              <a:rPr lang="en-US" altLang="zh-CN" sz="3200" b="1" smtClean="0">
                <a:latin typeface="Arial Narrow" panose="020B0606020202030204" pitchFamily="34" charset="0"/>
                <a:ea typeface="黑体" panose="02010609060101010101" pitchFamily="49" charset="-122"/>
              </a:rPr>
              <a:t>String s1( "happy" );</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从 </a:t>
            </a:r>
            <a:r>
              <a:rPr lang="en-US" altLang="zh-CN" sz="2400" b="1" smtClean="0">
                <a:latin typeface="Arial Narrow" panose="020B0606020202030204" pitchFamily="34" charset="0"/>
                <a:ea typeface="黑体" panose="02010609060101010101" pitchFamily="49" charset="-122"/>
              </a:rPr>
              <a:t>char * </a:t>
            </a:r>
            <a:r>
              <a:rPr lang="zh-CN" altLang="en-US" sz="2400" b="1" smtClean="0">
                <a:latin typeface="Arial Narrow" panose="020B0606020202030204" pitchFamily="34" charset="0"/>
                <a:ea typeface="黑体" panose="02010609060101010101" pitchFamily="49" charset="-122"/>
              </a:rPr>
              <a:t>创建 </a:t>
            </a:r>
            <a:r>
              <a:rPr lang="en-US" altLang="zh-CN" sz="2400" b="1" smtClean="0">
                <a:latin typeface="Arial Narrow" panose="020B0606020202030204" pitchFamily="34" charset="0"/>
                <a:ea typeface="黑体" panose="02010609060101010101" pitchFamily="49" charset="-122"/>
              </a:rPr>
              <a:t>String</a:t>
            </a:r>
          </a:p>
        </p:txBody>
      </p:sp>
    </p:spTree>
  </p:cSld>
  <p:clrMapOvr>
    <a:masterClrMapping/>
  </p:clrMapOvr>
  <p:transition spd="slow">
    <p:pull dir="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24ECE4F8-DC8E-425E-A29A-857E4E25946A}" type="slidenum">
              <a:rPr lang="en-US" altLang="zh-CN" sz="1200" smtClean="0"/>
              <a:pPr>
                <a:spcAft>
                  <a:spcPct val="0"/>
                </a:spcAft>
                <a:buClrTx/>
                <a:buFontTx/>
                <a:buNone/>
              </a:pPr>
              <a:t>62</a:t>
            </a:fld>
            <a:endParaRPr lang="en-US" altLang="zh-CN" sz="1200" smtClean="0"/>
          </a:p>
        </p:txBody>
      </p:sp>
      <p:sp>
        <p:nvSpPr>
          <p:cNvPr id="6758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10 Case Study: String Class</a:t>
            </a:r>
          </a:p>
        </p:txBody>
      </p:sp>
      <p:sp>
        <p:nvSpPr>
          <p:cNvPr id="67588" name="Rectangle 3"/>
          <p:cNvSpPr>
            <a:spLocks noGrp="1" noChangeArrowheads="1"/>
          </p:cNvSpPr>
          <p:nvPr>
            <p:ph type="body" idx="1"/>
          </p:nvPr>
        </p:nvSpPr>
        <p:spPr>
          <a:xfrm>
            <a:off x="152400" y="1493838"/>
            <a:ext cx="8839200" cy="16303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重载函数调用运算符</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函数可以带有任意长度，复杂的参数列表</a:t>
            </a:r>
          </a:p>
        </p:txBody>
      </p:sp>
    </p:spTree>
  </p:cSld>
  <p:clrMapOvr>
    <a:masterClrMapping/>
  </p:clrMapOvr>
  <p:transition spd="slow">
    <p:pull dir="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09FABE2A-E22E-42DC-81C4-9F66C60808A8}" type="slidenum">
              <a:rPr lang="en-US" altLang="zh-CN" sz="1200" smtClean="0"/>
              <a:pPr>
                <a:spcAft>
                  <a:spcPct val="0"/>
                </a:spcAft>
                <a:buClrTx/>
                <a:buFontTx/>
                <a:buNone/>
              </a:pPr>
              <a:t>63</a:t>
            </a:fld>
            <a:endParaRPr lang="en-US" altLang="zh-CN" sz="1200" smtClean="0"/>
          </a:p>
        </p:txBody>
      </p:sp>
      <p:graphicFrame>
        <p:nvGraphicFramePr>
          <p:cNvPr id="68611" name="Object 2"/>
          <p:cNvGraphicFramePr>
            <a:graphicFrameLocks noChangeAspect="1"/>
          </p:cNvGraphicFramePr>
          <p:nvPr/>
        </p:nvGraphicFramePr>
        <p:xfrm>
          <a:off x="0" y="0"/>
          <a:ext cx="7056438" cy="5667375"/>
        </p:xfrm>
        <a:graphic>
          <a:graphicData uri="http://schemas.openxmlformats.org/presentationml/2006/ole">
            <mc:AlternateContent xmlns:mc="http://schemas.openxmlformats.org/markup-compatibility/2006">
              <mc:Choice xmlns:v="urn:schemas-microsoft-com:vml" Requires="v">
                <p:oleObj spid="_x0000_s68616" name="文档" r:id="rId3" imgW="7085758" imgH="5683176" progId="Word.Document.8">
                  <p:embed/>
                </p:oleObj>
              </mc:Choice>
              <mc:Fallback>
                <p:oleObj name="文档" r:id="rId3" imgW="7085758" imgH="5683176"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6438" cy="566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5557" name="Text Box 5"/>
          <p:cNvSpPr txBox="1">
            <a:spLocks noChangeArrowheads="1"/>
          </p:cNvSpPr>
          <p:nvPr/>
        </p:nvSpPr>
        <p:spPr bwMode="auto">
          <a:xfrm>
            <a:off x="4724400" y="1524000"/>
            <a:ext cx="28194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Conversion constructor to make a </a:t>
            </a:r>
            <a:r>
              <a:rPr lang="en-US" altLang="zh-CN" sz="1600" b="1">
                <a:latin typeface="Courier New" panose="02070309020205020404" pitchFamily="49" charset="0"/>
                <a:cs typeface="Times New Roman" panose="02020603050405020304" pitchFamily="18" charset="0"/>
              </a:rPr>
              <a:t>String</a:t>
            </a:r>
            <a:r>
              <a:rPr lang="en-US" altLang="zh-CN" sz="1600">
                <a:latin typeface="Times New Roman" panose="02020603050405020304" pitchFamily="18" charset="0"/>
                <a:cs typeface="Times New Roman" panose="02020603050405020304" pitchFamily="18" charset="0"/>
              </a:rPr>
              <a:t> from a </a:t>
            </a:r>
            <a:r>
              <a:rPr lang="en-US" altLang="zh-CN" sz="1600" b="1">
                <a:latin typeface="Courier New" panose="02070309020205020404" pitchFamily="49" charset="0"/>
                <a:cs typeface="Times New Roman" panose="02020603050405020304" pitchFamily="18" charset="0"/>
              </a:rPr>
              <a:t>char *</a:t>
            </a:r>
          </a:p>
        </p:txBody>
      </p:sp>
      <p:sp>
        <p:nvSpPr>
          <p:cNvPr id="535558" name="Line 6"/>
          <p:cNvSpPr>
            <a:spLocks noChangeShapeType="1"/>
          </p:cNvSpPr>
          <p:nvPr/>
        </p:nvSpPr>
        <p:spPr bwMode="auto">
          <a:xfrm flipH="1">
            <a:off x="2743200" y="1828800"/>
            <a:ext cx="19812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5559" name="Text Box 7"/>
          <p:cNvSpPr txBox="1">
            <a:spLocks noChangeArrowheads="1"/>
          </p:cNvSpPr>
          <p:nvPr/>
        </p:nvSpPr>
        <p:spPr bwMode="auto">
          <a:xfrm>
            <a:off x="5562600" y="3352800"/>
            <a:ext cx="3124200" cy="15684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b="1">
                <a:latin typeface="Courier New" panose="02070309020205020404" pitchFamily="49" charset="0"/>
                <a:cs typeface="Times New Roman" panose="02020603050405020304" pitchFamily="18" charset="0"/>
              </a:rPr>
              <a:t>s1 += s2</a:t>
            </a:r>
            <a:r>
              <a:rPr lang="en-US" altLang="zh-CN" sz="1600">
                <a:latin typeface="Times New Roman" panose="02020603050405020304" pitchFamily="18" charset="0"/>
                <a:cs typeface="Times New Roman" panose="02020603050405020304" pitchFamily="18" charset="0"/>
              </a:rPr>
              <a:t> will be interpreted as </a:t>
            </a:r>
            <a:r>
              <a:rPr lang="en-US" altLang="zh-CN" sz="1600" b="1">
                <a:latin typeface="Courier New" panose="02070309020205020404" pitchFamily="49" charset="0"/>
                <a:cs typeface="Times New Roman" panose="02020603050405020304" pitchFamily="18" charset="0"/>
              </a:rPr>
              <a:t>s1.operator+=(s2)</a:t>
            </a:r>
          </a:p>
          <a:p>
            <a:pPr algn="ctr">
              <a:spcBef>
                <a:spcPct val="50000"/>
              </a:spcBef>
              <a:spcAft>
                <a:spcPct val="0"/>
              </a:spcAft>
              <a:buClrTx/>
              <a:buFontTx/>
              <a:buNone/>
            </a:pPr>
            <a:r>
              <a:rPr lang="zh-CN" altLang="en-US" sz="1600" b="1">
                <a:latin typeface="Courier New" panose="02070309020205020404" pitchFamily="49" charset="0"/>
                <a:cs typeface="Times New Roman" panose="02020603050405020304" pitchFamily="18" charset="0"/>
              </a:rPr>
              <a:t>如果</a:t>
            </a:r>
            <a:r>
              <a:rPr lang="en-US" altLang="zh-CN" sz="1600" b="1">
                <a:latin typeface="Courier New" panose="02070309020205020404" pitchFamily="49" charset="0"/>
                <a:cs typeface="Times New Roman" panose="02020603050405020304" pitchFamily="18" charset="0"/>
              </a:rPr>
              <a:t>s2</a:t>
            </a:r>
            <a:r>
              <a:rPr lang="zh-CN" altLang="en-US" sz="1600" b="1">
                <a:latin typeface="Courier New" panose="02070309020205020404" pitchFamily="49" charset="0"/>
                <a:cs typeface="Times New Roman" panose="02020603050405020304" pitchFamily="18" charset="0"/>
              </a:rPr>
              <a:t>是</a:t>
            </a:r>
            <a:r>
              <a:rPr lang="en-US" altLang="zh-CN" sz="1600" b="1">
                <a:latin typeface="Courier New" panose="02070309020205020404" pitchFamily="49" charset="0"/>
                <a:cs typeface="Times New Roman" panose="02020603050405020304" pitchFamily="18" charset="0"/>
              </a:rPr>
              <a:t>C</a:t>
            </a:r>
            <a:r>
              <a:rPr lang="zh-CN" altLang="en-US" sz="1600" b="1">
                <a:latin typeface="Courier New" panose="02070309020205020404" pitchFamily="49" charset="0"/>
                <a:cs typeface="Times New Roman" panose="02020603050405020304" pitchFamily="18" charset="0"/>
              </a:rPr>
              <a:t>风格的”</a:t>
            </a:r>
            <a:r>
              <a:rPr lang="en-US" altLang="zh-CN" sz="1600" b="1">
                <a:latin typeface="Courier New" panose="02070309020205020404" pitchFamily="49" charset="0"/>
                <a:cs typeface="Times New Roman" panose="02020603050405020304" pitchFamily="18" charset="0"/>
              </a:rPr>
              <a:t>XXX”</a:t>
            </a:r>
            <a:r>
              <a:rPr lang="zh-CN" altLang="en-US" sz="1600" b="1">
                <a:latin typeface="Courier New" panose="02070309020205020404" pitchFamily="49" charset="0"/>
                <a:cs typeface="Times New Roman" panose="02020603050405020304" pitchFamily="18" charset="0"/>
              </a:rPr>
              <a:t>怎办？</a:t>
            </a:r>
          </a:p>
          <a:p>
            <a:pPr algn="ctr">
              <a:spcBef>
                <a:spcPct val="50000"/>
              </a:spcBef>
              <a:spcAft>
                <a:spcPct val="0"/>
              </a:spcAft>
              <a:buClrTx/>
              <a:buFontTx/>
              <a:buNone/>
            </a:pPr>
            <a:r>
              <a:rPr lang="zh-CN" altLang="en-US" sz="1600" b="1">
                <a:latin typeface="Courier New" panose="02070309020205020404" pitchFamily="49" charset="0"/>
                <a:cs typeface="Times New Roman" panose="02020603050405020304" pitchFamily="18" charset="0"/>
              </a:rPr>
              <a:t>编译器只能将 </a:t>
            </a:r>
            <a:r>
              <a:rPr lang="en-US" altLang="zh-CN" sz="1600" b="1">
                <a:latin typeface="Courier New" panose="02070309020205020404" pitchFamily="49" charset="0"/>
                <a:cs typeface="Times New Roman" panose="02020603050405020304" pitchFamily="18" charset="0"/>
              </a:rPr>
              <a:t>char * </a:t>
            </a:r>
            <a:r>
              <a:rPr lang="zh-CN" altLang="en-US" sz="1600" b="1">
                <a:latin typeface="Courier New" panose="02070309020205020404" pitchFamily="49" charset="0"/>
                <a:cs typeface="Times New Roman" panose="02020603050405020304" pitchFamily="18" charset="0"/>
              </a:rPr>
              <a:t>转换为</a:t>
            </a:r>
            <a:r>
              <a:rPr lang="en-US" altLang="zh-CN" sz="1600" b="1">
                <a:latin typeface="Courier New" panose="02070309020205020404" pitchFamily="49" charset="0"/>
                <a:cs typeface="Times New Roman" panose="02020603050405020304" pitchFamily="18" charset="0"/>
              </a:rPr>
              <a:t>string</a:t>
            </a:r>
            <a:r>
              <a:rPr lang="zh-CN" altLang="en-US" sz="1600" b="1">
                <a:latin typeface="Courier New" panose="02070309020205020404" pitchFamily="49" charset="0"/>
                <a:cs typeface="Times New Roman" panose="02020603050405020304" pitchFamily="18" charset="0"/>
              </a:rPr>
              <a:t>类型</a:t>
            </a:r>
          </a:p>
        </p:txBody>
      </p:sp>
      <p:sp>
        <p:nvSpPr>
          <p:cNvPr id="535560" name="Line 8"/>
          <p:cNvSpPr>
            <a:spLocks noChangeShapeType="1"/>
          </p:cNvSpPr>
          <p:nvPr/>
        </p:nvSpPr>
        <p:spPr bwMode="auto">
          <a:xfrm flipH="1">
            <a:off x="4038600"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5557"/>
                                        </p:tgtEl>
                                        <p:attrNameLst>
                                          <p:attrName>style.visibility</p:attrName>
                                        </p:attrNameLst>
                                      </p:cBhvr>
                                      <p:to>
                                        <p:strVal val="visible"/>
                                      </p:to>
                                    </p:set>
                                  </p:childTnLst>
                                  <p:subTnLst>
                                    <p:set>
                                      <p:cBhvr override="childStyle">
                                        <p:cTn dur="1" fill="hold" display="0" masterRel="nextClick" afterEffect="1"/>
                                        <p:tgtEl>
                                          <p:spTgt spid="53555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35558"/>
                                        </p:tgtEl>
                                        <p:attrNameLst>
                                          <p:attrName>style.visibility</p:attrName>
                                        </p:attrNameLst>
                                      </p:cBhvr>
                                      <p:to>
                                        <p:strVal val="visible"/>
                                      </p:to>
                                    </p:set>
                                  </p:childTnLst>
                                  <p:subTnLst>
                                    <p:set>
                                      <p:cBhvr override="childStyle">
                                        <p:cTn dur="1" fill="hold" display="0" masterRel="nextClick" afterEffect="1"/>
                                        <p:tgtEl>
                                          <p:spTgt spid="53555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5559"/>
                                        </p:tgtEl>
                                        <p:attrNameLst>
                                          <p:attrName>style.visibility</p:attrName>
                                        </p:attrNameLst>
                                      </p:cBhvr>
                                      <p:to>
                                        <p:strVal val="visible"/>
                                      </p:to>
                                    </p:set>
                                  </p:childTnLst>
                                  <p:subTnLst>
                                    <p:set>
                                      <p:cBhvr override="childStyle">
                                        <p:cTn dur="1" fill="hold" display="0" masterRel="nextClick" afterEffect="1"/>
                                        <p:tgtEl>
                                          <p:spTgt spid="53555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35560"/>
                                        </p:tgtEl>
                                        <p:attrNameLst>
                                          <p:attrName>style.visibility</p:attrName>
                                        </p:attrNameLst>
                                      </p:cBhvr>
                                      <p:to>
                                        <p:strVal val="visible"/>
                                      </p:to>
                                    </p:set>
                                  </p:childTnLst>
                                  <p:subTnLst>
                                    <p:set>
                                      <p:cBhvr override="childStyle">
                                        <p:cTn dur="1" fill="hold" display="0" masterRel="nextClick" afterEffect="1"/>
                                        <p:tgtEl>
                                          <p:spTgt spid="5355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7" grpId="0" animBg="1"/>
      <p:bldP spid="535558" grpId="0" animBg="1"/>
      <p:bldP spid="535559" grpId="0" animBg="1"/>
      <p:bldP spid="53556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C741A6EC-BEB3-4C46-8450-FAA2D687953F}" type="slidenum">
              <a:rPr lang="en-US" altLang="zh-CN" sz="1200" smtClean="0"/>
              <a:pPr>
                <a:spcAft>
                  <a:spcPct val="0"/>
                </a:spcAft>
                <a:buClrTx/>
                <a:buFontTx/>
                <a:buNone/>
              </a:pPr>
              <a:t>64</a:t>
            </a:fld>
            <a:endParaRPr lang="en-US" altLang="zh-CN" sz="1200" smtClean="0"/>
          </a:p>
        </p:txBody>
      </p:sp>
      <p:graphicFrame>
        <p:nvGraphicFramePr>
          <p:cNvPr id="69635" name="Object 2"/>
          <p:cNvGraphicFramePr>
            <a:graphicFrameLocks noChangeAspect="1"/>
          </p:cNvGraphicFramePr>
          <p:nvPr/>
        </p:nvGraphicFramePr>
        <p:xfrm>
          <a:off x="0" y="0"/>
          <a:ext cx="7037388" cy="5208588"/>
        </p:xfrm>
        <a:graphic>
          <a:graphicData uri="http://schemas.openxmlformats.org/presentationml/2006/ole">
            <mc:AlternateContent xmlns:mc="http://schemas.openxmlformats.org/markup-compatibility/2006">
              <mc:Choice xmlns:v="urn:schemas-microsoft-com:vml" Requires="v">
                <p:oleObj spid="_x0000_s69641" name="Document" r:id="rId3" imgW="7074123" imgH="5224897" progId="Word.Document.8">
                  <p:embed/>
                </p:oleObj>
              </mc:Choice>
              <mc:Fallback>
                <p:oleObj name="Document" r:id="rId3" imgW="7074123" imgH="522489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208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6581" name="Text Box 5"/>
          <p:cNvSpPr txBox="1">
            <a:spLocks noChangeArrowheads="1"/>
          </p:cNvSpPr>
          <p:nvPr/>
        </p:nvSpPr>
        <p:spPr bwMode="auto">
          <a:xfrm>
            <a:off x="5638800" y="2076450"/>
            <a:ext cx="20574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Overload equality and relational operators</a:t>
            </a:r>
            <a:r>
              <a:rPr lang="zh-CN" altLang="en-US" sz="1600">
                <a:latin typeface="Times New Roman" panose="02020603050405020304" pitchFamily="18" charset="0"/>
                <a:cs typeface="Times New Roman" panose="02020603050405020304" pitchFamily="18" charset="0"/>
              </a:rPr>
              <a:t>。</a:t>
            </a:r>
            <a:endParaRPr lang="zh-CN" altLang="en-US" sz="1600">
              <a:latin typeface="Lucida Console" panose="020B0609040504020204" pitchFamily="49" charset="0"/>
              <a:cs typeface="Times New Roman" panose="02020603050405020304" pitchFamily="18" charset="0"/>
            </a:endParaRPr>
          </a:p>
        </p:txBody>
      </p:sp>
      <p:sp>
        <p:nvSpPr>
          <p:cNvPr id="536582" name="Line 6"/>
          <p:cNvSpPr>
            <a:spLocks noChangeShapeType="1"/>
          </p:cNvSpPr>
          <p:nvPr/>
        </p:nvSpPr>
        <p:spPr bwMode="auto">
          <a:xfrm flipH="1" flipV="1">
            <a:off x="3733800" y="381000"/>
            <a:ext cx="190500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6583" name="Line 7"/>
          <p:cNvSpPr>
            <a:spLocks noChangeShapeType="1"/>
          </p:cNvSpPr>
          <p:nvPr/>
        </p:nvSpPr>
        <p:spPr bwMode="auto">
          <a:xfrm flipH="1" flipV="1">
            <a:off x="3657600" y="1676400"/>
            <a:ext cx="1981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6584" name="Line 8"/>
          <p:cNvSpPr>
            <a:spLocks noChangeShapeType="1"/>
          </p:cNvSpPr>
          <p:nvPr/>
        </p:nvSpPr>
        <p:spPr bwMode="auto">
          <a:xfrm flipH="1">
            <a:off x="3733800" y="2362200"/>
            <a:ext cx="1905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6585" name="Line 9"/>
          <p:cNvSpPr>
            <a:spLocks noChangeShapeType="1"/>
          </p:cNvSpPr>
          <p:nvPr/>
        </p:nvSpPr>
        <p:spPr bwMode="auto">
          <a:xfrm flipH="1">
            <a:off x="3733800" y="2362200"/>
            <a:ext cx="19050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6581"/>
                                        </p:tgtEl>
                                        <p:attrNameLst>
                                          <p:attrName>style.visibility</p:attrName>
                                        </p:attrNameLst>
                                      </p:cBhvr>
                                      <p:to>
                                        <p:strVal val="visible"/>
                                      </p:to>
                                    </p:set>
                                  </p:childTnLst>
                                  <p:subTnLst>
                                    <p:set>
                                      <p:cBhvr override="childStyle">
                                        <p:cTn dur="1" fill="hold" display="0" masterRel="nextClick" afterEffect="1"/>
                                        <p:tgtEl>
                                          <p:spTgt spid="53658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36582"/>
                                        </p:tgtEl>
                                        <p:attrNameLst>
                                          <p:attrName>style.visibility</p:attrName>
                                        </p:attrNameLst>
                                      </p:cBhvr>
                                      <p:to>
                                        <p:strVal val="visible"/>
                                      </p:to>
                                    </p:set>
                                  </p:childTnLst>
                                  <p:subTnLst>
                                    <p:set>
                                      <p:cBhvr override="childStyle">
                                        <p:cTn dur="1" fill="hold" display="0" masterRel="nextClick" afterEffect="1"/>
                                        <p:tgtEl>
                                          <p:spTgt spid="536582"/>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36583"/>
                                        </p:tgtEl>
                                        <p:attrNameLst>
                                          <p:attrName>style.visibility</p:attrName>
                                        </p:attrNameLst>
                                      </p:cBhvr>
                                      <p:to>
                                        <p:strVal val="visible"/>
                                      </p:to>
                                    </p:set>
                                  </p:childTnLst>
                                  <p:subTnLst>
                                    <p:set>
                                      <p:cBhvr override="childStyle">
                                        <p:cTn dur="1" fill="hold" display="0" masterRel="nextClick" afterEffect="1"/>
                                        <p:tgtEl>
                                          <p:spTgt spid="536583"/>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536584"/>
                                        </p:tgtEl>
                                        <p:attrNameLst>
                                          <p:attrName>style.visibility</p:attrName>
                                        </p:attrNameLst>
                                      </p:cBhvr>
                                      <p:to>
                                        <p:strVal val="visible"/>
                                      </p:to>
                                    </p:set>
                                  </p:childTnLst>
                                  <p:subTnLst>
                                    <p:set>
                                      <p:cBhvr override="childStyle">
                                        <p:cTn dur="1" fill="hold" display="0" masterRel="nextClick" afterEffect="1"/>
                                        <p:tgtEl>
                                          <p:spTgt spid="536584"/>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36585"/>
                                        </p:tgtEl>
                                        <p:attrNameLst>
                                          <p:attrName>style.visibility</p:attrName>
                                        </p:attrNameLst>
                                      </p:cBhvr>
                                      <p:to>
                                        <p:strVal val="visible"/>
                                      </p:to>
                                    </p:set>
                                  </p:childTnLst>
                                  <p:subTnLst>
                                    <p:set>
                                      <p:cBhvr override="childStyle">
                                        <p:cTn dur="1" fill="hold" display="0" masterRel="nextClick" afterEffect="1"/>
                                        <p:tgtEl>
                                          <p:spTgt spid="53658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1" grpId="0" animBg="1"/>
      <p:bldP spid="536582" grpId="0" animBg="1"/>
      <p:bldP spid="536583" grpId="0" animBg="1"/>
      <p:bldP spid="536584" grpId="0" animBg="1"/>
      <p:bldP spid="53658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C451105E-E8B2-455A-AA87-A731398FA539}" type="slidenum">
              <a:rPr lang="en-US" altLang="zh-CN" sz="1200" smtClean="0"/>
              <a:pPr>
                <a:spcAft>
                  <a:spcPct val="0"/>
                </a:spcAft>
                <a:buClrTx/>
                <a:buFontTx/>
                <a:buNone/>
              </a:pPr>
              <a:t>65</a:t>
            </a:fld>
            <a:endParaRPr lang="en-US" altLang="zh-CN" sz="1200" smtClean="0"/>
          </a:p>
        </p:txBody>
      </p:sp>
      <p:graphicFrame>
        <p:nvGraphicFramePr>
          <p:cNvPr id="70659" name="Object 2"/>
          <p:cNvGraphicFramePr>
            <a:graphicFrameLocks noChangeAspect="1"/>
          </p:cNvGraphicFramePr>
          <p:nvPr/>
        </p:nvGraphicFramePr>
        <p:xfrm>
          <a:off x="0" y="0"/>
          <a:ext cx="7037388" cy="3125788"/>
        </p:xfrm>
        <a:graphic>
          <a:graphicData uri="http://schemas.openxmlformats.org/presentationml/2006/ole">
            <mc:AlternateContent xmlns:mc="http://schemas.openxmlformats.org/markup-compatibility/2006">
              <mc:Choice xmlns:v="urn:schemas-microsoft-com:vml" Requires="v">
                <p:oleObj spid="_x0000_s70666" name="Document" r:id="rId3" imgW="7074123" imgH="3144145" progId="Word.Document.8">
                  <p:embed/>
                </p:oleObj>
              </mc:Choice>
              <mc:Fallback>
                <p:oleObj name="Document" r:id="rId3" imgW="7074123" imgH="314414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312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7605" name="Text Box 5"/>
          <p:cNvSpPr txBox="1">
            <a:spLocks noChangeArrowheads="1"/>
          </p:cNvSpPr>
          <p:nvPr/>
        </p:nvSpPr>
        <p:spPr bwMode="auto">
          <a:xfrm>
            <a:off x="6248400" y="304800"/>
            <a:ext cx="27432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b="1">
                <a:latin typeface="Courier New" panose="02070309020205020404" pitchFamily="49" charset="0"/>
                <a:cs typeface="Times New Roman" panose="02020603050405020304" pitchFamily="18" charset="0"/>
              </a:rPr>
              <a:t>const</a:t>
            </a: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和 </a:t>
            </a:r>
            <a:r>
              <a:rPr lang="en-US" altLang="zh-CN" sz="1600">
                <a:latin typeface="Times New Roman" panose="02020603050405020304" pitchFamily="18" charset="0"/>
                <a:cs typeface="Times New Roman" panose="02020603050405020304" pitchFamily="18" charset="0"/>
              </a:rPr>
              <a:t>non-</a:t>
            </a:r>
            <a:r>
              <a:rPr lang="en-US" altLang="zh-CN" sz="1600" b="1">
                <a:latin typeface="Courier New" panose="02070309020205020404" pitchFamily="49" charset="0"/>
                <a:cs typeface="Times New Roman" panose="02020603050405020304" pitchFamily="18" charset="0"/>
              </a:rPr>
              <a:t>const</a:t>
            </a:r>
            <a:r>
              <a:rPr lang="zh-CN" altLang="en-US" sz="1600">
                <a:latin typeface="Times New Roman" panose="02020603050405020304" pitchFamily="18" charset="0"/>
                <a:cs typeface="Times New Roman" panose="02020603050405020304" pitchFamily="18" charset="0"/>
              </a:rPr>
              <a:t>两个版本的重载</a:t>
            </a:r>
            <a:endParaRPr lang="zh-CN" altLang="en-US" sz="1600">
              <a:latin typeface="Lucida Console" panose="020B0609040504020204" pitchFamily="49" charset="0"/>
              <a:cs typeface="Times New Roman" panose="02020603050405020304" pitchFamily="18" charset="0"/>
            </a:endParaRPr>
          </a:p>
        </p:txBody>
      </p:sp>
      <p:sp>
        <p:nvSpPr>
          <p:cNvPr id="537606" name="Line 6"/>
          <p:cNvSpPr>
            <a:spLocks noChangeShapeType="1"/>
          </p:cNvSpPr>
          <p:nvPr/>
        </p:nvSpPr>
        <p:spPr bwMode="auto">
          <a:xfrm flipH="1" flipV="1">
            <a:off x="2514600" y="457200"/>
            <a:ext cx="3733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07" name="Text Box 7"/>
          <p:cNvSpPr txBox="1">
            <a:spLocks noChangeArrowheads="1"/>
          </p:cNvSpPr>
          <p:nvPr/>
        </p:nvSpPr>
        <p:spPr bwMode="auto">
          <a:xfrm>
            <a:off x="5867400" y="1371600"/>
            <a:ext cx="22860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zh-CN" altLang="en-US" sz="1600">
                <a:latin typeface="Times New Roman" panose="02020603050405020304" pitchFamily="18" charset="0"/>
                <a:cs typeface="Times New Roman" panose="02020603050405020304" pitchFamily="18" charset="0"/>
              </a:rPr>
              <a:t>重载 </a:t>
            </a:r>
            <a:r>
              <a:rPr lang="en-US" altLang="zh-CN" sz="1600" b="1">
                <a:latin typeface="Courier New" panose="02070309020205020404" pitchFamily="49"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运算符返回规定的子串</a:t>
            </a:r>
            <a:endParaRPr lang="zh-CN" altLang="en-US" sz="1600">
              <a:latin typeface="Lucida Console" panose="020B0609040504020204" pitchFamily="49" charset="0"/>
              <a:cs typeface="Times New Roman" panose="02020603050405020304" pitchFamily="18" charset="0"/>
            </a:endParaRPr>
          </a:p>
        </p:txBody>
      </p:sp>
      <p:sp>
        <p:nvSpPr>
          <p:cNvPr id="537608" name="Line 8"/>
          <p:cNvSpPr>
            <a:spLocks noChangeShapeType="1"/>
          </p:cNvSpPr>
          <p:nvPr/>
        </p:nvSpPr>
        <p:spPr bwMode="auto">
          <a:xfrm flipH="1" flipV="1">
            <a:off x="3352800" y="838200"/>
            <a:ext cx="2514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09" name="Text Box 9"/>
          <p:cNvSpPr txBox="1">
            <a:spLocks noChangeArrowheads="1"/>
          </p:cNvSpPr>
          <p:nvPr/>
        </p:nvSpPr>
        <p:spPr bwMode="auto">
          <a:xfrm>
            <a:off x="5867400" y="1371600"/>
            <a:ext cx="22860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zh-CN" altLang="en-US" sz="1600">
                <a:latin typeface="Times New Roman" panose="02020603050405020304" pitchFamily="18" charset="0"/>
                <a:cs typeface="Times New Roman" panose="02020603050405020304" pitchFamily="18" charset="0"/>
              </a:rPr>
              <a:t>重载 </a:t>
            </a:r>
            <a:r>
              <a:rPr lang="en-US" altLang="zh-CN" sz="1600" b="1">
                <a:latin typeface="Courier New" panose="02070309020205020404" pitchFamily="49"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运算符返回规定的子串</a:t>
            </a:r>
            <a:endParaRPr lang="zh-CN" altLang="en-US" sz="1600">
              <a:latin typeface="Lucida Console" panose="020B0609040504020204" pitchFamily="49" charset="0"/>
              <a:cs typeface="Times New Roman" panose="02020603050405020304" pitchFamily="18" charset="0"/>
            </a:endParaRPr>
          </a:p>
        </p:txBody>
      </p:sp>
      <p:sp>
        <p:nvSpPr>
          <p:cNvPr id="537610" name="Line 10"/>
          <p:cNvSpPr>
            <a:spLocks noChangeShapeType="1"/>
          </p:cNvSpPr>
          <p:nvPr/>
        </p:nvSpPr>
        <p:spPr bwMode="auto">
          <a:xfrm flipH="1" flipV="1">
            <a:off x="3352800" y="838200"/>
            <a:ext cx="2514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5"/>
                                        </p:tgtEl>
                                        <p:attrNameLst>
                                          <p:attrName>style.visibility</p:attrName>
                                        </p:attrNameLst>
                                      </p:cBhvr>
                                      <p:to>
                                        <p:strVal val="visible"/>
                                      </p:to>
                                    </p:set>
                                  </p:childTnLst>
                                  <p:subTnLst>
                                    <p:set>
                                      <p:cBhvr override="childStyle">
                                        <p:cTn dur="1" fill="hold" display="0" masterRel="nextClick" afterEffect="1"/>
                                        <p:tgtEl>
                                          <p:spTgt spid="53760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37606"/>
                                        </p:tgtEl>
                                        <p:attrNameLst>
                                          <p:attrName>style.visibility</p:attrName>
                                        </p:attrNameLst>
                                      </p:cBhvr>
                                      <p:to>
                                        <p:strVal val="visible"/>
                                      </p:to>
                                    </p:set>
                                  </p:childTnLst>
                                  <p:subTnLst>
                                    <p:set>
                                      <p:cBhvr override="childStyle">
                                        <p:cTn dur="1" fill="hold" display="0" masterRel="nextClick" afterEffect="1"/>
                                        <p:tgtEl>
                                          <p:spTgt spid="53760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7607"/>
                                        </p:tgtEl>
                                        <p:attrNameLst>
                                          <p:attrName>style.visibility</p:attrName>
                                        </p:attrNameLst>
                                      </p:cBhvr>
                                      <p:to>
                                        <p:strVal val="visible"/>
                                      </p:to>
                                    </p:set>
                                  </p:childTnLst>
                                  <p:subTnLst>
                                    <p:set>
                                      <p:cBhvr override="childStyle">
                                        <p:cTn dur="1" fill="hold" display="0" masterRel="nextClick" afterEffect="1"/>
                                        <p:tgtEl>
                                          <p:spTgt spid="53760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37608"/>
                                        </p:tgtEl>
                                        <p:attrNameLst>
                                          <p:attrName>style.visibility</p:attrName>
                                        </p:attrNameLst>
                                      </p:cBhvr>
                                      <p:to>
                                        <p:strVal val="visible"/>
                                      </p:to>
                                    </p:set>
                                  </p:childTnLst>
                                  <p:subTnLst>
                                    <p:set>
                                      <p:cBhvr override="childStyle">
                                        <p:cTn dur="1" fill="hold" display="0" masterRel="nextClick" afterEffect="1"/>
                                        <p:tgtEl>
                                          <p:spTgt spid="53760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7609"/>
                                        </p:tgtEl>
                                        <p:attrNameLst>
                                          <p:attrName>style.visibility</p:attrName>
                                        </p:attrNameLst>
                                      </p:cBhvr>
                                      <p:to>
                                        <p:strVal val="visible"/>
                                      </p:to>
                                    </p:set>
                                  </p:childTnLst>
                                  <p:subTnLst>
                                    <p:set>
                                      <p:cBhvr override="childStyle">
                                        <p:cTn dur="1" fill="hold" display="0" masterRel="nextClick" afterEffect="1"/>
                                        <p:tgtEl>
                                          <p:spTgt spid="537609"/>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537610"/>
                                        </p:tgtEl>
                                        <p:attrNameLst>
                                          <p:attrName>style.visibility</p:attrName>
                                        </p:attrNameLst>
                                      </p:cBhvr>
                                      <p:to>
                                        <p:strVal val="visible"/>
                                      </p:to>
                                    </p:set>
                                  </p:childTnLst>
                                  <p:subTnLst>
                                    <p:set>
                                      <p:cBhvr override="childStyle">
                                        <p:cTn dur="1" fill="hold" display="0" masterRel="nextClick" afterEffect="1"/>
                                        <p:tgtEl>
                                          <p:spTgt spid="5376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5" grpId="0" animBg="1"/>
      <p:bldP spid="537606" grpId="0" animBg="1"/>
      <p:bldP spid="537607" grpId="0" animBg="1"/>
      <p:bldP spid="537608" grpId="0" animBg="1"/>
      <p:bldP spid="537609" grpId="0" animBg="1"/>
      <p:bldP spid="5376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1E0FF7A-511B-425F-9143-019A7A48FDA8}" type="slidenum">
              <a:rPr lang="en-US" altLang="zh-CN" sz="1200" smtClean="0"/>
              <a:pPr>
                <a:spcAft>
                  <a:spcPct val="0"/>
                </a:spcAft>
                <a:buClrTx/>
                <a:buFontTx/>
                <a:buNone/>
              </a:pPr>
              <a:t>66</a:t>
            </a:fld>
            <a:endParaRPr lang="en-US" altLang="zh-CN" sz="1200" smtClean="0"/>
          </a:p>
        </p:txBody>
      </p:sp>
      <p:graphicFrame>
        <p:nvGraphicFramePr>
          <p:cNvPr id="71683" name="Object 2"/>
          <p:cNvGraphicFramePr>
            <a:graphicFrameLocks noChangeAspect="1"/>
          </p:cNvGraphicFramePr>
          <p:nvPr/>
        </p:nvGraphicFramePr>
        <p:xfrm>
          <a:off x="0" y="0"/>
          <a:ext cx="7058025" cy="6572250"/>
        </p:xfrm>
        <a:graphic>
          <a:graphicData uri="http://schemas.openxmlformats.org/presentationml/2006/ole">
            <mc:AlternateContent xmlns:mc="http://schemas.openxmlformats.org/markup-compatibility/2006">
              <mc:Choice xmlns:v="urn:schemas-microsoft-com:vml" Requires="v">
                <p:oleObj spid="_x0000_s71686" name="文档" r:id="rId3" imgW="7085758" imgH="6598887" progId="Word.Document.8">
                  <p:embed/>
                </p:oleObj>
              </mc:Choice>
              <mc:Fallback>
                <p:oleObj name="文档" r:id="rId3" imgW="7085758" imgH="659888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657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8629" name="Text Box 5"/>
          <p:cNvSpPr txBox="1">
            <a:spLocks noChangeArrowheads="1"/>
          </p:cNvSpPr>
          <p:nvPr/>
        </p:nvSpPr>
        <p:spPr bwMode="auto">
          <a:xfrm>
            <a:off x="6629400" y="5029200"/>
            <a:ext cx="22860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zh-CN" altLang="en-US" sz="1600">
                <a:latin typeface="Times New Roman" panose="02020603050405020304" pitchFamily="18" charset="0"/>
                <a:cs typeface="Times New Roman" panose="02020603050405020304" pitchFamily="18" charset="0"/>
              </a:rPr>
              <a:t>函数实现在</a:t>
            </a:r>
            <a:r>
              <a:rPr lang="en-US" altLang="zh-CN" sz="1600">
                <a:latin typeface="Times New Roman" panose="02020603050405020304" pitchFamily="18" charset="0"/>
                <a:cs typeface="Times New Roman" panose="02020603050405020304" pitchFamily="18" charset="0"/>
              </a:rPr>
              <a:t>159</a:t>
            </a:r>
            <a:r>
              <a:rPr lang="zh-CN" altLang="en-US" sz="1600">
                <a:latin typeface="Times New Roman" panose="02020603050405020304" pitchFamily="18" charset="0"/>
                <a:cs typeface="Times New Roman" panose="02020603050405020304" pitchFamily="18" charset="0"/>
              </a:rPr>
              <a:t>行</a:t>
            </a:r>
            <a:endParaRPr lang="zh-CN" altLang="en-US" sz="1600">
              <a:latin typeface="Lucida Console" panose="020B0609040504020204" pitchFamily="49" charset="0"/>
              <a:cs typeface="Times New Roman" panose="02020603050405020304" pitchFamily="18" charset="0"/>
            </a:endParaRPr>
          </a:p>
        </p:txBody>
      </p:sp>
      <p:sp>
        <p:nvSpPr>
          <p:cNvPr id="538630" name="Line 6"/>
          <p:cNvSpPr>
            <a:spLocks noChangeShapeType="1"/>
          </p:cNvSpPr>
          <p:nvPr/>
        </p:nvSpPr>
        <p:spPr bwMode="auto">
          <a:xfrm flipH="1">
            <a:off x="3962400" y="5105400"/>
            <a:ext cx="2667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8629"/>
                                        </p:tgtEl>
                                        <p:attrNameLst>
                                          <p:attrName>style.visibility</p:attrName>
                                        </p:attrNameLst>
                                      </p:cBhvr>
                                      <p:to>
                                        <p:strVal val="visible"/>
                                      </p:to>
                                    </p:set>
                                  </p:childTnLst>
                                  <p:subTnLst>
                                    <p:set>
                                      <p:cBhvr override="childStyle">
                                        <p:cTn dur="1" fill="hold" display="0" masterRel="nextClick" afterEffect="1"/>
                                        <p:tgtEl>
                                          <p:spTgt spid="53862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38630"/>
                                        </p:tgtEl>
                                        <p:attrNameLst>
                                          <p:attrName>style.visibility</p:attrName>
                                        </p:attrNameLst>
                                      </p:cBhvr>
                                      <p:to>
                                        <p:strVal val="visible"/>
                                      </p:to>
                                    </p:set>
                                  </p:childTnLst>
                                  <p:subTnLst>
                                    <p:set>
                                      <p:cBhvr override="childStyle">
                                        <p:cTn dur="1" fill="hold" display="0" masterRel="nextClick" afterEffect="1"/>
                                        <p:tgtEl>
                                          <p:spTgt spid="5386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9" grpId="0" animBg="1"/>
      <p:bldP spid="53863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67087B5C-82C4-40B9-876A-FC4E16A374E9}" type="slidenum">
              <a:rPr lang="en-US" altLang="zh-CN" sz="1200" smtClean="0"/>
              <a:pPr>
                <a:spcAft>
                  <a:spcPct val="0"/>
                </a:spcAft>
                <a:buClrTx/>
                <a:buFontTx/>
                <a:buNone/>
              </a:pPr>
              <a:t>67</a:t>
            </a:fld>
            <a:endParaRPr lang="en-US" altLang="zh-CN" sz="1200" smtClean="0"/>
          </a:p>
        </p:txBody>
      </p:sp>
      <p:graphicFrame>
        <p:nvGraphicFramePr>
          <p:cNvPr id="72707" name="Object 2"/>
          <p:cNvGraphicFramePr>
            <a:graphicFrameLocks noChangeAspect="1"/>
          </p:cNvGraphicFramePr>
          <p:nvPr/>
        </p:nvGraphicFramePr>
        <p:xfrm>
          <a:off x="0" y="0"/>
          <a:ext cx="7029450" cy="6526213"/>
        </p:xfrm>
        <a:graphic>
          <a:graphicData uri="http://schemas.openxmlformats.org/presentationml/2006/ole">
            <mc:AlternateContent xmlns:mc="http://schemas.openxmlformats.org/markup-compatibility/2006">
              <mc:Choice xmlns:v="urn:schemas-microsoft-com:vml" Requires="v">
                <p:oleObj spid="_x0000_s72708" name="文档" r:id="rId3" imgW="7061145" imgH="6569181" progId="Word.Document.8">
                  <p:embed/>
                </p:oleObj>
              </mc:Choice>
              <mc:Fallback>
                <p:oleObj name="文档" r:id="rId3" imgW="7061145" imgH="656918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29450" cy="652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0B0C9F64-74A7-45DA-A989-04BD9739A638}" type="slidenum">
              <a:rPr lang="en-US" altLang="zh-CN" sz="1200" smtClean="0"/>
              <a:pPr>
                <a:spcAft>
                  <a:spcPct val="0"/>
                </a:spcAft>
                <a:buClrTx/>
                <a:buFontTx/>
                <a:buNone/>
              </a:pPr>
              <a:t>68</a:t>
            </a:fld>
            <a:endParaRPr lang="en-US" altLang="zh-CN" sz="1200" smtClean="0"/>
          </a:p>
        </p:txBody>
      </p:sp>
      <p:graphicFrame>
        <p:nvGraphicFramePr>
          <p:cNvPr id="73731" name="Object 2"/>
          <p:cNvGraphicFramePr>
            <a:graphicFrameLocks noChangeAspect="1"/>
          </p:cNvGraphicFramePr>
          <p:nvPr/>
        </p:nvGraphicFramePr>
        <p:xfrm>
          <a:off x="0" y="0"/>
          <a:ext cx="7058025" cy="6477000"/>
        </p:xfrm>
        <a:graphic>
          <a:graphicData uri="http://schemas.openxmlformats.org/presentationml/2006/ole">
            <mc:AlternateContent xmlns:mc="http://schemas.openxmlformats.org/markup-compatibility/2006">
              <mc:Choice xmlns:v="urn:schemas-microsoft-com:vml" Requires="v">
                <p:oleObj spid="_x0000_s73732" name="文档" r:id="rId3" imgW="7085758" imgH="6493977" progId="Word.Document.8">
                  <p:embed/>
                </p:oleObj>
              </mc:Choice>
              <mc:Fallback>
                <p:oleObj name="文档" r:id="rId3" imgW="7085758" imgH="649397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647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05735BE1-4763-45AA-A8AF-186A43630BE5}" type="slidenum">
              <a:rPr lang="en-US" altLang="zh-CN" sz="1200" smtClean="0"/>
              <a:pPr>
                <a:spcAft>
                  <a:spcPct val="0"/>
                </a:spcAft>
                <a:buClrTx/>
                <a:buFontTx/>
                <a:buNone/>
              </a:pPr>
              <a:t>69</a:t>
            </a:fld>
            <a:endParaRPr lang="en-US" altLang="zh-CN" sz="1200" smtClean="0"/>
          </a:p>
        </p:txBody>
      </p:sp>
      <p:graphicFrame>
        <p:nvGraphicFramePr>
          <p:cNvPr id="74755" name="Object 2"/>
          <p:cNvGraphicFramePr>
            <a:graphicFrameLocks noChangeAspect="1"/>
          </p:cNvGraphicFramePr>
          <p:nvPr/>
        </p:nvGraphicFramePr>
        <p:xfrm>
          <a:off x="0" y="0"/>
          <a:ext cx="7004050" cy="6430963"/>
        </p:xfrm>
        <a:graphic>
          <a:graphicData uri="http://schemas.openxmlformats.org/presentationml/2006/ole">
            <mc:AlternateContent xmlns:mc="http://schemas.openxmlformats.org/markup-compatibility/2006">
              <mc:Choice xmlns:v="urn:schemas-microsoft-com:vml" Requires="v">
                <p:oleObj spid="_x0000_s74757" name="文档" r:id="rId3" imgW="7089269" imgH="6508712" progId="Word.Document.8">
                  <p:embed/>
                </p:oleObj>
              </mc:Choice>
              <mc:Fallback>
                <p:oleObj name="文档" r:id="rId3" imgW="7089269" imgH="650871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04050" cy="643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6" name="Rectangle 5"/>
          <p:cNvSpPr>
            <a:spLocks noChangeArrowheads="1"/>
          </p:cNvSpPr>
          <p:nvPr/>
        </p:nvSpPr>
        <p:spPr bwMode="black">
          <a:xfrm>
            <a:off x="4267200" y="5334000"/>
            <a:ext cx="4876800" cy="1028700"/>
          </a:xfrm>
          <a:prstGeom prst="rect">
            <a:avLst/>
          </a:prstGeom>
          <a:solidFill>
            <a:schemeClr val="accent1"/>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800100" indent="-34290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257300" indent="-3429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71450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17170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628900" indent="-3429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086100" indent="-3429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543300" indent="-3429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000500" indent="-3429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None/>
            </a:pPr>
            <a:r>
              <a:rPr lang="en-US" altLang="zh-CN" sz="1400"/>
              <a:t>118	</a:t>
            </a:r>
          </a:p>
          <a:p>
            <a:pPr eaLnBrk="1" hangingPunct="1">
              <a:buFont typeface="Wingdings 2" panose="05020102010507070707" pitchFamily="18" charset="2"/>
              <a:buAutoNum type="arabicPlain" startAt="119"/>
            </a:pPr>
            <a:r>
              <a:rPr lang="en-US" altLang="zh-CN" sz="1400"/>
              <a:t> </a:t>
            </a:r>
            <a:r>
              <a:rPr lang="en-US" altLang="zh-CN" sz="1400">
                <a:solidFill>
                  <a:srgbClr val="FF3300"/>
                </a:solidFill>
              </a:rPr>
              <a:t>return sPtr[ subscript ];</a:t>
            </a:r>
            <a:r>
              <a:rPr lang="en-US" altLang="zh-CN" sz="1400"/>
              <a:t>   // returns copy of this element. </a:t>
            </a:r>
            <a:r>
              <a:rPr lang="zh-CN" altLang="en-US" sz="1400"/>
              <a:t>返回值的副本，不能作为左值</a:t>
            </a:r>
          </a:p>
          <a:p>
            <a:pPr eaLnBrk="1" hangingPunct="1">
              <a:buFont typeface="Wingdings 2" panose="05020102010507070707" pitchFamily="18" charset="2"/>
              <a:buAutoNum type="arabicPlain" startAt="119"/>
            </a:pPr>
            <a:r>
              <a:rPr lang="en-US" altLang="zh-CN" sz="1400"/>
              <a:t>120	} // end function operator[]</a:t>
            </a:r>
          </a:p>
        </p:txBody>
      </p:sp>
    </p:spTree>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3"/>
          <p:cNvSpPr>
            <a:spLocks noGrp="1" noChangeArrowheads="1"/>
          </p:cNvSpPr>
          <p:nvPr>
            <p:ph type="title"/>
          </p:nvPr>
        </p:nvSpPr>
        <p:spPr>
          <a:xfrm>
            <a:off x="503238" y="522288"/>
            <a:ext cx="8229600" cy="504825"/>
          </a:xfrm>
        </p:spPr>
        <p:txBody>
          <a:bodyPr/>
          <a:lstStyle/>
          <a:p>
            <a:pPr algn="ctr"/>
            <a:r>
              <a:rPr lang="zh-CN" altLang="en-US" sz="3600" b="0" smtClean="0">
                <a:solidFill>
                  <a:srgbClr val="000099"/>
                </a:solidFill>
                <a:latin typeface="微软雅黑" panose="020B0503020204020204" pitchFamily="34" charset="-122"/>
                <a:ea typeface="微软雅黑" panose="020B0503020204020204" pitchFamily="34" charset="-122"/>
              </a:rPr>
              <a:t>运算符重载</a:t>
            </a:r>
            <a:endParaRPr lang="zh-CN" altLang="en-US" b="0" smtClean="0">
              <a:solidFill>
                <a:srgbClr val="000099"/>
              </a:solidFill>
              <a:latin typeface="微软雅黑" panose="020B0503020204020204" pitchFamily="34" charset="-122"/>
              <a:ea typeface="微软雅黑" panose="020B0503020204020204" pitchFamily="34" charset="-122"/>
            </a:endParaRPr>
          </a:p>
        </p:txBody>
      </p:sp>
      <p:sp>
        <p:nvSpPr>
          <p:cNvPr id="10243" name="Rectangle 4"/>
          <p:cNvSpPr>
            <a:spLocks noChangeArrowheads="1"/>
          </p:cNvSpPr>
          <p:nvPr/>
        </p:nvSpPr>
        <p:spPr bwMode="auto">
          <a:xfrm>
            <a:off x="503238" y="1052513"/>
            <a:ext cx="84613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82800" rIns="162000" bIns="82800" anchor="ctr">
            <a:spAutoFit/>
          </a:bodyPr>
          <a:lstStyle>
            <a:lvl1pPr indent="266700">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r>
              <a:rPr kumimoji="1" lang="en-US" altLang="zh-CN" sz="1800">
                <a:latin typeface="微软雅黑" panose="020B0503020204020204" pitchFamily="34" charset="-122"/>
                <a:ea typeface="微软雅黑" panose="020B0503020204020204" pitchFamily="34" charset="-122"/>
              </a:rPr>
              <a:t>    </a:t>
            </a:r>
            <a:r>
              <a:rPr kumimoji="1" lang="zh-CN" altLang="en-US" sz="1800">
                <a:latin typeface="微软雅黑" panose="020B0503020204020204" pitchFamily="34" charset="-122"/>
                <a:ea typeface="微软雅黑" panose="020B0503020204020204" pitchFamily="34" charset="-122"/>
              </a:rPr>
              <a:t>使同一个运算符作用与不同类型的数据时导致不同的行为的这种机制称为</a:t>
            </a:r>
            <a:r>
              <a:rPr kumimoji="1" lang="zh-CN" altLang="en-US" sz="1800">
                <a:solidFill>
                  <a:srgbClr val="FF0000"/>
                </a:solidFill>
                <a:latin typeface="微软雅黑" panose="020B0503020204020204" pitchFamily="34" charset="-122"/>
                <a:ea typeface="微软雅黑" panose="020B0503020204020204" pitchFamily="34" charset="-122"/>
              </a:rPr>
              <a:t>运算符重载。 </a:t>
            </a:r>
          </a:p>
        </p:txBody>
      </p:sp>
      <p:sp>
        <p:nvSpPr>
          <p:cNvPr id="10244" name="Rectangle 5"/>
          <p:cNvSpPr>
            <a:spLocks noChangeArrowheads="1"/>
          </p:cNvSpPr>
          <p:nvPr/>
        </p:nvSpPr>
        <p:spPr bwMode="auto">
          <a:xfrm>
            <a:off x="539750" y="1700213"/>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latin typeface="微软雅黑" panose="020B0503020204020204" pitchFamily="34" charset="-122"/>
                <a:ea typeface="微软雅黑" panose="020B0503020204020204" pitchFamily="34" charset="-122"/>
              </a:rPr>
              <a:t>运算符重载机制</a:t>
            </a:r>
          </a:p>
        </p:txBody>
      </p:sp>
      <p:sp>
        <p:nvSpPr>
          <p:cNvPr id="10245" name="Rectangle 6"/>
          <p:cNvSpPr>
            <a:spLocks noChangeArrowheads="1"/>
          </p:cNvSpPr>
          <p:nvPr/>
        </p:nvSpPr>
        <p:spPr bwMode="auto">
          <a:xfrm>
            <a:off x="576263" y="2490136"/>
            <a:ext cx="8388350" cy="4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82800" rIns="162000" bIns="82800" anchor="ctr">
            <a:spAutoFit/>
          </a:bodyPr>
          <a:lstStyle>
            <a:lvl1pPr indent="266700">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r>
              <a:rPr kumimoji="1" lang="en-US" altLang="zh-CN" sz="1800">
                <a:latin typeface="微软雅黑" panose="020B0503020204020204" pitchFamily="34" charset="-122"/>
                <a:ea typeface="微软雅黑" panose="020B0503020204020204" pitchFamily="34" charset="-122"/>
              </a:rPr>
              <a:t> C++</a:t>
            </a:r>
            <a:r>
              <a:rPr kumimoji="1" lang="zh-CN" altLang="en-US" sz="1800">
                <a:latin typeface="微软雅黑" panose="020B0503020204020204" pitchFamily="34" charset="-122"/>
                <a:ea typeface="微软雅黑" panose="020B0503020204020204" pitchFamily="34" charset="-122"/>
              </a:rPr>
              <a:t>编译器在对运算符进行编译处理时，将一个运算符编译成如下形式： </a:t>
            </a:r>
          </a:p>
        </p:txBody>
      </p:sp>
      <p:sp>
        <p:nvSpPr>
          <p:cNvPr id="364552" name="Line 8"/>
          <p:cNvSpPr>
            <a:spLocks noChangeShapeType="1"/>
          </p:cNvSpPr>
          <p:nvPr/>
        </p:nvSpPr>
        <p:spPr bwMode="auto">
          <a:xfrm flipV="1">
            <a:off x="3924300" y="3465513"/>
            <a:ext cx="147637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247" name="Rectangle 9"/>
          <p:cNvSpPr>
            <a:spLocks noChangeArrowheads="1"/>
          </p:cNvSpPr>
          <p:nvPr/>
        </p:nvSpPr>
        <p:spPr bwMode="auto">
          <a:xfrm>
            <a:off x="2171700" y="3252788"/>
            <a:ext cx="345404" cy="38266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lIns="180000" tIns="82800" rIns="162000" bIns="82800">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p:txBody>
      </p:sp>
      <p:sp>
        <p:nvSpPr>
          <p:cNvPr id="10248" name="Rectangle 10"/>
          <p:cNvSpPr>
            <a:spLocks noChangeArrowheads="1"/>
          </p:cNvSpPr>
          <p:nvPr/>
        </p:nvSpPr>
        <p:spPr bwMode="auto">
          <a:xfrm>
            <a:off x="503238" y="3068638"/>
            <a:ext cx="7561262" cy="474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82800" rIns="162000" bIns="82800">
            <a:spAutoFit/>
          </a:bodyPr>
          <a:lstStyle>
            <a:lvl1pPr indent="276225">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微软雅黑" panose="020B0503020204020204" pitchFamily="34" charset="-122"/>
                <a:ea typeface="微软雅黑" panose="020B0503020204020204" pitchFamily="34" charset="-122"/>
                <a:cs typeface="Times New Roman" panose="02020603050405020304" pitchFamily="18" charset="0"/>
              </a:rPr>
              <a:t>一元运算符：</a:t>
            </a:r>
            <a:r>
              <a:rPr kumimoji="1"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@obj</a:t>
            </a:r>
            <a:r>
              <a:rPr kumimoji="1"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000">
                <a:latin typeface="微软雅黑" panose="020B0503020204020204" pitchFamily="34" charset="-122"/>
                <a:ea typeface="微软雅黑" panose="020B0503020204020204" pitchFamily="34" charset="-122"/>
                <a:cs typeface="Times New Roman" panose="02020603050405020304" pitchFamily="18" charset="0"/>
              </a:rPr>
              <a:t>编译成</a:t>
            </a:r>
            <a:r>
              <a:rPr kumimoji="1"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operator @ (obj)</a:t>
            </a:r>
            <a:endParaRPr kumimoji="1" lang="en-US" altLang="zh-CN" sz="2000">
              <a:solidFill>
                <a:srgbClr val="FF0000"/>
              </a:solidFill>
              <a:latin typeface="微软雅黑" panose="020B0503020204020204" pitchFamily="34" charset="-122"/>
              <a:ea typeface="微软雅黑" panose="020B0503020204020204" pitchFamily="34" charset="-122"/>
            </a:endParaRPr>
          </a:p>
        </p:txBody>
      </p:sp>
      <p:graphicFrame>
        <p:nvGraphicFramePr>
          <p:cNvPr id="364569" name="Group 25"/>
          <p:cNvGraphicFramePr>
            <a:graphicFrameLocks noGrp="1"/>
          </p:cNvGraphicFramePr>
          <p:nvPr>
            <p:extLst>
              <p:ext uri="{D42A27DB-BD31-4B8C-83A1-F6EECF244321}">
                <p14:modId xmlns:p14="http://schemas.microsoft.com/office/powerpoint/2010/main" val="2398689906"/>
              </p:ext>
            </p:extLst>
          </p:nvPr>
        </p:nvGraphicFramePr>
        <p:xfrm>
          <a:off x="684213" y="2997200"/>
          <a:ext cx="7956550" cy="1295400"/>
        </p:xfrm>
        <a:graphic>
          <a:graphicData uri="http://schemas.openxmlformats.org/drawingml/2006/table">
            <a:tbl>
              <a:tblPr/>
              <a:tblGrid>
                <a:gridCol w="7956550"/>
              </a:tblGrid>
              <a:tr h="129540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二元运算符：</a:t>
                      </a: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obj1@obj2</a:t>
                      </a: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编译成</a:t>
                      </a: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operator @ (obj1,obj2)</a:t>
                      </a:r>
                      <a:endPar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marL="180000" marR="162000" marT="82800" marB="82800"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bl>
          </a:graphicData>
        </a:graphic>
      </p:graphicFrame>
      <p:sp>
        <p:nvSpPr>
          <p:cNvPr id="364566" name="Line 22"/>
          <p:cNvSpPr>
            <a:spLocks noChangeShapeType="1"/>
          </p:cNvSpPr>
          <p:nvPr/>
        </p:nvSpPr>
        <p:spPr bwMode="auto">
          <a:xfrm flipV="1">
            <a:off x="3959225" y="4005263"/>
            <a:ext cx="147637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256" name="Rectangle 26"/>
          <p:cNvSpPr>
            <a:spLocks noChangeArrowheads="1"/>
          </p:cNvSpPr>
          <p:nvPr/>
        </p:nvSpPr>
        <p:spPr bwMode="auto">
          <a:xfrm>
            <a:off x="358775" y="4437063"/>
            <a:ext cx="8642350"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82800" rIns="162000" bIns="82800" anchor="ctr">
            <a:spAutoFit/>
          </a:bodyPr>
          <a:lstStyle>
            <a:lvl1pPr indent="266700">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r>
              <a:rPr kumimoji="1" lang="en-US" altLang="zh-CN" sz="1800">
                <a:latin typeface="微软雅黑" panose="020B0503020204020204" pitchFamily="34" charset="-122"/>
                <a:ea typeface="微软雅黑" panose="020B0503020204020204" pitchFamily="34" charset="-122"/>
              </a:rPr>
              <a:t>   </a:t>
            </a:r>
            <a:r>
              <a:rPr kumimoji="1" lang="zh-CN" altLang="en-US" sz="1800">
                <a:latin typeface="微软雅黑" panose="020B0503020204020204" pitchFamily="34" charset="-122"/>
                <a:ea typeface="微软雅黑" panose="020B0503020204020204" pitchFamily="34" charset="-122"/>
              </a:rPr>
              <a:t>其中，关键字</a:t>
            </a:r>
            <a:r>
              <a:rPr kumimoji="1" lang="en-US" altLang="zh-CN" sz="1800">
                <a:latin typeface="微软雅黑" panose="020B0503020204020204" pitchFamily="34" charset="-122"/>
                <a:ea typeface="微软雅黑" panose="020B0503020204020204" pitchFamily="34" charset="-122"/>
              </a:rPr>
              <a:t>operator </a:t>
            </a:r>
            <a:r>
              <a:rPr kumimoji="1" lang="zh-CN" altLang="en-US" sz="1800">
                <a:latin typeface="微软雅黑" panose="020B0503020204020204" pitchFamily="34" charset="-122"/>
                <a:ea typeface="微软雅黑" panose="020B0503020204020204" pitchFamily="34" charset="-122"/>
              </a:rPr>
              <a:t>加上运算符名的函数称为</a:t>
            </a:r>
            <a:r>
              <a:rPr kumimoji="1" lang="zh-CN" altLang="en-US" sz="1800">
                <a:solidFill>
                  <a:srgbClr val="FF0000"/>
                </a:solidFill>
                <a:latin typeface="微软雅黑" panose="020B0503020204020204" pitchFamily="34" charset="-122"/>
                <a:ea typeface="微软雅黑" panose="020B0503020204020204" pitchFamily="34" charset="-122"/>
              </a:rPr>
              <a:t>运算符函数</a:t>
            </a:r>
          </a:p>
          <a:p>
            <a:r>
              <a:rPr kumimoji="1" lang="zh-CN" altLang="en-US" sz="1800">
                <a:latin typeface="微软雅黑" panose="020B0503020204020204" pitchFamily="34" charset="-122"/>
                <a:ea typeface="微软雅黑" panose="020B0503020204020204" pitchFamily="34" charset="-122"/>
              </a:rPr>
              <a:t>   由于</a:t>
            </a:r>
            <a:r>
              <a:rPr kumimoji="1" lang="en-US" altLang="zh-CN" sz="1800">
                <a:latin typeface="微软雅黑" panose="020B0503020204020204" pitchFamily="34" charset="-122"/>
                <a:ea typeface="微软雅黑" panose="020B0503020204020204" pitchFamily="34" charset="-122"/>
              </a:rPr>
              <a:t>C++</a:t>
            </a:r>
            <a:r>
              <a:rPr kumimoji="1" lang="zh-CN" altLang="en-US" sz="1800">
                <a:latin typeface="微软雅黑" panose="020B0503020204020204" pitchFamily="34" charset="-122"/>
                <a:ea typeface="微软雅黑" panose="020B0503020204020204" pitchFamily="34" charset="-122"/>
              </a:rPr>
              <a:t>中有前置</a:t>
            </a:r>
            <a:r>
              <a:rPr kumimoji="1" lang="en-US" altLang="zh-CN" sz="1800">
                <a:latin typeface="微软雅黑" panose="020B0503020204020204" pitchFamily="34" charset="-122"/>
                <a:ea typeface="微软雅黑" panose="020B0503020204020204" pitchFamily="34" charset="-122"/>
              </a:rPr>
              <a:t>++</a:t>
            </a:r>
            <a:r>
              <a:rPr kumimoji="1" lang="zh-CN" altLang="en-US" sz="1800">
                <a:latin typeface="微软雅黑" panose="020B0503020204020204" pitchFamily="34" charset="-122"/>
                <a:ea typeface="微软雅黑" panose="020B0503020204020204" pitchFamily="34" charset="-122"/>
              </a:rPr>
              <a:t>、</a:t>
            </a:r>
            <a:r>
              <a:rPr kumimoji="1" lang="en-US" altLang="zh-CN" sz="1800">
                <a:latin typeface="微软雅黑" panose="020B0503020204020204" pitchFamily="34" charset="-122"/>
                <a:ea typeface="微软雅黑" panose="020B0503020204020204" pitchFamily="34" charset="-122"/>
              </a:rPr>
              <a:t>--</a:t>
            </a:r>
            <a:r>
              <a:rPr kumimoji="1" lang="zh-CN" altLang="en-US" sz="1800">
                <a:latin typeface="微软雅黑" panose="020B0503020204020204" pitchFamily="34" charset="-122"/>
                <a:ea typeface="微软雅黑" panose="020B0503020204020204" pitchFamily="34" charset="-122"/>
              </a:rPr>
              <a:t>，后置</a:t>
            </a:r>
            <a:r>
              <a:rPr kumimoji="1" lang="en-US" altLang="zh-CN" sz="1800">
                <a:latin typeface="微软雅黑" panose="020B0503020204020204" pitchFamily="34" charset="-122"/>
                <a:ea typeface="微软雅黑" panose="020B0503020204020204" pitchFamily="34" charset="-122"/>
              </a:rPr>
              <a:t>++</a:t>
            </a:r>
            <a:r>
              <a:rPr kumimoji="1" lang="zh-CN" altLang="en-US" sz="1800">
                <a:latin typeface="微软雅黑" panose="020B0503020204020204" pitchFamily="34" charset="-122"/>
                <a:ea typeface="微软雅黑" panose="020B0503020204020204" pitchFamily="34" charset="-122"/>
              </a:rPr>
              <a:t>、</a:t>
            </a:r>
            <a:r>
              <a:rPr kumimoji="1" lang="en-US" altLang="zh-CN" sz="1800">
                <a:latin typeface="微软雅黑" panose="020B0503020204020204" pitchFamily="34" charset="-122"/>
                <a:ea typeface="微软雅黑" panose="020B0503020204020204" pitchFamily="34" charset="-122"/>
              </a:rPr>
              <a:t>--</a:t>
            </a:r>
            <a:r>
              <a:rPr kumimoji="1" lang="zh-CN" altLang="en-US" sz="1800">
                <a:latin typeface="微软雅黑" panose="020B0503020204020204" pitchFamily="34" charset="-122"/>
                <a:ea typeface="微软雅黑" panose="020B0503020204020204" pitchFamily="34" charset="-122"/>
              </a:rPr>
              <a:t>，为了区分它们，</a:t>
            </a:r>
            <a:r>
              <a:rPr kumimoji="1" lang="en-US" altLang="zh-CN" sz="1800">
                <a:latin typeface="微软雅黑" panose="020B0503020204020204" pitchFamily="34" charset="-122"/>
                <a:ea typeface="微软雅黑" panose="020B0503020204020204" pitchFamily="34" charset="-122"/>
              </a:rPr>
              <a:t>C++</a:t>
            </a:r>
            <a:r>
              <a:rPr kumimoji="1" lang="zh-CN" altLang="en-US" sz="1800">
                <a:latin typeface="微软雅黑" panose="020B0503020204020204" pitchFamily="34" charset="-122"/>
                <a:ea typeface="微软雅黑" panose="020B0503020204020204" pitchFamily="34" charset="-122"/>
              </a:rPr>
              <a:t>将后置</a:t>
            </a:r>
            <a:r>
              <a:rPr kumimoji="1" lang="en-US" altLang="zh-CN" sz="1800">
                <a:latin typeface="微软雅黑" panose="020B0503020204020204" pitchFamily="34" charset="-122"/>
                <a:ea typeface="微软雅黑" panose="020B0503020204020204" pitchFamily="34" charset="-122"/>
              </a:rPr>
              <a:t>++</a:t>
            </a:r>
            <a:r>
              <a:rPr kumimoji="1" lang="zh-CN" altLang="en-US" sz="1800">
                <a:latin typeface="微软雅黑" panose="020B0503020204020204" pitchFamily="34" charset="-122"/>
                <a:ea typeface="微软雅黑" panose="020B0503020204020204" pitchFamily="34" charset="-122"/>
              </a:rPr>
              <a:t>、</a:t>
            </a:r>
            <a:r>
              <a:rPr kumimoji="1" lang="en-US" altLang="zh-CN" sz="1800">
                <a:latin typeface="微软雅黑" panose="020B0503020204020204" pitchFamily="34" charset="-122"/>
                <a:ea typeface="微软雅黑" panose="020B0503020204020204" pitchFamily="34" charset="-122"/>
              </a:rPr>
              <a:t>--</a:t>
            </a:r>
            <a:r>
              <a:rPr kumimoji="1" lang="zh-CN" altLang="en-US" sz="1800">
                <a:latin typeface="微软雅黑" panose="020B0503020204020204" pitchFamily="34" charset="-122"/>
                <a:ea typeface="微软雅黑" panose="020B0503020204020204" pitchFamily="34" charset="-122"/>
              </a:rPr>
              <a:t>编译成：  </a:t>
            </a:r>
          </a:p>
        </p:txBody>
      </p:sp>
      <p:sp>
        <p:nvSpPr>
          <p:cNvPr id="10257" name="Line 28"/>
          <p:cNvSpPr>
            <a:spLocks noChangeShapeType="1"/>
          </p:cNvSpPr>
          <p:nvPr/>
        </p:nvSpPr>
        <p:spPr bwMode="auto">
          <a:xfrm flipV="1">
            <a:off x="4248150" y="6200775"/>
            <a:ext cx="14033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258" name="Line 27"/>
          <p:cNvSpPr>
            <a:spLocks noChangeShapeType="1"/>
          </p:cNvSpPr>
          <p:nvPr/>
        </p:nvSpPr>
        <p:spPr bwMode="auto">
          <a:xfrm>
            <a:off x="4211638" y="5805488"/>
            <a:ext cx="14049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259" name="Rectangle 29"/>
          <p:cNvSpPr>
            <a:spLocks noChangeArrowheads="1"/>
          </p:cNvSpPr>
          <p:nvPr/>
        </p:nvSpPr>
        <p:spPr bwMode="auto">
          <a:xfrm>
            <a:off x="2171700" y="3214688"/>
            <a:ext cx="345404" cy="38266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lIns="180000" tIns="82800" rIns="162000" bIns="82800">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p:txBody>
      </p:sp>
      <p:sp>
        <p:nvSpPr>
          <p:cNvPr id="10260" name="Rectangle 30"/>
          <p:cNvSpPr>
            <a:spLocks noChangeArrowheads="1"/>
          </p:cNvSpPr>
          <p:nvPr/>
        </p:nvSpPr>
        <p:spPr bwMode="auto">
          <a:xfrm>
            <a:off x="1079500" y="5842000"/>
            <a:ext cx="7637977" cy="72121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lIns="180000" tIns="82800" rIns="162000" bIns="82800">
            <a:spAutoFit/>
          </a:bodyPr>
          <a:lstStyle>
            <a:lvl1pPr indent="266700">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800">
                <a:latin typeface="微软雅黑" panose="020B0503020204020204" pitchFamily="34" charset="-122"/>
                <a:ea typeface="微软雅黑" panose="020B0503020204020204" pitchFamily="34" charset="-122"/>
                <a:cs typeface="Times New Roman" panose="02020603050405020304" pitchFamily="18" charset="0"/>
              </a:rPr>
              <a:t>后置</a:t>
            </a:r>
            <a:r>
              <a:rPr kumimoji="1" lang="en-US" altLang="zh-CN" sz="180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800">
                <a:latin typeface="微软雅黑" panose="020B0503020204020204" pitchFamily="34" charset="-122"/>
                <a:ea typeface="微软雅黑" panose="020B0503020204020204" pitchFamily="34" charset="-122"/>
                <a:cs typeface="Times New Roman" panose="02020603050405020304" pitchFamily="18" charset="0"/>
              </a:rPr>
              <a:t>obj++</a:t>
            </a:r>
            <a:r>
              <a:rPr kumimoji="1" lang="zh-CN" altLang="en-US" sz="1800">
                <a:latin typeface="微软雅黑" panose="020B0503020204020204" pitchFamily="34" charset="-122"/>
                <a:ea typeface="微软雅黑" panose="020B0503020204020204" pitchFamily="34" charset="-122"/>
                <a:cs typeface="Times New Roman" panose="02020603050405020304" pitchFamily="18" charset="0"/>
              </a:rPr>
              <a:t>　　　　编译成　　</a:t>
            </a:r>
            <a:r>
              <a:rPr kumimoji="1" lang="en-US" altLang="zh-CN" sz="1800">
                <a:latin typeface="微软雅黑" panose="020B0503020204020204" pitchFamily="34" charset="-122"/>
                <a:ea typeface="微软雅黑" panose="020B0503020204020204" pitchFamily="34" charset="-122"/>
                <a:cs typeface="Times New Roman" panose="02020603050405020304" pitchFamily="18" charset="0"/>
              </a:rPr>
              <a:t>operator ++ (obj</a:t>
            </a:r>
            <a:r>
              <a:rPr kumimoji="1" lang="zh-CN" altLang="en-US" sz="1800">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a:latin typeface="微软雅黑" panose="020B0503020204020204" pitchFamily="34" charset="-122"/>
                <a:ea typeface="微软雅黑" panose="020B0503020204020204" pitchFamily="34" charset="-122"/>
                <a:cs typeface="Times New Roman" panose="02020603050405020304" pitchFamily="18" charset="0"/>
              </a:rPr>
              <a:t>0)</a:t>
            </a:r>
          </a:p>
          <a:p>
            <a:endParaRPr kumimoji="1" lang="en-US" altLang="zh-CN" sz="1800">
              <a:latin typeface="微软雅黑" panose="020B0503020204020204" pitchFamily="34" charset="-122"/>
              <a:ea typeface="微软雅黑" panose="020B0503020204020204" pitchFamily="34" charset="-122"/>
            </a:endParaRPr>
          </a:p>
        </p:txBody>
      </p:sp>
      <p:graphicFrame>
        <p:nvGraphicFramePr>
          <p:cNvPr id="364583" name="Group 39"/>
          <p:cNvGraphicFramePr>
            <a:graphicFrameLocks noGrp="1"/>
          </p:cNvGraphicFramePr>
          <p:nvPr>
            <p:extLst>
              <p:ext uri="{D42A27DB-BD31-4B8C-83A1-F6EECF244321}">
                <p14:modId xmlns:p14="http://schemas.microsoft.com/office/powerpoint/2010/main" val="1410582977"/>
              </p:ext>
            </p:extLst>
          </p:nvPr>
        </p:nvGraphicFramePr>
        <p:xfrm>
          <a:off x="1079499" y="5445125"/>
          <a:ext cx="7561263" cy="1116013"/>
        </p:xfrm>
        <a:graphic>
          <a:graphicData uri="http://schemas.openxmlformats.org/drawingml/2006/table">
            <a:tbl>
              <a:tblPr/>
              <a:tblGrid>
                <a:gridCol w="7561263"/>
              </a:tblGrid>
              <a:tr h="1116013">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后置 </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obj</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编译成　　</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operator --  (</a:t>
                      </a:r>
                      <a:r>
                        <a:rPr kumimoji="1" lang="en-US" altLang="zh-CN" sz="1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obj</a:t>
                      </a:r>
                      <a:r>
                        <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4552"/>
                                        </p:tgtEl>
                                        <p:attrNameLst>
                                          <p:attrName>style.visibility</p:attrName>
                                        </p:attrNameLst>
                                      </p:cBhvr>
                                      <p:to>
                                        <p:strVal val="visible"/>
                                      </p:to>
                                    </p:set>
                                    <p:animEffect transition="in" filter="wipe(down)">
                                      <p:cBhvr>
                                        <p:cTn id="7" dur="500"/>
                                        <p:tgtEl>
                                          <p:spTgt spid="3645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4566"/>
                                        </p:tgtEl>
                                        <p:attrNameLst>
                                          <p:attrName>style.visibility</p:attrName>
                                        </p:attrNameLst>
                                      </p:cBhvr>
                                      <p:to>
                                        <p:strVal val="visible"/>
                                      </p:to>
                                    </p:set>
                                    <p:animEffect transition="in" filter="wipe(down)">
                                      <p:cBhvr>
                                        <p:cTn id="12" dur="500"/>
                                        <p:tgtEl>
                                          <p:spTgt spid="364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2" grpId="0" animBg="1"/>
      <p:bldP spid="36456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191EDE08-1485-4FD0-920F-1EBBC458E249}" type="slidenum">
              <a:rPr lang="en-US" altLang="zh-CN" sz="1200" smtClean="0"/>
              <a:pPr>
                <a:spcAft>
                  <a:spcPct val="0"/>
                </a:spcAft>
                <a:buClrTx/>
                <a:buFontTx/>
                <a:buNone/>
              </a:pPr>
              <a:t>70</a:t>
            </a:fld>
            <a:endParaRPr lang="en-US" altLang="zh-CN" sz="1200" smtClean="0"/>
          </a:p>
        </p:txBody>
      </p:sp>
      <p:graphicFrame>
        <p:nvGraphicFramePr>
          <p:cNvPr id="75779" name="Object 2"/>
          <p:cNvGraphicFramePr>
            <a:graphicFrameLocks noChangeAspect="1"/>
          </p:cNvGraphicFramePr>
          <p:nvPr/>
        </p:nvGraphicFramePr>
        <p:xfrm>
          <a:off x="0" y="0"/>
          <a:ext cx="7004050" cy="6138863"/>
        </p:xfrm>
        <a:graphic>
          <a:graphicData uri="http://schemas.openxmlformats.org/presentationml/2006/ole">
            <mc:AlternateContent xmlns:mc="http://schemas.openxmlformats.org/markup-compatibility/2006">
              <mc:Choice xmlns:v="urn:schemas-microsoft-com:vml" Requires="v">
                <p:oleObj spid="_x0000_s75780" name="文档" r:id="rId3" imgW="7089269" imgH="6206351" progId="Word.Document.8">
                  <p:embed/>
                </p:oleObj>
              </mc:Choice>
              <mc:Fallback>
                <p:oleObj name="文档" r:id="rId3" imgW="7089269" imgH="620635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04050" cy="613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0336ADFF-A21F-4589-94DE-EB5160BE4629}" type="slidenum">
              <a:rPr lang="en-US" altLang="zh-CN" sz="1200" smtClean="0"/>
              <a:pPr>
                <a:spcAft>
                  <a:spcPct val="0"/>
                </a:spcAft>
                <a:buClrTx/>
                <a:buFontTx/>
                <a:buNone/>
              </a:pPr>
              <a:t>71</a:t>
            </a:fld>
            <a:endParaRPr lang="en-US" altLang="zh-CN" sz="1200" smtClean="0"/>
          </a:p>
        </p:txBody>
      </p:sp>
      <p:graphicFrame>
        <p:nvGraphicFramePr>
          <p:cNvPr id="76803" name="Object 2"/>
          <p:cNvGraphicFramePr>
            <a:graphicFrameLocks noChangeAspect="1"/>
          </p:cNvGraphicFramePr>
          <p:nvPr/>
        </p:nvGraphicFramePr>
        <p:xfrm>
          <a:off x="0" y="0"/>
          <a:ext cx="7004050" cy="6440488"/>
        </p:xfrm>
        <a:graphic>
          <a:graphicData uri="http://schemas.openxmlformats.org/presentationml/2006/ole">
            <mc:AlternateContent xmlns:mc="http://schemas.openxmlformats.org/markup-compatibility/2006">
              <mc:Choice xmlns:v="urn:schemas-microsoft-com:vml" Requires="v">
                <p:oleObj spid="_x0000_s76804" name="文档" r:id="rId3" imgW="7085758" imgH="6513084" progId="Word.Document.8">
                  <p:embed/>
                </p:oleObj>
              </mc:Choice>
              <mc:Fallback>
                <p:oleObj name="文档" r:id="rId3" imgW="7085758" imgH="651308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04050" cy="6440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FF9DE529-6D23-41FA-B3E3-D231D55BE1FE}" type="slidenum">
              <a:rPr lang="en-US" altLang="zh-CN" sz="1200" smtClean="0"/>
              <a:pPr>
                <a:spcAft>
                  <a:spcPct val="0"/>
                </a:spcAft>
                <a:buClrTx/>
                <a:buFontTx/>
                <a:buNone/>
              </a:pPr>
              <a:t>72</a:t>
            </a:fld>
            <a:endParaRPr lang="en-US" altLang="zh-CN" sz="1200" smtClean="0"/>
          </a:p>
        </p:txBody>
      </p:sp>
      <p:graphicFrame>
        <p:nvGraphicFramePr>
          <p:cNvPr id="77827" name="Object 4"/>
          <p:cNvGraphicFramePr>
            <a:graphicFrameLocks noChangeAspect="1"/>
          </p:cNvGraphicFramePr>
          <p:nvPr/>
        </p:nvGraphicFramePr>
        <p:xfrm>
          <a:off x="0" y="0"/>
          <a:ext cx="7056438" cy="2233613"/>
        </p:xfrm>
        <a:graphic>
          <a:graphicData uri="http://schemas.openxmlformats.org/presentationml/2006/ole">
            <mc:AlternateContent xmlns:mc="http://schemas.openxmlformats.org/markup-compatibility/2006">
              <mc:Choice xmlns:v="urn:schemas-microsoft-com:vml" Requires="v">
                <p:oleObj spid="_x0000_s77828" name="文档" r:id="rId3" imgW="7089269" imgH="2238125" progId="Word.Document.8">
                  <p:embed/>
                </p:oleObj>
              </mc:Choice>
              <mc:Fallback>
                <p:oleObj name="文档" r:id="rId3" imgW="7089269" imgH="223812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6438" cy="223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01278084-9DF6-41AE-BE49-9B24DEFD6FEF}" type="slidenum">
              <a:rPr lang="en-US" altLang="zh-CN" sz="1200" smtClean="0"/>
              <a:pPr>
                <a:spcAft>
                  <a:spcPct val="0"/>
                </a:spcAft>
                <a:buClrTx/>
                <a:buFontTx/>
                <a:buNone/>
              </a:pPr>
              <a:t>73</a:t>
            </a:fld>
            <a:endParaRPr lang="en-US" altLang="zh-CN" sz="1200" smtClean="0"/>
          </a:p>
        </p:txBody>
      </p:sp>
      <p:sp>
        <p:nvSpPr>
          <p:cNvPr id="78851" name="Rectangle 2"/>
          <p:cNvSpPr>
            <a:spLocks noGrp="1" noChangeArrowheads="1"/>
          </p:cNvSpPr>
          <p:nvPr>
            <p:ph type="title"/>
          </p:nvPr>
        </p:nvSpPr>
        <p:spPr>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zh-CN" altLang="en-US" sz="2800" smtClean="0">
                <a:ea typeface="宋体" panose="02010600030101010101" pitchFamily="2" charset="-122"/>
              </a:rPr>
              <a:t>补：</a:t>
            </a:r>
          </a:p>
        </p:txBody>
      </p:sp>
      <p:sp>
        <p:nvSpPr>
          <p:cNvPr id="78852" name="Rectangle 3"/>
          <p:cNvSpPr>
            <a:spLocks noGrp="1" noChangeArrowheads="1"/>
          </p:cNvSpPr>
          <p:nvPr>
            <p:ph type="body" idx="1"/>
          </p:nvPr>
        </p:nvSpPr>
        <p:spPr>
          <a:xfrm>
            <a:off x="304800" y="1371600"/>
            <a:ext cx="8610600" cy="4724400"/>
          </a:xfrm>
          <a:solidFill>
            <a:schemeClr val="bg1"/>
          </a:solid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zh-CN" smtClean="0">
                <a:ea typeface="宋体" panose="02010600030101010101" pitchFamily="2" charset="-122"/>
              </a:rPr>
              <a:t>char   *</a:t>
            </a:r>
            <a:r>
              <a:rPr lang="en-US" altLang="zh-CN" smtClean="0">
                <a:solidFill>
                  <a:srgbClr val="FF0000"/>
                </a:solidFill>
                <a:ea typeface="宋体" panose="02010600030101010101" pitchFamily="2" charset="-122"/>
              </a:rPr>
              <a:t>strncpy</a:t>
            </a:r>
          </a:p>
          <a:p>
            <a:pPr eaLnBrk="1" hangingPunct="1">
              <a:buFont typeface="Wingdings" panose="05000000000000000000" pitchFamily="2" charset="2"/>
              <a:buNone/>
            </a:pPr>
            <a:r>
              <a:rPr lang="en-US" altLang="zh-CN" smtClean="0">
                <a:ea typeface="宋体" panose="02010600030101010101" pitchFamily="2" charset="-122"/>
              </a:rPr>
              <a:t>     (</a:t>
            </a:r>
            <a:r>
              <a:rPr lang="en-US" altLang="zh-CN" sz="1800" smtClean="0">
                <a:ea typeface="宋体" panose="02010600030101010101" pitchFamily="2" charset="-122"/>
              </a:rPr>
              <a:t>char*   strDest,const   char*   strSour,size_t   count</a:t>
            </a:r>
            <a:r>
              <a:rPr lang="en-US" altLang="zh-CN" smtClean="0">
                <a:ea typeface="宋体" panose="02010600030101010101" pitchFamily="2" charset="-122"/>
              </a:rPr>
              <a:t>); </a:t>
            </a:r>
          </a:p>
          <a:p>
            <a:pPr eaLnBrk="1" hangingPunct="1"/>
            <a:r>
              <a:rPr lang="en-US" altLang="zh-CN" smtClean="0">
                <a:ea typeface="宋体" panose="02010600030101010101" pitchFamily="2" charset="-122"/>
              </a:rPr>
              <a:t> </a:t>
            </a:r>
            <a:r>
              <a:rPr lang="zh-CN" altLang="en-US" smtClean="0">
                <a:ea typeface="宋体" panose="02010600030101010101" pitchFamily="2" charset="-122"/>
              </a:rPr>
              <a:t>拷贝一个字符串到另外一个字符串</a:t>
            </a:r>
          </a:p>
          <a:p>
            <a:pPr lvl="1" eaLnBrk="1" hangingPunct="1"/>
            <a:r>
              <a:rPr lang="en-US" altLang="zh-CN" smtClean="0">
                <a:latin typeface="Consolas" panose="020B0609020204030204" pitchFamily="49" charset="0"/>
                <a:ea typeface="楷体_GB2312" pitchFamily="49" charset="-122"/>
              </a:rPr>
              <a:t>strDest</a:t>
            </a:r>
            <a:r>
              <a:rPr lang="zh-CN" altLang="en-US" smtClean="0">
                <a:latin typeface="Consolas" panose="020B0609020204030204" pitchFamily="49" charset="0"/>
                <a:ea typeface="楷体_GB2312" pitchFamily="49" charset="-122"/>
              </a:rPr>
              <a:t>是目标字符串地址</a:t>
            </a:r>
          </a:p>
          <a:p>
            <a:pPr lvl="1" eaLnBrk="1" hangingPunct="1"/>
            <a:r>
              <a:rPr lang="en-US" altLang="zh-CN" smtClean="0">
                <a:latin typeface="Consolas" panose="020B0609020204030204" pitchFamily="49" charset="0"/>
                <a:ea typeface="楷体_GB2312" pitchFamily="49" charset="-122"/>
              </a:rPr>
              <a:t>strSour</a:t>
            </a:r>
            <a:r>
              <a:rPr lang="zh-CN" altLang="en-US" smtClean="0">
                <a:latin typeface="Consolas" panose="020B0609020204030204" pitchFamily="49" charset="0"/>
                <a:ea typeface="楷体_GB2312" pitchFamily="49" charset="-122"/>
              </a:rPr>
              <a:t>是源字符串地址</a:t>
            </a:r>
          </a:p>
          <a:p>
            <a:pPr lvl="1" eaLnBrk="1" hangingPunct="1"/>
            <a:r>
              <a:rPr lang="en-US" altLang="zh-CN" smtClean="0">
                <a:latin typeface="Consolas" panose="020B0609020204030204" pitchFamily="49" charset="0"/>
                <a:ea typeface="楷体_GB2312" pitchFamily="49" charset="-122"/>
              </a:rPr>
              <a:t>size_t</a:t>
            </a:r>
            <a:r>
              <a:rPr lang="zh-CN" altLang="en-US" smtClean="0">
                <a:latin typeface="Consolas" panose="020B0609020204030204" pitchFamily="49" charset="0"/>
                <a:ea typeface="楷体_GB2312" pitchFamily="49" charset="-122"/>
              </a:rPr>
              <a:t>是要拷贝的字符个数</a:t>
            </a:r>
          </a:p>
          <a:p>
            <a:pPr lvl="2" eaLnBrk="1" hangingPunct="1"/>
            <a:r>
              <a:rPr lang="en-US" altLang="zh-CN" smtClean="0">
                <a:latin typeface="Consolas" panose="020B0609020204030204" pitchFamily="49" charset="0"/>
                <a:ea typeface="楷体_GB2312" pitchFamily="49" charset="-122"/>
              </a:rPr>
              <a:t>count&lt;=strlen(strDest),  strDest</a:t>
            </a:r>
            <a:r>
              <a:rPr lang="zh-CN" altLang="en-US" smtClean="0">
                <a:latin typeface="Consolas" panose="020B0609020204030204" pitchFamily="49" charset="0"/>
                <a:ea typeface="楷体_GB2312" pitchFamily="49" charset="-122"/>
              </a:rPr>
              <a:t>的最后不会加</a:t>
            </a:r>
            <a:r>
              <a:rPr lang="en-US" altLang="zh-CN" smtClean="0">
                <a:latin typeface="Consolas" panose="020B0609020204030204" pitchFamily="49" charset="0"/>
                <a:ea typeface="楷体_GB2312" pitchFamily="49" charset="-122"/>
              </a:rPr>
              <a:t>\0</a:t>
            </a:r>
          </a:p>
          <a:p>
            <a:pPr lvl="2" eaLnBrk="1" hangingPunct="1"/>
            <a:r>
              <a:rPr lang="en-US" altLang="zh-CN" smtClean="0">
                <a:latin typeface="Consolas" panose="020B0609020204030204" pitchFamily="49" charset="0"/>
                <a:ea typeface="楷体_GB2312" pitchFamily="49" charset="-122"/>
              </a:rPr>
              <a:t>count&gt; strlen(strDest), strDest</a:t>
            </a:r>
            <a:r>
              <a:rPr lang="zh-CN" altLang="en-US" smtClean="0">
                <a:latin typeface="Consolas" panose="020B0609020204030204" pitchFamily="49" charset="0"/>
                <a:ea typeface="楷体_GB2312" pitchFamily="49" charset="-122"/>
              </a:rPr>
              <a:t>最后会自动追加</a:t>
            </a:r>
            <a:r>
              <a:rPr lang="en-US" altLang="zh-CN" smtClean="0">
                <a:latin typeface="Consolas" panose="020B0609020204030204" pitchFamily="49" charset="0"/>
                <a:ea typeface="楷体_GB2312" pitchFamily="49" charset="-122"/>
              </a:rPr>
              <a:t>count - strlen(strSour)</a:t>
            </a:r>
            <a:r>
              <a:rPr lang="zh-CN" altLang="en-US" smtClean="0">
                <a:latin typeface="Consolas" panose="020B0609020204030204" pitchFamily="49" charset="0"/>
                <a:ea typeface="楷体_GB2312" pitchFamily="49" charset="-122"/>
              </a:rPr>
              <a:t>个</a:t>
            </a:r>
            <a:r>
              <a:rPr lang="en-US" altLang="zh-CN" smtClean="0">
                <a:latin typeface="Consolas" panose="020B0609020204030204" pitchFamily="49" charset="0"/>
                <a:ea typeface="楷体_GB2312" pitchFamily="49" charset="-122"/>
              </a:rPr>
              <a:t>\0, </a:t>
            </a:r>
          </a:p>
          <a:p>
            <a:pPr lvl="1" eaLnBrk="1" hangingPunct="1"/>
            <a:r>
              <a:rPr lang="zh-CN" altLang="en-US" smtClean="0">
                <a:latin typeface="Consolas" panose="020B0609020204030204" pitchFamily="49" charset="0"/>
                <a:ea typeface="楷体_GB2312" pitchFamily="49" charset="-122"/>
              </a:rPr>
              <a:t>当</a:t>
            </a:r>
            <a:r>
              <a:rPr lang="en-US" altLang="zh-CN" smtClean="0">
                <a:latin typeface="Consolas" panose="020B0609020204030204" pitchFamily="49" charset="0"/>
                <a:ea typeface="楷体_GB2312" pitchFamily="49" charset="-122"/>
              </a:rPr>
              <a:t>strDest==strSour,</a:t>
            </a:r>
            <a:r>
              <a:rPr lang="zh-CN" altLang="en-US" smtClean="0">
                <a:latin typeface="Consolas" panose="020B0609020204030204" pitchFamily="49" charset="0"/>
                <a:ea typeface="楷体_GB2312" pitchFamily="49" charset="-122"/>
              </a:rPr>
              <a:t>既要拷贝的和要被拷贝的是同一个地址时，将不处理。 </a:t>
            </a:r>
          </a:p>
        </p:txBody>
      </p:sp>
    </p:spTree>
  </p:cSld>
  <p:clrMapOvr>
    <a:masterClrMapping/>
  </p:clrMapOvr>
  <p:transition spd="slow">
    <p:pull dir="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7B526864-8008-4841-B8F7-0CF0AA8F1564}" type="slidenum">
              <a:rPr lang="en-US" altLang="zh-CN" sz="1200" smtClean="0"/>
              <a:pPr>
                <a:spcAft>
                  <a:spcPct val="0"/>
                </a:spcAft>
                <a:buClrTx/>
                <a:buFontTx/>
                <a:buNone/>
              </a:pPr>
              <a:t>74</a:t>
            </a:fld>
            <a:endParaRPr lang="en-US" altLang="zh-CN" sz="1200" smtClean="0"/>
          </a:p>
        </p:txBody>
      </p:sp>
      <p:graphicFrame>
        <p:nvGraphicFramePr>
          <p:cNvPr id="79875" name="Object 2"/>
          <p:cNvGraphicFramePr>
            <a:graphicFrameLocks noChangeAspect="1"/>
          </p:cNvGraphicFramePr>
          <p:nvPr/>
        </p:nvGraphicFramePr>
        <p:xfrm>
          <a:off x="0" y="0"/>
          <a:ext cx="7056438" cy="6489700"/>
        </p:xfrm>
        <a:graphic>
          <a:graphicData uri="http://schemas.openxmlformats.org/presentationml/2006/ole">
            <mc:AlternateContent xmlns:mc="http://schemas.openxmlformats.org/markup-compatibility/2006">
              <mc:Choice xmlns:v="urn:schemas-microsoft-com:vml" Requires="v">
                <p:oleObj spid="_x0000_s79880" name="Document" r:id="rId3" imgW="7074123" imgH="6481045" progId="Word.Document.8">
                  <p:embed/>
                </p:oleObj>
              </mc:Choice>
              <mc:Fallback>
                <p:oleObj name="Document" r:id="rId3" imgW="7074123" imgH="648104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6438" cy="648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5797" name="Text Box 5"/>
          <p:cNvSpPr txBox="1">
            <a:spLocks noChangeArrowheads="1"/>
          </p:cNvSpPr>
          <p:nvPr/>
        </p:nvSpPr>
        <p:spPr bwMode="auto">
          <a:xfrm>
            <a:off x="5486400" y="3124200"/>
            <a:ext cx="28956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Use overloaded stream insertion operator for </a:t>
            </a:r>
            <a:r>
              <a:rPr lang="en-US" altLang="zh-CN" sz="1600" b="1">
                <a:latin typeface="Courier New" panose="02070309020205020404" pitchFamily="49" charset="0"/>
                <a:ea typeface="Times New Roman" panose="02020603050405020304" pitchFamily="18" charset="0"/>
                <a:cs typeface="AGaramond" pitchFamily="18" charset="0"/>
              </a:rPr>
              <a:t>String</a:t>
            </a:r>
            <a:r>
              <a:rPr lang="en-US" altLang="zh-CN" sz="1600">
                <a:latin typeface="Times New Roman" panose="02020603050405020304" pitchFamily="18" charset="0"/>
                <a:ea typeface="Times New Roman" panose="02020603050405020304" pitchFamily="18" charset="0"/>
                <a:cs typeface="AGaramond" pitchFamily="18" charset="0"/>
              </a:rPr>
              <a:t>s</a:t>
            </a:r>
          </a:p>
        </p:txBody>
      </p:sp>
      <p:sp>
        <p:nvSpPr>
          <p:cNvPr id="545798" name="Line 6"/>
          <p:cNvSpPr>
            <a:spLocks noChangeShapeType="1"/>
          </p:cNvSpPr>
          <p:nvPr/>
        </p:nvSpPr>
        <p:spPr bwMode="auto">
          <a:xfrm flipH="1" flipV="1">
            <a:off x="4648200" y="3505200"/>
            <a:ext cx="838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5799" name="Text Box 7"/>
          <p:cNvSpPr txBox="1">
            <a:spLocks noChangeArrowheads="1"/>
          </p:cNvSpPr>
          <p:nvPr/>
        </p:nvSpPr>
        <p:spPr bwMode="auto">
          <a:xfrm>
            <a:off x="5410200" y="4419600"/>
            <a:ext cx="32004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Use overloaded equality and relational operators for </a:t>
            </a:r>
            <a:r>
              <a:rPr lang="en-US" altLang="zh-CN" sz="1600" b="1">
                <a:latin typeface="Courier New" panose="02070309020205020404" pitchFamily="49" charset="0"/>
                <a:ea typeface="Times New Roman" panose="02020603050405020304" pitchFamily="18" charset="0"/>
                <a:cs typeface="AGaramond" pitchFamily="18" charset="0"/>
              </a:rPr>
              <a:t>String</a:t>
            </a:r>
            <a:r>
              <a:rPr lang="en-US" altLang="zh-CN" sz="1600">
                <a:latin typeface="Times New Roman" panose="02020603050405020304" pitchFamily="18" charset="0"/>
                <a:ea typeface="Times New Roman" panose="02020603050405020304" pitchFamily="18" charset="0"/>
                <a:cs typeface="AGaramond" pitchFamily="18" charset="0"/>
              </a:rPr>
              <a:t>s</a:t>
            </a:r>
          </a:p>
        </p:txBody>
      </p:sp>
      <p:sp>
        <p:nvSpPr>
          <p:cNvPr id="545800" name="Line 8"/>
          <p:cNvSpPr>
            <a:spLocks noChangeShapeType="1"/>
          </p:cNvSpPr>
          <p:nvPr/>
        </p:nvSpPr>
        <p:spPr bwMode="auto">
          <a:xfrm flipH="1" flipV="1">
            <a:off x="4267200" y="4648200"/>
            <a:ext cx="1143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797"/>
                                        </p:tgtEl>
                                        <p:attrNameLst>
                                          <p:attrName>style.visibility</p:attrName>
                                        </p:attrNameLst>
                                      </p:cBhvr>
                                      <p:to>
                                        <p:strVal val="visible"/>
                                      </p:to>
                                    </p:set>
                                  </p:childTnLst>
                                  <p:subTnLst>
                                    <p:set>
                                      <p:cBhvr override="childStyle">
                                        <p:cTn dur="1" fill="hold" display="0" masterRel="nextClick" afterEffect="1"/>
                                        <p:tgtEl>
                                          <p:spTgt spid="54579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5798"/>
                                        </p:tgtEl>
                                        <p:attrNameLst>
                                          <p:attrName>style.visibility</p:attrName>
                                        </p:attrNameLst>
                                      </p:cBhvr>
                                      <p:to>
                                        <p:strVal val="visible"/>
                                      </p:to>
                                    </p:set>
                                  </p:childTnLst>
                                  <p:subTnLst>
                                    <p:set>
                                      <p:cBhvr override="childStyle">
                                        <p:cTn dur="1" fill="hold" display="0" masterRel="nextClick" afterEffect="1"/>
                                        <p:tgtEl>
                                          <p:spTgt spid="54579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5799"/>
                                        </p:tgtEl>
                                        <p:attrNameLst>
                                          <p:attrName>style.visibility</p:attrName>
                                        </p:attrNameLst>
                                      </p:cBhvr>
                                      <p:to>
                                        <p:strVal val="visible"/>
                                      </p:to>
                                    </p:set>
                                  </p:childTnLst>
                                  <p:subTnLst>
                                    <p:set>
                                      <p:cBhvr override="childStyle">
                                        <p:cTn dur="1" fill="hold" display="0" masterRel="nextClick" afterEffect="1"/>
                                        <p:tgtEl>
                                          <p:spTgt spid="54579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45800"/>
                                        </p:tgtEl>
                                        <p:attrNameLst>
                                          <p:attrName>style.visibility</p:attrName>
                                        </p:attrNameLst>
                                      </p:cBhvr>
                                      <p:to>
                                        <p:strVal val="visible"/>
                                      </p:to>
                                    </p:set>
                                  </p:childTnLst>
                                  <p:subTnLst>
                                    <p:set>
                                      <p:cBhvr override="childStyle">
                                        <p:cTn dur="1" fill="hold" display="0" masterRel="nextClick" afterEffect="1"/>
                                        <p:tgtEl>
                                          <p:spTgt spid="54580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7" grpId="0" animBg="1"/>
      <p:bldP spid="545798" grpId="0" animBg="1"/>
      <p:bldP spid="545799" grpId="0" animBg="1"/>
      <p:bldP spid="54580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4865DECA-CD3B-49AD-95A0-14B57FB52C6C}" type="slidenum">
              <a:rPr lang="en-US" altLang="zh-CN" sz="1200" smtClean="0"/>
              <a:pPr>
                <a:spcAft>
                  <a:spcPct val="0"/>
                </a:spcAft>
                <a:buClrTx/>
                <a:buFontTx/>
                <a:buNone/>
              </a:pPr>
              <a:t>75</a:t>
            </a:fld>
            <a:endParaRPr lang="en-US" altLang="zh-CN" sz="1200" smtClean="0"/>
          </a:p>
        </p:txBody>
      </p:sp>
      <p:graphicFrame>
        <p:nvGraphicFramePr>
          <p:cNvPr id="80899" name="Object 2"/>
          <p:cNvGraphicFramePr>
            <a:graphicFrameLocks noChangeAspect="1"/>
          </p:cNvGraphicFramePr>
          <p:nvPr/>
        </p:nvGraphicFramePr>
        <p:xfrm>
          <a:off x="0" y="0"/>
          <a:ext cx="7037388" cy="6457950"/>
        </p:xfrm>
        <a:graphic>
          <a:graphicData uri="http://schemas.openxmlformats.org/presentationml/2006/ole">
            <mc:AlternateContent xmlns:mc="http://schemas.openxmlformats.org/markup-compatibility/2006">
              <mc:Choice xmlns:v="urn:schemas-microsoft-com:vml" Requires="v">
                <p:oleObj spid="_x0000_s80911" name="Document" r:id="rId3" imgW="7074123" imgH="6477808" progId="Word.Document.8">
                  <p:embed/>
                </p:oleObj>
              </mc:Choice>
              <mc:Fallback>
                <p:oleObj name="Document" r:id="rId3" imgW="7074123" imgH="647780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45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6821" name="Text Box 5"/>
          <p:cNvSpPr txBox="1">
            <a:spLocks noChangeArrowheads="1"/>
          </p:cNvSpPr>
          <p:nvPr/>
        </p:nvSpPr>
        <p:spPr bwMode="auto">
          <a:xfrm>
            <a:off x="5334000" y="0"/>
            <a:ext cx="22860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Use overloaded negation operator for </a:t>
            </a:r>
            <a:r>
              <a:rPr lang="en-US" altLang="zh-CN" sz="1600" b="1">
                <a:latin typeface="Courier New" panose="02070309020205020404" pitchFamily="49" charset="0"/>
                <a:ea typeface="Times New Roman" panose="02020603050405020304" pitchFamily="18" charset="0"/>
                <a:cs typeface="AGaramond" pitchFamily="18" charset="0"/>
              </a:rPr>
              <a:t>String</a:t>
            </a:r>
            <a:r>
              <a:rPr lang="en-US" altLang="zh-CN" sz="1600">
                <a:latin typeface="Times New Roman" panose="02020603050405020304" pitchFamily="18" charset="0"/>
                <a:ea typeface="Times New Roman" panose="02020603050405020304" pitchFamily="18" charset="0"/>
                <a:cs typeface="AGaramond" pitchFamily="18" charset="0"/>
              </a:rPr>
              <a:t>s</a:t>
            </a:r>
          </a:p>
        </p:txBody>
      </p:sp>
      <p:sp>
        <p:nvSpPr>
          <p:cNvPr id="546822" name="Line 6"/>
          <p:cNvSpPr>
            <a:spLocks noChangeShapeType="1"/>
          </p:cNvSpPr>
          <p:nvPr/>
        </p:nvSpPr>
        <p:spPr bwMode="auto">
          <a:xfrm flipH="1">
            <a:off x="1447800" y="152400"/>
            <a:ext cx="3886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6823" name="Text Box 7"/>
          <p:cNvSpPr txBox="1">
            <a:spLocks noChangeArrowheads="1"/>
          </p:cNvSpPr>
          <p:nvPr/>
        </p:nvSpPr>
        <p:spPr bwMode="auto">
          <a:xfrm>
            <a:off x="4953000" y="838200"/>
            <a:ext cx="24384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Use overloaded assignment operator for </a:t>
            </a:r>
            <a:r>
              <a:rPr lang="en-US" altLang="zh-CN" sz="1600" b="1">
                <a:latin typeface="Courier New" panose="02070309020205020404" pitchFamily="49" charset="0"/>
                <a:ea typeface="Times New Roman" panose="02020603050405020304" pitchFamily="18" charset="0"/>
                <a:cs typeface="AGaramond" pitchFamily="18" charset="0"/>
              </a:rPr>
              <a:t>String</a:t>
            </a:r>
            <a:r>
              <a:rPr lang="en-US" altLang="zh-CN" sz="1600">
                <a:latin typeface="Times New Roman" panose="02020603050405020304" pitchFamily="18" charset="0"/>
                <a:ea typeface="Times New Roman" panose="02020603050405020304" pitchFamily="18" charset="0"/>
                <a:cs typeface="AGaramond" pitchFamily="18" charset="0"/>
              </a:rPr>
              <a:t>s</a:t>
            </a:r>
          </a:p>
        </p:txBody>
      </p:sp>
      <p:sp>
        <p:nvSpPr>
          <p:cNvPr id="546824" name="Line 8"/>
          <p:cNvSpPr>
            <a:spLocks noChangeShapeType="1"/>
          </p:cNvSpPr>
          <p:nvPr/>
        </p:nvSpPr>
        <p:spPr bwMode="auto">
          <a:xfrm flipH="1" flipV="1">
            <a:off x="1447800" y="762000"/>
            <a:ext cx="3505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6825" name="Text Box 9"/>
          <p:cNvSpPr txBox="1">
            <a:spLocks noChangeArrowheads="1"/>
          </p:cNvSpPr>
          <p:nvPr/>
        </p:nvSpPr>
        <p:spPr bwMode="auto">
          <a:xfrm>
            <a:off x="4724400" y="2057400"/>
            <a:ext cx="32004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Use overloaded addition assignment operator for </a:t>
            </a:r>
            <a:r>
              <a:rPr lang="en-US" altLang="zh-CN" sz="1600" b="1">
                <a:latin typeface="Courier New" panose="02070309020205020404" pitchFamily="49" charset="0"/>
                <a:ea typeface="Times New Roman" panose="02020603050405020304" pitchFamily="18" charset="0"/>
                <a:cs typeface="AGaramond" pitchFamily="18" charset="0"/>
              </a:rPr>
              <a:t>String</a:t>
            </a:r>
            <a:r>
              <a:rPr lang="en-US" altLang="zh-CN" sz="1600">
                <a:latin typeface="Times New Roman" panose="02020603050405020304" pitchFamily="18" charset="0"/>
                <a:ea typeface="Times New Roman" panose="02020603050405020304" pitchFamily="18" charset="0"/>
                <a:cs typeface="AGaramond" pitchFamily="18" charset="0"/>
              </a:rPr>
              <a:t>s</a:t>
            </a:r>
          </a:p>
        </p:txBody>
      </p:sp>
      <p:sp>
        <p:nvSpPr>
          <p:cNvPr id="546826" name="Line 10"/>
          <p:cNvSpPr>
            <a:spLocks noChangeShapeType="1"/>
          </p:cNvSpPr>
          <p:nvPr/>
        </p:nvSpPr>
        <p:spPr bwMode="auto">
          <a:xfrm flipH="1" flipV="1">
            <a:off x="1295400" y="2057400"/>
            <a:ext cx="3429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6827" name="Text Box 11"/>
          <p:cNvSpPr txBox="1">
            <a:spLocks noChangeArrowheads="1"/>
          </p:cNvSpPr>
          <p:nvPr/>
        </p:nvSpPr>
        <p:spPr bwMode="auto">
          <a:xfrm>
            <a:off x="5410200" y="2819400"/>
            <a:ext cx="3505200" cy="835025"/>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en-US" altLang="zh-CN" sz="1600" b="1">
                <a:latin typeface="Courier New" panose="02070309020205020404" pitchFamily="49" charset="0"/>
                <a:ea typeface="Times New Roman" panose="02020603050405020304" pitchFamily="18" charset="0"/>
                <a:cs typeface="AGaramond" pitchFamily="18" charset="0"/>
              </a:rPr>
              <a:t>char *</a:t>
            </a:r>
            <a:r>
              <a:rPr lang="en-US" altLang="zh-CN" sz="1600">
                <a:latin typeface="Times New Roman" panose="02020603050405020304" pitchFamily="18" charset="0"/>
                <a:ea typeface="Times New Roman" panose="02020603050405020304" pitchFamily="18" charset="0"/>
                <a:cs typeface="AGaramond" pitchFamily="18" charset="0"/>
              </a:rPr>
              <a:t> string is converted to a </a:t>
            </a:r>
            <a:r>
              <a:rPr lang="en-US" altLang="zh-CN" sz="1600" b="1">
                <a:latin typeface="Courier New" panose="02070309020205020404" pitchFamily="49" charset="0"/>
                <a:ea typeface="Times New Roman" panose="02020603050405020304" pitchFamily="18" charset="0"/>
                <a:cs typeface="AGaramond" pitchFamily="18" charset="0"/>
              </a:rPr>
              <a:t>String</a:t>
            </a:r>
            <a:r>
              <a:rPr lang="en-US" altLang="zh-CN" sz="1600">
                <a:latin typeface="Times New Roman" panose="02020603050405020304" pitchFamily="18" charset="0"/>
                <a:ea typeface="Times New Roman" panose="02020603050405020304" pitchFamily="18" charset="0"/>
                <a:cs typeface="AGaramond" pitchFamily="18" charset="0"/>
              </a:rPr>
              <a:t> before using the overloaded addition assignment operator</a:t>
            </a:r>
          </a:p>
        </p:txBody>
      </p:sp>
      <p:sp>
        <p:nvSpPr>
          <p:cNvPr id="546828" name="Line 12"/>
          <p:cNvSpPr>
            <a:spLocks noChangeShapeType="1"/>
          </p:cNvSpPr>
          <p:nvPr/>
        </p:nvSpPr>
        <p:spPr bwMode="auto">
          <a:xfrm flipH="1" flipV="1">
            <a:off x="1905000" y="3124200"/>
            <a:ext cx="3505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6829" name="Text Box 13"/>
          <p:cNvSpPr txBox="1">
            <a:spLocks noChangeArrowheads="1"/>
          </p:cNvSpPr>
          <p:nvPr/>
        </p:nvSpPr>
        <p:spPr bwMode="auto">
          <a:xfrm>
            <a:off x="5334000" y="4648200"/>
            <a:ext cx="25908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Use overloaded function call operator for </a:t>
            </a:r>
            <a:r>
              <a:rPr lang="en-US" altLang="zh-CN" sz="1600" b="1">
                <a:latin typeface="Courier New" panose="02070309020205020404" pitchFamily="49" charset="0"/>
                <a:ea typeface="Times New Roman" panose="02020603050405020304" pitchFamily="18" charset="0"/>
                <a:cs typeface="AGaramond" pitchFamily="18" charset="0"/>
              </a:rPr>
              <a:t>String</a:t>
            </a:r>
            <a:r>
              <a:rPr lang="en-US" altLang="zh-CN" sz="1600">
                <a:latin typeface="Times New Roman" panose="02020603050405020304" pitchFamily="18" charset="0"/>
                <a:ea typeface="Times New Roman" panose="02020603050405020304" pitchFamily="18" charset="0"/>
                <a:cs typeface="AGaramond" pitchFamily="18" charset="0"/>
              </a:rPr>
              <a:t>s</a:t>
            </a:r>
          </a:p>
        </p:txBody>
      </p:sp>
      <p:sp>
        <p:nvSpPr>
          <p:cNvPr id="546830" name="Line 14"/>
          <p:cNvSpPr>
            <a:spLocks noChangeShapeType="1"/>
          </p:cNvSpPr>
          <p:nvPr/>
        </p:nvSpPr>
        <p:spPr bwMode="auto">
          <a:xfrm flipH="1" flipV="1">
            <a:off x="1981200" y="4343400"/>
            <a:ext cx="3352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6831" name="Line 15"/>
          <p:cNvSpPr>
            <a:spLocks noChangeShapeType="1"/>
          </p:cNvSpPr>
          <p:nvPr/>
        </p:nvSpPr>
        <p:spPr bwMode="auto">
          <a:xfrm flipH="1">
            <a:off x="1752600" y="4800600"/>
            <a:ext cx="3581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6821"/>
                                        </p:tgtEl>
                                        <p:attrNameLst>
                                          <p:attrName>style.visibility</p:attrName>
                                        </p:attrNameLst>
                                      </p:cBhvr>
                                      <p:to>
                                        <p:strVal val="visible"/>
                                      </p:to>
                                    </p:set>
                                  </p:childTnLst>
                                  <p:subTnLst>
                                    <p:set>
                                      <p:cBhvr override="childStyle">
                                        <p:cTn dur="1" fill="hold" display="0" masterRel="nextClick" afterEffect="1"/>
                                        <p:tgtEl>
                                          <p:spTgt spid="54682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6822"/>
                                        </p:tgtEl>
                                        <p:attrNameLst>
                                          <p:attrName>style.visibility</p:attrName>
                                        </p:attrNameLst>
                                      </p:cBhvr>
                                      <p:to>
                                        <p:strVal val="visible"/>
                                      </p:to>
                                    </p:set>
                                  </p:childTnLst>
                                  <p:subTnLst>
                                    <p:set>
                                      <p:cBhvr override="childStyle">
                                        <p:cTn dur="1" fill="hold" display="0" masterRel="nextClick" afterEffect="1"/>
                                        <p:tgtEl>
                                          <p:spTgt spid="54682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6823"/>
                                        </p:tgtEl>
                                        <p:attrNameLst>
                                          <p:attrName>style.visibility</p:attrName>
                                        </p:attrNameLst>
                                      </p:cBhvr>
                                      <p:to>
                                        <p:strVal val="visible"/>
                                      </p:to>
                                    </p:set>
                                  </p:childTnLst>
                                  <p:subTnLst>
                                    <p:set>
                                      <p:cBhvr override="childStyle">
                                        <p:cTn dur="1" fill="hold" display="0" masterRel="nextClick" afterEffect="1"/>
                                        <p:tgtEl>
                                          <p:spTgt spid="54682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46824"/>
                                        </p:tgtEl>
                                        <p:attrNameLst>
                                          <p:attrName>style.visibility</p:attrName>
                                        </p:attrNameLst>
                                      </p:cBhvr>
                                      <p:to>
                                        <p:strVal val="visible"/>
                                      </p:to>
                                    </p:set>
                                  </p:childTnLst>
                                  <p:subTnLst>
                                    <p:set>
                                      <p:cBhvr override="childStyle">
                                        <p:cTn dur="1" fill="hold" display="0" masterRel="nextClick" afterEffect="1"/>
                                        <p:tgtEl>
                                          <p:spTgt spid="54682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6825"/>
                                        </p:tgtEl>
                                        <p:attrNameLst>
                                          <p:attrName>style.visibility</p:attrName>
                                        </p:attrNameLst>
                                      </p:cBhvr>
                                      <p:to>
                                        <p:strVal val="visible"/>
                                      </p:to>
                                    </p:set>
                                  </p:childTnLst>
                                  <p:subTnLst>
                                    <p:set>
                                      <p:cBhvr override="childStyle">
                                        <p:cTn dur="1" fill="hold" display="0" masterRel="nextClick" afterEffect="1"/>
                                        <p:tgtEl>
                                          <p:spTgt spid="546825"/>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546826"/>
                                        </p:tgtEl>
                                        <p:attrNameLst>
                                          <p:attrName>style.visibility</p:attrName>
                                        </p:attrNameLst>
                                      </p:cBhvr>
                                      <p:to>
                                        <p:strVal val="visible"/>
                                      </p:to>
                                    </p:set>
                                  </p:childTnLst>
                                  <p:subTnLst>
                                    <p:set>
                                      <p:cBhvr override="childStyle">
                                        <p:cTn dur="1" fill="hold" display="0" masterRel="nextClick" afterEffect="1"/>
                                        <p:tgtEl>
                                          <p:spTgt spid="54682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6827"/>
                                        </p:tgtEl>
                                        <p:attrNameLst>
                                          <p:attrName>style.visibility</p:attrName>
                                        </p:attrNameLst>
                                      </p:cBhvr>
                                      <p:to>
                                        <p:strVal val="visible"/>
                                      </p:to>
                                    </p:set>
                                  </p:childTnLst>
                                  <p:subTnLst>
                                    <p:set>
                                      <p:cBhvr override="childStyle">
                                        <p:cTn dur="1" fill="hold" display="0" masterRel="nextClick" afterEffect="1"/>
                                        <p:tgtEl>
                                          <p:spTgt spid="546827"/>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546828"/>
                                        </p:tgtEl>
                                        <p:attrNameLst>
                                          <p:attrName>style.visibility</p:attrName>
                                        </p:attrNameLst>
                                      </p:cBhvr>
                                      <p:to>
                                        <p:strVal val="visible"/>
                                      </p:to>
                                    </p:set>
                                  </p:childTnLst>
                                  <p:subTnLst>
                                    <p:set>
                                      <p:cBhvr override="childStyle">
                                        <p:cTn dur="1" fill="hold" display="0" masterRel="nextClick" afterEffect="1"/>
                                        <p:tgtEl>
                                          <p:spTgt spid="54682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6829"/>
                                        </p:tgtEl>
                                        <p:attrNameLst>
                                          <p:attrName>style.visibility</p:attrName>
                                        </p:attrNameLst>
                                      </p:cBhvr>
                                      <p:to>
                                        <p:strVal val="visible"/>
                                      </p:to>
                                    </p:set>
                                  </p:childTnLst>
                                  <p:subTnLst>
                                    <p:set>
                                      <p:cBhvr override="childStyle">
                                        <p:cTn dur="1" fill="hold" display="0" masterRel="nextClick" afterEffect="1"/>
                                        <p:tgtEl>
                                          <p:spTgt spid="546829"/>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546830"/>
                                        </p:tgtEl>
                                        <p:attrNameLst>
                                          <p:attrName>style.visibility</p:attrName>
                                        </p:attrNameLst>
                                      </p:cBhvr>
                                      <p:to>
                                        <p:strVal val="visible"/>
                                      </p:to>
                                    </p:set>
                                  </p:childTnLst>
                                  <p:subTnLst>
                                    <p:set>
                                      <p:cBhvr override="childStyle">
                                        <p:cTn dur="1" fill="hold" display="0" masterRel="nextClick" afterEffect="1"/>
                                        <p:tgtEl>
                                          <p:spTgt spid="546830"/>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546831"/>
                                        </p:tgtEl>
                                        <p:attrNameLst>
                                          <p:attrName>style.visibility</p:attrName>
                                        </p:attrNameLst>
                                      </p:cBhvr>
                                      <p:to>
                                        <p:strVal val="visible"/>
                                      </p:to>
                                    </p:set>
                                  </p:childTnLst>
                                  <p:subTnLst>
                                    <p:set>
                                      <p:cBhvr override="childStyle">
                                        <p:cTn dur="1" fill="hold" display="0" masterRel="nextClick" afterEffect="1"/>
                                        <p:tgtEl>
                                          <p:spTgt spid="54683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1" grpId="0" animBg="1"/>
      <p:bldP spid="546822" grpId="0" animBg="1"/>
      <p:bldP spid="546823" grpId="0" animBg="1"/>
      <p:bldP spid="546824" grpId="0" animBg="1"/>
      <p:bldP spid="546825" grpId="0" animBg="1"/>
      <p:bldP spid="546826" grpId="0" animBg="1"/>
      <p:bldP spid="546827" grpId="0" animBg="1"/>
      <p:bldP spid="546828" grpId="0" animBg="1"/>
      <p:bldP spid="546829" grpId="0" animBg="1"/>
      <p:bldP spid="546830" grpId="0" animBg="1"/>
      <p:bldP spid="54683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6BE554A8-7885-4283-83E4-FD7067DEDB83}" type="slidenum">
              <a:rPr lang="en-US" altLang="zh-CN" sz="1200" smtClean="0"/>
              <a:pPr>
                <a:spcAft>
                  <a:spcPct val="0"/>
                </a:spcAft>
                <a:buClrTx/>
                <a:buFontTx/>
                <a:buNone/>
              </a:pPr>
              <a:t>76</a:t>
            </a:fld>
            <a:endParaRPr lang="en-US" altLang="zh-CN" sz="1200" smtClean="0"/>
          </a:p>
        </p:txBody>
      </p:sp>
      <p:graphicFrame>
        <p:nvGraphicFramePr>
          <p:cNvPr id="81923" name="Object 2"/>
          <p:cNvGraphicFramePr>
            <a:graphicFrameLocks noChangeAspect="1"/>
          </p:cNvGraphicFramePr>
          <p:nvPr/>
        </p:nvGraphicFramePr>
        <p:xfrm>
          <a:off x="0" y="0"/>
          <a:ext cx="7037388" cy="4722813"/>
        </p:xfrm>
        <a:graphic>
          <a:graphicData uri="http://schemas.openxmlformats.org/presentationml/2006/ole">
            <mc:AlternateContent xmlns:mc="http://schemas.openxmlformats.org/markup-compatibility/2006">
              <mc:Choice xmlns:v="urn:schemas-microsoft-com:vml" Requires="v">
                <p:oleObj spid="_x0000_s81928" name="Document" r:id="rId3" imgW="7074123" imgH="4744447" progId="Word.Document.8">
                  <p:embed/>
                </p:oleObj>
              </mc:Choice>
              <mc:Fallback>
                <p:oleObj name="Document" r:id="rId3" imgW="7074123" imgH="474444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472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7845" name="Text Box 5"/>
          <p:cNvSpPr txBox="1">
            <a:spLocks noChangeArrowheads="1"/>
          </p:cNvSpPr>
          <p:nvPr/>
        </p:nvSpPr>
        <p:spPr bwMode="auto">
          <a:xfrm>
            <a:off x="6096000" y="2514600"/>
            <a:ext cx="22860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Use overloaded subscript operator for </a:t>
            </a:r>
            <a:r>
              <a:rPr lang="en-US" altLang="zh-CN" sz="1600" b="1">
                <a:latin typeface="Courier New" panose="02070309020205020404" pitchFamily="49" charset="0"/>
                <a:ea typeface="Times New Roman" panose="02020603050405020304" pitchFamily="18" charset="0"/>
                <a:cs typeface="AGaramond" pitchFamily="18" charset="0"/>
              </a:rPr>
              <a:t>String</a:t>
            </a:r>
            <a:r>
              <a:rPr lang="en-US" altLang="zh-CN" sz="1600">
                <a:latin typeface="Times New Roman" panose="02020603050405020304" pitchFamily="18" charset="0"/>
                <a:ea typeface="Times New Roman" panose="02020603050405020304" pitchFamily="18" charset="0"/>
                <a:cs typeface="AGaramond" pitchFamily="18" charset="0"/>
              </a:rPr>
              <a:t>s</a:t>
            </a:r>
          </a:p>
        </p:txBody>
      </p:sp>
      <p:sp>
        <p:nvSpPr>
          <p:cNvPr id="547846" name="Line 6"/>
          <p:cNvSpPr>
            <a:spLocks noChangeShapeType="1"/>
          </p:cNvSpPr>
          <p:nvPr/>
        </p:nvSpPr>
        <p:spPr bwMode="auto">
          <a:xfrm flipH="1" flipV="1">
            <a:off x="2057400" y="2514600"/>
            <a:ext cx="403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7847" name="Text Box 7"/>
          <p:cNvSpPr txBox="1">
            <a:spLocks noChangeArrowheads="1"/>
          </p:cNvSpPr>
          <p:nvPr/>
        </p:nvSpPr>
        <p:spPr bwMode="auto">
          <a:xfrm>
            <a:off x="4953000" y="4419600"/>
            <a:ext cx="25908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Attempt to access a subscript outside of the valid range</a:t>
            </a:r>
          </a:p>
        </p:txBody>
      </p:sp>
      <p:sp>
        <p:nvSpPr>
          <p:cNvPr id="547848" name="Line 8"/>
          <p:cNvSpPr>
            <a:spLocks noChangeShapeType="1"/>
          </p:cNvSpPr>
          <p:nvPr/>
        </p:nvSpPr>
        <p:spPr bwMode="auto">
          <a:xfrm flipH="1" flipV="1">
            <a:off x="1295400" y="4038600"/>
            <a:ext cx="3657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5"/>
                                        </p:tgtEl>
                                        <p:attrNameLst>
                                          <p:attrName>style.visibility</p:attrName>
                                        </p:attrNameLst>
                                      </p:cBhvr>
                                      <p:to>
                                        <p:strVal val="visible"/>
                                      </p:to>
                                    </p:set>
                                  </p:childTnLst>
                                  <p:subTnLst>
                                    <p:set>
                                      <p:cBhvr override="childStyle">
                                        <p:cTn dur="1" fill="hold" display="0" masterRel="nextClick" afterEffect="1"/>
                                        <p:tgtEl>
                                          <p:spTgt spid="54784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7846"/>
                                        </p:tgtEl>
                                        <p:attrNameLst>
                                          <p:attrName>style.visibility</p:attrName>
                                        </p:attrNameLst>
                                      </p:cBhvr>
                                      <p:to>
                                        <p:strVal val="visible"/>
                                      </p:to>
                                    </p:set>
                                  </p:childTnLst>
                                  <p:subTnLst>
                                    <p:set>
                                      <p:cBhvr override="childStyle">
                                        <p:cTn dur="1" fill="hold" display="0" masterRel="nextClick" afterEffect="1"/>
                                        <p:tgtEl>
                                          <p:spTgt spid="54784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7847"/>
                                        </p:tgtEl>
                                        <p:attrNameLst>
                                          <p:attrName>style.visibility</p:attrName>
                                        </p:attrNameLst>
                                      </p:cBhvr>
                                      <p:to>
                                        <p:strVal val="visible"/>
                                      </p:to>
                                    </p:set>
                                  </p:childTnLst>
                                  <p:subTnLst>
                                    <p:set>
                                      <p:cBhvr override="childStyle">
                                        <p:cTn dur="1" fill="hold" display="0" masterRel="nextClick" afterEffect="1"/>
                                        <p:tgtEl>
                                          <p:spTgt spid="54784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47848"/>
                                        </p:tgtEl>
                                        <p:attrNameLst>
                                          <p:attrName>style.visibility</p:attrName>
                                        </p:attrNameLst>
                                      </p:cBhvr>
                                      <p:to>
                                        <p:strVal val="visible"/>
                                      </p:to>
                                    </p:set>
                                  </p:childTnLst>
                                  <p:subTnLst>
                                    <p:set>
                                      <p:cBhvr override="childStyle">
                                        <p:cTn dur="1" fill="hold" display="0" masterRel="nextClick" afterEffect="1"/>
                                        <p:tgtEl>
                                          <p:spTgt spid="5478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5" grpId="0" animBg="1"/>
      <p:bldP spid="547846" grpId="0" animBg="1"/>
      <p:bldP spid="547847" grpId="0" animBg="1"/>
      <p:bldP spid="54784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039DFC32-4DE7-4F85-A896-083F693D813D}" type="slidenum">
              <a:rPr lang="en-US" altLang="zh-CN" sz="1200" smtClean="0"/>
              <a:pPr>
                <a:spcAft>
                  <a:spcPct val="0"/>
                </a:spcAft>
                <a:buClrTx/>
                <a:buFontTx/>
                <a:buNone/>
              </a:pPr>
              <a:t>77</a:t>
            </a:fld>
            <a:endParaRPr lang="en-US" altLang="zh-CN" sz="1200" smtClean="0"/>
          </a:p>
        </p:txBody>
      </p:sp>
      <p:graphicFrame>
        <p:nvGraphicFramePr>
          <p:cNvPr id="82947" name="Object 4"/>
          <p:cNvGraphicFramePr>
            <a:graphicFrameLocks noChangeAspect="1"/>
          </p:cNvGraphicFramePr>
          <p:nvPr/>
        </p:nvGraphicFramePr>
        <p:xfrm>
          <a:off x="0" y="0"/>
          <a:ext cx="7061200" cy="6302375"/>
        </p:xfrm>
        <a:graphic>
          <a:graphicData uri="http://schemas.openxmlformats.org/presentationml/2006/ole">
            <mc:AlternateContent xmlns:mc="http://schemas.openxmlformats.org/markup-compatibility/2006">
              <mc:Choice xmlns:v="urn:schemas-microsoft-com:vml" Requires="v">
                <p:oleObj spid="_x0000_s82951" name="Document" r:id="rId3" imgW="7046703" imgH="6657913" progId="Word.Document.8">
                  <p:embed/>
                </p:oleObj>
              </mc:Choice>
              <mc:Fallback>
                <p:oleObj name="Document" r:id="rId3" imgW="7046703" imgH="665791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61200" cy="630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8869" name="Text Box 5"/>
          <p:cNvSpPr txBox="1">
            <a:spLocks noChangeArrowheads="1"/>
          </p:cNvSpPr>
          <p:nvPr/>
        </p:nvSpPr>
        <p:spPr bwMode="auto">
          <a:xfrm>
            <a:off x="4953000" y="4343400"/>
            <a:ext cx="30480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The constructor and destructor are called for the temporary </a:t>
            </a:r>
            <a:r>
              <a:rPr lang="en-US" altLang="zh-CN" sz="1600" b="1">
                <a:latin typeface="Courier New" panose="02070309020205020404" pitchFamily="49" charset="0"/>
                <a:cs typeface="Times New Roman" panose="02020603050405020304" pitchFamily="18" charset="0"/>
              </a:rPr>
              <a:t>String</a:t>
            </a:r>
          </a:p>
        </p:txBody>
      </p:sp>
      <p:sp>
        <p:nvSpPr>
          <p:cNvPr id="548870" name="Line 6"/>
          <p:cNvSpPr>
            <a:spLocks noChangeShapeType="1"/>
          </p:cNvSpPr>
          <p:nvPr/>
        </p:nvSpPr>
        <p:spPr bwMode="auto">
          <a:xfrm flipH="1" flipV="1">
            <a:off x="1828800" y="4267200"/>
            <a:ext cx="3124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8871" name="Line 7"/>
          <p:cNvSpPr>
            <a:spLocks noChangeShapeType="1"/>
          </p:cNvSpPr>
          <p:nvPr/>
        </p:nvSpPr>
        <p:spPr bwMode="auto">
          <a:xfrm flipH="1" flipV="1">
            <a:off x="3200400" y="4191000"/>
            <a:ext cx="1752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9"/>
                                        </p:tgtEl>
                                        <p:attrNameLst>
                                          <p:attrName>style.visibility</p:attrName>
                                        </p:attrNameLst>
                                      </p:cBhvr>
                                      <p:to>
                                        <p:strVal val="visible"/>
                                      </p:to>
                                    </p:set>
                                  </p:childTnLst>
                                  <p:subTnLst>
                                    <p:set>
                                      <p:cBhvr override="childStyle">
                                        <p:cTn dur="1" fill="hold" display="0" masterRel="nextClick" afterEffect="1"/>
                                        <p:tgtEl>
                                          <p:spTgt spid="54886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8870"/>
                                        </p:tgtEl>
                                        <p:attrNameLst>
                                          <p:attrName>style.visibility</p:attrName>
                                        </p:attrNameLst>
                                      </p:cBhvr>
                                      <p:to>
                                        <p:strVal val="visible"/>
                                      </p:to>
                                    </p:set>
                                  </p:childTnLst>
                                  <p:subTnLst>
                                    <p:set>
                                      <p:cBhvr override="childStyle">
                                        <p:cTn dur="1" fill="hold" display="0" masterRel="nextClick" afterEffect="1"/>
                                        <p:tgtEl>
                                          <p:spTgt spid="54887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48871"/>
                                        </p:tgtEl>
                                        <p:attrNameLst>
                                          <p:attrName>style.visibility</p:attrName>
                                        </p:attrNameLst>
                                      </p:cBhvr>
                                      <p:to>
                                        <p:strVal val="visible"/>
                                      </p:to>
                                    </p:set>
                                  </p:childTnLst>
                                  <p:subTnLst>
                                    <p:set>
                                      <p:cBhvr override="childStyle">
                                        <p:cTn dur="1" fill="hold" display="0" masterRel="nextClick" afterEffect="1"/>
                                        <p:tgtEl>
                                          <p:spTgt spid="54887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animBg="1"/>
      <p:bldP spid="548870" grpId="0" animBg="1"/>
      <p:bldP spid="54887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D81BF0B-BFD2-469E-AAC4-ABA1E94CFFDB}" type="slidenum">
              <a:rPr lang="en-US" altLang="zh-CN" sz="1200" smtClean="0"/>
              <a:pPr>
                <a:spcAft>
                  <a:spcPct val="0"/>
                </a:spcAft>
                <a:buClrTx/>
                <a:buFontTx/>
                <a:buNone/>
              </a:pPr>
              <a:t>78</a:t>
            </a:fld>
            <a:endParaRPr lang="en-US" altLang="zh-CN" sz="1200" smtClean="0"/>
          </a:p>
        </p:txBody>
      </p:sp>
      <p:graphicFrame>
        <p:nvGraphicFramePr>
          <p:cNvPr id="83971" name="Object 4"/>
          <p:cNvGraphicFramePr>
            <a:graphicFrameLocks noChangeAspect="1"/>
          </p:cNvGraphicFramePr>
          <p:nvPr/>
        </p:nvGraphicFramePr>
        <p:xfrm>
          <a:off x="0" y="0"/>
          <a:ext cx="7048500" cy="4783138"/>
        </p:xfrm>
        <a:graphic>
          <a:graphicData uri="http://schemas.openxmlformats.org/presentationml/2006/ole">
            <mc:AlternateContent xmlns:mc="http://schemas.openxmlformats.org/markup-compatibility/2006">
              <mc:Choice xmlns:v="urn:schemas-microsoft-com:vml" Requires="v">
                <p:oleObj spid="_x0000_s83972" name="Document" r:id="rId3" imgW="7046703" imgH="4785499" progId="Word.Document.8">
                  <p:embed/>
                </p:oleObj>
              </mc:Choice>
              <mc:Fallback>
                <p:oleObj name="Document" r:id="rId3" imgW="7046703" imgH="478549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48500" cy="478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CACC81CF-9A03-427B-8690-59CF4F6F2F2C}" type="slidenum">
              <a:rPr lang="en-US" altLang="zh-CN" sz="1200" smtClean="0"/>
              <a:pPr>
                <a:spcAft>
                  <a:spcPct val="0"/>
                </a:spcAft>
                <a:buClrTx/>
                <a:buFontTx/>
                <a:buNone/>
              </a:pPr>
              <a:t>79</a:t>
            </a:fld>
            <a:endParaRPr lang="en-US" altLang="zh-CN" sz="1200" smtClean="0"/>
          </a:p>
        </p:txBody>
      </p:sp>
      <p:sp>
        <p:nvSpPr>
          <p:cNvPr id="84995" name="Rectangle 2"/>
          <p:cNvSpPr>
            <a:spLocks noGrp="1" noChangeArrowheads="1"/>
          </p:cNvSpPr>
          <p:nvPr>
            <p:ph type="title"/>
          </p:nvPr>
        </p:nvSpPr>
        <p:spPr>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zh-CN" sz="2800" smtClean="0">
                <a:solidFill>
                  <a:srgbClr val="FF0000"/>
                </a:solidFill>
                <a:ea typeface="宋体" panose="02010600030101010101" pitchFamily="2" charset="-122"/>
              </a:rPr>
              <a:t>Boolalpha</a:t>
            </a:r>
            <a:r>
              <a:rPr lang="zh-CN" altLang="en-US" sz="2800" smtClean="0">
                <a:solidFill>
                  <a:srgbClr val="FF0000"/>
                </a:solidFill>
                <a:ea typeface="宋体" panose="02010600030101010101" pitchFamily="2" charset="-122"/>
              </a:rPr>
              <a:t>（补）</a:t>
            </a:r>
            <a:r>
              <a:rPr lang="zh-CN" altLang="en-US" sz="2800" smtClean="0">
                <a:ea typeface="宋体" panose="02010600030101010101" pitchFamily="2" charset="-122"/>
              </a:rPr>
              <a:t> </a:t>
            </a:r>
          </a:p>
        </p:txBody>
      </p:sp>
      <p:sp>
        <p:nvSpPr>
          <p:cNvPr id="84996" name="Rectangle 3"/>
          <p:cNvSpPr>
            <a:spLocks noGrp="1" noChangeArrowheads="1"/>
          </p:cNvSpPr>
          <p:nvPr>
            <p:ph type="body" idx="1"/>
          </p:nvPr>
        </p:nvSpPr>
        <p:spPr>
          <a:xfrm>
            <a:off x="533400" y="1371600"/>
            <a:ext cx="8305800" cy="48006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zh-CN" sz="2000" i="1" smtClean="0">
                <a:ea typeface="宋体" panose="02010600030101010101" pitchFamily="2" charset="-122"/>
              </a:rPr>
              <a:t>When the boolalpha format flag is set, bool values are insterted/extracted as their names: true and false instead of integral values.</a:t>
            </a:r>
            <a:br>
              <a:rPr lang="en-US" altLang="zh-CN" sz="2000" i="1" smtClean="0">
                <a:ea typeface="宋体" panose="02010600030101010101" pitchFamily="2" charset="-122"/>
              </a:rPr>
            </a:br>
            <a:r>
              <a:rPr lang="en-US" altLang="zh-CN" sz="2000" i="1" smtClean="0">
                <a:ea typeface="宋体" panose="02010600030101010101" pitchFamily="2" charset="-122"/>
              </a:rPr>
              <a:t/>
            </a:r>
            <a:br>
              <a:rPr lang="en-US" altLang="zh-CN" sz="2000" i="1" smtClean="0">
                <a:ea typeface="宋体" panose="02010600030101010101" pitchFamily="2" charset="-122"/>
              </a:rPr>
            </a:br>
            <a:r>
              <a:rPr lang="en-US" altLang="zh-CN" sz="2000" i="1" smtClean="0">
                <a:ea typeface="宋体" panose="02010600030101010101" pitchFamily="2" charset="-122"/>
              </a:rPr>
              <a:t>This flag can be unset with the </a:t>
            </a:r>
            <a:r>
              <a:rPr lang="en-US" altLang="zh-CN" sz="2000" i="1" smtClean="0">
                <a:ea typeface="宋体" panose="02010600030101010101" pitchFamily="2" charset="-122"/>
                <a:hlinkClick r:id="rId2"/>
              </a:rPr>
              <a:t>noboolalpha</a:t>
            </a:r>
            <a:r>
              <a:rPr lang="en-US" altLang="zh-CN" sz="2000" i="1" smtClean="0">
                <a:ea typeface="宋体" panose="02010600030101010101" pitchFamily="2" charset="-122"/>
              </a:rPr>
              <a:t> manipulator.</a:t>
            </a:r>
            <a:br>
              <a:rPr lang="en-US" altLang="zh-CN" sz="2000" i="1" smtClean="0">
                <a:ea typeface="宋体" panose="02010600030101010101" pitchFamily="2" charset="-122"/>
              </a:rPr>
            </a:br>
            <a:endParaRPr lang="en-US" altLang="zh-CN" sz="2000" i="1" smtClean="0">
              <a:ea typeface="宋体" panose="02010600030101010101" pitchFamily="2" charset="-122"/>
            </a:endParaRPr>
          </a:p>
          <a:p>
            <a:pPr eaLnBrk="1" hangingPunct="1"/>
            <a:r>
              <a:rPr lang="en-US" altLang="zh-CN" sz="2000" i="1" smtClean="0">
                <a:ea typeface="宋体" panose="02010600030101010101" pitchFamily="2" charset="-122"/>
              </a:rPr>
              <a:t>int</a:t>
            </a:r>
            <a:r>
              <a:rPr lang="en-US" altLang="zh-CN" sz="2000" smtClean="0">
                <a:ea typeface="宋体" panose="02010600030101010101" pitchFamily="2" charset="-122"/>
              </a:rPr>
              <a:t> main () </a:t>
            </a:r>
          </a:p>
          <a:p>
            <a:pPr eaLnBrk="1" hangingPunct="1"/>
            <a:r>
              <a:rPr lang="en-US" altLang="zh-CN" sz="2000" smtClean="0">
                <a:ea typeface="宋体" panose="02010600030101010101" pitchFamily="2" charset="-122"/>
              </a:rPr>
              <a:t>{ </a:t>
            </a:r>
            <a:r>
              <a:rPr lang="en-US" altLang="zh-CN" sz="2000" i="1" smtClean="0">
                <a:ea typeface="宋体" panose="02010600030101010101" pitchFamily="2" charset="-122"/>
              </a:rPr>
              <a:t>bool</a:t>
            </a:r>
            <a:r>
              <a:rPr lang="en-US" altLang="zh-CN" sz="2000" smtClean="0">
                <a:ea typeface="宋体" panose="02010600030101010101" pitchFamily="2" charset="-122"/>
              </a:rPr>
              <a:t> b; b=</a:t>
            </a:r>
            <a:r>
              <a:rPr lang="en-US" altLang="zh-CN" sz="2000" i="1" smtClean="0">
                <a:ea typeface="宋体" panose="02010600030101010101" pitchFamily="2" charset="-122"/>
              </a:rPr>
              <a:t>true</a:t>
            </a:r>
            <a:r>
              <a:rPr lang="en-US" altLang="zh-CN" sz="2000" smtClean="0">
                <a:ea typeface="宋体" panose="02010600030101010101" pitchFamily="2" charset="-122"/>
              </a:rPr>
              <a:t>;</a:t>
            </a:r>
          </a:p>
          <a:p>
            <a:pPr eaLnBrk="1" hangingPunct="1"/>
            <a:r>
              <a:rPr lang="en-US" altLang="zh-CN" sz="2000" smtClean="0">
                <a:ea typeface="宋体" panose="02010600030101010101" pitchFamily="2" charset="-122"/>
              </a:rPr>
              <a:t> cout &lt;&lt; boolalpha &lt;&lt; b &lt;&lt; endl; </a:t>
            </a:r>
          </a:p>
          <a:p>
            <a:pPr eaLnBrk="1" hangingPunct="1"/>
            <a:r>
              <a:rPr lang="en-US" altLang="zh-CN" sz="2000" smtClean="0">
                <a:ea typeface="宋体" panose="02010600030101010101" pitchFamily="2" charset="-122"/>
              </a:rPr>
              <a:t>cout &lt;&lt; noboolalpha &lt;&lt; b &lt;&lt; endl;</a:t>
            </a:r>
          </a:p>
          <a:p>
            <a:pPr eaLnBrk="1" hangingPunct="1"/>
            <a:r>
              <a:rPr lang="en-US" altLang="zh-CN" sz="2000" smtClean="0">
                <a:ea typeface="宋体" panose="02010600030101010101" pitchFamily="2" charset="-122"/>
              </a:rPr>
              <a:t> </a:t>
            </a:r>
            <a:r>
              <a:rPr lang="en-US" altLang="zh-CN" sz="2000" i="1" smtClean="0">
                <a:ea typeface="宋体" panose="02010600030101010101" pitchFamily="2" charset="-122"/>
              </a:rPr>
              <a:t>return</a:t>
            </a:r>
            <a:r>
              <a:rPr lang="en-US" altLang="zh-CN" sz="2000" smtClean="0">
                <a:ea typeface="宋体" panose="02010600030101010101" pitchFamily="2" charset="-122"/>
              </a:rPr>
              <a:t> 0; } </a:t>
            </a:r>
          </a:p>
        </p:txBody>
      </p:sp>
      <p:sp>
        <p:nvSpPr>
          <p:cNvPr id="84997" name="Rectangle 4"/>
          <p:cNvSpPr>
            <a:spLocks noChangeArrowheads="1"/>
          </p:cNvSpPr>
          <p:nvPr/>
        </p:nvSpPr>
        <p:spPr bwMode="auto">
          <a:xfrm>
            <a:off x="5715000" y="3276600"/>
            <a:ext cx="18097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3200">
                <a:solidFill>
                  <a:srgbClr val="275AFF"/>
                </a:solidFill>
              </a:rPr>
              <a:t>输出结果</a:t>
            </a:r>
          </a:p>
          <a:p>
            <a:pPr eaLnBrk="1" hangingPunct="1">
              <a:spcAft>
                <a:spcPct val="0"/>
              </a:spcAft>
              <a:buClrTx/>
              <a:buFontTx/>
              <a:buNone/>
            </a:pPr>
            <a:r>
              <a:rPr lang="en-US" altLang="zh-CN" sz="3200">
                <a:solidFill>
                  <a:srgbClr val="275AFF"/>
                </a:solidFill>
              </a:rPr>
              <a:t>t</a:t>
            </a:r>
            <a:r>
              <a:rPr lang="en-US" altLang="zh-CN" sz="3200">
                <a:solidFill>
                  <a:srgbClr val="275AFF"/>
                </a:solidFill>
                <a:ea typeface="Times New Roman" panose="02020603050405020304" pitchFamily="18" charset="0"/>
                <a:cs typeface="AGaramond" pitchFamily="18" charset="0"/>
              </a:rPr>
              <a:t>rue</a:t>
            </a:r>
          </a:p>
          <a:p>
            <a:pPr eaLnBrk="1" hangingPunct="1">
              <a:spcAft>
                <a:spcPct val="0"/>
              </a:spcAft>
              <a:buClrTx/>
              <a:buFontTx/>
              <a:buNone/>
            </a:pPr>
            <a:r>
              <a:rPr lang="en-US" altLang="zh-CN" sz="3200">
                <a:solidFill>
                  <a:srgbClr val="275AFF"/>
                </a:solidFill>
                <a:ea typeface="Times New Roman" panose="02020603050405020304" pitchFamily="18" charset="0"/>
                <a:cs typeface="AGaramond" pitchFamily="18" charset="0"/>
              </a:rPr>
              <a:t>1 </a:t>
            </a:r>
          </a:p>
        </p:txBody>
      </p:sp>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3C7EF290-F448-41E1-BB93-E1F6B0E5C289}" type="slidenum">
              <a:rPr lang="en-US" altLang="zh-CN" sz="1200" smtClean="0"/>
              <a:pPr>
                <a:spcAft>
                  <a:spcPct val="0"/>
                </a:spcAft>
                <a:buClrTx/>
                <a:buFontTx/>
                <a:buNone/>
              </a:pPr>
              <a:t>8</a:t>
            </a:fld>
            <a:endParaRPr lang="en-US" altLang="zh-CN" sz="1200" smtClean="0"/>
          </a:p>
        </p:txBody>
      </p:sp>
      <p:sp>
        <p:nvSpPr>
          <p:cNvPr id="1126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Fundamentals of Operator Overloading</a:t>
            </a:r>
          </a:p>
        </p:txBody>
      </p:sp>
      <p:sp>
        <p:nvSpPr>
          <p:cNvPr id="11268" name="Rectangle 3"/>
          <p:cNvSpPr>
            <a:spLocks noGrp="1" noChangeArrowheads="1"/>
          </p:cNvSpPr>
          <p:nvPr>
            <p:ph type="body" idx="1"/>
          </p:nvPr>
        </p:nvSpPr>
        <p:spPr>
          <a:xfrm>
            <a:off x="304800" y="1371600"/>
            <a:ext cx="8458200" cy="3733800"/>
          </a:xfrm>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defRPr/>
            </a:pPr>
            <a:r>
              <a:rPr lang="zh-CN" altLang="en-US" sz="2800" b="1" dirty="0" smtClean="0">
                <a:latin typeface="Arial Narrow" panose="020B0606020202030204" pitchFamily="34" charset="0"/>
                <a:ea typeface="黑体" panose="02010609060101010101" pitchFamily="49" charset="-122"/>
              </a:rPr>
              <a:t>运算符重载</a:t>
            </a:r>
          </a:p>
          <a:p>
            <a:pPr lvl="1" eaLnBrk="1" hangingPunct="1">
              <a:lnSpc>
                <a:spcPct val="120000"/>
              </a:lnSpc>
              <a:defRPr/>
            </a:pPr>
            <a:r>
              <a:rPr lang="zh-CN" altLang="en-US" sz="2800" b="1" dirty="0" smtClean="0">
                <a:latin typeface="Arial Narrow" panose="020B0606020202030204" pitchFamily="34" charset="0"/>
                <a:ea typeface="黑体" panose="02010609060101010101" pitchFamily="49" charset="-122"/>
              </a:rPr>
              <a:t>如果将</a:t>
            </a:r>
            <a:r>
              <a:rPr lang="zh-CN" altLang="en-US" sz="2800" b="1" dirty="0" smtClean="0">
                <a:solidFill>
                  <a:srgbClr val="B02C08"/>
                </a:solidFill>
                <a:latin typeface="Arial Narrow" panose="020B0606020202030204" pitchFamily="34" charset="0"/>
                <a:ea typeface="黑体" panose="02010609060101010101" pitchFamily="49" charset="-122"/>
              </a:rPr>
              <a:t>已有运算符</a:t>
            </a:r>
            <a:r>
              <a:rPr lang="zh-CN" altLang="en-US" sz="2800" b="1" dirty="0" smtClean="0">
                <a:latin typeface="Arial Narrow" panose="020B0606020202030204" pitchFamily="34" charset="0"/>
                <a:ea typeface="黑体" panose="02010609060101010101" pitchFamily="49" charset="-122"/>
              </a:rPr>
              <a:t>用于</a:t>
            </a:r>
            <a:r>
              <a:rPr lang="zh-CN" altLang="en-US" sz="2800" b="1" dirty="0" smtClean="0">
                <a:solidFill>
                  <a:schemeClr val="accent5">
                    <a:lumMod val="50000"/>
                  </a:schemeClr>
                </a:solidFill>
                <a:latin typeface="黑体" panose="02010609060101010101" pitchFamily="49" charset="-122"/>
                <a:ea typeface="黑体" panose="02010609060101010101" pitchFamily="49" charset="-122"/>
              </a:rPr>
              <a:t>用户</a:t>
            </a:r>
            <a:r>
              <a:rPr lang="zh-CN" altLang="en-US" sz="2800" b="1" dirty="0" smtClean="0">
                <a:solidFill>
                  <a:srgbClr val="FF0000"/>
                </a:solidFill>
                <a:latin typeface="黑体" panose="02010609060101010101" pitchFamily="49" charset="-122"/>
                <a:ea typeface="黑体" panose="02010609060101010101" pitchFamily="49" charset="-122"/>
              </a:rPr>
              <a:t>自定义数据类型</a:t>
            </a:r>
            <a:r>
              <a:rPr lang="zh-CN" altLang="en-US" sz="2800" b="1" dirty="0" smtClean="0">
                <a:latin typeface="Arial Narrow" panose="020B0606020202030204" pitchFamily="34" charset="0"/>
                <a:ea typeface="黑体" panose="02010609060101010101" pitchFamily="49" charset="-122"/>
              </a:rPr>
              <a:t>时</a:t>
            </a:r>
            <a:endParaRPr lang="zh-CN" altLang="en-US" sz="2800" b="1" dirty="0" smtClean="0">
              <a:solidFill>
                <a:srgbClr val="FF3300"/>
              </a:solidFill>
              <a:latin typeface="Arial Narrow" panose="020B0606020202030204" pitchFamily="34" charset="0"/>
              <a:ea typeface="楷体_GB2312" pitchFamily="49" charset="-122"/>
            </a:endParaRPr>
          </a:p>
          <a:p>
            <a:pPr lvl="1" eaLnBrk="1" hangingPunct="1">
              <a:lnSpc>
                <a:spcPct val="120000"/>
              </a:lnSpc>
              <a:defRPr/>
            </a:pPr>
            <a:r>
              <a:rPr lang="zh-CN" altLang="en-US" sz="2800" b="1" dirty="0" smtClean="0">
                <a:latin typeface="Arial Narrow" panose="020B0606020202030204" pitchFamily="34" charset="0"/>
                <a:ea typeface="黑体" panose="02010609060101010101" pitchFamily="49" charset="-122"/>
              </a:rPr>
              <a:t>为类创建特殊的函数</a:t>
            </a:r>
            <a:r>
              <a:rPr lang="en-US" altLang="zh-CN" sz="2800" b="1" dirty="0" smtClean="0">
                <a:latin typeface="Arial Narrow" panose="020B0606020202030204" pitchFamily="34" charset="0"/>
                <a:ea typeface="黑体" panose="02010609060101010101" pitchFamily="49" charset="-122"/>
              </a:rPr>
              <a:t>----</a:t>
            </a:r>
            <a:r>
              <a:rPr lang="zh-CN" altLang="en-US" sz="2800" b="1" dirty="0" smtClean="0">
                <a:latin typeface="Arial Narrow" panose="020B0606020202030204" pitchFamily="34" charset="0"/>
                <a:ea typeface="黑体" panose="02010609060101010101" pitchFamily="49" charset="-122"/>
              </a:rPr>
              <a:t>运算符函数</a:t>
            </a:r>
          </a:p>
          <a:p>
            <a:pPr marL="1028700" lvl="2" indent="0" algn="just" eaLnBrk="1" hangingPunct="1">
              <a:lnSpc>
                <a:spcPct val="120000"/>
              </a:lnSpc>
              <a:buFont typeface="Wingdings" panose="05000000000000000000" pitchFamily="2" charset="2"/>
              <a:buNone/>
              <a:defRPr/>
            </a:pPr>
            <a:r>
              <a:rPr lang="zh-CN" altLang="en-US" sz="2800" b="1" dirty="0" smtClean="0">
                <a:latin typeface="Arial Narrow" panose="020B0606020202030204" pitchFamily="34" charset="0"/>
                <a:ea typeface="黑体" panose="02010609060101010101" pitchFamily="49" charset="-122"/>
              </a:rPr>
              <a:t>关键字 </a:t>
            </a:r>
            <a:r>
              <a:rPr lang="en-US" altLang="zh-CN" sz="2800" b="1" dirty="0" smtClean="0">
                <a:solidFill>
                  <a:srgbClr val="FF3300"/>
                </a:solidFill>
                <a:latin typeface="Arial Narrow" panose="020B0606020202030204" pitchFamily="34" charset="0"/>
                <a:ea typeface="黑体" panose="02010609060101010101" pitchFamily="49" charset="-122"/>
              </a:rPr>
              <a:t>operator</a:t>
            </a:r>
            <a:r>
              <a:rPr lang="en-US" altLang="zh-CN" sz="2800" b="1" dirty="0" smtClean="0">
                <a:latin typeface="Arial Narrow" panose="020B0606020202030204" pitchFamily="34" charset="0"/>
                <a:ea typeface="黑体" panose="02010609060101010101" pitchFamily="49" charset="-122"/>
              </a:rPr>
              <a:t> </a:t>
            </a:r>
            <a:r>
              <a:rPr lang="zh-CN" altLang="en-US" sz="2800" b="1" dirty="0" smtClean="0">
                <a:latin typeface="Arial Narrow" panose="020B0606020202030204" pitchFamily="34" charset="0"/>
                <a:ea typeface="黑体" panose="02010609060101010101" pitchFamily="49" charset="-122"/>
              </a:rPr>
              <a:t>后跟要重载的运算符，例如：</a:t>
            </a:r>
            <a:endParaRPr lang="en-US" altLang="zh-CN" sz="2800" b="1" dirty="0" smtClean="0">
              <a:latin typeface="Arial Narrow" panose="020B0606020202030204" pitchFamily="34" charset="0"/>
              <a:ea typeface="黑体" panose="02010609060101010101" pitchFamily="49" charset="-122"/>
            </a:endParaRPr>
          </a:p>
          <a:p>
            <a:pPr marL="1028700" lvl="2" indent="0" algn="ctr" eaLnBrk="1" hangingPunct="1">
              <a:lnSpc>
                <a:spcPct val="120000"/>
              </a:lnSpc>
              <a:buFont typeface="Wingdings" panose="05000000000000000000" pitchFamily="2" charset="2"/>
              <a:buNone/>
              <a:defRPr/>
            </a:pPr>
            <a:r>
              <a:rPr lang="en-US" altLang="zh-CN" sz="2800" b="1" dirty="0" smtClean="0">
                <a:solidFill>
                  <a:srgbClr val="FF3300"/>
                </a:solidFill>
                <a:latin typeface="Arial Narrow" panose="020B0606020202030204" pitchFamily="34" charset="0"/>
                <a:ea typeface="黑体" panose="02010609060101010101" pitchFamily="49" charset="-122"/>
              </a:rPr>
              <a:t>operator+</a:t>
            </a:r>
            <a:r>
              <a:rPr lang="en-US" altLang="zh-CN" sz="2800" b="1" dirty="0" smtClean="0">
                <a:latin typeface="Arial Narrow" panose="020B0606020202030204" pitchFamily="34" charset="0"/>
                <a:ea typeface="黑体" panose="02010609060101010101" pitchFamily="49" charset="-122"/>
              </a:rPr>
              <a:t> (</a:t>
            </a:r>
            <a:r>
              <a:rPr lang="zh-CN" altLang="en-US" sz="2800" b="1" dirty="0" smtClean="0">
                <a:latin typeface="Arial Narrow" panose="020B0606020202030204" pitchFamily="34" charset="0"/>
                <a:ea typeface="黑体" panose="02010609060101010101" pitchFamily="49" charset="-122"/>
              </a:rPr>
              <a:t>参数表</a:t>
            </a:r>
            <a:r>
              <a:rPr lang="en-US" altLang="zh-CN" sz="2800" b="1" dirty="0" smtClean="0">
                <a:latin typeface="Arial Narrow" panose="020B0606020202030204" pitchFamily="34" charset="0"/>
                <a:ea typeface="黑体" panose="02010609060101010101" pitchFamily="49" charset="-122"/>
              </a:rPr>
              <a:t>)</a:t>
            </a:r>
          </a:p>
          <a:p>
            <a:pPr marL="1028700" lvl="2" indent="0" eaLnBrk="1" hangingPunct="1">
              <a:lnSpc>
                <a:spcPct val="120000"/>
              </a:lnSpc>
              <a:buFont typeface="Wingdings" panose="05000000000000000000" pitchFamily="2" charset="2"/>
              <a:buNone/>
              <a:defRPr/>
            </a:pPr>
            <a:r>
              <a:rPr lang="zh-CN" altLang="en-US" sz="2800" b="1" dirty="0" smtClean="0">
                <a:latin typeface="Arial Narrow" panose="020B0606020202030204" pitchFamily="34" charset="0"/>
                <a:ea typeface="黑体" panose="02010609060101010101" pitchFamily="49" charset="-122"/>
              </a:rPr>
              <a:t>表示</a:t>
            </a:r>
            <a:r>
              <a:rPr lang="zh-CN" altLang="en-US" sz="2800" b="1" dirty="0" smtClean="0">
                <a:solidFill>
                  <a:srgbClr val="FF3300"/>
                </a:solidFill>
                <a:latin typeface="Arial Narrow" panose="020B0606020202030204" pitchFamily="34" charset="0"/>
                <a:ea typeface="黑体" panose="02010609060101010101" pitchFamily="49" charset="-122"/>
              </a:rPr>
              <a:t>重载 “ </a:t>
            </a:r>
            <a:r>
              <a:rPr lang="en-US" altLang="zh-CN" sz="2800" b="1" dirty="0" smtClean="0">
                <a:solidFill>
                  <a:srgbClr val="FF3300"/>
                </a:solidFill>
                <a:latin typeface="Arial Narrow" panose="020B0606020202030204" pitchFamily="34" charset="0"/>
                <a:ea typeface="黑体" panose="02010609060101010101" pitchFamily="49" charset="-122"/>
              </a:rPr>
              <a:t>+ ”</a:t>
            </a:r>
            <a:r>
              <a:rPr lang="en-US" altLang="zh-CN" sz="2800" b="1" dirty="0" smtClean="0">
                <a:latin typeface="Arial Narrow" panose="020B0606020202030204" pitchFamily="34" charset="0"/>
                <a:ea typeface="黑体" panose="02010609060101010101" pitchFamily="49" charset="-122"/>
              </a:rPr>
              <a:t> </a:t>
            </a:r>
            <a:r>
              <a:rPr lang="zh-CN" altLang="en-US" sz="2800" b="1" dirty="0" smtClean="0">
                <a:latin typeface="Arial Narrow" panose="020B0606020202030204" pitchFamily="34" charset="0"/>
                <a:ea typeface="黑体" panose="02010609060101010101" pitchFamily="49" charset="-122"/>
              </a:rPr>
              <a:t>运算符</a:t>
            </a:r>
          </a:p>
        </p:txBody>
      </p:sp>
      <p:sp>
        <p:nvSpPr>
          <p:cNvPr id="402436" name="Text Box 4"/>
          <p:cNvSpPr txBox="1">
            <a:spLocks noChangeArrowheads="1"/>
          </p:cNvSpPr>
          <p:nvPr/>
        </p:nvSpPr>
        <p:spPr bwMode="auto">
          <a:xfrm>
            <a:off x="608013" y="5334000"/>
            <a:ext cx="7927975" cy="854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4063">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30000"/>
              </a:lnSpc>
              <a:spcBef>
                <a:spcPct val="50000"/>
              </a:spcBef>
              <a:spcAft>
                <a:spcPct val="0"/>
              </a:spcAft>
              <a:buClrTx/>
              <a:buFontTx/>
              <a:buNone/>
            </a:pPr>
            <a:r>
              <a:rPr kumimoji="1" lang="zh-CN" altLang="en-US" sz="2000">
                <a:solidFill>
                  <a:srgbClr val="0033CC"/>
                </a:solidFill>
                <a:latin typeface="微软雅黑" panose="020B0503020204020204" pitchFamily="34" charset="-122"/>
                <a:ea typeface="微软雅黑" panose="020B0503020204020204" pitchFamily="34" charset="-122"/>
              </a:rPr>
              <a:t>运算符重载是对已有的运算符赋予更多的含义，同一个运算符作用于</a:t>
            </a:r>
            <a:r>
              <a:rPr kumimoji="1" lang="zh-CN" altLang="en-US" sz="2000">
                <a:solidFill>
                  <a:srgbClr val="FF3300"/>
                </a:solidFill>
                <a:latin typeface="微软雅黑" panose="020B0503020204020204" pitchFamily="34" charset="-122"/>
                <a:ea typeface="微软雅黑" panose="020B0503020204020204" pitchFamily="34" charset="-122"/>
              </a:rPr>
              <a:t>不同类型的数据</a:t>
            </a:r>
            <a:r>
              <a:rPr kumimoji="1" lang="zh-CN" altLang="en-US" sz="2000">
                <a:solidFill>
                  <a:srgbClr val="0033CC"/>
                </a:solidFill>
                <a:latin typeface="微软雅黑" panose="020B0503020204020204" pitchFamily="34" charset="-122"/>
                <a:ea typeface="微软雅黑" panose="020B0503020204020204" pitchFamily="34" charset="-122"/>
              </a:rPr>
              <a:t>导致不同类型的行为</a:t>
            </a:r>
            <a:r>
              <a:rPr kumimoji="1" lang="zh-CN" altLang="en-US" sz="2000">
                <a:latin typeface="微软雅黑" panose="020B0503020204020204" pitchFamily="34" charset="-122"/>
                <a:ea typeface="微软雅黑" panose="020B0503020204020204" pitchFamily="34" charset="-122"/>
              </a:rPr>
              <a:t>。</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2436">
                                            <p:txEl>
                                              <p:pRg st="0" end="0"/>
                                            </p:txEl>
                                          </p:spTgt>
                                        </p:tgtEl>
                                        <p:attrNameLst>
                                          <p:attrName>style.visibility</p:attrName>
                                        </p:attrNameLst>
                                      </p:cBhvr>
                                      <p:to>
                                        <p:strVal val="visible"/>
                                      </p:to>
                                    </p:set>
                                    <p:animEffect transition="in" filter="wipe(left)">
                                      <p:cBhvr>
                                        <p:cTn id="7" dur="500"/>
                                        <p:tgtEl>
                                          <p:spTgt spid="4024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4709EAFD-5AA2-402C-957A-26AEFA3D943C}" type="slidenum">
              <a:rPr lang="en-US" altLang="zh-CN" sz="1200" smtClean="0"/>
              <a:pPr>
                <a:spcAft>
                  <a:spcPct val="0"/>
                </a:spcAft>
                <a:buClrTx/>
                <a:buFontTx/>
                <a:buNone/>
              </a:pPr>
              <a:t>80</a:t>
            </a:fld>
            <a:endParaRPr lang="en-US" altLang="zh-CN" sz="1200" smtClean="0"/>
          </a:p>
        </p:txBody>
      </p:sp>
      <p:sp>
        <p:nvSpPr>
          <p:cNvPr id="8601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11 Standard Library Class string</a:t>
            </a:r>
          </a:p>
        </p:txBody>
      </p:sp>
      <p:sp>
        <p:nvSpPr>
          <p:cNvPr id="86020" name="Rectangle 3"/>
          <p:cNvSpPr>
            <a:spLocks noGrp="1" noChangeArrowheads="1"/>
          </p:cNvSpPr>
          <p:nvPr>
            <p:ph type="body" idx="1"/>
          </p:nvPr>
        </p:nvSpPr>
        <p:spPr>
          <a:xfrm>
            <a:off x="152400" y="1524000"/>
            <a:ext cx="8839200" cy="45720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string </a:t>
            </a:r>
            <a:r>
              <a:rPr lang="zh-CN" altLang="en-US" sz="3600" b="1" smtClean="0">
                <a:latin typeface="Arial Narrow" panose="020B0606020202030204" pitchFamily="34" charset="0"/>
                <a:ea typeface="黑体" panose="02010609060101010101" pitchFamily="49" charset="-122"/>
              </a:rPr>
              <a:t>类</a:t>
            </a:r>
          </a:p>
          <a:p>
            <a:pPr lvl="1" eaLnBrk="1" hangingPunct="1">
              <a:lnSpc>
                <a:spcPct val="120000"/>
              </a:lnSpc>
            </a:pPr>
            <a:r>
              <a:rPr lang="en-US" altLang="zh-CN" sz="3100" b="1" smtClean="0">
                <a:latin typeface="Arial Narrow" panose="020B0606020202030204" pitchFamily="34" charset="0"/>
                <a:ea typeface="黑体" panose="02010609060101010101" pitchFamily="49" charset="-122"/>
              </a:rPr>
              <a:t>&lt;string&gt;, namespace std</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可以初始化：</a:t>
            </a:r>
            <a:r>
              <a:rPr lang="en-US" altLang="zh-CN" sz="3100" b="1" smtClean="0">
                <a:latin typeface="Arial Narrow" panose="020B0606020202030204" pitchFamily="34" charset="0"/>
                <a:ea typeface="黑体" panose="02010609060101010101" pitchFamily="49" charset="-122"/>
              </a:rPr>
              <a:t>string s1( "hi" );</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重载了 </a:t>
            </a:r>
            <a:r>
              <a:rPr lang="en-US" altLang="zh-CN" sz="3100" b="1" smtClean="0">
                <a:latin typeface="Arial Narrow" panose="020B0606020202030204" pitchFamily="34" charset="0"/>
                <a:ea typeface="黑体" panose="02010609060101010101" pitchFamily="49" charset="-122"/>
              </a:rPr>
              <a:t>&lt;&lt; (as in cout &lt;&lt; s1)</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重载了关系运算符：</a:t>
            </a:r>
            <a:r>
              <a:rPr lang="en-US" altLang="zh-CN" sz="3500" b="1" smtClean="0">
                <a:latin typeface="Arial Narrow" panose="020B0606020202030204" pitchFamily="34" charset="0"/>
                <a:ea typeface="黑体" panose="02010609060101010101" pitchFamily="49" charset="-122"/>
              </a:rPr>
              <a:t>==, !=, &gt;=, &gt;, &lt;=, &lt;</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重载了赋值运算符 </a:t>
            </a:r>
            <a:r>
              <a:rPr lang="en-US" altLang="zh-CN" sz="3100" b="1" smtClean="0">
                <a:latin typeface="Arial Narrow" panose="020B0606020202030204" pitchFamily="34" charset="0"/>
                <a:ea typeface="黑体" panose="02010609060101010101" pitchFamily="49" charset="-122"/>
              </a:rPr>
              <a:t>=</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重载了 </a:t>
            </a:r>
            <a:r>
              <a:rPr lang="en-US" altLang="zh-CN" sz="3100" b="1" smtClean="0">
                <a:latin typeface="Arial Narrow" panose="020B0606020202030204" pitchFamily="34" charset="0"/>
                <a:ea typeface="黑体" panose="02010609060101010101" pitchFamily="49" charset="-122"/>
              </a:rPr>
              <a:t>+=</a:t>
            </a:r>
          </a:p>
        </p:txBody>
      </p:sp>
    </p:spTree>
  </p:cSld>
  <p:clrMapOvr>
    <a:masterClrMapping/>
  </p:clrMapOvr>
  <p:transition spd="slow">
    <p:pull dir="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362B81E4-E88A-4DC8-A13C-28F0F1D91443}" type="slidenum">
              <a:rPr lang="en-US" altLang="zh-CN" sz="1200" smtClean="0"/>
              <a:pPr>
                <a:spcAft>
                  <a:spcPct val="0"/>
                </a:spcAft>
                <a:buClrTx/>
                <a:buFontTx/>
                <a:buNone/>
              </a:pPr>
              <a:t>81</a:t>
            </a:fld>
            <a:endParaRPr lang="en-US" altLang="zh-CN" sz="1200" smtClean="0"/>
          </a:p>
        </p:txBody>
      </p:sp>
      <p:sp>
        <p:nvSpPr>
          <p:cNvPr id="8704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11 Standard Library Class string</a:t>
            </a:r>
          </a:p>
        </p:txBody>
      </p:sp>
      <p:sp>
        <p:nvSpPr>
          <p:cNvPr id="87044" name="Rectangle 3"/>
          <p:cNvSpPr>
            <a:spLocks noGrp="1" noChangeArrowheads="1"/>
          </p:cNvSpPr>
          <p:nvPr>
            <p:ph type="body" idx="1"/>
          </p:nvPr>
        </p:nvSpPr>
        <p:spPr>
          <a:xfrm>
            <a:off x="152400" y="1524000"/>
            <a:ext cx="8839200" cy="32004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string </a:t>
            </a:r>
            <a:r>
              <a:rPr lang="zh-CN" altLang="en-US" sz="3600" b="1" smtClean="0">
                <a:latin typeface="Arial Narrow" panose="020B0606020202030204" pitchFamily="34" charset="0"/>
                <a:ea typeface="黑体" panose="02010609060101010101" pitchFamily="49" charset="-122"/>
              </a:rPr>
              <a:t>类</a:t>
            </a:r>
          </a:p>
          <a:p>
            <a:pPr lvl="1" eaLnBrk="1" hangingPunct="1">
              <a:lnSpc>
                <a:spcPct val="120000"/>
              </a:lnSpc>
            </a:pPr>
            <a:r>
              <a:rPr lang="en-US" altLang="zh-CN" sz="3100" b="1" smtClean="0">
                <a:latin typeface="Arial Narrow" panose="020B0606020202030204" pitchFamily="34" charset="0"/>
                <a:ea typeface="黑体" panose="02010609060101010101" pitchFamily="49" charset="-122"/>
              </a:rPr>
              <a:t>substr </a:t>
            </a:r>
            <a:r>
              <a:rPr lang="zh-CN" altLang="en-US" sz="3100" b="1" smtClean="0">
                <a:latin typeface="Arial Narrow" panose="020B0606020202030204" pitchFamily="34" charset="0"/>
                <a:ea typeface="黑体" panose="02010609060101010101" pitchFamily="49" charset="-122"/>
              </a:rPr>
              <a:t>成员函数</a:t>
            </a:r>
          </a:p>
          <a:p>
            <a:pPr lvl="2" eaLnBrk="1" hangingPunct="1">
              <a:lnSpc>
                <a:spcPct val="120000"/>
              </a:lnSpc>
            </a:pPr>
            <a:r>
              <a:rPr lang="en-US" altLang="zh-CN" sz="3200" b="1" smtClean="0">
                <a:latin typeface="Arial Narrow" panose="020B0606020202030204" pitchFamily="34" charset="0"/>
                <a:ea typeface="黑体" panose="02010609060101010101" pitchFamily="49" charset="-122"/>
              </a:rPr>
              <a:t>s1.substr( 0, 14 );//</a:t>
            </a:r>
            <a:r>
              <a:rPr lang="zh-CN" altLang="en-US" sz="3200" b="1" smtClean="0">
                <a:latin typeface="Arial Narrow" panose="020B0606020202030204" pitchFamily="34" charset="0"/>
                <a:ea typeface="黑体" panose="02010609060101010101" pitchFamily="49" charset="-122"/>
              </a:rPr>
              <a:t>从位置 </a:t>
            </a:r>
            <a:r>
              <a:rPr lang="en-US" altLang="zh-CN" sz="3200" b="1" smtClean="0">
                <a:latin typeface="Arial Narrow" panose="020B0606020202030204" pitchFamily="34" charset="0"/>
                <a:ea typeface="黑体" panose="02010609060101010101" pitchFamily="49" charset="-122"/>
              </a:rPr>
              <a:t>0 </a:t>
            </a:r>
            <a:r>
              <a:rPr lang="zh-CN" altLang="en-US" sz="3200" b="1" smtClean="0">
                <a:latin typeface="Arial Narrow" panose="020B0606020202030204" pitchFamily="34" charset="0"/>
                <a:ea typeface="黑体" panose="02010609060101010101" pitchFamily="49" charset="-122"/>
              </a:rPr>
              <a:t>取 </a:t>
            </a:r>
            <a:r>
              <a:rPr lang="en-US" altLang="zh-CN" sz="3200" b="1" smtClean="0">
                <a:latin typeface="Arial Narrow" panose="020B0606020202030204" pitchFamily="34" charset="0"/>
                <a:ea typeface="黑体" panose="02010609060101010101" pitchFamily="49" charset="-122"/>
              </a:rPr>
              <a:t>14 </a:t>
            </a:r>
            <a:r>
              <a:rPr lang="zh-CN" altLang="en-US" sz="3200" b="1" smtClean="0">
                <a:latin typeface="Arial Narrow" panose="020B0606020202030204" pitchFamily="34" charset="0"/>
                <a:ea typeface="黑体" panose="02010609060101010101" pitchFamily="49" charset="-122"/>
              </a:rPr>
              <a:t>个字符</a:t>
            </a:r>
          </a:p>
          <a:p>
            <a:pPr lvl="2" eaLnBrk="1" hangingPunct="1">
              <a:lnSpc>
                <a:spcPct val="120000"/>
              </a:lnSpc>
            </a:pPr>
            <a:r>
              <a:rPr lang="en-US" altLang="zh-CN" sz="3200" b="1" smtClean="0">
                <a:latin typeface="Arial Narrow" panose="020B0606020202030204" pitchFamily="34" charset="0"/>
                <a:ea typeface="黑体" panose="02010609060101010101" pitchFamily="49" charset="-122"/>
              </a:rPr>
              <a:t>s1.substr( 15 );//</a:t>
            </a:r>
            <a:r>
              <a:rPr lang="zh-CN" altLang="en-US" sz="3200" b="1" smtClean="0">
                <a:latin typeface="Arial Narrow" panose="020B0606020202030204" pitchFamily="34" charset="0"/>
                <a:ea typeface="黑体" panose="02010609060101010101" pitchFamily="49" charset="-122"/>
              </a:rPr>
              <a:t>取从位置 </a:t>
            </a:r>
            <a:r>
              <a:rPr lang="en-US" altLang="zh-CN" sz="3200" b="1" smtClean="0">
                <a:latin typeface="Arial Narrow" panose="020B0606020202030204" pitchFamily="34" charset="0"/>
                <a:ea typeface="黑体" panose="02010609060101010101" pitchFamily="49" charset="-122"/>
              </a:rPr>
              <a:t>15 </a:t>
            </a:r>
            <a:r>
              <a:rPr lang="zh-CN" altLang="en-US" sz="3200" b="1" smtClean="0">
                <a:latin typeface="Arial Narrow" panose="020B0606020202030204" pitchFamily="34" charset="0"/>
                <a:ea typeface="黑体" panose="02010609060101010101" pitchFamily="49" charset="-122"/>
              </a:rPr>
              <a:t>开始到结束</a:t>
            </a:r>
            <a:endParaRPr lang="zh-CN" altLang="en-US" sz="2800" b="1" smtClean="0">
              <a:latin typeface="Arial Narrow" panose="020B0606020202030204" pitchFamily="34" charset="0"/>
              <a:ea typeface="黑体" panose="02010609060101010101" pitchFamily="49" charset="-122"/>
            </a:endParaRPr>
          </a:p>
        </p:txBody>
      </p:sp>
    </p:spTree>
  </p:cSld>
  <p:clrMapOvr>
    <a:masterClrMapping/>
  </p:clrMapOvr>
  <p:transition spd="slow">
    <p:pull dir="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106ED552-A50C-4936-AF9B-5B3908028CB6}" type="slidenum">
              <a:rPr lang="en-US" altLang="zh-CN" sz="1200" smtClean="0"/>
              <a:pPr>
                <a:spcAft>
                  <a:spcPct val="0"/>
                </a:spcAft>
                <a:buClrTx/>
                <a:buFontTx/>
                <a:buNone/>
              </a:pPr>
              <a:t>82</a:t>
            </a:fld>
            <a:endParaRPr lang="en-US" altLang="zh-CN" sz="1200" smtClean="0"/>
          </a:p>
        </p:txBody>
      </p:sp>
      <p:sp>
        <p:nvSpPr>
          <p:cNvPr id="8806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11 Standard Library Class string</a:t>
            </a:r>
          </a:p>
        </p:txBody>
      </p:sp>
      <p:sp>
        <p:nvSpPr>
          <p:cNvPr id="88068" name="Rectangle 3"/>
          <p:cNvSpPr>
            <a:spLocks noGrp="1" noChangeArrowheads="1"/>
          </p:cNvSpPr>
          <p:nvPr>
            <p:ph type="body" idx="1"/>
          </p:nvPr>
        </p:nvSpPr>
        <p:spPr>
          <a:xfrm>
            <a:off x="152400" y="1524000"/>
            <a:ext cx="8839200" cy="45720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2800" b="1" smtClean="0">
                <a:latin typeface="Arial Narrow" panose="020B0606020202030204" pitchFamily="34" charset="0"/>
                <a:ea typeface="黑体" panose="02010609060101010101" pitchFamily="49" charset="-122"/>
              </a:rPr>
              <a:t>string </a:t>
            </a:r>
            <a:r>
              <a:rPr lang="zh-CN" altLang="en-US" sz="2800" b="1" smtClean="0">
                <a:latin typeface="Arial Narrow" panose="020B0606020202030204" pitchFamily="34" charset="0"/>
                <a:ea typeface="黑体" panose="02010609060101010101" pitchFamily="49" charset="-122"/>
              </a:rPr>
              <a:t>类</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重载了 </a:t>
            </a:r>
            <a:r>
              <a:rPr lang="en-US" altLang="zh-CN" sz="2800" b="1" smtClean="0">
                <a:latin typeface="Arial Narrow" panose="020B0606020202030204" pitchFamily="34" charset="0"/>
                <a:ea typeface="黑体" panose="02010609060101010101" pitchFamily="49" charset="-122"/>
              </a:rPr>
              <a:t>[]</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访问一个字符</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无边界检查</a:t>
            </a:r>
          </a:p>
          <a:p>
            <a:pPr lvl="1" eaLnBrk="1" hangingPunct="1">
              <a:lnSpc>
                <a:spcPct val="120000"/>
              </a:lnSpc>
            </a:pPr>
            <a:r>
              <a:rPr lang="en-US" altLang="zh-CN" sz="2800" b="1" smtClean="0">
                <a:latin typeface="Arial Narrow" panose="020B0606020202030204" pitchFamily="34" charset="0"/>
                <a:ea typeface="黑体" panose="02010609060101010101" pitchFamily="49" charset="-122"/>
              </a:rPr>
              <a:t>at </a:t>
            </a:r>
            <a:r>
              <a:rPr lang="zh-CN" altLang="en-US" sz="2800" b="1" smtClean="0">
                <a:latin typeface="Arial Narrow" panose="020B0606020202030204" pitchFamily="34" charset="0"/>
                <a:ea typeface="黑体" panose="02010609060101010101" pitchFamily="49" charset="-122"/>
              </a:rPr>
              <a:t>成员函数</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访问一个字符：</a:t>
            </a:r>
            <a:r>
              <a:rPr lang="en-US" altLang="zh-CN" sz="2800" b="1" smtClean="0">
                <a:latin typeface="Arial Narrow" panose="020B0606020202030204" pitchFamily="34" charset="0"/>
                <a:ea typeface="黑体" panose="02010609060101010101" pitchFamily="49" charset="-122"/>
              </a:rPr>
              <a:t>s1.at( 10 );</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具有边界检查，如果下标越界将抛出异常</a:t>
            </a:r>
          </a:p>
          <a:p>
            <a:pPr lvl="3" eaLnBrk="1" hangingPunct="1">
              <a:lnSpc>
                <a:spcPct val="120000"/>
              </a:lnSpc>
            </a:pPr>
            <a:endParaRPr lang="en-US" altLang="zh-CN" sz="2800" b="1" smtClean="0">
              <a:latin typeface="Arial Narrow" panose="020B0606020202030204" pitchFamily="34" charset="0"/>
              <a:ea typeface="黑体" panose="02010609060101010101" pitchFamily="49" charset="-122"/>
            </a:endParaRPr>
          </a:p>
        </p:txBody>
      </p:sp>
    </p:spTree>
  </p:cSld>
  <p:clrMapOvr>
    <a:masterClrMapping/>
  </p:clrMapOvr>
  <p:transition spd="slow">
    <p:pull dir="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32ACB27-B3F4-4959-97F0-290284E21C3B}" type="slidenum">
              <a:rPr lang="en-US" altLang="zh-CN" sz="1200" smtClean="0"/>
              <a:pPr>
                <a:spcAft>
                  <a:spcPct val="0"/>
                </a:spcAft>
                <a:buClrTx/>
                <a:buFontTx/>
                <a:buNone/>
              </a:pPr>
              <a:t>83</a:t>
            </a:fld>
            <a:endParaRPr lang="en-US" altLang="zh-CN" sz="1200" smtClean="0"/>
          </a:p>
        </p:txBody>
      </p:sp>
      <p:sp>
        <p:nvSpPr>
          <p:cNvPr id="8909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12 Overloading ++ and --</a:t>
            </a:r>
          </a:p>
        </p:txBody>
      </p:sp>
      <p:sp>
        <p:nvSpPr>
          <p:cNvPr id="89092" name="Rectangle 3"/>
          <p:cNvSpPr>
            <a:spLocks noGrp="1" noChangeArrowheads="1"/>
          </p:cNvSpPr>
          <p:nvPr>
            <p:ph type="body" idx="1"/>
          </p:nvPr>
        </p:nvSpPr>
        <p:spPr>
          <a:xfrm>
            <a:off x="152400" y="1493838"/>
            <a:ext cx="8839200" cy="4602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10000"/>
              </a:lnSpc>
            </a:pPr>
            <a:r>
              <a:rPr lang="en-US" altLang="zh-CN" sz="2800" b="1" smtClean="0">
                <a:latin typeface="Arial Narrow" panose="020B0606020202030204" pitchFamily="34" charset="0"/>
                <a:ea typeface="黑体" panose="02010609060101010101" pitchFamily="49" charset="-122"/>
              </a:rPr>
              <a:t>++/-- </a:t>
            </a:r>
            <a:r>
              <a:rPr lang="zh-CN" altLang="en-US" sz="2800" b="1" smtClean="0">
                <a:latin typeface="Arial Narrow" panose="020B0606020202030204" pitchFamily="34" charset="0"/>
                <a:ea typeface="黑体" panose="02010609060101010101" pitchFamily="49" charset="-122"/>
              </a:rPr>
              <a:t>运算符可以被重载</a:t>
            </a:r>
          </a:p>
          <a:p>
            <a:pPr lvl="1" eaLnBrk="1" hangingPunct="1">
              <a:lnSpc>
                <a:spcPct val="110000"/>
              </a:lnSpc>
            </a:pPr>
            <a:r>
              <a:rPr lang="zh-CN" altLang="en-US" sz="2800" b="1" smtClean="0">
                <a:latin typeface="Arial Narrow" panose="020B0606020202030204" pitchFamily="34" charset="0"/>
                <a:ea typeface="黑体" panose="02010609060101010101" pitchFamily="49" charset="-122"/>
              </a:rPr>
              <a:t>假设我们想对 </a:t>
            </a:r>
            <a:r>
              <a:rPr lang="en-US" altLang="zh-CN" sz="2800" b="1" smtClean="0">
                <a:latin typeface="Consolas" panose="020B0609020204030204" pitchFamily="49" charset="0"/>
                <a:ea typeface="楷体_GB2312" pitchFamily="49" charset="-122"/>
              </a:rPr>
              <a:t>Date </a:t>
            </a:r>
            <a:r>
              <a:rPr lang="zh-CN" altLang="en-US" sz="2800" b="1" smtClean="0">
                <a:latin typeface="Consolas" panose="020B0609020204030204" pitchFamily="49" charset="0"/>
                <a:ea typeface="楷体_GB2312" pitchFamily="49" charset="-122"/>
              </a:rPr>
              <a:t>对象</a:t>
            </a:r>
            <a:r>
              <a:rPr lang="zh-CN" altLang="en-US" sz="2800" b="1" smtClean="0">
                <a:latin typeface="Arial Narrow" panose="020B0606020202030204" pitchFamily="34" charset="0"/>
                <a:ea typeface="黑体" panose="02010609060101010101" pitchFamily="49" charset="-122"/>
              </a:rPr>
              <a:t>进行加 </a:t>
            </a:r>
            <a:r>
              <a:rPr lang="en-US" altLang="zh-CN" sz="2800" b="1" smtClean="0">
                <a:latin typeface="Arial Narrow" panose="020B0606020202030204" pitchFamily="34" charset="0"/>
                <a:ea typeface="黑体" panose="02010609060101010101" pitchFamily="49" charset="-122"/>
              </a:rPr>
              <a:t>1 </a:t>
            </a:r>
            <a:r>
              <a:rPr lang="zh-CN" altLang="en-US" sz="2800" b="1" smtClean="0">
                <a:latin typeface="Arial Narrow" panose="020B0606020202030204" pitchFamily="34" charset="0"/>
                <a:ea typeface="黑体" panose="02010609060101010101" pitchFamily="49" charset="-122"/>
              </a:rPr>
              <a:t>操作</a:t>
            </a:r>
          </a:p>
          <a:p>
            <a:pPr lvl="1" eaLnBrk="1" hangingPunct="1">
              <a:lnSpc>
                <a:spcPct val="110000"/>
              </a:lnSpc>
            </a:pPr>
            <a:r>
              <a:rPr lang="zh-CN" altLang="en-US" sz="2800" b="1" smtClean="0">
                <a:latin typeface="Arial Narrow" panose="020B0606020202030204" pitchFamily="34" charset="0"/>
                <a:ea typeface="黑体" panose="02010609060101010101" pitchFamily="49" charset="-122"/>
              </a:rPr>
              <a:t>成员函数原型</a:t>
            </a:r>
          </a:p>
          <a:p>
            <a:pPr lvl="2" eaLnBrk="1" hangingPunct="1">
              <a:lnSpc>
                <a:spcPct val="110000"/>
              </a:lnSpc>
            </a:pPr>
            <a:r>
              <a:rPr lang="en-US" altLang="zh-CN" sz="2800" b="1" smtClean="0">
                <a:solidFill>
                  <a:srgbClr val="FF3300"/>
                </a:solidFill>
                <a:latin typeface="Consolas" panose="020B0609020204030204" pitchFamily="49" charset="0"/>
                <a:ea typeface="楷体_GB2312" pitchFamily="49" charset="-122"/>
              </a:rPr>
              <a:t>Date &amp;operator++();</a:t>
            </a:r>
          </a:p>
          <a:p>
            <a:pPr lvl="2" eaLnBrk="1" hangingPunct="1">
              <a:lnSpc>
                <a:spcPct val="110000"/>
              </a:lnSpc>
            </a:pPr>
            <a:r>
              <a:rPr lang="en-US" altLang="zh-CN" sz="2800" b="1" smtClean="0">
                <a:latin typeface="Consolas" panose="020B0609020204030204" pitchFamily="49" charset="0"/>
                <a:ea typeface="楷体_GB2312" pitchFamily="49" charset="-122"/>
              </a:rPr>
              <a:t>++d1 </a:t>
            </a:r>
            <a:r>
              <a:rPr lang="zh-CN" altLang="en-US" sz="2800" b="1" smtClean="0">
                <a:latin typeface="Consolas" panose="020B0609020204030204" pitchFamily="49" charset="0"/>
                <a:ea typeface="楷体_GB2312" pitchFamily="49" charset="-122"/>
              </a:rPr>
              <a:t>变为 </a:t>
            </a:r>
            <a:r>
              <a:rPr lang="en-US" altLang="zh-CN" sz="2800" b="1" smtClean="0">
                <a:latin typeface="Consolas" panose="020B0609020204030204" pitchFamily="49" charset="0"/>
                <a:ea typeface="楷体_GB2312" pitchFamily="49" charset="-122"/>
              </a:rPr>
              <a:t>d1.operator++()</a:t>
            </a:r>
          </a:p>
          <a:p>
            <a:pPr lvl="1" eaLnBrk="1" hangingPunct="1">
              <a:lnSpc>
                <a:spcPct val="110000"/>
              </a:lnSpc>
            </a:pPr>
            <a:r>
              <a:rPr lang="zh-CN" altLang="en-US" sz="2800" b="1" smtClean="0">
                <a:latin typeface="Arial Narrow" panose="020B0606020202030204" pitchFamily="34" charset="0"/>
                <a:ea typeface="黑体" panose="02010609060101010101" pitchFamily="49" charset="-122"/>
              </a:rPr>
              <a:t>全局函数原型</a:t>
            </a:r>
          </a:p>
          <a:p>
            <a:pPr lvl="2" eaLnBrk="1" hangingPunct="1">
              <a:lnSpc>
                <a:spcPct val="110000"/>
              </a:lnSpc>
            </a:pPr>
            <a:r>
              <a:rPr lang="en-US" altLang="zh-CN" sz="2800" b="1" smtClean="0">
                <a:latin typeface="Consolas" panose="020B0609020204030204" pitchFamily="49" charset="0"/>
                <a:ea typeface="楷体_GB2312" pitchFamily="49" charset="-122"/>
              </a:rPr>
              <a:t>Date &amp;operator++( Date &amp; );</a:t>
            </a:r>
          </a:p>
          <a:p>
            <a:pPr lvl="2" eaLnBrk="1" hangingPunct="1">
              <a:lnSpc>
                <a:spcPct val="110000"/>
              </a:lnSpc>
            </a:pPr>
            <a:r>
              <a:rPr lang="en-US" altLang="zh-CN" sz="2800" b="1" smtClean="0">
                <a:latin typeface="Consolas" panose="020B0609020204030204" pitchFamily="49" charset="0"/>
                <a:ea typeface="楷体_GB2312" pitchFamily="49" charset="-122"/>
              </a:rPr>
              <a:t>++d1 </a:t>
            </a:r>
            <a:r>
              <a:rPr lang="zh-CN" altLang="en-US" sz="2800" b="1" smtClean="0">
                <a:latin typeface="Consolas" panose="020B0609020204030204" pitchFamily="49" charset="0"/>
                <a:ea typeface="楷体_GB2312" pitchFamily="49" charset="-122"/>
              </a:rPr>
              <a:t>变为 </a:t>
            </a:r>
            <a:r>
              <a:rPr lang="en-US" altLang="zh-CN" sz="2800" b="1" smtClean="0">
                <a:latin typeface="Consolas" panose="020B0609020204030204" pitchFamily="49" charset="0"/>
                <a:ea typeface="楷体_GB2312" pitchFamily="49" charset="-122"/>
              </a:rPr>
              <a:t>operator++( d1 )</a:t>
            </a:r>
          </a:p>
        </p:txBody>
      </p:sp>
    </p:spTree>
  </p:cSld>
  <p:clrMapOvr>
    <a:masterClrMapping/>
  </p:clrMapOvr>
  <p:transition spd="slow">
    <p:pull dir="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A2F3D9C3-7061-402F-B78C-9C21F007C737}" type="slidenum">
              <a:rPr lang="en-US" altLang="zh-CN" sz="1200" smtClean="0"/>
              <a:pPr>
                <a:spcAft>
                  <a:spcPct val="0"/>
                </a:spcAft>
                <a:buClrTx/>
                <a:buFontTx/>
                <a:buNone/>
              </a:pPr>
              <a:t>84</a:t>
            </a:fld>
            <a:endParaRPr lang="en-US" altLang="zh-CN" sz="1200" smtClean="0"/>
          </a:p>
        </p:txBody>
      </p:sp>
      <p:sp>
        <p:nvSpPr>
          <p:cNvPr id="9011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12 Overloading ++ and --</a:t>
            </a:r>
          </a:p>
        </p:txBody>
      </p:sp>
      <p:sp>
        <p:nvSpPr>
          <p:cNvPr id="90116" name="Rectangle 3"/>
          <p:cNvSpPr>
            <a:spLocks noGrp="1" noChangeArrowheads="1"/>
          </p:cNvSpPr>
          <p:nvPr>
            <p:ph type="body" idx="1"/>
          </p:nvPr>
        </p:nvSpPr>
        <p:spPr>
          <a:xfrm>
            <a:off x="152400" y="1570038"/>
            <a:ext cx="8839200" cy="4830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zh-CN" altLang="en-US" sz="3600" b="1" smtClean="0">
                <a:latin typeface="Arial Narrow" panose="020B0606020202030204" pitchFamily="34" charset="0"/>
                <a:ea typeface="黑体" panose="02010609060101010101" pitchFamily="49" charset="-122"/>
              </a:rPr>
              <a:t>区分前加和后加</a:t>
            </a:r>
          </a:p>
          <a:p>
            <a:pPr lvl="1" eaLnBrk="1" hangingPunct="1"/>
            <a:r>
              <a:rPr lang="zh-CN" altLang="en-US" sz="3100" b="1" smtClean="0">
                <a:latin typeface="Consolas" panose="020B0609020204030204" pitchFamily="49" charset="0"/>
                <a:ea typeface="楷体_GB2312" pitchFamily="49" charset="-122"/>
              </a:rPr>
              <a:t>后加带有一个空参数（</a:t>
            </a:r>
            <a:r>
              <a:rPr lang="en-US" altLang="zh-CN" sz="3100" b="1" smtClean="0">
                <a:latin typeface="Consolas" panose="020B0609020204030204" pitchFamily="49" charset="0"/>
                <a:ea typeface="楷体_GB2312" pitchFamily="49" charset="-122"/>
              </a:rPr>
              <a:t>int </a:t>
            </a:r>
            <a:r>
              <a:rPr lang="zh-CN" altLang="en-US" sz="3100" b="1" smtClean="0">
                <a:latin typeface="Consolas" panose="020B0609020204030204" pitchFamily="49" charset="0"/>
                <a:ea typeface="楷体_GB2312" pitchFamily="49" charset="-122"/>
              </a:rPr>
              <a:t>型，值为 </a:t>
            </a:r>
            <a:r>
              <a:rPr lang="en-US" altLang="zh-CN" sz="3100" b="1" smtClean="0">
                <a:latin typeface="Consolas" panose="020B0609020204030204" pitchFamily="49" charset="0"/>
                <a:ea typeface="楷体_GB2312" pitchFamily="49" charset="-122"/>
              </a:rPr>
              <a:t>0</a:t>
            </a:r>
            <a:r>
              <a:rPr lang="zh-CN" altLang="en-US" sz="3100" b="1" smtClean="0">
                <a:latin typeface="Consolas" panose="020B0609020204030204" pitchFamily="49" charset="0"/>
                <a:ea typeface="楷体_GB2312" pitchFamily="49" charset="-122"/>
              </a:rPr>
              <a:t>）</a:t>
            </a:r>
          </a:p>
          <a:p>
            <a:pPr lvl="1" eaLnBrk="1" hangingPunct="1"/>
            <a:r>
              <a:rPr lang="zh-CN" altLang="en-US" sz="3100" b="1" smtClean="0">
                <a:latin typeface="Consolas" panose="020B0609020204030204" pitchFamily="49" charset="0"/>
                <a:ea typeface="楷体_GB2312" pitchFamily="49" charset="-122"/>
              </a:rPr>
              <a:t>成员函数原型</a:t>
            </a:r>
          </a:p>
          <a:p>
            <a:pPr lvl="2" eaLnBrk="1" hangingPunct="1"/>
            <a:r>
              <a:rPr lang="en-US" altLang="zh-CN" sz="3200" b="1" smtClean="0">
                <a:solidFill>
                  <a:srgbClr val="FF3300"/>
                </a:solidFill>
                <a:latin typeface="Consolas" panose="020B0609020204030204" pitchFamily="49" charset="0"/>
                <a:ea typeface="楷体_GB2312" pitchFamily="49" charset="-122"/>
              </a:rPr>
              <a:t>Date operator++( int );</a:t>
            </a:r>
          </a:p>
          <a:p>
            <a:pPr lvl="2" eaLnBrk="1" hangingPunct="1"/>
            <a:r>
              <a:rPr lang="en-US" altLang="zh-CN" sz="3200" b="1" smtClean="0">
                <a:latin typeface="Consolas" panose="020B0609020204030204" pitchFamily="49" charset="0"/>
                <a:ea typeface="楷体_GB2312" pitchFamily="49" charset="-122"/>
              </a:rPr>
              <a:t>d1++ </a:t>
            </a:r>
            <a:r>
              <a:rPr lang="zh-CN" altLang="en-US" sz="3200" b="1" smtClean="0">
                <a:latin typeface="Consolas" panose="020B0609020204030204" pitchFamily="49" charset="0"/>
                <a:ea typeface="楷体_GB2312" pitchFamily="49" charset="-122"/>
              </a:rPr>
              <a:t>变为 </a:t>
            </a:r>
            <a:r>
              <a:rPr lang="en-US" altLang="zh-CN" sz="3200" b="1" smtClean="0">
                <a:latin typeface="Consolas" panose="020B0609020204030204" pitchFamily="49" charset="0"/>
                <a:ea typeface="楷体_GB2312" pitchFamily="49" charset="-122"/>
              </a:rPr>
              <a:t>d1.operator++( 0 )</a:t>
            </a:r>
          </a:p>
          <a:p>
            <a:pPr lvl="1" eaLnBrk="1" hangingPunct="1"/>
            <a:r>
              <a:rPr lang="zh-CN" altLang="en-US" sz="3100" b="1" smtClean="0">
                <a:latin typeface="Arial Narrow" panose="020B0606020202030204" pitchFamily="34" charset="0"/>
                <a:ea typeface="黑体" panose="02010609060101010101" pitchFamily="49" charset="-122"/>
              </a:rPr>
              <a:t>全局函数原型</a:t>
            </a:r>
          </a:p>
          <a:p>
            <a:pPr lvl="2" eaLnBrk="1" hangingPunct="1"/>
            <a:r>
              <a:rPr lang="en-US" altLang="zh-CN" sz="3200" b="1" smtClean="0">
                <a:latin typeface="Consolas" panose="020B0609020204030204" pitchFamily="49" charset="0"/>
                <a:ea typeface="楷体_GB2312" pitchFamily="49" charset="-122"/>
              </a:rPr>
              <a:t>Date operator++( Date &amp;, int );</a:t>
            </a:r>
          </a:p>
          <a:p>
            <a:pPr lvl="2" eaLnBrk="1" hangingPunct="1"/>
            <a:r>
              <a:rPr lang="en-US" altLang="zh-CN" sz="3200" b="1" smtClean="0">
                <a:latin typeface="Consolas" panose="020B0609020204030204" pitchFamily="49" charset="0"/>
                <a:ea typeface="楷体_GB2312" pitchFamily="49" charset="-122"/>
              </a:rPr>
              <a:t>d1++ </a:t>
            </a:r>
            <a:r>
              <a:rPr lang="zh-CN" altLang="en-US" sz="3200" b="1" smtClean="0">
                <a:latin typeface="Consolas" panose="020B0609020204030204" pitchFamily="49" charset="0"/>
                <a:ea typeface="楷体_GB2312" pitchFamily="49" charset="-122"/>
              </a:rPr>
              <a:t>变为 </a:t>
            </a:r>
            <a:r>
              <a:rPr lang="en-US" altLang="zh-CN" sz="3200" b="1" smtClean="0">
                <a:latin typeface="Consolas" panose="020B0609020204030204" pitchFamily="49" charset="0"/>
                <a:ea typeface="楷体_GB2312" pitchFamily="49" charset="-122"/>
              </a:rPr>
              <a:t>operator++( d1, 0 )</a:t>
            </a:r>
          </a:p>
        </p:txBody>
      </p:sp>
    </p:spTree>
  </p:cSld>
  <p:clrMapOvr>
    <a:masterClrMapping/>
  </p:clrMapOvr>
  <p:transition spd="slow">
    <p:pull dir="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63E879EF-9E2A-4A1C-AAFD-843E65E9C369}" type="slidenum">
              <a:rPr lang="en-US" altLang="zh-CN" sz="1200" smtClean="0"/>
              <a:pPr>
                <a:spcAft>
                  <a:spcPct val="0"/>
                </a:spcAft>
                <a:buClrTx/>
                <a:buFontTx/>
                <a:buNone/>
              </a:pPr>
              <a:t>85</a:t>
            </a:fld>
            <a:endParaRPr lang="en-US" altLang="zh-CN" sz="1200" smtClean="0"/>
          </a:p>
        </p:txBody>
      </p:sp>
      <p:sp>
        <p:nvSpPr>
          <p:cNvPr id="9113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12 Overloading ++ and --</a:t>
            </a:r>
          </a:p>
        </p:txBody>
      </p:sp>
      <p:sp>
        <p:nvSpPr>
          <p:cNvPr id="91140" name="Rectangle 3"/>
          <p:cNvSpPr>
            <a:spLocks noGrp="1" noChangeArrowheads="1"/>
          </p:cNvSpPr>
          <p:nvPr>
            <p:ph type="body" idx="1"/>
          </p:nvPr>
        </p:nvSpPr>
        <p:spPr>
          <a:xfrm>
            <a:off x="152400" y="1371600"/>
            <a:ext cx="8839200" cy="50292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返回值</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前加</a:t>
            </a:r>
          </a:p>
          <a:p>
            <a:pPr lvl="2" eaLnBrk="1" hangingPunct="1">
              <a:lnSpc>
                <a:spcPct val="120000"/>
              </a:lnSpc>
            </a:pPr>
            <a:r>
              <a:rPr lang="zh-CN" altLang="en-US" sz="3200" b="1" smtClean="0">
                <a:latin typeface="Consolas" panose="020B0609020204030204" pitchFamily="49" charset="0"/>
                <a:ea typeface="楷体_GB2312" pitchFamily="49" charset="-122"/>
              </a:rPr>
              <a:t>返回引用 </a:t>
            </a:r>
            <a:r>
              <a:rPr lang="en-US" altLang="zh-CN" sz="3200" b="1" smtClean="0">
                <a:latin typeface="Consolas" panose="020B0609020204030204" pitchFamily="49" charset="0"/>
                <a:ea typeface="楷体_GB2312" pitchFamily="49" charset="-122"/>
              </a:rPr>
              <a:t>(Date &amp;)</a:t>
            </a:r>
            <a:r>
              <a:rPr lang="zh-CN" altLang="en-US" sz="3200" b="1" smtClean="0">
                <a:latin typeface="Consolas" panose="020B0609020204030204" pitchFamily="49" charset="0"/>
                <a:ea typeface="楷体_GB2312" pitchFamily="49" charset="-122"/>
              </a:rPr>
              <a:t>，可以作为左值</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后加</a:t>
            </a:r>
          </a:p>
          <a:p>
            <a:pPr lvl="2" eaLnBrk="1" hangingPunct="1">
              <a:lnSpc>
                <a:spcPct val="120000"/>
              </a:lnSpc>
            </a:pPr>
            <a:r>
              <a:rPr lang="zh-CN" altLang="en-US" sz="3200" b="1" smtClean="0">
                <a:latin typeface="Consolas" panose="020B0609020204030204" pitchFamily="49" charset="0"/>
                <a:ea typeface="楷体_GB2312" pitchFamily="49" charset="-122"/>
              </a:rPr>
              <a:t>返回值：返回具有原来值的临时对象</a:t>
            </a:r>
          </a:p>
          <a:p>
            <a:pPr lvl="2" eaLnBrk="1" hangingPunct="1">
              <a:lnSpc>
                <a:spcPct val="120000"/>
              </a:lnSpc>
            </a:pPr>
            <a:r>
              <a:rPr lang="zh-CN" altLang="en-US" sz="3200" b="1" i="1" smtClean="0">
                <a:solidFill>
                  <a:srgbClr val="FF3300"/>
                </a:solidFill>
                <a:latin typeface="Arial Narrow" panose="020B0606020202030204" pitchFamily="34" charset="0"/>
                <a:ea typeface="黑体" panose="02010609060101010101" pitchFamily="49" charset="-122"/>
              </a:rPr>
              <a:t>右值（不能出现在等号左侧）</a:t>
            </a:r>
            <a:endParaRPr lang="zh-CN" altLang="en-US" sz="3200" b="1" smtClean="0">
              <a:solidFill>
                <a:srgbClr val="FF3300"/>
              </a:solidFill>
              <a:latin typeface="Arial Narrow" panose="020B0606020202030204" pitchFamily="34" charset="0"/>
              <a:ea typeface="黑体" panose="02010609060101010101" pitchFamily="49" charset="-122"/>
            </a:endParaRPr>
          </a:p>
          <a:p>
            <a:pPr eaLnBrk="1" hangingPunct="1">
              <a:lnSpc>
                <a:spcPct val="120000"/>
              </a:lnSpc>
            </a:pPr>
            <a:r>
              <a:rPr lang="zh-CN" altLang="en-US" sz="3600" b="1" smtClean="0">
                <a:latin typeface="Arial Narrow" panose="020B0606020202030204" pitchFamily="34" charset="0"/>
                <a:ea typeface="黑体" panose="02010609060101010101" pitchFamily="49" charset="-122"/>
              </a:rPr>
              <a:t>以上规定同样适用于 </a:t>
            </a:r>
            <a:r>
              <a:rPr lang="en-US" altLang="zh-CN" sz="3600" b="1" smtClean="0">
                <a:latin typeface="Arial Narrow" panose="020B0606020202030204" pitchFamily="34" charset="0"/>
                <a:ea typeface="黑体" panose="02010609060101010101" pitchFamily="49" charset="-122"/>
              </a:rPr>
              <a:t>-- </a:t>
            </a:r>
            <a:r>
              <a:rPr lang="zh-CN" altLang="en-US" sz="3600" b="1" smtClean="0">
                <a:latin typeface="Arial Narrow" panose="020B0606020202030204" pitchFamily="34" charset="0"/>
                <a:ea typeface="黑体" panose="02010609060101010101" pitchFamily="49" charset="-122"/>
              </a:rPr>
              <a:t>操作</a:t>
            </a:r>
          </a:p>
        </p:txBody>
      </p:sp>
    </p:spTree>
  </p:cSld>
  <p:clrMapOvr>
    <a:masterClrMapping/>
  </p:clrMapOvr>
  <p:transition spd="slow">
    <p:pull dir="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21A5A7C2-C664-4B16-99A7-EE219F3DCE73}" type="slidenum">
              <a:rPr lang="en-US" altLang="zh-CN" sz="1200" smtClean="0"/>
              <a:pPr>
                <a:spcAft>
                  <a:spcPct val="0"/>
                </a:spcAft>
                <a:buClrTx/>
                <a:buFontTx/>
                <a:buNone/>
              </a:pPr>
              <a:t>86</a:t>
            </a:fld>
            <a:endParaRPr lang="en-US" altLang="zh-CN" sz="1200" smtClean="0"/>
          </a:p>
        </p:txBody>
      </p:sp>
      <p:sp>
        <p:nvSpPr>
          <p:cNvPr id="9216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13 Case Study: A Date Class</a:t>
            </a:r>
          </a:p>
        </p:txBody>
      </p:sp>
      <p:sp>
        <p:nvSpPr>
          <p:cNvPr id="92164" name="Rectangle 3"/>
          <p:cNvSpPr>
            <a:spLocks noGrp="1" noChangeArrowheads="1"/>
          </p:cNvSpPr>
          <p:nvPr>
            <p:ph type="body" idx="1"/>
          </p:nvPr>
        </p:nvSpPr>
        <p:spPr>
          <a:xfrm>
            <a:off x="152400" y="1570038"/>
            <a:ext cx="8839200" cy="35353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Date </a:t>
            </a:r>
            <a:r>
              <a:rPr lang="zh-CN" altLang="en-US" sz="3600" b="1" smtClean="0">
                <a:latin typeface="Arial Narrow" panose="020B0606020202030204" pitchFamily="34" charset="0"/>
                <a:ea typeface="黑体" panose="02010609060101010101" pitchFamily="49" charset="-122"/>
              </a:rPr>
              <a:t>类</a:t>
            </a:r>
          </a:p>
          <a:p>
            <a:pPr lvl="1" eaLnBrk="1" hangingPunct="1">
              <a:lnSpc>
                <a:spcPct val="120000"/>
              </a:lnSpc>
            </a:pPr>
            <a:r>
              <a:rPr lang="zh-CN" altLang="en-US" sz="3100" b="1" smtClean="0">
                <a:latin typeface="Consolas" panose="020B0609020204030204" pitchFamily="49" charset="0"/>
                <a:ea typeface="楷体_GB2312" pitchFamily="49" charset="-122"/>
              </a:rPr>
              <a:t>重载 </a:t>
            </a:r>
            <a:r>
              <a:rPr lang="en-US" altLang="zh-CN" sz="3100" b="1" smtClean="0">
                <a:latin typeface="Consolas" panose="020B0609020204030204" pitchFamily="49" charset="0"/>
                <a:ea typeface="楷体_GB2312" pitchFamily="49" charset="-122"/>
              </a:rPr>
              <a:t>++ </a:t>
            </a:r>
            <a:r>
              <a:rPr lang="zh-CN" altLang="en-US" sz="3100" b="1" smtClean="0">
                <a:latin typeface="Consolas" panose="020B0609020204030204" pitchFamily="49" charset="0"/>
                <a:ea typeface="楷体_GB2312" pitchFamily="49" charset="-122"/>
              </a:rPr>
              <a:t>运算符来改变年</a:t>
            </a:r>
            <a:r>
              <a:rPr lang="en-US" altLang="zh-CN" sz="3100" b="1" smtClean="0">
                <a:latin typeface="Consolas" panose="020B0609020204030204" pitchFamily="49" charset="0"/>
                <a:ea typeface="楷体_GB2312" pitchFamily="49" charset="-122"/>
              </a:rPr>
              <a:t>/</a:t>
            </a:r>
            <a:r>
              <a:rPr lang="zh-CN" altLang="en-US" sz="3100" b="1" smtClean="0">
                <a:latin typeface="Consolas" panose="020B0609020204030204" pitchFamily="49" charset="0"/>
                <a:ea typeface="楷体_GB2312" pitchFamily="49" charset="-122"/>
              </a:rPr>
              <a:t>月</a:t>
            </a:r>
            <a:r>
              <a:rPr lang="en-US" altLang="zh-CN" sz="3100" b="1" smtClean="0">
                <a:latin typeface="Consolas" panose="020B0609020204030204" pitchFamily="49" charset="0"/>
                <a:ea typeface="楷体_GB2312" pitchFamily="49" charset="-122"/>
              </a:rPr>
              <a:t>/</a:t>
            </a:r>
            <a:r>
              <a:rPr lang="zh-CN" altLang="en-US" sz="3100" b="1" smtClean="0">
                <a:latin typeface="Consolas" panose="020B0609020204030204" pitchFamily="49" charset="0"/>
                <a:ea typeface="楷体_GB2312" pitchFamily="49" charset="-122"/>
              </a:rPr>
              <a:t>日</a:t>
            </a:r>
          </a:p>
          <a:p>
            <a:pPr lvl="1" eaLnBrk="1" hangingPunct="1">
              <a:lnSpc>
                <a:spcPct val="120000"/>
              </a:lnSpc>
            </a:pPr>
            <a:r>
              <a:rPr lang="zh-CN" altLang="en-US" sz="3100" b="1" smtClean="0">
                <a:latin typeface="Consolas" panose="020B0609020204030204" pitchFamily="49" charset="0"/>
                <a:ea typeface="楷体_GB2312" pitchFamily="49" charset="-122"/>
              </a:rPr>
              <a:t>重载 </a:t>
            </a:r>
            <a:r>
              <a:rPr lang="en-US" altLang="zh-CN" sz="3100" b="1" smtClean="0">
                <a:latin typeface="Consolas" panose="020B0609020204030204" pitchFamily="49" charset="0"/>
                <a:ea typeface="楷体_GB2312" pitchFamily="49" charset="-122"/>
              </a:rPr>
              <a:t>+= </a:t>
            </a:r>
            <a:r>
              <a:rPr lang="zh-CN" altLang="en-US" sz="3100" b="1" smtClean="0">
                <a:latin typeface="Consolas" panose="020B0609020204030204" pitchFamily="49" charset="0"/>
                <a:ea typeface="楷体_GB2312" pitchFamily="49" charset="-122"/>
              </a:rPr>
              <a:t>运算符</a:t>
            </a:r>
          </a:p>
          <a:p>
            <a:pPr lvl="1" eaLnBrk="1" hangingPunct="1">
              <a:lnSpc>
                <a:spcPct val="120000"/>
              </a:lnSpc>
            </a:pPr>
            <a:r>
              <a:rPr lang="zh-CN" altLang="en-US" sz="3100" b="1" smtClean="0">
                <a:latin typeface="Consolas" panose="020B0609020204030204" pitchFamily="49" charset="0"/>
                <a:ea typeface="楷体_GB2312" pitchFamily="49" charset="-122"/>
              </a:rPr>
              <a:t>检测闰年</a:t>
            </a:r>
          </a:p>
          <a:p>
            <a:pPr lvl="1" eaLnBrk="1" hangingPunct="1">
              <a:lnSpc>
                <a:spcPct val="120000"/>
              </a:lnSpc>
            </a:pPr>
            <a:r>
              <a:rPr lang="zh-CN" altLang="en-US" sz="3100" b="1" smtClean="0">
                <a:latin typeface="Consolas" panose="020B0609020204030204" pitchFamily="49" charset="0"/>
                <a:ea typeface="楷体_GB2312" pitchFamily="49" charset="-122"/>
              </a:rPr>
              <a:t>检测月末最后一天</a:t>
            </a:r>
          </a:p>
        </p:txBody>
      </p:sp>
    </p:spTree>
  </p:cSld>
  <p:clrMapOvr>
    <a:masterClrMapping/>
  </p:clrMapOvr>
  <p:transition spd="slow">
    <p:pull dir="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4EE3244D-C0CA-441B-AE7C-BF385D3273DD}" type="slidenum">
              <a:rPr lang="en-US" altLang="zh-CN" sz="1200" smtClean="0"/>
              <a:pPr>
                <a:spcAft>
                  <a:spcPct val="0"/>
                </a:spcAft>
                <a:buClrTx/>
                <a:buFontTx/>
                <a:buNone/>
              </a:pPr>
              <a:t>87</a:t>
            </a:fld>
            <a:endParaRPr lang="en-US" altLang="zh-CN" sz="1200" smtClean="0"/>
          </a:p>
        </p:txBody>
      </p:sp>
      <p:graphicFrame>
        <p:nvGraphicFramePr>
          <p:cNvPr id="93187" name="Object 2"/>
          <p:cNvGraphicFramePr>
            <a:graphicFrameLocks noChangeAspect="1"/>
          </p:cNvGraphicFramePr>
          <p:nvPr/>
        </p:nvGraphicFramePr>
        <p:xfrm>
          <a:off x="0" y="0"/>
          <a:ext cx="7056438" cy="6270625"/>
        </p:xfrm>
        <a:graphic>
          <a:graphicData uri="http://schemas.openxmlformats.org/presentationml/2006/ole">
            <mc:AlternateContent xmlns:mc="http://schemas.openxmlformats.org/markup-compatibility/2006">
              <mc:Choice xmlns:v="urn:schemas-microsoft-com:vml" Requires="v">
                <p:oleObj spid="_x0000_s93190" name="Document" r:id="rId3" imgW="7074123" imgH="6266712" progId="Word.Document.8">
                  <p:embed/>
                </p:oleObj>
              </mc:Choice>
              <mc:Fallback>
                <p:oleObj name="Document" r:id="rId3" imgW="7074123" imgH="626671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6438" cy="627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2965" name="Text Box 5"/>
          <p:cNvSpPr txBox="1">
            <a:spLocks noChangeArrowheads="1"/>
          </p:cNvSpPr>
          <p:nvPr/>
        </p:nvSpPr>
        <p:spPr bwMode="auto">
          <a:xfrm>
            <a:off x="6096000" y="2743200"/>
            <a:ext cx="25908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Note the difference between prefix and postfix increment</a:t>
            </a:r>
            <a:endParaRPr lang="en-US" altLang="zh-CN" sz="1600">
              <a:latin typeface="Lucida Console" panose="020B0609040504020204" pitchFamily="49" charset="0"/>
              <a:cs typeface="Times New Roman" panose="02020603050405020304" pitchFamily="18" charset="0"/>
            </a:endParaRPr>
          </a:p>
        </p:txBody>
      </p:sp>
      <p:sp>
        <p:nvSpPr>
          <p:cNvPr id="552966" name="Line 6"/>
          <p:cNvSpPr>
            <a:spLocks noChangeShapeType="1"/>
          </p:cNvSpPr>
          <p:nvPr/>
        </p:nvSpPr>
        <p:spPr bwMode="auto">
          <a:xfrm flipH="1">
            <a:off x="2362200" y="3048000"/>
            <a:ext cx="3733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5"/>
                                        </p:tgtEl>
                                        <p:attrNameLst>
                                          <p:attrName>style.visibility</p:attrName>
                                        </p:attrNameLst>
                                      </p:cBhvr>
                                      <p:to>
                                        <p:strVal val="visible"/>
                                      </p:to>
                                    </p:set>
                                  </p:childTnLst>
                                  <p:subTnLst>
                                    <p:set>
                                      <p:cBhvr override="childStyle">
                                        <p:cTn dur="1" fill="hold" display="0" masterRel="nextClick" afterEffect="1"/>
                                        <p:tgtEl>
                                          <p:spTgt spid="55296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52966"/>
                                        </p:tgtEl>
                                        <p:attrNameLst>
                                          <p:attrName>style.visibility</p:attrName>
                                        </p:attrNameLst>
                                      </p:cBhvr>
                                      <p:to>
                                        <p:strVal val="visible"/>
                                      </p:to>
                                    </p:set>
                                  </p:childTnLst>
                                  <p:subTnLst>
                                    <p:set>
                                      <p:cBhvr override="childStyle">
                                        <p:cTn dur="1" fill="hold" display="0" masterRel="nextClick" afterEffect="1"/>
                                        <p:tgtEl>
                                          <p:spTgt spid="55296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5" grpId="0" animBg="1"/>
      <p:bldP spid="55296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91711191-3FEA-4D4B-BB45-C974E722AA6C}" type="slidenum">
              <a:rPr lang="en-US" altLang="zh-CN" sz="1200" smtClean="0"/>
              <a:pPr>
                <a:spcAft>
                  <a:spcPct val="0"/>
                </a:spcAft>
                <a:buClrTx/>
                <a:buFontTx/>
                <a:buNone/>
              </a:pPr>
              <a:t>88</a:t>
            </a:fld>
            <a:endParaRPr lang="en-US" altLang="zh-CN" sz="1200" smtClean="0"/>
          </a:p>
        </p:txBody>
      </p:sp>
      <p:graphicFrame>
        <p:nvGraphicFramePr>
          <p:cNvPr id="94211" name="Object 2"/>
          <p:cNvGraphicFramePr>
            <a:graphicFrameLocks noChangeAspect="1"/>
          </p:cNvGraphicFramePr>
          <p:nvPr>
            <p:extLst>
              <p:ext uri="{D42A27DB-BD31-4B8C-83A1-F6EECF244321}">
                <p14:modId xmlns:p14="http://schemas.microsoft.com/office/powerpoint/2010/main" val="4123110823"/>
              </p:ext>
            </p:extLst>
          </p:nvPr>
        </p:nvGraphicFramePr>
        <p:xfrm>
          <a:off x="228600" y="658812"/>
          <a:ext cx="7004050" cy="6048375"/>
        </p:xfrm>
        <a:graphic>
          <a:graphicData uri="http://schemas.openxmlformats.org/presentationml/2006/ole">
            <mc:AlternateContent xmlns:mc="http://schemas.openxmlformats.org/markup-compatibility/2006">
              <mc:Choice xmlns:v="urn:schemas-microsoft-com:vml" Requires="v">
                <p:oleObj spid="_x0000_s94212" name="文档" r:id="rId3" imgW="7085758" imgH="6118680" progId="Word.Document.8">
                  <p:embed/>
                </p:oleObj>
              </mc:Choice>
              <mc:Fallback>
                <p:oleObj name="文档" r:id="rId3" imgW="7085758" imgH="61186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58812"/>
                        <a:ext cx="7004050" cy="604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2CBE1088-0F50-4597-8B4B-5F7C5147E3D1}" type="slidenum">
              <a:rPr lang="en-US" altLang="zh-CN" sz="1200" smtClean="0"/>
              <a:pPr>
                <a:spcAft>
                  <a:spcPct val="0"/>
                </a:spcAft>
                <a:buClrTx/>
                <a:buFontTx/>
                <a:buNone/>
              </a:pPr>
              <a:t>89</a:t>
            </a:fld>
            <a:endParaRPr lang="en-US" altLang="zh-CN" sz="1200" smtClean="0"/>
          </a:p>
        </p:txBody>
      </p:sp>
      <p:graphicFrame>
        <p:nvGraphicFramePr>
          <p:cNvPr id="95235" name="Object 2"/>
          <p:cNvGraphicFramePr>
            <a:graphicFrameLocks noChangeAspect="1"/>
          </p:cNvGraphicFramePr>
          <p:nvPr/>
        </p:nvGraphicFramePr>
        <p:xfrm>
          <a:off x="0" y="0"/>
          <a:ext cx="7004050" cy="6270625"/>
        </p:xfrm>
        <a:graphic>
          <a:graphicData uri="http://schemas.openxmlformats.org/presentationml/2006/ole">
            <mc:AlternateContent xmlns:mc="http://schemas.openxmlformats.org/markup-compatibility/2006">
              <mc:Choice xmlns:v="urn:schemas-microsoft-com:vml" Requires="v">
                <p:oleObj spid="_x0000_s95240" name="文档" r:id="rId3" imgW="7085758" imgH="6335710" progId="Word.Document.8">
                  <p:embed/>
                </p:oleObj>
              </mc:Choice>
              <mc:Fallback>
                <p:oleObj name="文档" r:id="rId3" imgW="7085758" imgH="633571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04050" cy="627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5013" name="Text Box 5"/>
          <p:cNvSpPr txBox="1">
            <a:spLocks noChangeArrowheads="1"/>
          </p:cNvSpPr>
          <p:nvPr/>
        </p:nvSpPr>
        <p:spPr bwMode="auto">
          <a:xfrm>
            <a:off x="5715000" y="2362200"/>
            <a:ext cx="29718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Postfix increment updates object and returns a copy of the original</a:t>
            </a:r>
            <a:endParaRPr lang="en-US" altLang="zh-CN" sz="1600">
              <a:latin typeface="Lucida Console" panose="020B0609040504020204" pitchFamily="49" charset="0"/>
              <a:cs typeface="Times New Roman" panose="02020603050405020304" pitchFamily="18" charset="0"/>
            </a:endParaRPr>
          </a:p>
        </p:txBody>
      </p:sp>
      <p:sp>
        <p:nvSpPr>
          <p:cNvPr id="555014" name="Line 6"/>
          <p:cNvSpPr>
            <a:spLocks noChangeShapeType="1"/>
          </p:cNvSpPr>
          <p:nvPr/>
        </p:nvSpPr>
        <p:spPr bwMode="auto">
          <a:xfrm flipH="1" flipV="1">
            <a:off x="2743200" y="2286000"/>
            <a:ext cx="2971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55015" name="Text Box 7"/>
          <p:cNvSpPr txBox="1">
            <a:spLocks noChangeArrowheads="1"/>
          </p:cNvSpPr>
          <p:nvPr/>
        </p:nvSpPr>
        <p:spPr bwMode="auto">
          <a:xfrm>
            <a:off x="5562600" y="4038600"/>
            <a:ext cx="2667000" cy="8350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Do not return a reference to </a:t>
            </a:r>
            <a:r>
              <a:rPr lang="en-US" altLang="zh-CN" sz="1600">
                <a:latin typeface="Lucida Console" panose="020B0609040504020204" pitchFamily="49" charset="0"/>
                <a:cs typeface="Times New Roman" panose="02020603050405020304" pitchFamily="18" charset="0"/>
              </a:rPr>
              <a:t>temp</a:t>
            </a:r>
            <a:r>
              <a:rPr lang="en-US" altLang="zh-CN" sz="1600">
                <a:latin typeface="Times New Roman" panose="02020603050405020304" pitchFamily="18" charset="0"/>
                <a:cs typeface="Times New Roman" panose="02020603050405020304" pitchFamily="18" charset="0"/>
              </a:rPr>
              <a:t>, because it is a local variable that will be destroyed</a:t>
            </a:r>
            <a:endParaRPr lang="en-US" altLang="zh-CN" sz="1600">
              <a:latin typeface="Lucida Console" panose="020B0609040504020204" pitchFamily="49" charset="0"/>
              <a:cs typeface="Times New Roman" panose="02020603050405020304" pitchFamily="18" charset="0"/>
            </a:endParaRPr>
          </a:p>
        </p:txBody>
      </p:sp>
      <p:sp>
        <p:nvSpPr>
          <p:cNvPr id="555016" name="Line 8"/>
          <p:cNvSpPr>
            <a:spLocks noChangeShapeType="1"/>
          </p:cNvSpPr>
          <p:nvPr/>
        </p:nvSpPr>
        <p:spPr bwMode="auto">
          <a:xfrm flipH="1" flipV="1">
            <a:off x="1600200" y="3657600"/>
            <a:ext cx="3962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5013"/>
                                        </p:tgtEl>
                                        <p:attrNameLst>
                                          <p:attrName>style.visibility</p:attrName>
                                        </p:attrNameLst>
                                      </p:cBhvr>
                                      <p:to>
                                        <p:strVal val="visible"/>
                                      </p:to>
                                    </p:set>
                                  </p:childTnLst>
                                  <p:subTnLst>
                                    <p:set>
                                      <p:cBhvr override="childStyle">
                                        <p:cTn dur="1" fill="hold" display="0" masterRel="nextClick" afterEffect="1"/>
                                        <p:tgtEl>
                                          <p:spTgt spid="55501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55014"/>
                                        </p:tgtEl>
                                        <p:attrNameLst>
                                          <p:attrName>style.visibility</p:attrName>
                                        </p:attrNameLst>
                                      </p:cBhvr>
                                      <p:to>
                                        <p:strVal val="visible"/>
                                      </p:to>
                                    </p:set>
                                  </p:childTnLst>
                                  <p:subTnLst>
                                    <p:set>
                                      <p:cBhvr override="childStyle">
                                        <p:cTn dur="1" fill="hold" display="0" masterRel="nextClick" afterEffect="1"/>
                                        <p:tgtEl>
                                          <p:spTgt spid="55501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5015"/>
                                        </p:tgtEl>
                                        <p:attrNameLst>
                                          <p:attrName>style.visibility</p:attrName>
                                        </p:attrNameLst>
                                      </p:cBhvr>
                                      <p:to>
                                        <p:strVal val="visible"/>
                                      </p:to>
                                    </p:set>
                                  </p:childTnLst>
                                  <p:subTnLst>
                                    <p:set>
                                      <p:cBhvr override="childStyle">
                                        <p:cTn dur="1" fill="hold" display="0" masterRel="nextClick" afterEffect="1"/>
                                        <p:tgtEl>
                                          <p:spTgt spid="55501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55016"/>
                                        </p:tgtEl>
                                        <p:attrNameLst>
                                          <p:attrName>style.visibility</p:attrName>
                                        </p:attrNameLst>
                                      </p:cBhvr>
                                      <p:to>
                                        <p:strVal val="visible"/>
                                      </p:to>
                                    </p:set>
                                  </p:childTnLst>
                                  <p:subTnLst>
                                    <p:set>
                                      <p:cBhvr override="childStyle">
                                        <p:cTn dur="1" fill="hold" display="0" masterRel="nextClick" afterEffect="1"/>
                                        <p:tgtEl>
                                          <p:spTgt spid="5550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3" grpId="0" animBg="1"/>
      <p:bldP spid="555014" grpId="0" animBg="1"/>
      <p:bldP spid="555015" grpId="0" animBg="1"/>
      <p:bldP spid="5550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588ADD29-D328-4482-A769-48AD845A0CC6}" type="slidenum">
              <a:rPr lang="en-US" altLang="zh-CN" sz="1200" smtClean="0"/>
              <a:pPr>
                <a:spcAft>
                  <a:spcPct val="0"/>
                </a:spcAft>
                <a:buClrTx/>
                <a:buFontTx/>
                <a:buNone/>
              </a:pPr>
              <a:t>9</a:t>
            </a:fld>
            <a:endParaRPr lang="en-US" altLang="zh-CN" sz="1200" smtClean="0"/>
          </a:p>
        </p:txBody>
      </p:sp>
      <p:sp>
        <p:nvSpPr>
          <p:cNvPr id="13315" name="Text Box 2"/>
          <p:cNvSpPr txBox="1">
            <a:spLocks noChangeArrowheads="1"/>
          </p:cNvSpPr>
          <p:nvPr/>
        </p:nvSpPr>
        <p:spPr bwMode="auto">
          <a:xfrm>
            <a:off x="533400" y="1143000"/>
            <a:ext cx="815340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4063">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70000"/>
              </a:lnSpc>
              <a:spcBef>
                <a:spcPct val="50000"/>
              </a:spcBef>
              <a:spcAft>
                <a:spcPct val="0"/>
              </a:spcAft>
              <a:buClrTx/>
              <a:buFontTx/>
              <a:buNone/>
            </a:pPr>
            <a:r>
              <a:rPr kumimoji="1" lang="zh-CN" altLang="en-US">
                <a:latin typeface="微软雅黑" panose="020B0503020204020204" pitchFamily="34" charset="-122"/>
                <a:ea typeface="微软雅黑" panose="020B0503020204020204" pitchFamily="34" charset="-122"/>
              </a:rPr>
              <a:t>运算符重载的实质就是函数重载。在实现过程中，首先把</a:t>
            </a:r>
            <a:r>
              <a:rPr kumimoji="1" lang="zh-CN" altLang="en-US">
                <a:solidFill>
                  <a:srgbClr val="0033CC"/>
                </a:solidFill>
                <a:latin typeface="微软雅黑" panose="020B0503020204020204" pitchFamily="34" charset="-122"/>
                <a:ea typeface="微软雅黑" panose="020B0503020204020204" pitchFamily="34" charset="-122"/>
              </a:rPr>
              <a:t>指定的运算表达式</a:t>
            </a:r>
            <a:r>
              <a:rPr kumimoji="1" lang="zh-CN" altLang="en-US">
                <a:latin typeface="微软雅黑" panose="020B0503020204020204" pitchFamily="34" charset="-122"/>
                <a:ea typeface="微软雅黑" panose="020B0503020204020204" pitchFamily="34" charset="-122"/>
              </a:rPr>
              <a:t>转化为对</a:t>
            </a:r>
            <a:r>
              <a:rPr kumimoji="1" lang="zh-CN" altLang="en-US" u="sng">
                <a:solidFill>
                  <a:srgbClr val="FF0066"/>
                </a:solidFill>
                <a:latin typeface="微软雅黑" panose="020B0503020204020204" pitchFamily="34" charset="-122"/>
                <a:ea typeface="微软雅黑" panose="020B0503020204020204" pitchFamily="34" charset="-122"/>
              </a:rPr>
              <a:t>运算符函数</a:t>
            </a:r>
            <a:r>
              <a:rPr kumimoji="1" lang="zh-CN" altLang="en-US">
                <a:solidFill>
                  <a:srgbClr val="FF0066"/>
                </a:solidFill>
                <a:latin typeface="微软雅黑" panose="020B0503020204020204" pitchFamily="34" charset="-122"/>
                <a:ea typeface="微软雅黑" panose="020B0503020204020204" pitchFamily="34" charset="-122"/>
              </a:rPr>
              <a:t>的调用</a:t>
            </a:r>
            <a:r>
              <a:rPr kumimoji="1" lang="zh-CN" altLang="en-US">
                <a:latin typeface="微软雅黑" panose="020B0503020204020204" pitchFamily="34" charset="-122"/>
                <a:ea typeface="微软雅黑" panose="020B0503020204020204" pitchFamily="34" charset="-122"/>
              </a:rPr>
              <a:t>，</a:t>
            </a:r>
            <a:r>
              <a:rPr kumimoji="1" lang="zh-CN" altLang="en-US">
                <a:solidFill>
                  <a:srgbClr val="0033CC"/>
                </a:solidFill>
                <a:latin typeface="微软雅黑" panose="020B0503020204020204" pitchFamily="34" charset="-122"/>
                <a:ea typeface="微软雅黑" panose="020B0503020204020204" pitchFamily="34" charset="-122"/>
              </a:rPr>
              <a:t>运算对象</a:t>
            </a:r>
            <a:r>
              <a:rPr kumimoji="1" lang="zh-CN" altLang="en-US">
                <a:latin typeface="微软雅黑" panose="020B0503020204020204" pitchFamily="34" charset="-122"/>
                <a:ea typeface="微软雅黑" panose="020B0503020204020204" pitchFamily="34" charset="-122"/>
              </a:rPr>
              <a:t>转化为</a:t>
            </a:r>
            <a:r>
              <a:rPr kumimoji="1" lang="zh-CN" altLang="en-US">
                <a:solidFill>
                  <a:srgbClr val="FF0066"/>
                </a:solidFill>
                <a:latin typeface="微软雅黑" panose="020B0503020204020204" pitchFamily="34" charset="-122"/>
                <a:ea typeface="微软雅黑" panose="020B0503020204020204" pitchFamily="34" charset="-122"/>
              </a:rPr>
              <a:t>运算符函数的实参</a:t>
            </a:r>
            <a:r>
              <a:rPr kumimoji="1" lang="zh-CN" altLang="en-US">
                <a:latin typeface="微软雅黑" panose="020B0503020204020204" pitchFamily="34" charset="-122"/>
                <a:ea typeface="微软雅黑" panose="020B0503020204020204" pitchFamily="34" charset="-122"/>
              </a:rPr>
              <a:t>，然后根据实参的类型来确定需要调用的函数，这个过程是在编译过程中完成的。</a:t>
            </a:r>
          </a:p>
        </p:txBody>
      </p:sp>
      <p:sp>
        <p:nvSpPr>
          <p:cNvPr id="13316" name="Text Box 3"/>
          <p:cNvSpPr txBox="1">
            <a:spLocks noChangeArrowheads="1"/>
          </p:cNvSpPr>
          <p:nvPr/>
        </p:nvSpPr>
        <p:spPr bwMode="auto">
          <a:xfrm>
            <a:off x="838200" y="4905375"/>
            <a:ext cx="73914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50000"/>
              </a:lnSpc>
              <a:spcBef>
                <a:spcPct val="50000"/>
              </a:spcBef>
              <a:spcAft>
                <a:spcPct val="0"/>
              </a:spcAft>
              <a:buClrTx/>
              <a:buFontTx/>
              <a:buNone/>
            </a:pPr>
            <a:r>
              <a:rPr kumimoji="1" lang="en-US" altLang="zh-CN" sz="2800">
                <a:latin typeface="Times New Roman" panose="02020603050405020304" pitchFamily="18" charset="0"/>
              </a:rPr>
              <a:t> </a:t>
            </a:r>
          </a:p>
        </p:txBody>
      </p:sp>
    </p:spTree>
  </p:cSld>
  <p:clrMapOvr>
    <a:masterClrMapping/>
  </p:clrMapOvr>
  <p:transition spd="slow">
    <p:pull dir="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15A8B2F-15EA-4F98-A728-051ED800BB71}" type="slidenum">
              <a:rPr lang="en-US" altLang="zh-CN" sz="1200" smtClean="0"/>
              <a:pPr>
                <a:spcAft>
                  <a:spcPct val="0"/>
                </a:spcAft>
                <a:buClrTx/>
                <a:buFontTx/>
                <a:buNone/>
              </a:pPr>
              <a:t>90</a:t>
            </a:fld>
            <a:endParaRPr lang="en-US" altLang="zh-CN" sz="1200" smtClean="0"/>
          </a:p>
        </p:txBody>
      </p:sp>
      <p:graphicFrame>
        <p:nvGraphicFramePr>
          <p:cNvPr id="96259" name="Object 2"/>
          <p:cNvGraphicFramePr>
            <a:graphicFrameLocks noChangeAspect="1"/>
          </p:cNvGraphicFramePr>
          <p:nvPr>
            <p:extLst>
              <p:ext uri="{D42A27DB-BD31-4B8C-83A1-F6EECF244321}">
                <p14:modId xmlns:p14="http://schemas.microsoft.com/office/powerpoint/2010/main" val="2582769993"/>
              </p:ext>
            </p:extLst>
          </p:nvPr>
        </p:nvGraphicFramePr>
        <p:xfrm>
          <a:off x="304800" y="762000"/>
          <a:ext cx="7056438" cy="4516438"/>
        </p:xfrm>
        <a:graphic>
          <a:graphicData uri="http://schemas.openxmlformats.org/presentationml/2006/ole">
            <mc:AlternateContent xmlns:mc="http://schemas.openxmlformats.org/markup-compatibility/2006">
              <mc:Choice xmlns:v="urn:schemas-microsoft-com:vml" Requires="v">
                <p:oleObj spid="_x0000_s96260" name="Document" r:id="rId3" imgW="7056048" imgH="4521098" progId="Word.Document.8">
                  <p:embed/>
                </p:oleObj>
              </mc:Choice>
              <mc:Fallback>
                <p:oleObj name="Document" r:id="rId3" imgW="7056048" imgH="452109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62000"/>
                        <a:ext cx="7056438" cy="451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8F0B392F-8B2E-4AE6-85D7-F7F68A0B1E91}" type="slidenum">
              <a:rPr lang="en-US" altLang="zh-CN" sz="1200" smtClean="0"/>
              <a:pPr>
                <a:spcAft>
                  <a:spcPct val="0"/>
                </a:spcAft>
                <a:buClrTx/>
                <a:buFontTx/>
                <a:buNone/>
              </a:pPr>
              <a:t>91</a:t>
            </a:fld>
            <a:endParaRPr lang="en-US" altLang="zh-CN" sz="1200" smtClean="0"/>
          </a:p>
        </p:txBody>
      </p:sp>
      <p:graphicFrame>
        <p:nvGraphicFramePr>
          <p:cNvPr id="97283" name="Object 2"/>
          <p:cNvGraphicFramePr>
            <a:graphicFrameLocks noChangeAspect="1"/>
          </p:cNvGraphicFramePr>
          <p:nvPr/>
        </p:nvGraphicFramePr>
        <p:xfrm>
          <a:off x="0" y="0"/>
          <a:ext cx="7056438" cy="6545263"/>
        </p:xfrm>
        <a:graphic>
          <a:graphicData uri="http://schemas.openxmlformats.org/presentationml/2006/ole">
            <mc:AlternateContent xmlns:mc="http://schemas.openxmlformats.org/markup-compatibility/2006">
              <mc:Choice xmlns:v="urn:schemas-microsoft-com:vml" Requires="v">
                <p:oleObj spid="_x0000_s97284" name="文档" r:id="rId3" imgW="7085758" imgH="6568604" progId="Word.Document.8">
                  <p:embed/>
                </p:oleObj>
              </mc:Choice>
              <mc:Fallback>
                <p:oleObj name="文档" r:id="rId3" imgW="7085758" imgH="656860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6438" cy="654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6270982F-D771-4CB9-A6A8-2F173C3597C6}" type="slidenum">
              <a:rPr lang="en-US" altLang="zh-CN" sz="1200" smtClean="0"/>
              <a:pPr>
                <a:spcAft>
                  <a:spcPct val="0"/>
                </a:spcAft>
                <a:buClrTx/>
                <a:buFontTx/>
                <a:buNone/>
              </a:pPr>
              <a:t>92</a:t>
            </a:fld>
            <a:endParaRPr lang="en-US" altLang="zh-CN" sz="1200" smtClean="0"/>
          </a:p>
        </p:txBody>
      </p:sp>
      <p:graphicFrame>
        <p:nvGraphicFramePr>
          <p:cNvPr id="98307" name="Object 4"/>
          <p:cNvGraphicFramePr>
            <a:graphicFrameLocks noChangeAspect="1"/>
          </p:cNvGraphicFramePr>
          <p:nvPr/>
        </p:nvGraphicFramePr>
        <p:xfrm>
          <a:off x="0" y="0"/>
          <a:ext cx="7035800" cy="6530975"/>
        </p:xfrm>
        <a:graphic>
          <a:graphicData uri="http://schemas.openxmlformats.org/presentationml/2006/ole">
            <mc:AlternateContent xmlns:mc="http://schemas.openxmlformats.org/markup-compatibility/2006">
              <mc:Choice xmlns:v="urn:schemas-microsoft-com:vml" Requires="v">
                <p:oleObj spid="_x0000_s98310" name="Document" r:id="rId3" imgW="7074123" imgH="6552249" progId="Word.Document.8">
                  <p:embed/>
                </p:oleObj>
              </mc:Choice>
              <mc:Fallback>
                <p:oleObj name="Document" r:id="rId3" imgW="7074123" imgH="655224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5800" cy="653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8085" name="Text Box 5"/>
          <p:cNvSpPr txBox="1">
            <a:spLocks noChangeArrowheads="1"/>
          </p:cNvSpPr>
          <p:nvPr/>
        </p:nvSpPr>
        <p:spPr bwMode="auto">
          <a:xfrm>
            <a:off x="5181600" y="6019800"/>
            <a:ext cx="2667000" cy="346075"/>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Demonstrate prefix increment</a:t>
            </a:r>
          </a:p>
        </p:txBody>
      </p:sp>
      <p:sp>
        <p:nvSpPr>
          <p:cNvPr id="558086" name="Line 6"/>
          <p:cNvSpPr>
            <a:spLocks noChangeShapeType="1"/>
          </p:cNvSpPr>
          <p:nvPr/>
        </p:nvSpPr>
        <p:spPr bwMode="auto">
          <a:xfrm flipH="1" flipV="1">
            <a:off x="2819400" y="5715000"/>
            <a:ext cx="2362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085"/>
                                        </p:tgtEl>
                                        <p:attrNameLst>
                                          <p:attrName>style.visibility</p:attrName>
                                        </p:attrNameLst>
                                      </p:cBhvr>
                                      <p:to>
                                        <p:strVal val="visible"/>
                                      </p:to>
                                    </p:set>
                                  </p:childTnLst>
                                  <p:subTnLst>
                                    <p:set>
                                      <p:cBhvr override="childStyle">
                                        <p:cTn dur="1" fill="hold" display="0" masterRel="nextClick" afterEffect="1"/>
                                        <p:tgtEl>
                                          <p:spTgt spid="55808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58086"/>
                                        </p:tgtEl>
                                        <p:attrNameLst>
                                          <p:attrName>style.visibility</p:attrName>
                                        </p:attrNameLst>
                                      </p:cBhvr>
                                      <p:to>
                                        <p:strVal val="visible"/>
                                      </p:to>
                                    </p:set>
                                  </p:childTnLst>
                                  <p:subTnLst>
                                    <p:set>
                                      <p:cBhvr override="childStyle">
                                        <p:cTn dur="1" fill="hold" display="0" masterRel="nextClick" afterEffect="1"/>
                                        <p:tgtEl>
                                          <p:spTgt spid="55808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5" grpId="0" animBg="1"/>
      <p:bldP spid="55808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70874089-E3BA-47DA-9867-280B626DFE05}" type="slidenum">
              <a:rPr lang="en-US" altLang="zh-CN" sz="1200" smtClean="0"/>
              <a:pPr>
                <a:spcAft>
                  <a:spcPct val="0"/>
                </a:spcAft>
                <a:buClrTx/>
                <a:buFontTx/>
                <a:buNone/>
              </a:pPr>
              <a:t>93</a:t>
            </a:fld>
            <a:endParaRPr lang="en-US" altLang="zh-CN" sz="1200" smtClean="0"/>
          </a:p>
        </p:txBody>
      </p:sp>
      <p:graphicFrame>
        <p:nvGraphicFramePr>
          <p:cNvPr id="99331" name="Object 2"/>
          <p:cNvGraphicFramePr>
            <a:graphicFrameLocks noChangeAspect="1"/>
          </p:cNvGraphicFramePr>
          <p:nvPr/>
        </p:nvGraphicFramePr>
        <p:xfrm>
          <a:off x="0" y="0"/>
          <a:ext cx="7056438" cy="4826000"/>
        </p:xfrm>
        <a:graphic>
          <a:graphicData uri="http://schemas.openxmlformats.org/presentationml/2006/ole">
            <mc:AlternateContent xmlns:mc="http://schemas.openxmlformats.org/markup-compatibility/2006">
              <mc:Choice xmlns:v="urn:schemas-microsoft-com:vml" Requires="v">
                <p:oleObj spid="_x0000_s99334" name="Document" r:id="rId3" imgW="7074123" imgH="4818888" progId="Word.Document.8">
                  <p:embed/>
                </p:oleObj>
              </mc:Choice>
              <mc:Fallback>
                <p:oleObj name="Document" r:id="rId3" imgW="7074123" imgH="481888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6438" cy="482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9109" name="Text Box 5"/>
          <p:cNvSpPr txBox="1">
            <a:spLocks noChangeArrowheads="1"/>
          </p:cNvSpPr>
          <p:nvPr/>
        </p:nvSpPr>
        <p:spPr bwMode="auto">
          <a:xfrm>
            <a:off x="4419600" y="838200"/>
            <a:ext cx="2743200" cy="346075"/>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Demonstrate postfix increment</a:t>
            </a:r>
          </a:p>
        </p:txBody>
      </p:sp>
      <p:sp>
        <p:nvSpPr>
          <p:cNvPr id="559110" name="Line 6"/>
          <p:cNvSpPr>
            <a:spLocks noChangeShapeType="1"/>
          </p:cNvSpPr>
          <p:nvPr/>
        </p:nvSpPr>
        <p:spPr bwMode="auto">
          <a:xfrm flipH="1" flipV="1">
            <a:off x="2743200" y="609600"/>
            <a:ext cx="1676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9109"/>
                                        </p:tgtEl>
                                        <p:attrNameLst>
                                          <p:attrName>style.visibility</p:attrName>
                                        </p:attrNameLst>
                                      </p:cBhvr>
                                      <p:to>
                                        <p:strVal val="visible"/>
                                      </p:to>
                                    </p:set>
                                  </p:childTnLst>
                                  <p:subTnLst>
                                    <p:set>
                                      <p:cBhvr override="childStyle">
                                        <p:cTn dur="1" fill="hold" display="0" masterRel="nextClick" afterEffect="1"/>
                                        <p:tgtEl>
                                          <p:spTgt spid="55910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59110"/>
                                        </p:tgtEl>
                                        <p:attrNameLst>
                                          <p:attrName>style.visibility</p:attrName>
                                        </p:attrNameLst>
                                      </p:cBhvr>
                                      <p:to>
                                        <p:strVal val="visible"/>
                                      </p:to>
                                    </p:set>
                                  </p:childTnLst>
                                  <p:subTnLst>
                                    <p:set>
                                      <p:cBhvr override="childStyle">
                                        <p:cTn dur="1" fill="hold" display="0" masterRel="nextClick" afterEffect="1"/>
                                        <p:tgtEl>
                                          <p:spTgt spid="5591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9" grpId="0" animBg="1"/>
      <p:bldP spid="5591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C5A509A5-914A-4C4C-ACD1-F8D0F24DAE40}" type="slidenum">
              <a:rPr lang="en-US" altLang="zh-CN" sz="1200" smtClean="0"/>
              <a:pPr>
                <a:spcAft>
                  <a:spcPct val="0"/>
                </a:spcAft>
                <a:buClrTx/>
                <a:buFontTx/>
                <a:buNone/>
              </a:pPr>
              <a:t>94</a:t>
            </a:fld>
            <a:endParaRPr lang="en-US" altLang="zh-CN" sz="1200" smtClean="0"/>
          </a:p>
        </p:txBody>
      </p:sp>
      <p:sp>
        <p:nvSpPr>
          <p:cNvPr id="10035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14 explicit Constructors</a:t>
            </a:r>
          </a:p>
        </p:txBody>
      </p:sp>
      <p:sp>
        <p:nvSpPr>
          <p:cNvPr id="100356" name="Rectangle 3"/>
          <p:cNvSpPr>
            <a:spLocks noGrp="1" noChangeArrowheads="1"/>
          </p:cNvSpPr>
          <p:nvPr>
            <p:ph type="body" idx="1"/>
          </p:nvPr>
        </p:nvSpPr>
        <p:spPr>
          <a:xfrm>
            <a:off x="152400" y="1493838"/>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隐式转换</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由编译器执行单参数的构造函数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有时候，隐式转换是不希望发生的，容易出错的</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关键字 </a:t>
            </a:r>
            <a:r>
              <a:rPr lang="en-US" altLang="zh-CN" sz="3200" b="1" smtClean="0">
                <a:latin typeface="Arial Narrow" panose="020B0606020202030204" pitchFamily="34" charset="0"/>
                <a:ea typeface="黑体" panose="02010609060101010101" pitchFamily="49" charset="-122"/>
              </a:rPr>
              <a:t>explicit</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使得不能通过转换构造函数进行隐式转换</a:t>
            </a:r>
          </a:p>
        </p:txBody>
      </p:sp>
    </p:spTree>
  </p:cSld>
  <p:clrMapOvr>
    <a:masterClrMapping/>
  </p:clrMapOvr>
  <p:transition spd="slow">
    <p:pull dir="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6BB7DEC0-19F2-4ABE-9D52-22C71190F32C}" type="slidenum">
              <a:rPr lang="en-US" altLang="zh-CN" sz="1200" smtClean="0"/>
              <a:pPr>
                <a:spcAft>
                  <a:spcPct val="0"/>
                </a:spcAft>
                <a:buClrTx/>
                <a:buFontTx/>
                <a:buNone/>
              </a:pPr>
              <a:t>95</a:t>
            </a:fld>
            <a:endParaRPr lang="en-US" altLang="zh-CN" sz="1200" smtClean="0"/>
          </a:p>
        </p:txBody>
      </p:sp>
      <p:graphicFrame>
        <p:nvGraphicFramePr>
          <p:cNvPr id="101379" name="Object 2"/>
          <p:cNvGraphicFramePr>
            <a:graphicFrameLocks/>
          </p:cNvGraphicFramePr>
          <p:nvPr/>
        </p:nvGraphicFramePr>
        <p:xfrm>
          <a:off x="0" y="0"/>
          <a:ext cx="7037388" cy="6308725"/>
        </p:xfrm>
        <a:graphic>
          <a:graphicData uri="http://schemas.openxmlformats.org/presentationml/2006/ole">
            <mc:AlternateContent xmlns:mc="http://schemas.openxmlformats.org/markup-compatibility/2006">
              <mc:Choice xmlns:v="urn:schemas-microsoft-com:vml" Requires="v">
                <p:oleObj spid="_x0000_s101385" name="Document" r:id="rId3" imgW="7074123" imgH="6323891" progId="Word.Document.8">
                  <p:embed/>
                </p:oleObj>
              </mc:Choice>
              <mc:Fallback>
                <p:oleObj name="Document" r:id="rId3" imgW="7074123" imgH="6323891"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30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0133" name="Text Box 5"/>
          <p:cNvSpPr txBox="1">
            <a:spLocks noChangeArrowheads="1"/>
          </p:cNvSpPr>
          <p:nvPr/>
        </p:nvSpPr>
        <p:spPr bwMode="auto">
          <a:xfrm>
            <a:off x="4419600" y="2778125"/>
            <a:ext cx="21336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Create empty </a:t>
            </a:r>
            <a:r>
              <a:rPr lang="en-US" altLang="zh-CN" sz="1600" b="1">
                <a:latin typeface="Courier New" panose="02070309020205020404" pitchFamily="49" charset="0"/>
                <a:cs typeface="Times New Roman" panose="02020603050405020304" pitchFamily="18" charset="0"/>
              </a:rPr>
              <a:t>string</a:t>
            </a:r>
          </a:p>
        </p:txBody>
      </p:sp>
      <p:sp>
        <p:nvSpPr>
          <p:cNvPr id="560134" name="Line 6"/>
          <p:cNvSpPr>
            <a:spLocks noChangeShapeType="1"/>
          </p:cNvSpPr>
          <p:nvPr/>
        </p:nvSpPr>
        <p:spPr bwMode="auto">
          <a:xfrm flipH="1">
            <a:off x="1447800" y="2971800"/>
            <a:ext cx="297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0135" name="Text Box 7"/>
          <p:cNvSpPr txBox="1">
            <a:spLocks noChangeArrowheads="1"/>
          </p:cNvSpPr>
          <p:nvPr/>
        </p:nvSpPr>
        <p:spPr bwMode="auto">
          <a:xfrm>
            <a:off x="4495800" y="1524000"/>
            <a:ext cx="37338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Passing strings to the </a:t>
            </a:r>
            <a:r>
              <a:rPr lang="en-US" altLang="zh-CN" sz="1600">
                <a:latin typeface="Lucida Console" panose="020B0609040504020204" pitchFamily="49" charset="0"/>
                <a:cs typeface="Times New Roman" panose="02020603050405020304" pitchFamily="18" charset="0"/>
              </a:rPr>
              <a:t>string</a:t>
            </a:r>
            <a:r>
              <a:rPr lang="en-US" altLang="zh-CN" sz="1600">
                <a:latin typeface="Times New Roman" panose="02020603050405020304" pitchFamily="18" charset="0"/>
                <a:cs typeface="Times New Roman" panose="02020603050405020304" pitchFamily="18" charset="0"/>
              </a:rPr>
              <a:t> constructor</a:t>
            </a:r>
            <a:endParaRPr lang="en-US" altLang="zh-CN" sz="1600">
              <a:latin typeface="Lucida Console" panose="020B0609040504020204" pitchFamily="49" charset="0"/>
              <a:cs typeface="Times New Roman" panose="02020603050405020304" pitchFamily="18" charset="0"/>
            </a:endParaRPr>
          </a:p>
        </p:txBody>
      </p:sp>
      <p:sp>
        <p:nvSpPr>
          <p:cNvPr id="560136" name="Line 8"/>
          <p:cNvSpPr>
            <a:spLocks noChangeShapeType="1"/>
          </p:cNvSpPr>
          <p:nvPr/>
        </p:nvSpPr>
        <p:spPr bwMode="auto">
          <a:xfrm flipH="1">
            <a:off x="2743200" y="1828800"/>
            <a:ext cx="1752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0137" name="Line 9"/>
          <p:cNvSpPr>
            <a:spLocks noChangeShapeType="1"/>
          </p:cNvSpPr>
          <p:nvPr/>
        </p:nvSpPr>
        <p:spPr bwMode="auto">
          <a:xfrm flipH="1">
            <a:off x="2362200" y="1828800"/>
            <a:ext cx="2133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5"/>
                                        </p:tgtEl>
                                        <p:attrNameLst>
                                          <p:attrName>style.visibility</p:attrName>
                                        </p:attrNameLst>
                                      </p:cBhvr>
                                      <p:to>
                                        <p:strVal val="visible"/>
                                      </p:to>
                                    </p:set>
                                  </p:childTnLst>
                                  <p:subTnLst>
                                    <p:set>
                                      <p:cBhvr override="childStyle">
                                        <p:cTn dur="1" fill="hold" display="0" masterRel="nextClick" afterEffect="1"/>
                                        <p:tgtEl>
                                          <p:spTgt spid="56013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60136"/>
                                        </p:tgtEl>
                                        <p:attrNameLst>
                                          <p:attrName>style.visibility</p:attrName>
                                        </p:attrNameLst>
                                      </p:cBhvr>
                                      <p:to>
                                        <p:strVal val="visible"/>
                                      </p:to>
                                    </p:set>
                                  </p:childTnLst>
                                  <p:subTnLst>
                                    <p:set>
                                      <p:cBhvr override="childStyle">
                                        <p:cTn dur="1" fill="hold" display="0" masterRel="nextClick" afterEffect="1"/>
                                        <p:tgtEl>
                                          <p:spTgt spid="56013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60137"/>
                                        </p:tgtEl>
                                        <p:attrNameLst>
                                          <p:attrName>style.visibility</p:attrName>
                                        </p:attrNameLst>
                                      </p:cBhvr>
                                      <p:to>
                                        <p:strVal val="visible"/>
                                      </p:to>
                                    </p:set>
                                  </p:childTnLst>
                                  <p:subTnLst>
                                    <p:set>
                                      <p:cBhvr override="childStyle">
                                        <p:cTn dur="1" fill="hold" display="0" masterRel="nextClick" afterEffect="1"/>
                                        <p:tgtEl>
                                          <p:spTgt spid="56013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3"/>
                                        </p:tgtEl>
                                        <p:attrNameLst>
                                          <p:attrName>style.visibility</p:attrName>
                                        </p:attrNameLst>
                                      </p:cBhvr>
                                      <p:to>
                                        <p:strVal val="visible"/>
                                      </p:to>
                                    </p:set>
                                  </p:childTnLst>
                                  <p:subTnLst>
                                    <p:set>
                                      <p:cBhvr override="childStyle">
                                        <p:cTn dur="1" fill="hold" display="0" masterRel="nextClick" afterEffect="1"/>
                                        <p:tgtEl>
                                          <p:spTgt spid="560133"/>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60134"/>
                                        </p:tgtEl>
                                        <p:attrNameLst>
                                          <p:attrName>style.visibility</p:attrName>
                                        </p:attrNameLst>
                                      </p:cBhvr>
                                      <p:to>
                                        <p:strVal val="visible"/>
                                      </p:to>
                                    </p:set>
                                  </p:childTnLst>
                                  <p:subTnLst>
                                    <p:set>
                                      <p:cBhvr override="childStyle">
                                        <p:cTn dur="1" fill="hold" display="0" masterRel="nextClick" afterEffect="1"/>
                                        <p:tgtEl>
                                          <p:spTgt spid="5601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3" grpId="0" animBg="1"/>
      <p:bldP spid="560134" grpId="0" animBg="1"/>
      <p:bldP spid="560135" grpId="0" animBg="1"/>
      <p:bldP spid="560136" grpId="0" animBg="1"/>
      <p:bldP spid="56013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BD51DBD-AD0D-44FE-9451-F6544284007F}" type="slidenum">
              <a:rPr lang="en-US" altLang="zh-CN" sz="1200" smtClean="0"/>
              <a:pPr>
                <a:spcAft>
                  <a:spcPct val="0"/>
                </a:spcAft>
                <a:buClrTx/>
                <a:buFontTx/>
                <a:buNone/>
              </a:pPr>
              <a:t>96</a:t>
            </a:fld>
            <a:endParaRPr lang="en-US" altLang="zh-CN" sz="1200" smtClean="0"/>
          </a:p>
        </p:txBody>
      </p:sp>
      <p:graphicFrame>
        <p:nvGraphicFramePr>
          <p:cNvPr id="102403" name="Object 2"/>
          <p:cNvGraphicFramePr>
            <a:graphicFrameLocks/>
          </p:cNvGraphicFramePr>
          <p:nvPr/>
        </p:nvGraphicFramePr>
        <p:xfrm>
          <a:off x="0" y="0"/>
          <a:ext cx="7056438" cy="6353175"/>
        </p:xfrm>
        <a:graphic>
          <a:graphicData uri="http://schemas.openxmlformats.org/presentationml/2006/ole">
            <mc:AlternateContent xmlns:mc="http://schemas.openxmlformats.org/markup-compatibility/2006">
              <mc:Choice xmlns:v="urn:schemas-microsoft-com:vml" Requires="v">
                <p:oleObj spid="_x0000_s102409" name="Document" r:id="rId3" imgW="7074123" imgH="6347626" progId="Word.Document.8">
                  <p:embed/>
                </p:oleObj>
              </mc:Choice>
              <mc:Fallback>
                <p:oleObj name="Document" r:id="rId3" imgW="7074123" imgH="6347626"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6438" cy="635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1157" name="Text Box 5"/>
          <p:cNvSpPr txBox="1">
            <a:spLocks noChangeArrowheads="1"/>
          </p:cNvSpPr>
          <p:nvPr/>
        </p:nvSpPr>
        <p:spPr bwMode="auto">
          <a:xfrm>
            <a:off x="5257800" y="304800"/>
            <a:ext cx="27432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Member function </a:t>
            </a:r>
            <a:r>
              <a:rPr lang="en-US" altLang="zh-CN" sz="1600" b="1">
                <a:latin typeface="Courier New" panose="02070309020205020404" pitchFamily="49" charset="0"/>
                <a:ea typeface="Times New Roman" panose="02020603050405020304" pitchFamily="18" charset="0"/>
                <a:cs typeface="AGaramond" pitchFamily="18" charset="0"/>
              </a:rPr>
              <a:t>empty</a:t>
            </a:r>
            <a:r>
              <a:rPr lang="en-US" altLang="zh-CN" sz="1600">
                <a:latin typeface="Times New Roman" panose="02020603050405020304" pitchFamily="18" charset="0"/>
                <a:ea typeface="Times New Roman" panose="02020603050405020304" pitchFamily="18" charset="0"/>
                <a:cs typeface="AGaramond" pitchFamily="18" charset="0"/>
              </a:rPr>
              <a:t> tests if the </a:t>
            </a:r>
            <a:r>
              <a:rPr lang="en-US" altLang="zh-CN" sz="1600" b="1">
                <a:latin typeface="Courier New" panose="02070309020205020404" pitchFamily="49" charset="0"/>
                <a:ea typeface="Times New Roman" panose="02020603050405020304" pitchFamily="18" charset="0"/>
                <a:cs typeface="AGaramond" pitchFamily="18" charset="0"/>
              </a:rPr>
              <a:t>string</a:t>
            </a:r>
            <a:r>
              <a:rPr lang="en-US" altLang="zh-CN" sz="1600">
                <a:latin typeface="Times New Roman" panose="02020603050405020304" pitchFamily="18" charset="0"/>
                <a:ea typeface="Times New Roman" panose="02020603050405020304" pitchFamily="18" charset="0"/>
                <a:cs typeface="AGaramond" pitchFamily="18" charset="0"/>
              </a:rPr>
              <a:t> is empty</a:t>
            </a:r>
          </a:p>
        </p:txBody>
      </p:sp>
      <p:sp>
        <p:nvSpPr>
          <p:cNvPr id="561158" name="Line 6"/>
          <p:cNvSpPr>
            <a:spLocks noChangeShapeType="1"/>
          </p:cNvSpPr>
          <p:nvPr/>
        </p:nvSpPr>
        <p:spPr bwMode="auto">
          <a:xfrm flipH="1" flipV="1">
            <a:off x="1828800" y="381000"/>
            <a:ext cx="3429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1159" name="Text Box 7"/>
          <p:cNvSpPr txBox="1">
            <a:spLocks noChangeArrowheads="1"/>
          </p:cNvSpPr>
          <p:nvPr/>
        </p:nvSpPr>
        <p:spPr bwMode="auto">
          <a:xfrm>
            <a:off x="5410200" y="5105400"/>
            <a:ext cx="30480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Member function </a:t>
            </a:r>
            <a:r>
              <a:rPr lang="en-US" altLang="zh-CN" sz="1600" b="1">
                <a:latin typeface="Courier New" panose="02070309020205020404" pitchFamily="49" charset="0"/>
                <a:ea typeface="Times New Roman" panose="02020603050405020304" pitchFamily="18" charset="0"/>
                <a:cs typeface="AGaramond" pitchFamily="18" charset="0"/>
              </a:rPr>
              <a:t>substr</a:t>
            </a:r>
            <a:r>
              <a:rPr lang="en-US" altLang="zh-CN" sz="1600">
                <a:latin typeface="Times New Roman" panose="02020603050405020304" pitchFamily="18" charset="0"/>
                <a:ea typeface="Times New Roman" panose="02020603050405020304" pitchFamily="18" charset="0"/>
                <a:cs typeface="AGaramond" pitchFamily="18" charset="0"/>
              </a:rPr>
              <a:t> obtains a substring from the </a:t>
            </a:r>
            <a:r>
              <a:rPr lang="en-US" altLang="zh-CN" sz="1600" b="1">
                <a:latin typeface="Courier New" panose="02070309020205020404" pitchFamily="49" charset="0"/>
                <a:ea typeface="Times New Roman" panose="02020603050405020304" pitchFamily="18" charset="0"/>
                <a:cs typeface="AGaramond" pitchFamily="18" charset="0"/>
              </a:rPr>
              <a:t>string</a:t>
            </a:r>
          </a:p>
        </p:txBody>
      </p:sp>
      <p:sp>
        <p:nvSpPr>
          <p:cNvPr id="561160" name="Line 8"/>
          <p:cNvSpPr>
            <a:spLocks noChangeShapeType="1"/>
          </p:cNvSpPr>
          <p:nvPr/>
        </p:nvSpPr>
        <p:spPr bwMode="auto">
          <a:xfrm flipH="1" flipV="1">
            <a:off x="2590800" y="4953000"/>
            <a:ext cx="2819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1161" name="Line 9"/>
          <p:cNvSpPr>
            <a:spLocks noChangeShapeType="1"/>
          </p:cNvSpPr>
          <p:nvPr/>
        </p:nvSpPr>
        <p:spPr bwMode="auto">
          <a:xfrm flipH="1">
            <a:off x="2362200" y="5410200"/>
            <a:ext cx="304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1157"/>
                                        </p:tgtEl>
                                        <p:attrNameLst>
                                          <p:attrName>style.visibility</p:attrName>
                                        </p:attrNameLst>
                                      </p:cBhvr>
                                      <p:to>
                                        <p:strVal val="visible"/>
                                      </p:to>
                                    </p:set>
                                  </p:childTnLst>
                                  <p:subTnLst>
                                    <p:set>
                                      <p:cBhvr override="childStyle">
                                        <p:cTn dur="1" fill="hold" display="0" masterRel="nextClick" afterEffect="1"/>
                                        <p:tgtEl>
                                          <p:spTgt spid="56115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61158"/>
                                        </p:tgtEl>
                                        <p:attrNameLst>
                                          <p:attrName>style.visibility</p:attrName>
                                        </p:attrNameLst>
                                      </p:cBhvr>
                                      <p:to>
                                        <p:strVal val="visible"/>
                                      </p:to>
                                    </p:set>
                                  </p:childTnLst>
                                  <p:subTnLst>
                                    <p:set>
                                      <p:cBhvr override="childStyle">
                                        <p:cTn dur="1" fill="hold" display="0" masterRel="nextClick" afterEffect="1"/>
                                        <p:tgtEl>
                                          <p:spTgt spid="56115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1159"/>
                                        </p:tgtEl>
                                        <p:attrNameLst>
                                          <p:attrName>style.visibility</p:attrName>
                                        </p:attrNameLst>
                                      </p:cBhvr>
                                      <p:to>
                                        <p:strVal val="visible"/>
                                      </p:to>
                                    </p:set>
                                  </p:childTnLst>
                                  <p:subTnLst>
                                    <p:set>
                                      <p:cBhvr override="childStyle">
                                        <p:cTn dur="1" fill="hold" display="0" masterRel="nextClick" afterEffect="1"/>
                                        <p:tgtEl>
                                          <p:spTgt spid="56115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61160"/>
                                        </p:tgtEl>
                                        <p:attrNameLst>
                                          <p:attrName>style.visibility</p:attrName>
                                        </p:attrNameLst>
                                      </p:cBhvr>
                                      <p:to>
                                        <p:strVal val="visible"/>
                                      </p:to>
                                    </p:set>
                                  </p:childTnLst>
                                  <p:subTnLst>
                                    <p:set>
                                      <p:cBhvr override="childStyle">
                                        <p:cTn dur="1" fill="hold" display="0" masterRel="nextClick" afterEffect="1"/>
                                        <p:tgtEl>
                                          <p:spTgt spid="561160"/>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61161"/>
                                        </p:tgtEl>
                                        <p:attrNameLst>
                                          <p:attrName>style.visibility</p:attrName>
                                        </p:attrNameLst>
                                      </p:cBhvr>
                                      <p:to>
                                        <p:strVal val="visible"/>
                                      </p:to>
                                    </p:set>
                                  </p:childTnLst>
                                  <p:subTnLst>
                                    <p:set>
                                      <p:cBhvr override="childStyle">
                                        <p:cTn dur="1" fill="hold" display="0" masterRel="nextClick" afterEffect="1"/>
                                        <p:tgtEl>
                                          <p:spTgt spid="5611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7" grpId="0" animBg="1"/>
      <p:bldP spid="561158" grpId="0" animBg="1"/>
      <p:bldP spid="561159" grpId="0" animBg="1"/>
      <p:bldP spid="561160" grpId="0" animBg="1"/>
      <p:bldP spid="56116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44AC0DB9-4FA6-46FC-B4DA-006B1295E365}" type="slidenum">
              <a:rPr lang="en-US" altLang="zh-CN" sz="1200" smtClean="0"/>
              <a:pPr>
                <a:spcAft>
                  <a:spcPct val="0"/>
                </a:spcAft>
                <a:buClrTx/>
                <a:buFontTx/>
                <a:buNone/>
              </a:pPr>
              <a:t>97</a:t>
            </a:fld>
            <a:endParaRPr lang="en-US" altLang="zh-CN" sz="1200" smtClean="0"/>
          </a:p>
        </p:txBody>
      </p:sp>
      <p:graphicFrame>
        <p:nvGraphicFramePr>
          <p:cNvPr id="103427" name="Object 2"/>
          <p:cNvGraphicFramePr>
            <a:graphicFrameLocks/>
          </p:cNvGraphicFramePr>
          <p:nvPr/>
        </p:nvGraphicFramePr>
        <p:xfrm>
          <a:off x="0" y="0"/>
          <a:ext cx="7037388" cy="5429250"/>
        </p:xfrm>
        <a:graphic>
          <a:graphicData uri="http://schemas.openxmlformats.org/presentationml/2006/ole">
            <mc:AlternateContent xmlns:mc="http://schemas.openxmlformats.org/markup-compatibility/2006">
              <mc:Choice xmlns:v="urn:schemas-microsoft-com:vml" Requires="v">
                <p:oleObj spid="_x0000_s103433" name="Document" r:id="rId3" imgW="7074123" imgH="5445343" progId="Word.Document.8">
                  <p:embed/>
                </p:oleObj>
              </mc:Choice>
              <mc:Fallback>
                <p:oleObj name="Document" r:id="rId3" imgW="7074123" imgH="5445343"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42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2181" name="Text Box 5"/>
          <p:cNvSpPr txBox="1">
            <a:spLocks noChangeArrowheads="1"/>
          </p:cNvSpPr>
          <p:nvPr/>
        </p:nvSpPr>
        <p:spPr bwMode="auto">
          <a:xfrm>
            <a:off x="3810000" y="3082925"/>
            <a:ext cx="35814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Accessing specific character in </a:t>
            </a:r>
            <a:r>
              <a:rPr lang="en-US" altLang="zh-CN" sz="1600" b="1">
                <a:latin typeface="Courier New" panose="02070309020205020404" pitchFamily="49" charset="0"/>
                <a:cs typeface="Times New Roman" panose="02020603050405020304" pitchFamily="18" charset="0"/>
              </a:rPr>
              <a:t>string</a:t>
            </a:r>
          </a:p>
        </p:txBody>
      </p:sp>
      <p:sp>
        <p:nvSpPr>
          <p:cNvPr id="562182" name="Line 6"/>
          <p:cNvSpPr>
            <a:spLocks noChangeShapeType="1"/>
          </p:cNvSpPr>
          <p:nvPr/>
        </p:nvSpPr>
        <p:spPr bwMode="auto">
          <a:xfrm flipH="1" flipV="1">
            <a:off x="1828800" y="3200400"/>
            <a:ext cx="1981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2183" name="Line 7"/>
          <p:cNvSpPr>
            <a:spLocks noChangeShapeType="1"/>
          </p:cNvSpPr>
          <p:nvPr/>
        </p:nvSpPr>
        <p:spPr bwMode="auto">
          <a:xfrm flipH="1">
            <a:off x="1828800" y="3276600"/>
            <a:ext cx="1981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2184" name="Text Box 8"/>
          <p:cNvSpPr txBox="1">
            <a:spLocks noChangeArrowheads="1"/>
          </p:cNvSpPr>
          <p:nvPr/>
        </p:nvSpPr>
        <p:spPr bwMode="auto">
          <a:xfrm>
            <a:off x="4267200" y="5257800"/>
            <a:ext cx="22098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Member function </a:t>
            </a:r>
            <a:r>
              <a:rPr lang="en-US" altLang="zh-CN" sz="1600" b="1">
                <a:latin typeface="Courier New" panose="02070309020205020404" pitchFamily="49" charset="0"/>
                <a:cs typeface="Times New Roman" panose="02020603050405020304" pitchFamily="18" charset="0"/>
              </a:rPr>
              <a:t>at</a:t>
            </a:r>
            <a:r>
              <a:rPr lang="en-US" altLang="zh-CN" sz="1600">
                <a:latin typeface="Times New Roman" panose="02020603050405020304" pitchFamily="18" charset="0"/>
                <a:cs typeface="Times New Roman" panose="02020603050405020304" pitchFamily="18" charset="0"/>
              </a:rPr>
              <a:t> provides range checking</a:t>
            </a:r>
            <a:endParaRPr lang="en-US" altLang="zh-CN" sz="1600">
              <a:latin typeface="Lucida Console" panose="020B0609040504020204" pitchFamily="49" charset="0"/>
              <a:cs typeface="Times New Roman" panose="02020603050405020304" pitchFamily="18" charset="0"/>
            </a:endParaRPr>
          </a:p>
        </p:txBody>
      </p:sp>
      <p:sp>
        <p:nvSpPr>
          <p:cNvPr id="562185" name="Line 9"/>
          <p:cNvSpPr>
            <a:spLocks noChangeShapeType="1"/>
          </p:cNvSpPr>
          <p:nvPr/>
        </p:nvSpPr>
        <p:spPr bwMode="auto">
          <a:xfrm flipH="1" flipV="1">
            <a:off x="1447800" y="4800600"/>
            <a:ext cx="2819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2181"/>
                                        </p:tgtEl>
                                        <p:attrNameLst>
                                          <p:attrName>style.visibility</p:attrName>
                                        </p:attrNameLst>
                                      </p:cBhvr>
                                      <p:to>
                                        <p:strVal val="visible"/>
                                      </p:to>
                                    </p:set>
                                  </p:childTnLst>
                                  <p:subTnLst>
                                    <p:set>
                                      <p:cBhvr override="childStyle">
                                        <p:cTn dur="1" fill="hold" display="0" masterRel="nextClick" afterEffect="1"/>
                                        <p:tgtEl>
                                          <p:spTgt spid="56218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62182"/>
                                        </p:tgtEl>
                                        <p:attrNameLst>
                                          <p:attrName>style.visibility</p:attrName>
                                        </p:attrNameLst>
                                      </p:cBhvr>
                                      <p:to>
                                        <p:strVal val="visible"/>
                                      </p:to>
                                    </p:set>
                                  </p:childTnLst>
                                  <p:subTnLst>
                                    <p:set>
                                      <p:cBhvr override="childStyle">
                                        <p:cTn dur="1" fill="hold" display="0" masterRel="nextClick" afterEffect="1"/>
                                        <p:tgtEl>
                                          <p:spTgt spid="562182"/>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62183"/>
                                        </p:tgtEl>
                                        <p:attrNameLst>
                                          <p:attrName>style.visibility</p:attrName>
                                        </p:attrNameLst>
                                      </p:cBhvr>
                                      <p:to>
                                        <p:strVal val="visible"/>
                                      </p:to>
                                    </p:set>
                                  </p:childTnLst>
                                  <p:subTnLst>
                                    <p:set>
                                      <p:cBhvr override="childStyle">
                                        <p:cTn dur="1" fill="hold" display="0" masterRel="nextClick" afterEffect="1"/>
                                        <p:tgtEl>
                                          <p:spTgt spid="56218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2184"/>
                                        </p:tgtEl>
                                        <p:attrNameLst>
                                          <p:attrName>style.visibility</p:attrName>
                                        </p:attrNameLst>
                                      </p:cBhvr>
                                      <p:to>
                                        <p:strVal val="visible"/>
                                      </p:to>
                                    </p:set>
                                  </p:childTnLst>
                                  <p:subTnLst>
                                    <p:set>
                                      <p:cBhvr override="childStyle">
                                        <p:cTn dur="1" fill="hold" display="0" masterRel="nextClick" afterEffect="1"/>
                                        <p:tgtEl>
                                          <p:spTgt spid="562184"/>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62185"/>
                                        </p:tgtEl>
                                        <p:attrNameLst>
                                          <p:attrName>style.visibility</p:attrName>
                                        </p:attrNameLst>
                                      </p:cBhvr>
                                      <p:to>
                                        <p:strVal val="visible"/>
                                      </p:to>
                                    </p:set>
                                  </p:childTnLst>
                                  <p:subTnLst>
                                    <p:set>
                                      <p:cBhvr override="childStyle">
                                        <p:cTn dur="1" fill="hold" display="0" masterRel="nextClick" afterEffect="1"/>
                                        <p:tgtEl>
                                          <p:spTgt spid="56218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1" grpId="0" animBg="1"/>
      <p:bldP spid="562182" grpId="0" animBg="1"/>
      <p:bldP spid="562183" grpId="0" animBg="1"/>
      <p:bldP spid="562184" grpId="0" animBg="1"/>
      <p:bldP spid="56218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1C9B86F9-8F15-4544-BDA0-B3C7D2F3DE01}" type="slidenum">
              <a:rPr lang="en-US" altLang="zh-CN" sz="1200" smtClean="0"/>
              <a:pPr>
                <a:spcAft>
                  <a:spcPct val="0"/>
                </a:spcAft>
                <a:buClrTx/>
                <a:buFontTx/>
                <a:buNone/>
              </a:pPr>
              <a:t>98</a:t>
            </a:fld>
            <a:endParaRPr lang="en-US" altLang="zh-CN" sz="1200" smtClean="0"/>
          </a:p>
        </p:txBody>
      </p:sp>
      <p:graphicFrame>
        <p:nvGraphicFramePr>
          <p:cNvPr id="104451" name="Object 4"/>
          <p:cNvGraphicFramePr>
            <a:graphicFrameLocks noChangeAspect="1"/>
          </p:cNvGraphicFramePr>
          <p:nvPr/>
        </p:nvGraphicFramePr>
        <p:xfrm>
          <a:off x="0" y="0"/>
          <a:ext cx="7048500" cy="5951538"/>
        </p:xfrm>
        <a:graphic>
          <a:graphicData uri="http://schemas.openxmlformats.org/presentationml/2006/ole">
            <mc:AlternateContent xmlns:mc="http://schemas.openxmlformats.org/markup-compatibility/2006">
              <mc:Choice xmlns:v="urn:schemas-microsoft-com:vml" Requires="v">
                <p:oleObj spid="_x0000_s104453" name="Document" r:id="rId3" imgW="7046703" imgH="5956208" progId="Word.Document.8">
                  <p:embed/>
                </p:oleObj>
              </mc:Choice>
              <mc:Fallback>
                <p:oleObj name="Document" r:id="rId3" imgW="7046703" imgH="595620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48500" cy="595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52" name="Text Box 5"/>
          <p:cNvSpPr txBox="1">
            <a:spLocks noChangeArrowheads="1"/>
          </p:cNvSpPr>
          <p:nvPr/>
        </p:nvSpPr>
        <p:spPr bwMode="black">
          <a:xfrm>
            <a:off x="7315200" y="28194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buFont typeface="Wingdings 2" panose="05020102010507070707" pitchFamily="18" charset="2"/>
              <a:buNone/>
            </a:pPr>
            <a:r>
              <a:rPr lang="en-US" altLang="zh-CN" sz="2000"/>
              <a:t>END!</a:t>
            </a:r>
          </a:p>
        </p:txBody>
      </p:sp>
    </p:spTree>
  </p:cSld>
  <p:clrMapOvr>
    <a:masterClrMapping/>
  </p:clrMapOvr>
  <p:transition spd="slow">
    <p:pull dir="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black">
          <a:xfrm>
            <a:off x="5029200" y="20574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eaLnBrk="1" hangingPunct="1">
              <a:spcBef>
                <a:spcPct val="50000"/>
              </a:spcBef>
              <a:buFont typeface="Wingdings 2" panose="05020102010507070707" pitchFamily="18" charset="2"/>
              <a:buNone/>
            </a:pPr>
            <a:r>
              <a:rPr lang="en-US" altLang="zh-CN" sz="4000">
                <a:latin typeface="Arial Black" panose="020B0A04020102020204" pitchFamily="34" charset="0"/>
              </a:rPr>
              <a:t>Thank you!</a:t>
            </a:r>
          </a:p>
        </p:txBody>
      </p:sp>
    </p:spTree>
  </p:cSld>
  <p:clrMapOvr>
    <a:masterClrMapping/>
  </p:clrMapOvr>
  <p:transition spd="slow">
    <p:pull dir="ru"/>
  </p:transition>
</p:sld>
</file>

<file path=ppt/theme/theme1.xml><?xml version="1.0" encoding="utf-8"?>
<a:theme xmlns:a="http://schemas.openxmlformats.org/drawingml/2006/main" name="C language">
  <a:themeElements>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fontScheme name="C language">
      <a:majorFont>
        <a:latin typeface="Lucida Console"/>
        <a:ea typeface="楷体"/>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400050" marR="0" indent="-400050" algn="l" defTabSz="914400" rtl="0" eaLnBrk="1" fontAlgn="base" latinLnBrk="0" hangingPunct="1">
          <a:lnSpc>
            <a:spcPct val="100000"/>
          </a:lnSpc>
          <a:spcBef>
            <a:spcPct val="0"/>
          </a:spcBef>
          <a:spcAft>
            <a:spcPct val="20000"/>
          </a:spcAft>
          <a:buClr>
            <a:schemeClr val="hlink"/>
          </a:buClr>
          <a:buSzTx/>
          <a:buFont typeface="Wingdings 2" panose="05020102010507070707" pitchFamily="18" charset="2"/>
          <a:buNone/>
          <a:tabLst/>
          <a:def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400050" marR="0" indent="-400050" algn="l" defTabSz="914400" rtl="0" eaLnBrk="1" fontAlgn="base" latinLnBrk="0" hangingPunct="1">
          <a:lnSpc>
            <a:spcPct val="100000"/>
          </a:lnSpc>
          <a:spcBef>
            <a:spcPct val="0"/>
          </a:spcBef>
          <a:spcAft>
            <a:spcPct val="20000"/>
          </a:spcAft>
          <a:buClr>
            <a:schemeClr val="hlink"/>
          </a:buClr>
          <a:buSzTx/>
          <a:buFont typeface="Wingdings 2" panose="05020102010507070707" pitchFamily="18" charset="2"/>
          <a:buNone/>
          <a:tabLst/>
          <a:def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defRPr>
        </a:defPPr>
      </a:lstStyle>
    </a:lnDef>
  </a:objectDefaults>
  <a:extraClrSchemeLst>
    <a:extraClrScheme>
      <a:clrScheme name="C languag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 language 2">
        <a:dk1>
          <a:srgbClr val="000000"/>
        </a:dk1>
        <a:lt1>
          <a:srgbClr val="FFFFFF"/>
        </a:lt1>
        <a:dk2>
          <a:srgbClr val="228A88"/>
        </a:dk2>
        <a:lt2>
          <a:srgbClr val="808080"/>
        </a:lt2>
        <a:accent1>
          <a:srgbClr val="CCCCFF"/>
        </a:accent1>
        <a:accent2>
          <a:srgbClr val="2DB6B3"/>
        </a:accent2>
        <a:accent3>
          <a:srgbClr val="FFFFFF"/>
        </a:accent3>
        <a:accent4>
          <a:srgbClr val="000000"/>
        </a:accent4>
        <a:accent5>
          <a:srgbClr val="E2E2FF"/>
        </a:accent5>
        <a:accent6>
          <a:srgbClr val="28A5A2"/>
        </a:accent6>
        <a:hlink>
          <a:srgbClr val="051AB3"/>
        </a:hlink>
        <a:folHlink>
          <a:srgbClr val="D18213"/>
        </a:folHlink>
      </a:clrScheme>
      <a:clrMap bg1="lt1" tx1="dk1" bg2="lt2" tx2="dk2" accent1="accent1" accent2="accent2" accent3="accent3" accent4="accent4" accent5="accent5" accent6="accent6" hlink="hlink" folHlink="folHlink"/>
    </a:extraClrScheme>
    <a:extraClrScheme>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5704</TotalTime>
  <Words>3532</Words>
  <Application>Microsoft Office PowerPoint</Application>
  <PresentationFormat>全屏显示(4:3)</PresentationFormat>
  <Paragraphs>511</Paragraphs>
  <Slides>99</Slides>
  <Notes>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99</vt:i4>
      </vt:variant>
    </vt:vector>
  </HeadingPairs>
  <TitlesOfParts>
    <vt:vector size="118" baseType="lpstr">
      <vt:lpstr>Arial</vt:lpstr>
      <vt:lpstr>宋体</vt:lpstr>
      <vt:lpstr>Lucida Console</vt:lpstr>
      <vt:lpstr>楷体</vt:lpstr>
      <vt:lpstr>Wingdings</vt:lpstr>
      <vt:lpstr>Wingdings 2</vt:lpstr>
      <vt:lpstr>Arial Black</vt:lpstr>
      <vt:lpstr>Courier New</vt:lpstr>
      <vt:lpstr>Arial Narrow</vt:lpstr>
      <vt:lpstr>黑体</vt:lpstr>
      <vt:lpstr>楷体_GB2312</vt:lpstr>
      <vt:lpstr>Times New Roman</vt:lpstr>
      <vt:lpstr>微软雅黑</vt:lpstr>
      <vt:lpstr>华文楷体</vt:lpstr>
      <vt:lpstr>AGaramond</vt:lpstr>
      <vt:lpstr>Consolas</vt:lpstr>
      <vt:lpstr>C language</vt:lpstr>
      <vt:lpstr>Microsoft Word 文档</vt:lpstr>
      <vt:lpstr>Microsoft Word Document</vt:lpstr>
      <vt:lpstr>PowerPoint 演示文稿</vt:lpstr>
      <vt:lpstr>第十一讲 运算符重载</vt:lpstr>
      <vt:lpstr>0.问题引入</vt:lpstr>
      <vt:lpstr>续</vt:lpstr>
      <vt:lpstr>PowerPoint 演示文稿</vt:lpstr>
      <vt:lpstr>PowerPoint 演示文稿</vt:lpstr>
      <vt:lpstr>运算符重载</vt:lpstr>
      <vt:lpstr>PowerPoint 演示文稿</vt:lpstr>
      <vt:lpstr>PowerPoint 演示文稿</vt:lpstr>
      <vt:lpstr> 运算符重载规则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vt:lpstr>
      <vt:lpstr>PowerPoint 演示文稿</vt:lpstr>
      <vt:lpstr>PowerPoint 演示文稿</vt:lpstr>
      <vt:lpstr>PowerPoint 演示文稿</vt:lpstr>
      <vt:lpstr>PowerPoint 演示文稿</vt:lpstr>
      <vt:lpstr>PowerPoint 演示文稿</vt:lpstr>
      <vt:lpstr>Boolalpha（补）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human</cp:lastModifiedBy>
  <cp:revision>402</cp:revision>
  <cp:lastPrinted>1601-01-01T00:00:00Z</cp:lastPrinted>
  <dcterms:created xsi:type="dcterms:W3CDTF">1601-01-01T00:00:00Z</dcterms:created>
  <dcterms:modified xsi:type="dcterms:W3CDTF">2017-11-16T16:09:34Z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