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11"/>
  </p:notesMasterIdLst>
  <p:sldIdLst>
    <p:sldId id="370" r:id="rId2"/>
    <p:sldId id="433" r:id="rId3"/>
    <p:sldId id="514" r:id="rId4"/>
    <p:sldId id="516" r:id="rId5"/>
    <p:sldId id="517" r:id="rId6"/>
    <p:sldId id="518" r:id="rId7"/>
    <p:sldId id="434" r:id="rId8"/>
    <p:sldId id="435" r:id="rId9"/>
    <p:sldId id="436" r:id="rId10"/>
    <p:sldId id="437" r:id="rId11"/>
    <p:sldId id="438" r:id="rId12"/>
    <p:sldId id="440" r:id="rId13"/>
    <p:sldId id="442" r:id="rId14"/>
    <p:sldId id="443" r:id="rId15"/>
    <p:sldId id="444" r:id="rId16"/>
    <p:sldId id="446" r:id="rId17"/>
    <p:sldId id="447" r:id="rId18"/>
    <p:sldId id="448" r:id="rId19"/>
    <p:sldId id="584" r:id="rId20"/>
    <p:sldId id="450" r:id="rId21"/>
    <p:sldId id="451" r:id="rId22"/>
    <p:sldId id="453" r:id="rId23"/>
    <p:sldId id="454" r:id="rId24"/>
    <p:sldId id="455" r:id="rId25"/>
    <p:sldId id="456" r:id="rId26"/>
    <p:sldId id="457" r:id="rId27"/>
    <p:sldId id="458" r:id="rId28"/>
    <p:sldId id="459" r:id="rId29"/>
    <p:sldId id="586" r:id="rId30"/>
    <p:sldId id="533" r:id="rId31"/>
    <p:sldId id="534" r:id="rId32"/>
    <p:sldId id="587" r:id="rId33"/>
    <p:sldId id="460" r:id="rId34"/>
    <p:sldId id="461" r:id="rId35"/>
    <p:sldId id="522" r:id="rId36"/>
    <p:sldId id="463" r:id="rId37"/>
    <p:sldId id="523" r:id="rId38"/>
    <p:sldId id="524" r:id="rId39"/>
    <p:sldId id="525" r:id="rId40"/>
    <p:sldId id="526" r:id="rId41"/>
    <p:sldId id="527" r:id="rId42"/>
    <p:sldId id="528" r:id="rId43"/>
    <p:sldId id="529" r:id="rId44"/>
    <p:sldId id="530" r:id="rId45"/>
    <p:sldId id="470" r:id="rId46"/>
    <p:sldId id="535" r:id="rId47"/>
    <p:sldId id="536" r:id="rId48"/>
    <p:sldId id="537" r:id="rId49"/>
    <p:sldId id="538" r:id="rId50"/>
    <p:sldId id="539" r:id="rId51"/>
    <p:sldId id="540" r:id="rId52"/>
    <p:sldId id="541" r:id="rId53"/>
    <p:sldId id="542" r:id="rId54"/>
    <p:sldId id="543" r:id="rId55"/>
    <p:sldId id="476" r:id="rId56"/>
    <p:sldId id="477" r:id="rId57"/>
    <p:sldId id="478" r:id="rId58"/>
    <p:sldId id="544" r:id="rId59"/>
    <p:sldId id="545" r:id="rId60"/>
    <p:sldId id="585" r:id="rId61"/>
    <p:sldId id="546" r:id="rId62"/>
    <p:sldId id="547" r:id="rId63"/>
    <p:sldId id="548" r:id="rId64"/>
    <p:sldId id="483" r:id="rId65"/>
    <p:sldId id="549" r:id="rId66"/>
    <p:sldId id="550" r:id="rId67"/>
    <p:sldId id="551" r:id="rId68"/>
    <p:sldId id="552" r:id="rId69"/>
    <p:sldId id="553" r:id="rId70"/>
    <p:sldId id="554" r:id="rId71"/>
    <p:sldId id="555" r:id="rId72"/>
    <p:sldId id="556" r:id="rId73"/>
    <p:sldId id="488" r:id="rId74"/>
    <p:sldId id="489" r:id="rId75"/>
    <p:sldId id="490" r:id="rId76"/>
    <p:sldId id="491" r:id="rId77"/>
    <p:sldId id="492" r:id="rId78"/>
    <p:sldId id="557" r:id="rId79"/>
    <p:sldId id="558" r:id="rId80"/>
    <p:sldId id="559" r:id="rId81"/>
    <p:sldId id="560" r:id="rId82"/>
    <p:sldId id="561" r:id="rId83"/>
    <p:sldId id="562" r:id="rId84"/>
    <p:sldId id="563" r:id="rId85"/>
    <p:sldId id="564" r:id="rId86"/>
    <p:sldId id="565" r:id="rId87"/>
    <p:sldId id="566" r:id="rId88"/>
    <p:sldId id="567" r:id="rId89"/>
    <p:sldId id="568" r:id="rId90"/>
    <p:sldId id="569" r:id="rId91"/>
    <p:sldId id="498" r:id="rId92"/>
    <p:sldId id="499" r:id="rId93"/>
    <p:sldId id="500" r:id="rId94"/>
    <p:sldId id="503" r:id="rId95"/>
    <p:sldId id="504" r:id="rId96"/>
    <p:sldId id="570" r:id="rId97"/>
    <p:sldId id="571" r:id="rId98"/>
    <p:sldId id="572" r:id="rId99"/>
    <p:sldId id="573" r:id="rId100"/>
    <p:sldId id="574" r:id="rId101"/>
    <p:sldId id="575" r:id="rId102"/>
    <p:sldId id="576" r:id="rId103"/>
    <p:sldId id="577" r:id="rId104"/>
    <p:sldId id="578" r:id="rId105"/>
    <p:sldId id="579" r:id="rId106"/>
    <p:sldId id="580" r:id="rId107"/>
    <p:sldId id="581" r:id="rId108"/>
    <p:sldId id="582" r:id="rId109"/>
    <p:sldId id="379" r:id="rId110"/>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CC0066"/>
    <a:srgbClr val="996633"/>
    <a:srgbClr val="FF00FF"/>
    <a:srgbClr val="FF3300"/>
    <a:srgbClr val="FF33CC"/>
    <a:srgbClr val="9933FF"/>
    <a:srgbClr val="2C8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660"/>
  </p:normalViewPr>
  <p:slideViewPr>
    <p:cSldViewPr>
      <p:cViewPr varScale="1">
        <p:scale>
          <a:sx n="106" d="100"/>
          <a:sy n="106" d="100"/>
        </p:scale>
        <p:origin x="161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smtClean="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smtClean="0">
                <a:cs typeface="Arial" panose="020B0604020202020204" pitchFamily="34" charset="0"/>
              </a:defRPr>
            </a:lvl1pPr>
          </a:lstStyle>
          <a:p>
            <a:pPr>
              <a:defRPr/>
            </a:pPr>
            <a:fld id="{D8C616B7-1222-4846-86EB-62918CDFABDB}" type="slidenum">
              <a:rPr lang="en-US" altLang="zh-CN"/>
              <a:pPr>
                <a:defRPr/>
              </a:pPr>
              <a:t>‹#›</a:t>
            </a:fld>
            <a:endParaRPr lang="en-US" altLang="zh-CN"/>
          </a:p>
        </p:txBody>
      </p:sp>
    </p:spTree>
    <p:extLst>
      <p:ext uri="{BB962C8B-B14F-4D97-AF65-F5344CB8AC3E}">
        <p14:creationId xmlns:p14="http://schemas.microsoft.com/office/powerpoint/2010/main" val="1883318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CA130CD-9F45-46D8-B49A-44004D4A52D8}" type="slidenum">
              <a:rPr lang="en-US" altLang="zh-CN" sz="1200"/>
              <a:pPr>
                <a:spcAft>
                  <a:spcPct val="0"/>
                </a:spcAft>
                <a:buClrTx/>
                <a:buFontTx/>
                <a:buNone/>
              </a:pPr>
              <a:t>8</a:t>
            </a:fld>
            <a:endParaRPr lang="en-US" altLang="zh-CN" sz="1200"/>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altLang="zh-CN" b="1" smtClean="0"/>
              <a:t>Codes translated into machine language by a program called the “assembler”.</a:t>
            </a:r>
          </a:p>
        </p:txBody>
      </p:sp>
    </p:spTree>
    <p:extLst>
      <p:ext uri="{BB962C8B-B14F-4D97-AF65-F5344CB8AC3E}">
        <p14:creationId xmlns:p14="http://schemas.microsoft.com/office/powerpoint/2010/main" val="281692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07C983B-11C0-4655-BCCD-09BA4087AE8B}" type="slidenum">
              <a:rPr lang="en-US" altLang="zh-CN" sz="1200"/>
              <a:pPr>
                <a:spcAft>
                  <a:spcPct val="0"/>
                </a:spcAft>
                <a:buClrTx/>
                <a:buFontTx/>
                <a:buNone/>
              </a:pPr>
              <a:t>30</a:t>
            </a:fld>
            <a:endParaRPr lang="en-US" altLang="zh-CN" sz="120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r>
              <a:rPr lang="zh-CN" altLang="en-US" smtClean="0"/>
              <a:t>派生类不能访问基类的私有成员。如果需要派生类访问基类中的成员，就要求基类成员是公有的。但是，如果将成员设置为公有，就允许所有其他代码使用它，这样做又不好。</a:t>
            </a:r>
          </a:p>
          <a:p>
            <a:pPr eaLnBrk="1" hangingPunct="1"/>
            <a:r>
              <a:rPr lang="en-US" altLang="zh-CN" smtClean="0"/>
              <a:t>C++</a:t>
            </a:r>
            <a:r>
              <a:rPr lang="zh-CN" altLang="en-US" smtClean="0"/>
              <a:t>允许创建受保护成员，避免了这种情况的发生。</a:t>
            </a:r>
          </a:p>
          <a:p>
            <a:pPr eaLnBrk="1" hangingPunct="1"/>
            <a:r>
              <a:rPr lang="zh-CN" altLang="en-US" smtClean="0"/>
              <a:t>在类层次结构中，受保护成员是公有的，但是在层次结构外却是私有的。</a:t>
            </a:r>
          </a:p>
        </p:txBody>
      </p:sp>
    </p:spTree>
    <p:extLst>
      <p:ext uri="{BB962C8B-B14F-4D97-AF65-F5344CB8AC3E}">
        <p14:creationId xmlns:p14="http://schemas.microsoft.com/office/powerpoint/2010/main" val="224139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6B4BE63-FECA-4E68-B7E1-8F4FA84489BB}" type="slidenum">
              <a:rPr lang="en-US" altLang="zh-CN" sz="1200"/>
              <a:pPr>
                <a:spcAft>
                  <a:spcPct val="0"/>
                </a:spcAft>
                <a:buClrTx/>
                <a:buFontTx/>
                <a:buNone/>
              </a:pPr>
              <a:t>86</a:t>
            </a:fld>
            <a:endParaRPr lang="en-US" altLang="zh-CN" sz="120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2161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US" altLang="zh-CN" sz="3600" b="1">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3746597266"/>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6964BB2-1753-400D-A561-2B4ADB8E340F}" type="slidenum">
              <a:rPr lang="en-US" altLang="zh-CN"/>
              <a:pPr>
                <a:defRPr/>
              </a:pPr>
              <a:t>‹#›</a:t>
            </a:fld>
            <a:endParaRPr lang="en-US" altLang="zh-CN"/>
          </a:p>
        </p:txBody>
      </p:sp>
    </p:spTree>
    <p:extLst>
      <p:ext uri="{BB962C8B-B14F-4D97-AF65-F5344CB8AC3E}">
        <p14:creationId xmlns:p14="http://schemas.microsoft.com/office/powerpoint/2010/main" val="173806007"/>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1C27208D-A9DE-43B9-B143-5F4B51A1AFA1}" type="slidenum">
              <a:rPr lang="en-US" altLang="zh-CN"/>
              <a:pPr>
                <a:defRPr/>
              </a:pPr>
              <a:t>‹#›</a:t>
            </a:fld>
            <a:endParaRPr lang="en-US" altLang="zh-CN"/>
          </a:p>
        </p:txBody>
      </p:sp>
    </p:spTree>
    <p:extLst>
      <p:ext uri="{BB962C8B-B14F-4D97-AF65-F5344CB8AC3E}">
        <p14:creationId xmlns:p14="http://schemas.microsoft.com/office/powerpoint/2010/main" val="2942770311"/>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6C536F72-4892-420D-BD4A-4E36A12DB651}" type="slidenum">
              <a:rPr lang="en-US" altLang="zh-CN"/>
              <a:pPr>
                <a:defRPr/>
              </a:pPr>
              <a:t>‹#›</a:t>
            </a:fld>
            <a:endParaRPr lang="en-US" altLang="zh-CN"/>
          </a:p>
        </p:txBody>
      </p:sp>
    </p:spTree>
    <p:extLst>
      <p:ext uri="{BB962C8B-B14F-4D97-AF65-F5344CB8AC3E}">
        <p14:creationId xmlns:p14="http://schemas.microsoft.com/office/powerpoint/2010/main" val="4209519675"/>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74625" y="623888"/>
            <a:ext cx="8748713" cy="6715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74625" y="1447800"/>
            <a:ext cx="8748713" cy="4953000"/>
          </a:xfrm>
        </p:spPr>
        <p:txBody>
          <a:bodyPr/>
          <a:lstStyle/>
          <a:p>
            <a:pPr lvl="0"/>
            <a:endParaRPr lang="zh-CN" altLang="en-US" noProof="0" smtClean="0"/>
          </a:p>
        </p:txBody>
      </p:sp>
      <p:sp>
        <p:nvSpPr>
          <p:cNvPr id="4" name="Rectangle 12"/>
          <p:cNvSpPr>
            <a:spLocks noGrp="1" noChangeArrowheads="1"/>
          </p:cNvSpPr>
          <p:nvPr>
            <p:ph type="sldNum" sz="quarter" idx="10"/>
          </p:nvPr>
        </p:nvSpPr>
        <p:spPr>
          <a:ln/>
        </p:spPr>
        <p:txBody>
          <a:bodyPr/>
          <a:lstStyle>
            <a:lvl1pPr>
              <a:defRPr/>
            </a:lvl1pPr>
          </a:lstStyle>
          <a:p>
            <a:pPr>
              <a:defRPr/>
            </a:pPr>
            <a:fld id="{86B92F0D-2FD9-4048-8BFA-745F5DA83DE5}" type="slidenum">
              <a:rPr lang="en-US" altLang="zh-CN"/>
              <a:pPr>
                <a:defRPr/>
              </a:pPr>
              <a:t>‹#›</a:t>
            </a:fld>
            <a:endParaRPr lang="en-US" altLang="zh-CN"/>
          </a:p>
        </p:txBody>
      </p:sp>
    </p:spTree>
    <p:extLst>
      <p:ext uri="{BB962C8B-B14F-4D97-AF65-F5344CB8AC3E}">
        <p14:creationId xmlns:p14="http://schemas.microsoft.com/office/powerpoint/2010/main" val="3877232458"/>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E67ECBF1-0EAC-49BB-921C-77BDDFAC5B50}" type="slidenum">
              <a:rPr lang="en-US" altLang="zh-CN"/>
              <a:pPr>
                <a:defRPr/>
              </a:pPr>
              <a:t>‹#›</a:t>
            </a:fld>
            <a:endParaRPr lang="en-US" altLang="zh-CN"/>
          </a:p>
        </p:txBody>
      </p:sp>
    </p:spTree>
    <p:extLst>
      <p:ext uri="{BB962C8B-B14F-4D97-AF65-F5344CB8AC3E}">
        <p14:creationId xmlns:p14="http://schemas.microsoft.com/office/powerpoint/2010/main" val="2276648027"/>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96A965E4-31CB-4AA5-BB77-8BF97EFD7B1E}" type="slidenum">
              <a:rPr lang="en-US" altLang="zh-CN"/>
              <a:pPr>
                <a:defRPr/>
              </a:pPr>
              <a:t>‹#›</a:t>
            </a:fld>
            <a:endParaRPr lang="en-US" altLang="zh-CN"/>
          </a:p>
        </p:txBody>
      </p:sp>
    </p:spTree>
    <p:extLst>
      <p:ext uri="{BB962C8B-B14F-4D97-AF65-F5344CB8AC3E}">
        <p14:creationId xmlns:p14="http://schemas.microsoft.com/office/powerpoint/2010/main" val="1687602466"/>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7B15E9AE-A5D0-4D28-A197-373A19661D43}" type="slidenum">
              <a:rPr lang="en-US" altLang="zh-CN"/>
              <a:pPr>
                <a:defRPr/>
              </a:pPr>
              <a:t>‹#›</a:t>
            </a:fld>
            <a:endParaRPr lang="en-US" altLang="zh-CN"/>
          </a:p>
        </p:txBody>
      </p:sp>
    </p:spTree>
    <p:extLst>
      <p:ext uri="{BB962C8B-B14F-4D97-AF65-F5344CB8AC3E}">
        <p14:creationId xmlns:p14="http://schemas.microsoft.com/office/powerpoint/2010/main" val="651302445"/>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F89DAA12-F4C9-42D6-9924-BC68E97284E9}" type="slidenum">
              <a:rPr lang="en-US" altLang="zh-CN"/>
              <a:pPr>
                <a:defRPr/>
              </a:pPr>
              <a:t>‹#›</a:t>
            </a:fld>
            <a:endParaRPr lang="en-US" altLang="zh-CN"/>
          </a:p>
        </p:txBody>
      </p:sp>
    </p:spTree>
    <p:extLst>
      <p:ext uri="{BB962C8B-B14F-4D97-AF65-F5344CB8AC3E}">
        <p14:creationId xmlns:p14="http://schemas.microsoft.com/office/powerpoint/2010/main" val="3693666263"/>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5EB38C32-9B67-4F72-BDB4-1AD4098C07ED}" type="slidenum">
              <a:rPr lang="en-US" altLang="zh-CN"/>
              <a:pPr>
                <a:defRPr/>
              </a:pPr>
              <a:t>‹#›</a:t>
            </a:fld>
            <a:endParaRPr lang="en-US" altLang="zh-CN"/>
          </a:p>
        </p:txBody>
      </p:sp>
    </p:spTree>
    <p:extLst>
      <p:ext uri="{BB962C8B-B14F-4D97-AF65-F5344CB8AC3E}">
        <p14:creationId xmlns:p14="http://schemas.microsoft.com/office/powerpoint/2010/main" val="286643587"/>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20AABF7C-91D3-4288-9728-5446E98CA3F8}" type="slidenum">
              <a:rPr lang="en-US" altLang="zh-CN"/>
              <a:pPr>
                <a:defRPr/>
              </a:pPr>
              <a:t>‹#›</a:t>
            </a:fld>
            <a:endParaRPr lang="en-US" altLang="zh-CN"/>
          </a:p>
        </p:txBody>
      </p:sp>
    </p:spTree>
    <p:extLst>
      <p:ext uri="{BB962C8B-B14F-4D97-AF65-F5344CB8AC3E}">
        <p14:creationId xmlns:p14="http://schemas.microsoft.com/office/powerpoint/2010/main" val="1244070817"/>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47C78BF4-027E-4E32-AEF6-D3AACBE96226}" type="slidenum">
              <a:rPr lang="en-US" altLang="zh-CN"/>
              <a:pPr>
                <a:defRPr/>
              </a:pPr>
              <a:t>‹#›</a:t>
            </a:fld>
            <a:endParaRPr lang="en-US" altLang="zh-CN"/>
          </a:p>
        </p:txBody>
      </p:sp>
    </p:spTree>
    <p:extLst>
      <p:ext uri="{BB962C8B-B14F-4D97-AF65-F5344CB8AC3E}">
        <p14:creationId xmlns:p14="http://schemas.microsoft.com/office/powerpoint/2010/main" val="2889711127"/>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B5958961-4048-4231-A1E6-BD3211BBB920}" type="slidenum">
              <a:rPr lang="en-US" altLang="zh-CN"/>
              <a:pPr>
                <a:defRPr/>
              </a:pPr>
              <a:t>‹#›</a:t>
            </a:fld>
            <a:endParaRPr lang="en-US" altLang="zh-CN"/>
          </a:p>
        </p:txBody>
      </p:sp>
    </p:spTree>
    <p:extLst>
      <p:ext uri="{BB962C8B-B14F-4D97-AF65-F5344CB8AC3E}">
        <p14:creationId xmlns:p14="http://schemas.microsoft.com/office/powerpoint/2010/main" val="2512320496"/>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en-US" sz="140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en-US" altLang="zh-CN" sz="1200" b="1" i="1">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smtClean="0"/>
            </a:lvl1pPr>
          </a:lstStyle>
          <a:p>
            <a:pPr>
              <a:defRPr/>
            </a:pPr>
            <a:fld id="{50667B12-6962-4220-BD0D-5D81191C2E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8"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65.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50.vml"/><Relationship Id="rId4" Type="http://schemas.openxmlformats.org/officeDocument/2006/relationships/image" Target="../media/image66.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67.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image" Target="../media/image6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69.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54.vml"/><Relationship Id="rId4" Type="http://schemas.openxmlformats.org/officeDocument/2006/relationships/image" Target="../media/image70.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71.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72.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73.e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9.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0.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1.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emf"/></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39.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40.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41.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42.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43.emf"/></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gi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44.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45.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4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4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49.emf"/></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50.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51.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52.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53.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54.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55.e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56.emf"/><Relationship Id="rId4" Type="http://schemas.openxmlformats.org/officeDocument/2006/relationships/oleObject" Target="../embeddings/oleObject41.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57.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5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59.emf"/></Relationships>
</file>

<file path=ppt/slides/_rels/slide91.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61.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62.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63.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6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lang="en-US" altLang="zh-CN" sz="4400" b="1">
                <a:solidFill>
                  <a:srgbClr val="051AB3"/>
                </a:solidFill>
              </a:rPr>
              <a:t>Lecture 9: </a:t>
            </a:r>
            <a:br>
              <a:rPr lang="en-US" altLang="zh-CN" sz="4400" b="1">
                <a:solidFill>
                  <a:srgbClr val="051AB3"/>
                </a:solidFill>
              </a:rPr>
            </a:br>
            <a:r>
              <a:rPr lang="zh-CN" altLang="en-US" sz="4400" b="1">
                <a:solidFill>
                  <a:srgbClr val="051AB3"/>
                </a:solidFill>
              </a:rPr>
              <a:t>继承性</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EB8F832-0303-4B17-A46E-EDC837551837}" type="slidenum">
              <a:rPr lang="en-US" altLang="zh-CN" sz="1200"/>
              <a:pPr>
                <a:spcAft>
                  <a:spcPct val="0"/>
                </a:spcAft>
                <a:buClrTx/>
                <a:buFontTx/>
                <a:buNone/>
              </a:pPr>
              <a:t>10</a:t>
            </a:fld>
            <a:endParaRPr lang="en-US" altLang="zh-CN" sz="1200"/>
          </a:p>
        </p:txBody>
      </p:sp>
      <p:sp>
        <p:nvSpPr>
          <p:cNvPr id="153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5364" name="Rectangle 3"/>
          <p:cNvSpPr>
            <a:spLocks noChangeArrowheads="1"/>
          </p:cNvSpPr>
          <p:nvPr/>
        </p:nvSpPr>
        <p:spPr bwMode="black">
          <a:xfrm>
            <a:off x="152400" y="1493838"/>
            <a:ext cx="8839200" cy="399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继承</a:t>
            </a:r>
          </a:p>
          <a:p>
            <a:pPr lvl="1" eaLnBrk="1" hangingPunct="1">
              <a:lnSpc>
                <a:spcPct val="120000"/>
              </a:lnSpc>
            </a:pPr>
            <a:r>
              <a:rPr lang="zh-CN" altLang="en-US" sz="3100" b="1">
                <a:latin typeface="Arial Narrow" panose="020B0606020202030204" pitchFamily="34" charset="0"/>
                <a:ea typeface="黑体" panose="02010609060101010101" pitchFamily="49" charset="-122"/>
              </a:rPr>
              <a:t>派生类从基类继承而来</a:t>
            </a:r>
          </a:p>
          <a:p>
            <a:pPr lvl="2" eaLnBrk="1" hangingPunct="1">
              <a:lnSpc>
                <a:spcPct val="120000"/>
              </a:lnSpc>
            </a:pPr>
            <a:r>
              <a:rPr lang="zh-CN" altLang="en-US" sz="3200" b="1">
                <a:latin typeface="Arial Narrow" panose="020B0606020202030204" pitchFamily="34" charset="0"/>
                <a:ea typeface="楷体_GB2312" pitchFamily="49" charset="-122"/>
              </a:rPr>
              <a:t>派生类</a:t>
            </a:r>
          </a:p>
          <a:p>
            <a:pPr lvl="3" eaLnBrk="1" hangingPunct="1">
              <a:lnSpc>
                <a:spcPct val="120000"/>
              </a:lnSpc>
            </a:pPr>
            <a:r>
              <a:rPr lang="zh-CN" altLang="en-US" sz="2400" b="1">
                <a:latin typeface="Arial Narrow" panose="020B0606020202030204" pitchFamily="34" charset="0"/>
                <a:ea typeface="楷体_GB2312" pitchFamily="49" charset="-122"/>
              </a:rPr>
              <a:t>更加专业化的对象</a:t>
            </a:r>
          </a:p>
          <a:p>
            <a:pPr lvl="3" eaLnBrk="1" hangingPunct="1">
              <a:lnSpc>
                <a:spcPct val="120000"/>
              </a:lnSpc>
            </a:pPr>
            <a:r>
              <a:rPr lang="zh-CN" altLang="en-US" sz="2400" b="1">
                <a:latin typeface="Arial Narrow" panose="020B0606020202030204" pitchFamily="34" charset="0"/>
                <a:ea typeface="楷体_GB2312" pitchFamily="49" charset="-122"/>
              </a:rPr>
              <a:t>从基类继承的行为：可以进一步定制</a:t>
            </a:r>
          </a:p>
          <a:p>
            <a:pPr lvl="3" eaLnBrk="1" hangingPunct="1">
              <a:lnSpc>
                <a:spcPct val="120000"/>
              </a:lnSpc>
            </a:pPr>
            <a:r>
              <a:rPr lang="zh-CN" altLang="en-US" sz="2400" b="1">
                <a:latin typeface="Arial Narrow" panose="020B0606020202030204" pitchFamily="34" charset="0"/>
                <a:ea typeface="楷体_GB2312" pitchFamily="49" charset="-122"/>
              </a:rPr>
              <a:t>额外的行为</a:t>
            </a:r>
          </a:p>
        </p:txBody>
      </p:sp>
    </p:spTree>
  </p:cSld>
  <p:clrMapOvr>
    <a:masterClrMapping/>
  </p:clrMapOvr>
  <p:transition spd="slow">
    <p:pull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F46470D-C013-4D76-9625-2C21239E790B}" type="slidenum">
              <a:rPr lang="en-US" altLang="zh-CN" sz="1200"/>
              <a:pPr>
                <a:spcAft>
                  <a:spcPct val="0"/>
                </a:spcAft>
                <a:buClrTx/>
                <a:buFontTx/>
                <a:buNone/>
              </a:pPr>
              <a:t>100</a:t>
            </a:fld>
            <a:endParaRPr lang="en-US" altLang="zh-CN" sz="1200"/>
          </a:p>
        </p:txBody>
      </p:sp>
      <p:graphicFrame>
        <p:nvGraphicFramePr>
          <p:cNvPr id="114691" name="Object 2"/>
          <p:cNvGraphicFramePr>
            <a:graphicFrameLocks noChangeAspect="1"/>
          </p:cNvGraphicFramePr>
          <p:nvPr/>
        </p:nvGraphicFramePr>
        <p:xfrm>
          <a:off x="0" y="0"/>
          <a:ext cx="7315200" cy="6324600"/>
        </p:xfrm>
        <a:graphic>
          <a:graphicData uri="http://schemas.openxmlformats.org/presentationml/2006/ole">
            <mc:AlternateContent xmlns:mc="http://schemas.openxmlformats.org/markup-compatibility/2006">
              <mc:Choice xmlns:v="urn:schemas-microsoft-com:vml" Requires="v">
                <p:oleObj spid="_x0000_s114694" name="Document" r:id="rId3" imgW="7056048" imgH="6484287" progId="Word.Document.8">
                  <p:embed/>
                </p:oleObj>
              </mc:Choice>
              <mc:Fallback>
                <p:oleObj name="Document" r:id="rId3" imgW="7056048" imgH="64842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1520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4F922A9-2D97-4336-8CDC-EA4B1E874327}" type="slidenum">
              <a:rPr lang="en-US" altLang="zh-CN" sz="1200"/>
              <a:pPr>
                <a:spcAft>
                  <a:spcPct val="0"/>
                </a:spcAft>
                <a:buClrTx/>
                <a:buFontTx/>
                <a:buNone/>
              </a:pPr>
              <a:t>101</a:t>
            </a:fld>
            <a:endParaRPr lang="en-US" altLang="zh-CN" sz="1200"/>
          </a:p>
        </p:txBody>
      </p:sp>
      <p:graphicFrame>
        <p:nvGraphicFramePr>
          <p:cNvPr id="115715" name="Object 2"/>
          <p:cNvGraphicFramePr>
            <a:graphicFrameLocks noChangeAspect="1"/>
          </p:cNvGraphicFramePr>
          <p:nvPr>
            <p:extLst>
              <p:ext uri="{D42A27DB-BD31-4B8C-83A1-F6EECF244321}">
                <p14:modId xmlns:p14="http://schemas.microsoft.com/office/powerpoint/2010/main" val="2066753013"/>
              </p:ext>
            </p:extLst>
          </p:nvPr>
        </p:nvGraphicFramePr>
        <p:xfrm>
          <a:off x="304800" y="533400"/>
          <a:ext cx="6858000" cy="4495800"/>
        </p:xfrm>
        <a:graphic>
          <a:graphicData uri="http://schemas.openxmlformats.org/presentationml/2006/ole">
            <mc:AlternateContent xmlns:mc="http://schemas.openxmlformats.org/markup-compatibility/2006">
              <mc:Choice xmlns:v="urn:schemas-microsoft-com:vml" Requires="v">
                <p:oleObj spid="_x0000_s115718" name="文档" r:id="rId3" imgW="7085758" imgH="4074193" progId="Word.Document.8">
                  <p:embed/>
                </p:oleObj>
              </mc:Choice>
              <mc:Fallback>
                <p:oleObj name="文档" r:id="rId3" imgW="7085758" imgH="407419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
                        <a:ext cx="68580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63189E-ACD8-4B26-8306-BC83B039B512}" type="slidenum">
              <a:rPr lang="en-US" altLang="zh-CN" sz="1200"/>
              <a:pPr>
                <a:spcAft>
                  <a:spcPct val="0"/>
                </a:spcAft>
                <a:buClrTx/>
                <a:buFontTx/>
                <a:buNone/>
              </a:pPr>
              <a:t>102</a:t>
            </a:fld>
            <a:endParaRPr lang="en-US" altLang="zh-CN" sz="1200"/>
          </a:p>
        </p:txBody>
      </p:sp>
      <p:graphicFrame>
        <p:nvGraphicFramePr>
          <p:cNvPr id="116739" name="Object 2"/>
          <p:cNvGraphicFramePr>
            <a:graphicFrameLocks noChangeAspect="1"/>
          </p:cNvGraphicFramePr>
          <p:nvPr/>
        </p:nvGraphicFramePr>
        <p:xfrm>
          <a:off x="0" y="0"/>
          <a:ext cx="7772400" cy="6667500"/>
        </p:xfrm>
        <a:graphic>
          <a:graphicData uri="http://schemas.openxmlformats.org/presentationml/2006/ole">
            <mc:AlternateContent xmlns:mc="http://schemas.openxmlformats.org/markup-compatibility/2006">
              <mc:Choice xmlns:v="urn:schemas-microsoft-com:vml" Requires="v">
                <p:oleObj spid="_x0000_s116742" name="文档" r:id="rId3" imgW="7085758" imgH="6072534" progId="Word.Document.8">
                  <p:embed/>
                </p:oleObj>
              </mc:Choice>
              <mc:Fallback>
                <p:oleObj name="文档" r:id="rId3" imgW="7085758" imgH="607253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72400" cy="666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B2B181A-C01C-4714-B223-AFC846912C33}" type="slidenum">
              <a:rPr lang="en-US" altLang="zh-CN" sz="1200"/>
              <a:pPr>
                <a:spcAft>
                  <a:spcPct val="0"/>
                </a:spcAft>
                <a:buClrTx/>
                <a:buFontTx/>
                <a:buNone/>
              </a:pPr>
              <a:t>103</a:t>
            </a:fld>
            <a:endParaRPr lang="en-US" altLang="zh-CN" sz="1200"/>
          </a:p>
        </p:txBody>
      </p:sp>
      <p:graphicFrame>
        <p:nvGraphicFramePr>
          <p:cNvPr id="117763" name="Object 2"/>
          <p:cNvGraphicFramePr>
            <a:graphicFrameLocks noChangeAspect="1"/>
          </p:cNvGraphicFramePr>
          <p:nvPr/>
        </p:nvGraphicFramePr>
        <p:xfrm>
          <a:off x="0" y="0"/>
          <a:ext cx="7315200" cy="6711950"/>
        </p:xfrm>
        <a:graphic>
          <a:graphicData uri="http://schemas.openxmlformats.org/presentationml/2006/ole">
            <mc:AlternateContent xmlns:mc="http://schemas.openxmlformats.org/markup-compatibility/2006">
              <mc:Choice xmlns:v="urn:schemas-microsoft-com:vml" Requires="v">
                <p:oleObj spid="_x0000_s117766" name="文档" r:id="rId3" imgW="7085758" imgH="6493977" progId="Word.Document.8">
                  <p:embed/>
                </p:oleObj>
              </mc:Choice>
              <mc:Fallback>
                <p:oleObj name="文档" r:id="rId3" imgW="7085758" imgH="649397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15200" cy="671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8F6E1F5-FC19-474E-8595-4523D20C56F2}" type="slidenum">
              <a:rPr lang="en-US" altLang="zh-CN" sz="1200"/>
              <a:pPr>
                <a:spcAft>
                  <a:spcPct val="0"/>
                </a:spcAft>
                <a:buClrTx/>
                <a:buFontTx/>
                <a:buNone/>
              </a:pPr>
              <a:t>104</a:t>
            </a:fld>
            <a:endParaRPr lang="en-US" altLang="zh-CN" sz="1200"/>
          </a:p>
        </p:txBody>
      </p:sp>
      <p:graphicFrame>
        <p:nvGraphicFramePr>
          <p:cNvPr id="118787" name="Object 2"/>
          <p:cNvGraphicFramePr>
            <a:graphicFrameLocks noChangeAspect="1"/>
          </p:cNvGraphicFramePr>
          <p:nvPr/>
        </p:nvGraphicFramePr>
        <p:xfrm>
          <a:off x="0" y="0"/>
          <a:ext cx="7391400" cy="6324600"/>
        </p:xfrm>
        <a:graphic>
          <a:graphicData uri="http://schemas.openxmlformats.org/presentationml/2006/ole">
            <mc:AlternateContent xmlns:mc="http://schemas.openxmlformats.org/markup-compatibility/2006">
              <mc:Choice xmlns:v="urn:schemas-microsoft-com:vml" Requires="v">
                <p:oleObj spid="_x0000_s118790" name="Document" r:id="rId3" imgW="7056048" imgH="6273920" progId="Word.Document.8">
                  <p:embed/>
                </p:oleObj>
              </mc:Choice>
              <mc:Fallback>
                <p:oleObj name="Document" r:id="rId3" imgW="7056048" imgH="62739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9140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840D2C1-3E65-4821-85DB-ACA543721DE2}" type="slidenum">
              <a:rPr lang="en-US" altLang="zh-CN" sz="1200"/>
              <a:pPr>
                <a:spcAft>
                  <a:spcPct val="0"/>
                </a:spcAft>
                <a:buClrTx/>
                <a:buFontTx/>
                <a:buNone/>
              </a:pPr>
              <a:t>105</a:t>
            </a:fld>
            <a:endParaRPr lang="en-US" altLang="zh-CN" sz="1200"/>
          </a:p>
        </p:txBody>
      </p:sp>
      <p:graphicFrame>
        <p:nvGraphicFramePr>
          <p:cNvPr id="119811" name="Object 2"/>
          <p:cNvGraphicFramePr>
            <a:graphicFrameLocks noChangeAspect="1"/>
          </p:cNvGraphicFramePr>
          <p:nvPr>
            <p:extLst>
              <p:ext uri="{D42A27DB-BD31-4B8C-83A1-F6EECF244321}">
                <p14:modId xmlns:p14="http://schemas.microsoft.com/office/powerpoint/2010/main" val="1884617879"/>
              </p:ext>
            </p:extLst>
          </p:nvPr>
        </p:nvGraphicFramePr>
        <p:xfrm>
          <a:off x="152400" y="609600"/>
          <a:ext cx="8077200" cy="4495800"/>
        </p:xfrm>
        <a:graphic>
          <a:graphicData uri="http://schemas.openxmlformats.org/presentationml/2006/ole">
            <mc:AlternateContent xmlns:mc="http://schemas.openxmlformats.org/markup-compatibility/2006">
              <mc:Choice xmlns:v="urn:schemas-microsoft-com:vml" Requires="v">
                <p:oleObj spid="_x0000_s119814" name="文档" r:id="rId3" imgW="7085758" imgH="4074193" progId="Word.Document.8">
                  <p:embed/>
                </p:oleObj>
              </mc:Choice>
              <mc:Fallback>
                <p:oleObj name="文档" r:id="rId3" imgW="7085758" imgH="407419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
                        <a:ext cx="80772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73EA9AB-ACA5-469C-9691-E2983E385D35}" type="slidenum">
              <a:rPr lang="en-US" altLang="zh-CN" sz="1200"/>
              <a:pPr>
                <a:spcAft>
                  <a:spcPct val="0"/>
                </a:spcAft>
                <a:buClrTx/>
                <a:buFontTx/>
                <a:buNone/>
              </a:pPr>
              <a:t>106</a:t>
            </a:fld>
            <a:endParaRPr lang="en-US" altLang="zh-CN" sz="1200"/>
          </a:p>
        </p:txBody>
      </p:sp>
      <p:graphicFrame>
        <p:nvGraphicFramePr>
          <p:cNvPr id="120835" name="Object 2"/>
          <p:cNvGraphicFramePr>
            <a:graphicFrameLocks noChangeAspect="1"/>
          </p:cNvGraphicFramePr>
          <p:nvPr>
            <p:extLst>
              <p:ext uri="{D42A27DB-BD31-4B8C-83A1-F6EECF244321}">
                <p14:modId xmlns:p14="http://schemas.microsoft.com/office/powerpoint/2010/main" val="2546351597"/>
              </p:ext>
            </p:extLst>
          </p:nvPr>
        </p:nvGraphicFramePr>
        <p:xfrm>
          <a:off x="228600" y="685800"/>
          <a:ext cx="7343775" cy="4819650"/>
        </p:xfrm>
        <a:graphic>
          <a:graphicData uri="http://schemas.openxmlformats.org/presentationml/2006/ole">
            <mc:AlternateContent xmlns:mc="http://schemas.openxmlformats.org/markup-compatibility/2006">
              <mc:Choice xmlns:v="urn:schemas-microsoft-com:vml" Requires="v">
                <p:oleObj spid="_x0000_s120838" name="文档" r:id="rId3" imgW="7089269" imgH="4650523" progId="Word.Document.8">
                  <p:embed/>
                </p:oleObj>
              </mc:Choice>
              <mc:Fallback>
                <p:oleObj name="文档" r:id="rId3" imgW="7089269" imgH="465052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5800"/>
                        <a:ext cx="7343775" cy="481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1A62678-8C9C-42EA-8ECF-3DB59A717664}" type="slidenum">
              <a:rPr lang="en-US" altLang="zh-CN" sz="1200"/>
              <a:pPr>
                <a:spcAft>
                  <a:spcPct val="0"/>
                </a:spcAft>
                <a:buClrTx/>
                <a:buFontTx/>
                <a:buNone/>
              </a:pPr>
              <a:t>107</a:t>
            </a:fld>
            <a:endParaRPr lang="en-US" altLang="zh-CN" sz="1200"/>
          </a:p>
        </p:txBody>
      </p:sp>
      <p:graphicFrame>
        <p:nvGraphicFramePr>
          <p:cNvPr id="121859" name="Object 3"/>
          <p:cNvGraphicFramePr>
            <a:graphicFrameLocks noChangeAspect="1"/>
          </p:cNvGraphicFramePr>
          <p:nvPr/>
        </p:nvGraphicFramePr>
        <p:xfrm>
          <a:off x="0" y="-1588"/>
          <a:ext cx="7696200" cy="6859588"/>
        </p:xfrm>
        <a:graphic>
          <a:graphicData uri="http://schemas.openxmlformats.org/presentationml/2006/ole">
            <mc:AlternateContent xmlns:mc="http://schemas.openxmlformats.org/markup-compatibility/2006">
              <mc:Choice xmlns:v="urn:schemas-microsoft-com:vml" Requires="v">
                <p:oleObj spid="_x0000_s121873" name="Document" r:id="rId3" imgW="7046703" imgH="6183505" progId="Word.Document.8">
                  <p:embed/>
                </p:oleObj>
              </mc:Choice>
              <mc:Fallback>
                <p:oleObj name="Document" r:id="rId3" imgW="7046703" imgH="618350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7696200" cy="685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32" name="Group 28"/>
          <p:cNvGraphicFramePr>
            <a:graphicFrameLocks noGrp="1"/>
          </p:cNvGraphicFramePr>
          <p:nvPr/>
        </p:nvGraphicFramePr>
        <p:xfrm>
          <a:off x="3505200" y="1920875"/>
          <a:ext cx="5181600" cy="517936"/>
        </p:xfrm>
        <a:graphic>
          <a:graphicData uri="http://schemas.openxmlformats.org/drawingml/2006/table">
            <a:tbl>
              <a:tblPr/>
              <a:tblGrid>
                <a:gridCol w="5181600"/>
              </a:tblGrid>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26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BasePlusCommissionEmployee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Arial" panose="020B060402020202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4" marB="45664" anchor="ctr" horzOverflow="overflow">
                    <a:lnL cap="flat">
                      <a:noFill/>
                    </a:lnL>
                    <a:lnR cap="flat">
                      <a:noFill/>
                    </a:lnR>
                    <a:lnT cap="flat">
                      <a:noFill/>
                    </a:lnT>
                    <a:lnB>
                      <a:noFill/>
                    </a:lnB>
                    <a:lnTlToBr>
                      <a:noFill/>
                    </a:lnTlToBr>
                    <a:lnBlToTr>
                      <a:noFill/>
                    </a:lnBlToTr>
                    <a:solidFill>
                      <a:srgbClr val="9933FF">
                        <a:alpha val="50000"/>
                      </a:srgbClr>
                    </a:solidFill>
                  </a:tcPr>
                </a:tc>
              </a:tr>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27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employee2(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"Lisa"</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"Jones"</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"555-55-5555"</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2000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.06</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800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4" marB="45664" anchor="ctr" horzOverflow="overflow">
                    <a:lnL cap="flat">
                      <a:noFill/>
                    </a:lnL>
                    <a:lnR cap="flat">
                      <a:noFill/>
                    </a:lnR>
                    <a:lnT>
                      <a:noFill/>
                    </a:lnT>
                    <a:lnB cap="flat">
                      <a:noFill/>
                    </a:lnB>
                    <a:lnTlToBr>
                      <a:noFill/>
                    </a:lnTlToBr>
                    <a:lnBlToTr>
                      <a:noFill/>
                    </a:lnBlToTr>
                    <a:solidFill>
                      <a:srgbClr val="9933FF">
                        <a:alpha val="50000"/>
                      </a:srgbClr>
                    </a:solidFill>
                  </a:tcPr>
                </a:tc>
              </a:tr>
            </a:tbl>
          </a:graphicData>
        </a:graphic>
      </p:graphicFrame>
      <p:graphicFrame>
        <p:nvGraphicFramePr>
          <p:cNvPr id="559145" name="Group 41"/>
          <p:cNvGraphicFramePr>
            <a:graphicFrameLocks noGrp="1"/>
          </p:cNvGraphicFramePr>
          <p:nvPr/>
        </p:nvGraphicFramePr>
        <p:xfrm>
          <a:off x="3581400" y="4648200"/>
          <a:ext cx="5181600" cy="517936"/>
        </p:xfrm>
        <a:graphic>
          <a:graphicData uri="http://schemas.openxmlformats.org/drawingml/2006/table">
            <a:tbl>
              <a:tblPr/>
              <a:tblGrid>
                <a:gridCol w="5181600"/>
              </a:tblGrid>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30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BasePlusCommissionEmployee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4" marB="45664" anchor="ctr" horzOverflow="overflow">
                    <a:lnL cap="flat">
                      <a:noFill/>
                    </a:lnL>
                    <a:lnR cap="flat">
                      <a:noFill/>
                    </a:lnR>
                    <a:lnT cap="flat">
                      <a:noFill/>
                    </a:lnT>
                    <a:lnB>
                      <a:noFill/>
                    </a:lnB>
                    <a:lnTlToBr>
                      <a:noFill/>
                    </a:lnTlToBr>
                    <a:lnBlToTr>
                      <a:noFill/>
                    </a:lnBlToTr>
                    <a:solidFill>
                      <a:srgbClr val="9933FF">
                        <a:alpha val="50000"/>
                      </a:srgbClr>
                    </a:solidFill>
                  </a:tcPr>
                </a:tc>
              </a:tr>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employee3(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"Mark"</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"Sands"</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"888-88-8888"</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8000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.15</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2000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4" marB="45664" anchor="ctr" horzOverflow="overflow">
                    <a:lnL cap="flat">
                      <a:noFill/>
                    </a:lnL>
                    <a:lnR cap="flat">
                      <a:noFill/>
                    </a:lnR>
                    <a:lnT>
                      <a:noFill/>
                    </a:lnT>
                    <a:lnB cap="flat">
                      <a:noFill/>
                    </a:lnB>
                    <a:lnTlToBr>
                      <a:noFill/>
                    </a:lnTlToBr>
                    <a:lnBlToTr>
                      <a:noFill/>
                    </a:lnBlToTr>
                    <a:solidFill>
                      <a:srgbClr val="9933FF">
                        <a:alpha val="50000"/>
                      </a:srgbClr>
                    </a:solidFill>
                  </a:tcPr>
                </a:tc>
              </a:tr>
            </a:tbl>
          </a:graphicData>
        </a:graphic>
      </p:graphicFrame>
      <p:graphicFrame>
        <p:nvGraphicFramePr>
          <p:cNvPr id="559161" name="Group 57"/>
          <p:cNvGraphicFramePr>
            <a:graphicFrameLocks noGrp="1"/>
          </p:cNvGraphicFramePr>
          <p:nvPr/>
        </p:nvGraphicFramePr>
        <p:xfrm>
          <a:off x="3505200" y="228600"/>
          <a:ext cx="4876800" cy="1036640"/>
        </p:xfrm>
        <a:graphic>
          <a:graphicData uri="http://schemas.openxmlformats.org/drawingml/2006/table">
            <a:tbl>
              <a:tblPr/>
              <a:tblGrid>
                <a:gridCol w="4876800"/>
              </a:tblGrid>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20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LucidaSansTypewriter" charset="-128"/>
                          <a:cs typeface="Lucida Console" panose="020B0609040504020204" pitchFamily="49" charset="0"/>
                        </a:rPr>
                        <a:t>// begin new scope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a:t>
                      </a:r>
                      <a:r>
                        <a:rPr kumimoji="0" lang="zh-CN" altLang="en-US"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基类实例化成一个对象</a:t>
                      </a:r>
                      <a:r>
                        <a:rPr kumimoji="0" lang="zh-CN" altLang="en-US" sz="1100" b="1" i="0" u="none" strike="noStrike" cap="none" normalizeH="0" baseline="0" smtClean="0">
                          <a:ln>
                            <a:noFill/>
                          </a:ln>
                          <a:solidFill>
                            <a:srgbClr val="008000"/>
                          </a:solidFill>
                          <a:effectLst/>
                          <a:latin typeface="Lucida Console" panose="020B0609040504020204" pitchFamily="49" charset="0"/>
                          <a:ea typeface="LucidaSansTypewriter" charset="-128"/>
                          <a:cs typeface="Arial" panose="020B0604020202020204" pitchFamily="34" charset="0"/>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cap="flat">
                      <a:noFill/>
                    </a:lnT>
                    <a:lnB>
                      <a:noFill/>
                    </a:lnB>
                    <a:lnTlToBr>
                      <a:noFill/>
                    </a:lnTlToBr>
                    <a:lnBlToTr>
                      <a:noFill/>
                    </a:lnBlToTr>
                    <a:solidFill>
                      <a:srgbClr val="9933FF">
                        <a:alpha val="50000"/>
                      </a:srgbClr>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CommissionEmployee employee1(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a:noFill/>
                    </a:lnB>
                    <a:lnTlToBr>
                      <a:noFill/>
                    </a:lnTlToBr>
                    <a:lnBlToTr>
                      <a:noFill/>
                    </a:lnBlToTr>
                    <a:solidFill>
                      <a:srgbClr val="9933FF">
                        <a:alpha val="50000"/>
                      </a:srgbClr>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22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"Bob"</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"Lewis"</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"333-33-3333"</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5000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r>
                        <a:rPr kumimoji="0" lang="en-US" altLang="zh-CN" sz="1100" b="1" i="0" u="none" strike="noStrike" cap="none" normalizeH="0" baseline="0" smtClean="0">
                          <a:ln>
                            <a:noFill/>
                          </a:ln>
                          <a:solidFill>
                            <a:srgbClr val="800000"/>
                          </a:solidFill>
                          <a:effectLst/>
                          <a:latin typeface="Lucida Console" panose="020B0609040504020204" pitchFamily="49" charset="0"/>
                          <a:ea typeface="LucidaSansTypewriter" charset="-128"/>
                          <a:cs typeface="Lucida Console" panose="020B0609040504020204" pitchFamily="49" charset="0"/>
                        </a:rPr>
                        <a:t>.04</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Lucida Console" panose="020B0609040504020204" pitchFamily="49"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a:noFill/>
                    </a:lnB>
                    <a:lnTlToBr>
                      <a:noFill/>
                    </a:lnTlToBr>
                    <a:lnBlToTr>
                      <a:noFill/>
                    </a:lnBlToTr>
                    <a:solidFill>
                      <a:srgbClr val="9933FF">
                        <a:alpha val="50000"/>
                      </a:srgbClr>
                    </a:solidFill>
                  </a:tcPr>
                </a:tc>
              </a:tr>
              <a:tr h="259160">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23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0000"/>
                          </a:solidFill>
                          <a:effectLst/>
                          <a:latin typeface="Arial" panose="020B0604020202020204" pitchFamily="34" charset="0"/>
                          <a:ea typeface="LucidaSansTypewriter" charset="-128"/>
                          <a:cs typeface="Lucida Console" panose="020B0609040504020204" pitchFamily="49" charset="0"/>
                        </a:rPr>
                        <a:t>}</a:t>
                      </a:r>
                      <a:r>
                        <a:rPr kumimoji="0" lang="en-US" altLang="zh-CN" sz="1100" b="1" i="0" u="none" strike="noStrike" cap="none" normalizeH="0" baseline="0" smtClean="0">
                          <a:ln>
                            <a:noFill/>
                          </a:ln>
                          <a:solidFill>
                            <a:srgbClr val="008000"/>
                          </a:solidFill>
                          <a:effectLst/>
                          <a:latin typeface="Lucida Console" panose="020B0609040504020204" pitchFamily="49" charset="0"/>
                          <a:ea typeface="LucidaSansTypewriter" charset="-128"/>
                          <a:cs typeface="Lucida Console" panose="020B0609040504020204" pitchFamily="49" charset="0"/>
                        </a:rPr>
                        <a:t> // end scope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cap="flat">
                      <a:noFill/>
                    </a:lnB>
                    <a:lnTlToBr>
                      <a:noFill/>
                    </a:lnTlToBr>
                    <a:lnBlToTr>
                      <a:noFill/>
                    </a:lnBlToTr>
                    <a:solidFill>
                      <a:srgbClr val="9933FF">
                        <a:alpha val="50000"/>
                      </a:srgbClr>
                    </a:solid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C1B8C35-A09B-42CB-A38D-2D093B759E2D}" type="slidenum">
              <a:rPr lang="en-US" altLang="zh-CN" sz="1200"/>
              <a:pPr>
                <a:spcAft>
                  <a:spcPct val="0"/>
                </a:spcAft>
                <a:buClrTx/>
                <a:buFontTx/>
                <a:buNone/>
              </a:pPr>
              <a:t>108</a:t>
            </a:fld>
            <a:endParaRPr lang="en-US" altLang="zh-CN" sz="1200"/>
          </a:p>
        </p:txBody>
      </p:sp>
      <p:graphicFrame>
        <p:nvGraphicFramePr>
          <p:cNvPr id="122883" name="Object 2"/>
          <p:cNvGraphicFramePr>
            <a:graphicFrameLocks noChangeAspect="1"/>
          </p:cNvGraphicFramePr>
          <p:nvPr>
            <p:extLst>
              <p:ext uri="{D42A27DB-BD31-4B8C-83A1-F6EECF244321}">
                <p14:modId xmlns:p14="http://schemas.microsoft.com/office/powerpoint/2010/main" val="3489753368"/>
              </p:ext>
            </p:extLst>
          </p:nvPr>
        </p:nvGraphicFramePr>
        <p:xfrm>
          <a:off x="228600" y="533400"/>
          <a:ext cx="7620000" cy="6477000"/>
        </p:xfrm>
        <a:graphic>
          <a:graphicData uri="http://schemas.openxmlformats.org/presentationml/2006/ole">
            <mc:AlternateContent xmlns:mc="http://schemas.openxmlformats.org/markup-compatibility/2006">
              <mc:Choice xmlns:v="urn:schemas-microsoft-com:vml" Requires="v">
                <p:oleObj spid="_x0000_s122886" name="Document" r:id="rId3" imgW="7046703" imgH="5641737" progId="Word.Document.8">
                  <p:embed/>
                </p:oleObj>
              </mc:Choice>
              <mc:Fallback>
                <p:oleObj name="Document" r:id="rId3" imgW="7046703" imgH="564173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33400"/>
                        <a:ext cx="7620000"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8098DC6-CB47-423F-B0D0-25774C170699}" type="slidenum">
              <a:rPr lang="en-US" altLang="zh-CN" sz="1200"/>
              <a:pPr>
                <a:spcAft>
                  <a:spcPct val="0"/>
                </a:spcAft>
                <a:buClrTx/>
                <a:buFontTx/>
                <a:buNone/>
              </a:pPr>
              <a:t>11</a:t>
            </a:fld>
            <a:endParaRPr lang="en-US" altLang="zh-CN" sz="1200"/>
          </a:p>
        </p:txBody>
      </p:sp>
      <p:sp>
        <p:nvSpPr>
          <p:cNvPr id="16387" name="Rectangle 2"/>
          <p:cNvSpPr>
            <a:spLocks noRot="1" noChangeArrowheads="1"/>
          </p:cNvSpPr>
          <p:nvPr/>
        </p:nvSpPr>
        <p:spPr bwMode="auto">
          <a:xfrm>
            <a:off x="152400" y="4572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6388" name="Rectangle 3"/>
          <p:cNvSpPr>
            <a:spLocks noGrp="1" noChangeArrowheads="1"/>
          </p:cNvSpPr>
          <p:nvPr>
            <p:ph type="body" idx="1"/>
          </p:nvPr>
        </p:nvSpPr>
        <p:spPr>
          <a:xfrm>
            <a:off x="304800" y="1182232"/>
            <a:ext cx="88392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000" b="1" dirty="0" smtClean="0">
                <a:latin typeface="Arial Narrow" panose="020B0606020202030204" pitchFamily="34" charset="0"/>
                <a:ea typeface="黑体" panose="02010609060101010101" pitchFamily="49" charset="-122"/>
              </a:rPr>
              <a:t>类的层次结构</a:t>
            </a:r>
          </a:p>
          <a:p>
            <a:pPr lvl="1" eaLnBrk="1" hangingPunct="1">
              <a:lnSpc>
                <a:spcPct val="120000"/>
              </a:lnSpc>
            </a:pPr>
            <a:r>
              <a:rPr lang="zh-CN" altLang="en-US" sz="2000" b="1" dirty="0" smtClean="0">
                <a:latin typeface="Arial Narrow" panose="020B0606020202030204" pitchFamily="34" charset="0"/>
                <a:ea typeface="黑体" panose="02010609060101010101" pitchFamily="49" charset="-122"/>
              </a:rPr>
              <a:t>直接基类</a:t>
            </a:r>
          </a:p>
          <a:p>
            <a:pPr lvl="1" eaLnBrk="1" hangingPunct="1">
              <a:lnSpc>
                <a:spcPct val="120000"/>
              </a:lnSpc>
            </a:pPr>
            <a:r>
              <a:rPr lang="zh-CN" altLang="en-US" sz="2000" b="1" dirty="0" smtClean="0">
                <a:latin typeface="Arial Narrow" panose="020B0606020202030204" pitchFamily="34" charset="0"/>
                <a:ea typeface="黑体" panose="02010609060101010101" pitchFamily="49" charset="-122"/>
              </a:rPr>
              <a:t>间接基类</a:t>
            </a:r>
          </a:p>
          <a:p>
            <a:pPr lvl="1" eaLnBrk="1" hangingPunct="1">
              <a:lnSpc>
                <a:spcPct val="120000"/>
              </a:lnSpc>
            </a:pPr>
            <a:r>
              <a:rPr lang="zh-CN" altLang="en-US" sz="2000" b="1" dirty="0" smtClean="0">
                <a:latin typeface="Arial Narrow" panose="020B0606020202030204" pitchFamily="34" charset="0"/>
                <a:ea typeface="黑体" panose="02010609060101010101" pitchFamily="49" charset="-122"/>
              </a:rPr>
              <a:t>单继承</a:t>
            </a:r>
          </a:p>
          <a:p>
            <a:pPr lvl="1" eaLnBrk="1" hangingPunct="1">
              <a:lnSpc>
                <a:spcPct val="120000"/>
              </a:lnSpc>
            </a:pPr>
            <a:r>
              <a:rPr lang="zh-CN" altLang="en-US" sz="2000" b="1" dirty="0" smtClean="0">
                <a:latin typeface="Arial Narrow" panose="020B0606020202030204" pitchFamily="34" charset="0"/>
                <a:ea typeface="黑体" panose="02010609060101010101" pitchFamily="49" charset="-122"/>
              </a:rPr>
              <a:t>多继承</a:t>
            </a:r>
          </a:p>
        </p:txBody>
      </p:sp>
      <p:graphicFrame>
        <p:nvGraphicFramePr>
          <p:cNvPr id="5" name="Object 11"/>
          <p:cNvGraphicFramePr>
            <a:graphicFrameLocks noChangeAspect="1"/>
          </p:cNvGraphicFramePr>
          <p:nvPr>
            <p:extLst>
              <p:ext uri="{D42A27DB-BD31-4B8C-83A1-F6EECF244321}">
                <p14:modId xmlns:p14="http://schemas.microsoft.com/office/powerpoint/2010/main" val="3031249842"/>
              </p:ext>
            </p:extLst>
          </p:nvPr>
        </p:nvGraphicFramePr>
        <p:xfrm>
          <a:off x="484913" y="3276600"/>
          <a:ext cx="8326573" cy="3430587"/>
        </p:xfrm>
        <a:graphic>
          <a:graphicData uri="http://schemas.openxmlformats.org/presentationml/2006/ole">
            <mc:AlternateContent xmlns:mc="http://schemas.openxmlformats.org/markup-compatibility/2006">
              <mc:Choice xmlns:v="urn:schemas-microsoft-com:vml" Requires="v">
                <p:oleObj spid="_x0000_s16391" name="图片" r:id="rId3" imgW="5024741" imgH="2073745" progId="Word.Picture.8">
                  <p:embed/>
                </p:oleObj>
              </mc:Choice>
              <mc:Fallback>
                <p:oleObj name="图片" r:id="rId3" imgW="5024741" imgH="207374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13" y="3276600"/>
                        <a:ext cx="8326573" cy="3430587"/>
                      </a:xfrm>
                      <a:prstGeom prst="rect">
                        <a:avLst/>
                      </a:prstGeom>
                      <a:noFill/>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5DC9D95-749C-4745-BF43-B81D43CAC2D2}" type="slidenum">
              <a:rPr lang="en-US" altLang="zh-CN" sz="1200"/>
              <a:pPr>
                <a:spcAft>
                  <a:spcPct val="0"/>
                </a:spcAft>
                <a:buClrTx/>
                <a:buFontTx/>
                <a:buNone/>
              </a:pPr>
              <a:t>12</a:t>
            </a:fld>
            <a:endParaRPr lang="en-US" altLang="zh-CN" sz="1200"/>
          </a:p>
        </p:txBody>
      </p:sp>
      <p:sp>
        <p:nvSpPr>
          <p:cNvPr id="184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8436" name="Rectangle 3"/>
          <p:cNvSpPr>
            <a:spLocks noGrp="1" noChangeArrowheads="1"/>
          </p:cNvSpPr>
          <p:nvPr>
            <p:ph type="body" idx="1"/>
          </p:nvPr>
        </p:nvSpPr>
        <p:spPr>
          <a:xfrm>
            <a:off x="152400" y="1493838"/>
            <a:ext cx="8839200" cy="3916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三种类型的继承</a:t>
            </a:r>
          </a:p>
          <a:p>
            <a:pPr>
              <a:buClr>
                <a:srgbClr val="FF0000"/>
              </a:buClr>
              <a:buFont typeface="Wingdings" panose="05000000000000000000" pitchFamily="2" charset="2"/>
              <a:buChar char="Ø"/>
            </a:pPr>
            <a:r>
              <a:rPr kumimoji="1" lang="zh-CN" altLang="en-US" dirty="0" smtClean="0"/>
              <a:t>继承方式指定了派生类成员以及类外对象对于从基类继承来的成员的访问权限。继承方式有三种：</a:t>
            </a:r>
            <a:endParaRPr kumimoji="1" lang="en-US" altLang="zh-CN" dirty="0" smtClean="0"/>
          </a:p>
          <a:p>
            <a:pPr marL="0" indent="0">
              <a:buClr>
                <a:srgbClr val="FF0000"/>
              </a:buClr>
              <a:buNone/>
            </a:pPr>
            <a:r>
              <a:rPr kumimoji="1" lang="en-US" altLang="zh-CN" dirty="0"/>
              <a:t> </a:t>
            </a:r>
            <a:r>
              <a:rPr kumimoji="1" lang="en-US" altLang="zh-CN" dirty="0" smtClean="0"/>
              <a:t>                               </a:t>
            </a:r>
            <a:r>
              <a:rPr kumimoji="1" lang="en-US" altLang="zh-CN" dirty="0" smtClean="0"/>
              <a:t>public</a:t>
            </a:r>
            <a:r>
              <a:rPr kumimoji="1" lang="zh-CN" altLang="en-US" dirty="0" smtClean="0"/>
              <a:t>：   公有继承；</a:t>
            </a:r>
          </a:p>
          <a:p>
            <a:pPr marL="0" indent="0">
              <a:buNone/>
            </a:pPr>
            <a:r>
              <a:rPr kumimoji="1" lang="zh-CN" altLang="en-US" dirty="0" smtClean="0"/>
              <a:t>                                </a:t>
            </a:r>
            <a:r>
              <a:rPr kumimoji="1" lang="en-US" altLang="zh-CN" dirty="0" smtClean="0"/>
              <a:t>private</a:t>
            </a:r>
            <a:r>
              <a:rPr kumimoji="1" lang="zh-CN" altLang="en-US" dirty="0" smtClean="0"/>
              <a:t>：  私有继承；</a:t>
            </a:r>
          </a:p>
          <a:p>
            <a:pPr marL="0" indent="0">
              <a:buNone/>
            </a:pPr>
            <a:r>
              <a:rPr kumimoji="1" lang="zh-CN" altLang="en-US" dirty="0" smtClean="0"/>
              <a:t>                                </a:t>
            </a:r>
            <a:r>
              <a:rPr kumimoji="1" lang="en-US" altLang="zh-CN" dirty="0" smtClean="0"/>
              <a:t>protected</a:t>
            </a:r>
            <a:r>
              <a:rPr kumimoji="1" lang="zh-CN" altLang="en-US" dirty="0" smtClean="0"/>
              <a:t>：保护继承。</a:t>
            </a:r>
            <a:endParaRPr kumimoji="1" lang="zh-CN" altLang="en-US" dirty="0"/>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4C192C8-3860-470D-A239-1F7198FBB848}" type="slidenum">
              <a:rPr lang="en-US" altLang="zh-CN" sz="1200"/>
              <a:pPr>
                <a:spcAft>
                  <a:spcPct val="0"/>
                </a:spcAft>
                <a:buClrTx/>
                <a:buFontTx/>
                <a:buNone/>
              </a:pPr>
              <a:t>13</a:t>
            </a:fld>
            <a:endParaRPr lang="en-US" altLang="zh-CN" sz="1200"/>
          </a:p>
        </p:txBody>
      </p:sp>
      <p:sp>
        <p:nvSpPr>
          <p:cNvPr id="2048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20484" name="Rectangle 3"/>
          <p:cNvSpPr>
            <a:spLocks noChangeArrowheads="1"/>
          </p:cNvSpPr>
          <p:nvPr/>
        </p:nvSpPr>
        <p:spPr bwMode="auto">
          <a:xfrm>
            <a:off x="152400" y="1493838"/>
            <a:ext cx="8839200" cy="399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dirty="0" smtClean="0">
                <a:latin typeface="Arial Narrow" panose="020B0606020202030204" pitchFamily="34" charset="0"/>
                <a:ea typeface="黑体" panose="02010609060101010101" pitchFamily="49" charset="-122"/>
              </a:rPr>
              <a:t>“</a:t>
            </a:r>
            <a:r>
              <a:rPr kumimoji="1" lang="en-US" altLang="zh-CN" sz="3600" b="1" dirty="0" smtClean="0">
                <a:solidFill>
                  <a:srgbClr val="FF0000"/>
                </a:solidFill>
              </a:rPr>
              <a:t>is a kind of</a:t>
            </a:r>
            <a:r>
              <a:rPr lang="en-US" altLang="zh-CN" sz="3600" b="1" dirty="0" smtClean="0">
                <a:latin typeface="Arial Narrow" panose="020B0606020202030204" pitchFamily="34" charset="0"/>
                <a:ea typeface="黑体" panose="02010609060101010101" pitchFamily="49" charset="-122"/>
              </a:rPr>
              <a:t>” </a:t>
            </a:r>
            <a:r>
              <a:rPr lang="en-US" altLang="zh-CN" sz="3600" b="1" dirty="0">
                <a:latin typeface="Arial Narrow" panose="020B0606020202030204" pitchFamily="34" charset="0"/>
                <a:ea typeface="黑体" panose="02010609060101010101" pitchFamily="49" charset="-122"/>
              </a:rPr>
              <a:t>vs. </a:t>
            </a:r>
            <a:r>
              <a:rPr lang="en-US" altLang="zh-CN" sz="3600" b="1" dirty="0" smtClean="0">
                <a:latin typeface="Arial Narrow" panose="020B0606020202030204" pitchFamily="34" charset="0"/>
                <a:ea typeface="黑体" panose="02010609060101010101" pitchFamily="49" charset="-122"/>
              </a:rPr>
              <a:t>“</a:t>
            </a:r>
            <a:r>
              <a:rPr kumimoji="1" lang="en-US" altLang="zh-CN" sz="3600" b="1" dirty="0" smtClean="0">
                <a:solidFill>
                  <a:srgbClr val="FF0000"/>
                </a:solidFill>
              </a:rPr>
              <a:t>is a part of</a:t>
            </a:r>
            <a:r>
              <a:rPr lang="en-US" altLang="zh-CN" sz="3600" b="1" dirty="0" smtClean="0">
                <a:latin typeface="Arial Narrow" panose="020B0606020202030204" pitchFamily="34" charset="0"/>
                <a:ea typeface="黑体" panose="02010609060101010101" pitchFamily="49" charset="-122"/>
              </a:rPr>
              <a:t>”</a:t>
            </a:r>
            <a:endParaRPr lang="en-US" altLang="zh-CN" sz="3600" b="1" dirty="0">
              <a:latin typeface="Arial Narrow" panose="020B0606020202030204" pitchFamily="34" charset="0"/>
              <a:ea typeface="黑体" panose="02010609060101010101" pitchFamily="49" charset="-122"/>
            </a:endParaRPr>
          </a:p>
          <a:p>
            <a:pPr lvl="1" eaLnBrk="1" hangingPunct="1">
              <a:lnSpc>
                <a:spcPct val="150000"/>
              </a:lnSpc>
            </a:pPr>
            <a:r>
              <a:rPr kumimoji="1" lang="zh-CN" altLang="en-US" sz="2400" b="1" dirty="0" smtClean="0">
                <a:solidFill>
                  <a:srgbClr val="FF0000"/>
                </a:solidFill>
                <a:latin typeface="微软雅黑" panose="020B0503020204020204" pitchFamily="34" charset="-122"/>
                <a:ea typeface="微软雅黑" panose="020B0503020204020204" pitchFamily="34" charset="-122"/>
              </a:rPr>
              <a:t>继承</a:t>
            </a:r>
            <a:r>
              <a:rPr kumimoji="1" lang="zh-CN" altLang="en-US" sz="2400" dirty="0" smtClean="0">
                <a:latin typeface="微软雅黑" panose="020B0503020204020204" pitchFamily="34" charset="-122"/>
                <a:ea typeface="微软雅黑" panose="020B0503020204020204" pitchFamily="34" charset="-122"/>
              </a:rPr>
              <a:t>描述的是一般类与特殊类的关系，类与类之间体现的是</a:t>
            </a:r>
            <a:r>
              <a:rPr kumimoji="1" lang="zh-CN" altLang="en-US" sz="2400" b="1" dirty="0" smtClean="0">
                <a:solidFill>
                  <a:srgbClr val="FF0000"/>
                </a:solidFill>
                <a:latin typeface="微软雅黑" panose="020B0503020204020204" pitchFamily="34" charset="-122"/>
                <a:ea typeface="微软雅黑" panose="020B0503020204020204" pitchFamily="34" charset="-122"/>
              </a:rPr>
              <a:t>“</a:t>
            </a:r>
            <a:r>
              <a:rPr kumimoji="1" lang="en-US" altLang="zh-CN" sz="2400" b="1" dirty="0" smtClean="0">
                <a:solidFill>
                  <a:srgbClr val="FF0000"/>
                </a:solidFill>
                <a:latin typeface="微软雅黑" panose="020B0503020204020204" pitchFamily="34" charset="-122"/>
                <a:ea typeface="微软雅黑" panose="020B0503020204020204" pitchFamily="34" charset="-122"/>
              </a:rPr>
              <a:t>is a kind of”</a:t>
            </a:r>
            <a:r>
              <a:rPr kumimoji="1" lang="zh-CN" altLang="en-US" sz="2400" dirty="0" smtClean="0">
                <a:latin typeface="微软雅黑" panose="020B0503020204020204" pitchFamily="34" charset="-122"/>
                <a:ea typeface="微软雅黑" panose="020B0503020204020204" pitchFamily="34" charset="-122"/>
              </a:rPr>
              <a:t>，即如果在逻辑上</a:t>
            </a:r>
            <a:r>
              <a:rPr kumimoji="1" lang="en-US" altLang="zh-CN" sz="2400" dirty="0" smtClean="0">
                <a:latin typeface="微软雅黑" panose="020B0503020204020204" pitchFamily="34" charset="-122"/>
                <a:ea typeface="微软雅黑" panose="020B0503020204020204" pitchFamily="34" charset="-122"/>
              </a:rPr>
              <a:t>A</a:t>
            </a:r>
            <a:r>
              <a:rPr kumimoji="1" lang="zh-CN" altLang="en-US" sz="2400" dirty="0" smtClean="0">
                <a:latin typeface="微软雅黑" panose="020B0503020204020204" pitchFamily="34" charset="-122"/>
                <a:ea typeface="微软雅黑" panose="020B0503020204020204" pitchFamily="34" charset="-122"/>
              </a:rPr>
              <a:t>是</a:t>
            </a:r>
            <a:r>
              <a:rPr kumimoji="1" lang="en-US" altLang="zh-CN" sz="2400" dirty="0" smtClean="0">
                <a:latin typeface="微软雅黑" panose="020B0503020204020204" pitchFamily="34" charset="-122"/>
                <a:ea typeface="微软雅黑" panose="020B0503020204020204" pitchFamily="34" charset="-122"/>
              </a:rPr>
              <a:t>B</a:t>
            </a:r>
            <a:r>
              <a:rPr kumimoji="1" lang="zh-CN" altLang="en-US" sz="2400" dirty="0" smtClean="0">
                <a:latin typeface="微软雅黑" panose="020B0503020204020204" pitchFamily="34" charset="-122"/>
                <a:ea typeface="微软雅黑" panose="020B0503020204020204" pitchFamily="34" charset="-122"/>
              </a:rPr>
              <a:t>的一种（</a:t>
            </a:r>
            <a:r>
              <a:rPr kumimoji="1" lang="en-US" altLang="zh-CN" sz="2400" dirty="0" smtClean="0">
                <a:latin typeface="微软雅黑" panose="020B0503020204020204" pitchFamily="34" charset="-122"/>
                <a:ea typeface="微软雅黑" panose="020B0503020204020204" pitchFamily="34" charset="-122"/>
              </a:rPr>
              <a:t>is a kind of</a:t>
            </a:r>
            <a:r>
              <a:rPr kumimoji="1" lang="zh-CN" altLang="en-US" sz="2400" dirty="0" smtClean="0">
                <a:latin typeface="微软雅黑" panose="020B0503020204020204" pitchFamily="34" charset="-122"/>
                <a:ea typeface="微软雅黑" panose="020B0503020204020204" pitchFamily="34" charset="-122"/>
              </a:rPr>
              <a:t>），则允许</a:t>
            </a:r>
            <a:r>
              <a:rPr kumimoji="1" lang="en-US" altLang="zh-CN" sz="2400" dirty="0" smtClean="0">
                <a:latin typeface="微软雅黑" panose="020B0503020204020204" pitchFamily="34" charset="-122"/>
                <a:ea typeface="微软雅黑" panose="020B0503020204020204" pitchFamily="34" charset="-122"/>
              </a:rPr>
              <a:t>A</a:t>
            </a:r>
            <a:r>
              <a:rPr kumimoji="1" lang="zh-CN" altLang="en-US" sz="2400" dirty="0" smtClean="0">
                <a:latin typeface="微软雅黑" panose="020B0503020204020204" pitchFamily="34" charset="-122"/>
                <a:ea typeface="微软雅黑" panose="020B0503020204020204" pitchFamily="34" charset="-122"/>
              </a:rPr>
              <a:t>继承</a:t>
            </a:r>
            <a:r>
              <a:rPr kumimoji="1" lang="en-US" altLang="zh-CN" sz="2400" dirty="0" smtClean="0">
                <a:latin typeface="微软雅黑" panose="020B0503020204020204" pitchFamily="34" charset="-122"/>
                <a:ea typeface="微软雅黑" panose="020B0503020204020204" pitchFamily="34" charset="-122"/>
              </a:rPr>
              <a:t>B</a:t>
            </a:r>
            <a:r>
              <a:rPr kumimoji="1" lang="zh-CN" altLang="en-US" sz="2400" dirty="0" smtClean="0">
                <a:latin typeface="微软雅黑" panose="020B0503020204020204" pitchFamily="34" charset="-122"/>
                <a:ea typeface="微软雅黑" panose="020B0503020204020204" pitchFamily="34" charset="-122"/>
              </a:rPr>
              <a:t>的功能和属性。例如汽车（</a:t>
            </a:r>
            <a:r>
              <a:rPr kumimoji="1" lang="en-US" altLang="zh-CN" sz="2400" dirty="0" smtClean="0">
                <a:latin typeface="微软雅黑" panose="020B0503020204020204" pitchFamily="34" charset="-122"/>
                <a:ea typeface="微软雅黑" panose="020B0503020204020204" pitchFamily="34" charset="-122"/>
              </a:rPr>
              <a:t>automobile</a:t>
            </a:r>
            <a:r>
              <a:rPr kumimoji="1" lang="zh-CN" altLang="en-US" sz="2400" dirty="0" smtClean="0">
                <a:latin typeface="微软雅黑" panose="020B0503020204020204" pitchFamily="34" charset="-122"/>
                <a:ea typeface="微软雅黑" panose="020B0503020204020204" pitchFamily="34" charset="-122"/>
              </a:rPr>
              <a:t>）是交通工具</a:t>
            </a:r>
            <a:r>
              <a:rPr kumimoji="1" lang="en-US" altLang="zh-CN" sz="2400" dirty="0" smtClean="0">
                <a:latin typeface="微软雅黑" panose="020B0503020204020204" pitchFamily="34" charset="-122"/>
                <a:ea typeface="微软雅黑" panose="020B0503020204020204" pitchFamily="34" charset="-122"/>
              </a:rPr>
              <a:t>(vehicle</a:t>
            </a:r>
            <a:r>
              <a:rPr kumimoji="1" lang="zh-CN" altLang="en-US" sz="2400" dirty="0" smtClean="0">
                <a:latin typeface="微软雅黑" panose="020B0503020204020204" pitchFamily="34" charset="-122"/>
                <a:ea typeface="微软雅黑" panose="020B0503020204020204" pitchFamily="34" charset="-122"/>
              </a:rPr>
              <a:t>）的一种，小汽车（</a:t>
            </a:r>
            <a:r>
              <a:rPr kumimoji="1" lang="en-US" altLang="zh-CN" sz="2400" dirty="0" smtClean="0">
                <a:latin typeface="微软雅黑" panose="020B0503020204020204" pitchFamily="34" charset="-122"/>
                <a:ea typeface="微软雅黑" panose="020B0503020204020204" pitchFamily="34" charset="-122"/>
              </a:rPr>
              <a:t>car</a:t>
            </a:r>
            <a:r>
              <a:rPr kumimoji="1" lang="zh-CN" altLang="en-US" sz="2400" dirty="0" smtClean="0">
                <a:latin typeface="微软雅黑" panose="020B0503020204020204" pitchFamily="34" charset="-122"/>
                <a:ea typeface="微软雅黑" panose="020B0503020204020204" pitchFamily="34" charset="-122"/>
              </a:rPr>
              <a:t>）是汽车的一种。那么类</a:t>
            </a:r>
            <a:r>
              <a:rPr kumimoji="1" lang="en-US" altLang="zh-CN" sz="2400" dirty="0" smtClean="0">
                <a:latin typeface="微软雅黑" panose="020B0503020204020204" pitchFamily="34" charset="-122"/>
                <a:ea typeface="微软雅黑" panose="020B0503020204020204" pitchFamily="34" charset="-122"/>
              </a:rPr>
              <a:t>automobile</a:t>
            </a:r>
            <a:r>
              <a:rPr kumimoji="1" lang="zh-CN" altLang="en-US" sz="2400" dirty="0" smtClean="0">
                <a:latin typeface="微软雅黑" panose="020B0503020204020204" pitchFamily="34" charset="-122"/>
                <a:ea typeface="微软雅黑" panose="020B0503020204020204" pitchFamily="34" charset="-122"/>
              </a:rPr>
              <a:t>可以从类</a:t>
            </a:r>
            <a:r>
              <a:rPr kumimoji="1" lang="en-US" altLang="zh-CN" sz="2400" dirty="0" smtClean="0">
                <a:latin typeface="微软雅黑" panose="020B0503020204020204" pitchFamily="34" charset="-122"/>
                <a:ea typeface="微软雅黑" panose="020B0503020204020204" pitchFamily="34" charset="-122"/>
              </a:rPr>
              <a:t>vehicle</a:t>
            </a:r>
            <a:r>
              <a:rPr kumimoji="1" lang="zh-CN" altLang="en-US" sz="2400" dirty="0" smtClean="0">
                <a:latin typeface="微软雅黑" panose="020B0503020204020204" pitchFamily="34" charset="-122"/>
                <a:ea typeface="微软雅黑" panose="020B0503020204020204" pitchFamily="34" charset="-122"/>
              </a:rPr>
              <a:t>派生，类</a:t>
            </a:r>
            <a:r>
              <a:rPr kumimoji="1" lang="en-US" altLang="zh-CN" sz="2400" dirty="0" smtClean="0">
                <a:latin typeface="微软雅黑" panose="020B0503020204020204" pitchFamily="34" charset="-122"/>
                <a:ea typeface="微软雅黑" panose="020B0503020204020204" pitchFamily="34" charset="-122"/>
              </a:rPr>
              <a:t>car</a:t>
            </a:r>
            <a:r>
              <a:rPr kumimoji="1" lang="zh-CN" altLang="en-US" sz="2400" dirty="0" smtClean="0">
                <a:latin typeface="微软雅黑" panose="020B0503020204020204" pitchFamily="34" charset="-122"/>
                <a:ea typeface="微软雅黑" panose="020B0503020204020204" pitchFamily="34" charset="-122"/>
              </a:rPr>
              <a:t>可以从类</a:t>
            </a:r>
            <a:r>
              <a:rPr kumimoji="1" lang="en-US" altLang="zh-CN" sz="2400" dirty="0" smtClean="0">
                <a:latin typeface="微软雅黑" panose="020B0503020204020204" pitchFamily="34" charset="-122"/>
                <a:ea typeface="微软雅黑" panose="020B0503020204020204" pitchFamily="34" charset="-122"/>
              </a:rPr>
              <a:t>automobile</a:t>
            </a:r>
            <a:r>
              <a:rPr kumimoji="1" lang="zh-CN" altLang="en-US" sz="2400" dirty="0" smtClean="0">
                <a:latin typeface="微软雅黑" panose="020B0503020204020204" pitchFamily="34" charset="-122"/>
                <a:ea typeface="微软雅黑" panose="020B0503020204020204" pitchFamily="34" charset="-122"/>
              </a:rPr>
              <a:t>派生。</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0D93D25-21F9-41E5-88A1-B7C59501192C}" type="slidenum">
              <a:rPr lang="en-US" altLang="zh-CN" sz="1200"/>
              <a:pPr>
                <a:spcAft>
                  <a:spcPct val="0"/>
                </a:spcAft>
                <a:buClrTx/>
                <a:buFontTx/>
                <a:buNone/>
              </a:pPr>
              <a:t>14</a:t>
            </a:fld>
            <a:endParaRPr lang="en-US" altLang="zh-CN" sz="1200"/>
          </a:p>
        </p:txBody>
      </p:sp>
      <p:sp>
        <p:nvSpPr>
          <p:cNvPr id="2150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21508" name="Rectangle 3"/>
          <p:cNvSpPr>
            <a:spLocks noChangeArrowheads="1"/>
          </p:cNvSpPr>
          <p:nvPr/>
        </p:nvSpPr>
        <p:spPr bwMode="auto">
          <a:xfrm>
            <a:off x="152400" y="1493838"/>
            <a:ext cx="88392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en-US" altLang="zh-CN" sz="3600" b="1" dirty="0" smtClean="0">
                <a:latin typeface="Arial Narrow" panose="020B0606020202030204" pitchFamily="34" charset="0"/>
                <a:ea typeface="黑体" panose="02010609060101010101" pitchFamily="49" charset="-122"/>
              </a:rPr>
              <a:t>“</a:t>
            </a:r>
            <a:r>
              <a:rPr kumimoji="1" lang="en-US" altLang="zh-CN" sz="3600" b="1" dirty="0" smtClean="0">
                <a:solidFill>
                  <a:srgbClr val="FF0000"/>
                </a:solidFill>
              </a:rPr>
              <a:t>is a kind of</a:t>
            </a:r>
            <a:r>
              <a:rPr lang="en-US" altLang="zh-CN" sz="3600" b="1" dirty="0" smtClean="0">
                <a:latin typeface="Arial Narrow" panose="020B0606020202030204" pitchFamily="34" charset="0"/>
                <a:ea typeface="黑体" panose="02010609060101010101" pitchFamily="49" charset="-122"/>
              </a:rPr>
              <a:t>” vs. “</a:t>
            </a:r>
            <a:r>
              <a:rPr kumimoji="1" lang="en-US" altLang="zh-CN" sz="3600" b="1" dirty="0" smtClean="0">
                <a:solidFill>
                  <a:srgbClr val="FF0000"/>
                </a:solidFill>
              </a:rPr>
              <a:t>is a part of</a:t>
            </a:r>
            <a:r>
              <a:rPr lang="en-US" altLang="zh-CN" sz="3600" b="1" dirty="0" smtClean="0">
                <a:latin typeface="Arial Narrow" panose="020B0606020202030204" pitchFamily="34" charset="0"/>
                <a:ea typeface="黑体" panose="02010609060101010101" pitchFamily="49" charset="-122"/>
              </a:rPr>
              <a:t>”</a:t>
            </a:r>
          </a:p>
          <a:p>
            <a:pPr marL="625475" lvl="1" algn="just">
              <a:lnSpc>
                <a:spcPct val="150000"/>
              </a:lnSpc>
            </a:pPr>
            <a:r>
              <a:rPr kumimoji="1" lang="zh-CN" altLang="en-US" b="1" dirty="0" smtClean="0">
                <a:solidFill>
                  <a:srgbClr val="FF0000"/>
                </a:solidFill>
                <a:latin typeface="微软雅黑" panose="020B0503020204020204" pitchFamily="34" charset="-122"/>
                <a:ea typeface="微软雅黑" panose="020B0503020204020204" pitchFamily="34" charset="-122"/>
              </a:rPr>
              <a:t>组合</a:t>
            </a:r>
            <a:r>
              <a:rPr kumimoji="1" lang="zh-CN" altLang="en-US" dirty="0" smtClean="0">
                <a:solidFill>
                  <a:srgbClr val="000099"/>
                </a:solidFill>
                <a:latin typeface="微软雅黑" panose="020B0503020204020204" pitchFamily="34" charset="-122"/>
                <a:ea typeface="微软雅黑" panose="020B0503020204020204" pitchFamily="34" charset="-122"/>
              </a:rPr>
              <a:t>描述的是整体与部分的关系，类与类之间体现的是</a:t>
            </a:r>
            <a:r>
              <a:rPr kumimoji="1" lang="zh-CN" altLang="en-US" b="1" dirty="0" smtClean="0">
                <a:solidFill>
                  <a:srgbClr val="FF0000"/>
                </a:solidFill>
                <a:latin typeface="微软雅黑" panose="020B0503020204020204" pitchFamily="34" charset="-122"/>
                <a:ea typeface="微软雅黑" panose="020B0503020204020204" pitchFamily="34" charset="-122"/>
              </a:rPr>
              <a:t>“</a:t>
            </a:r>
            <a:r>
              <a:rPr kumimoji="1" lang="en-US" altLang="zh-CN" b="1" dirty="0" smtClean="0">
                <a:solidFill>
                  <a:srgbClr val="FF0000"/>
                </a:solidFill>
                <a:latin typeface="微软雅黑" panose="020B0503020204020204" pitchFamily="34" charset="-122"/>
                <a:ea typeface="微软雅黑" panose="020B0503020204020204" pitchFamily="34" charset="-122"/>
              </a:rPr>
              <a:t>is a part of”</a:t>
            </a:r>
            <a:r>
              <a:rPr kumimoji="1" lang="zh-CN" altLang="en-US" dirty="0" smtClean="0">
                <a:solidFill>
                  <a:srgbClr val="000099"/>
                </a:solidFill>
                <a:latin typeface="微软雅黑" panose="020B0503020204020204" pitchFamily="34" charset="-122"/>
                <a:ea typeface="微软雅黑" panose="020B0503020204020204" pitchFamily="34" charset="-122"/>
              </a:rPr>
              <a:t>，即如果在逻辑上</a:t>
            </a:r>
            <a:r>
              <a:rPr kumimoji="1" lang="en-US" altLang="zh-CN" dirty="0" smtClean="0">
                <a:solidFill>
                  <a:srgbClr val="000099"/>
                </a:solidFill>
                <a:latin typeface="微软雅黑" panose="020B0503020204020204" pitchFamily="34" charset="-122"/>
                <a:ea typeface="微软雅黑" panose="020B0503020204020204" pitchFamily="34" charset="-122"/>
              </a:rPr>
              <a:t>A</a:t>
            </a:r>
            <a:r>
              <a:rPr kumimoji="1" lang="zh-CN" altLang="en-US" dirty="0" smtClean="0">
                <a:solidFill>
                  <a:srgbClr val="000099"/>
                </a:solidFill>
                <a:latin typeface="微软雅黑" panose="020B0503020204020204" pitchFamily="34" charset="-122"/>
                <a:ea typeface="微软雅黑" panose="020B0503020204020204" pitchFamily="34" charset="-122"/>
              </a:rPr>
              <a:t>是</a:t>
            </a:r>
            <a:r>
              <a:rPr kumimoji="1" lang="en-US" altLang="zh-CN" dirty="0" smtClean="0">
                <a:solidFill>
                  <a:srgbClr val="000099"/>
                </a:solidFill>
                <a:latin typeface="微软雅黑" panose="020B0503020204020204" pitchFamily="34" charset="-122"/>
                <a:ea typeface="微软雅黑" panose="020B0503020204020204" pitchFamily="34" charset="-122"/>
              </a:rPr>
              <a:t>B</a:t>
            </a:r>
            <a:r>
              <a:rPr kumimoji="1" lang="zh-CN" altLang="en-US" dirty="0" smtClean="0">
                <a:solidFill>
                  <a:srgbClr val="000099"/>
                </a:solidFill>
                <a:latin typeface="微软雅黑" panose="020B0503020204020204" pitchFamily="34" charset="-122"/>
                <a:ea typeface="微软雅黑" panose="020B0503020204020204" pitchFamily="34" charset="-122"/>
              </a:rPr>
              <a:t>的一部分（</a:t>
            </a:r>
            <a:r>
              <a:rPr kumimoji="1" lang="en-US" altLang="zh-CN" dirty="0" smtClean="0">
                <a:solidFill>
                  <a:srgbClr val="000099"/>
                </a:solidFill>
                <a:latin typeface="微软雅黑" panose="020B0503020204020204" pitchFamily="34" charset="-122"/>
                <a:ea typeface="微软雅黑" panose="020B0503020204020204" pitchFamily="34" charset="-122"/>
              </a:rPr>
              <a:t>is a part of</a:t>
            </a:r>
            <a:r>
              <a:rPr kumimoji="1" lang="zh-CN" altLang="en-US" dirty="0" smtClean="0">
                <a:solidFill>
                  <a:srgbClr val="000099"/>
                </a:solidFill>
                <a:latin typeface="微软雅黑" panose="020B0503020204020204" pitchFamily="34" charset="-122"/>
                <a:ea typeface="微软雅黑" panose="020B0503020204020204" pitchFamily="34" charset="-122"/>
              </a:rPr>
              <a:t>），则允许</a:t>
            </a:r>
            <a:r>
              <a:rPr kumimoji="1" lang="en-US" altLang="zh-CN" dirty="0" smtClean="0">
                <a:solidFill>
                  <a:srgbClr val="000099"/>
                </a:solidFill>
                <a:latin typeface="微软雅黑" panose="020B0503020204020204" pitchFamily="34" charset="-122"/>
                <a:ea typeface="微软雅黑" panose="020B0503020204020204" pitchFamily="34" charset="-122"/>
              </a:rPr>
              <a:t>A</a:t>
            </a:r>
            <a:r>
              <a:rPr kumimoji="1" lang="zh-CN" altLang="en-US" dirty="0" smtClean="0">
                <a:solidFill>
                  <a:srgbClr val="000099"/>
                </a:solidFill>
                <a:latin typeface="微软雅黑" panose="020B0503020204020204" pitchFamily="34" charset="-122"/>
                <a:ea typeface="微软雅黑" panose="020B0503020204020204" pitchFamily="34" charset="-122"/>
              </a:rPr>
              <a:t>和其他数据成员组合为</a:t>
            </a:r>
            <a:r>
              <a:rPr kumimoji="1" lang="en-US" altLang="zh-CN" dirty="0" smtClean="0">
                <a:solidFill>
                  <a:srgbClr val="000099"/>
                </a:solidFill>
                <a:latin typeface="微软雅黑" panose="020B0503020204020204" pitchFamily="34" charset="-122"/>
                <a:ea typeface="微软雅黑" panose="020B0503020204020204" pitchFamily="34" charset="-122"/>
              </a:rPr>
              <a:t>B</a:t>
            </a:r>
            <a:r>
              <a:rPr kumimoji="1" lang="zh-CN" altLang="en-US" dirty="0" smtClean="0">
                <a:solidFill>
                  <a:srgbClr val="000099"/>
                </a:solidFill>
                <a:latin typeface="微软雅黑" panose="020B0503020204020204" pitchFamily="34" charset="-122"/>
                <a:ea typeface="微软雅黑" panose="020B0503020204020204" pitchFamily="34" charset="-122"/>
              </a:rPr>
              <a:t>。例如：发动机、车轮、电池、车门、方向盘、底盘都是小汽车的一部分，它们组合成汽车。而不能说发动机是汽车的一种。</a:t>
            </a:r>
            <a:endParaRPr kumimoji="1" lang="zh-CN" altLang="en-US"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951E1D3-0EFF-4219-9032-A1F0DEEF74F0}" type="slidenum">
              <a:rPr lang="en-US" altLang="zh-CN" sz="1200"/>
              <a:pPr>
                <a:spcAft>
                  <a:spcPct val="0"/>
                </a:spcAft>
                <a:buClrTx/>
                <a:buFontTx/>
                <a:buNone/>
              </a:pPr>
              <a:t>15</a:t>
            </a:fld>
            <a:endParaRPr lang="en-US" altLang="zh-CN" sz="1200"/>
          </a:p>
        </p:txBody>
      </p:sp>
      <p:sp>
        <p:nvSpPr>
          <p:cNvPr id="22531" name="Rectangle 2"/>
          <p:cNvSpPr>
            <a:spLocks noRot="1" noChangeArrowheads="1"/>
          </p:cNvSpPr>
          <p:nvPr/>
        </p:nvSpPr>
        <p:spPr bwMode="auto">
          <a:xfrm>
            <a:off x="971550" y="1712913"/>
            <a:ext cx="7993063" cy="28590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派生类的成员函数</a:t>
            </a:r>
            <a:r>
              <a:rPr lang="zh-CN" altLang="en-US" sz="2800" b="1">
                <a:solidFill>
                  <a:srgbClr val="FF3300"/>
                </a:solidFill>
                <a:latin typeface="Arial Narrow" panose="020B0606020202030204" pitchFamily="34" charset="0"/>
                <a:ea typeface="楷体_GB2312" pitchFamily="49" charset="-122"/>
              </a:rPr>
              <a:t>不能直接访问</a:t>
            </a:r>
            <a:r>
              <a:rPr lang="zh-CN" altLang="en-US" sz="2800" b="1">
                <a:solidFill>
                  <a:srgbClr val="051AB3"/>
                </a:solidFill>
                <a:latin typeface="Arial Narrow" panose="020B0606020202030204" pitchFamily="34" charset="0"/>
                <a:ea typeface="黑体" panose="02010609060101010101" pitchFamily="49" charset="-122"/>
              </a:rPr>
              <a:t>其基类的</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成员。</a:t>
            </a:r>
            <a:br>
              <a:rPr lang="zh-CN" altLang="en-US" sz="2800" b="1">
                <a:solidFill>
                  <a:srgbClr val="051AB3"/>
                </a:solidFill>
                <a:latin typeface="Arial Narrow" panose="020B0606020202030204" pitchFamily="34" charset="0"/>
                <a:ea typeface="黑体" panose="02010609060101010101" pitchFamily="49" charset="-122"/>
              </a:rPr>
            </a:br>
            <a:r>
              <a:rPr lang="zh-CN" altLang="en-US" sz="2800" b="1">
                <a:solidFill>
                  <a:srgbClr val="051AB3"/>
                </a:solidFill>
                <a:latin typeface="Arial Narrow" panose="020B0606020202030204" pitchFamily="34" charset="0"/>
                <a:ea typeface="黑体" panose="02010609060101010101" pitchFamily="49" charset="-122"/>
              </a:rPr>
              <a:t>原因：如果派生类可以访问其基类的</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成员，那么从该派生类继承的类也可以访问这些数据。但是这样将传递对</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数据的访问权，使得信息不再隐藏。</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7526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B5D2EC0-D801-4867-87F6-784F1AEC2C8C}" type="slidenum">
              <a:rPr lang="en-US" altLang="zh-CN" sz="1200"/>
              <a:pPr>
                <a:spcAft>
                  <a:spcPct val="0"/>
                </a:spcAft>
                <a:buClrTx/>
                <a:buFontTx/>
                <a:buNone/>
              </a:pPr>
              <a:t>16</a:t>
            </a:fld>
            <a:endParaRPr lang="en-US" altLang="zh-CN" sz="1200"/>
          </a:p>
        </p:txBody>
      </p:sp>
      <p:sp>
        <p:nvSpPr>
          <p:cNvPr id="2457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24580" name="Rectangle 3"/>
          <p:cNvSpPr>
            <a:spLocks noChangeArrowheads="1"/>
          </p:cNvSpPr>
          <p:nvPr/>
        </p:nvSpPr>
        <p:spPr bwMode="auto">
          <a:xfrm>
            <a:off x="152400" y="1493838"/>
            <a:ext cx="88392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3600" b="1">
                <a:latin typeface="Arial Narrow" panose="020B0606020202030204" pitchFamily="34" charset="0"/>
                <a:ea typeface="黑体" panose="02010609060101010101" pitchFamily="49" charset="-122"/>
              </a:rPr>
              <a:t>基类和派生类</a:t>
            </a:r>
          </a:p>
          <a:p>
            <a:pPr lvl="1" eaLnBrk="1" hangingPunct="1">
              <a:lnSpc>
                <a:spcPct val="120000"/>
              </a:lnSpc>
            </a:pPr>
            <a:r>
              <a:rPr lang="zh-CN" altLang="en-US" sz="3100" b="1">
                <a:latin typeface="Arial Narrow" panose="020B0606020202030204" pitchFamily="34" charset="0"/>
                <a:ea typeface="黑体" panose="02010609060101010101" pitchFamily="49" charset="-122"/>
              </a:rPr>
              <a:t>基类通常代表了比派生类更广的范围</a:t>
            </a:r>
          </a:p>
          <a:p>
            <a:pPr lvl="2" eaLnBrk="1" hangingPunct="1">
              <a:lnSpc>
                <a:spcPct val="120000"/>
              </a:lnSpc>
            </a:pPr>
            <a:r>
              <a:rPr lang="zh-CN" altLang="en-US" sz="3200" b="1">
                <a:latin typeface="Arial Narrow" panose="020B0606020202030204" pitchFamily="34" charset="0"/>
                <a:ea typeface="黑体" panose="02010609060101010101" pitchFamily="49" charset="-122"/>
              </a:rPr>
              <a:t>例如：</a:t>
            </a:r>
          </a:p>
          <a:p>
            <a:pPr lvl="3" eaLnBrk="1" hangingPunct="1">
              <a:lnSpc>
                <a:spcPct val="120000"/>
              </a:lnSpc>
            </a:pPr>
            <a:r>
              <a:rPr lang="zh-CN" altLang="en-US" sz="2400" b="1">
                <a:latin typeface="Consolas" panose="020B0609020204030204" pitchFamily="49" charset="0"/>
                <a:ea typeface="楷体_GB2312" pitchFamily="49" charset="-122"/>
              </a:rPr>
              <a:t>基类：交通工具</a:t>
            </a:r>
          </a:p>
          <a:p>
            <a:pPr lvl="4" eaLnBrk="1" hangingPunct="1">
              <a:lnSpc>
                <a:spcPct val="120000"/>
              </a:lnSpc>
            </a:pPr>
            <a:r>
              <a:rPr lang="zh-CN" altLang="en-US" sz="2400" b="1">
                <a:latin typeface="Consolas" panose="020B0609020204030204" pitchFamily="49" charset="0"/>
                <a:ea typeface="楷体_GB2312" pitchFamily="49" charset="-122"/>
              </a:rPr>
              <a:t>包括汽车，卡车，轮船，自行车等</a:t>
            </a:r>
          </a:p>
          <a:p>
            <a:pPr lvl="3" eaLnBrk="1" hangingPunct="1">
              <a:lnSpc>
                <a:spcPct val="120000"/>
              </a:lnSpc>
            </a:pPr>
            <a:r>
              <a:rPr lang="zh-CN" altLang="en-US" sz="2400" b="1">
                <a:latin typeface="Consolas" panose="020B0609020204030204" pitchFamily="49" charset="0"/>
                <a:ea typeface="楷体_GB2312" pitchFamily="49" charset="-122"/>
              </a:rPr>
              <a:t>派生类：汽车</a:t>
            </a:r>
          </a:p>
          <a:p>
            <a:pPr lvl="4" eaLnBrk="1" hangingPunct="1">
              <a:lnSpc>
                <a:spcPct val="120000"/>
              </a:lnSpc>
            </a:pPr>
            <a:r>
              <a:rPr lang="zh-CN" altLang="en-US" sz="2400" b="1">
                <a:latin typeface="Consolas" panose="020B0609020204030204" pitchFamily="49" charset="0"/>
                <a:ea typeface="楷体_GB2312" pitchFamily="49" charset="-122"/>
              </a:rPr>
              <a:t>是交通工具的子集</a:t>
            </a: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9929EF4-E181-4F4C-A64A-DDF91A321A66}" type="slidenum">
              <a:rPr lang="en-US" altLang="zh-CN" sz="1200"/>
              <a:pPr>
                <a:spcAft>
                  <a:spcPct val="0"/>
                </a:spcAft>
                <a:buClrTx/>
                <a:buFontTx/>
                <a:buNone/>
              </a:pPr>
              <a:t>17</a:t>
            </a:fld>
            <a:endParaRPr lang="en-US" altLang="zh-CN" sz="1200"/>
          </a:p>
        </p:txBody>
      </p:sp>
      <p:sp>
        <p:nvSpPr>
          <p:cNvPr id="2560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25604" name="Rectangle 3"/>
          <p:cNvSpPr>
            <a:spLocks noChangeArrowheads="1"/>
          </p:cNvSpPr>
          <p:nvPr/>
        </p:nvSpPr>
        <p:spPr bwMode="auto">
          <a:xfrm>
            <a:off x="381000" y="1628775"/>
            <a:ext cx="8458200" cy="914400"/>
          </a:xfrm>
          <a:prstGeom prst="rect">
            <a:avLst/>
          </a:prstGeom>
          <a:gradFill rotWithShape="0">
            <a:gsLst>
              <a:gs pos="0">
                <a:srgbClr val="FFCC99"/>
              </a:gs>
              <a:gs pos="100000">
                <a:srgbClr val="765E47"/>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ClrTx/>
              <a:buFontTx/>
              <a:buNone/>
            </a:pPr>
            <a:endParaRPr lang="zh-CN" altLang="zh-CN" sz="1800">
              <a:ea typeface="黑体" panose="02010609060101010101" pitchFamily="49" charset="-122"/>
            </a:endParaRPr>
          </a:p>
        </p:txBody>
      </p:sp>
      <p:sp>
        <p:nvSpPr>
          <p:cNvPr id="25605" name="Text Box 4"/>
          <p:cNvSpPr txBox="1">
            <a:spLocks noChangeArrowheads="1"/>
          </p:cNvSpPr>
          <p:nvPr/>
        </p:nvSpPr>
        <p:spPr bwMode="auto">
          <a:xfrm>
            <a:off x="381000" y="1763713"/>
            <a:ext cx="8305800" cy="5191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solidFill>
                  <a:schemeClr val="hlink"/>
                </a:solidFill>
                <a:ea typeface="黑体" panose="02010609060101010101" pitchFamily="49" charset="-122"/>
              </a:rPr>
              <a:t>继承是允许重用现有类来构造新类的特性</a:t>
            </a:r>
          </a:p>
        </p:txBody>
      </p:sp>
      <p:sp>
        <p:nvSpPr>
          <p:cNvPr id="25606" name="Rectangle 5"/>
          <p:cNvSpPr>
            <a:spLocks noChangeArrowheads="1"/>
          </p:cNvSpPr>
          <p:nvPr/>
        </p:nvSpPr>
        <p:spPr bwMode="auto">
          <a:xfrm>
            <a:off x="609600" y="3152775"/>
            <a:ext cx="2438400" cy="2257425"/>
          </a:xfrm>
          <a:prstGeom prst="rect">
            <a:avLst/>
          </a:prstGeom>
          <a:gradFill rotWithShape="0">
            <a:gsLst>
              <a:gs pos="0">
                <a:srgbClr val="FF99CC"/>
              </a:gs>
              <a:gs pos="100000">
                <a:srgbClr val="76475E"/>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Text Box 6"/>
          <p:cNvSpPr txBox="1">
            <a:spLocks noChangeArrowheads="1"/>
          </p:cNvSpPr>
          <p:nvPr/>
        </p:nvSpPr>
        <p:spPr bwMode="auto">
          <a:xfrm>
            <a:off x="876300" y="3228975"/>
            <a:ext cx="1828800"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solidFill>
                  <a:schemeClr val="bg1"/>
                </a:solidFill>
                <a:ea typeface="黑体" panose="02010609060101010101" pitchFamily="49" charset="-122"/>
              </a:rPr>
              <a:t>基类</a:t>
            </a:r>
          </a:p>
        </p:txBody>
      </p:sp>
      <p:sp>
        <p:nvSpPr>
          <p:cNvPr id="25608" name="AutoShape 7"/>
          <p:cNvSpPr>
            <a:spLocks noChangeArrowheads="1"/>
          </p:cNvSpPr>
          <p:nvPr/>
        </p:nvSpPr>
        <p:spPr bwMode="auto">
          <a:xfrm rot="-5380308">
            <a:off x="4344987" y="3078163"/>
            <a:ext cx="301625" cy="2286000"/>
          </a:xfrm>
          <a:prstGeom prst="downArrow">
            <a:avLst>
              <a:gd name="adj1" fmla="val 50000"/>
              <a:gd name="adj2" fmla="val 189474"/>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9" name="Text Box 8"/>
          <p:cNvSpPr txBox="1">
            <a:spLocks noChangeArrowheads="1"/>
          </p:cNvSpPr>
          <p:nvPr/>
        </p:nvSpPr>
        <p:spPr bwMode="auto">
          <a:xfrm>
            <a:off x="755650" y="3990975"/>
            <a:ext cx="2087563" cy="5191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solidFill>
                  <a:schemeClr val="bg1"/>
                </a:solidFill>
                <a:ea typeface="黑体" panose="02010609060101010101" pitchFamily="49" charset="-122"/>
              </a:rPr>
              <a:t>方法和属性</a:t>
            </a:r>
          </a:p>
        </p:txBody>
      </p:sp>
      <p:sp>
        <p:nvSpPr>
          <p:cNvPr id="25610" name="Line 9"/>
          <p:cNvSpPr>
            <a:spLocks noChangeShapeType="1"/>
          </p:cNvSpPr>
          <p:nvPr/>
        </p:nvSpPr>
        <p:spPr bwMode="auto">
          <a:xfrm>
            <a:off x="609600" y="3762375"/>
            <a:ext cx="24384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1" name="Line 10"/>
          <p:cNvSpPr>
            <a:spLocks noChangeShapeType="1"/>
          </p:cNvSpPr>
          <p:nvPr/>
        </p:nvSpPr>
        <p:spPr bwMode="auto">
          <a:xfrm>
            <a:off x="5715000" y="3762375"/>
            <a:ext cx="2590800"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5612" name="Group 11"/>
          <p:cNvGrpSpPr>
            <a:grpSpLocks/>
          </p:cNvGrpSpPr>
          <p:nvPr/>
        </p:nvGrpSpPr>
        <p:grpSpPr bwMode="auto">
          <a:xfrm>
            <a:off x="5410200" y="2971800"/>
            <a:ext cx="3429000" cy="2474913"/>
            <a:chOff x="3408" y="2352"/>
            <a:chExt cx="2160" cy="1392"/>
          </a:xfrm>
        </p:grpSpPr>
        <p:sp>
          <p:nvSpPr>
            <p:cNvPr id="25613" name="Rectangle 12"/>
            <p:cNvSpPr>
              <a:spLocks noChangeArrowheads="1"/>
            </p:cNvSpPr>
            <p:nvPr/>
          </p:nvSpPr>
          <p:spPr bwMode="auto">
            <a:xfrm>
              <a:off x="3600" y="2352"/>
              <a:ext cx="1824" cy="1392"/>
            </a:xfrm>
            <a:prstGeom prst="rect">
              <a:avLst/>
            </a:prstGeom>
            <a:gradFill rotWithShape="0">
              <a:gsLst>
                <a:gs pos="0">
                  <a:srgbClr val="00CCFF"/>
                </a:gs>
                <a:gs pos="100000">
                  <a:srgbClr val="005E76"/>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Text Box 13"/>
            <p:cNvSpPr txBox="1">
              <a:spLocks noChangeArrowheads="1"/>
            </p:cNvSpPr>
            <p:nvPr/>
          </p:nvSpPr>
          <p:spPr bwMode="auto">
            <a:xfrm>
              <a:off x="3864" y="2448"/>
              <a:ext cx="1248" cy="2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solidFill>
                    <a:srgbClr val="FFFF66"/>
                  </a:solidFill>
                  <a:latin typeface="黑体" panose="02010609060101010101" pitchFamily="49" charset="-122"/>
                  <a:ea typeface="黑体" panose="02010609060101010101" pitchFamily="49" charset="-122"/>
                </a:rPr>
                <a:t>派生类</a:t>
              </a:r>
            </a:p>
          </p:txBody>
        </p:sp>
        <p:sp>
          <p:nvSpPr>
            <p:cNvPr id="25615" name="Text Box 14"/>
            <p:cNvSpPr txBox="1">
              <a:spLocks noChangeArrowheads="1"/>
            </p:cNvSpPr>
            <p:nvPr/>
          </p:nvSpPr>
          <p:spPr bwMode="auto">
            <a:xfrm>
              <a:off x="3408" y="2832"/>
              <a:ext cx="2160" cy="82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solidFill>
                    <a:srgbClr val="FFFF66"/>
                  </a:solidFill>
                  <a:latin typeface="黑体" panose="02010609060101010101" pitchFamily="49" charset="-122"/>
                  <a:ea typeface="黑体" panose="02010609060101010101" pitchFamily="49" charset="-122"/>
                </a:rPr>
                <a:t>基类方法</a:t>
              </a:r>
            </a:p>
            <a:p>
              <a:pPr algn="ctr" eaLnBrk="1" hangingPunct="1">
                <a:spcBef>
                  <a:spcPct val="20000"/>
                </a:spcBef>
                <a:spcAft>
                  <a:spcPct val="0"/>
                </a:spcAft>
                <a:buClrTx/>
                <a:buFontTx/>
                <a:buNone/>
              </a:pPr>
              <a:r>
                <a:rPr lang="en-US" altLang="zh-CN" sz="2800" b="1">
                  <a:solidFill>
                    <a:srgbClr val="FFFF66"/>
                  </a:solidFill>
                  <a:latin typeface="黑体" panose="02010609060101010101" pitchFamily="49" charset="-122"/>
                  <a:ea typeface="黑体" panose="02010609060101010101" pitchFamily="49" charset="-122"/>
                </a:rPr>
                <a:t>+ </a:t>
              </a:r>
              <a:br>
                <a:rPr lang="en-US" altLang="zh-CN" sz="2800" b="1">
                  <a:solidFill>
                    <a:srgbClr val="FFFF66"/>
                  </a:solidFill>
                  <a:latin typeface="黑体" panose="02010609060101010101" pitchFamily="49" charset="-122"/>
                  <a:ea typeface="黑体" panose="02010609060101010101" pitchFamily="49" charset="-122"/>
                </a:rPr>
              </a:br>
              <a:r>
                <a:rPr lang="zh-CN" altLang="en-US" sz="2800" b="1">
                  <a:solidFill>
                    <a:srgbClr val="FFFF66"/>
                  </a:solidFill>
                  <a:latin typeface="黑体" panose="02010609060101010101" pitchFamily="49" charset="-122"/>
                  <a:ea typeface="黑体" panose="02010609060101010101" pitchFamily="49" charset="-122"/>
                </a:rPr>
                <a:t>附加方法</a:t>
              </a:r>
            </a:p>
          </p:txBody>
        </p:sp>
      </p:grpSp>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A4F46EF-5C80-4DCB-A0C2-2C6220ABA243}" type="slidenum">
              <a:rPr lang="en-US" altLang="zh-CN" sz="1200"/>
              <a:pPr>
                <a:spcAft>
                  <a:spcPct val="0"/>
                </a:spcAft>
                <a:buClrTx/>
                <a:buFontTx/>
                <a:buNone/>
              </a:pPr>
              <a:t>18</a:t>
            </a:fld>
            <a:endParaRPr lang="en-US" altLang="zh-CN" sz="1200"/>
          </a:p>
        </p:txBody>
      </p:sp>
      <p:sp>
        <p:nvSpPr>
          <p:cNvPr id="26627" name="Rectangle 2"/>
          <p:cNvSpPr>
            <a:spLocks noRot="1" noChangeArrowheads="1"/>
          </p:cNvSpPr>
          <p:nvPr/>
        </p:nvSpPr>
        <p:spPr bwMode="auto">
          <a:xfrm>
            <a:off x="152400" y="601663"/>
            <a:ext cx="8866188"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graphicFrame>
        <p:nvGraphicFramePr>
          <p:cNvPr id="26628" name="Object 3"/>
          <p:cNvGraphicFramePr>
            <a:graphicFrameLocks noChangeAspect="1"/>
          </p:cNvGraphicFramePr>
          <p:nvPr/>
        </p:nvGraphicFramePr>
        <p:xfrm>
          <a:off x="838200" y="1371600"/>
          <a:ext cx="7620000" cy="5103813"/>
        </p:xfrm>
        <a:graphic>
          <a:graphicData uri="http://schemas.openxmlformats.org/presentationml/2006/ole">
            <mc:AlternateContent xmlns:mc="http://schemas.openxmlformats.org/markup-compatibility/2006">
              <mc:Choice xmlns:v="urn:schemas-microsoft-com:vml" Requires="v">
                <p:oleObj spid="_x0000_s26631" name="文档" r:id="rId3" imgW="4903443" imgH="2959079" progId="Word.Document.8">
                  <p:embed/>
                </p:oleObj>
              </mc:Choice>
              <mc:Fallback>
                <p:oleObj name="文档" r:id="rId3" imgW="4903443" imgH="295907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7620000" cy="510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E9E5D398-331E-418E-B254-85F81F345B6C}" type="slidenum">
              <a:rPr lang="en-US" altLang="zh-CN" sz="1200"/>
              <a:pPr>
                <a:spcAft>
                  <a:spcPct val="0"/>
                </a:spcAft>
                <a:buClrTx/>
                <a:buFontTx/>
                <a:buNone/>
              </a:pPr>
              <a:t>19</a:t>
            </a:fld>
            <a:endParaRPr lang="en-US" altLang="zh-CN" sz="1200"/>
          </a:p>
        </p:txBody>
      </p:sp>
      <p:sp>
        <p:nvSpPr>
          <p:cNvPr id="28675" name="Text Box 2"/>
          <p:cNvSpPr txBox="1">
            <a:spLocks noChangeArrowheads="1"/>
          </p:cNvSpPr>
          <p:nvPr/>
        </p:nvSpPr>
        <p:spPr bwMode="auto">
          <a:xfrm>
            <a:off x="555625" y="1143000"/>
            <a:ext cx="8131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Aft>
                <a:spcPct val="0"/>
              </a:spcAft>
              <a:buClrTx/>
              <a:buFontTx/>
              <a:buNone/>
            </a:pP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语言的派生类既可由单重继承产生，也可由多重继承产生。</a:t>
            </a:r>
            <a:r>
              <a:rPr kumimoji="1" lang="en-US" altLang="zh-CN" dirty="0">
                <a:latin typeface="微软雅黑" panose="020B0503020204020204" pitchFamily="34" charset="-122"/>
                <a:ea typeface="微软雅黑" panose="020B0503020204020204" pitchFamily="34" charset="-122"/>
              </a:rPr>
              <a:t>C++</a:t>
            </a:r>
            <a:r>
              <a:rPr kumimoji="1" lang="zh-CN" altLang="en-US" dirty="0">
                <a:latin typeface="微软雅黑" panose="020B0503020204020204" pitchFamily="34" charset="-122"/>
                <a:ea typeface="微软雅黑" panose="020B0503020204020204" pitchFamily="34" charset="-122"/>
              </a:rPr>
              <a:t>语言派生类单重继承的定义格式如下：　　</a:t>
            </a:r>
          </a:p>
        </p:txBody>
      </p:sp>
      <p:sp>
        <p:nvSpPr>
          <p:cNvPr id="562179" name="Text Box 3"/>
          <p:cNvSpPr txBox="1">
            <a:spLocks noChangeArrowheads="1"/>
          </p:cNvSpPr>
          <p:nvPr/>
        </p:nvSpPr>
        <p:spPr bwMode="auto">
          <a:xfrm>
            <a:off x="762000" y="2286000"/>
            <a:ext cx="7010400" cy="242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50000"/>
              </a:spcBef>
              <a:defRPr/>
            </a:pPr>
            <a:r>
              <a:rPr kumimoji="1" lang="en-US" altLang="zh-CN" sz="2600" dirty="0">
                <a:latin typeface="微软雅黑" panose="020B0503020204020204" pitchFamily="34" charset="-122"/>
                <a:ea typeface="微软雅黑" panose="020B0503020204020204" pitchFamily="34" charset="-122"/>
              </a:rPr>
              <a:t>	</a:t>
            </a:r>
            <a:r>
              <a:rPr kumimoji="1" lang="en-US" altLang="zh-CN"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class </a:t>
            </a:r>
            <a:r>
              <a:rPr kumimoji="1" lang="zh-CN" altLang="en-US" sz="2600" dirty="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派生类名：</a:t>
            </a:r>
            <a:r>
              <a:rPr kumimoji="1" lang="en-US" altLang="zh-CN" sz="26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600" dirty="0">
                <a:effectLst>
                  <a:outerShdw blurRad="38100" dist="38100" dir="2700000" algn="tl">
                    <a:srgbClr val="C0C0C0"/>
                  </a:outerShdw>
                </a:effectLst>
                <a:latin typeface="微软雅黑" panose="020B0503020204020204" pitchFamily="34" charset="-122"/>
                <a:ea typeface="微软雅黑" panose="020B0503020204020204" pitchFamily="34" charset="-122"/>
              </a:rPr>
              <a:t>继承方式</a:t>
            </a:r>
            <a:r>
              <a:rPr kumimoji="1" lang="en-US" altLang="zh-CN" sz="2600"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en-US" altLang="zh-CN"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600" dirty="0">
                <a:solidFill>
                  <a:srgbClr val="FF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基类名</a:t>
            </a:r>
          </a:p>
          <a:p>
            <a:pPr algn="just" eaLnBrk="1" hangingPunct="1">
              <a:lnSpc>
                <a:spcPct val="110000"/>
              </a:lnSpc>
              <a:spcBef>
                <a:spcPct val="50000"/>
              </a:spcBef>
              <a:defRPr/>
            </a:pP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en-US" altLang="zh-CN"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派生类</a:t>
            </a:r>
            <a:r>
              <a:rPr kumimoji="1" lang="zh-CN" altLang="en-US" sz="2600" dirty="0">
                <a:solidFill>
                  <a:srgbClr val="00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新增加</a:t>
            </a: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的成员函数	</a:t>
            </a:r>
          </a:p>
          <a:p>
            <a:pPr algn="just" eaLnBrk="1" hangingPunct="1">
              <a:lnSpc>
                <a:spcPct val="110000"/>
              </a:lnSpc>
              <a:spcBef>
                <a:spcPct val="50000"/>
              </a:spcBef>
              <a:defRPr/>
            </a:pP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派生类</a:t>
            </a:r>
            <a:r>
              <a:rPr kumimoji="1" lang="zh-CN" altLang="en-US" sz="2600" dirty="0">
                <a:solidFill>
                  <a:srgbClr val="00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新增加</a:t>
            </a: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的数据成员</a:t>
            </a:r>
          </a:p>
          <a:p>
            <a:pPr algn="just" eaLnBrk="1" hangingPunct="1">
              <a:lnSpc>
                <a:spcPct val="110000"/>
              </a:lnSpc>
              <a:spcBef>
                <a:spcPct val="50000"/>
              </a:spcBef>
              <a:defRPr/>
            </a:pP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en-US" altLang="zh-CN"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6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kumimoji="1" lang="zh-CN" altLang="en-US" sz="2600" dirty="0">
              <a:latin typeface="微软雅黑" panose="020B0503020204020204" pitchFamily="34" charset="-122"/>
              <a:ea typeface="微软雅黑" panose="020B0503020204020204" pitchFamily="34" charset="-122"/>
            </a:endParaRPr>
          </a:p>
        </p:txBody>
      </p:sp>
      <p:sp>
        <p:nvSpPr>
          <p:cNvPr id="28677" name="Rectangle 4"/>
          <p:cNvSpPr>
            <a:spLocks noChangeArrowheads="1"/>
          </p:cNvSpPr>
          <p:nvPr/>
        </p:nvSpPr>
        <p:spPr bwMode="auto">
          <a:xfrm>
            <a:off x="0" y="533400"/>
            <a:ext cx="2632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25000"/>
              </a:spcAft>
              <a:buClr>
                <a:schemeClr val="tx1"/>
              </a:buClr>
              <a:buFontTx/>
              <a:buNone/>
            </a:pPr>
            <a:r>
              <a:rPr kumimoji="1" lang="zh-CN" altLang="en-US" sz="3200" b="1" dirty="0">
                <a:latin typeface="黑体" panose="02010609060101010101" pitchFamily="49" charset="-122"/>
                <a:ea typeface="黑体" panose="02010609060101010101" pitchFamily="49" charset="-122"/>
              </a:rPr>
              <a:t>派生类的定义</a:t>
            </a:r>
          </a:p>
        </p:txBody>
      </p:sp>
      <p:sp>
        <p:nvSpPr>
          <p:cNvPr id="562181" name="Rectangle 5"/>
          <p:cNvSpPr>
            <a:spLocks noChangeArrowheads="1"/>
          </p:cNvSpPr>
          <p:nvPr/>
        </p:nvSpPr>
        <p:spPr bwMode="auto">
          <a:xfrm>
            <a:off x="914400" y="5867400"/>
            <a:ext cx="6623050" cy="503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8600" indent="-22860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defRPr/>
            </a:pPr>
            <a:r>
              <a:rPr kumimoji="1" lang="en-US" altLang="zh-CN" sz="2400" b="1" smtClean="0">
                <a:solidFill>
                  <a:srgbClr val="0000FF"/>
                </a:solidFill>
                <a:effectLst>
                  <a:outerShdw blurRad="38100" dist="38100" dir="2700000" algn="tl">
                    <a:srgbClr val="C0C0C0"/>
                  </a:outerShdw>
                </a:effectLst>
                <a:ea typeface="Times New Roman" panose="02020603050405020304" pitchFamily="18" charset="0"/>
                <a:cs typeface="AGaramond" pitchFamily="18" charset="0"/>
              </a:rPr>
              <a:t>class</a:t>
            </a:r>
            <a:r>
              <a:rPr kumimoji="1" lang="en-US" altLang="zh-CN" sz="2400" b="1" smtClean="0">
                <a:ea typeface="Times New Roman" panose="02020603050405020304" pitchFamily="18" charset="0"/>
                <a:cs typeface="AGaramond" pitchFamily="18" charset="0"/>
              </a:rPr>
              <a:t>  </a:t>
            </a:r>
            <a:r>
              <a:rPr kumimoji="1" lang="en-US" altLang="zh-CN" sz="2400" b="1" smtClean="0">
                <a:solidFill>
                  <a:srgbClr val="CC3300"/>
                </a:solidFill>
                <a:ea typeface="Times New Roman" panose="02020603050405020304" pitchFamily="18" charset="0"/>
                <a:cs typeface="AGaramond" pitchFamily="18" charset="0"/>
              </a:rPr>
              <a:t>TwoDimensionalShape</a:t>
            </a:r>
            <a:r>
              <a:rPr kumimoji="1" lang="en-US" altLang="zh-CN" sz="2400" b="1" smtClean="0">
                <a:ea typeface="Times New Roman" panose="02020603050405020304" pitchFamily="18" charset="0"/>
                <a:cs typeface="AGaramond" pitchFamily="18" charset="0"/>
              </a:rPr>
              <a:t> : public </a:t>
            </a:r>
            <a:r>
              <a:rPr kumimoji="1" lang="en-US" altLang="zh-CN" sz="2400" b="1" smtClean="0">
                <a:solidFill>
                  <a:srgbClr val="CC3300"/>
                </a:solidFill>
                <a:ea typeface="Times New Roman" panose="02020603050405020304" pitchFamily="18" charset="0"/>
                <a:cs typeface="AGaramond" pitchFamily="18" charset="0"/>
              </a:rPr>
              <a:t>Shape</a:t>
            </a:r>
          </a:p>
        </p:txBody>
      </p:sp>
      <p:sp>
        <p:nvSpPr>
          <p:cNvPr id="28679" name="Text Box 6"/>
          <p:cNvSpPr txBox="1">
            <a:spLocks noChangeArrowheads="1"/>
          </p:cNvSpPr>
          <p:nvPr/>
        </p:nvSpPr>
        <p:spPr bwMode="black">
          <a:xfrm>
            <a:off x="609600" y="4738688"/>
            <a:ext cx="830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2" panose="05020102010507070707" pitchFamily="18" charset="2"/>
              <a:buNone/>
            </a:pP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继承方式”可以是</a:t>
            </a:r>
            <a:r>
              <a:rPr kumimoji="1" lang="en-US" altLang="zh-CN" b="1" dirty="0">
                <a:latin typeface="微软雅黑" panose="020B0503020204020204" pitchFamily="34" charset="-122"/>
                <a:ea typeface="微软雅黑" panose="020B0503020204020204" pitchFamily="34" charset="-122"/>
              </a:rPr>
              <a:t>public</a:t>
            </a:r>
            <a:r>
              <a:rPr kumimoji="1" lang="zh-CN" altLang="en-US" b="1" dirty="0">
                <a:latin typeface="微软雅黑" panose="020B0503020204020204" pitchFamily="34" charset="-122"/>
                <a:ea typeface="微软雅黑" panose="020B0503020204020204" pitchFamily="34" charset="-122"/>
              </a:rPr>
              <a:t>（公有的）、</a:t>
            </a:r>
            <a:r>
              <a:rPr kumimoji="1" lang="en-US" altLang="zh-CN" b="1" dirty="0">
                <a:latin typeface="微软雅黑" panose="020B0503020204020204" pitchFamily="34" charset="-122"/>
                <a:ea typeface="微软雅黑" panose="020B0503020204020204" pitchFamily="34" charset="-122"/>
              </a:rPr>
              <a:t>protected</a:t>
            </a:r>
            <a:r>
              <a:rPr kumimoji="1" lang="zh-CN" altLang="en-US" b="1" dirty="0">
                <a:latin typeface="微软雅黑" panose="020B0503020204020204" pitchFamily="34" charset="-122"/>
                <a:ea typeface="微软雅黑" panose="020B0503020204020204" pitchFamily="34" charset="-122"/>
              </a:rPr>
              <a:t>（保护的）和</a:t>
            </a:r>
          </a:p>
          <a:p>
            <a:pPr eaLnBrk="1" hangingPunct="1">
              <a:spcBef>
                <a:spcPct val="50000"/>
              </a:spcBef>
              <a:buFont typeface="Wingdings 2" panose="05020102010507070707" pitchFamily="18" charset="2"/>
              <a:buNone/>
            </a:pPr>
            <a:r>
              <a:rPr kumimoji="1" lang="en-US" altLang="zh-CN" b="1" dirty="0">
                <a:latin typeface="微软雅黑" panose="020B0503020204020204" pitchFamily="34" charset="-122"/>
                <a:ea typeface="微软雅黑" panose="020B0503020204020204" pitchFamily="34" charset="-122"/>
              </a:rPr>
              <a:t>private</a:t>
            </a:r>
            <a:r>
              <a:rPr kumimoji="1" lang="zh-CN" altLang="en-US" b="1" dirty="0">
                <a:latin typeface="微软雅黑" panose="020B0503020204020204" pitchFamily="34" charset="-122"/>
                <a:ea typeface="微软雅黑" panose="020B0503020204020204" pitchFamily="34" charset="-122"/>
              </a:rPr>
              <a:t>（私有的）。</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81"/>
                                        </p:tgtEl>
                                        <p:attrNameLst>
                                          <p:attrName>style.visibility</p:attrName>
                                        </p:attrNameLst>
                                      </p:cBhvr>
                                      <p:to>
                                        <p:strVal val="visible"/>
                                      </p:to>
                                    </p:set>
                                    <p:animEffect transition="in" filter="blinds(horizontal)">
                                      <p:cBhvr>
                                        <p:cTn id="7" dur="500"/>
                                        <p:tgtEl>
                                          <p:spTgt spid="562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6D7F6E3-C661-40B1-8D61-CC0014390B54}" type="slidenum">
              <a:rPr lang="en-US" altLang="zh-CN" sz="1200"/>
              <a:pPr>
                <a:spcAft>
                  <a:spcPct val="0"/>
                </a:spcAft>
                <a:buClrTx/>
                <a:buFontTx/>
                <a:buNone/>
              </a:pPr>
              <a:t>2</a:t>
            </a:fld>
            <a:endParaRPr lang="en-US" altLang="zh-CN" sz="1200"/>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5124" name="Rectangle 3"/>
          <p:cNvSpPr>
            <a:spLocks noChangeArrowheads="1"/>
          </p:cNvSpPr>
          <p:nvPr/>
        </p:nvSpPr>
        <p:spPr bwMode="auto">
          <a:xfrm>
            <a:off x="304800" y="2581275"/>
            <a:ext cx="83058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3200" b="1">
                <a:latin typeface="Arial Narrow" panose="020B0606020202030204" pitchFamily="34" charset="0"/>
                <a:ea typeface="黑体" panose="02010609060101010101" pitchFamily="49" charset="-122"/>
              </a:rPr>
              <a:t>通过继承现有类来创建新类</a:t>
            </a:r>
          </a:p>
          <a:p>
            <a:pPr eaLnBrk="1" hangingPunct="1"/>
            <a:r>
              <a:rPr lang="zh-CN" altLang="en-US" sz="3200" b="1">
                <a:latin typeface="Arial Narrow" panose="020B0606020202030204" pitchFamily="34" charset="0"/>
                <a:ea typeface="黑体" panose="02010609060101010101" pitchFamily="49" charset="-122"/>
              </a:rPr>
              <a:t>基类和派生类之间的关系</a:t>
            </a:r>
          </a:p>
          <a:p>
            <a:pPr eaLnBrk="1" hangingPunct="1"/>
            <a:r>
              <a:rPr lang="en-US" altLang="zh-CN" sz="3200" b="1">
                <a:latin typeface="Arial Narrow" panose="020B0606020202030204" pitchFamily="34" charset="0"/>
                <a:ea typeface="黑体" panose="02010609060101010101" pitchFamily="49" charset="-122"/>
              </a:rPr>
              <a:t>protected </a:t>
            </a:r>
            <a:r>
              <a:rPr lang="zh-CN" altLang="en-US" sz="3200" b="1">
                <a:latin typeface="Arial Narrow" panose="020B0606020202030204" pitchFamily="34" charset="0"/>
                <a:ea typeface="黑体" panose="02010609060101010101" pitchFamily="49" charset="-122"/>
              </a:rPr>
              <a:t>成员的访问</a:t>
            </a:r>
          </a:p>
          <a:p>
            <a:pPr eaLnBrk="1" hangingPunct="1"/>
            <a:r>
              <a:rPr lang="zh-CN" altLang="en-US" sz="3200" b="1">
                <a:latin typeface="Arial Narrow" panose="020B0606020202030204" pitchFamily="34" charset="0"/>
                <a:ea typeface="黑体" panose="02010609060101010101" pitchFamily="49" charset="-122"/>
              </a:rPr>
              <a:t>继承层次中构造函数和析构函数的调用</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第十二讲 面向对象编程：继承</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3AA874C-9D82-45D5-A285-033B845C9920}" type="slidenum">
              <a:rPr lang="en-US" altLang="zh-CN" sz="1200"/>
              <a:pPr>
                <a:spcAft>
                  <a:spcPct val="0"/>
                </a:spcAft>
                <a:buClrTx/>
                <a:buFontTx/>
                <a:buNone/>
              </a:pPr>
              <a:t>20</a:t>
            </a:fld>
            <a:endParaRPr lang="en-US" altLang="zh-CN" sz="1200"/>
          </a:p>
        </p:txBody>
      </p:sp>
      <p:sp>
        <p:nvSpPr>
          <p:cNvPr id="296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29700" name="Rectangle 3"/>
          <p:cNvSpPr>
            <a:spLocks noGrp="1" noChangeArrowheads="1"/>
          </p:cNvSpPr>
          <p:nvPr>
            <p:ph type="title"/>
          </p:nvPr>
        </p:nvSpPr>
        <p:spPr>
          <a:xfrm>
            <a:off x="611188" y="1371600"/>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GB" altLang="zh-CN" sz="3600" smtClean="0">
                <a:solidFill>
                  <a:schemeClr val="tx1"/>
                </a:solidFill>
                <a:ea typeface="黑体" panose="02010609060101010101" pitchFamily="49" charset="-122"/>
              </a:rPr>
              <a:t>直接基类和间接基类</a:t>
            </a:r>
            <a:endParaRPr lang="zh-CN" altLang="en-US" sz="3600" smtClean="0">
              <a:solidFill>
                <a:schemeClr val="tx1"/>
              </a:solidFill>
              <a:ea typeface="黑体" panose="02010609060101010101" pitchFamily="49" charset="-122"/>
            </a:endParaRPr>
          </a:p>
        </p:txBody>
      </p:sp>
      <p:sp>
        <p:nvSpPr>
          <p:cNvPr id="29701" name="Rectangle 4"/>
          <p:cNvSpPr>
            <a:spLocks noGrp="1" noChangeArrowheads="1"/>
          </p:cNvSpPr>
          <p:nvPr>
            <p:ph type="body" sz="half" idx="1"/>
          </p:nvPr>
        </p:nvSpPr>
        <p:spPr>
          <a:xfrm>
            <a:off x="468313" y="2189163"/>
            <a:ext cx="8207375" cy="3722687"/>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b="1" smtClean="0">
                <a:solidFill>
                  <a:schemeClr val="hlink"/>
                </a:solidFill>
                <a:latin typeface="Arial Narrow" panose="020B0606020202030204" pitchFamily="34" charset="0"/>
                <a:ea typeface="黑体" panose="02010609060101010101" pitchFamily="49" charset="-122"/>
              </a:rPr>
              <a:t>直接基类</a:t>
            </a:r>
          </a:p>
          <a:p>
            <a:pPr eaLnBrk="1" hangingPunct="1"/>
            <a:endParaRPr lang="zh-CN" altLang="en-US" sz="1600" b="1" smtClean="0">
              <a:solidFill>
                <a:schemeClr val="hlink"/>
              </a:solidFill>
              <a:latin typeface="Arial Narrow" panose="020B0606020202030204" pitchFamily="34" charset="0"/>
              <a:ea typeface="黑体" panose="02010609060101010101" pitchFamily="49" charset="-122"/>
            </a:endParaRPr>
          </a:p>
          <a:p>
            <a:pPr eaLnBrk="1" hangingPunct="1">
              <a:buFont typeface="Wingdings" panose="05000000000000000000" pitchFamily="2" charset="2"/>
              <a:buNone/>
            </a:pPr>
            <a:r>
              <a:rPr lang="zh-CN" altLang="en-US"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chemeClr val="hlink"/>
                </a:solidFill>
                <a:latin typeface="Arial Narrow" panose="020B0606020202030204" pitchFamily="34" charset="0"/>
                <a:ea typeface="黑体" panose="02010609060101010101" pitchFamily="49" charset="-122"/>
              </a:rPr>
              <a:t>class A</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 };</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rgbClr val="FF3300"/>
                </a:solidFill>
                <a:latin typeface="Arial Narrow" panose="020B0606020202030204" pitchFamily="34" charset="0"/>
                <a:ea typeface="黑体" panose="02010609060101010101" pitchFamily="49" charset="-122"/>
              </a:rPr>
              <a:t>class B : public A</a:t>
            </a:r>
            <a:r>
              <a:rPr lang="en-US" altLang="zh-CN" sz="3200" b="1" smtClean="0">
                <a:solidFill>
                  <a:schemeClr val="hlink"/>
                </a:solidFill>
                <a:latin typeface="Arial Narrow" panose="020B0606020202030204" pitchFamily="34" charset="0"/>
                <a:ea typeface="黑体" panose="02010609060101010101" pitchFamily="49" charset="-122"/>
              </a:rPr>
              <a:t> 	// A</a:t>
            </a:r>
            <a:r>
              <a:rPr lang="zh-CN" altLang="en-US" sz="3200" b="1" smtClean="0">
                <a:solidFill>
                  <a:schemeClr val="hlink"/>
                </a:solidFill>
                <a:latin typeface="Arial Narrow" panose="020B0606020202030204" pitchFamily="34" charset="0"/>
                <a:ea typeface="黑体" panose="02010609060101010101" pitchFamily="49" charset="-122"/>
              </a:rPr>
              <a:t>是</a:t>
            </a:r>
            <a:r>
              <a:rPr lang="en-US" altLang="zh-CN" sz="3200" b="1" smtClean="0">
                <a:solidFill>
                  <a:schemeClr val="hlink"/>
                </a:solidFill>
                <a:latin typeface="Arial Narrow" panose="020B0606020202030204" pitchFamily="34" charset="0"/>
                <a:ea typeface="黑体" panose="02010609060101010101" pitchFamily="49" charset="-122"/>
              </a:rPr>
              <a:t>B</a:t>
            </a:r>
            <a:r>
              <a:rPr lang="zh-CN" altLang="en-US" sz="3200" b="1" smtClean="0">
                <a:solidFill>
                  <a:schemeClr val="hlink"/>
                </a:solidFill>
                <a:latin typeface="Arial Narrow" panose="020B0606020202030204" pitchFamily="34" charset="0"/>
                <a:ea typeface="黑体" panose="02010609060101010101" pitchFamily="49" charset="-122"/>
              </a:rPr>
              <a:t>的直接基类</a:t>
            </a:r>
          </a:p>
          <a:p>
            <a:pPr eaLnBrk="1" hangingPunct="1">
              <a:buFont typeface="Wingdings" panose="05000000000000000000" pitchFamily="2" charset="2"/>
              <a:buNone/>
            </a:pPr>
            <a:r>
              <a:rPr lang="zh-CN" altLang="en-US"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chemeClr val="hlink"/>
                </a:solidFill>
                <a:latin typeface="Arial Narrow" panose="020B0606020202030204" pitchFamily="34" charset="0"/>
                <a:ea typeface="黑体" panose="02010609060101010101" pitchFamily="49" charset="-122"/>
              </a:rPr>
              <a:t>{ };</a:t>
            </a:r>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8485316-4924-4436-AA60-C82F2801300E}" type="slidenum">
              <a:rPr lang="en-US" altLang="zh-CN" sz="1200"/>
              <a:pPr>
                <a:spcAft>
                  <a:spcPct val="0"/>
                </a:spcAft>
                <a:buClrTx/>
                <a:buFontTx/>
                <a:buNone/>
              </a:pPr>
              <a:t>21</a:t>
            </a:fld>
            <a:endParaRPr lang="en-US" altLang="zh-CN" sz="1200"/>
          </a:p>
        </p:txBody>
      </p:sp>
      <p:sp>
        <p:nvSpPr>
          <p:cNvPr id="3072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0724" name="Rectangle 3"/>
          <p:cNvSpPr>
            <a:spLocks noGrp="1" noChangeArrowheads="1"/>
          </p:cNvSpPr>
          <p:nvPr>
            <p:ph type="title"/>
          </p:nvPr>
        </p:nvSpPr>
        <p:spPr>
          <a:xfrm>
            <a:off x="611188" y="1371600"/>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GB" altLang="zh-CN" sz="3600" smtClean="0">
                <a:solidFill>
                  <a:schemeClr val="tx1"/>
                </a:solidFill>
                <a:ea typeface="黑体" panose="02010609060101010101" pitchFamily="49" charset="-122"/>
              </a:rPr>
              <a:t>直接基类和间接基类</a:t>
            </a:r>
            <a:endParaRPr lang="zh-CN" altLang="en-US" sz="3600" smtClean="0">
              <a:solidFill>
                <a:schemeClr val="tx1"/>
              </a:solidFill>
              <a:ea typeface="黑体" panose="02010609060101010101" pitchFamily="49" charset="-122"/>
            </a:endParaRPr>
          </a:p>
        </p:txBody>
      </p:sp>
      <p:sp>
        <p:nvSpPr>
          <p:cNvPr id="30725" name="Rectangle 4"/>
          <p:cNvSpPr>
            <a:spLocks noGrp="1" noChangeArrowheads="1"/>
          </p:cNvSpPr>
          <p:nvPr>
            <p:ph type="body" sz="half" idx="1"/>
          </p:nvPr>
        </p:nvSpPr>
        <p:spPr>
          <a:xfrm>
            <a:off x="468313" y="2020888"/>
            <a:ext cx="8207375" cy="4237037"/>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200" b="1" smtClean="0">
                <a:solidFill>
                  <a:schemeClr val="hlink"/>
                </a:solidFill>
                <a:latin typeface="Arial Narrow" panose="020B0606020202030204" pitchFamily="34" charset="0"/>
                <a:ea typeface="黑体" panose="02010609060101010101" pitchFamily="49" charset="-122"/>
              </a:rPr>
              <a:t>间接基类</a:t>
            </a:r>
          </a:p>
          <a:p>
            <a:pPr eaLnBrk="1" hangingPunct="1"/>
            <a:endParaRPr lang="zh-CN" altLang="en-US" sz="1600" b="1" smtClean="0">
              <a:solidFill>
                <a:schemeClr val="hlink"/>
              </a:solidFill>
              <a:latin typeface="Arial Narrow" panose="020B0606020202030204" pitchFamily="34" charset="0"/>
              <a:ea typeface="黑体" panose="02010609060101010101" pitchFamily="49" charset="-122"/>
            </a:endParaRPr>
          </a:p>
          <a:p>
            <a:pPr eaLnBrk="1" hangingPunct="1">
              <a:buFont typeface="Wingdings" panose="05000000000000000000" pitchFamily="2" charset="2"/>
              <a:buNone/>
            </a:pPr>
            <a:r>
              <a:rPr lang="zh-CN" altLang="en-US"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chemeClr val="hlink"/>
                </a:solidFill>
                <a:latin typeface="Arial Narrow" panose="020B0606020202030204" pitchFamily="34" charset="0"/>
                <a:ea typeface="黑体" panose="02010609060101010101" pitchFamily="49" charset="-122"/>
              </a:rPr>
              <a:t>class A</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 };</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rgbClr val="FF3300"/>
                </a:solidFill>
                <a:latin typeface="Arial Narrow" panose="020B0606020202030204" pitchFamily="34" charset="0"/>
                <a:ea typeface="黑体" panose="02010609060101010101" pitchFamily="49" charset="-122"/>
              </a:rPr>
              <a:t>class B : public A</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 };</a:t>
            </a:r>
          </a:p>
          <a:p>
            <a:pPr eaLnBrk="1" hangingPunct="1">
              <a:buFont typeface="Wingdings" panose="05000000000000000000" pitchFamily="2" charset="2"/>
              <a:buNone/>
            </a:pPr>
            <a:r>
              <a:rPr lang="en-US" altLang="zh-CN" sz="3200" b="1" smtClean="0">
                <a:solidFill>
                  <a:schemeClr val="hlink"/>
                </a:solidFill>
                <a:latin typeface="Arial Narrow" panose="020B0606020202030204" pitchFamily="34" charset="0"/>
                <a:ea typeface="黑体" panose="02010609060101010101" pitchFamily="49" charset="-122"/>
              </a:rPr>
              <a:t>		class C : public B 	// A</a:t>
            </a:r>
            <a:r>
              <a:rPr lang="zh-CN" altLang="en-US" sz="3200" b="1" smtClean="0">
                <a:solidFill>
                  <a:schemeClr val="hlink"/>
                </a:solidFill>
                <a:latin typeface="Arial Narrow" panose="020B0606020202030204" pitchFamily="34" charset="0"/>
                <a:ea typeface="黑体" panose="02010609060101010101" pitchFamily="49" charset="-122"/>
              </a:rPr>
              <a:t>是</a:t>
            </a:r>
            <a:r>
              <a:rPr lang="en-US" altLang="zh-CN" sz="3200" b="1" smtClean="0">
                <a:solidFill>
                  <a:schemeClr val="hlink"/>
                </a:solidFill>
                <a:latin typeface="Arial Narrow" panose="020B0606020202030204" pitchFamily="34" charset="0"/>
                <a:ea typeface="黑体" panose="02010609060101010101" pitchFamily="49" charset="-122"/>
              </a:rPr>
              <a:t>C</a:t>
            </a:r>
            <a:r>
              <a:rPr lang="zh-CN" altLang="en-US" sz="3200" b="1" smtClean="0">
                <a:solidFill>
                  <a:schemeClr val="hlink"/>
                </a:solidFill>
                <a:latin typeface="Arial Narrow" panose="020B0606020202030204" pitchFamily="34" charset="0"/>
                <a:ea typeface="黑体" panose="02010609060101010101" pitchFamily="49" charset="-122"/>
              </a:rPr>
              <a:t>的间接基类</a:t>
            </a:r>
          </a:p>
          <a:p>
            <a:pPr eaLnBrk="1" hangingPunct="1">
              <a:buFont typeface="Wingdings" panose="05000000000000000000" pitchFamily="2" charset="2"/>
              <a:buNone/>
            </a:pPr>
            <a:r>
              <a:rPr lang="zh-CN" altLang="en-US" sz="3200" b="1" smtClean="0">
                <a:solidFill>
                  <a:schemeClr val="hlink"/>
                </a:solidFill>
                <a:latin typeface="Arial Narrow" panose="020B0606020202030204" pitchFamily="34" charset="0"/>
                <a:ea typeface="黑体" panose="02010609060101010101" pitchFamily="49" charset="-122"/>
              </a:rPr>
              <a:t>		</a:t>
            </a:r>
            <a:r>
              <a:rPr lang="en-US" altLang="zh-CN" sz="3200" b="1" smtClean="0">
                <a:solidFill>
                  <a:schemeClr val="hlink"/>
                </a:solidFill>
                <a:latin typeface="Arial Narrow" panose="020B0606020202030204" pitchFamily="34" charset="0"/>
                <a:ea typeface="黑体" panose="02010609060101010101" pitchFamily="49" charset="-122"/>
              </a:rPr>
              <a:t>{ };</a:t>
            </a:r>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E4C714B-8319-4D8B-86C4-559A3A79E624}" type="slidenum">
              <a:rPr lang="en-US" altLang="zh-CN" sz="1200"/>
              <a:pPr>
                <a:spcAft>
                  <a:spcPct val="0"/>
                </a:spcAft>
                <a:buClrTx/>
                <a:buFontTx/>
                <a:buNone/>
              </a:pPr>
              <a:t>22</a:t>
            </a:fld>
            <a:endParaRPr lang="en-US" altLang="zh-CN" sz="1200"/>
          </a:p>
        </p:txBody>
      </p:sp>
      <p:sp>
        <p:nvSpPr>
          <p:cNvPr id="3277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2772" name="Rectangle 3"/>
          <p:cNvSpPr>
            <a:spLocks noGrp="1" noChangeArrowheads="1"/>
          </p:cNvSpPr>
          <p:nvPr>
            <p:ph type="title"/>
          </p:nvPr>
        </p:nvSpPr>
        <p:spPr>
          <a:xfrm>
            <a:off x="381000" y="1339850"/>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600" smtClean="0">
                <a:ea typeface="黑体" panose="02010609060101010101" pitchFamily="49" charset="-122"/>
              </a:rPr>
              <a:t>单一继承</a:t>
            </a:r>
          </a:p>
        </p:txBody>
      </p:sp>
      <p:grpSp>
        <p:nvGrpSpPr>
          <p:cNvPr id="32773" name="Group 4"/>
          <p:cNvGrpSpPr>
            <a:grpSpLocks/>
          </p:cNvGrpSpPr>
          <p:nvPr/>
        </p:nvGrpSpPr>
        <p:grpSpPr bwMode="auto">
          <a:xfrm>
            <a:off x="1631950" y="2286000"/>
            <a:ext cx="1066800" cy="1219200"/>
            <a:chOff x="792" y="1392"/>
            <a:chExt cx="672" cy="768"/>
          </a:xfrm>
        </p:grpSpPr>
        <p:sp>
          <p:nvSpPr>
            <p:cNvPr id="32776" name="Rectangle 5"/>
            <p:cNvSpPr>
              <a:spLocks noChangeArrowheads="1"/>
            </p:cNvSpPr>
            <p:nvPr/>
          </p:nvSpPr>
          <p:spPr bwMode="auto">
            <a:xfrm>
              <a:off x="792" y="1392"/>
              <a:ext cx="672" cy="256"/>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A</a:t>
              </a:r>
            </a:p>
          </p:txBody>
        </p:sp>
        <p:sp>
          <p:nvSpPr>
            <p:cNvPr id="32777" name="Rectangle 6"/>
            <p:cNvSpPr>
              <a:spLocks noChangeArrowheads="1"/>
            </p:cNvSpPr>
            <p:nvPr/>
          </p:nvSpPr>
          <p:spPr bwMode="auto">
            <a:xfrm>
              <a:off x="792" y="1904"/>
              <a:ext cx="672" cy="256"/>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B</a:t>
              </a:r>
            </a:p>
          </p:txBody>
        </p:sp>
        <p:sp>
          <p:nvSpPr>
            <p:cNvPr id="32778" name="Line 7"/>
            <p:cNvSpPr>
              <a:spLocks noChangeShapeType="1"/>
            </p:cNvSpPr>
            <p:nvPr/>
          </p:nvSpPr>
          <p:spPr bwMode="auto">
            <a:xfrm flipV="1">
              <a:off x="1104" y="1648"/>
              <a:ext cx="0" cy="2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774" name="Text Box 8"/>
          <p:cNvSpPr txBox="1">
            <a:spLocks noChangeArrowheads="1"/>
          </p:cNvSpPr>
          <p:nvPr/>
        </p:nvSpPr>
        <p:spPr bwMode="auto">
          <a:xfrm>
            <a:off x="533400" y="4140200"/>
            <a:ext cx="3678238" cy="16510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A</a:t>
            </a:r>
          </a:p>
          <a:p>
            <a:pPr eaLnBrk="1" hangingPunct="1">
              <a:spcBef>
                <a:spcPct val="2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B </a:t>
            </a:r>
            <a:r>
              <a:rPr lang="en-GB" altLang="zh-CN" sz="2400" b="1">
                <a:solidFill>
                  <a:srgbClr val="FF0000"/>
                </a:solidFill>
                <a:latin typeface="Courier New" panose="02070309020205020404" pitchFamily="49" charset="0"/>
                <a:cs typeface="Courier New" panose="02070309020205020404" pitchFamily="49" charset="0"/>
              </a:rPr>
              <a:t>:public A</a:t>
            </a:r>
            <a:r>
              <a:rPr lang="en-GB" altLang="zh-CN" sz="2400" b="1">
                <a:solidFill>
                  <a:srgbClr val="000000"/>
                </a:solidFill>
                <a:latin typeface="Courier New" panose="02070309020205020404" pitchFamily="49" charset="0"/>
                <a:cs typeface="Courier New" panose="02070309020205020404" pitchFamily="49" charset="0"/>
              </a:rPr>
              <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endParaRPr lang="en-US" altLang="zh-CN" sz="2400" b="1">
              <a:solidFill>
                <a:srgbClr val="000000"/>
              </a:solidFill>
              <a:latin typeface="Courier New" panose="02070309020205020404" pitchFamily="49" charset="0"/>
            </a:endParaRPr>
          </a:p>
        </p:txBody>
      </p:sp>
      <p:pic>
        <p:nvPicPr>
          <p:cNvPr id="3277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5791200" y="1981200"/>
            <a:ext cx="27241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808D992-1111-4A6A-A9CE-3C6759874C26}" type="slidenum">
              <a:rPr lang="en-US" altLang="zh-CN" sz="1200"/>
              <a:pPr>
                <a:spcAft>
                  <a:spcPct val="0"/>
                </a:spcAft>
                <a:buClrTx/>
                <a:buFontTx/>
                <a:buNone/>
              </a:pPr>
              <a:t>23</a:t>
            </a:fld>
            <a:endParaRPr lang="en-US" altLang="zh-CN" sz="1200"/>
          </a:p>
        </p:txBody>
      </p:sp>
      <p:sp>
        <p:nvSpPr>
          <p:cNvPr id="3379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3796" name="Rectangle 3"/>
          <p:cNvSpPr>
            <a:spLocks noGrp="1" noChangeArrowheads="1"/>
          </p:cNvSpPr>
          <p:nvPr>
            <p:ph type="title"/>
          </p:nvPr>
        </p:nvSpPr>
        <p:spPr>
          <a:xfrm>
            <a:off x="304800" y="1447800"/>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600" smtClean="0">
                <a:ea typeface="黑体" panose="02010609060101010101" pitchFamily="49" charset="-122"/>
              </a:rPr>
              <a:t>多级继承</a:t>
            </a:r>
          </a:p>
        </p:txBody>
      </p:sp>
      <p:grpSp>
        <p:nvGrpSpPr>
          <p:cNvPr id="33797" name="Group 4"/>
          <p:cNvGrpSpPr>
            <a:grpSpLocks/>
          </p:cNvGrpSpPr>
          <p:nvPr/>
        </p:nvGrpSpPr>
        <p:grpSpPr bwMode="auto">
          <a:xfrm>
            <a:off x="1447800" y="2362200"/>
            <a:ext cx="1447800" cy="1828800"/>
            <a:chOff x="5661" y="6213"/>
            <a:chExt cx="720" cy="1795"/>
          </a:xfrm>
        </p:grpSpPr>
        <p:sp>
          <p:nvSpPr>
            <p:cNvPr id="33799" name="Rectangle 5"/>
            <p:cNvSpPr>
              <a:spLocks noChangeArrowheads="1"/>
            </p:cNvSpPr>
            <p:nvPr/>
          </p:nvSpPr>
          <p:spPr bwMode="auto">
            <a:xfrm>
              <a:off x="5661" y="6213"/>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lnSpc>
                  <a:spcPct val="90000"/>
                </a:lnSpc>
                <a:spcAft>
                  <a:spcPct val="0"/>
                </a:spcAft>
                <a:buClrTx/>
                <a:buFontTx/>
                <a:buNone/>
              </a:pPr>
              <a:r>
                <a:rPr lang="en-US" altLang="zh-CN" sz="2400">
                  <a:solidFill>
                    <a:srgbClr val="000000"/>
                  </a:solidFill>
                </a:rPr>
                <a:t>A</a:t>
              </a:r>
            </a:p>
          </p:txBody>
        </p:sp>
        <p:sp>
          <p:nvSpPr>
            <p:cNvPr id="33800" name="Rectangle 6"/>
            <p:cNvSpPr>
              <a:spLocks noChangeArrowheads="1"/>
            </p:cNvSpPr>
            <p:nvPr/>
          </p:nvSpPr>
          <p:spPr bwMode="auto">
            <a:xfrm>
              <a:off x="5661" y="6928"/>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B</a:t>
              </a:r>
            </a:p>
          </p:txBody>
        </p:sp>
        <p:sp>
          <p:nvSpPr>
            <p:cNvPr id="33801" name="Rectangle 7"/>
            <p:cNvSpPr>
              <a:spLocks noChangeArrowheads="1"/>
            </p:cNvSpPr>
            <p:nvPr/>
          </p:nvSpPr>
          <p:spPr bwMode="auto">
            <a:xfrm>
              <a:off x="5661" y="7648"/>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C</a:t>
              </a:r>
            </a:p>
          </p:txBody>
        </p:sp>
        <p:sp>
          <p:nvSpPr>
            <p:cNvPr id="33802" name="Line 8"/>
            <p:cNvSpPr>
              <a:spLocks noChangeShapeType="1"/>
            </p:cNvSpPr>
            <p:nvPr/>
          </p:nvSpPr>
          <p:spPr bwMode="auto">
            <a:xfrm flipV="1">
              <a:off x="6021" y="6572"/>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9"/>
            <p:cNvSpPr>
              <a:spLocks noChangeShapeType="1"/>
            </p:cNvSpPr>
            <p:nvPr/>
          </p:nvSpPr>
          <p:spPr bwMode="auto">
            <a:xfrm flipV="1">
              <a:off x="6021" y="7293"/>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798" name="Text Box 10"/>
          <p:cNvSpPr txBox="1">
            <a:spLocks noChangeArrowheads="1"/>
          </p:cNvSpPr>
          <p:nvPr/>
        </p:nvSpPr>
        <p:spPr bwMode="auto">
          <a:xfrm>
            <a:off x="4427538" y="3505200"/>
            <a:ext cx="4105275" cy="2381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 </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B : public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C : </a:t>
            </a:r>
            <a:r>
              <a:rPr lang="en-GB" altLang="zh-CN" sz="2400" b="1">
                <a:solidFill>
                  <a:srgbClr val="FF3300"/>
                </a:solidFill>
                <a:latin typeface="Courier New" panose="02070309020205020404" pitchFamily="49" charset="0"/>
                <a:cs typeface="Courier New" panose="02070309020205020404" pitchFamily="49" charset="0"/>
              </a:rPr>
              <a:t>public B</a:t>
            </a:r>
          </a:p>
          <a:p>
            <a:pPr eaLnBrk="1" hangingPunct="1">
              <a:spcBef>
                <a:spcPct val="2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a:t>
            </a:r>
            <a:endParaRPr lang="en-US" altLang="zh-CN" sz="2400" b="1">
              <a:solidFill>
                <a:srgbClr val="000000"/>
              </a:solidFill>
              <a:latin typeface="Courier New" panose="02070309020205020404" pitchFamily="49" charset="0"/>
            </a:endParaRPr>
          </a:p>
        </p:txBody>
      </p:sp>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07C73D5-FC5D-44D7-A781-F8D6523CC31D}" type="slidenum">
              <a:rPr lang="en-US" altLang="zh-CN" sz="1200"/>
              <a:pPr>
                <a:spcAft>
                  <a:spcPct val="0"/>
                </a:spcAft>
                <a:buClrTx/>
                <a:buFontTx/>
                <a:buNone/>
              </a:pPr>
              <a:t>24</a:t>
            </a:fld>
            <a:endParaRPr lang="en-US" altLang="zh-CN" sz="1200"/>
          </a:p>
        </p:txBody>
      </p:sp>
      <p:sp>
        <p:nvSpPr>
          <p:cNvPr id="348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4820" name="Rectangle 3"/>
          <p:cNvSpPr>
            <a:spLocks noGrp="1" noChangeArrowheads="1"/>
          </p:cNvSpPr>
          <p:nvPr>
            <p:ph type="title"/>
          </p:nvPr>
        </p:nvSpPr>
        <p:spPr>
          <a:xfrm>
            <a:off x="76200" y="1368425"/>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600" smtClean="0">
                <a:ea typeface="黑体" panose="02010609060101010101" pitchFamily="49" charset="-122"/>
              </a:rPr>
              <a:t>层次继承</a:t>
            </a:r>
          </a:p>
        </p:txBody>
      </p:sp>
      <p:grpSp>
        <p:nvGrpSpPr>
          <p:cNvPr id="34821" name="Group 4"/>
          <p:cNvGrpSpPr>
            <a:grpSpLocks/>
          </p:cNvGrpSpPr>
          <p:nvPr/>
        </p:nvGrpSpPr>
        <p:grpSpPr bwMode="auto">
          <a:xfrm>
            <a:off x="395288" y="2808288"/>
            <a:ext cx="3886200" cy="2667000"/>
            <a:chOff x="2781" y="2631"/>
            <a:chExt cx="5040" cy="2184"/>
          </a:xfrm>
        </p:grpSpPr>
        <p:sp>
          <p:nvSpPr>
            <p:cNvPr id="34823" name="Rectangle 5"/>
            <p:cNvSpPr>
              <a:spLocks noChangeArrowheads="1"/>
            </p:cNvSpPr>
            <p:nvPr/>
          </p:nvSpPr>
          <p:spPr bwMode="auto">
            <a:xfrm>
              <a:off x="4221" y="2631"/>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2400">
                  <a:solidFill>
                    <a:srgbClr val="000000"/>
                  </a:solidFill>
                </a:rPr>
                <a:t> A</a:t>
              </a:r>
            </a:p>
          </p:txBody>
        </p:sp>
        <p:sp>
          <p:nvSpPr>
            <p:cNvPr id="34824" name="Rectangle 6"/>
            <p:cNvSpPr>
              <a:spLocks noChangeArrowheads="1"/>
            </p:cNvSpPr>
            <p:nvPr/>
          </p:nvSpPr>
          <p:spPr bwMode="auto">
            <a:xfrm>
              <a:off x="2781" y="3555"/>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B</a:t>
              </a:r>
            </a:p>
          </p:txBody>
        </p:sp>
        <p:sp>
          <p:nvSpPr>
            <p:cNvPr id="34825" name="Line 7"/>
            <p:cNvSpPr>
              <a:spLocks noChangeShapeType="1"/>
            </p:cNvSpPr>
            <p:nvPr/>
          </p:nvSpPr>
          <p:spPr bwMode="auto">
            <a:xfrm flipV="1">
              <a:off x="4581" y="299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Rectangle 8"/>
            <p:cNvSpPr>
              <a:spLocks noChangeArrowheads="1"/>
            </p:cNvSpPr>
            <p:nvPr/>
          </p:nvSpPr>
          <p:spPr bwMode="auto">
            <a:xfrm>
              <a:off x="5661" y="3555"/>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C</a:t>
              </a:r>
            </a:p>
          </p:txBody>
        </p:sp>
        <p:sp>
          <p:nvSpPr>
            <p:cNvPr id="34827" name="Line 9"/>
            <p:cNvSpPr>
              <a:spLocks noChangeShapeType="1"/>
            </p:cNvSpPr>
            <p:nvPr/>
          </p:nvSpPr>
          <p:spPr bwMode="auto">
            <a:xfrm>
              <a:off x="3141" y="3375"/>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0"/>
            <p:cNvSpPr>
              <a:spLocks noChangeShapeType="1"/>
            </p:cNvSpPr>
            <p:nvPr/>
          </p:nvSpPr>
          <p:spPr bwMode="auto">
            <a:xfrm>
              <a:off x="3141" y="3375"/>
              <a:ext cx="0" cy="2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11"/>
            <p:cNvSpPr>
              <a:spLocks noChangeShapeType="1"/>
            </p:cNvSpPr>
            <p:nvPr/>
          </p:nvSpPr>
          <p:spPr bwMode="auto">
            <a:xfrm>
              <a:off x="6021" y="3375"/>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Rectangle 12"/>
            <p:cNvSpPr>
              <a:spLocks noChangeArrowheads="1"/>
            </p:cNvSpPr>
            <p:nvPr/>
          </p:nvSpPr>
          <p:spPr bwMode="auto">
            <a:xfrm>
              <a:off x="4221" y="4455"/>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200">
                  <a:solidFill>
                    <a:srgbClr val="000000"/>
                  </a:solidFill>
                </a:rPr>
                <a:t>  </a:t>
              </a:r>
              <a:r>
                <a:rPr lang="en-US" altLang="zh-CN" sz="2400">
                  <a:solidFill>
                    <a:srgbClr val="000000"/>
                  </a:solidFill>
                </a:rPr>
                <a:t>D</a:t>
              </a:r>
            </a:p>
          </p:txBody>
        </p:sp>
        <p:sp>
          <p:nvSpPr>
            <p:cNvPr id="34831" name="Line 13"/>
            <p:cNvSpPr>
              <a:spLocks noChangeShapeType="1"/>
            </p:cNvSpPr>
            <p:nvPr/>
          </p:nvSpPr>
          <p:spPr bwMode="auto">
            <a:xfrm flipV="1">
              <a:off x="6021" y="389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Rectangle 14"/>
            <p:cNvSpPr>
              <a:spLocks noChangeArrowheads="1"/>
            </p:cNvSpPr>
            <p:nvPr/>
          </p:nvSpPr>
          <p:spPr bwMode="auto">
            <a:xfrm>
              <a:off x="7101" y="4455"/>
              <a:ext cx="720" cy="360"/>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2400">
                  <a:solidFill>
                    <a:srgbClr val="000000"/>
                  </a:solidFill>
                </a:rPr>
                <a:t> E</a:t>
              </a:r>
            </a:p>
          </p:txBody>
        </p:sp>
        <p:sp>
          <p:nvSpPr>
            <p:cNvPr id="34833" name="Line 15"/>
            <p:cNvSpPr>
              <a:spLocks noChangeShapeType="1"/>
            </p:cNvSpPr>
            <p:nvPr/>
          </p:nvSpPr>
          <p:spPr bwMode="auto">
            <a:xfrm>
              <a:off x="4581" y="4275"/>
              <a:ext cx="28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16"/>
            <p:cNvSpPr>
              <a:spLocks noChangeShapeType="1"/>
            </p:cNvSpPr>
            <p:nvPr/>
          </p:nvSpPr>
          <p:spPr bwMode="auto">
            <a:xfrm>
              <a:off x="4581" y="4275"/>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7"/>
            <p:cNvSpPr>
              <a:spLocks noChangeShapeType="1"/>
            </p:cNvSpPr>
            <p:nvPr/>
          </p:nvSpPr>
          <p:spPr bwMode="auto">
            <a:xfrm>
              <a:off x="7461" y="4275"/>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22" name="Text Box 18"/>
          <p:cNvSpPr txBox="1">
            <a:spLocks noChangeArrowheads="1"/>
          </p:cNvSpPr>
          <p:nvPr/>
        </p:nvSpPr>
        <p:spPr bwMode="auto">
          <a:xfrm>
            <a:off x="5535613" y="1752600"/>
            <a:ext cx="3455987" cy="44989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B :public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C :public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p>
          <a:p>
            <a:pPr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D :public C</a:t>
            </a:r>
          </a:p>
          <a:p>
            <a:pPr algn="just"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a:t>
            </a:r>
          </a:p>
          <a:p>
            <a:pPr algn="just"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E :public C</a:t>
            </a:r>
          </a:p>
          <a:p>
            <a:pPr algn="just"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a:t>
            </a:r>
            <a:endParaRPr lang="en-US" altLang="zh-CN" sz="2400" b="1">
              <a:solidFill>
                <a:srgbClr val="000000"/>
              </a:solidFill>
              <a:latin typeface="Courier New" panose="02070309020205020404" pitchFamily="49" charset="0"/>
            </a:endParaRPr>
          </a:p>
        </p:txBody>
      </p:sp>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E42286D-C839-42A0-8331-600AE44436D8}" type="slidenum">
              <a:rPr lang="en-US" altLang="zh-CN" sz="1200"/>
              <a:pPr>
                <a:spcAft>
                  <a:spcPct val="0"/>
                </a:spcAft>
                <a:buClrTx/>
                <a:buFontTx/>
                <a:buNone/>
              </a:pPr>
              <a:t>25</a:t>
            </a:fld>
            <a:endParaRPr lang="en-US" altLang="zh-CN" sz="1200"/>
          </a:p>
        </p:txBody>
      </p:sp>
      <p:sp>
        <p:nvSpPr>
          <p:cNvPr id="358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5844" name="Rectangle 3"/>
          <p:cNvSpPr>
            <a:spLocks noGrp="1" noChangeArrowheads="1"/>
          </p:cNvSpPr>
          <p:nvPr>
            <p:ph type="title"/>
          </p:nvPr>
        </p:nvSpPr>
        <p:spPr>
          <a:xfrm>
            <a:off x="611188" y="1295400"/>
            <a:ext cx="7848600" cy="8636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600" smtClean="0">
                <a:ea typeface="黑体" panose="02010609060101010101" pitchFamily="49" charset="-122"/>
              </a:rPr>
              <a:t>多重继承</a:t>
            </a:r>
          </a:p>
        </p:txBody>
      </p:sp>
      <p:sp>
        <p:nvSpPr>
          <p:cNvPr id="35845" name="Text Box 4"/>
          <p:cNvSpPr txBox="1">
            <a:spLocks noChangeArrowheads="1"/>
          </p:cNvSpPr>
          <p:nvPr/>
        </p:nvSpPr>
        <p:spPr bwMode="auto">
          <a:xfrm>
            <a:off x="228600" y="3886200"/>
            <a:ext cx="5184775" cy="2308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en-GB" altLang="zh-CN" sz="2400" b="1">
                <a:solidFill>
                  <a:srgbClr val="000000"/>
                </a:solidFill>
                <a:latin typeface="Courier New" panose="02070309020205020404" pitchFamily="49" charset="0"/>
                <a:cs typeface="Courier New" panose="02070309020205020404" pitchFamily="49" charset="0"/>
              </a:rPr>
              <a:t>class A</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B</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br>
              <a:rPr lang="en-GB" altLang="zh-CN"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class C </a:t>
            </a:r>
            <a:r>
              <a:rPr lang="en-GB" altLang="zh-CN" sz="2400" b="1">
                <a:solidFill>
                  <a:srgbClr val="FF0000"/>
                </a:solidFill>
                <a:latin typeface="Courier New" panose="02070309020205020404" pitchFamily="49" charset="0"/>
                <a:cs typeface="Courier New" panose="02070309020205020404" pitchFamily="49" charset="0"/>
              </a:rPr>
              <a:t>:public A, public B</a:t>
            </a:r>
            <a:r>
              <a:rPr lang="zh-CN" altLang="en-GB" sz="2400" b="1">
                <a:solidFill>
                  <a:srgbClr val="000000"/>
                </a:solidFill>
                <a:latin typeface="Courier New" panose="02070309020205020404" pitchFamily="49" charset="0"/>
                <a:cs typeface="Courier New" panose="02070309020205020404" pitchFamily="49" charset="0"/>
              </a:rPr>
              <a:t/>
            </a:r>
            <a:br>
              <a:rPr lang="zh-CN" altLang="en-GB" sz="2400" b="1">
                <a:solidFill>
                  <a:srgbClr val="000000"/>
                </a:solidFill>
                <a:latin typeface="Courier New" panose="02070309020205020404" pitchFamily="49" charset="0"/>
                <a:cs typeface="Courier New" panose="02070309020205020404" pitchFamily="49" charset="0"/>
              </a:rPr>
            </a:br>
            <a:r>
              <a:rPr lang="en-GB" altLang="zh-CN" sz="2400" b="1">
                <a:solidFill>
                  <a:srgbClr val="000000"/>
                </a:solidFill>
                <a:latin typeface="Courier New" panose="02070309020205020404" pitchFamily="49" charset="0"/>
                <a:cs typeface="Courier New" panose="02070309020205020404" pitchFamily="49" charset="0"/>
              </a:rPr>
              <a:t>{…};</a:t>
            </a:r>
          </a:p>
        </p:txBody>
      </p:sp>
      <p:grpSp>
        <p:nvGrpSpPr>
          <p:cNvPr id="35846" name="Group 5"/>
          <p:cNvGrpSpPr>
            <a:grpSpLocks/>
          </p:cNvGrpSpPr>
          <p:nvPr/>
        </p:nvGrpSpPr>
        <p:grpSpPr bwMode="auto">
          <a:xfrm>
            <a:off x="1022350" y="1981200"/>
            <a:ext cx="2254250" cy="1717675"/>
            <a:chOff x="802" y="1595"/>
            <a:chExt cx="1420" cy="1082"/>
          </a:xfrm>
        </p:grpSpPr>
        <p:sp>
          <p:nvSpPr>
            <p:cNvPr id="35848" name="Rectangle 6"/>
            <p:cNvSpPr>
              <a:spLocks noChangeArrowheads="1"/>
            </p:cNvSpPr>
            <p:nvPr/>
          </p:nvSpPr>
          <p:spPr bwMode="auto">
            <a:xfrm>
              <a:off x="802" y="1595"/>
              <a:ext cx="350" cy="277"/>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2400">
                  <a:solidFill>
                    <a:srgbClr val="000000"/>
                  </a:solidFill>
                </a:rPr>
                <a:t> A</a:t>
              </a:r>
            </a:p>
          </p:txBody>
        </p:sp>
        <p:sp>
          <p:nvSpPr>
            <p:cNvPr id="35849" name="Rectangle 7"/>
            <p:cNvSpPr>
              <a:spLocks noChangeArrowheads="1"/>
            </p:cNvSpPr>
            <p:nvPr/>
          </p:nvSpPr>
          <p:spPr bwMode="auto">
            <a:xfrm>
              <a:off x="1872" y="1595"/>
              <a:ext cx="350" cy="277"/>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B</a:t>
              </a:r>
            </a:p>
          </p:txBody>
        </p:sp>
        <p:sp>
          <p:nvSpPr>
            <p:cNvPr id="35850" name="Line 8"/>
            <p:cNvSpPr>
              <a:spLocks noChangeShapeType="1"/>
            </p:cNvSpPr>
            <p:nvPr/>
          </p:nvSpPr>
          <p:spPr bwMode="auto">
            <a:xfrm flipV="1">
              <a:off x="1536" y="211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Rectangle 9"/>
            <p:cNvSpPr>
              <a:spLocks noChangeArrowheads="1"/>
            </p:cNvSpPr>
            <p:nvPr/>
          </p:nvSpPr>
          <p:spPr bwMode="auto">
            <a:xfrm>
              <a:off x="1378" y="2400"/>
              <a:ext cx="350" cy="277"/>
            </a:xfrm>
            <a:prstGeom prst="rect">
              <a:avLst/>
            </a:prstGeom>
            <a:solidFill>
              <a:srgbClr val="FFFFFF"/>
            </a:solidFill>
            <a:ln w="9525">
              <a:solidFill>
                <a:srgbClr val="000000"/>
              </a:solidFill>
              <a:miter lim="800000"/>
              <a:headEnd/>
              <a:tailEnd/>
            </a:ln>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a:spcAft>
                  <a:spcPct val="0"/>
                </a:spcAft>
                <a:buClrTx/>
                <a:buFontTx/>
                <a:buNone/>
              </a:pPr>
              <a:r>
                <a:rPr lang="en-US" altLang="zh-CN" sz="2400">
                  <a:solidFill>
                    <a:srgbClr val="000000"/>
                  </a:solidFill>
                </a:rPr>
                <a:t>C</a:t>
              </a:r>
            </a:p>
          </p:txBody>
        </p:sp>
        <p:sp>
          <p:nvSpPr>
            <p:cNvPr id="35852" name="Line 10"/>
            <p:cNvSpPr>
              <a:spLocks noChangeShapeType="1"/>
            </p:cNvSpPr>
            <p:nvPr/>
          </p:nvSpPr>
          <p:spPr bwMode="auto">
            <a:xfrm flipV="1">
              <a:off x="960" y="2112"/>
              <a:ext cx="1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11"/>
            <p:cNvSpPr>
              <a:spLocks noChangeShapeType="1"/>
            </p:cNvSpPr>
            <p:nvPr/>
          </p:nvSpPr>
          <p:spPr bwMode="auto">
            <a:xfrm>
              <a:off x="960" y="1872"/>
              <a:ext cx="0" cy="24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2"/>
            <p:cNvSpPr>
              <a:spLocks noChangeShapeType="1"/>
            </p:cNvSpPr>
            <p:nvPr/>
          </p:nvSpPr>
          <p:spPr bwMode="auto">
            <a:xfrm>
              <a:off x="2064" y="1872"/>
              <a:ext cx="0" cy="24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pic>
        <p:nvPicPr>
          <p:cNvPr id="35847" name="Picture 13" descr="j00903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752600"/>
            <a:ext cx="345916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E3C1448-CCFD-40AD-97D8-1D989154AAC6}" type="slidenum">
              <a:rPr lang="en-US" altLang="zh-CN" sz="1200"/>
              <a:pPr>
                <a:spcAft>
                  <a:spcPct val="0"/>
                </a:spcAft>
                <a:buClrTx/>
                <a:buFontTx/>
                <a:buNone/>
              </a:pPr>
              <a:t>26</a:t>
            </a:fld>
            <a:endParaRPr lang="en-US" altLang="zh-CN" sz="1200"/>
          </a:p>
        </p:txBody>
      </p:sp>
      <p:pic>
        <p:nvPicPr>
          <p:cNvPr id="36867" name="Picture 2" descr="AAEMYRT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9067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E90DB33-6688-4D3F-B13F-07D9CD8E13F4}" type="slidenum">
              <a:rPr lang="en-US" altLang="zh-CN" sz="1200"/>
              <a:pPr>
                <a:spcAft>
                  <a:spcPct val="0"/>
                </a:spcAft>
                <a:buClrTx/>
                <a:buFontTx/>
                <a:buNone/>
              </a:pPr>
              <a:t>27</a:t>
            </a:fld>
            <a:endParaRPr lang="en-US" altLang="zh-CN" sz="1200"/>
          </a:p>
        </p:txBody>
      </p:sp>
      <p:pic>
        <p:nvPicPr>
          <p:cNvPr id="37891" name="Picture 2" descr="AAEMYRU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8991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3"/>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18EC9F2-DA54-458E-BCD0-D6FC7747948A}" type="slidenum">
              <a:rPr lang="en-US" altLang="zh-CN" sz="1200"/>
              <a:pPr>
                <a:spcAft>
                  <a:spcPct val="0"/>
                </a:spcAft>
                <a:buClrTx/>
                <a:buFontTx/>
                <a:buNone/>
              </a:pPr>
              <a:t>28</a:t>
            </a:fld>
            <a:endParaRPr lang="en-US" altLang="zh-CN" sz="1200"/>
          </a:p>
        </p:txBody>
      </p:sp>
      <p:sp>
        <p:nvSpPr>
          <p:cNvPr id="389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
        <p:nvSpPr>
          <p:cNvPr id="38916" name="Rectangle 3"/>
          <p:cNvSpPr>
            <a:spLocks noGrp="1" noChangeArrowheads="1"/>
          </p:cNvSpPr>
          <p:nvPr>
            <p:ph type="body" idx="1"/>
          </p:nvPr>
        </p:nvSpPr>
        <p:spPr>
          <a:xfrm>
            <a:off x="152400" y="1493838"/>
            <a:ext cx="8839200" cy="4602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b="1" smtClean="0">
                <a:latin typeface="Arial Narrow" panose="020B0606020202030204" pitchFamily="34" charset="0"/>
                <a:ea typeface="黑体" panose="02010609060101010101" pitchFamily="49" charset="-122"/>
              </a:rPr>
              <a:t>public </a:t>
            </a:r>
            <a:r>
              <a:rPr lang="zh-CN" altLang="en-US" b="1" smtClean="0">
                <a:latin typeface="Arial Narrow" panose="020B0606020202030204" pitchFamily="34" charset="0"/>
                <a:ea typeface="黑体" panose="02010609060101010101" pitchFamily="49" charset="-122"/>
              </a:rPr>
              <a:t>继承方式时</a:t>
            </a:r>
          </a:p>
          <a:p>
            <a:pPr lvl="1" eaLnBrk="1" hangingPunct="1">
              <a:lnSpc>
                <a:spcPct val="120000"/>
              </a:lnSpc>
            </a:pPr>
            <a:r>
              <a:rPr lang="zh-CN" altLang="en-US" sz="2400" b="1" smtClean="0">
                <a:latin typeface="Arial Narrow" panose="020B0606020202030204" pitchFamily="34" charset="0"/>
                <a:ea typeface="黑体" panose="02010609060101010101" pitchFamily="49" charset="-122"/>
              </a:rPr>
              <a:t>基类的私有成员：不能直接访问</a:t>
            </a:r>
          </a:p>
          <a:p>
            <a:pPr lvl="2" eaLnBrk="1" hangingPunct="1">
              <a:lnSpc>
                <a:spcPct val="120000"/>
              </a:lnSpc>
            </a:pPr>
            <a:r>
              <a:rPr lang="zh-CN" altLang="en-US" sz="2400" b="1" smtClean="0">
                <a:latin typeface="Arial Narrow" panose="020B0606020202030204" pitchFamily="34" charset="0"/>
                <a:ea typeface="楷体_GB2312" pitchFamily="49" charset="-122"/>
              </a:rPr>
              <a:t>被派生类继承，通过公有成员函数来访问</a:t>
            </a:r>
          </a:p>
          <a:p>
            <a:pPr lvl="1" eaLnBrk="1" hangingPunct="1">
              <a:lnSpc>
                <a:spcPct val="120000"/>
              </a:lnSpc>
            </a:pPr>
            <a:r>
              <a:rPr lang="zh-CN" altLang="en-US" sz="2400" b="1" smtClean="0">
                <a:latin typeface="Arial Narrow" panose="020B0606020202030204" pitchFamily="34" charset="0"/>
                <a:ea typeface="黑体" panose="02010609060101010101" pitchFamily="49" charset="-122"/>
              </a:rPr>
              <a:t>基类的 </a:t>
            </a:r>
            <a:r>
              <a:rPr lang="en-US" altLang="zh-CN" sz="2400" b="1" smtClean="0">
                <a:latin typeface="Arial Narrow" panose="020B0606020202030204" pitchFamily="34" charset="0"/>
                <a:ea typeface="黑体" panose="02010609060101010101" pitchFamily="49" charset="-122"/>
              </a:rPr>
              <a:t>public </a:t>
            </a:r>
            <a:r>
              <a:rPr lang="zh-CN" altLang="en-US" sz="2400" b="1" smtClean="0">
                <a:latin typeface="Arial Narrow" panose="020B0606020202030204" pitchFamily="34" charset="0"/>
                <a:ea typeface="黑体" panose="02010609060101010101" pitchFamily="49" charset="-122"/>
              </a:rPr>
              <a:t>和 </a:t>
            </a:r>
            <a:r>
              <a:rPr lang="en-US" altLang="zh-CN" sz="2400" b="1" smtClean="0">
                <a:latin typeface="Arial Narrow" panose="020B0606020202030204" pitchFamily="34" charset="0"/>
                <a:ea typeface="黑体" panose="02010609060101010101" pitchFamily="49" charset="-122"/>
              </a:rPr>
              <a:t>protected </a:t>
            </a:r>
            <a:r>
              <a:rPr lang="zh-CN" altLang="en-US" sz="2400" b="1" smtClean="0">
                <a:latin typeface="Arial Narrow" panose="020B0606020202030204" pitchFamily="34" charset="0"/>
                <a:ea typeface="黑体" panose="02010609060101010101" pitchFamily="49" charset="-122"/>
              </a:rPr>
              <a:t>成员</a:t>
            </a:r>
          </a:p>
          <a:p>
            <a:pPr lvl="2" eaLnBrk="1" hangingPunct="1">
              <a:lnSpc>
                <a:spcPct val="120000"/>
              </a:lnSpc>
            </a:pPr>
            <a:r>
              <a:rPr lang="zh-CN" altLang="en-US" sz="2400" b="1" smtClean="0">
                <a:latin typeface="Arial Narrow" panose="020B0606020202030204" pitchFamily="34" charset="0"/>
                <a:ea typeface="楷体_GB2312" pitchFamily="49" charset="-122"/>
              </a:rPr>
              <a:t>按原来的访问方式被继承</a:t>
            </a:r>
          </a:p>
          <a:p>
            <a:pPr lvl="1" eaLnBrk="1" hangingPunct="1">
              <a:lnSpc>
                <a:spcPct val="120000"/>
              </a:lnSpc>
            </a:pPr>
            <a:r>
              <a:rPr lang="zh-CN" altLang="en-US" sz="2400" b="1" smtClean="0">
                <a:latin typeface="Arial Narrow" panose="020B0606020202030204" pitchFamily="34" charset="0"/>
                <a:ea typeface="黑体" panose="02010609060101010101" pitchFamily="49" charset="-122"/>
              </a:rPr>
              <a:t>友元函数：不能被继承</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4C193A1-049E-439A-BB12-14E075A7AD95}" type="slidenum">
              <a:rPr lang="en-US" altLang="zh-CN" sz="1200"/>
              <a:pPr>
                <a:spcAft>
                  <a:spcPct val="0"/>
                </a:spcAft>
                <a:buClrTx/>
                <a:buFontTx/>
                <a:buNone/>
              </a:pPr>
              <a:t>29</a:t>
            </a:fld>
            <a:endParaRPr lang="en-US" altLang="zh-CN" sz="1200"/>
          </a:p>
        </p:txBody>
      </p:sp>
      <p:sp>
        <p:nvSpPr>
          <p:cNvPr id="39939" name="Rectangle 3"/>
          <p:cNvSpPr>
            <a:spLocks noGrp="1" noChangeArrowheads="1"/>
          </p:cNvSpPr>
          <p:nvPr>
            <p:ph type="body" idx="1"/>
          </p:nvPr>
        </p:nvSpPr>
        <p:spPr>
          <a:xfrm>
            <a:off x="152400" y="1447800"/>
            <a:ext cx="8839199" cy="4953000"/>
          </a:xfrm>
        </p:spPr>
        <p:txBody>
          <a:bodyPr/>
          <a:lstStyle/>
          <a:p>
            <a:pPr eaLnBrk="1" hangingPunct="1"/>
            <a:r>
              <a:rPr lang="en-US" altLang="zh-CN" b="1" dirty="0" smtClean="0">
                <a:latin typeface="Arial Narrow" panose="020B0606020202030204" pitchFamily="34" charset="0"/>
                <a:ea typeface="黑体" panose="02010609060101010101" pitchFamily="49" charset="-122"/>
              </a:rPr>
              <a:t>protect </a:t>
            </a:r>
            <a:r>
              <a:rPr lang="zh-CN" altLang="en-US" b="1" dirty="0" smtClean="0">
                <a:latin typeface="Arial Narrow" panose="020B0606020202030204" pitchFamily="34" charset="0"/>
                <a:ea typeface="黑体" panose="02010609060101010101" pitchFamily="49" charset="-122"/>
              </a:rPr>
              <a:t>继承方式时</a:t>
            </a:r>
          </a:p>
          <a:p>
            <a:pPr lvl="1" eaLnBrk="1" hangingPunct="1"/>
            <a:r>
              <a:rPr lang="zh-CN" altLang="en-US" dirty="0" smtClean="0">
                <a:latin typeface="楷体" panose="02010609060101010101" pitchFamily="49" charset="-122"/>
                <a:ea typeface="楷体" panose="02010609060101010101" pitchFamily="49" charset="-122"/>
              </a:rPr>
              <a:t>类的</a:t>
            </a:r>
            <a:r>
              <a:rPr lang="en-US" altLang="zh-CN" dirty="0" smtClean="0">
                <a:latin typeface="楷体" panose="02010609060101010101" pitchFamily="49" charset="-122"/>
                <a:ea typeface="楷体" panose="02010609060101010101" pitchFamily="49" charset="-122"/>
              </a:rPr>
              <a:t>public</a:t>
            </a:r>
            <a:r>
              <a:rPr lang="zh-CN" altLang="en-US" dirty="0" smtClean="0">
                <a:latin typeface="楷体" panose="02010609060101010101" pitchFamily="49" charset="-122"/>
                <a:ea typeface="楷体" panose="02010609060101010101" pitchFamily="49" charset="-122"/>
              </a:rPr>
              <a:t>成员能够被程序中所有函数访问</a:t>
            </a:r>
          </a:p>
          <a:p>
            <a:pPr lvl="1" eaLnBrk="1" hangingPunct="1"/>
            <a:r>
              <a:rPr lang="zh-CN" altLang="en-US" dirty="0" smtClean="0">
                <a:latin typeface="楷体" panose="02010609060101010101" pitchFamily="49" charset="-122"/>
                <a:ea typeface="楷体" panose="02010609060101010101" pitchFamily="49" charset="-122"/>
              </a:rPr>
              <a:t>类的</a:t>
            </a:r>
            <a:r>
              <a:rPr lang="en-US" altLang="zh-CN" dirty="0" smtClean="0">
                <a:latin typeface="楷体" panose="02010609060101010101" pitchFamily="49" charset="-122"/>
                <a:ea typeface="楷体" panose="02010609060101010101" pitchFamily="49" charset="-122"/>
              </a:rPr>
              <a:t>private</a:t>
            </a:r>
            <a:r>
              <a:rPr lang="zh-CN" altLang="en-US" dirty="0" smtClean="0">
                <a:latin typeface="楷体" panose="02010609060101010101" pitchFamily="49" charset="-122"/>
                <a:ea typeface="楷体" panose="02010609060101010101" pitchFamily="49" charset="-122"/>
              </a:rPr>
              <a:t>成员只能被基类的成员函数和友元访问</a:t>
            </a:r>
          </a:p>
          <a:p>
            <a:pPr lvl="1" eaLnBrk="1" hangingPunct="1"/>
            <a:r>
              <a:rPr lang="zh-CN" altLang="en-US" dirty="0" smtClean="0">
                <a:latin typeface="楷体" panose="02010609060101010101" pitchFamily="49" charset="-122"/>
                <a:ea typeface="楷体" panose="02010609060101010101" pitchFamily="49" charset="-122"/>
              </a:rPr>
              <a:t>类的</a:t>
            </a:r>
            <a:r>
              <a:rPr lang="en-US" altLang="zh-CN" dirty="0" smtClean="0">
                <a:latin typeface="楷体" panose="02010609060101010101" pitchFamily="49" charset="-122"/>
                <a:ea typeface="楷体" panose="02010609060101010101" pitchFamily="49" charset="-122"/>
              </a:rPr>
              <a:t>protected</a:t>
            </a:r>
            <a:r>
              <a:rPr lang="zh-CN" altLang="en-US" dirty="0" smtClean="0">
                <a:latin typeface="楷体" panose="02010609060101010101" pitchFamily="49" charset="-122"/>
                <a:ea typeface="楷体" panose="02010609060101010101" pitchFamily="49" charset="-122"/>
              </a:rPr>
              <a:t>访问是</a:t>
            </a:r>
            <a:r>
              <a:rPr lang="en-US" altLang="zh-CN" dirty="0" smtClean="0">
                <a:latin typeface="楷体" panose="02010609060101010101" pitchFamily="49" charset="-122"/>
                <a:ea typeface="楷体" panose="02010609060101010101" pitchFamily="49" charset="-122"/>
              </a:rPr>
              <a:t>public</a:t>
            </a:r>
            <a:r>
              <a:rPr lang="zh-CN" altLang="en-US" dirty="0" smtClean="0">
                <a:latin typeface="楷体" panose="02010609060101010101" pitchFamily="49" charset="-122"/>
                <a:ea typeface="楷体" panose="02010609060101010101" pitchFamily="49" charset="-122"/>
              </a:rPr>
              <a:t>访问和</a:t>
            </a:r>
            <a:r>
              <a:rPr lang="en-US" altLang="zh-CN" dirty="0" smtClean="0">
                <a:latin typeface="楷体" panose="02010609060101010101" pitchFamily="49" charset="-122"/>
                <a:ea typeface="楷体" panose="02010609060101010101" pitchFamily="49" charset="-122"/>
              </a:rPr>
              <a:t>private</a:t>
            </a:r>
            <a:r>
              <a:rPr lang="zh-CN" altLang="en-US" dirty="0" smtClean="0">
                <a:latin typeface="楷体" panose="02010609060101010101" pitchFamily="49" charset="-122"/>
                <a:ea typeface="楷体" panose="02010609060101010101" pitchFamily="49" charset="-122"/>
              </a:rPr>
              <a:t>访问之间的中间层次。</a:t>
            </a:r>
          </a:p>
          <a:p>
            <a:pPr lvl="2" eaLnBrk="1" hangingPunct="1">
              <a:lnSpc>
                <a:spcPct val="130000"/>
              </a:lnSpc>
            </a:pPr>
            <a:r>
              <a:rPr lang="zh-CN" altLang="en-US" dirty="0" smtClean="0">
                <a:latin typeface="微软雅黑" panose="020B0503020204020204" pitchFamily="34" charset="-122"/>
                <a:ea typeface="微软雅黑" panose="020B0503020204020204" pitchFamily="34" charset="-122"/>
              </a:rPr>
              <a:t>基类的</a:t>
            </a:r>
            <a:r>
              <a:rPr lang="en-US" altLang="zh-CN" dirty="0" smtClean="0">
                <a:latin typeface="微软雅黑" panose="020B0503020204020204" pitchFamily="34" charset="-122"/>
                <a:ea typeface="微软雅黑" panose="020B0503020204020204" pitchFamily="34" charset="-122"/>
              </a:rPr>
              <a:t>protected</a:t>
            </a:r>
            <a:r>
              <a:rPr lang="zh-CN" altLang="en-US" dirty="0" smtClean="0">
                <a:latin typeface="微软雅黑" panose="020B0503020204020204" pitchFamily="34" charset="-122"/>
                <a:ea typeface="微软雅黑" panose="020B0503020204020204" pitchFamily="34" charset="-122"/>
              </a:rPr>
              <a:t>成员能被</a:t>
            </a:r>
          </a:p>
          <a:p>
            <a:pPr lvl="3" eaLnBrk="1" hangingPunct="1">
              <a:lnSpc>
                <a:spcPct val="130000"/>
              </a:lnSpc>
            </a:pPr>
            <a:r>
              <a:rPr lang="zh-CN" altLang="en-US" dirty="0" smtClean="0">
                <a:latin typeface="微软雅黑" panose="020B0503020204020204" pitchFamily="34" charset="-122"/>
                <a:ea typeface="微软雅黑" panose="020B0503020204020204" pitchFamily="34" charset="-122"/>
              </a:rPr>
              <a:t>基类的成员和友元访问</a:t>
            </a:r>
          </a:p>
          <a:p>
            <a:pPr lvl="3" eaLnBrk="1" hangingPunct="1">
              <a:lnSpc>
                <a:spcPct val="130000"/>
              </a:lnSpc>
            </a:pPr>
            <a:r>
              <a:rPr lang="zh-CN" altLang="en-US" dirty="0" smtClean="0">
                <a:latin typeface="微软雅黑" panose="020B0503020204020204" pitchFamily="34" charset="-122"/>
                <a:ea typeface="微软雅黑" panose="020B0503020204020204" pitchFamily="34" charset="-122"/>
              </a:rPr>
              <a:t>由基类所派生出的任何类的成员和友元访问。</a:t>
            </a:r>
          </a:p>
          <a:p>
            <a:pPr lvl="2" eaLnBrk="1" hangingPunct="1">
              <a:lnSpc>
                <a:spcPct val="130000"/>
              </a:lnSpc>
            </a:pPr>
            <a:r>
              <a:rPr lang="zh-CN" altLang="en-US" dirty="0" smtClean="0">
                <a:latin typeface="微软雅黑" panose="020B0503020204020204" pitchFamily="34" charset="-122"/>
                <a:ea typeface="微软雅黑" panose="020B0503020204020204" pitchFamily="34" charset="-122"/>
              </a:rPr>
              <a:t>派生类成员简单地使用成员名就可以引用基类的</a:t>
            </a:r>
            <a:r>
              <a:rPr lang="en-US" altLang="zh-CN" dirty="0" smtClean="0">
                <a:latin typeface="微软雅黑" panose="020B0503020204020204" pitchFamily="34" charset="-122"/>
                <a:ea typeface="微软雅黑" panose="020B0503020204020204" pitchFamily="34" charset="-122"/>
              </a:rPr>
              <a:t>public</a:t>
            </a:r>
            <a:r>
              <a:rPr lang="zh-CN" altLang="en-US" dirty="0" smtClean="0">
                <a:latin typeface="微软雅黑" panose="020B0503020204020204" pitchFamily="34" charset="-122"/>
                <a:ea typeface="微软雅黑" panose="020B0503020204020204" pitchFamily="34" charset="-122"/>
              </a:rPr>
              <a:t>成员和</a:t>
            </a:r>
            <a:r>
              <a:rPr lang="en-US" altLang="zh-CN" dirty="0" smtClean="0">
                <a:latin typeface="微软雅黑" panose="020B0503020204020204" pitchFamily="34" charset="-122"/>
                <a:ea typeface="微软雅黑" panose="020B0503020204020204" pitchFamily="34" charset="-122"/>
              </a:rPr>
              <a:t>protected</a:t>
            </a:r>
            <a:r>
              <a:rPr lang="zh-CN" altLang="en-US" dirty="0" smtClean="0">
                <a:latin typeface="微软雅黑" panose="020B0503020204020204" pitchFamily="34" charset="-122"/>
                <a:ea typeface="微软雅黑" panose="020B0503020204020204" pitchFamily="34" charset="-122"/>
              </a:rPr>
              <a:t>成员。</a:t>
            </a:r>
          </a:p>
        </p:txBody>
      </p:sp>
      <p:sp>
        <p:nvSpPr>
          <p:cNvPr id="39940"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Base Classes and Derived Classes</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3400C95-67A1-4253-A96C-BC99988863DE}" type="slidenum">
              <a:rPr lang="en-US" altLang="zh-CN" sz="1200"/>
              <a:pPr>
                <a:spcAft>
                  <a:spcPct val="0"/>
                </a:spcAft>
                <a:buClrTx/>
                <a:buFontTx/>
                <a:buNone/>
              </a:pPr>
              <a:t>3</a:t>
            </a:fld>
            <a:endParaRPr lang="en-US" altLang="zh-CN" sz="1200"/>
          </a:p>
        </p:txBody>
      </p:sp>
      <p:sp>
        <p:nvSpPr>
          <p:cNvPr id="6147" name="Text Box 2"/>
          <p:cNvSpPr txBox="1">
            <a:spLocks noChangeArrowheads="1"/>
          </p:cNvSpPr>
          <p:nvPr/>
        </p:nvSpPr>
        <p:spPr bwMode="auto">
          <a:xfrm>
            <a:off x="381000" y="914400"/>
            <a:ext cx="8424863" cy="383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60000"/>
              </a:lnSpc>
              <a:spcAft>
                <a:spcPct val="0"/>
              </a:spcAft>
              <a:buClrTx/>
              <a:buFontTx/>
              <a:buNone/>
            </a:pPr>
            <a:r>
              <a:rPr kumimoji="1" lang="zh-CN" altLang="en-US" sz="3200" b="1" dirty="0">
                <a:solidFill>
                  <a:srgbClr val="FF0000"/>
                </a:solidFill>
                <a:latin typeface="黑体" panose="02010609060101010101" pitchFamily="49" charset="-122"/>
                <a:ea typeface="黑体" panose="02010609060101010101" pitchFamily="49" charset="-122"/>
              </a:rPr>
              <a:t>面向对象的重要特征：继承性</a:t>
            </a:r>
          </a:p>
          <a:p>
            <a:pPr eaLnBrk="1" hangingPunct="1">
              <a:lnSpc>
                <a:spcPct val="160000"/>
              </a:lnSpc>
              <a:spcAft>
                <a:spcPct val="0"/>
              </a:spcAft>
              <a:buClrTx/>
              <a:buFontTx/>
              <a:buNone/>
            </a:pPr>
            <a:r>
              <a:rPr kumimoji="1" lang="zh-CN" altLang="en-US" sz="2400" b="1" dirty="0">
                <a:latin typeface="Times New Roman" panose="02020603050405020304" pitchFamily="18" charset="0"/>
              </a:rPr>
              <a:t>　　</a:t>
            </a:r>
            <a:r>
              <a:rPr kumimoji="1" lang="zh-CN" altLang="en-US" sz="2400" dirty="0">
                <a:latin typeface="微软雅黑" panose="020B0503020204020204" pitchFamily="34" charset="-122"/>
                <a:ea typeface="微软雅黑" panose="020B0503020204020204" pitchFamily="34" charset="-122"/>
              </a:rPr>
              <a:t>继承性是面向对象程序设计的又一个重要特性。继承体现了类与类之间的一种特殊关系，即</a:t>
            </a:r>
            <a:r>
              <a:rPr kumimoji="1" lang="zh-CN" altLang="en-US" sz="2400" dirty="0">
                <a:solidFill>
                  <a:srgbClr val="CC3300"/>
                </a:solidFill>
                <a:latin typeface="微软雅黑" panose="020B0503020204020204" pitchFamily="34" charset="-122"/>
                <a:ea typeface="微软雅黑" panose="020B0503020204020204" pitchFamily="34" charset="-122"/>
              </a:rPr>
              <a:t>一般与特殊</a:t>
            </a:r>
            <a:r>
              <a:rPr kumimoji="1" lang="zh-CN" altLang="en-US" sz="2400" dirty="0">
                <a:latin typeface="微软雅黑" panose="020B0503020204020204" pitchFamily="34" charset="-122"/>
                <a:ea typeface="微软雅黑" panose="020B0503020204020204" pitchFamily="34" charset="-122"/>
              </a:rPr>
              <a:t>的关系。继承是指一个新的类拥有全部被继承类的属性和方法。继承机制使得</a:t>
            </a:r>
            <a:r>
              <a:rPr kumimoji="1" lang="zh-CN" altLang="en-US" sz="2400" dirty="0">
                <a:solidFill>
                  <a:srgbClr val="CC3300"/>
                </a:solidFill>
                <a:latin typeface="微软雅黑" panose="020B0503020204020204" pitchFamily="34" charset="-122"/>
                <a:ea typeface="微软雅黑" panose="020B0503020204020204" pitchFamily="34" charset="-122"/>
              </a:rPr>
              <a:t>新类不仅有自己特有的属性和方法，而且有被继承类的全部属性和方法</a:t>
            </a:r>
            <a:r>
              <a:rPr kumimoji="1" lang="zh-CN" altLang="en-US" sz="2400" dirty="0">
                <a:latin typeface="微软雅黑" panose="020B0503020204020204" pitchFamily="34" charset="-122"/>
                <a:ea typeface="微软雅黑" panose="020B0503020204020204" pitchFamily="34" charset="-122"/>
              </a:rPr>
              <a:t>。</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AC99E09-7183-4B94-B6DF-22F808835533}" type="slidenum">
              <a:rPr lang="en-US" altLang="zh-CN" sz="1200"/>
              <a:pPr>
                <a:spcAft>
                  <a:spcPct val="0"/>
                </a:spcAft>
                <a:buClrTx/>
                <a:buFontTx/>
                <a:buNone/>
              </a:pPr>
              <a:t>30</a:t>
            </a:fld>
            <a:endParaRPr lang="en-US" altLang="zh-CN" sz="1200"/>
          </a:p>
        </p:txBody>
      </p:sp>
      <p:sp>
        <p:nvSpPr>
          <p:cNvPr id="506882" name="Text Box 2"/>
          <p:cNvSpPr txBox="1">
            <a:spLocks noChangeArrowheads="1"/>
          </p:cNvSpPr>
          <p:nvPr/>
        </p:nvSpPr>
        <p:spPr bwMode="auto">
          <a:xfrm>
            <a:off x="703263" y="996950"/>
            <a:ext cx="7821612"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spcAft>
                <a:spcPct val="0"/>
              </a:spcAft>
              <a:buClrTx/>
              <a:buFontTx/>
              <a:buNone/>
            </a:pPr>
            <a:r>
              <a:rPr kumimoji="1" lang="zh-CN" altLang="en-US" sz="2800" dirty="0">
                <a:latin typeface="黑体" panose="02010609060101010101" pitchFamily="49" charset="-122"/>
                <a:ea typeface="黑体" panose="02010609060101010101" pitchFamily="49" charset="-122"/>
              </a:rPr>
              <a:t>由</a:t>
            </a:r>
            <a:r>
              <a:rPr kumimoji="1" lang="en-US" altLang="zh-CN" sz="2800" dirty="0">
                <a:latin typeface="黑体" panose="02010609060101010101" pitchFamily="49" charset="-122"/>
                <a:ea typeface="黑体" panose="02010609060101010101" pitchFamily="49" charset="-122"/>
              </a:rPr>
              <a:t>protected </a:t>
            </a:r>
            <a:r>
              <a:rPr kumimoji="1" lang="zh-CN" altLang="en-US" sz="2800" dirty="0">
                <a:latin typeface="黑体" panose="02010609060101010101" pitchFamily="49" charset="-122"/>
                <a:ea typeface="黑体" panose="02010609060101010101" pitchFamily="49" charset="-122"/>
              </a:rPr>
              <a:t>声明的成员为受保护成员，受保护成员</a:t>
            </a:r>
            <a:r>
              <a:rPr kumimoji="1" lang="zh-CN" altLang="en-US" sz="2800" dirty="0">
                <a:solidFill>
                  <a:srgbClr val="9900CC"/>
                </a:solidFill>
                <a:latin typeface="黑体" panose="02010609060101010101" pitchFamily="49" charset="-122"/>
                <a:ea typeface="黑体" panose="02010609060101010101" pitchFamily="49" charset="-122"/>
              </a:rPr>
              <a:t>不能被外界引用</a:t>
            </a:r>
            <a:r>
              <a:rPr kumimoji="1" lang="zh-CN" altLang="en-US" sz="2800" dirty="0">
                <a:latin typeface="黑体" panose="02010609060101010101" pitchFamily="49" charset="-122"/>
                <a:ea typeface="黑体" panose="02010609060101010101" pitchFamily="49" charset="-122"/>
              </a:rPr>
              <a:t>（这点和私有成员类似），但它</a:t>
            </a:r>
            <a:r>
              <a:rPr kumimoji="1" lang="zh-CN" altLang="en-US" sz="2800" dirty="0">
                <a:solidFill>
                  <a:srgbClr val="9900CC"/>
                </a:solidFill>
                <a:latin typeface="黑体" panose="02010609060101010101" pitchFamily="49" charset="-122"/>
                <a:ea typeface="黑体" panose="02010609060101010101" pitchFamily="49" charset="-122"/>
              </a:rPr>
              <a:t>可以被派生类的成员函数引用</a:t>
            </a:r>
            <a:r>
              <a:rPr kumimoji="1" lang="zh-CN" altLang="en-US" sz="2800" dirty="0">
                <a:latin typeface="黑体" panose="02010609060101010101" pitchFamily="49" charset="-122"/>
                <a:ea typeface="黑体" panose="02010609060101010101" pitchFamily="49" charset="-122"/>
              </a:rPr>
              <a:t>（这点和公有成员类似）。</a:t>
            </a:r>
            <a:r>
              <a:rPr kumimoji="1" lang="zh-CN" altLang="en-US" dirty="0">
                <a:latin typeface="黑体" panose="02010609060101010101" pitchFamily="49" charset="-122"/>
                <a:ea typeface="黑体" panose="02010609060101010101" pitchFamily="49" charset="-122"/>
              </a:rPr>
              <a:t>  </a:t>
            </a:r>
          </a:p>
          <a:p>
            <a:pPr algn="just" eaLnBrk="1" hangingPunct="1">
              <a:lnSpc>
                <a:spcPct val="130000"/>
              </a:lnSpc>
              <a:spcBef>
                <a:spcPct val="50000"/>
              </a:spcBef>
              <a:spcAft>
                <a:spcPct val="0"/>
              </a:spcAft>
              <a:buClrTx/>
              <a:buFontTx/>
              <a:buNone/>
            </a:pPr>
            <a:r>
              <a:rPr kumimoji="1" lang="zh-CN" altLang="en-US" sz="2800" dirty="0">
                <a:latin typeface="黑体" panose="02010609060101010101" pitchFamily="49" charset="-122"/>
                <a:ea typeface="黑体" panose="02010609060101010101" pitchFamily="49" charset="-122"/>
              </a:rPr>
              <a:t>因此，受保护成员具有公有成员和私有成员的双重特性，</a:t>
            </a:r>
            <a:r>
              <a:rPr kumimoji="1" lang="zh-CN" altLang="en-US" sz="2800" dirty="0">
                <a:solidFill>
                  <a:srgbClr val="9900CC"/>
                </a:solidFill>
                <a:latin typeface="黑体" panose="02010609060101010101" pitchFamily="49" charset="-122"/>
                <a:ea typeface="黑体" panose="02010609060101010101" pitchFamily="49" charset="-122"/>
              </a:rPr>
              <a:t>对派生类的成员函数而言，它是公有成员。但对所在类之外定义的其它函数或类的对象而言，则是私有成员。</a:t>
            </a:r>
          </a:p>
        </p:txBody>
      </p:sp>
      <p:sp>
        <p:nvSpPr>
          <p:cNvPr id="506883" name="Rectangle 3"/>
          <p:cNvSpPr>
            <a:spLocks noChangeArrowheads="1"/>
          </p:cNvSpPr>
          <p:nvPr/>
        </p:nvSpPr>
        <p:spPr bwMode="auto">
          <a:xfrm>
            <a:off x="735013" y="523875"/>
            <a:ext cx="184150" cy="628650"/>
          </a:xfrm>
          <a:prstGeom prst="rect">
            <a:avLst/>
          </a:prstGeom>
          <a:noFill/>
          <a:ln>
            <a:noFill/>
          </a:ln>
          <a:effectLst/>
          <a:extLst>
            <a:ext uri="{909E8E84-426E-40DD-AFC4-6F175D3DCCD1}">
              <a14:hiddenFill xmlns:a14="http://schemas.microsoft.com/office/drawing/2010/main">
                <a:solidFill>
                  <a:srgbClr val="B1FFB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1320" dir="3080412" algn="ctr" rotWithShape="0">
                    <a:schemeClr val="bg2"/>
                  </a:outerShdw>
                </a:effectLst>
              </a14:hiddenEffects>
            </a:ext>
          </a:extLst>
        </p:spPr>
        <p:txBody>
          <a:bodyPr wrap="none">
            <a:spAutoFit/>
          </a:bodyPr>
          <a:lstStyle/>
          <a:p>
            <a:pPr eaLnBrk="1" hangingPunct="1">
              <a:lnSpc>
                <a:spcPct val="110000"/>
              </a:lnSpc>
              <a:defRPr/>
            </a:pPr>
            <a:endParaRPr kumimoji="1" lang="zh-CN" altLang="zh-CN" sz="3200" b="1" i="1" u="sng">
              <a:solidFill>
                <a:srgbClr val="00FF00"/>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82">
                                            <p:txEl>
                                              <p:pRg st="0" end="0"/>
                                            </p:txEl>
                                          </p:spTgt>
                                        </p:tgtEl>
                                        <p:attrNameLst>
                                          <p:attrName>style.visibility</p:attrName>
                                        </p:attrNameLst>
                                      </p:cBhvr>
                                      <p:to>
                                        <p:strVal val="visible"/>
                                      </p:to>
                                    </p:set>
                                    <p:animEffect transition="in" filter="wipe(left)">
                                      <p:cBhvr>
                                        <p:cTn id="7" dur="500"/>
                                        <p:tgtEl>
                                          <p:spTgt spid="5068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6882">
                                            <p:txEl>
                                              <p:pRg st="1" end="1"/>
                                            </p:txEl>
                                          </p:spTgt>
                                        </p:tgtEl>
                                        <p:attrNameLst>
                                          <p:attrName>style.visibility</p:attrName>
                                        </p:attrNameLst>
                                      </p:cBhvr>
                                      <p:to>
                                        <p:strVal val="visible"/>
                                      </p:to>
                                    </p:set>
                                    <p:animEffect transition="in" filter="wipe(left)">
                                      <p:cBhvr>
                                        <p:cTn id="12" dur="500"/>
                                        <p:tgtEl>
                                          <p:spTgt spid="5068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778526D-5C70-4846-AAB6-2502E164941A}" type="slidenum">
              <a:rPr lang="en-US" altLang="zh-CN" sz="1200"/>
              <a:pPr>
                <a:spcAft>
                  <a:spcPct val="0"/>
                </a:spcAft>
                <a:buClrTx/>
                <a:buFontTx/>
                <a:buNone/>
              </a:pPr>
              <a:t>31</a:t>
            </a:fld>
            <a:endParaRPr lang="en-US" altLang="zh-CN" sz="1200"/>
          </a:p>
        </p:txBody>
      </p:sp>
      <p:sp>
        <p:nvSpPr>
          <p:cNvPr id="43011" name="Text Box 2"/>
          <p:cNvSpPr txBox="1">
            <a:spLocks noChangeArrowheads="1"/>
          </p:cNvSpPr>
          <p:nvPr/>
        </p:nvSpPr>
        <p:spPr bwMode="auto">
          <a:xfrm>
            <a:off x="838200" y="1219200"/>
            <a:ext cx="7848600" cy="40441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70000"/>
              </a:lnSpc>
              <a:spcBef>
                <a:spcPct val="50000"/>
              </a:spcBef>
              <a:spcAft>
                <a:spcPct val="0"/>
              </a:spcAft>
              <a:buClrTx/>
              <a:buFontTx/>
              <a:buNone/>
            </a:pPr>
            <a:r>
              <a:rPr kumimoji="1" lang="zh-CN" altLang="en-US" sz="2400" b="1" dirty="0">
                <a:latin typeface="楷体" panose="02010609060101010101" pitchFamily="49" charset="-122"/>
                <a:ea typeface="楷体" panose="02010609060101010101" pitchFamily="49" charset="-122"/>
              </a:rPr>
              <a:t>基类的</a:t>
            </a:r>
            <a:r>
              <a:rPr kumimoji="1" lang="zh-CN" altLang="en-US" sz="2400" b="1" dirty="0">
                <a:solidFill>
                  <a:srgbClr val="FF0000"/>
                </a:solidFill>
                <a:latin typeface="楷体" panose="02010609060101010101" pitchFamily="49" charset="-122"/>
                <a:ea typeface="楷体" panose="02010609060101010101" pitchFamily="49" charset="-122"/>
              </a:rPr>
              <a:t>私有数据成员</a:t>
            </a:r>
            <a:r>
              <a:rPr kumimoji="1" lang="zh-CN" altLang="en-US" sz="2400" b="1" dirty="0">
                <a:latin typeface="楷体" panose="02010609060101010101" pitchFamily="49" charset="-122"/>
                <a:ea typeface="楷体" panose="02010609060101010101" pitchFamily="49" charset="-122"/>
              </a:rPr>
              <a:t>被派生类（</a:t>
            </a:r>
            <a:r>
              <a:rPr kumimoji="1" lang="en-US" altLang="zh-CN" sz="2400" b="1" dirty="0">
                <a:latin typeface="楷体" panose="02010609060101010101" pitchFamily="49" charset="-122"/>
                <a:ea typeface="楷体" panose="02010609060101010101" pitchFamily="49" charset="-122"/>
              </a:rPr>
              <a:t>public</a:t>
            </a:r>
            <a:r>
              <a:rPr kumimoji="1" lang="zh-CN" altLang="en-US" sz="2400" b="1" dirty="0">
                <a:latin typeface="楷体" panose="02010609060101010101" pitchFamily="49" charset="-122"/>
                <a:ea typeface="楷体" panose="02010609060101010101" pitchFamily="49" charset="-122"/>
              </a:rPr>
              <a:t>派生或</a:t>
            </a:r>
            <a:r>
              <a:rPr kumimoji="1" lang="en-US" altLang="zh-CN" sz="2400" b="1" dirty="0">
                <a:latin typeface="楷体" panose="02010609060101010101" pitchFamily="49" charset="-122"/>
                <a:ea typeface="楷体" panose="02010609060101010101" pitchFamily="49" charset="-122"/>
              </a:rPr>
              <a:t>private</a:t>
            </a:r>
            <a:r>
              <a:rPr kumimoji="1" lang="zh-CN" altLang="en-US" sz="2400" b="1" dirty="0">
                <a:latin typeface="楷体" panose="02010609060101010101" pitchFamily="49" charset="-122"/>
                <a:ea typeface="楷体" panose="02010609060101010101" pitchFamily="49" charset="-122"/>
              </a:rPr>
              <a:t>派生）</a:t>
            </a:r>
            <a:r>
              <a:rPr kumimoji="1" lang="zh-CN" altLang="en-US" sz="2400" b="1" dirty="0">
                <a:solidFill>
                  <a:srgbClr val="FF0000"/>
                </a:solidFill>
                <a:latin typeface="楷体" panose="02010609060101010101" pitchFamily="49" charset="-122"/>
                <a:ea typeface="楷体" panose="02010609060101010101" pitchFamily="49" charset="-122"/>
              </a:rPr>
              <a:t>继承后</a:t>
            </a:r>
            <a:r>
              <a:rPr kumimoji="1" lang="zh-CN" altLang="en-US" sz="2400" b="1" dirty="0">
                <a:latin typeface="楷体" panose="02010609060101010101" pitchFamily="49" charset="-122"/>
                <a:ea typeface="楷体" panose="02010609060101010101" pitchFamily="49" charset="-122"/>
              </a:rPr>
              <a:t>变为“</a:t>
            </a:r>
            <a:r>
              <a:rPr kumimoji="1" lang="zh-CN" altLang="en-US" sz="2400" b="1" dirty="0">
                <a:solidFill>
                  <a:srgbClr val="FF0000"/>
                </a:solidFill>
                <a:latin typeface="楷体" panose="02010609060101010101" pitchFamily="49" charset="-122"/>
                <a:ea typeface="楷体" panose="02010609060101010101" pitchFamily="49" charset="-122"/>
              </a:rPr>
              <a:t>不可访问</a:t>
            </a:r>
            <a:r>
              <a:rPr kumimoji="1" lang="zh-CN" altLang="en-US" sz="2400" b="1" dirty="0">
                <a:latin typeface="楷体" panose="02010609060101010101" pitchFamily="49" charset="-122"/>
                <a:ea typeface="楷体" panose="02010609060101010101" pitchFamily="49" charset="-122"/>
              </a:rPr>
              <a:t>的成员”。如果想在派生类中引用基类的私有数据成员，可以将基类的数据成员声明为</a:t>
            </a:r>
            <a:r>
              <a:rPr kumimoji="1" lang="en-US" altLang="zh-CN" sz="2400" b="1" dirty="0">
                <a:solidFill>
                  <a:srgbClr val="FF3300"/>
                </a:solidFill>
                <a:latin typeface="楷体" panose="02010609060101010101" pitchFamily="49" charset="-122"/>
                <a:ea typeface="楷体" panose="02010609060101010101" pitchFamily="49" charset="-122"/>
              </a:rPr>
              <a:t>protected</a:t>
            </a:r>
            <a:r>
              <a:rPr kumimoji="1" lang="zh-CN" altLang="en-US" sz="2400" b="1" dirty="0">
                <a:latin typeface="楷体" panose="02010609060101010101" pitchFamily="49" charset="-122"/>
                <a:ea typeface="楷体" panose="02010609060101010101" pitchFamily="49" charset="-122"/>
              </a:rPr>
              <a:t>。这样既不会破坏类的封装性，其数据成员还能被派生类的成员函数引用。 </a:t>
            </a:r>
          </a:p>
          <a:p>
            <a:pPr algn="just" eaLnBrk="1" hangingPunct="1">
              <a:lnSpc>
                <a:spcPct val="170000"/>
              </a:lnSpc>
              <a:spcBef>
                <a:spcPct val="50000"/>
              </a:spcBef>
              <a:spcAft>
                <a:spcPct val="0"/>
              </a:spcAft>
              <a:buClrTx/>
              <a:buFontTx/>
              <a:buNone/>
            </a:pPr>
            <a:r>
              <a:rPr kumimoji="1" lang="zh-CN" altLang="en-US" sz="2400" b="1" dirty="0">
                <a:solidFill>
                  <a:srgbClr val="FF3300"/>
                </a:solidFill>
                <a:latin typeface="楷体" panose="02010609060101010101" pitchFamily="49" charset="-122"/>
                <a:ea typeface="楷体" panose="02010609060101010101" pitchFamily="49" charset="-122"/>
              </a:rPr>
              <a:t>实现了数据隐藏，又方便继承，实现代码重用</a:t>
            </a:r>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20AABF7C-91D3-4288-9728-5446E98CA3F8}" type="slidenum">
              <a:rPr lang="en-US" altLang="zh-CN" smtClean="0"/>
              <a:pPr>
                <a:defRPr/>
              </a:pPr>
              <a:t>32</a:t>
            </a:fld>
            <a:endParaRPr lang="en-US" altLang="zh-CN"/>
          </a:p>
        </p:txBody>
      </p:sp>
      <p:graphicFrame>
        <p:nvGraphicFramePr>
          <p:cNvPr id="3" name="Group 142"/>
          <p:cNvGraphicFramePr>
            <a:graphicFrameLocks/>
          </p:cNvGraphicFramePr>
          <p:nvPr>
            <p:extLst>
              <p:ext uri="{D42A27DB-BD31-4B8C-83A1-F6EECF244321}">
                <p14:modId xmlns:p14="http://schemas.microsoft.com/office/powerpoint/2010/main" val="1988520890"/>
              </p:ext>
            </p:extLst>
          </p:nvPr>
        </p:nvGraphicFramePr>
        <p:xfrm>
          <a:off x="1031341" y="2286000"/>
          <a:ext cx="7439025" cy="2592388"/>
        </p:xfrm>
        <a:graphic>
          <a:graphicData uri="http://schemas.openxmlformats.org/drawingml/2006/table">
            <a:tbl>
              <a:tblPr/>
              <a:tblGrid>
                <a:gridCol w="1635659"/>
                <a:gridCol w="1905000"/>
                <a:gridCol w="2102903"/>
                <a:gridCol w="1795463"/>
              </a:tblGrid>
              <a:tr h="755650">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基类属性</a:t>
                      </a:r>
                      <a:endParaRPr kumimoji="1"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继承方式 </a:t>
                      </a:r>
                      <a:endParaRPr kumimoji="1"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public</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protected</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private</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12775">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public</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public</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protected</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不可访问</a:t>
                      </a:r>
                      <a:endPar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7700">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protected</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protected</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protected</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不可访问</a:t>
                      </a:r>
                      <a:endPar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private</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private</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private</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不可访问</a:t>
                      </a:r>
                      <a:endParaRPr kumimoji="1"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731162" y="986324"/>
            <a:ext cx="7772400" cy="830997"/>
          </a:xfrm>
          <a:prstGeom prst="rect">
            <a:avLst/>
          </a:prstGeom>
        </p:spPr>
        <p:txBody>
          <a:bodyPr wrap="square">
            <a:spAutoFit/>
          </a:bodyPr>
          <a:lstStyle/>
          <a:p>
            <a:pPr eaLnBrk="1" hangingPunct="1"/>
            <a:r>
              <a:rPr kumimoji="1" lang="zh-CN" altLang="en-US" sz="2400" b="1" dirty="0" smtClean="0">
                <a:solidFill>
                  <a:srgbClr val="002060"/>
                </a:solidFill>
                <a:latin typeface="黑体" panose="02010609060101010101" pitchFamily="49" charset="-122"/>
                <a:ea typeface="黑体" panose="02010609060101010101" pitchFamily="49" charset="-122"/>
              </a:rPr>
              <a:t>三种继承方式下，基类成员在派生类中的访问控制属性总结如图：</a:t>
            </a:r>
            <a:r>
              <a:rPr kumimoji="1" lang="zh-CN" altLang="en-US" sz="2400" dirty="0" smtClean="0">
                <a:solidFill>
                  <a:srgbClr val="002060"/>
                </a:solidFill>
                <a:latin typeface="黑体" panose="02010609060101010101" pitchFamily="49" charset="-122"/>
                <a:ea typeface="黑体" panose="02010609060101010101" pitchFamily="49" charset="-122"/>
              </a:rPr>
              <a:t> </a:t>
            </a:r>
            <a:endParaRPr kumimoji="1" lang="zh-CN" altLang="en-US" sz="2400"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5431794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2.5"/>
                                          </p:val>
                                        </p:tav>
                                        <p:tav tm="100000">
                                          <p:val>
                                            <p:strVal val="#ppt_w"/>
                                          </p:val>
                                        </p:tav>
                                      </p:tavLst>
                                    </p:anim>
                                    <p:anim calcmode="lin" valueType="num">
                                      <p:cBhvr>
                                        <p:cTn id="8" dur="500" fill="hold"/>
                                        <p:tgtEl>
                                          <p:spTgt spid="3"/>
                                        </p:tgtEl>
                                        <p:attrNameLst>
                                          <p:attrName>ppt_h</p:attrName>
                                        </p:attrNameLst>
                                      </p:cBhvr>
                                      <p:tavLst>
                                        <p:tav tm="0">
                                          <p:val>
                                            <p:strVal val="#ppt_h*0.01"/>
                                          </p:val>
                                        </p:tav>
                                        <p:tav tm="100000">
                                          <p:val>
                                            <p:strVal val="#ppt_h"/>
                                          </p:val>
                                        </p:tav>
                                      </p:tavLst>
                                    </p:anim>
                                    <p:anim calcmode="lin" valueType="num">
                                      <p:cBhvr>
                                        <p:cTn id="9" dur="500" fill="hold"/>
                                        <p:tgtEl>
                                          <p:spTgt spid="3"/>
                                        </p:tgtEl>
                                        <p:attrNameLst>
                                          <p:attrName>ppt_x</p:attrName>
                                        </p:attrNameLst>
                                      </p:cBhvr>
                                      <p:tavLst>
                                        <p:tav tm="0">
                                          <p:val>
                                            <p:strVal val="#ppt_x"/>
                                          </p:val>
                                        </p:tav>
                                        <p:tav tm="100000">
                                          <p:val>
                                            <p:strVal val="#ppt_x"/>
                                          </p:val>
                                        </p:tav>
                                      </p:tavLst>
                                    </p:anim>
                                    <p:anim calcmode="lin" valueType="num">
                                      <p:cBhvr>
                                        <p:cTn id="10" dur="500" fill="hold"/>
                                        <p:tgtEl>
                                          <p:spTgt spid="3"/>
                                        </p:tgtEl>
                                        <p:attrNameLst>
                                          <p:attrName>ppt_y</p:attrName>
                                        </p:attrNameLst>
                                      </p:cBhvr>
                                      <p:tavLst>
                                        <p:tav tm="0">
                                          <p:val>
                                            <p:strVal val="#ppt_h+1"/>
                                          </p:val>
                                        </p:tav>
                                        <p:tav tm="100000">
                                          <p:val>
                                            <p:strVal val="#ppt_y"/>
                                          </p:val>
                                        </p:tav>
                                      </p:tavLst>
                                    </p:anim>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7ED3055-AC51-49B2-A1C2-59E6A0FB2A2A}" type="slidenum">
              <a:rPr lang="en-US" altLang="zh-CN" sz="1200"/>
              <a:pPr>
                <a:spcAft>
                  <a:spcPct val="0"/>
                </a:spcAft>
                <a:buClrTx/>
                <a:buFontTx/>
                <a:buNone/>
              </a:pPr>
              <a:t>33</a:t>
            </a:fld>
            <a:endParaRPr lang="en-US" altLang="zh-CN" sz="1200"/>
          </a:p>
        </p:txBody>
      </p:sp>
      <p:sp>
        <p:nvSpPr>
          <p:cNvPr id="44035" name="Rectangle 3"/>
          <p:cNvSpPr>
            <a:spLocks noGrp="1" noChangeArrowheads="1"/>
          </p:cNvSpPr>
          <p:nvPr>
            <p:ph type="body" idx="1"/>
          </p:nvPr>
        </p:nvSpPr>
        <p:spPr>
          <a:xfrm>
            <a:off x="228600" y="914400"/>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b="1" dirty="0" smtClean="0">
                <a:latin typeface="Arial Narrow" panose="020B0606020202030204" pitchFamily="34" charset="0"/>
                <a:ea typeface="黑体" panose="02010609060101010101" pitchFamily="49" charset="-122"/>
              </a:rPr>
              <a:t>protected </a:t>
            </a:r>
            <a:r>
              <a:rPr lang="zh-CN" altLang="en-US" sz="2800" b="1" dirty="0" smtClean="0">
                <a:latin typeface="Arial Narrow" panose="020B0606020202030204" pitchFamily="34" charset="0"/>
                <a:ea typeface="黑体" panose="02010609060101010101" pitchFamily="49" charset="-122"/>
              </a:rPr>
              <a:t>类型</a:t>
            </a:r>
          </a:p>
          <a:p>
            <a:pPr lvl="1" eaLnBrk="1" hangingPunct="1">
              <a:lnSpc>
                <a:spcPct val="120000"/>
              </a:lnSpc>
            </a:pPr>
            <a:r>
              <a:rPr lang="zh-CN" altLang="en-US" sz="2800" b="1" dirty="0" smtClean="0">
                <a:latin typeface="Arial Narrow" panose="020B0606020202030204" pitchFamily="34" charset="0"/>
                <a:ea typeface="黑体" panose="02010609060101010101" pitchFamily="49" charset="-122"/>
              </a:rPr>
              <a:t>介于 </a:t>
            </a:r>
            <a:r>
              <a:rPr lang="en-US" altLang="zh-CN" sz="2800" b="1" dirty="0" smtClean="0">
                <a:latin typeface="Arial Narrow" panose="020B0606020202030204" pitchFamily="34" charset="0"/>
                <a:ea typeface="黑体" panose="02010609060101010101" pitchFamily="49" charset="-122"/>
              </a:rPr>
              <a:t>public </a:t>
            </a:r>
            <a:r>
              <a:rPr lang="zh-CN" altLang="en-US" sz="2800" b="1" dirty="0" smtClean="0">
                <a:latin typeface="Arial Narrow" panose="020B0606020202030204" pitchFamily="34" charset="0"/>
                <a:ea typeface="黑体" panose="02010609060101010101" pitchFamily="49" charset="-122"/>
              </a:rPr>
              <a:t>和 </a:t>
            </a:r>
            <a:r>
              <a:rPr lang="en-US" altLang="zh-CN" sz="2800" b="1" dirty="0" smtClean="0">
                <a:latin typeface="Arial Narrow" panose="020B0606020202030204" pitchFamily="34" charset="0"/>
                <a:ea typeface="黑体" panose="02010609060101010101" pitchFamily="49" charset="-122"/>
              </a:rPr>
              <a:t>private </a:t>
            </a:r>
            <a:r>
              <a:rPr lang="zh-CN" altLang="en-US" sz="2800" b="1" dirty="0" smtClean="0">
                <a:latin typeface="Arial Narrow" panose="020B0606020202030204" pitchFamily="34" charset="0"/>
                <a:ea typeface="黑体" panose="02010609060101010101" pitchFamily="49" charset="-122"/>
              </a:rPr>
              <a:t>之间</a:t>
            </a:r>
          </a:p>
          <a:p>
            <a:pPr lvl="1" eaLnBrk="1" hangingPunct="1">
              <a:lnSpc>
                <a:spcPct val="120000"/>
              </a:lnSpc>
            </a:pPr>
            <a:r>
              <a:rPr lang="zh-CN" altLang="en-US" sz="2800" b="1" dirty="0" smtClean="0">
                <a:latin typeface="Arial Narrow" panose="020B0606020202030204" pitchFamily="34" charset="0"/>
                <a:ea typeface="黑体" panose="02010609060101010101" pitchFamily="49" charset="-122"/>
              </a:rPr>
              <a:t>对</a:t>
            </a:r>
            <a:r>
              <a:rPr lang="en-US" altLang="zh-CN" sz="2800" b="1" dirty="0" smtClean="0">
                <a:latin typeface="Arial Narrow" panose="020B0606020202030204" pitchFamily="34" charset="0"/>
                <a:ea typeface="黑体" panose="02010609060101010101" pitchFamily="49" charset="-122"/>
              </a:rPr>
              <a:t>protected </a:t>
            </a:r>
            <a:r>
              <a:rPr lang="zh-CN" altLang="en-US" sz="2800" b="1" dirty="0" smtClean="0">
                <a:latin typeface="Arial Narrow" panose="020B0606020202030204" pitchFamily="34" charset="0"/>
                <a:ea typeface="黑体" panose="02010609060101010101" pitchFamily="49" charset="-122"/>
              </a:rPr>
              <a:t>的访问，可以是</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基类成员</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基类友元</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派生类成员</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派生类友元</a:t>
            </a:r>
          </a:p>
        </p:txBody>
      </p:sp>
    </p:spTree>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2DD1F0B-570B-4806-9BDF-A0EB75408E3A}" type="slidenum">
              <a:rPr lang="en-US" altLang="zh-CN" sz="1200"/>
              <a:pPr>
                <a:spcAft>
                  <a:spcPct val="0"/>
                </a:spcAft>
                <a:buClrTx/>
                <a:buFontTx/>
                <a:buNone/>
              </a:pPr>
              <a:t>34</a:t>
            </a:fld>
            <a:endParaRPr lang="en-US" altLang="zh-CN" sz="1200"/>
          </a:p>
        </p:txBody>
      </p:sp>
      <p:sp>
        <p:nvSpPr>
          <p:cNvPr id="4505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zh-CN" altLang="en-US" sz="3600" b="1" dirty="0">
                <a:solidFill>
                  <a:srgbClr val="051AB3"/>
                </a:solidFill>
                <a:latin typeface="Arial Narrow" panose="020B0606020202030204" pitchFamily="34" charset="0"/>
                <a:ea typeface="黑体" panose="02010609060101010101" pitchFamily="49" charset="-122"/>
              </a:rPr>
              <a:t>因此：</a:t>
            </a:r>
          </a:p>
        </p:txBody>
      </p:sp>
      <p:sp>
        <p:nvSpPr>
          <p:cNvPr id="45060" name="Rectangle 3"/>
          <p:cNvSpPr>
            <a:spLocks noGrp="1" noChangeArrowheads="1"/>
          </p:cNvSpPr>
          <p:nvPr>
            <p:ph type="body" idx="1"/>
          </p:nvPr>
        </p:nvSpPr>
        <p:spPr>
          <a:xfrm>
            <a:off x="152400" y="1493838"/>
            <a:ext cx="8839200" cy="3306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派生类成员</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可以简单的使用成员名称来访问基类的 </a:t>
            </a:r>
            <a:r>
              <a:rPr lang="en-US" altLang="zh-CN" sz="3100" b="1" smtClean="0">
                <a:latin typeface="Arial Narrow" panose="020B0606020202030204" pitchFamily="34" charset="0"/>
                <a:ea typeface="黑体" panose="02010609060101010101" pitchFamily="49" charset="-122"/>
              </a:rPr>
              <a:t>public </a:t>
            </a:r>
            <a:r>
              <a:rPr lang="zh-CN" altLang="en-US" sz="3100" b="1" smtClean="0">
                <a:latin typeface="Arial Narrow" panose="020B0606020202030204" pitchFamily="34" charset="0"/>
                <a:ea typeface="黑体" panose="02010609060101010101" pitchFamily="49" charset="-122"/>
              </a:rPr>
              <a:t>和 </a:t>
            </a:r>
            <a:r>
              <a:rPr lang="en-US" altLang="zh-CN" sz="3100" b="1" smtClean="0">
                <a:latin typeface="Arial Narrow" panose="020B0606020202030204" pitchFamily="34" charset="0"/>
                <a:ea typeface="黑体" panose="02010609060101010101" pitchFamily="49" charset="-122"/>
              </a:rPr>
              <a:t>protected </a:t>
            </a:r>
            <a:r>
              <a:rPr lang="zh-CN" altLang="en-US" sz="3100" b="1" smtClean="0">
                <a:latin typeface="Arial Narrow" panose="020B0606020202030204" pitchFamily="34" charset="0"/>
                <a:ea typeface="黑体" panose="02010609060101010101" pitchFamily="49" charset="-122"/>
              </a:rPr>
              <a:t>成员</a:t>
            </a:r>
            <a:endParaRPr lang="zh-CN" altLang="en-US" sz="3500" b="1" smtClean="0">
              <a:latin typeface="Arial Narrow" panose="020B0606020202030204" pitchFamily="34" charset="0"/>
              <a:ea typeface="黑体" panose="02010609060101010101" pitchFamily="49" charset="-122"/>
            </a:endParaRP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如果派生类中</a:t>
            </a:r>
            <a:r>
              <a:rPr lang="zh-CN" altLang="en-US" sz="3100" b="1" smtClean="0">
                <a:solidFill>
                  <a:srgbClr val="FF3300"/>
                </a:solidFill>
                <a:latin typeface="Arial Narrow" panose="020B0606020202030204" pitchFamily="34" charset="0"/>
                <a:ea typeface="黑体" panose="02010609060101010101" pitchFamily="49" charset="-122"/>
              </a:rPr>
              <a:t>重新定义了基类的成员</a:t>
            </a:r>
            <a:r>
              <a:rPr lang="zh-CN" altLang="en-US" sz="3100" b="1" smtClean="0">
                <a:latin typeface="Arial Narrow" panose="020B0606020202030204" pitchFamily="34" charset="0"/>
                <a:ea typeface="黑体" panose="02010609060101010101" pitchFamily="49" charset="-122"/>
              </a:rPr>
              <a:t>，可以通过 </a:t>
            </a:r>
            <a:r>
              <a:rPr lang="en-US" altLang="zh-CN" sz="3100" b="1" smtClean="0">
                <a:latin typeface="Arial Narrow" panose="020B0606020202030204" pitchFamily="34" charset="0"/>
                <a:ea typeface="黑体" panose="02010609060101010101" pitchFamily="49" charset="-122"/>
              </a:rPr>
              <a:t>:: + </a:t>
            </a:r>
            <a:r>
              <a:rPr lang="zh-CN" altLang="en-US" sz="3100" b="1" smtClean="0">
                <a:latin typeface="Arial Narrow" panose="020B0606020202030204" pitchFamily="34" charset="0"/>
                <a:ea typeface="黑体" panose="02010609060101010101" pitchFamily="49" charset="-122"/>
              </a:rPr>
              <a:t>基类成员名称来访问基类成员</a:t>
            </a:r>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ED9D023-4A81-4A10-87E3-81BA22401BA5}" type="slidenum">
              <a:rPr lang="en-US" altLang="zh-CN" sz="1200"/>
              <a:pPr>
                <a:spcAft>
                  <a:spcPct val="0"/>
                </a:spcAft>
                <a:buClrTx/>
                <a:buFontTx/>
                <a:buNone/>
              </a:pPr>
              <a:t>35</a:t>
            </a:fld>
            <a:endParaRPr lang="en-US" altLang="zh-CN" sz="1200"/>
          </a:p>
        </p:txBody>
      </p:sp>
      <p:sp>
        <p:nvSpPr>
          <p:cNvPr id="47107" name="Rectangle 2"/>
          <p:cNvSpPr>
            <a:spLocks noGrp="1" noChangeArrowheads="1"/>
          </p:cNvSpPr>
          <p:nvPr>
            <p:ph type="body" idx="1"/>
          </p:nvPr>
        </p:nvSpPr>
        <p:spPr>
          <a:xfrm>
            <a:off x="1066800" y="914400"/>
            <a:ext cx="7388225" cy="5348288"/>
          </a:xfrm>
          <a:noFill/>
          <a:extLs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class A {</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     protected:</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         </a:t>
            </a:r>
            <a:r>
              <a:rPr lang="en-US" altLang="zh-CN" dirty="0" err="1" smtClean="0">
                <a:ea typeface="宋体" panose="02010600030101010101" pitchFamily="2" charset="-122"/>
              </a:rPr>
              <a:t>int</a:t>
            </a:r>
            <a:r>
              <a:rPr lang="en-US" altLang="zh-CN" dirty="0" smtClean="0">
                <a:ea typeface="宋体" panose="02010600030101010101" pitchFamily="2" charset="-122"/>
              </a:rPr>
              <a:t> x;</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endParaRPr lang="en-US" altLang="zh-CN" dirty="0" smtClean="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dirty="0" err="1" smtClean="0">
                <a:ea typeface="宋体" panose="02010600030101010101" pitchFamily="2" charset="-122"/>
              </a:rPr>
              <a:t>int</a:t>
            </a:r>
            <a:r>
              <a:rPr lang="en-US" altLang="zh-CN" dirty="0" smtClean="0">
                <a:ea typeface="宋体" panose="02010600030101010101" pitchFamily="2" charset="-122"/>
              </a:rPr>
              <a:t> main()</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      A </a:t>
            </a:r>
            <a:r>
              <a:rPr lang="en-US" altLang="zh-CN" dirty="0" err="1" smtClean="0">
                <a:ea typeface="宋体" panose="02010600030101010101" pitchFamily="2" charset="-122"/>
              </a:rPr>
              <a:t>a</a:t>
            </a:r>
            <a:r>
              <a:rPr lang="en-US" altLang="zh-CN" dirty="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dirty="0" smtClean="0">
                <a:ea typeface="宋体" panose="02010600030101010101" pitchFamily="2" charset="-122"/>
              </a:rPr>
              <a:t>      </a:t>
            </a:r>
            <a:r>
              <a:rPr lang="en-US" altLang="zh-CN" dirty="0" err="1" smtClean="0">
                <a:ea typeface="宋体" panose="02010600030101010101" pitchFamily="2" charset="-122"/>
              </a:rPr>
              <a:t>a.x</a:t>
            </a:r>
            <a:r>
              <a:rPr lang="en-US" altLang="zh-CN" dirty="0" smtClean="0">
                <a:ea typeface="宋体" panose="02010600030101010101" pitchFamily="2" charset="-122"/>
              </a:rPr>
              <a:t>=5;    //</a:t>
            </a:r>
            <a:r>
              <a:rPr lang="zh-CN" altLang="en-US" dirty="0" smtClean="0">
                <a:solidFill>
                  <a:srgbClr val="FF3300"/>
                </a:solidFill>
                <a:latin typeface="黑体" panose="02010609060101010101" pitchFamily="49" charset="-122"/>
                <a:ea typeface="黑体" panose="02010609060101010101" pitchFamily="49" charset="-122"/>
              </a:rPr>
              <a:t>错误。此处 </a:t>
            </a:r>
            <a:r>
              <a:rPr lang="en-US" altLang="zh-CN" dirty="0" smtClean="0">
                <a:solidFill>
                  <a:srgbClr val="FF3300"/>
                </a:solidFill>
                <a:latin typeface="黑体" panose="02010609060101010101" pitchFamily="49" charset="-122"/>
                <a:ea typeface="黑体" panose="02010609060101010101" pitchFamily="49" charset="-122"/>
              </a:rPr>
              <a:t>x </a:t>
            </a:r>
            <a:r>
              <a:rPr lang="zh-CN" altLang="en-US" dirty="0" smtClean="0">
                <a:solidFill>
                  <a:srgbClr val="FF3300"/>
                </a:solidFill>
                <a:latin typeface="黑体" panose="02010609060101010101" pitchFamily="49" charset="-122"/>
                <a:ea typeface="黑体" panose="02010609060101010101" pitchFamily="49" charset="-122"/>
              </a:rPr>
              <a:t>相当于私有成员</a:t>
            </a:r>
            <a:endParaRPr lang="en-US" altLang="en-US" dirty="0" smtClean="0">
              <a:solidFill>
                <a:srgbClr val="FF3300"/>
              </a:solidFill>
              <a:latin typeface="黑体" panose="02010609060101010101" pitchFamily="49" charset="-122"/>
              <a:ea typeface="黑体" panose="02010609060101010101" pitchFamily="49" charset="-122"/>
            </a:endParaRPr>
          </a:p>
          <a:p>
            <a:pPr eaLnBrk="1" hangingPunct="1">
              <a:lnSpc>
                <a:spcPct val="90000"/>
              </a:lnSpc>
              <a:buClr>
                <a:schemeClr val="tx1"/>
              </a:buClr>
              <a:buFont typeface="Wingdings" panose="05000000000000000000" pitchFamily="2" charset="2"/>
              <a:buNone/>
            </a:pPr>
            <a:r>
              <a:rPr lang="en-US" altLang="en-US" dirty="0" smtClean="0"/>
              <a:t>}</a:t>
            </a:r>
            <a:endParaRPr lang="en-US" altLang="zh-CN" dirty="0" smtClean="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2"/>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8B8655D-09B9-4411-9B68-7D6AC1D63377}" type="slidenum">
              <a:rPr lang="en-US" altLang="zh-CN" sz="1200"/>
              <a:pPr>
                <a:spcAft>
                  <a:spcPct val="0"/>
                </a:spcAft>
                <a:buClrTx/>
                <a:buFontTx/>
                <a:buNone/>
              </a:pPr>
              <a:t>36</a:t>
            </a:fld>
            <a:endParaRPr lang="en-US" altLang="zh-CN" sz="1200"/>
          </a:p>
        </p:txBody>
      </p:sp>
      <p:sp>
        <p:nvSpPr>
          <p:cNvPr id="48131" name="Rectangle 2"/>
          <p:cNvSpPr>
            <a:spLocks noRot="1" noChangeArrowheads="1"/>
          </p:cNvSpPr>
          <p:nvPr/>
        </p:nvSpPr>
        <p:spPr bwMode="auto">
          <a:xfrm>
            <a:off x="152400" y="609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Relationship between Base Classes and Derived Classes</a:t>
            </a:r>
          </a:p>
        </p:txBody>
      </p:sp>
      <p:sp>
        <p:nvSpPr>
          <p:cNvPr id="48132" name="Rectangle 3"/>
          <p:cNvSpPr>
            <a:spLocks noChangeArrowheads="1"/>
          </p:cNvSpPr>
          <p:nvPr/>
        </p:nvSpPr>
        <p:spPr bwMode="auto">
          <a:xfrm>
            <a:off x="152400" y="1798638"/>
            <a:ext cx="8839200"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2800" b="1">
                <a:latin typeface="Arial Narrow" panose="020B0606020202030204" pitchFamily="34" charset="0"/>
                <a:ea typeface="黑体" panose="02010609060101010101" pitchFamily="49" charset="-122"/>
              </a:rPr>
              <a:t>后面的例子描述了基类和派生类之间的关系</a:t>
            </a:r>
          </a:p>
          <a:p>
            <a:pPr lvl="1" eaLnBrk="1" hangingPunct="1">
              <a:lnSpc>
                <a:spcPct val="120000"/>
              </a:lnSpc>
            </a:pPr>
            <a:r>
              <a:rPr lang="zh-CN" altLang="en-US" sz="2800" b="1">
                <a:latin typeface="Arial Narrow" panose="020B0606020202030204" pitchFamily="34" charset="0"/>
                <a:ea typeface="黑体" panose="02010609060101010101" pitchFamily="49" charset="-122"/>
              </a:rPr>
              <a:t>基类：</a:t>
            </a:r>
            <a:r>
              <a:rPr lang="en-US" altLang="zh-CN" sz="2800" b="1">
                <a:latin typeface="Arial Narrow" panose="020B0606020202030204" pitchFamily="34" charset="0"/>
                <a:ea typeface="黑体" panose="02010609060101010101" pitchFamily="49" charset="-122"/>
              </a:rPr>
              <a:t>CommissionEmployee</a:t>
            </a:r>
            <a:r>
              <a:rPr lang="zh-CN" altLang="en-US" sz="2800" b="1">
                <a:latin typeface="Arial Narrow" panose="020B0606020202030204" pitchFamily="34" charset="0"/>
                <a:ea typeface="黑体" panose="02010609060101010101" pitchFamily="49" charset="-122"/>
              </a:rPr>
              <a:t>（</a:t>
            </a:r>
            <a:r>
              <a:rPr lang="en-US" altLang="zh-CN" sz="2800" b="1">
                <a:latin typeface="Arial Narrow" panose="020B0606020202030204" pitchFamily="34" charset="0"/>
                <a:ea typeface="黑体" panose="02010609060101010101" pitchFamily="49" charset="-122"/>
              </a:rPr>
              <a:t>5</a:t>
            </a:r>
            <a:r>
              <a:rPr lang="zh-CN" altLang="en-US" sz="2800" b="1">
                <a:latin typeface="Arial Narrow" panose="020B0606020202030204" pitchFamily="34" charset="0"/>
                <a:ea typeface="黑体" panose="02010609060101010101" pitchFamily="49" charset="-122"/>
              </a:rPr>
              <a:t>个参数）</a:t>
            </a:r>
          </a:p>
          <a:p>
            <a:pPr lvl="2" eaLnBrk="1" hangingPunct="1">
              <a:lnSpc>
                <a:spcPct val="120000"/>
              </a:lnSpc>
            </a:pPr>
            <a:r>
              <a:rPr lang="en-US" altLang="zh-CN" sz="2400" b="1">
                <a:latin typeface="Arial Narrow" panose="020B0606020202030204" pitchFamily="34" charset="0"/>
                <a:ea typeface="黑体" panose="02010609060101010101" pitchFamily="49" charset="-122"/>
              </a:rPr>
              <a:t>First name,    last name,    SSN, </a:t>
            </a:r>
          </a:p>
          <a:p>
            <a:pPr lvl="2" eaLnBrk="1" hangingPunct="1">
              <a:lnSpc>
                <a:spcPct val="120000"/>
              </a:lnSpc>
              <a:buFont typeface="Wingdings" panose="05000000000000000000" pitchFamily="2" charset="2"/>
              <a:buNone/>
            </a:pPr>
            <a:r>
              <a:rPr lang="en-US" altLang="zh-CN" sz="2400" b="1">
                <a:latin typeface="Arial Narrow" panose="020B0606020202030204" pitchFamily="34" charset="0"/>
                <a:ea typeface="黑体" panose="02010609060101010101" pitchFamily="49" charset="-122"/>
              </a:rPr>
              <a:t>     commission rate, gross sale amount</a:t>
            </a:r>
          </a:p>
          <a:p>
            <a:pPr lvl="1" eaLnBrk="1" hangingPunct="1">
              <a:lnSpc>
                <a:spcPct val="120000"/>
              </a:lnSpc>
            </a:pPr>
            <a:r>
              <a:rPr lang="zh-CN" altLang="en-US" sz="2800" b="1">
                <a:latin typeface="Arial Narrow" panose="020B0606020202030204" pitchFamily="34" charset="0"/>
                <a:ea typeface="黑体" panose="02010609060101010101" pitchFamily="49" charset="-122"/>
              </a:rPr>
              <a:t>派生类： </a:t>
            </a:r>
            <a:r>
              <a:rPr lang="en-US" altLang="zh-CN" sz="2800" b="1">
                <a:latin typeface="Arial Narrow" panose="020B0606020202030204" pitchFamily="34" charset="0"/>
                <a:ea typeface="黑体" panose="02010609060101010101" pitchFamily="49" charset="-122"/>
              </a:rPr>
              <a:t>BasePlusCommissionEmployee</a:t>
            </a:r>
            <a:r>
              <a:rPr lang="zh-CN" altLang="en-US" sz="2800" b="1">
                <a:latin typeface="Arial Narrow" panose="020B0606020202030204" pitchFamily="34" charset="0"/>
                <a:ea typeface="黑体" panose="02010609060101010101" pitchFamily="49" charset="-122"/>
              </a:rPr>
              <a:t>（增</a:t>
            </a:r>
            <a:r>
              <a:rPr lang="en-US" altLang="zh-CN" sz="2800" b="1">
                <a:latin typeface="Arial Narrow" panose="020B0606020202030204" pitchFamily="34" charset="0"/>
                <a:ea typeface="黑体" panose="02010609060101010101" pitchFamily="49" charset="-122"/>
              </a:rPr>
              <a:t>1</a:t>
            </a:r>
            <a:r>
              <a:rPr lang="zh-CN" altLang="en-US" sz="2800" b="1">
                <a:latin typeface="Arial Narrow" panose="020B0606020202030204" pitchFamily="34" charset="0"/>
                <a:ea typeface="黑体" panose="02010609060101010101" pitchFamily="49" charset="-122"/>
              </a:rPr>
              <a:t>参数）</a:t>
            </a:r>
          </a:p>
          <a:p>
            <a:pPr lvl="2" eaLnBrk="1" hangingPunct="1">
              <a:lnSpc>
                <a:spcPct val="120000"/>
              </a:lnSpc>
            </a:pPr>
            <a:r>
              <a:rPr lang="en-US" altLang="zh-CN" sz="2400" b="1">
                <a:latin typeface="Arial Narrow" panose="020B0606020202030204" pitchFamily="34" charset="0"/>
                <a:ea typeface="黑体" panose="02010609060101010101" pitchFamily="49" charset="-122"/>
              </a:rPr>
              <a:t>First name, last name, SSN, commission rate, gross sale amount</a:t>
            </a:r>
          </a:p>
          <a:p>
            <a:pPr lvl="2" eaLnBrk="1" hangingPunct="1">
              <a:lnSpc>
                <a:spcPct val="120000"/>
              </a:lnSpc>
            </a:pPr>
            <a:r>
              <a:rPr lang="en-US" altLang="zh-CN" sz="2800" b="1">
                <a:solidFill>
                  <a:srgbClr val="FF3300"/>
                </a:solidFill>
                <a:latin typeface="Arial Narrow" panose="020B0606020202030204" pitchFamily="34" charset="0"/>
                <a:ea typeface="黑体" panose="02010609060101010101" pitchFamily="49" charset="-122"/>
              </a:rPr>
              <a:t>base salary</a:t>
            </a:r>
            <a:endParaRPr lang="en-US" altLang="zh-CN" sz="2800" b="1">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093FF74-2070-44C4-A416-105275431187}" type="slidenum">
              <a:rPr lang="en-US" altLang="zh-CN" sz="1200"/>
              <a:pPr>
                <a:spcAft>
                  <a:spcPct val="0"/>
                </a:spcAft>
                <a:buClrTx/>
                <a:buFontTx/>
                <a:buNone/>
              </a:pPr>
              <a:t>37</a:t>
            </a:fld>
            <a:endParaRPr lang="en-US" altLang="zh-CN" sz="1200"/>
          </a:p>
        </p:txBody>
      </p:sp>
      <p:graphicFrame>
        <p:nvGraphicFramePr>
          <p:cNvPr id="49155" name="Object 2"/>
          <p:cNvGraphicFramePr>
            <a:graphicFrameLocks noChangeAspect="1"/>
          </p:cNvGraphicFramePr>
          <p:nvPr/>
        </p:nvGraphicFramePr>
        <p:xfrm>
          <a:off x="0" y="0"/>
          <a:ext cx="7037388" cy="6042025"/>
        </p:xfrm>
        <a:graphic>
          <a:graphicData uri="http://schemas.openxmlformats.org/presentationml/2006/ole">
            <mc:AlternateContent xmlns:mc="http://schemas.openxmlformats.org/markup-compatibility/2006">
              <mc:Choice xmlns:v="urn:schemas-microsoft-com:vml" Requires="v">
                <p:oleObj spid="_x0000_s49160" name="Document" r:id="rId3" imgW="7074123" imgH="6060651" progId="Word.Document.8">
                  <p:embed/>
                </p:oleObj>
              </mc:Choice>
              <mc:Fallback>
                <p:oleObj name="Document" r:id="rId3" imgW="7074123" imgH="6060651"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04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5" name="Text Box 5"/>
          <p:cNvSpPr txBox="1">
            <a:spLocks noChangeArrowheads="1"/>
          </p:cNvSpPr>
          <p:nvPr/>
        </p:nvSpPr>
        <p:spPr bwMode="auto">
          <a:xfrm>
            <a:off x="5029200" y="2514600"/>
            <a:ext cx="38862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Class </a:t>
            </a:r>
            <a:r>
              <a:rPr lang="en-US" altLang="zh-CN" sz="1600" b="1">
                <a:latin typeface="Courier New" panose="02070309020205020404" pitchFamily="49" charset="0"/>
                <a:cs typeface="Times New Roman" panose="02020603050405020304" pitchFamily="18" charset="0"/>
              </a:rPr>
              <a:t>CommissionEmployee</a:t>
            </a:r>
            <a:r>
              <a:rPr lang="en-US" altLang="zh-CN" sz="1600">
                <a:latin typeface="Times New Roman" panose="02020603050405020304" pitchFamily="18" charset="0"/>
                <a:cs typeface="Times New Roman" panose="02020603050405020304" pitchFamily="18" charset="0"/>
              </a:rPr>
              <a:t> constructor</a:t>
            </a:r>
          </a:p>
        </p:txBody>
      </p:sp>
      <p:sp>
        <p:nvSpPr>
          <p:cNvPr id="496646" name="Line 6"/>
          <p:cNvSpPr>
            <a:spLocks noChangeShapeType="1"/>
          </p:cNvSpPr>
          <p:nvPr/>
        </p:nvSpPr>
        <p:spPr bwMode="auto">
          <a:xfrm flipH="1" flipV="1">
            <a:off x="3886200" y="2590800"/>
            <a:ext cx="1143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5"/>
                                        </p:tgtEl>
                                        <p:attrNameLst>
                                          <p:attrName>style.visibility</p:attrName>
                                        </p:attrNameLst>
                                      </p:cBhvr>
                                      <p:to>
                                        <p:strVal val="visible"/>
                                      </p:to>
                                    </p:set>
                                  </p:childTnLst>
                                  <p:subTnLst>
                                    <p:set>
                                      <p:cBhvr override="childStyle">
                                        <p:cTn dur="1" fill="hold" display="0" masterRel="nextClick" afterEffect="1"/>
                                        <p:tgtEl>
                                          <p:spTgt spid="49664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6646"/>
                                        </p:tgtEl>
                                        <p:attrNameLst>
                                          <p:attrName>style.visibility</p:attrName>
                                        </p:attrNameLst>
                                      </p:cBhvr>
                                      <p:to>
                                        <p:strVal val="visible"/>
                                      </p:to>
                                    </p:set>
                                  </p:childTnLst>
                                  <p:subTnLst>
                                    <p:set>
                                      <p:cBhvr override="childStyle">
                                        <p:cTn dur="1" fill="hold" display="0" masterRel="nextClick" afterEffect="1"/>
                                        <p:tgtEl>
                                          <p:spTgt spid="4966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4966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7F3DE92-AFD5-4976-B583-72C517EFC756}" type="slidenum">
              <a:rPr lang="en-US" altLang="zh-CN" sz="1200"/>
              <a:pPr>
                <a:spcAft>
                  <a:spcPct val="0"/>
                </a:spcAft>
                <a:buClrTx/>
                <a:buFontTx/>
                <a:buNone/>
              </a:pPr>
              <a:t>38</a:t>
            </a:fld>
            <a:endParaRPr lang="en-US" altLang="zh-CN" sz="1200"/>
          </a:p>
        </p:txBody>
      </p:sp>
      <p:graphicFrame>
        <p:nvGraphicFramePr>
          <p:cNvPr id="50179" name="Object 2"/>
          <p:cNvGraphicFramePr>
            <a:graphicFrameLocks noChangeAspect="1"/>
          </p:cNvGraphicFramePr>
          <p:nvPr>
            <p:extLst>
              <p:ext uri="{D42A27DB-BD31-4B8C-83A1-F6EECF244321}">
                <p14:modId xmlns:p14="http://schemas.microsoft.com/office/powerpoint/2010/main" val="2800731066"/>
              </p:ext>
            </p:extLst>
          </p:nvPr>
        </p:nvGraphicFramePr>
        <p:xfrm>
          <a:off x="533400" y="914400"/>
          <a:ext cx="7053263" cy="4068763"/>
        </p:xfrm>
        <a:graphic>
          <a:graphicData uri="http://schemas.openxmlformats.org/presentationml/2006/ole">
            <mc:AlternateContent xmlns:mc="http://schemas.openxmlformats.org/markup-compatibility/2006">
              <mc:Choice xmlns:v="urn:schemas-microsoft-com:vml" Requires="v">
                <p:oleObj spid="_x0000_s50185" name="文档" r:id="rId3" imgW="7085758" imgH="4075995" progId="Word.Document.8">
                  <p:embed/>
                </p:oleObj>
              </mc:Choice>
              <mc:Fallback>
                <p:oleObj name="文档" r:id="rId3" imgW="7085758" imgH="407599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7053263" cy="406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669" name="Text Box 5"/>
          <p:cNvSpPr txBox="1">
            <a:spLocks noChangeArrowheads="1"/>
          </p:cNvSpPr>
          <p:nvPr/>
        </p:nvSpPr>
        <p:spPr bwMode="auto">
          <a:xfrm>
            <a:off x="5791200" y="1981200"/>
            <a:ext cx="17526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Declare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 members</a:t>
            </a:r>
          </a:p>
        </p:txBody>
      </p:sp>
      <p:sp>
        <p:nvSpPr>
          <p:cNvPr id="497670" name="Line 6"/>
          <p:cNvSpPr>
            <a:spLocks noChangeShapeType="1"/>
          </p:cNvSpPr>
          <p:nvPr/>
        </p:nvSpPr>
        <p:spPr bwMode="auto">
          <a:xfrm flipH="1">
            <a:off x="4267200" y="22860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9"/>
                                        </p:tgtEl>
                                        <p:attrNameLst>
                                          <p:attrName>style.visibility</p:attrName>
                                        </p:attrNameLst>
                                      </p:cBhvr>
                                      <p:to>
                                        <p:strVal val="visible"/>
                                      </p:to>
                                    </p:set>
                                  </p:childTnLst>
                                  <p:subTnLst>
                                    <p:set>
                                      <p:cBhvr override="childStyle">
                                        <p:cTn dur="1" fill="hold" display="0" masterRel="nextClick" afterEffect="1"/>
                                        <p:tgtEl>
                                          <p:spTgt spid="4976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7670"/>
                                        </p:tgtEl>
                                        <p:attrNameLst>
                                          <p:attrName>style.visibility</p:attrName>
                                        </p:attrNameLst>
                                      </p:cBhvr>
                                      <p:to>
                                        <p:strVal val="visible"/>
                                      </p:to>
                                    </p:set>
                                  </p:childTnLst>
                                  <p:subTnLst>
                                    <p:set>
                                      <p:cBhvr override="childStyle">
                                        <p:cTn dur="1" fill="hold" display="0" masterRel="nextClick" afterEffect="1"/>
                                        <p:tgtEl>
                                          <p:spTgt spid="4976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9" grpId="0" animBg="1"/>
      <p:bldP spid="4976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D13B14C-D5CE-49F8-96C0-77179CD941B6}" type="slidenum">
              <a:rPr lang="en-US" altLang="zh-CN" sz="1200"/>
              <a:pPr>
                <a:spcAft>
                  <a:spcPct val="0"/>
                </a:spcAft>
                <a:buClrTx/>
                <a:buFontTx/>
                <a:buNone/>
              </a:pPr>
              <a:t>39</a:t>
            </a:fld>
            <a:endParaRPr lang="en-US" altLang="zh-CN" sz="1200"/>
          </a:p>
        </p:txBody>
      </p:sp>
      <p:graphicFrame>
        <p:nvGraphicFramePr>
          <p:cNvPr id="51203" name="Object 2"/>
          <p:cNvGraphicFramePr>
            <a:graphicFrameLocks noChangeAspect="1"/>
          </p:cNvGraphicFramePr>
          <p:nvPr/>
        </p:nvGraphicFramePr>
        <p:xfrm>
          <a:off x="0" y="0"/>
          <a:ext cx="7053263" cy="6481763"/>
        </p:xfrm>
        <a:graphic>
          <a:graphicData uri="http://schemas.openxmlformats.org/presentationml/2006/ole">
            <mc:AlternateContent xmlns:mc="http://schemas.openxmlformats.org/markup-compatibility/2006">
              <mc:Choice xmlns:v="urn:schemas-microsoft-com:vml" Requires="v">
                <p:oleObj spid="_x0000_s51210" name="Document" r:id="rId3" imgW="7074123" imgH="6477808" progId="Word.Document.8">
                  <p:embed/>
                </p:oleObj>
              </mc:Choice>
              <mc:Fallback>
                <p:oleObj name="Document" r:id="rId3" imgW="7074123" imgH="647780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48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8693" name="Text Box 5"/>
          <p:cNvSpPr txBox="1">
            <a:spLocks noChangeArrowheads="1"/>
          </p:cNvSpPr>
          <p:nvPr/>
        </p:nvSpPr>
        <p:spPr bwMode="auto">
          <a:xfrm>
            <a:off x="5943600" y="2362200"/>
            <a:ext cx="2133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Initialize data members</a:t>
            </a:r>
          </a:p>
        </p:txBody>
      </p:sp>
      <p:sp>
        <p:nvSpPr>
          <p:cNvPr id="498694" name="Line 6"/>
          <p:cNvSpPr>
            <a:spLocks noChangeShapeType="1"/>
          </p:cNvSpPr>
          <p:nvPr/>
        </p:nvSpPr>
        <p:spPr bwMode="auto">
          <a:xfrm flipH="1">
            <a:off x="4419600" y="2514600"/>
            <a:ext cx="1524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8695" name="Text Box 7"/>
          <p:cNvSpPr txBox="1">
            <a:spLocks noChangeArrowheads="1"/>
          </p:cNvSpPr>
          <p:nvPr/>
        </p:nvSpPr>
        <p:spPr bwMode="auto">
          <a:xfrm>
            <a:off x="6172200" y="3276600"/>
            <a:ext cx="21336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cs typeface="Times New Roman" panose="02020603050405020304" pitchFamily="18" charset="0"/>
              </a:rPr>
              <a:t>能否写成：</a:t>
            </a:r>
          </a:p>
          <a:p>
            <a:pPr>
              <a:spcAft>
                <a:spcPct val="0"/>
              </a:spcAft>
              <a:buClrTx/>
              <a:buFontTx/>
              <a:buNone/>
            </a:pPr>
            <a:r>
              <a:rPr lang="en-US" altLang="zh-CN" sz="1600">
                <a:solidFill>
                  <a:srgbClr val="FF3300"/>
                </a:solidFill>
                <a:latin typeface="Times New Roman" panose="02020603050405020304" pitchFamily="18" charset="0"/>
                <a:cs typeface="Times New Roman" panose="02020603050405020304" pitchFamily="18" charset="0"/>
              </a:rPr>
              <a:t>grossSales = sales ; </a:t>
            </a:r>
          </a:p>
          <a:p>
            <a:pPr>
              <a:spcAft>
                <a:spcPct val="0"/>
              </a:spcAft>
              <a:buClrTx/>
              <a:buFontTx/>
              <a:buNone/>
            </a:pPr>
            <a:r>
              <a:rPr lang="en-US" altLang="zh-CN" sz="1200">
                <a:solidFill>
                  <a:srgbClr val="FF3300"/>
                </a:solidFill>
              </a:rPr>
              <a:t>commissionRate </a:t>
            </a:r>
            <a:r>
              <a:rPr lang="en-US" altLang="zh-CN" sz="1600">
                <a:solidFill>
                  <a:srgbClr val="FF3300"/>
                </a:solidFill>
                <a:latin typeface="Times New Roman" panose="02020603050405020304" pitchFamily="18" charset="0"/>
                <a:cs typeface="Times New Roman" panose="02020603050405020304" pitchFamily="18" charset="0"/>
              </a:rPr>
              <a:t> = rate ;</a:t>
            </a:r>
          </a:p>
        </p:txBody>
      </p:sp>
      <p:sp>
        <p:nvSpPr>
          <p:cNvPr id="498696" name="Line 8"/>
          <p:cNvSpPr>
            <a:spLocks noChangeShapeType="1"/>
          </p:cNvSpPr>
          <p:nvPr/>
        </p:nvSpPr>
        <p:spPr bwMode="auto">
          <a:xfrm flipH="1" flipV="1">
            <a:off x="4495800" y="3276600"/>
            <a:ext cx="1676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childTnLst>
                                  <p:subTnLst>
                                    <p:set>
                                      <p:cBhvr override="childStyle">
                                        <p:cTn dur="1" fill="hold" display="0" masterRel="nextClick" afterEffect="1"/>
                                        <p:tgtEl>
                                          <p:spTgt spid="4986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8694"/>
                                        </p:tgtEl>
                                        <p:attrNameLst>
                                          <p:attrName>style.visibility</p:attrName>
                                        </p:attrNameLst>
                                      </p:cBhvr>
                                      <p:to>
                                        <p:strVal val="visible"/>
                                      </p:to>
                                    </p:set>
                                  </p:childTnLst>
                                  <p:subTnLst>
                                    <p:set>
                                      <p:cBhvr override="childStyle">
                                        <p:cTn dur="1" fill="hold" display="0" masterRel="nextClick" afterEffect="1"/>
                                        <p:tgtEl>
                                          <p:spTgt spid="49869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8695"/>
                                        </p:tgtEl>
                                        <p:attrNameLst>
                                          <p:attrName>style.visibility</p:attrName>
                                        </p:attrNameLst>
                                      </p:cBhvr>
                                      <p:to>
                                        <p:strVal val="visible"/>
                                      </p:to>
                                    </p:set>
                                  </p:childTnLst>
                                  <p:subTnLst>
                                    <p:set>
                                      <p:cBhvr override="childStyle">
                                        <p:cTn dur="1" fill="hold" display="0" masterRel="nextClick" afterEffect="1"/>
                                        <p:tgtEl>
                                          <p:spTgt spid="49869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98696"/>
                                        </p:tgtEl>
                                        <p:attrNameLst>
                                          <p:attrName>style.visibility</p:attrName>
                                        </p:attrNameLst>
                                      </p:cBhvr>
                                      <p:to>
                                        <p:strVal val="visible"/>
                                      </p:to>
                                    </p:set>
                                  </p:childTnLst>
                                  <p:subTnLst>
                                    <p:set>
                                      <p:cBhvr override="childStyle">
                                        <p:cTn dur="1" fill="hold" display="0" masterRel="nextClick" afterEffect="1"/>
                                        <p:tgtEl>
                                          <p:spTgt spid="4986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P spid="498694" grpId="0" animBg="1"/>
      <p:bldP spid="498695" grpId="0" animBg="1"/>
      <p:bldP spid="4986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52719DC-B462-4A7B-8EF1-C8A99B562321}" type="slidenum">
              <a:rPr lang="en-US" altLang="zh-CN" sz="1200"/>
              <a:pPr>
                <a:spcAft>
                  <a:spcPct val="0"/>
                </a:spcAft>
                <a:buClrTx/>
                <a:buFontTx/>
                <a:buNone/>
              </a:pPr>
              <a:t>4</a:t>
            </a:fld>
            <a:endParaRPr lang="en-US" altLang="zh-CN" sz="1200"/>
          </a:p>
        </p:txBody>
      </p:sp>
      <p:sp>
        <p:nvSpPr>
          <p:cNvPr id="488450" name="Text Box 2"/>
          <p:cNvSpPr txBox="1">
            <a:spLocks noChangeArrowheads="1"/>
          </p:cNvSpPr>
          <p:nvPr/>
        </p:nvSpPr>
        <p:spPr bwMode="auto">
          <a:xfrm>
            <a:off x="381000" y="762000"/>
            <a:ext cx="8229600" cy="40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0"/>
              </a:spcAft>
              <a:defRPr>
                <a:solidFill>
                  <a:schemeClr val="tx1"/>
                </a:solidFill>
                <a:latin typeface="Arial" panose="020B0604020202020204" pitchFamily="34" charset="0"/>
                <a:ea typeface="宋体" panose="02010600030101010101" pitchFamily="2" charset="-122"/>
              </a:defRPr>
            </a:lvl1pPr>
            <a:lvl2pPr marL="1143000">
              <a:spcAft>
                <a:spcPct val="0"/>
              </a:spcAft>
              <a:defRPr>
                <a:solidFill>
                  <a:schemeClr val="tx1"/>
                </a:solidFill>
                <a:latin typeface="Arial" panose="020B0604020202020204" pitchFamily="34" charset="0"/>
                <a:ea typeface="宋体" panose="02010600030101010101" pitchFamily="2" charset="-122"/>
              </a:defRPr>
            </a:lvl2pPr>
            <a:lvl3pPr marL="1333500">
              <a:spcAft>
                <a:spcPct val="0"/>
              </a:spcAft>
              <a:defRPr>
                <a:solidFill>
                  <a:schemeClr val="tx1"/>
                </a:solidFill>
                <a:latin typeface="Arial" panose="020B0604020202020204" pitchFamily="34" charset="0"/>
                <a:ea typeface="宋体" panose="02010600030101010101" pitchFamily="2" charset="-122"/>
              </a:defRPr>
            </a:lvl3pPr>
            <a:lvl4pPr marL="1524000">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60000"/>
              </a:lnSpc>
              <a:spcBef>
                <a:spcPct val="50000"/>
              </a:spcBef>
              <a:defRPr/>
            </a:pPr>
            <a:r>
              <a:rPr kumimoji="1" lang="zh-CN" altLang="en-US" sz="3200" b="1" u="sng"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继承</a:t>
            </a:r>
            <a:r>
              <a:rPr kumimoji="1" lang="zh-CN" altLang="en-US" sz="3200" b="1" i="1" dirty="0" smtClean="0">
                <a:solidFill>
                  <a:schemeClr val="accent2"/>
                </a:solidFill>
                <a:effectLst>
                  <a:outerShdw blurRad="38100" dist="38100" dir="2700000" algn="tl">
                    <a:srgbClr val="C0C0C0"/>
                  </a:outerShdw>
                </a:effectLst>
                <a:latin typeface="黑体" panose="02010609060101010101" pitchFamily="49" charset="-122"/>
                <a:ea typeface="黑体" panose="02010609060101010101" pitchFamily="49" charset="-122"/>
              </a:rPr>
              <a:t>：</a:t>
            </a:r>
          </a:p>
          <a:p>
            <a:pPr marL="442913" indent="-442913" algn="just" eaLnBrk="1" hangingPunct="1">
              <a:lnSpc>
                <a:spcPct val="110000"/>
              </a:lnSpc>
              <a:spcBef>
                <a:spcPct val="20000"/>
              </a:spcBef>
              <a:buFont typeface="Wingdings" panose="05000000000000000000" pitchFamily="2" charset="2"/>
              <a:buChar char="l"/>
              <a:defRPr/>
            </a:pPr>
            <a:r>
              <a:rPr kumimoji="1" lang="zh-CN" altLang="en-US" sz="2400" b="1" dirty="0" smtClean="0">
                <a:latin typeface="黑体" panose="02010609060101010101" pitchFamily="49" charset="-122"/>
                <a:ea typeface="黑体" panose="02010609060101010101" pitchFamily="49" charset="-122"/>
              </a:rPr>
              <a:t>是在一个已存在的类的基础上建立一个新的类，已存在的类称为“</a:t>
            </a:r>
            <a:r>
              <a:rPr kumimoji="1" lang="zh-CN" altLang="en-US" sz="2400" b="1" dirty="0" smtClean="0">
                <a:solidFill>
                  <a:srgbClr val="FF0066"/>
                </a:solidFill>
                <a:latin typeface="黑体" panose="02010609060101010101" pitchFamily="49" charset="-122"/>
                <a:ea typeface="黑体" panose="02010609060101010101" pitchFamily="49" charset="-122"/>
              </a:rPr>
              <a:t>基类</a:t>
            </a:r>
            <a:r>
              <a:rPr kumimoji="1" lang="zh-CN" altLang="en-US" sz="2400" b="1" dirty="0" smtClean="0">
                <a:latin typeface="黑体" panose="02010609060101010101" pitchFamily="49" charset="-122"/>
                <a:ea typeface="黑体" panose="02010609060101010101" pitchFamily="49" charset="-122"/>
              </a:rPr>
              <a:t>”或“</a:t>
            </a:r>
            <a:r>
              <a:rPr kumimoji="1" lang="zh-CN" altLang="en-US" sz="2400" b="1" dirty="0" smtClean="0">
                <a:solidFill>
                  <a:srgbClr val="FF0066"/>
                </a:solidFill>
                <a:latin typeface="黑体" panose="02010609060101010101" pitchFamily="49" charset="-122"/>
                <a:ea typeface="黑体" panose="02010609060101010101" pitchFamily="49" charset="-122"/>
              </a:rPr>
              <a:t>父类</a:t>
            </a:r>
            <a:r>
              <a:rPr kumimoji="1" lang="en-US" altLang="zh-CN" sz="2400" b="1" dirty="0" smtClean="0">
                <a:solidFill>
                  <a:srgbClr val="FF0066"/>
                </a:solidFill>
                <a:latin typeface="黑体" panose="02010609060101010101" pitchFamily="49" charset="-122"/>
                <a:ea typeface="黑体" panose="02010609060101010101" pitchFamily="49" charset="-122"/>
              </a:rPr>
              <a:t>( </a:t>
            </a:r>
            <a:r>
              <a:rPr kumimoji="1" lang="zh-CN" altLang="en-US" sz="2400" b="1" dirty="0" smtClean="0">
                <a:solidFill>
                  <a:srgbClr val="FF0066"/>
                </a:solidFill>
                <a:latin typeface="黑体" panose="02010609060101010101" pitchFamily="49" charset="-122"/>
                <a:ea typeface="黑体" panose="02010609060101010101" pitchFamily="49" charset="-122"/>
              </a:rPr>
              <a:t>超类</a:t>
            </a:r>
            <a:r>
              <a:rPr kumimoji="1" lang="en-US" altLang="zh-CN" sz="2400" b="1" dirty="0" smtClean="0">
                <a:solidFill>
                  <a:srgbClr val="FF0066"/>
                </a:solidFill>
                <a:latin typeface="黑体" panose="02010609060101010101" pitchFamily="49" charset="-122"/>
                <a:ea typeface="黑体" panose="02010609060101010101" pitchFamily="49" charset="-122"/>
              </a:rPr>
              <a:t>)</a:t>
            </a:r>
            <a:r>
              <a:rPr kumimoji="1" lang="en-US" altLang="zh-CN" sz="2400" b="1" dirty="0" smtClean="0">
                <a:latin typeface="黑体" panose="02010609060101010101" pitchFamily="49" charset="-122"/>
                <a:ea typeface="黑体" panose="02010609060101010101" pitchFamily="49" charset="-122"/>
              </a:rPr>
              <a:t>”</a:t>
            </a:r>
            <a:r>
              <a:rPr kumimoji="1" lang="zh-CN" altLang="en-US" sz="2400" b="1" dirty="0" smtClean="0">
                <a:latin typeface="黑体" panose="02010609060101010101" pitchFamily="49" charset="-122"/>
                <a:ea typeface="黑体" panose="02010609060101010101" pitchFamily="49" charset="-122"/>
              </a:rPr>
              <a:t>，新建立的类称为“</a:t>
            </a:r>
            <a:r>
              <a:rPr kumimoji="1" lang="zh-CN" altLang="en-US" sz="2400" b="1" dirty="0" smtClean="0">
                <a:solidFill>
                  <a:srgbClr val="FF0066"/>
                </a:solidFill>
                <a:latin typeface="黑体" panose="02010609060101010101" pitchFamily="49" charset="-122"/>
                <a:ea typeface="黑体" panose="02010609060101010101" pitchFamily="49" charset="-122"/>
              </a:rPr>
              <a:t>派生类</a:t>
            </a:r>
            <a:r>
              <a:rPr kumimoji="1" lang="zh-CN" altLang="en-US" sz="2400" b="1" dirty="0" smtClean="0">
                <a:latin typeface="黑体" panose="02010609060101010101" pitchFamily="49" charset="-122"/>
                <a:ea typeface="黑体" panose="02010609060101010101" pitchFamily="49" charset="-122"/>
              </a:rPr>
              <a:t>”或“</a:t>
            </a:r>
            <a:r>
              <a:rPr kumimoji="1" lang="zh-CN" altLang="en-US" sz="2400" b="1" dirty="0" smtClean="0">
                <a:solidFill>
                  <a:srgbClr val="FF0066"/>
                </a:solidFill>
                <a:latin typeface="黑体" panose="02010609060101010101" pitchFamily="49" charset="-122"/>
                <a:ea typeface="黑体" panose="02010609060101010101" pitchFamily="49" charset="-122"/>
              </a:rPr>
              <a:t>子类</a:t>
            </a:r>
            <a:r>
              <a:rPr kumimoji="1" lang="zh-CN" altLang="en-US" sz="2400" b="1" dirty="0" smtClean="0">
                <a:latin typeface="黑体" panose="02010609060101010101" pitchFamily="49" charset="-122"/>
                <a:ea typeface="黑体" panose="02010609060101010101" pitchFamily="49" charset="-122"/>
              </a:rPr>
              <a:t>”。</a:t>
            </a:r>
          </a:p>
          <a:p>
            <a:pPr indent="533400" algn="just" eaLnBrk="1" hangingPunct="1">
              <a:lnSpc>
                <a:spcPct val="110000"/>
              </a:lnSpc>
              <a:spcBef>
                <a:spcPct val="20000"/>
              </a:spcBef>
              <a:buFont typeface="Wingdings" panose="05000000000000000000" pitchFamily="2" charset="2"/>
              <a:buChar char="l"/>
              <a:defRPr/>
            </a:pPr>
            <a:r>
              <a:rPr kumimoji="1" lang="zh-CN" altLang="en-US" sz="2400" b="1" dirty="0" smtClean="0">
                <a:latin typeface="黑体" panose="02010609060101010101" pitchFamily="49" charset="-122"/>
                <a:ea typeface="黑体" panose="02010609060101010101" pitchFamily="49" charset="-122"/>
              </a:rPr>
              <a:t>是保持已有类的特性而构造新类的过程</a:t>
            </a:r>
          </a:p>
          <a:p>
            <a:pPr marL="533400" indent="-533400" algn="just" eaLnBrk="1" hangingPunct="1">
              <a:lnSpc>
                <a:spcPct val="110000"/>
              </a:lnSpc>
              <a:spcBef>
                <a:spcPct val="20000"/>
              </a:spcBef>
              <a:buFont typeface="Wingdings" panose="05000000000000000000" pitchFamily="2" charset="2"/>
              <a:buChar char="l"/>
              <a:defRPr/>
            </a:pPr>
            <a:r>
              <a:rPr kumimoji="1" lang="zh-CN" altLang="en-US" sz="2400" b="1" dirty="0" smtClean="0">
                <a:latin typeface="黑体" panose="02010609060101010101" pitchFamily="49" charset="-122"/>
                <a:ea typeface="黑体" panose="02010609060101010101" pitchFamily="49" charset="-122"/>
              </a:rPr>
              <a:t>派生类显示继承的基类称为</a:t>
            </a:r>
            <a:r>
              <a:rPr kumimoji="1" lang="zh-CN" altLang="en-US" sz="2400" b="1" dirty="0" smtClean="0">
                <a:solidFill>
                  <a:srgbClr val="CC3300"/>
                </a:solidFill>
                <a:latin typeface="黑体" panose="02010609060101010101" pitchFamily="49" charset="-122"/>
                <a:ea typeface="黑体" panose="02010609060101010101" pitchFamily="49" charset="-122"/>
              </a:rPr>
              <a:t>直接基类</a:t>
            </a:r>
            <a:r>
              <a:rPr kumimoji="1" lang="zh-CN" altLang="en-US" sz="2400" b="1" dirty="0" smtClean="0">
                <a:latin typeface="黑体" panose="02010609060101010101" pitchFamily="49" charset="-122"/>
                <a:ea typeface="黑体" panose="02010609060101010101" pitchFamily="49" charset="-122"/>
              </a:rPr>
              <a:t>，经过两级或更多类层次继承的类称为</a:t>
            </a:r>
            <a:r>
              <a:rPr kumimoji="1" lang="zh-CN" altLang="en-US" sz="2400" b="1" dirty="0" smtClean="0">
                <a:solidFill>
                  <a:srgbClr val="CC3300"/>
                </a:solidFill>
                <a:latin typeface="黑体" panose="02010609060101010101" pitchFamily="49" charset="-122"/>
                <a:ea typeface="黑体" panose="02010609060101010101" pitchFamily="49" charset="-122"/>
              </a:rPr>
              <a:t>间接基类</a:t>
            </a:r>
            <a:r>
              <a:rPr kumimoji="1" lang="zh-CN" altLang="en-US" sz="2400" b="1" dirty="0" smtClean="0">
                <a:latin typeface="黑体" panose="02010609060101010101" pitchFamily="49" charset="-122"/>
                <a:ea typeface="黑体" panose="02010609060101010101" pitchFamily="49" charset="-122"/>
              </a:rPr>
              <a:t>。</a:t>
            </a:r>
          </a:p>
          <a:p>
            <a:pPr indent="533400" algn="just" eaLnBrk="1" hangingPunct="1">
              <a:lnSpc>
                <a:spcPct val="110000"/>
              </a:lnSpc>
              <a:spcBef>
                <a:spcPct val="20000"/>
              </a:spcBef>
              <a:buFont typeface="Wingdings" panose="05000000000000000000" pitchFamily="2" charset="2"/>
              <a:buChar char="l"/>
              <a:defRPr/>
            </a:pPr>
            <a:r>
              <a:rPr kumimoji="1" lang="zh-CN" altLang="en-US" sz="2400" b="1" dirty="0" smtClean="0">
                <a:solidFill>
                  <a:srgbClr val="FF3300"/>
                </a:solidFill>
                <a:latin typeface="黑体" panose="02010609060101010101" pitchFamily="49" charset="-122"/>
                <a:ea typeface="黑体" panose="02010609060101010101" pitchFamily="49" charset="-122"/>
              </a:rPr>
              <a:t>继承的目的：实现代码重用</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450">
                                            <p:txEl>
                                              <p:pRg st="1" end="1"/>
                                            </p:txEl>
                                          </p:spTgt>
                                        </p:tgtEl>
                                        <p:attrNameLst>
                                          <p:attrName>style.visibility</p:attrName>
                                        </p:attrNameLst>
                                      </p:cBhvr>
                                      <p:to>
                                        <p:strVal val="visible"/>
                                      </p:to>
                                    </p:set>
                                    <p:animEffect transition="in" filter="fade">
                                      <p:cBhvr>
                                        <p:cTn id="7" dur="500"/>
                                        <p:tgtEl>
                                          <p:spTgt spid="4884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8450">
                                            <p:txEl>
                                              <p:pRg st="2" end="2"/>
                                            </p:txEl>
                                          </p:spTgt>
                                        </p:tgtEl>
                                        <p:attrNameLst>
                                          <p:attrName>style.visibility</p:attrName>
                                        </p:attrNameLst>
                                      </p:cBhvr>
                                      <p:to>
                                        <p:strVal val="visible"/>
                                      </p:to>
                                    </p:set>
                                    <p:animEffect transition="in" filter="fade">
                                      <p:cBhvr>
                                        <p:cTn id="12" dur="500"/>
                                        <p:tgtEl>
                                          <p:spTgt spid="4884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8450">
                                            <p:txEl>
                                              <p:pRg st="3" end="3"/>
                                            </p:txEl>
                                          </p:spTgt>
                                        </p:tgtEl>
                                        <p:attrNameLst>
                                          <p:attrName>style.visibility</p:attrName>
                                        </p:attrNameLst>
                                      </p:cBhvr>
                                      <p:to>
                                        <p:strVal val="visible"/>
                                      </p:to>
                                    </p:set>
                                    <p:animEffect transition="in" filter="fade">
                                      <p:cBhvr>
                                        <p:cTn id="17" dur="500"/>
                                        <p:tgtEl>
                                          <p:spTgt spid="4884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8450">
                                            <p:txEl>
                                              <p:pRg st="4" end="4"/>
                                            </p:txEl>
                                          </p:spTgt>
                                        </p:tgtEl>
                                        <p:attrNameLst>
                                          <p:attrName>style.visibility</p:attrName>
                                        </p:attrNameLst>
                                      </p:cBhvr>
                                      <p:to>
                                        <p:strVal val="visible"/>
                                      </p:to>
                                    </p:set>
                                    <p:animEffect transition="in" filter="fade">
                                      <p:cBhvr>
                                        <p:cTn id="22" dur="500"/>
                                        <p:tgtEl>
                                          <p:spTgt spid="488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E6DD2FD-D162-4BED-8D48-61A2CA0A2206}" type="slidenum">
              <a:rPr lang="en-US" altLang="zh-CN" sz="1200"/>
              <a:pPr>
                <a:spcAft>
                  <a:spcPct val="0"/>
                </a:spcAft>
                <a:buClrTx/>
                <a:buFontTx/>
                <a:buNone/>
              </a:pPr>
              <a:t>40</a:t>
            </a:fld>
            <a:endParaRPr lang="en-US" altLang="zh-CN" sz="1200"/>
          </a:p>
        </p:txBody>
      </p:sp>
      <p:graphicFrame>
        <p:nvGraphicFramePr>
          <p:cNvPr id="52227" name="Object 2"/>
          <p:cNvGraphicFramePr>
            <a:graphicFrameLocks noChangeAspect="1"/>
          </p:cNvGraphicFramePr>
          <p:nvPr/>
        </p:nvGraphicFramePr>
        <p:xfrm>
          <a:off x="0" y="0"/>
          <a:ext cx="6964363" cy="6388100"/>
        </p:xfrm>
        <a:graphic>
          <a:graphicData uri="http://schemas.openxmlformats.org/presentationml/2006/ole">
            <mc:AlternateContent xmlns:mc="http://schemas.openxmlformats.org/markup-compatibility/2006">
              <mc:Choice xmlns:v="urn:schemas-microsoft-com:vml" Requires="v">
                <p:oleObj spid="_x0000_s52234" name="文档" r:id="rId3" imgW="7063056" imgH="6470671" progId="WPS.Doc.6">
                  <p:embed/>
                </p:oleObj>
              </mc:Choice>
              <mc:Fallback>
                <p:oleObj name="文档" r:id="rId3" imgW="7063056" imgH="6470671" progId="WPS.Doc.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64363" cy="638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9717" name="Text Box 5"/>
          <p:cNvSpPr txBox="1">
            <a:spLocks noChangeArrowheads="1"/>
          </p:cNvSpPr>
          <p:nvPr/>
        </p:nvSpPr>
        <p:spPr bwMode="auto">
          <a:xfrm>
            <a:off x="4632325" y="4648200"/>
            <a:ext cx="2606675"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Function </a:t>
            </a:r>
            <a:r>
              <a:rPr lang="en-US" altLang="zh-CN" sz="1600" b="1">
                <a:latin typeface="Courier New" panose="02070309020205020404" pitchFamily="49" charset="0"/>
                <a:cs typeface="Times New Roman" panose="02020603050405020304" pitchFamily="18" charset="0"/>
              </a:rPr>
              <a:t>setGrossSales</a:t>
            </a:r>
            <a:r>
              <a:rPr lang="en-US" altLang="zh-CN" sz="1600">
                <a:latin typeface="Times New Roman" panose="02020603050405020304" pitchFamily="18" charset="0"/>
                <a:cs typeface="Times New Roman" panose="02020603050405020304" pitchFamily="18" charset="0"/>
              </a:rPr>
              <a:t> validates gross sales amount </a:t>
            </a:r>
          </a:p>
        </p:txBody>
      </p:sp>
      <p:sp>
        <p:nvSpPr>
          <p:cNvPr id="499718" name="Line 6"/>
          <p:cNvSpPr>
            <a:spLocks noChangeShapeType="1"/>
          </p:cNvSpPr>
          <p:nvPr/>
        </p:nvSpPr>
        <p:spPr bwMode="auto">
          <a:xfrm flipH="1">
            <a:off x="3200400" y="4800600"/>
            <a:ext cx="142875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99719" name="Text Box 7"/>
          <p:cNvSpPr txBox="1">
            <a:spLocks noChangeArrowheads="1"/>
          </p:cNvSpPr>
          <p:nvPr/>
        </p:nvSpPr>
        <p:spPr bwMode="auto">
          <a:xfrm>
            <a:off x="4953000" y="5562600"/>
            <a:ext cx="2971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a:latin typeface="Times New Roman" panose="02020603050405020304" pitchFamily="18" charset="0"/>
                <a:ea typeface="楷体_GB2312" pitchFamily="49" charset="-122"/>
                <a:cs typeface="Times New Roman" panose="02020603050405020304" pitchFamily="18" charset="0"/>
              </a:rPr>
              <a:t>调用函数而不是直接赋值的原因是需要检查值的合法性</a:t>
            </a:r>
          </a:p>
        </p:txBody>
      </p:sp>
      <p:sp>
        <p:nvSpPr>
          <p:cNvPr id="499720" name="Line 8"/>
          <p:cNvSpPr>
            <a:spLocks noChangeShapeType="1"/>
          </p:cNvSpPr>
          <p:nvPr/>
        </p:nvSpPr>
        <p:spPr bwMode="auto">
          <a:xfrm flipH="1" flipV="1">
            <a:off x="3352800" y="5562600"/>
            <a:ext cx="1600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7"/>
                                        </p:tgtEl>
                                        <p:attrNameLst>
                                          <p:attrName>style.visibility</p:attrName>
                                        </p:attrNameLst>
                                      </p:cBhvr>
                                      <p:to>
                                        <p:strVal val="visible"/>
                                      </p:to>
                                    </p:set>
                                  </p:childTnLst>
                                  <p:subTnLst>
                                    <p:set>
                                      <p:cBhvr override="childStyle">
                                        <p:cTn dur="1" fill="hold" display="0" masterRel="nextClick" afterEffect="1"/>
                                        <p:tgtEl>
                                          <p:spTgt spid="4997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99718"/>
                                        </p:tgtEl>
                                        <p:attrNameLst>
                                          <p:attrName>style.visibility</p:attrName>
                                        </p:attrNameLst>
                                      </p:cBhvr>
                                      <p:to>
                                        <p:strVal val="visible"/>
                                      </p:to>
                                    </p:set>
                                  </p:childTnLst>
                                  <p:subTnLst>
                                    <p:set>
                                      <p:cBhvr override="childStyle">
                                        <p:cTn dur="1" fill="hold" display="0" masterRel="nextClick" afterEffect="1"/>
                                        <p:tgtEl>
                                          <p:spTgt spid="49971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9719"/>
                                        </p:tgtEl>
                                        <p:attrNameLst>
                                          <p:attrName>style.visibility</p:attrName>
                                        </p:attrNameLst>
                                      </p:cBhvr>
                                      <p:to>
                                        <p:strVal val="visible"/>
                                      </p:to>
                                    </p:set>
                                  </p:childTnLst>
                                  <p:subTnLst>
                                    <p:set>
                                      <p:cBhvr override="childStyle">
                                        <p:cTn dur="1" fill="hold" display="0" masterRel="nextClick" afterEffect="1"/>
                                        <p:tgtEl>
                                          <p:spTgt spid="49971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99720"/>
                                        </p:tgtEl>
                                        <p:attrNameLst>
                                          <p:attrName>style.visibility</p:attrName>
                                        </p:attrNameLst>
                                      </p:cBhvr>
                                      <p:to>
                                        <p:strVal val="visible"/>
                                      </p:to>
                                    </p:set>
                                  </p:childTnLst>
                                  <p:subTnLst>
                                    <p:set>
                                      <p:cBhvr override="childStyle">
                                        <p:cTn dur="1" fill="hold" display="0" masterRel="nextClick" afterEffect="1"/>
                                        <p:tgtEl>
                                          <p:spTgt spid="4997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nimBg="1"/>
      <p:bldP spid="499718" grpId="0" animBg="1"/>
      <p:bldP spid="499719" grpId="0" animBg="1"/>
      <p:bldP spid="4997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4A7440-B03D-442D-A3E2-6EEAAD348232}" type="slidenum">
              <a:rPr lang="en-US" altLang="zh-CN" sz="1200"/>
              <a:pPr>
                <a:spcAft>
                  <a:spcPct val="0"/>
                </a:spcAft>
                <a:buClrTx/>
                <a:buFontTx/>
                <a:buNone/>
              </a:pPr>
              <a:t>41</a:t>
            </a:fld>
            <a:endParaRPr lang="en-US" altLang="zh-CN" sz="1200"/>
          </a:p>
        </p:txBody>
      </p:sp>
      <p:graphicFrame>
        <p:nvGraphicFramePr>
          <p:cNvPr id="53251" name="Object 2"/>
          <p:cNvGraphicFramePr>
            <a:graphicFrameLocks noChangeAspect="1"/>
          </p:cNvGraphicFramePr>
          <p:nvPr>
            <p:extLst>
              <p:ext uri="{D42A27DB-BD31-4B8C-83A1-F6EECF244321}">
                <p14:modId xmlns:p14="http://schemas.microsoft.com/office/powerpoint/2010/main" val="3594024539"/>
              </p:ext>
            </p:extLst>
          </p:nvPr>
        </p:nvGraphicFramePr>
        <p:xfrm>
          <a:off x="304800" y="685800"/>
          <a:ext cx="7053263" cy="4291013"/>
        </p:xfrm>
        <a:graphic>
          <a:graphicData uri="http://schemas.openxmlformats.org/presentationml/2006/ole">
            <mc:AlternateContent xmlns:mc="http://schemas.openxmlformats.org/markup-compatibility/2006">
              <mc:Choice xmlns:v="urn:schemas-microsoft-com:vml" Requires="v">
                <p:oleObj spid="_x0000_s53257" name="文档" r:id="rId3" imgW="7063056" imgH="4283402" progId="WPS.Doc.6">
                  <p:embed/>
                </p:oleObj>
              </mc:Choice>
              <mc:Fallback>
                <p:oleObj name="文档" r:id="rId3" imgW="7063056" imgH="4283402" progId="WPS.Doc.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053263" cy="429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0741" name="Text Box 5"/>
          <p:cNvSpPr txBox="1">
            <a:spLocks noChangeArrowheads="1"/>
          </p:cNvSpPr>
          <p:nvPr/>
        </p:nvSpPr>
        <p:spPr bwMode="auto">
          <a:xfrm>
            <a:off x="5321300" y="1676400"/>
            <a:ext cx="30607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Function </a:t>
            </a:r>
            <a:r>
              <a:rPr lang="en-US" altLang="zh-CN" sz="1600" b="1">
                <a:latin typeface="Courier New" panose="02070309020205020404" pitchFamily="49" charset="0"/>
                <a:cs typeface="Times New Roman" panose="02020603050405020304" pitchFamily="18" charset="0"/>
              </a:rPr>
              <a:t>setCommissionRate</a:t>
            </a:r>
            <a:r>
              <a:rPr lang="en-US" altLang="zh-CN" sz="1600">
                <a:latin typeface="Times New Roman" panose="02020603050405020304" pitchFamily="18" charset="0"/>
                <a:cs typeface="Times New Roman" panose="02020603050405020304" pitchFamily="18" charset="0"/>
              </a:rPr>
              <a:t> validates commission rate </a:t>
            </a:r>
          </a:p>
        </p:txBody>
      </p:sp>
      <p:sp>
        <p:nvSpPr>
          <p:cNvPr id="500742" name="Line 6"/>
          <p:cNvSpPr>
            <a:spLocks noChangeShapeType="1"/>
          </p:cNvSpPr>
          <p:nvPr/>
        </p:nvSpPr>
        <p:spPr bwMode="auto">
          <a:xfrm flipH="1">
            <a:off x="3657600" y="1828800"/>
            <a:ext cx="1662113"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childTnLst>
                                  <p:subTnLst>
                                    <p:set>
                                      <p:cBhvr override="childStyle">
                                        <p:cTn dur="1" fill="hold" display="0" masterRel="nextClick" afterEffect="1"/>
                                        <p:tgtEl>
                                          <p:spTgt spid="5007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0742"/>
                                        </p:tgtEl>
                                        <p:attrNameLst>
                                          <p:attrName>style.visibility</p:attrName>
                                        </p:attrNameLst>
                                      </p:cBhvr>
                                      <p:to>
                                        <p:strVal val="visible"/>
                                      </p:to>
                                    </p:set>
                                  </p:childTnLst>
                                  <p:subTnLst>
                                    <p:set>
                                      <p:cBhvr override="childStyle">
                                        <p:cTn dur="1" fill="hold" display="0" masterRel="nextClick" afterEffect="1"/>
                                        <p:tgtEl>
                                          <p:spTgt spid="5007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animBg="1"/>
      <p:bldP spid="5007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C6B954A-7BF5-4218-B4C0-5AF00D3EC47E}" type="slidenum">
              <a:rPr lang="en-US" altLang="zh-CN" sz="1200"/>
              <a:pPr>
                <a:spcAft>
                  <a:spcPct val="0"/>
                </a:spcAft>
                <a:buClrTx/>
                <a:buFontTx/>
                <a:buNone/>
              </a:pPr>
              <a:t>42</a:t>
            </a:fld>
            <a:endParaRPr lang="en-US" altLang="zh-CN" sz="1200"/>
          </a:p>
        </p:txBody>
      </p:sp>
      <p:graphicFrame>
        <p:nvGraphicFramePr>
          <p:cNvPr id="54275" name="Object 2"/>
          <p:cNvGraphicFramePr>
            <a:graphicFrameLocks noChangeAspect="1"/>
          </p:cNvGraphicFramePr>
          <p:nvPr>
            <p:extLst>
              <p:ext uri="{D42A27DB-BD31-4B8C-83A1-F6EECF244321}">
                <p14:modId xmlns:p14="http://schemas.microsoft.com/office/powerpoint/2010/main" val="3724088739"/>
              </p:ext>
            </p:extLst>
          </p:nvPr>
        </p:nvGraphicFramePr>
        <p:xfrm>
          <a:off x="228600" y="1066800"/>
          <a:ext cx="7037388" cy="3587750"/>
        </p:xfrm>
        <a:graphic>
          <a:graphicData uri="http://schemas.openxmlformats.org/presentationml/2006/ole">
            <mc:AlternateContent xmlns:mc="http://schemas.openxmlformats.org/markup-compatibility/2006">
              <mc:Choice xmlns:v="urn:schemas-microsoft-com:vml" Requires="v">
                <p:oleObj spid="_x0000_s54282" name="文档" r:id="rId3" imgW="7085758" imgH="3609127" progId="Word.Document.8">
                  <p:embed/>
                </p:oleObj>
              </mc:Choice>
              <mc:Fallback>
                <p:oleObj name="文档" r:id="rId3" imgW="7085758" imgH="360912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7037388" cy="358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65" name="Text Box 5"/>
          <p:cNvSpPr txBox="1">
            <a:spLocks noChangeArrowheads="1"/>
          </p:cNvSpPr>
          <p:nvPr/>
        </p:nvSpPr>
        <p:spPr bwMode="auto">
          <a:xfrm>
            <a:off x="5635625" y="1600200"/>
            <a:ext cx="2593975"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Function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earnings</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calculates earnings</a:t>
            </a:r>
          </a:p>
        </p:txBody>
      </p:sp>
      <p:sp>
        <p:nvSpPr>
          <p:cNvPr id="501766" name="Line 6"/>
          <p:cNvSpPr>
            <a:spLocks noChangeShapeType="1"/>
          </p:cNvSpPr>
          <p:nvPr/>
        </p:nvSpPr>
        <p:spPr bwMode="auto">
          <a:xfrm flipH="1" flipV="1">
            <a:off x="4191000" y="1676400"/>
            <a:ext cx="1447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501767" name="Text Box 7"/>
          <p:cNvSpPr txBox="1">
            <a:spLocks noChangeArrowheads="1"/>
          </p:cNvSpPr>
          <p:nvPr/>
        </p:nvSpPr>
        <p:spPr bwMode="auto">
          <a:xfrm>
            <a:off x="5410200" y="2667000"/>
            <a:ext cx="3276600" cy="5847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Function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print</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displays </a:t>
            </a:r>
            <a:r>
              <a:rPr lang="en-US" altLang="zh-CN" sz="1600" b="1">
                <a:latin typeface="微软雅黑" panose="020B0503020204020204" pitchFamily="34" charset="-122"/>
                <a:ea typeface="微软雅黑" panose="020B0503020204020204" pitchFamily="34" charset="-122"/>
                <a:cs typeface="Times New Roman" panose="02020603050405020304" pitchFamily="18" charset="0"/>
              </a:rPr>
              <a:t>CommissionEmployee</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 object</a:t>
            </a:r>
          </a:p>
        </p:txBody>
      </p:sp>
      <p:sp>
        <p:nvSpPr>
          <p:cNvPr id="501768" name="Line 8"/>
          <p:cNvSpPr>
            <a:spLocks noChangeShapeType="1"/>
          </p:cNvSpPr>
          <p:nvPr/>
        </p:nvSpPr>
        <p:spPr bwMode="auto">
          <a:xfrm flipH="1">
            <a:off x="3810000" y="2819400"/>
            <a:ext cx="1600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5"/>
                                        </p:tgtEl>
                                        <p:attrNameLst>
                                          <p:attrName>style.visibility</p:attrName>
                                        </p:attrNameLst>
                                      </p:cBhvr>
                                      <p:to>
                                        <p:strVal val="visible"/>
                                      </p:to>
                                    </p:set>
                                  </p:childTnLst>
                                  <p:subTnLst>
                                    <p:set>
                                      <p:cBhvr override="childStyle">
                                        <p:cTn dur="1" fill="hold" display="0" masterRel="nextClick" afterEffect="1"/>
                                        <p:tgtEl>
                                          <p:spTgt spid="5017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1766"/>
                                        </p:tgtEl>
                                        <p:attrNameLst>
                                          <p:attrName>style.visibility</p:attrName>
                                        </p:attrNameLst>
                                      </p:cBhvr>
                                      <p:to>
                                        <p:strVal val="visible"/>
                                      </p:to>
                                    </p:set>
                                  </p:childTnLst>
                                  <p:subTnLst>
                                    <p:set>
                                      <p:cBhvr override="childStyle">
                                        <p:cTn dur="1" fill="hold" display="0" masterRel="nextClick" afterEffect="1"/>
                                        <p:tgtEl>
                                          <p:spTgt spid="50176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67"/>
                                        </p:tgtEl>
                                        <p:attrNameLst>
                                          <p:attrName>style.visibility</p:attrName>
                                        </p:attrNameLst>
                                      </p:cBhvr>
                                      <p:to>
                                        <p:strVal val="visible"/>
                                      </p:to>
                                    </p:set>
                                  </p:childTnLst>
                                  <p:subTnLst>
                                    <p:set>
                                      <p:cBhvr override="childStyle">
                                        <p:cTn dur="1" fill="hold" display="0" masterRel="nextClick" afterEffect="1"/>
                                        <p:tgtEl>
                                          <p:spTgt spid="50176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1768"/>
                                        </p:tgtEl>
                                        <p:attrNameLst>
                                          <p:attrName>style.visibility</p:attrName>
                                        </p:attrNameLst>
                                      </p:cBhvr>
                                      <p:to>
                                        <p:strVal val="visible"/>
                                      </p:to>
                                    </p:set>
                                  </p:childTnLst>
                                  <p:subTnLst>
                                    <p:set>
                                      <p:cBhvr override="childStyle">
                                        <p:cTn dur="1" fill="hold" display="0" masterRel="nextClick" afterEffect="1"/>
                                        <p:tgtEl>
                                          <p:spTgt spid="50176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5" grpId="0" animBg="1"/>
      <p:bldP spid="501766" grpId="0" animBg="1"/>
      <p:bldP spid="501767" grpId="0" animBg="1"/>
      <p:bldP spid="50176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498066F-1431-4793-A074-34F8C4D13E69}" type="slidenum">
              <a:rPr lang="en-US" altLang="zh-CN" sz="1200"/>
              <a:pPr>
                <a:spcAft>
                  <a:spcPct val="0"/>
                </a:spcAft>
                <a:buClrTx/>
                <a:buFontTx/>
                <a:buNone/>
              </a:pPr>
              <a:t>43</a:t>
            </a:fld>
            <a:endParaRPr lang="en-US" altLang="zh-CN" sz="1200"/>
          </a:p>
        </p:txBody>
      </p:sp>
      <p:graphicFrame>
        <p:nvGraphicFramePr>
          <p:cNvPr id="55299" name="Object 2"/>
          <p:cNvGraphicFramePr>
            <a:graphicFrameLocks noChangeAspect="1"/>
          </p:cNvGraphicFramePr>
          <p:nvPr/>
        </p:nvGraphicFramePr>
        <p:xfrm>
          <a:off x="0" y="0"/>
          <a:ext cx="7053263" cy="6272213"/>
        </p:xfrm>
        <a:graphic>
          <a:graphicData uri="http://schemas.openxmlformats.org/presentationml/2006/ole">
            <mc:AlternateContent xmlns:mc="http://schemas.openxmlformats.org/markup-compatibility/2006">
              <mc:Choice xmlns:v="urn:schemas-microsoft-com:vml" Requires="v">
                <p:oleObj spid="_x0000_s55306" name="Document" r:id="rId3" imgW="7074123" imgH="6266712" progId="Word.Document.8">
                  <p:embed/>
                </p:oleObj>
              </mc:Choice>
              <mc:Fallback>
                <p:oleObj name="Document" r:id="rId3" imgW="7074123" imgH="626671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27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789" name="Text Box 5"/>
          <p:cNvSpPr txBox="1">
            <a:spLocks noChangeArrowheads="1"/>
          </p:cNvSpPr>
          <p:nvPr/>
        </p:nvSpPr>
        <p:spPr bwMode="auto">
          <a:xfrm>
            <a:off x="5029200" y="2667000"/>
            <a:ext cx="38862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Instantiate </a:t>
            </a:r>
            <a:r>
              <a:rPr lang="en-US" altLang="zh-CN" sz="1600" b="1">
                <a:latin typeface="Courier New" panose="02070309020205020404" pitchFamily="49" charset="0"/>
                <a:cs typeface="Times New Roman" panose="02020603050405020304" pitchFamily="18" charset="0"/>
              </a:rPr>
              <a:t>CommissionEmployee</a:t>
            </a:r>
            <a:r>
              <a:rPr lang="en-US" altLang="zh-CN" sz="1600">
                <a:latin typeface="Times New Roman" panose="02020603050405020304" pitchFamily="18" charset="0"/>
                <a:cs typeface="Times New Roman" panose="02020603050405020304" pitchFamily="18" charset="0"/>
              </a:rPr>
              <a:t> object</a:t>
            </a:r>
            <a:endParaRPr lang="en-US" altLang="zh-CN" sz="1600" b="1">
              <a:latin typeface="Times New Roman" panose="02020603050405020304" pitchFamily="18" charset="0"/>
              <a:cs typeface="Times New Roman" panose="02020603050405020304" pitchFamily="18" charset="0"/>
            </a:endParaRPr>
          </a:p>
        </p:txBody>
      </p:sp>
      <p:sp>
        <p:nvSpPr>
          <p:cNvPr id="502790" name="Line 6"/>
          <p:cNvSpPr>
            <a:spLocks noChangeShapeType="1"/>
          </p:cNvSpPr>
          <p:nvPr/>
        </p:nvSpPr>
        <p:spPr bwMode="auto">
          <a:xfrm flipH="1">
            <a:off x="4114800" y="28194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2791" name="Text Box 7"/>
          <p:cNvSpPr txBox="1">
            <a:spLocks noChangeArrowheads="1"/>
          </p:cNvSpPr>
          <p:nvPr/>
        </p:nvSpPr>
        <p:spPr bwMode="auto">
          <a:xfrm>
            <a:off x="5562600" y="4953000"/>
            <a:ext cx="29718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Use </a:t>
            </a:r>
            <a:r>
              <a:rPr lang="en-US" altLang="zh-CN" sz="1600" b="1">
                <a:latin typeface="Courier New" panose="02070309020205020404" pitchFamily="49" charset="0"/>
                <a:cs typeface="Times New Roman" panose="02020603050405020304" pitchFamily="18" charset="0"/>
              </a:rPr>
              <a:t>CommissionEmployee</a:t>
            </a:r>
            <a:r>
              <a:rPr lang="en-US" altLang="zh-CN" sz="1600">
                <a:latin typeface="Times New Roman" panose="02020603050405020304" pitchFamily="18" charset="0"/>
                <a:cs typeface="Times New Roman" panose="02020603050405020304" pitchFamily="18" charset="0"/>
              </a:rPr>
              <a:t>’s </a:t>
            </a:r>
            <a:r>
              <a:rPr lang="en-US" altLang="zh-CN" sz="1600" i="1">
                <a:solidFill>
                  <a:srgbClr val="FF3300"/>
                </a:solidFill>
                <a:latin typeface="Times New Roman" panose="02020603050405020304" pitchFamily="18" charset="0"/>
                <a:cs typeface="Times New Roman" panose="02020603050405020304" pitchFamily="18" charset="0"/>
              </a:rPr>
              <a:t>get</a:t>
            </a:r>
            <a:r>
              <a:rPr lang="en-US" altLang="zh-CN" sz="1600">
                <a:latin typeface="Times New Roman" panose="02020603050405020304" pitchFamily="18" charset="0"/>
                <a:cs typeface="Times New Roman" panose="02020603050405020304" pitchFamily="18" charset="0"/>
              </a:rPr>
              <a:t> </a:t>
            </a:r>
            <a:r>
              <a:rPr lang="en-US" altLang="zh-CN" sz="1600">
                <a:solidFill>
                  <a:srgbClr val="FF3300"/>
                </a:solidFill>
                <a:latin typeface="Times New Roman" panose="02020603050405020304" pitchFamily="18" charset="0"/>
                <a:cs typeface="Times New Roman" panose="02020603050405020304" pitchFamily="18" charset="0"/>
              </a:rPr>
              <a:t>functions</a:t>
            </a:r>
            <a:r>
              <a:rPr lang="en-US" altLang="zh-CN" sz="1600">
                <a:latin typeface="Times New Roman" panose="02020603050405020304" pitchFamily="18" charset="0"/>
                <a:cs typeface="Times New Roman" panose="02020603050405020304" pitchFamily="18" charset="0"/>
              </a:rPr>
              <a:t> to retrieve the object’s instance variable values</a:t>
            </a:r>
            <a:endParaRPr lang="en-US" altLang="zh-CN" sz="1600" b="1">
              <a:latin typeface="Times New Roman" panose="02020603050405020304" pitchFamily="18" charset="0"/>
              <a:cs typeface="Times New Roman" panose="02020603050405020304" pitchFamily="18" charset="0"/>
            </a:endParaRPr>
          </a:p>
        </p:txBody>
      </p:sp>
      <p:sp>
        <p:nvSpPr>
          <p:cNvPr id="502792" name="Line 8"/>
          <p:cNvSpPr>
            <a:spLocks noChangeShapeType="1"/>
          </p:cNvSpPr>
          <p:nvPr/>
        </p:nvSpPr>
        <p:spPr bwMode="auto">
          <a:xfrm flipH="1">
            <a:off x="4038600" y="54102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9"/>
                                        </p:tgtEl>
                                        <p:attrNameLst>
                                          <p:attrName>style.visibility</p:attrName>
                                        </p:attrNameLst>
                                      </p:cBhvr>
                                      <p:to>
                                        <p:strVal val="visible"/>
                                      </p:to>
                                    </p:set>
                                  </p:childTnLst>
                                  <p:subTnLst>
                                    <p:set>
                                      <p:cBhvr override="childStyle">
                                        <p:cTn dur="1" fill="hold" display="0" masterRel="nextClick" afterEffect="1"/>
                                        <p:tgtEl>
                                          <p:spTgt spid="50278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2790"/>
                                        </p:tgtEl>
                                        <p:attrNameLst>
                                          <p:attrName>style.visibility</p:attrName>
                                        </p:attrNameLst>
                                      </p:cBhvr>
                                      <p:to>
                                        <p:strVal val="visible"/>
                                      </p:to>
                                    </p:set>
                                  </p:childTnLst>
                                  <p:subTnLst>
                                    <p:set>
                                      <p:cBhvr override="childStyle">
                                        <p:cTn dur="1" fill="hold" display="0" masterRel="nextClick" afterEffect="1"/>
                                        <p:tgtEl>
                                          <p:spTgt spid="50279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2791"/>
                                        </p:tgtEl>
                                        <p:attrNameLst>
                                          <p:attrName>style.visibility</p:attrName>
                                        </p:attrNameLst>
                                      </p:cBhvr>
                                      <p:to>
                                        <p:strVal val="visible"/>
                                      </p:to>
                                    </p:set>
                                  </p:childTnLst>
                                  <p:subTnLst>
                                    <p:set>
                                      <p:cBhvr override="childStyle">
                                        <p:cTn dur="1" fill="hold" display="0" masterRel="nextClick" afterEffect="1"/>
                                        <p:tgtEl>
                                          <p:spTgt spid="50279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2792"/>
                                        </p:tgtEl>
                                        <p:attrNameLst>
                                          <p:attrName>style.visibility</p:attrName>
                                        </p:attrNameLst>
                                      </p:cBhvr>
                                      <p:to>
                                        <p:strVal val="visible"/>
                                      </p:to>
                                    </p:set>
                                  </p:childTnLst>
                                  <p:subTnLst>
                                    <p:set>
                                      <p:cBhvr override="childStyle">
                                        <p:cTn dur="1" fill="hold" display="0" masterRel="nextClick" afterEffect="1"/>
                                        <p:tgtEl>
                                          <p:spTgt spid="5027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9" grpId="0" animBg="1"/>
      <p:bldP spid="502790" grpId="0" animBg="1"/>
      <p:bldP spid="502791" grpId="0" animBg="1"/>
      <p:bldP spid="5027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2E378FA-DF16-4D90-B4FE-A4A3E1E2BDF0}" type="slidenum">
              <a:rPr lang="en-US" altLang="zh-CN" sz="1200"/>
              <a:pPr>
                <a:spcAft>
                  <a:spcPct val="0"/>
                </a:spcAft>
                <a:buClrTx/>
                <a:buFontTx/>
                <a:buNone/>
              </a:pPr>
              <a:t>44</a:t>
            </a:fld>
            <a:endParaRPr lang="en-US" altLang="zh-CN" sz="1200"/>
          </a:p>
        </p:txBody>
      </p:sp>
      <p:graphicFrame>
        <p:nvGraphicFramePr>
          <p:cNvPr id="56323" name="Object 2"/>
          <p:cNvGraphicFramePr>
            <a:graphicFrameLocks noChangeAspect="1"/>
          </p:cNvGraphicFramePr>
          <p:nvPr/>
        </p:nvGraphicFramePr>
        <p:xfrm>
          <a:off x="0" y="0"/>
          <a:ext cx="7053263" cy="6151563"/>
        </p:xfrm>
        <a:graphic>
          <a:graphicData uri="http://schemas.openxmlformats.org/presentationml/2006/ole">
            <mc:AlternateContent xmlns:mc="http://schemas.openxmlformats.org/markup-compatibility/2006">
              <mc:Choice xmlns:v="urn:schemas-microsoft-com:vml" Requires="v">
                <p:oleObj spid="_x0000_s56332" name="Document" r:id="rId3" imgW="7074123" imgH="6147678" progId="Word.Document.8">
                  <p:embed/>
                </p:oleObj>
              </mc:Choice>
              <mc:Fallback>
                <p:oleObj name="Document" r:id="rId3" imgW="7074123" imgH="614767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3263" cy="615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3813" name="Text Box 5"/>
          <p:cNvSpPr txBox="1">
            <a:spLocks noChangeArrowheads="1"/>
          </p:cNvSpPr>
          <p:nvPr/>
        </p:nvSpPr>
        <p:spPr bwMode="auto">
          <a:xfrm>
            <a:off x="4495800" y="762000"/>
            <a:ext cx="40386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Use </a:t>
            </a:r>
            <a:r>
              <a:rPr lang="en-US" altLang="zh-CN" sz="1600" b="1">
                <a:latin typeface="Courier New" panose="02070309020205020404" pitchFamily="49" charset="0"/>
                <a:cs typeface="Times New Roman" panose="02020603050405020304" pitchFamily="18" charset="0"/>
              </a:rPr>
              <a:t>CommissionEmployee</a:t>
            </a:r>
            <a:r>
              <a:rPr lang="en-US" altLang="zh-CN" sz="1600">
                <a:latin typeface="Times New Roman" panose="02020603050405020304" pitchFamily="18" charset="0"/>
                <a:cs typeface="Times New Roman" panose="02020603050405020304" pitchFamily="18" charset="0"/>
              </a:rPr>
              <a:t>’s </a:t>
            </a:r>
            <a:r>
              <a:rPr lang="en-US" altLang="zh-CN" sz="1600" i="1">
                <a:latin typeface="Times New Roman" panose="02020603050405020304" pitchFamily="18" charset="0"/>
                <a:cs typeface="Times New Roman" panose="02020603050405020304" pitchFamily="18" charset="0"/>
              </a:rPr>
              <a:t>set</a:t>
            </a:r>
            <a:r>
              <a:rPr lang="en-US" altLang="zh-CN" sz="1600">
                <a:latin typeface="Times New Roman" panose="02020603050405020304" pitchFamily="18" charset="0"/>
                <a:cs typeface="Times New Roman" panose="02020603050405020304" pitchFamily="18" charset="0"/>
              </a:rPr>
              <a:t> functions to change the object’s instance variable values</a:t>
            </a:r>
            <a:endParaRPr lang="en-US" altLang="zh-CN" sz="1600" b="1">
              <a:latin typeface="Times New Roman" panose="02020603050405020304" pitchFamily="18" charset="0"/>
              <a:cs typeface="Times New Roman" panose="02020603050405020304" pitchFamily="18" charset="0"/>
            </a:endParaRPr>
          </a:p>
        </p:txBody>
      </p:sp>
      <p:sp>
        <p:nvSpPr>
          <p:cNvPr id="503814" name="Line 6"/>
          <p:cNvSpPr>
            <a:spLocks noChangeShapeType="1"/>
          </p:cNvSpPr>
          <p:nvPr/>
        </p:nvSpPr>
        <p:spPr bwMode="auto">
          <a:xfrm flipH="1" flipV="1">
            <a:off x="3352800" y="685800"/>
            <a:ext cx="1143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3815" name="Text Box 7"/>
          <p:cNvSpPr txBox="1">
            <a:spLocks noChangeArrowheads="1"/>
          </p:cNvSpPr>
          <p:nvPr/>
        </p:nvSpPr>
        <p:spPr bwMode="auto">
          <a:xfrm>
            <a:off x="4038600" y="1524000"/>
            <a:ext cx="2898775"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Call object’s </a:t>
            </a:r>
            <a:r>
              <a:rPr lang="en-US" altLang="zh-CN" sz="1600" b="1">
                <a:latin typeface="Courier New" panose="02070309020205020404" pitchFamily="49" charset="0"/>
                <a:cs typeface="Times New Roman" panose="02020603050405020304" pitchFamily="18" charset="0"/>
              </a:rPr>
              <a:t>print</a:t>
            </a:r>
            <a:r>
              <a:rPr lang="en-US" altLang="zh-CN" sz="1600">
                <a:latin typeface="Times New Roman" panose="02020603050405020304" pitchFamily="18" charset="0"/>
                <a:cs typeface="Times New Roman" panose="02020603050405020304" pitchFamily="18" charset="0"/>
              </a:rPr>
              <a:t> function to display employee information</a:t>
            </a:r>
            <a:endParaRPr lang="en-US" altLang="zh-CN" sz="1600" b="1">
              <a:latin typeface="Times New Roman" panose="02020603050405020304" pitchFamily="18" charset="0"/>
              <a:cs typeface="Times New Roman" panose="02020603050405020304" pitchFamily="18" charset="0"/>
            </a:endParaRPr>
          </a:p>
        </p:txBody>
      </p:sp>
      <p:sp>
        <p:nvSpPr>
          <p:cNvPr id="503816" name="Line 8"/>
          <p:cNvSpPr>
            <a:spLocks noChangeShapeType="1"/>
          </p:cNvSpPr>
          <p:nvPr/>
        </p:nvSpPr>
        <p:spPr bwMode="auto">
          <a:xfrm flipH="1" flipV="1">
            <a:off x="1981200" y="1524000"/>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3817" name="Text Box 9"/>
          <p:cNvSpPr txBox="1">
            <a:spLocks noChangeArrowheads="1"/>
          </p:cNvSpPr>
          <p:nvPr/>
        </p:nvSpPr>
        <p:spPr bwMode="auto">
          <a:xfrm>
            <a:off x="5711825" y="2514600"/>
            <a:ext cx="2670175"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Times New Roman" panose="02020603050405020304" pitchFamily="18" charset="0"/>
                <a:cs typeface="Times New Roman" panose="02020603050405020304" pitchFamily="18" charset="0"/>
              </a:rPr>
              <a:t>Call object’s </a:t>
            </a:r>
            <a:r>
              <a:rPr lang="en-US" altLang="zh-CN" sz="1600" b="1">
                <a:latin typeface="Courier New" panose="02070309020205020404" pitchFamily="49" charset="0"/>
                <a:cs typeface="Times New Roman" panose="02020603050405020304" pitchFamily="18" charset="0"/>
              </a:rPr>
              <a:t>earnings</a:t>
            </a:r>
            <a:r>
              <a:rPr lang="en-US" altLang="zh-CN" sz="1600">
                <a:latin typeface="Times New Roman" panose="02020603050405020304" pitchFamily="18" charset="0"/>
                <a:cs typeface="Times New Roman" panose="02020603050405020304" pitchFamily="18" charset="0"/>
              </a:rPr>
              <a:t> function to calculate earnings</a:t>
            </a:r>
            <a:endParaRPr lang="en-US" altLang="zh-CN" sz="1600" b="1">
              <a:latin typeface="Times New Roman" panose="02020603050405020304" pitchFamily="18" charset="0"/>
              <a:cs typeface="Times New Roman" panose="02020603050405020304" pitchFamily="18" charset="0"/>
            </a:endParaRPr>
          </a:p>
        </p:txBody>
      </p:sp>
      <p:sp>
        <p:nvSpPr>
          <p:cNvPr id="503818" name="Line 10"/>
          <p:cNvSpPr>
            <a:spLocks noChangeShapeType="1"/>
          </p:cNvSpPr>
          <p:nvPr/>
        </p:nvSpPr>
        <p:spPr bwMode="auto">
          <a:xfrm flipH="1" flipV="1">
            <a:off x="5562600" y="2209800"/>
            <a:ext cx="1576388"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3"/>
                                        </p:tgtEl>
                                        <p:attrNameLst>
                                          <p:attrName>style.visibility</p:attrName>
                                        </p:attrNameLst>
                                      </p:cBhvr>
                                      <p:to>
                                        <p:strVal val="visible"/>
                                      </p:to>
                                    </p:set>
                                  </p:childTnLst>
                                  <p:subTnLst>
                                    <p:set>
                                      <p:cBhvr override="childStyle">
                                        <p:cTn dur="1" fill="hold" display="0" masterRel="nextClick" afterEffect="1"/>
                                        <p:tgtEl>
                                          <p:spTgt spid="50381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3814"/>
                                        </p:tgtEl>
                                        <p:attrNameLst>
                                          <p:attrName>style.visibility</p:attrName>
                                        </p:attrNameLst>
                                      </p:cBhvr>
                                      <p:to>
                                        <p:strVal val="visible"/>
                                      </p:to>
                                    </p:set>
                                  </p:childTnLst>
                                  <p:subTnLst>
                                    <p:set>
                                      <p:cBhvr override="childStyle">
                                        <p:cTn dur="1" fill="hold" display="0" masterRel="nextClick" afterEffect="1"/>
                                        <p:tgtEl>
                                          <p:spTgt spid="50381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3815"/>
                                        </p:tgtEl>
                                        <p:attrNameLst>
                                          <p:attrName>style.visibility</p:attrName>
                                        </p:attrNameLst>
                                      </p:cBhvr>
                                      <p:to>
                                        <p:strVal val="visible"/>
                                      </p:to>
                                    </p:set>
                                  </p:childTnLst>
                                  <p:subTnLst>
                                    <p:set>
                                      <p:cBhvr override="childStyle">
                                        <p:cTn dur="1" fill="hold" display="0" masterRel="nextClick" afterEffect="1"/>
                                        <p:tgtEl>
                                          <p:spTgt spid="50381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03816"/>
                                        </p:tgtEl>
                                        <p:attrNameLst>
                                          <p:attrName>style.visibility</p:attrName>
                                        </p:attrNameLst>
                                      </p:cBhvr>
                                      <p:to>
                                        <p:strVal val="visible"/>
                                      </p:to>
                                    </p:set>
                                  </p:childTnLst>
                                  <p:subTnLst>
                                    <p:set>
                                      <p:cBhvr override="childStyle">
                                        <p:cTn dur="1" fill="hold" display="0" masterRel="nextClick" afterEffect="1"/>
                                        <p:tgtEl>
                                          <p:spTgt spid="50381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3817"/>
                                        </p:tgtEl>
                                        <p:attrNameLst>
                                          <p:attrName>style.visibility</p:attrName>
                                        </p:attrNameLst>
                                      </p:cBhvr>
                                      <p:to>
                                        <p:strVal val="visible"/>
                                      </p:to>
                                    </p:set>
                                  </p:childTnLst>
                                  <p:subTnLst>
                                    <p:set>
                                      <p:cBhvr override="childStyle">
                                        <p:cTn dur="1" fill="hold" display="0" masterRel="nextClick" afterEffect="1"/>
                                        <p:tgtEl>
                                          <p:spTgt spid="503817"/>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03818"/>
                                        </p:tgtEl>
                                        <p:attrNameLst>
                                          <p:attrName>style.visibility</p:attrName>
                                        </p:attrNameLst>
                                      </p:cBhvr>
                                      <p:to>
                                        <p:strVal val="visible"/>
                                      </p:to>
                                    </p:set>
                                  </p:childTnLst>
                                  <p:subTnLst>
                                    <p:set>
                                      <p:cBhvr override="childStyle">
                                        <p:cTn dur="1" fill="hold" display="0" masterRel="nextClick" afterEffect="1"/>
                                        <p:tgtEl>
                                          <p:spTgt spid="5038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nimBg="1"/>
      <p:bldP spid="503814" grpId="0" animBg="1"/>
      <p:bldP spid="503815" grpId="0" animBg="1"/>
      <p:bldP spid="503816" grpId="0" animBg="1"/>
      <p:bldP spid="503817" grpId="0" animBg="1"/>
      <p:bldP spid="5038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3B0A963-9F2E-40F5-9CD8-3259C4C22E64}" type="slidenum">
              <a:rPr lang="en-US" altLang="zh-CN" sz="1200"/>
              <a:pPr>
                <a:spcAft>
                  <a:spcPct val="0"/>
                </a:spcAft>
                <a:buClrTx/>
                <a:buFontTx/>
                <a:buNone/>
              </a:pPr>
              <a:t>45</a:t>
            </a:fld>
            <a:endParaRPr lang="en-US" altLang="zh-CN" sz="1200"/>
          </a:p>
        </p:txBody>
      </p:sp>
      <p:sp>
        <p:nvSpPr>
          <p:cNvPr id="57347"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a:t>
            </a:r>
            <a:r>
              <a:rPr lang="en-US" altLang="zh-CN" sz="3200" b="1">
                <a:solidFill>
                  <a:srgbClr val="051AB3"/>
                </a:solidFill>
                <a:latin typeface="Arial Narrow" panose="020B0606020202030204" pitchFamily="34" charset="0"/>
                <a:ea typeface="黑体" panose="02010609060101010101" pitchFamily="49" charset="-122"/>
              </a:rPr>
              <a:t>Creating a BasePlusCommissionEmployee Class </a:t>
            </a:r>
            <a:r>
              <a:rPr lang="en-US" altLang="zh-CN" sz="3200" b="1">
                <a:solidFill>
                  <a:srgbClr val="FF3300"/>
                </a:solidFill>
                <a:latin typeface="Arial Narrow" panose="020B0606020202030204" pitchFamily="34" charset="0"/>
                <a:ea typeface="黑体" panose="02010609060101010101" pitchFamily="49" charset="-122"/>
              </a:rPr>
              <a:t>Without</a:t>
            </a:r>
            <a:r>
              <a:rPr lang="en-US" altLang="zh-CN" sz="3200" b="1">
                <a:solidFill>
                  <a:srgbClr val="051AB3"/>
                </a:solidFill>
                <a:latin typeface="Arial Narrow" panose="020B0606020202030204" pitchFamily="34" charset="0"/>
                <a:ea typeface="黑体" panose="02010609060101010101" pitchFamily="49" charset="-122"/>
              </a:rPr>
              <a:t> Using Inheritance</a:t>
            </a:r>
          </a:p>
        </p:txBody>
      </p:sp>
      <p:sp>
        <p:nvSpPr>
          <p:cNvPr id="57348" name="Rectangle 3"/>
          <p:cNvSpPr>
            <a:spLocks noGrp="1" noChangeArrowheads="1"/>
          </p:cNvSpPr>
          <p:nvPr>
            <p:ph type="body" idx="1"/>
          </p:nvPr>
        </p:nvSpPr>
        <p:spPr>
          <a:xfrm>
            <a:off x="152400" y="1798638"/>
            <a:ext cx="8839200" cy="4754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对于派生类 </a:t>
            </a:r>
            <a:r>
              <a:rPr lang="en-US" altLang="zh-CN" sz="2800" b="1" smtClean="0">
                <a:latin typeface="Arial Narrow" panose="020B0606020202030204" pitchFamily="34" charset="0"/>
                <a:ea typeface="黑体" panose="02010609060101010101" pitchFamily="49" charset="-122"/>
              </a:rPr>
              <a:t>BasePlusCommissionEmployee</a:t>
            </a:r>
          </a:p>
          <a:p>
            <a:pPr lvl="1" eaLnBrk="1" hangingPunct="1">
              <a:lnSpc>
                <a:spcPct val="120000"/>
              </a:lnSpc>
            </a:pPr>
            <a:r>
              <a:rPr lang="zh-CN" altLang="en-US" sz="2400" b="1" smtClean="0">
                <a:latin typeface="Arial Narrow" panose="020B0606020202030204" pitchFamily="34" charset="0"/>
                <a:ea typeface="黑体" panose="02010609060101010101" pitchFamily="49" charset="-122"/>
              </a:rPr>
              <a:t>大部分代码与 </a:t>
            </a:r>
            <a:r>
              <a:rPr lang="en-US" altLang="zh-CN" sz="2400" b="1" smtClean="0">
                <a:latin typeface="Arial Narrow" panose="020B0606020202030204" pitchFamily="34" charset="0"/>
                <a:ea typeface="黑体" panose="02010609060101010101" pitchFamily="49" charset="-122"/>
              </a:rPr>
              <a:t>CommissionEmployee </a:t>
            </a:r>
            <a:r>
              <a:rPr lang="zh-CN" altLang="en-US" sz="2400" b="1" smtClean="0">
                <a:latin typeface="Arial Narrow" panose="020B0606020202030204" pitchFamily="34" charset="0"/>
                <a:ea typeface="黑体" panose="02010609060101010101" pitchFamily="49" charset="-122"/>
              </a:rPr>
              <a:t>相同</a:t>
            </a:r>
          </a:p>
          <a:p>
            <a:pPr lvl="2" eaLnBrk="1" hangingPunct="1">
              <a:lnSpc>
                <a:spcPct val="120000"/>
              </a:lnSpc>
            </a:pPr>
            <a:r>
              <a:rPr lang="en-US" altLang="zh-CN" sz="2400" b="1" smtClean="0">
                <a:latin typeface="Consolas" panose="020B0609020204030204" pitchFamily="49" charset="0"/>
                <a:ea typeface="楷体_GB2312" pitchFamily="49" charset="-122"/>
              </a:rPr>
              <a:t>private </a:t>
            </a:r>
            <a:r>
              <a:rPr lang="zh-CN" altLang="en-US" sz="2400" b="1" smtClean="0">
                <a:latin typeface="Consolas" panose="020B0609020204030204" pitchFamily="49" charset="0"/>
                <a:ea typeface="楷体_GB2312" pitchFamily="49" charset="-122"/>
              </a:rPr>
              <a:t>数据成员</a:t>
            </a:r>
          </a:p>
          <a:p>
            <a:pPr lvl="2" eaLnBrk="1" hangingPunct="1">
              <a:lnSpc>
                <a:spcPct val="120000"/>
              </a:lnSpc>
            </a:pPr>
            <a:r>
              <a:rPr lang="en-US" altLang="zh-CN" sz="2400" b="1" smtClean="0">
                <a:latin typeface="Consolas" panose="020B0609020204030204" pitchFamily="49" charset="0"/>
                <a:ea typeface="楷体_GB2312" pitchFamily="49" charset="-122"/>
              </a:rPr>
              <a:t>public </a:t>
            </a:r>
            <a:r>
              <a:rPr lang="zh-CN" altLang="en-US" sz="2400" b="1" smtClean="0">
                <a:latin typeface="Consolas" panose="020B0609020204030204" pitchFamily="49" charset="0"/>
                <a:ea typeface="楷体_GB2312" pitchFamily="49" charset="-122"/>
              </a:rPr>
              <a:t>成员函数</a:t>
            </a:r>
          </a:p>
          <a:p>
            <a:pPr lvl="2" eaLnBrk="1" hangingPunct="1">
              <a:lnSpc>
                <a:spcPct val="120000"/>
              </a:lnSpc>
            </a:pPr>
            <a:r>
              <a:rPr lang="zh-CN" altLang="en-US" sz="2400" b="1" smtClean="0">
                <a:latin typeface="Consolas" panose="020B0609020204030204" pitchFamily="49" charset="0"/>
                <a:ea typeface="楷体_GB2312" pitchFamily="49" charset="-122"/>
              </a:rPr>
              <a:t>构造函数</a:t>
            </a:r>
          </a:p>
          <a:p>
            <a:pPr lvl="1" eaLnBrk="1" hangingPunct="1">
              <a:lnSpc>
                <a:spcPct val="120000"/>
              </a:lnSpc>
            </a:pPr>
            <a:r>
              <a:rPr lang="zh-CN" altLang="en-US" sz="2400" b="1" smtClean="0">
                <a:latin typeface="Arial Narrow" panose="020B0606020202030204" pitchFamily="34" charset="0"/>
                <a:ea typeface="黑体" panose="02010609060101010101" pitchFamily="49" charset="-122"/>
              </a:rPr>
              <a:t>只有额外的</a:t>
            </a:r>
          </a:p>
          <a:p>
            <a:pPr lvl="2" eaLnBrk="1" hangingPunct="1">
              <a:lnSpc>
                <a:spcPct val="120000"/>
              </a:lnSpc>
            </a:pPr>
            <a:r>
              <a:rPr lang="en-US" altLang="zh-CN" sz="2400" b="1" smtClean="0">
                <a:latin typeface="Arial Narrow" panose="020B0606020202030204" pitchFamily="34" charset="0"/>
                <a:ea typeface="黑体" panose="02010609060101010101" pitchFamily="49" charset="-122"/>
              </a:rPr>
              <a:t>private </a:t>
            </a:r>
            <a:r>
              <a:rPr lang="zh-CN" altLang="en-US" sz="2400" b="1" smtClean="0">
                <a:latin typeface="Arial Narrow" panose="020B0606020202030204" pitchFamily="34" charset="0"/>
                <a:ea typeface="黑体" panose="02010609060101010101" pitchFamily="49" charset="-122"/>
              </a:rPr>
              <a:t>数据成员 </a:t>
            </a:r>
            <a:r>
              <a:rPr lang="en-US" altLang="zh-CN" sz="2400" b="1" smtClean="0">
                <a:solidFill>
                  <a:srgbClr val="FF3300"/>
                </a:solidFill>
                <a:latin typeface="Arial Narrow" panose="020B0606020202030204" pitchFamily="34" charset="0"/>
                <a:ea typeface="黑体" panose="02010609060101010101" pitchFamily="49" charset="-122"/>
              </a:rPr>
              <a:t>baseSalary</a:t>
            </a:r>
          </a:p>
          <a:p>
            <a:pPr lvl="2" eaLnBrk="1" hangingPunct="1">
              <a:lnSpc>
                <a:spcPct val="120000"/>
              </a:lnSpc>
            </a:pPr>
            <a:r>
              <a:rPr lang="en-US" altLang="zh-CN" sz="2400" b="1" smtClean="0">
                <a:solidFill>
                  <a:srgbClr val="FF3300"/>
                </a:solidFill>
                <a:latin typeface="Arial Narrow" panose="020B0606020202030204" pitchFamily="34" charset="0"/>
                <a:ea typeface="黑体" panose="02010609060101010101" pitchFamily="49" charset="-122"/>
              </a:rPr>
              <a:t>setBaseSalary</a:t>
            </a:r>
            <a:r>
              <a:rPr lang="en-US" altLang="zh-CN" sz="2400" b="1" smtClean="0">
                <a:latin typeface="Arial Narrow" panose="020B0606020202030204" pitchFamily="34" charset="0"/>
                <a:ea typeface="黑体" panose="02010609060101010101" pitchFamily="49" charset="-122"/>
              </a:rPr>
              <a:t> </a:t>
            </a:r>
            <a:r>
              <a:rPr lang="zh-CN" altLang="en-US" sz="2400" b="1" smtClean="0">
                <a:latin typeface="Arial Narrow" panose="020B0606020202030204" pitchFamily="34" charset="0"/>
                <a:ea typeface="黑体" panose="02010609060101010101" pitchFamily="49" charset="-122"/>
              </a:rPr>
              <a:t>和 </a:t>
            </a:r>
            <a:r>
              <a:rPr lang="en-US" altLang="zh-CN" sz="2400" b="1" smtClean="0">
                <a:solidFill>
                  <a:srgbClr val="FF3300"/>
                </a:solidFill>
                <a:latin typeface="Arial Narrow" panose="020B0606020202030204" pitchFamily="34" charset="0"/>
                <a:ea typeface="黑体" panose="02010609060101010101" pitchFamily="49" charset="-122"/>
              </a:rPr>
              <a:t>getBaseSalary</a:t>
            </a:r>
            <a:r>
              <a:rPr lang="en-US" altLang="zh-CN" sz="2400" b="1" smtClean="0">
                <a:latin typeface="Arial Narrow" panose="020B0606020202030204" pitchFamily="34" charset="0"/>
                <a:ea typeface="黑体" panose="02010609060101010101" pitchFamily="49" charset="-122"/>
              </a:rPr>
              <a:t> </a:t>
            </a:r>
            <a:r>
              <a:rPr lang="zh-CN" altLang="en-US" sz="2400" b="1" smtClean="0">
                <a:latin typeface="Arial Narrow" panose="020B0606020202030204" pitchFamily="34" charset="0"/>
                <a:ea typeface="黑体" panose="02010609060101010101" pitchFamily="49" charset="-122"/>
              </a:rPr>
              <a:t>成员函数</a:t>
            </a:r>
            <a:endParaRPr lang="zh-CN" altLang="en-US" b="1" smtClean="0">
              <a:latin typeface="Consolas" panose="020B0609020204030204" pitchFamily="49" charset="0"/>
              <a:ea typeface="楷体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68A76AC-1722-48DB-A93E-47F503386407}" type="slidenum">
              <a:rPr lang="en-US" altLang="zh-CN" sz="1200"/>
              <a:pPr>
                <a:spcAft>
                  <a:spcPct val="0"/>
                </a:spcAft>
                <a:buClrTx/>
                <a:buFontTx/>
                <a:buNone/>
              </a:pPr>
              <a:t>46</a:t>
            </a:fld>
            <a:endParaRPr lang="en-US" altLang="zh-CN" sz="1200"/>
          </a:p>
        </p:txBody>
      </p:sp>
      <p:graphicFrame>
        <p:nvGraphicFramePr>
          <p:cNvPr id="58371" name="Object 2"/>
          <p:cNvGraphicFramePr>
            <a:graphicFrameLocks noChangeAspect="1"/>
          </p:cNvGraphicFramePr>
          <p:nvPr/>
        </p:nvGraphicFramePr>
        <p:xfrm>
          <a:off x="0" y="0"/>
          <a:ext cx="6934200" cy="6775450"/>
        </p:xfrm>
        <a:graphic>
          <a:graphicData uri="http://schemas.openxmlformats.org/presentationml/2006/ole">
            <mc:AlternateContent xmlns:mc="http://schemas.openxmlformats.org/markup-compatibility/2006">
              <mc:Choice xmlns:v="urn:schemas-microsoft-com:vml" Requires="v">
                <p:oleObj spid="_x0000_s58376" name="文档" r:id="rId3" imgW="7063056" imgH="6258020" progId="WPS.Doc.6">
                  <p:embed/>
                </p:oleObj>
              </mc:Choice>
              <mc:Fallback>
                <p:oleObj name="文档" r:id="rId3" imgW="7063056" imgH="6258020" progId="WPS.Doc.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34200" cy="677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9955" name="Text Box 3"/>
          <p:cNvSpPr txBox="1">
            <a:spLocks noChangeArrowheads="1"/>
          </p:cNvSpPr>
          <p:nvPr/>
        </p:nvSpPr>
        <p:spPr bwMode="auto">
          <a:xfrm>
            <a:off x="4114800" y="1758950"/>
            <a:ext cx="4876800" cy="7112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b="1">
                <a:latin typeface="Arial Narrow" panose="020B0606020202030204" pitchFamily="34" charset="0"/>
                <a:cs typeface="Times New Roman" panose="02020603050405020304" pitchFamily="18" charset="0"/>
              </a:rPr>
              <a:t>Constructor takes one more argument, which specifies the base salary. </a:t>
            </a:r>
            <a:r>
              <a:rPr lang="zh-CN" altLang="en-US" b="1">
                <a:latin typeface="Arial Narrow" panose="020B0606020202030204" pitchFamily="34" charset="0"/>
                <a:cs typeface="Times New Roman" panose="02020603050405020304" pitchFamily="18" charset="0"/>
              </a:rPr>
              <a:t>多一个参数</a:t>
            </a:r>
          </a:p>
        </p:txBody>
      </p:sp>
      <p:sp>
        <p:nvSpPr>
          <p:cNvPr id="509956" name="Line 4"/>
          <p:cNvSpPr>
            <a:spLocks noChangeShapeType="1"/>
          </p:cNvSpPr>
          <p:nvPr/>
        </p:nvSpPr>
        <p:spPr bwMode="auto">
          <a:xfrm flipH="1">
            <a:off x="5562600" y="25146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5"/>
                                        </p:tgtEl>
                                        <p:attrNameLst>
                                          <p:attrName>style.visibility</p:attrName>
                                        </p:attrNameLst>
                                      </p:cBhvr>
                                      <p:to>
                                        <p:strVal val="visible"/>
                                      </p:to>
                                    </p:set>
                                  </p:childTnLst>
                                  <p:subTnLst>
                                    <p:set>
                                      <p:cBhvr override="childStyle">
                                        <p:cTn dur="1" fill="hold" display="0" masterRel="nextClick" afterEffect="1"/>
                                        <p:tgtEl>
                                          <p:spTgt spid="50995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09956"/>
                                        </p:tgtEl>
                                        <p:attrNameLst>
                                          <p:attrName>style.visibility</p:attrName>
                                        </p:attrNameLst>
                                      </p:cBhvr>
                                      <p:to>
                                        <p:strVal val="visible"/>
                                      </p:to>
                                    </p:set>
                                  </p:childTnLst>
                                  <p:subTnLst>
                                    <p:set>
                                      <p:cBhvr override="childStyle">
                                        <p:cTn dur="1" fill="hold" display="0" masterRel="nextClick" afterEffect="1"/>
                                        <p:tgtEl>
                                          <p:spTgt spid="5099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animBg="1"/>
      <p:bldP spid="50995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C7BFFA9-1133-45E2-9B59-F88BAD72B9E2}" type="slidenum">
              <a:rPr lang="en-US" altLang="zh-CN" sz="1200"/>
              <a:pPr>
                <a:spcAft>
                  <a:spcPct val="0"/>
                </a:spcAft>
                <a:buClrTx/>
                <a:buFontTx/>
                <a:buNone/>
              </a:pPr>
              <a:t>47</a:t>
            </a:fld>
            <a:endParaRPr lang="en-US" altLang="zh-CN" sz="1200"/>
          </a:p>
        </p:txBody>
      </p:sp>
      <p:graphicFrame>
        <p:nvGraphicFramePr>
          <p:cNvPr id="59395" name="Object 2"/>
          <p:cNvGraphicFramePr>
            <a:graphicFrameLocks noChangeAspect="1"/>
          </p:cNvGraphicFramePr>
          <p:nvPr/>
        </p:nvGraphicFramePr>
        <p:xfrm>
          <a:off x="0" y="0"/>
          <a:ext cx="9115425" cy="5238750"/>
        </p:xfrm>
        <a:graphic>
          <a:graphicData uri="http://schemas.openxmlformats.org/presentationml/2006/ole">
            <mc:AlternateContent xmlns:mc="http://schemas.openxmlformats.org/markup-compatibility/2006">
              <mc:Choice xmlns:v="urn:schemas-microsoft-com:vml" Requires="v">
                <p:oleObj spid="_x0000_s59404" name="文档" r:id="rId3" imgW="7085758" imgH="4070948" progId="Word.Document.8">
                  <p:embed/>
                </p:oleObj>
              </mc:Choice>
              <mc:Fallback>
                <p:oleObj name="文档" r:id="rId3" imgW="7085758" imgH="407094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15425" cy="523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Oval 3"/>
          <p:cNvSpPr>
            <a:spLocks noChangeArrowheads="1"/>
          </p:cNvSpPr>
          <p:nvPr/>
        </p:nvSpPr>
        <p:spPr bwMode="auto">
          <a:xfrm>
            <a:off x="533400" y="3352800"/>
            <a:ext cx="2286000" cy="533400"/>
          </a:xfrm>
          <a:prstGeom prst="ellipse">
            <a:avLst/>
          </a:prstGeom>
          <a:noFill/>
          <a:ln w="38100" algn="ctr">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397" name="Oval 4"/>
          <p:cNvSpPr>
            <a:spLocks noChangeArrowheads="1"/>
          </p:cNvSpPr>
          <p:nvPr/>
        </p:nvSpPr>
        <p:spPr bwMode="auto">
          <a:xfrm>
            <a:off x="228600" y="180975"/>
            <a:ext cx="6781800" cy="762000"/>
          </a:xfrm>
          <a:prstGeom prst="ellipse">
            <a:avLst/>
          </a:prstGeom>
          <a:noFill/>
          <a:ln w="38100" algn="ctr">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0981" name="Text Box 5"/>
          <p:cNvSpPr txBox="1">
            <a:spLocks noChangeArrowheads="1"/>
          </p:cNvSpPr>
          <p:nvPr/>
        </p:nvSpPr>
        <p:spPr bwMode="auto">
          <a:xfrm>
            <a:off x="5943600" y="1143000"/>
            <a:ext cx="2971800" cy="6508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800" b="1">
                <a:latin typeface="Arial Narrow" panose="020B0606020202030204" pitchFamily="34" charset="0"/>
                <a:cs typeface="Times New Roman" panose="02020603050405020304" pitchFamily="18" charset="0"/>
              </a:rPr>
              <a:t>Define </a:t>
            </a:r>
            <a:r>
              <a:rPr lang="en-US" altLang="zh-CN" sz="1800" b="1" i="1">
                <a:latin typeface="Arial Narrow" panose="020B0606020202030204" pitchFamily="34" charset="0"/>
                <a:cs typeface="Times New Roman" panose="02020603050405020304" pitchFamily="18" charset="0"/>
              </a:rPr>
              <a:t>get</a:t>
            </a:r>
            <a:r>
              <a:rPr lang="en-US" altLang="zh-CN" sz="1800" b="1">
                <a:latin typeface="Arial Narrow" panose="020B0606020202030204" pitchFamily="34" charset="0"/>
                <a:cs typeface="Times New Roman" panose="02020603050405020304" pitchFamily="18" charset="0"/>
              </a:rPr>
              <a:t> and </a:t>
            </a:r>
            <a:r>
              <a:rPr lang="en-US" altLang="zh-CN" sz="1800" b="1" i="1">
                <a:latin typeface="Arial Narrow" panose="020B0606020202030204" pitchFamily="34" charset="0"/>
                <a:cs typeface="Times New Roman" panose="02020603050405020304" pitchFamily="18" charset="0"/>
              </a:rPr>
              <a:t>set</a:t>
            </a:r>
            <a:r>
              <a:rPr lang="en-US" altLang="zh-CN" sz="1800" b="1">
                <a:latin typeface="Arial Narrow" panose="020B0606020202030204" pitchFamily="34" charset="0"/>
                <a:cs typeface="Times New Roman" panose="02020603050405020304" pitchFamily="18" charset="0"/>
              </a:rPr>
              <a:t> functions for data member baseSalary</a:t>
            </a:r>
          </a:p>
        </p:txBody>
      </p:sp>
      <p:sp>
        <p:nvSpPr>
          <p:cNvPr id="510982" name="Line 6"/>
          <p:cNvSpPr>
            <a:spLocks noChangeShapeType="1"/>
          </p:cNvSpPr>
          <p:nvPr/>
        </p:nvSpPr>
        <p:spPr bwMode="auto">
          <a:xfrm flipH="1" flipV="1">
            <a:off x="4648200" y="990600"/>
            <a:ext cx="1295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0983" name="Text Box 7"/>
          <p:cNvSpPr txBox="1">
            <a:spLocks noChangeArrowheads="1"/>
          </p:cNvSpPr>
          <p:nvPr/>
        </p:nvSpPr>
        <p:spPr bwMode="auto">
          <a:xfrm>
            <a:off x="5181600" y="4943475"/>
            <a:ext cx="3429000" cy="376238"/>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800" b="1">
                <a:latin typeface="Arial Narrow" panose="020B0606020202030204" pitchFamily="34" charset="0"/>
                <a:cs typeface="Times New Roman" panose="02020603050405020304" pitchFamily="18" charset="0"/>
              </a:rPr>
              <a:t>Add data member baseSalary</a:t>
            </a:r>
          </a:p>
        </p:txBody>
      </p:sp>
      <p:sp>
        <p:nvSpPr>
          <p:cNvPr id="510984" name="Line 8"/>
          <p:cNvSpPr>
            <a:spLocks noChangeShapeType="1"/>
          </p:cNvSpPr>
          <p:nvPr/>
        </p:nvSpPr>
        <p:spPr bwMode="auto">
          <a:xfrm flipH="1" flipV="1">
            <a:off x="2819400" y="3733800"/>
            <a:ext cx="2362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81"/>
                                        </p:tgtEl>
                                        <p:attrNameLst>
                                          <p:attrName>style.visibility</p:attrName>
                                        </p:attrNameLst>
                                      </p:cBhvr>
                                      <p:to>
                                        <p:strVal val="visible"/>
                                      </p:to>
                                    </p:set>
                                  </p:childTnLst>
                                  <p:subTnLst>
                                    <p:set>
                                      <p:cBhvr override="childStyle">
                                        <p:cTn dur="1" fill="hold" display="0" masterRel="nextClick" afterEffect="1"/>
                                        <p:tgtEl>
                                          <p:spTgt spid="5109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0982"/>
                                        </p:tgtEl>
                                        <p:attrNameLst>
                                          <p:attrName>style.visibility</p:attrName>
                                        </p:attrNameLst>
                                      </p:cBhvr>
                                      <p:to>
                                        <p:strVal val="visible"/>
                                      </p:to>
                                    </p:set>
                                  </p:childTnLst>
                                  <p:subTnLst>
                                    <p:set>
                                      <p:cBhvr override="childStyle">
                                        <p:cTn dur="1" fill="hold" display="0" masterRel="nextClick" afterEffect="1"/>
                                        <p:tgtEl>
                                          <p:spTgt spid="51098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0983"/>
                                        </p:tgtEl>
                                        <p:attrNameLst>
                                          <p:attrName>style.visibility</p:attrName>
                                        </p:attrNameLst>
                                      </p:cBhvr>
                                      <p:to>
                                        <p:strVal val="visible"/>
                                      </p:to>
                                    </p:set>
                                  </p:childTnLst>
                                  <p:subTnLst>
                                    <p:set>
                                      <p:cBhvr override="childStyle">
                                        <p:cTn dur="1" fill="hold" display="0" masterRel="nextClick" afterEffect="1"/>
                                        <p:tgtEl>
                                          <p:spTgt spid="51098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0984"/>
                                        </p:tgtEl>
                                        <p:attrNameLst>
                                          <p:attrName>style.visibility</p:attrName>
                                        </p:attrNameLst>
                                      </p:cBhvr>
                                      <p:to>
                                        <p:strVal val="visible"/>
                                      </p:to>
                                    </p:set>
                                  </p:childTnLst>
                                  <p:subTnLst>
                                    <p:set>
                                      <p:cBhvr override="childStyle">
                                        <p:cTn dur="1" fill="hold" display="0" masterRel="nextClick" afterEffect="1"/>
                                        <p:tgtEl>
                                          <p:spTgt spid="5109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animBg="1"/>
      <p:bldP spid="510982" grpId="0" animBg="1"/>
      <p:bldP spid="510983" grpId="0" animBg="1"/>
      <p:bldP spid="51098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DF47F4B-91F3-4339-8CA9-8A6A4512834A}" type="slidenum">
              <a:rPr lang="en-US" altLang="zh-CN" sz="1200"/>
              <a:pPr>
                <a:spcAft>
                  <a:spcPct val="0"/>
                </a:spcAft>
                <a:buClrTx/>
                <a:buFontTx/>
                <a:buNone/>
              </a:pPr>
              <a:t>48</a:t>
            </a:fld>
            <a:endParaRPr lang="en-US" altLang="zh-CN" sz="1200"/>
          </a:p>
        </p:txBody>
      </p:sp>
      <p:graphicFrame>
        <p:nvGraphicFramePr>
          <p:cNvPr id="60419" name="Object 2"/>
          <p:cNvGraphicFramePr>
            <a:graphicFrameLocks noChangeAspect="1"/>
          </p:cNvGraphicFramePr>
          <p:nvPr/>
        </p:nvGraphicFramePr>
        <p:xfrm>
          <a:off x="0" y="0"/>
          <a:ext cx="7772400" cy="6732588"/>
        </p:xfrm>
        <a:graphic>
          <a:graphicData uri="http://schemas.openxmlformats.org/presentationml/2006/ole">
            <mc:AlternateContent xmlns:mc="http://schemas.openxmlformats.org/markup-compatibility/2006">
              <mc:Choice xmlns:v="urn:schemas-microsoft-com:vml" Requires="v">
                <p:oleObj spid="_x0000_s60426" name="文档" r:id="rId3" imgW="7085758" imgH="6131298" progId="Word.Document.8">
                  <p:embed/>
                </p:oleObj>
              </mc:Choice>
              <mc:Fallback>
                <p:oleObj name="文档" r:id="rId3" imgW="7085758" imgH="613129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72400" cy="673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03" name="Text Box 3"/>
          <p:cNvSpPr txBox="1">
            <a:spLocks noChangeArrowheads="1"/>
          </p:cNvSpPr>
          <p:nvPr/>
        </p:nvSpPr>
        <p:spPr bwMode="auto">
          <a:xfrm>
            <a:off x="5105400" y="1447800"/>
            <a:ext cx="3733800" cy="6508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800" b="1">
                <a:latin typeface="Arial Narrow" panose="020B0606020202030204" pitchFamily="34" charset="0"/>
                <a:cs typeface="Times New Roman" panose="02020603050405020304" pitchFamily="18" charset="0"/>
              </a:rPr>
              <a:t>Constructor takes one more argument, which specifies the base salary</a:t>
            </a:r>
          </a:p>
        </p:txBody>
      </p:sp>
      <p:sp>
        <p:nvSpPr>
          <p:cNvPr id="512004" name="Line 4"/>
          <p:cNvSpPr>
            <a:spLocks noChangeShapeType="1"/>
          </p:cNvSpPr>
          <p:nvPr/>
        </p:nvSpPr>
        <p:spPr bwMode="auto">
          <a:xfrm flipH="1">
            <a:off x="4724400" y="21336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2005" name="Text Box 5"/>
          <p:cNvSpPr txBox="1">
            <a:spLocks noChangeArrowheads="1"/>
          </p:cNvSpPr>
          <p:nvPr/>
        </p:nvSpPr>
        <p:spPr bwMode="auto">
          <a:xfrm>
            <a:off x="3810000" y="4953000"/>
            <a:ext cx="5029200" cy="376238"/>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800" b="1">
                <a:latin typeface="Arial Narrow" panose="020B0606020202030204" pitchFamily="34" charset="0"/>
                <a:cs typeface="Times New Roman" panose="02020603050405020304" pitchFamily="18" charset="0"/>
              </a:rPr>
              <a:t>Use function setBaseSalary to validate data</a:t>
            </a:r>
          </a:p>
        </p:txBody>
      </p:sp>
      <p:sp>
        <p:nvSpPr>
          <p:cNvPr id="512006" name="Line 6"/>
          <p:cNvSpPr>
            <a:spLocks noChangeShapeType="1"/>
          </p:cNvSpPr>
          <p:nvPr/>
        </p:nvSpPr>
        <p:spPr bwMode="auto">
          <a:xfrm flipH="1" flipV="1">
            <a:off x="3276600" y="48006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3"/>
                                        </p:tgtEl>
                                        <p:attrNameLst>
                                          <p:attrName>style.visibility</p:attrName>
                                        </p:attrNameLst>
                                      </p:cBhvr>
                                      <p:to>
                                        <p:strVal val="visible"/>
                                      </p:to>
                                    </p:set>
                                  </p:childTnLst>
                                  <p:subTnLst>
                                    <p:set>
                                      <p:cBhvr override="childStyle">
                                        <p:cTn dur="1" fill="hold" display="0" masterRel="nextClick" afterEffect="1"/>
                                        <p:tgtEl>
                                          <p:spTgt spid="51200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2004"/>
                                        </p:tgtEl>
                                        <p:attrNameLst>
                                          <p:attrName>style.visibility</p:attrName>
                                        </p:attrNameLst>
                                      </p:cBhvr>
                                      <p:to>
                                        <p:strVal val="visible"/>
                                      </p:to>
                                    </p:set>
                                  </p:childTnLst>
                                  <p:subTnLst>
                                    <p:set>
                                      <p:cBhvr override="childStyle">
                                        <p:cTn dur="1" fill="hold" display="0" masterRel="nextClick" afterEffect="1"/>
                                        <p:tgtEl>
                                          <p:spTgt spid="51200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05"/>
                                        </p:tgtEl>
                                        <p:attrNameLst>
                                          <p:attrName>style.visibility</p:attrName>
                                        </p:attrNameLst>
                                      </p:cBhvr>
                                      <p:to>
                                        <p:strVal val="visible"/>
                                      </p:to>
                                    </p:set>
                                  </p:childTnLst>
                                  <p:subTnLst>
                                    <p:set>
                                      <p:cBhvr override="childStyle">
                                        <p:cTn dur="1" fill="hold" display="0" masterRel="nextClick" afterEffect="1"/>
                                        <p:tgtEl>
                                          <p:spTgt spid="51200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2006"/>
                                        </p:tgtEl>
                                        <p:attrNameLst>
                                          <p:attrName>style.visibility</p:attrName>
                                        </p:attrNameLst>
                                      </p:cBhvr>
                                      <p:to>
                                        <p:strVal val="visible"/>
                                      </p:to>
                                    </p:set>
                                  </p:childTnLst>
                                  <p:subTnLst>
                                    <p:set>
                                      <p:cBhvr override="childStyle">
                                        <p:cTn dur="1" fill="hold" display="0" masterRel="nextClick" afterEffect="1"/>
                                        <p:tgtEl>
                                          <p:spTgt spid="5120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animBg="1"/>
      <p:bldP spid="512004" grpId="0" animBg="1"/>
      <p:bldP spid="512005" grpId="0" animBg="1"/>
      <p:bldP spid="51200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162BAD9-5556-441E-9963-1CA631601560}" type="slidenum">
              <a:rPr lang="en-US" altLang="zh-CN" sz="1200"/>
              <a:pPr>
                <a:spcAft>
                  <a:spcPct val="0"/>
                </a:spcAft>
                <a:buClrTx/>
                <a:buFontTx/>
                <a:buNone/>
              </a:pPr>
              <a:t>49</a:t>
            </a:fld>
            <a:endParaRPr lang="en-US" altLang="zh-CN" sz="1200"/>
          </a:p>
        </p:txBody>
      </p:sp>
      <p:graphicFrame>
        <p:nvGraphicFramePr>
          <p:cNvPr id="61443" name="Object 2"/>
          <p:cNvGraphicFramePr>
            <a:graphicFrameLocks noChangeAspect="1"/>
          </p:cNvGraphicFramePr>
          <p:nvPr/>
        </p:nvGraphicFramePr>
        <p:xfrm>
          <a:off x="0" y="0"/>
          <a:ext cx="7010400" cy="6477000"/>
        </p:xfrm>
        <a:graphic>
          <a:graphicData uri="http://schemas.openxmlformats.org/presentationml/2006/ole">
            <mc:AlternateContent xmlns:mc="http://schemas.openxmlformats.org/markup-compatibility/2006">
              <mc:Choice xmlns:v="urn:schemas-microsoft-com:vml" Requires="v">
                <p:oleObj spid="_x0000_s61446" name="Document" r:id="rId3" imgW="7056048" imgH="6122268" progId="Word.Document.8">
                  <p:embed/>
                </p:oleObj>
              </mc:Choice>
              <mc:Fallback>
                <p:oleObj name="Document" r:id="rId3" imgW="7056048" imgH="612226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10400"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FDAAF88-033B-49AA-9712-9B235C837900}" type="slidenum">
              <a:rPr lang="en-US" altLang="zh-CN" sz="1200"/>
              <a:pPr>
                <a:spcAft>
                  <a:spcPct val="0"/>
                </a:spcAft>
                <a:buClrTx/>
                <a:buFontTx/>
                <a:buNone/>
              </a:pPr>
              <a:t>5</a:t>
            </a:fld>
            <a:endParaRPr lang="en-US" altLang="zh-CN" sz="1200"/>
          </a:p>
        </p:txBody>
      </p:sp>
      <p:sp>
        <p:nvSpPr>
          <p:cNvPr id="489474" name="Text Box 2"/>
          <p:cNvSpPr txBox="1">
            <a:spLocks noChangeArrowheads="1"/>
          </p:cNvSpPr>
          <p:nvPr/>
        </p:nvSpPr>
        <p:spPr bwMode="auto">
          <a:xfrm>
            <a:off x="685800" y="1066800"/>
            <a:ext cx="7974013" cy="438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0"/>
              </a:spcAft>
              <a:defRPr>
                <a:solidFill>
                  <a:schemeClr val="tx1"/>
                </a:solidFill>
                <a:latin typeface="Arial" panose="020B0604020202020204" pitchFamily="34" charset="0"/>
                <a:ea typeface="宋体" panose="02010600030101010101" pitchFamily="2" charset="-122"/>
              </a:defRPr>
            </a:lvl1pPr>
            <a:lvl2pPr marL="1143000">
              <a:spcAft>
                <a:spcPct val="0"/>
              </a:spcAft>
              <a:defRPr>
                <a:solidFill>
                  <a:schemeClr val="tx1"/>
                </a:solidFill>
                <a:latin typeface="Arial" panose="020B0604020202020204" pitchFamily="34" charset="0"/>
                <a:ea typeface="宋体" panose="02010600030101010101" pitchFamily="2" charset="-122"/>
              </a:defRPr>
            </a:lvl2pPr>
            <a:lvl3pPr marL="1333500">
              <a:spcAft>
                <a:spcPct val="0"/>
              </a:spcAft>
              <a:defRPr>
                <a:solidFill>
                  <a:schemeClr val="tx1"/>
                </a:solidFill>
                <a:latin typeface="Arial" panose="020B0604020202020204" pitchFamily="34" charset="0"/>
                <a:ea typeface="宋体" panose="02010600030101010101" pitchFamily="2" charset="-122"/>
              </a:defRPr>
            </a:lvl3pPr>
            <a:lvl4pPr marL="1524000">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60000"/>
              </a:lnSpc>
              <a:spcBef>
                <a:spcPct val="50000"/>
              </a:spcBef>
              <a:defRPr/>
            </a:pPr>
            <a:r>
              <a:rPr kumimoji="1" lang="zh-CN" altLang="en-US" sz="3200" b="1" u="sng"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派生</a:t>
            </a:r>
            <a:r>
              <a:rPr kumimoji="1" lang="en-US" altLang="zh-CN" sz="3200" b="1" i="1"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marL="361950" indent="-361950" algn="just" eaLnBrk="1" hangingPunct="1">
              <a:lnSpc>
                <a:spcPct val="160000"/>
              </a:lnSpc>
              <a:spcBef>
                <a:spcPct val="50000"/>
              </a:spcBef>
              <a:buFont typeface="Wingdings" panose="05000000000000000000" pitchFamily="2" charset="2"/>
              <a:buChar char="l"/>
              <a:defRPr/>
            </a:pPr>
            <a:r>
              <a:rPr kumimoji="1" lang="zh-CN" altLang="en-US" sz="2400" b="1" dirty="0" smtClean="0">
                <a:latin typeface="黑体" panose="02010609060101010101" pitchFamily="49" charset="-122"/>
                <a:ea typeface="黑体" panose="02010609060101010101" pitchFamily="49" charset="-122"/>
              </a:rPr>
              <a:t>在已有类的基础上新增自己的特性而产生新类的过程</a:t>
            </a:r>
          </a:p>
          <a:p>
            <a:pPr marL="361950" indent="-361950" algn="just" eaLnBrk="1" hangingPunct="1">
              <a:lnSpc>
                <a:spcPct val="160000"/>
              </a:lnSpc>
              <a:spcBef>
                <a:spcPct val="50000"/>
              </a:spcBef>
              <a:buFont typeface="Wingdings" panose="05000000000000000000" pitchFamily="2" charset="2"/>
              <a:buChar char="l"/>
              <a:defRPr/>
            </a:pPr>
            <a:r>
              <a:rPr kumimoji="1" lang="zh-CN" altLang="en-US"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自然地表示现实世界</a:t>
            </a:r>
            <a:r>
              <a:rPr kumimoji="1" lang="en-US" altLang="zh-CN"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a:t>
            </a:r>
            <a:r>
              <a:rPr kumimoji="1" lang="zh-CN" altLang="en-US"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是复杂的系统层次化</a:t>
            </a:r>
            <a:r>
              <a:rPr kumimoji="1" lang="en-US" altLang="zh-CN"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a:t>
            </a:r>
            <a:r>
              <a:rPr kumimoji="1" lang="zh-CN" altLang="en-US"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提高代码的重用性</a:t>
            </a:r>
            <a:r>
              <a:rPr kumimoji="1" lang="en-US" altLang="zh-CN"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a:t>
            </a:r>
            <a:r>
              <a:rPr kumimoji="1" lang="zh-CN" altLang="en-US"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增强语言功能</a:t>
            </a:r>
            <a:r>
              <a:rPr kumimoji="1" lang="en-US" altLang="zh-CN"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a:t>
            </a:r>
            <a:r>
              <a:rPr kumimoji="1" lang="zh-CN" altLang="en-US"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提高软件开发效益</a:t>
            </a:r>
            <a:r>
              <a:rPr kumimoji="1" lang="en-US" altLang="zh-CN" sz="2400" b="1" dirty="0" smtClean="0">
                <a:solidFill>
                  <a:srgbClr val="FF3300"/>
                </a:solidFill>
                <a:latin typeface="黑体" panose="02010609060101010101" pitchFamily="49" charset="-122"/>
                <a:ea typeface="黑体" panose="02010609060101010101" pitchFamily="49" charset="-122"/>
                <a:sym typeface="Monotype Sorts" panose="05010101010101010101" pitchFamily="2" charset="2"/>
              </a:rPr>
              <a:t>.</a:t>
            </a:r>
          </a:p>
          <a:p>
            <a:pPr marL="361950" indent="-361950" algn="just" eaLnBrk="1" hangingPunct="1">
              <a:lnSpc>
                <a:spcPct val="160000"/>
              </a:lnSpc>
              <a:spcBef>
                <a:spcPct val="50000"/>
              </a:spcBef>
              <a:buFont typeface="Wingdings" panose="05000000000000000000" pitchFamily="2" charset="2"/>
              <a:buChar char="l"/>
              <a:defRPr/>
            </a:pPr>
            <a:r>
              <a:rPr kumimoji="1" lang="zh-CN" altLang="en-US" sz="2400" b="1" dirty="0" smtClean="0">
                <a:latin typeface="黑体" panose="02010609060101010101" pitchFamily="49" charset="-122"/>
                <a:ea typeface="黑体" panose="02010609060101010101" pitchFamily="49" charset="-122"/>
              </a:rPr>
              <a:t>派生类继承了基类的所有数据成员和成员函数，并增加新的成员，因而通常派生类比基类大得多。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474">
                                            <p:txEl>
                                              <p:pRg st="1" end="1"/>
                                            </p:txEl>
                                          </p:spTgt>
                                        </p:tgtEl>
                                        <p:attrNameLst>
                                          <p:attrName>style.visibility</p:attrName>
                                        </p:attrNameLst>
                                      </p:cBhvr>
                                      <p:to>
                                        <p:strVal val="visible"/>
                                      </p:to>
                                    </p:set>
                                    <p:animEffect transition="in" filter="fade">
                                      <p:cBhvr>
                                        <p:cTn id="7" dur="500"/>
                                        <p:tgtEl>
                                          <p:spTgt spid="4894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9474">
                                            <p:txEl>
                                              <p:pRg st="2" end="2"/>
                                            </p:txEl>
                                          </p:spTgt>
                                        </p:tgtEl>
                                        <p:attrNameLst>
                                          <p:attrName>style.visibility</p:attrName>
                                        </p:attrNameLst>
                                      </p:cBhvr>
                                      <p:to>
                                        <p:strVal val="visible"/>
                                      </p:to>
                                    </p:set>
                                    <p:animEffect transition="in" filter="fade">
                                      <p:cBhvr>
                                        <p:cTn id="12" dur="500"/>
                                        <p:tgtEl>
                                          <p:spTgt spid="4894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9474">
                                            <p:txEl>
                                              <p:pRg st="3" end="3"/>
                                            </p:txEl>
                                          </p:spTgt>
                                        </p:tgtEl>
                                        <p:attrNameLst>
                                          <p:attrName>style.visibility</p:attrName>
                                        </p:attrNameLst>
                                      </p:cBhvr>
                                      <p:to>
                                        <p:strVal val="visible"/>
                                      </p:to>
                                    </p:set>
                                    <p:animEffect transition="in" filter="fade">
                                      <p:cBhvr>
                                        <p:cTn id="17" dur="500"/>
                                        <p:tgtEl>
                                          <p:spTgt spid="4894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54ADE5C-7D46-457D-A3FE-1294E92CB976}" type="slidenum">
              <a:rPr lang="en-US" altLang="zh-CN" sz="1200"/>
              <a:pPr>
                <a:spcAft>
                  <a:spcPct val="0"/>
                </a:spcAft>
                <a:buClrTx/>
                <a:buFontTx/>
                <a:buNone/>
              </a:pPr>
              <a:t>50</a:t>
            </a:fld>
            <a:endParaRPr lang="en-US" altLang="zh-CN" sz="1200"/>
          </a:p>
        </p:txBody>
      </p:sp>
      <p:graphicFrame>
        <p:nvGraphicFramePr>
          <p:cNvPr id="62467" name="Object 2"/>
          <p:cNvGraphicFramePr>
            <a:graphicFrameLocks noChangeAspect="1"/>
          </p:cNvGraphicFramePr>
          <p:nvPr/>
        </p:nvGraphicFramePr>
        <p:xfrm>
          <a:off x="0" y="0"/>
          <a:ext cx="7010400" cy="6400800"/>
        </p:xfrm>
        <a:graphic>
          <a:graphicData uri="http://schemas.openxmlformats.org/presentationml/2006/ole">
            <mc:AlternateContent xmlns:mc="http://schemas.openxmlformats.org/markup-compatibility/2006">
              <mc:Choice xmlns:v="urn:schemas-microsoft-com:vml" Requires="v">
                <p:oleObj spid="_x0000_s62470" name="Document" r:id="rId3" imgW="7056048" imgH="6484287" progId="Word.Document.8">
                  <p:embed/>
                </p:oleObj>
              </mc:Choice>
              <mc:Fallback>
                <p:oleObj name="Document" r:id="rId3" imgW="7056048" imgH="64842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10400" cy="640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CCB5D5A-490C-49E3-BA36-34190511C394}" type="slidenum">
              <a:rPr lang="en-US" altLang="zh-CN" sz="1200"/>
              <a:pPr>
                <a:spcAft>
                  <a:spcPct val="0"/>
                </a:spcAft>
                <a:buClrTx/>
                <a:buFontTx/>
                <a:buNone/>
              </a:pPr>
              <a:t>51</a:t>
            </a:fld>
            <a:endParaRPr lang="en-US" altLang="zh-CN" sz="1200"/>
          </a:p>
        </p:txBody>
      </p:sp>
      <p:graphicFrame>
        <p:nvGraphicFramePr>
          <p:cNvPr id="63491" name="Object 2"/>
          <p:cNvGraphicFramePr>
            <a:graphicFrameLocks noChangeAspect="1"/>
          </p:cNvGraphicFramePr>
          <p:nvPr/>
        </p:nvGraphicFramePr>
        <p:xfrm>
          <a:off x="0" y="0"/>
          <a:ext cx="8124825" cy="6781800"/>
        </p:xfrm>
        <a:graphic>
          <a:graphicData uri="http://schemas.openxmlformats.org/presentationml/2006/ole">
            <mc:AlternateContent xmlns:mc="http://schemas.openxmlformats.org/markup-compatibility/2006">
              <mc:Choice xmlns:v="urn:schemas-microsoft-com:vml" Requires="v">
                <p:oleObj spid="_x0000_s63502" name="文档" r:id="rId3" imgW="7089269" imgH="5912288" progId="Word.Document.8">
                  <p:embed/>
                </p:oleObj>
              </mc:Choice>
              <mc:Fallback>
                <p:oleObj name="文档" r:id="rId3" imgW="7089269" imgH="591228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124825" cy="678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075" name="Text Box 3"/>
          <p:cNvSpPr txBox="1">
            <a:spLocks noChangeArrowheads="1"/>
          </p:cNvSpPr>
          <p:nvPr/>
        </p:nvSpPr>
        <p:spPr bwMode="auto">
          <a:xfrm>
            <a:off x="5257800" y="1009650"/>
            <a:ext cx="3733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Function setBaseSalary validates data and sets instance variable baseSalary</a:t>
            </a:r>
          </a:p>
        </p:txBody>
      </p:sp>
      <p:sp>
        <p:nvSpPr>
          <p:cNvPr id="515076" name="Line 4"/>
          <p:cNvSpPr>
            <a:spLocks noChangeShapeType="1"/>
          </p:cNvSpPr>
          <p:nvPr/>
        </p:nvSpPr>
        <p:spPr bwMode="auto">
          <a:xfrm flipH="1" flipV="1">
            <a:off x="5943600" y="457200"/>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5077" name="Text Box 5"/>
          <p:cNvSpPr txBox="1">
            <a:spLocks noChangeArrowheads="1"/>
          </p:cNvSpPr>
          <p:nvPr/>
        </p:nvSpPr>
        <p:spPr bwMode="auto">
          <a:xfrm>
            <a:off x="5181600" y="2457450"/>
            <a:ext cx="3733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Function getBaseSalary returns the value of instance variable baseSalary</a:t>
            </a:r>
          </a:p>
        </p:txBody>
      </p:sp>
      <p:sp>
        <p:nvSpPr>
          <p:cNvPr id="515078" name="Line 6"/>
          <p:cNvSpPr>
            <a:spLocks noChangeShapeType="1"/>
          </p:cNvSpPr>
          <p:nvPr/>
        </p:nvSpPr>
        <p:spPr bwMode="auto">
          <a:xfrm flipH="1" flipV="1">
            <a:off x="5257800" y="1981200"/>
            <a:ext cx="434975"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5079" name="Text Box 7"/>
          <p:cNvSpPr txBox="1">
            <a:spLocks noChangeArrowheads="1"/>
          </p:cNvSpPr>
          <p:nvPr/>
        </p:nvSpPr>
        <p:spPr bwMode="auto">
          <a:xfrm>
            <a:off x="4849813" y="3968750"/>
            <a:ext cx="4141787" cy="5270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400" b="1">
                <a:latin typeface="Arial Narrow" panose="020B0606020202030204" pitchFamily="34" charset="0"/>
                <a:cs typeface="Times New Roman" panose="02020603050405020304" pitchFamily="18" charset="0"/>
              </a:rPr>
              <a:t>Update function earnings to calculate the earnings of a base-salaried commission employee</a:t>
            </a:r>
          </a:p>
        </p:txBody>
      </p:sp>
      <p:sp>
        <p:nvSpPr>
          <p:cNvPr id="515080" name="Line 8"/>
          <p:cNvSpPr>
            <a:spLocks noChangeShapeType="1"/>
          </p:cNvSpPr>
          <p:nvPr/>
        </p:nvSpPr>
        <p:spPr bwMode="auto">
          <a:xfrm flipH="1" flipV="1">
            <a:off x="6019800" y="33528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5081" name="Text Box 9"/>
          <p:cNvSpPr txBox="1">
            <a:spLocks noChangeArrowheads="1"/>
          </p:cNvSpPr>
          <p:nvPr/>
        </p:nvSpPr>
        <p:spPr bwMode="auto">
          <a:xfrm>
            <a:off x="5410200" y="6207125"/>
            <a:ext cx="36576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Update function print to display base salary </a:t>
            </a:r>
          </a:p>
        </p:txBody>
      </p:sp>
      <p:sp>
        <p:nvSpPr>
          <p:cNvPr id="515082" name="Line 10"/>
          <p:cNvSpPr>
            <a:spLocks noChangeShapeType="1"/>
          </p:cNvSpPr>
          <p:nvPr/>
        </p:nvSpPr>
        <p:spPr bwMode="auto">
          <a:xfrm flipH="1" flipV="1">
            <a:off x="5486400" y="5686425"/>
            <a:ext cx="1676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childTnLst>
                                  <p:subTnLst>
                                    <p:set>
                                      <p:cBhvr override="childStyle">
                                        <p:cTn dur="1" fill="hold" display="0" masterRel="nextClick" afterEffect="1"/>
                                        <p:tgtEl>
                                          <p:spTgt spid="51507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15076"/>
                                        </p:tgtEl>
                                        <p:attrNameLst>
                                          <p:attrName>style.visibility</p:attrName>
                                        </p:attrNameLst>
                                      </p:cBhvr>
                                      <p:to>
                                        <p:strVal val="visible"/>
                                      </p:to>
                                    </p:set>
                                  </p:childTnLst>
                                  <p:subTnLst>
                                    <p:set>
                                      <p:cBhvr override="childStyle">
                                        <p:cTn dur="1" fill="hold" display="0" masterRel="nextClick" afterEffect="1"/>
                                        <p:tgtEl>
                                          <p:spTgt spid="5150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5077"/>
                                        </p:tgtEl>
                                        <p:attrNameLst>
                                          <p:attrName>style.visibility</p:attrName>
                                        </p:attrNameLst>
                                      </p:cBhvr>
                                      <p:to>
                                        <p:strVal val="visible"/>
                                      </p:to>
                                    </p:set>
                                  </p:childTnLst>
                                  <p:subTnLst>
                                    <p:set>
                                      <p:cBhvr override="childStyle">
                                        <p:cTn dur="1" fill="hold" display="0" masterRel="nextClick" afterEffect="1"/>
                                        <p:tgtEl>
                                          <p:spTgt spid="51507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15078"/>
                                        </p:tgtEl>
                                        <p:attrNameLst>
                                          <p:attrName>style.visibility</p:attrName>
                                        </p:attrNameLst>
                                      </p:cBhvr>
                                      <p:to>
                                        <p:strVal val="visible"/>
                                      </p:to>
                                    </p:set>
                                  </p:childTnLst>
                                  <p:subTnLst>
                                    <p:set>
                                      <p:cBhvr override="childStyle">
                                        <p:cTn dur="1" fill="hold" display="0" masterRel="nextClick" afterEffect="1"/>
                                        <p:tgtEl>
                                          <p:spTgt spid="51507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5079"/>
                                        </p:tgtEl>
                                        <p:attrNameLst>
                                          <p:attrName>style.visibility</p:attrName>
                                        </p:attrNameLst>
                                      </p:cBhvr>
                                      <p:to>
                                        <p:strVal val="visible"/>
                                      </p:to>
                                    </p:set>
                                  </p:childTnLst>
                                  <p:subTnLst>
                                    <p:set>
                                      <p:cBhvr override="childStyle">
                                        <p:cTn dur="1" fill="hold" display="0" masterRel="nextClick" afterEffect="1"/>
                                        <p:tgtEl>
                                          <p:spTgt spid="51507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15080"/>
                                        </p:tgtEl>
                                        <p:attrNameLst>
                                          <p:attrName>style.visibility</p:attrName>
                                        </p:attrNameLst>
                                      </p:cBhvr>
                                      <p:to>
                                        <p:strVal val="visible"/>
                                      </p:to>
                                    </p:set>
                                  </p:childTnLst>
                                  <p:subTnLst>
                                    <p:set>
                                      <p:cBhvr override="childStyle">
                                        <p:cTn dur="1" fill="hold" display="0" masterRel="nextClick" afterEffect="1"/>
                                        <p:tgtEl>
                                          <p:spTgt spid="51508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5081"/>
                                        </p:tgtEl>
                                        <p:attrNameLst>
                                          <p:attrName>style.visibility</p:attrName>
                                        </p:attrNameLst>
                                      </p:cBhvr>
                                      <p:to>
                                        <p:strVal val="visible"/>
                                      </p:to>
                                    </p:set>
                                  </p:childTnLst>
                                  <p:subTnLst>
                                    <p:set>
                                      <p:cBhvr override="childStyle">
                                        <p:cTn dur="1" fill="hold" display="0" masterRel="nextClick" afterEffect="1"/>
                                        <p:tgtEl>
                                          <p:spTgt spid="515081"/>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15082"/>
                                        </p:tgtEl>
                                        <p:attrNameLst>
                                          <p:attrName>style.visibility</p:attrName>
                                        </p:attrNameLst>
                                      </p:cBhvr>
                                      <p:to>
                                        <p:strVal val="visible"/>
                                      </p:to>
                                    </p:set>
                                  </p:childTnLst>
                                  <p:subTnLst>
                                    <p:set>
                                      <p:cBhvr override="childStyle">
                                        <p:cTn dur="1" fill="hold" display="0" masterRel="nextClick" afterEffect="1"/>
                                        <p:tgtEl>
                                          <p:spTgt spid="5150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nimBg="1"/>
      <p:bldP spid="515076" grpId="0" animBg="1"/>
      <p:bldP spid="515077" grpId="0" animBg="1"/>
      <p:bldP spid="515078" grpId="0" animBg="1"/>
      <p:bldP spid="515079" grpId="0" animBg="1"/>
      <p:bldP spid="515080" grpId="0" animBg="1"/>
      <p:bldP spid="515081" grpId="0" animBg="1"/>
      <p:bldP spid="5150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CCC4FA9-DE2B-481B-9120-2438C97C9C3E}" type="slidenum">
              <a:rPr lang="en-US" altLang="zh-CN" sz="1200"/>
              <a:pPr>
                <a:spcAft>
                  <a:spcPct val="0"/>
                </a:spcAft>
                <a:buClrTx/>
                <a:buFontTx/>
                <a:buNone/>
              </a:pPr>
              <a:t>52</a:t>
            </a:fld>
            <a:endParaRPr lang="en-US" altLang="zh-CN" sz="1200"/>
          </a:p>
        </p:txBody>
      </p:sp>
      <p:graphicFrame>
        <p:nvGraphicFramePr>
          <p:cNvPr id="64515" name="Object 2"/>
          <p:cNvGraphicFramePr>
            <a:graphicFrameLocks noChangeAspect="1"/>
          </p:cNvGraphicFramePr>
          <p:nvPr/>
        </p:nvGraphicFramePr>
        <p:xfrm>
          <a:off x="0" y="0"/>
          <a:ext cx="7239000" cy="6248400"/>
        </p:xfrm>
        <a:graphic>
          <a:graphicData uri="http://schemas.openxmlformats.org/presentationml/2006/ole">
            <mc:AlternateContent xmlns:mc="http://schemas.openxmlformats.org/markup-compatibility/2006">
              <mc:Choice xmlns:v="urn:schemas-microsoft-com:vml" Requires="v">
                <p:oleObj spid="_x0000_s64518" name="文档" r:id="rId3" imgW="7089269" imgH="5226382" progId="Word.Document.8">
                  <p:embed/>
                </p:oleObj>
              </mc:Choice>
              <mc:Fallback>
                <p:oleObj name="文档" r:id="rId3" imgW="7089269" imgH="52263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39000" cy="624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25BB5D4-D017-4DA4-A6EF-06D9509204B9}" type="slidenum">
              <a:rPr lang="en-US" altLang="zh-CN" sz="1200"/>
              <a:pPr>
                <a:spcAft>
                  <a:spcPct val="0"/>
                </a:spcAft>
                <a:buClrTx/>
                <a:buFontTx/>
                <a:buNone/>
              </a:pPr>
              <a:t>53</a:t>
            </a:fld>
            <a:endParaRPr lang="en-US" altLang="zh-CN" sz="1200"/>
          </a:p>
        </p:txBody>
      </p:sp>
      <p:graphicFrame>
        <p:nvGraphicFramePr>
          <p:cNvPr id="65539" name="Object 2"/>
          <p:cNvGraphicFramePr>
            <a:graphicFrameLocks noChangeAspect="1"/>
          </p:cNvGraphicFramePr>
          <p:nvPr/>
        </p:nvGraphicFramePr>
        <p:xfrm>
          <a:off x="0" y="0"/>
          <a:ext cx="7467600" cy="6172200"/>
        </p:xfrm>
        <a:graphic>
          <a:graphicData uri="http://schemas.openxmlformats.org/presentationml/2006/ole">
            <mc:AlternateContent xmlns:mc="http://schemas.openxmlformats.org/markup-compatibility/2006">
              <mc:Choice xmlns:v="urn:schemas-microsoft-com:vml" Requires="v">
                <p:oleObj spid="_x0000_s65542" name="文档" r:id="rId3" imgW="7089269" imgH="4989327" progId="Word.Document.8">
                  <p:embed/>
                </p:oleObj>
              </mc:Choice>
              <mc:Fallback>
                <p:oleObj name="文档" r:id="rId3" imgW="7089269" imgH="498932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67600"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B28D13A8-584D-49BE-8012-E46E2DF59940}" type="slidenum">
              <a:rPr lang="en-US" altLang="zh-CN" sz="1200"/>
              <a:pPr>
                <a:spcAft>
                  <a:spcPct val="0"/>
                </a:spcAft>
                <a:buClrTx/>
                <a:buFontTx/>
                <a:buNone/>
              </a:pPr>
              <a:t>54</a:t>
            </a:fld>
            <a:endParaRPr lang="en-US" altLang="zh-CN" sz="1200"/>
          </a:p>
        </p:txBody>
      </p:sp>
      <p:graphicFrame>
        <p:nvGraphicFramePr>
          <p:cNvPr id="66563" name="Object 2"/>
          <p:cNvGraphicFramePr>
            <a:graphicFrameLocks noChangeAspect="1"/>
          </p:cNvGraphicFramePr>
          <p:nvPr/>
        </p:nvGraphicFramePr>
        <p:xfrm>
          <a:off x="0" y="0"/>
          <a:ext cx="7467600" cy="5257800"/>
        </p:xfrm>
        <a:graphic>
          <a:graphicData uri="http://schemas.openxmlformats.org/presentationml/2006/ole">
            <mc:AlternateContent xmlns:mc="http://schemas.openxmlformats.org/markup-compatibility/2006">
              <mc:Choice xmlns:v="urn:schemas-microsoft-com:vml" Requires="v">
                <p:oleObj spid="_x0000_s66566" name="Document" r:id="rId3" imgW="7046703" imgH="3510686" progId="Word.Document.8">
                  <p:embed/>
                </p:oleObj>
              </mc:Choice>
              <mc:Fallback>
                <p:oleObj name="Document" r:id="rId3" imgW="7046703" imgH="351068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67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A93554E-896D-41DA-9705-65AEDA07414B}" type="slidenum">
              <a:rPr lang="en-US" altLang="zh-CN" sz="1200"/>
              <a:pPr>
                <a:spcAft>
                  <a:spcPct val="0"/>
                </a:spcAft>
                <a:buClrTx/>
                <a:buFontTx/>
                <a:buNone/>
              </a:pPr>
              <a:t>55</a:t>
            </a:fld>
            <a:endParaRPr lang="en-US" altLang="zh-CN" sz="1200"/>
          </a:p>
        </p:txBody>
      </p:sp>
      <p:sp>
        <p:nvSpPr>
          <p:cNvPr id="67587" name="Rectangle 2"/>
          <p:cNvSpPr>
            <a:spLocks noRot="1" noChangeArrowheads="1"/>
          </p:cNvSpPr>
          <p:nvPr/>
        </p:nvSpPr>
        <p:spPr bwMode="auto">
          <a:xfrm>
            <a:off x="1066800" y="1905000"/>
            <a:ext cx="7921625" cy="2362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从一个类向另一个类</a:t>
            </a:r>
            <a:r>
              <a:rPr lang="zh-CN" altLang="en-US" sz="2800" b="1">
                <a:solidFill>
                  <a:srgbClr val="FF3300"/>
                </a:solidFill>
                <a:latin typeface="Arial Narrow" panose="020B0606020202030204" pitchFamily="34" charset="0"/>
                <a:ea typeface="楷体" panose="02010609060101010101" pitchFamily="49" charset="-122"/>
              </a:rPr>
              <a:t>复制粘贴</a:t>
            </a:r>
            <a:r>
              <a:rPr lang="zh-CN" altLang="en-US" sz="2800" b="1">
                <a:solidFill>
                  <a:srgbClr val="051AB3"/>
                </a:solidFill>
                <a:latin typeface="Arial Narrow" panose="020B0606020202030204" pitchFamily="34" charset="0"/>
                <a:ea typeface="黑体" panose="02010609060101010101" pitchFamily="49" charset="-122"/>
              </a:rPr>
              <a:t>相同代码，可能造成错误在多个源代码文件中扩散。当我们想要一个类复用别的类的数据成员和成员函数时，可以使用</a:t>
            </a:r>
            <a:r>
              <a:rPr lang="zh-CN" altLang="en-US" sz="2800" b="1">
                <a:solidFill>
                  <a:srgbClr val="FF3300"/>
                </a:solidFill>
                <a:latin typeface="Arial Narrow" panose="020B0606020202030204" pitchFamily="34" charset="0"/>
                <a:ea typeface="楷体_GB2312" pitchFamily="49" charset="-122"/>
              </a:rPr>
              <a:t>继承</a:t>
            </a:r>
            <a:r>
              <a:rPr lang="zh-CN" altLang="en-US" sz="2800" b="1">
                <a:solidFill>
                  <a:srgbClr val="051AB3"/>
                </a:solidFill>
                <a:latin typeface="Arial Narrow" panose="020B0606020202030204" pitchFamily="34" charset="0"/>
                <a:ea typeface="黑体" panose="02010609060101010101" pitchFamily="49" charset="-122"/>
              </a:rPr>
              <a:t>，而不是“</a:t>
            </a:r>
            <a:r>
              <a:rPr lang="zh-CN" altLang="en-US" sz="2800" b="1">
                <a:solidFill>
                  <a:srgbClr val="FF3300"/>
                </a:solidFill>
                <a:latin typeface="Arial Narrow" panose="020B0606020202030204" pitchFamily="34" charset="0"/>
                <a:ea typeface="楷体" panose="02010609060101010101" pitchFamily="49" charset="-122"/>
              </a:rPr>
              <a:t>复制粘贴</a:t>
            </a:r>
            <a:r>
              <a:rPr lang="zh-CN" altLang="en-US" sz="2800" b="1">
                <a:solidFill>
                  <a:srgbClr val="051AB3"/>
                </a:solidFill>
                <a:latin typeface="Arial Narrow" panose="020B0606020202030204" pitchFamily="34" charset="0"/>
                <a:ea typeface="黑体" panose="02010609060101010101" pitchFamily="49" charset="-122"/>
              </a:rPr>
              <a:t>”，从而避免代码错误的扩散。</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2098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9" name="Rectangle 4"/>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a:t>
            </a:r>
            <a:r>
              <a:rPr lang="en-US" altLang="zh-CN" sz="3200" b="1">
                <a:solidFill>
                  <a:srgbClr val="051AB3"/>
                </a:solidFill>
                <a:latin typeface="Arial Narrow" panose="020B0606020202030204" pitchFamily="34" charset="0"/>
                <a:ea typeface="黑体" panose="02010609060101010101" pitchFamily="49" charset="-122"/>
              </a:rPr>
              <a:t>Creating a BasePlusCommissionEmployee Class </a:t>
            </a:r>
            <a:r>
              <a:rPr lang="en-US" altLang="zh-CN" sz="3200" b="1">
                <a:solidFill>
                  <a:srgbClr val="FF3300"/>
                </a:solidFill>
                <a:latin typeface="Arial Narrow" panose="020B0606020202030204" pitchFamily="34" charset="0"/>
                <a:ea typeface="黑体" panose="02010609060101010101" pitchFamily="49" charset="-122"/>
              </a:rPr>
              <a:t>Without</a:t>
            </a:r>
            <a:r>
              <a:rPr lang="en-US" altLang="zh-CN" sz="3200" b="1">
                <a:solidFill>
                  <a:srgbClr val="051AB3"/>
                </a:solidFill>
                <a:latin typeface="Arial Narrow" panose="020B0606020202030204" pitchFamily="34" charset="0"/>
                <a:ea typeface="黑体" panose="02010609060101010101" pitchFamily="49" charset="-122"/>
              </a:rPr>
              <a:t> Using Inheritance</a:t>
            </a:r>
          </a:p>
        </p:txBody>
      </p:sp>
      <p:pic>
        <p:nvPicPr>
          <p:cNvPr id="67590" name="Picture 6" descr="862c3c36jw1emf5d8msxcj20ci08c0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343400"/>
            <a:ext cx="41021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276986-E5EB-4F7D-AB5D-3554F94E3495}" type="slidenum">
              <a:rPr lang="en-US" altLang="zh-CN" sz="1200"/>
              <a:pPr>
                <a:spcAft>
                  <a:spcPct val="0"/>
                </a:spcAft>
                <a:buClrTx/>
                <a:buFontTx/>
                <a:buNone/>
              </a:pPr>
              <a:t>56</a:t>
            </a:fld>
            <a:endParaRPr lang="en-US" altLang="zh-CN" sz="1200"/>
          </a:p>
        </p:txBody>
      </p:sp>
      <p:sp>
        <p:nvSpPr>
          <p:cNvPr id="68611"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a:t>
            </a:r>
            <a:r>
              <a:rPr lang="en-US" altLang="zh-CN" sz="3200" b="1">
                <a:solidFill>
                  <a:srgbClr val="051AB3"/>
                </a:solidFill>
                <a:latin typeface="Arial Narrow" panose="020B0606020202030204" pitchFamily="34" charset="0"/>
                <a:ea typeface="黑体" panose="02010609060101010101" pitchFamily="49" charset="-122"/>
              </a:rPr>
              <a:t>Creating a BasePlusCommissionEmployee Class </a:t>
            </a:r>
            <a:r>
              <a:rPr lang="en-US" altLang="zh-CN" sz="3200" b="1">
                <a:solidFill>
                  <a:srgbClr val="FF3300"/>
                </a:solidFill>
                <a:latin typeface="Arial Narrow" panose="020B0606020202030204" pitchFamily="34" charset="0"/>
                <a:ea typeface="黑体" panose="02010609060101010101" pitchFamily="49" charset="-122"/>
              </a:rPr>
              <a:t>Without</a:t>
            </a:r>
            <a:r>
              <a:rPr lang="en-US" altLang="zh-CN" sz="3200" b="1">
                <a:solidFill>
                  <a:srgbClr val="051AB3"/>
                </a:solidFill>
                <a:latin typeface="Arial Narrow" panose="020B0606020202030204" pitchFamily="34" charset="0"/>
                <a:ea typeface="黑体" panose="02010609060101010101" pitchFamily="49" charset="-122"/>
              </a:rPr>
              <a:t> Using Inheritance</a:t>
            </a:r>
          </a:p>
        </p:txBody>
      </p:sp>
      <p:sp>
        <p:nvSpPr>
          <p:cNvPr id="68612" name="Rectangle 3"/>
          <p:cNvSpPr>
            <a:spLocks noRot="1" noChangeArrowheads="1"/>
          </p:cNvSpPr>
          <p:nvPr/>
        </p:nvSpPr>
        <p:spPr bwMode="auto">
          <a:xfrm>
            <a:off x="1042988" y="2209800"/>
            <a:ext cx="7921625" cy="2819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使用继承时，类层次中所有类</a:t>
            </a:r>
            <a:r>
              <a:rPr lang="zh-CN" altLang="en-US" sz="2800" b="1">
                <a:solidFill>
                  <a:srgbClr val="FF3300"/>
                </a:solidFill>
                <a:latin typeface="Arial Narrow" panose="020B0606020202030204" pitchFamily="34" charset="0"/>
                <a:ea typeface="楷体_GB2312" pitchFamily="49" charset="-122"/>
              </a:rPr>
              <a:t>共同的数据成员和成员函数在基类中声明</a:t>
            </a:r>
            <a:r>
              <a:rPr lang="zh-CN" altLang="en-US" sz="2800" b="1">
                <a:solidFill>
                  <a:srgbClr val="051AB3"/>
                </a:solidFill>
                <a:latin typeface="Arial Narrow" panose="020B0606020202030204" pitchFamily="34" charset="0"/>
                <a:ea typeface="黑体" panose="02010609060101010101" pitchFamily="49" charset="-122"/>
              </a:rPr>
              <a:t>。当需要对这些共同特征进行修改时，程序员只需在基类中进行修改，于是派生类也就继承了相应的修改。如果不采用继承机制，则需要对所有包含代码副本的源代码文件进行修改。</a:t>
            </a:r>
          </a:p>
        </p:txBody>
      </p:sp>
      <p:pic>
        <p:nvPicPr>
          <p:cNvPr id="686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2098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1ADF375-4D30-406A-A9D4-B2FDACF83245}" type="slidenum">
              <a:rPr lang="en-US" altLang="zh-CN" sz="1200"/>
              <a:pPr>
                <a:spcAft>
                  <a:spcPct val="0"/>
                </a:spcAft>
                <a:buClrTx/>
                <a:buFontTx/>
                <a:buNone/>
              </a:pPr>
              <a:t>57</a:t>
            </a:fld>
            <a:endParaRPr lang="en-US" altLang="zh-CN" sz="1200"/>
          </a:p>
        </p:txBody>
      </p:sp>
      <p:sp>
        <p:nvSpPr>
          <p:cNvPr id="69635" name="Rectangle 2"/>
          <p:cNvSpPr>
            <a:spLocks noRot="1" noChangeArrowheads="1"/>
          </p:cNvSpPr>
          <p:nvPr/>
        </p:nvSpPr>
        <p:spPr bwMode="auto">
          <a:xfrm>
            <a:off x="152400" y="609600"/>
            <a:ext cx="8839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a:t>
            </a:r>
            <a:r>
              <a:rPr lang="en-US" altLang="zh-CN" sz="3200" b="1">
                <a:solidFill>
                  <a:srgbClr val="051AB3"/>
                </a:solidFill>
                <a:latin typeface="Arial Narrow" panose="020B0606020202030204" pitchFamily="34" charset="0"/>
                <a:ea typeface="黑体" panose="02010609060101010101" pitchFamily="49" charset="-122"/>
              </a:rPr>
              <a:t>Creating BasePlusCommissionEmployee by using </a:t>
            </a:r>
            <a:r>
              <a:rPr lang="en-US" altLang="zh-CN" sz="3200" b="1">
                <a:solidFill>
                  <a:srgbClr val="FF3300"/>
                </a:solidFill>
                <a:latin typeface="Arial Narrow" panose="020B0606020202030204" pitchFamily="34" charset="0"/>
                <a:ea typeface="黑体" panose="02010609060101010101" pitchFamily="49" charset="-122"/>
              </a:rPr>
              <a:t>Inheritance </a:t>
            </a:r>
            <a:r>
              <a:rPr lang="en-US" altLang="zh-CN" sz="3200" b="1">
                <a:solidFill>
                  <a:srgbClr val="051AB3"/>
                </a:solidFill>
                <a:latin typeface="Arial Narrow" panose="020B0606020202030204" pitchFamily="34" charset="0"/>
                <a:ea typeface="黑体" panose="02010609060101010101" pitchFamily="49" charset="-122"/>
              </a:rPr>
              <a:t>method</a:t>
            </a:r>
          </a:p>
        </p:txBody>
      </p:sp>
      <p:sp>
        <p:nvSpPr>
          <p:cNvPr id="69636" name="Rectangle 3"/>
          <p:cNvSpPr>
            <a:spLocks noGrp="1" noChangeArrowheads="1"/>
          </p:cNvSpPr>
          <p:nvPr>
            <p:ph type="body" idx="1"/>
          </p:nvPr>
        </p:nvSpPr>
        <p:spPr>
          <a:xfrm>
            <a:off x="152400" y="1752600"/>
            <a:ext cx="8839200" cy="4419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对于派生类 </a:t>
            </a:r>
            <a:r>
              <a:rPr lang="en-US" altLang="zh-CN" sz="2800" b="1" smtClean="0">
                <a:latin typeface="Arial Narrow" panose="020B0606020202030204" pitchFamily="34" charset="0"/>
                <a:ea typeface="黑体" panose="02010609060101010101" pitchFamily="49" charset="-122"/>
              </a:rPr>
              <a:t>BasePlusCommissionEmployee</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从 </a:t>
            </a:r>
            <a:r>
              <a:rPr lang="en-US" altLang="zh-CN" sz="2800" b="1" smtClean="0">
                <a:latin typeface="Arial Narrow" panose="020B0606020202030204" pitchFamily="34" charset="0"/>
                <a:ea typeface="黑体" panose="02010609060101010101" pitchFamily="49" charset="-122"/>
              </a:rPr>
              <a:t>CommissionEmployee </a:t>
            </a:r>
            <a:r>
              <a:rPr lang="zh-CN" altLang="en-US" sz="2800" b="1" smtClean="0">
                <a:latin typeface="Arial Narrow" panose="020B0606020202030204" pitchFamily="34" charset="0"/>
                <a:ea typeface="黑体" panose="02010609060101010101" pitchFamily="49" charset="-122"/>
              </a:rPr>
              <a:t>继承而来</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是一个 </a:t>
            </a:r>
            <a:r>
              <a:rPr lang="en-US" altLang="zh-CN" sz="2800" b="1" smtClean="0">
                <a:latin typeface="Arial Narrow" panose="020B0606020202030204" pitchFamily="34" charset="0"/>
                <a:ea typeface="黑体" panose="02010609060101010101" pitchFamily="49" charset="-122"/>
              </a:rPr>
              <a:t>CommissionEmployee</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继承了所有 </a:t>
            </a:r>
            <a:r>
              <a:rPr lang="en-US" altLang="zh-CN" sz="2800" b="1" smtClean="0">
                <a:latin typeface="Arial Narrow" panose="020B0606020202030204" pitchFamily="34" charset="0"/>
                <a:ea typeface="黑体" panose="02010609060101010101" pitchFamily="49" charset="-122"/>
              </a:rPr>
              <a:t>public </a:t>
            </a:r>
            <a:r>
              <a:rPr lang="zh-CN" altLang="en-US" sz="2800" b="1" smtClean="0">
                <a:latin typeface="Arial Narrow" panose="020B0606020202030204" pitchFamily="34" charset="0"/>
                <a:ea typeface="黑体" panose="02010609060101010101" pitchFamily="49" charset="-122"/>
              </a:rPr>
              <a:t>成员</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构造函数不能被继承</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使用基类初始化语法来初始化基类数据成员</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具有一个</a:t>
            </a:r>
            <a:r>
              <a:rPr lang="en-US" altLang="zh-CN" sz="2800" b="1" smtClean="0">
                <a:latin typeface="Arial Narrow" panose="020B0606020202030204" pitchFamily="34" charset="0"/>
                <a:ea typeface="黑体" panose="02010609060101010101" pitchFamily="49" charset="-122"/>
              </a:rPr>
              <a:t>(</a:t>
            </a:r>
            <a:r>
              <a:rPr lang="zh-CN" altLang="en-US" sz="2800" b="1" smtClean="0">
                <a:latin typeface="Arial Narrow" panose="020B0606020202030204" pitchFamily="34" charset="0"/>
                <a:ea typeface="黑体" panose="02010609060101010101" pitchFamily="49" charset="-122"/>
              </a:rPr>
              <a:t>新的</a:t>
            </a:r>
            <a:r>
              <a:rPr lang="en-US" altLang="zh-CN" sz="2800" b="1" smtClean="0">
                <a:latin typeface="Arial Narrow" panose="020B0606020202030204" pitchFamily="34" charset="0"/>
                <a:ea typeface="黑体" panose="02010609060101010101" pitchFamily="49" charset="-122"/>
              </a:rPr>
              <a:t>)</a:t>
            </a:r>
            <a:r>
              <a:rPr lang="zh-CN" altLang="en-US" sz="2800" b="1" smtClean="0">
                <a:latin typeface="Arial Narrow" panose="020B0606020202030204" pitchFamily="34" charset="0"/>
                <a:ea typeface="黑体" panose="02010609060101010101" pitchFamily="49" charset="-122"/>
              </a:rPr>
              <a:t>数据成员 </a:t>
            </a:r>
            <a:r>
              <a:rPr lang="en-US" altLang="zh-CN" sz="2800" b="1" smtClean="0">
                <a:solidFill>
                  <a:srgbClr val="FF3300"/>
                </a:solidFill>
                <a:latin typeface="Arial Narrow" panose="020B0606020202030204" pitchFamily="34" charset="0"/>
                <a:ea typeface="黑体" panose="02010609060101010101" pitchFamily="49" charset="-122"/>
              </a:rPr>
              <a:t>baseSalary</a:t>
            </a:r>
          </a:p>
        </p:txBody>
      </p:sp>
    </p:spTree>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8A36855-702C-4D0D-B6BC-5E99468D74ED}" type="slidenum">
              <a:rPr lang="en-US" altLang="zh-CN" sz="1200"/>
              <a:pPr>
                <a:spcAft>
                  <a:spcPct val="0"/>
                </a:spcAft>
                <a:buClrTx/>
                <a:buFontTx/>
                <a:buNone/>
              </a:pPr>
              <a:t>58</a:t>
            </a:fld>
            <a:endParaRPr lang="en-US" altLang="zh-CN" sz="1200"/>
          </a:p>
        </p:txBody>
      </p:sp>
      <p:graphicFrame>
        <p:nvGraphicFramePr>
          <p:cNvPr id="70659" name="Object 2"/>
          <p:cNvGraphicFramePr>
            <a:graphicFrameLocks noChangeAspect="1"/>
          </p:cNvGraphicFramePr>
          <p:nvPr/>
        </p:nvGraphicFramePr>
        <p:xfrm>
          <a:off x="0" y="0"/>
          <a:ext cx="7419975" cy="6677025"/>
        </p:xfrm>
        <a:graphic>
          <a:graphicData uri="http://schemas.openxmlformats.org/presentationml/2006/ole">
            <mc:AlternateContent xmlns:mc="http://schemas.openxmlformats.org/markup-compatibility/2006">
              <mc:Choice xmlns:v="urn:schemas-microsoft-com:vml" Requires="v">
                <p:oleObj spid="_x0000_s70677" name="文档" r:id="rId3" imgW="7085758" imgH="6376088" progId="Word.Document.8">
                  <p:embed/>
                </p:oleObj>
              </mc:Choice>
              <mc:Fallback>
                <p:oleObj name="文档" r:id="rId3" imgW="7085758" imgH="637608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19975" cy="667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71" name="Oval 3"/>
          <p:cNvSpPr>
            <a:spLocks noChangeArrowheads="1"/>
          </p:cNvSpPr>
          <p:nvPr/>
        </p:nvSpPr>
        <p:spPr bwMode="auto">
          <a:xfrm>
            <a:off x="3124200" y="2438400"/>
            <a:ext cx="2971800" cy="609600"/>
          </a:xfrm>
          <a:prstGeom prst="ellipse">
            <a:avLst/>
          </a:prstGeom>
          <a:noFill/>
          <a:ln w="28575" algn="ctr">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9172" name="Line 4"/>
          <p:cNvSpPr>
            <a:spLocks noChangeShapeType="1"/>
          </p:cNvSpPr>
          <p:nvPr/>
        </p:nvSpPr>
        <p:spPr bwMode="auto">
          <a:xfrm>
            <a:off x="533400" y="5715000"/>
            <a:ext cx="2133600" cy="0"/>
          </a:xfrm>
          <a:prstGeom prst="line">
            <a:avLst/>
          </a:prstGeom>
          <a:noFill/>
          <a:ln w="381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9173" name="AutoShape 5"/>
          <p:cNvSpPr>
            <a:spLocks/>
          </p:cNvSpPr>
          <p:nvPr/>
        </p:nvSpPr>
        <p:spPr bwMode="auto">
          <a:xfrm rot="10800000">
            <a:off x="6172200" y="4038600"/>
            <a:ext cx="533400" cy="1219200"/>
          </a:xfrm>
          <a:prstGeom prst="leftBrace">
            <a:avLst>
              <a:gd name="adj1" fmla="val 19048"/>
              <a:gd name="adj2" fmla="val 50000"/>
            </a:avLst>
          </a:prstGeom>
          <a:noFill/>
          <a:ln w="28575">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9174" name="Group 6"/>
          <p:cNvGrpSpPr>
            <a:grpSpLocks/>
          </p:cNvGrpSpPr>
          <p:nvPr/>
        </p:nvGrpSpPr>
        <p:grpSpPr bwMode="auto">
          <a:xfrm>
            <a:off x="304800" y="3581400"/>
            <a:ext cx="6172200" cy="304800"/>
            <a:chOff x="672" y="2304"/>
            <a:chExt cx="3888" cy="192"/>
          </a:xfrm>
        </p:grpSpPr>
        <p:sp>
          <p:nvSpPr>
            <p:cNvPr id="70673" name="Line 7"/>
            <p:cNvSpPr>
              <a:spLocks noChangeShapeType="1"/>
            </p:cNvSpPr>
            <p:nvPr/>
          </p:nvSpPr>
          <p:spPr bwMode="auto">
            <a:xfrm>
              <a:off x="2352" y="2304"/>
              <a:ext cx="2208" cy="0"/>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0674" name="Line 8"/>
            <p:cNvSpPr>
              <a:spLocks noChangeShapeType="1"/>
            </p:cNvSpPr>
            <p:nvPr/>
          </p:nvSpPr>
          <p:spPr bwMode="auto">
            <a:xfrm>
              <a:off x="672" y="2496"/>
              <a:ext cx="3840" cy="0"/>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19177" name="Text Box 9"/>
          <p:cNvSpPr txBox="1">
            <a:spLocks noChangeArrowheads="1"/>
          </p:cNvSpPr>
          <p:nvPr/>
        </p:nvSpPr>
        <p:spPr bwMode="auto">
          <a:xfrm>
            <a:off x="3124200" y="762000"/>
            <a:ext cx="5486400"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b="1">
                <a:latin typeface="Arial Narrow" panose="020B0606020202030204" pitchFamily="34" charset="0"/>
                <a:ea typeface="Times New Roman" panose="02020603050405020304" pitchFamily="18" charset="0"/>
                <a:cs typeface="AGaramond" pitchFamily="18" charset="0"/>
              </a:rPr>
              <a:t>Include the base-class header file in the derived-class header file</a:t>
            </a:r>
          </a:p>
        </p:txBody>
      </p:sp>
      <p:sp>
        <p:nvSpPr>
          <p:cNvPr id="519178" name="Line 10"/>
          <p:cNvSpPr>
            <a:spLocks noChangeShapeType="1"/>
          </p:cNvSpPr>
          <p:nvPr/>
        </p:nvSpPr>
        <p:spPr bwMode="auto">
          <a:xfrm>
            <a:off x="3276600" y="108585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19179" name="Text Box 11"/>
          <p:cNvSpPr txBox="1">
            <a:spLocks noChangeArrowheads="1"/>
          </p:cNvSpPr>
          <p:nvPr/>
        </p:nvSpPr>
        <p:spPr bwMode="auto">
          <a:xfrm>
            <a:off x="5562600" y="1676400"/>
            <a:ext cx="3429000" cy="4667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200" b="1">
                <a:latin typeface="Arial Narrow" panose="020B0606020202030204" pitchFamily="34" charset="0"/>
                <a:cs typeface="Times New Roman" panose="02020603050405020304" pitchFamily="18" charset="0"/>
              </a:rPr>
              <a:t>Class BasePlusCommissionEmployee derives publicly from class CommissionEmployee</a:t>
            </a:r>
          </a:p>
        </p:txBody>
      </p:sp>
      <p:sp>
        <p:nvSpPr>
          <p:cNvPr id="519180" name="Line 12"/>
          <p:cNvSpPr>
            <a:spLocks noChangeShapeType="1"/>
          </p:cNvSpPr>
          <p:nvPr/>
        </p:nvSpPr>
        <p:spPr bwMode="auto">
          <a:xfrm flipH="1">
            <a:off x="6096000" y="21336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19192" name="Group 24"/>
          <p:cNvGraphicFramePr>
            <a:graphicFrameLocks noGrp="1"/>
          </p:cNvGraphicFramePr>
          <p:nvPr/>
        </p:nvGraphicFramePr>
        <p:xfrm>
          <a:off x="4114800" y="5486400"/>
          <a:ext cx="4876800" cy="517936"/>
        </p:xfrm>
        <a:graphic>
          <a:graphicData uri="http://schemas.openxmlformats.org/drawingml/2006/table">
            <a:tbl>
              <a:tblPr/>
              <a:tblGrid>
                <a:gridCol w="4876800"/>
              </a:tblGrid>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30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rPr>
                        <a:t>double</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earnings()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rPr>
                        <a:t>const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rPr>
                        <a:t>// calculate earnings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4" marB="45664" anchor="ctr" horzOverflow="overflow">
                    <a:lnL cap="flat">
                      <a:noFill/>
                    </a:lnL>
                    <a:lnR cap="flat">
                      <a:noFill/>
                    </a:lnR>
                    <a:lnT cap="flat">
                      <a:noFill/>
                    </a:lnT>
                    <a:lnB>
                      <a:noFill/>
                    </a:lnB>
                    <a:lnTlToBr>
                      <a:noFill/>
                    </a:lnTlToBr>
                    <a:lnBlToTr>
                      <a:noFill/>
                    </a:lnBlToTr>
                    <a:solidFill>
                      <a:srgbClr val="CCFFFF"/>
                    </a:solidFill>
                  </a:tcPr>
                </a:tc>
              </a:tr>
              <a:tr h="258763">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31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rPr>
                        <a:t>void</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print() </a:t>
                      </a:r>
                      <a:r>
                        <a:rPr kumimoji="0" lang="en-US" altLang="zh-CN" sz="1100" b="1" i="0" u="none" strike="noStrike" cap="none" normalizeH="0" baseline="0" smtClean="0">
                          <a:ln>
                            <a:noFill/>
                          </a:ln>
                          <a:solidFill>
                            <a:srgbClr val="0000FF"/>
                          </a:solidFill>
                          <a:effectLst/>
                          <a:latin typeface="Lucida Console" panose="020B0609040504020204" pitchFamily="49" charset="0"/>
                          <a:ea typeface="宋体" panose="02010600030101010101" pitchFamily="2" charset="-122"/>
                        </a:rPr>
                        <a:t>const</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rPr>
                        <a:t>// print CommissionEmployee object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664" marB="45664" anchor="ctr" horzOverflow="overflow">
                    <a:lnL cap="flat">
                      <a:noFill/>
                    </a:lnL>
                    <a:lnR cap="flat">
                      <a:noFill/>
                    </a:lnR>
                    <a:lnT>
                      <a:noFill/>
                    </a:lnT>
                    <a:lnB cap="flat">
                      <a:noFill/>
                    </a:lnB>
                    <a:lnTlToBr>
                      <a:noFill/>
                    </a:lnTlToBr>
                    <a:lnBlToTr>
                      <a:noFill/>
                    </a:lnBlToTr>
                    <a:solidFill>
                      <a:srgbClr val="CCFFFF"/>
                    </a:solidFill>
                  </a:tcPr>
                </a:tc>
              </a:tr>
            </a:tbl>
          </a:graphicData>
        </a:graphic>
      </p:graphicFrame>
      <p:sp>
        <p:nvSpPr>
          <p:cNvPr id="519193" name="Text Box 25"/>
          <p:cNvSpPr txBox="1">
            <a:spLocks noChangeArrowheads="1"/>
          </p:cNvSpPr>
          <p:nvPr/>
        </p:nvSpPr>
        <p:spPr bwMode="auto">
          <a:xfrm>
            <a:off x="6629400" y="4038600"/>
            <a:ext cx="2362200" cy="284163"/>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200" b="1">
                <a:latin typeface="Arial Narrow" panose="020B0606020202030204" pitchFamily="34" charset="0"/>
                <a:cs typeface="Times New Roman" panose="02020603050405020304" pitchFamily="18" charset="0"/>
              </a:rPr>
              <a:t>这两个函数在基类中已经定义过</a:t>
            </a:r>
          </a:p>
        </p:txBody>
      </p:sp>
      <p:sp>
        <p:nvSpPr>
          <p:cNvPr id="519194" name="Line 26"/>
          <p:cNvSpPr>
            <a:spLocks noChangeShapeType="1"/>
          </p:cNvSpPr>
          <p:nvPr/>
        </p:nvSpPr>
        <p:spPr bwMode="auto">
          <a:xfrm flipH="1">
            <a:off x="6096000" y="4343400"/>
            <a:ext cx="1447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9171"/>
                                        </p:tgtEl>
                                        <p:attrNameLst>
                                          <p:attrName>style.visibility</p:attrName>
                                        </p:attrNameLst>
                                      </p:cBhvr>
                                      <p:to>
                                        <p:strVal val="visible"/>
                                      </p:to>
                                    </p:set>
                                    <p:anim calcmode="lin" valueType="num">
                                      <p:cBhvr>
                                        <p:cTn id="7" dur="1000" fill="hold"/>
                                        <p:tgtEl>
                                          <p:spTgt spid="519171"/>
                                        </p:tgtEl>
                                        <p:attrNameLst>
                                          <p:attrName>ppt_w</p:attrName>
                                        </p:attrNameLst>
                                      </p:cBhvr>
                                      <p:tavLst>
                                        <p:tav tm="0">
                                          <p:val>
                                            <p:strVal val="#ppt_w*0.70"/>
                                          </p:val>
                                        </p:tav>
                                        <p:tav tm="100000">
                                          <p:val>
                                            <p:strVal val="#ppt_w"/>
                                          </p:val>
                                        </p:tav>
                                      </p:tavLst>
                                    </p:anim>
                                    <p:anim calcmode="lin" valueType="num">
                                      <p:cBhvr>
                                        <p:cTn id="8" dur="1000" fill="hold"/>
                                        <p:tgtEl>
                                          <p:spTgt spid="519171"/>
                                        </p:tgtEl>
                                        <p:attrNameLst>
                                          <p:attrName>ppt_h</p:attrName>
                                        </p:attrNameLst>
                                      </p:cBhvr>
                                      <p:tavLst>
                                        <p:tav tm="0">
                                          <p:val>
                                            <p:strVal val="#ppt_h"/>
                                          </p:val>
                                        </p:tav>
                                        <p:tav tm="100000">
                                          <p:val>
                                            <p:strVal val="#ppt_h"/>
                                          </p:val>
                                        </p:tav>
                                      </p:tavLst>
                                    </p:anim>
                                    <p:animEffect transition="in" filter="fade">
                                      <p:cBhvr>
                                        <p:cTn id="9" dur="1000"/>
                                        <p:tgtEl>
                                          <p:spTgt spid="5191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19172"/>
                                        </p:tgtEl>
                                        <p:attrNameLst>
                                          <p:attrName>style.visibility</p:attrName>
                                        </p:attrNameLst>
                                      </p:cBhvr>
                                      <p:to>
                                        <p:strVal val="visible"/>
                                      </p:to>
                                    </p:set>
                                    <p:anim calcmode="lin" valueType="num">
                                      <p:cBhvr>
                                        <p:cTn id="14" dur="1000" fill="hold"/>
                                        <p:tgtEl>
                                          <p:spTgt spid="519172"/>
                                        </p:tgtEl>
                                        <p:attrNameLst>
                                          <p:attrName>ppt_w</p:attrName>
                                        </p:attrNameLst>
                                      </p:cBhvr>
                                      <p:tavLst>
                                        <p:tav tm="0">
                                          <p:val>
                                            <p:strVal val="#ppt_w*0.70"/>
                                          </p:val>
                                        </p:tav>
                                        <p:tav tm="100000">
                                          <p:val>
                                            <p:strVal val="#ppt_w"/>
                                          </p:val>
                                        </p:tav>
                                      </p:tavLst>
                                    </p:anim>
                                    <p:anim calcmode="lin" valueType="num">
                                      <p:cBhvr>
                                        <p:cTn id="15" dur="1000" fill="hold"/>
                                        <p:tgtEl>
                                          <p:spTgt spid="519172"/>
                                        </p:tgtEl>
                                        <p:attrNameLst>
                                          <p:attrName>ppt_h</p:attrName>
                                        </p:attrNameLst>
                                      </p:cBhvr>
                                      <p:tavLst>
                                        <p:tav tm="0">
                                          <p:val>
                                            <p:strVal val="#ppt_h"/>
                                          </p:val>
                                        </p:tav>
                                        <p:tav tm="100000">
                                          <p:val>
                                            <p:strVal val="#ppt_h"/>
                                          </p:val>
                                        </p:tav>
                                      </p:tavLst>
                                    </p:anim>
                                    <p:animEffect transition="in" filter="fade">
                                      <p:cBhvr>
                                        <p:cTn id="16" dur="1000"/>
                                        <p:tgtEl>
                                          <p:spTgt spid="5191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19173"/>
                                        </p:tgtEl>
                                        <p:attrNameLst>
                                          <p:attrName>style.visibility</p:attrName>
                                        </p:attrNameLst>
                                      </p:cBhvr>
                                      <p:to>
                                        <p:strVal val="visible"/>
                                      </p:to>
                                    </p:set>
                                    <p:anim calcmode="lin" valueType="num">
                                      <p:cBhvr>
                                        <p:cTn id="21" dur="1000" fill="hold"/>
                                        <p:tgtEl>
                                          <p:spTgt spid="519173"/>
                                        </p:tgtEl>
                                        <p:attrNameLst>
                                          <p:attrName>ppt_w</p:attrName>
                                        </p:attrNameLst>
                                      </p:cBhvr>
                                      <p:tavLst>
                                        <p:tav tm="0">
                                          <p:val>
                                            <p:strVal val="#ppt_w*0.70"/>
                                          </p:val>
                                        </p:tav>
                                        <p:tav tm="100000">
                                          <p:val>
                                            <p:strVal val="#ppt_w"/>
                                          </p:val>
                                        </p:tav>
                                      </p:tavLst>
                                    </p:anim>
                                    <p:anim calcmode="lin" valueType="num">
                                      <p:cBhvr>
                                        <p:cTn id="22" dur="1000" fill="hold"/>
                                        <p:tgtEl>
                                          <p:spTgt spid="519173"/>
                                        </p:tgtEl>
                                        <p:attrNameLst>
                                          <p:attrName>ppt_h</p:attrName>
                                        </p:attrNameLst>
                                      </p:cBhvr>
                                      <p:tavLst>
                                        <p:tav tm="0">
                                          <p:val>
                                            <p:strVal val="#ppt_h"/>
                                          </p:val>
                                        </p:tav>
                                        <p:tav tm="100000">
                                          <p:val>
                                            <p:strVal val="#ppt_h"/>
                                          </p:val>
                                        </p:tav>
                                      </p:tavLst>
                                    </p:anim>
                                    <p:animEffect transition="in" filter="fade">
                                      <p:cBhvr>
                                        <p:cTn id="23" dur="1000"/>
                                        <p:tgtEl>
                                          <p:spTgt spid="519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519174"/>
                                        </p:tgtEl>
                                        <p:attrNameLst>
                                          <p:attrName>style.visibility</p:attrName>
                                        </p:attrNameLst>
                                      </p:cBhvr>
                                      <p:to>
                                        <p:strVal val="visible"/>
                                      </p:to>
                                    </p:set>
                                    <p:anim calcmode="lin" valueType="num">
                                      <p:cBhvr>
                                        <p:cTn id="28" dur="1000" fill="hold"/>
                                        <p:tgtEl>
                                          <p:spTgt spid="519174"/>
                                        </p:tgtEl>
                                        <p:attrNameLst>
                                          <p:attrName>ppt_w</p:attrName>
                                        </p:attrNameLst>
                                      </p:cBhvr>
                                      <p:tavLst>
                                        <p:tav tm="0">
                                          <p:val>
                                            <p:strVal val="#ppt_w*0.70"/>
                                          </p:val>
                                        </p:tav>
                                        <p:tav tm="100000">
                                          <p:val>
                                            <p:strVal val="#ppt_w"/>
                                          </p:val>
                                        </p:tav>
                                      </p:tavLst>
                                    </p:anim>
                                    <p:anim calcmode="lin" valueType="num">
                                      <p:cBhvr>
                                        <p:cTn id="29" dur="1000" fill="hold"/>
                                        <p:tgtEl>
                                          <p:spTgt spid="519174"/>
                                        </p:tgtEl>
                                        <p:attrNameLst>
                                          <p:attrName>ppt_h</p:attrName>
                                        </p:attrNameLst>
                                      </p:cBhvr>
                                      <p:tavLst>
                                        <p:tav tm="0">
                                          <p:val>
                                            <p:strVal val="#ppt_h"/>
                                          </p:val>
                                        </p:tav>
                                        <p:tav tm="100000">
                                          <p:val>
                                            <p:strVal val="#ppt_h"/>
                                          </p:val>
                                        </p:tav>
                                      </p:tavLst>
                                    </p:anim>
                                    <p:animEffect transition="in" filter="fade">
                                      <p:cBhvr>
                                        <p:cTn id="30" dur="1000"/>
                                        <p:tgtEl>
                                          <p:spTgt spid="51917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9177"/>
                                        </p:tgtEl>
                                        <p:attrNameLst>
                                          <p:attrName>style.visibility</p:attrName>
                                        </p:attrNameLst>
                                      </p:cBhvr>
                                      <p:to>
                                        <p:strVal val="visible"/>
                                      </p:to>
                                    </p:set>
                                  </p:childTnLst>
                                  <p:subTnLst>
                                    <p:set>
                                      <p:cBhvr override="childStyle">
                                        <p:cTn dur="1" fill="hold" display="0" masterRel="nextClick" afterEffect="1"/>
                                        <p:tgtEl>
                                          <p:spTgt spid="51917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519178"/>
                                        </p:tgtEl>
                                        <p:attrNameLst>
                                          <p:attrName>style.visibility</p:attrName>
                                        </p:attrNameLst>
                                      </p:cBhvr>
                                      <p:to>
                                        <p:strVal val="visible"/>
                                      </p:to>
                                    </p:set>
                                  </p:childTnLst>
                                  <p:subTnLst>
                                    <p:set>
                                      <p:cBhvr override="childStyle">
                                        <p:cTn dur="1" fill="hold" display="0" masterRel="nextClick" afterEffect="1"/>
                                        <p:tgtEl>
                                          <p:spTgt spid="519178"/>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9179"/>
                                        </p:tgtEl>
                                        <p:attrNameLst>
                                          <p:attrName>style.visibility</p:attrName>
                                        </p:attrNameLst>
                                      </p:cBhvr>
                                      <p:to>
                                        <p:strVal val="visible"/>
                                      </p:to>
                                    </p:set>
                                  </p:childTnLst>
                                  <p:subTnLst>
                                    <p:set>
                                      <p:cBhvr override="childStyle">
                                        <p:cTn dur="1" fill="hold" display="0" masterRel="nextClick" afterEffect="1"/>
                                        <p:tgtEl>
                                          <p:spTgt spid="519179"/>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19180"/>
                                        </p:tgtEl>
                                        <p:attrNameLst>
                                          <p:attrName>style.visibility</p:attrName>
                                        </p:attrNameLst>
                                      </p:cBhvr>
                                      <p:to>
                                        <p:strVal val="visible"/>
                                      </p:to>
                                    </p:set>
                                  </p:childTnLst>
                                  <p:subTnLst>
                                    <p:set>
                                      <p:cBhvr override="childStyle">
                                        <p:cTn dur="1" fill="hold" display="0" masterRel="nextClick" afterEffect="1"/>
                                        <p:tgtEl>
                                          <p:spTgt spid="51918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9193"/>
                                        </p:tgtEl>
                                        <p:attrNameLst>
                                          <p:attrName>style.visibility</p:attrName>
                                        </p:attrNameLst>
                                      </p:cBhvr>
                                      <p:to>
                                        <p:strVal val="visible"/>
                                      </p:to>
                                    </p:set>
                                  </p:childTnLst>
                                  <p:subTnLst>
                                    <p:set>
                                      <p:cBhvr override="childStyle">
                                        <p:cTn dur="1" fill="hold" display="0" masterRel="nextClick" afterEffect="1"/>
                                        <p:tgtEl>
                                          <p:spTgt spid="519193"/>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519194"/>
                                        </p:tgtEl>
                                        <p:attrNameLst>
                                          <p:attrName>style.visibility</p:attrName>
                                        </p:attrNameLst>
                                      </p:cBhvr>
                                      <p:to>
                                        <p:strVal val="visible"/>
                                      </p:to>
                                    </p:set>
                                  </p:childTnLst>
                                  <p:subTnLst>
                                    <p:set>
                                      <p:cBhvr override="childStyle">
                                        <p:cTn dur="1" fill="hold" display="0" masterRel="nextClick" afterEffect="1"/>
                                        <p:tgtEl>
                                          <p:spTgt spid="519194"/>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519192"/>
                                        </p:tgtEl>
                                        <p:attrNameLst>
                                          <p:attrName>style.visibility</p:attrName>
                                        </p:attrNameLst>
                                      </p:cBhvr>
                                      <p:to>
                                        <p:strVal val="visible"/>
                                      </p:to>
                                    </p:set>
                                    <p:anim calcmode="lin" valueType="num">
                                      <p:cBhvr additive="base">
                                        <p:cTn id="53" dur="500" fill="hold"/>
                                        <p:tgtEl>
                                          <p:spTgt spid="519192"/>
                                        </p:tgtEl>
                                        <p:attrNameLst>
                                          <p:attrName>ppt_x</p:attrName>
                                        </p:attrNameLst>
                                      </p:cBhvr>
                                      <p:tavLst>
                                        <p:tav tm="0">
                                          <p:val>
                                            <p:strVal val="#ppt_x"/>
                                          </p:val>
                                        </p:tav>
                                        <p:tav tm="100000">
                                          <p:val>
                                            <p:strVal val="#ppt_x"/>
                                          </p:val>
                                        </p:tav>
                                      </p:tavLst>
                                    </p:anim>
                                    <p:anim calcmode="lin" valueType="num">
                                      <p:cBhvr additive="base">
                                        <p:cTn id="54" dur="500" fill="hold"/>
                                        <p:tgtEl>
                                          <p:spTgt spid="519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nimBg="1"/>
      <p:bldP spid="519172" grpId="0" animBg="1"/>
      <p:bldP spid="519173" grpId="0" animBg="1"/>
      <p:bldP spid="519177" grpId="0" animBg="1"/>
      <p:bldP spid="519178" grpId="0" animBg="1"/>
      <p:bldP spid="519179" grpId="0" animBg="1"/>
      <p:bldP spid="519180" grpId="0" animBg="1"/>
      <p:bldP spid="519193" grpId="0" animBg="1"/>
      <p:bldP spid="51919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6F79753-793B-49DD-AE31-B9398006217B}" type="slidenum">
              <a:rPr lang="en-US" altLang="zh-CN" sz="1200"/>
              <a:pPr>
                <a:spcAft>
                  <a:spcPct val="0"/>
                </a:spcAft>
                <a:buClrTx/>
                <a:buFontTx/>
                <a:buNone/>
              </a:pPr>
              <a:t>59</a:t>
            </a:fld>
            <a:endParaRPr lang="en-US" altLang="zh-CN" sz="1200"/>
          </a:p>
        </p:txBody>
      </p:sp>
      <p:graphicFrame>
        <p:nvGraphicFramePr>
          <p:cNvPr id="71683" name="Object 2"/>
          <p:cNvGraphicFramePr>
            <a:graphicFrameLocks noChangeAspect="1"/>
          </p:cNvGraphicFramePr>
          <p:nvPr/>
        </p:nvGraphicFramePr>
        <p:xfrm>
          <a:off x="0" y="0"/>
          <a:ext cx="7553325" cy="6715125"/>
        </p:xfrm>
        <a:graphic>
          <a:graphicData uri="http://schemas.openxmlformats.org/presentationml/2006/ole">
            <mc:AlternateContent xmlns:mc="http://schemas.openxmlformats.org/markup-compatibility/2006">
              <mc:Choice xmlns:v="urn:schemas-microsoft-com:vml" Requires="v">
                <p:oleObj spid="_x0000_s71689" name="文档" r:id="rId3" imgW="7085758" imgH="6290285" progId="Word.Document.8">
                  <p:embed/>
                </p:oleObj>
              </mc:Choice>
              <mc:Fallback>
                <p:oleObj name="文档" r:id="rId3" imgW="7085758" imgH="629028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53325" cy="671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Line 3"/>
          <p:cNvSpPr>
            <a:spLocks noChangeShapeType="1"/>
          </p:cNvSpPr>
          <p:nvPr/>
        </p:nvSpPr>
        <p:spPr bwMode="auto">
          <a:xfrm>
            <a:off x="457200" y="3124200"/>
            <a:ext cx="579120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0196" name="Text Box 4"/>
          <p:cNvSpPr txBox="1">
            <a:spLocks noChangeArrowheads="1"/>
          </p:cNvSpPr>
          <p:nvPr/>
        </p:nvSpPr>
        <p:spPr bwMode="auto">
          <a:xfrm>
            <a:off x="4591050" y="1371600"/>
            <a:ext cx="4495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Initialize base class data member by calling the base-class constructor using base-class initializer syntax</a:t>
            </a:r>
          </a:p>
        </p:txBody>
      </p:sp>
      <p:sp>
        <p:nvSpPr>
          <p:cNvPr id="520197" name="Line 5"/>
          <p:cNvSpPr>
            <a:spLocks noChangeShapeType="1"/>
          </p:cNvSpPr>
          <p:nvPr/>
        </p:nvSpPr>
        <p:spPr bwMode="auto">
          <a:xfrm flipH="1">
            <a:off x="6553200" y="1981200"/>
            <a:ext cx="1295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6"/>
                                        </p:tgtEl>
                                        <p:attrNameLst>
                                          <p:attrName>style.visibility</p:attrName>
                                        </p:attrNameLst>
                                      </p:cBhvr>
                                      <p:to>
                                        <p:strVal val="visible"/>
                                      </p:to>
                                    </p:set>
                                  </p:childTnLst>
                                  <p:subTnLst>
                                    <p:set>
                                      <p:cBhvr override="childStyle">
                                        <p:cTn dur="1" fill="hold" display="0" masterRel="nextClick" afterEffect="1"/>
                                        <p:tgtEl>
                                          <p:spTgt spid="52019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0197"/>
                                        </p:tgtEl>
                                        <p:attrNameLst>
                                          <p:attrName>style.visibility</p:attrName>
                                        </p:attrNameLst>
                                      </p:cBhvr>
                                      <p:to>
                                        <p:strVal val="visible"/>
                                      </p:to>
                                    </p:set>
                                  </p:childTnLst>
                                  <p:subTnLst>
                                    <p:set>
                                      <p:cBhvr override="childStyle">
                                        <p:cTn dur="1" fill="hold" display="0" masterRel="nextClick" afterEffect="1"/>
                                        <p:tgtEl>
                                          <p:spTgt spid="5201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6" grpId="0" animBg="1"/>
      <p:bldP spid="5201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0FB72A6-3CE0-41DC-BA5E-07D40203A033}" type="slidenum">
              <a:rPr lang="en-US" altLang="zh-CN" sz="1200"/>
              <a:pPr>
                <a:spcAft>
                  <a:spcPct val="0"/>
                </a:spcAft>
                <a:buClrTx/>
                <a:buFontTx/>
                <a:buNone/>
              </a:pPr>
              <a:t>6</a:t>
            </a:fld>
            <a:endParaRPr lang="en-US" altLang="zh-CN" sz="1200"/>
          </a:p>
        </p:txBody>
      </p:sp>
      <p:sp>
        <p:nvSpPr>
          <p:cNvPr id="10243" name="Text Box 2"/>
          <p:cNvSpPr txBox="1">
            <a:spLocks noChangeArrowheads="1"/>
          </p:cNvSpPr>
          <p:nvPr/>
        </p:nvSpPr>
        <p:spPr bwMode="auto">
          <a:xfrm>
            <a:off x="304800" y="533400"/>
            <a:ext cx="8610600" cy="179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70000"/>
              </a:lnSpc>
              <a:spcBef>
                <a:spcPct val="50000"/>
              </a:spcBef>
              <a:spcAft>
                <a:spcPct val="0"/>
              </a:spcAft>
              <a:buClrTx/>
              <a:buFontTx/>
              <a:buNone/>
            </a:pPr>
            <a:r>
              <a:rPr kumimoji="1" lang="zh-CN" altLang="en-US" sz="2400" dirty="0">
                <a:latin typeface="微软雅黑" panose="020B0503020204020204" pitchFamily="34" charset="-122"/>
                <a:ea typeface="微软雅黑" panose="020B0503020204020204" pitchFamily="34" charset="-122"/>
              </a:rPr>
              <a:t>　　</a:t>
            </a:r>
            <a:r>
              <a:rPr kumimoji="1" lang="zh-CN" altLang="en-US" sz="2200" dirty="0">
                <a:latin typeface="微软雅黑" panose="020B0503020204020204" pitchFamily="34" charset="-122"/>
                <a:ea typeface="微软雅黑" panose="020B0503020204020204" pitchFamily="34" charset="-122"/>
              </a:rPr>
              <a:t>从基类产生派生类的方法一般分成两种：如果只允许一个派生类从一个惟一的基类继承产生则称做</a:t>
            </a:r>
            <a:r>
              <a:rPr kumimoji="1" lang="zh-CN" altLang="en-US" sz="2200" dirty="0">
                <a:solidFill>
                  <a:srgbClr val="CC3300"/>
                </a:solidFill>
                <a:latin typeface="微软雅黑" panose="020B0503020204020204" pitchFamily="34" charset="-122"/>
                <a:ea typeface="微软雅黑" panose="020B0503020204020204" pitchFamily="34" charset="-122"/>
              </a:rPr>
              <a:t>单重继承</a:t>
            </a:r>
            <a:r>
              <a:rPr kumimoji="1" lang="zh-CN" altLang="en-US" sz="2200" dirty="0">
                <a:latin typeface="微软雅黑" panose="020B0503020204020204" pitchFamily="34" charset="-122"/>
                <a:ea typeface="微软雅黑" panose="020B0503020204020204" pitchFamily="34" charset="-122"/>
              </a:rPr>
              <a:t>；如果允许一个派生类从两个或两个以上的基类继承产生，则称做</a:t>
            </a:r>
            <a:r>
              <a:rPr kumimoji="1" lang="zh-CN" altLang="en-US" sz="2200" dirty="0">
                <a:solidFill>
                  <a:srgbClr val="CC3300"/>
                </a:solidFill>
                <a:latin typeface="微软雅黑" panose="020B0503020204020204" pitchFamily="34" charset="-122"/>
                <a:ea typeface="微软雅黑" panose="020B0503020204020204" pitchFamily="34" charset="-122"/>
              </a:rPr>
              <a:t>多重继承</a:t>
            </a:r>
            <a:r>
              <a:rPr kumimoji="1" lang="zh-CN" altLang="en-US" sz="2200" dirty="0" smtClean="0">
                <a:latin typeface="微软雅黑" panose="020B0503020204020204" pitchFamily="34" charset="-122"/>
                <a:ea typeface="微软雅黑" panose="020B0503020204020204" pitchFamily="34" charset="-122"/>
              </a:rPr>
              <a:t>。</a:t>
            </a:r>
            <a:endParaRPr kumimoji="1" lang="zh-CN" altLang="en-US" sz="2200" dirty="0">
              <a:latin typeface="微软雅黑" panose="020B0503020204020204" pitchFamily="34" charset="-122"/>
              <a:ea typeface="微软雅黑" panose="020B0503020204020204" pitchFamily="34" charset="-122"/>
            </a:endParaRPr>
          </a:p>
        </p:txBody>
      </p:sp>
      <p:graphicFrame>
        <p:nvGraphicFramePr>
          <p:cNvPr id="4" name="Object 11"/>
          <p:cNvGraphicFramePr>
            <a:graphicFrameLocks noChangeAspect="1"/>
          </p:cNvGraphicFramePr>
          <p:nvPr>
            <p:extLst>
              <p:ext uri="{D42A27DB-BD31-4B8C-83A1-F6EECF244321}">
                <p14:modId xmlns:p14="http://schemas.microsoft.com/office/powerpoint/2010/main" val="3633179411"/>
              </p:ext>
            </p:extLst>
          </p:nvPr>
        </p:nvGraphicFramePr>
        <p:xfrm>
          <a:off x="561975" y="2590800"/>
          <a:ext cx="8172450" cy="3367087"/>
        </p:xfrm>
        <a:graphic>
          <a:graphicData uri="http://schemas.openxmlformats.org/presentationml/2006/ole">
            <mc:AlternateContent xmlns:mc="http://schemas.openxmlformats.org/markup-compatibility/2006">
              <mc:Choice xmlns:v="urn:schemas-microsoft-com:vml" Requires="v">
                <p:oleObj spid="_x0000_s10247" name="图片" r:id="rId3" imgW="5024741" imgH="2073745" progId="Word.Picture.8">
                  <p:embed/>
                </p:oleObj>
              </mc:Choice>
              <mc:Fallback>
                <p:oleObj name="图片" r:id="rId3" imgW="5024741" imgH="207374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2590800"/>
                        <a:ext cx="8172450" cy="336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9F7C823-BFEC-4907-90A8-188B68999A4B}" type="slidenum">
              <a:rPr lang="en-US" altLang="zh-CN" sz="1200"/>
              <a:pPr>
                <a:spcAft>
                  <a:spcPct val="0"/>
                </a:spcAft>
                <a:buClrTx/>
                <a:buFontTx/>
                <a:buNone/>
              </a:pPr>
              <a:t>60</a:t>
            </a:fld>
            <a:endParaRPr lang="en-US" altLang="zh-CN" sz="1200"/>
          </a:p>
        </p:txBody>
      </p:sp>
      <p:sp>
        <p:nvSpPr>
          <p:cNvPr id="72707" name="Rectangle 2"/>
          <p:cNvSpPr>
            <a:spLocks noGrp="1" noChangeArrowheads="1"/>
          </p:cNvSpPr>
          <p:nvPr>
            <p:ph type="title"/>
          </p:nvPr>
        </p:nvSpPr>
        <p:spPr/>
        <p:txBody>
          <a:bodyPr/>
          <a:lstStyle/>
          <a:p>
            <a:pPr eaLnBrk="1" hangingPunct="1"/>
            <a:r>
              <a:rPr lang="zh-CN" altLang="en-US" smtClean="0"/>
              <a:t>续</a:t>
            </a:r>
          </a:p>
        </p:txBody>
      </p:sp>
      <p:sp>
        <p:nvSpPr>
          <p:cNvPr id="72708" name="Rectangle 3"/>
          <p:cNvSpPr>
            <a:spLocks noGrp="1" noChangeArrowheads="1"/>
          </p:cNvSpPr>
          <p:nvPr>
            <p:ph type="body" idx="1"/>
          </p:nvPr>
        </p:nvSpPr>
        <p:spPr/>
        <p:txBody>
          <a:bodyPr/>
          <a:lstStyle/>
          <a:p>
            <a:pPr eaLnBrk="1" hangingPunct="1">
              <a:lnSpc>
                <a:spcPct val="130000"/>
              </a:lnSpc>
            </a:pPr>
            <a:r>
              <a:rPr lang="zh-CN" altLang="en-US" dirty="0" smtClean="0">
                <a:latin typeface="微软雅黑" panose="020B0503020204020204" pitchFamily="34" charset="-122"/>
                <a:ea typeface="微软雅黑" panose="020B0503020204020204" pitchFamily="34" charset="-122"/>
              </a:rPr>
              <a:t>构造函数引入了基类初始化器</a:t>
            </a:r>
          </a:p>
          <a:p>
            <a:pPr lvl="1" eaLnBrk="1" hangingPunct="1">
              <a:lnSpc>
                <a:spcPct val="130000"/>
              </a:lnSpc>
            </a:pPr>
            <a:r>
              <a:rPr lang="zh-CN" altLang="en-US" dirty="0" smtClean="0">
                <a:latin typeface="微软雅黑" panose="020B0503020204020204" pitchFamily="34" charset="-122"/>
                <a:ea typeface="微软雅黑" panose="020B0503020204020204" pitchFamily="34" charset="-122"/>
              </a:rPr>
              <a:t>使用成员初始化器将参数传给基类的构造函数</a:t>
            </a:r>
          </a:p>
          <a:p>
            <a:pPr lvl="1" eaLnBrk="1" hangingPunct="1">
              <a:lnSpc>
                <a:spcPct val="130000"/>
              </a:lnSpc>
            </a:pPr>
            <a:r>
              <a:rPr lang="zh-CN" altLang="en-US" dirty="0" smtClean="0">
                <a:latin typeface="微软雅黑" panose="020B0503020204020204" pitchFamily="34" charset="-122"/>
                <a:ea typeface="微软雅黑" panose="020B0503020204020204" pitchFamily="34" charset="-122"/>
              </a:rPr>
              <a:t>派生类构造函数调用其基类的构造函数来初始化从基类继承来的数据成员</a:t>
            </a:r>
          </a:p>
          <a:p>
            <a:pPr eaLnBrk="1" hangingPunct="1">
              <a:lnSpc>
                <a:spcPct val="130000"/>
              </a:lnSpc>
            </a:pPr>
            <a:r>
              <a:rPr lang="zh-CN" altLang="en-US" dirty="0" smtClean="0">
                <a:latin typeface="微软雅黑" panose="020B0503020204020204" pitchFamily="34" charset="-122"/>
                <a:ea typeface="微软雅黑" panose="020B0503020204020204" pitchFamily="34" charset="-122"/>
              </a:rPr>
              <a:t>对于基类中的 </a:t>
            </a:r>
            <a:r>
              <a:rPr lang="en-US" altLang="zh-CN" dirty="0" smtClean="0">
                <a:latin typeface="微软雅黑" panose="020B0503020204020204" pitchFamily="34" charset="-122"/>
                <a:ea typeface="微软雅黑" panose="020B0503020204020204" pitchFamily="34" charset="-122"/>
              </a:rPr>
              <a:t>private </a:t>
            </a:r>
            <a:r>
              <a:rPr lang="zh-CN" altLang="en-US" dirty="0" smtClean="0">
                <a:latin typeface="微软雅黑" panose="020B0503020204020204" pitchFamily="34" charset="-122"/>
                <a:ea typeface="微软雅黑" panose="020B0503020204020204" pitchFamily="34" charset="-122"/>
              </a:rPr>
              <a:t>数据成员</a:t>
            </a:r>
          </a:p>
          <a:p>
            <a:pPr lvl="1" eaLnBrk="1" hangingPunct="1">
              <a:lnSpc>
                <a:spcPct val="130000"/>
              </a:lnSpc>
            </a:pPr>
            <a:r>
              <a:rPr lang="zh-CN" altLang="en-US" dirty="0" smtClean="0">
                <a:latin typeface="微软雅黑" panose="020B0503020204020204" pitchFamily="34" charset="-122"/>
                <a:ea typeface="微软雅黑" panose="020B0503020204020204" pitchFamily="34" charset="-122"/>
              </a:rPr>
              <a:t>派生类不能直接访问</a:t>
            </a:r>
          </a:p>
          <a:p>
            <a:pPr lvl="1" eaLnBrk="1" hangingPunct="1">
              <a:lnSpc>
                <a:spcPct val="130000"/>
              </a:lnSpc>
            </a:pPr>
            <a:r>
              <a:rPr lang="zh-CN" altLang="en-US" dirty="0" smtClean="0">
                <a:latin typeface="微软雅黑" panose="020B0503020204020204" pitchFamily="34" charset="-122"/>
                <a:ea typeface="微软雅黑" panose="020B0503020204020204" pitchFamily="34" charset="-122"/>
              </a:rPr>
              <a:t>通过基类提供的 </a:t>
            </a:r>
            <a:r>
              <a:rPr lang="en-US" altLang="zh-CN" dirty="0" smtClean="0">
                <a:latin typeface="微软雅黑" panose="020B0503020204020204" pitchFamily="34" charset="-122"/>
                <a:ea typeface="微软雅黑" panose="020B0503020204020204" pitchFamily="34" charset="-122"/>
              </a:rPr>
              <a:t>private </a:t>
            </a:r>
            <a:r>
              <a:rPr lang="zh-CN" altLang="en-US" dirty="0" smtClean="0">
                <a:latin typeface="微软雅黑" panose="020B0503020204020204" pitchFamily="34" charset="-122"/>
                <a:ea typeface="微软雅黑" panose="020B0503020204020204" pitchFamily="34" charset="-122"/>
              </a:rPr>
              <a:t>类型的 </a:t>
            </a:r>
            <a:r>
              <a:rPr lang="en-US" altLang="zh-CN" dirty="0" smtClean="0">
                <a:latin typeface="微软雅黑" panose="020B0503020204020204" pitchFamily="34" charset="-122"/>
                <a:ea typeface="微软雅黑" panose="020B0503020204020204" pitchFamily="34" charset="-122"/>
              </a:rPr>
              <a:t>get </a:t>
            </a:r>
            <a:r>
              <a:rPr lang="zh-CN" altLang="en-US" dirty="0" smtClean="0">
                <a:latin typeface="微软雅黑" panose="020B0503020204020204" pitchFamily="34" charset="-122"/>
                <a:ea typeface="微软雅黑" panose="020B0503020204020204" pitchFamily="34" charset="-122"/>
              </a:rPr>
              <a:t>类函数间接访问</a:t>
            </a:r>
          </a:p>
          <a:p>
            <a:pPr eaLnBrk="1" hangingPunct="1">
              <a:lnSpc>
                <a:spcPct val="130000"/>
              </a:lnSpc>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7355F27-D028-4AE1-A411-6ADD3D634317}" type="slidenum">
              <a:rPr lang="en-US" altLang="zh-CN" sz="1200"/>
              <a:pPr>
                <a:spcAft>
                  <a:spcPct val="0"/>
                </a:spcAft>
                <a:buClrTx/>
                <a:buFontTx/>
                <a:buNone/>
              </a:pPr>
              <a:t>61</a:t>
            </a:fld>
            <a:endParaRPr lang="en-US" altLang="zh-CN" sz="1200"/>
          </a:p>
        </p:txBody>
      </p:sp>
      <p:graphicFrame>
        <p:nvGraphicFramePr>
          <p:cNvPr id="73731" name="Object 2"/>
          <p:cNvGraphicFramePr>
            <a:graphicFrameLocks noChangeAspect="1"/>
          </p:cNvGraphicFramePr>
          <p:nvPr/>
        </p:nvGraphicFramePr>
        <p:xfrm>
          <a:off x="0" y="0"/>
          <a:ext cx="8477250" cy="5191125"/>
        </p:xfrm>
        <a:graphic>
          <a:graphicData uri="http://schemas.openxmlformats.org/presentationml/2006/ole">
            <mc:AlternateContent xmlns:mc="http://schemas.openxmlformats.org/markup-compatibility/2006">
              <mc:Choice xmlns:v="urn:schemas-microsoft-com:vml" Requires="v">
                <p:oleObj spid="_x0000_s73739" name="文档" r:id="rId3" imgW="7100072" imgH="4342182" progId="Word.Document.8">
                  <p:embed/>
                </p:oleObj>
              </mc:Choice>
              <mc:Fallback>
                <p:oleObj name="文档" r:id="rId3" imgW="7100072" imgH="43421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477250" cy="519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2" name="Line 3"/>
          <p:cNvSpPr>
            <a:spLocks noChangeShapeType="1"/>
          </p:cNvSpPr>
          <p:nvPr/>
        </p:nvSpPr>
        <p:spPr bwMode="auto">
          <a:xfrm>
            <a:off x="2590800" y="1600200"/>
            <a:ext cx="3352800" cy="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1220" name="Text Box 4"/>
          <p:cNvSpPr txBox="1">
            <a:spLocks noChangeArrowheads="1"/>
          </p:cNvSpPr>
          <p:nvPr/>
        </p:nvSpPr>
        <p:spPr bwMode="auto">
          <a:xfrm>
            <a:off x="4800600" y="1828800"/>
            <a:ext cx="4191000" cy="5270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400" b="1">
                <a:latin typeface="Arial Narrow" panose="020B0606020202030204" pitchFamily="34" charset="0"/>
                <a:cs typeface="Times New Roman" panose="02020603050405020304" pitchFamily="18" charset="0"/>
              </a:rPr>
              <a:t>Compiler generates errors because base class’s data member commissionRate and grossSales are private</a:t>
            </a:r>
          </a:p>
        </p:txBody>
      </p:sp>
      <p:sp>
        <p:nvSpPr>
          <p:cNvPr id="521221" name="Line 5"/>
          <p:cNvSpPr>
            <a:spLocks noChangeShapeType="1"/>
          </p:cNvSpPr>
          <p:nvPr/>
        </p:nvSpPr>
        <p:spPr bwMode="auto">
          <a:xfrm flipH="1" flipV="1">
            <a:off x="6019800" y="1524000"/>
            <a:ext cx="1828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1224" name="Line 8"/>
          <p:cNvSpPr>
            <a:spLocks noChangeShapeType="1"/>
          </p:cNvSpPr>
          <p:nvPr/>
        </p:nvSpPr>
        <p:spPr bwMode="auto">
          <a:xfrm flipH="1">
            <a:off x="4953000" y="2362200"/>
            <a:ext cx="30480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1225" name="Text Box 9"/>
          <p:cNvSpPr txBox="1">
            <a:spLocks noChangeArrowheads="1"/>
          </p:cNvSpPr>
          <p:nvPr/>
        </p:nvSpPr>
        <p:spPr bwMode="auto">
          <a:xfrm>
            <a:off x="990600" y="5257800"/>
            <a:ext cx="7086600" cy="101600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a:latin typeface="微软雅黑" panose="020B0503020204020204" pitchFamily="34" charset="-122"/>
                <a:ea typeface="微软雅黑" panose="020B0503020204020204" pitchFamily="34" charset="-122"/>
                <a:cs typeface="Times New Roman" panose="02020603050405020304" pitchFamily="18" charset="0"/>
              </a:rPr>
              <a:t>对于基类的数据成员 </a:t>
            </a:r>
            <a:r>
              <a:rPr lang="en-US" altLang="zh-CN">
                <a:latin typeface="微软雅黑" panose="020B0503020204020204" pitchFamily="34" charset="-122"/>
                <a:ea typeface="微软雅黑" panose="020B0503020204020204" pitchFamily="34" charset="-122"/>
                <a:cs typeface="Times New Roman" panose="02020603050405020304" pitchFamily="18" charset="0"/>
              </a:rPr>
              <a:t>commissionRate </a:t>
            </a:r>
            <a:r>
              <a:rPr lang="zh-CN" altLang="en-US">
                <a:latin typeface="微软雅黑" panose="020B0503020204020204" pitchFamily="34" charset="-122"/>
                <a:ea typeface="微软雅黑" panose="020B0503020204020204" pitchFamily="34" charset="-122"/>
                <a:cs typeface="Times New Roman" panose="02020603050405020304" pitchFamily="18" charset="0"/>
              </a:rPr>
              <a:t>与 </a:t>
            </a:r>
            <a:r>
              <a:rPr lang="en-US" altLang="zh-CN">
                <a:latin typeface="微软雅黑" panose="020B0503020204020204" pitchFamily="34" charset="-122"/>
                <a:ea typeface="微软雅黑" panose="020B0503020204020204" pitchFamily="34" charset="-122"/>
                <a:cs typeface="Times New Roman" panose="02020603050405020304" pitchFamily="18" charset="0"/>
              </a:rPr>
              <a:t>grossSales </a:t>
            </a:r>
            <a:r>
              <a:rPr lang="zh-CN" altLang="en-US">
                <a:latin typeface="微软雅黑" panose="020B0503020204020204" pitchFamily="34" charset="-122"/>
                <a:ea typeface="微软雅黑" panose="020B0503020204020204" pitchFamily="34" charset="-122"/>
                <a:cs typeface="Times New Roman" panose="02020603050405020304" pitchFamily="18" charset="0"/>
              </a:rPr>
              <a:t>是 </a:t>
            </a:r>
            <a:r>
              <a:rPr lang="en-US" altLang="zh-CN">
                <a:latin typeface="微软雅黑" panose="020B0503020204020204" pitchFamily="34" charset="-122"/>
                <a:ea typeface="微软雅黑" panose="020B0503020204020204" pitchFamily="34" charset="-122"/>
                <a:cs typeface="Times New Roman" panose="02020603050405020304" pitchFamily="18" charset="0"/>
              </a:rPr>
              <a:t>private </a:t>
            </a:r>
            <a:r>
              <a:rPr lang="zh-CN" altLang="en-US">
                <a:latin typeface="微软雅黑" panose="020B0503020204020204" pitchFamily="34" charset="-122"/>
                <a:ea typeface="微软雅黑" panose="020B0503020204020204" pitchFamily="34" charset="-122"/>
                <a:cs typeface="Times New Roman" panose="02020603050405020304" pitchFamily="18" charset="0"/>
              </a:rPr>
              <a:t>类型的，因此，即使在其派生类中也不能直接访问，只能通过基类提供的</a:t>
            </a:r>
            <a:r>
              <a:rPr lang="en-US" altLang="zh-CN">
                <a:latin typeface="微软雅黑" panose="020B0503020204020204" pitchFamily="34" charset="-122"/>
                <a:ea typeface="微软雅黑" panose="020B0503020204020204" pitchFamily="34" charset="-122"/>
                <a:cs typeface="Times New Roman" panose="02020603050405020304" pitchFamily="18" charset="0"/>
              </a:rPr>
              <a:t>public</a:t>
            </a:r>
            <a:r>
              <a:rPr lang="zh-CN" altLang="en-US">
                <a:latin typeface="微软雅黑" panose="020B0503020204020204" pitchFamily="34" charset="-122"/>
                <a:ea typeface="微软雅黑" panose="020B0503020204020204" pitchFamily="34" charset="-122"/>
                <a:cs typeface="Times New Roman" panose="02020603050405020304" pitchFamily="18" charset="0"/>
              </a:rPr>
              <a:t>类型</a:t>
            </a:r>
            <a:r>
              <a:rPr lang="en-US" altLang="zh-CN">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get</a:t>
            </a: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zh-CN" altLang="en-US">
                <a:latin typeface="微软雅黑" panose="020B0503020204020204" pitchFamily="34" charset="-122"/>
                <a:ea typeface="微软雅黑" panose="020B0503020204020204" pitchFamily="34" charset="-122"/>
                <a:cs typeface="Times New Roman" panose="02020603050405020304" pitchFamily="18" charset="0"/>
              </a:rPr>
              <a:t>函数进行访问。</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220"/>
                                        </p:tgtEl>
                                        <p:attrNameLst>
                                          <p:attrName>style.visibility</p:attrName>
                                        </p:attrNameLst>
                                      </p:cBhvr>
                                      <p:to>
                                        <p:strVal val="visible"/>
                                      </p:to>
                                    </p:set>
                                  </p:childTnLst>
                                  <p:subTnLst>
                                    <p:set>
                                      <p:cBhvr override="childStyle">
                                        <p:cTn dur="1" fill="hold" display="0" masterRel="nextClick" afterEffect="1"/>
                                        <p:tgtEl>
                                          <p:spTgt spid="52122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1221"/>
                                        </p:tgtEl>
                                        <p:attrNameLst>
                                          <p:attrName>style.visibility</p:attrName>
                                        </p:attrNameLst>
                                      </p:cBhvr>
                                      <p:to>
                                        <p:strVal val="visible"/>
                                      </p:to>
                                    </p:set>
                                  </p:childTnLst>
                                  <p:subTnLst>
                                    <p:set>
                                      <p:cBhvr override="childStyle">
                                        <p:cTn dur="1" fill="hold" display="0" masterRel="nextClick" afterEffect="1"/>
                                        <p:tgtEl>
                                          <p:spTgt spid="52122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1224"/>
                                        </p:tgtEl>
                                        <p:attrNameLst>
                                          <p:attrName>style.visibility</p:attrName>
                                        </p:attrNameLst>
                                      </p:cBhvr>
                                      <p:to>
                                        <p:strVal val="visible"/>
                                      </p:to>
                                    </p:set>
                                  </p:childTnLst>
                                  <p:subTnLst>
                                    <p:set>
                                      <p:cBhvr override="childStyle">
                                        <p:cTn dur="1" fill="hold" display="0" masterRel="nextClick" afterEffect="1"/>
                                        <p:tgtEl>
                                          <p:spTgt spid="52122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1225"/>
                                        </p:tgtEl>
                                        <p:attrNameLst>
                                          <p:attrName>style.visibility</p:attrName>
                                        </p:attrNameLst>
                                      </p:cBhvr>
                                      <p:to>
                                        <p:strVal val="visible"/>
                                      </p:to>
                                    </p:set>
                                  </p:childTnLst>
                                  <p:subTnLst>
                                    <p:set>
                                      <p:cBhvr override="childStyle">
                                        <p:cTn dur="1" fill="hold" display="0" masterRel="nextClick" afterEffect="1"/>
                                        <p:tgtEl>
                                          <p:spTgt spid="5212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animBg="1"/>
      <p:bldP spid="521221" grpId="0" animBg="1"/>
      <p:bldP spid="521224" grpId="0" animBg="1"/>
      <p:bldP spid="52122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D81F04-BD22-4223-9115-478F296EA765}" type="slidenum">
              <a:rPr lang="en-US" altLang="zh-CN" sz="1200"/>
              <a:pPr>
                <a:spcAft>
                  <a:spcPct val="0"/>
                </a:spcAft>
                <a:buClrTx/>
                <a:buFontTx/>
                <a:buNone/>
              </a:pPr>
              <a:t>62</a:t>
            </a:fld>
            <a:endParaRPr lang="en-US" altLang="zh-CN" sz="1200"/>
          </a:p>
        </p:txBody>
      </p:sp>
      <p:graphicFrame>
        <p:nvGraphicFramePr>
          <p:cNvPr id="74755" name="Object 2"/>
          <p:cNvGraphicFramePr>
            <a:graphicFrameLocks noChangeAspect="1"/>
          </p:cNvGraphicFramePr>
          <p:nvPr/>
        </p:nvGraphicFramePr>
        <p:xfrm>
          <a:off x="0" y="0"/>
          <a:ext cx="9144000" cy="6553200"/>
        </p:xfrm>
        <a:graphic>
          <a:graphicData uri="http://schemas.openxmlformats.org/presentationml/2006/ole">
            <mc:AlternateContent xmlns:mc="http://schemas.openxmlformats.org/markup-compatibility/2006">
              <mc:Choice xmlns:v="urn:schemas-microsoft-com:vml" Requires="v">
                <p:oleObj spid="_x0000_s74758" name="Document" r:id="rId3" imgW="7046703" imgH="5139593" progId="Word.Document.8">
                  <p:embed/>
                </p:oleObj>
              </mc:Choice>
              <mc:Fallback>
                <p:oleObj name="Document" r:id="rId3" imgW="7046703" imgH="513959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E696610-6A40-4EC0-9400-7A28BF684DCF}" type="slidenum">
              <a:rPr lang="en-US" altLang="zh-CN" sz="1200"/>
              <a:pPr>
                <a:spcAft>
                  <a:spcPct val="0"/>
                </a:spcAft>
                <a:buClrTx/>
                <a:buFontTx/>
                <a:buNone/>
              </a:pPr>
              <a:t>63</a:t>
            </a:fld>
            <a:endParaRPr lang="en-US" altLang="zh-CN" sz="1200"/>
          </a:p>
        </p:txBody>
      </p:sp>
      <p:sp>
        <p:nvSpPr>
          <p:cNvPr id="75779" name="Rectangle 3"/>
          <p:cNvSpPr>
            <a:spLocks noGrp="1" noChangeArrowheads="1"/>
          </p:cNvSpPr>
          <p:nvPr>
            <p:ph type="body" idx="1"/>
          </p:nvPr>
        </p:nvSpPr>
        <p:spPr>
          <a:xfrm>
            <a:off x="381000" y="1143000"/>
            <a:ext cx="8382000" cy="4572000"/>
          </a:xfrm>
        </p:spPr>
        <p:txBody>
          <a:bodyPr/>
          <a:lstStyle/>
          <a:p>
            <a:pPr eaLnBrk="1" hangingPunct="1">
              <a:lnSpc>
                <a:spcPct val="130000"/>
              </a:lnSpc>
            </a:pPr>
            <a:r>
              <a:rPr lang="zh-CN" altLang="en-US" dirty="0" smtClean="0">
                <a:latin typeface="微软雅黑" panose="020B0503020204020204" pitchFamily="34" charset="-122"/>
                <a:ea typeface="微软雅黑" panose="020B0503020204020204" pitchFamily="34" charset="-122"/>
              </a:rPr>
              <a:t>如果派生类的构造函数没有显式调用基类的构造函数，编译器将会隐式调用基类的默认构造函数，如果该类没有默认构造函数，编译器将会发布错误信息。</a:t>
            </a:r>
          </a:p>
          <a:p>
            <a:pPr lvl="1" eaLnBrk="1" hangingPunct="1">
              <a:lnSpc>
                <a:spcPct val="130000"/>
              </a:lnSpc>
            </a:pPr>
            <a:r>
              <a:rPr lang="zh-CN" altLang="en-US" dirty="0" smtClean="0">
                <a:latin typeface="微软雅黑" panose="020B0503020204020204" pitchFamily="34" charset="-122"/>
                <a:ea typeface="微软雅黑" panose="020B0503020204020204" pitchFamily="34" charset="-122"/>
              </a:rPr>
              <a:t>若类有显式的构造函数，那么编译器将不提供默认构造函数。</a:t>
            </a:r>
          </a:p>
          <a:p>
            <a:pPr eaLnBrk="1" hangingPunct="1">
              <a:lnSpc>
                <a:spcPct val="130000"/>
              </a:lnSpc>
            </a:pPr>
            <a:r>
              <a:rPr lang="zh-CN" altLang="en-US" dirty="0" smtClean="0">
                <a:latin typeface="微软雅黑" panose="020B0503020204020204" pitchFamily="34" charset="-122"/>
                <a:ea typeface="微软雅黑" panose="020B0503020204020204" pitchFamily="34" charset="-122"/>
              </a:rPr>
              <a:t>派生类构造函数调用其基类构造函数时，如果传递给基类构造函数的参数的个数和数据类型与基类构造函数的中的相应定义不符，将导致编译错误。</a:t>
            </a:r>
          </a:p>
        </p:txBody>
      </p:sp>
    </p:spTree>
  </p:cSld>
  <p:clrMapOvr>
    <a:masterClrMapping/>
  </p:clrMapOvr>
  <p:transition spd="slow">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6B94428-C5AD-448C-AA8B-0A1D45ACF729}" type="slidenum">
              <a:rPr lang="en-US" altLang="zh-CN" sz="1200"/>
              <a:pPr>
                <a:spcAft>
                  <a:spcPct val="0"/>
                </a:spcAft>
                <a:buClrTx/>
                <a:buFontTx/>
                <a:buNone/>
              </a:pPr>
              <a:t>64</a:t>
            </a:fld>
            <a:endParaRPr lang="en-US" altLang="zh-CN" sz="1200"/>
          </a:p>
        </p:txBody>
      </p:sp>
      <p:sp>
        <p:nvSpPr>
          <p:cNvPr id="7680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3200" b="1">
                <a:solidFill>
                  <a:srgbClr val="051AB3"/>
                </a:solidFill>
                <a:latin typeface="Arial Narrow" panose="020B0606020202030204" pitchFamily="34" charset="0"/>
                <a:ea typeface="黑体" panose="02010609060101010101" pitchFamily="49" charset="-122"/>
              </a:rPr>
              <a:t>Using protected Data</a:t>
            </a:r>
          </a:p>
        </p:txBody>
      </p:sp>
      <p:sp>
        <p:nvSpPr>
          <p:cNvPr id="76804" name="Rectangle 3"/>
          <p:cNvSpPr>
            <a:spLocks noGrp="1" noChangeArrowheads="1"/>
          </p:cNvSpPr>
          <p:nvPr>
            <p:ph type="body" idx="1"/>
          </p:nvPr>
        </p:nvSpPr>
        <p:spPr>
          <a:xfrm>
            <a:off x="152400" y="1493838"/>
            <a:ext cx="8839200" cy="2468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使用 </a:t>
            </a:r>
            <a:r>
              <a:rPr lang="en-US" altLang="zh-CN" sz="3200" b="1" smtClean="0">
                <a:latin typeface="Arial Narrow" panose="020B0606020202030204" pitchFamily="34" charset="0"/>
                <a:ea typeface="黑体" panose="02010609060101010101" pitchFamily="49" charset="-122"/>
              </a:rPr>
              <a:t>protected </a:t>
            </a:r>
            <a:r>
              <a:rPr lang="zh-CN" altLang="en-US" sz="3200" b="1" smtClean="0">
                <a:latin typeface="Arial Narrow" panose="020B0606020202030204" pitchFamily="34" charset="0"/>
                <a:ea typeface="黑体" panose="02010609060101010101" pitchFamily="49" charset="-122"/>
              </a:rPr>
              <a:t>数据成员</a:t>
            </a:r>
          </a:p>
          <a:p>
            <a:pPr lvl="1" eaLnBrk="1" hangingPunct="1">
              <a:lnSpc>
                <a:spcPct val="120000"/>
              </a:lnSpc>
            </a:pPr>
            <a:r>
              <a:rPr lang="zh-CN" altLang="en-US" sz="2800" b="1" smtClean="0">
                <a:latin typeface="Consolas" panose="020B0609020204030204" pitchFamily="49" charset="0"/>
                <a:ea typeface="楷体_GB2312" pitchFamily="49" charset="-122"/>
              </a:rPr>
              <a:t>效果之一：</a:t>
            </a:r>
          </a:p>
          <a:p>
            <a:pPr lvl="2" eaLnBrk="1" hangingPunct="1">
              <a:lnSpc>
                <a:spcPct val="120000"/>
              </a:lnSpc>
            </a:pPr>
            <a:r>
              <a:rPr lang="zh-CN" altLang="en-US" sz="2600" b="1" smtClean="0">
                <a:latin typeface="Consolas" panose="020B0609020204030204" pitchFamily="49" charset="0"/>
                <a:ea typeface="楷体_GB2312" pitchFamily="49" charset="-122"/>
              </a:rPr>
              <a:t>允许派生类</a:t>
            </a:r>
            <a:r>
              <a:rPr lang="en-US" altLang="zh-CN" sz="2600" b="1" smtClean="0">
                <a:latin typeface="Consolas" panose="020B0609020204030204" pitchFamily="49" charset="0"/>
                <a:ea typeface="楷体_GB2312" pitchFamily="49" charset="-122"/>
              </a:rPr>
              <a:t>BasePlusCommissionEmployee</a:t>
            </a:r>
            <a:r>
              <a:rPr lang="zh-CN" altLang="en-US" sz="2600" b="1" smtClean="0">
                <a:latin typeface="Consolas" panose="020B0609020204030204" pitchFamily="49" charset="0"/>
                <a:ea typeface="楷体_GB2312" pitchFamily="49" charset="-122"/>
              </a:rPr>
              <a:t>直接访问</a:t>
            </a:r>
          </a:p>
        </p:txBody>
      </p:sp>
    </p:spTree>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7ABC6D8-8613-4CDF-9B1B-1099C3B62A53}" type="slidenum">
              <a:rPr lang="en-US" altLang="zh-CN" sz="1200"/>
              <a:pPr>
                <a:spcAft>
                  <a:spcPct val="0"/>
                </a:spcAft>
                <a:buClrTx/>
                <a:buFontTx/>
                <a:buNone/>
              </a:pPr>
              <a:t>65</a:t>
            </a:fld>
            <a:endParaRPr lang="en-US" altLang="zh-CN" sz="1200"/>
          </a:p>
        </p:txBody>
      </p:sp>
      <p:graphicFrame>
        <p:nvGraphicFramePr>
          <p:cNvPr id="77827" name="Object 2"/>
          <p:cNvGraphicFramePr>
            <a:graphicFrameLocks noChangeAspect="1"/>
          </p:cNvGraphicFramePr>
          <p:nvPr/>
        </p:nvGraphicFramePr>
        <p:xfrm>
          <a:off x="0" y="0"/>
          <a:ext cx="7467600" cy="5715000"/>
        </p:xfrm>
        <a:graphic>
          <a:graphicData uri="http://schemas.openxmlformats.org/presentationml/2006/ole">
            <mc:AlternateContent xmlns:mc="http://schemas.openxmlformats.org/markup-compatibility/2006">
              <mc:Choice xmlns:v="urn:schemas-microsoft-com:vml" Requires="v">
                <p:oleObj spid="_x0000_s77830" name="Document" r:id="rId3" imgW="7056048" imgH="5436053" progId="Word.Document.8">
                  <p:embed/>
                </p:oleObj>
              </mc:Choice>
              <mc:Fallback>
                <p:oleObj name="Document" r:id="rId3" imgW="7056048" imgH="54360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676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036707F-6886-41CA-A613-20640AA28159}" type="slidenum">
              <a:rPr lang="en-US" altLang="zh-CN" sz="1200"/>
              <a:pPr>
                <a:spcAft>
                  <a:spcPct val="0"/>
                </a:spcAft>
                <a:buClrTx/>
                <a:buFontTx/>
                <a:buNone/>
              </a:pPr>
              <a:t>66</a:t>
            </a:fld>
            <a:endParaRPr lang="en-US" altLang="zh-CN" sz="1200"/>
          </a:p>
        </p:txBody>
      </p:sp>
      <p:graphicFrame>
        <p:nvGraphicFramePr>
          <p:cNvPr id="78851" name="Object 2"/>
          <p:cNvGraphicFramePr>
            <a:graphicFrameLocks noChangeAspect="1"/>
          </p:cNvGraphicFramePr>
          <p:nvPr/>
        </p:nvGraphicFramePr>
        <p:xfrm>
          <a:off x="0" y="0"/>
          <a:ext cx="7553325" cy="4362450"/>
        </p:xfrm>
        <a:graphic>
          <a:graphicData uri="http://schemas.openxmlformats.org/presentationml/2006/ole">
            <mc:AlternateContent xmlns:mc="http://schemas.openxmlformats.org/markup-compatibility/2006">
              <mc:Choice xmlns:v="urn:schemas-microsoft-com:vml" Requires="v">
                <p:oleObj spid="_x0000_s78857" name="文档" r:id="rId3" imgW="7085758" imgH="4083927" progId="Word.Document.8">
                  <p:embed/>
                </p:oleObj>
              </mc:Choice>
              <mc:Fallback>
                <p:oleObj name="文档" r:id="rId3" imgW="7085758" imgH="408392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53325" cy="436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2" name="Line 3"/>
          <p:cNvSpPr>
            <a:spLocks noChangeShapeType="1"/>
          </p:cNvSpPr>
          <p:nvPr/>
        </p:nvSpPr>
        <p:spPr bwMode="auto">
          <a:xfrm>
            <a:off x="152400" y="2209800"/>
            <a:ext cx="137160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5316" name="Text Box 4"/>
          <p:cNvSpPr txBox="1">
            <a:spLocks noChangeArrowheads="1"/>
          </p:cNvSpPr>
          <p:nvPr/>
        </p:nvSpPr>
        <p:spPr bwMode="auto">
          <a:xfrm>
            <a:off x="4267200" y="2286000"/>
            <a:ext cx="4038600" cy="4667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2400" b="1">
                <a:solidFill>
                  <a:srgbClr val="FF3300"/>
                </a:solidFill>
                <a:latin typeface="Arial Narrow" panose="020B0606020202030204" pitchFamily="34" charset="0"/>
                <a:cs typeface="Times New Roman" panose="02020603050405020304" pitchFamily="18" charset="0"/>
              </a:rPr>
              <a:t>Declare protected data</a:t>
            </a:r>
          </a:p>
        </p:txBody>
      </p:sp>
      <p:sp>
        <p:nvSpPr>
          <p:cNvPr id="525317" name="Line 5"/>
          <p:cNvSpPr>
            <a:spLocks noChangeShapeType="1"/>
          </p:cNvSpPr>
          <p:nvPr/>
        </p:nvSpPr>
        <p:spPr bwMode="auto">
          <a:xfrm flipH="1" flipV="1">
            <a:off x="1295400" y="2209800"/>
            <a:ext cx="2971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6"/>
                                        </p:tgtEl>
                                        <p:attrNameLst>
                                          <p:attrName>style.visibility</p:attrName>
                                        </p:attrNameLst>
                                      </p:cBhvr>
                                      <p:to>
                                        <p:strVal val="visible"/>
                                      </p:to>
                                    </p:set>
                                  </p:childTnLst>
                                  <p:subTnLst>
                                    <p:set>
                                      <p:cBhvr override="childStyle">
                                        <p:cTn dur="1" fill="hold" display="0" masterRel="nextClick" afterEffect="1"/>
                                        <p:tgtEl>
                                          <p:spTgt spid="525316"/>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5317"/>
                                        </p:tgtEl>
                                        <p:attrNameLst>
                                          <p:attrName>style.visibility</p:attrName>
                                        </p:attrNameLst>
                                      </p:cBhvr>
                                      <p:to>
                                        <p:strVal val="visible"/>
                                      </p:to>
                                    </p:set>
                                  </p:childTnLst>
                                  <p:subTnLst>
                                    <p:set>
                                      <p:cBhvr override="childStyle">
                                        <p:cTn dur="1" fill="hold" display="0" masterRel="nextClick" afterEffect="1"/>
                                        <p:tgtEl>
                                          <p:spTgt spid="5253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6" grpId="0" animBg="1"/>
      <p:bldP spid="5253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29304D0-451D-4EAE-963A-C07C35E65904}" type="slidenum">
              <a:rPr lang="en-US" altLang="zh-CN" sz="1200"/>
              <a:pPr>
                <a:spcAft>
                  <a:spcPct val="0"/>
                </a:spcAft>
                <a:buClrTx/>
                <a:buFontTx/>
                <a:buNone/>
              </a:pPr>
              <a:t>67</a:t>
            </a:fld>
            <a:endParaRPr lang="en-US" altLang="zh-CN" sz="1200"/>
          </a:p>
        </p:txBody>
      </p:sp>
      <p:graphicFrame>
        <p:nvGraphicFramePr>
          <p:cNvPr id="79875" name="Object 2"/>
          <p:cNvGraphicFramePr>
            <a:graphicFrameLocks noChangeAspect="1"/>
          </p:cNvGraphicFramePr>
          <p:nvPr/>
        </p:nvGraphicFramePr>
        <p:xfrm>
          <a:off x="0" y="0"/>
          <a:ext cx="7696200" cy="6651625"/>
        </p:xfrm>
        <a:graphic>
          <a:graphicData uri="http://schemas.openxmlformats.org/presentationml/2006/ole">
            <mc:AlternateContent xmlns:mc="http://schemas.openxmlformats.org/markup-compatibility/2006">
              <mc:Choice xmlns:v="urn:schemas-microsoft-com:vml" Requires="v">
                <p:oleObj spid="_x0000_s79880" name="文档" r:id="rId3" imgW="7085758" imgH="6118680" progId="Word.Document.8">
                  <p:embed/>
                </p:oleObj>
              </mc:Choice>
              <mc:Fallback>
                <p:oleObj name="文档" r:id="rId3" imgW="7085758" imgH="6118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696200" cy="665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39" name="Text Box 3"/>
          <p:cNvSpPr txBox="1">
            <a:spLocks noChangeArrowheads="1"/>
          </p:cNvSpPr>
          <p:nvPr/>
        </p:nvSpPr>
        <p:spPr bwMode="auto">
          <a:xfrm>
            <a:off x="5181600" y="914400"/>
            <a:ext cx="3733800" cy="590550"/>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25000"/>
              </a:spcAft>
              <a:buClr>
                <a:schemeClr val="tx1"/>
              </a:buClr>
              <a:buFontTx/>
              <a:buNone/>
            </a:pPr>
            <a:r>
              <a:rPr lang="en-US" altLang="zh-CN" sz="1600" b="1">
                <a:latin typeface="Arial Narrow" panose="020B0606020202030204" pitchFamily="34" charset="0"/>
                <a:ea typeface="Times New Roman" panose="02020603050405020304" pitchFamily="18" charset="0"/>
                <a:cs typeface="AGaramond" pitchFamily="18" charset="0"/>
              </a:rPr>
              <a:t>BasePlusCommissionEmployee still inherits publicly from CommissionEmployee</a:t>
            </a:r>
          </a:p>
        </p:txBody>
      </p:sp>
      <p:sp>
        <p:nvSpPr>
          <p:cNvPr id="526340" name="Line 4"/>
          <p:cNvSpPr>
            <a:spLocks noChangeShapeType="1"/>
          </p:cNvSpPr>
          <p:nvPr/>
        </p:nvSpPr>
        <p:spPr bwMode="auto">
          <a:xfrm flipH="1">
            <a:off x="5943600" y="1524000"/>
            <a:ext cx="1066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gtEl>
                                        <p:attrNameLst>
                                          <p:attrName>style.visibility</p:attrName>
                                        </p:attrNameLst>
                                      </p:cBhvr>
                                      <p:to>
                                        <p:strVal val="visible"/>
                                      </p:to>
                                    </p:set>
                                  </p:childTnLst>
                                  <p:subTnLst>
                                    <p:set>
                                      <p:cBhvr override="childStyle">
                                        <p:cTn dur="1" fill="hold" display="0" masterRel="nextClick" afterEffect="1"/>
                                        <p:tgtEl>
                                          <p:spTgt spid="52633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6340"/>
                                        </p:tgtEl>
                                        <p:attrNameLst>
                                          <p:attrName>style.visibility</p:attrName>
                                        </p:attrNameLst>
                                      </p:cBhvr>
                                      <p:to>
                                        <p:strVal val="visible"/>
                                      </p:to>
                                    </p:set>
                                  </p:childTnLst>
                                  <p:subTnLst>
                                    <p:set>
                                      <p:cBhvr override="childStyle">
                                        <p:cTn dur="1" fill="hold" display="0" masterRel="nextClick" afterEffect="1"/>
                                        <p:tgtEl>
                                          <p:spTgt spid="5263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animBg="1"/>
      <p:bldP spid="52634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8829D235-B567-4FCD-9CB6-FB6C48D640BB}" type="slidenum">
              <a:rPr lang="en-US" altLang="zh-CN" sz="1200"/>
              <a:pPr>
                <a:spcAft>
                  <a:spcPct val="0"/>
                </a:spcAft>
                <a:buClrTx/>
                <a:buFontTx/>
                <a:buNone/>
              </a:pPr>
              <a:t>68</a:t>
            </a:fld>
            <a:endParaRPr lang="en-US" altLang="zh-CN" sz="1200"/>
          </a:p>
        </p:txBody>
      </p:sp>
      <p:graphicFrame>
        <p:nvGraphicFramePr>
          <p:cNvPr id="80899" name="Object 2"/>
          <p:cNvGraphicFramePr>
            <a:graphicFrameLocks noChangeAspect="1"/>
          </p:cNvGraphicFramePr>
          <p:nvPr/>
        </p:nvGraphicFramePr>
        <p:xfrm>
          <a:off x="0" y="0"/>
          <a:ext cx="7543800" cy="6692900"/>
        </p:xfrm>
        <a:graphic>
          <a:graphicData uri="http://schemas.openxmlformats.org/presentationml/2006/ole">
            <mc:AlternateContent xmlns:mc="http://schemas.openxmlformats.org/markup-compatibility/2006">
              <mc:Choice xmlns:v="urn:schemas-microsoft-com:vml" Requires="v">
                <p:oleObj spid="_x0000_s80904" name="文档" r:id="rId3" imgW="7085758" imgH="6282354" progId="Word.Document.8">
                  <p:embed/>
                </p:oleObj>
              </mc:Choice>
              <mc:Fallback>
                <p:oleObj name="文档" r:id="rId3" imgW="7085758" imgH="628235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43800" cy="669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63" name="Text Box 3"/>
          <p:cNvSpPr txBox="1">
            <a:spLocks noChangeArrowheads="1"/>
          </p:cNvSpPr>
          <p:nvPr/>
        </p:nvSpPr>
        <p:spPr bwMode="auto">
          <a:xfrm>
            <a:off x="5791200" y="1143000"/>
            <a:ext cx="3124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Call base-class constructor using base-class initializer syntax</a:t>
            </a:r>
          </a:p>
        </p:txBody>
      </p:sp>
      <p:sp>
        <p:nvSpPr>
          <p:cNvPr id="527364" name="Line 4"/>
          <p:cNvSpPr>
            <a:spLocks noChangeShapeType="1"/>
          </p:cNvSpPr>
          <p:nvPr/>
        </p:nvSpPr>
        <p:spPr bwMode="auto">
          <a:xfrm flipH="1">
            <a:off x="5562600" y="1752600"/>
            <a:ext cx="13716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gtEl>
                                        <p:attrNameLst>
                                          <p:attrName>style.visibility</p:attrName>
                                        </p:attrNameLst>
                                      </p:cBhvr>
                                      <p:to>
                                        <p:strVal val="visible"/>
                                      </p:to>
                                    </p:set>
                                  </p:childTnLst>
                                  <p:subTnLst>
                                    <p:set>
                                      <p:cBhvr override="childStyle">
                                        <p:cTn dur="1" fill="hold" display="0" masterRel="nextClick" afterEffect="1"/>
                                        <p:tgtEl>
                                          <p:spTgt spid="52736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subTnLst>
                                    <p:set>
                                      <p:cBhvr override="childStyle">
                                        <p:cTn dur="1" fill="hold" display="0" masterRel="nextClick" afterEffect="1"/>
                                        <p:tgtEl>
                                          <p:spTgt spid="5273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animBg="1"/>
      <p:bldP spid="52736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E8C34A7-703F-4719-941E-5F445D849880}" type="slidenum">
              <a:rPr lang="en-US" altLang="zh-CN" sz="1200"/>
              <a:pPr>
                <a:spcAft>
                  <a:spcPct val="0"/>
                </a:spcAft>
                <a:buClrTx/>
                <a:buFontTx/>
                <a:buNone/>
              </a:pPr>
              <a:t>69</a:t>
            </a:fld>
            <a:endParaRPr lang="en-US" altLang="zh-CN" sz="1200"/>
          </a:p>
        </p:txBody>
      </p:sp>
      <p:graphicFrame>
        <p:nvGraphicFramePr>
          <p:cNvPr id="81923" name="Object 2"/>
          <p:cNvGraphicFramePr>
            <a:graphicFrameLocks noChangeAspect="1"/>
          </p:cNvGraphicFramePr>
          <p:nvPr/>
        </p:nvGraphicFramePr>
        <p:xfrm>
          <a:off x="0" y="0"/>
          <a:ext cx="7486650" cy="4552950"/>
        </p:xfrm>
        <a:graphic>
          <a:graphicData uri="http://schemas.openxmlformats.org/presentationml/2006/ole">
            <mc:AlternateContent xmlns:mc="http://schemas.openxmlformats.org/markup-compatibility/2006">
              <mc:Choice xmlns:v="urn:schemas-microsoft-com:vml" Requires="v">
                <p:oleObj spid="_x0000_s81930" name="文档" r:id="rId3" imgW="7085758" imgH="4304923" progId="Word.Document.8">
                  <p:embed/>
                </p:oleObj>
              </mc:Choice>
              <mc:Fallback>
                <p:oleObj name="文档" r:id="rId3" imgW="7085758" imgH="430492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86650" cy="455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7" name="Text Box 3"/>
          <p:cNvSpPr txBox="1">
            <a:spLocks noChangeArrowheads="1"/>
          </p:cNvSpPr>
          <p:nvPr/>
        </p:nvSpPr>
        <p:spPr bwMode="auto">
          <a:xfrm>
            <a:off x="6096000" y="1901825"/>
            <a:ext cx="26670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Directly access base class’s protected data</a:t>
            </a:r>
          </a:p>
        </p:txBody>
      </p:sp>
      <p:sp>
        <p:nvSpPr>
          <p:cNvPr id="528388" name="Line 4"/>
          <p:cNvSpPr>
            <a:spLocks noChangeShapeType="1"/>
          </p:cNvSpPr>
          <p:nvPr/>
        </p:nvSpPr>
        <p:spPr bwMode="auto">
          <a:xfrm flipH="1">
            <a:off x="3962400" y="2286000"/>
            <a:ext cx="21336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8389" name="Line 5"/>
          <p:cNvSpPr>
            <a:spLocks noChangeShapeType="1"/>
          </p:cNvSpPr>
          <p:nvPr/>
        </p:nvSpPr>
        <p:spPr bwMode="auto">
          <a:xfrm flipH="1" flipV="1">
            <a:off x="4267200" y="1524000"/>
            <a:ext cx="1828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28390" name="Text Box 6"/>
          <p:cNvSpPr txBox="1">
            <a:spLocks noChangeArrowheads="1"/>
          </p:cNvSpPr>
          <p:nvPr/>
        </p:nvSpPr>
        <p:spPr bwMode="auto">
          <a:xfrm>
            <a:off x="1524000" y="4876800"/>
            <a:ext cx="56388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b="1">
                <a:latin typeface="Arial Narrow" panose="020B0606020202030204" pitchFamily="34" charset="0"/>
                <a:cs typeface="Times New Roman" panose="02020603050405020304" pitchFamily="18" charset="0"/>
              </a:rPr>
              <a:t>在基类与派生类中都定义并实现了函数</a:t>
            </a:r>
            <a:r>
              <a:rPr lang="en-US" altLang="zh-CN" sz="1600" b="1">
                <a:latin typeface="Arial Narrow" panose="020B0606020202030204" pitchFamily="34" charset="0"/>
                <a:cs typeface="Times New Roman" panose="02020603050405020304" pitchFamily="18" charset="0"/>
              </a:rPr>
              <a:t>earning()</a:t>
            </a:r>
            <a:r>
              <a:rPr lang="zh-CN" altLang="en-US" sz="1600" b="1">
                <a:latin typeface="Arial Narrow" panose="020B0606020202030204" pitchFamily="34" charset="0"/>
                <a:cs typeface="Times New Roman" panose="02020603050405020304" pitchFamily="18" charset="0"/>
              </a:rPr>
              <a:t>和</a:t>
            </a:r>
            <a:r>
              <a:rPr lang="en-US" altLang="zh-CN" sz="1600" b="1">
                <a:latin typeface="Arial Narrow" panose="020B0606020202030204" pitchFamily="34" charset="0"/>
                <a:cs typeface="Times New Roman" panose="02020603050405020304" pitchFamily="18" charset="0"/>
              </a:rPr>
              <a:t>print()</a:t>
            </a:r>
            <a:r>
              <a:rPr lang="zh-CN" altLang="en-US" sz="1600" b="1">
                <a:latin typeface="Arial Narrow" panose="020B0606020202030204" pitchFamily="34" charset="0"/>
                <a:cs typeface="Times New Roman" panose="02020603050405020304" pitchFamily="18" charset="0"/>
              </a:rPr>
              <a:t>，那么在具体应用时该调用哪一个呢？</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gtEl>
                                        <p:attrNameLst>
                                          <p:attrName>style.visibility</p:attrName>
                                        </p:attrNameLst>
                                      </p:cBhvr>
                                      <p:to>
                                        <p:strVal val="visible"/>
                                      </p:to>
                                    </p:set>
                                  </p:childTnLst>
                                  <p:subTnLst>
                                    <p:set>
                                      <p:cBhvr override="childStyle">
                                        <p:cTn dur="1" fill="hold" display="0" masterRel="nextClick" afterEffect="1"/>
                                        <p:tgtEl>
                                          <p:spTgt spid="52838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8388"/>
                                        </p:tgtEl>
                                        <p:attrNameLst>
                                          <p:attrName>style.visibility</p:attrName>
                                        </p:attrNameLst>
                                      </p:cBhvr>
                                      <p:to>
                                        <p:strVal val="visible"/>
                                      </p:to>
                                    </p:set>
                                  </p:childTnLst>
                                  <p:subTnLst>
                                    <p:set>
                                      <p:cBhvr override="childStyle">
                                        <p:cTn dur="1" fill="hold" display="0" masterRel="nextClick" afterEffect="1"/>
                                        <p:tgtEl>
                                          <p:spTgt spid="528388"/>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8389"/>
                                        </p:tgtEl>
                                        <p:attrNameLst>
                                          <p:attrName>style.visibility</p:attrName>
                                        </p:attrNameLst>
                                      </p:cBhvr>
                                      <p:to>
                                        <p:strVal val="visible"/>
                                      </p:to>
                                    </p:set>
                                  </p:childTnLst>
                                  <p:subTnLst>
                                    <p:set>
                                      <p:cBhvr override="childStyle">
                                        <p:cTn dur="1" fill="hold" display="0" masterRel="nextClick" afterEffect="1"/>
                                        <p:tgtEl>
                                          <p:spTgt spid="52838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90"/>
                                        </p:tgtEl>
                                        <p:attrNameLst>
                                          <p:attrName>style.visibility</p:attrName>
                                        </p:attrNameLst>
                                      </p:cBhvr>
                                      <p:to>
                                        <p:strVal val="visible"/>
                                      </p:to>
                                    </p:set>
                                  </p:childTnLst>
                                  <p:subTnLst>
                                    <p:set>
                                      <p:cBhvr override="childStyle">
                                        <p:cTn dur="1" fill="hold" display="0" masterRel="nextClick" afterEffect="1"/>
                                        <p:tgtEl>
                                          <p:spTgt spid="5283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P spid="528388" grpId="0" animBg="1"/>
      <p:bldP spid="528389" grpId="0" animBg="1"/>
      <p:bldP spid="5283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637C0D8-FEFD-411F-9378-97A5CFDC3BD3}" type="slidenum">
              <a:rPr lang="en-US" altLang="zh-CN" sz="1200"/>
              <a:pPr>
                <a:spcAft>
                  <a:spcPct val="0"/>
                </a:spcAft>
                <a:buClrTx/>
                <a:buFontTx/>
                <a:buNone/>
              </a:pPr>
              <a:t>7</a:t>
            </a:fld>
            <a:endParaRPr lang="en-US" altLang="zh-CN" sz="1200"/>
          </a:p>
        </p:txBody>
      </p:sp>
      <p:sp>
        <p:nvSpPr>
          <p:cNvPr id="112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grpSp>
        <p:nvGrpSpPr>
          <p:cNvPr id="11268" name="Group 3"/>
          <p:cNvGrpSpPr>
            <a:grpSpLocks/>
          </p:cNvGrpSpPr>
          <p:nvPr/>
        </p:nvGrpSpPr>
        <p:grpSpPr bwMode="auto">
          <a:xfrm>
            <a:off x="152400" y="1828800"/>
            <a:ext cx="8763000" cy="3733800"/>
            <a:chOff x="480" y="1796"/>
            <a:chExt cx="4720" cy="2088"/>
          </a:xfrm>
        </p:grpSpPr>
        <p:sp>
          <p:nvSpPr>
            <p:cNvPr id="11269" name="Rectangle 4"/>
            <p:cNvSpPr>
              <a:spLocks noChangeArrowheads="1"/>
            </p:cNvSpPr>
            <p:nvPr/>
          </p:nvSpPr>
          <p:spPr bwMode="auto">
            <a:xfrm>
              <a:off x="2016" y="1796"/>
              <a:ext cx="172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0" name="Text Box 5"/>
            <p:cNvSpPr txBox="1">
              <a:spLocks noChangeArrowheads="1"/>
            </p:cNvSpPr>
            <p:nvPr/>
          </p:nvSpPr>
          <p:spPr bwMode="auto">
            <a:xfrm>
              <a:off x="2088" y="1892"/>
              <a:ext cx="1584"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3600" b="1" dirty="0">
                  <a:latin typeface="Tahoma" panose="020B0604030504040204" pitchFamily="34" charset="0"/>
                  <a:ea typeface="黑体" panose="02010609060101010101" pitchFamily="49" charset="-122"/>
                </a:rPr>
                <a:t>动物</a:t>
              </a:r>
            </a:p>
          </p:txBody>
        </p:sp>
        <p:pic>
          <p:nvPicPr>
            <p:cNvPr id="11271" name="Picture 6" descr="bd13721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64" y="2372"/>
              <a:ext cx="736"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descr="ag00043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16" y="2804"/>
              <a:ext cx="612"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descr="ag00130_"/>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976" y="2996"/>
              <a:ext cx="971"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9" descr="an0254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 y="2774"/>
              <a:ext cx="1056"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Line 10"/>
            <p:cNvSpPr>
              <a:spLocks noChangeShapeType="1"/>
            </p:cNvSpPr>
            <p:nvPr/>
          </p:nvSpPr>
          <p:spPr bwMode="auto">
            <a:xfrm flipH="1">
              <a:off x="1392" y="2324"/>
              <a:ext cx="720" cy="3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6" name="Line 11"/>
            <p:cNvSpPr>
              <a:spLocks noChangeShapeType="1"/>
            </p:cNvSpPr>
            <p:nvPr/>
          </p:nvSpPr>
          <p:spPr bwMode="auto">
            <a:xfrm flipH="1">
              <a:off x="2352" y="2372"/>
              <a:ext cx="192" cy="52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Line 12"/>
            <p:cNvSpPr>
              <a:spLocks noChangeShapeType="1"/>
            </p:cNvSpPr>
            <p:nvPr/>
          </p:nvSpPr>
          <p:spPr bwMode="auto">
            <a:xfrm>
              <a:off x="3072" y="2324"/>
              <a:ext cx="192" cy="57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13"/>
            <p:cNvSpPr>
              <a:spLocks noChangeShapeType="1"/>
            </p:cNvSpPr>
            <p:nvPr/>
          </p:nvSpPr>
          <p:spPr bwMode="auto">
            <a:xfrm>
              <a:off x="3600" y="2324"/>
              <a:ext cx="864" cy="48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CCF3726-1F92-452E-9EB8-4DF221D18960}" type="slidenum">
              <a:rPr lang="en-US" altLang="zh-CN" sz="1200"/>
              <a:pPr>
                <a:spcAft>
                  <a:spcPct val="0"/>
                </a:spcAft>
                <a:buClrTx/>
                <a:buFontTx/>
                <a:buNone/>
              </a:pPr>
              <a:t>70</a:t>
            </a:fld>
            <a:endParaRPr lang="en-US" altLang="zh-CN" sz="1200"/>
          </a:p>
        </p:txBody>
      </p:sp>
      <p:graphicFrame>
        <p:nvGraphicFramePr>
          <p:cNvPr id="82947" name="Object 2"/>
          <p:cNvGraphicFramePr>
            <a:graphicFrameLocks noChangeAspect="1"/>
          </p:cNvGraphicFramePr>
          <p:nvPr>
            <p:extLst>
              <p:ext uri="{D42A27DB-BD31-4B8C-83A1-F6EECF244321}">
                <p14:modId xmlns:p14="http://schemas.microsoft.com/office/powerpoint/2010/main" val="2017057654"/>
              </p:ext>
            </p:extLst>
          </p:nvPr>
        </p:nvGraphicFramePr>
        <p:xfrm>
          <a:off x="304800" y="609600"/>
          <a:ext cx="7315200" cy="5410200"/>
        </p:xfrm>
        <a:graphic>
          <a:graphicData uri="http://schemas.openxmlformats.org/presentationml/2006/ole">
            <mc:AlternateContent xmlns:mc="http://schemas.openxmlformats.org/markup-compatibility/2006">
              <mc:Choice xmlns:v="urn:schemas-microsoft-com:vml" Requires="v">
                <p:oleObj spid="_x0000_s82950" name="文档" r:id="rId3" imgW="7085758" imgH="5018385" progId="Word.Document.8">
                  <p:embed/>
                </p:oleObj>
              </mc:Choice>
              <mc:Fallback>
                <p:oleObj name="文档" r:id="rId3" imgW="7085758" imgH="501838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7315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BF62A92-90E0-4CAC-B8B7-C0625BF94D1F}" type="slidenum">
              <a:rPr lang="en-US" altLang="zh-CN" sz="1200"/>
              <a:pPr>
                <a:spcAft>
                  <a:spcPct val="0"/>
                </a:spcAft>
                <a:buClrTx/>
                <a:buFontTx/>
                <a:buNone/>
              </a:pPr>
              <a:t>71</a:t>
            </a:fld>
            <a:endParaRPr lang="en-US" altLang="zh-CN" sz="1200"/>
          </a:p>
        </p:txBody>
      </p:sp>
      <p:graphicFrame>
        <p:nvGraphicFramePr>
          <p:cNvPr id="83971" name="Object 2"/>
          <p:cNvGraphicFramePr>
            <a:graphicFrameLocks noChangeAspect="1"/>
          </p:cNvGraphicFramePr>
          <p:nvPr>
            <p:extLst>
              <p:ext uri="{D42A27DB-BD31-4B8C-83A1-F6EECF244321}">
                <p14:modId xmlns:p14="http://schemas.microsoft.com/office/powerpoint/2010/main" val="2732519397"/>
              </p:ext>
            </p:extLst>
          </p:nvPr>
        </p:nvGraphicFramePr>
        <p:xfrm>
          <a:off x="304800" y="685800"/>
          <a:ext cx="7839075" cy="5524500"/>
        </p:xfrm>
        <a:graphic>
          <a:graphicData uri="http://schemas.openxmlformats.org/presentationml/2006/ole">
            <mc:AlternateContent xmlns:mc="http://schemas.openxmlformats.org/markup-compatibility/2006">
              <mc:Choice xmlns:v="urn:schemas-microsoft-com:vml" Requires="v">
                <p:oleObj spid="_x0000_s83974" name="文档" r:id="rId3" imgW="7085758" imgH="4991706" progId="Word.Document.8">
                  <p:embed/>
                </p:oleObj>
              </mc:Choice>
              <mc:Fallback>
                <p:oleObj name="文档" r:id="rId3" imgW="7085758" imgH="499170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839075" cy="552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658773A-88AD-4612-A1A3-8B3B9B5687D5}" type="slidenum">
              <a:rPr lang="en-US" altLang="zh-CN" sz="1200"/>
              <a:pPr>
                <a:spcAft>
                  <a:spcPct val="0"/>
                </a:spcAft>
                <a:buClrTx/>
                <a:buFontTx/>
                <a:buNone/>
              </a:pPr>
              <a:t>72</a:t>
            </a:fld>
            <a:endParaRPr lang="en-US" altLang="zh-CN" sz="1200"/>
          </a:p>
        </p:txBody>
      </p:sp>
      <p:graphicFrame>
        <p:nvGraphicFramePr>
          <p:cNvPr id="84995" name="Object 2"/>
          <p:cNvGraphicFramePr>
            <a:graphicFrameLocks noChangeAspect="1"/>
          </p:cNvGraphicFramePr>
          <p:nvPr>
            <p:extLst>
              <p:ext uri="{D42A27DB-BD31-4B8C-83A1-F6EECF244321}">
                <p14:modId xmlns:p14="http://schemas.microsoft.com/office/powerpoint/2010/main" val="3363487271"/>
              </p:ext>
            </p:extLst>
          </p:nvPr>
        </p:nvGraphicFramePr>
        <p:xfrm>
          <a:off x="304800" y="838200"/>
          <a:ext cx="7239000" cy="4267200"/>
        </p:xfrm>
        <a:graphic>
          <a:graphicData uri="http://schemas.openxmlformats.org/presentationml/2006/ole">
            <mc:AlternateContent xmlns:mc="http://schemas.openxmlformats.org/markup-compatibility/2006">
              <mc:Choice xmlns:v="urn:schemas-microsoft-com:vml" Requires="v">
                <p:oleObj spid="_x0000_s84998" name="Document" r:id="rId3" imgW="7046703" imgH="3332739" progId="Word.Document.8">
                  <p:embed/>
                </p:oleObj>
              </mc:Choice>
              <mc:Fallback>
                <p:oleObj name="Document" r:id="rId3" imgW="7046703" imgH="333273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72390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5ED1D61-F31C-473E-8078-113C0B725203}" type="slidenum">
              <a:rPr lang="en-US" altLang="zh-CN" sz="1200"/>
              <a:pPr>
                <a:spcAft>
                  <a:spcPct val="0"/>
                </a:spcAft>
                <a:buClrTx/>
                <a:buFontTx/>
                <a:buNone/>
              </a:pPr>
              <a:t>73</a:t>
            </a:fld>
            <a:endParaRPr lang="en-US" altLang="zh-CN" sz="1200"/>
          </a:p>
        </p:txBody>
      </p:sp>
      <p:sp>
        <p:nvSpPr>
          <p:cNvPr id="860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3200" b="1">
                <a:solidFill>
                  <a:srgbClr val="051AB3"/>
                </a:solidFill>
                <a:latin typeface="Arial Narrow" panose="020B0606020202030204" pitchFamily="34" charset="0"/>
                <a:ea typeface="黑体" panose="02010609060101010101" pitchFamily="49" charset="-122"/>
              </a:rPr>
              <a:t>Using protected Data</a:t>
            </a:r>
          </a:p>
        </p:txBody>
      </p:sp>
      <p:sp>
        <p:nvSpPr>
          <p:cNvPr id="86020" name="Rectangle 3"/>
          <p:cNvSpPr>
            <a:spLocks noGrp="1" noChangeArrowheads="1"/>
          </p:cNvSpPr>
          <p:nvPr>
            <p:ph type="body" idx="1"/>
          </p:nvPr>
        </p:nvSpPr>
        <p:spPr>
          <a:xfrm>
            <a:off x="152400" y="1493838"/>
            <a:ext cx="88392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使用 </a:t>
            </a:r>
            <a:r>
              <a:rPr lang="en-US" altLang="zh-CN" sz="3600" b="1" dirty="0" smtClean="0">
                <a:latin typeface="Arial Narrow" panose="020B0606020202030204" pitchFamily="34" charset="0"/>
                <a:ea typeface="黑体" panose="02010609060101010101" pitchFamily="49" charset="-122"/>
              </a:rPr>
              <a:t>protected </a:t>
            </a:r>
            <a:r>
              <a:rPr lang="zh-CN" altLang="en-US" sz="3600" b="1" dirty="0" smtClean="0">
                <a:latin typeface="Arial Narrow" panose="020B0606020202030204" pitchFamily="34" charset="0"/>
                <a:ea typeface="黑体" panose="02010609060101010101" pitchFamily="49" charset="-122"/>
              </a:rPr>
              <a:t>数据成员</a:t>
            </a:r>
          </a:p>
          <a:p>
            <a:pPr lvl="1" eaLnBrk="1" hangingPunct="1">
              <a:lnSpc>
                <a:spcPct val="120000"/>
              </a:lnSpc>
            </a:pPr>
            <a:r>
              <a:rPr lang="zh-CN" altLang="en-US" sz="3100" b="1" dirty="0" smtClean="0">
                <a:latin typeface="Arial Narrow" panose="020B0606020202030204" pitchFamily="34" charset="0"/>
                <a:ea typeface="黑体" panose="02010609060101010101" pitchFamily="49" charset="-122"/>
              </a:rPr>
              <a:t>优点</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派生类可以直接访问基类数据成员</a:t>
            </a:r>
          </a:p>
          <a:p>
            <a:pPr lvl="3" eaLnBrk="1" hangingPunct="1">
              <a:lnSpc>
                <a:spcPct val="120000"/>
              </a:lnSpc>
            </a:pPr>
            <a:r>
              <a:rPr lang="zh-CN" altLang="en-US" sz="2400" b="1" dirty="0" smtClean="0">
                <a:latin typeface="Consolas" panose="020B0609020204030204" pitchFamily="49" charset="0"/>
                <a:ea typeface="楷体_GB2312" pitchFamily="49" charset="-122"/>
              </a:rPr>
              <a:t>直接访问</a:t>
            </a:r>
            <a:r>
              <a:rPr lang="en-US" altLang="zh-CN" sz="2400" b="1" dirty="0" smtClean="0">
                <a:latin typeface="Consolas" panose="020B0609020204030204" pitchFamily="49" charset="0"/>
                <a:ea typeface="楷体_GB2312" pitchFamily="49" charset="-122"/>
              </a:rPr>
              <a:t>protected</a:t>
            </a:r>
            <a:r>
              <a:rPr lang="zh-CN" altLang="en-US" sz="2400" b="1" dirty="0" smtClean="0">
                <a:latin typeface="Consolas" panose="020B0609020204030204" pitchFamily="49" charset="0"/>
                <a:ea typeface="楷体_GB2312" pitchFamily="49" charset="-122"/>
              </a:rPr>
              <a:t>数据成员，可以使用避免 </a:t>
            </a:r>
            <a:r>
              <a:rPr lang="en-US" altLang="zh-CN" sz="2400" b="1" i="1" dirty="0" smtClean="0">
                <a:latin typeface="Consolas" panose="020B0609020204030204" pitchFamily="49" charset="0"/>
                <a:ea typeface="楷体_GB2312" pitchFamily="49" charset="-122"/>
              </a:rPr>
              <a:t>set</a:t>
            </a:r>
            <a:r>
              <a:rPr lang="en-US" altLang="zh-CN" sz="2400" b="1" dirty="0" smtClean="0">
                <a:latin typeface="Consolas" panose="020B0609020204030204" pitchFamily="49" charset="0"/>
                <a:ea typeface="楷体_GB2312" pitchFamily="49" charset="-122"/>
              </a:rPr>
              <a:t>/</a:t>
            </a:r>
            <a:r>
              <a:rPr lang="en-US" altLang="zh-CN" sz="2400" b="1" i="1" dirty="0" smtClean="0">
                <a:latin typeface="Consolas" panose="020B0609020204030204" pitchFamily="49" charset="0"/>
                <a:ea typeface="楷体_GB2312" pitchFamily="49" charset="-122"/>
              </a:rPr>
              <a:t>get</a:t>
            </a:r>
            <a:r>
              <a:rPr lang="en-US" altLang="zh-CN" sz="2400" b="1" dirty="0" smtClean="0">
                <a:latin typeface="Consolas" panose="020B0609020204030204" pitchFamily="49" charset="0"/>
                <a:ea typeface="楷体_GB2312" pitchFamily="49" charset="-122"/>
              </a:rPr>
              <a:t> </a:t>
            </a:r>
            <a:r>
              <a:rPr lang="zh-CN" altLang="en-US" sz="2400" b="1" dirty="0" smtClean="0">
                <a:latin typeface="Consolas" panose="020B0609020204030204" pitchFamily="49" charset="0"/>
                <a:ea typeface="楷体_GB2312" pitchFamily="49" charset="-122"/>
              </a:rPr>
              <a:t>成员函数的调用开销，所以继承</a:t>
            </a:r>
            <a:r>
              <a:rPr lang="en-US" altLang="zh-CN" sz="2400" b="1" dirty="0" smtClean="0">
                <a:latin typeface="Consolas" panose="020B0609020204030204" pitchFamily="49" charset="0"/>
                <a:ea typeface="楷体_GB2312" pitchFamily="49" charset="-122"/>
              </a:rPr>
              <a:t>protected</a:t>
            </a:r>
            <a:r>
              <a:rPr lang="zh-CN" altLang="en-US" sz="2400" b="1" dirty="0" smtClean="0">
                <a:latin typeface="Consolas" panose="020B0609020204030204" pitchFamily="49" charset="0"/>
                <a:ea typeface="楷体_GB2312" pitchFamily="49" charset="-122"/>
              </a:rPr>
              <a:t>数据成员会使得程序的性能稍微有所提高。</a:t>
            </a:r>
          </a:p>
        </p:txBody>
      </p:sp>
    </p:spTree>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8F9500E-3DA2-47A2-B2DC-F54A9C882B8D}" type="slidenum">
              <a:rPr lang="en-US" altLang="zh-CN" sz="1200"/>
              <a:pPr>
                <a:spcAft>
                  <a:spcPct val="0"/>
                </a:spcAft>
                <a:buClrTx/>
                <a:buFontTx/>
                <a:buNone/>
              </a:pPr>
              <a:t>74</a:t>
            </a:fld>
            <a:endParaRPr lang="en-US" altLang="zh-CN" sz="1200"/>
          </a:p>
        </p:txBody>
      </p:sp>
      <p:sp>
        <p:nvSpPr>
          <p:cNvPr id="870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3200" b="1">
                <a:solidFill>
                  <a:srgbClr val="051AB3"/>
                </a:solidFill>
                <a:latin typeface="Arial Narrow" panose="020B0606020202030204" pitchFamily="34" charset="0"/>
                <a:ea typeface="黑体" panose="02010609060101010101" pitchFamily="49" charset="-122"/>
              </a:rPr>
              <a:t>Using protected Data</a:t>
            </a:r>
          </a:p>
        </p:txBody>
      </p:sp>
      <p:sp>
        <p:nvSpPr>
          <p:cNvPr id="87044" name="Rectangle 3"/>
          <p:cNvSpPr>
            <a:spLocks noGrp="1" noChangeArrowheads="1"/>
          </p:cNvSpPr>
          <p:nvPr>
            <p:ph type="body" idx="1"/>
          </p:nvPr>
        </p:nvSpPr>
        <p:spPr>
          <a:xfrm>
            <a:off x="152400" y="1493838"/>
            <a:ext cx="8839200" cy="4830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200" b="1" smtClean="0">
                <a:latin typeface="Arial Narrow" panose="020B0606020202030204" pitchFamily="34" charset="0"/>
                <a:ea typeface="黑体" panose="02010609060101010101" pitchFamily="49" charset="-122"/>
              </a:rPr>
              <a:t>使用 </a:t>
            </a:r>
            <a:r>
              <a:rPr lang="en-US" altLang="zh-CN" sz="3200" b="1" smtClean="0">
                <a:latin typeface="Arial Narrow" panose="020B0606020202030204" pitchFamily="34" charset="0"/>
                <a:ea typeface="黑体" panose="02010609060101010101" pitchFamily="49" charset="-122"/>
              </a:rPr>
              <a:t>protected </a:t>
            </a:r>
            <a:r>
              <a:rPr lang="zh-CN" altLang="en-US" sz="3200" b="1" smtClean="0">
                <a:latin typeface="Arial Narrow" panose="020B0606020202030204" pitchFamily="34" charset="0"/>
                <a:ea typeface="黑体" panose="02010609060101010101" pitchFamily="49" charset="-122"/>
              </a:rPr>
              <a:t>数据成员</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缺点</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无有效性检测：派生类可以赋非法值</a:t>
            </a:r>
            <a:r>
              <a:rPr lang="en-US" altLang="zh-CN" sz="2800" b="1" smtClean="0">
                <a:latin typeface="Arial Narrow" panose="020B0606020202030204" pitchFamily="34" charset="0"/>
                <a:ea typeface="黑体" panose="02010609060101010101" pitchFamily="49" charset="-122"/>
              </a:rPr>
              <a:t>(set</a:t>
            </a:r>
            <a:r>
              <a:rPr lang="zh-CN" altLang="en-US" sz="2800" b="1" smtClean="0">
                <a:latin typeface="Arial Narrow" panose="020B0606020202030204" pitchFamily="34" charset="0"/>
                <a:ea typeface="黑体" panose="02010609060101010101" pitchFamily="49" charset="-122"/>
              </a:rPr>
              <a:t>函数在基类中，派生类可以不使用它而直接赋值</a:t>
            </a:r>
            <a:r>
              <a:rPr lang="en-US" altLang="zh-CN" sz="2800" b="1" smtClean="0">
                <a:latin typeface="Arial Narrow" panose="020B0606020202030204" pitchFamily="34" charset="0"/>
                <a:ea typeface="黑体" panose="02010609060101010101" pitchFamily="49" charset="-122"/>
              </a:rPr>
              <a:t>)</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依赖于实现</a:t>
            </a:r>
          </a:p>
          <a:p>
            <a:pPr lvl="3" eaLnBrk="1" hangingPunct="1">
              <a:lnSpc>
                <a:spcPct val="120000"/>
              </a:lnSpc>
            </a:pPr>
            <a:r>
              <a:rPr lang="zh-CN" altLang="en-US" sz="2000" b="1" smtClean="0">
                <a:latin typeface="Arial Narrow" panose="020B0606020202030204" pitchFamily="34" charset="0"/>
                <a:ea typeface="楷体_GB2312" pitchFamily="49" charset="-122"/>
              </a:rPr>
              <a:t>派生类依赖于基类的实现</a:t>
            </a:r>
          </a:p>
          <a:p>
            <a:pPr lvl="3" eaLnBrk="1" hangingPunct="1">
              <a:lnSpc>
                <a:spcPct val="120000"/>
              </a:lnSpc>
            </a:pPr>
            <a:r>
              <a:rPr lang="zh-CN" altLang="en-US" sz="2000" b="1" smtClean="0">
                <a:latin typeface="Arial Narrow" panose="020B0606020202030204" pitchFamily="34" charset="0"/>
                <a:ea typeface="楷体_GB2312" pitchFamily="49" charset="-122"/>
              </a:rPr>
              <a:t>基类实现的改变会导致派生类的改变</a:t>
            </a:r>
          </a:p>
        </p:txBody>
      </p:sp>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3D2BB0E-B84A-43A3-A427-4475A8228115}" type="slidenum">
              <a:rPr lang="en-US" altLang="zh-CN" sz="1200"/>
              <a:pPr>
                <a:spcAft>
                  <a:spcPct val="0"/>
                </a:spcAft>
                <a:buClrTx/>
                <a:buFontTx/>
                <a:buNone/>
              </a:pPr>
              <a:t>75</a:t>
            </a:fld>
            <a:endParaRPr lang="en-US" altLang="zh-CN" sz="1200"/>
          </a:p>
        </p:txBody>
      </p:sp>
      <p:sp>
        <p:nvSpPr>
          <p:cNvPr id="88067" name="Rectangle 2"/>
          <p:cNvSpPr>
            <a:spLocks noRot="1" noChangeArrowheads="1"/>
          </p:cNvSpPr>
          <p:nvPr/>
        </p:nvSpPr>
        <p:spPr bwMode="auto">
          <a:xfrm>
            <a:off x="971550" y="1905000"/>
            <a:ext cx="7993063" cy="2608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即使可以直接修改数据成员的值，但可能的情况下，最好用成员函数修改和获取数据成员的值，</a:t>
            </a:r>
            <a:r>
              <a:rPr lang="en-US" altLang="zh-CN" sz="2800" b="1">
                <a:solidFill>
                  <a:srgbClr val="051AB3"/>
                </a:solidFill>
                <a:latin typeface="Arial Narrow" panose="020B0606020202030204" pitchFamily="34" charset="0"/>
                <a:ea typeface="黑体" panose="02010609060101010101" pitchFamily="49" charset="-122"/>
              </a:rPr>
              <a:t>set</a:t>
            </a:r>
            <a:r>
              <a:rPr lang="zh-CN" altLang="en-US" sz="2800" b="1">
                <a:solidFill>
                  <a:srgbClr val="051AB3"/>
                </a:solidFill>
                <a:latin typeface="Arial Narrow" panose="020B0606020202030204" pitchFamily="34" charset="0"/>
                <a:ea typeface="黑体" panose="02010609060101010101" pitchFamily="49" charset="-122"/>
              </a:rPr>
              <a:t>成员函数可以阻止给数据成员赋不合适的值，而</a:t>
            </a:r>
            <a:r>
              <a:rPr lang="en-US" altLang="zh-CN" sz="2800" b="1">
                <a:solidFill>
                  <a:srgbClr val="051AB3"/>
                </a:solidFill>
                <a:latin typeface="Arial Narrow" panose="020B0606020202030204" pitchFamily="34" charset="0"/>
                <a:ea typeface="黑体" panose="02010609060101010101" pitchFamily="49" charset="-122"/>
              </a:rPr>
              <a:t>get</a:t>
            </a:r>
            <a:r>
              <a:rPr lang="zh-CN" altLang="en-US" sz="2800" b="1">
                <a:solidFill>
                  <a:srgbClr val="051AB3"/>
                </a:solidFill>
                <a:latin typeface="Arial Narrow" panose="020B0606020202030204" pitchFamily="34" charset="0"/>
                <a:ea typeface="黑体" panose="02010609060101010101" pitchFamily="49" charset="-122"/>
              </a:rPr>
              <a:t>成员函数则有助于控制给客户的数据表达式。</a:t>
            </a:r>
          </a:p>
        </p:txBody>
      </p:sp>
      <p:pic>
        <p:nvPicPr>
          <p:cNvPr id="880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20345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9" name="Rectangle 4"/>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3200" b="1">
                <a:solidFill>
                  <a:srgbClr val="051AB3"/>
                </a:solidFill>
                <a:latin typeface="Arial Narrow" panose="020B0606020202030204" pitchFamily="34" charset="0"/>
                <a:ea typeface="黑体" panose="02010609060101010101" pitchFamily="49" charset="-122"/>
              </a:rPr>
              <a:t>Using protected Data</a:t>
            </a:r>
          </a:p>
        </p:txBody>
      </p:sp>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C26C5F5-8A5D-4A9E-8B24-E635831D2581}" type="slidenum">
              <a:rPr lang="en-US" altLang="zh-CN" sz="1200"/>
              <a:pPr>
                <a:spcAft>
                  <a:spcPct val="0"/>
                </a:spcAft>
                <a:buClrTx/>
                <a:buFontTx/>
                <a:buNone/>
              </a:pPr>
              <a:t>76</a:t>
            </a:fld>
            <a:endParaRPr lang="en-US" altLang="zh-CN" sz="1200"/>
          </a:p>
        </p:txBody>
      </p:sp>
      <p:sp>
        <p:nvSpPr>
          <p:cNvPr id="890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t>
            </a:r>
            <a:r>
              <a:rPr lang="en-US" altLang="zh-CN" sz="3200" b="1">
                <a:solidFill>
                  <a:srgbClr val="051AB3"/>
                </a:solidFill>
                <a:latin typeface="Arial Narrow" panose="020B0606020202030204" pitchFamily="34" charset="0"/>
                <a:ea typeface="黑体" panose="02010609060101010101" pitchFamily="49" charset="-122"/>
              </a:rPr>
              <a:t>Using protected Data</a:t>
            </a:r>
          </a:p>
        </p:txBody>
      </p:sp>
      <p:sp>
        <p:nvSpPr>
          <p:cNvPr id="89092" name="Rectangle 3"/>
          <p:cNvSpPr>
            <a:spLocks noRot="1" noChangeArrowheads="1"/>
          </p:cNvSpPr>
          <p:nvPr/>
        </p:nvSpPr>
        <p:spPr bwMode="auto">
          <a:xfrm>
            <a:off x="1042988" y="1981200"/>
            <a:ext cx="7921625" cy="25908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性能提示：</a:t>
            </a:r>
            <a:r>
              <a:rPr lang="zh-CN" altLang="en-US" sz="2800" b="1">
                <a:solidFill>
                  <a:srgbClr val="051AB3"/>
                </a:solidFill>
                <a:latin typeface="Arial Narrow" panose="020B0606020202030204" pitchFamily="34" charset="0"/>
                <a:ea typeface="黑体" panose="02010609060101010101" pitchFamily="49" charset="-122"/>
              </a:rPr>
              <a:t>在一个派生类构造函数中，初始化成员对象和在成员初始化列表中</a:t>
            </a:r>
            <a:r>
              <a:rPr lang="zh-CN" altLang="en-US" sz="2800" b="1">
                <a:solidFill>
                  <a:srgbClr val="FF3300"/>
                </a:solidFill>
                <a:latin typeface="Arial Narrow" panose="020B0606020202030204" pitchFamily="34" charset="0"/>
                <a:ea typeface="楷体_GB2312" pitchFamily="49" charset="-122"/>
              </a:rPr>
              <a:t>显式调用基类构造函数</a:t>
            </a:r>
            <a:r>
              <a:rPr lang="zh-CN" altLang="en-US" sz="2800" b="1">
                <a:solidFill>
                  <a:srgbClr val="051AB3"/>
                </a:solidFill>
                <a:latin typeface="Arial Narrow" panose="020B0606020202030204" pitchFamily="34" charset="0"/>
                <a:ea typeface="黑体" panose="02010609060101010101" pitchFamily="49" charset="-122"/>
              </a:rPr>
              <a:t>可防止重复进行初始化。重复初始化会首先调用一个默认的构造函数，然后再在派生类构造函数内修改数据成员的值。</a:t>
            </a:r>
          </a:p>
        </p:txBody>
      </p:sp>
      <p:pic>
        <p:nvPicPr>
          <p:cNvPr id="890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057400"/>
            <a:ext cx="8890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7D7FB1F-CC56-4418-B0E1-CFB02394E1DA}" type="slidenum">
              <a:rPr lang="en-US" altLang="zh-CN" sz="1200"/>
              <a:pPr>
                <a:spcAft>
                  <a:spcPct val="0"/>
                </a:spcAft>
                <a:buClrTx/>
                <a:buFontTx/>
                <a:buNone/>
              </a:pPr>
              <a:t>77</a:t>
            </a:fld>
            <a:endParaRPr lang="en-US" altLang="zh-CN" sz="1200"/>
          </a:p>
        </p:txBody>
      </p:sp>
      <p:sp>
        <p:nvSpPr>
          <p:cNvPr id="90115" name="Rectangle 2"/>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a:t>
            </a:r>
            <a:r>
              <a:rPr lang="en-US" altLang="zh-CN" sz="3200" b="1">
                <a:solidFill>
                  <a:srgbClr val="051AB3"/>
                </a:solidFill>
                <a:latin typeface="Arial Narrow" panose="020B0606020202030204" pitchFamily="34" charset="0"/>
                <a:ea typeface="黑体" panose="02010609060101010101" pitchFamily="49" charset="-122"/>
              </a:rPr>
              <a:t>Using private Data</a:t>
            </a:r>
          </a:p>
        </p:txBody>
      </p:sp>
      <p:sp>
        <p:nvSpPr>
          <p:cNvPr id="90116" name="Rectangle 3"/>
          <p:cNvSpPr>
            <a:spLocks noGrp="1" noChangeArrowheads="1"/>
          </p:cNvSpPr>
          <p:nvPr>
            <p:ph type="body" idx="1"/>
          </p:nvPr>
        </p:nvSpPr>
        <p:spPr>
          <a:xfrm>
            <a:off x="152400" y="1493838"/>
            <a:ext cx="8839200" cy="4221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重新检查继承层次</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使用良好的软件工程实践</a:t>
            </a:r>
          </a:p>
          <a:p>
            <a:pPr lvl="2" eaLnBrk="1" hangingPunct="1">
              <a:lnSpc>
                <a:spcPct val="120000"/>
              </a:lnSpc>
            </a:pPr>
            <a:r>
              <a:rPr lang="zh-CN" altLang="en-US" sz="3200" b="1" smtClean="0">
                <a:latin typeface="Consolas" panose="020B0609020204030204" pitchFamily="49" charset="0"/>
                <a:ea typeface="楷体_GB2312" pitchFamily="49" charset="-122"/>
              </a:rPr>
              <a:t>将数据成员声明为 </a:t>
            </a:r>
            <a:r>
              <a:rPr lang="en-US" altLang="zh-CN" sz="3200" b="1" smtClean="0">
                <a:latin typeface="Consolas" panose="020B0609020204030204" pitchFamily="49" charset="0"/>
                <a:ea typeface="楷体_GB2312" pitchFamily="49" charset="-122"/>
              </a:rPr>
              <a:t>private</a:t>
            </a:r>
          </a:p>
          <a:p>
            <a:pPr lvl="2" eaLnBrk="1" hangingPunct="1">
              <a:lnSpc>
                <a:spcPct val="120000"/>
              </a:lnSpc>
            </a:pPr>
            <a:r>
              <a:rPr lang="zh-CN" altLang="en-US" sz="3200" b="1" smtClean="0">
                <a:latin typeface="Consolas" panose="020B0609020204030204" pitchFamily="49" charset="0"/>
                <a:ea typeface="楷体_GB2312" pitchFamily="49" charset="-122"/>
              </a:rPr>
              <a:t>提供 </a:t>
            </a:r>
            <a:r>
              <a:rPr lang="en-US" altLang="zh-CN" sz="3200" b="1" smtClean="0">
                <a:latin typeface="Consolas" panose="020B0609020204030204" pitchFamily="49" charset="0"/>
                <a:ea typeface="楷体_GB2312" pitchFamily="49" charset="-122"/>
              </a:rPr>
              <a:t>public</a:t>
            </a:r>
            <a:r>
              <a:rPr lang="zh-CN" altLang="en-US" sz="3200" b="1" smtClean="0">
                <a:latin typeface="Consolas" panose="020B0609020204030204" pitchFamily="49" charset="0"/>
                <a:ea typeface="楷体_GB2312" pitchFamily="49" charset="-122"/>
              </a:rPr>
              <a:t>类型的 </a:t>
            </a:r>
            <a:r>
              <a:rPr lang="en-US" altLang="zh-CN" sz="3200" b="1" i="1" smtClean="0">
                <a:latin typeface="Consolas" panose="020B0609020204030204" pitchFamily="49" charset="0"/>
                <a:ea typeface="楷体_GB2312" pitchFamily="49" charset="-122"/>
              </a:rPr>
              <a:t>get</a:t>
            </a:r>
            <a:r>
              <a:rPr lang="en-US" altLang="zh-CN" sz="3200" b="1" smtClean="0">
                <a:latin typeface="Consolas" panose="020B0609020204030204" pitchFamily="49" charset="0"/>
                <a:ea typeface="楷体_GB2312" pitchFamily="49" charset="-122"/>
              </a:rPr>
              <a:t> </a:t>
            </a:r>
            <a:r>
              <a:rPr lang="zh-CN" altLang="en-US" sz="3200" b="1" smtClean="0">
                <a:latin typeface="Consolas" panose="020B0609020204030204" pitchFamily="49" charset="0"/>
                <a:ea typeface="楷体_GB2312" pitchFamily="49" charset="-122"/>
              </a:rPr>
              <a:t>和 </a:t>
            </a:r>
            <a:r>
              <a:rPr lang="en-US" altLang="zh-CN" sz="3200" b="1" i="1" smtClean="0">
                <a:latin typeface="Consolas" panose="020B0609020204030204" pitchFamily="49" charset="0"/>
                <a:ea typeface="楷体_GB2312" pitchFamily="49" charset="-122"/>
              </a:rPr>
              <a:t>set</a:t>
            </a:r>
            <a:r>
              <a:rPr lang="en-US" altLang="zh-CN" sz="3200" b="1" smtClean="0">
                <a:latin typeface="Consolas" panose="020B0609020204030204" pitchFamily="49" charset="0"/>
                <a:ea typeface="楷体_GB2312" pitchFamily="49" charset="-122"/>
              </a:rPr>
              <a:t> </a:t>
            </a:r>
            <a:r>
              <a:rPr lang="zh-CN" altLang="en-US" sz="3200" b="1" smtClean="0">
                <a:latin typeface="Consolas" panose="020B0609020204030204" pitchFamily="49" charset="0"/>
                <a:ea typeface="楷体_GB2312" pitchFamily="49" charset="-122"/>
              </a:rPr>
              <a:t>函数</a:t>
            </a:r>
          </a:p>
          <a:p>
            <a:pPr lvl="2" eaLnBrk="1" hangingPunct="1">
              <a:lnSpc>
                <a:spcPct val="120000"/>
              </a:lnSpc>
            </a:pPr>
            <a:r>
              <a:rPr lang="zh-CN" altLang="en-US" sz="3200" b="1" smtClean="0">
                <a:latin typeface="Consolas" panose="020B0609020204030204" pitchFamily="49" charset="0"/>
                <a:ea typeface="楷体_GB2312" pitchFamily="49" charset="-122"/>
              </a:rPr>
              <a:t>使用 </a:t>
            </a:r>
            <a:r>
              <a:rPr lang="en-US" altLang="zh-CN" sz="3200" b="1" i="1" smtClean="0">
                <a:latin typeface="Consolas" panose="020B0609020204030204" pitchFamily="49" charset="0"/>
                <a:ea typeface="楷体_GB2312" pitchFamily="49" charset="-122"/>
              </a:rPr>
              <a:t>get</a:t>
            </a:r>
            <a:r>
              <a:rPr lang="en-US" altLang="zh-CN" sz="3200" b="1" smtClean="0">
                <a:latin typeface="Consolas" panose="020B0609020204030204" pitchFamily="49" charset="0"/>
                <a:ea typeface="楷体_GB2312" pitchFamily="49" charset="-122"/>
              </a:rPr>
              <a:t> </a:t>
            </a:r>
            <a:r>
              <a:rPr lang="zh-CN" altLang="en-US" sz="3200" b="1" smtClean="0">
                <a:latin typeface="Consolas" panose="020B0609020204030204" pitchFamily="49" charset="0"/>
                <a:ea typeface="楷体_GB2312" pitchFamily="49" charset="-122"/>
              </a:rPr>
              <a:t>获得数据成员的值</a:t>
            </a:r>
          </a:p>
          <a:p>
            <a:pPr eaLnBrk="1" hangingPunct="1">
              <a:lnSpc>
                <a:spcPct val="120000"/>
              </a:lnSpc>
            </a:pPr>
            <a:endParaRPr lang="en-US" altLang="zh-CN" sz="3200" b="1" smtClean="0">
              <a:latin typeface="Consolas" panose="020B0609020204030204" pitchFamily="49" charset="0"/>
              <a:ea typeface="楷体_GB2312" pitchFamily="49" charset="-122"/>
            </a:endParaRPr>
          </a:p>
        </p:txBody>
      </p:sp>
    </p:spTree>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D50762E4-A55C-44CB-8068-33B6067EC739}" type="slidenum">
              <a:rPr lang="en-US" altLang="zh-CN" sz="1200"/>
              <a:pPr>
                <a:spcAft>
                  <a:spcPct val="0"/>
                </a:spcAft>
                <a:buClrTx/>
                <a:buFontTx/>
                <a:buNone/>
              </a:pPr>
              <a:t>78</a:t>
            </a:fld>
            <a:endParaRPr lang="en-US" altLang="zh-CN" sz="1200"/>
          </a:p>
        </p:txBody>
      </p:sp>
      <p:graphicFrame>
        <p:nvGraphicFramePr>
          <p:cNvPr id="91139" name="Object 2"/>
          <p:cNvGraphicFramePr>
            <a:graphicFrameLocks noChangeAspect="1"/>
          </p:cNvGraphicFramePr>
          <p:nvPr/>
        </p:nvGraphicFramePr>
        <p:xfrm>
          <a:off x="0" y="0"/>
          <a:ext cx="9144000" cy="6553200"/>
        </p:xfrm>
        <a:graphic>
          <a:graphicData uri="http://schemas.openxmlformats.org/presentationml/2006/ole">
            <mc:AlternateContent xmlns:mc="http://schemas.openxmlformats.org/markup-compatibility/2006">
              <mc:Choice xmlns:v="urn:schemas-microsoft-com:vml" Requires="v">
                <p:oleObj spid="_x0000_s91145" name="文档" r:id="rId3" imgW="7089269" imgH="4806395" progId="Word.Document.8">
                  <p:embed/>
                </p:oleObj>
              </mc:Choice>
              <mc:Fallback>
                <p:oleObj name="文档" r:id="rId3" imgW="7089269" imgH="480639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55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0" name="Rectangle 5"/>
          <p:cNvSpPr>
            <a:spLocks noChangeArrowheads="1"/>
          </p:cNvSpPr>
          <p:nvPr/>
        </p:nvSpPr>
        <p:spPr bwMode="black">
          <a:xfrm>
            <a:off x="457200" y="2057400"/>
            <a:ext cx="670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1" name="Rectangle 6"/>
          <p:cNvSpPr>
            <a:spLocks noChangeArrowheads="1"/>
          </p:cNvSpPr>
          <p:nvPr/>
        </p:nvSpPr>
        <p:spPr bwMode="black">
          <a:xfrm>
            <a:off x="533400" y="2057400"/>
            <a:ext cx="6400800" cy="6858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142" name="Rectangle 7"/>
          <p:cNvSpPr>
            <a:spLocks noChangeArrowheads="1"/>
          </p:cNvSpPr>
          <p:nvPr/>
        </p:nvSpPr>
        <p:spPr bwMode="black">
          <a:xfrm>
            <a:off x="533400" y="2971800"/>
            <a:ext cx="6400800" cy="6858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FA8CBE4-909A-4172-A9EE-418D155DFB6C}" type="slidenum">
              <a:rPr lang="en-US" altLang="zh-CN" sz="1200"/>
              <a:pPr>
                <a:spcAft>
                  <a:spcPct val="0"/>
                </a:spcAft>
                <a:buClrTx/>
                <a:buFontTx/>
                <a:buNone/>
              </a:pPr>
              <a:t>79</a:t>
            </a:fld>
            <a:endParaRPr lang="en-US" altLang="zh-CN" sz="1200"/>
          </a:p>
        </p:txBody>
      </p:sp>
      <p:graphicFrame>
        <p:nvGraphicFramePr>
          <p:cNvPr id="92163" name="Object 2"/>
          <p:cNvGraphicFramePr>
            <a:graphicFrameLocks noChangeAspect="1"/>
          </p:cNvGraphicFramePr>
          <p:nvPr>
            <p:extLst>
              <p:ext uri="{D42A27DB-BD31-4B8C-83A1-F6EECF244321}">
                <p14:modId xmlns:p14="http://schemas.microsoft.com/office/powerpoint/2010/main" val="1640229618"/>
              </p:ext>
            </p:extLst>
          </p:nvPr>
        </p:nvGraphicFramePr>
        <p:xfrm>
          <a:off x="914400" y="1066800"/>
          <a:ext cx="8477250" cy="2962275"/>
        </p:xfrm>
        <a:graphic>
          <a:graphicData uri="http://schemas.openxmlformats.org/presentationml/2006/ole">
            <mc:AlternateContent xmlns:mc="http://schemas.openxmlformats.org/markup-compatibility/2006">
              <mc:Choice xmlns:v="urn:schemas-microsoft-com:vml" Requires="v">
                <p:oleObj spid="_x0000_s92167" name="文档" r:id="rId3" imgW="7089269" imgH="2483478" progId="Word.Document.8">
                  <p:embed/>
                </p:oleObj>
              </mc:Choice>
              <mc:Fallback>
                <p:oleObj name="文档" r:id="rId3" imgW="7089269" imgH="248347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066800"/>
                        <a:ext cx="8477250" cy="296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4" name="Oval 5"/>
          <p:cNvSpPr>
            <a:spLocks noChangeArrowheads="1"/>
          </p:cNvSpPr>
          <p:nvPr/>
        </p:nvSpPr>
        <p:spPr bwMode="auto">
          <a:xfrm>
            <a:off x="1162050" y="1866900"/>
            <a:ext cx="1066800" cy="304800"/>
          </a:xfrm>
          <a:prstGeom prst="ellipse">
            <a:avLst/>
          </a:prstGeom>
          <a:noFill/>
          <a:ln w="571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BE05AF5-56A1-4A64-9E12-0C9A9A2A9678}" type="slidenum">
              <a:rPr lang="en-US" altLang="zh-CN" sz="1200"/>
              <a:pPr>
                <a:spcAft>
                  <a:spcPct val="0"/>
                </a:spcAft>
                <a:buClrTx/>
                <a:buFontTx/>
                <a:buNone/>
              </a:pPr>
              <a:t>8</a:t>
            </a:fld>
            <a:endParaRPr lang="en-US" altLang="zh-CN" sz="1200"/>
          </a:p>
        </p:txBody>
      </p:sp>
      <p:sp>
        <p:nvSpPr>
          <p:cNvPr id="122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grpSp>
        <p:nvGrpSpPr>
          <p:cNvPr id="12292" name="Group 3"/>
          <p:cNvGrpSpPr>
            <a:grpSpLocks/>
          </p:cNvGrpSpPr>
          <p:nvPr/>
        </p:nvGrpSpPr>
        <p:grpSpPr bwMode="auto">
          <a:xfrm>
            <a:off x="152400" y="1600200"/>
            <a:ext cx="8839200" cy="4090988"/>
            <a:chOff x="384" y="1200"/>
            <a:chExt cx="5280" cy="2784"/>
          </a:xfrm>
        </p:grpSpPr>
        <p:sp>
          <p:nvSpPr>
            <p:cNvPr id="12293" name="Rectangle 4"/>
            <p:cNvSpPr>
              <a:spLocks noChangeArrowheads="1"/>
            </p:cNvSpPr>
            <p:nvPr/>
          </p:nvSpPr>
          <p:spPr bwMode="auto">
            <a:xfrm>
              <a:off x="1680" y="1344"/>
              <a:ext cx="1824"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4" name="Text Box 5"/>
            <p:cNvSpPr txBox="1">
              <a:spLocks noChangeArrowheads="1"/>
            </p:cNvSpPr>
            <p:nvPr/>
          </p:nvSpPr>
          <p:spPr bwMode="auto">
            <a:xfrm>
              <a:off x="1680" y="1440"/>
              <a:ext cx="182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pPr>
              <a:r>
                <a:rPr lang="zh-CN" altLang="en-US" sz="2800" b="1">
                  <a:latin typeface="黑体" panose="02010609060101010101" pitchFamily="49" charset="-122"/>
                  <a:ea typeface="黑体" panose="02010609060101010101" pitchFamily="49" charset="-122"/>
                </a:rPr>
                <a:t>猫科动物</a:t>
              </a:r>
            </a:p>
          </p:txBody>
        </p:sp>
        <p:pic>
          <p:nvPicPr>
            <p:cNvPr id="12295" name="Picture 6" descr="bd1366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4" y="1920"/>
              <a:ext cx="1162"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descr="j0076233"/>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688" y="2544"/>
              <a:ext cx="1356"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8"/>
            <p:cNvSpPr txBox="1">
              <a:spLocks noChangeArrowheads="1"/>
            </p:cNvSpPr>
            <p:nvPr/>
          </p:nvSpPr>
          <p:spPr bwMode="auto">
            <a:xfrm>
              <a:off x="3648" y="1200"/>
              <a:ext cx="1776" cy="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zh-CN" altLang="en-US" sz="2400" b="1">
                  <a:solidFill>
                    <a:schemeClr val="tx2"/>
                  </a:solidFill>
                  <a:latin typeface="黑体" panose="02010609060101010101" pitchFamily="49" charset="-122"/>
                  <a:ea typeface="黑体" panose="02010609060101010101" pitchFamily="49" charset="-122"/>
                </a:rPr>
                <a:t>发出声音</a:t>
              </a:r>
            </a:p>
            <a:p>
              <a:pPr eaLnBrk="1" hangingPunct="1">
                <a:spcBef>
                  <a:spcPct val="50000"/>
                </a:spcBef>
                <a:spcAft>
                  <a:spcPct val="0"/>
                </a:spcAft>
                <a:buClrTx/>
                <a:buFontTx/>
                <a:buNone/>
              </a:pPr>
              <a:r>
                <a:rPr lang="zh-CN" altLang="en-US" sz="2400" b="1">
                  <a:solidFill>
                    <a:schemeClr val="tx2"/>
                  </a:solidFill>
                  <a:latin typeface="黑体" panose="02010609060101010101" pitchFamily="49" charset="-122"/>
                  <a:ea typeface="黑体" panose="02010609060101010101" pitchFamily="49" charset="-122"/>
                </a:rPr>
                <a:t>进食</a:t>
              </a:r>
              <a:r>
                <a:rPr lang="en-US" altLang="zh-CN" sz="2400" b="1">
                  <a:solidFill>
                    <a:schemeClr val="tx2"/>
                  </a:solidFill>
                  <a:latin typeface="黑体" panose="02010609060101010101" pitchFamily="49" charset="-122"/>
                  <a:ea typeface="黑体" panose="02010609060101010101" pitchFamily="49" charset="-122"/>
                </a:rPr>
                <a:t>/</a:t>
              </a:r>
              <a:r>
                <a:rPr lang="zh-CN" altLang="en-US" sz="2400" b="1">
                  <a:solidFill>
                    <a:schemeClr val="tx2"/>
                  </a:solidFill>
                  <a:latin typeface="黑体" panose="02010609060101010101" pitchFamily="49" charset="-122"/>
                  <a:ea typeface="黑体" panose="02010609060101010101" pitchFamily="49" charset="-122"/>
                </a:rPr>
                <a:t>饮水</a:t>
              </a:r>
            </a:p>
            <a:p>
              <a:pPr eaLnBrk="1" hangingPunct="1">
                <a:spcBef>
                  <a:spcPct val="50000"/>
                </a:spcBef>
                <a:spcAft>
                  <a:spcPct val="0"/>
                </a:spcAft>
                <a:buClrTx/>
                <a:buFontTx/>
                <a:buNone/>
              </a:pPr>
              <a:r>
                <a:rPr lang="zh-CN" altLang="en-US" sz="2400" b="1">
                  <a:solidFill>
                    <a:schemeClr val="tx2"/>
                  </a:solidFill>
                  <a:latin typeface="黑体" panose="02010609060101010101" pitchFamily="49" charset="-122"/>
                  <a:ea typeface="黑体" panose="02010609060101010101" pitchFamily="49" charset="-122"/>
                </a:rPr>
                <a:t>捕食猎物</a:t>
              </a:r>
            </a:p>
          </p:txBody>
        </p:sp>
        <p:sp>
          <p:nvSpPr>
            <p:cNvPr id="12298" name="Text Box 9"/>
            <p:cNvSpPr txBox="1">
              <a:spLocks noChangeArrowheads="1"/>
            </p:cNvSpPr>
            <p:nvPr/>
          </p:nvSpPr>
          <p:spPr bwMode="auto">
            <a:xfrm>
              <a:off x="1488" y="2832"/>
              <a:ext cx="1008" cy="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喵喵叫</a:t>
              </a:r>
            </a:p>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喝牛奶</a:t>
              </a:r>
            </a:p>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捕食老鼠</a:t>
              </a:r>
            </a:p>
          </p:txBody>
        </p:sp>
        <p:sp>
          <p:nvSpPr>
            <p:cNvPr id="12299" name="Text Box 10"/>
            <p:cNvSpPr txBox="1">
              <a:spLocks noChangeArrowheads="1"/>
            </p:cNvSpPr>
            <p:nvPr/>
          </p:nvSpPr>
          <p:spPr bwMode="auto">
            <a:xfrm>
              <a:off x="4080" y="2352"/>
              <a:ext cx="1584"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吼叫</a:t>
              </a:r>
            </a:p>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吃肉</a:t>
              </a:r>
            </a:p>
            <a:p>
              <a:pPr eaLnBrk="1" hangingPunct="1">
                <a:spcBef>
                  <a:spcPct val="50000"/>
                </a:spcBef>
                <a:spcAft>
                  <a:spcPct val="0"/>
                </a:spcAft>
                <a:buClrTx/>
                <a:buFontTx/>
                <a:buNone/>
              </a:pPr>
              <a:r>
                <a:rPr lang="zh-CN" altLang="en-US" sz="2400" b="1">
                  <a:latin typeface="黑体" panose="02010609060101010101" pitchFamily="49" charset="-122"/>
                  <a:ea typeface="黑体" panose="02010609060101010101" pitchFamily="49" charset="-122"/>
                </a:rPr>
                <a:t>捕食大型猎物</a:t>
              </a:r>
            </a:p>
          </p:txBody>
        </p:sp>
        <p:sp>
          <p:nvSpPr>
            <p:cNvPr id="12300" name="Line 11"/>
            <p:cNvSpPr>
              <a:spLocks noChangeShapeType="1"/>
            </p:cNvSpPr>
            <p:nvPr/>
          </p:nvSpPr>
          <p:spPr bwMode="auto">
            <a:xfrm flipH="1">
              <a:off x="1536" y="1824"/>
              <a:ext cx="864" cy="86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01" name="Line 12"/>
            <p:cNvSpPr>
              <a:spLocks noChangeShapeType="1"/>
            </p:cNvSpPr>
            <p:nvPr/>
          </p:nvSpPr>
          <p:spPr bwMode="auto">
            <a:xfrm>
              <a:off x="2640" y="1824"/>
              <a:ext cx="912" cy="91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C46B6A1F-9795-49C2-843E-D34E01386CAD}" type="slidenum">
              <a:rPr lang="en-US" altLang="zh-CN" sz="1200"/>
              <a:pPr>
                <a:spcAft>
                  <a:spcPct val="0"/>
                </a:spcAft>
                <a:buClrTx/>
                <a:buFontTx/>
                <a:buNone/>
              </a:pPr>
              <a:t>80</a:t>
            </a:fld>
            <a:endParaRPr lang="en-US" altLang="zh-CN" sz="1200"/>
          </a:p>
        </p:txBody>
      </p:sp>
      <p:graphicFrame>
        <p:nvGraphicFramePr>
          <p:cNvPr id="93187" name="Object 2"/>
          <p:cNvGraphicFramePr>
            <a:graphicFrameLocks noChangeAspect="1"/>
          </p:cNvGraphicFramePr>
          <p:nvPr>
            <p:extLst>
              <p:ext uri="{D42A27DB-BD31-4B8C-83A1-F6EECF244321}">
                <p14:modId xmlns:p14="http://schemas.microsoft.com/office/powerpoint/2010/main" val="3315982725"/>
              </p:ext>
            </p:extLst>
          </p:nvPr>
        </p:nvGraphicFramePr>
        <p:xfrm>
          <a:off x="457200" y="762000"/>
          <a:ext cx="8267700" cy="4876800"/>
        </p:xfrm>
        <a:graphic>
          <a:graphicData uri="http://schemas.openxmlformats.org/presentationml/2006/ole">
            <mc:AlternateContent xmlns:mc="http://schemas.openxmlformats.org/markup-compatibility/2006">
              <mc:Choice xmlns:v="urn:schemas-microsoft-com:vml" Requires="v">
                <p:oleObj spid="_x0000_s93191" name="文档" r:id="rId3" imgW="7089269" imgH="4184353" progId="Word.Document.8">
                  <p:embed/>
                </p:oleObj>
              </mc:Choice>
              <mc:Fallback>
                <p:oleObj name="文档" r:id="rId3" imgW="7089269" imgH="418435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62000"/>
                        <a:ext cx="82677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8" name="Rectangle 5"/>
          <p:cNvSpPr>
            <a:spLocks noChangeArrowheads="1"/>
          </p:cNvSpPr>
          <p:nvPr/>
        </p:nvSpPr>
        <p:spPr bwMode="black">
          <a:xfrm>
            <a:off x="762000" y="3124200"/>
            <a:ext cx="6400800" cy="23622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pull dir="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5F87B061-C9B8-423F-940D-39ABB5AD789A}" type="slidenum">
              <a:rPr lang="en-US" altLang="zh-CN" sz="1200"/>
              <a:pPr>
                <a:spcAft>
                  <a:spcPct val="0"/>
                </a:spcAft>
                <a:buClrTx/>
                <a:buFontTx/>
                <a:buNone/>
              </a:pPr>
              <a:t>81</a:t>
            </a:fld>
            <a:endParaRPr lang="en-US" altLang="zh-CN" sz="1200"/>
          </a:p>
        </p:txBody>
      </p:sp>
      <p:graphicFrame>
        <p:nvGraphicFramePr>
          <p:cNvPr id="94211" name="Object 2"/>
          <p:cNvGraphicFramePr>
            <a:graphicFrameLocks noChangeAspect="1"/>
          </p:cNvGraphicFramePr>
          <p:nvPr/>
        </p:nvGraphicFramePr>
        <p:xfrm>
          <a:off x="0" y="0"/>
          <a:ext cx="9115425" cy="6734175"/>
        </p:xfrm>
        <a:graphic>
          <a:graphicData uri="http://schemas.openxmlformats.org/presentationml/2006/ole">
            <mc:AlternateContent xmlns:mc="http://schemas.openxmlformats.org/markup-compatibility/2006">
              <mc:Choice xmlns:v="urn:schemas-microsoft-com:vml" Requires="v">
                <p:oleObj spid="_x0000_s94214" name="文档" r:id="rId3" imgW="7089269" imgH="5237567" progId="Word.Document.8">
                  <p:embed/>
                </p:oleObj>
              </mc:Choice>
              <mc:Fallback>
                <p:oleObj name="文档" r:id="rId3" imgW="7089269" imgH="523756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15425" cy="673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0E2EA071-651C-4D45-897A-16ECE4BAF4EC}" type="slidenum">
              <a:rPr lang="en-US" altLang="zh-CN" sz="1200"/>
              <a:pPr>
                <a:spcAft>
                  <a:spcPct val="0"/>
                </a:spcAft>
                <a:buClrTx/>
                <a:buFontTx/>
                <a:buNone/>
              </a:pPr>
              <a:t>82</a:t>
            </a:fld>
            <a:endParaRPr lang="en-US" altLang="zh-CN" sz="1200"/>
          </a:p>
        </p:txBody>
      </p:sp>
      <p:graphicFrame>
        <p:nvGraphicFramePr>
          <p:cNvPr id="95235" name="Object 2"/>
          <p:cNvGraphicFramePr>
            <a:graphicFrameLocks noChangeAspect="1"/>
          </p:cNvGraphicFramePr>
          <p:nvPr/>
        </p:nvGraphicFramePr>
        <p:xfrm>
          <a:off x="0" y="0"/>
          <a:ext cx="7915275" cy="4686300"/>
        </p:xfrm>
        <a:graphic>
          <a:graphicData uri="http://schemas.openxmlformats.org/presentationml/2006/ole">
            <mc:AlternateContent xmlns:mc="http://schemas.openxmlformats.org/markup-compatibility/2006">
              <mc:Choice xmlns:v="urn:schemas-microsoft-com:vml" Requires="v">
                <p:oleObj spid="_x0000_s95242" name="文档" r:id="rId3" imgW="7089269" imgH="4193734" progId="Word.Document.8">
                  <p:embed/>
                </p:oleObj>
              </mc:Choice>
              <mc:Fallback>
                <p:oleObj name="文档" r:id="rId3" imgW="7089269" imgH="419373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915275" cy="468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6581" name="Text Box 5"/>
          <p:cNvSpPr txBox="1">
            <a:spLocks noChangeArrowheads="1"/>
          </p:cNvSpPr>
          <p:nvPr/>
        </p:nvSpPr>
        <p:spPr bwMode="auto">
          <a:xfrm>
            <a:off x="5486400" y="4419600"/>
            <a:ext cx="28194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Use </a:t>
            </a:r>
            <a:r>
              <a:rPr lang="en-US" altLang="zh-CN" sz="1600" b="1" i="1">
                <a:latin typeface="Arial Narrow" panose="020B0606020202030204" pitchFamily="34" charset="0"/>
                <a:cs typeface="Times New Roman" panose="02020603050405020304" pitchFamily="18" charset="0"/>
              </a:rPr>
              <a:t>get</a:t>
            </a:r>
            <a:r>
              <a:rPr lang="en-US" altLang="zh-CN" sz="1600" b="1">
                <a:latin typeface="Arial Narrow" panose="020B0606020202030204" pitchFamily="34" charset="0"/>
                <a:cs typeface="Times New Roman" panose="02020603050405020304" pitchFamily="18" charset="0"/>
              </a:rPr>
              <a:t> functions to obtain the values of data members</a:t>
            </a:r>
          </a:p>
        </p:txBody>
      </p:sp>
      <p:sp>
        <p:nvSpPr>
          <p:cNvPr id="536582" name="Line 6"/>
          <p:cNvSpPr>
            <a:spLocks noChangeShapeType="1"/>
          </p:cNvSpPr>
          <p:nvPr/>
        </p:nvSpPr>
        <p:spPr bwMode="auto">
          <a:xfrm flipH="1" flipV="1">
            <a:off x="2895600" y="4191000"/>
            <a:ext cx="2590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6583" name="Line 7"/>
          <p:cNvSpPr>
            <a:spLocks noChangeShapeType="1"/>
          </p:cNvSpPr>
          <p:nvPr/>
        </p:nvSpPr>
        <p:spPr bwMode="auto">
          <a:xfrm flipH="1" flipV="1">
            <a:off x="4267200" y="4267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6584" name="Text Box 8"/>
          <p:cNvSpPr txBox="1">
            <a:spLocks noChangeArrowheads="1"/>
          </p:cNvSpPr>
          <p:nvPr/>
        </p:nvSpPr>
        <p:spPr bwMode="auto">
          <a:xfrm>
            <a:off x="685800" y="4800600"/>
            <a:ext cx="4267200" cy="590550"/>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600" b="1">
                <a:latin typeface="Arial Narrow" panose="020B0606020202030204" pitchFamily="34" charset="0"/>
                <a:cs typeface="Times New Roman" panose="02020603050405020304" pitchFamily="18" charset="0"/>
              </a:rPr>
              <a:t>不是直接通过变量计算，而是通过</a:t>
            </a:r>
            <a:r>
              <a:rPr lang="en-US" altLang="zh-CN" sz="1600" b="1">
                <a:latin typeface="Arial Narrow" panose="020B0606020202030204" pitchFamily="34" charset="0"/>
                <a:cs typeface="Times New Roman" panose="02020603050405020304" pitchFamily="18" charset="0"/>
              </a:rPr>
              <a:t>public</a:t>
            </a:r>
            <a:r>
              <a:rPr lang="zh-CN" altLang="en-US" sz="1600" b="1">
                <a:latin typeface="Arial Narrow" panose="020B0606020202030204" pitchFamily="34" charset="0"/>
                <a:cs typeface="Times New Roman" panose="02020603050405020304" pitchFamily="18" charset="0"/>
              </a:rPr>
              <a:t>类型的函数调用，取其返回值进行计算</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81"/>
                                        </p:tgtEl>
                                        <p:attrNameLst>
                                          <p:attrName>style.visibility</p:attrName>
                                        </p:attrNameLst>
                                      </p:cBhvr>
                                      <p:to>
                                        <p:strVal val="visible"/>
                                      </p:to>
                                    </p:set>
                                  </p:childTnLst>
                                  <p:subTnLst>
                                    <p:set>
                                      <p:cBhvr override="childStyle">
                                        <p:cTn dur="1" fill="hold" display="0" masterRel="nextClick" afterEffect="1"/>
                                        <p:tgtEl>
                                          <p:spTgt spid="53658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6582"/>
                                        </p:tgtEl>
                                        <p:attrNameLst>
                                          <p:attrName>style.visibility</p:attrName>
                                        </p:attrNameLst>
                                      </p:cBhvr>
                                      <p:to>
                                        <p:strVal val="visible"/>
                                      </p:to>
                                    </p:set>
                                  </p:childTnLst>
                                  <p:subTnLst>
                                    <p:set>
                                      <p:cBhvr override="childStyle">
                                        <p:cTn dur="1" fill="hold" display="0" masterRel="nextClick" afterEffect="1"/>
                                        <p:tgtEl>
                                          <p:spTgt spid="536582"/>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36583"/>
                                        </p:tgtEl>
                                        <p:attrNameLst>
                                          <p:attrName>style.visibility</p:attrName>
                                        </p:attrNameLst>
                                      </p:cBhvr>
                                      <p:to>
                                        <p:strVal val="visible"/>
                                      </p:to>
                                    </p:set>
                                  </p:childTnLst>
                                  <p:subTnLst>
                                    <p:set>
                                      <p:cBhvr override="childStyle">
                                        <p:cTn dur="1" fill="hold" display="0" masterRel="nextClick" afterEffect="1"/>
                                        <p:tgtEl>
                                          <p:spTgt spid="53658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6584"/>
                                        </p:tgtEl>
                                        <p:attrNameLst>
                                          <p:attrName>style.visibility</p:attrName>
                                        </p:attrNameLst>
                                      </p:cBhvr>
                                      <p:to>
                                        <p:strVal val="visible"/>
                                      </p:to>
                                    </p:set>
                                  </p:childTnLst>
                                  <p:subTnLst>
                                    <p:set>
                                      <p:cBhvr override="childStyle">
                                        <p:cTn dur="1" fill="hold" display="0" masterRel="nextClick" afterEffect="1"/>
                                        <p:tgtEl>
                                          <p:spTgt spid="5365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1" grpId="0" animBg="1"/>
      <p:bldP spid="536582" grpId="0" animBg="1"/>
      <p:bldP spid="536583" grpId="0" animBg="1"/>
      <p:bldP spid="53658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B53C16D-7A17-4D74-BD2A-660DA710C7F4}" type="slidenum">
              <a:rPr lang="en-US" altLang="zh-CN" sz="1200"/>
              <a:pPr>
                <a:spcAft>
                  <a:spcPct val="0"/>
                </a:spcAft>
                <a:buClrTx/>
                <a:buFontTx/>
                <a:buNone/>
              </a:pPr>
              <a:t>83</a:t>
            </a:fld>
            <a:endParaRPr lang="en-US" altLang="zh-CN" sz="1200"/>
          </a:p>
        </p:txBody>
      </p:sp>
      <p:graphicFrame>
        <p:nvGraphicFramePr>
          <p:cNvPr id="96259" name="Object 3"/>
          <p:cNvGraphicFramePr>
            <a:graphicFrameLocks noChangeAspect="1"/>
          </p:cNvGraphicFramePr>
          <p:nvPr>
            <p:extLst>
              <p:ext uri="{D42A27DB-BD31-4B8C-83A1-F6EECF244321}">
                <p14:modId xmlns:p14="http://schemas.microsoft.com/office/powerpoint/2010/main" val="1592867384"/>
              </p:ext>
            </p:extLst>
          </p:nvPr>
        </p:nvGraphicFramePr>
        <p:xfrm>
          <a:off x="304800" y="914400"/>
          <a:ext cx="9115425" cy="2876550"/>
        </p:xfrm>
        <a:graphic>
          <a:graphicData uri="http://schemas.openxmlformats.org/presentationml/2006/ole">
            <mc:AlternateContent xmlns:mc="http://schemas.openxmlformats.org/markup-compatibility/2006">
              <mc:Choice xmlns:v="urn:schemas-microsoft-com:vml" Requires="v">
                <p:oleObj spid="_x0000_s96262" name="文档" r:id="rId3" imgW="7089269" imgH="2238125" progId="Word.Document.8">
                  <p:embed/>
                </p:oleObj>
              </mc:Choice>
              <mc:Fallback>
                <p:oleObj name="文档" r:id="rId3" imgW="7089269" imgH="223812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14400"/>
                        <a:ext cx="9115425" cy="287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ECA1FE6-F60B-4685-8B2B-CDAAD2FD89A4}" type="slidenum">
              <a:rPr lang="en-US" altLang="zh-CN" sz="1200"/>
              <a:pPr>
                <a:spcAft>
                  <a:spcPct val="0"/>
                </a:spcAft>
                <a:buClrTx/>
                <a:buFontTx/>
                <a:buNone/>
              </a:pPr>
              <a:t>84</a:t>
            </a:fld>
            <a:endParaRPr lang="en-US" altLang="zh-CN" sz="1200"/>
          </a:p>
        </p:txBody>
      </p:sp>
      <p:graphicFrame>
        <p:nvGraphicFramePr>
          <p:cNvPr id="97283" name="Object 2"/>
          <p:cNvGraphicFramePr>
            <a:graphicFrameLocks noChangeAspect="1"/>
          </p:cNvGraphicFramePr>
          <p:nvPr>
            <p:extLst>
              <p:ext uri="{D42A27DB-BD31-4B8C-83A1-F6EECF244321}">
                <p14:modId xmlns:p14="http://schemas.microsoft.com/office/powerpoint/2010/main" val="1200807059"/>
              </p:ext>
            </p:extLst>
          </p:nvPr>
        </p:nvGraphicFramePr>
        <p:xfrm>
          <a:off x="280987" y="652463"/>
          <a:ext cx="8124825" cy="4010025"/>
        </p:xfrm>
        <a:graphic>
          <a:graphicData uri="http://schemas.openxmlformats.org/presentationml/2006/ole">
            <mc:AlternateContent xmlns:mc="http://schemas.openxmlformats.org/markup-compatibility/2006">
              <mc:Choice xmlns:v="urn:schemas-microsoft-com:vml" Requires="v">
                <p:oleObj spid="_x0000_s97290" name="文档" r:id="rId3" imgW="7089269" imgH="3495199" progId="Word.Document.8">
                  <p:embed/>
                </p:oleObj>
              </mc:Choice>
              <mc:Fallback>
                <p:oleObj name="文档" r:id="rId3" imgW="7089269" imgH="3495199"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 y="652463"/>
                        <a:ext cx="8124825" cy="401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4" name="Line 5"/>
          <p:cNvSpPr>
            <a:spLocks noChangeShapeType="1"/>
          </p:cNvSpPr>
          <p:nvPr/>
        </p:nvSpPr>
        <p:spPr bwMode="auto">
          <a:xfrm>
            <a:off x="585787" y="1109663"/>
            <a:ext cx="5943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38645" name="Group 21"/>
          <p:cNvGraphicFramePr>
            <a:graphicFrameLocks noGrp="1"/>
          </p:cNvGraphicFramePr>
          <p:nvPr>
            <p:extLst>
              <p:ext uri="{D42A27DB-BD31-4B8C-83A1-F6EECF244321}">
                <p14:modId xmlns:p14="http://schemas.microsoft.com/office/powerpoint/2010/main" val="731083982"/>
              </p:ext>
            </p:extLst>
          </p:nvPr>
        </p:nvGraphicFramePr>
        <p:xfrm>
          <a:off x="538162" y="5105400"/>
          <a:ext cx="7048500" cy="1036638"/>
        </p:xfrm>
        <a:graphic>
          <a:graphicData uri="http://schemas.openxmlformats.org/drawingml/2006/table">
            <a:tbl>
              <a:tblPr/>
              <a:tblGrid>
                <a:gridCol w="7048500"/>
              </a:tblGrid>
              <a:tr h="731744">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在 </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class</a:t>
                      </a: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CommissionEmployee</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zh-CN" altLang="en-US" sz="14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中已经定义：</a:t>
                      </a:r>
                    </a:p>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endParaRPr kumimoji="0" lang="zh-CN" altLang="en-US" sz="14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4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30	</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400" b="1" i="0" u="none" strike="noStrike" cap="none" normalizeH="0" baseline="0" dirty="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double</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earnings() </a:t>
                      </a:r>
                      <a:r>
                        <a:rPr kumimoji="0" lang="en-US" altLang="zh-CN" sz="1400" b="1" i="0" u="none" strike="noStrike" cap="none" normalizeH="0" baseline="0" dirty="0" err="1"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const</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400" b="1" i="0" u="none" strike="noStrike" cap="none" normalizeH="0" baseline="0" dirty="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calculate earnings</a:t>
                      </a:r>
                    </a:p>
                  </a:txBody>
                  <a:tcPr marT="45734" marB="45734" anchor="ctr" horzOverflow="overflow">
                    <a:lnL cap="flat">
                      <a:noFill/>
                    </a:lnL>
                    <a:lnR cap="flat">
                      <a:noFill/>
                    </a:lnR>
                    <a:lnT cap="flat">
                      <a:noFill/>
                    </a:lnT>
                    <a:lnB>
                      <a:noFill/>
                    </a:lnB>
                    <a:lnTlToBr>
                      <a:noFill/>
                    </a:lnTlToBr>
                    <a:lnBlToTr>
                      <a:noFill/>
                    </a:lnBlToTr>
                    <a:solidFill>
                      <a:schemeClr val="accent1"/>
                    </a:solidFill>
                  </a:tcPr>
                </a:tc>
              </a:tr>
              <a:tr h="304894">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4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31	</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400" b="1" i="0" u="none" strike="noStrike" cap="none" normalizeH="0" baseline="0" dirty="0"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void</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print() </a:t>
                      </a:r>
                      <a:r>
                        <a:rPr kumimoji="0" lang="en-US" altLang="zh-CN" sz="1400" b="1" i="0" u="none" strike="noStrike" cap="none" normalizeH="0" baseline="0" dirty="0" err="1" smtClean="0">
                          <a:ln>
                            <a:noFill/>
                          </a:ln>
                          <a:solidFill>
                            <a:srgbClr val="0000FF"/>
                          </a:solidFill>
                          <a:effectLst/>
                          <a:latin typeface="Lucida Console" panose="020B0609040504020204" pitchFamily="49" charset="0"/>
                          <a:ea typeface="宋体" panose="02010600030101010101" pitchFamily="2" charset="-122"/>
                          <a:cs typeface="Arial" panose="020B0604020202020204" pitchFamily="34" charset="0"/>
                        </a:rPr>
                        <a:t>const</a:t>
                      </a:r>
                      <a:r>
                        <a:rPr kumimoji="0" lang="en-US" altLang="zh-CN" sz="14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400" b="1" i="0" u="none" strike="noStrike" cap="none" normalizeH="0" baseline="0" dirty="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print </a:t>
                      </a:r>
                      <a:r>
                        <a:rPr kumimoji="0" lang="en-US" altLang="zh-CN" sz="1400" b="1" i="0" u="none" strike="noStrike" cap="none" normalizeH="0" baseline="0" dirty="0" err="1"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CommissionEmployee</a:t>
                      </a:r>
                      <a:r>
                        <a:rPr kumimoji="0" lang="en-US" altLang="zh-CN" sz="1400" b="1" i="0" u="none" strike="noStrike" cap="none" normalizeH="0" baseline="0" dirty="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object</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34" marB="45734" anchor="ctr" horzOverflow="overflow">
                    <a:lnL cap="flat">
                      <a:noFill/>
                    </a:lnL>
                    <a:lnR cap="flat">
                      <a:noFill/>
                    </a:lnR>
                    <a:lnT>
                      <a:noFill/>
                    </a:lnT>
                    <a:lnB cap="flat">
                      <a:noFill/>
                    </a:lnB>
                    <a:lnTlToBr>
                      <a:noFill/>
                    </a:lnTlToBr>
                    <a:lnBlToTr>
                      <a:noFill/>
                    </a:lnBlToTr>
                    <a:solidFill>
                      <a:schemeClr val="accent1"/>
                    </a:solid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6C4E1D3-B174-4569-A53F-113FECDAE183}" type="slidenum">
              <a:rPr lang="en-US" altLang="zh-CN" sz="1200"/>
              <a:pPr>
                <a:spcAft>
                  <a:spcPct val="0"/>
                </a:spcAft>
                <a:buClrTx/>
                <a:buFontTx/>
                <a:buNone/>
              </a:pPr>
              <a:t>85</a:t>
            </a:fld>
            <a:endParaRPr lang="en-US" altLang="zh-CN" sz="1200"/>
          </a:p>
        </p:txBody>
      </p:sp>
      <p:graphicFrame>
        <p:nvGraphicFramePr>
          <p:cNvPr id="98307" name="Object 2"/>
          <p:cNvGraphicFramePr>
            <a:graphicFrameLocks noChangeAspect="1"/>
          </p:cNvGraphicFramePr>
          <p:nvPr>
            <p:extLst>
              <p:ext uri="{D42A27DB-BD31-4B8C-83A1-F6EECF244321}">
                <p14:modId xmlns:p14="http://schemas.microsoft.com/office/powerpoint/2010/main" val="3360002087"/>
              </p:ext>
            </p:extLst>
          </p:nvPr>
        </p:nvGraphicFramePr>
        <p:xfrm>
          <a:off x="304800" y="685800"/>
          <a:ext cx="7391400" cy="4800600"/>
        </p:xfrm>
        <a:graphic>
          <a:graphicData uri="http://schemas.openxmlformats.org/presentationml/2006/ole">
            <mc:AlternateContent xmlns:mc="http://schemas.openxmlformats.org/markup-compatibility/2006">
              <mc:Choice xmlns:v="urn:schemas-microsoft-com:vml" Requires="v">
                <p:oleObj spid="_x0000_s98311" name="文档" r:id="rId3" imgW="7089269" imgH="4209610" progId="Word.Document.8">
                  <p:embed/>
                </p:oleObj>
              </mc:Choice>
              <mc:Fallback>
                <p:oleObj name="文档" r:id="rId3" imgW="7089269" imgH="420961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391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8" name="Line 5"/>
          <p:cNvSpPr>
            <a:spLocks noChangeShapeType="1"/>
          </p:cNvSpPr>
          <p:nvPr/>
        </p:nvSpPr>
        <p:spPr bwMode="auto">
          <a:xfrm>
            <a:off x="914400" y="1905000"/>
            <a:ext cx="4648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F1C9C46-885C-48E7-A06B-CBB6F84AF412}" type="slidenum">
              <a:rPr lang="en-US" altLang="zh-CN" sz="1200"/>
              <a:pPr>
                <a:spcAft>
                  <a:spcPct val="0"/>
                </a:spcAft>
                <a:buClrTx/>
                <a:buFontTx/>
                <a:buNone/>
              </a:pPr>
              <a:t>86</a:t>
            </a:fld>
            <a:endParaRPr lang="en-US" altLang="zh-CN" sz="1200"/>
          </a:p>
        </p:txBody>
      </p:sp>
      <p:graphicFrame>
        <p:nvGraphicFramePr>
          <p:cNvPr id="99331" name="Object 2"/>
          <p:cNvGraphicFramePr>
            <a:graphicFrameLocks noChangeAspect="1"/>
          </p:cNvGraphicFramePr>
          <p:nvPr/>
        </p:nvGraphicFramePr>
        <p:xfrm>
          <a:off x="0" y="0"/>
          <a:ext cx="9115425" cy="5248275"/>
        </p:xfrm>
        <a:graphic>
          <a:graphicData uri="http://schemas.openxmlformats.org/presentationml/2006/ole">
            <mc:AlternateContent xmlns:mc="http://schemas.openxmlformats.org/markup-compatibility/2006">
              <mc:Choice xmlns:v="urn:schemas-microsoft-com:vml" Requires="v">
                <p:oleObj spid="_x0000_s99343" name="文档" r:id="rId4" imgW="7085758" imgH="4074193" progId="Word.Document.8">
                  <p:embed/>
                </p:oleObj>
              </mc:Choice>
              <mc:Fallback>
                <p:oleObj name="文档" r:id="rId4" imgW="7085758" imgH="4074193"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15425" cy="524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2" name="Line 5"/>
          <p:cNvSpPr>
            <a:spLocks noChangeShapeType="1"/>
          </p:cNvSpPr>
          <p:nvPr/>
        </p:nvSpPr>
        <p:spPr bwMode="auto">
          <a:xfrm>
            <a:off x="3352800" y="1524000"/>
            <a:ext cx="3581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9333" name="Line 6"/>
          <p:cNvSpPr>
            <a:spLocks noChangeShapeType="1"/>
          </p:cNvSpPr>
          <p:nvPr/>
        </p:nvSpPr>
        <p:spPr bwMode="auto">
          <a:xfrm>
            <a:off x="609600" y="4114800"/>
            <a:ext cx="3581400"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9334" name="Rectangle 7"/>
          <p:cNvSpPr>
            <a:spLocks noChangeArrowheads="1"/>
          </p:cNvSpPr>
          <p:nvPr/>
        </p:nvSpPr>
        <p:spPr bwMode="auto">
          <a:xfrm>
            <a:off x="5715000" y="4191000"/>
            <a:ext cx="3276600" cy="153837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spcAft>
                <a:spcPct val="0"/>
              </a:spcAft>
              <a:buClrTx/>
              <a:buFontTx/>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利用成员函数访问数据成员的值可能比直接访问这些数据稍微慢些，但是更符合软件工程规范。</a:t>
            </a:r>
          </a:p>
        </p:txBody>
      </p:sp>
      <p:sp>
        <p:nvSpPr>
          <p:cNvPr id="99335" name="Line 8"/>
          <p:cNvSpPr>
            <a:spLocks noChangeShapeType="1"/>
          </p:cNvSpPr>
          <p:nvPr/>
        </p:nvSpPr>
        <p:spPr bwMode="auto">
          <a:xfrm>
            <a:off x="4191000" y="838200"/>
            <a:ext cx="1066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9336" name="Line 9"/>
          <p:cNvSpPr>
            <a:spLocks noChangeShapeType="1"/>
          </p:cNvSpPr>
          <p:nvPr/>
        </p:nvSpPr>
        <p:spPr bwMode="auto">
          <a:xfrm>
            <a:off x="3810000" y="2667000"/>
            <a:ext cx="1066800" cy="0"/>
          </a:xfrm>
          <a:prstGeom prst="line">
            <a:avLst/>
          </a:prstGeom>
          <a:noFill/>
          <a:ln w="38100">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0682" name="Text Box 10"/>
          <p:cNvSpPr txBox="1">
            <a:spLocks noChangeArrowheads="1"/>
          </p:cNvSpPr>
          <p:nvPr/>
        </p:nvSpPr>
        <p:spPr bwMode="auto">
          <a:xfrm>
            <a:off x="5334000" y="1603375"/>
            <a:ext cx="3581400" cy="83502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Invoke base class’s earnings function</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。显式调用基类函数的</a:t>
            </a: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public </a:t>
            </a:r>
            <a:r>
              <a:rPr lang="zh-CN" altLang="en-US" sz="1600">
                <a:latin typeface="微软雅黑" panose="020B0503020204020204" pitchFamily="34" charset="-122"/>
                <a:ea typeface="微软雅黑" panose="020B0503020204020204" pitchFamily="34" charset="-122"/>
                <a:cs typeface="Times New Roman" panose="02020603050405020304" pitchFamily="18" charset="0"/>
              </a:rPr>
              <a:t>型函数，需写明基类的名字！</a:t>
            </a:r>
          </a:p>
        </p:txBody>
      </p:sp>
      <p:sp>
        <p:nvSpPr>
          <p:cNvPr id="540683" name="Line 11"/>
          <p:cNvSpPr>
            <a:spLocks noChangeShapeType="1"/>
          </p:cNvSpPr>
          <p:nvPr/>
        </p:nvSpPr>
        <p:spPr bwMode="auto">
          <a:xfrm flipH="1" flipV="1">
            <a:off x="4648200" y="15240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0684" name="Text Box 12"/>
          <p:cNvSpPr txBox="1">
            <a:spLocks noChangeArrowheads="1"/>
          </p:cNvSpPr>
          <p:nvPr/>
        </p:nvSpPr>
        <p:spPr bwMode="auto">
          <a:xfrm>
            <a:off x="5562600" y="3768725"/>
            <a:ext cx="3429000" cy="346075"/>
          </a:xfrm>
          <a:prstGeom prst="rect">
            <a:avLst/>
          </a:prstGeom>
          <a:solidFill>
            <a:srgbClr val="F0F5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r>
              <a:rPr lang="en-US" altLang="zh-CN" sz="1600" b="1">
                <a:latin typeface="Arial Narrow" panose="020B0606020202030204" pitchFamily="34" charset="0"/>
                <a:cs typeface="Times New Roman" panose="02020603050405020304" pitchFamily="18" charset="0"/>
              </a:rPr>
              <a:t>Invoke base class’s print function</a:t>
            </a:r>
          </a:p>
        </p:txBody>
      </p:sp>
      <p:sp>
        <p:nvSpPr>
          <p:cNvPr id="540685" name="Line 13"/>
          <p:cNvSpPr>
            <a:spLocks noChangeShapeType="1"/>
          </p:cNvSpPr>
          <p:nvPr/>
        </p:nvSpPr>
        <p:spPr bwMode="auto">
          <a:xfrm flipH="1">
            <a:off x="4343400" y="3886200"/>
            <a:ext cx="1219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82"/>
                                        </p:tgtEl>
                                        <p:attrNameLst>
                                          <p:attrName>style.visibility</p:attrName>
                                        </p:attrNameLst>
                                      </p:cBhvr>
                                      <p:to>
                                        <p:strVal val="visible"/>
                                      </p:to>
                                    </p:set>
                                  </p:childTnLst>
                                  <p:subTnLst>
                                    <p:set>
                                      <p:cBhvr override="childStyle">
                                        <p:cTn dur="1" fill="hold" display="0" masterRel="nextClick" afterEffect="1"/>
                                        <p:tgtEl>
                                          <p:spTgt spid="54068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0683"/>
                                        </p:tgtEl>
                                        <p:attrNameLst>
                                          <p:attrName>style.visibility</p:attrName>
                                        </p:attrNameLst>
                                      </p:cBhvr>
                                      <p:to>
                                        <p:strVal val="visible"/>
                                      </p:to>
                                    </p:set>
                                  </p:childTnLst>
                                  <p:subTnLst>
                                    <p:set>
                                      <p:cBhvr override="childStyle">
                                        <p:cTn dur="1" fill="hold" display="0" masterRel="nextClick" afterEffect="1"/>
                                        <p:tgtEl>
                                          <p:spTgt spid="540683"/>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0684"/>
                                        </p:tgtEl>
                                        <p:attrNameLst>
                                          <p:attrName>style.visibility</p:attrName>
                                        </p:attrNameLst>
                                      </p:cBhvr>
                                      <p:to>
                                        <p:strVal val="visible"/>
                                      </p:to>
                                    </p:set>
                                  </p:childTnLst>
                                  <p:subTnLst>
                                    <p:set>
                                      <p:cBhvr override="childStyle">
                                        <p:cTn dur="1" fill="hold" display="0" masterRel="nextClick" afterEffect="1"/>
                                        <p:tgtEl>
                                          <p:spTgt spid="540684"/>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0685"/>
                                        </p:tgtEl>
                                        <p:attrNameLst>
                                          <p:attrName>style.visibility</p:attrName>
                                        </p:attrNameLst>
                                      </p:cBhvr>
                                      <p:to>
                                        <p:strVal val="visible"/>
                                      </p:to>
                                    </p:set>
                                  </p:childTnLst>
                                  <p:subTnLst>
                                    <p:set>
                                      <p:cBhvr override="childStyle">
                                        <p:cTn dur="1" fill="hold" display="0" masterRel="nextClick" afterEffect="1"/>
                                        <p:tgtEl>
                                          <p:spTgt spid="5406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2" grpId="0" animBg="1"/>
      <p:bldP spid="540683" grpId="0" animBg="1"/>
      <p:bldP spid="540684" grpId="0" animBg="1"/>
      <p:bldP spid="54068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35CB9B1-CE75-4C7B-A7B9-6FE7207EC756}" type="slidenum">
              <a:rPr lang="en-US" altLang="zh-CN" sz="1200"/>
              <a:pPr>
                <a:spcAft>
                  <a:spcPct val="0"/>
                </a:spcAft>
                <a:buClrTx/>
                <a:buFontTx/>
                <a:buNone/>
              </a:pPr>
              <a:t>87</a:t>
            </a:fld>
            <a:endParaRPr lang="en-US" altLang="zh-CN" sz="1200"/>
          </a:p>
        </p:txBody>
      </p:sp>
      <p:sp>
        <p:nvSpPr>
          <p:cNvPr id="101379" name="Rectangle 2"/>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dirty="0" smtClean="0">
                <a:latin typeface="黑体" panose="02010609060101010101" pitchFamily="49" charset="-122"/>
                <a:ea typeface="黑体" panose="02010609060101010101" pitchFamily="49" charset="-122"/>
              </a:rPr>
              <a:t>在派生类中重定义基类成员 </a:t>
            </a:r>
          </a:p>
        </p:txBody>
      </p:sp>
      <p:sp>
        <p:nvSpPr>
          <p:cNvPr id="101380" name="Rectangle 3"/>
          <p:cNvSpPr>
            <a:spLocks noGrp="1" noChangeArrowheads="1"/>
          </p:cNvSpPr>
          <p:nvPr>
            <p:ph type="body" idx="1"/>
          </p:nvPr>
        </p:nvSpPr>
        <p:spPr>
          <a:xfrm>
            <a:off x="609600" y="1447800"/>
            <a:ext cx="8077200" cy="4343400"/>
          </a:xfrm>
        </p:spPr>
        <p:txBody>
          <a:bodyPr/>
          <a:lstStyle/>
          <a:p>
            <a:pPr eaLnBrk="1" hangingPunct="1">
              <a:lnSpc>
                <a:spcPct val="110000"/>
              </a:lnSpc>
            </a:pPr>
            <a:r>
              <a:rPr lang="zh-CN" altLang="en-US" smtClean="0">
                <a:latin typeface="楷体" panose="02010609060101010101" pitchFamily="49" charset="-122"/>
                <a:ea typeface="楷体" panose="02010609060101010101" pitchFamily="49" charset="-122"/>
              </a:rPr>
              <a:t>派生类可以通过提供同样签名</a:t>
            </a:r>
            <a:r>
              <a:rPr lang="en-US" altLang="zh-CN" smtClean="0">
                <a:latin typeface="楷体" panose="02010609060101010101" pitchFamily="49" charset="-122"/>
                <a:ea typeface="楷体" panose="02010609060101010101" pitchFamily="49" charset="-122"/>
              </a:rPr>
              <a:t>(</a:t>
            </a:r>
            <a:r>
              <a:rPr lang="zh-CN" altLang="en-US" smtClean="0">
                <a:solidFill>
                  <a:srgbClr val="FF3300"/>
                </a:solidFill>
                <a:latin typeface="楷体" panose="02010609060101010101" pitchFamily="49" charset="-122"/>
                <a:ea typeface="楷体" panose="02010609060101010101" pitchFamily="49" charset="-122"/>
              </a:rPr>
              <a:t>参数类型与参数个数</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的新版本</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如果签名不同，则是函数重载而不是函数重定义</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重新定义基类成员函数。派生类引用该函数时会自动选择派生类中的版本。使用作用域运算符</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可用来从派生类中访问基类的该成员函数的版本。</a:t>
            </a:r>
          </a:p>
          <a:p>
            <a:pPr lvl="1" eaLnBrk="1" hangingPunct="1">
              <a:lnSpc>
                <a:spcPct val="110000"/>
              </a:lnSpc>
            </a:pPr>
            <a:r>
              <a:rPr lang="zh-CN" altLang="en-US" smtClean="0">
                <a:latin typeface="楷体" panose="02010609060101010101" pitchFamily="49" charset="-122"/>
                <a:ea typeface="楷体" panose="02010609060101010101" pitchFamily="49" charset="-122"/>
              </a:rPr>
              <a:t>派生类中重新定义基类的成员函数时，为完成某些附加工作，派生类版本通常要调用基类中的该函数版本。不使用作用域运算符</a:t>
            </a:r>
            <a:r>
              <a:rPr lang="en-US" altLang="zh-CN" smtClean="0">
                <a:latin typeface="楷体" panose="02010609060101010101" pitchFamily="49" charset="-122"/>
                <a:ea typeface="楷体" panose="02010609060101010101" pitchFamily="49" charset="-122"/>
              </a:rPr>
              <a:t>(::)</a:t>
            </a:r>
            <a:r>
              <a:rPr lang="zh-CN" altLang="en-US" smtClean="0">
                <a:latin typeface="楷体" panose="02010609060101010101" pitchFamily="49" charset="-122"/>
                <a:ea typeface="楷体" panose="02010609060101010101" pitchFamily="49" charset="-122"/>
              </a:rPr>
              <a:t>会由于派生类成员函数实际上调用了自身而引起无穷递归。这样会使系统用光内存，是致命的运行时错误。</a:t>
            </a:r>
          </a:p>
        </p:txBody>
      </p:sp>
    </p:spTree>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AB190D7-3409-4DC4-A665-6A88A12A8C37}" type="slidenum">
              <a:rPr lang="en-US" altLang="zh-CN" sz="1200"/>
              <a:pPr>
                <a:spcAft>
                  <a:spcPct val="0"/>
                </a:spcAft>
                <a:buClrTx/>
                <a:buFontTx/>
                <a:buNone/>
              </a:pPr>
              <a:t>88</a:t>
            </a:fld>
            <a:endParaRPr lang="en-US" altLang="zh-CN" sz="1200"/>
          </a:p>
        </p:txBody>
      </p:sp>
      <p:graphicFrame>
        <p:nvGraphicFramePr>
          <p:cNvPr id="102403" name="Object 2"/>
          <p:cNvGraphicFramePr>
            <a:graphicFrameLocks noChangeAspect="1"/>
          </p:cNvGraphicFramePr>
          <p:nvPr>
            <p:extLst>
              <p:ext uri="{D42A27DB-BD31-4B8C-83A1-F6EECF244321}">
                <p14:modId xmlns:p14="http://schemas.microsoft.com/office/powerpoint/2010/main" val="944616244"/>
              </p:ext>
            </p:extLst>
          </p:nvPr>
        </p:nvGraphicFramePr>
        <p:xfrm>
          <a:off x="381000" y="990600"/>
          <a:ext cx="8077200" cy="5181600"/>
        </p:xfrm>
        <a:graphic>
          <a:graphicData uri="http://schemas.openxmlformats.org/presentationml/2006/ole">
            <mc:AlternateContent xmlns:mc="http://schemas.openxmlformats.org/markup-compatibility/2006">
              <mc:Choice xmlns:v="urn:schemas-microsoft-com:vml" Requires="v">
                <p:oleObj spid="_x0000_s102406" name="Document" r:id="rId3" imgW="7056048" imgH="4070826" progId="Word.Document.8">
                  <p:embed/>
                </p:oleObj>
              </mc:Choice>
              <mc:Fallback>
                <p:oleObj name="Document" r:id="rId3" imgW="7056048" imgH="407082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90600"/>
                        <a:ext cx="8077200" cy="5181600"/>
                      </a:xfrm>
                      <a:prstGeom prst="rect">
                        <a:avLst/>
                      </a:prstGeom>
                      <a:noFill/>
                      <a:ln>
                        <a:noFill/>
                      </a:ln>
                      <a:effec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50AA4A1-623B-4CC5-B201-CCB553785975}" type="slidenum">
              <a:rPr lang="en-US" altLang="zh-CN" sz="1200"/>
              <a:pPr>
                <a:spcAft>
                  <a:spcPct val="0"/>
                </a:spcAft>
                <a:buClrTx/>
                <a:buFontTx/>
                <a:buNone/>
              </a:pPr>
              <a:t>89</a:t>
            </a:fld>
            <a:endParaRPr lang="en-US" altLang="zh-CN" sz="1200"/>
          </a:p>
        </p:txBody>
      </p:sp>
      <p:graphicFrame>
        <p:nvGraphicFramePr>
          <p:cNvPr id="103427" name="Object 2"/>
          <p:cNvGraphicFramePr>
            <a:graphicFrameLocks noChangeAspect="1"/>
          </p:cNvGraphicFramePr>
          <p:nvPr>
            <p:extLst>
              <p:ext uri="{D42A27DB-BD31-4B8C-83A1-F6EECF244321}">
                <p14:modId xmlns:p14="http://schemas.microsoft.com/office/powerpoint/2010/main" val="4290809344"/>
              </p:ext>
            </p:extLst>
          </p:nvPr>
        </p:nvGraphicFramePr>
        <p:xfrm>
          <a:off x="0" y="0"/>
          <a:ext cx="8077200" cy="6486525"/>
        </p:xfrm>
        <a:graphic>
          <a:graphicData uri="http://schemas.openxmlformats.org/presentationml/2006/ole">
            <mc:AlternateContent xmlns:mc="http://schemas.openxmlformats.org/markup-compatibility/2006">
              <mc:Choice xmlns:v="urn:schemas-microsoft-com:vml" Requires="v">
                <p:oleObj spid="_x0000_s103430" name="文档" r:id="rId3" imgW="7085758" imgH="6503350" progId="Word.Document.8">
                  <p:embed/>
                </p:oleObj>
              </mc:Choice>
              <mc:Fallback>
                <p:oleObj name="文档" r:id="rId3" imgW="7085758" imgH="650335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077200" cy="6486525"/>
                      </a:xfrm>
                      <a:prstGeom prst="rect">
                        <a:avLst/>
                      </a:prstGeom>
                      <a:noFill/>
                      <a:ln>
                        <a:noFill/>
                      </a:ln>
                      <a:effec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68E67A7-7782-4A0C-BC19-E11B12962B81}" type="slidenum">
              <a:rPr lang="en-US" altLang="zh-CN" sz="1200"/>
              <a:pPr>
                <a:spcAft>
                  <a:spcPct val="0"/>
                </a:spcAft>
                <a:buClrTx/>
                <a:buFontTx/>
                <a:buNone/>
              </a:pPr>
              <a:t>9</a:t>
            </a:fld>
            <a:endParaRPr lang="en-US" altLang="zh-CN" sz="1200"/>
          </a:p>
        </p:txBody>
      </p:sp>
      <p:sp>
        <p:nvSpPr>
          <p:cNvPr id="143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 Introduction</a:t>
            </a:r>
          </a:p>
        </p:txBody>
      </p:sp>
      <p:sp>
        <p:nvSpPr>
          <p:cNvPr id="14340" name="Rectangle 3"/>
          <p:cNvSpPr>
            <a:spLocks noGrp="1" noChangeArrowheads="1"/>
          </p:cNvSpPr>
          <p:nvPr>
            <p:ph type="body" idx="1"/>
          </p:nvPr>
        </p:nvSpPr>
        <p:spPr>
          <a:xfrm>
            <a:off x="152400" y="1493838"/>
            <a:ext cx="8839200" cy="3535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继承</a:t>
            </a:r>
          </a:p>
          <a:p>
            <a:pPr lvl="1" eaLnBrk="1" hangingPunct="1">
              <a:lnSpc>
                <a:spcPct val="120000"/>
              </a:lnSpc>
            </a:pPr>
            <a:r>
              <a:rPr lang="zh-CN" altLang="en-US" sz="3100" b="1" dirty="0" smtClean="0">
                <a:latin typeface="Arial Narrow" panose="020B0606020202030204" pitchFamily="34" charset="0"/>
                <a:ea typeface="黑体" panose="02010609060101010101" pitchFamily="49" charset="-122"/>
              </a:rPr>
              <a:t>软件重用的一种表现</a:t>
            </a:r>
          </a:p>
          <a:p>
            <a:pPr lvl="1" eaLnBrk="1" hangingPunct="1">
              <a:lnSpc>
                <a:spcPct val="120000"/>
              </a:lnSpc>
            </a:pPr>
            <a:r>
              <a:rPr lang="zh-CN" altLang="en-US" sz="3100" b="1" dirty="0" smtClean="0">
                <a:latin typeface="Arial Narrow" panose="020B0606020202030204" pitchFamily="34" charset="0"/>
                <a:ea typeface="黑体" panose="02010609060101010101" pitchFamily="49" charset="-122"/>
              </a:rPr>
              <a:t>在已有类的基础上创建新类</a:t>
            </a:r>
          </a:p>
          <a:p>
            <a:pPr lvl="2" eaLnBrk="1" hangingPunct="1">
              <a:lnSpc>
                <a:spcPct val="120000"/>
              </a:lnSpc>
            </a:pPr>
            <a:r>
              <a:rPr lang="zh-CN" altLang="en-US" sz="3200" b="1" dirty="0" smtClean="0">
                <a:latin typeface="Arial Narrow" panose="020B0606020202030204" pitchFamily="34" charset="0"/>
                <a:ea typeface="楷体_GB2312" pitchFamily="49" charset="-122"/>
              </a:rPr>
              <a:t>使用已有类的数据和行为</a:t>
            </a:r>
          </a:p>
          <a:p>
            <a:pPr lvl="2" eaLnBrk="1" hangingPunct="1">
              <a:lnSpc>
                <a:spcPct val="120000"/>
              </a:lnSpc>
            </a:pPr>
            <a:r>
              <a:rPr lang="zh-CN" altLang="en-US" sz="3200" b="1" dirty="0" smtClean="0">
                <a:latin typeface="Arial Narrow" panose="020B0606020202030204" pitchFamily="34" charset="0"/>
                <a:ea typeface="楷体_GB2312" pitchFamily="49" charset="-122"/>
              </a:rPr>
              <a:t>增加新的数据和行为</a:t>
            </a:r>
          </a:p>
        </p:txBody>
      </p:sp>
    </p:spTree>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218B34E6-D89F-4DD6-B396-8C49C4C87412}" type="slidenum">
              <a:rPr lang="en-US" altLang="zh-CN" sz="1200"/>
              <a:pPr>
                <a:spcAft>
                  <a:spcPct val="0"/>
                </a:spcAft>
                <a:buClrTx/>
                <a:buFontTx/>
                <a:buNone/>
              </a:pPr>
              <a:t>90</a:t>
            </a:fld>
            <a:endParaRPr lang="en-US" altLang="zh-CN" sz="1200"/>
          </a:p>
        </p:txBody>
      </p:sp>
      <p:graphicFrame>
        <p:nvGraphicFramePr>
          <p:cNvPr id="104451" name="Object 2"/>
          <p:cNvGraphicFramePr>
            <a:graphicFrameLocks noChangeAspect="1"/>
          </p:cNvGraphicFramePr>
          <p:nvPr>
            <p:extLst>
              <p:ext uri="{D42A27DB-BD31-4B8C-83A1-F6EECF244321}">
                <p14:modId xmlns:p14="http://schemas.microsoft.com/office/powerpoint/2010/main" val="3900418488"/>
              </p:ext>
            </p:extLst>
          </p:nvPr>
        </p:nvGraphicFramePr>
        <p:xfrm>
          <a:off x="76200" y="611187"/>
          <a:ext cx="9144000" cy="6096000"/>
        </p:xfrm>
        <a:graphic>
          <a:graphicData uri="http://schemas.openxmlformats.org/presentationml/2006/ole">
            <mc:AlternateContent xmlns:mc="http://schemas.openxmlformats.org/markup-compatibility/2006">
              <mc:Choice xmlns:v="urn:schemas-microsoft-com:vml" Requires="v">
                <p:oleObj spid="_x0000_s104454" name="Document" r:id="rId3" imgW="7046703" imgH="4066143" progId="Word.Document.8">
                  <p:embed/>
                </p:oleObj>
              </mc:Choice>
              <mc:Fallback>
                <p:oleObj name="Document" r:id="rId3" imgW="7046703" imgH="4066143"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11187"/>
                        <a:ext cx="91440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1F83C356-422B-4BFD-985F-1B04F7641FAD}" type="slidenum">
              <a:rPr lang="en-US" altLang="zh-CN" sz="1200"/>
              <a:pPr>
                <a:spcAft>
                  <a:spcPct val="0"/>
                </a:spcAft>
                <a:buClrTx/>
                <a:buFontTx/>
                <a:buNone/>
              </a:pPr>
              <a:t>91</a:t>
            </a:fld>
            <a:endParaRPr lang="en-US" altLang="zh-CN" sz="1200"/>
          </a:p>
        </p:txBody>
      </p:sp>
      <p:sp>
        <p:nvSpPr>
          <p:cNvPr id="105475" name="Rectangle 2"/>
          <p:cNvSpPr>
            <a:spLocks noRot="1" noChangeArrowheads="1"/>
          </p:cNvSpPr>
          <p:nvPr/>
        </p:nvSpPr>
        <p:spPr bwMode="auto">
          <a:xfrm>
            <a:off x="998538" y="1295400"/>
            <a:ext cx="7993062" cy="22098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如果在派生类中包含一个与基类中同名的但是有不同签名的成员函数，那么这个函数会</a:t>
            </a:r>
            <a:r>
              <a:rPr lang="zh-CN" altLang="en-US" sz="2800" b="1">
                <a:solidFill>
                  <a:srgbClr val="FF3300"/>
                </a:solidFill>
                <a:latin typeface="Arial Narrow" panose="020B0606020202030204" pitchFamily="34" charset="0"/>
                <a:ea typeface="黑体" panose="02010609060101010101" pitchFamily="49" charset="-122"/>
              </a:rPr>
              <a:t>隐藏基类的同名函数</a:t>
            </a:r>
            <a:r>
              <a:rPr lang="zh-CN" altLang="en-US" sz="2800" b="1">
                <a:solidFill>
                  <a:srgbClr val="051AB3"/>
                </a:solidFill>
                <a:latin typeface="Arial Narrow" panose="020B0606020202030204" pitchFamily="34" charset="0"/>
                <a:ea typeface="黑体" panose="02010609060101010101" pitchFamily="49" charset="-122"/>
              </a:rPr>
              <a:t>，如果通过派生类的对象的 </a:t>
            </a:r>
            <a:r>
              <a:rPr lang="en-US" altLang="zh-CN" sz="2800" b="1">
                <a:solidFill>
                  <a:srgbClr val="051AB3"/>
                </a:solidFill>
                <a:latin typeface="Arial Narrow" panose="020B0606020202030204" pitchFamily="34" charset="0"/>
                <a:ea typeface="黑体" panose="02010609060101010101" pitchFamily="49" charset="-122"/>
              </a:rPr>
              <a:t>public </a:t>
            </a:r>
            <a:r>
              <a:rPr lang="zh-CN" altLang="en-US" sz="2800" b="1">
                <a:solidFill>
                  <a:srgbClr val="051AB3"/>
                </a:solidFill>
                <a:latin typeface="Arial Narrow" panose="020B0606020202030204" pitchFamily="34" charset="0"/>
                <a:ea typeface="黑体" panose="02010609060101010101" pitchFamily="49" charset="-122"/>
              </a:rPr>
              <a:t>接口试图调用基类的这个成员函数，将会产生编译错误。</a:t>
            </a:r>
          </a:p>
        </p:txBody>
      </p:sp>
      <p:pic>
        <p:nvPicPr>
          <p:cNvPr id="1054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1376363"/>
            <a:ext cx="844550" cy="83343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7" name="Rectangle 4"/>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a:t>
            </a:r>
            <a:r>
              <a:rPr lang="en-US" altLang="zh-CN" sz="3200" b="1">
                <a:solidFill>
                  <a:srgbClr val="051AB3"/>
                </a:solidFill>
                <a:latin typeface="Arial Narrow" panose="020B0606020202030204" pitchFamily="34" charset="0"/>
                <a:ea typeface="黑体" panose="02010609060101010101" pitchFamily="49" charset="-122"/>
              </a:rPr>
              <a:t>Using private Data</a:t>
            </a:r>
          </a:p>
        </p:txBody>
      </p:sp>
      <p:sp>
        <p:nvSpPr>
          <p:cNvPr id="105478" name="Rectangle 5"/>
          <p:cNvSpPr>
            <a:spLocks noRot="1" noChangeArrowheads="1"/>
          </p:cNvSpPr>
          <p:nvPr/>
        </p:nvSpPr>
        <p:spPr bwMode="auto">
          <a:xfrm>
            <a:off x="992188" y="3733800"/>
            <a:ext cx="7993062" cy="2486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当派生类重新定义了基类的成员函数时，如果派生类需要调用基类的同名函数来做额外的工作，就需要在基类的同名成员函数在前面加上基类名称和二元作用域运算符</a:t>
            </a:r>
            <a:r>
              <a:rPr lang="en-US" altLang="zh-CN" sz="2800" b="1">
                <a:solidFill>
                  <a:srgbClr val="051AB3"/>
                </a:solidFill>
                <a:latin typeface="Arial Narrow" panose="020B0606020202030204" pitchFamily="34" charset="0"/>
                <a:ea typeface="黑体" panose="02010609060101010101" pitchFamily="49" charset="-122"/>
              </a:rPr>
              <a:t>(</a:t>
            </a:r>
            <a:r>
              <a:rPr lang="en-US" altLang="zh-CN" sz="2800" b="1">
                <a:solidFill>
                  <a:srgbClr val="FF3300"/>
                </a:solidFill>
                <a:latin typeface="Arial Narrow" panose="020B0606020202030204" pitchFamily="34" charset="0"/>
                <a:ea typeface="黑体" panose="02010609060101010101" pitchFamily="49" charset="-122"/>
              </a:rPr>
              <a:t>:</a:t>
            </a:r>
            <a:r>
              <a:rPr lang="en-US" altLang="zh-CN" sz="2800" b="1">
                <a:solidFill>
                  <a:srgbClr val="FF3300"/>
                </a:solidFill>
                <a:latin typeface="Arial Narrow" panose="020B0606020202030204" pitchFamily="34" charset="0"/>
                <a:ea typeface="黑体" panose="02010609060101010101" pitchFamily="49" charset="-122"/>
                <a:sym typeface="Wingdings" panose="05000000000000000000" pitchFamily="2" charset="2"/>
              </a:rPr>
              <a:t>:</a:t>
            </a:r>
            <a:r>
              <a:rPr lang="en-US" altLang="zh-CN" sz="2800" b="1">
                <a:solidFill>
                  <a:srgbClr val="051AB3"/>
                </a:solidFill>
                <a:latin typeface="Arial Narrow" panose="020B0606020202030204" pitchFamily="34" charset="0"/>
                <a:ea typeface="黑体" panose="02010609060101010101" pitchFamily="49" charset="-122"/>
                <a:sym typeface="Wingdings" panose="05000000000000000000" pitchFamily="2" charset="2"/>
              </a:rPr>
              <a:t>)</a:t>
            </a:r>
            <a:r>
              <a:rPr lang="zh-CN" altLang="en-US" sz="2800" b="1">
                <a:solidFill>
                  <a:srgbClr val="051AB3"/>
                </a:solidFill>
                <a:latin typeface="Arial Narrow" panose="020B0606020202030204" pitchFamily="34" charset="0"/>
                <a:ea typeface="黑体" panose="02010609060101010101" pitchFamily="49" charset="-122"/>
              </a:rPr>
              <a:t>，否则将导致无限递归的错误。</a:t>
            </a:r>
          </a:p>
        </p:txBody>
      </p:sp>
      <p:pic>
        <p:nvPicPr>
          <p:cNvPr id="1054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00"/>
            <a:ext cx="844550" cy="8334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39B41FF9-45D1-40A8-95EE-129E806CE51F}" type="slidenum">
              <a:rPr lang="en-US" altLang="zh-CN" sz="1200"/>
              <a:pPr>
                <a:spcAft>
                  <a:spcPct val="0"/>
                </a:spcAft>
                <a:buClrTx/>
                <a:buFontTx/>
                <a:buNone/>
              </a:pPr>
              <a:t>92</a:t>
            </a:fld>
            <a:endParaRPr lang="en-US" altLang="zh-CN" sz="1200"/>
          </a:p>
        </p:txBody>
      </p:sp>
      <p:sp>
        <p:nvSpPr>
          <p:cNvPr id="106499" name="Rectangle 2"/>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t>
            </a:r>
            <a:r>
              <a:rPr lang="en-US" altLang="zh-CN" sz="3200" b="1">
                <a:solidFill>
                  <a:srgbClr val="051AB3"/>
                </a:solidFill>
                <a:latin typeface="Arial Narrow" panose="020B0606020202030204" pitchFamily="34" charset="0"/>
                <a:ea typeface="黑体" panose="02010609060101010101" pitchFamily="49" charset="-122"/>
              </a:rPr>
              <a:t>Constructors and Destructors in Derived Classes</a:t>
            </a:r>
          </a:p>
        </p:txBody>
      </p:sp>
      <p:sp>
        <p:nvSpPr>
          <p:cNvPr id="106500" name="Rectangle 5"/>
          <p:cNvSpPr>
            <a:spLocks noGrp="1" noChangeArrowheads="1"/>
          </p:cNvSpPr>
          <p:nvPr>
            <p:ph type="body" idx="1"/>
          </p:nvPr>
        </p:nvSpPr>
        <p:spPr>
          <a:xfrm>
            <a:off x="381000" y="1371600"/>
            <a:ext cx="8077200" cy="4093428"/>
          </a:xfrm>
          <a:noFill/>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20000"/>
              </a:lnSpc>
            </a:pPr>
            <a:r>
              <a:rPr lang="zh-CN" altLang="en-US" sz="2000" dirty="0" smtClean="0">
                <a:latin typeface="微软雅黑" panose="020B0503020204020204" pitchFamily="34" charset="-122"/>
                <a:ea typeface="微软雅黑" panose="020B0503020204020204" pitchFamily="34" charset="-122"/>
              </a:rPr>
              <a:t>派生类的构造函数可以显式调用（利用了基类成员初始化器</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或隐式（调用基类的默认构造函数）调用其直接基类的构造函数。</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如果该基类也是派生出来的，则该基类的构造函数需要调用它的基类的构造函数。</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在这个构造函数调用链中调用的</a:t>
            </a:r>
            <a:r>
              <a:rPr lang="zh-CN" altLang="en-US" sz="2000" dirty="0" smtClean="0">
                <a:solidFill>
                  <a:srgbClr val="FF3300"/>
                </a:solidFill>
                <a:latin typeface="微软雅黑" panose="020B0503020204020204" pitchFamily="34" charset="-122"/>
                <a:ea typeface="微软雅黑" panose="020B0503020204020204" pitchFamily="34" charset="-122"/>
              </a:rPr>
              <a:t>最后一个构造函数</a:t>
            </a:r>
            <a:r>
              <a:rPr lang="zh-CN" altLang="en-US" sz="2000" dirty="0" smtClean="0">
                <a:latin typeface="微软雅黑" panose="020B0503020204020204" pitchFamily="34" charset="-122"/>
                <a:ea typeface="微软雅黑" panose="020B0503020204020204" pitchFamily="34" charset="-122"/>
              </a:rPr>
              <a:t>是在继承层次中</a:t>
            </a:r>
            <a:r>
              <a:rPr lang="zh-CN" altLang="en-US" sz="2000" dirty="0" smtClean="0">
                <a:solidFill>
                  <a:srgbClr val="FF3300"/>
                </a:solidFill>
                <a:latin typeface="微软雅黑" panose="020B0503020204020204" pitchFamily="34" charset="-122"/>
                <a:ea typeface="微软雅黑" panose="020B0503020204020204" pitchFamily="34" charset="-122"/>
              </a:rPr>
              <a:t>最顶层的构造函数</a:t>
            </a:r>
            <a:r>
              <a:rPr lang="zh-CN" altLang="en-US" sz="2000" dirty="0" smtClean="0">
                <a:latin typeface="微软雅黑" panose="020B0503020204020204" pitchFamily="34" charset="-122"/>
                <a:ea typeface="微软雅黑" panose="020B0503020204020204" pitchFamily="34" charset="-122"/>
              </a:rPr>
              <a:t>，但是事实上它的函数体是最先执行完毕的，</a:t>
            </a:r>
            <a:r>
              <a:rPr lang="zh-CN" altLang="en-US" sz="2000" dirty="0" smtClean="0">
                <a:solidFill>
                  <a:srgbClr val="FF3300"/>
                </a:solidFill>
                <a:latin typeface="微软雅黑" panose="020B0503020204020204" pitchFamily="34" charset="-122"/>
                <a:ea typeface="微软雅黑" panose="020B0503020204020204" pitchFamily="34" charset="-122"/>
              </a:rPr>
              <a:t>最早调用的派生类构造函数最晚完成其函数体的执行</a:t>
            </a:r>
            <a:r>
              <a:rPr lang="zh-CN" altLang="en-US" sz="2000" dirty="0" smtClean="0">
                <a:latin typeface="微软雅黑" panose="020B0503020204020204" pitchFamily="34" charset="-122"/>
                <a:ea typeface="微软雅黑" panose="020B0503020204020204" pitchFamily="34" charset="-122"/>
              </a:rPr>
              <a:t>。</a:t>
            </a:r>
          </a:p>
          <a:p>
            <a:pPr eaLnBrk="1" hangingPunct="1">
              <a:lnSpc>
                <a:spcPct val="120000"/>
              </a:lnSpc>
            </a:pPr>
            <a:r>
              <a:rPr lang="zh-CN" altLang="en-US" sz="2000" dirty="0" smtClean="0">
                <a:latin typeface="微软雅黑" panose="020B0503020204020204" pitchFamily="34" charset="-122"/>
                <a:ea typeface="微软雅黑" panose="020B0503020204020204" pitchFamily="34" charset="-122"/>
              </a:rPr>
              <a:t>构造函数的级联调用</a:t>
            </a:r>
          </a:p>
          <a:p>
            <a:pPr lvl="1" eaLnBrk="1" hangingPunct="1">
              <a:lnSpc>
                <a:spcPct val="120000"/>
              </a:lnSpc>
            </a:pPr>
            <a:r>
              <a:rPr lang="zh-CN" altLang="en-US" sz="2000" dirty="0" smtClean="0">
                <a:latin typeface="微软雅黑" panose="020B0503020204020204" pitchFamily="34" charset="-122"/>
                <a:ea typeface="微软雅黑" panose="020B0503020204020204" pitchFamily="34" charset="-122"/>
              </a:rPr>
              <a:t>初始化数据成员</a:t>
            </a:r>
          </a:p>
          <a:p>
            <a:pPr lvl="2" eaLnBrk="1" hangingPunct="1">
              <a:lnSpc>
                <a:spcPct val="120000"/>
              </a:lnSpc>
            </a:pPr>
            <a:r>
              <a:rPr lang="zh-CN" altLang="en-US" b="1" dirty="0" smtClean="0">
                <a:latin typeface="微软雅黑" panose="020B0503020204020204" pitchFamily="34" charset="-122"/>
                <a:ea typeface="微软雅黑" panose="020B0503020204020204" pitchFamily="34" charset="-122"/>
              </a:rPr>
              <a:t>每个基类初始化自身的数据成员</a:t>
            </a:r>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AE9E9F9B-E42A-4C64-82C3-1E3A99041A13}" type="slidenum">
              <a:rPr lang="en-US" altLang="zh-CN" sz="1200"/>
              <a:pPr>
                <a:spcAft>
                  <a:spcPct val="0"/>
                </a:spcAft>
                <a:buClrTx/>
                <a:buFontTx/>
                <a:buNone/>
              </a:pPr>
              <a:t>93</a:t>
            </a:fld>
            <a:endParaRPr lang="en-US" altLang="zh-CN" sz="1200"/>
          </a:p>
        </p:txBody>
      </p:sp>
      <p:sp>
        <p:nvSpPr>
          <p:cNvPr id="107523" name="Rectangle 2"/>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t>
            </a:r>
            <a:r>
              <a:rPr lang="en-US" altLang="zh-CN" sz="3200" b="1">
                <a:solidFill>
                  <a:srgbClr val="051AB3"/>
                </a:solidFill>
                <a:latin typeface="Arial Narrow" panose="020B0606020202030204" pitchFamily="34" charset="0"/>
                <a:ea typeface="黑体" panose="02010609060101010101" pitchFamily="49" charset="-122"/>
              </a:rPr>
              <a:t>Constructors and Destructors in Derived Classes</a:t>
            </a:r>
          </a:p>
        </p:txBody>
      </p:sp>
      <p:sp>
        <p:nvSpPr>
          <p:cNvPr id="107524" name="Rectangle 5"/>
          <p:cNvSpPr>
            <a:spLocks noGrp="1" noChangeArrowheads="1"/>
          </p:cNvSpPr>
          <p:nvPr>
            <p:ph type="body" idx="1"/>
          </p:nvPr>
        </p:nvSpPr>
        <p:spPr>
          <a:xfrm>
            <a:off x="457200" y="1371600"/>
            <a:ext cx="8077200" cy="5244513"/>
          </a:xfrm>
          <a:noFill/>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dirty="0" smtClean="0">
                <a:latin typeface="黑体" panose="02010609060101010101" pitchFamily="49" charset="-122"/>
                <a:ea typeface="黑体" panose="02010609060101010101" pitchFamily="49" charset="-122"/>
              </a:rPr>
              <a:t>析构函数的调用顺序和调用构造函数的顺序相反，因此</a:t>
            </a:r>
            <a:r>
              <a:rPr lang="zh-CN" altLang="en-US" dirty="0" smtClean="0">
                <a:solidFill>
                  <a:srgbClr val="FF3300"/>
                </a:solidFill>
                <a:latin typeface="黑体" panose="02010609060101010101" pitchFamily="49" charset="-122"/>
                <a:ea typeface="黑体" panose="02010609060101010101" pitchFamily="49" charset="-122"/>
              </a:rPr>
              <a:t>派生类的析构函数在基类析构函数之前调用</a:t>
            </a:r>
            <a:r>
              <a:rPr lang="zh-CN" altLang="en-US" dirty="0" smtClean="0">
                <a:latin typeface="黑体" panose="02010609060101010101" pitchFamily="49" charset="-122"/>
                <a:ea typeface="黑体" panose="02010609060101010101" pitchFamily="49" charset="-122"/>
              </a:rPr>
              <a:t>。</a:t>
            </a:r>
          </a:p>
          <a:p>
            <a:pPr lvl="1" eaLnBrk="1" hangingPunct="1"/>
            <a:r>
              <a:rPr lang="zh-CN" altLang="en-US" dirty="0" smtClean="0">
                <a:latin typeface="黑体" panose="02010609060101010101" pitchFamily="49" charset="-122"/>
                <a:ea typeface="黑体" panose="02010609060101010101" pitchFamily="49" charset="-122"/>
              </a:rPr>
              <a:t>当调用派生类对象的析构函数时，该析构函数执行其任务，然后调用继承层次中上一层基类的析构函数，这一过程重复进行，直到顶层的最后一个基类的析构函数被调用。之后，该对象从内存中删除。</a:t>
            </a:r>
          </a:p>
          <a:p>
            <a:pPr eaLnBrk="1" hangingPunct="1">
              <a:lnSpc>
                <a:spcPct val="120000"/>
              </a:lnSpc>
            </a:pPr>
            <a:r>
              <a:rPr lang="zh-CN" altLang="en-US" dirty="0" smtClean="0">
                <a:latin typeface="黑体" panose="02010609060101010101" pitchFamily="49" charset="-122"/>
                <a:ea typeface="黑体" panose="02010609060101010101" pitchFamily="49" charset="-122"/>
              </a:rPr>
              <a:t>销毁派生类对象</a:t>
            </a:r>
          </a:p>
          <a:p>
            <a:pPr lvl="1" eaLnBrk="1" hangingPunct="1"/>
            <a:r>
              <a:rPr lang="zh-CN" altLang="en-US" dirty="0" smtClean="0">
                <a:latin typeface="黑体" panose="02010609060101010101" pitchFamily="49" charset="-122"/>
                <a:ea typeface="黑体" panose="02010609060101010101" pitchFamily="49" charset="-122"/>
              </a:rPr>
              <a:t>析构函数的级联调用</a:t>
            </a:r>
          </a:p>
          <a:p>
            <a:pPr lvl="2" eaLnBrk="1" hangingPunct="1">
              <a:lnSpc>
                <a:spcPct val="120000"/>
              </a:lnSpc>
            </a:pPr>
            <a:r>
              <a:rPr lang="zh-CN" altLang="en-US" sz="2400" dirty="0" smtClean="0">
                <a:latin typeface="黑体" panose="02010609060101010101" pitchFamily="49" charset="-122"/>
                <a:ea typeface="黑体" panose="02010609060101010101" pitchFamily="49" charset="-122"/>
              </a:rPr>
              <a:t>与构造函数调用的顺序相反</a:t>
            </a:r>
          </a:p>
          <a:p>
            <a:pPr lvl="2" eaLnBrk="1" hangingPunct="1">
              <a:lnSpc>
                <a:spcPct val="120000"/>
              </a:lnSpc>
            </a:pPr>
            <a:r>
              <a:rPr lang="zh-CN" altLang="en-US" sz="2400" dirty="0" smtClean="0">
                <a:latin typeface="黑体" panose="02010609060101010101" pitchFamily="49" charset="-122"/>
                <a:ea typeface="黑体" panose="02010609060101010101" pitchFamily="49" charset="-122"/>
              </a:rPr>
              <a:t>派生类的析构函数先执行</a:t>
            </a:r>
          </a:p>
          <a:p>
            <a:pPr lvl="2" eaLnBrk="1" hangingPunct="1">
              <a:lnSpc>
                <a:spcPct val="120000"/>
              </a:lnSpc>
            </a:pPr>
            <a:r>
              <a:rPr lang="zh-CN" altLang="en-US" sz="2400" dirty="0" smtClean="0">
                <a:latin typeface="黑体" panose="02010609060101010101" pitchFamily="49" charset="-122"/>
                <a:ea typeface="黑体" panose="02010609060101010101" pitchFamily="49" charset="-122"/>
              </a:rPr>
              <a:t>然后是上一级的析构函数</a:t>
            </a:r>
          </a:p>
          <a:p>
            <a:pPr lvl="3" eaLnBrk="1" hangingPunct="1">
              <a:lnSpc>
                <a:spcPct val="120000"/>
              </a:lnSpc>
            </a:pPr>
            <a:r>
              <a:rPr lang="zh-CN" altLang="en-US" sz="2400" dirty="0" smtClean="0">
                <a:latin typeface="黑体" panose="02010609060101010101" pitchFamily="49" charset="-122"/>
                <a:ea typeface="黑体" panose="02010609060101010101" pitchFamily="49" charset="-122"/>
              </a:rPr>
              <a:t>直到基类的析构函数被调用</a:t>
            </a:r>
            <a:endParaRPr lang="zh-CN" altLang="en-US" dirty="0" smtClean="0">
              <a:latin typeface="黑体" panose="02010609060101010101" pitchFamily="49" charset="-122"/>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45906F1-7C73-441B-9274-C16A8D77575E}" type="slidenum">
              <a:rPr lang="en-US" altLang="zh-CN" sz="1200"/>
              <a:pPr>
                <a:spcAft>
                  <a:spcPct val="0"/>
                </a:spcAft>
                <a:buClrTx/>
                <a:buFontTx/>
                <a:buNone/>
              </a:pPr>
              <a:t>94</a:t>
            </a:fld>
            <a:endParaRPr lang="en-US" altLang="zh-CN" sz="1200"/>
          </a:p>
        </p:txBody>
      </p:sp>
      <p:sp>
        <p:nvSpPr>
          <p:cNvPr id="108547" name="Rectangle 2"/>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t>
            </a:r>
            <a:r>
              <a:rPr lang="en-US" altLang="zh-CN" sz="3200" b="1">
                <a:solidFill>
                  <a:srgbClr val="051AB3"/>
                </a:solidFill>
                <a:latin typeface="Arial Narrow" panose="020B0606020202030204" pitchFamily="34" charset="0"/>
                <a:ea typeface="黑体" panose="02010609060101010101" pitchFamily="49" charset="-122"/>
              </a:rPr>
              <a:t>Constructors and Destructors in Derived Classes</a:t>
            </a:r>
          </a:p>
        </p:txBody>
      </p:sp>
      <p:sp>
        <p:nvSpPr>
          <p:cNvPr id="108548" name="Rectangle 5"/>
          <p:cNvSpPr>
            <a:spLocks noGrp="1" noChangeArrowheads="1"/>
          </p:cNvSpPr>
          <p:nvPr>
            <p:ph type="body" idx="1"/>
          </p:nvPr>
        </p:nvSpPr>
        <p:spPr>
          <a:xfrm>
            <a:off x="457200" y="1524000"/>
            <a:ext cx="8077200" cy="4450449"/>
          </a:xfrm>
          <a:noFill/>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dirty="0" smtClean="0">
                <a:latin typeface="黑体" panose="02010609060101010101" pitchFamily="49" charset="-122"/>
                <a:ea typeface="黑体" panose="02010609060101010101" pitchFamily="49" charset="-122"/>
              </a:rPr>
              <a:t>假设生成派生类对象，基类和派生类都包含其他类的对象，则在建立派生类的对象时，</a:t>
            </a:r>
          </a:p>
          <a:p>
            <a:pPr lvl="1" eaLnBrk="1" hangingPunct="1"/>
            <a:r>
              <a:rPr lang="zh-CN" altLang="en-US" dirty="0" smtClean="0">
                <a:latin typeface="黑体" panose="02010609060101010101" pitchFamily="49" charset="-122"/>
                <a:ea typeface="黑体" panose="02010609060101010101" pitchFamily="49" charset="-122"/>
              </a:rPr>
              <a:t>首先执行基类成员对象的构造函数</a:t>
            </a:r>
          </a:p>
          <a:p>
            <a:pPr lvl="1" eaLnBrk="1" hangingPunct="1"/>
            <a:r>
              <a:rPr lang="zh-CN" altLang="en-US" dirty="0" smtClean="0">
                <a:latin typeface="黑体" panose="02010609060101010101" pitchFamily="49" charset="-122"/>
                <a:ea typeface="黑体" panose="02010609060101010101" pitchFamily="49" charset="-122"/>
              </a:rPr>
              <a:t>接着执行基类的构造函数</a:t>
            </a:r>
          </a:p>
          <a:p>
            <a:pPr lvl="1" eaLnBrk="1" hangingPunct="1"/>
            <a:r>
              <a:rPr lang="zh-CN" altLang="en-US" dirty="0" smtClean="0">
                <a:latin typeface="黑体" panose="02010609060101010101" pitchFamily="49" charset="-122"/>
                <a:ea typeface="黑体" panose="02010609060101010101" pitchFamily="49" charset="-122"/>
              </a:rPr>
              <a:t>以后执行派生类的成员对象的构造函数</a:t>
            </a:r>
          </a:p>
          <a:p>
            <a:pPr lvl="1" eaLnBrk="1" hangingPunct="1"/>
            <a:r>
              <a:rPr lang="zh-CN" altLang="en-US" dirty="0" smtClean="0">
                <a:latin typeface="黑体" panose="02010609060101010101" pitchFamily="49" charset="-122"/>
                <a:ea typeface="黑体" panose="02010609060101010101" pitchFamily="49" charset="-122"/>
              </a:rPr>
              <a:t>最后才执行派生类的构造函数。</a:t>
            </a:r>
          </a:p>
          <a:p>
            <a:pPr eaLnBrk="1" hangingPunct="1"/>
            <a:r>
              <a:rPr lang="zh-CN" altLang="en-US" dirty="0" smtClean="0">
                <a:latin typeface="黑体" panose="02010609060101010101" pitchFamily="49" charset="-122"/>
                <a:ea typeface="黑体" panose="02010609060101010101" pitchFamily="49" charset="-122"/>
              </a:rPr>
              <a:t>析构函数的调用次序与调用构造函数的次序相反。</a:t>
            </a:r>
          </a:p>
          <a:p>
            <a:pPr eaLnBrk="1" hangingPunct="1"/>
            <a:r>
              <a:rPr lang="zh-CN" altLang="en-US" dirty="0" smtClean="0">
                <a:latin typeface="黑体" panose="02010609060101010101" pitchFamily="49" charset="-122"/>
                <a:ea typeface="黑体" panose="02010609060101010101" pitchFamily="49" charset="-122"/>
              </a:rPr>
              <a:t>派生类不继承基类的构造函数、析构函数和重载的赋值运算符，但是</a:t>
            </a:r>
            <a:r>
              <a:rPr lang="zh-CN" altLang="en-US" dirty="0" smtClean="0">
                <a:solidFill>
                  <a:srgbClr val="FF3300"/>
                </a:solidFill>
                <a:latin typeface="黑体" panose="02010609060101010101" pitchFamily="49" charset="-122"/>
                <a:ea typeface="黑体" panose="02010609060101010101" pitchFamily="49" charset="-122"/>
              </a:rPr>
              <a:t>派生类的构造函数、析构函数和重载的赋值运算符能调用基类的构造函数、析构函数和重载的赋值运算符</a:t>
            </a:r>
            <a:r>
              <a:rPr lang="zh-CN" altLang="en-US" dirty="0" smtClean="0">
                <a:latin typeface="黑体" panose="02010609060101010101" pitchFamily="49" charset="-122"/>
                <a:ea typeface="黑体" panose="02010609060101010101" pitchFamily="49" charset="-122"/>
              </a:rPr>
              <a:t>。</a:t>
            </a:r>
          </a:p>
        </p:txBody>
      </p:sp>
    </p:spTree>
  </p:cSld>
  <p:clrMapOvr>
    <a:masterClrMapping/>
  </p:clrMapOvr>
  <p:transition spd="slow">
    <p:pull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44F45EDB-9758-441D-BF7B-CCA54CD5D2CB}" type="slidenum">
              <a:rPr lang="en-US" altLang="zh-CN" sz="1200"/>
              <a:pPr>
                <a:spcAft>
                  <a:spcPct val="0"/>
                </a:spcAft>
                <a:buClrTx/>
                <a:buFontTx/>
                <a:buNone/>
              </a:pPr>
              <a:t>95</a:t>
            </a:fld>
            <a:endParaRPr lang="en-US" altLang="zh-CN" sz="1200"/>
          </a:p>
        </p:txBody>
      </p:sp>
      <p:sp>
        <p:nvSpPr>
          <p:cNvPr id="109571" name="Rectangle 2"/>
          <p:cNvSpPr>
            <a:spLocks noRot="1" noChangeArrowheads="1"/>
          </p:cNvSpPr>
          <p:nvPr/>
        </p:nvSpPr>
        <p:spPr bwMode="auto">
          <a:xfrm>
            <a:off x="1042988" y="1712913"/>
            <a:ext cx="7777162" cy="339248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假设创建一个派生类对象，其基类和派生类都包含其他类的对象，创建该派生类的对象后，首先执行基类成员对象的构造函数，然后执行基类构造函数，再执行派生类成员对象的构造函数，最后执行派生类的构造函数。析构函数的调用顺序与相应的构造函数的调用顺序相反。</a:t>
            </a:r>
          </a:p>
        </p:txBody>
      </p:sp>
      <p:pic>
        <p:nvPicPr>
          <p:cNvPr id="1095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73355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573" name="Rectangle 4"/>
          <p:cNvSpPr>
            <a:spLocks noRot="1" noChangeArrowheads="1"/>
          </p:cNvSpPr>
          <p:nvPr/>
        </p:nvSpPr>
        <p:spPr bwMode="auto">
          <a:xfrm>
            <a:off x="152400" y="6096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10 </a:t>
            </a:r>
            <a:r>
              <a:rPr lang="en-US" altLang="zh-CN" sz="3200" b="1">
                <a:solidFill>
                  <a:srgbClr val="051AB3"/>
                </a:solidFill>
                <a:latin typeface="Arial Narrow" panose="020B0606020202030204" pitchFamily="34" charset="0"/>
                <a:ea typeface="黑体" panose="02010609060101010101" pitchFamily="49" charset="-122"/>
              </a:rPr>
              <a:t>Constructors and Destructors in Derived Classes</a:t>
            </a:r>
          </a:p>
        </p:txBody>
      </p:sp>
    </p:spTree>
  </p:cSld>
  <p:clrMapOvr>
    <a:masterClrMapping/>
  </p:clrMapOvr>
  <p:transition spd="slow">
    <p:pull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673B0D56-73DA-451B-8CE5-C266627FE1F4}" type="slidenum">
              <a:rPr lang="en-US" altLang="zh-CN" sz="1200"/>
              <a:pPr>
                <a:spcAft>
                  <a:spcPct val="0"/>
                </a:spcAft>
                <a:buClrTx/>
                <a:buFontTx/>
                <a:buNone/>
              </a:pPr>
              <a:t>96</a:t>
            </a:fld>
            <a:endParaRPr lang="en-US" altLang="zh-CN" sz="1200"/>
          </a:p>
        </p:txBody>
      </p:sp>
      <p:graphicFrame>
        <p:nvGraphicFramePr>
          <p:cNvPr id="110595" name="Object 2"/>
          <p:cNvGraphicFramePr>
            <a:graphicFrameLocks noChangeAspect="1"/>
          </p:cNvGraphicFramePr>
          <p:nvPr/>
        </p:nvGraphicFramePr>
        <p:xfrm>
          <a:off x="0" y="0"/>
          <a:ext cx="7391400" cy="6561138"/>
        </p:xfrm>
        <a:graphic>
          <a:graphicData uri="http://schemas.openxmlformats.org/presentationml/2006/ole">
            <mc:AlternateContent xmlns:mc="http://schemas.openxmlformats.org/markup-compatibility/2006">
              <mc:Choice xmlns:v="urn:schemas-microsoft-com:vml" Requires="v">
                <p:oleObj spid="_x0000_s110598" name="文档" r:id="rId3" imgW="7085758" imgH="6282354" progId="Word.Document.8">
                  <p:embed/>
                </p:oleObj>
              </mc:Choice>
              <mc:Fallback>
                <p:oleObj name="文档" r:id="rId3" imgW="7085758" imgH="628235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91400" cy="656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737B05BA-B16F-4528-83D2-C2D25F0A5A05}" type="slidenum">
              <a:rPr lang="en-US" altLang="zh-CN" sz="1200"/>
              <a:pPr>
                <a:spcAft>
                  <a:spcPct val="0"/>
                </a:spcAft>
                <a:buClrTx/>
                <a:buFontTx/>
                <a:buNone/>
              </a:pPr>
              <a:t>97</a:t>
            </a:fld>
            <a:endParaRPr lang="en-US" altLang="zh-CN" sz="1200"/>
          </a:p>
        </p:txBody>
      </p:sp>
      <p:graphicFrame>
        <p:nvGraphicFramePr>
          <p:cNvPr id="111619" name="Object 2"/>
          <p:cNvGraphicFramePr>
            <a:graphicFrameLocks noChangeAspect="1"/>
          </p:cNvGraphicFramePr>
          <p:nvPr>
            <p:extLst>
              <p:ext uri="{D42A27DB-BD31-4B8C-83A1-F6EECF244321}">
                <p14:modId xmlns:p14="http://schemas.microsoft.com/office/powerpoint/2010/main" val="3024349729"/>
              </p:ext>
            </p:extLst>
          </p:nvPr>
        </p:nvGraphicFramePr>
        <p:xfrm>
          <a:off x="304800" y="838200"/>
          <a:ext cx="6705600" cy="4086225"/>
        </p:xfrm>
        <a:graphic>
          <a:graphicData uri="http://schemas.openxmlformats.org/presentationml/2006/ole">
            <mc:AlternateContent xmlns:mc="http://schemas.openxmlformats.org/markup-compatibility/2006">
              <mc:Choice xmlns:v="urn:schemas-microsoft-com:vml" Requires="v">
                <p:oleObj spid="_x0000_s111622" name="文档" r:id="rId3" imgW="7089269" imgH="4310276" progId="Word.Document.8">
                  <p:embed/>
                </p:oleObj>
              </mc:Choice>
              <mc:Fallback>
                <p:oleObj name="文档" r:id="rId3" imgW="7089269" imgH="431027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6705600" cy="408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F1725A91-7056-41B9-ADE6-8AF958666A4C}" type="slidenum">
              <a:rPr lang="en-US" altLang="zh-CN" sz="1200"/>
              <a:pPr>
                <a:spcAft>
                  <a:spcPct val="0"/>
                </a:spcAft>
                <a:buClrTx/>
                <a:buFontTx/>
                <a:buNone/>
              </a:pPr>
              <a:t>98</a:t>
            </a:fld>
            <a:endParaRPr lang="en-US" altLang="zh-CN" sz="1200"/>
          </a:p>
        </p:txBody>
      </p:sp>
      <p:graphicFrame>
        <p:nvGraphicFramePr>
          <p:cNvPr id="112643" name="Object 2"/>
          <p:cNvGraphicFramePr>
            <a:graphicFrameLocks noChangeAspect="1"/>
          </p:cNvGraphicFramePr>
          <p:nvPr/>
        </p:nvGraphicFramePr>
        <p:xfrm>
          <a:off x="0" y="0"/>
          <a:ext cx="7419975" cy="6591300"/>
        </p:xfrm>
        <a:graphic>
          <a:graphicData uri="http://schemas.openxmlformats.org/presentationml/2006/ole">
            <mc:AlternateContent xmlns:mc="http://schemas.openxmlformats.org/markup-compatibility/2006">
              <mc:Choice xmlns:v="urn:schemas-microsoft-com:vml" Requires="v">
                <p:oleObj spid="_x0000_s112646" name="文档" r:id="rId3" imgW="7085758" imgH="6290285" progId="Word.Document.8">
                  <p:embed/>
                </p:oleObj>
              </mc:Choice>
              <mc:Fallback>
                <p:oleObj name="文档" r:id="rId3" imgW="7085758" imgH="629028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19975" cy="659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1"/>
          <p:cNvSpPr>
            <a:spLocks noGrp="1"/>
          </p:cNvSpPr>
          <p:nvPr>
            <p:ph type="sldNum" sz="quarter" idx="10"/>
          </p:nvPr>
        </p:nvSpPr>
        <p:spPr>
          <a:noFill/>
        </p:spPr>
        <p:txBody>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spcAft>
                <a:spcPct val="0"/>
              </a:spcAft>
              <a:buClrTx/>
              <a:buFontTx/>
              <a:buNone/>
            </a:pPr>
            <a:fld id="{94FF0359-92D2-412E-BC9B-53E348968683}" type="slidenum">
              <a:rPr lang="en-US" altLang="zh-CN" sz="1200"/>
              <a:pPr>
                <a:spcAft>
                  <a:spcPct val="0"/>
                </a:spcAft>
                <a:buClrTx/>
                <a:buFontTx/>
                <a:buNone/>
              </a:pPr>
              <a:t>99</a:t>
            </a:fld>
            <a:endParaRPr lang="en-US" altLang="zh-CN" sz="1200"/>
          </a:p>
        </p:txBody>
      </p:sp>
      <p:graphicFrame>
        <p:nvGraphicFramePr>
          <p:cNvPr id="113667" name="Object 2"/>
          <p:cNvGraphicFramePr>
            <a:graphicFrameLocks noChangeAspect="1"/>
          </p:cNvGraphicFramePr>
          <p:nvPr/>
        </p:nvGraphicFramePr>
        <p:xfrm>
          <a:off x="0" y="0"/>
          <a:ext cx="6781800" cy="6477000"/>
        </p:xfrm>
        <a:graphic>
          <a:graphicData uri="http://schemas.openxmlformats.org/presentationml/2006/ole">
            <mc:AlternateContent xmlns:mc="http://schemas.openxmlformats.org/markup-compatibility/2006">
              <mc:Choice xmlns:v="urn:schemas-microsoft-com:vml" Requires="v">
                <p:oleObj spid="_x0000_s113670" name="Document" r:id="rId3" imgW="7056048" imgH="6484287" progId="Word.Document.8">
                  <p:embed/>
                </p:oleObj>
              </mc:Choice>
              <mc:Fallback>
                <p:oleObj name="Document" r:id="rId3" imgW="7056048" imgH="648428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781800" cy="647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5007</TotalTime>
  <Words>3463</Words>
  <Application>Microsoft Office PowerPoint</Application>
  <PresentationFormat>全屏显示(4:3)</PresentationFormat>
  <Paragraphs>467</Paragraphs>
  <Slides>109</Slides>
  <Notes>3</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vt:i4>
      </vt:variant>
      <vt:variant>
        <vt:lpstr>幻灯片标题</vt:lpstr>
      </vt:variant>
      <vt:variant>
        <vt:i4>109</vt:i4>
      </vt:variant>
    </vt:vector>
  </HeadingPairs>
  <TitlesOfParts>
    <vt:vector size="131" baseType="lpstr">
      <vt:lpstr>Arial</vt:lpstr>
      <vt:lpstr>宋体</vt:lpstr>
      <vt:lpstr>Wingdings 2</vt:lpstr>
      <vt:lpstr>Lucida Console</vt:lpstr>
      <vt:lpstr>楷体</vt:lpstr>
      <vt:lpstr>Wingdings</vt:lpstr>
      <vt:lpstr>Arial Black</vt:lpstr>
      <vt:lpstr>Courier New</vt:lpstr>
      <vt:lpstr>Arial Narrow</vt:lpstr>
      <vt:lpstr>黑体</vt:lpstr>
      <vt:lpstr>Times New Roman</vt:lpstr>
      <vt:lpstr>楷体_GB2312</vt:lpstr>
      <vt:lpstr>Monotype Sorts</vt:lpstr>
      <vt:lpstr>Tahoma</vt:lpstr>
      <vt:lpstr>Consolas</vt:lpstr>
      <vt:lpstr>AGaramond</vt:lpstr>
      <vt:lpstr>LucidaSansTypewriter</vt:lpstr>
      <vt:lpstr>C language</vt:lpstr>
      <vt:lpstr>Microsoft Word 文档</vt:lpstr>
      <vt:lpstr>Microsoft Word Document</vt:lpstr>
      <vt:lpstr>Microsoft Word 97 - 2003 Document</vt:lpstr>
      <vt:lpstr>Microsoft Word 图片</vt:lpstr>
      <vt:lpstr>PowerPoint 演示文稿</vt:lpstr>
      <vt:lpstr>第十二讲 面向对象编程：继承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直接基类和间接基类</vt:lpstr>
      <vt:lpstr>直接基类和间接基类</vt:lpstr>
      <vt:lpstr>单一继承</vt:lpstr>
      <vt:lpstr>多级继承</vt:lpstr>
      <vt:lpstr>层次继承</vt:lpstr>
      <vt:lpstr>多重继承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在派生类中重定义基类成员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414</cp:revision>
  <cp:lastPrinted>1601-01-01T00:00:00Z</cp:lastPrinted>
  <dcterms:created xsi:type="dcterms:W3CDTF">1601-01-01T00:00:00Z</dcterms:created>
  <dcterms:modified xsi:type="dcterms:W3CDTF">2017-11-16T17:09:59Z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