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7" r:id="rId1"/>
  </p:sldMasterIdLst>
  <p:notesMasterIdLst>
    <p:notesMasterId r:id="rId21"/>
  </p:notesMasterIdLst>
  <p:sldIdLst>
    <p:sldId id="256" r:id="rId2"/>
    <p:sldId id="271" r:id="rId3"/>
    <p:sldId id="288" r:id="rId4"/>
    <p:sldId id="257" r:id="rId5"/>
    <p:sldId id="287" r:id="rId6"/>
    <p:sldId id="265" r:id="rId7"/>
    <p:sldId id="281" r:id="rId8"/>
    <p:sldId id="282" r:id="rId9"/>
    <p:sldId id="267" r:id="rId10"/>
    <p:sldId id="279" r:id="rId11"/>
    <p:sldId id="266" r:id="rId12"/>
    <p:sldId id="275" r:id="rId13"/>
    <p:sldId id="276" r:id="rId14"/>
    <p:sldId id="277" r:id="rId15"/>
    <p:sldId id="285" r:id="rId16"/>
    <p:sldId id="278" r:id="rId17"/>
    <p:sldId id="286" r:id="rId18"/>
    <p:sldId id="274" r:id="rId19"/>
    <p:sldId id="270" r:id="rId20"/>
  </p:sldIdLst>
  <p:sldSz cx="9144000" cy="5143500" type="screen16x9"/>
  <p:notesSz cx="6858000" cy="9144000"/>
  <p:defaultTextStyle>
    <a:defPPr>
      <a:defRPr lang="ru-RU"/>
    </a:defPPr>
    <a:lvl1pPr marL="0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9506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9011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8517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8021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7528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7032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6540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6042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  <a:srgbClr val="3F1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87" autoAdjust="0"/>
  </p:normalViewPr>
  <p:slideViewPr>
    <p:cSldViewPr>
      <p:cViewPr varScale="1">
        <p:scale>
          <a:sx n="108" d="100"/>
          <a:sy n="108" d="100"/>
        </p:scale>
        <p:origin x="65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1ACC-B23E-4599-8E1E-A40D63BCFC1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EC80-1507-4138-ACC1-0C9BCD301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8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EC80-1507-4138-ACC1-0C9BCD3010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77E9-C033-4C24-A196-81A2DD78D36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5.wdp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24260"/>
            <a:ext cx="7776864" cy="792088"/>
          </a:xfrm>
        </p:spPr>
        <p:txBody>
          <a:bodyPr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МОДЕЛІ ТА МЕТОДИ ВІДНОВЛЕННЯ СПОТВОРЕНИХ ЦИФРОВИХ ЗОБРАЖЕНЬ</a:t>
            </a:r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044266"/>
            <a:ext cx="5544616" cy="535596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uk-UA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Виконала: </a:t>
            </a:r>
            <a:r>
              <a:rPr lang="uk-UA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студентка групи ПА-17-2 Гурдіш А.О.</a:t>
            </a:r>
          </a:p>
          <a:p>
            <a:pPr>
              <a:lnSpc>
                <a:spcPct val="70000"/>
              </a:lnSpc>
            </a:pPr>
            <a:r>
              <a:rPr lang="uk-UA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Керівник: </a:t>
            </a:r>
            <a:r>
              <a:rPr lang="uk-UA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Сердюк М.Є.</a:t>
            </a:r>
            <a:endParaRPr lang="ru-RU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B9953E-382A-4610-AF25-0E09896620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563638"/>
            <a:ext cx="7992888" cy="2429176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2EC8AA-ABCC-4FEE-A239-945CF824002E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Фур’є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915566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додатку було використано мову 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Інтерфейс програми та усі зовнішні комунікації з користувачем реалізовані за допомогою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Forms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на базі фреймворку 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обрано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Bitmap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простір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System.Drawing.Bitmap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дуже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корисний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інфраструктурі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тому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зчитувати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зберігати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файли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графічних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форматів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ізні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маніпулювання з зображенням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106" name="Picture 10" descr="C Sharp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36383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42CB18E-00E3-49A3-BD92-6AD76B12F55D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Технології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5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36125C-3C75-4E0C-9D90-68136FCCE707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Приклади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171.png">
            <a:extLst>
              <a:ext uri="{FF2B5EF4-FFF2-40B4-BE49-F238E27FC236}">
                <a16:creationId xmlns:a16="http://schemas.microsoft.com/office/drawing/2014/main" id="{5AD7EE8B-2456-48DF-8CD7-AD3A0DC2E046}"/>
              </a:ext>
            </a:extLst>
          </p:cNvPr>
          <p:cNvPicPr/>
          <p:nvPr/>
        </p:nvPicPr>
        <p:blipFill>
          <a:blip r:embed="rId2"/>
          <a:srcRect l="258" t="380" r="1" b="649"/>
          <a:stretch>
            <a:fillRect/>
          </a:stretch>
        </p:blipFill>
        <p:spPr>
          <a:xfrm>
            <a:off x="1789646" y="1131590"/>
            <a:ext cx="5564708" cy="37431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192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4A3428-5418-41A8-AA37-A1B77C4331A9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Приклади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185.png">
            <a:extLst>
              <a:ext uri="{FF2B5EF4-FFF2-40B4-BE49-F238E27FC236}">
                <a16:creationId xmlns:a16="http://schemas.microsoft.com/office/drawing/2014/main" id="{560040FD-C0E7-46AF-9D2C-43A28DE08B2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2848" y="1059582"/>
            <a:ext cx="5638304" cy="38036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895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5B58CB3-A402-4501-B3B9-5D4A77901EFC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результатів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193.jpg">
            <a:extLst>
              <a:ext uri="{FF2B5EF4-FFF2-40B4-BE49-F238E27FC236}">
                <a16:creationId xmlns:a16="http://schemas.microsoft.com/office/drawing/2014/main" id="{3ACF0E70-531E-4F42-898B-E5DF617951F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9632" y="1258976"/>
            <a:ext cx="2570480" cy="1925320"/>
          </a:xfrm>
          <a:prstGeom prst="rect">
            <a:avLst/>
          </a:prstGeom>
          <a:ln/>
        </p:spPr>
      </p:pic>
      <p:pic>
        <p:nvPicPr>
          <p:cNvPr id="11" name="image181.jpg">
            <a:extLst>
              <a:ext uri="{FF2B5EF4-FFF2-40B4-BE49-F238E27FC236}">
                <a16:creationId xmlns:a16="http://schemas.microsoft.com/office/drawing/2014/main" id="{5D9378B0-52D0-4EE6-B23B-87EF8E4549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28735" y="1258976"/>
            <a:ext cx="2459990" cy="1842770"/>
          </a:xfrm>
          <a:prstGeom prst="rect">
            <a:avLst/>
          </a:prstGeom>
          <a:ln/>
        </p:spPr>
      </p:pic>
      <p:pic>
        <p:nvPicPr>
          <p:cNvPr id="10" name="image182.png">
            <a:extLst>
              <a:ext uri="{FF2B5EF4-FFF2-40B4-BE49-F238E27FC236}">
                <a16:creationId xmlns:a16="http://schemas.microsoft.com/office/drawing/2014/main" id="{0985EB0C-A425-48BE-A7F7-C3111DDE373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419872" y="2787774"/>
            <a:ext cx="2554605" cy="19157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6020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5B58CB3-A402-4501-B3B9-5D4A77901EFC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результатів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mage174.png">
            <a:extLst>
              <a:ext uri="{FF2B5EF4-FFF2-40B4-BE49-F238E27FC236}">
                <a16:creationId xmlns:a16="http://schemas.microsoft.com/office/drawing/2014/main" id="{67F46F6E-E840-4170-85A4-32740F89070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51379"/>
          <a:stretch>
            <a:fillRect/>
          </a:stretch>
        </p:blipFill>
        <p:spPr>
          <a:xfrm>
            <a:off x="1187624" y="1419622"/>
            <a:ext cx="2492501" cy="1891204"/>
          </a:xfrm>
          <a:prstGeom prst="rect">
            <a:avLst/>
          </a:prstGeom>
          <a:ln/>
        </p:spPr>
      </p:pic>
      <p:pic>
        <p:nvPicPr>
          <p:cNvPr id="16" name="image151.png">
            <a:extLst>
              <a:ext uri="{FF2B5EF4-FFF2-40B4-BE49-F238E27FC236}">
                <a16:creationId xmlns:a16="http://schemas.microsoft.com/office/drawing/2014/main" id="{18C42608-5CF7-42FC-8CEF-D868B6CB501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558"/>
          <a:stretch>
            <a:fillRect/>
          </a:stretch>
        </p:blipFill>
        <p:spPr>
          <a:xfrm>
            <a:off x="5481534" y="1419622"/>
            <a:ext cx="2474842" cy="1891204"/>
          </a:xfrm>
          <a:prstGeom prst="rect">
            <a:avLst/>
          </a:prstGeom>
          <a:ln/>
        </p:spPr>
      </p:pic>
      <p:pic>
        <p:nvPicPr>
          <p:cNvPr id="15" name="image165.png">
            <a:extLst>
              <a:ext uri="{FF2B5EF4-FFF2-40B4-BE49-F238E27FC236}">
                <a16:creationId xmlns:a16="http://schemas.microsoft.com/office/drawing/2014/main" id="{9C775107-9E85-4D47-9154-5472AF26368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260554" y="2957539"/>
            <a:ext cx="2523106" cy="18912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44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499813-F3E6-4844-977F-538B637EED09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результатів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163.jpg">
            <a:extLst>
              <a:ext uri="{FF2B5EF4-FFF2-40B4-BE49-F238E27FC236}">
                <a16:creationId xmlns:a16="http://schemas.microsoft.com/office/drawing/2014/main" id="{B1608BD8-4CB9-4E7E-A334-0A082E8E46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1203598"/>
            <a:ext cx="2393729" cy="3024336"/>
          </a:xfrm>
          <a:prstGeom prst="rect">
            <a:avLst/>
          </a:prstGeom>
          <a:ln/>
        </p:spPr>
      </p:pic>
      <p:pic>
        <p:nvPicPr>
          <p:cNvPr id="9" name="image158.png">
            <a:extLst>
              <a:ext uri="{FF2B5EF4-FFF2-40B4-BE49-F238E27FC236}">
                <a16:creationId xmlns:a16="http://schemas.microsoft.com/office/drawing/2014/main" id="{F5C04EE6-EA2C-4A85-A386-24A522AA77B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97399" y="1779662"/>
            <a:ext cx="2267488" cy="3024336"/>
          </a:xfrm>
          <a:prstGeom prst="rect">
            <a:avLst/>
          </a:prstGeom>
          <a:ln/>
        </p:spPr>
      </p:pic>
      <p:pic>
        <p:nvPicPr>
          <p:cNvPr id="10" name="image155.png">
            <a:extLst>
              <a:ext uri="{FF2B5EF4-FFF2-40B4-BE49-F238E27FC236}">
                <a16:creationId xmlns:a16="http://schemas.microsoft.com/office/drawing/2014/main" id="{33E083BD-CD68-4B32-94CE-2098F3AB3D2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01700" y="1203598"/>
            <a:ext cx="2142708" cy="30243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5863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499813-F3E6-4844-977F-538B637EED09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результатів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187.jpg">
            <a:extLst>
              <a:ext uri="{FF2B5EF4-FFF2-40B4-BE49-F238E27FC236}">
                <a16:creationId xmlns:a16="http://schemas.microsoft.com/office/drawing/2014/main" id="{403EC209-7820-4293-947C-4C684479A7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187624" y="1144375"/>
            <a:ext cx="2169625" cy="2707131"/>
          </a:xfrm>
          <a:prstGeom prst="rect">
            <a:avLst/>
          </a:prstGeom>
          <a:ln/>
        </p:spPr>
      </p:pic>
      <p:pic>
        <p:nvPicPr>
          <p:cNvPr id="6" name="image191.png">
            <a:extLst>
              <a:ext uri="{FF2B5EF4-FFF2-40B4-BE49-F238E27FC236}">
                <a16:creationId xmlns:a16="http://schemas.microsoft.com/office/drawing/2014/main" id="{98D76D16-0ABF-47F7-A980-D207F5D9B28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593998" y="1808835"/>
            <a:ext cx="2176780" cy="2707131"/>
          </a:xfrm>
          <a:prstGeom prst="rect">
            <a:avLst/>
          </a:prstGeom>
          <a:ln/>
        </p:spPr>
      </p:pic>
      <p:pic>
        <p:nvPicPr>
          <p:cNvPr id="8" name="image197.jpg">
            <a:extLst>
              <a:ext uri="{FF2B5EF4-FFF2-40B4-BE49-F238E27FC236}">
                <a16:creationId xmlns:a16="http://schemas.microsoft.com/office/drawing/2014/main" id="{0F669643-42B1-4B7B-88F1-BA4952C884CF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054932" y="1144375"/>
            <a:ext cx="2176780" cy="27076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68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987574"/>
            <a:ext cx="7560840" cy="3823098"/>
          </a:xfrm>
        </p:spPr>
        <p:txBody>
          <a:bodyPr wrap="square">
            <a:spAutoFit/>
          </a:bodyPr>
          <a:lstStyle/>
          <a:p>
            <a:pPr marL="285750" indent="-285750" algn="just" defTabSz="899011"/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Виконано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аналітичний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огляд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загублених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пошкоджених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областях,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різноманітних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моделей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 defTabSz="899011"/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Досліджені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існуючі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підходи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поліпшення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цифрового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структури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 defTabSz="899011"/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Проаналізовано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метод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математична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модель. </a:t>
            </a:r>
          </a:p>
          <a:p>
            <a:pPr marL="285750" indent="-285750" algn="just" defTabSz="899011"/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Розглянуто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алгоритм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фільтрації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і представлена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покрокова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схема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 defTabSz="899011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Розглянуто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метод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швидкого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 defTabSz="899011"/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Розроблено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8A36EC-8834-47BA-AC06-84DEC96AEF19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2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37618"/>
            <a:ext cx="9144000" cy="994172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Дякую за увагу!</a:t>
            </a:r>
            <a:endParaRPr lang="ru-RU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95486"/>
            <a:ext cx="29523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Мета роботи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1804" y="1131590"/>
            <a:ext cx="6590556" cy="2341475"/>
          </a:xfrm>
          <a:noFill/>
        </p:spPr>
        <p:txBody>
          <a:bodyPr wrap="square" rtlCol="0">
            <a:spAutoFit/>
          </a:bodyPr>
          <a:lstStyle/>
          <a:p>
            <a:pPr marL="0" indent="0" algn="just" defTabSz="899011">
              <a:lnSpc>
                <a:spcPct val="125000"/>
              </a:lnSpc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Метою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проведення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алгоритмів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загублених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спотворених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областях,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детальний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розгляд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відтворення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використанням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реалізація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підходу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 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програмному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забезпеченні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600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95486"/>
            <a:ext cx="29523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Актуальність теми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059582"/>
            <a:ext cx="7538914" cy="1956754"/>
          </a:xfr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marL="0" indent="0" algn="just" defTabSz="899011">
              <a:lnSpc>
                <a:spcPct val="125000"/>
              </a:lnSpc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Дана робота є актуальною,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адже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спотворених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видалених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частин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часто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додатках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рідної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тематики,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технічних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галузях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оптиці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Тому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виникає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потреба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вирішенні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цієї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підтверджує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теми 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прикладному, але і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науковому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плані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52" name="Picture 4" descr="Использование нейронной сети для восстановления повреждённых изображений">
            <a:extLst>
              <a:ext uri="{FF2B5EF4-FFF2-40B4-BE49-F238E27FC236}">
                <a16:creationId xmlns:a16="http://schemas.microsoft.com/office/drawing/2014/main" id="{5AA53447-2E93-43F5-9002-DAE7984EB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b="7514"/>
          <a:stretch/>
        </p:blipFill>
        <p:spPr bwMode="auto">
          <a:xfrm>
            <a:off x="1894474" y="3219822"/>
            <a:ext cx="535505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8461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553707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огляд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різноманітних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моделей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936149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огляд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існуючих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алгоритмів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232745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дослідити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метод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331640" y="4227934"/>
            <a:ext cx="7344816" cy="4020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6C835-AD99-47D0-AB5E-6407B2452405}"/>
              </a:ext>
            </a:extLst>
          </p:cNvPr>
          <p:cNvSpPr txBox="1"/>
          <p:nvPr/>
        </p:nvSpPr>
        <p:spPr>
          <a:xfrm>
            <a:off x="1187624" y="2663062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спроектувати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додаток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487D4-B45C-436C-9E93-CB06CB65F34D}"/>
              </a:ext>
            </a:extLst>
          </p:cNvPr>
          <p:cNvSpPr txBox="1"/>
          <p:nvPr/>
        </p:nvSpPr>
        <p:spPr>
          <a:xfrm>
            <a:off x="1187624" y="299508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додатку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різного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типу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проаналізувати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отримані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8B90A-6744-4917-9C33-9B86318ADDCD}"/>
              </a:ext>
            </a:extLst>
          </p:cNvPr>
          <p:cNvSpPr txBox="1"/>
          <p:nvPr/>
        </p:nvSpPr>
        <p:spPr>
          <a:xfrm>
            <a:off x="1187624" y="3571151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зробити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висновки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знайти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можливі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шляхи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подальшого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поліпшення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реалізації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668C553-8D39-434A-8BC5-C08A1E73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95486"/>
            <a:ext cx="29523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1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245082" y="1372796"/>
            <a:ext cx="6567278" cy="2999154"/>
          </a:xfrm>
          <a:noFill/>
        </p:spPr>
        <p:txBody>
          <a:bodyPr wrap="square">
            <a:spAutoFit/>
          </a:bodyPr>
          <a:lstStyle/>
          <a:p>
            <a:pPr marL="0" indent="0" algn="just" defTabSz="899011">
              <a:lnSpc>
                <a:spcPct val="125000"/>
              </a:lnSpc>
              <a:spcAft>
                <a:spcPts val="600"/>
              </a:spcAft>
              <a:buNone/>
            </a:pPr>
            <a:r>
              <a:rPr lang="ru-RU" sz="1800" dirty="0" err="1">
                <a:latin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обробки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зображення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поділяються</a:t>
            </a:r>
            <a:r>
              <a:rPr lang="ru-RU" sz="1800" dirty="0">
                <a:latin typeface="Times New Roman" panose="02020603050405020304" pitchFamily="18" charset="0"/>
              </a:rPr>
              <a:t> на два </a:t>
            </a:r>
            <a:r>
              <a:rPr lang="ru-RU" sz="1800" dirty="0" err="1">
                <a:latin typeface="Times New Roman" panose="02020603050405020304" pitchFamily="18" charset="0"/>
              </a:rPr>
              <a:t>основні</a:t>
            </a:r>
            <a:r>
              <a:rPr lang="ru-RU" sz="1800" dirty="0">
                <a:latin typeface="Times New Roman" panose="02020603050405020304" pitchFamily="18" charset="0"/>
              </a:rPr>
              <a:t> типи:</a:t>
            </a:r>
          </a:p>
          <a:p>
            <a:pPr marL="0" algn="just" defTabSz="899011">
              <a:lnSpc>
                <a:spcPct val="125000"/>
              </a:lnSpc>
              <a:spcAft>
                <a:spcPts val="600"/>
              </a:spcAft>
            </a:pPr>
            <a:r>
              <a:rPr lang="ru-RU" sz="1800" dirty="0" err="1">
                <a:latin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обробки</a:t>
            </a:r>
            <a:r>
              <a:rPr lang="ru-RU" sz="1800" dirty="0">
                <a:latin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</a:rPr>
              <a:t>просторовій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області</a:t>
            </a:r>
            <a:r>
              <a:rPr lang="ru-RU" sz="1800" dirty="0">
                <a:latin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</a:rPr>
              <a:t>засновані</a:t>
            </a:r>
            <a:r>
              <a:rPr lang="ru-RU" sz="1800" dirty="0">
                <a:latin typeface="Times New Roman" panose="02020603050405020304" pitchFamily="18" charset="0"/>
              </a:rPr>
              <a:t> на прямому </a:t>
            </a:r>
            <a:r>
              <a:rPr lang="ru-RU" sz="1800" dirty="0" err="1">
                <a:latin typeface="Times New Roman" panose="02020603050405020304" pitchFamily="18" charset="0"/>
              </a:rPr>
              <a:t>маніпулюванні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пікселями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зображення</a:t>
            </a:r>
            <a:r>
              <a:rPr lang="ru-RU" sz="1800" dirty="0">
                <a:latin typeface="Times New Roman" panose="02020603050405020304" pitchFamily="18" charset="0"/>
              </a:rPr>
              <a:t>;</a:t>
            </a:r>
          </a:p>
          <a:p>
            <a:pPr marL="0" algn="just" defTabSz="899011">
              <a:lnSpc>
                <a:spcPct val="125000"/>
              </a:lnSpc>
              <a:spcAft>
                <a:spcPts val="600"/>
              </a:spcAft>
            </a:pPr>
            <a:r>
              <a:rPr lang="ru-RU" sz="1800" dirty="0" err="1">
                <a:latin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обробки</a:t>
            </a:r>
            <a:r>
              <a:rPr lang="ru-RU" sz="1800" dirty="0">
                <a:latin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</a:rPr>
              <a:t>частотній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області</a:t>
            </a:r>
            <a:r>
              <a:rPr lang="ru-RU" sz="1800" dirty="0">
                <a:latin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</a:rPr>
              <a:t>засновані</a:t>
            </a:r>
            <a:r>
              <a:rPr lang="ru-RU" sz="1800" dirty="0">
                <a:latin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</a:rPr>
              <a:t>фільтрації</a:t>
            </a:r>
            <a:r>
              <a:rPr lang="ru-RU" sz="1800" dirty="0">
                <a:latin typeface="Times New Roman" panose="02020603050405020304" pitchFamily="18" charset="0"/>
              </a:rPr>
              <a:t> сигналу, </a:t>
            </a:r>
            <a:r>
              <a:rPr lang="ru-RU" sz="1800" dirty="0" err="1">
                <a:latin typeface="Times New Roman" panose="02020603050405020304" pitchFamily="18" charset="0"/>
              </a:rPr>
              <a:t>який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формується</a:t>
            </a:r>
            <a:r>
              <a:rPr lang="ru-RU" sz="1800" dirty="0">
                <a:latin typeface="Times New Roman" panose="02020603050405020304" pitchFamily="18" charset="0"/>
              </a:rPr>
              <a:t> шляхом </a:t>
            </a:r>
            <a:r>
              <a:rPr lang="ru-RU" sz="1800" dirty="0" err="1">
                <a:latin typeface="Times New Roman" panose="02020603050405020304" pitchFamily="18" charset="0"/>
              </a:rPr>
              <a:t>застосування</a:t>
            </a:r>
            <a:r>
              <a:rPr lang="ru-RU" sz="1800" dirty="0">
                <a:latin typeface="Times New Roman" panose="02020603050405020304" pitchFamily="18" charset="0"/>
              </a:rPr>
              <a:t> до </a:t>
            </a:r>
            <a:r>
              <a:rPr lang="ru-RU" sz="1800" dirty="0" err="1">
                <a:latin typeface="Times New Roman" panose="02020603050405020304" pitchFamily="18" charset="0"/>
              </a:rPr>
              <a:t>зображення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перетворення</a:t>
            </a:r>
            <a:r>
              <a:rPr lang="ru-RU" sz="1800" dirty="0"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</a:rPr>
              <a:t>Фур’є</a:t>
            </a:r>
            <a:r>
              <a:rPr lang="ru-RU" sz="1800" dirty="0">
                <a:latin typeface="Times New Roman" panose="02020603050405020304" pitchFamily="18" charset="0"/>
              </a:rPr>
              <a:t>.</a:t>
            </a:r>
          </a:p>
          <a:p>
            <a:pPr marL="0" defTabSz="899011">
              <a:lnSpc>
                <a:spcPct val="125000"/>
              </a:lnSpc>
              <a:spcAft>
                <a:spcPts val="600"/>
              </a:spcAft>
            </a:pPr>
            <a:endParaRPr lang="ru-RU" sz="1800" dirty="0">
              <a:latin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D94F20-3C73-4BA6-A055-77C48FA640C2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475252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Методи обробки зображення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0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3598" y="1020673"/>
            <a:ext cx="6998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Мета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наших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частотну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область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ми могли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застосувати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набору частот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наших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просторової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1501A4-B655-4F80-B47F-807A76B838C9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475252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Обробка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області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183.png">
            <a:extLst>
              <a:ext uri="{FF2B5EF4-FFF2-40B4-BE49-F238E27FC236}">
                <a16:creationId xmlns:a16="http://schemas.microsoft.com/office/drawing/2014/main" id="{C7F1DF93-D534-4967-924B-358CD58523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7971" y="2536840"/>
            <a:ext cx="6290055" cy="2339166"/>
          </a:xfrm>
          <a:prstGeom prst="rect">
            <a:avLst/>
          </a:prstGeom>
          <a:ln/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A05A803-ED43-4B3A-BA77-703B2C14E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51023"/>
              </p:ext>
            </p:extLst>
          </p:nvPr>
        </p:nvGraphicFramePr>
        <p:xfrm>
          <a:off x="1403648" y="1903859"/>
          <a:ext cx="27527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2765" imgH="523819" progId="Equation.DSMT4">
                  <p:embed/>
                </p:oleObj>
              </mc:Choice>
              <mc:Fallback>
                <p:oleObj name="Equation" r:id="rId3" imgW="2752765" imgH="5238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903859"/>
                        <a:ext cx="27527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1EB417C8-1ACB-40F3-BC09-CFBD5A247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8321"/>
              </p:ext>
            </p:extLst>
          </p:nvPr>
        </p:nvGraphicFramePr>
        <p:xfrm>
          <a:off x="4617020" y="1886125"/>
          <a:ext cx="311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11480" imgH="495000" progId="Equation.DSMT4">
                  <p:embed/>
                </p:oleObj>
              </mc:Choice>
              <mc:Fallback>
                <p:oleObj name="Equation" r:id="rId5" imgW="3111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7020" y="1886125"/>
                        <a:ext cx="3111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95486"/>
            <a:ext cx="47525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Модель спотворення зображення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B3A94-DE6B-4F21-A11B-FF6BB6A8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81" y="2026677"/>
            <a:ext cx="6540589" cy="2839824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4D68F13-9763-497E-B18D-839750F4B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9632" y="1129822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560" imgH="237969" progId="Equation.DSMT4">
                  <p:embed/>
                </p:oleObj>
              </mc:Choice>
              <mc:Fallback>
                <p:oleObj name="Equation" r:id="rId3" imgW="533560" imgH="237969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F4D68F13-9763-497E-B18D-839750F4B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129822"/>
                        <a:ext cx="5334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7805364-D7ED-4703-A8E0-9AC48B1FB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3551" y="1606071"/>
          <a:ext cx="1809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094" imgH="219248" progId="Equation.DSMT4">
                  <p:embed/>
                </p:oleObj>
              </mc:Choice>
              <mc:Fallback>
                <p:oleObj name="Equation" r:id="rId5" imgW="181094" imgH="219248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37805364-D7ED-4703-A8E0-9AC48B1FB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3551" y="1606071"/>
                        <a:ext cx="1809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6BBFE1A-DD29-49BD-8CE5-15FF6638C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68097"/>
              </p:ext>
            </p:extLst>
          </p:nvPr>
        </p:nvGraphicFramePr>
        <p:xfrm>
          <a:off x="5017467" y="1589051"/>
          <a:ext cx="561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62002" imgH="237969" progId="Equation.DSMT4">
                  <p:embed/>
                </p:oleObj>
              </mc:Choice>
              <mc:Fallback>
                <p:oleObj name="Equation" r:id="rId7" imgW="562002" imgH="237969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06BBFE1A-DD29-49BD-8CE5-15FF6638C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7467" y="1589051"/>
                        <a:ext cx="56197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C3A33C43-2620-4015-8E5B-6EE552964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58382"/>
              </p:ext>
            </p:extLst>
          </p:nvPr>
        </p:nvGraphicFramePr>
        <p:xfrm>
          <a:off x="4993282" y="1151426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2921" imgH="237969" progId="Equation.DSMT4">
                  <p:embed/>
                </p:oleObj>
              </mc:Choice>
              <mc:Fallback>
                <p:oleObj name="Equation" r:id="rId9" imgW="542921" imgH="237969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C3A33C43-2620-4015-8E5B-6EE55296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3282" y="1151426"/>
                        <a:ext cx="5429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1F7FD8-04A5-4E90-8F05-4C895EA11A98}"/>
              </a:ext>
            </a:extLst>
          </p:cNvPr>
          <p:cNvSpPr txBox="1"/>
          <p:nvPr/>
        </p:nvSpPr>
        <p:spPr>
          <a:xfrm>
            <a:off x="1763688" y="105958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- вихідне зображення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B726-B083-4A77-BB38-5785CA025DE4}"/>
              </a:ext>
            </a:extLst>
          </p:cNvPr>
          <p:cNvSpPr txBox="1"/>
          <p:nvPr/>
        </p:nvSpPr>
        <p:spPr>
          <a:xfrm>
            <a:off x="1331640" y="1525523"/>
            <a:ext cx="249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- спотворюючий оператор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2F5B5-5D14-4B22-BC8C-E6340F739252}"/>
              </a:ext>
            </a:extLst>
          </p:cNvPr>
          <p:cNvSpPr txBox="1"/>
          <p:nvPr/>
        </p:nvSpPr>
        <p:spPr>
          <a:xfrm>
            <a:off x="5527604" y="1525441"/>
            <a:ext cx="249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- спотворене зображення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8273F-4A33-49A8-8188-7A391B328CDA}"/>
              </a:ext>
            </a:extLst>
          </p:cNvPr>
          <p:cNvSpPr txBox="1"/>
          <p:nvPr/>
        </p:nvSpPr>
        <p:spPr>
          <a:xfrm>
            <a:off x="5491188" y="1059582"/>
            <a:ext cx="249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- адитивний шум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1AFA404D-DAF6-439B-8064-8D03B5514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08907"/>
              </p:ext>
            </p:extLst>
          </p:nvPr>
        </p:nvGraphicFramePr>
        <p:xfrm>
          <a:off x="1434526" y="2362052"/>
          <a:ext cx="2915545" cy="27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95500" imgH="203200" progId="Equation.DSMT4">
                  <p:embed/>
                </p:oleObj>
              </mc:Choice>
              <mc:Fallback>
                <p:oleObj name="Equation" r:id="rId11" imgW="2095500" imgH="20320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26" y="2362052"/>
                        <a:ext cx="2915545" cy="278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6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95486"/>
            <a:ext cx="47525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Модель відновлення зображення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32795D-CA55-4D83-999C-750D81CF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06" y="1347614"/>
            <a:ext cx="5503388" cy="3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65AA9E-3D63-487A-97A0-B57049EF1474}"/>
              </a:ext>
            </a:extLst>
          </p:cNvPr>
          <p:cNvSpPr/>
          <p:nvPr/>
        </p:nvSpPr>
        <p:spPr>
          <a:xfrm>
            <a:off x="1187624" y="1002090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Існує багато алгоритмів відновлення зображень у частотній області. Але всі вони так чи інакше пов’язані з обчисленням спектру Фур’є зображення. Методи, засновані на перетворенні Фур'є, є найбільш природними і потужними способами для вирішення поставленої задачі.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65B0BBC-0F36-4F17-9AA3-08656095FD67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74888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Фур’є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188.png">
            <a:extLst>
              <a:ext uri="{FF2B5EF4-FFF2-40B4-BE49-F238E27FC236}">
                <a16:creationId xmlns:a16="http://schemas.microsoft.com/office/drawing/2014/main" id="{73F25694-37F8-44EB-968A-180EEC76F99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92137" y="2894172"/>
            <a:ext cx="4359725" cy="2053842"/>
          </a:xfrm>
          <a:prstGeom prst="rect">
            <a:avLst/>
          </a:prstGeom>
          <a:ln/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534C269-C751-49C3-8D96-0CD39DF34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60526"/>
              </p:ext>
            </p:extLst>
          </p:nvPr>
        </p:nvGraphicFramePr>
        <p:xfrm>
          <a:off x="2633278" y="2270125"/>
          <a:ext cx="438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200" imgH="495000" progId="Equation.DSMT4">
                  <p:embed/>
                </p:oleObj>
              </mc:Choice>
              <mc:Fallback>
                <p:oleObj name="Equation" r:id="rId3" imgW="4381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278" y="2270125"/>
                        <a:ext cx="4381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9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2097</TotalTime>
  <Words>485</Words>
  <Application>Microsoft Office PowerPoint</Application>
  <PresentationFormat>Экран (16:9)</PresentationFormat>
  <Paragraphs>49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MathType 7.0 Equation</vt:lpstr>
      <vt:lpstr>Equation</vt:lpstr>
      <vt:lpstr>«МОДЕЛІ ТА МЕТОДИ ВІДНОВЛЕННЯ СПОТВОРЕНИХ ЦИФРОВИХ ЗОБРАЖЕНЬ»</vt:lpstr>
      <vt:lpstr>Мета роботи</vt:lpstr>
      <vt:lpstr>Актуальність теми</vt:lpstr>
      <vt:lpstr>Постановка задачі</vt:lpstr>
      <vt:lpstr>Презентация PowerPoint</vt:lpstr>
      <vt:lpstr>Презентация PowerPoint</vt:lpstr>
      <vt:lpstr>Модель спотворення зображення</vt:lpstr>
      <vt:lpstr>Модель відновлення зображення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Гурдіш Анастасія Олегівна</cp:lastModifiedBy>
  <cp:revision>92</cp:revision>
  <dcterms:created xsi:type="dcterms:W3CDTF">2020-06-03T08:18:19Z</dcterms:created>
  <dcterms:modified xsi:type="dcterms:W3CDTF">2021-06-14T20:22:38Z</dcterms:modified>
</cp:coreProperties>
</file>