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7" r:id="rId1"/>
  </p:sldMasterIdLst>
  <p:sldIdLst>
    <p:sldId id="256" r:id="rId2"/>
    <p:sldId id="257" r:id="rId3"/>
    <p:sldId id="271" r:id="rId4"/>
    <p:sldId id="258" r:id="rId5"/>
    <p:sldId id="259" r:id="rId6"/>
    <p:sldId id="260" r:id="rId7"/>
    <p:sldId id="262" r:id="rId8"/>
    <p:sldId id="263" r:id="rId9"/>
    <p:sldId id="264" r:id="rId10"/>
    <p:sldId id="265" r:id="rId11"/>
    <p:sldId id="267" r:id="rId12"/>
    <p:sldId id="268" r:id="rId13"/>
    <p:sldId id="266" r:id="rId14"/>
    <p:sldId id="274" r:id="rId15"/>
    <p:sldId id="270" r:id="rId16"/>
  </p:sldIdLst>
  <p:sldSz cx="9144000" cy="5143500" type="screen16x9"/>
  <p:notesSz cx="6858000" cy="9144000"/>
  <p:defaultTextStyle>
    <a:defPPr>
      <a:defRPr lang="ru-RU"/>
    </a:defPPr>
    <a:lvl1pPr marL="0" algn="l" defTabSz="899011" rtl="0" eaLnBrk="1" latinLnBrk="0" hangingPunct="1">
      <a:defRPr sz="1800" kern="1200">
        <a:solidFill>
          <a:schemeClr val="tx1"/>
        </a:solidFill>
        <a:latin typeface="+mn-lt"/>
        <a:ea typeface="+mn-ea"/>
        <a:cs typeface="+mn-cs"/>
      </a:defRPr>
    </a:lvl1pPr>
    <a:lvl2pPr marL="449506" algn="l" defTabSz="899011" rtl="0" eaLnBrk="1" latinLnBrk="0" hangingPunct="1">
      <a:defRPr sz="1800" kern="1200">
        <a:solidFill>
          <a:schemeClr val="tx1"/>
        </a:solidFill>
        <a:latin typeface="+mn-lt"/>
        <a:ea typeface="+mn-ea"/>
        <a:cs typeface="+mn-cs"/>
      </a:defRPr>
    </a:lvl2pPr>
    <a:lvl3pPr marL="899011" algn="l" defTabSz="899011" rtl="0" eaLnBrk="1" latinLnBrk="0" hangingPunct="1">
      <a:defRPr sz="1800" kern="1200">
        <a:solidFill>
          <a:schemeClr val="tx1"/>
        </a:solidFill>
        <a:latin typeface="+mn-lt"/>
        <a:ea typeface="+mn-ea"/>
        <a:cs typeface="+mn-cs"/>
      </a:defRPr>
    </a:lvl3pPr>
    <a:lvl4pPr marL="1348517" algn="l" defTabSz="899011" rtl="0" eaLnBrk="1" latinLnBrk="0" hangingPunct="1">
      <a:defRPr sz="1800" kern="1200">
        <a:solidFill>
          <a:schemeClr val="tx1"/>
        </a:solidFill>
        <a:latin typeface="+mn-lt"/>
        <a:ea typeface="+mn-ea"/>
        <a:cs typeface="+mn-cs"/>
      </a:defRPr>
    </a:lvl4pPr>
    <a:lvl5pPr marL="1798021" algn="l" defTabSz="899011" rtl="0" eaLnBrk="1" latinLnBrk="0" hangingPunct="1">
      <a:defRPr sz="1800" kern="1200">
        <a:solidFill>
          <a:schemeClr val="tx1"/>
        </a:solidFill>
        <a:latin typeface="+mn-lt"/>
        <a:ea typeface="+mn-ea"/>
        <a:cs typeface="+mn-cs"/>
      </a:defRPr>
    </a:lvl5pPr>
    <a:lvl6pPr marL="2247528" algn="l" defTabSz="899011" rtl="0" eaLnBrk="1" latinLnBrk="0" hangingPunct="1">
      <a:defRPr sz="1800" kern="1200">
        <a:solidFill>
          <a:schemeClr val="tx1"/>
        </a:solidFill>
        <a:latin typeface="+mn-lt"/>
        <a:ea typeface="+mn-ea"/>
        <a:cs typeface="+mn-cs"/>
      </a:defRPr>
    </a:lvl6pPr>
    <a:lvl7pPr marL="2697032" algn="l" defTabSz="899011" rtl="0" eaLnBrk="1" latinLnBrk="0" hangingPunct="1">
      <a:defRPr sz="1800" kern="1200">
        <a:solidFill>
          <a:schemeClr val="tx1"/>
        </a:solidFill>
        <a:latin typeface="+mn-lt"/>
        <a:ea typeface="+mn-ea"/>
        <a:cs typeface="+mn-cs"/>
      </a:defRPr>
    </a:lvl7pPr>
    <a:lvl8pPr marL="3146540" algn="l" defTabSz="899011" rtl="0" eaLnBrk="1" latinLnBrk="0" hangingPunct="1">
      <a:defRPr sz="1800" kern="1200">
        <a:solidFill>
          <a:schemeClr val="tx1"/>
        </a:solidFill>
        <a:latin typeface="+mn-lt"/>
        <a:ea typeface="+mn-ea"/>
        <a:cs typeface="+mn-cs"/>
      </a:defRPr>
    </a:lvl8pPr>
    <a:lvl9pPr marL="3596042" algn="l" defTabSz="89901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F9F"/>
    <a:srgbClr val="3F1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7" autoAdjust="0"/>
  </p:normalViewPr>
  <p:slideViewPr>
    <p:cSldViewPr>
      <p:cViewPr>
        <p:scale>
          <a:sx n="100" d="100"/>
          <a:sy n="100" d="100"/>
        </p:scale>
        <p:origin x="-1299" y="-4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ru-RU" smtClean="0"/>
              <a:t>Образец заголовка</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73EF77E9-C033-4C24-A196-81A2DD78D36C}" type="datetimeFigureOut">
              <a:rPr lang="ru-RU" smtClean="0"/>
              <a:t>09.12.2020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F9D2ECE-3F90-417D-9F53-9375DEF16B18}" type="slidenum">
              <a:rPr lang="ru-RU" smtClean="0"/>
              <a:t>‹#›</a:t>
            </a:fld>
            <a:endParaRPr lang="ru-RU"/>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64164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3EF77E9-C033-4C24-A196-81A2DD78D36C}" type="datetimeFigureOut">
              <a:rPr lang="ru-RU" smtClean="0"/>
              <a:t>09.12.2020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289737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3EF77E9-C033-4C24-A196-81A2DD78D36C}" type="datetimeFigureOut">
              <a:rPr lang="ru-RU" smtClean="0"/>
              <a:t>09.12.2020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3161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3EF77E9-C033-4C24-A196-81A2DD78D36C}" type="datetimeFigureOut">
              <a:rPr lang="ru-RU" smtClean="0"/>
              <a:t>09.12.2020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39383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ru-RU" smtClean="0"/>
              <a:t>Образец заголовка</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EF77E9-C033-4C24-A196-81A2DD78D36C}" type="datetimeFigureOut">
              <a:rPr lang="ru-RU" smtClean="0"/>
              <a:t>09.12.2020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28971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73EF77E9-C033-4C24-A196-81A2DD78D36C}" type="datetimeFigureOut">
              <a:rPr lang="ru-RU" smtClean="0"/>
              <a:t>09.12.2020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380406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ru-RU" smtClean="0"/>
              <a:t>Образец заголовка</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Content Placeholder 3"/>
          <p:cNvSpPr>
            <a:spLocks noGrp="1"/>
          </p:cNvSpPr>
          <p:nvPr>
            <p:ph sz="half" idx="2"/>
          </p:nvPr>
        </p:nvSpPr>
        <p:spPr>
          <a:xfrm>
            <a:off x="629842" y="1878806"/>
            <a:ext cx="3868340"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Content Placeholder 5"/>
          <p:cNvSpPr>
            <a:spLocks noGrp="1"/>
          </p:cNvSpPr>
          <p:nvPr>
            <p:ph sz="quarter" idx="4"/>
          </p:nvPr>
        </p:nvSpPr>
        <p:spPr>
          <a:xfrm>
            <a:off x="4629150" y="1878806"/>
            <a:ext cx="3887391"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73EF77E9-C033-4C24-A196-81A2DD78D36C}" type="datetimeFigureOut">
              <a:rPr lang="ru-RU" smtClean="0"/>
              <a:t>09.12.2020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59492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73EF77E9-C033-4C24-A196-81A2DD78D36C}" type="datetimeFigureOut">
              <a:rPr lang="ru-RU" smtClean="0"/>
              <a:t>09.12.2020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248871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F77E9-C033-4C24-A196-81A2DD78D36C}" type="datetimeFigureOut">
              <a:rPr lang="ru-RU" smtClean="0"/>
              <a:t>09.12.2020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361685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ru-RU" smtClean="0"/>
              <a:t>Образец заголовка</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EF77E9-C033-4C24-A196-81A2DD78D36C}" type="datetimeFigureOut">
              <a:rPr lang="ru-RU" smtClean="0"/>
              <a:t>09.12.2020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71264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ru-RU" smtClean="0"/>
              <a:t>Образец заголовка</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smtClean="0"/>
              <a:t>Вставка рисунка</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EF77E9-C033-4C24-A196-81A2DD78D36C}" type="datetimeFigureOut">
              <a:rPr lang="ru-RU" smtClean="0"/>
              <a:t>09.12.2020</a:t>
            </a:fld>
            <a:endParaRPr lang="ru-RU"/>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fld id="{EF9D2ECE-3F90-417D-9F53-9375DEF16B18}" type="slidenum">
              <a:rPr lang="ru-RU" smtClean="0"/>
              <a:t>‹#›</a:t>
            </a:fld>
            <a:endParaRPr lang="ru-RU"/>
          </a:p>
        </p:txBody>
      </p:sp>
    </p:spTree>
    <p:extLst>
      <p:ext uri="{BB962C8B-B14F-4D97-AF65-F5344CB8AC3E}">
        <p14:creationId xmlns:p14="http://schemas.microsoft.com/office/powerpoint/2010/main" val="225557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ru-RU" smtClean="0"/>
              <a:t>Образец заголовка</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3EF77E9-C033-4C24-A196-81A2DD78D36C}" type="datetimeFigureOut">
              <a:rPr lang="ru-RU" smtClean="0"/>
              <a:t>09.12.2020</a:t>
            </a:fld>
            <a:endParaRPr lang="ru-RU"/>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EF9D2ECE-3F90-417D-9F53-9375DEF16B18}" type="slidenum">
              <a:rPr lang="ru-RU" smtClean="0"/>
              <a:t>‹#›</a:t>
            </a:fld>
            <a:endParaRPr lang="ru-RU"/>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90890347"/>
      </p:ext>
    </p:extLst>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2.png"/><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10.png"/><Relationship Id="rId7" Type="http://schemas.openxmlformats.org/officeDocument/2006/relationships/image" Target="../media/image6.wmf"/><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131590"/>
            <a:ext cx="7776864" cy="1790700"/>
          </a:xfrm>
        </p:spPr>
        <p:txBody>
          <a:bodyPr>
            <a:normAutofit/>
          </a:bodyPr>
          <a:lstStyle/>
          <a:p>
            <a:r>
              <a:rPr lang="ru-RU" sz="2600" b="1" dirty="0" smtClean="0">
                <a:solidFill>
                  <a:srgbClr val="303F9F"/>
                </a:solidFill>
                <a:latin typeface="Times New Roman" pitchFamily="18" charset="0"/>
                <a:cs typeface="Times New Roman" pitchFamily="18" charset="0"/>
              </a:rPr>
              <a:t>КУРСОВА РОБОТА</a:t>
            </a:r>
            <a:r>
              <a:rPr lang="ru-RU" sz="2400" b="1" dirty="0" smtClean="0">
                <a:solidFill>
                  <a:srgbClr val="303F9F"/>
                </a:solidFill>
                <a:latin typeface="Times New Roman" pitchFamily="18" charset="0"/>
                <a:cs typeface="Times New Roman" pitchFamily="18" charset="0"/>
              </a:rPr>
              <a:t/>
            </a:r>
            <a:br>
              <a:rPr lang="ru-RU" sz="2400" b="1" dirty="0" smtClean="0">
                <a:solidFill>
                  <a:srgbClr val="303F9F"/>
                </a:solidFill>
                <a:latin typeface="Times New Roman" pitchFamily="18" charset="0"/>
                <a:cs typeface="Times New Roman" pitchFamily="18" charset="0"/>
              </a:rPr>
            </a:br>
            <a:r>
              <a:rPr lang="ru-RU" sz="1800" b="1" dirty="0">
                <a:solidFill>
                  <a:srgbClr val="303F9F"/>
                </a:solidFill>
                <a:latin typeface="Times New Roman" pitchFamily="18" charset="0"/>
                <a:cs typeface="Times New Roman" pitchFamily="18" charset="0"/>
              </a:rPr>
              <a:t>ЗА ФАХОВИМ СПРЯМУВАННЯМ</a:t>
            </a:r>
            <a:r>
              <a:rPr lang="uk-UA" sz="1800" b="1" dirty="0" smtClean="0">
                <a:solidFill>
                  <a:srgbClr val="303F9F"/>
                </a:solidFill>
                <a:latin typeface="Times New Roman" pitchFamily="18" charset="0"/>
                <a:cs typeface="Times New Roman" pitchFamily="18" charset="0"/>
              </a:rPr>
              <a:t/>
            </a:r>
            <a:br>
              <a:rPr lang="uk-UA" sz="1800" b="1" dirty="0" smtClean="0">
                <a:solidFill>
                  <a:srgbClr val="303F9F"/>
                </a:solidFill>
                <a:latin typeface="Times New Roman" pitchFamily="18" charset="0"/>
                <a:cs typeface="Times New Roman" pitchFamily="18" charset="0"/>
              </a:rPr>
            </a:br>
            <a:r>
              <a:rPr lang="uk-UA" sz="2400" dirty="0" smtClean="0">
                <a:solidFill>
                  <a:srgbClr val="303F9F"/>
                </a:solidFill>
                <a:latin typeface="Times New Roman" pitchFamily="18" charset="0"/>
                <a:cs typeface="Times New Roman" pitchFamily="18" charset="0"/>
              </a:rPr>
              <a:t/>
            </a:r>
            <a:br>
              <a:rPr lang="uk-UA" sz="2400" dirty="0" smtClean="0">
                <a:solidFill>
                  <a:srgbClr val="303F9F"/>
                </a:solidFill>
                <a:latin typeface="Times New Roman" pitchFamily="18" charset="0"/>
                <a:cs typeface="Times New Roman" pitchFamily="18" charset="0"/>
              </a:rPr>
            </a:br>
            <a:r>
              <a:rPr lang="uk-UA" sz="1700" dirty="0" smtClean="0">
                <a:solidFill>
                  <a:srgbClr val="303F9F"/>
                </a:solidFill>
                <a:latin typeface="Times New Roman" pitchFamily="18" charset="0"/>
                <a:cs typeface="Times New Roman" pitchFamily="18" charset="0"/>
              </a:rPr>
              <a:t>НА ТЕМУ : «</a:t>
            </a:r>
            <a:r>
              <a:rPr lang="ru-RU" sz="1700" dirty="0" smtClean="0">
                <a:solidFill>
                  <a:srgbClr val="303F9F"/>
                </a:solidFill>
                <a:latin typeface="Times New Roman" pitchFamily="18" charset="0"/>
                <a:cs typeface="Times New Roman" pitchFamily="18" charset="0"/>
              </a:rPr>
              <a:t>МОДЕЛІ ТА МЕТОДИ ВІДНОВЛЕННЯ СПОТВОРЕНИХ ЦИФРОВИХ ЗОБРАЖЕНЬ</a:t>
            </a:r>
            <a:r>
              <a:rPr lang="uk-UA" sz="1700" dirty="0" smtClean="0">
                <a:solidFill>
                  <a:srgbClr val="303F9F"/>
                </a:solidFill>
                <a:latin typeface="Times New Roman" pitchFamily="18" charset="0"/>
                <a:cs typeface="Times New Roman" pitchFamily="18" charset="0"/>
              </a:rPr>
              <a:t>»</a:t>
            </a:r>
            <a:endParaRPr lang="ru-RU" sz="1700" dirty="0">
              <a:solidFill>
                <a:srgbClr val="303F9F"/>
              </a:solidFill>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1691680" y="3293616"/>
            <a:ext cx="5544616" cy="648072"/>
          </a:xfrm>
        </p:spPr>
        <p:txBody>
          <a:bodyPr>
            <a:normAutofit/>
          </a:bodyPr>
          <a:lstStyle/>
          <a:p>
            <a:pPr>
              <a:lnSpc>
                <a:spcPct val="70000"/>
              </a:lnSpc>
            </a:pPr>
            <a:r>
              <a:rPr lang="uk-UA" sz="1500" b="1" dirty="0" smtClean="0">
                <a:solidFill>
                  <a:srgbClr val="303F9F"/>
                </a:solidFill>
                <a:latin typeface="Times New Roman" pitchFamily="18" charset="0"/>
                <a:cs typeface="Times New Roman" pitchFamily="18" charset="0"/>
              </a:rPr>
              <a:t>Виконала: </a:t>
            </a:r>
            <a:r>
              <a:rPr lang="uk-UA" sz="1500" dirty="0" smtClean="0">
                <a:solidFill>
                  <a:srgbClr val="303F9F"/>
                </a:solidFill>
                <a:latin typeface="Times New Roman" pitchFamily="18" charset="0"/>
                <a:cs typeface="Times New Roman" pitchFamily="18" charset="0"/>
              </a:rPr>
              <a:t>студентка групи ПА-17-2 Гурдіш Анастасія Олегівна</a:t>
            </a:r>
          </a:p>
          <a:p>
            <a:pPr>
              <a:lnSpc>
                <a:spcPct val="70000"/>
              </a:lnSpc>
            </a:pPr>
            <a:r>
              <a:rPr lang="uk-UA" sz="1500" b="1" dirty="0" smtClean="0">
                <a:solidFill>
                  <a:srgbClr val="303F9F"/>
                </a:solidFill>
                <a:latin typeface="Times New Roman" pitchFamily="18" charset="0"/>
                <a:cs typeface="Times New Roman" pitchFamily="18" charset="0"/>
              </a:rPr>
              <a:t>Керівник: </a:t>
            </a:r>
            <a:r>
              <a:rPr lang="uk-UA" sz="1500" dirty="0">
                <a:solidFill>
                  <a:srgbClr val="303F9F"/>
                </a:solidFill>
                <a:latin typeface="Times New Roman" pitchFamily="18" charset="0"/>
                <a:cs typeface="Times New Roman" pitchFamily="18" charset="0"/>
              </a:rPr>
              <a:t>Сердюк Марина Євгеніївна</a:t>
            </a:r>
            <a:endParaRPr lang="ru-RU" sz="1500" dirty="0">
              <a:solidFill>
                <a:srgbClr val="303F9F"/>
              </a:solidFill>
              <a:latin typeface="Times New Roman" pitchFamily="18" charset="0"/>
              <a:cs typeface="Times New Roman" pitchFamily="18" charset="0"/>
            </a:endParaRPr>
          </a:p>
        </p:txBody>
      </p:sp>
    </p:spTree>
    <p:extLst>
      <p:ext uri="{BB962C8B-B14F-4D97-AF65-F5344CB8AC3E}">
        <p14:creationId xmlns:p14="http://schemas.microsoft.com/office/powerpoint/2010/main" val="1345207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67494"/>
            <a:ext cx="5383510" cy="864096"/>
          </a:xfrm>
        </p:spPr>
        <p:txBody>
          <a:bodyPr vert="horz" lIns="68580" tIns="34290" rIns="68580" bIns="34290" rtlCol="0" anchor="ctr">
            <a:normAutofit/>
          </a:bodyPr>
          <a:lstStyle/>
          <a:p>
            <a:r>
              <a:rPr lang="ru-RU" sz="2400" b="1" dirty="0" err="1" smtClean="0">
                <a:solidFill>
                  <a:srgbClr val="303F9F"/>
                </a:solidFill>
                <a:latin typeface="Times New Roman" pitchFamily="18" charset="0"/>
                <a:cs typeface="Times New Roman" pitchFamily="18" charset="0"/>
              </a:rPr>
              <a:t>Інверсна</a:t>
            </a:r>
            <a:r>
              <a:rPr lang="ru-RU" sz="2400" b="1" dirty="0" smtClean="0">
                <a:solidFill>
                  <a:srgbClr val="303F9F"/>
                </a:solidFill>
                <a:latin typeface="Times New Roman" pitchFamily="18" charset="0"/>
                <a:cs typeface="Times New Roman" pitchFamily="18" charset="0"/>
              </a:rPr>
              <a:t> </a:t>
            </a:r>
            <a:r>
              <a:rPr lang="ru-RU" sz="2400" b="1" dirty="0" err="1" smtClean="0">
                <a:solidFill>
                  <a:srgbClr val="303F9F"/>
                </a:solidFill>
                <a:latin typeface="Times New Roman" pitchFamily="18" charset="0"/>
                <a:cs typeface="Times New Roman" pitchFamily="18" charset="0"/>
              </a:rPr>
              <a:t>фільтрація</a:t>
            </a:r>
            <a:endParaRPr lang="ru-RU" sz="2400" b="1" dirty="0">
              <a:solidFill>
                <a:srgbClr val="303F9F"/>
              </a:solidFill>
              <a:latin typeface="Times New Roman" pitchFamily="18" charset="0"/>
              <a:cs typeface="Times New Roman" pitchFamily="18" charset="0"/>
            </a:endParaRPr>
          </a:p>
        </p:txBody>
      </p:sp>
      <p:sp>
        <p:nvSpPr>
          <p:cNvPr id="3" name="Прямоугольник 2"/>
          <p:cNvSpPr/>
          <p:nvPr/>
        </p:nvSpPr>
        <p:spPr>
          <a:xfrm>
            <a:off x="810494" y="1059582"/>
            <a:ext cx="4841626" cy="1569660"/>
          </a:xfrm>
          <a:prstGeom prst="rect">
            <a:avLst/>
          </a:prstGeom>
        </p:spPr>
        <p:txBody>
          <a:bodyPr wrap="square">
            <a:spAutoFit/>
          </a:bodyPr>
          <a:lstStyle/>
          <a:p>
            <a:r>
              <a:rPr lang="uk-UA" sz="1600" dirty="0">
                <a:latin typeface="Times New Roman" pitchFamily="18" charset="0"/>
                <a:cs typeface="Times New Roman" pitchFamily="18" charset="0"/>
              </a:rPr>
              <a:t>Найпростішим способом відновлення є інверсна фільтрація, яка передбачає отримання оцінки </a:t>
            </a:r>
            <a:r>
              <a:rPr lang="en-US" sz="1600" dirty="0" smtClean="0">
                <a:latin typeface="Times New Roman" pitchFamily="18" charset="0"/>
                <a:cs typeface="Times New Roman" pitchFamily="18" charset="0"/>
              </a:rPr>
              <a:t>       </a:t>
            </a:r>
            <a:r>
              <a:rPr lang="uk-UA"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uk-UA" sz="1600" dirty="0" err="1" smtClean="0">
                <a:latin typeface="Times New Roman" pitchFamily="18" charset="0"/>
                <a:cs typeface="Times New Roman" pitchFamily="18" charset="0"/>
              </a:rPr>
              <a:t>Фур'є-перетворення</a:t>
            </a:r>
            <a:r>
              <a:rPr lang="uk-UA" sz="1600" dirty="0" smtClean="0">
                <a:latin typeface="Times New Roman" pitchFamily="18" charset="0"/>
                <a:cs typeface="Times New Roman" pitchFamily="18" charset="0"/>
              </a:rPr>
              <a:t> </a:t>
            </a:r>
            <a:r>
              <a:rPr lang="uk-UA" sz="1600" dirty="0">
                <a:latin typeface="Times New Roman" pitchFamily="18" charset="0"/>
                <a:cs typeface="Times New Roman" pitchFamily="18" charset="0"/>
              </a:rPr>
              <a:t>вихідного зображення розподілом Фур'є перетворення викривленого зображення на частотне представлення </a:t>
            </a:r>
            <a:r>
              <a:rPr lang="uk-UA" sz="1600" dirty="0" err="1">
                <a:latin typeface="Times New Roman" pitchFamily="18" charset="0"/>
                <a:cs typeface="Times New Roman" pitchFamily="18" charset="0"/>
              </a:rPr>
              <a:t>спотворюючої</a:t>
            </a:r>
            <a:r>
              <a:rPr lang="uk-UA" sz="1600" dirty="0">
                <a:latin typeface="Times New Roman" pitchFamily="18" charset="0"/>
                <a:cs typeface="Times New Roman" pitchFamily="18" charset="0"/>
              </a:rPr>
              <a:t> функції:</a:t>
            </a:r>
            <a:endParaRPr lang="ru-RU" sz="1600"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068564444"/>
              </p:ext>
            </p:extLst>
          </p:nvPr>
        </p:nvGraphicFramePr>
        <p:xfrm>
          <a:off x="4682926" y="1618307"/>
          <a:ext cx="465138" cy="233363"/>
        </p:xfrm>
        <a:graphic>
          <a:graphicData uri="http://schemas.openxmlformats.org/presentationml/2006/ole">
            <mc:AlternateContent xmlns:mc="http://schemas.openxmlformats.org/markup-compatibility/2006">
              <mc:Choice xmlns:v="urn:schemas-microsoft-com:vml" Requires="v">
                <p:oleObj spid="_x0000_s4103" name="Equation" r:id="rId3" imgW="469696" imgH="241195" progId="Equation.DSMT4">
                  <p:embed/>
                </p:oleObj>
              </mc:Choice>
              <mc:Fallback>
                <p:oleObj name="Equation" r:id="rId3" imgW="469696"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26" y="1618307"/>
                        <a:ext cx="4651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Рисунок 5"/>
          <p:cNvPicPr/>
          <p:nvPr/>
        </p:nvPicPr>
        <p:blipFill>
          <a:blip r:embed="rId5"/>
          <a:stretch>
            <a:fillRect/>
          </a:stretch>
        </p:blipFill>
        <p:spPr>
          <a:xfrm>
            <a:off x="810494" y="2859782"/>
            <a:ext cx="2246650" cy="648072"/>
          </a:xfrm>
          <a:prstGeom prst="rect">
            <a:avLst/>
          </a:prstGeom>
        </p:spPr>
      </p:pic>
      <p:sp>
        <p:nvSpPr>
          <p:cNvPr id="7" name="Прямоугольник 6"/>
          <p:cNvSpPr/>
          <p:nvPr/>
        </p:nvSpPr>
        <p:spPr>
          <a:xfrm>
            <a:off x="835539" y="3654772"/>
            <a:ext cx="7416824" cy="1077218"/>
          </a:xfrm>
          <a:prstGeom prst="rect">
            <a:avLst/>
          </a:prstGeom>
        </p:spPr>
        <p:txBody>
          <a:bodyPr wrap="square">
            <a:spAutoFit/>
          </a:bodyPr>
          <a:lstStyle/>
          <a:p>
            <a:r>
              <a:rPr lang="uk-UA" sz="1600" dirty="0">
                <a:latin typeface="Times New Roman" pitchFamily="18" charset="0"/>
                <a:cs typeface="Times New Roman" pitchFamily="18" charset="0"/>
              </a:rPr>
              <a:t>Цей метод є найпростішим, але не відрізняється особливою точністю. Оскільки функція </a:t>
            </a:r>
            <a:r>
              <a:rPr lang="de-DE" sz="1600" dirty="0">
                <a:latin typeface="Times New Roman" pitchFamily="18" charset="0"/>
                <a:cs typeface="Times New Roman" pitchFamily="18" charset="0"/>
              </a:rPr>
              <a:t>N(</a:t>
            </a:r>
            <a:r>
              <a:rPr lang="de-DE" sz="1600" dirty="0" err="1">
                <a:latin typeface="Times New Roman" pitchFamily="18" charset="0"/>
                <a:cs typeface="Times New Roman" pitchFamily="18" charset="0"/>
              </a:rPr>
              <a:t>u,v</a:t>
            </a:r>
            <a:r>
              <a:rPr lang="de-DE" sz="1600" dirty="0">
                <a:latin typeface="Times New Roman" pitchFamily="18" charset="0"/>
                <a:cs typeface="Times New Roman" pitchFamily="18" charset="0"/>
              </a:rPr>
              <a:t>) </a:t>
            </a:r>
            <a:r>
              <a:rPr lang="uk-UA" sz="1600" dirty="0">
                <a:latin typeface="Times New Roman" pitchFamily="18" charset="0"/>
                <a:cs typeface="Times New Roman" pitchFamily="18" charset="0"/>
              </a:rPr>
              <a:t>нам невідома. Є і ще одна проблема. Якщо функція </a:t>
            </a:r>
            <a:r>
              <a:rPr lang="de-DE" sz="1600" dirty="0">
                <a:latin typeface="Times New Roman" pitchFamily="18" charset="0"/>
                <a:cs typeface="Times New Roman" pitchFamily="18" charset="0"/>
              </a:rPr>
              <a:t>H (u, v) </a:t>
            </a:r>
            <a:r>
              <a:rPr lang="uk-UA" sz="1600" dirty="0">
                <a:latin typeface="Times New Roman" pitchFamily="18" charset="0"/>
                <a:cs typeface="Times New Roman" pitchFamily="18" charset="0"/>
              </a:rPr>
              <a:t>приймає нульові або близькі до нульових значення, то внесок другого доданка в правій частині може стати домінуючим.</a:t>
            </a:r>
            <a:endParaRPr lang="ru-RU" sz="1600" dirty="0">
              <a:latin typeface="Times New Roman" pitchFamily="18" charset="0"/>
              <a:cs typeface="Times New Roman" pitchFamily="18" charset="0"/>
            </a:endParaRPr>
          </a:p>
        </p:txBody>
      </p:sp>
      <p:pic>
        <p:nvPicPr>
          <p:cNvPr id="4100"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t="1368" b="1077"/>
          <a:stretch/>
        </p:blipFill>
        <p:spPr bwMode="auto">
          <a:xfrm>
            <a:off x="5508104" y="469233"/>
            <a:ext cx="3131840" cy="3110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84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005780" y="267494"/>
            <a:ext cx="8138220" cy="432048"/>
          </a:xfrm>
          <a:prstGeom prst="rect">
            <a:avLst/>
          </a:prstGeom>
        </p:spPr>
        <p:txBody>
          <a:bodyPr vert="horz" lIns="68580" tIns="34290" rIns="68580" bIns="34290" rtlCol="0" anchor="ctr">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uk-UA" sz="2400" b="1" dirty="0" err="1">
                <a:solidFill>
                  <a:srgbClr val="303F9F"/>
                </a:solidFill>
                <a:latin typeface="Times New Roman" pitchFamily="18" charset="0"/>
                <a:cs typeface="Times New Roman" pitchFamily="18" charset="0"/>
              </a:rPr>
              <a:t>В</a:t>
            </a:r>
            <a:r>
              <a:rPr lang="ru-RU" sz="2400" b="1" dirty="0" err="1" smtClean="0">
                <a:solidFill>
                  <a:srgbClr val="303F9F"/>
                </a:solidFill>
                <a:latin typeface="Times New Roman" pitchFamily="18" charset="0"/>
                <a:cs typeface="Times New Roman" pitchFamily="18" charset="0"/>
              </a:rPr>
              <a:t>ідновлення</a:t>
            </a:r>
            <a:r>
              <a:rPr lang="ru-RU" sz="2400" b="1" dirty="0" smtClean="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зображення</a:t>
            </a:r>
            <a:r>
              <a:rPr lang="ru-RU" sz="2400" b="1" dirty="0">
                <a:solidFill>
                  <a:srgbClr val="303F9F"/>
                </a:solidFill>
                <a:latin typeface="Times New Roman" pitchFamily="18" charset="0"/>
                <a:cs typeface="Times New Roman" pitchFamily="18" charset="0"/>
              </a:rPr>
              <a:t> за </a:t>
            </a:r>
            <a:r>
              <a:rPr lang="ru-RU" sz="2400" b="1" dirty="0" err="1">
                <a:solidFill>
                  <a:srgbClr val="303F9F"/>
                </a:solidFill>
                <a:latin typeface="Times New Roman" pitchFamily="18" charset="0"/>
                <a:cs typeface="Times New Roman" pitchFamily="18" charset="0"/>
              </a:rPr>
              <a:t>допомогою</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перетворень</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Фур’є</a:t>
            </a:r>
            <a:endParaRPr lang="ru-RU" sz="2400" b="1" dirty="0">
              <a:solidFill>
                <a:srgbClr val="303F9F"/>
              </a:solidFill>
              <a:latin typeface="Times New Roman" pitchFamily="18" charset="0"/>
              <a:cs typeface="Times New Roman" pitchFamily="18" charset="0"/>
            </a:endParaRPr>
          </a:p>
        </p:txBody>
      </p:sp>
      <p:sp>
        <p:nvSpPr>
          <p:cNvPr id="3" name="Прямоугольник 2"/>
          <p:cNvSpPr/>
          <p:nvPr/>
        </p:nvSpPr>
        <p:spPr>
          <a:xfrm>
            <a:off x="1043608" y="843558"/>
            <a:ext cx="7272808" cy="2308324"/>
          </a:xfrm>
          <a:prstGeom prst="rect">
            <a:avLst/>
          </a:prstGeom>
        </p:spPr>
        <p:txBody>
          <a:bodyPr wrap="square">
            <a:spAutoFit/>
          </a:bodyPr>
          <a:lstStyle/>
          <a:p>
            <a:r>
              <a:rPr lang="uk-UA" sz="1600" dirty="0">
                <a:latin typeface="Times New Roman" pitchFamily="18" charset="0"/>
                <a:cs typeface="Times New Roman" pitchFamily="18" charset="0"/>
              </a:rPr>
              <a:t>Другий відомий алгоритм це відновлення зображення за допомогою перетворень Фур’є. Методи, засновані на перетворенні Фур'є, є найбільш природніми і потужними способами для вирішення поставленої задачі. У цьому методі виконується перехід від функції </a:t>
            </a:r>
            <a:r>
              <a:rPr lang="uk-UA" sz="1600" dirty="0" smtClean="0">
                <a:latin typeface="Times New Roman" pitchFamily="18" charset="0"/>
                <a:cs typeface="Times New Roman" pitchFamily="18" charset="0"/>
              </a:rPr>
              <a:t>            до </a:t>
            </a:r>
            <a:r>
              <a:rPr lang="uk-UA" sz="1600" dirty="0">
                <a:latin typeface="Times New Roman" pitchFamily="18" charset="0"/>
                <a:cs typeface="Times New Roman" pitchFamily="18" charset="0"/>
              </a:rPr>
              <a:t>її Фур'є образу </a:t>
            </a:r>
            <a:r>
              <a:rPr lang="uk-UA" sz="1600" dirty="0" smtClean="0">
                <a:latin typeface="Times New Roman" pitchFamily="18" charset="0"/>
                <a:cs typeface="Times New Roman" pitchFamily="18" charset="0"/>
              </a:rPr>
              <a:t>               і </a:t>
            </a:r>
            <a:r>
              <a:rPr lang="uk-UA" sz="1600" dirty="0">
                <a:latin typeface="Times New Roman" pitchFamily="18" charset="0"/>
                <a:cs typeface="Times New Roman" pitchFamily="18" charset="0"/>
              </a:rPr>
              <a:t>відповідно від   </a:t>
            </a:r>
            <a:r>
              <a:rPr lang="uk-UA" sz="1600" dirty="0" smtClean="0">
                <a:latin typeface="Times New Roman" pitchFamily="18" charset="0"/>
                <a:cs typeface="Times New Roman" pitchFamily="18" charset="0"/>
              </a:rPr>
              <a:t>    	до </a:t>
            </a:r>
            <a:r>
              <a:rPr lang="uk-UA" sz="1600" dirty="0">
                <a:latin typeface="Times New Roman" pitchFamily="18" charset="0"/>
                <a:cs typeface="Times New Roman" pitchFamily="18" charset="0"/>
              </a:rPr>
              <a:t>Фур'є образу  </a:t>
            </a:r>
            <a:r>
              <a:rPr lang="uk-UA" sz="1600" dirty="0" smtClean="0">
                <a:latin typeface="Times New Roman" pitchFamily="18" charset="0"/>
                <a:cs typeface="Times New Roman" pitchFamily="18" charset="0"/>
              </a:rPr>
              <a:t>          , </a:t>
            </a:r>
            <a:r>
              <a:rPr lang="uk-UA" sz="1600" dirty="0">
                <a:latin typeface="Times New Roman" pitchFamily="18" charset="0"/>
                <a:cs typeface="Times New Roman" pitchFamily="18" charset="0"/>
              </a:rPr>
              <a:t>де   </a:t>
            </a:r>
            <a:r>
              <a:rPr lang="uk-UA" sz="1600" dirty="0" smtClean="0">
                <a:latin typeface="Times New Roman" pitchFamily="18" charset="0"/>
                <a:cs typeface="Times New Roman" pitchFamily="18" charset="0"/>
              </a:rPr>
              <a:t>                     - </a:t>
            </a:r>
            <a:r>
              <a:rPr lang="uk-UA" sz="1600" dirty="0">
                <a:latin typeface="Times New Roman" pitchFamily="18" charset="0"/>
                <a:cs typeface="Times New Roman" pitchFamily="18" charset="0"/>
              </a:rPr>
              <a:t>повернені на кут координати у </a:t>
            </a:r>
            <a:r>
              <a:rPr lang="uk-UA" sz="1600" dirty="0" err="1">
                <a:latin typeface="Times New Roman" pitchFamily="18" charset="0"/>
                <a:cs typeface="Times New Roman" pitchFamily="18" charset="0"/>
              </a:rPr>
              <a:t>Фур'є-площині</a:t>
            </a:r>
            <a:r>
              <a:rPr lang="uk-UA" sz="1600" dirty="0" smtClean="0">
                <a:latin typeface="Times New Roman" pitchFamily="18" charset="0"/>
                <a:cs typeface="Times New Roman" pitchFamily="18" charset="0"/>
              </a:rPr>
              <a:t>.</a:t>
            </a:r>
            <a:endParaRPr lang="uk-UA" sz="1600" dirty="0">
              <a:latin typeface="Times New Roman" pitchFamily="18" charset="0"/>
              <a:cs typeface="Times New Roman" pitchFamily="18" charset="0"/>
            </a:endParaRPr>
          </a:p>
          <a:p>
            <a:r>
              <a:rPr lang="uk-UA" sz="1600" dirty="0">
                <a:latin typeface="Times New Roman" pitchFamily="18" charset="0"/>
                <a:cs typeface="Times New Roman" pitchFamily="18" charset="0"/>
              </a:rPr>
              <a:t>Одним з основних властивостей перетворення Фур'є є його лінійність, з чого випливає, що якщо початкова функція повертається на кут </a:t>
            </a:r>
            <a:r>
              <a:rPr lang="el-GR" sz="1600" dirty="0">
                <a:latin typeface="Times New Roman" pitchFamily="18" charset="0"/>
                <a:cs typeface="Times New Roman" pitchFamily="18" charset="0"/>
              </a:rPr>
              <a:t>θ, </a:t>
            </a:r>
            <a:r>
              <a:rPr lang="uk-UA" sz="1600" dirty="0">
                <a:latin typeface="Times New Roman" pitchFamily="18" charset="0"/>
                <a:cs typeface="Times New Roman" pitchFamily="18" charset="0"/>
              </a:rPr>
              <a:t>то відповідно перетворення Фур'є теж повертається на кут </a:t>
            </a:r>
            <a:r>
              <a:rPr lang="el-GR" sz="1600" dirty="0">
                <a:latin typeface="Times New Roman" pitchFamily="18" charset="0"/>
                <a:cs typeface="Times New Roman" pitchFamily="18" charset="0"/>
              </a:rPr>
              <a:t>θ.</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128576979"/>
              </p:ext>
            </p:extLst>
          </p:nvPr>
        </p:nvGraphicFramePr>
        <p:xfrm>
          <a:off x="4017392" y="1635646"/>
          <a:ext cx="482600" cy="200025"/>
        </p:xfrm>
        <a:graphic>
          <a:graphicData uri="http://schemas.openxmlformats.org/presentationml/2006/ole">
            <mc:AlternateContent xmlns:mc="http://schemas.openxmlformats.org/markup-compatibility/2006">
              <mc:Choice xmlns:v="urn:schemas-microsoft-com:vml" Requires="v">
                <p:oleObj spid="_x0000_s5147" name="Equation" r:id="rId3" imgW="482391" imgH="203112" progId="Equation.DSMT4">
                  <p:embed/>
                </p:oleObj>
              </mc:Choice>
              <mc:Fallback>
                <p:oleObj name="Equation" r:id="rId3" imgW="482391"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392" y="1635646"/>
                        <a:ext cx="4826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488435124"/>
              </p:ext>
            </p:extLst>
          </p:nvPr>
        </p:nvGraphicFramePr>
        <p:xfrm>
          <a:off x="6172423" y="1635646"/>
          <a:ext cx="631825" cy="233363"/>
        </p:xfrm>
        <a:graphic>
          <a:graphicData uri="http://schemas.openxmlformats.org/presentationml/2006/ole">
            <mc:AlternateContent xmlns:mc="http://schemas.openxmlformats.org/markup-compatibility/2006">
              <mc:Choice xmlns:v="urn:schemas-microsoft-com:vml" Requires="v">
                <p:oleObj spid="_x0000_s5148" name="Equation" r:id="rId5" imgW="634725" imgH="241195" progId="Equation.DSMT4">
                  <p:embed/>
                </p:oleObj>
              </mc:Choice>
              <mc:Fallback>
                <p:oleObj name="Equation" r:id="rId5" imgW="634725"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423" y="1635646"/>
                        <a:ext cx="631825"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2069910914"/>
              </p:ext>
            </p:extLst>
          </p:nvPr>
        </p:nvGraphicFramePr>
        <p:xfrm>
          <a:off x="1475656" y="1923678"/>
          <a:ext cx="457200" cy="200025"/>
        </p:xfrm>
        <a:graphic>
          <a:graphicData uri="http://schemas.openxmlformats.org/presentationml/2006/ole">
            <mc:AlternateContent xmlns:mc="http://schemas.openxmlformats.org/markup-compatibility/2006">
              <mc:Choice xmlns:v="urn:schemas-microsoft-com:vml" Requires="v">
                <p:oleObj spid="_x0000_s5149" name="Equation" r:id="rId7" imgW="457002" imgH="203112" progId="Equation.DSMT4">
                  <p:embed/>
                </p:oleObj>
              </mc:Choice>
              <mc:Fallback>
                <p:oleObj name="Equation" r:id="rId7" imgW="457002"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1923678"/>
                        <a:ext cx="4572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1510443310"/>
              </p:ext>
            </p:extLst>
          </p:nvPr>
        </p:nvGraphicFramePr>
        <p:xfrm>
          <a:off x="3491880" y="1897707"/>
          <a:ext cx="539750" cy="200025"/>
        </p:xfrm>
        <a:graphic>
          <a:graphicData uri="http://schemas.openxmlformats.org/presentationml/2006/ole">
            <mc:AlternateContent xmlns:mc="http://schemas.openxmlformats.org/markup-compatibility/2006">
              <mc:Choice xmlns:v="urn:schemas-microsoft-com:vml" Requires="v">
                <p:oleObj spid="_x0000_s5150" name="Equation" r:id="rId9" imgW="533169" imgH="203112" progId="Equation.DSMT4">
                  <p:embed/>
                </p:oleObj>
              </mc:Choice>
              <mc:Fallback>
                <p:oleObj name="Equation" r:id="rId9" imgW="533169" imgH="20311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880" y="1897707"/>
                        <a:ext cx="53975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3457953478"/>
              </p:ext>
            </p:extLst>
          </p:nvPr>
        </p:nvGraphicFramePr>
        <p:xfrm>
          <a:off x="4427984" y="1881038"/>
          <a:ext cx="1006475" cy="233363"/>
        </p:xfrm>
        <a:graphic>
          <a:graphicData uri="http://schemas.openxmlformats.org/presentationml/2006/ole">
            <mc:AlternateContent xmlns:mc="http://schemas.openxmlformats.org/markup-compatibility/2006">
              <mc:Choice xmlns:v="urn:schemas-microsoft-com:vml" Requires="v">
                <p:oleObj spid="_x0000_s5151" name="Equation" r:id="rId11" imgW="1002865" imgH="241195" progId="Equation.DSMT4">
                  <p:embed/>
                </p:oleObj>
              </mc:Choice>
              <mc:Fallback>
                <p:oleObj name="Equation" r:id="rId11" imgW="1002865" imgH="241195"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984" y="1881038"/>
                        <a:ext cx="1006475"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41"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736" y="3291830"/>
            <a:ext cx="4752528" cy="155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199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005780" y="411510"/>
            <a:ext cx="7454652" cy="432048"/>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uk-UA" sz="2400" b="1" dirty="0" smtClean="0">
                <a:solidFill>
                  <a:srgbClr val="303F9F"/>
                </a:solidFill>
                <a:latin typeface="Times New Roman" pitchFamily="18" charset="0"/>
                <a:cs typeface="Times New Roman" pitchFamily="18" charset="0"/>
              </a:rPr>
              <a:t>Ітераційні методи</a:t>
            </a:r>
            <a:endParaRPr lang="ru-RU" sz="2400" b="1" dirty="0">
              <a:solidFill>
                <a:srgbClr val="303F9F"/>
              </a:solidFill>
              <a:latin typeface="Times New Roman" pitchFamily="18" charset="0"/>
              <a:cs typeface="Times New Roman" pitchFamily="18" charset="0"/>
            </a:endParaRPr>
          </a:p>
        </p:txBody>
      </p:sp>
      <p:sp>
        <p:nvSpPr>
          <p:cNvPr id="3" name="Прямоугольник 2"/>
          <p:cNvSpPr/>
          <p:nvPr/>
        </p:nvSpPr>
        <p:spPr>
          <a:xfrm>
            <a:off x="1043608" y="976536"/>
            <a:ext cx="4176464" cy="3785652"/>
          </a:xfrm>
          <a:prstGeom prst="rect">
            <a:avLst/>
          </a:prstGeom>
        </p:spPr>
        <p:txBody>
          <a:bodyPr wrap="square">
            <a:spAutoFit/>
          </a:bodyPr>
          <a:lstStyle/>
          <a:p>
            <a:r>
              <a:rPr lang="uk-UA" sz="1600" dirty="0">
                <a:latin typeface="Times New Roman" pitchFamily="18" charset="0"/>
                <a:cs typeface="Times New Roman" pitchFamily="18" charset="0"/>
              </a:rPr>
              <a:t>Клас ітераційних методів використовує послідовні наближення, при яких спочатку вибирається довільне зображення і розраховуються для нього проекції. Далі в зображення вводяться поправки для поліпшення узгодження </a:t>
            </a:r>
            <a:r>
              <a:rPr lang="uk-UA" sz="1600" dirty="0" smtClean="0">
                <a:latin typeface="Times New Roman" pitchFamily="18" charset="0"/>
                <a:cs typeface="Times New Roman" pitchFamily="18" charset="0"/>
              </a:rPr>
              <a:t>цих. </a:t>
            </a:r>
            <a:r>
              <a:rPr lang="uk-UA" sz="1600" dirty="0">
                <a:latin typeface="Times New Roman" pitchFamily="18" charset="0"/>
                <a:cs typeface="Times New Roman" pitchFamily="18" charset="0"/>
              </a:rPr>
              <a:t>Проводиться необхідна кількість ітерацій для отримання задовільної збіжності</a:t>
            </a:r>
            <a:r>
              <a:rPr lang="uk-UA" sz="1600" dirty="0" smtClean="0">
                <a:latin typeface="Times New Roman" pitchFamily="18" charset="0"/>
                <a:cs typeface="Times New Roman" pitchFamily="18" charset="0"/>
              </a:rPr>
              <a:t>.</a:t>
            </a:r>
          </a:p>
          <a:p>
            <a:endParaRPr lang="uk-UA" sz="1600" dirty="0">
              <a:latin typeface="Times New Roman" pitchFamily="18" charset="0"/>
              <a:cs typeface="Times New Roman" pitchFamily="18" charset="0"/>
            </a:endParaRPr>
          </a:p>
          <a:p>
            <a:r>
              <a:rPr lang="uk-UA" sz="1600" dirty="0">
                <a:latin typeface="Times New Roman" pitchFamily="18" charset="0"/>
                <a:cs typeface="Times New Roman" pitchFamily="18" charset="0"/>
              </a:rPr>
              <a:t>Однак загальним недоліком ітераційних алгоритмів є їх низька обчислювальна ефективність, обумовлена ітеративним характером обчислень. Проте, ряд ітераційних алгоритмів знаходить своє застосування.</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713885"/>
            <a:ext cx="3651906" cy="365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441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3812" y="627534"/>
            <a:ext cx="1910036" cy="432048"/>
          </a:xfrm>
        </p:spPr>
        <p:txBody>
          <a:bodyPr vert="horz" lIns="68580" tIns="34290" rIns="68580" bIns="34290" rtlCol="0" anchor="ctr">
            <a:normAutofit/>
          </a:bodyPr>
          <a:lstStyle/>
          <a:p>
            <a:r>
              <a:rPr lang="uk-UA" sz="2400" b="1" dirty="0" smtClean="0">
                <a:solidFill>
                  <a:srgbClr val="303F9F"/>
                </a:solidFill>
                <a:latin typeface="Times New Roman" pitchFamily="18" charset="0"/>
                <a:cs typeface="Times New Roman" pitchFamily="18" charset="0"/>
              </a:rPr>
              <a:t>Технології</a:t>
            </a:r>
            <a:endParaRPr lang="ru-RU" sz="2400" b="1" dirty="0">
              <a:solidFill>
                <a:srgbClr val="303F9F"/>
              </a:solidFill>
              <a:latin typeface="Times New Roman" pitchFamily="18" charset="0"/>
              <a:cs typeface="Times New Roman" pitchFamily="18" charset="0"/>
            </a:endParaRPr>
          </a:p>
        </p:txBody>
      </p:sp>
      <p:sp>
        <p:nvSpPr>
          <p:cNvPr id="4" name="TextBox 3"/>
          <p:cNvSpPr txBox="1"/>
          <p:nvPr/>
        </p:nvSpPr>
        <p:spPr>
          <a:xfrm>
            <a:off x="1111621" y="1144375"/>
            <a:ext cx="4252467" cy="2723519"/>
          </a:xfrm>
          <a:prstGeom prst="rect">
            <a:avLst/>
          </a:prstGeom>
        </p:spPr>
        <p:txBody>
          <a:bodyPr vert="horz" lIns="68580" tIns="34290" rIns="68580" bIns="34290" rtlCol="0">
            <a:noAutofit/>
          </a:bodyPr>
          <a:lstStyle>
            <a:lvl1pPr marL="171450" indent="-171450" algn="just" defTabSz="685800">
              <a:lnSpc>
                <a:spcPct val="90000"/>
              </a:lnSpc>
              <a:spcBef>
                <a:spcPts val="750"/>
              </a:spcBef>
              <a:buFont typeface="Arial" panose="020B0604020202020204" pitchFamily="34" charset="0"/>
              <a:buChar char="•"/>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defRP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algn="l">
              <a:lnSpc>
                <a:spcPct val="100000"/>
              </a:lnSpc>
            </a:pPr>
            <a:endParaRPr lang="ru-RU" sz="1600" dirty="0"/>
          </a:p>
        </p:txBody>
      </p:sp>
      <p:sp>
        <p:nvSpPr>
          <p:cNvPr id="6" name="Прямоугольник 5"/>
          <p:cNvSpPr/>
          <p:nvPr/>
        </p:nvSpPr>
        <p:spPr>
          <a:xfrm>
            <a:off x="1043608" y="1304637"/>
            <a:ext cx="4896544" cy="3139321"/>
          </a:xfrm>
          <a:prstGeom prst="rect">
            <a:avLst/>
          </a:prstGeom>
        </p:spPr>
        <p:txBody>
          <a:bodyPr wrap="square">
            <a:spAutoFit/>
          </a:bodyPr>
          <a:lstStyle/>
          <a:p>
            <a:pPr marL="285750" indent="-285750">
              <a:buFont typeface="Arial" pitchFamily="34" charset="0"/>
              <a:buChar char="•"/>
            </a:pPr>
            <a:r>
              <a:rPr lang="ru-RU" dirty="0" smtClean="0">
                <a:latin typeface="Times New Roman" pitchFamily="18" charset="0"/>
                <a:cs typeface="Times New Roman" pitchFamily="18" charset="0"/>
              </a:rPr>
              <a:t>Для </a:t>
            </a:r>
            <a:r>
              <a:rPr lang="ru-RU" dirty="0" err="1" smtClean="0">
                <a:latin typeface="Times New Roman" pitchFamily="18" charset="0"/>
                <a:cs typeface="Times New Roman" pitchFamily="18" charset="0"/>
              </a:rPr>
              <a:t>розробки</a:t>
            </a:r>
            <a:r>
              <a:rPr lang="ru-RU" dirty="0" smtClean="0">
                <a:latin typeface="Times New Roman" pitchFamily="18" charset="0"/>
                <a:cs typeface="Times New Roman" pitchFamily="18" charset="0"/>
              </a:rPr>
              <a:t> </a:t>
            </a:r>
            <a:r>
              <a:rPr lang="uk-UA" dirty="0" smtClean="0">
                <a:latin typeface="Times New Roman" pitchFamily="18" charset="0"/>
                <a:cs typeface="Times New Roman" pitchFamily="18" charset="0"/>
              </a:rPr>
              <a:t>майбутнього додатку я вирішила використовувати мову С</a:t>
            </a:r>
            <a:r>
              <a:rPr lang="en-US" dirty="0" smtClean="0">
                <a:latin typeface="Times New Roman" pitchFamily="18" charset="0"/>
                <a:cs typeface="Times New Roman" pitchFamily="18" charset="0"/>
              </a:rPr>
              <a:t>#</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та пакет </a:t>
            </a:r>
            <a:r>
              <a:rPr lang="uk-UA" dirty="0" smtClean="0">
                <a:latin typeface="Times New Roman" pitchFamily="18" charset="0"/>
                <a:cs typeface="Times New Roman" pitchFamily="18" charset="0"/>
              </a:rPr>
              <a:t>прикладних програм </a:t>
            </a:r>
            <a:r>
              <a:rPr lang="en-US" dirty="0" err="1" smtClean="0">
                <a:latin typeface="Times New Roman" pitchFamily="18" charset="0"/>
                <a:cs typeface="Times New Roman" pitchFamily="18" charset="0"/>
              </a:rPr>
              <a:t>Matlab</a:t>
            </a:r>
            <a:r>
              <a:rPr lang="uk-UA" dirty="0" smtClean="0">
                <a:latin typeface="Times New Roman" pitchFamily="18" charset="0"/>
                <a:cs typeface="Times New Roman" pitchFamily="18" charset="0"/>
              </a:rPr>
              <a:t>. Це є зручно та надає багато можливостей. Інтерфейс програми та усі зовнішні комунікації з користувачем я виконуватиму за допомогою </a:t>
            </a:r>
            <a:r>
              <a:rPr lang="en-US" dirty="0" smtClean="0">
                <a:latin typeface="Times New Roman" pitchFamily="18" charset="0"/>
                <a:cs typeface="Times New Roman" pitchFamily="18" charset="0"/>
              </a:rPr>
              <a:t>Windows Forms </a:t>
            </a:r>
            <a:r>
              <a:rPr lang="uk-UA" dirty="0" smtClean="0">
                <a:latin typeface="Times New Roman" pitchFamily="18" charset="0"/>
                <a:cs typeface="Times New Roman" pitchFamily="18" charset="0"/>
              </a:rPr>
              <a:t>на базі </a:t>
            </a:r>
            <a:r>
              <a:rPr lang="uk-UA" dirty="0" err="1" smtClean="0">
                <a:latin typeface="Times New Roman" pitchFamily="18" charset="0"/>
                <a:cs typeface="Times New Roman" pitchFamily="18" charset="0"/>
              </a:rPr>
              <a:t>фреймворку</a:t>
            </a:r>
            <a:r>
              <a:rPr lang="uk-UA"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Net</a:t>
            </a:r>
            <a:r>
              <a:rPr lang="uk-UA" dirty="0" smtClean="0">
                <a:latin typeface="Times New Roman" pitchFamily="18" charset="0"/>
                <a:cs typeface="Times New Roman" pitchFamily="18" charset="0"/>
              </a:rPr>
              <a:t>, а розрахунки та реалізацію алгоритмів на себе візьме </a:t>
            </a:r>
            <a:r>
              <a:rPr lang="en-US" dirty="0" err="1" smtClean="0">
                <a:latin typeface="Times New Roman" pitchFamily="18" charset="0"/>
                <a:cs typeface="Times New Roman" pitchFamily="18" charset="0"/>
              </a:rPr>
              <a:t>Matlab</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адже</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це</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середовище</a:t>
            </a:r>
            <a:r>
              <a:rPr lang="ru-RU" dirty="0" smtClean="0">
                <a:latin typeface="Times New Roman" pitchFamily="18" charset="0"/>
                <a:cs typeface="Times New Roman" pitchFamily="18" charset="0"/>
              </a:rPr>
              <a:t> да</a:t>
            </a:r>
            <a:r>
              <a:rPr lang="uk-UA" dirty="0" smtClean="0">
                <a:latin typeface="Times New Roman" pitchFamily="18" charset="0"/>
                <a:cs typeface="Times New Roman" pitchFamily="18" charset="0"/>
              </a:rPr>
              <a:t>є змогу вирішувати складні математичні рівняння та й не тільки.</a:t>
            </a:r>
            <a:endParaRPr lang="ru-RU" dirty="0">
              <a:latin typeface="Times New Roman" pitchFamily="18" charset="0"/>
              <a:cs typeface="Times New Roman" pitchFamily="18" charset="0"/>
            </a:endParaRPr>
          </a:p>
        </p:txBody>
      </p:sp>
      <p:pic>
        <p:nvPicPr>
          <p:cNvPr id="5122" name="Picture 2" descr="MATLAB distributed computing server toolkit workshop | Research IT"/>
          <p:cNvPicPr>
            <a:picLocks noChangeAspect="1" noChangeArrowheads="1"/>
          </p:cNvPicPr>
          <p:nvPr/>
        </p:nvPicPr>
        <p:blipFill rotWithShape="1">
          <a:blip r:embed="rId2">
            <a:extLst>
              <a:ext uri="{28A0092B-C50C-407E-A947-70E740481C1C}">
                <a14:useLocalDpi xmlns:a14="http://schemas.microsoft.com/office/drawing/2010/main" val="0"/>
              </a:ext>
            </a:extLst>
          </a:blip>
          <a:srcRect t="8779" b="14646"/>
          <a:stretch/>
        </p:blipFill>
        <p:spPr bwMode="auto">
          <a:xfrm>
            <a:off x="6300192" y="1357216"/>
            <a:ext cx="2321402" cy="99851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 Sharp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715766"/>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59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68580" tIns="34290" rIns="68580" bIns="34290" rtlCol="0" anchor="ctr">
            <a:normAutofit/>
          </a:bodyPr>
          <a:lstStyle/>
          <a:p>
            <a:r>
              <a:rPr lang="uk-UA" sz="2400" b="1" dirty="0">
                <a:solidFill>
                  <a:srgbClr val="303F9F"/>
                </a:solidFill>
                <a:latin typeface="Times New Roman" pitchFamily="18" charset="0"/>
                <a:cs typeface="Times New Roman" pitchFamily="18" charset="0"/>
              </a:rPr>
              <a:t>Висновки</a:t>
            </a:r>
            <a:endParaRPr lang="ru-RU" sz="2400" b="1" dirty="0">
              <a:solidFill>
                <a:srgbClr val="303F9F"/>
              </a:solidFill>
              <a:latin typeface="Times New Roman" pitchFamily="18" charset="0"/>
              <a:cs typeface="Times New Roman" pitchFamily="18" charset="0"/>
            </a:endParaRPr>
          </a:p>
        </p:txBody>
      </p:sp>
      <p:sp>
        <p:nvSpPr>
          <p:cNvPr id="3" name="Объект 2"/>
          <p:cNvSpPr>
            <a:spLocks noGrp="1"/>
          </p:cNvSpPr>
          <p:nvPr>
            <p:ph idx="1"/>
          </p:nvPr>
        </p:nvSpPr>
        <p:spPr>
          <a:xfrm>
            <a:off x="1115616" y="1252462"/>
            <a:ext cx="7344816" cy="3263504"/>
          </a:xfrm>
        </p:spPr>
        <p:txBody>
          <a:bodyPr>
            <a:noAutofit/>
          </a:bodyPr>
          <a:lstStyle/>
          <a:p>
            <a:pPr marL="0" indent="0">
              <a:buNone/>
            </a:pPr>
            <a:r>
              <a:rPr lang="uk-UA" sz="1600" dirty="0">
                <a:latin typeface="Times New Roman" pitchFamily="18" charset="0"/>
                <a:cs typeface="Times New Roman" pitchFamily="18" charset="0"/>
              </a:rPr>
              <a:t>Серед </a:t>
            </a:r>
            <a:r>
              <a:rPr lang="uk-UA" sz="1600" dirty="0" smtClean="0">
                <a:latin typeface="Times New Roman" pitchFamily="18" charset="0"/>
                <a:cs typeface="Times New Roman" pitchFamily="18" charset="0"/>
              </a:rPr>
              <a:t>розглянутих методів</a:t>
            </a:r>
            <a:r>
              <a:rPr lang="uk-UA" sz="1600" dirty="0">
                <a:latin typeface="Times New Roman" pitchFamily="18" charset="0"/>
                <a:cs typeface="Times New Roman" pitchFamily="18" charset="0"/>
              </a:rPr>
              <a:t>, найменш використовуваним методом є Фур’є метод, за рахунок великих втрат даних (при інтерполяції їх з полярних координат в </a:t>
            </a:r>
            <a:r>
              <a:rPr lang="uk-UA" sz="1600" dirty="0" err="1">
                <a:latin typeface="Times New Roman" pitchFamily="18" charset="0"/>
                <a:cs typeface="Times New Roman" pitchFamily="18" charset="0"/>
              </a:rPr>
              <a:t>декартові</a:t>
            </a:r>
            <a:r>
              <a:rPr lang="uk-UA" sz="1600" dirty="0">
                <a:latin typeface="Times New Roman" pitchFamily="18" charset="0"/>
                <a:cs typeface="Times New Roman" pitchFamily="18" charset="0"/>
              </a:rPr>
              <a:t>), а також трудомістких зворотних перетворень Фур'є.</a:t>
            </a:r>
          </a:p>
          <a:p>
            <a:pPr marL="0" indent="0">
              <a:buNone/>
            </a:pPr>
            <a:r>
              <a:rPr lang="uk-UA" sz="1600" dirty="0">
                <a:latin typeface="Times New Roman" pitchFamily="18" charset="0"/>
                <a:cs typeface="Times New Roman" pitchFamily="18" charset="0"/>
              </a:rPr>
              <a:t>Ітераційні методи більш трудомісткі за рахунок множини ітерацій, однак вони дозволяють отримати більш якісні зображення при малому числі знімків, ніж аналітичні методи. Також ітераційні методи можна оптимізувати, що збільшить швидкість відновлення. Гідність цих методів полягає в тому, що при обробці в інтерактивному режимі можна зробити вибір між якістю відновлення і часом обробки. Ітераційні методи більш легкі в реалізації, ніж аналітичні методи, за рахунок того, що в останніх присутні Фур’є перетворення.</a:t>
            </a:r>
          </a:p>
          <a:p>
            <a:pPr marL="0" indent="0">
              <a:buNone/>
            </a:pPr>
            <a:r>
              <a:rPr lang="uk-UA" sz="1600" dirty="0">
                <a:latin typeface="Times New Roman" pitchFamily="18" charset="0"/>
                <a:cs typeface="Times New Roman" pitchFamily="18" charset="0"/>
              </a:rPr>
              <a:t>Недоліком і предметом досліджень усіх методів фільтрації в частотній області є неможливість створення ідеального фільтра, який відкидав би всі «Зайві» частоти, відновлюючи при цьому якість зображення</a:t>
            </a:r>
            <a:r>
              <a:rPr lang="uk-UA" sz="1600" dirty="0" smtClean="0">
                <a:latin typeface="Times New Roman" pitchFamily="18" charset="0"/>
                <a:cs typeface="Times New Roman" pitchFamily="18" charset="0"/>
              </a:rPr>
              <a:t>.</a:t>
            </a:r>
            <a:endParaRPr lang="uk-UA" sz="1600" dirty="0">
              <a:latin typeface="Times New Roman" pitchFamily="18" charset="0"/>
              <a:cs typeface="Times New Roman" pitchFamily="18" charset="0"/>
            </a:endParaRPr>
          </a:p>
        </p:txBody>
      </p:sp>
    </p:spTree>
    <p:extLst>
      <p:ext uri="{BB962C8B-B14F-4D97-AF65-F5344CB8AC3E}">
        <p14:creationId xmlns:p14="http://schemas.microsoft.com/office/powerpoint/2010/main" val="1792820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937618"/>
            <a:ext cx="9144000" cy="994172"/>
          </a:xfrm>
        </p:spPr>
        <p:txBody>
          <a:bodyPr/>
          <a:lstStyle/>
          <a:p>
            <a:pPr algn="ctr"/>
            <a:r>
              <a:rPr lang="uk-UA" b="1" dirty="0" smtClean="0">
                <a:solidFill>
                  <a:srgbClr val="303F9F"/>
                </a:solidFill>
                <a:latin typeface="Times New Roman" pitchFamily="18" charset="0"/>
                <a:cs typeface="Times New Roman" pitchFamily="18" charset="0"/>
              </a:rPr>
              <a:t>Дякую за увагу!</a:t>
            </a:r>
            <a:endParaRPr lang="ru-RU" b="1" dirty="0">
              <a:solidFill>
                <a:srgbClr val="303F9F"/>
              </a:solidFill>
              <a:latin typeface="Times New Roman" pitchFamily="18" charset="0"/>
              <a:cs typeface="Times New Roman" pitchFamily="18" charset="0"/>
            </a:endParaRPr>
          </a:p>
        </p:txBody>
      </p:sp>
    </p:spTree>
    <p:extLst>
      <p:ext uri="{BB962C8B-B14F-4D97-AF65-F5344CB8AC3E}">
        <p14:creationId xmlns:p14="http://schemas.microsoft.com/office/powerpoint/2010/main" val="1091598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483518"/>
            <a:ext cx="2863230" cy="785738"/>
          </a:xfrm>
        </p:spPr>
        <p:txBody>
          <a:bodyPr>
            <a:normAutofit/>
          </a:bodyPr>
          <a:lstStyle/>
          <a:p>
            <a:r>
              <a:rPr lang="uk-UA" sz="2400" b="1" dirty="0" smtClean="0">
                <a:solidFill>
                  <a:srgbClr val="303F9F"/>
                </a:solidFill>
                <a:latin typeface="Times New Roman" pitchFamily="18" charset="0"/>
                <a:cs typeface="Times New Roman" pitchFamily="18" charset="0"/>
              </a:rPr>
              <a:t>Постановка задачі</a:t>
            </a:r>
            <a:endParaRPr lang="ru-RU" sz="2400" b="1" dirty="0">
              <a:solidFill>
                <a:srgbClr val="303F9F"/>
              </a:solidFill>
              <a:latin typeface="Times New Roman" pitchFamily="18" charset="0"/>
              <a:cs typeface="Times New Roman" pitchFamily="18" charset="0"/>
            </a:endParaRPr>
          </a:p>
        </p:txBody>
      </p:sp>
      <p:sp>
        <p:nvSpPr>
          <p:cNvPr id="3" name="Объект 2"/>
          <p:cNvSpPr>
            <a:spLocks noGrp="1"/>
          </p:cNvSpPr>
          <p:nvPr>
            <p:ph idx="1"/>
          </p:nvPr>
        </p:nvSpPr>
        <p:spPr>
          <a:xfrm>
            <a:off x="1043608" y="4011910"/>
            <a:ext cx="7344816" cy="576064"/>
          </a:xfrm>
        </p:spPr>
        <p:txBody>
          <a:bodyPr>
            <a:noAutofit/>
          </a:bodyPr>
          <a:lstStyle/>
          <a:p>
            <a:pPr lvl="0"/>
            <a:r>
              <a:rPr lang="ru-RU" sz="1600" dirty="0" err="1" smtClean="0">
                <a:latin typeface="Times New Roman" pitchFamily="18" charset="0"/>
                <a:cs typeface="Times New Roman" pitchFamily="18" charset="0"/>
              </a:rPr>
              <a:t>вивчити</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відповідну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технічну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літературу</a:t>
            </a:r>
            <a:r>
              <a:rPr lang="ru-RU" sz="1600" dirty="0">
                <a:latin typeface="Times New Roman" pitchFamily="18" charset="0"/>
                <a:cs typeface="Times New Roman" pitchFamily="18" charset="0"/>
              </a:rPr>
              <a:t> по </a:t>
            </a:r>
            <a:r>
              <a:rPr lang="ru-RU" sz="1600" dirty="0" err="1">
                <a:latin typeface="Times New Roman" pitchFamily="18" charset="0"/>
                <a:cs typeface="Times New Roman" pitchFamily="18" charset="0"/>
              </a:rPr>
              <a:t>мовам</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програмування</a:t>
            </a:r>
            <a:r>
              <a:rPr lang="ru-RU" sz="1600" dirty="0">
                <a:latin typeface="Times New Roman" pitchFamily="18" charset="0"/>
                <a:cs typeface="Times New Roman" pitchFamily="18" charset="0"/>
              </a:rPr>
              <a:t>: С#, </a:t>
            </a:r>
            <a:r>
              <a:rPr lang="ru-RU" sz="1600" dirty="0" err="1" smtClean="0">
                <a:latin typeface="Times New Roman" pitchFamily="18" charset="0"/>
                <a:cs typeface="Times New Roman" pitchFamily="18" charset="0"/>
              </a:rPr>
              <a:t>Matlab</a:t>
            </a:r>
            <a:r>
              <a:rPr lang="uk-UA"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
        <p:nvSpPr>
          <p:cNvPr id="5" name="TextBox 4"/>
          <p:cNvSpPr txBox="1"/>
          <p:nvPr/>
        </p:nvSpPr>
        <p:spPr>
          <a:xfrm>
            <a:off x="971600" y="1036389"/>
            <a:ext cx="7488832" cy="1384995"/>
          </a:xfrm>
          <a:prstGeom prst="rect">
            <a:avLst/>
          </a:prstGeom>
          <a:noFill/>
        </p:spPr>
        <p:txBody>
          <a:bodyPr wrap="square" rtlCol="0">
            <a:spAutoFit/>
          </a:bodyPr>
          <a:lstStyle/>
          <a:p>
            <a:r>
              <a:rPr lang="ru-RU" sz="1600" dirty="0">
                <a:latin typeface="Times New Roman" pitchFamily="18" charset="0"/>
                <a:cs typeface="Times New Roman" pitchFamily="18" charset="0"/>
              </a:rPr>
              <a:t>Провести </a:t>
            </a:r>
            <a:r>
              <a:rPr lang="ru-RU" sz="1600" dirty="0" err="1">
                <a:latin typeface="Times New Roman" pitchFamily="18" charset="0"/>
                <a:cs typeface="Times New Roman" pitchFamily="18" charset="0"/>
              </a:rPr>
              <a:t>дослідження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різноманітних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методів</a:t>
            </a:r>
            <a:r>
              <a:rPr lang="ru-RU" sz="1600" dirty="0">
                <a:latin typeface="Times New Roman" pitchFamily="18" charset="0"/>
                <a:cs typeface="Times New Roman" pitchFamily="18" charset="0"/>
              </a:rPr>
              <a:t> та </a:t>
            </a:r>
            <a:r>
              <a:rPr lang="ru-RU" sz="1600" dirty="0" err="1">
                <a:latin typeface="Times New Roman" pitchFamily="18" charset="0"/>
                <a:cs typeface="Times New Roman" pitchFamily="18" charset="0"/>
              </a:rPr>
              <a:t>алгоритмів</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відновлення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зображень</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загублених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або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спотворених</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областях, яке </a:t>
            </a:r>
            <a:r>
              <a:rPr lang="ru-RU" sz="1600" dirty="0" err="1" smtClean="0">
                <a:latin typeface="Times New Roman" pitchFamily="18" charset="0"/>
                <a:cs typeface="Times New Roman" pitchFamily="18" charset="0"/>
              </a:rPr>
              <a:t>надалі</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можна</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використовувати</a:t>
            </a:r>
            <a:r>
              <a:rPr lang="ru-RU" sz="1600" dirty="0" smtClean="0">
                <a:latin typeface="Times New Roman" pitchFamily="18" charset="0"/>
                <a:cs typeface="Times New Roman" pitchFamily="18" charset="0"/>
              </a:rPr>
              <a:t> для </a:t>
            </a:r>
            <a:r>
              <a:rPr lang="ru-RU" sz="1600" dirty="0" err="1" smtClean="0">
                <a:latin typeface="Times New Roman" pitchFamily="18" charset="0"/>
                <a:cs typeface="Times New Roman" pitchFamily="18" charset="0"/>
              </a:rPr>
              <a:t>розробки</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програмного</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забезпечення</a:t>
            </a:r>
            <a:r>
              <a:rPr lang="ru-RU" sz="1600" dirty="0" smtClean="0">
                <a:latin typeface="Times New Roman" pitchFamily="18" charset="0"/>
                <a:cs typeface="Times New Roman" pitchFamily="18" charset="0"/>
              </a:rPr>
              <a:t> для </a:t>
            </a:r>
            <a:r>
              <a:rPr lang="ru-RU" sz="1600" dirty="0" err="1" smtClean="0">
                <a:latin typeface="Times New Roman" pitchFamily="18" charset="0"/>
                <a:cs typeface="Times New Roman" pitchFamily="18" charset="0"/>
              </a:rPr>
              <a:t>відновлення</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зображень</a:t>
            </a:r>
            <a:r>
              <a:rPr lang="ru-RU" sz="1600" dirty="0" smtClean="0">
                <a:latin typeface="Times New Roman" pitchFamily="18" charset="0"/>
                <a:cs typeface="Times New Roman" pitchFamily="18" charset="0"/>
              </a:rPr>
              <a:t>.</a:t>
            </a:r>
          </a:p>
          <a:p>
            <a:endParaRPr lang="uk-UA" dirty="0" smtClean="0">
              <a:latin typeface="Times New Roman" pitchFamily="18" charset="0"/>
              <a:cs typeface="Times New Roman" pitchFamily="18" charset="0"/>
            </a:endParaRPr>
          </a:p>
          <a:p>
            <a:r>
              <a:rPr lang="uk-UA" b="1" dirty="0" smtClean="0">
                <a:solidFill>
                  <a:srgbClr val="303F9F"/>
                </a:solidFill>
                <a:latin typeface="Times New Roman" pitchFamily="18" charset="0"/>
                <a:cs typeface="Times New Roman" pitchFamily="18" charset="0"/>
              </a:rPr>
              <a:t>Студент має виконати такі задачі :</a:t>
            </a:r>
            <a:endParaRPr lang="ru-RU" b="1" dirty="0" smtClean="0">
              <a:solidFill>
                <a:srgbClr val="303F9F"/>
              </a:solidFill>
              <a:latin typeface="Times New Roman" pitchFamily="18" charset="0"/>
              <a:cs typeface="Times New Roman" pitchFamily="18" charset="0"/>
            </a:endParaRPr>
          </a:p>
        </p:txBody>
      </p:sp>
      <p:sp>
        <p:nvSpPr>
          <p:cNvPr id="6" name="TextBox 5"/>
          <p:cNvSpPr txBox="1"/>
          <p:nvPr/>
        </p:nvSpPr>
        <p:spPr>
          <a:xfrm>
            <a:off x="971600" y="2421384"/>
            <a:ext cx="7344816" cy="338554"/>
          </a:xfrm>
          <a:prstGeom prst="rect">
            <a:avLst/>
          </a:prstGeom>
          <a:noFill/>
        </p:spPr>
        <p:txBody>
          <a:bodyPr wrap="square" rtlCol="0">
            <a:spAutoFit/>
          </a:bodyPr>
          <a:lstStyle/>
          <a:p>
            <a:pPr marL="285750" indent="-285750">
              <a:buFont typeface="Arial" pitchFamily="34" charset="0"/>
              <a:buChar char="•"/>
            </a:pPr>
            <a:r>
              <a:rPr lang="uk-UA" sz="1600" dirty="0">
                <a:latin typeface="Times New Roman" pitchFamily="18" charset="0"/>
                <a:cs typeface="Times New Roman" pitchFamily="18" charset="0"/>
              </a:rPr>
              <a:t>дослідити та провести аналіз предметної області;</a:t>
            </a:r>
            <a:endParaRPr lang="ru-RU" sz="1600" dirty="0">
              <a:latin typeface="Times New Roman" pitchFamily="18" charset="0"/>
              <a:cs typeface="Times New Roman" pitchFamily="18" charset="0"/>
            </a:endParaRPr>
          </a:p>
        </p:txBody>
      </p:sp>
      <p:sp>
        <p:nvSpPr>
          <p:cNvPr id="7" name="TextBox 6"/>
          <p:cNvSpPr txBox="1"/>
          <p:nvPr/>
        </p:nvSpPr>
        <p:spPr>
          <a:xfrm>
            <a:off x="971600" y="2790477"/>
            <a:ext cx="7344816" cy="338554"/>
          </a:xfrm>
          <a:prstGeom prst="rect">
            <a:avLst/>
          </a:prstGeom>
          <a:noFill/>
        </p:spPr>
        <p:txBody>
          <a:bodyPr wrap="square" rtlCol="0">
            <a:spAutoFit/>
          </a:bodyPr>
          <a:lstStyle/>
          <a:p>
            <a:pPr marL="285750" lvl="0" indent="-285750">
              <a:buFont typeface="Arial" pitchFamily="34" charset="0"/>
              <a:buChar char="•"/>
            </a:pPr>
            <a:r>
              <a:rPr lang="ru-RU" sz="1600" dirty="0" smtClean="0">
                <a:latin typeface="Times New Roman" pitchFamily="18" charset="0"/>
                <a:cs typeface="Times New Roman" pitchFamily="18" charset="0"/>
              </a:rPr>
              <a:t>провести </a:t>
            </a:r>
            <a:r>
              <a:rPr lang="ru-RU" sz="1600" dirty="0" err="1">
                <a:latin typeface="Times New Roman" pitchFamily="18" charset="0"/>
                <a:cs typeface="Times New Roman" pitchFamily="18" charset="0"/>
              </a:rPr>
              <a:t>огляд</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аналіз</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існуючих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алгоритмів</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відновлення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зображень</a:t>
            </a:r>
            <a:r>
              <a:rPr lang="uk-UA"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
        <p:nvSpPr>
          <p:cNvPr id="8" name="TextBox 7"/>
          <p:cNvSpPr txBox="1"/>
          <p:nvPr/>
        </p:nvSpPr>
        <p:spPr>
          <a:xfrm>
            <a:off x="971600" y="3172919"/>
            <a:ext cx="7344816" cy="338554"/>
          </a:xfrm>
          <a:prstGeom prst="rect">
            <a:avLst/>
          </a:prstGeom>
          <a:noFill/>
        </p:spPr>
        <p:txBody>
          <a:bodyPr wrap="square" rtlCol="0">
            <a:spAutoFit/>
          </a:bodyPr>
          <a:lstStyle/>
          <a:p>
            <a:pPr marL="285750" lvl="0" indent="-285750">
              <a:buFont typeface="Arial" pitchFamily="34" charset="0"/>
              <a:buChar char="•"/>
            </a:pPr>
            <a:r>
              <a:rPr lang="ru-RU" sz="1600" dirty="0" err="1" smtClean="0">
                <a:latin typeface="Times New Roman" pitchFamily="18" charset="0"/>
                <a:cs typeface="Times New Roman" pitchFamily="18" charset="0"/>
              </a:rPr>
              <a:t>визначитись</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з </a:t>
            </a:r>
            <a:r>
              <a:rPr lang="ru-RU" sz="1600" dirty="0" err="1">
                <a:latin typeface="Times New Roman" pitchFamily="18" charset="0"/>
                <a:cs typeface="Times New Roman" pitchFamily="18" charset="0"/>
              </a:rPr>
              <a:t>використованими</a:t>
            </a:r>
            <a:r>
              <a:rPr lang="ru-RU" sz="1600" dirty="0">
                <a:latin typeface="Times New Roman" pitchFamily="18" charset="0"/>
                <a:cs typeface="Times New Roman" pitchFamily="18" charset="0"/>
              </a:rPr>
              <a:t> алгоритмами для </a:t>
            </a:r>
            <a:r>
              <a:rPr lang="ru-RU" sz="1600" dirty="0" err="1">
                <a:latin typeface="Times New Roman" pitchFamily="18" charset="0"/>
                <a:cs typeface="Times New Roman" pitchFamily="18" charset="0"/>
              </a:rPr>
              <a:t>розробки</a:t>
            </a:r>
            <a:r>
              <a:rPr lang="uk-UA"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
        <p:nvSpPr>
          <p:cNvPr id="9" name="TextBox 8"/>
          <p:cNvSpPr txBox="1"/>
          <p:nvPr/>
        </p:nvSpPr>
        <p:spPr>
          <a:xfrm>
            <a:off x="971600" y="3564220"/>
            <a:ext cx="7344816" cy="338554"/>
          </a:xfrm>
          <a:prstGeom prst="rect">
            <a:avLst/>
          </a:prstGeom>
          <a:noFill/>
        </p:spPr>
        <p:txBody>
          <a:bodyPr wrap="square" rtlCol="0">
            <a:spAutoFit/>
          </a:bodyPr>
          <a:lstStyle/>
          <a:p>
            <a:pPr marL="285750" lvl="0" indent="-285750">
              <a:buFont typeface="Arial" pitchFamily="34" charset="0"/>
              <a:buChar char="•"/>
            </a:pPr>
            <a:r>
              <a:rPr lang="ru-RU" sz="1600" dirty="0" err="1" smtClean="0">
                <a:latin typeface="Times New Roman" pitchFamily="18" charset="0"/>
                <a:cs typeface="Times New Roman" pitchFamily="18" charset="0"/>
              </a:rPr>
              <a:t>визначити</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функціональні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вимоги</a:t>
            </a:r>
            <a:r>
              <a:rPr lang="ru-RU" sz="1600" dirty="0">
                <a:latin typeface="Times New Roman" pitchFamily="18" charset="0"/>
                <a:cs typeface="Times New Roman" pitchFamily="18" charset="0"/>
              </a:rPr>
              <a:t> до </a:t>
            </a:r>
            <a:r>
              <a:rPr lang="ru-RU" sz="1600" dirty="0" err="1">
                <a:latin typeface="Times New Roman" pitchFamily="18" charset="0"/>
                <a:cs typeface="Times New Roman" pitchFamily="18" charset="0"/>
              </a:rPr>
              <a:t>програмного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забезпечення</a:t>
            </a:r>
            <a:r>
              <a:rPr lang="uk-UA"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
        <p:nvSpPr>
          <p:cNvPr id="11" name="Объект 2"/>
          <p:cNvSpPr txBox="1">
            <a:spLocks/>
          </p:cNvSpPr>
          <p:nvPr/>
        </p:nvSpPr>
        <p:spPr>
          <a:xfrm>
            <a:off x="1115616" y="4155926"/>
            <a:ext cx="7344816" cy="402095"/>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ru-RU" sz="1800" dirty="0">
              <a:latin typeface="Times New Roman" pitchFamily="18" charset="0"/>
              <a:cs typeface="Times New Roman" pitchFamily="18" charset="0"/>
            </a:endParaRPr>
          </a:p>
        </p:txBody>
      </p:sp>
    </p:spTree>
    <p:extLst>
      <p:ext uri="{BB962C8B-B14F-4D97-AF65-F5344CB8AC3E}">
        <p14:creationId xmlns:p14="http://schemas.microsoft.com/office/powerpoint/2010/main" val="3809811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39502"/>
            <a:ext cx="2952328" cy="994172"/>
          </a:xfrm>
        </p:spPr>
        <p:txBody>
          <a:bodyPr vert="horz" lIns="68580" tIns="34290" rIns="68580" bIns="34290" rtlCol="0" anchor="ctr">
            <a:normAutofit/>
          </a:bodyPr>
          <a:lstStyle/>
          <a:p>
            <a:r>
              <a:rPr lang="uk-UA" sz="2400" b="1" dirty="0">
                <a:solidFill>
                  <a:srgbClr val="303F9F"/>
                </a:solidFill>
                <a:latin typeface="Times New Roman" pitchFamily="18" charset="0"/>
                <a:cs typeface="Times New Roman" pitchFamily="18" charset="0"/>
              </a:rPr>
              <a:t>Актуальність теми</a:t>
            </a:r>
            <a:endParaRPr lang="ru-RU" sz="2400" b="1" dirty="0">
              <a:solidFill>
                <a:srgbClr val="303F9F"/>
              </a:solidFill>
              <a:latin typeface="Times New Roman" pitchFamily="18" charset="0"/>
              <a:cs typeface="Times New Roman" pitchFamily="18" charset="0"/>
            </a:endParaRPr>
          </a:p>
        </p:txBody>
      </p:sp>
      <p:sp>
        <p:nvSpPr>
          <p:cNvPr id="3" name="Объект 2"/>
          <p:cNvSpPr>
            <a:spLocks noGrp="1"/>
          </p:cNvSpPr>
          <p:nvPr>
            <p:ph idx="1"/>
          </p:nvPr>
        </p:nvSpPr>
        <p:spPr>
          <a:xfrm>
            <a:off x="971600" y="1546494"/>
            <a:ext cx="7310636" cy="2609432"/>
          </a:xfrm>
          <a:noFill/>
        </p:spPr>
        <p:txBody>
          <a:bodyPr wrap="square" rtlCol="0">
            <a:spAutoFit/>
          </a:bodyPr>
          <a:lstStyle/>
          <a:p>
            <a:pPr marL="0" algn="just" defTabSz="899011"/>
            <a:r>
              <a:rPr lang="uk-UA" sz="1600" dirty="0">
                <a:latin typeface="Times New Roman" pitchFamily="18" charset="0"/>
                <a:cs typeface="Times New Roman" pitchFamily="18" charset="0"/>
              </a:rPr>
              <a:t>В</a:t>
            </a:r>
            <a:r>
              <a:rPr lang="uk-UA" sz="1600" dirty="0" smtClean="0">
                <a:latin typeface="Times New Roman" pitchFamily="18" charset="0"/>
                <a:cs typeface="Times New Roman" pitchFamily="18" charset="0"/>
              </a:rPr>
              <a:t>ідновлення спотворених або видалених частин зображень часто використовується у додатках </a:t>
            </a:r>
            <a:r>
              <a:rPr lang="uk-UA" sz="1600" dirty="0" smtClean="0">
                <a:latin typeface="Times New Roman" pitchFamily="18" charset="0"/>
                <a:cs typeface="Times New Roman" pitchFamily="18" charset="0"/>
              </a:rPr>
              <a:t>різної </a:t>
            </a:r>
            <a:r>
              <a:rPr lang="uk-UA" sz="1600" dirty="0" smtClean="0">
                <a:latin typeface="Times New Roman" pitchFamily="18" charset="0"/>
                <a:cs typeface="Times New Roman" pitchFamily="18" charset="0"/>
              </a:rPr>
              <a:t>тематики. </a:t>
            </a:r>
            <a:r>
              <a:rPr lang="ru-RU" sz="1600" dirty="0" err="1">
                <a:latin typeface="Times New Roman" pitchFamily="18" charset="0"/>
                <a:cs typeface="Times New Roman" pitchFamily="18" charset="0"/>
              </a:rPr>
              <a:t>Наявність</a:t>
            </a:r>
            <a:r>
              <a:rPr lang="ru-RU" sz="1600" dirty="0">
                <a:latin typeface="Times New Roman" pitchFamily="18" charset="0"/>
                <a:cs typeface="Times New Roman" pitchFamily="18" charset="0"/>
              </a:rPr>
              <a:t> таких </a:t>
            </a:r>
            <a:r>
              <a:rPr lang="ru-RU" sz="1600" dirty="0" err="1">
                <a:latin typeface="Times New Roman" pitchFamily="18" charset="0"/>
                <a:cs typeface="Times New Roman" pitchFamily="18" charset="0"/>
              </a:rPr>
              <a:t>додатків</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викликає</a:t>
            </a:r>
            <a:r>
              <a:rPr lang="ru-RU" sz="1600" dirty="0">
                <a:latin typeface="Times New Roman" pitchFamily="18" charset="0"/>
                <a:cs typeface="Times New Roman" pitchFamily="18" charset="0"/>
              </a:rPr>
              <a:t> потребу у </a:t>
            </a:r>
            <a:r>
              <a:rPr lang="ru-RU" sz="1600" dirty="0" err="1">
                <a:latin typeface="Times New Roman" pitchFamily="18" charset="0"/>
                <a:cs typeface="Times New Roman" pitchFamily="18" charset="0"/>
              </a:rPr>
              <a:t>вирішенні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задачі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відновлення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зображень</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підтверджує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актуальність</a:t>
            </a:r>
            <a:r>
              <a:rPr lang="ru-RU" sz="1600" dirty="0">
                <a:latin typeface="Times New Roman" pitchFamily="18" charset="0"/>
                <a:cs typeface="Times New Roman" pitchFamily="18" charset="0"/>
              </a:rPr>
              <a:t> теми не </a:t>
            </a:r>
            <a:r>
              <a:rPr lang="ru-RU" sz="1600" dirty="0" err="1">
                <a:latin typeface="Times New Roman" pitchFamily="18" charset="0"/>
                <a:cs typeface="Times New Roman" pitchFamily="18" charset="0"/>
              </a:rPr>
              <a:t>тільки</a:t>
            </a:r>
            <a:r>
              <a:rPr lang="ru-RU" sz="1600" dirty="0">
                <a:latin typeface="Times New Roman" pitchFamily="18" charset="0"/>
                <a:cs typeface="Times New Roman" pitchFamily="18" charset="0"/>
              </a:rPr>
              <a:t> в прикладному, але і </a:t>
            </a:r>
            <a:r>
              <a:rPr lang="ru-RU" sz="1600" dirty="0" err="1">
                <a:latin typeface="Times New Roman" pitchFamily="18" charset="0"/>
                <a:cs typeface="Times New Roman" pitchFamily="18" charset="0"/>
              </a:rPr>
              <a:t>науковому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плані</a:t>
            </a:r>
            <a:r>
              <a:rPr lang="ru-RU" sz="1600" dirty="0">
                <a:latin typeface="Times New Roman" pitchFamily="18" charset="0"/>
                <a:cs typeface="Times New Roman" pitchFamily="18" charset="0"/>
              </a:rPr>
              <a:t>, так як дана задача не </a:t>
            </a:r>
            <a:r>
              <a:rPr lang="ru-RU" sz="1600" dirty="0" err="1">
                <a:latin typeface="Times New Roman" pitchFamily="18" charset="0"/>
                <a:cs typeface="Times New Roman" pitchFamily="18" charset="0"/>
              </a:rPr>
              <a:t>має</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даний</a:t>
            </a:r>
            <a:r>
              <a:rPr lang="ru-RU" sz="1600" dirty="0">
                <a:latin typeface="Times New Roman" pitchFamily="18" charset="0"/>
                <a:cs typeface="Times New Roman" pitchFamily="18" charset="0"/>
              </a:rPr>
              <a:t> час </a:t>
            </a:r>
            <a:r>
              <a:rPr lang="ru-RU" sz="1600" dirty="0" err="1">
                <a:latin typeface="Times New Roman" pitchFamily="18" charset="0"/>
                <a:cs typeface="Times New Roman" pitchFamily="18" charset="0"/>
              </a:rPr>
              <a:t>задовільного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рішення</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викликає</a:t>
            </a:r>
            <a:r>
              <a:rPr lang="ru-RU" sz="1600" dirty="0">
                <a:latin typeface="Times New Roman" pitchFamily="18" charset="0"/>
                <a:cs typeface="Times New Roman" pitchFamily="18" charset="0"/>
              </a:rPr>
              <a:t> ряд </a:t>
            </a:r>
            <a:r>
              <a:rPr lang="ru-RU" sz="1600" dirty="0" err="1" smtClean="0">
                <a:latin typeface="Times New Roman" pitchFamily="18" charset="0"/>
                <a:cs typeface="Times New Roman" pitchFamily="18" charset="0"/>
              </a:rPr>
              <a:t>питань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Існує</a:t>
            </a:r>
            <a:r>
              <a:rPr lang="ru-RU" sz="1600" dirty="0">
                <a:latin typeface="Times New Roman" pitchFamily="18" charset="0"/>
                <a:cs typeface="Times New Roman" pitchFamily="18" charset="0"/>
              </a:rPr>
              <a:t> велика </a:t>
            </a:r>
            <a:r>
              <a:rPr lang="ru-RU" sz="1600" dirty="0" err="1">
                <a:latin typeface="Times New Roman" pitchFamily="18" charset="0"/>
                <a:cs typeface="Times New Roman" pitchFamily="18" charset="0"/>
              </a:rPr>
              <a:t>кількість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методів</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її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часткового</a:t>
            </a:r>
            <a:r>
              <a:rPr lang="ru-RU" sz="1600" dirty="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вирішення</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але </a:t>
            </a:r>
            <a:r>
              <a:rPr lang="ru-RU" sz="1600" dirty="0">
                <a:latin typeface="Times New Roman" pitchFamily="18" charset="0"/>
                <a:cs typeface="Times New Roman" pitchFamily="18" charset="0"/>
              </a:rPr>
              <a:t>при </a:t>
            </a:r>
            <a:r>
              <a:rPr lang="ru-RU" sz="1600" dirty="0" err="1" smtClean="0">
                <a:latin typeface="Times New Roman" pitchFamily="18" charset="0"/>
                <a:cs typeface="Times New Roman" pitchFamily="18" charset="0"/>
              </a:rPr>
              <a:t>цьому</a:t>
            </a:r>
            <a:r>
              <a:rPr lang="ru-RU" sz="1600" dirty="0" smtClean="0">
                <a:latin typeface="Times New Roman" pitchFamily="18" charset="0"/>
                <a:cs typeface="Times New Roman" pitchFamily="18" charset="0"/>
              </a:rPr>
              <a:t> просто </a:t>
            </a:r>
            <a:r>
              <a:rPr lang="ru-RU" sz="1600" dirty="0" err="1">
                <a:latin typeface="Times New Roman" pitchFamily="18" charset="0"/>
                <a:cs typeface="Times New Roman" pitchFamily="18" charset="0"/>
              </a:rPr>
              <a:t>відсутня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узагальнююча</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теорія</a:t>
            </a:r>
            <a:r>
              <a:rPr lang="ru-RU" sz="1600" dirty="0">
                <a:latin typeface="Times New Roman" pitchFamily="18" charset="0"/>
                <a:cs typeface="Times New Roman" pitchFamily="18" charset="0"/>
              </a:rPr>
              <a:t> та система </a:t>
            </a:r>
            <a:r>
              <a:rPr lang="ru-RU" sz="1600" dirty="0" err="1">
                <a:latin typeface="Times New Roman" pitchFamily="18" charset="0"/>
                <a:cs typeface="Times New Roman" pitchFamily="18" charset="0"/>
              </a:rPr>
              <a:t>використання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всіх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цих</a:t>
            </a:r>
            <a:r>
              <a:rPr lang="ru-RU" sz="1600" dirty="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методів</a:t>
            </a:r>
            <a:r>
              <a:rPr lang="ru-RU" sz="1600" dirty="0" smtClean="0">
                <a:latin typeface="Times New Roman" pitchFamily="18" charset="0"/>
                <a:cs typeface="Times New Roman" pitchFamily="18" charset="0"/>
              </a:rPr>
              <a:t>. </a:t>
            </a:r>
          </a:p>
          <a:p>
            <a:pPr marL="0" algn="just" defTabSz="899011"/>
            <a:r>
              <a:rPr lang="ru-RU" sz="1600" dirty="0" err="1">
                <a:latin typeface="Times New Roman" pitchFamily="18" charset="0"/>
                <a:cs typeface="Times New Roman" pitchFamily="18" charset="0"/>
              </a:rPr>
              <a:t>Можливість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застосування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аналізу</a:t>
            </a:r>
            <a:r>
              <a:rPr lang="ru-RU" sz="1600" dirty="0">
                <a:latin typeface="Times New Roman" pitchFamily="18" charset="0"/>
                <a:cs typeface="Times New Roman" pitchFamily="18" charset="0"/>
              </a:rPr>
              <a:t> та </a:t>
            </a:r>
            <a:r>
              <a:rPr lang="ru-RU" sz="1600" dirty="0" err="1">
                <a:latin typeface="Times New Roman" pitchFamily="18" charset="0"/>
                <a:cs typeface="Times New Roman" pitchFamily="18" charset="0"/>
              </a:rPr>
              <a:t>дослідження</a:t>
            </a:r>
            <a:r>
              <a:rPr lang="ru-RU" sz="1600" dirty="0">
                <a:latin typeface="Times New Roman" pitchFamily="18" charset="0"/>
                <a:cs typeface="Times New Roman" pitchFamily="18" charset="0"/>
              </a:rPr>
              <a:t> до </a:t>
            </a:r>
            <a:r>
              <a:rPr lang="ru-RU" sz="1600" dirty="0" err="1">
                <a:latin typeface="Times New Roman" pitchFamily="18" charset="0"/>
                <a:cs typeface="Times New Roman" pitchFamily="18" charset="0"/>
              </a:rPr>
              <a:t>задачі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відновлення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зображень</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загублених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або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спотворених</a:t>
            </a:r>
            <a:r>
              <a:rPr lang="ru-RU" sz="1600" dirty="0">
                <a:latin typeface="Times New Roman" pitchFamily="18" charset="0"/>
                <a:cs typeface="Times New Roman" pitchFamily="18" charset="0"/>
              </a:rPr>
              <a:t> областях </a:t>
            </a:r>
            <a:r>
              <a:rPr lang="ru-RU" sz="1600" dirty="0" err="1">
                <a:latin typeface="Times New Roman" pitchFamily="18" charset="0"/>
                <a:cs typeface="Times New Roman" pitchFamily="18" charset="0"/>
              </a:rPr>
              <a:t>може</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дозволити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створити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єдину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теоретичну</a:t>
            </a:r>
            <a:r>
              <a:rPr lang="ru-RU" sz="1600" dirty="0">
                <a:latin typeface="Times New Roman" pitchFamily="18" charset="0"/>
                <a:cs typeface="Times New Roman" pitchFamily="18" charset="0"/>
              </a:rPr>
              <a:t> основу для </a:t>
            </a:r>
            <a:r>
              <a:rPr lang="ru-RU" sz="1600" dirty="0" err="1">
                <a:latin typeface="Times New Roman" pitchFamily="18" charset="0"/>
                <a:cs typeface="Times New Roman" pitchFamily="18" charset="0"/>
              </a:rPr>
              <a:t>існуючих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методів</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розробити</a:t>
            </a:r>
            <a:r>
              <a:rPr lang="ru-RU" sz="1600" dirty="0">
                <a:latin typeface="Times New Roman" pitchFamily="18" charset="0"/>
                <a:cs typeface="Times New Roman" pitchFamily="18" charset="0"/>
              </a:rPr>
              <a:t> систему, яка </a:t>
            </a:r>
            <a:r>
              <a:rPr lang="ru-RU" sz="1600" dirty="0" err="1">
                <a:latin typeface="Times New Roman" pitchFamily="18" charset="0"/>
                <a:cs typeface="Times New Roman" pitchFamily="18" charset="0"/>
              </a:rPr>
              <a:t>відображає</a:t>
            </a:r>
            <a:r>
              <a:rPr lang="ru-RU" sz="1600" dirty="0">
                <a:latin typeface="Times New Roman" pitchFamily="18" charset="0"/>
                <a:cs typeface="Times New Roman" pitchFamily="18" charset="0"/>
              </a:rPr>
              <a:t> роботу </a:t>
            </a:r>
            <a:r>
              <a:rPr lang="ru-RU" sz="1600" dirty="0" err="1">
                <a:latin typeface="Times New Roman" pitchFamily="18" charset="0"/>
                <a:cs typeface="Times New Roman" pitchFamily="18" charset="0"/>
              </a:rPr>
              <a:t>усіх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методів</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що</a:t>
            </a:r>
            <a:r>
              <a:rPr lang="ru-RU" sz="1600" dirty="0">
                <a:latin typeface="Times New Roman" pitchFamily="18" charset="0"/>
                <a:cs typeface="Times New Roman" pitchFamily="18" charset="0"/>
              </a:rPr>
              <a:t> й </a:t>
            </a:r>
            <a:r>
              <a:rPr lang="ru-RU" sz="1600" dirty="0" err="1">
                <a:latin typeface="Times New Roman" pitchFamily="18" charset="0"/>
                <a:cs typeface="Times New Roman" pitchFamily="18" charset="0"/>
              </a:rPr>
              <a:t>обумовлює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актуальність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цієї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роботи</a:t>
            </a:r>
            <a:r>
              <a:rPr lang="ru-RU" sz="1600" dirty="0">
                <a:latin typeface="Times New Roman" pitchFamily="18" charset="0"/>
                <a:cs typeface="Times New Roman" pitchFamily="18" charset="0"/>
              </a:rPr>
              <a:t>.</a:t>
            </a:r>
          </a:p>
        </p:txBody>
      </p:sp>
    </p:spTree>
    <p:extLst>
      <p:ext uri="{BB962C8B-B14F-4D97-AF65-F5344CB8AC3E}">
        <p14:creationId xmlns:p14="http://schemas.microsoft.com/office/powerpoint/2010/main" val="82600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5780" y="641474"/>
            <a:ext cx="7886700" cy="994172"/>
          </a:xfrm>
        </p:spPr>
        <p:txBody>
          <a:bodyPr vert="horz" lIns="68580" tIns="34290" rIns="68580" bIns="34290" rtlCol="0" anchor="ctr">
            <a:normAutofit/>
          </a:bodyPr>
          <a:lstStyle/>
          <a:p>
            <a:r>
              <a:rPr lang="uk-UA" sz="2400" b="1" dirty="0">
                <a:solidFill>
                  <a:srgbClr val="303F9F"/>
                </a:solidFill>
                <a:latin typeface="Times New Roman" pitchFamily="18" charset="0"/>
                <a:cs typeface="Times New Roman" pitchFamily="18" charset="0"/>
              </a:rPr>
              <a:t>Основні поняття теорії сигналів</a:t>
            </a:r>
          </a:p>
        </p:txBody>
      </p:sp>
      <p:sp>
        <p:nvSpPr>
          <p:cNvPr id="3" name="Объект 2"/>
          <p:cNvSpPr>
            <a:spLocks noGrp="1"/>
          </p:cNvSpPr>
          <p:nvPr>
            <p:ph idx="1"/>
          </p:nvPr>
        </p:nvSpPr>
        <p:spPr>
          <a:xfrm>
            <a:off x="1043608" y="1635646"/>
            <a:ext cx="6912768" cy="1723036"/>
          </a:xfrm>
          <a:noFill/>
        </p:spPr>
        <p:txBody>
          <a:bodyPr vert="horz" wrap="square" lIns="68580" tIns="34290" rIns="68580" bIns="34290" rtlCol="0">
            <a:spAutoFit/>
          </a:bodyPr>
          <a:lstStyle/>
          <a:p>
            <a:pPr marL="0" indent="0" algn="just" defTabSz="899011">
              <a:buNone/>
            </a:pPr>
            <a:r>
              <a:rPr lang="ru-RU" sz="1600" dirty="0" err="1">
                <a:latin typeface="Times New Roman" pitchFamily="18" charset="0"/>
                <a:cs typeface="Times New Roman" pitchFamily="18" charset="0"/>
              </a:rPr>
              <a:t>Сигнали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найчастіше</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розглядають</a:t>
            </a:r>
            <a:r>
              <a:rPr lang="ru-RU" sz="1600" dirty="0">
                <a:latin typeface="Times New Roman" pitchFamily="18" charset="0"/>
                <a:cs typeface="Times New Roman" pitchFamily="18" charset="0"/>
              </a:rPr>
              <a:t> як </a:t>
            </a:r>
            <a:r>
              <a:rPr lang="ru-RU" sz="1600" dirty="0" err="1">
                <a:latin typeface="Times New Roman" pitchFamily="18" charset="0"/>
                <a:cs typeface="Times New Roman" pitchFamily="18" charset="0"/>
              </a:rPr>
              <a:t>функцію</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задану</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деяких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фізичних</a:t>
            </a:r>
            <a:r>
              <a:rPr lang="ru-RU" sz="1600" dirty="0">
                <a:latin typeface="Times New Roman" pitchFamily="18" charset="0"/>
                <a:cs typeface="Times New Roman" pitchFamily="18" charset="0"/>
              </a:rPr>
              <a:t> координатах. За </a:t>
            </a:r>
            <a:r>
              <a:rPr lang="ru-RU" sz="1600" dirty="0" err="1">
                <a:latin typeface="Times New Roman" pitchFamily="18" charset="0"/>
                <a:cs typeface="Times New Roman" pitchFamily="18" charset="0"/>
              </a:rPr>
              <a:t>цим</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критерієм</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можна</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виділити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одновимірні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сигнали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двовимірні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сигнали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задані</a:t>
            </a:r>
            <a:r>
              <a:rPr lang="ru-RU" sz="1600" dirty="0">
                <a:latin typeface="Times New Roman" pitchFamily="18" charset="0"/>
                <a:cs typeface="Times New Roman" pitchFamily="18" charset="0"/>
              </a:rPr>
              <a:t> на </a:t>
            </a:r>
            <a:r>
              <a:rPr lang="ru-RU" sz="1600" dirty="0" err="1">
                <a:latin typeface="Times New Roman" pitchFamily="18" charset="0"/>
                <a:cs typeface="Times New Roman" pitchFamily="18" charset="0"/>
              </a:rPr>
              <a:t>площині</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тривимірні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сигнали</a:t>
            </a:r>
            <a:r>
              <a:rPr lang="ru-RU" sz="1600" dirty="0">
                <a:latin typeface="Times New Roman" pitchFamily="18" charset="0"/>
                <a:cs typeface="Times New Roman" pitchFamily="18" charset="0"/>
              </a:rPr>
              <a:t>.</a:t>
            </a:r>
          </a:p>
          <a:p>
            <a:pPr marL="0" indent="0" algn="just" defTabSz="899011">
              <a:buNone/>
            </a:pPr>
            <a:r>
              <a:rPr lang="ru-RU" sz="1600" dirty="0">
                <a:latin typeface="Times New Roman" pitchFamily="18" charset="0"/>
                <a:cs typeface="Times New Roman" pitchFamily="18" charset="0"/>
              </a:rPr>
              <a:t>В</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оптичних</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системах </a:t>
            </a:r>
            <a:r>
              <a:rPr lang="ru-RU" sz="1600" dirty="0" err="1" smtClean="0">
                <a:latin typeface="Times New Roman" pitchFamily="18" charset="0"/>
                <a:cs typeface="Times New Roman" pitchFamily="18" charset="0"/>
              </a:rPr>
              <a:t>сигнали</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зазнають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різноманітних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перетворень</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Кожен</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зображуючий</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прилад</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приймає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інформацію</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попереднього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елемента</a:t>
            </a:r>
            <a:r>
              <a:rPr lang="ru-RU" sz="1600" dirty="0">
                <a:latin typeface="Times New Roman" pitchFamily="18" charset="0"/>
                <a:cs typeface="Times New Roman" pitchFamily="18" charset="0"/>
              </a:rPr>
              <a:t> каскаду і </a:t>
            </a:r>
            <a:r>
              <a:rPr lang="ru-RU" sz="1600" dirty="0" err="1">
                <a:latin typeface="Times New Roman" pitchFamily="18" charset="0"/>
                <a:cs typeface="Times New Roman" pitchFamily="18" charset="0"/>
              </a:rPr>
              <a:t>передає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наступному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Вхідний</a:t>
            </a:r>
            <a:r>
              <a:rPr lang="ru-RU" sz="1600" dirty="0">
                <a:latin typeface="Times New Roman" pitchFamily="18" charset="0"/>
                <a:cs typeface="Times New Roman" pitchFamily="18" charset="0"/>
              </a:rPr>
              <a:t> сигнал </a:t>
            </a:r>
            <a:r>
              <a:rPr lang="ru-RU" sz="1600" dirty="0" err="1">
                <a:latin typeface="Times New Roman" pitchFamily="18" charset="0"/>
                <a:cs typeface="Times New Roman" pitchFamily="18" charset="0"/>
              </a:rPr>
              <a:t>називають</a:t>
            </a:r>
            <a:r>
              <a:rPr lang="ru-RU" sz="1600" dirty="0">
                <a:latin typeface="Times New Roman" pitchFamily="18" charset="0"/>
                <a:cs typeface="Times New Roman" pitchFamily="18" charset="0"/>
              </a:rPr>
              <a:t> предметом, а </a:t>
            </a:r>
            <a:r>
              <a:rPr lang="ru-RU" sz="1600" dirty="0" err="1">
                <a:latin typeface="Times New Roman" pitchFamily="18" charset="0"/>
                <a:cs typeface="Times New Roman" pitchFamily="18" charset="0"/>
              </a:rPr>
              <a:t>вихідний</a:t>
            </a:r>
            <a:r>
              <a:rPr lang="ru-RU" sz="1600" dirty="0">
                <a:latin typeface="Times New Roman" pitchFamily="18" charset="0"/>
                <a:cs typeface="Times New Roman" pitchFamily="18" charset="0"/>
              </a:rPr>
              <a:t> - </a:t>
            </a:r>
            <a:r>
              <a:rPr lang="ru-RU" sz="1600" dirty="0" err="1">
                <a:latin typeface="Times New Roman" pitchFamily="18" charset="0"/>
                <a:cs typeface="Times New Roman" pitchFamily="18" charset="0"/>
              </a:rPr>
              <a:t>зображенням</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87166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65410"/>
            <a:ext cx="7886700" cy="994172"/>
          </a:xfrm>
        </p:spPr>
        <p:txBody>
          <a:bodyPr vert="horz" lIns="68580" tIns="34290" rIns="68580" bIns="34290" rtlCol="0" anchor="ctr">
            <a:normAutofit/>
          </a:bodyPr>
          <a:lstStyle/>
          <a:p>
            <a:r>
              <a:rPr lang="uk-UA" sz="2400" b="1" dirty="0">
                <a:solidFill>
                  <a:srgbClr val="303F9F"/>
                </a:solidFill>
                <a:latin typeface="Times New Roman" pitchFamily="18" charset="0"/>
                <a:cs typeface="Times New Roman" pitchFamily="18" charset="0"/>
              </a:rPr>
              <a:t>Основні поняття теорії сигналів</a:t>
            </a:r>
            <a:endParaRPr lang="ru-RU" sz="2400" b="1" dirty="0">
              <a:solidFill>
                <a:srgbClr val="303F9F"/>
              </a:solidFill>
              <a:latin typeface="Times New Roman" pitchFamily="18" charset="0"/>
              <a:cs typeface="Times New Roman" pitchFamily="18" charset="0"/>
            </a:endParaRPr>
          </a:p>
        </p:txBody>
      </p:sp>
      <p:sp>
        <p:nvSpPr>
          <p:cNvPr id="4" name="TextBox 3"/>
          <p:cNvSpPr txBox="1"/>
          <p:nvPr/>
        </p:nvSpPr>
        <p:spPr>
          <a:xfrm>
            <a:off x="971600" y="1012164"/>
            <a:ext cx="3744416" cy="2285241"/>
          </a:xfrm>
          <a:prstGeom prst="rect">
            <a:avLst/>
          </a:prstGeom>
          <a:noFill/>
        </p:spPr>
        <p:txBody>
          <a:bodyPr vert="horz" wrap="square" lIns="68580" tIns="34290" rIns="68580" bIns="34290" rtlCol="0">
            <a:spAutoFit/>
          </a:bodyPr>
          <a:lstStyle>
            <a:defPPr>
              <a:defRPr lang="ru-RU"/>
            </a:defPPr>
            <a:lvl1pPr indent="0" algn="just">
              <a:lnSpc>
                <a:spcPct val="90000"/>
              </a:lnSpc>
              <a:spcBef>
                <a:spcPts val="750"/>
              </a:spcBef>
              <a:buFont typeface="Arial" panose="020B0604020202020204" pitchFamily="34" charset="0"/>
              <a:buNone/>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r>
              <a:rPr lang="uk-UA" sz="1600" dirty="0"/>
              <a:t>Завданням </a:t>
            </a:r>
            <a:r>
              <a:rPr lang="uk-UA" sz="1600" dirty="0" err="1"/>
              <a:t>зображуючого</a:t>
            </a:r>
            <a:r>
              <a:rPr lang="uk-UA" sz="1600" dirty="0"/>
              <a:t> приладу є перетворення вхідного сигналу - функції предмета </a:t>
            </a:r>
            <a:r>
              <a:rPr lang="uk-UA" sz="1600" dirty="0" smtClean="0"/>
              <a:t>І(х) </a:t>
            </a:r>
            <a:r>
              <a:rPr lang="uk-UA" sz="1600" dirty="0"/>
              <a:t>в вихідний сигнал – функцію зображення </a:t>
            </a:r>
            <a:r>
              <a:rPr lang="uk-UA" sz="1600" dirty="0" smtClean="0"/>
              <a:t>І*(х). </a:t>
            </a:r>
            <a:r>
              <a:rPr lang="uk-UA" sz="1600" dirty="0"/>
              <a:t>Модель оптичного приладу, що описує загальні закономірності формування зображення в оптичних системах, не пов'язані з фізичними принципами їх роботи (зовнішня функціональна модель), є оператор перетворення:</a:t>
            </a:r>
            <a:endParaRPr lang="ru-RU" sz="1600" dirty="0"/>
          </a:p>
        </p:txBody>
      </p:sp>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5220072" y="1419622"/>
            <a:ext cx="3418160" cy="1978109"/>
          </a:xfrm>
          <a:prstGeom prst="rect">
            <a:avLst/>
          </a:prstGeom>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3953761981"/>
              </p:ext>
            </p:extLst>
          </p:nvPr>
        </p:nvGraphicFramePr>
        <p:xfrm>
          <a:off x="2123728" y="3418507"/>
          <a:ext cx="2270125" cy="233363"/>
        </p:xfrm>
        <a:graphic>
          <a:graphicData uri="http://schemas.openxmlformats.org/presentationml/2006/ole">
            <mc:AlternateContent xmlns:mc="http://schemas.openxmlformats.org/markup-compatibility/2006">
              <mc:Choice xmlns:v="urn:schemas-microsoft-com:vml" Requires="v">
                <p:oleObj spid="_x0000_s1032" name="Equation" r:id="rId4" imgW="2273300" imgH="228600" progId="Equation.DSMT4">
                  <p:embed/>
                </p:oleObj>
              </mc:Choice>
              <mc:Fallback>
                <p:oleObj name="Equation" r:id="rId4" imgW="22733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3418507"/>
                        <a:ext cx="2270125"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983922" y="3853927"/>
            <a:ext cx="6972454" cy="734047"/>
          </a:xfrm>
          <a:prstGeom prst="rect">
            <a:avLst/>
          </a:prstGeom>
          <a:noFill/>
        </p:spPr>
        <p:txBody>
          <a:bodyPr vert="horz" wrap="square" lIns="68580" tIns="34290" rIns="68580" bIns="34290" rtlCol="0">
            <a:spAutoFit/>
          </a:bodyPr>
          <a:lstStyle>
            <a:defPPr>
              <a:defRPr lang="ru-RU"/>
            </a:defPPr>
            <a:lvl1pPr indent="0" algn="just">
              <a:lnSpc>
                <a:spcPct val="90000"/>
              </a:lnSpc>
              <a:spcBef>
                <a:spcPts val="750"/>
              </a:spcBef>
              <a:buFont typeface="Arial" panose="020B0604020202020204" pitchFamily="34" charset="0"/>
              <a:buNone/>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r>
              <a:rPr lang="uk-UA" sz="1600" dirty="0"/>
              <a:t>Дуже рідко зображення, одержувані в інформаційних системах, мають цифрову форму. Тому їх перетворення до цього виду є обов'язковим, якщо передбачається використання цифрової обробки, передача або зберігання.</a:t>
            </a:r>
            <a:endParaRPr lang="ru-RU" sz="1600" dirty="0"/>
          </a:p>
        </p:txBody>
      </p:sp>
    </p:spTree>
    <p:extLst>
      <p:ext uri="{BB962C8B-B14F-4D97-AF65-F5344CB8AC3E}">
        <p14:creationId xmlns:p14="http://schemas.microsoft.com/office/powerpoint/2010/main" val="1654355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5780" y="273844"/>
            <a:ext cx="7526660" cy="994172"/>
          </a:xfrm>
        </p:spPr>
        <p:txBody>
          <a:bodyPr vert="horz" lIns="68580" tIns="34290" rIns="68580" bIns="34290" rtlCol="0" anchor="ctr">
            <a:normAutofit/>
          </a:bodyPr>
          <a:lstStyle/>
          <a:p>
            <a:r>
              <a:rPr lang="ru-RU" sz="2400" b="1" dirty="0" err="1">
                <a:solidFill>
                  <a:srgbClr val="303F9F"/>
                </a:solidFill>
                <a:latin typeface="Times New Roman" pitchFamily="18" charset="0"/>
                <a:cs typeface="Times New Roman" pitchFamily="18" charset="0"/>
              </a:rPr>
              <a:t>Моделі</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зображень</a:t>
            </a:r>
            <a:r>
              <a:rPr lang="ru-RU" sz="2400" b="1" dirty="0">
                <a:solidFill>
                  <a:srgbClr val="303F9F"/>
                </a:solidFill>
                <a:latin typeface="Times New Roman" pitchFamily="18" charset="0"/>
                <a:cs typeface="Times New Roman" pitchFamily="18" charset="0"/>
              </a:rPr>
              <a:t> та </a:t>
            </a:r>
            <a:r>
              <a:rPr lang="ru-RU" sz="2400" b="1" dirty="0" err="1">
                <a:solidFill>
                  <a:srgbClr val="303F9F"/>
                </a:solidFill>
                <a:latin typeface="Times New Roman" pitchFamily="18" charset="0"/>
                <a:cs typeface="Times New Roman" pitchFamily="18" charset="0"/>
              </a:rPr>
              <a:t>їх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лінійних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спотворень</a:t>
            </a:r>
            <a:endParaRPr lang="ru-RU" sz="2400" b="1" dirty="0">
              <a:solidFill>
                <a:srgbClr val="303F9F"/>
              </a:solidFill>
              <a:latin typeface="Times New Roman" pitchFamily="18" charset="0"/>
              <a:cs typeface="Times New Roman" pitchFamily="18" charset="0"/>
            </a:endParaRPr>
          </a:p>
        </p:txBody>
      </p:sp>
      <p:sp>
        <p:nvSpPr>
          <p:cNvPr id="7" name="TextBox 6"/>
          <p:cNvSpPr txBox="1"/>
          <p:nvPr/>
        </p:nvSpPr>
        <p:spPr>
          <a:xfrm>
            <a:off x="1043608" y="1203598"/>
            <a:ext cx="7416824" cy="512448"/>
          </a:xfrm>
          <a:prstGeom prst="rect">
            <a:avLst/>
          </a:prstGeom>
          <a:noFill/>
        </p:spPr>
        <p:txBody>
          <a:bodyPr vert="horz" wrap="square" lIns="68580" tIns="34290" rIns="68580" bIns="34290" rtlCol="0">
            <a:spAutoFit/>
          </a:bodyPr>
          <a:lstStyle>
            <a:lvl1pPr marL="285750" indent="-285750" algn="just">
              <a:lnSpc>
                <a:spcPct val="90000"/>
              </a:lnSpc>
              <a:spcBef>
                <a:spcPts val="750"/>
              </a:spcBef>
              <a:buFont typeface="Arial" panose="020B0604020202020204" pitchFamily="34" charset="0"/>
              <a:buChar char="•"/>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defRP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marL="0" indent="0">
              <a:buNone/>
            </a:pPr>
            <a:r>
              <a:rPr lang="uk-UA" sz="1600" dirty="0"/>
              <a:t>При розгляді питань, пов'язаних з моделюванням і обробкою зображень, необхідно перш за все сформулювати визначення самого поняття «зображення</a:t>
            </a:r>
            <a:r>
              <a:rPr lang="uk-UA" sz="1600" dirty="0" smtClean="0"/>
              <a:t>».</a:t>
            </a:r>
            <a:endParaRPr lang="ru-RU" sz="1600" dirty="0"/>
          </a:p>
        </p:txBody>
      </p:sp>
      <p:sp>
        <p:nvSpPr>
          <p:cNvPr id="8" name="TextBox 7"/>
          <p:cNvSpPr txBox="1"/>
          <p:nvPr/>
        </p:nvSpPr>
        <p:spPr>
          <a:xfrm>
            <a:off x="1043608" y="1851670"/>
            <a:ext cx="7338348" cy="955646"/>
          </a:xfrm>
          <a:prstGeom prst="rect">
            <a:avLst/>
          </a:prstGeom>
          <a:noFill/>
        </p:spPr>
        <p:txBody>
          <a:bodyPr vert="horz" wrap="square" lIns="68580" tIns="34290" rIns="68580" bIns="34290" rtlCol="0">
            <a:spAutoFit/>
          </a:bodyPr>
          <a:lstStyle>
            <a:lvl1pPr marL="285750" indent="-285750" algn="just">
              <a:lnSpc>
                <a:spcPct val="90000"/>
              </a:lnSpc>
              <a:spcBef>
                <a:spcPts val="750"/>
              </a:spcBef>
              <a:buFont typeface="Arial" panose="020B0604020202020204" pitchFamily="34" charset="0"/>
              <a:buChar char="•"/>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defRP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marL="0" indent="0">
              <a:buNone/>
            </a:pPr>
            <a:r>
              <a:rPr lang="uk-UA" sz="1600" dirty="0"/>
              <a:t>Зображення можна визначити як двовимірну функцію </a:t>
            </a:r>
            <a:r>
              <a:rPr lang="en-US" sz="1600" dirty="0" smtClean="0"/>
              <a:t>I(</a:t>
            </a:r>
            <a:r>
              <a:rPr lang="en-US" sz="1600" dirty="0" err="1" smtClean="0"/>
              <a:t>x,y</a:t>
            </a:r>
            <a:r>
              <a:rPr lang="en-US" sz="1600" dirty="0"/>
              <a:t>)</a:t>
            </a:r>
            <a:r>
              <a:rPr lang="uk-UA" sz="1600" dirty="0" smtClean="0"/>
              <a:t>, </a:t>
            </a:r>
            <a:r>
              <a:rPr lang="uk-UA" sz="1600" dirty="0"/>
              <a:t>де </a:t>
            </a:r>
            <a:r>
              <a:rPr lang="en-US" sz="1600" dirty="0" smtClean="0"/>
              <a:t>x</a:t>
            </a:r>
            <a:r>
              <a:rPr lang="uk-UA" sz="1600" dirty="0" smtClean="0"/>
              <a:t> </a:t>
            </a:r>
            <a:r>
              <a:rPr lang="uk-UA" sz="1600" dirty="0"/>
              <a:t>і </a:t>
            </a:r>
            <a:r>
              <a:rPr lang="en-US" sz="1600" dirty="0" smtClean="0"/>
              <a:t>y</a:t>
            </a:r>
            <a:r>
              <a:rPr lang="en-US" sz="1600" dirty="0"/>
              <a:t> </a:t>
            </a:r>
            <a:r>
              <a:rPr lang="uk-UA" sz="1600" dirty="0" smtClean="0"/>
              <a:t>- </a:t>
            </a:r>
            <a:r>
              <a:rPr lang="uk-UA" sz="1600" dirty="0"/>
              <a:t>координати в просторі (конкретно на площині) і значення </a:t>
            </a:r>
            <a:r>
              <a:rPr lang="en-US" sz="1600" dirty="0" smtClean="0"/>
              <a:t>I</a:t>
            </a:r>
            <a:r>
              <a:rPr lang="uk-UA" sz="1600" dirty="0" smtClean="0"/>
              <a:t> </a:t>
            </a:r>
            <a:r>
              <a:rPr lang="uk-UA" sz="1600" dirty="0"/>
              <a:t>якої в будь-якій точці, що задається парою координат </a:t>
            </a:r>
            <a:r>
              <a:rPr lang="en-US" sz="1600" dirty="0" smtClean="0"/>
              <a:t>(</a:t>
            </a:r>
            <a:r>
              <a:rPr lang="en-US" sz="1600" dirty="0" err="1" smtClean="0"/>
              <a:t>x,y</a:t>
            </a:r>
            <a:r>
              <a:rPr lang="en-US" sz="1600" dirty="0" smtClean="0"/>
              <a:t>)</a:t>
            </a:r>
            <a:r>
              <a:rPr lang="uk-UA" sz="1600" dirty="0" smtClean="0"/>
              <a:t>, </a:t>
            </a:r>
            <a:r>
              <a:rPr lang="uk-UA" sz="1600" dirty="0"/>
              <a:t>називається </a:t>
            </a:r>
            <a:r>
              <a:rPr lang="uk-UA" sz="1600" b="1" i="1" dirty="0"/>
              <a:t>інтенсивністю</a:t>
            </a:r>
            <a:r>
              <a:rPr lang="uk-UA" sz="1600" dirty="0"/>
              <a:t> або рівнем сірого зображення в цій точці.</a:t>
            </a:r>
            <a:endParaRPr lang="ru-RU" sz="1600" dirty="0"/>
          </a:p>
        </p:txBody>
      </p:sp>
      <p:sp>
        <p:nvSpPr>
          <p:cNvPr id="9" name="TextBox 8"/>
          <p:cNvSpPr txBox="1"/>
          <p:nvPr/>
        </p:nvSpPr>
        <p:spPr>
          <a:xfrm>
            <a:off x="1082846" y="2859782"/>
            <a:ext cx="7338348" cy="1398844"/>
          </a:xfrm>
          <a:prstGeom prst="rect">
            <a:avLst/>
          </a:prstGeom>
          <a:noFill/>
        </p:spPr>
        <p:txBody>
          <a:bodyPr vert="horz" wrap="square" lIns="68580" tIns="34290" rIns="68580" bIns="34290" rtlCol="0">
            <a:spAutoFit/>
          </a:bodyPr>
          <a:lstStyle>
            <a:lvl1pPr marL="285750" indent="-285750" algn="just">
              <a:lnSpc>
                <a:spcPct val="90000"/>
              </a:lnSpc>
              <a:spcBef>
                <a:spcPts val="750"/>
              </a:spcBef>
              <a:buFont typeface="Arial" panose="020B0604020202020204" pitchFamily="34" charset="0"/>
              <a:buChar char="•"/>
              <a:defRPr>
                <a:latin typeface="Times New Roman" pitchFamily="18" charset="0"/>
                <a:cs typeface="Times New Roman" pitchFamily="18" charset="0"/>
              </a:defRPr>
            </a:lvl1pPr>
            <a:lvl2pPr marL="514350" indent="-171450" defTabSz="685800">
              <a:lnSpc>
                <a:spcPct val="90000"/>
              </a:lnSpc>
              <a:spcBef>
                <a:spcPts val="375"/>
              </a:spcBef>
              <a:buFont typeface="Arial" panose="020B0604020202020204" pitchFamily="34" charset="0"/>
              <a:buChar char="•"/>
              <a:defRP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400"/>
            </a:lvl4pPr>
            <a:lvl5pPr marL="1543050" indent="-171450" defTabSz="685800">
              <a:lnSpc>
                <a:spcPct val="90000"/>
              </a:lnSpc>
              <a:spcBef>
                <a:spcPts val="375"/>
              </a:spcBef>
              <a:buFont typeface="Arial" panose="020B0604020202020204" pitchFamily="34" charset="0"/>
              <a:buChar char="•"/>
              <a:defRPr sz="1400"/>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marL="0" indent="0">
              <a:buNone/>
            </a:pPr>
            <a:r>
              <a:rPr lang="uk-UA" sz="1600" dirty="0"/>
              <a:t>Як було описано вище, оптичне зображення з точки зору теорії сигналів є двовимірним безперервним сигналом. У такому вигляді воно не придатне для обробки в комп'ютерних системах, а, отже, має бути перетворено. Для цього виконуються операції дискретизації (по просторовим координатам) і квантування (за інтенсивністю). Отримане цифрове зображення являє собою масив дискретних значень.</a:t>
            </a:r>
            <a:endParaRPr lang="ru-RU" sz="1600" dirty="0"/>
          </a:p>
        </p:txBody>
      </p:sp>
    </p:spTree>
    <p:extLst>
      <p:ext uri="{BB962C8B-B14F-4D97-AF65-F5344CB8AC3E}">
        <p14:creationId xmlns:p14="http://schemas.microsoft.com/office/powerpoint/2010/main" val="3901811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39502"/>
            <a:ext cx="7886700" cy="720080"/>
          </a:xfrm>
        </p:spPr>
        <p:txBody>
          <a:bodyPr vert="horz" lIns="68580" tIns="34290" rIns="68580" bIns="34290" rtlCol="0" anchor="ctr">
            <a:normAutofit/>
          </a:bodyPr>
          <a:lstStyle/>
          <a:p>
            <a:r>
              <a:rPr lang="ru-RU" sz="2400" b="1" dirty="0" err="1">
                <a:solidFill>
                  <a:srgbClr val="303F9F"/>
                </a:solidFill>
                <a:latin typeface="Times New Roman" pitchFamily="18" charset="0"/>
                <a:cs typeface="Times New Roman" pitchFamily="18" charset="0"/>
              </a:rPr>
              <a:t>Моделі</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зображень</a:t>
            </a:r>
            <a:r>
              <a:rPr lang="ru-RU" sz="2400" b="1" dirty="0">
                <a:solidFill>
                  <a:srgbClr val="303F9F"/>
                </a:solidFill>
                <a:latin typeface="Times New Roman" pitchFamily="18" charset="0"/>
                <a:cs typeface="Times New Roman" pitchFamily="18" charset="0"/>
              </a:rPr>
              <a:t> та </a:t>
            </a:r>
            <a:r>
              <a:rPr lang="ru-RU" sz="2400" b="1" dirty="0" err="1">
                <a:solidFill>
                  <a:srgbClr val="303F9F"/>
                </a:solidFill>
                <a:latin typeface="Times New Roman" pitchFamily="18" charset="0"/>
                <a:cs typeface="Times New Roman" pitchFamily="18" charset="0"/>
              </a:rPr>
              <a:t>їх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лінійних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спотворень</a:t>
            </a:r>
            <a:endParaRPr lang="ru-RU" sz="2400" b="1" dirty="0">
              <a:solidFill>
                <a:srgbClr val="303F9F"/>
              </a:solidFill>
              <a:latin typeface="Times New Roman" pitchFamily="18" charset="0"/>
              <a:cs typeface="Times New Roman" pitchFamily="18" charset="0"/>
            </a:endParaRPr>
          </a:p>
        </p:txBody>
      </p:sp>
      <p:sp>
        <p:nvSpPr>
          <p:cNvPr id="3" name="Объект 2"/>
          <p:cNvSpPr>
            <a:spLocks noGrp="1"/>
          </p:cNvSpPr>
          <p:nvPr>
            <p:ph idx="1"/>
          </p:nvPr>
        </p:nvSpPr>
        <p:spPr>
          <a:xfrm>
            <a:off x="899592" y="1131590"/>
            <a:ext cx="7056784" cy="3465400"/>
          </a:xfrm>
        </p:spPr>
        <p:txBody>
          <a:bodyPr>
            <a:noAutofit/>
          </a:bodyPr>
          <a:lstStyle/>
          <a:p>
            <a:pPr marL="0" indent="0" algn="just">
              <a:buNone/>
            </a:pPr>
            <a:r>
              <a:rPr lang="ru-RU" sz="1600" dirty="0">
                <a:latin typeface="Times New Roman" pitchFamily="18" charset="0"/>
                <a:cs typeface="Times New Roman" pitchFamily="18" charset="0"/>
              </a:rPr>
              <a:t>Модель </a:t>
            </a:r>
            <a:r>
              <a:rPr lang="ru-RU" sz="1600" dirty="0" err="1">
                <a:latin typeface="Times New Roman" pitchFamily="18" charset="0"/>
                <a:cs typeface="Times New Roman" pitchFamily="18" charset="0"/>
              </a:rPr>
              <a:t>процесу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передбачає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дію</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деякого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спотворюючого</a:t>
            </a:r>
            <a:r>
              <a:rPr lang="ru-RU" sz="1600" dirty="0">
                <a:latin typeface="Times New Roman" pitchFamily="18" charset="0"/>
                <a:cs typeface="Times New Roman" pitchFamily="18" charset="0"/>
              </a:rPr>
              <a:t> оператора H на </a:t>
            </a:r>
            <a:r>
              <a:rPr lang="ru-RU" sz="1600" dirty="0" err="1">
                <a:latin typeface="Times New Roman" pitchFamily="18" charset="0"/>
                <a:cs typeface="Times New Roman" pitchFamily="18" charset="0"/>
              </a:rPr>
              <a:t>вихідне</a:t>
            </a:r>
            <a:r>
              <a:rPr lang="ru-RU" sz="1600" dirty="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зображення</a:t>
            </a:r>
            <a:r>
              <a:rPr lang="ru-RU" sz="1600" dirty="0" smtClean="0">
                <a:latin typeface="Times New Roman" pitchFamily="18" charset="0"/>
                <a:cs typeface="Times New Roman" pitchFamily="18" charset="0"/>
              </a:rPr>
              <a:t>         , </a:t>
            </a:r>
            <a:r>
              <a:rPr lang="ru-RU" sz="1600" dirty="0" err="1">
                <a:latin typeface="Times New Roman" pitchFamily="18" charset="0"/>
                <a:cs typeface="Times New Roman" pitchFamily="18" charset="0"/>
              </a:rPr>
              <a:t>який</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після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додавання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адитивного</a:t>
            </a:r>
            <a:r>
              <a:rPr lang="ru-RU" sz="1600" dirty="0">
                <a:latin typeface="Times New Roman" pitchFamily="18" charset="0"/>
                <a:cs typeface="Times New Roman" pitchFamily="18" charset="0"/>
              </a:rPr>
              <a:t> шуму </a:t>
            </a:r>
            <a:r>
              <a:rPr lang="ru-RU" sz="1600" dirty="0" err="1">
                <a:latin typeface="Times New Roman" pitchFamily="18" charset="0"/>
                <a:cs typeface="Times New Roman" pitchFamily="18" charset="0"/>
              </a:rPr>
              <a:t>дає</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спотворене</a:t>
            </a:r>
            <a:r>
              <a:rPr lang="ru-RU" sz="1600" dirty="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зображення</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 Задача </a:t>
            </a:r>
            <a:r>
              <a:rPr lang="ru-RU" sz="1600" dirty="0" err="1">
                <a:latin typeface="Times New Roman" pitchFamily="18" charset="0"/>
                <a:cs typeface="Times New Roman" pitchFamily="18" charset="0"/>
              </a:rPr>
              <a:t>відновлення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полягає</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побудові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деякого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наближення</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вихідного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зображення</a:t>
            </a:r>
            <a:r>
              <a:rPr lang="ru-RU" sz="1600" dirty="0">
                <a:latin typeface="Times New Roman" pitchFamily="18" charset="0"/>
                <a:cs typeface="Times New Roman" pitchFamily="18" charset="0"/>
              </a:rPr>
              <a:t> до </a:t>
            </a:r>
            <a:r>
              <a:rPr lang="ru-RU" sz="1600" dirty="0" err="1">
                <a:latin typeface="Times New Roman" pitchFamily="18" charset="0"/>
                <a:cs typeface="Times New Roman" pitchFamily="18" charset="0"/>
              </a:rPr>
              <a:t>заданого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зображення</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деякої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інформації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щодо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спотворюючого</a:t>
            </a:r>
            <a:r>
              <a:rPr lang="ru-RU" sz="1600" dirty="0">
                <a:latin typeface="Times New Roman" pitchFamily="18" charset="0"/>
                <a:cs typeface="Times New Roman" pitchFamily="18" charset="0"/>
              </a:rPr>
              <a:t> оператора H і </a:t>
            </a:r>
            <a:r>
              <a:rPr lang="ru-RU" sz="1600" dirty="0" err="1">
                <a:latin typeface="Times New Roman" pitchFamily="18" charset="0"/>
                <a:cs typeface="Times New Roman" pitchFamily="18" charset="0"/>
              </a:rPr>
              <a:t>деякої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інформації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щодо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адитивного</a:t>
            </a:r>
            <a:r>
              <a:rPr lang="ru-RU" sz="1600" dirty="0">
                <a:latin typeface="Times New Roman" pitchFamily="18" charset="0"/>
                <a:cs typeface="Times New Roman" pitchFamily="18" charset="0"/>
              </a:rPr>
              <a:t> шуму  </a:t>
            </a:r>
            <a:r>
              <a:rPr lang="ru-RU" sz="1600" dirty="0" smtClean="0">
                <a:latin typeface="Times New Roman" pitchFamily="18" charset="0"/>
                <a:cs typeface="Times New Roman" pitchFamily="18" charset="0"/>
              </a:rPr>
              <a:t>         .</a:t>
            </a:r>
            <a:endParaRPr lang="ru-RU" sz="1600" dirty="0">
              <a:latin typeface="Times New Roman" pitchFamily="18" charset="0"/>
              <a:cs typeface="Times New Roman" pitchFamily="18" charset="0"/>
            </a:endParaRPr>
          </a:p>
          <a:p>
            <a:pPr marL="0" indent="0" algn="just">
              <a:buNone/>
            </a:pPr>
            <a:r>
              <a:rPr lang="ru-RU" sz="1600" dirty="0">
                <a:latin typeface="Times New Roman" pitchFamily="18" charset="0"/>
                <a:cs typeface="Times New Roman" pitchFamily="18" charset="0"/>
              </a:rPr>
              <a:t>В </a:t>
            </a:r>
            <a:r>
              <a:rPr lang="ru-RU" sz="1600" dirty="0" err="1">
                <a:latin typeface="Times New Roman" pitchFamily="18" charset="0"/>
                <a:cs typeface="Times New Roman" pitchFamily="18" charset="0"/>
              </a:rPr>
              <a:t>загальному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випадку</a:t>
            </a:r>
            <a:r>
              <a:rPr lang="ru-RU" sz="1600" dirty="0">
                <a:latin typeface="Times New Roman" pitchFamily="18" charset="0"/>
                <a:cs typeface="Times New Roman" pitchFamily="18" charset="0"/>
              </a:rPr>
              <a:t> модель </a:t>
            </a:r>
            <a:r>
              <a:rPr lang="ru-RU" sz="1600" dirty="0" err="1">
                <a:latin typeface="Times New Roman" pitchFamily="18" charset="0"/>
                <a:cs typeface="Times New Roman" pitchFamily="18" charset="0"/>
              </a:rPr>
              <a:t>спотворення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можна</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надати</a:t>
            </a:r>
            <a:r>
              <a:rPr lang="ru-RU" sz="1600" dirty="0">
                <a:latin typeface="Times New Roman" pitchFamily="18" charset="0"/>
                <a:cs typeface="Times New Roman" pitchFamily="18" charset="0"/>
              </a:rPr>
              <a:t> у такому </a:t>
            </a:r>
            <a:r>
              <a:rPr lang="ru-RU" sz="1600" dirty="0" err="1">
                <a:latin typeface="Times New Roman" pitchFamily="18" charset="0"/>
                <a:cs typeface="Times New Roman" pitchFamily="18" charset="0"/>
              </a:rPr>
              <a:t>вигляді</a:t>
            </a:r>
            <a:r>
              <a:rPr lang="ru-RU" sz="1600" dirty="0" smtClean="0">
                <a:latin typeface="Times New Roman" pitchFamily="18" charset="0"/>
                <a:cs typeface="Times New Roman" pitchFamily="18" charset="0"/>
              </a:rPr>
              <a:t>:</a:t>
            </a:r>
          </a:p>
          <a:p>
            <a:pPr marL="0" indent="0" algn="just">
              <a:buNone/>
            </a:pPr>
            <a:r>
              <a:rPr lang="ru-RU" sz="1600" dirty="0" smtClean="0">
                <a:latin typeface="Times New Roman" pitchFamily="18" charset="0"/>
                <a:cs typeface="Times New Roman" pitchFamily="18" charset="0"/>
              </a:rPr>
              <a:t> </a:t>
            </a:r>
          </a:p>
          <a:p>
            <a:pPr marL="0" indent="0" algn="just">
              <a:buNone/>
            </a:pPr>
            <a:r>
              <a:rPr lang="ru-RU" sz="1600" dirty="0" smtClean="0">
                <a:latin typeface="Times New Roman" pitchFamily="18" charset="0"/>
                <a:cs typeface="Times New Roman" pitchFamily="18" charset="0"/>
              </a:rPr>
              <a:t>де </a:t>
            </a:r>
            <a:r>
              <a:rPr lang="ru-RU" sz="1600" dirty="0">
                <a:latin typeface="Times New Roman" pitchFamily="18" charset="0"/>
                <a:cs typeface="Times New Roman" pitchFamily="18" charset="0"/>
              </a:rPr>
              <a:t>h(x, у) – </a:t>
            </a:r>
            <a:r>
              <a:rPr lang="ru-RU" sz="1600" dirty="0" err="1">
                <a:latin typeface="Times New Roman" pitchFamily="18" charset="0"/>
                <a:cs typeface="Times New Roman" pitchFamily="18" charset="0"/>
              </a:rPr>
              <a:t>функція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що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представляє</a:t>
            </a:r>
            <a:r>
              <a:rPr lang="ru-RU" sz="1600" dirty="0">
                <a:latin typeface="Times New Roman" pitchFamily="18" charset="0"/>
                <a:cs typeface="Times New Roman" pitchFamily="18" charset="0"/>
              </a:rPr>
              <a:t> собою </a:t>
            </a:r>
            <a:endParaRPr lang="ru-RU" sz="1600" dirty="0" smtClean="0">
              <a:latin typeface="Times New Roman" pitchFamily="18" charset="0"/>
              <a:cs typeface="Times New Roman" pitchFamily="18" charset="0"/>
            </a:endParaRPr>
          </a:p>
          <a:p>
            <a:pPr marL="0" indent="0" algn="just">
              <a:buNone/>
            </a:pPr>
            <a:r>
              <a:rPr lang="ru-RU" sz="1600" dirty="0" err="1" smtClean="0">
                <a:latin typeface="Times New Roman" pitchFamily="18" charset="0"/>
                <a:cs typeface="Times New Roman" pitchFamily="18" charset="0"/>
              </a:rPr>
              <a:t>спотворюючий</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оператор у </a:t>
            </a:r>
            <a:r>
              <a:rPr lang="ru-RU" sz="1600" dirty="0" err="1">
                <a:latin typeface="Times New Roman" pitchFamily="18" charset="0"/>
                <a:cs typeface="Times New Roman" pitchFamily="18" charset="0"/>
              </a:rPr>
              <a:t>просторовій</a:t>
            </a:r>
            <a:r>
              <a:rPr lang="ru-RU" sz="1600" dirty="0">
                <a:latin typeface="Times New Roman" pitchFamily="18" charset="0"/>
                <a:cs typeface="Times New Roman" pitchFamily="18" charset="0"/>
              </a:rPr>
              <a:t> </a:t>
            </a:r>
            <a:endParaRPr lang="ru-RU" sz="1600" dirty="0" smtClean="0">
              <a:latin typeface="Times New Roman" pitchFamily="18" charset="0"/>
              <a:cs typeface="Times New Roman" pitchFamily="18" charset="0"/>
            </a:endParaRPr>
          </a:p>
          <a:p>
            <a:pPr marL="0" indent="0" algn="just">
              <a:buNone/>
            </a:pPr>
            <a:r>
              <a:rPr lang="ru-RU" sz="1600" dirty="0" err="1" smtClean="0">
                <a:latin typeface="Times New Roman" pitchFamily="18" charset="0"/>
                <a:cs typeface="Times New Roman" pitchFamily="18" charset="0"/>
              </a:rPr>
              <a:t>області</a:t>
            </a:r>
            <a:r>
              <a:rPr lang="ru-RU" sz="1600" dirty="0">
                <a:latin typeface="Times New Roman" pitchFamily="18" charset="0"/>
                <a:cs typeface="Times New Roman" pitchFamily="18" charset="0"/>
              </a:rPr>
              <a:t>, а * – </a:t>
            </a:r>
            <a:r>
              <a:rPr lang="ru-RU" sz="1600" dirty="0" err="1">
                <a:latin typeface="Times New Roman" pitchFamily="18" charset="0"/>
                <a:cs typeface="Times New Roman" pitchFamily="18" charset="0"/>
              </a:rPr>
              <a:t>використовується</a:t>
            </a:r>
            <a:r>
              <a:rPr lang="ru-RU" sz="1600" dirty="0">
                <a:latin typeface="Times New Roman" pitchFamily="18" charset="0"/>
                <a:cs typeface="Times New Roman" pitchFamily="18" charset="0"/>
              </a:rPr>
              <a:t> для </a:t>
            </a:r>
            <a:endParaRPr lang="ru-RU" sz="1600" dirty="0" smtClean="0">
              <a:latin typeface="Times New Roman" pitchFamily="18" charset="0"/>
              <a:cs typeface="Times New Roman" pitchFamily="18" charset="0"/>
            </a:endParaRPr>
          </a:p>
          <a:p>
            <a:pPr marL="0" indent="0" algn="just">
              <a:buNone/>
            </a:pPr>
            <a:r>
              <a:rPr lang="ru-RU" sz="1600" dirty="0" err="1" smtClean="0">
                <a:latin typeface="Times New Roman" pitchFamily="18" charset="0"/>
                <a:cs typeface="Times New Roman" pitchFamily="18" charset="0"/>
              </a:rPr>
              <a:t>позначення</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просторової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згортки</a:t>
            </a:r>
            <a:r>
              <a:rPr lang="ru-RU" sz="1600" dirty="0">
                <a:latin typeface="Times New Roman" pitchFamily="18" charset="0"/>
                <a:cs typeface="Times New Roman" pitchFamily="18" charset="0"/>
              </a:rPr>
              <a:t>.</a:t>
            </a:r>
          </a:p>
        </p:txBody>
      </p:sp>
      <p:pic>
        <p:nvPicPr>
          <p:cNvPr id="4" name="Рисунок 3"/>
          <p:cNvPicPr/>
          <p:nvPr/>
        </p:nvPicPr>
        <p:blipFill rotWithShape="1">
          <a:blip r:embed="rId3">
            <a:extLst>
              <a:ext uri="{28A0092B-C50C-407E-A947-70E740481C1C}">
                <a14:useLocalDpi xmlns:a14="http://schemas.microsoft.com/office/drawing/2010/main" val="0"/>
              </a:ext>
            </a:extLst>
          </a:blip>
          <a:srcRect t="10351" b="5544"/>
          <a:stretch/>
        </p:blipFill>
        <p:spPr bwMode="auto">
          <a:xfrm>
            <a:off x="4872604" y="3219822"/>
            <a:ext cx="3599563" cy="1314176"/>
          </a:xfrm>
          <a:prstGeom prst="rect">
            <a:avLst/>
          </a:prstGeom>
          <a:ln>
            <a:noFill/>
          </a:ln>
          <a:extLst>
            <a:ext uri="{53640926-AAD7-44D8-BBD7-CCE9431645EC}">
              <a14:shadowObscured xmlns:a14="http://schemas.microsoft.com/office/drawing/2010/main"/>
            </a:ext>
          </a:extLst>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1927004062"/>
              </p:ext>
            </p:extLst>
          </p:nvPr>
        </p:nvGraphicFramePr>
        <p:xfrm>
          <a:off x="4343400" y="1419622"/>
          <a:ext cx="457200" cy="200025"/>
        </p:xfrm>
        <a:graphic>
          <a:graphicData uri="http://schemas.openxmlformats.org/presentationml/2006/ole">
            <mc:AlternateContent xmlns:mc="http://schemas.openxmlformats.org/markup-compatibility/2006">
              <mc:Choice xmlns:v="urn:schemas-microsoft-com:vml" Requires="v">
                <p:oleObj spid="_x0000_s2097" name="Equation" r:id="rId4" imgW="457002" imgH="203112" progId="Equation.DSMT4">
                  <p:embed/>
                </p:oleObj>
              </mc:Choice>
              <mc:Fallback>
                <p:oleObj name="Equation" r:id="rId4" imgW="457002" imgH="20311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419622"/>
                        <a:ext cx="4572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2456436597"/>
              </p:ext>
            </p:extLst>
          </p:nvPr>
        </p:nvGraphicFramePr>
        <p:xfrm>
          <a:off x="3923928" y="1635646"/>
          <a:ext cx="473075" cy="200025"/>
        </p:xfrm>
        <a:graphic>
          <a:graphicData uri="http://schemas.openxmlformats.org/presentationml/2006/ole">
            <mc:AlternateContent xmlns:mc="http://schemas.openxmlformats.org/markup-compatibility/2006">
              <mc:Choice xmlns:v="urn:schemas-microsoft-com:vml" Requires="v">
                <p:oleObj spid="_x0000_s2098" name="Equation" r:id="rId6" imgW="469696" imgH="203112" progId="Equation.DSMT4">
                  <p:embed/>
                </p:oleObj>
              </mc:Choice>
              <mc:Fallback>
                <p:oleObj name="Equation" r:id="rId6" imgW="469696" imgH="20311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1635646"/>
                        <a:ext cx="4730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p:cNvSpPr>
            <a:spLocks noChangeArrowheads="1"/>
          </p:cNvSpPr>
          <p:nvPr/>
        </p:nvSpPr>
        <p:spPr bwMode="auto">
          <a:xfrm>
            <a:off x="152400" y="35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1792568401"/>
              </p:ext>
            </p:extLst>
          </p:nvPr>
        </p:nvGraphicFramePr>
        <p:xfrm>
          <a:off x="2843808" y="1843856"/>
          <a:ext cx="508000" cy="223838"/>
        </p:xfrm>
        <a:graphic>
          <a:graphicData uri="http://schemas.openxmlformats.org/presentationml/2006/ole">
            <mc:AlternateContent xmlns:mc="http://schemas.openxmlformats.org/markup-compatibility/2006">
              <mc:Choice xmlns:v="urn:schemas-microsoft-com:vml" Requires="v">
                <p:oleObj spid="_x0000_s2099" name="Equation" r:id="rId8" imgW="508000" imgH="228600" progId="Equation.DSMT4">
                  <p:embed/>
                </p:oleObj>
              </mc:Choice>
              <mc:Fallback>
                <p:oleObj name="Equation" r:id="rId8" imgW="508000" imgH="2286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1843856"/>
                        <a:ext cx="508000" cy="22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9"/>
          <p:cNvSpPr>
            <a:spLocks noChangeArrowheads="1"/>
          </p:cNvSpPr>
          <p:nvPr/>
        </p:nvSpPr>
        <p:spPr bwMode="auto">
          <a:xfrm>
            <a:off x="0" y="223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4" name="Rectangle 11"/>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3043365243"/>
              </p:ext>
            </p:extLst>
          </p:nvPr>
        </p:nvGraphicFramePr>
        <p:xfrm>
          <a:off x="2195736" y="2067694"/>
          <a:ext cx="473075" cy="200025"/>
        </p:xfrm>
        <a:graphic>
          <a:graphicData uri="http://schemas.openxmlformats.org/presentationml/2006/ole">
            <mc:AlternateContent xmlns:mc="http://schemas.openxmlformats.org/markup-compatibility/2006">
              <mc:Choice xmlns:v="urn:schemas-microsoft-com:vml" Requires="v">
                <p:oleObj spid="_x0000_s2100" name="Equation" r:id="rId10" imgW="469696" imgH="203112" progId="Equation.DSMT4">
                  <p:embed/>
                </p:oleObj>
              </mc:Choice>
              <mc:Fallback>
                <p:oleObj name="Equation" r:id="rId10" imgW="469696" imgH="203112"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067694"/>
                        <a:ext cx="4730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2"/>
          <p:cNvSpPr>
            <a:spLocks noChangeArrowheads="1"/>
          </p:cNvSpPr>
          <p:nvPr/>
        </p:nvSpPr>
        <p:spPr bwMode="auto">
          <a:xfrm>
            <a:off x="304800" y="50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14"/>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8" name="Объект 17"/>
          <p:cNvGraphicFramePr>
            <a:graphicFrameLocks noChangeAspect="1"/>
          </p:cNvGraphicFramePr>
          <p:nvPr>
            <p:extLst>
              <p:ext uri="{D42A27DB-BD31-4B8C-83A1-F6EECF244321}">
                <p14:modId xmlns:p14="http://schemas.microsoft.com/office/powerpoint/2010/main" val="198818728"/>
              </p:ext>
            </p:extLst>
          </p:nvPr>
        </p:nvGraphicFramePr>
        <p:xfrm>
          <a:off x="4648200" y="2283718"/>
          <a:ext cx="457200" cy="200025"/>
        </p:xfrm>
        <a:graphic>
          <a:graphicData uri="http://schemas.openxmlformats.org/presentationml/2006/ole">
            <mc:AlternateContent xmlns:mc="http://schemas.openxmlformats.org/markup-compatibility/2006">
              <mc:Choice xmlns:v="urn:schemas-microsoft-com:vml" Requires="v">
                <p:oleObj spid="_x0000_s2101" name="Equation" r:id="rId11" imgW="457002" imgH="203112" progId="Equation.DSMT4">
                  <p:embed/>
                </p:oleObj>
              </mc:Choice>
              <mc:Fallback>
                <p:oleObj name="Equation" r:id="rId11" imgW="457002" imgH="20311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2283718"/>
                        <a:ext cx="4572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5"/>
          <p:cNvSpPr>
            <a:spLocks noChangeArrowheads="1"/>
          </p:cNvSpPr>
          <p:nvPr/>
        </p:nvSpPr>
        <p:spPr bwMode="auto">
          <a:xfrm>
            <a:off x="457200" y="657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17"/>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2251309326"/>
              </p:ext>
            </p:extLst>
          </p:nvPr>
        </p:nvGraphicFramePr>
        <p:xfrm>
          <a:off x="3086100" y="2931790"/>
          <a:ext cx="2095500" cy="200025"/>
        </p:xfrm>
        <a:graphic>
          <a:graphicData uri="http://schemas.openxmlformats.org/presentationml/2006/ole">
            <mc:AlternateContent xmlns:mc="http://schemas.openxmlformats.org/markup-compatibility/2006">
              <mc:Choice xmlns:v="urn:schemas-microsoft-com:vml" Requires="v">
                <p:oleObj spid="_x0000_s2102" name="Equation" r:id="rId13" imgW="2095500" imgH="203200" progId="Equation.DSMT4">
                  <p:embed/>
                </p:oleObj>
              </mc:Choice>
              <mc:Fallback>
                <p:oleObj name="Equation" r:id="rId13" imgW="2095500" imgH="2032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6100" y="2931790"/>
                        <a:ext cx="20955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8"/>
          <p:cNvSpPr>
            <a:spLocks noChangeArrowheads="1"/>
          </p:cNvSpPr>
          <p:nvPr/>
        </p:nvSpPr>
        <p:spPr bwMode="auto">
          <a:xfrm>
            <a:off x="609600" y="80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746578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633884"/>
            <a:ext cx="6535638" cy="641722"/>
          </a:xfrm>
        </p:spPr>
        <p:txBody>
          <a:bodyPr vert="horz" lIns="68580" tIns="34290" rIns="68580" bIns="34290" rtlCol="0" anchor="ctr">
            <a:normAutofit/>
          </a:bodyPr>
          <a:lstStyle/>
          <a:p>
            <a:r>
              <a:rPr lang="ru-RU" sz="2400" b="1" dirty="0" err="1">
                <a:solidFill>
                  <a:srgbClr val="303F9F"/>
                </a:solidFill>
                <a:latin typeface="Times New Roman" pitchFamily="18" charset="0"/>
                <a:cs typeface="Times New Roman" pitchFamily="18" charset="0"/>
              </a:rPr>
              <a:t>Моделі</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зображень</a:t>
            </a:r>
            <a:r>
              <a:rPr lang="ru-RU" sz="2400" b="1" dirty="0">
                <a:solidFill>
                  <a:srgbClr val="303F9F"/>
                </a:solidFill>
                <a:latin typeface="Times New Roman" pitchFamily="18" charset="0"/>
                <a:cs typeface="Times New Roman" pitchFamily="18" charset="0"/>
              </a:rPr>
              <a:t> та </a:t>
            </a:r>
            <a:r>
              <a:rPr lang="ru-RU" sz="2400" b="1" dirty="0" err="1">
                <a:solidFill>
                  <a:srgbClr val="303F9F"/>
                </a:solidFill>
                <a:latin typeface="Times New Roman" pitchFamily="18" charset="0"/>
                <a:cs typeface="Times New Roman" pitchFamily="18" charset="0"/>
              </a:rPr>
              <a:t>їх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лінійних</a:t>
            </a:r>
            <a:r>
              <a:rPr lang="ru-RU" sz="2400" b="1" dirty="0">
                <a:solidFill>
                  <a:srgbClr val="303F9F"/>
                </a:solidFill>
                <a:latin typeface="Times New Roman" pitchFamily="18" charset="0"/>
                <a:cs typeface="Times New Roman" pitchFamily="18" charset="0"/>
              </a:rPr>
              <a:t> </a:t>
            </a:r>
            <a:r>
              <a:rPr lang="ru-RU" sz="2400" b="1" dirty="0" err="1">
                <a:solidFill>
                  <a:srgbClr val="303F9F"/>
                </a:solidFill>
                <a:latin typeface="Times New Roman" pitchFamily="18" charset="0"/>
                <a:cs typeface="Times New Roman" pitchFamily="18" charset="0"/>
              </a:rPr>
              <a:t>спотворень</a:t>
            </a:r>
            <a:endParaRPr lang="ru-RU" sz="2400" b="1" dirty="0">
              <a:solidFill>
                <a:srgbClr val="303F9F"/>
              </a:solidFill>
              <a:latin typeface="Times New Roman" pitchFamily="18" charset="0"/>
              <a:cs typeface="Times New Roman" pitchFamily="18" charset="0"/>
            </a:endParaRPr>
          </a:p>
        </p:txBody>
      </p:sp>
      <p:sp>
        <p:nvSpPr>
          <p:cNvPr id="3" name="Объект 2"/>
          <p:cNvSpPr>
            <a:spLocks noGrp="1"/>
          </p:cNvSpPr>
          <p:nvPr>
            <p:ph idx="1"/>
          </p:nvPr>
        </p:nvSpPr>
        <p:spPr>
          <a:xfrm>
            <a:off x="861764" y="1419622"/>
            <a:ext cx="7886700" cy="3263504"/>
          </a:xfrm>
        </p:spPr>
        <p:txBody>
          <a:bodyPr>
            <a:noAutofit/>
          </a:bodyPr>
          <a:lstStyle/>
          <a:p>
            <a:r>
              <a:rPr lang="ru-RU" sz="1600" dirty="0" err="1">
                <a:latin typeface="Times New Roman" pitchFamily="18" charset="0"/>
                <a:cs typeface="Times New Roman" pitchFamily="18" charset="0"/>
              </a:rPr>
              <a:t>Можна</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виокремити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такі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види</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спотворень</a:t>
            </a:r>
            <a:r>
              <a:rPr lang="ru-RU" sz="1600" dirty="0">
                <a:latin typeface="Times New Roman" pitchFamily="18" charset="0"/>
                <a:cs typeface="Times New Roman" pitchFamily="18" charset="0"/>
              </a:rPr>
              <a:t>: </a:t>
            </a:r>
          </a:p>
          <a:p>
            <a:r>
              <a:rPr lang="ru-RU" sz="16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Трансляційно-інваріантні</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спотворення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Значення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функції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яскравості</a:t>
            </a:r>
            <a:r>
              <a:rPr lang="ru-RU"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ru-RU" sz="1600" dirty="0" err="1">
                <a:latin typeface="Times New Roman" pitchFamily="18" charset="0"/>
                <a:cs typeface="Times New Roman" pitchFamily="18" charset="0"/>
              </a:rPr>
              <a:t>вихідного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зображення</a:t>
            </a:r>
            <a:r>
              <a:rPr lang="ru-RU" sz="1600" dirty="0">
                <a:latin typeface="Times New Roman" pitchFamily="18" charset="0"/>
                <a:cs typeface="Times New Roman" pitchFamily="18" charset="0"/>
              </a:rPr>
              <a:t> в </a:t>
            </a:r>
            <a:r>
              <a:rPr lang="ru-RU" sz="1600" dirty="0" err="1">
                <a:latin typeface="Times New Roman" pitchFamily="18" charset="0"/>
                <a:cs typeface="Times New Roman" pitchFamily="18" charset="0"/>
              </a:rPr>
              <a:t>точці</a:t>
            </a:r>
            <a:r>
              <a:rPr lang="ru-RU" sz="1600" dirty="0">
                <a:latin typeface="Times New Roman" pitchFamily="18" charset="0"/>
                <a:cs typeface="Times New Roman" pitchFamily="18" charset="0"/>
              </a:rPr>
              <a:t> з координатами (</a:t>
            </a:r>
            <a:r>
              <a:rPr lang="de-DE" sz="1600" dirty="0">
                <a:latin typeface="Times New Roman" pitchFamily="18" charset="0"/>
                <a:cs typeface="Times New Roman" pitchFamily="18" charset="0"/>
              </a:rPr>
              <a:t>x, </a:t>
            </a:r>
            <a:r>
              <a:rPr lang="ru-RU" sz="1600" dirty="0">
                <a:latin typeface="Times New Roman" pitchFamily="18" charset="0"/>
                <a:cs typeface="Times New Roman" pitchFamily="18" charset="0"/>
              </a:rPr>
              <a:t>у) «</a:t>
            </a:r>
            <a:r>
              <a:rPr lang="ru-RU" sz="1600" dirty="0" err="1">
                <a:latin typeface="Times New Roman" pitchFamily="18" charset="0"/>
                <a:cs typeface="Times New Roman" pitchFamily="18" charset="0"/>
              </a:rPr>
              <a:t>розмазується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відповідно</a:t>
            </a:r>
            <a:r>
              <a:rPr lang="ru-RU" sz="1600" dirty="0">
                <a:latin typeface="Times New Roman" pitchFamily="18" charset="0"/>
                <a:cs typeface="Times New Roman" pitchFamily="18" charset="0"/>
              </a:rPr>
              <a:t> до виду </a:t>
            </a:r>
            <a:r>
              <a:rPr lang="ru-RU" sz="1600" dirty="0" err="1">
                <a:latin typeface="Times New Roman" pitchFamily="18" charset="0"/>
                <a:cs typeface="Times New Roman" pitchFamily="18" charset="0"/>
              </a:rPr>
              <a:t>функції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розсіювання</a:t>
            </a:r>
            <a:r>
              <a:rPr lang="ru-RU" sz="1600" dirty="0">
                <a:latin typeface="Times New Roman" pitchFamily="18" charset="0"/>
                <a:cs typeface="Times New Roman" pitchFamily="18" charset="0"/>
              </a:rPr>
              <a:t> точки </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і </a:t>
            </a:r>
            <a:r>
              <a:rPr lang="ru-RU" sz="1600" dirty="0" err="1">
                <a:latin typeface="Times New Roman" pitchFamily="18" charset="0"/>
                <a:cs typeface="Times New Roman" pitchFamily="18" charset="0"/>
              </a:rPr>
              <a:t>спотворюється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адитивним</a:t>
            </a:r>
            <a:r>
              <a:rPr lang="ru-RU" sz="1600" dirty="0">
                <a:latin typeface="Times New Roman" pitchFamily="18" charset="0"/>
                <a:cs typeface="Times New Roman" pitchFamily="18" charset="0"/>
              </a:rPr>
              <a:t> шумом.)</a:t>
            </a:r>
          </a:p>
          <a:p>
            <a:r>
              <a:rPr lang="ru-RU" sz="16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Шуми </a:t>
            </a:r>
            <a:r>
              <a:rPr lang="ru-RU" sz="1600" dirty="0">
                <a:latin typeface="Times New Roman" pitchFamily="18" charset="0"/>
                <a:cs typeface="Times New Roman" pitchFamily="18" charset="0"/>
              </a:rPr>
              <a:t>(</a:t>
            </a:r>
            <a:r>
              <a:rPr lang="ru-RU" sz="1600" dirty="0" err="1">
                <a:latin typeface="Times New Roman" pitchFamily="18" charset="0"/>
                <a:cs typeface="Times New Roman" pitchFamily="18" charset="0"/>
              </a:rPr>
              <a:t>Основні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джерела</a:t>
            </a:r>
            <a:r>
              <a:rPr lang="ru-RU" sz="1600" dirty="0">
                <a:latin typeface="Times New Roman" pitchFamily="18" charset="0"/>
                <a:cs typeface="Times New Roman" pitchFamily="18" charset="0"/>
              </a:rPr>
              <a:t> шуму на цифровому </a:t>
            </a:r>
            <a:r>
              <a:rPr lang="ru-RU" sz="1600" dirty="0" err="1">
                <a:latin typeface="Times New Roman" pitchFamily="18" charset="0"/>
                <a:cs typeface="Times New Roman" pitchFamily="18" charset="0"/>
              </a:rPr>
              <a:t>зображенні</a:t>
            </a:r>
            <a:r>
              <a:rPr lang="ru-RU" sz="1600" dirty="0">
                <a:latin typeface="Times New Roman" pitchFamily="18" charset="0"/>
                <a:cs typeface="Times New Roman" pitchFamily="18" charset="0"/>
              </a:rPr>
              <a:t> - </a:t>
            </a:r>
            <a:r>
              <a:rPr lang="ru-RU" sz="1600" dirty="0" err="1">
                <a:latin typeface="Times New Roman" pitchFamily="18" charset="0"/>
                <a:cs typeface="Times New Roman" pitchFamily="18" charset="0"/>
              </a:rPr>
              <a:t>це</a:t>
            </a:r>
            <a:r>
              <a:rPr lang="ru-RU" sz="1600" dirty="0">
                <a:latin typeface="Times New Roman" pitchFamily="18" charset="0"/>
                <a:cs typeface="Times New Roman" pitchFamily="18" charset="0"/>
              </a:rPr>
              <a:t> сам </a:t>
            </a:r>
            <a:r>
              <a:rPr lang="ru-RU" sz="1600" dirty="0" err="1">
                <a:latin typeface="Times New Roman" pitchFamily="18" charset="0"/>
                <a:cs typeface="Times New Roman" pitchFamily="18" charset="0"/>
              </a:rPr>
              <a:t>процес</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його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отримання</a:t>
            </a:r>
            <a:r>
              <a:rPr lang="ru-RU" sz="1600" dirty="0">
                <a:latin typeface="Times New Roman" pitchFamily="18" charset="0"/>
                <a:cs typeface="Times New Roman" pitchFamily="18" charset="0"/>
              </a:rPr>
              <a:t>, а </a:t>
            </a:r>
            <a:r>
              <a:rPr lang="ru-RU" sz="1600" dirty="0" err="1">
                <a:latin typeface="Times New Roman" pitchFamily="18" charset="0"/>
                <a:cs typeface="Times New Roman" pitchFamily="18" charset="0"/>
              </a:rPr>
              <a:t>також</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процес</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передачі</a:t>
            </a:r>
            <a:r>
              <a:rPr lang="ru-RU" sz="1600" dirty="0">
                <a:latin typeface="Times New Roman" pitchFamily="18" charset="0"/>
                <a:cs typeface="Times New Roman" pitchFamily="18" charset="0"/>
              </a:rPr>
              <a:t>.)</a:t>
            </a:r>
          </a:p>
          <a:p>
            <a:r>
              <a:rPr lang="ru-RU" sz="1600" dirty="0" smtClean="0">
                <a:latin typeface="Times New Roman" pitchFamily="18" charset="0"/>
                <a:cs typeface="Times New Roman" pitchFamily="18" charset="0"/>
              </a:rPr>
              <a:t>3.</a:t>
            </a:r>
            <a:r>
              <a:rPr lang="en-US"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Змази</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a:t>
            </a:r>
            <a:r>
              <a:rPr lang="ru-RU" sz="1600" dirty="0" err="1">
                <a:latin typeface="Times New Roman" pitchFamily="18" charset="0"/>
                <a:cs typeface="Times New Roman" pitchFamily="18" charset="0"/>
              </a:rPr>
              <a:t>Змаз</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виникає</a:t>
            </a:r>
            <a:r>
              <a:rPr lang="ru-RU" sz="1600" dirty="0">
                <a:latin typeface="Times New Roman" pitchFamily="18" charset="0"/>
                <a:cs typeface="Times New Roman" pitchFamily="18" charset="0"/>
              </a:rPr>
              <a:t> при </a:t>
            </a:r>
            <a:r>
              <a:rPr lang="ru-RU" sz="1600" dirty="0" err="1">
                <a:latin typeface="Times New Roman" pitchFamily="18" charset="0"/>
                <a:cs typeface="Times New Roman" pitchFamily="18" charset="0"/>
              </a:rPr>
              <a:t>взаємному</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русі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камери</a:t>
            </a:r>
            <a:r>
              <a:rPr lang="ru-RU" sz="1600" dirty="0">
                <a:latin typeface="Times New Roman" pitchFamily="18" charset="0"/>
                <a:cs typeface="Times New Roman" pitchFamily="18" charset="0"/>
              </a:rPr>
              <a:t> і </a:t>
            </a:r>
            <a:r>
              <a:rPr lang="ru-RU" sz="1600" dirty="0" err="1">
                <a:latin typeface="Times New Roman" pitchFamily="18" charset="0"/>
                <a:cs typeface="Times New Roman" pitchFamily="18" charset="0"/>
              </a:rPr>
              <a:t>об'єкта</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відносно</a:t>
            </a:r>
            <a:r>
              <a:rPr lang="ru-RU" sz="1600" dirty="0">
                <a:latin typeface="Times New Roman" pitchFamily="18" charset="0"/>
                <a:cs typeface="Times New Roman" pitchFamily="18" charset="0"/>
              </a:rPr>
              <a:t> один одного </a:t>
            </a:r>
            <a:r>
              <a:rPr lang="ru-RU" sz="1600" dirty="0" err="1">
                <a:latin typeface="Times New Roman" pitchFamily="18" charset="0"/>
                <a:cs typeface="Times New Roman" pitchFamily="18" charset="0"/>
              </a:rPr>
              <a:t>під</a:t>
            </a:r>
            <a:r>
              <a:rPr lang="ru-RU" sz="1600" dirty="0">
                <a:latin typeface="Times New Roman" pitchFamily="18" charset="0"/>
                <a:cs typeface="Times New Roman" pitchFamily="18" charset="0"/>
              </a:rPr>
              <a:t> час </a:t>
            </a:r>
            <a:r>
              <a:rPr lang="ru-RU" sz="1600" dirty="0" err="1">
                <a:latin typeface="Times New Roman" pitchFamily="18" charset="0"/>
                <a:cs typeface="Times New Roman" pitchFamily="18" charset="0"/>
              </a:rPr>
              <a:t>експозиції</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Спостережуване</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виявляється</a:t>
            </a:r>
            <a:r>
              <a:rPr lang="ru-RU" sz="1600" dirty="0">
                <a:latin typeface="Times New Roman" pitchFamily="18" charset="0"/>
                <a:cs typeface="Times New Roman" pitchFamily="18" charset="0"/>
              </a:rPr>
              <a:t> як </a:t>
            </a:r>
            <a:r>
              <a:rPr lang="ru-RU" sz="1600" dirty="0" err="1">
                <a:latin typeface="Times New Roman" pitchFamily="18" charset="0"/>
                <a:cs typeface="Times New Roman" pitchFamily="18" charset="0"/>
              </a:rPr>
              <a:t>би</a:t>
            </a:r>
            <a:r>
              <a:rPr lang="ru-RU" sz="1600" dirty="0">
                <a:latin typeface="Times New Roman" pitchFamily="18" charset="0"/>
                <a:cs typeface="Times New Roman" pitchFamily="18" charset="0"/>
              </a:rPr>
              <a:t> результатом </a:t>
            </a:r>
            <a:r>
              <a:rPr lang="ru-RU" sz="1600" dirty="0" err="1">
                <a:latin typeface="Times New Roman" pitchFamily="18" charset="0"/>
                <a:cs typeface="Times New Roman" pitchFamily="18" charset="0"/>
              </a:rPr>
              <a:t>накладення</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зміщенням</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безлічі</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вихідних</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зображень</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155100446"/>
              </p:ext>
            </p:extLst>
          </p:nvPr>
        </p:nvGraphicFramePr>
        <p:xfrm>
          <a:off x="7308304" y="1779662"/>
          <a:ext cx="457200" cy="200025"/>
        </p:xfrm>
        <a:graphic>
          <a:graphicData uri="http://schemas.openxmlformats.org/presentationml/2006/ole">
            <mc:AlternateContent xmlns:mc="http://schemas.openxmlformats.org/markup-compatibility/2006">
              <mc:Choice xmlns:v="urn:schemas-microsoft-com:vml" Requires="v">
                <p:oleObj spid="_x0000_s3089" name="Equation" r:id="rId3" imgW="457002" imgH="203112" progId="Equation.DSMT4">
                  <p:embed/>
                </p:oleObj>
              </mc:Choice>
              <mc:Fallback>
                <p:oleObj name="Equation" r:id="rId3" imgW="457002"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1779662"/>
                        <a:ext cx="4572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1675113750"/>
              </p:ext>
            </p:extLst>
          </p:nvPr>
        </p:nvGraphicFramePr>
        <p:xfrm>
          <a:off x="3491880" y="2211710"/>
          <a:ext cx="457200" cy="200025"/>
        </p:xfrm>
        <a:graphic>
          <a:graphicData uri="http://schemas.openxmlformats.org/presentationml/2006/ole">
            <mc:AlternateContent xmlns:mc="http://schemas.openxmlformats.org/markup-compatibility/2006">
              <mc:Choice xmlns:v="urn:schemas-microsoft-com:vml" Requires="v">
                <p:oleObj spid="_x0000_s3090" name="Equation" r:id="rId5" imgW="457002" imgH="203112" progId="Equation.DSMT4">
                  <p:embed/>
                </p:oleObj>
              </mc:Choice>
              <mc:Fallback>
                <p:oleObj name="Equation" r:id="rId5" imgW="457002" imgH="203112"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2211710"/>
                        <a:ext cx="4572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 y="35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66514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67494"/>
            <a:ext cx="4320480" cy="857746"/>
          </a:xfrm>
        </p:spPr>
        <p:txBody>
          <a:bodyPr vert="horz" lIns="68580" tIns="34290" rIns="68580" bIns="34290" rtlCol="0" anchor="ctr">
            <a:normAutofit/>
          </a:bodyPr>
          <a:lstStyle/>
          <a:p>
            <a:r>
              <a:rPr lang="uk-UA" sz="2400" b="1" dirty="0" smtClean="0">
                <a:solidFill>
                  <a:srgbClr val="303F9F"/>
                </a:solidFill>
                <a:latin typeface="Times New Roman" pitchFamily="18" charset="0"/>
                <a:cs typeface="Times New Roman" pitchFamily="18" charset="0"/>
              </a:rPr>
              <a:t>Відновлення зображень</a:t>
            </a:r>
            <a:endParaRPr lang="ru-RU" sz="2400" b="1" dirty="0">
              <a:solidFill>
                <a:srgbClr val="303F9F"/>
              </a:solidFill>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113" y="868749"/>
            <a:ext cx="2211328" cy="218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025"/>
          <a:stretch/>
        </p:blipFill>
        <p:spPr bwMode="auto">
          <a:xfrm>
            <a:off x="6755518" y="2626970"/>
            <a:ext cx="2147199" cy="217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Объект 2"/>
          <p:cNvSpPr>
            <a:spLocks noGrp="1"/>
          </p:cNvSpPr>
          <p:nvPr>
            <p:ph idx="1"/>
          </p:nvPr>
        </p:nvSpPr>
        <p:spPr>
          <a:xfrm>
            <a:off x="933772" y="1053232"/>
            <a:ext cx="4358308" cy="2637061"/>
          </a:xfrm>
        </p:spPr>
        <p:txBody>
          <a:bodyPr>
            <a:noAutofit/>
          </a:bodyPr>
          <a:lstStyle/>
          <a:p>
            <a:pPr marL="0" indent="0">
              <a:buNone/>
            </a:pPr>
            <a:r>
              <a:rPr lang="ru-RU" sz="1400" dirty="0">
                <a:latin typeface="Times New Roman" pitchFamily="18" charset="0"/>
                <a:cs typeface="Times New Roman" pitchFamily="18" charset="0"/>
              </a:rPr>
              <a:t>З </a:t>
            </a:r>
            <a:r>
              <a:rPr lang="ru-RU" sz="1400" dirty="0" err="1">
                <a:latin typeface="Times New Roman" pitchFamily="18" charset="0"/>
                <a:cs typeface="Times New Roman" pitchFamily="18" charset="0"/>
              </a:rPr>
              <a:t>появою</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такої</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задачі</a:t>
            </a:r>
            <a:r>
              <a:rPr lang="ru-RU" sz="1400" dirty="0">
                <a:latin typeface="Times New Roman" pitchFamily="18" charset="0"/>
                <a:cs typeface="Times New Roman" pitchFamily="18" charset="0"/>
              </a:rPr>
              <a:t>, як </a:t>
            </a:r>
            <a:r>
              <a:rPr lang="ru-RU" sz="1400" dirty="0" err="1">
                <a:latin typeface="Times New Roman" pitchFamily="18" charset="0"/>
                <a:cs typeface="Times New Roman" pitchFamily="18" charset="0"/>
              </a:rPr>
              <a:t>спотворення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зображень</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виникла</a:t>
            </a:r>
            <a:r>
              <a:rPr lang="ru-RU" sz="1400" dirty="0">
                <a:latin typeface="Times New Roman" pitchFamily="18" charset="0"/>
                <a:cs typeface="Times New Roman" pitchFamily="18" charset="0"/>
              </a:rPr>
              <a:t> проблема </a:t>
            </a:r>
            <a:r>
              <a:rPr lang="ru-RU" sz="1400" dirty="0" err="1">
                <a:latin typeface="Times New Roman" pitchFamily="18" charset="0"/>
                <a:cs typeface="Times New Roman" pitchFamily="18" charset="0"/>
              </a:rPr>
              <a:t>їх</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відновлення</a:t>
            </a:r>
            <a:r>
              <a:rPr lang="ru-RU" sz="1400" dirty="0">
                <a:latin typeface="Times New Roman" pitchFamily="18" charset="0"/>
                <a:cs typeface="Times New Roman" pitchFamily="18" charset="0"/>
              </a:rPr>
              <a:t>. Задача </a:t>
            </a:r>
            <a:r>
              <a:rPr lang="ru-RU" sz="1400" dirty="0" err="1">
                <a:latin typeface="Times New Roman" pitchFamily="18" charset="0"/>
                <a:cs typeface="Times New Roman" pitchFamily="18" charset="0"/>
              </a:rPr>
              <a:t>відновлення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спотвореного</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зображення</a:t>
            </a:r>
            <a:r>
              <a:rPr lang="ru-RU" sz="1400" dirty="0">
                <a:latin typeface="Times New Roman" pitchFamily="18" charset="0"/>
                <a:cs typeface="Times New Roman" pitchFamily="18" charset="0"/>
              </a:rPr>
              <a:t> не є простою і </a:t>
            </a:r>
            <a:r>
              <a:rPr lang="ru-RU" sz="1400" dirty="0" err="1">
                <a:latin typeface="Times New Roman" pitchFamily="18" charset="0"/>
                <a:cs typeface="Times New Roman" pitchFamily="18" charset="0"/>
              </a:rPr>
              <a:t>включає</a:t>
            </a:r>
            <a:r>
              <a:rPr lang="ru-RU" sz="1400" dirty="0">
                <a:latin typeface="Times New Roman" pitchFamily="18" charset="0"/>
                <a:cs typeface="Times New Roman" pitchFamily="18" charset="0"/>
              </a:rPr>
              <a:t> у себе два </a:t>
            </a:r>
            <a:r>
              <a:rPr lang="ru-RU" sz="1400" dirty="0" err="1">
                <a:latin typeface="Times New Roman" pitchFamily="18" charset="0"/>
                <a:cs typeface="Times New Roman" pitchFamily="18" charset="0"/>
              </a:rPr>
              <a:t>основні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підходи</a:t>
            </a:r>
            <a:r>
              <a:rPr lang="ru-RU" sz="1400" dirty="0">
                <a:latin typeface="Times New Roman" pitchFamily="18" charset="0"/>
                <a:cs typeface="Times New Roman" pitchFamily="18" charset="0"/>
              </a:rPr>
              <a:t> для </a:t>
            </a:r>
            <a:r>
              <a:rPr lang="ru-RU" sz="1400" dirty="0" err="1">
                <a:latin typeface="Times New Roman" pitchFamily="18" charset="0"/>
                <a:cs typeface="Times New Roman" pitchFamily="18" charset="0"/>
              </a:rPr>
              <a:t>її</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вирішення</a:t>
            </a:r>
            <a:r>
              <a:rPr lang="ru-RU" sz="1400" dirty="0" smtClean="0">
                <a:latin typeface="Times New Roman" pitchFamily="18" charset="0"/>
                <a:cs typeface="Times New Roman" pitchFamily="18" charset="0"/>
              </a:rPr>
              <a:t>:</a:t>
            </a:r>
          </a:p>
          <a:p>
            <a:r>
              <a:rPr lang="ru-RU" sz="1400" dirty="0" err="1" smtClean="0">
                <a:latin typeface="Times New Roman" pitchFamily="18" charset="0"/>
                <a:cs typeface="Times New Roman" pitchFamily="18" charset="0"/>
              </a:rPr>
              <a:t>методи</a:t>
            </a:r>
            <a:r>
              <a:rPr lang="ru-RU" sz="1400" dirty="0" smtClean="0">
                <a:latin typeface="Times New Roman" pitchFamily="18" charset="0"/>
                <a:cs typeface="Times New Roman" pitchFamily="18" charset="0"/>
              </a:rPr>
              <a:t> </a:t>
            </a:r>
            <a:r>
              <a:rPr lang="ru-RU" sz="1400" dirty="0" err="1">
                <a:latin typeface="Times New Roman" pitchFamily="18" charset="0"/>
                <a:cs typeface="Times New Roman" pitchFamily="18" charset="0"/>
              </a:rPr>
              <a:t>обробки</a:t>
            </a:r>
            <a:r>
              <a:rPr lang="ru-RU" sz="1400" dirty="0">
                <a:latin typeface="Times New Roman" pitchFamily="18" charset="0"/>
                <a:cs typeface="Times New Roman" pitchFamily="18" charset="0"/>
              </a:rPr>
              <a:t> в </a:t>
            </a:r>
            <a:r>
              <a:rPr lang="ru-RU" sz="1400" dirty="0" err="1">
                <a:latin typeface="Times New Roman" pitchFamily="18" charset="0"/>
                <a:cs typeface="Times New Roman" pitchFamily="18" charset="0"/>
              </a:rPr>
              <a:t>просторовій</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області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просторові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методи</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засновані</a:t>
            </a:r>
            <a:r>
              <a:rPr lang="ru-RU" sz="1400" dirty="0">
                <a:latin typeface="Times New Roman" pitchFamily="18" charset="0"/>
                <a:cs typeface="Times New Roman" pitchFamily="18" charset="0"/>
              </a:rPr>
              <a:t> на прямому </a:t>
            </a:r>
            <a:r>
              <a:rPr lang="ru-RU" sz="1400" dirty="0" err="1">
                <a:latin typeface="Times New Roman" pitchFamily="18" charset="0"/>
                <a:cs typeface="Times New Roman" pitchFamily="18" charset="0"/>
              </a:rPr>
              <a:t>маніпулюванні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пікселями</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зображення</a:t>
            </a:r>
            <a:r>
              <a:rPr lang="ru-RU" sz="1400" dirty="0">
                <a:latin typeface="Times New Roman" pitchFamily="18" charset="0"/>
                <a:cs typeface="Times New Roman" pitchFamily="18" charset="0"/>
              </a:rPr>
              <a:t>;</a:t>
            </a:r>
          </a:p>
          <a:p>
            <a:r>
              <a:rPr lang="ru-RU" sz="1400" dirty="0" err="1" smtClean="0">
                <a:latin typeface="Times New Roman" pitchFamily="18" charset="0"/>
                <a:cs typeface="Times New Roman" pitchFamily="18" charset="0"/>
              </a:rPr>
              <a:t>методи</a:t>
            </a:r>
            <a:r>
              <a:rPr lang="ru-RU" sz="1400" dirty="0" smtClean="0">
                <a:latin typeface="Times New Roman" pitchFamily="18" charset="0"/>
                <a:cs typeface="Times New Roman" pitchFamily="18" charset="0"/>
              </a:rPr>
              <a:t> </a:t>
            </a:r>
            <a:r>
              <a:rPr lang="ru-RU" sz="1400" dirty="0" err="1">
                <a:latin typeface="Times New Roman" pitchFamily="18" charset="0"/>
                <a:cs typeface="Times New Roman" pitchFamily="18" charset="0"/>
              </a:rPr>
              <a:t>обробки</a:t>
            </a:r>
            <a:r>
              <a:rPr lang="ru-RU" sz="1400" dirty="0">
                <a:latin typeface="Times New Roman" pitchFamily="18" charset="0"/>
                <a:cs typeface="Times New Roman" pitchFamily="18" charset="0"/>
              </a:rPr>
              <a:t> в </a:t>
            </a:r>
            <a:r>
              <a:rPr lang="ru-RU" sz="1400" dirty="0" err="1">
                <a:latin typeface="Times New Roman" pitchFamily="18" charset="0"/>
                <a:cs typeface="Times New Roman" pitchFamily="18" charset="0"/>
              </a:rPr>
              <a:t>частотній</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області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частотні</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методи</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засновані</a:t>
            </a:r>
            <a:r>
              <a:rPr lang="ru-RU" sz="1400" dirty="0">
                <a:latin typeface="Times New Roman" pitchFamily="18" charset="0"/>
                <a:cs typeface="Times New Roman" pitchFamily="18" charset="0"/>
              </a:rPr>
              <a:t> на </a:t>
            </a:r>
            <a:r>
              <a:rPr lang="ru-RU" sz="1400" dirty="0" err="1">
                <a:latin typeface="Times New Roman" pitchFamily="18" charset="0"/>
                <a:cs typeface="Times New Roman" pitchFamily="18" charset="0"/>
              </a:rPr>
              <a:t>модифікації</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фільтрації</a:t>
            </a:r>
            <a:r>
              <a:rPr lang="ru-RU" sz="1400" dirty="0">
                <a:latin typeface="Times New Roman" pitchFamily="18" charset="0"/>
                <a:cs typeface="Times New Roman" pitchFamily="18" charset="0"/>
              </a:rPr>
              <a:t>) сигналу, </a:t>
            </a:r>
            <a:r>
              <a:rPr lang="ru-RU" sz="1400" dirty="0" err="1">
                <a:latin typeface="Times New Roman" pitchFamily="18" charset="0"/>
                <a:cs typeface="Times New Roman" pitchFamily="18" charset="0"/>
              </a:rPr>
              <a:t>який</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формується</a:t>
            </a:r>
            <a:r>
              <a:rPr lang="ru-RU" sz="1400" dirty="0">
                <a:latin typeface="Times New Roman" pitchFamily="18" charset="0"/>
                <a:cs typeface="Times New Roman" pitchFamily="18" charset="0"/>
              </a:rPr>
              <a:t> шляхом </a:t>
            </a:r>
            <a:r>
              <a:rPr lang="ru-RU" sz="1400" dirty="0" err="1">
                <a:latin typeface="Times New Roman" pitchFamily="18" charset="0"/>
                <a:cs typeface="Times New Roman" pitchFamily="18" charset="0"/>
              </a:rPr>
              <a:t>застосування</a:t>
            </a:r>
            <a:r>
              <a:rPr lang="ru-RU" sz="1400" dirty="0">
                <a:latin typeface="Times New Roman" pitchFamily="18" charset="0"/>
                <a:cs typeface="Times New Roman" pitchFamily="18" charset="0"/>
              </a:rPr>
              <a:t> до </a:t>
            </a:r>
            <a:r>
              <a:rPr lang="ru-RU" sz="1400" dirty="0" err="1">
                <a:latin typeface="Times New Roman" pitchFamily="18" charset="0"/>
                <a:cs typeface="Times New Roman" pitchFamily="18" charset="0"/>
              </a:rPr>
              <a:t>зображення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перетворення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Фур’є</a:t>
            </a:r>
            <a:r>
              <a:rPr lang="ru-RU" sz="1400" dirty="0" smtClean="0">
                <a:latin typeface="Times New Roman" pitchFamily="18" charset="0"/>
                <a:cs typeface="Times New Roman" pitchFamily="18" charset="0"/>
              </a:rPr>
              <a:t>.</a:t>
            </a:r>
          </a:p>
          <a:p>
            <a:pPr marL="0" indent="0">
              <a:buNone/>
            </a:pPr>
            <a:endParaRPr lang="ru-RU" sz="1400" dirty="0">
              <a:latin typeface="Times New Roman" pitchFamily="18" charset="0"/>
              <a:cs typeface="Times New Roman" pitchFamily="18" charset="0"/>
            </a:endParaRPr>
          </a:p>
        </p:txBody>
      </p:sp>
      <p:sp>
        <p:nvSpPr>
          <p:cNvPr id="6" name="Объект 2"/>
          <p:cNvSpPr txBox="1">
            <a:spLocks/>
          </p:cNvSpPr>
          <p:nvPr/>
        </p:nvSpPr>
        <p:spPr>
          <a:xfrm>
            <a:off x="899592" y="3512692"/>
            <a:ext cx="5486177" cy="1203598"/>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ru-RU" sz="1400" dirty="0" err="1">
                <a:latin typeface="Times New Roman" pitchFamily="18" charset="0"/>
                <a:cs typeface="Times New Roman" pitchFamily="18" charset="0"/>
              </a:rPr>
              <a:t>Просторова</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обробка</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застосовується</a:t>
            </a:r>
            <a:r>
              <a:rPr lang="ru-RU" sz="1400" dirty="0">
                <a:latin typeface="Times New Roman" pitchFamily="18" charset="0"/>
                <a:cs typeface="Times New Roman" pitchFamily="18" charset="0"/>
              </a:rPr>
              <a:t>, коли </a:t>
            </a:r>
            <a:r>
              <a:rPr lang="ru-RU" sz="1400" dirty="0" err="1">
                <a:latin typeface="Times New Roman" pitchFamily="18" charset="0"/>
                <a:cs typeface="Times New Roman" pitchFamily="18" charset="0"/>
              </a:rPr>
              <a:t>єдиним</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джерелом</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викривлень</a:t>
            </a:r>
            <a:r>
              <a:rPr lang="ru-RU" sz="1400" dirty="0">
                <a:latin typeface="Times New Roman" pitchFamily="18" charset="0"/>
                <a:cs typeface="Times New Roman" pitchFamily="18" charset="0"/>
              </a:rPr>
              <a:t> є </a:t>
            </a:r>
            <a:r>
              <a:rPr lang="ru-RU" sz="1400" dirty="0" err="1">
                <a:latin typeface="Times New Roman" pitchFamily="18" charset="0"/>
                <a:cs typeface="Times New Roman" pitchFamily="18" charset="0"/>
              </a:rPr>
              <a:t>адитивний</a:t>
            </a:r>
            <a:r>
              <a:rPr lang="ru-RU" sz="1400" dirty="0">
                <a:latin typeface="Times New Roman" pitchFamily="18" charset="0"/>
                <a:cs typeface="Times New Roman" pitchFamily="18" charset="0"/>
              </a:rPr>
              <a:t> шум. Частотна </a:t>
            </a:r>
            <a:r>
              <a:rPr lang="ru-RU" sz="1400" dirty="0" err="1">
                <a:latin typeface="Times New Roman" pitchFamily="18" charset="0"/>
                <a:cs typeface="Times New Roman" pitchFamily="18" charset="0"/>
              </a:rPr>
              <a:t>фільтрація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може</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використовуватися</a:t>
            </a:r>
            <a:r>
              <a:rPr lang="ru-RU" sz="1400" dirty="0">
                <a:latin typeface="Times New Roman" pitchFamily="18" charset="0"/>
                <a:cs typeface="Times New Roman" pitchFamily="18" charset="0"/>
              </a:rPr>
              <a:t> для </a:t>
            </a:r>
            <a:r>
              <a:rPr lang="ru-RU" sz="1400" dirty="0" err="1">
                <a:latin typeface="Times New Roman" pitchFamily="18" charset="0"/>
                <a:cs typeface="Times New Roman" pitchFamily="18" charset="0"/>
              </a:rPr>
              <a:t>нечітких</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зображень</a:t>
            </a:r>
            <a:r>
              <a:rPr lang="ru-RU" sz="1400" dirty="0">
                <a:latin typeface="Times New Roman" pitchFamily="18" charset="0"/>
                <a:cs typeface="Times New Roman" pitchFamily="18" charset="0"/>
              </a:rPr>
              <a:t> з дефектами </a:t>
            </a:r>
            <a:r>
              <a:rPr lang="ru-RU" sz="1400" dirty="0" err="1">
                <a:latin typeface="Times New Roman" pitchFamily="18" charset="0"/>
                <a:cs typeface="Times New Roman" pitchFamily="18" charset="0"/>
              </a:rPr>
              <a:t>освітлення</a:t>
            </a:r>
            <a:r>
              <a:rPr lang="ru-RU" sz="1400" dirty="0">
                <a:latin typeface="Times New Roman" pitchFamily="18" charset="0"/>
                <a:cs typeface="Times New Roman" pitchFamily="18" charset="0"/>
              </a:rPr>
              <a:t>, вона </a:t>
            </a:r>
            <a:r>
              <a:rPr lang="ru-RU" sz="1400" dirty="0" err="1">
                <a:latin typeface="Times New Roman" pitchFamily="18" charset="0"/>
                <a:cs typeface="Times New Roman" pitchFamily="18" charset="0"/>
              </a:rPr>
              <a:t>також</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враховує</a:t>
            </a:r>
            <a:r>
              <a:rPr lang="ru-RU" sz="1400" dirty="0">
                <a:latin typeface="Times New Roman" pitchFamily="18" charset="0"/>
                <a:cs typeface="Times New Roman" pitchFamily="18" charset="0"/>
              </a:rPr>
              <a:t> і шум, тому частотна </a:t>
            </a:r>
            <a:r>
              <a:rPr lang="ru-RU" sz="1400" dirty="0" err="1">
                <a:latin typeface="Times New Roman" pitchFamily="18" charset="0"/>
                <a:cs typeface="Times New Roman" pitchFamily="18" charset="0"/>
              </a:rPr>
              <a:t>обробка</a:t>
            </a:r>
            <a:r>
              <a:rPr lang="ru-RU" sz="1400" dirty="0">
                <a:latin typeface="Times New Roman" pitchFamily="18" charset="0"/>
                <a:cs typeface="Times New Roman" pitchFamily="18" charset="0"/>
              </a:rPr>
              <a:t> є </a:t>
            </a:r>
            <a:r>
              <a:rPr lang="ru-RU" sz="1400" dirty="0" err="1">
                <a:latin typeface="Times New Roman" pitchFamily="18" charset="0"/>
                <a:cs typeface="Times New Roman" pitchFamily="18" charset="0"/>
              </a:rPr>
              <a:t>найбільш</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універсальним</a:t>
            </a:r>
            <a:r>
              <a:rPr lang="ru-RU" sz="1400" dirty="0">
                <a:latin typeface="Times New Roman" pitchFamily="18" charset="0"/>
                <a:cs typeface="Times New Roman" pitchFamily="18" charset="0"/>
              </a:rPr>
              <a:t> і </a:t>
            </a:r>
            <a:r>
              <a:rPr lang="ru-RU" sz="1400" dirty="0" err="1">
                <a:latin typeface="Times New Roman" pitchFamily="18" charset="0"/>
                <a:cs typeface="Times New Roman" pitchFamily="18" charset="0"/>
              </a:rPr>
              <a:t>поширеним</a:t>
            </a:r>
            <a:r>
              <a:rPr lang="ru-RU" sz="1400" dirty="0">
                <a:latin typeface="Times New Roman" pitchFamily="18" charset="0"/>
                <a:cs typeface="Times New Roman" pitchFamily="18" charset="0"/>
              </a:rPr>
              <a:t> методом </a:t>
            </a:r>
            <a:r>
              <a:rPr lang="ru-RU" sz="1400" dirty="0" err="1">
                <a:latin typeface="Times New Roman" pitchFamily="18" charset="0"/>
                <a:cs typeface="Times New Roman" pitchFamily="18" charset="0"/>
              </a:rPr>
              <a:t>поліпшення</a:t>
            </a:r>
            <a:r>
              <a:rPr lang="ru-RU" sz="1400" dirty="0">
                <a:latin typeface="Times New Roman" pitchFamily="18" charset="0"/>
                <a:cs typeface="Times New Roman" pitchFamily="18" charset="0"/>
              </a:rPr>
              <a:t> </a:t>
            </a:r>
            <a:r>
              <a:rPr lang="ru-RU" sz="1400" dirty="0" err="1">
                <a:latin typeface="Times New Roman" pitchFamily="18" charset="0"/>
                <a:cs typeface="Times New Roman" pitchFamily="18" charset="0"/>
              </a:rPr>
              <a:t>якості</a:t>
            </a:r>
            <a:r>
              <a:rPr lang="ru-RU" sz="1400" dirty="0">
                <a:latin typeface="Times New Roman" pitchFamily="18" charset="0"/>
                <a:cs typeface="Times New Roman" pitchFamily="18" charset="0"/>
              </a:rPr>
              <a:t> цифрового </a:t>
            </a:r>
            <a:r>
              <a:rPr lang="ru-RU" sz="1400" dirty="0" err="1">
                <a:latin typeface="Times New Roman" pitchFamily="18" charset="0"/>
                <a:cs typeface="Times New Roman" pitchFamily="18" charset="0"/>
              </a:rPr>
              <a:t>зображення</a:t>
            </a:r>
            <a:r>
              <a:rPr lang="ru-RU" sz="1400" dirty="0">
                <a:latin typeface="Times New Roman" pitchFamily="18" charset="0"/>
                <a:cs typeface="Times New Roman" pitchFamily="18" charset="0"/>
              </a:rPr>
              <a:t>.</a:t>
            </a:r>
          </a:p>
        </p:txBody>
      </p:sp>
    </p:spTree>
    <p:extLst>
      <p:ext uri="{BB962C8B-B14F-4D97-AF65-F5344CB8AC3E}">
        <p14:creationId xmlns:p14="http://schemas.microsoft.com/office/powerpoint/2010/main" val="545710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1533</TotalTime>
  <Words>1225</Words>
  <Application>Microsoft Office PowerPoint</Application>
  <PresentationFormat>Экран (16:9)</PresentationFormat>
  <Paragraphs>60</Paragraphs>
  <Slides>15</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15</vt:i4>
      </vt:variant>
    </vt:vector>
  </HeadingPairs>
  <TitlesOfParts>
    <vt:vector size="18" baseType="lpstr">
      <vt:lpstr>Тема Office</vt:lpstr>
      <vt:lpstr>Equation</vt:lpstr>
      <vt:lpstr>MathType 6.0 Equation</vt:lpstr>
      <vt:lpstr>КУРСОВА РОБОТА ЗА ФАХОВИМ СПРЯМУВАННЯМ  НА ТЕМУ : «МОДЕЛІ ТА МЕТОДИ ВІДНОВЛЕННЯ СПОТВОРЕНИХ ЦИФРОВИХ ЗОБРАЖЕНЬ»</vt:lpstr>
      <vt:lpstr>Постановка задачі</vt:lpstr>
      <vt:lpstr>Актуальність теми</vt:lpstr>
      <vt:lpstr>Основні поняття теорії сигналів</vt:lpstr>
      <vt:lpstr>Основні поняття теорії сигналів</vt:lpstr>
      <vt:lpstr>Моделі зображень та їх лінійних спотворень</vt:lpstr>
      <vt:lpstr>Моделі зображень та їх лінійних спотворень</vt:lpstr>
      <vt:lpstr>Моделі зображень та їх лінійних спотворень</vt:lpstr>
      <vt:lpstr>Відновлення зображень</vt:lpstr>
      <vt:lpstr>Інверсна фільтрація</vt:lpstr>
      <vt:lpstr>Презентация PowerPoint</vt:lpstr>
      <vt:lpstr>Презентация PowerPoint</vt:lpstr>
      <vt:lpstr>Технології</vt:lpstr>
      <vt:lpstr>Висновки</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58</cp:revision>
  <dcterms:created xsi:type="dcterms:W3CDTF">2020-06-03T08:18:19Z</dcterms:created>
  <dcterms:modified xsi:type="dcterms:W3CDTF">2020-12-09T12:55:21Z</dcterms:modified>
</cp:coreProperties>
</file>