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7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9" r:id="rId13"/>
    <p:sldId id="266" r:id="rId14"/>
    <p:sldId id="275" r:id="rId15"/>
    <p:sldId id="276" r:id="rId16"/>
    <p:sldId id="277" r:id="rId17"/>
    <p:sldId id="278" r:id="rId18"/>
    <p:sldId id="274" r:id="rId19"/>
    <p:sldId id="270" r:id="rId20"/>
  </p:sldIdLst>
  <p:sldSz cx="9144000" cy="5143500" type="screen16x9"/>
  <p:notesSz cx="6858000" cy="9144000"/>
  <p:defaultTextStyle>
    <a:defPPr>
      <a:defRPr lang="ru-RU"/>
    </a:defPPr>
    <a:lvl1pPr marL="0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9506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9011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8517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8021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7528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7032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6540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6042" algn="l" defTabSz="899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  <a:srgbClr val="3F1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7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1ACC-B23E-4599-8E1E-A40D63BCFC1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EC80-1507-4138-ACC1-0C9BCD301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8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EC80-1507-4138-ACC1-0C9BCD3010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77E9-C033-4C24-A196-81A2DD78D36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2ECE-3F90-417D-9F53-9375DEF16B1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31590"/>
            <a:ext cx="7776864" cy="179070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ЗВІТ</a:t>
            </a:r>
            <a:b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 ПРЕДДИПЛОМНОЇ ПРАКТИКИ</a:t>
            </a:r>
            <a:br>
              <a:rPr lang="uk-UA" sz="18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uk-UA" sz="24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17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НА ТЕМУ : «</a:t>
            </a:r>
            <a:r>
              <a:rPr lang="ru-RU" sz="17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МОДЕЛІ ТА МЕТОДИ ВІДНОВЛЕННЯ СПОТВОРЕНИХ ЦИФРОВИХ ЗОБРАЖЕНЬ</a:t>
            </a:r>
            <a:r>
              <a:rPr lang="uk-UA" sz="17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700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293616"/>
            <a:ext cx="5544616" cy="64807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uk-UA" sz="15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Виконала: </a:t>
            </a:r>
            <a:r>
              <a:rPr lang="uk-UA" sz="15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студентка групи ПА-17-2 Гурдіш Анастасія Олегівна</a:t>
            </a:r>
          </a:p>
          <a:p>
            <a:pPr>
              <a:lnSpc>
                <a:spcPct val="70000"/>
              </a:lnSpc>
            </a:pPr>
            <a:r>
              <a:rPr lang="uk-UA" sz="15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Керівник: </a:t>
            </a:r>
            <a:r>
              <a:rPr lang="uk-UA" sz="1500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Сердюк Марина Євгеніївна</a:t>
            </a:r>
            <a:endParaRPr lang="ru-RU" sz="1500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5383510" cy="455487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Обробка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області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627534"/>
            <a:ext cx="7865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Мета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наших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частотну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область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ми могли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застосувати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набору частот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наших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просторової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D740B-22A4-4791-A5C0-99E99D6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7615"/>
            <a:ext cx="4355661" cy="3006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AA557D-0BAC-4921-9C6D-BC8C81E6EC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769610"/>
            <a:ext cx="3888432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05780" y="344431"/>
            <a:ext cx="8138220" cy="4320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ідновлення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перетворень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Фур’є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52" name="Picture 32">
            <a:extLst>
              <a:ext uri="{FF2B5EF4-FFF2-40B4-BE49-F238E27FC236}">
                <a16:creationId xmlns:a16="http://schemas.microsoft.com/office/drawing/2014/main" id="{D614A438-02E8-42B1-A6A1-2A46804E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5031"/>
            <a:ext cx="3203836" cy="115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65AA9E-3D63-487A-97A0-B57049EF1474}"/>
              </a:ext>
            </a:extLst>
          </p:cNvPr>
          <p:cNvSpPr/>
          <p:nvPr/>
        </p:nvSpPr>
        <p:spPr>
          <a:xfrm>
            <a:off x="1005780" y="854006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Існує багато алгоритмів відновлення зображень у частотній області. Але всі вони так чи інакше пов’язані з обчисленням спектру Фур’є зображення. Методи, засновані на перетворенні Фур'є, є найбільш природними і потужними способами для вирішення поставленої задачі. Перевагою даного методу є можливість аналітично оцінити детальність одержуваного зображення, а також порівняно невеликий обсяг обчислень.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C5A6CA4-97F2-47D3-81E7-E54E4775D7C2}"/>
              </a:ext>
            </a:extLst>
          </p:cNvPr>
          <p:cNvSpPr/>
          <p:nvPr/>
        </p:nvSpPr>
        <p:spPr>
          <a:xfrm>
            <a:off x="1005780" y="2423666"/>
            <a:ext cx="47903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обчислення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спектру легко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допоможе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початкове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успішного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необхідно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так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ретушувати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відсутню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частину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отриманого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відрізнявся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початкового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Тобто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заповнення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відсутньої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присутньої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85825" y="555526"/>
            <a:ext cx="8138220" cy="4320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ідновлення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перетворень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Фур’є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B9953E-382A-4610-AF25-0E09896620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1" y="1419622"/>
            <a:ext cx="7992888" cy="2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2" y="627534"/>
            <a:ext cx="1910036" cy="432048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Технології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304637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майбутнього додатку я вирішила використовувати мову 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Інтерфейс програми та усі зовнішні комунікації з користувачем я виконуватиму за допомогою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Forms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на базі фреймворку 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обрано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Bitmap.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Простір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System.Drawing.Bitmap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дуже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корисний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інфраструктурі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тому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зчитувати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зберігати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файли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графічних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форматів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ізні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маніпулювання з зображенням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106" name="Picture 10" descr="C Sharp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351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5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3782244" cy="432048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 роботи 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8603D3-59F9-4D08-9C73-CDB62A30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496702" cy="29962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EB7A5-3216-4B3E-8DB4-D6268043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02653"/>
            <a:ext cx="4252467" cy="23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2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3782244" cy="432048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 роботи 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63426-4999-4495-AB8C-2C56AF70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1" y="915566"/>
            <a:ext cx="6676313" cy="36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3782244" cy="432048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 роботи 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86A2D-B743-4C08-A27B-D55FAAFE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53748"/>
            <a:ext cx="5256584" cy="28776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45BB8A-090E-4322-A804-AB223F0A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15" y="2213271"/>
            <a:ext cx="4836201" cy="26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3782244" cy="432048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Приклад роботи програми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621" y="1144375"/>
            <a:ext cx="4252467" cy="2723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algn="l">
              <a:lnSpc>
                <a:spcPct val="100000"/>
              </a:lnSpc>
            </a:pP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3F24C4-EA55-40A7-B71B-22219DA2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627181"/>
            <a:ext cx="7616897" cy="41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3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73844"/>
            <a:ext cx="7399734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252462"/>
            <a:ext cx="7344816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Виконала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аналітичний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огляд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загублених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пошкоджених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областях,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різноманітних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моделей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існуючих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алгоритмів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роботі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розглянуті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існуючі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підходи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поліпшення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цифрового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структури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Проаналізовано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метод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математична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модель.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Розглянуто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алгоритм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фільтрації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представлена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покрокова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схема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поліпшення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якості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Наведено один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частотної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–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швидкого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Як результат,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розроблено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ретушування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282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37618"/>
            <a:ext cx="9144000" cy="994172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Дякую за увагу!</a:t>
            </a:r>
            <a:endParaRPr lang="ru-RU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98272"/>
            <a:ext cx="2863230" cy="785738"/>
          </a:xfrm>
        </p:spPr>
        <p:txBody>
          <a:bodyPr>
            <a:normAutofit/>
          </a:bodyPr>
          <a:lstStyle/>
          <a:p>
            <a:r>
              <a:rPr lang="uk-UA" sz="2400" b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851143"/>
            <a:ext cx="74888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методу та алгоритму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загублених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областях, яке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надалі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використовувати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Студент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виконати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Студент має виконати такі задачі :</a:t>
            </a:r>
            <a:endParaRPr lang="ru-RU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24248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дослідити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611581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провести огляд різноманітних моделей спотворення зображень;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994023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провести огляд існуючих алгоритмів відновлення зображень;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38532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методу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спектру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115616" y="4155926"/>
            <a:ext cx="7344816" cy="4020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6C835-AD99-47D0-AB5E-6407B2452405}"/>
              </a:ext>
            </a:extLst>
          </p:cNvPr>
          <p:cNvSpPr txBox="1"/>
          <p:nvPr/>
        </p:nvSpPr>
        <p:spPr>
          <a:xfrm>
            <a:off x="971600" y="365822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вивчити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відповідну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технічну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літературу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мові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програмування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С#;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487D4-B45C-436C-9E93-CB06CB65F34D}"/>
              </a:ext>
            </a:extLst>
          </p:cNvPr>
          <p:cNvSpPr txBox="1"/>
          <p:nvPr/>
        </p:nvSpPr>
        <p:spPr>
          <a:xfrm>
            <a:off x="971600" y="3990245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спроектувати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додаток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98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2952328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Актуальність теми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546494"/>
            <a:ext cx="7310636" cy="2609432"/>
          </a:xfrm>
          <a:noFill/>
        </p:spPr>
        <p:txBody>
          <a:bodyPr wrap="square" rtlCol="0">
            <a:spAutoFit/>
          </a:bodyPr>
          <a:lstStyle/>
          <a:p>
            <a:pPr marL="0" algn="just" defTabSz="899011"/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Відновлення спотворених або видалених частин зображень часто використовується у додатках різної тематики.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Наявність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таких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додатків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викликає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потребу 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вирішенні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підтверджує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теми не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прикладному, але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науковому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плані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так як дана задача не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даний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задовільного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викликає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ряд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питань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Існує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велика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часткового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але при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просто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відсутня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узагальнююча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теорія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система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всіх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algn="just" defTabSz="899011"/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аналізу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загублених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областях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дозволити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єдину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теоретичну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основу для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існуючих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розробити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систему, яка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відображає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роботу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усіх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методів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обумовлює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цієї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00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780" y="64147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Основні поняття теорії сигналів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35646"/>
            <a:ext cx="6912768" cy="1723036"/>
          </a:xfr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marL="0" indent="0" algn="just" defTabSz="899011"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Сигнали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найчастіше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розглядають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функцію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задану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фізичних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координатах. За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цим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критерієм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виділити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одновимірні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сигнали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двовимірні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сигнали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площині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тривимірні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сигнали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defTabSz="899011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оптичних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системах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сигнали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зазнають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різноманітних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перетворень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Кожен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зображуючий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прилад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приймає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інформацію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попереднього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елемента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каскаду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передає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наступному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Вхідний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сигнал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предметом, 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вихідний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66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5410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Основні поняття теорії сигналів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012164"/>
            <a:ext cx="3744416" cy="2063642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ru-RU"/>
            </a:defPPr>
            <a:lvl1pPr indent="0"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uk-UA" sz="1600" dirty="0"/>
              <a:t>Завданням </a:t>
            </a:r>
            <a:r>
              <a:rPr lang="uk-UA" sz="1600" dirty="0" err="1"/>
              <a:t>зображуючого</a:t>
            </a:r>
            <a:r>
              <a:rPr lang="uk-UA" sz="1600" dirty="0"/>
              <a:t> приладу є перетворення вхідного сигналу - функції предмета І(х) в вихідний сигнал – функцію зображення І*(х). Модель оптичного приладу, що описує загальні закономірності формування зображення в оптичних системах, не пов'язані з фізичними принципами їх роботи, є оператор перетворення: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78639"/>
            <a:ext cx="3418160" cy="197810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99393"/>
              </p:ext>
            </p:extLst>
          </p:nvPr>
        </p:nvGraphicFramePr>
        <p:xfrm>
          <a:off x="983922" y="3219822"/>
          <a:ext cx="22701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228600" progId="Equation.DSMT4">
                  <p:embed/>
                </p:oleObj>
              </mc:Choice>
              <mc:Fallback>
                <p:oleObj name="Equation" r:id="rId3" imgW="22733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922" y="3219822"/>
                        <a:ext cx="2270125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33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83922" y="3651870"/>
            <a:ext cx="6972454" cy="734047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defPPr>
              <a:defRPr lang="ru-RU"/>
            </a:defPPr>
            <a:lvl1pPr indent="0"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uk-UA" sz="1600" dirty="0"/>
              <a:t>Дуже рідко зображення, одержувані в інформаційних системах, мають цифрову форму. Тому їх перетворення до цього виду є обов'язковим, якщо передбачається використання цифрової обробки, передача або зберігання.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43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780" y="273844"/>
            <a:ext cx="752666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лінійних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спотворень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51244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85750" indent="-285750"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uk-UA" sz="1600" dirty="0"/>
              <a:t>При розгляді питань, пов'язаних з моделюванням і обробкою зображень, необхідно перш за все сформулювати визначення самого поняття «зображення».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851670"/>
            <a:ext cx="7338348" cy="955646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85750" indent="-285750"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uk-UA" sz="1600" dirty="0"/>
              <a:t>Зображення можна визначити як двовимірну функцію </a:t>
            </a:r>
            <a:r>
              <a:rPr lang="en-US" sz="1600" dirty="0"/>
              <a:t>I(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  <a:r>
              <a:rPr lang="uk-UA" sz="1600" dirty="0"/>
              <a:t>, де </a:t>
            </a:r>
            <a:r>
              <a:rPr lang="en-US" sz="1600" dirty="0"/>
              <a:t>x</a:t>
            </a:r>
            <a:r>
              <a:rPr lang="uk-UA" sz="1600" dirty="0"/>
              <a:t> і </a:t>
            </a:r>
            <a:r>
              <a:rPr lang="en-US" sz="1600" dirty="0"/>
              <a:t>y </a:t>
            </a:r>
            <a:r>
              <a:rPr lang="uk-UA" sz="1600" dirty="0"/>
              <a:t>- координати в просторі (конкретно на площині) і значення </a:t>
            </a:r>
            <a:r>
              <a:rPr lang="en-US" sz="1600" dirty="0"/>
              <a:t>I</a:t>
            </a:r>
            <a:r>
              <a:rPr lang="uk-UA" sz="1600" dirty="0"/>
              <a:t> якої в будь-якій точці, що задається парою координат 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  <a:r>
              <a:rPr lang="uk-UA" sz="1600" dirty="0"/>
              <a:t>, називається </a:t>
            </a:r>
            <a:r>
              <a:rPr lang="uk-UA" sz="1600" b="1" i="1" dirty="0"/>
              <a:t>інтенсивністю</a:t>
            </a:r>
            <a:r>
              <a:rPr lang="uk-UA" sz="1600" dirty="0"/>
              <a:t> або рівнем сірого зображення в цій точці.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82846" y="2859782"/>
            <a:ext cx="7338348" cy="1398844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>
            <a:lvl1pPr marL="285750" indent="-285750"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/>
            </a:lvl9pPr>
          </a:lstStyle>
          <a:p>
            <a:pPr marL="0" indent="0">
              <a:buNone/>
            </a:pPr>
            <a:r>
              <a:rPr lang="uk-UA" sz="1600" dirty="0"/>
              <a:t>Як було описано вище, оптичне зображення з точки зору теорії сигналів є двовимірним безперервним сигналом. У такому вигляді воно не придатне для обробки в комп'ютерних системах, а, отже, має бути перетворено. Для цього виконуються операції дискретизації (по просторовим координатам) і квантування (за інтенсивністю). Отримане цифрове зображення являє собою масив дискретних значень.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181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9502"/>
            <a:ext cx="7886700" cy="720080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лінійних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спотворень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31590"/>
            <a:ext cx="7056784" cy="346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дію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деякого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спотворюючого оператора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вихідне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адитивного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шуму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   . Задача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побудові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деякого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наближення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вихідного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заданого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    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деякої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інформації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спотворюючого оператора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деякої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інформації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адитивного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шуму           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загальному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надати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 такому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 h(x, у) –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функція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представляє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собою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спотворюючий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оператор 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просторовій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а * –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позначення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просторової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згортки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b="5544"/>
          <a:stretch/>
        </p:blipFill>
        <p:spPr bwMode="auto">
          <a:xfrm>
            <a:off x="4872604" y="3219822"/>
            <a:ext cx="3599563" cy="131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16850"/>
              </p:ext>
            </p:extLst>
          </p:nvPr>
        </p:nvGraphicFramePr>
        <p:xfrm>
          <a:off x="4283968" y="1419622"/>
          <a:ext cx="4572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419622"/>
                        <a:ext cx="4572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36597"/>
              </p:ext>
            </p:extLst>
          </p:nvPr>
        </p:nvGraphicFramePr>
        <p:xfrm>
          <a:off x="3923928" y="1635646"/>
          <a:ext cx="473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696" imgH="203112" progId="Equation.DSMT4">
                  <p:embed/>
                </p:oleObj>
              </mc:Choice>
              <mc:Fallback>
                <p:oleObj name="Equation" r:id="rId5" imgW="469696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35646"/>
                        <a:ext cx="4730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35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23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09020"/>
              </p:ext>
            </p:extLst>
          </p:nvPr>
        </p:nvGraphicFramePr>
        <p:xfrm>
          <a:off x="2051720" y="2067694"/>
          <a:ext cx="473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696" imgH="203112" progId="Equation.DSMT4">
                  <p:embed/>
                </p:oleObj>
              </mc:Choice>
              <mc:Fallback>
                <p:oleObj name="Equation" r:id="rId7" imgW="469696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67694"/>
                        <a:ext cx="4730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04800" y="504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98189"/>
              </p:ext>
            </p:extLst>
          </p:nvPr>
        </p:nvGraphicFramePr>
        <p:xfrm>
          <a:off x="4067944" y="2283718"/>
          <a:ext cx="4572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002" imgH="203112" progId="Equation.DSMT4">
                  <p:embed/>
                </p:oleObj>
              </mc:Choice>
              <mc:Fallback>
                <p:oleObj name="Equation" r:id="rId8" imgW="457002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283718"/>
                        <a:ext cx="4572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720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09326"/>
              </p:ext>
            </p:extLst>
          </p:nvPr>
        </p:nvGraphicFramePr>
        <p:xfrm>
          <a:off x="3086100" y="2931790"/>
          <a:ext cx="20955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95500" imgH="203200" progId="Equation.DSMT4">
                  <p:embed/>
                </p:oleObj>
              </mc:Choice>
              <mc:Fallback>
                <p:oleObj name="Equation" r:id="rId10" imgW="20955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931790"/>
                        <a:ext cx="20955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09600" y="80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252305C-AA13-45AC-95CF-73740A0C8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05938"/>
              </p:ext>
            </p:extLst>
          </p:nvPr>
        </p:nvGraphicFramePr>
        <p:xfrm>
          <a:off x="2900189" y="1820044"/>
          <a:ext cx="4476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7873" imgH="247689" progId="Equation.DSMT4">
                  <p:embed/>
                </p:oleObj>
              </mc:Choice>
              <mc:Fallback>
                <p:oleObj name="Equation" r:id="rId12" imgW="447873" imgH="2476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0189" y="1820044"/>
                        <a:ext cx="447675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5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33884"/>
            <a:ext cx="6535638" cy="64172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лінійних</a:t>
            </a:r>
            <a:r>
              <a:rPr lang="ru-RU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спотворень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764" y="1419622"/>
            <a:ext cx="7886700" cy="3263504"/>
          </a:xfrm>
        </p:spPr>
        <p:txBody>
          <a:bodyPr>
            <a:noAutofit/>
          </a:bodyPr>
          <a:lstStyle/>
          <a:p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виокремити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види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Трансляційно-інваріантні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яскравості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вихідного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точці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 координатами (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у) «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розмазується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виду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розсіювання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точки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спотворюється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адитивним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шумом.)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Шуми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шуму на цифровому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сам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отримання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передачі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Змази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Змаз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виникає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взаємному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русі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камери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об'єкта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відносно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один одного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експозиції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Спостережуване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виявляється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як би результатом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накладення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зміщенням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безлічі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вихідних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апаратною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функцією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(Суть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методу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на наше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накладається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якесь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лакуни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17224"/>
              </p:ext>
            </p:extLst>
          </p:nvPr>
        </p:nvGraphicFramePr>
        <p:xfrm>
          <a:off x="7596336" y="1795661"/>
          <a:ext cx="4572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DSMT4">
                  <p:embed/>
                </p:oleObj>
              </mc:Choice>
              <mc:Fallback>
                <p:oleObj name="Equation" r:id="rId2" imgW="457002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795661"/>
                        <a:ext cx="4572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42885"/>
              </p:ext>
            </p:extLst>
          </p:nvPr>
        </p:nvGraphicFramePr>
        <p:xfrm>
          <a:off x="3538736" y="2227709"/>
          <a:ext cx="4572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002" imgH="203112" progId="Equation.DSMT4">
                  <p:embed/>
                </p:oleObj>
              </mc:Choice>
              <mc:Fallback>
                <p:oleObj name="Equation" r:id="rId4" imgW="45700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736" y="2227709"/>
                        <a:ext cx="4572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5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33127"/>
            <a:ext cx="4320480" cy="857746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z="2400" b="1" dirty="0">
                <a:solidFill>
                  <a:srgbClr val="303F9F"/>
                </a:solidFill>
                <a:latin typeface="Times New Roman" pitchFamily="18" charset="0"/>
                <a:cs typeface="Times New Roman" pitchFamily="18" charset="0"/>
              </a:rPr>
              <a:t>Відновлення зображень</a:t>
            </a:r>
            <a:endParaRPr lang="ru-RU" sz="2400" b="1" dirty="0">
              <a:solidFill>
                <a:srgbClr val="303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52113" y="890611"/>
            <a:ext cx="2211328" cy="165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r="13061"/>
          <a:stretch/>
        </p:blipFill>
        <p:spPr bwMode="auto">
          <a:xfrm>
            <a:off x="6755518" y="2355726"/>
            <a:ext cx="2147199" cy="21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933772" y="1518865"/>
            <a:ext cx="4358308" cy="2637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появою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такої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спотворення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зображень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виникла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проблема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Задача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відновлення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спотвореного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не є простою і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включає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у себе два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підходи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просторовій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просторові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засновані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на прямому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маніпулюванні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пікселями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частотній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частотні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засновані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модифікації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фільтрації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 сигналу,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формується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шляхом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Фур’є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1822</TotalTime>
  <Words>1168</Words>
  <Application>Microsoft Office PowerPoint</Application>
  <PresentationFormat>Экран (16:9)</PresentationFormat>
  <Paragraphs>62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Equation</vt:lpstr>
      <vt:lpstr>MathType 7.0 Equation</vt:lpstr>
      <vt:lpstr>ЗВІТ З ПРЕДДИПЛОМНОЇ ПРАКТИКИ  НА ТЕМУ : «МОДЕЛІ ТА МЕТОДИ ВІДНОВЛЕННЯ СПОТВОРЕНИХ ЦИФРОВИХ ЗОБРАЖЕНЬ»</vt:lpstr>
      <vt:lpstr>Постановка задачі</vt:lpstr>
      <vt:lpstr>Актуальність теми</vt:lpstr>
      <vt:lpstr>Основні поняття теорії сигналів</vt:lpstr>
      <vt:lpstr>Основні поняття теорії сигналів</vt:lpstr>
      <vt:lpstr>Моделі зображень та їх лінійних спотворень</vt:lpstr>
      <vt:lpstr>Моделі зображень та їх лінійних спотворень</vt:lpstr>
      <vt:lpstr>Моделі зображень та їх лінійних спотворень</vt:lpstr>
      <vt:lpstr>Відновлення зображень</vt:lpstr>
      <vt:lpstr>Обробка у частотній області</vt:lpstr>
      <vt:lpstr>Презентация PowerPoint</vt:lpstr>
      <vt:lpstr>Презентация PowerPoint</vt:lpstr>
      <vt:lpstr>Технології</vt:lpstr>
      <vt:lpstr>Приклад роботи програми</vt:lpstr>
      <vt:lpstr>Приклад роботи програми</vt:lpstr>
      <vt:lpstr>Приклад роботи програми</vt:lpstr>
      <vt:lpstr>Приклад роботи програми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Гурдіш Анастасія Олегівна</cp:lastModifiedBy>
  <cp:revision>70</cp:revision>
  <dcterms:created xsi:type="dcterms:W3CDTF">2020-06-03T08:18:19Z</dcterms:created>
  <dcterms:modified xsi:type="dcterms:W3CDTF">2021-05-12T13:29:39Z</dcterms:modified>
</cp:coreProperties>
</file>