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5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20">
          <p15:clr>
            <a:srgbClr val="A4A3A4"/>
          </p15:clr>
        </p15:guide>
        <p15:guide id="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6237" autoAdjust="0"/>
  </p:normalViewPr>
  <p:slideViewPr>
    <p:cSldViewPr>
      <p:cViewPr varScale="1">
        <p:scale>
          <a:sx n="70" d="100"/>
          <a:sy n="70" d="100"/>
        </p:scale>
        <p:origin x="-1386" y="-102"/>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8/24/2014</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8/24/2014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2014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Extraction</a:t>
            </a:r>
          </a:p>
        </p:txBody>
      </p:sp>
      <p:sp>
        <p:nvSpPr>
          <p:cNvPr id="3" name="Title 2"/>
          <p:cNvSpPr>
            <a:spLocks noGrp="1"/>
          </p:cNvSpPr>
          <p:nvPr>
            <p:ph type="title"/>
          </p:nvPr>
        </p:nvSpPr>
        <p:spPr/>
        <p:txBody>
          <a:bodyPr/>
          <a:lstStyle/>
          <a:p>
            <a:r>
              <a:rPr lang="en-US" dirty="0"/>
              <a:t>Extract, transform, load</a:t>
            </a:r>
          </a:p>
        </p:txBody>
      </p:sp>
      <p:sp>
        <p:nvSpPr>
          <p:cNvPr id="4" name="Text Placeholder 3"/>
          <p:cNvSpPr>
            <a:spLocks noGrp="1"/>
          </p:cNvSpPr>
          <p:nvPr>
            <p:ph type="body" sz="quarter" idx="14"/>
          </p:nvPr>
        </p:nvSpPr>
        <p:spPr/>
        <p:txBody>
          <a:bodyPr/>
          <a:lstStyle/>
          <a:p>
            <a:r>
              <a:rPr dirty="0" smtClean="0"/>
              <a:t>Elias Nema</a:t>
            </a:r>
          </a:p>
          <a:p>
            <a:r>
              <a:rPr/>
              <a:t>Senior </a:t>
            </a:r>
            <a:r>
              <a:rPr smtClean="0"/>
              <a:t>Software </a:t>
            </a:r>
            <a:r>
              <a:rPr dirty="0" smtClean="0"/>
              <a:t>Engineer</a:t>
            </a:r>
          </a:p>
          <a:p>
            <a:r>
              <a:rPr b="0" dirty="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MTN.BI.08</a:t>
            </a:r>
            <a:endParaRPr lang="en-US" dirty="0"/>
          </a:p>
        </p:txBody>
      </p:sp>
      <p:sp>
        <p:nvSpPr>
          <p:cNvPr id="7" name="Footer Placeholder 6"/>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 xmlns:p14="http://schemas.microsoft.com/office/powerpoint/2010/main"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Extraction </a:t>
            </a:r>
            <a:r>
              <a:rPr lang="en-US" dirty="0" smtClean="0"/>
              <a:t>Methods</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10</a:t>
            </a:fld>
            <a:endParaRPr lang="en-US" dirty="0"/>
          </a:p>
        </p:txBody>
      </p:sp>
    </p:spTree>
    <p:extLst>
      <p:ext uri="{BB962C8B-B14F-4D97-AF65-F5344CB8AC3E}">
        <p14:creationId xmlns="" xmlns:p14="http://schemas.microsoft.com/office/powerpoint/2010/main" val="118765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11</a:t>
            </a:fld>
            <a:endParaRPr lang="en-US" dirty="0"/>
          </a:p>
        </p:txBody>
      </p:sp>
      <p:sp>
        <p:nvSpPr>
          <p:cNvPr id="4" name="Title 3"/>
          <p:cNvSpPr>
            <a:spLocks noGrp="1"/>
          </p:cNvSpPr>
          <p:nvPr>
            <p:ph type="title"/>
          </p:nvPr>
        </p:nvSpPr>
        <p:spPr/>
        <p:txBody>
          <a:bodyPr/>
          <a:lstStyle/>
          <a:p>
            <a:r>
              <a:rPr lang="en-US" dirty="0"/>
              <a:t>Physical Extraction</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200" b="0" dirty="0"/>
              <a:t>Depending on the chosen logical extraction method and the capabilities and restrictions on the source side, the extracted data can be physically extracted by two mechanisms. The data can either be extracted online from the source system or from an offline structure. Such an offline structure might already exist or it might be generated by an extraction routine.</a:t>
            </a:r>
          </a:p>
          <a:p>
            <a:pPr lvl="1"/>
            <a:r>
              <a:rPr lang="en-US" sz="2000" b="1" dirty="0">
                <a:solidFill>
                  <a:schemeClr val="accent1">
                    <a:lumMod val="75000"/>
                  </a:schemeClr>
                </a:solidFill>
              </a:rPr>
              <a:t>Online Extraction</a:t>
            </a:r>
          </a:p>
          <a:p>
            <a:pPr lvl="1"/>
            <a:r>
              <a:rPr lang="en-US" sz="2000" b="1" dirty="0">
                <a:solidFill>
                  <a:schemeClr val="accent1">
                    <a:lumMod val="75000"/>
                  </a:schemeClr>
                </a:solidFill>
              </a:rPr>
              <a:t>Offline </a:t>
            </a:r>
            <a:r>
              <a:rPr lang="en-US" sz="2000" b="1" dirty="0" smtClean="0">
                <a:solidFill>
                  <a:schemeClr val="accent1">
                    <a:lumMod val="75000"/>
                  </a:schemeClr>
                </a:solidFill>
              </a:rPr>
              <a:t>Extraction</a:t>
            </a:r>
            <a:endParaRPr lang="en-US" sz="2000" b="1" dirty="0">
              <a:solidFill>
                <a:schemeClr val="accent1">
                  <a:lumMod val="75000"/>
                </a:schemeClr>
              </a:solidFill>
            </a:endParaRPr>
          </a:p>
        </p:txBody>
      </p:sp>
    </p:spTree>
    <p:extLst>
      <p:ext uri="{BB962C8B-B14F-4D97-AF65-F5344CB8AC3E}">
        <p14:creationId xmlns="" xmlns:p14="http://schemas.microsoft.com/office/powerpoint/2010/main" val="196482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12</a:t>
            </a:fld>
            <a:endParaRPr lang="en-US" dirty="0"/>
          </a:p>
        </p:txBody>
      </p:sp>
      <p:sp>
        <p:nvSpPr>
          <p:cNvPr id="4" name="Title 3"/>
          <p:cNvSpPr>
            <a:spLocks noGrp="1"/>
          </p:cNvSpPr>
          <p:nvPr>
            <p:ph type="title"/>
          </p:nvPr>
        </p:nvSpPr>
        <p:spPr/>
        <p:txBody>
          <a:bodyPr/>
          <a:lstStyle/>
          <a:p>
            <a:r>
              <a:rPr lang="en-US" dirty="0"/>
              <a:t>Online Extraction</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200" b="0" dirty="0"/>
              <a:t>The data is extracted </a:t>
            </a:r>
            <a:r>
              <a:rPr lang="en-US" sz="2200" i="1" dirty="0"/>
              <a:t>directly from the source system itself</a:t>
            </a:r>
            <a:r>
              <a:rPr lang="en-US" sz="2200" dirty="0"/>
              <a:t>.</a:t>
            </a:r>
            <a:r>
              <a:rPr lang="en-US" sz="2200" b="0" dirty="0"/>
              <a:t> The extraction process can connect directly to the source system to access the source tables themselves or to an intermediate system that stores the data in a preconfigured manner (for example, snapshot logs or change tables).</a:t>
            </a:r>
          </a:p>
          <a:p>
            <a:pPr>
              <a:buSzPct val="140000"/>
              <a:buFont typeface="Arial" panose="020B0604020202020204" pitchFamily="34" charset="0"/>
              <a:buChar char="•"/>
            </a:pPr>
            <a:r>
              <a:rPr lang="en-US" sz="2200" b="0" dirty="0"/>
              <a:t>With online extractions, you must consider whether the distributed transactions are using original source objects or prepared source objects</a:t>
            </a:r>
            <a:r>
              <a:rPr lang="en-US" sz="2200" b="0" dirty="0" smtClean="0"/>
              <a:t>.</a:t>
            </a:r>
            <a:endParaRPr lang="en-US" sz="2200" b="0" dirty="0"/>
          </a:p>
        </p:txBody>
      </p:sp>
    </p:spTree>
    <p:extLst>
      <p:ext uri="{BB962C8B-B14F-4D97-AF65-F5344CB8AC3E}">
        <p14:creationId xmlns="" xmlns:p14="http://schemas.microsoft.com/office/powerpoint/2010/main" val="96924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13</a:t>
            </a:fld>
            <a:endParaRPr lang="en-US" dirty="0"/>
          </a:p>
        </p:txBody>
      </p:sp>
      <p:sp>
        <p:nvSpPr>
          <p:cNvPr id="4" name="Title 3"/>
          <p:cNvSpPr>
            <a:spLocks noGrp="1"/>
          </p:cNvSpPr>
          <p:nvPr>
            <p:ph type="title"/>
          </p:nvPr>
        </p:nvSpPr>
        <p:spPr/>
        <p:txBody>
          <a:bodyPr/>
          <a:lstStyle/>
          <a:p>
            <a:r>
              <a:rPr lang="en-US" dirty="0"/>
              <a:t>Offline Extraction</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200" b="0" dirty="0"/>
              <a:t>The data is not extracted directly from the source system but is staged explicitly outside the original source system. The data already has an existing structure (for example, redo logs, archive logs or transportable tablespaces) or was created by an extraction routine.</a:t>
            </a:r>
          </a:p>
          <a:p>
            <a:pPr>
              <a:buSzPct val="140000"/>
              <a:buFont typeface="Arial" panose="020B0604020202020204" pitchFamily="34" charset="0"/>
              <a:buChar char="•"/>
            </a:pPr>
            <a:r>
              <a:rPr lang="en-US" sz="2200" b="0" dirty="0"/>
              <a:t>You should consider the following structures:</a:t>
            </a:r>
          </a:p>
          <a:p>
            <a:pPr lvl="1"/>
            <a:r>
              <a:rPr lang="en-US" sz="2000" i="1" dirty="0">
                <a:solidFill>
                  <a:schemeClr val="accent1">
                    <a:lumMod val="75000"/>
                  </a:schemeClr>
                </a:solidFill>
              </a:rPr>
              <a:t>Flat files</a:t>
            </a:r>
          </a:p>
          <a:p>
            <a:pPr lvl="1"/>
            <a:r>
              <a:rPr lang="en-US" sz="2000" i="1" dirty="0">
                <a:solidFill>
                  <a:schemeClr val="accent1">
                    <a:lumMod val="75000"/>
                  </a:schemeClr>
                </a:solidFill>
              </a:rPr>
              <a:t>Dump files</a:t>
            </a:r>
          </a:p>
          <a:p>
            <a:pPr lvl="1"/>
            <a:r>
              <a:rPr lang="en-US" sz="2000" i="1" dirty="0">
                <a:solidFill>
                  <a:schemeClr val="accent1">
                    <a:lumMod val="75000"/>
                  </a:schemeClr>
                </a:solidFill>
              </a:rPr>
              <a:t>Redo and archive logs</a:t>
            </a:r>
          </a:p>
          <a:p>
            <a:pPr lvl="1"/>
            <a:r>
              <a:rPr lang="en-US" sz="2000" i="1" dirty="0">
                <a:solidFill>
                  <a:schemeClr val="accent1">
                    <a:lumMod val="75000"/>
                  </a:schemeClr>
                </a:solidFill>
              </a:rPr>
              <a:t>Transportable </a:t>
            </a:r>
            <a:r>
              <a:rPr lang="en-US" sz="2000" i="1" dirty="0" smtClean="0">
                <a:solidFill>
                  <a:schemeClr val="accent1">
                    <a:lumMod val="75000"/>
                  </a:schemeClr>
                </a:solidFill>
              </a:rPr>
              <a:t>tablespaces</a:t>
            </a:r>
            <a:endParaRPr lang="en-US" sz="2000" i="1" dirty="0">
              <a:solidFill>
                <a:schemeClr val="accent1">
                  <a:lumMod val="75000"/>
                </a:schemeClr>
              </a:solidFill>
            </a:endParaRPr>
          </a:p>
        </p:txBody>
      </p:sp>
    </p:spTree>
    <p:extLst>
      <p:ext uri="{BB962C8B-B14F-4D97-AF65-F5344CB8AC3E}">
        <p14:creationId xmlns="" xmlns:p14="http://schemas.microsoft.com/office/powerpoint/2010/main" val="63202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Tracking </a:t>
            </a:r>
            <a:r>
              <a:rPr lang="en-US" dirty="0" smtClean="0"/>
              <a:t>Methods</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14</a:t>
            </a:fld>
            <a:endParaRPr lang="en-US" dirty="0"/>
          </a:p>
        </p:txBody>
      </p:sp>
    </p:spTree>
    <p:extLst>
      <p:ext uri="{BB962C8B-B14F-4D97-AF65-F5344CB8AC3E}">
        <p14:creationId xmlns="" xmlns:p14="http://schemas.microsoft.com/office/powerpoint/2010/main" val="152134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15</a:t>
            </a:fld>
            <a:endParaRPr lang="en-US" dirty="0"/>
          </a:p>
        </p:txBody>
      </p:sp>
      <p:sp>
        <p:nvSpPr>
          <p:cNvPr id="4" name="Title 3"/>
          <p:cNvSpPr>
            <a:spLocks noGrp="1"/>
          </p:cNvSpPr>
          <p:nvPr>
            <p:ph type="title"/>
          </p:nvPr>
        </p:nvSpPr>
        <p:spPr/>
        <p:txBody>
          <a:bodyPr/>
          <a:lstStyle/>
          <a:p>
            <a:r>
              <a:rPr lang="en-US" dirty="0"/>
              <a:t>Change Tracking</a:t>
            </a:r>
          </a:p>
        </p:txBody>
      </p:sp>
      <p:sp>
        <p:nvSpPr>
          <p:cNvPr id="5" name="Content Placeholder 4"/>
          <p:cNvSpPr>
            <a:spLocks noGrp="1"/>
          </p:cNvSpPr>
          <p:nvPr>
            <p:ph idx="1"/>
          </p:nvPr>
        </p:nvSpPr>
        <p:spPr/>
        <p:txBody>
          <a:bodyPr/>
          <a:lstStyle/>
          <a:p>
            <a:pPr marL="342900" indent="-342900">
              <a:buSzPct val="140000"/>
              <a:buFont typeface="Arial" panose="020B0604020202020204" pitchFamily="34" charset="0"/>
              <a:buChar char="•"/>
            </a:pPr>
            <a:r>
              <a:rPr lang="en-US" sz="2200" b="0" dirty="0"/>
              <a:t>Change tracking is typically the </a:t>
            </a:r>
            <a:r>
              <a:rPr lang="en-US" sz="2200" dirty="0"/>
              <a:t>most challenging </a:t>
            </a:r>
            <a:r>
              <a:rPr lang="en-US" sz="2200" b="0" dirty="0"/>
              <a:t>technical issue in data extraction.</a:t>
            </a:r>
          </a:p>
          <a:p>
            <a:pPr marL="342900" indent="-342900">
              <a:buSzPct val="140000"/>
              <a:buFont typeface="Arial" panose="020B0604020202020204" pitchFamily="34" charset="0"/>
              <a:buChar char="•"/>
            </a:pPr>
            <a:r>
              <a:rPr lang="en-US" sz="2200" b="0" dirty="0"/>
              <a:t>Techniques for tracking changes are based upon the characteristics of the source systems, or may require modifications to the source systems</a:t>
            </a:r>
            <a:r>
              <a:rPr lang="en-US" sz="2200" b="0" dirty="0" smtClean="0"/>
              <a:t>.</a:t>
            </a:r>
            <a:endParaRPr lang="en-US" sz="2200" b="0" dirty="0"/>
          </a:p>
        </p:txBody>
      </p:sp>
    </p:spTree>
    <p:extLst>
      <p:ext uri="{BB962C8B-B14F-4D97-AF65-F5344CB8AC3E}">
        <p14:creationId xmlns="" xmlns:p14="http://schemas.microsoft.com/office/powerpoint/2010/main" val="325703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16</a:t>
            </a:fld>
            <a:endParaRPr lang="en-US" dirty="0"/>
          </a:p>
        </p:txBody>
      </p:sp>
      <p:sp>
        <p:nvSpPr>
          <p:cNvPr id="4" name="Title 3"/>
          <p:cNvSpPr>
            <a:spLocks noGrp="1"/>
          </p:cNvSpPr>
          <p:nvPr>
            <p:ph type="title"/>
          </p:nvPr>
        </p:nvSpPr>
        <p:spPr/>
        <p:txBody>
          <a:bodyPr/>
          <a:lstStyle/>
          <a:p>
            <a:r>
              <a:rPr lang="en-US" dirty="0"/>
              <a:t>Timestamps</a:t>
            </a:r>
          </a:p>
        </p:txBody>
      </p:sp>
      <p:sp>
        <p:nvSpPr>
          <p:cNvPr id="5" name="Content Placeholder 4"/>
          <p:cNvSpPr>
            <a:spLocks noGrp="1"/>
          </p:cNvSpPr>
          <p:nvPr>
            <p:ph idx="1"/>
          </p:nvPr>
        </p:nvSpPr>
        <p:spPr/>
        <p:txBody>
          <a:bodyPr/>
          <a:lstStyle/>
          <a:p>
            <a:pPr marL="0" indent="0">
              <a:buNone/>
            </a:pPr>
            <a:r>
              <a:rPr lang="en-US" dirty="0">
                <a:latin typeface="Consolas" pitchFamily="49" charset="0"/>
                <a:cs typeface="Consolas" pitchFamily="49" charset="0"/>
              </a:rPr>
              <a:t>SELECT</a:t>
            </a:r>
            <a:r>
              <a:rPr lang="en-US" b="0" dirty="0">
                <a:latin typeface="Consolas" pitchFamily="49" charset="0"/>
                <a:cs typeface="Consolas" pitchFamily="49" charset="0"/>
              </a:rPr>
              <a:t> * </a:t>
            </a:r>
            <a:r>
              <a:rPr lang="en-US" dirty="0">
                <a:latin typeface="Consolas" pitchFamily="49" charset="0"/>
                <a:cs typeface="Consolas" pitchFamily="49" charset="0"/>
              </a:rPr>
              <a:t>FROM</a:t>
            </a:r>
            <a:r>
              <a:rPr lang="en-US" b="0" dirty="0">
                <a:latin typeface="Consolas" pitchFamily="49" charset="0"/>
                <a:cs typeface="Consolas" pitchFamily="49" charset="0"/>
              </a:rPr>
              <a:t> orders </a:t>
            </a:r>
          </a:p>
          <a:p>
            <a:pPr marL="0" indent="0">
              <a:buNone/>
            </a:pPr>
            <a:r>
              <a:rPr lang="en-US" dirty="0">
                <a:latin typeface="Consolas" pitchFamily="49" charset="0"/>
                <a:cs typeface="Consolas" pitchFamily="49" charset="0"/>
              </a:rPr>
              <a:t>WHERE</a:t>
            </a:r>
            <a:r>
              <a:rPr lang="en-US" b="0" dirty="0">
                <a:latin typeface="Consolas" pitchFamily="49" charset="0"/>
                <a:cs typeface="Consolas" pitchFamily="49" charset="0"/>
              </a:rPr>
              <a:t> </a:t>
            </a:r>
            <a:r>
              <a:rPr lang="en-US" dirty="0">
                <a:latin typeface="Consolas" pitchFamily="49" charset="0"/>
                <a:cs typeface="Consolas" pitchFamily="49" charset="0"/>
              </a:rPr>
              <a:t>TRUNC</a:t>
            </a:r>
            <a:r>
              <a:rPr lang="en-US" b="0" dirty="0">
                <a:latin typeface="Consolas" pitchFamily="49" charset="0"/>
                <a:cs typeface="Consolas" pitchFamily="49" charset="0"/>
              </a:rPr>
              <a:t>(order_date,'dd') = </a:t>
            </a:r>
            <a:endParaRPr lang="en-US" b="0" dirty="0" smtClean="0">
              <a:latin typeface="Consolas" pitchFamily="49" charset="0"/>
              <a:cs typeface="Consolas" pitchFamily="49" charset="0"/>
            </a:endParaRPr>
          </a:p>
          <a:p>
            <a:pPr marL="0" indent="0">
              <a:buNone/>
            </a:pPr>
            <a:r>
              <a:rPr lang="en-US" b="0" dirty="0">
                <a:latin typeface="Consolas" pitchFamily="49" charset="0"/>
                <a:cs typeface="Consolas" pitchFamily="49" charset="0"/>
              </a:rPr>
              <a:t> </a:t>
            </a:r>
            <a:r>
              <a:rPr lang="en-US" b="0" dirty="0" smtClean="0">
                <a:latin typeface="Consolas" pitchFamily="49" charset="0"/>
                <a:cs typeface="Consolas" pitchFamily="49" charset="0"/>
              </a:rPr>
              <a:t>     </a:t>
            </a:r>
            <a:r>
              <a:rPr lang="en-US" dirty="0" smtClean="0">
                <a:latin typeface="Consolas" pitchFamily="49" charset="0"/>
                <a:cs typeface="Consolas" pitchFamily="49" charset="0"/>
              </a:rPr>
              <a:t>TO_DATE</a:t>
            </a:r>
            <a:r>
              <a:rPr lang="en-US" b="0" dirty="0" smtClean="0">
                <a:latin typeface="Consolas" pitchFamily="49" charset="0"/>
                <a:cs typeface="Consolas" pitchFamily="49" charset="0"/>
              </a:rPr>
              <a:t>(</a:t>
            </a:r>
            <a:r>
              <a:rPr lang="en-US" dirty="0" smtClean="0">
                <a:latin typeface="Consolas" pitchFamily="49" charset="0"/>
                <a:cs typeface="Consolas" pitchFamily="49" charset="0"/>
              </a:rPr>
              <a:t>SYSDATE</a:t>
            </a:r>
            <a:r>
              <a:rPr lang="en-US" b="0" dirty="0">
                <a:latin typeface="Consolas" pitchFamily="49" charset="0"/>
                <a:cs typeface="Consolas" pitchFamily="49" charset="0"/>
              </a:rPr>
              <a:t>,'dd-mm-yyyy'); </a:t>
            </a:r>
          </a:p>
          <a:p>
            <a:pPr marL="0" indent="0">
              <a:buNone/>
            </a:pPr>
            <a:endParaRPr lang="en-US" b="0" dirty="0" smtClean="0"/>
          </a:p>
          <a:p>
            <a:pPr marL="0" indent="0">
              <a:buNone/>
            </a:pPr>
            <a:r>
              <a:rPr lang="en-US" sz="2000" b="0" dirty="0" smtClean="0"/>
              <a:t>If </a:t>
            </a:r>
            <a:r>
              <a:rPr lang="en-US" sz="2000" b="0" dirty="0"/>
              <a:t>the timestamp information is not available in an operational source system, you are </a:t>
            </a:r>
            <a:r>
              <a:rPr lang="en-US" sz="2000" i="1" dirty="0"/>
              <a:t>not always able to modify</a:t>
            </a:r>
            <a:r>
              <a:rPr lang="en-US" sz="2000" dirty="0"/>
              <a:t> </a:t>
            </a:r>
            <a:r>
              <a:rPr lang="en-US" sz="2000" b="0" dirty="0"/>
              <a:t>the system to include timestamps. Such modification would require, first, modifying the operational system's tables to include a new timestamp column and then creating a trigger to update the timestamp column following every operation that modifies a given row</a:t>
            </a:r>
            <a:r>
              <a:rPr lang="en-US" sz="2000" b="0" dirty="0" smtClean="0"/>
              <a:t>.</a:t>
            </a:r>
            <a:endParaRPr lang="en-US" sz="2000" b="0" dirty="0"/>
          </a:p>
        </p:txBody>
      </p:sp>
    </p:spTree>
    <p:extLst>
      <p:ext uri="{BB962C8B-B14F-4D97-AF65-F5344CB8AC3E}">
        <p14:creationId xmlns="" xmlns:p14="http://schemas.microsoft.com/office/powerpoint/2010/main" val="263094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17</a:t>
            </a:fld>
            <a:endParaRPr lang="en-US" dirty="0"/>
          </a:p>
        </p:txBody>
      </p:sp>
      <p:sp>
        <p:nvSpPr>
          <p:cNvPr id="4" name="Title 3"/>
          <p:cNvSpPr>
            <a:spLocks noGrp="1"/>
          </p:cNvSpPr>
          <p:nvPr>
            <p:ph type="title"/>
          </p:nvPr>
        </p:nvSpPr>
        <p:spPr/>
        <p:txBody>
          <a:bodyPr/>
          <a:lstStyle/>
          <a:p>
            <a:r>
              <a:rPr lang="en-US" dirty="0"/>
              <a:t>Partitioning</a:t>
            </a:r>
          </a:p>
        </p:txBody>
      </p:sp>
      <p:sp>
        <p:nvSpPr>
          <p:cNvPr id="5" name="Content Placeholder 4"/>
          <p:cNvSpPr>
            <a:spLocks noGrp="1"/>
          </p:cNvSpPr>
          <p:nvPr>
            <p:ph idx="1"/>
          </p:nvPr>
        </p:nvSpPr>
        <p:spPr/>
        <p:txBody>
          <a:bodyPr/>
          <a:lstStyle/>
          <a:p>
            <a:pPr marL="285750" indent="-285750">
              <a:buSzPct val="140000"/>
              <a:buFont typeface="Arial" panose="020B0604020202020204" pitchFamily="34" charset="0"/>
              <a:buChar char="•"/>
            </a:pPr>
            <a:r>
              <a:rPr lang="en-US" sz="2200" b="0" dirty="0"/>
              <a:t>Some source systems might use range partitioning, such that the source tables are partitioned along a date key, which allows for easy identification of new data. For example, if you are extracting from an orders table, and the orders table is partitioned by week, then it is easy to identify the current week's data</a:t>
            </a:r>
            <a:r>
              <a:rPr lang="en-US" sz="2200" b="0" dirty="0" smtClean="0"/>
              <a:t>.</a:t>
            </a:r>
            <a:endParaRPr lang="en-US" sz="2200" b="0" dirty="0"/>
          </a:p>
        </p:txBody>
      </p:sp>
    </p:spTree>
    <p:extLst>
      <p:ext uri="{BB962C8B-B14F-4D97-AF65-F5344CB8AC3E}">
        <p14:creationId xmlns="" xmlns:p14="http://schemas.microsoft.com/office/powerpoint/2010/main" val="161090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18</a:t>
            </a:fld>
            <a:endParaRPr lang="en-US" dirty="0"/>
          </a:p>
        </p:txBody>
      </p:sp>
      <p:sp>
        <p:nvSpPr>
          <p:cNvPr id="4" name="Title 3"/>
          <p:cNvSpPr>
            <a:spLocks noGrp="1"/>
          </p:cNvSpPr>
          <p:nvPr>
            <p:ph type="title"/>
          </p:nvPr>
        </p:nvSpPr>
        <p:spPr/>
        <p:txBody>
          <a:bodyPr/>
          <a:lstStyle/>
          <a:p>
            <a:r>
              <a:rPr lang="en-US" dirty="0"/>
              <a:t>Triggers</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1800" b="0" dirty="0"/>
              <a:t>Triggers can be created in operational systems to keep track of recently updated records. </a:t>
            </a:r>
            <a:r>
              <a:rPr lang="en-US" sz="1800" b="0" dirty="0" smtClean="0"/>
              <a:t>You </a:t>
            </a:r>
            <a:r>
              <a:rPr lang="en-US" sz="1800" b="0" dirty="0"/>
              <a:t>do this by </a:t>
            </a:r>
            <a:r>
              <a:rPr lang="en-US" sz="1800" i="1" dirty="0"/>
              <a:t>creating a trigger on each source table</a:t>
            </a:r>
            <a:r>
              <a:rPr lang="en-US" sz="1800" dirty="0"/>
              <a:t> </a:t>
            </a:r>
            <a:r>
              <a:rPr lang="en-US" sz="1800" b="0" dirty="0"/>
              <a:t>that requires change data capture. Following each DML statement that is executed on the source table, this trigger updates the timestamp column with the current time. Thus, the timestamp column provides the exact time and date when a given row was last modified.</a:t>
            </a:r>
          </a:p>
          <a:p>
            <a:pPr>
              <a:buSzPct val="140000"/>
              <a:buFont typeface="Arial" panose="020B0604020202020204" pitchFamily="34" charset="0"/>
              <a:buChar char="•"/>
            </a:pPr>
            <a:r>
              <a:rPr lang="en-US" sz="1800" b="0" dirty="0"/>
              <a:t>A similar internalized trigger-based technique is used for Oracle </a:t>
            </a:r>
            <a:r>
              <a:rPr lang="en-US" sz="1800" i="1" dirty="0"/>
              <a:t>materialized view logs</a:t>
            </a:r>
            <a:r>
              <a:rPr lang="en-US" sz="1800" b="0" dirty="0"/>
              <a:t>. Materialized view logs </a:t>
            </a:r>
            <a:r>
              <a:rPr lang="en-US" sz="1800" b="0" i="1" dirty="0"/>
              <a:t>rely on triggers</a:t>
            </a:r>
            <a:r>
              <a:rPr lang="en-US" sz="1800" b="0" dirty="0"/>
              <a:t>, but they provide an advantage in that the creation and maintenance of this change-data system is largely managed by the database.</a:t>
            </a:r>
          </a:p>
          <a:p>
            <a:pPr>
              <a:buSzPct val="140000"/>
              <a:buFont typeface="Arial" panose="020B0604020202020204" pitchFamily="34" charset="0"/>
              <a:buChar char="•"/>
            </a:pPr>
            <a:r>
              <a:rPr lang="en-US" sz="1800" b="0" dirty="0"/>
              <a:t>Trigger-based techniques </a:t>
            </a:r>
            <a:r>
              <a:rPr lang="en-US" sz="1800" i="1" dirty="0"/>
              <a:t>might affect performance</a:t>
            </a:r>
            <a:r>
              <a:rPr lang="en-US" sz="1800" dirty="0"/>
              <a:t> </a:t>
            </a:r>
            <a:r>
              <a:rPr lang="en-US" sz="1800" b="0" dirty="0"/>
              <a:t>on the source systems, and this impact should be carefully considered prior to implementation on a production source system</a:t>
            </a:r>
            <a:r>
              <a:rPr lang="en-US" sz="1800" b="0" dirty="0" smtClean="0"/>
              <a:t>.</a:t>
            </a:r>
            <a:endParaRPr lang="en-US" sz="1800" b="0" dirty="0"/>
          </a:p>
        </p:txBody>
      </p:sp>
    </p:spTree>
    <p:extLst>
      <p:ext uri="{BB962C8B-B14F-4D97-AF65-F5344CB8AC3E}">
        <p14:creationId xmlns="" xmlns:p14="http://schemas.microsoft.com/office/powerpoint/2010/main" val="3960629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lang="en-US" dirty="0"/>
              <a:t>Extraction</a:t>
            </a:r>
          </a:p>
        </p:txBody>
      </p:sp>
      <p:sp>
        <p:nvSpPr>
          <p:cNvPr id="3" name="Нижний колонтитул 2"/>
          <p:cNvSpPr>
            <a:spLocks noGrp="1"/>
          </p:cNvSpPr>
          <p:nvPr>
            <p:ph type="ftr" sz="quarter" idx="12"/>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19</a:t>
            </a:fld>
            <a:endParaRPr lang="en-US" dirty="0"/>
          </a:p>
        </p:txBody>
      </p:sp>
      <p:sp>
        <p:nvSpPr>
          <p:cNvPr id="5" name="Текст 4"/>
          <p:cNvSpPr>
            <a:spLocks noGrp="1"/>
          </p:cNvSpPr>
          <p:nvPr>
            <p:ph type="body" sz="quarter" idx="14"/>
          </p:nvPr>
        </p:nvSpPr>
        <p:spPr/>
        <p:txBody>
          <a:bodyPr/>
          <a:lstStyle/>
          <a:p>
            <a:r>
              <a:rPr lang="pt-BR" dirty="0"/>
              <a:t>Elias Nema</a:t>
            </a:r>
          </a:p>
          <a:p>
            <a:r>
              <a:rPr/>
              <a:t>Senior </a:t>
            </a:r>
            <a:r>
              <a:rPr lang="pt-BR" smtClean="0"/>
              <a:t>Software </a:t>
            </a:r>
            <a:r>
              <a:rPr lang="pt-BR" dirty="0"/>
              <a:t>Engineer</a:t>
            </a:r>
          </a:p>
          <a:p>
            <a:r>
              <a:rPr lang="pt-BR" b="0" dirty="0" smtClean="0">
                <a:hlinkClick r:id="rId2"/>
              </a:rPr>
              <a:t>Elias_Nema@epam.com</a:t>
            </a:r>
            <a:endParaRPr lang="pt-BR" b="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Заголовок 3"/>
          <p:cNvSpPr>
            <a:spLocks noGrp="1"/>
          </p:cNvSpPr>
          <p:nvPr>
            <p:ph type="title"/>
          </p:nvPr>
        </p:nvSpPr>
        <p:spPr/>
        <p:txBody>
          <a:bodyPr/>
          <a:lstStyle/>
          <a:p>
            <a:r>
              <a:rPr dirty="0" smtClean="0"/>
              <a:t>Agenda</a:t>
            </a:r>
            <a:endParaRPr lang="en-US" dirty="0"/>
          </a:p>
        </p:txBody>
      </p:sp>
      <p:sp>
        <p:nvSpPr>
          <p:cNvPr id="5" name="Содержимое 4"/>
          <p:cNvSpPr>
            <a:spLocks noGrp="1"/>
          </p:cNvSpPr>
          <p:nvPr>
            <p:ph idx="1"/>
          </p:nvPr>
        </p:nvSpPr>
        <p:spPr/>
        <p:txBody>
          <a:bodyPr/>
          <a:lstStyle/>
          <a:p>
            <a:r>
              <a:rPr lang="en-US" sz="3200" dirty="0"/>
              <a:t>Overview of ETL in Data Warehouses</a:t>
            </a:r>
          </a:p>
          <a:p>
            <a:r>
              <a:rPr lang="en-US" sz="3200" dirty="0"/>
              <a:t>Logical Extraction Methods </a:t>
            </a:r>
          </a:p>
          <a:p>
            <a:r>
              <a:rPr lang="en-US" sz="3200" dirty="0"/>
              <a:t>Physical Extraction Methods</a:t>
            </a:r>
          </a:p>
          <a:p>
            <a:r>
              <a:rPr lang="en-US" sz="3200" dirty="0"/>
              <a:t>Change Tracking </a:t>
            </a:r>
            <a:r>
              <a:rPr lang="en-US" sz="3200" dirty="0" smtClean="0"/>
              <a:t>Methods</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Overview of ETL</a:t>
            </a:r>
          </a:p>
        </p:txBody>
      </p:sp>
      <p:sp>
        <p:nvSpPr>
          <p:cNvPr id="3" name="Нижний колонтитул 2"/>
          <p:cNvSpPr>
            <a:spLocks noGrp="1"/>
          </p:cNvSpPr>
          <p:nvPr>
            <p:ph type="ftr" sz="quarter" idx="10"/>
          </p:nvPr>
        </p:nvSpPr>
        <p:spPr/>
        <p:txBody>
          <a:bodyPr/>
          <a:lstStyle/>
          <a:p>
            <a:r>
              <a:rPr lang="en-US" dirty="0"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23"/>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24"/>
          </p:nvPr>
        </p:nvSpPr>
        <p:spPr/>
        <p:txBody>
          <a:bodyPr/>
          <a:lstStyle/>
          <a:p>
            <a:fld id="{36013D82-3B92-4BC6-A819-A7803D760D40}" type="slidenum">
              <a:rPr lang="en-US" smtClean="0"/>
              <a:pPr/>
              <a:t>4</a:t>
            </a:fld>
            <a:endParaRPr lang="en-US" dirty="0"/>
          </a:p>
        </p:txBody>
      </p:sp>
      <p:sp>
        <p:nvSpPr>
          <p:cNvPr id="5" name="Title 4"/>
          <p:cNvSpPr>
            <a:spLocks noGrp="1"/>
          </p:cNvSpPr>
          <p:nvPr>
            <p:ph type="title"/>
          </p:nvPr>
        </p:nvSpPr>
        <p:spPr/>
        <p:txBody>
          <a:bodyPr/>
          <a:lstStyle/>
          <a:p>
            <a:r>
              <a:rPr lang="en-US" dirty="0"/>
              <a:t>Overview of ETL</a:t>
            </a:r>
          </a:p>
        </p:txBody>
      </p:sp>
      <p:sp>
        <p:nvSpPr>
          <p:cNvPr id="6" name="Content Placeholder 5"/>
          <p:cNvSpPr>
            <a:spLocks noGrp="1"/>
          </p:cNvSpPr>
          <p:nvPr>
            <p:ph idx="1"/>
          </p:nvPr>
        </p:nvSpPr>
        <p:spPr>
          <a:xfrm>
            <a:off x="762000" y="1219200"/>
            <a:ext cx="7315200" cy="4800600"/>
          </a:xfrm>
        </p:spPr>
        <p:txBody>
          <a:bodyPr/>
          <a:lstStyle/>
          <a:p>
            <a:endParaRPr lang="en-US" dirty="0"/>
          </a:p>
        </p:txBody>
      </p:sp>
      <p:sp>
        <p:nvSpPr>
          <p:cNvPr id="29" name="Rectangle 34"/>
          <p:cNvSpPr/>
          <p:nvPr/>
        </p:nvSpPr>
        <p:spPr>
          <a:xfrm>
            <a:off x="2589338" y="1120374"/>
            <a:ext cx="2450377" cy="489942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0" name="Rectangle 29"/>
          <p:cNvSpPr/>
          <p:nvPr/>
        </p:nvSpPr>
        <p:spPr>
          <a:xfrm>
            <a:off x="990600" y="1139116"/>
            <a:ext cx="1409598" cy="4880684"/>
          </a:xfrm>
          <a:prstGeom prst="rect">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1" name="Rectangle 30"/>
          <p:cNvSpPr/>
          <p:nvPr/>
        </p:nvSpPr>
        <p:spPr>
          <a:xfrm>
            <a:off x="5143342" y="1134380"/>
            <a:ext cx="2759158" cy="4885420"/>
          </a:xfrm>
          <a:prstGeom prst="rect">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2" name="Group 31"/>
          <p:cNvGrpSpPr/>
          <p:nvPr/>
        </p:nvGrpSpPr>
        <p:grpSpPr>
          <a:xfrm>
            <a:off x="5283682" y="2924509"/>
            <a:ext cx="2470492" cy="1573460"/>
            <a:chOff x="3347864" y="2420888"/>
            <a:chExt cx="3168352" cy="1800200"/>
          </a:xfrm>
        </p:grpSpPr>
        <p:sp>
          <p:nvSpPr>
            <p:cNvPr id="33" name="Flowchart: Magnetic Disk 32"/>
            <p:cNvSpPr/>
            <p:nvPr/>
          </p:nvSpPr>
          <p:spPr>
            <a:xfrm>
              <a:off x="3347864" y="2420888"/>
              <a:ext cx="3168352" cy="1800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4" name="Flowchart: Magnetic Disk 33"/>
            <p:cNvSpPr/>
            <p:nvPr/>
          </p:nvSpPr>
          <p:spPr>
            <a:xfrm>
              <a:off x="4198731" y="2564904"/>
              <a:ext cx="1368152" cy="68407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Arial" panose="020B0604020202020204" pitchFamily="34" charset="0"/>
                  <a:cs typeface="Arial" panose="020B0604020202020204" pitchFamily="34" charset="0"/>
                </a:rPr>
                <a:t>Meta Data</a:t>
              </a:r>
              <a:endParaRPr lang="en-US" sz="1400" dirty="0">
                <a:latin typeface="Arial" panose="020B0604020202020204" pitchFamily="34" charset="0"/>
                <a:cs typeface="Arial" panose="020B0604020202020204" pitchFamily="34" charset="0"/>
              </a:endParaRPr>
            </a:p>
          </p:txBody>
        </p:sp>
        <p:sp>
          <p:nvSpPr>
            <p:cNvPr id="35" name="Flowchart: Magnetic Disk 34"/>
            <p:cNvSpPr/>
            <p:nvPr/>
          </p:nvSpPr>
          <p:spPr>
            <a:xfrm>
              <a:off x="3482481" y="3248980"/>
              <a:ext cx="1523891" cy="82809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Arial" panose="020B0604020202020204" pitchFamily="34" charset="0"/>
                  <a:cs typeface="Arial" panose="020B0604020202020204" pitchFamily="34" charset="0"/>
                </a:rPr>
                <a:t>Aggregation Data</a:t>
              </a:r>
              <a:endParaRPr lang="en-US" sz="1400" dirty="0">
                <a:latin typeface="Arial" panose="020B0604020202020204" pitchFamily="34" charset="0"/>
                <a:cs typeface="Arial" panose="020B0604020202020204" pitchFamily="34" charset="0"/>
              </a:endParaRPr>
            </a:p>
          </p:txBody>
        </p:sp>
        <p:sp>
          <p:nvSpPr>
            <p:cNvPr id="36" name="Flowchart: Magnetic Disk 35"/>
            <p:cNvSpPr/>
            <p:nvPr/>
          </p:nvSpPr>
          <p:spPr>
            <a:xfrm>
              <a:off x="5064314" y="3248980"/>
              <a:ext cx="1377552" cy="82809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Arial" panose="020B0604020202020204" pitchFamily="34" charset="0"/>
                  <a:cs typeface="Arial" panose="020B0604020202020204" pitchFamily="34" charset="0"/>
                </a:rPr>
                <a:t>Raw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Data</a:t>
              </a:r>
              <a:endParaRPr lang="en-US" sz="1400" dirty="0">
                <a:latin typeface="Arial" panose="020B0604020202020204" pitchFamily="34" charset="0"/>
                <a:cs typeface="Arial" panose="020B0604020202020204" pitchFamily="34" charset="0"/>
              </a:endParaRPr>
            </a:p>
          </p:txBody>
        </p:sp>
      </p:grpSp>
      <p:sp>
        <p:nvSpPr>
          <p:cNvPr id="37" name="TextBox 36"/>
          <p:cNvSpPr txBox="1"/>
          <p:nvPr/>
        </p:nvSpPr>
        <p:spPr>
          <a:xfrm>
            <a:off x="5635914" y="1215680"/>
            <a:ext cx="1954051"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defPPr>
              <a:defRPr lang="en-US"/>
            </a:defPPr>
            <a:lvl1pP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latin typeface="Arial" panose="020B0604020202020204" pitchFamily="34" charset="0"/>
                <a:cs typeface="Arial" panose="020B0604020202020204" pitchFamily="34" charset="0"/>
              </a:rPr>
              <a:t>Data Warehouse</a:t>
            </a:r>
            <a:endParaRPr lang="en-US" dirty="0">
              <a:latin typeface="Arial" panose="020B0604020202020204" pitchFamily="34" charset="0"/>
              <a:cs typeface="Arial" panose="020B0604020202020204" pitchFamily="34" charset="0"/>
            </a:endParaRPr>
          </a:p>
        </p:txBody>
      </p:sp>
      <p:sp>
        <p:nvSpPr>
          <p:cNvPr id="38" name="TextBox 37"/>
          <p:cNvSpPr txBox="1"/>
          <p:nvPr/>
        </p:nvSpPr>
        <p:spPr>
          <a:xfrm>
            <a:off x="1083053" y="1220416"/>
            <a:ext cx="1224691"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b="1" dirty="0" smtClean="0">
                <a:latin typeface="Arial" panose="020B0604020202020204" pitchFamily="34" charset="0"/>
                <a:cs typeface="Arial" panose="020B0604020202020204" pitchFamily="34" charset="0"/>
              </a:rPr>
              <a:t>Stage Area</a:t>
            </a:r>
            <a:endParaRPr lang="en-US" b="1" dirty="0">
              <a:latin typeface="Arial" panose="020B0604020202020204" pitchFamily="34" charset="0"/>
              <a:cs typeface="Arial" panose="020B0604020202020204" pitchFamily="34" charset="0"/>
            </a:endParaRPr>
          </a:p>
        </p:txBody>
      </p:sp>
      <p:sp>
        <p:nvSpPr>
          <p:cNvPr id="39" name="Flowchart: Magnetic Disk 17"/>
          <p:cNvSpPr/>
          <p:nvPr/>
        </p:nvSpPr>
        <p:spPr>
          <a:xfrm>
            <a:off x="1521286" y="2717867"/>
            <a:ext cx="576064" cy="792087"/>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0" name="Flowchart: Magnetic Disk 18"/>
          <p:cNvSpPr/>
          <p:nvPr/>
        </p:nvSpPr>
        <p:spPr>
          <a:xfrm>
            <a:off x="1536102" y="4208748"/>
            <a:ext cx="576064" cy="792087"/>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1" name="TextBox 40"/>
          <p:cNvSpPr txBox="1"/>
          <p:nvPr/>
        </p:nvSpPr>
        <p:spPr>
          <a:xfrm>
            <a:off x="1364851" y="3623392"/>
            <a:ext cx="979755"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Stage 1</a:t>
            </a:r>
            <a:endParaRPr lang="en-US" dirty="0">
              <a:latin typeface="Arial" panose="020B0604020202020204" pitchFamily="34" charset="0"/>
              <a:cs typeface="Arial" panose="020B0604020202020204" pitchFamily="34" charset="0"/>
            </a:endParaRPr>
          </a:p>
        </p:txBody>
      </p:sp>
      <p:sp>
        <p:nvSpPr>
          <p:cNvPr id="42" name="TextBox 41"/>
          <p:cNvSpPr txBox="1"/>
          <p:nvPr/>
        </p:nvSpPr>
        <p:spPr>
          <a:xfrm>
            <a:off x="1390329" y="5154795"/>
            <a:ext cx="979755"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Stage 2</a:t>
            </a:r>
            <a:endParaRPr lang="en-US" dirty="0">
              <a:latin typeface="Arial" panose="020B0604020202020204" pitchFamily="34" charset="0"/>
              <a:cs typeface="Arial" panose="020B0604020202020204" pitchFamily="34" charset="0"/>
            </a:endParaRPr>
          </a:p>
        </p:txBody>
      </p:sp>
      <p:sp>
        <p:nvSpPr>
          <p:cNvPr id="43" name="Flowchart: Magnetic Disk 27"/>
          <p:cNvSpPr/>
          <p:nvPr/>
        </p:nvSpPr>
        <p:spPr>
          <a:xfrm>
            <a:off x="2733378" y="3683522"/>
            <a:ext cx="1823619" cy="109510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Cleansing Stage</a:t>
            </a:r>
            <a:endParaRPr lang="en-US" dirty="0">
              <a:latin typeface="Arial" panose="020B0604020202020204" pitchFamily="34" charset="0"/>
              <a:cs typeface="Arial" panose="020B0604020202020204" pitchFamily="34" charset="0"/>
            </a:endParaRPr>
          </a:p>
        </p:txBody>
      </p:sp>
      <p:sp>
        <p:nvSpPr>
          <p:cNvPr id="44" name="Flowchart: Magnetic Disk 33"/>
          <p:cNvSpPr/>
          <p:nvPr/>
        </p:nvSpPr>
        <p:spPr>
          <a:xfrm>
            <a:off x="5300306" y="4608501"/>
            <a:ext cx="2418009" cy="1112324"/>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Arial" panose="020B0604020202020204" pitchFamily="34" charset="0"/>
                <a:cs typeface="Arial" panose="020B0604020202020204" pitchFamily="34" charset="0"/>
              </a:rPr>
              <a:t>Backups Stage</a:t>
            </a:r>
            <a:endParaRPr lang="en-US" dirty="0">
              <a:latin typeface="Arial" panose="020B0604020202020204" pitchFamily="34" charset="0"/>
              <a:cs typeface="Arial" panose="020B0604020202020204" pitchFamily="34" charset="0"/>
            </a:endParaRPr>
          </a:p>
        </p:txBody>
      </p:sp>
      <p:sp>
        <p:nvSpPr>
          <p:cNvPr id="45" name="TextBox 44"/>
          <p:cNvSpPr txBox="1"/>
          <p:nvPr/>
        </p:nvSpPr>
        <p:spPr>
          <a:xfrm>
            <a:off x="2799335" y="1228396"/>
            <a:ext cx="1728191"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b="1" dirty="0" smtClean="0">
                <a:latin typeface="Arial" panose="020B0604020202020204" pitchFamily="34" charset="0"/>
                <a:cs typeface="Arial" panose="020B0604020202020204" pitchFamily="34" charset="0"/>
              </a:rPr>
              <a:t>Cleansing  Area</a:t>
            </a:r>
            <a:endParaRPr lang="en-US" b="1" dirty="0">
              <a:latin typeface="Arial" panose="020B0604020202020204" pitchFamily="34" charset="0"/>
              <a:cs typeface="Arial" panose="020B0604020202020204" pitchFamily="34" charset="0"/>
            </a:endParaRPr>
          </a:p>
        </p:txBody>
      </p:sp>
      <p:sp>
        <p:nvSpPr>
          <p:cNvPr id="46" name="Down Arrow Callout 39"/>
          <p:cNvSpPr/>
          <p:nvPr/>
        </p:nvSpPr>
        <p:spPr>
          <a:xfrm>
            <a:off x="2606304" y="2995675"/>
            <a:ext cx="1740590" cy="852920"/>
          </a:xfrm>
          <a:prstGeom prst="downArrow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Transportation</a:t>
            </a:r>
          </a:p>
        </p:txBody>
      </p:sp>
      <p:sp>
        <p:nvSpPr>
          <p:cNvPr id="47" name="Down Arrow Callout 37"/>
          <p:cNvSpPr/>
          <p:nvPr/>
        </p:nvSpPr>
        <p:spPr>
          <a:xfrm>
            <a:off x="2024273" y="2216565"/>
            <a:ext cx="1639157" cy="852920"/>
          </a:xfrm>
          <a:prstGeom prst="downArrow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Extract</a:t>
            </a:r>
          </a:p>
        </p:txBody>
      </p:sp>
      <p:sp>
        <p:nvSpPr>
          <p:cNvPr id="48" name="Right Arrow 28"/>
          <p:cNvSpPr/>
          <p:nvPr/>
        </p:nvSpPr>
        <p:spPr>
          <a:xfrm rot="17356125">
            <a:off x="2058973" y="2808627"/>
            <a:ext cx="552873" cy="231765"/>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9" name="Right Arrow 29"/>
          <p:cNvSpPr/>
          <p:nvPr/>
        </p:nvSpPr>
        <p:spPr>
          <a:xfrm rot="17050440">
            <a:off x="1457728" y="3480153"/>
            <a:ext cx="1851558" cy="22381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0" name="Right Arrow Callout 40"/>
          <p:cNvSpPr/>
          <p:nvPr/>
        </p:nvSpPr>
        <p:spPr>
          <a:xfrm>
            <a:off x="4640095" y="3349343"/>
            <a:ext cx="737265" cy="1890500"/>
          </a:xfrm>
          <a:prstGeom prst="rightArrowCallout">
            <a:avLst/>
          </a:prstGeom>
        </p:spPr>
        <p:style>
          <a:lnRef idx="1">
            <a:schemeClr val="dk1"/>
          </a:lnRef>
          <a:fillRef idx="2">
            <a:schemeClr val="dk1"/>
          </a:fillRef>
          <a:effectRef idx="1">
            <a:schemeClr val="dk1"/>
          </a:effectRef>
          <a:fontRef idx="minor">
            <a:schemeClr val="dk1"/>
          </a:fontRef>
        </p:style>
        <p:txBody>
          <a:bodyPr vert="wordArtVert" rtlCol="0" anchor="ctr"/>
          <a:lstStyle/>
          <a:p>
            <a:pPr algn="ctr"/>
            <a:r>
              <a:rPr lang="en-US" dirty="0" smtClean="0">
                <a:latin typeface="Arial" panose="020B0604020202020204" pitchFamily="34" charset="0"/>
                <a:cs typeface="Arial" panose="020B0604020202020204" pitchFamily="34" charset="0"/>
              </a:rPr>
              <a:t>LOAD</a:t>
            </a:r>
            <a:endParaRPr lang="en-US"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77999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extraction methods</a:t>
            </a:r>
            <a:endParaRPr lang="en-US" dirty="0"/>
          </a:p>
        </p:txBody>
      </p:sp>
      <p:sp>
        <p:nvSpPr>
          <p:cNvPr id="2" name="Footer Placeholder 1"/>
          <p:cNvSpPr>
            <a:spLocks noGrp="1"/>
          </p:cNvSpPr>
          <p:nvPr>
            <p:ph type="ftr" sz="quarter" idx="10"/>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11"/>
          </p:nvPr>
        </p:nvSpPr>
        <p:spPr/>
        <p:txBody>
          <a:bodyPr/>
          <a:lstStyle/>
          <a:p>
            <a:fld id="{36013D82-3B92-4BC6-A819-A7803D760D40}" type="slidenum">
              <a:rPr lang="en-US" smtClean="0"/>
              <a:pPr/>
              <a:t>5</a:t>
            </a:fld>
            <a:endParaRPr lang="en-US" dirty="0"/>
          </a:p>
        </p:txBody>
      </p:sp>
    </p:spTree>
    <p:extLst>
      <p:ext uri="{BB962C8B-B14F-4D97-AF65-F5344CB8AC3E}">
        <p14:creationId xmlns="" xmlns:p14="http://schemas.microsoft.com/office/powerpoint/2010/main" val="257556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6</a:t>
            </a:fld>
            <a:endParaRPr lang="en-US" dirty="0"/>
          </a:p>
        </p:txBody>
      </p:sp>
      <p:sp>
        <p:nvSpPr>
          <p:cNvPr id="4" name="Title 3"/>
          <p:cNvSpPr>
            <a:spLocks noGrp="1"/>
          </p:cNvSpPr>
          <p:nvPr>
            <p:ph type="title"/>
          </p:nvPr>
        </p:nvSpPr>
        <p:spPr/>
        <p:txBody>
          <a:bodyPr/>
          <a:lstStyle/>
          <a:p>
            <a:r>
              <a:rPr lang="en-US" dirty="0"/>
              <a:t>Logical Extraction</a:t>
            </a:r>
          </a:p>
        </p:txBody>
      </p:sp>
      <p:sp>
        <p:nvSpPr>
          <p:cNvPr id="5" name="Content Placeholder 4"/>
          <p:cNvSpPr>
            <a:spLocks noGrp="1"/>
          </p:cNvSpPr>
          <p:nvPr>
            <p:ph idx="1"/>
          </p:nvPr>
        </p:nvSpPr>
        <p:spPr/>
        <p:txBody>
          <a:bodyPr/>
          <a:lstStyle/>
          <a:p>
            <a:r>
              <a:rPr lang="en-US" sz="2400" dirty="0"/>
              <a:t>Full Extraction</a:t>
            </a:r>
          </a:p>
          <a:p>
            <a:r>
              <a:rPr lang="en-US" sz="2400" dirty="0"/>
              <a:t>Incremental </a:t>
            </a:r>
            <a:r>
              <a:rPr lang="en-US" sz="2400" dirty="0" smtClean="0"/>
              <a:t>Extraction</a:t>
            </a:r>
            <a:endParaRPr lang="en-US" sz="2400" dirty="0"/>
          </a:p>
        </p:txBody>
      </p:sp>
    </p:spTree>
    <p:extLst>
      <p:ext uri="{BB962C8B-B14F-4D97-AF65-F5344CB8AC3E}">
        <p14:creationId xmlns="" xmlns:p14="http://schemas.microsoft.com/office/powerpoint/2010/main" val="390717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7</a:t>
            </a:fld>
            <a:endParaRPr lang="en-US" dirty="0"/>
          </a:p>
        </p:txBody>
      </p:sp>
      <p:sp>
        <p:nvSpPr>
          <p:cNvPr id="4" name="Title 3"/>
          <p:cNvSpPr>
            <a:spLocks noGrp="1"/>
          </p:cNvSpPr>
          <p:nvPr>
            <p:ph type="title"/>
          </p:nvPr>
        </p:nvSpPr>
        <p:spPr/>
        <p:txBody>
          <a:bodyPr/>
          <a:lstStyle/>
          <a:p>
            <a:r>
              <a:rPr lang="en-US" dirty="0"/>
              <a:t>Full Extraction</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200" b="0" dirty="0"/>
              <a:t>The data is extracted </a:t>
            </a:r>
            <a:r>
              <a:rPr lang="en-US" sz="2200" i="1" dirty="0"/>
              <a:t>completely from the source system</a:t>
            </a:r>
            <a:r>
              <a:rPr lang="en-US" sz="2200" b="0" dirty="0"/>
              <a:t>. Because this extraction reflects all the data currently available on the source system, there's </a:t>
            </a:r>
            <a:r>
              <a:rPr lang="en-US" sz="2200" i="1" dirty="0"/>
              <a:t>no need to keep track of changes</a:t>
            </a:r>
            <a:r>
              <a:rPr lang="en-US" sz="2200" b="0" dirty="0"/>
              <a:t> to the data source since the last successful extraction. The source data will be provided as-is and no additional logical information (for example, timestamps) is necessary on the source site. </a:t>
            </a:r>
          </a:p>
        </p:txBody>
      </p:sp>
    </p:spTree>
    <p:extLst>
      <p:ext uri="{BB962C8B-B14F-4D97-AF65-F5344CB8AC3E}">
        <p14:creationId xmlns="" xmlns:p14="http://schemas.microsoft.com/office/powerpoint/2010/main" val="164542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8</a:t>
            </a:fld>
            <a:endParaRPr lang="en-US" dirty="0"/>
          </a:p>
        </p:txBody>
      </p:sp>
      <p:sp>
        <p:nvSpPr>
          <p:cNvPr id="4" name="Title 3"/>
          <p:cNvSpPr>
            <a:spLocks noGrp="1"/>
          </p:cNvSpPr>
          <p:nvPr>
            <p:ph type="title"/>
          </p:nvPr>
        </p:nvSpPr>
        <p:spPr/>
        <p:txBody>
          <a:bodyPr/>
          <a:lstStyle/>
          <a:p>
            <a:r>
              <a:rPr lang="en-US" dirty="0"/>
              <a:t>Incremental Extraction</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200" b="0" dirty="0"/>
              <a:t>At a specific point in time, only the data that has </a:t>
            </a:r>
            <a:r>
              <a:rPr lang="en-US" sz="2200" i="1" dirty="0"/>
              <a:t>changed since a well-defined event</a:t>
            </a:r>
            <a:r>
              <a:rPr lang="en-US" sz="2200" dirty="0"/>
              <a:t> </a:t>
            </a:r>
            <a:r>
              <a:rPr lang="en-US" sz="2200" b="0" dirty="0"/>
              <a:t>back in history is extracted. This event may be the last time of extraction or a more complex business event like the last booking day of a fiscal </a:t>
            </a:r>
            <a:r>
              <a:rPr lang="en-US" sz="2200" b="0" dirty="0" smtClean="0"/>
              <a:t>period. </a:t>
            </a:r>
            <a:endParaRPr lang="en-US" sz="2200" b="0" dirty="0" smtClean="0"/>
          </a:p>
          <a:p>
            <a:pPr>
              <a:buSzPct val="140000"/>
              <a:buFont typeface="Arial" panose="020B0604020202020204" pitchFamily="34" charset="0"/>
              <a:buChar char="•"/>
            </a:pPr>
            <a:r>
              <a:rPr lang="en-US" sz="2200" b="0" dirty="0" smtClean="0"/>
              <a:t>This </a:t>
            </a:r>
            <a:r>
              <a:rPr lang="en-US" sz="2200" b="0" dirty="0"/>
              <a:t>information can be either provided by the </a:t>
            </a:r>
            <a:r>
              <a:rPr lang="en-US" sz="2200" b="0" i="1" dirty="0">
                <a:solidFill>
                  <a:schemeClr val="accent1">
                    <a:lumMod val="75000"/>
                  </a:schemeClr>
                </a:solidFill>
              </a:rPr>
              <a:t>source data itself such as an application column, reflecting the last-changed timestamp or a change table where an appropriate additional mechanism keeps track of the changes besides the originating transactions.</a:t>
            </a:r>
            <a:r>
              <a:rPr lang="en-US" sz="2200" b="0" dirty="0">
                <a:solidFill>
                  <a:schemeClr val="accent1">
                    <a:lumMod val="75000"/>
                  </a:schemeClr>
                </a:solidFill>
              </a:rPr>
              <a:t> </a:t>
            </a:r>
            <a:endParaRPr lang="en-US" sz="2200" b="0" dirty="0" smtClean="0">
              <a:solidFill>
                <a:schemeClr val="accent1">
                  <a:lumMod val="75000"/>
                </a:schemeClr>
              </a:solidFill>
            </a:endParaRPr>
          </a:p>
          <a:p>
            <a:pPr>
              <a:buSzPct val="140000"/>
              <a:buFont typeface="Arial" panose="020B0604020202020204" pitchFamily="34" charset="0"/>
              <a:buChar char="•"/>
            </a:pPr>
            <a:r>
              <a:rPr lang="en-US" sz="2200" b="0" dirty="0" smtClean="0"/>
              <a:t>In </a:t>
            </a:r>
            <a:r>
              <a:rPr lang="en-US" sz="2200" b="0" dirty="0"/>
              <a:t>most cases, using the latter method means adding extraction logic to the source system</a:t>
            </a:r>
            <a:r>
              <a:rPr lang="en-US" sz="2200" b="0" dirty="0" smtClean="0"/>
              <a:t>.</a:t>
            </a:r>
            <a:endParaRPr lang="en-US" sz="2200" b="0" dirty="0"/>
          </a:p>
        </p:txBody>
      </p:sp>
    </p:spTree>
    <p:extLst>
      <p:ext uri="{BB962C8B-B14F-4D97-AF65-F5344CB8AC3E}">
        <p14:creationId xmlns="" xmlns:p14="http://schemas.microsoft.com/office/powerpoint/2010/main" val="339580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23"/>
          </p:nvPr>
        </p:nvSpPr>
        <p:spPr/>
        <p:txBody>
          <a:bodyPr/>
          <a:lstStyle/>
          <a:p>
            <a:r>
              <a:rPr lang="en-US" dirty="0" smtClean="0"/>
              <a:t>2014 © EPAM Systems, RD Dep.</a:t>
            </a:r>
            <a:endParaRPr lang="en-US" dirty="0"/>
          </a:p>
        </p:txBody>
      </p:sp>
      <p:sp>
        <p:nvSpPr>
          <p:cNvPr id="3" name="Slide Number Placeholder 2"/>
          <p:cNvSpPr>
            <a:spLocks noGrp="1"/>
          </p:cNvSpPr>
          <p:nvPr>
            <p:ph type="sldNum" sz="quarter" idx="24"/>
          </p:nvPr>
        </p:nvSpPr>
        <p:spPr/>
        <p:txBody>
          <a:bodyPr/>
          <a:lstStyle/>
          <a:p>
            <a:fld id="{36013D82-3B92-4BC6-A819-A7803D760D40}" type="slidenum">
              <a:rPr lang="en-US" smtClean="0"/>
              <a:pPr/>
              <a:t>9</a:t>
            </a:fld>
            <a:endParaRPr lang="en-US" dirty="0"/>
          </a:p>
        </p:txBody>
      </p:sp>
      <p:sp>
        <p:nvSpPr>
          <p:cNvPr id="4" name="Title 3"/>
          <p:cNvSpPr>
            <a:spLocks noGrp="1"/>
          </p:cNvSpPr>
          <p:nvPr>
            <p:ph type="title"/>
          </p:nvPr>
        </p:nvSpPr>
        <p:spPr/>
        <p:txBody>
          <a:bodyPr/>
          <a:lstStyle/>
          <a:p>
            <a:r>
              <a:rPr lang="en-US" dirty="0"/>
              <a:t>Change Data Capture</a:t>
            </a:r>
          </a:p>
        </p:txBody>
      </p:sp>
      <p:sp>
        <p:nvSpPr>
          <p:cNvPr id="5" name="Content Placeholder 4"/>
          <p:cNvSpPr>
            <a:spLocks noGrp="1"/>
          </p:cNvSpPr>
          <p:nvPr>
            <p:ph idx="1"/>
          </p:nvPr>
        </p:nvSpPr>
        <p:spPr/>
        <p:txBody>
          <a:bodyPr/>
          <a:lstStyle/>
          <a:p>
            <a:pPr>
              <a:buSzPct val="140000"/>
              <a:buFont typeface="Arial" panose="020B0604020202020204" pitchFamily="34" charset="0"/>
              <a:buChar char="•"/>
            </a:pPr>
            <a:r>
              <a:rPr lang="en-US" sz="2200" b="0" dirty="0"/>
              <a:t>Many data warehouses </a:t>
            </a:r>
            <a:r>
              <a:rPr lang="en-US" sz="2200" b="0" i="1" dirty="0"/>
              <a:t>do not use</a:t>
            </a:r>
            <a:r>
              <a:rPr lang="en-US" sz="2200" b="0" dirty="0"/>
              <a:t> any change-capture techniques as part of the extraction process. Instead, </a:t>
            </a:r>
            <a:r>
              <a:rPr lang="en-US" sz="2200" i="1" dirty="0"/>
              <a:t>entire tables from the source systems are extracted</a:t>
            </a:r>
            <a:r>
              <a:rPr lang="en-US" sz="2200" dirty="0"/>
              <a:t> </a:t>
            </a:r>
            <a:r>
              <a:rPr lang="en-US" sz="2200" b="0" dirty="0"/>
              <a:t>to the data warehouse or staging area, and these tables are compared with a previous extract from the source system to identify the changed data. </a:t>
            </a:r>
            <a:endParaRPr lang="en-US" sz="2200" b="0" smtClean="0"/>
          </a:p>
          <a:p>
            <a:pPr>
              <a:buSzPct val="140000"/>
              <a:buFont typeface="Arial" panose="020B0604020202020204" pitchFamily="34" charset="0"/>
              <a:buChar char="•"/>
            </a:pPr>
            <a:r>
              <a:rPr lang="en-US" sz="2200" b="0" smtClean="0"/>
              <a:t>This </a:t>
            </a:r>
            <a:r>
              <a:rPr lang="en-US" sz="2200" b="0" dirty="0"/>
              <a:t>approach may not have significant impact on the source systems, but it clearly can place a considerable burden on the data warehouse processes, particularly if the data volumes are large</a:t>
            </a:r>
            <a:r>
              <a:rPr lang="en-US" sz="2200" b="0" dirty="0" smtClean="0"/>
              <a:t>.</a:t>
            </a:r>
            <a:endParaRPr lang="en-US" sz="2200" b="0" dirty="0"/>
          </a:p>
        </p:txBody>
      </p:sp>
    </p:spTree>
    <p:extLst>
      <p:ext uri="{BB962C8B-B14F-4D97-AF65-F5344CB8AC3E}">
        <p14:creationId xmlns="" xmlns:p14="http://schemas.microsoft.com/office/powerpoint/2010/main" val="3434770798"/>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1204</TotalTime>
  <Words>943</Words>
  <Application>Microsoft Office PowerPoint</Application>
  <PresentationFormat>Экран (4:3)</PresentationFormat>
  <Paragraphs>112</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template</vt:lpstr>
      <vt:lpstr>Extract, transform, load</vt:lpstr>
      <vt:lpstr>Agenda</vt:lpstr>
      <vt:lpstr>Overview of ETL</vt:lpstr>
      <vt:lpstr>Overview of ETL</vt:lpstr>
      <vt:lpstr>Logical extraction methods</vt:lpstr>
      <vt:lpstr>Logical Extraction</vt:lpstr>
      <vt:lpstr>Full Extraction</vt:lpstr>
      <vt:lpstr>Incremental Extraction</vt:lpstr>
      <vt:lpstr>Change Data Capture</vt:lpstr>
      <vt:lpstr>Physical Extraction Methods</vt:lpstr>
      <vt:lpstr>Physical Extraction</vt:lpstr>
      <vt:lpstr>Online Extraction</vt:lpstr>
      <vt:lpstr>Offline Extraction</vt:lpstr>
      <vt:lpstr>Change Tracking Methods</vt:lpstr>
      <vt:lpstr>Change Tracking</vt:lpstr>
      <vt:lpstr>Timestamps</vt:lpstr>
      <vt:lpstr>Partitioning</vt:lpstr>
      <vt:lpstr>Triggers</vt:lpstr>
      <vt:lpstr>Слайд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Elias</cp:lastModifiedBy>
  <cp:revision>464</cp:revision>
  <dcterms:created xsi:type="dcterms:W3CDTF">2014-04-05T15:14:09Z</dcterms:created>
  <dcterms:modified xsi:type="dcterms:W3CDTF">2014-08-24T11:24:54Z</dcterms:modified>
</cp:coreProperties>
</file>