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69" r:id="rId4"/>
    <p:sldId id="271" r:id="rId5"/>
    <p:sldId id="274" r:id="rId6"/>
    <p:sldId id="273" r:id="rId7"/>
    <p:sldId id="272" r:id="rId8"/>
    <p:sldId id="256" r:id="rId9"/>
    <p:sldId id="267"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8" d="100"/>
          <a:sy n="108" d="100"/>
        </p:scale>
        <p:origin x="105"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8864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3515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45864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39663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3280D8-06C7-4D1B-8FEA-67E7C4F6136F}"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86704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3280D8-06C7-4D1B-8FEA-67E7C4F6136F}"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31939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3280D8-06C7-4D1B-8FEA-67E7C4F6136F}" type="datetimeFigureOut">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43863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3280D8-06C7-4D1B-8FEA-67E7C4F6136F}" type="datetimeFigureOut">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39083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280D8-06C7-4D1B-8FEA-67E7C4F6136F}" type="datetimeFigureOut">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94633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280D8-06C7-4D1B-8FEA-67E7C4F6136F}"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260377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3280D8-06C7-4D1B-8FEA-67E7C4F6136F}"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B4D-3EC2-4C28-947B-CA16B9FADE04}" type="slidenum">
              <a:rPr lang="en-US" smtClean="0"/>
              <a:t>‹#›</a:t>
            </a:fld>
            <a:endParaRPr lang="en-US"/>
          </a:p>
        </p:txBody>
      </p:sp>
    </p:spTree>
    <p:extLst>
      <p:ext uri="{BB962C8B-B14F-4D97-AF65-F5344CB8AC3E}">
        <p14:creationId xmlns:p14="http://schemas.microsoft.com/office/powerpoint/2010/main" val="123644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280D8-06C7-4D1B-8FEA-67E7C4F6136F}" type="datetimeFigureOut">
              <a:rPr lang="en-US" smtClean="0"/>
              <a:t>12/2/2017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7CB4D-3EC2-4C28-947B-CA16B9FADE04}" type="slidenum">
              <a:rPr lang="en-US" smtClean="0"/>
              <a:t>‹#›</a:t>
            </a:fld>
            <a:endParaRPr lang="en-US"/>
          </a:p>
        </p:txBody>
      </p:sp>
    </p:spTree>
    <p:extLst>
      <p:ext uri="{BB962C8B-B14F-4D97-AF65-F5344CB8AC3E}">
        <p14:creationId xmlns:p14="http://schemas.microsoft.com/office/powerpoint/2010/main" val="198885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91325" y="3021486"/>
            <a:ext cx="5400675" cy="5400675"/>
          </a:xfrm>
          <a:prstGeom prst="rect">
            <a:avLst/>
          </a:prstGeom>
        </p:spPr>
      </p:pic>
      <p:sp>
        <p:nvSpPr>
          <p:cNvPr id="2" name="Title 1"/>
          <p:cNvSpPr>
            <a:spLocks noGrp="1"/>
          </p:cNvSpPr>
          <p:nvPr>
            <p:ph type="ctrTitle"/>
          </p:nvPr>
        </p:nvSpPr>
        <p:spPr>
          <a:xfrm>
            <a:off x="950793" y="221611"/>
            <a:ext cx="10267665" cy="3722592"/>
          </a:xfrm>
        </p:spPr>
        <p:txBody>
          <a:bodyPr>
            <a:noAutofit/>
          </a:bodyPr>
          <a:lstStyle/>
          <a:p>
            <a:r>
              <a:rPr lang="en-US" sz="13800" b="1" i="1" dirty="0" smtClean="0">
                <a:latin typeface="Brush Script MT" panose="03060802040406070304" pitchFamily="66" charset="0"/>
              </a:rPr>
              <a:t>Sales Analysis</a:t>
            </a:r>
            <a:endParaRPr lang="en-US" sz="13800" b="1" i="1" dirty="0">
              <a:latin typeface="Brush Script MT" panose="03060802040406070304" pitchFamily="66" charset="0"/>
            </a:endParaRPr>
          </a:p>
        </p:txBody>
      </p:sp>
    </p:spTree>
    <p:extLst>
      <p:ext uri="{BB962C8B-B14F-4D97-AF65-F5344CB8AC3E}">
        <p14:creationId xmlns:p14="http://schemas.microsoft.com/office/powerpoint/2010/main" val="203713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451" y="179146"/>
            <a:ext cx="10515600" cy="727506"/>
          </a:xfrm>
        </p:spPr>
        <p:txBody>
          <a:bodyPr/>
          <a:lstStyle/>
          <a:p>
            <a:r>
              <a:rPr lang="en-US" b="1" u="sng" dirty="0" err="1"/>
              <a:t>Dimenssions</a:t>
            </a:r>
            <a:r>
              <a:rPr lang="en-US" u="sng" dirty="0" smtClean="0"/>
              <a:t>:</a:t>
            </a:r>
            <a:endParaRPr lang="en-US" u="sng" dirty="0"/>
          </a:p>
        </p:txBody>
      </p:sp>
      <p:sp>
        <p:nvSpPr>
          <p:cNvPr id="3" name="Content Placeholder 2"/>
          <p:cNvSpPr>
            <a:spLocks noGrp="1"/>
          </p:cNvSpPr>
          <p:nvPr>
            <p:ph idx="1"/>
          </p:nvPr>
        </p:nvSpPr>
        <p:spPr>
          <a:xfrm>
            <a:off x="396499" y="906652"/>
            <a:ext cx="10515600" cy="4351338"/>
          </a:xfrm>
        </p:spPr>
        <p:txBody>
          <a:bodyPr>
            <a:normAutofit fontScale="92500" lnSpcReduction="10000"/>
          </a:bodyPr>
          <a:lstStyle/>
          <a:p>
            <a:pPr lvl="0"/>
            <a:r>
              <a:rPr lang="en-US" b="1" dirty="0" err="1"/>
              <a:t>Dim_Products</a:t>
            </a:r>
            <a:r>
              <a:rPr lang="en-US" dirty="0"/>
              <a:t> contains information about products, their manufacturers, and their stock availability.</a:t>
            </a:r>
          </a:p>
          <a:p>
            <a:pPr lvl="0"/>
            <a:r>
              <a:rPr lang="en-US" b="1" dirty="0" err="1"/>
              <a:t>Dim_Customers</a:t>
            </a:r>
            <a:r>
              <a:rPr lang="en-US" b="1" dirty="0"/>
              <a:t> </a:t>
            </a:r>
            <a:r>
              <a:rPr lang="en-US" dirty="0"/>
              <a:t>contains information about customers, their contacts and their locations.</a:t>
            </a:r>
          </a:p>
          <a:p>
            <a:pPr lvl="0"/>
            <a:r>
              <a:rPr lang="en-US" b="1" dirty="0" err="1"/>
              <a:t>Dim_Sellers</a:t>
            </a:r>
            <a:r>
              <a:rPr lang="en-US" b="1" dirty="0"/>
              <a:t> </a:t>
            </a:r>
            <a:r>
              <a:rPr lang="en-US" dirty="0"/>
              <a:t>contains information about company’s employees, their contacts and their locations.</a:t>
            </a:r>
          </a:p>
          <a:p>
            <a:pPr lvl="0"/>
            <a:r>
              <a:rPr lang="en-US" b="1" dirty="0" err="1"/>
              <a:t>Dim_Date</a:t>
            </a:r>
            <a:r>
              <a:rPr lang="en-US" b="1" dirty="0"/>
              <a:t> </a:t>
            </a:r>
            <a:r>
              <a:rPr lang="en-US" dirty="0"/>
              <a:t>contains date information.</a:t>
            </a:r>
          </a:p>
          <a:p>
            <a:pPr lvl="0"/>
            <a:r>
              <a:rPr lang="en-US" b="1" dirty="0" err="1"/>
              <a:t>Dim_PaymentMethod</a:t>
            </a:r>
            <a:r>
              <a:rPr lang="en-US" b="1" dirty="0"/>
              <a:t> </a:t>
            </a:r>
            <a:r>
              <a:rPr lang="en-US" dirty="0"/>
              <a:t>contains information about methods of payment of orders.</a:t>
            </a:r>
          </a:p>
          <a:p>
            <a:pPr lvl="0"/>
            <a:r>
              <a:rPr lang="en-US" b="1" dirty="0" err="1"/>
              <a:t>Dim_DeliveryMethod</a:t>
            </a:r>
            <a:r>
              <a:rPr lang="en-US" b="1" dirty="0"/>
              <a:t> </a:t>
            </a:r>
            <a:r>
              <a:rPr lang="en-US" dirty="0"/>
              <a:t>contains information about methods of delivering of orders.</a:t>
            </a:r>
          </a:p>
          <a:p>
            <a:endParaRPr lang="en-US" dirty="0"/>
          </a:p>
        </p:txBody>
      </p:sp>
      <p:sp>
        <p:nvSpPr>
          <p:cNvPr id="4" name="Title 1"/>
          <p:cNvSpPr txBox="1">
            <a:spLocks/>
          </p:cNvSpPr>
          <p:nvPr/>
        </p:nvSpPr>
        <p:spPr>
          <a:xfrm>
            <a:off x="830451" y="479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smtClean="0"/>
              <a:t>Fact Table</a:t>
            </a:r>
            <a:endParaRPr lang="en-US" sz="4000" b="1" u="sng" dirty="0"/>
          </a:p>
        </p:txBody>
      </p:sp>
      <p:sp>
        <p:nvSpPr>
          <p:cNvPr id="5" name="Rectangle 4"/>
          <p:cNvSpPr/>
          <p:nvPr/>
        </p:nvSpPr>
        <p:spPr>
          <a:xfrm>
            <a:off x="609510" y="5660009"/>
            <a:ext cx="10456280" cy="1323439"/>
          </a:xfrm>
          <a:prstGeom prst="rect">
            <a:avLst/>
          </a:prstGeom>
        </p:spPr>
        <p:txBody>
          <a:bodyPr wrap="square">
            <a:spAutoFit/>
          </a:bodyPr>
          <a:lstStyle/>
          <a:p>
            <a:r>
              <a:rPr lang="en-US" sz="2800" b="1" dirty="0" smtClean="0"/>
              <a:t>The Grain: </a:t>
            </a:r>
            <a:r>
              <a:rPr lang="en-US" sz="2400" dirty="0"/>
              <a:t>Each row in the table shows product that have been ordered by customer. </a:t>
            </a:r>
            <a:endParaRPr lang="en-US" dirty="0"/>
          </a:p>
          <a:p>
            <a:r>
              <a:rPr lang="en-US" sz="2800" b="1" dirty="0" smtClean="0"/>
              <a:t> </a:t>
            </a:r>
            <a:endParaRPr lang="en-US" sz="2800" b="1" dirty="0"/>
          </a:p>
        </p:txBody>
      </p:sp>
    </p:spTree>
    <p:extLst>
      <p:ext uri="{BB962C8B-B14F-4D97-AF65-F5344CB8AC3E}">
        <p14:creationId xmlns:p14="http://schemas.microsoft.com/office/powerpoint/2010/main" val="3531769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2549" y="0"/>
            <a:ext cx="8645574" cy="6626414"/>
          </a:xfrm>
          <a:prstGeom prst="rect">
            <a:avLst/>
          </a:prstGeom>
        </p:spPr>
      </p:pic>
    </p:spTree>
    <p:extLst>
      <p:ext uri="{BB962C8B-B14F-4D97-AF65-F5344CB8AC3E}">
        <p14:creationId xmlns:p14="http://schemas.microsoft.com/office/powerpoint/2010/main" val="291291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753"/>
          </a:xfrm>
        </p:spPr>
        <p:txBody>
          <a:bodyPr/>
          <a:lstStyle/>
          <a:p>
            <a:pPr algn="ctr"/>
            <a:r>
              <a:rPr lang="en-US" b="1" dirty="0">
                <a:effectLst>
                  <a:outerShdw blurRad="38100" dist="38100" dir="2700000" algn="tl">
                    <a:srgbClr val="000000">
                      <a:alpha val="43137"/>
                    </a:srgbClr>
                  </a:outerShdw>
                </a:effectLst>
              </a:rPr>
              <a:t>Business Description</a:t>
            </a:r>
          </a:p>
        </p:txBody>
      </p:sp>
      <p:sp>
        <p:nvSpPr>
          <p:cNvPr id="3" name="Content Placeholder 2"/>
          <p:cNvSpPr>
            <a:spLocks noGrp="1"/>
          </p:cNvSpPr>
          <p:nvPr>
            <p:ph idx="1"/>
          </p:nvPr>
        </p:nvSpPr>
        <p:spPr>
          <a:xfrm>
            <a:off x="838200" y="1244437"/>
            <a:ext cx="10515600" cy="5133115"/>
          </a:xfrm>
        </p:spPr>
        <p:txBody>
          <a:bodyPr>
            <a:normAutofit/>
          </a:bodyPr>
          <a:lstStyle/>
          <a:p>
            <a:pPr marL="0" indent="0">
              <a:buNone/>
            </a:pPr>
            <a:r>
              <a:rPr lang="en-US" sz="3200" dirty="0"/>
              <a:t>Amazon (Amazon.com) is the world’s largest online retailer. Amazon offers its services all over the world. It operates its own websites in the UK, Germany, China, Australia, as well as many South American and Asian countries. Amazon.com serves 20 million customers every day. Its </a:t>
            </a:r>
            <a:r>
              <a:rPr lang="en-US" sz="3200" dirty="0" smtClean="0"/>
              <a:t>annual income is over 34 billion dollars. Amazon is a business empire that </a:t>
            </a:r>
            <a:r>
              <a:rPr lang="en-US" sz="3200" dirty="0"/>
              <a:t>sells almost anything cheaper and faster than </a:t>
            </a:r>
            <a:r>
              <a:rPr lang="en-US" sz="3200" dirty="0" smtClean="0"/>
              <a:t>anyone </a:t>
            </a:r>
            <a:r>
              <a:rPr lang="en-US" sz="3200" dirty="0"/>
              <a:t>else</a:t>
            </a:r>
            <a:r>
              <a:rPr lang="en-US" sz="3200" dirty="0" smtClean="0"/>
              <a:t>.</a:t>
            </a:r>
          </a:p>
          <a:p>
            <a:pPr marL="0" indent="0">
              <a:buNone/>
            </a:pPr>
            <a:endParaRPr lang="en-US" sz="3200" dirty="0"/>
          </a:p>
          <a:p>
            <a:pPr marL="0" indent="0">
              <a:buNone/>
            </a:pPr>
            <a:r>
              <a:rPr lang="en-US" sz="3200" u="sng" dirty="0" smtClean="0"/>
              <a:t>The main goal </a:t>
            </a:r>
            <a:r>
              <a:rPr lang="en-US" sz="3200" dirty="0" smtClean="0"/>
              <a:t>of the DWH is to </a:t>
            </a:r>
            <a:r>
              <a:rPr lang="en-US" sz="3200" dirty="0" err="1" smtClean="0"/>
              <a:t>analyse</a:t>
            </a:r>
            <a:r>
              <a:rPr lang="en-US" sz="3200" dirty="0" smtClean="0"/>
              <a:t> sales per different metrics.</a:t>
            </a:r>
            <a:endParaRPr lang="en-US" sz="3200" dirty="0"/>
          </a:p>
          <a:p>
            <a:pPr marL="0" indent="0">
              <a:buNone/>
            </a:pPr>
            <a:endParaRPr lang="en-US" dirty="0"/>
          </a:p>
        </p:txBody>
      </p:sp>
    </p:spTree>
    <p:extLst>
      <p:ext uri="{BB962C8B-B14F-4D97-AF65-F5344CB8AC3E}">
        <p14:creationId xmlns:p14="http://schemas.microsoft.com/office/powerpoint/2010/main" val="369211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Sources:</a:t>
            </a:r>
            <a:endParaRPr lang="en-US" b="1" u="sng" dirty="0"/>
          </a:p>
        </p:txBody>
      </p:sp>
      <p:sp>
        <p:nvSpPr>
          <p:cNvPr id="3" name="Content Placeholder 2"/>
          <p:cNvSpPr>
            <a:spLocks noGrp="1"/>
          </p:cNvSpPr>
          <p:nvPr>
            <p:ph idx="1"/>
          </p:nvPr>
        </p:nvSpPr>
        <p:spPr>
          <a:xfrm>
            <a:off x="1045115" y="1582395"/>
            <a:ext cx="10515600" cy="4351338"/>
          </a:xfrm>
        </p:spPr>
        <p:txBody>
          <a:bodyPr>
            <a:normAutofit/>
          </a:bodyPr>
          <a:lstStyle/>
          <a:p>
            <a:r>
              <a:rPr lang="en-US" sz="3600" dirty="0" smtClean="0"/>
              <a:t>www.mockaroo.com;</a:t>
            </a:r>
          </a:p>
          <a:p>
            <a:r>
              <a:rPr lang="en-US" sz="3600" dirty="0" smtClean="0"/>
              <a:t>www.kaggle.com/datasets</a:t>
            </a:r>
            <a:r>
              <a:rPr lang="en-US" sz="3600" dirty="0"/>
              <a:t>;</a:t>
            </a:r>
            <a:endParaRPr lang="en-US" sz="3600" dirty="0" smtClean="0"/>
          </a:p>
          <a:p>
            <a:r>
              <a:rPr lang="en-US" sz="3600" dirty="0" smtClean="0"/>
              <a:t>Files from </a:t>
            </a:r>
            <a:r>
              <a:rPr lang="en-US" sz="3600" dirty="0" err="1" smtClean="0"/>
              <a:t>labwork</a:t>
            </a:r>
            <a:r>
              <a:rPr lang="en-US" sz="3600" dirty="0" smtClean="0"/>
              <a:t> 1.</a:t>
            </a:r>
          </a:p>
        </p:txBody>
      </p:sp>
    </p:spTree>
    <p:extLst>
      <p:ext uri="{BB962C8B-B14F-4D97-AF65-F5344CB8AC3E}">
        <p14:creationId xmlns:p14="http://schemas.microsoft.com/office/powerpoint/2010/main" val="146584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4611"/>
            <a:ext cx="10515600" cy="665512"/>
          </a:xfrm>
        </p:spPr>
        <p:txBody>
          <a:bodyPr>
            <a:normAutofit fontScale="90000"/>
          </a:bodyPr>
          <a:lstStyle/>
          <a:p>
            <a:pPr algn="ctr"/>
            <a:r>
              <a:rPr lang="en-US" b="1" dirty="0"/>
              <a:t>Data Flow</a:t>
            </a:r>
            <a:br>
              <a:rPr lang="en-US" b="1" dirty="0"/>
            </a:br>
            <a:endParaRPr lang="en-US" dirty="0"/>
          </a:p>
        </p:txBody>
      </p:sp>
      <p:sp>
        <p:nvSpPr>
          <p:cNvPr id="12" name="Rectangle 11"/>
          <p:cNvSpPr/>
          <p:nvPr/>
        </p:nvSpPr>
        <p:spPr>
          <a:xfrm>
            <a:off x="2868478" y="2673458"/>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SA_SRC</a:t>
            </a:r>
            <a:endParaRPr lang="en-US" dirty="0"/>
          </a:p>
        </p:txBody>
      </p:sp>
      <p:sp>
        <p:nvSpPr>
          <p:cNvPr id="13" name="Rectangle 12"/>
          <p:cNvSpPr/>
          <p:nvPr/>
        </p:nvSpPr>
        <p:spPr>
          <a:xfrm>
            <a:off x="5004661" y="2673457"/>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BL_CL</a:t>
            </a:r>
            <a:endParaRPr lang="en-US" dirty="0"/>
          </a:p>
        </p:txBody>
      </p:sp>
      <p:sp>
        <p:nvSpPr>
          <p:cNvPr id="14" name="Rectangle 13"/>
          <p:cNvSpPr/>
          <p:nvPr/>
        </p:nvSpPr>
        <p:spPr>
          <a:xfrm>
            <a:off x="7140844" y="2673456"/>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BL_3NF</a:t>
            </a:r>
            <a:endParaRPr lang="en-US" dirty="0"/>
          </a:p>
        </p:txBody>
      </p:sp>
      <p:sp>
        <p:nvSpPr>
          <p:cNvPr id="15" name="Rectangle 14"/>
          <p:cNvSpPr/>
          <p:nvPr/>
        </p:nvSpPr>
        <p:spPr>
          <a:xfrm>
            <a:off x="9277027" y="2673456"/>
            <a:ext cx="1602783" cy="8136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BL_DM</a:t>
            </a:r>
            <a:endParaRPr lang="en-US" dirty="0"/>
          </a:p>
        </p:txBody>
      </p:sp>
      <p:sp>
        <p:nvSpPr>
          <p:cNvPr id="17" name="Right Arrow 16"/>
          <p:cNvSpPr/>
          <p:nvPr/>
        </p:nvSpPr>
        <p:spPr>
          <a:xfrm>
            <a:off x="4471261" y="2919489"/>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ight Arrow 17"/>
          <p:cNvSpPr/>
          <p:nvPr/>
        </p:nvSpPr>
        <p:spPr>
          <a:xfrm>
            <a:off x="6607444" y="2919489"/>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ight Arrow 18"/>
          <p:cNvSpPr/>
          <p:nvPr/>
        </p:nvSpPr>
        <p:spPr>
          <a:xfrm>
            <a:off x="8743627" y="2906894"/>
            <a:ext cx="533400" cy="32159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ight Arrow 20"/>
          <p:cNvSpPr/>
          <p:nvPr/>
        </p:nvSpPr>
        <p:spPr>
          <a:xfrm>
            <a:off x="1265695" y="2698620"/>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
        <p:nvSpPr>
          <p:cNvPr id="22" name="Right Arrow 21"/>
          <p:cNvSpPr/>
          <p:nvPr/>
        </p:nvSpPr>
        <p:spPr>
          <a:xfrm>
            <a:off x="1250197" y="2968358"/>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
        <p:nvSpPr>
          <p:cNvPr id="23" name="Right Arrow 22"/>
          <p:cNvSpPr/>
          <p:nvPr/>
        </p:nvSpPr>
        <p:spPr>
          <a:xfrm>
            <a:off x="1250196" y="3247854"/>
            <a:ext cx="1613115" cy="247973"/>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Flat files</a:t>
            </a:r>
            <a:endParaRPr lang="en-US" dirty="0"/>
          </a:p>
        </p:txBody>
      </p:sp>
    </p:spTree>
    <p:extLst>
      <p:ext uri="{BB962C8B-B14F-4D97-AF65-F5344CB8AC3E}">
        <p14:creationId xmlns:p14="http://schemas.microsoft.com/office/powerpoint/2010/main" val="88472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756"/>
          </a:xfrm>
        </p:spPr>
        <p:txBody>
          <a:bodyPr/>
          <a:lstStyle/>
          <a:p>
            <a:pPr algn="ctr"/>
            <a:r>
              <a:rPr lang="en-US" dirty="0" smtClean="0"/>
              <a:t>.csv files </a:t>
            </a:r>
            <a:r>
              <a:rPr lang="en-US" dirty="0" smtClean="0">
                <a:sym typeface="Wingdings" panose="05000000000000000000" pitchFamily="2" charset="2"/>
              </a:rPr>
              <a:t> SA_SRC</a:t>
            </a:r>
            <a:endParaRPr lang="en-US" dirty="0"/>
          </a:p>
        </p:txBody>
      </p:sp>
      <p:sp>
        <p:nvSpPr>
          <p:cNvPr id="3" name="Content Placeholder 2"/>
          <p:cNvSpPr>
            <a:spLocks noGrp="1"/>
          </p:cNvSpPr>
          <p:nvPr>
            <p:ph idx="1"/>
          </p:nvPr>
        </p:nvSpPr>
        <p:spPr>
          <a:xfrm>
            <a:off x="760709" y="1407171"/>
            <a:ext cx="10515600" cy="4351338"/>
          </a:xfrm>
        </p:spPr>
        <p:txBody>
          <a:bodyPr>
            <a:normAutofit fontScale="62500" lnSpcReduction="20000"/>
          </a:bodyPr>
          <a:lstStyle/>
          <a:p>
            <a:pPr marL="0" indent="0">
              <a:buNone/>
            </a:pPr>
            <a:r>
              <a:rPr lang="en-US" dirty="0">
                <a:solidFill>
                  <a:schemeClr val="accent5">
                    <a:lumMod val="50000"/>
                  </a:schemeClr>
                </a:solidFill>
              </a:rPr>
              <a:t>CREATE TABLE </a:t>
            </a:r>
            <a:r>
              <a:rPr lang="en-US" dirty="0" err="1">
                <a:solidFill>
                  <a:schemeClr val="accent5">
                    <a:lumMod val="50000"/>
                  </a:schemeClr>
                </a:solidFill>
              </a:rPr>
              <a:t>ext_delivery_methods</a:t>
            </a:r>
            <a:endParaRPr lang="en-US" dirty="0">
              <a:solidFill>
                <a:schemeClr val="accent5">
                  <a:lumMod val="50000"/>
                </a:schemeClr>
              </a:solidFill>
            </a:endParaRP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a:t>
            </a:r>
            <a:r>
              <a:rPr lang="en-US" dirty="0" err="1">
                <a:solidFill>
                  <a:schemeClr val="accent5">
                    <a:lumMod val="50000"/>
                  </a:schemeClr>
                </a:solidFill>
              </a:rPr>
              <a:t>payment_method_name</a:t>
            </a:r>
            <a:r>
              <a:rPr lang="en-US" dirty="0">
                <a:solidFill>
                  <a:schemeClr val="accent5">
                    <a:lumMod val="50000"/>
                  </a:schemeClr>
                </a:solidFill>
              </a:rPr>
              <a:t> VARCHAR2 ( 200 CHAR ),</a:t>
            </a:r>
          </a:p>
          <a:p>
            <a:pPr marL="0" indent="0">
              <a:buNone/>
            </a:pPr>
            <a:r>
              <a:rPr lang="en-US" dirty="0">
                <a:solidFill>
                  <a:schemeClr val="accent5">
                    <a:lumMod val="50000"/>
                  </a:schemeClr>
                </a:solidFill>
              </a:rPr>
              <a:t>         </a:t>
            </a:r>
            <a:r>
              <a:rPr lang="en-US" dirty="0" err="1">
                <a:solidFill>
                  <a:schemeClr val="accent5">
                    <a:lumMod val="50000"/>
                  </a:schemeClr>
                </a:solidFill>
              </a:rPr>
              <a:t>start_dt</a:t>
            </a:r>
            <a:r>
              <a:rPr lang="en-US" dirty="0">
                <a:solidFill>
                  <a:schemeClr val="accent5">
                    <a:lumMod val="50000"/>
                  </a:schemeClr>
                </a:solidFill>
              </a:rPr>
              <a:t>            DATE,</a:t>
            </a:r>
          </a:p>
          <a:p>
            <a:pPr marL="0" indent="0">
              <a:buNone/>
            </a:pPr>
            <a:r>
              <a:rPr lang="en-US" dirty="0">
                <a:solidFill>
                  <a:schemeClr val="accent5">
                    <a:lumMod val="50000"/>
                  </a:schemeClr>
                </a:solidFill>
              </a:rPr>
              <a:t>         </a:t>
            </a:r>
            <a:r>
              <a:rPr lang="en-US" dirty="0" err="1">
                <a:solidFill>
                  <a:schemeClr val="accent5">
                    <a:lumMod val="50000"/>
                  </a:schemeClr>
                </a:solidFill>
              </a:rPr>
              <a:t>end_dt</a:t>
            </a:r>
            <a:r>
              <a:rPr lang="en-US" dirty="0">
                <a:solidFill>
                  <a:schemeClr val="accent5">
                    <a:lumMod val="50000"/>
                  </a:schemeClr>
                </a:solidFill>
              </a:rPr>
              <a:t>              DATE,</a:t>
            </a:r>
          </a:p>
          <a:p>
            <a:pPr marL="0" indent="0">
              <a:buNone/>
            </a:pPr>
            <a:r>
              <a:rPr lang="en-US" dirty="0">
                <a:solidFill>
                  <a:schemeClr val="accent5">
                    <a:lumMod val="50000"/>
                  </a:schemeClr>
                </a:solidFill>
              </a:rPr>
              <a:t>         </a:t>
            </a:r>
            <a:r>
              <a:rPr lang="en-US" dirty="0" err="1">
                <a:solidFill>
                  <a:schemeClr val="accent5">
                    <a:lumMod val="50000"/>
                  </a:schemeClr>
                </a:solidFill>
              </a:rPr>
              <a:t>is_active</a:t>
            </a:r>
            <a:r>
              <a:rPr lang="en-US" dirty="0">
                <a:solidFill>
                  <a:schemeClr val="accent5">
                    <a:lumMod val="50000"/>
                  </a:schemeClr>
                </a:solidFill>
              </a:rPr>
              <a:t>           VARCHAR2 ( 200 CHAR )        </a:t>
            </a: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ORGANIZATION EXTERNAL</a:t>
            </a:r>
          </a:p>
          <a:p>
            <a:pPr marL="0" indent="0">
              <a:buNone/>
            </a:pPr>
            <a:r>
              <a:rPr lang="en-US" dirty="0">
                <a:solidFill>
                  <a:schemeClr val="accent5">
                    <a:lumMod val="50000"/>
                  </a:schemeClr>
                </a:solidFill>
              </a:rPr>
              <a:t>        (TYPE </a:t>
            </a:r>
            <a:r>
              <a:rPr lang="en-US" dirty="0" err="1">
                <a:solidFill>
                  <a:schemeClr val="accent5">
                    <a:lumMod val="50000"/>
                  </a:schemeClr>
                </a:solidFill>
              </a:rPr>
              <a:t>oracle_loader</a:t>
            </a:r>
            <a:r>
              <a:rPr lang="en-US" dirty="0">
                <a:solidFill>
                  <a:schemeClr val="accent5">
                    <a:lumMod val="50000"/>
                  </a:schemeClr>
                </a:solidFill>
              </a:rPr>
              <a:t> DEFAULT DIRECTORY </a:t>
            </a:r>
            <a:r>
              <a:rPr lang="en-US" dirty="0" err="1">
                <a:solidFill>
                  <a:schemeClr val="accent5">
                    <a:lumMod val="50000"/>
                  </a:schemeClr>
                </a:solidFill>
              </a:rPr>
              <a:t>ext_sources</a:t>
            </a:r>
            <a:endParaRPr lang="en-US" dirty="0">
              <a:solidFill>
                <a:schemeClr val="accent5">
                  <a:lumMod val="50000"/>
                </a:schemeClr>
              </a:solidFill>
            </a:endParaRPr>
          </a:p>
          <a:p>
            <a:pPr marL="0" indent="0">
              <a:buNone/>
            </a:pPr>
            <a:r>
              <a:rPr lang="en-US" dirty="0">
                <a:solidFill>
                  <a:schemeClr val="accent5">
                    <a:lumMod val="50000"/>
                  </a:schemeClr>
                </a:solidFill>
              </a:rPr>
              <a:t>                            ACCESS PARAMETERS (fields terminated BY ',')</a:t>
            </a:r>
          </a:p>
          <a:p>
            <a:pPr marL="0" indent="0">
              <a:buNone/>
            </a:pPr>
            <a:r>
              <a:rPr lang="en-US" dirty="0">
                <a:solidFill>
                  <a:schemeClr val="accent5">
                    <a:lumMod val="50000"/>
                  </a:schemeClr>
                </a:solidFill>
              </a:rPr>
              <a:t>                            LOCATION ('delivery_methods.csv')</a:t>
            </a:r>
          </a:p>
          <a:p>
            <a:pPr marL="0" indent="0">
              <a:buNone/>
            </a:pPr>
            <a:r>
              <a:rPr lang="en-US" dirty="0">
                <a:solidFill>
                  <a:schemeClr val="accent5">
                    <a:lumMod val="50000"/>
                  </a:schemeClr>
                </a:solidFill>
              </a:rPr>
              <a:t>    )</a:t>
            </a:r>
          </a:p>
          <a:p>
            <a:pPr marL="0" indent="0">
              <a:buNone/>
            </a:pPr>
            <a:r>
              <a:rPr lang="en-US" dirty="0">
                <a:solidFill>
                  <a:schemeClr val="accent5">
                    <a:lumMod val="50000"/>
                  </a:schemeClr>
                </a:solidFill>
              </a:rPr>
              <a:t>    REJECT LIMIT UNLIMITED;</a:t>
            </a:r>
          </a:p>
        </p:txBody>
      </p:sp>
    </p:spTree>
    <p:extLst>
      <p:ext uri="{BB962C8B-B14F-4D97-AF65-F5344CB8AC3E}">
        <p14:creationId xmlns:p14="http://schemas.microsoft.com/office/powerpoint/2010/main" val="311812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07" y="194645"/>
            <a:ext cx="10515600" cy="487282"/>
          </a:xfrm>
        </p:spPr>
        <p:txBody>
          <a:bodyPr>
            <a:normAutofit fontScale="90000"/>
          </a:bodyPr>
          <a:lstStyle/>
          <a:p>
            <a:pPr algn="ctr"/>
            <a:r>
              <a:rPr lang="en-US" dirty="0" smtClean="0"/>
              <a:t>SA_SRC </a:t>
            </a:r>
            <a:r>
              <a:rPr lang="en-US" dirty="0" smtClean="0">
                <a:sym typeface="Wingdings" panose="05000000000000000000" pitchFamily="2" charset="2"/>
              </a:rPr>
              <a:t> BL_CL</a:t>
            </a:r>
            <a:endParaRPr lang="en-US" dirty="0"/>
          </a:p>
        </p:txBody>
      </p:sp>
      <p:sp>
        <p:nvSpPr>
          <p:cNvPr id="5" name="Rectangle 4"/>
          <p:cNvSpPr/>
          <p:nvPr/>
        </p:nvSpPr>
        <p:spPr>
          <a:xfrm>
            <a:off x="1033221" y="806307"/>
            <a:ext cx="6096000" cy="5724644"/>
          </a:xfrm>
          <a:prstGeom prst="rect">
            <a:avLst/>
          </a:prstGeom>
        </p:spPr>
        <p:txBody>
          <a:bodyPr>
            <a:spAutoFit/>
          </a:bodyPr>
          <a:lstStyle/>
          <a:p>
            <a:r>
              <a:rPr lang="en-US" sz="1600" dirty="0">
                <a:solidFill>
                  <a:schemeClr val="accent5">
                    <a:lumMod val="50000"/>
                  </a:schemeClr>
                </a:solidFill>
              </a:rPr>
              <a:t>TRUNCATE TABLE WRK_DELIVERY_METHODS;</a:t>
            </a:r>
          </a:p>
          <a:p>
            <a:r>
              <a:rPr lang="en-US" sz="1600" dirty="0">
                <a:solidFill>
                  <a:schemeClr val="accent5">
                    <a:lumMod val="50000"/>
                  </a:schemeClr>
                </a:solidFill>
              </a:rPr>
              <a:t>INSERT INTO WRK_DELIVERY_METHODS</a:t>
            </a:r>
          </a:p>
          <a:p>
            <a:r>
              <a:rPr lang="en-US" sz="1600" dirty="0">
                <a:solidFill>
                  <a:schemeClr val="accent5">
                    <a:lumMod val="50000"/>
                  </a:schemeClr>
                </a:solidFill>
              </a:rPr>
              <a:t>SELECT * FROM SA_SRC.EXT_DELIVERY_METHODS;</a:t>
            </a:r>
          </a:p>
          <a:p>
            <a:r>
              <a:rPr lang="en-US" sz="1600" dirty="0">
                <a:solidFill>
                  <a:schemeClr val="accent5">
                    <a:lumMod val="50000"/>
                  </a:schemeClr>
                </a:solidFill>
              </a:rPr>
              <a:t>commit;</a:t>
            </a:r>
          </a:p>
          <a:p>
            <a:endParaRPr lang="en-US" sz="1600" dirty="0">
              <a:solidFill>
                <a:schemeClr val="accent5">
                  <a:lumMod val="50000"/>
                </a:schemeClr>
              </a:solidFill>
            </a:endParaRPr>
          </a:p>
          <a:p>
            <a:endParaRPr lang="en-US" sz="1600" dirty="0" smtClean="0">
              <a:solidFill>
                <a:schemeClr val="accent5">
                  <a:lumMod val="50000"/>
                </a:schemeClr>
              </a:solidFill>
            </a:endParaRPr>
          </a:p>
          <a:p>
            <a:r>
              <a:rPr lang="en-US" sz="1600" dirty="0" smtClean="0">
                <a:solidFill>
                  <a:schemeClr val="accent5">
                    <a:lumMod val="50000"/>
                  </a:schemeClr>
                </a:solidFill>
              </a:rPr>
              <a:t>TRUNCATE </a:t>
            </a:r>
            <a:r>
              <a:rPr lang="en-US" sz="1600" dirty="0">
                <a:solidFill>
                  <a:schemeClr val="accent5">
                    <a:lumMod val="50000"/>
                  </a:schemeClr>
                </a:solidFill>
              </a:rPr>
              <a:t>TABLE CLS_DELIVERY_METHODS;</a:t>
            </a:r>
          </a:p>
          <a:p>
            <a:r>
              <a:rPr lang="en-US" sz="1600" dirty="0">
                <a:solidFill>
                  <a:schemeClr val="accent5">
                    <a:lumMod val="50000"/>
                  </a:schemeClr>
                </a:solidFill>
              </a:rPr>
              <a:t>INSERT INTO </a:t>
            </a:r>
            <a:r>
              <a:rPr lang="en-US" sz="1600" dirty="0" err="1">
                <a:solidFill>
                  <a:schemeClr val="accent5">
                    <a:lumMod val="50000"/>
                  </a:schemeClr>
                </a:solidFill>
              </a:rPr>
              <a:t>cls_delivery_methods</a:t>
            </a:r>
            <a:r>
              <a:rPr lang="en-US" sz="1600" dirty="0">
                <a:solidFill>
                  <a:schemeClr val="accent5">
                    <a:lumMod val="50000"/>
                  </a:schemeClr>
                </a:solidFill>
              </a:rPr>
              <a:t> (</a:t>
            </a:r>
          </a:p>
          <a:p>
            <a:r>
              <a:rPr lang="en-US" sz="1600" dirty="0">
                <a:solidFill>
                  <a:schemeClr val="accent5">
                    <a:lumMod val="50000"/>
                  </a:schemeClr>
                </a:solidFill>
              </a:rPr>
              <a:t>                                   </a:t>
            </a:r>
            <a:r>
              <a:rPr lang="en-US" sz="1600" dirty="0" err="1">
                <a:solidFill>
                  <a:schemeClr val="accent5">
                    <a:lumMod val="50000"/>
                  </a:schemeClr>
                </a:solidFill>
              </a:rPr>
              <a:t>delivery_method_id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delivery_method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start_dt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end_dt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is_active</a:t>
            </a:r>
            <a:endParaRPr lang="en-US" sz="1600" dirty="0">
              <a:solidFill>
                <a:schemeClr val="accent5">
                  <a:lumMod val="50000"/>
                </a:schemeClr>
              </a:solidFill>
            </a:endParaRPr>
          </a:p>
          <a:p>
            <a:r>
              <a:rPr lang="en-US" sz="1600" dirty="0">
                <a:solidFill>
                  <a:schemeClr val="accent5">
                    <a:lumMod val="50000"/>
                  </a:schemeClr>
                </a:solidFill>
              </a:rPr>
              <a:t>                                   )</a:t>
            </a:r>
          </a:p>
          <a:p>
            <a:r>
              <a:rPr lang="en-US" sz="1600" dirty="0">
                <a:solidFill>
                  <a:schemeClr val="accent5">
                    <a:lumMod val="50000"/>
                  </a:schemeClr>
                </a:solidFill>
              </a:rPr>
              <a:t>SELECT SUBSTR(delivery_method_name,1,4) AS </a:t>
            </a:r>
            <a:r>
              <a:rPr lang="en-US" sz="1600" dirty="0" err="1">
                <a:solidFill>
                  <a:schemeClr val="accent5">
                    <a:lumMod val="50000"/>
                  </a:schemeClr>
                </a:solidFill>
              </a:rPr>
              <a:t>delivery_method_id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delivery_method_name</a:t>
            </a:r>
            <a:r>
              <a:rPr lang="en-US" sz="1600" dirty="0">
                <a:solidFill>
                  <a:schemeClr val="accent5">
                    <a:lumMod val="50000"/>
                  </a:schemeClr>
                </a:solidFill>
              </a:rPr>
              <a:t> AS </a:t>
            </a:r>
            <a:r>
              <a:rPr lang="en-US" sz="1600" dirty="0" err="1">
                <a:solidFill>
                  <a:schemeClr val="accent5">
                    <a:lumMod val="50000"/>
                  </a:schemeClr>
                </a:solidFill>
              </a:rPr>
              <a:t>delivery_method</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start_dt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end_dt</a:t>
            </a:r>
            <a:r>
              <a:rPr lang="en-US" sz="1600" dirty="0">
                <a:solidFill>
                  <a:schemeClr val="accent5">
                    <a:lumMod val="50000"/>
                  </a:schemeClr>
                </a:solidFill>
              </a:rPr>
              <a:t>,</a:t>
            </a:r>
          </a:p>
          <a:p>
            <a:r>
              <a:rPr lang="en-US" sz="1600" dirty="0">
                <a:solidFill>
                  <a:schemeClr val="accent5">
                    <a:lumMod val="50000"/>
                  </a:schemeClr>
                </a:solidFill>
              </a:rPr>
              <a:t>       </a:t>
            </a:r>
            <a:r>
              <a:rPr lang="en-US" sz="1600" dirty="0" err="1">
                <a:solidFill>
                  <a:schemeClr val="accent5">
                    <a:lumMod val="50000"/>
                  </a:schemeClr>
                </a:solidFill>
              </a:rPr>
              <a:t>is_active</a:t>
            </a:r>
            <a:endParaRPr lang="en-US" sz="1600" dirty="0">
              <a:solidFill>
                <a:schemeClr val="accent5">
                  <a:lumMod val="50000"/>
                </a:schemeClr>
              </a:solidFill>
            </a:endParaRPr>
          </a:p>
          <a:p>
            <a:r>
              <a:rPr lang="en-US" sz="1600" dirty="0">
                <a:solidFill>
                  <a:schemeClr val="accent5">
                    <a:lumMod val="50000"/>
                  </a:schemeClr>
                </a:solidFill>
              </a:rPr>
              <a:t>  FROM </a:t>
            </a:r>
            <a:r>
              <a:rPr lang="en-US" sz="1600" dirty="0" err="1">
                <a:solidFill>
                  <a:schemeClr val="accent5">
                    <a:lumMod val="50000"/>
                  </a:schemeClr>
                </a:solidFill>
              </a:rPr>
              <a:t>wrk_delivery_methods</a:t>
            </a:r>
            <a:r>
              <a:rPr lang="en-US" sz="1600" dirty="0">
                <a:solidFill>
                  <a:schemeClr val="accent5">
                    <a:lumMod val="50000"/>
                  </a:schemeClr>
                </a:solidFill>
              </a:rPr>
              <a:t>;</a:t>
            </a:r>
          </a:p>
          <a:p>
            <a:endParaRPr lang="en-US" dirty="0">
              <a:solidFill>
                <a:schemeClr val="accent5">
                  <a:lumMod val="50000"/>
                </a:schemeClr>
              </a:solidFill>
            </a:endParaRPr>
          </a:p>
          <a:p>
            <a:r>
              <a:rPr lang="en-US" sz="1600" dirty="0">
                <a:solidFill>
                  <a:schemeClr val="accent5">
                    <a:lumMod val="50000"/>
                  </a:schemeClr>
                </a:solidFill>
              </a:rPr>
              <a:t>  COMMIT;</a:t>
            </a:r>
          </a:p>
        </p:txBody>
      </p:sp>
    </p:spTree>
    <p:extLst>
      <p:ext uri="{BB962C8B-B14F-4D97-AF65-F5344CB8AC3E}">
        <p14:creationId xmlns:p14="http://schemas.microsoft.com/office/powerpoint/2010/main" val="137723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157"/>
            <a:ext cx="10515600" cy="510528"/>
          </a:xfrm>
        </p:spPr>
        <p:txBody>
          <a:bodyPr>
            <a:normAutofit fontScale="90000"/>
          </a:bodyPr>
          <a:lstStyle/>
          <a:p>
            <a:pPr algn="ctr"/>
            <a:r>
              <a:rPr lang="en-US" dirty="0" smtClean="0"/>
              <a:t>BL_CL</a:t>
            </a:r>
            <a:r>
              <a:rPr lang="en-US" dirty="0" smtClean="0">
                <a:sym typeface="Wingdings" panose="05000000000000000000" pitchFamily="2" charset="2"/>
              </a:rPr>
              <a:t>  </a:t>
            </a:r>
            <a:r>
              <a:rPr lang="en-US" dirty="0" smtClean="0"/>
              <a:t>BL_3NF</a:t>
            </a:r>
            <a:endParaRPr lang="en-US" dirty="0"/>
          </a:p>
        </p:txBody>
      </p:sp>
      <p:sp>
        <p:nvSpPr>
          <p:cNvPr id="3" name="Content Placeholder 2"/>
          <p:cNvSpPr>
            <a:spLocks noGrp="1"/>
          </p:cNvSpPr>
          <p:nvPr>
            <p:ph idx="1"/>
          </p:nvPr>
        </p:nvSpPr>
        <p:spPr>
          <a:xfrm>
            <a:off x="1380642" y="802736"/>
            <a:ext cx="10515600" cy="5706552"/>
          </a:xfrm>
        </p:spPr>
        <p:txBody>
          <a:bodyPr numCol="2">
            <a:normAutofit fontScale="62500" lnSpcReduction="20000"/>
          </a:bodyPr>
          <a:lstStyle/>
          <a:p>
            <a:pPr marL="0" indent="0">
              <a:buNone/>
            </a:pPr>
            <a:r>
              <a:rPr lang="en-US" dirty="0" smtClean="0">
                <a:solidFill>
                  <a:schemeClr val="accent5">
                    <a:lumMod val="50000"/>
                  </a:schemeClr>
                </a:solidFill>
              </a:rPr>
              <a:t>TRUNCATE TABLE bl_3nf.ce_categories;</a:t>
            </a:r>
          </a:p>
          <a:p>
            <a:pPr marL="0" indent="0">
              <a:buNone/>
            </a:pPr>
            <a:r>
              <a:rPr lang="en-US" dirty="0" smtClean="0">
                <a:solidFill>
                  <a:schemeClr val="accent5">
                    <a:lumMod val="50000"/>
                  </a:schemeClr>
                </a:solidFill>
              </a:rPr>
              <a:t>MERGE INTO bl_3nf.ce_categories t USING</a:t>
            </a:r>
          </a:p>
          <a:p>
            <a:pPr marL="0" indent="0">
              <a:buNone/>
            </a:pPr>
            <a:r>
              <a:rPr lang="en-US" dirty="0" smtClean="0">
                <a:solidFill>
                  <a:schemeClr val="accent5">
                    <a:lumMod val="50000"/>
                  </a:schemeClr>
                </a:solidFill>
              </a:rPr>
              <a:t>    ( SELECT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start_dt</a:t>
            </a:r>
            <a:r>
              <a:rPr lang="en-US" dirty="0" smtClean="0">
                <a:solidFill>
                  <a:schemeClr val="accent5">
                    <a:lumMod val="50000"/>
                  </a:schemeClr>
                </a:solidFill>
              </a:rPr>
              <a:t> AS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FROM   </a:t>
            </a:r>
            <a:r>
              <a:rPr lang="en-US" dirty="0" err="1" smtClean="0">
                <a:solidFill>
                  <a:schemeClr val="accent5">
                    <a:lumMod val="50000"/>
                  </a:schemeClr>
                </a:solidFill>
              </a:rPr>
              <a:t>cls_categories</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MINUS</a:t>
            </a:r>
          </a:p>
          <a:p>
            <a:pPr marL="0" indent="0">
              <a:buNone/>
            </a:pPr>
            <a:r>
              <a:rPr lang="en-US" dirty="0" smtClean="0">
                <a:solidFill>
                  <a:schemeClr val="accent5">
                    <a:lumMod val="50000"/>
                  </a:schemeClr>
                </a:solidFill>
              </a:rPr>
              <a:t>      SELECT </a:t>
            </a:r>
            <a:r>
              <a:rPr lang="en-US" dirty="0" err="1" smtClean="0">
                <a:solidFill>
                  <a:schemeClr val="accent5">
                    <a:lumMod val="50000"/>
                  </a:schemeClr>
                </a:solidFill>
              </a:rPr>
              <a:t>category_srcid</a:t>
            </a:r>
            <a:r>
              <a:rPr lang="en-US" dirty="0" smtClean="0">
                <a:solidFill>
                  <a:schemeClr val="accent5">
                    <a:lumMod val="50000"/>
                  </a:schemeClr>
                </a:solidFill>
              </a:rPr>
              <a:t> AS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FROM   bl_3nf.ce_categories</a:t>
            </a:r>
          </a:p>
          <a:p>
            <a:pPr marL="0" indent="0">
              <a:buNone/>
            </a:pPr>
            <a:r>
              <a:rPr lang="en-US" dirty="0" smtClean="0">
                <a:solidFill>
                  <a:schemeClr val="accent5">
                    <a:lumMod val="50000"/>
                  </a:schemeClr>
                </a:solidFill>
              </a:rPr>
              <a:t>    ) cat ON (</a:t>
            </a:r>
            <a:r>
              <a:rPr lang="en-US" dirty="0" err="1" smtClean="0">
                <a:solidFill>
                  <a:schemeClr val="accent5">
                    <a:lumMod val="50000"/>
                  </a:schemeClr>
                </a:solidFill>
              </a:rPr>
              <a:t>c.category_name</a:t>
            </a:r>
            <a:r>
              <a:rPr lang="en-US" dirty="0" smtClean="0">
                <a:solidFill>
                  <a:schemeClr val="accent5">
                    <a:lumMod val="50000"/>
                  </a:schemeClr>
                </a:solidFill>
              </a:rPr>
              <a:t> = </a:t>
            </a:r>
            <a:r>
              <a:rPr lang="en-US" dirty="0" err="1" smtClean="0">
                <a:solidFill>
                  <a:schemeClr val="accent5">
                    <a:lumMod val="50000"/>
                  </a:schemeClr>
                </a:solidFill>
              </a:rPr>
              <a:t>t.category_name</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AND </a:t>
            </a:r>
            <a:r>
              <a:rPr lang="en-US" dirty="0" err="1" smtClean="0">
                <a:solidFill>
                  <a:schemeClr val="accent5">
                    <a:lumMod val="50000"/>
                  </a:schemeClr>
                </a:solidFill>
              </a:rPr>
              <a:t>c.category_id</a:t>
            </a:r>
            <a:r>
              <a:rPr lang="en-US" dirty="0" smtClean="0">
                <a:solidFill>
                  <a:schemeClr val="accent5">
                    <a:lumMod val="50000"/>
                  </a:schemeClr>
                </a:solidFill>
              </a:rPr>
              <a:t> = </a:t>
            </a:r>
            <a:r>
              <a:rPr lang="en-US" dirty="0" err="1" smtClean="0">
                <a:solidFill>
                  <a:schemeClr val="accent5">
                    <a:lumMod val="50000"/>
                  </a:schemeClr>
                </a:solidFill>
              </a:rPr>
              <a:t>t.category_srcid</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WHEN MATCHED THEN</a:t>
            </a:r>
          </a:p>
          <a:p>
            <a:pPr marL="0" indent="0">
              <a:buNone/>
            </a:pPr>
            <a:r>
              <a:rPr lang="en-US" dirty="0" smtClean="0">
                <a:solidFill>
                  <a:schemeClr val="accent5">
                    <a:lumMod val="50000"/>
                  </a:schemeClr>
                </a:solidFill>
              </a:rPr>
              <a:t>    UPDATE SET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t.update_dt</a:t>
            </a:r>
            <a:r>
              <a:rPr lang="en-US" dirty="0" smtClean="0">
                <a:solidFill>
                  <a:schemeClr val="accent5">
                    <a:lumMod val="50000"/>
                  </a:schemeClr>
                </a:solidFill>
              </a:rPr>
              <a:t>  = SYSDATE</a:t>
            </a:r>
          </a:p>
          <a:p>
            <a:pPr marL="0" indent="0">
              <a:buNone/>
            </a:pPr>
            <a:r>
              <a:rPr lang="en-US" dirty="0" smtClean="0">
                <a:solidFill>
                  <a:schemeClr val="accent5">
                    <a:lumMod val="50000"/>
                  </a:schemeClr>
                </a:solidFill>
              </a:rPr>
              <a:t>    WHEN NOT matched THEN</a:t>
            </a:r>
          </a:p>
          <a:p>
            <a:pPr marL="0" indent="0">
              <a:buNone/>
            </a:pPr>
            <a:r>
              <a:rPr lang="en-US" dirty="0" smtClean="0">
                <a:solidFill>
                  <a:schemeClr val="accent5">
                    <a:lumMod val="50000"/>
                  </a:schemeClr>
                </a:solidFill>
              </a:rPr>
              <a:t>    INSERT</a:t>
            </a: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category_srcid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update_dt</a:t>
            </a:r>
            <a:endParaRPr lang="en-US" dirty="0" smtClean="0">
              <a:solidFill>
                <a:schemeClr val="accent5">
                  <a:lumMod val="50000"/>
                </a:schemeClr>
              </a:solidFill>
            </a:endParaRP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VALUES</a:t>
            </a:r>
          </a:p>
          <a:p>
            <a:pPr marL="0" indent="0">
              <a:buNone/>
            </a:pPr>
            <a:r>
              <a:rPr lang="en-US" dirty="0" smtClean="0">
                <a:solidFill>
                  <a:schemeClr val="accent5">
                    <a:lumMod val="50000"/>
                  </a:schemeClr>
                </a:solidFill>
              </a:rPr>
              <a:t>      (</a:t>
            </a:r>
          </a:p>
          <a:p>
            <a:pPr marL="0" indent="0">
              <a:buNone/>
            </a:pPr>
            <a:r>
              <a:rPr lang="en-US" dirty="0" smtClean="0">
                <a:solidFill>
                  <a:schemeClr val="accent5">
                    <a:lumMod val="50000"/>
                  </a:schemeClr>
                </a:solidFill>
              </a:rPr>
              <a:t>        bl_3nf.ce_categories_seq.NEXTVAL,</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c.category_id</a:t>
            </a:r>
            <a:r>
              <a:rPr lang="en-US" dirty="0" smtClean="0">
                <a:solidFill>
                  <a:schemeClr val="accent5">
                    <a:lumMod val="50000"/>
                  </a:schemeClr>
                </a:solidFill>
              </a:rPr>
              <a:t>,</a:t>
            </a:r>
          </a:p>
          <a:p>
            <a:pPr marL="0" indent="0">
              <a:buNone/>
            </a:pPr>
            <a:r>
              <a:rPr lang="en-US" dirty="0" smtClean="0">
                <a:solidFill>
                  <a:schemeClr val="accent5">
                    <a:lumMod val="50000"/>
                  </a:schemeClr>
                </a:solidFill>
              </a:rPr>
              <a:t>        </a:t>
            </a:r>
            <a:r>
              <a:rPr lang="en-US" dirty="0" err="1" smtClean="0">
                <a:solidFill>
                  <a:schemeClr val="accent5">
                    <a:lumMod val="50000"/>
                  </a:schemeClr>
                </a:solidFill>
              </a:rPr>
              <a:t>c.category_name</a:t>
            </a:r>
            <a:r>
              <a:rPr lang="en-US" dirty="0" smtClean="0">
                <a:solidFill>
                  <a:schemeClr val="accent5">
                    <a:lumMod val="50000"/>
                  </a:schemeClr>
                </a:solidFill>
              </a:rPr>
              <a:t>,</a:t>
            </a:r>
          </a:p>
          <a:p>
            <a:pPr marL="0" indent="0">
              <a:buNone/>
            </a:pPr>
            <a:r>
              <a:rPr lang="en-US" dirty="0" smtClean="0">
                <a:solidFill>
                  <a:schemeClr val="accent5">
                    <a:lumMod val="50000"/>
                  </a:schemeClr>
                </a:solidFill>
              </a:rPr>
              <a:t>        SYSDATE</a:t>
            </a:r>
          </a:p>
          <a:p>
            <a:pPr marL="0" indent="0">
              <a:buNone/>
            </a:pPr>
            <a:r>
              <a:rPr lang="en-US" dirty="0" smtClean="0">
                <a:solidFill>
                  <a:schemeClr val="accent5">
                    <a:lumMod val="50000"/>
                  </a:schemeClr>
                </a:solidFill>
              </a:rPr>
              <a:t>      ) ;</a:t>
            </a:r>
          </a:p>
          <a:p>
            <a:pPr marL="0" indent="0">
              <a:buNone/>
            </a:pPr>
            <a:r>
              <a:rPr lang="en-US" dirty="0" smtClean="0">
                <a:solidFill>
                  <a:schemeClr val="accent5">
                    <a:lumMod val="50000"/>
                  </a:schemeClr>
                </a:solidFill>
              </a:rPr>
              <a:t>    COMMIT;</a:t>
            </a:r>
            <a:endParaRPr lang="en-US" dirty="0">
              <a:solidFill>
                <a:schemeClr val="accent5">
                  <a:lumMod val="50000"/>
                </a:schemeClr>
              </a:solidFill>
            </a:endParaRPr>
          </a:p>
        </p:txBody>
      </p:sp>
    </p:spTree>
    <p:extLst>
      <p:ext uri="{BB962C8B-B14F-4D97-AF65-F5344CB8AC3E}">
        <p14:creationId xmlns:p14="http://schemas.microsoft.com/office/powerpoint/2010/main" val="395919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97526" y="287858"/>
            <a:ext cx="11369652" cy="6171254"/>
          </a:xfrm>
          <a:prstGeom prst="rect">
            <a:avLst/>
          </a:prstGeom>
        </p:spPr>
      </p:pic>
    </p:spTree>
    <p:extLst>
      <p:ext uri="{BB962C8B-B14F-4D97-AF65-F5344CB8AC3E}">
        <p14:creationId xmlns:p14="http://schemas.microsoft.com/office/powerpoint/2010/main" val="22901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176" y="-84326"/>
            <a:ext cx="10515600" cy="1325563"/>
          </a:xfrm>
        </p:spPr>
        <p:txBody>
          <a:bodyPr/>
          <a:lstStyle/>
          <a:p>
            <a:r>
              <a:rPr lang="en-US" b="1" u="sng" dirty="0" smtClean="0"/>
              <a:t>3NF</a:t>
            </a:r>
            <a:endParaRPr lang="en-US" b="1" u="sng" dirty="0"/>
          </a:p>
        </p:txBody>
      </p:sp>
      <p:sp>
        <p:nvSpPr>
          <p:cNvPr id="3" name="Content Placeholder 2"/>
          <p:cNvSpPr>
            <a:spLocks noGrp="1"/>
          </p:cNvSpPr>
          <p:nvPr>
            <p:ph idx="1"/>
          </p:nvPr>
        </p:nvSpPr>
        <p:spPr>
          <a:xfrm>
            <a:off x="450743" y="1112702"/>
            <a:ext cx="4849677" cy="5357839"/>
          </a:xfrm>
        </p:spPr>
        <p:txBody>
          <a:bodyPr>
            <a:normAutofit/>
          </a:bodyPr>
          <a:lstStyle/>
          <a:p>
            <a:r>
              <a:rPr lang="en-US" sz="3600" dirty="0" err="1" smtClean="0"/>
              <a:t>Ce_products</a:t>
            </a:r>
            <a:endParaRPr lang="en-US" sz="3600" dirty="0" smtClean="0"/>
          </a:p>
          <a:p>
            <a:r>
              <a:rPr lang="en-US" sz="3600" dirty="0" err="1" smtClean="0"/>
              <a:t>Ce_categories</a:t>
            </a:r>
            <a:endParaRPr lang="en-US" sz="3600" dirty="0" smtClean="0"/>
          </a:p>
          <a:p>
            <a:r>
              <a:rPr lang="en-US" sz="3600" dirty="0" err="1" smtClean="0"/>
              <a:t>Ce_product_type</a:t>
            </a:r>
            <a:endParaRPr lang="en-US" sz="3600" dirty="0" smtClean="0"/>
          </a:p>
          <a:p>
            <a:r>
              <a:rPr lang="en-US" sz="3600" dirty="0" err="1" smtClean="0"/>
              <a:t>Ce_manufacturers</a:t>
            </a:r>
            <a:endParaRPr lang="en-US" sz="3600" dirty="0" smtClean="0"/>
          </a:p>
          <a:p>
            <a:r>
              <a:rPr lang="en-US" sz="3600" dirty="0" err="1" smtClean="0"/>
              <a:t>Ce_customers</a:t>
            </a:r>
            <a:endParaRPr lang="en-US" sz="3600" dirty="0" smtClean="0"/>
          </a:p>
          <a:p>
            <a:r>
              <a:rPr lang="en-US" sz="3600" dirty="0" err="1" smtClean="0"/>
              <a:t>Ce_sellers</a:t>
            </a:r>
            <a:endParaRPr lang="en-US" sz="3600" dirty="0" smtClean="0"/>
          </a:p>
          <a:p>
            <a:r>
              <a:rPr lang="en-US" sz="3600" dirty="0" err="1" smtClean="0"/>
              <a:t>Ce_product_info</a:t>
            </a:r>
            <a:endParaRPr lang="en-US" sz="3600" dirty="0" smtClean="0"/>
          </a:p>
          <a:p>
            <a:r>
              <a:rPr lang="en-US" sz="3600" dirty="0" err="1" smtClean="0"/>
              <a:t>Ce_cities</a:t>
            </a:r>
            <a:endParaRPr lang="en-US" sz="3600" dirty="0" smtClean="0"/>
          </a:p>
          <a:p>
            <a:endParaRPr lang="en-US" dirty="0" smtClean="0"/>
          </a:p>
        </p:txBody>
      </p:sp>
      <p:sp>
        <p:nvSpPr>
          <p:cNvPr id="5" name="TextBox 4"/>
          <p:cNvSpPr txBox="1"/>
          <p:nvPr/>
        </p:nvSpPr>
        <p:spPr>
          <a:xfrm>
            <a:off x="5850610" y="1356102"/>
            <a:ext cx="4891724" cy="3693319"/>
          </a:xfrm>
          <a:prstGeom prst="rect">
            <a:avLst/>
          </a:prstGeom>
          <a:noFill/>
        </p:spPr>
        <p:txBody>
          <a:bodyPr wrap="none" rtlCol="0">
            <a:spAutoFit/>
          </a:bodyPr>
          <a:lstStyle/>
          <a:p>
            <a:pPr marL="457200" indent="-457200">
              <a:buFont typeface="Arial" panose="020B0604020202020204" pitchFamily="34" charset="0"/>
              <a:buChar char="•"/>
            </a:pPr>
            <a:r>
              <a:rPr lang="en-US" sz="3600" dirty="0" err="1"/>
              <a:t>Ce_countries</a:t>
            </a:r>
            <a:endParaRPr lang="en-US" sz="3600" dirty="0"/>
          </a:p>
          <a:p>
            <a:pPr marL="457200" indent="-457200">
              <a:buFont typeface="Arial" panose="020B0604020202020204" pitchFamily="34" charset="0"/>
              <a:buChar char="•"/>
            </a:pPr>
            <a:r>
              <a:rPr lang="en-US" sz="3600" dirty="0" err="1"/>
              <a:t>Ce_regions</a:t>
            </a:r>
            <a:endParaRPr lang="en-US" sz="3600" dirty="0"/>
          </a:p>
          <a:p>
            <a:pPr marL="457200" indent="-457200">
              <a:buFont typeface="Arial" panose="020B0604020202020204" pitchFamily="34" charset="0"/>
              <a:buChar char="•"/>
            </a:pPr>
            <a:r>
              <a:rPr lang="en-US" sz="3600" dirty="0" err="1"/>
              <a:t>Ce_countries</a:t>
            </a:r>
            <a:endParaRPr lang="en-US" sz="3600" dirty="0"/>
          </a:p>
          <a:p>
            <a:pPr marL="457200" indent="-457200">
              <a:buFont typeface="Arial" panose="020B0604020202020204" pitchFamily="34" charset="0"/>
              <a:buChar char="•"/>
            </a:pPr>
            <a:r>
              <a:rPr lang="en-US" sz="3600" dirty="0" err="1"/>
              <a:t>Ce_orders</a:t>
            </a:r>
            <a:endParaRPr lang="en-US" sz="3600" dirty="0"/>
          </a:p>
          <a:p>
            <a:pPr marL="457200" indent="-457200">
              <a:buFont typeface="Arial" panose="020B0604020202020204" pitchFamily="34" charset="0"/>
              <a:buChar char="•"/>
            </a:pPr>
            <a:r>
              <a:rPr lang="en-US" sz="3600" dirty="0" err="1"/>
              <a:t>Ce_delivery_methods</a:t>
            </a:r>
            <a:endParaRPr lang="en-US" sz="3600" dirty="0"/>
          </a:p>
          <a:p>
            <a:pPr marL="457200" indent="-457200">
              <a:buFont typeface="Arial" panose="020B0604020202020204" pitchFamily="34" charset="0"/>
              <a:buChar char="•"/>
            </a:pPr>
            <a:r>
              <a:rPr lang="en-US" sz="3600" dirty="0" err="1"/>
              <a:t>Ce_payment_methods</a:t>
            </a:r>
            <a:endParaRPr lang="en-US" sz="3600" dirty="0"/>
          </a:p>
          <a:p>
            <a:endParaRPr lang="en-US" dirty="0"/>
          </a:p>
        </p:txBody>
      </p:sp>
    </p:spTree>
    <p:extLst>
      <p:ext uri="{BB962C8B-B14F-4D97-AF65-F5344CB8AC3E}">
        <p14:creationId xmlns:p14="http://schemas.microsoft.com/office/powerpoint/2010/main" val="75216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463</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Brush Script MT</vt:lpstr>
      <vt:lpstr>Calibri</vt:lpstr>
      <vt:lpstr>Calibri Light</vt:lpstr>
      <vt:lpstr>Wingdings</vt:lpstr>
      <vt:lpstr>Office Theme</vt:lpstr>
      <vt:lpstr>Sales Analysis</vt:lpstr>
      <vt:lpstr>Business Description</vt:lpstr>
      <vt:lpstr>Sources:</vt:lpstr>
      <vt:lpstr>Data Flow </vt:lpstr>
      <vt:lpstr>.csv files  SA_SRC</vt:lpstr>
      <vt:lpstr>SA_SRC  BL_CL</vt:lpstr>
      <vt:lpstr>BL_CL  BL_3NF</vt:lpstr>
      <vt:lpstr>PowerPoint Presentation</vt:lpstr>
      <vt:lpstr>3NF</vt:lpstr>
      <vt:lpstr>Dimenssions:</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Aksana Kuratnik</dc:creator>
  <cp:lastModifiedBy>Aksana Kuratnik</cp:lastModifiedBy>
  <cp:revision>16</cp:revision>
  <dcterms:created xsi:type="dcterms:W3CDTF">2017-12-02T03:23:50Z</dcterms:created>
  <dcterms:modified xsi:type="dcterms:W3CDTF">2017-12-02T08:08:00Z</dcterms:modified>
</cp:coreProperties>
</file>