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8" r:id="rId3"/>
    <p:sldId id="262" r:id="rId4"/>
    <p:sldId id="259" r:id="rId5"/>
    <p:sldId id="260" r:id="rId6"/>
    <p:sldId id="261" r:id="rId7"/>
    <p:sldId id="263" r:id="rId8"/>
    <p:sldId id="264" r:id="rId9"/>
    <p:sldId id="265" r:id="rId10"/>
    <p:sldId id="266" r:id="rId11"/>
    <p:sldId id="280" r:id="rId12"/>
    <p:sldId id="272" r:id="rId13"/>
    <p:sldId id="273" r:id="rId14"/>
    <p:sldId id="271" r:id="rId15"/>
    <p:sldId id="275" r:id="rId16"/>
    <p:sldId id="276" r:id="rId17"/>
    <p:sldId id="274" r:id="rId18"/>
    <p:sldId id="267" r:id="rId19"/>
    <p:sldId id="269" r:id="rId20"/>
    <p:sldId id="268" r:id="rId21"/>
    <p:sldId id="278" r:id="rId22"/>
    <p:sldId id="270" r:id="rId23"/>
    <p:sldId id="279" r:id="rId24"/>
    <p:sldId id="25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20">
          <p15:clr>
            <a:srgbClr val="A4A3A4"/>
          </p15:clr>
        </p15:guide>
        <p15:guide id="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0" autoAdjust="0"/>
    <p:restoredTop sz="77240" autoAdjust="0"/>
  </p:normalViewPr>
  <p:slideViewPr>
    <p:cSldViewPr>
      <p:cViewPr varScale="1">
        <p:scale>
          <a:sx n="55" d="100"/>
          <a:sy n="55" d="100"/>
        </p:scale>
        <p:origin x="-1806" y="-96"/>
      </p:cViewPr>
      <p:guideLst>
        <p:guide orient="horz" pos="720"/>
        <p:guide/>
      </p:guideLst>
    </p:cSldViewPr>
  </p:slideViewPr>
  <p:outlineViewPr>
    <p:cViewPr>
      <p:scale>
        <a:sx n="33" d="100"/>
        <a:sy n="33" d="100"/>
      </p:scale>
      <p:origin x="0" y="15672"/>
    </p:cViewPr>
  </p:outlineViewPr>
  <p:notesTextViewPr>
    <p:cViewPr>
      <p:scale>
        <a:sx n="1" d="1"/>
        <a:sy n="1" d="1"/>
      </p:scale>
      <p:origin x="0" y="0"/>
    </p:cViewPr>
  </p:notesTextViewPr>
  <p:notesViewPr>
    <p:cSldViewPr>
      <p:cViewPr varScale="1">
        <p:scale>
          <a:sx n="85" d="100"/>
          <a:sy n="85" d="100"/>
        </p:scale>
        <p:origin x="-382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1ABD1-0DEA-486D-A02C-CE0FB6B3BAA0}" type="datetimeFigureOut">
              <a:rPr lang="en-US" smtClean="0"/>
              <a:pPr/>
              <a:t>3/5/2015</a:t>
            </a:fld>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63051B-C6B5-44E2-8544-AD0AA6F1BBAF}" type="slidenum">
              <a:rPr lang="en-US" smtClean="0"/>
              <a:pPr/>
              <a:t>‹#›</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xmlns="" val="254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52AF87-3238-4C07-840E-74A8A3502943}" type="datetimeFigureOut">
              <a:rPr lang="en-US" smtClean="0"/>
              <a:pPr/>
              <a:t>3/5/2015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D34B46-4A0F-491A-A398-B220DCB32F65}" type="slidenum">
              <a:rPr lang="en-US" smtClean="0"/>
              <a:pPr/>
              <a:t>‹#›</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xmlns="" val="199449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smtClean="0">
                <a:solidFill>
                  <a:schemeClr val="tx1"/>
                </a:solidFill>
                <a:latin typeface="Arial" pitchFamily="34" charset="0"/>
                <a:ea typeface="+mn-ea"/>
                <a:cs typeface="Arial" pitchFamily="34" charset="0"/>
              </a:rPr>
              <a:t>Data Profiling (subsystem 1)</a:t>
            </a:r>
            <a:r>
              <a:rPr lang="en-US" sz="900" b="0" i="0" kern="1200" dirty="0" smtClean="0">
                <a:solidFill>
                  <a:schemeClr val="tx1"/>
                </a:solidFill>
                <a:latin typeface="Arial" pitchFamily="34" charset="0"/>
                <a:ea typeface="+mn-ea"/>
                <a:cs typeface="Arial" pitchFamily="34" charset="0"/>
              </a:rPr>
              <a:t> – Explores a data source to determine its fit for inclusion as a source and the associated cleaning and conforming requirements.</a:t>
            </a:r>
          </a:p>
          <a:p>
            <a:r>
              <a:rPr lang="en-US" sz="900" b="1" i="0" kern="1200" dirty="0" smtClean="0">
                <a:solidFill>
                  <a:schemeClr val="tx1"/>
                </a:solidFill>
                <a:latin typeface="Arial" pitchFamily="34" charset="0"/>
                <a:ea typeface="+mn-ea"/>
                <a:cs typeface="Arial" pitchFamily="34" charset="0"/>
              </a:rPr>
              <a:t>Change Data Capture (subsystem 2)</a:t>
            </a:r>
            <a:r>
              <a:rPr lang="en-US" sz="900" b="0" i="0" kern="1200" dirty="0" smtClean="0">
                <a:solidFill>
                  <a:schemeClr val="tx1"/>
                </a:solidFill>
                <a:latin typeface="Arial" pitchFamily="34" charset="0"/>
                <a:ea typeface="+mn-ea"/>
                <a:cs typeface="Arial" pitchFamily="34" charset="0"/>
              </a:rPr>
              <a:t> – Isolates the changes that occurred in the source system to reduce the ETL processing burden.</a:t>
            </a:r>
          </a:p>
          <a:p>
            <a:r>
              <a:rPr lang="en-US" sz="900" b="1" i="0" kern="1200" dirty="0" smtClean="0">
                <a:solidFill>
                  <a:schemeClr val="tx1"/>
                </a:solidFill>
                <a:latin typeface="Arial" pitchFamily="34" charset="0"/>
                <a:ea typeface="+mn-ea"/>
                <a:cs typeface="Arial" pitchFamily="34" charset="0"/>
              </a:rPr>
              <a:t>Extract System (subsystem 3)</a:t>
            </a:r>
            <a:r>
              <a:rPr lang="en-US" sz="900" b="0" i="0" kern="1200" dirty="0" smtClean="0">
                <a:solidFill>
                  <a:schemeClr val="tx1"/>
                </a:solidFill>
                <a:latin typeface="Arial" pitchFamily="34" charset="0"/>
                <a:ea typeface="+mn-ea"/>
                <a:cs typeface="Arial" pitchFamily="34" charset="0"/>
              </a:rPr>
              <a:t> – Extracts and moves source data into the data warehouse environment for further processing.</a:t>
            </a:r>
          </a:p>
          <a:p>
            <a:r>
              <a:rPr lang="en-US" sz="900" b="1" i="0" kern="1200" dirty="0" smtClean="0">
                <a:solidFill>
                  <a:schemeClr val="tx1"/>
                </a:solidFill>
                <a:latin typeface="Arial" pitchFamily="34" charset="0"/>
                <a:ea typeface="+mn-ea"/>
                <a:cs typeface="Arial" pitchFamily="34" charset="0"/>
              </a:rPr>
              <a:t>Data Cleansing System (subsystem 4)</a:t>
            </a:r>
            <a:r>
              <a:rPr lang="en-US" sz="900" b="0" i="0" kern="1200" dirty="0" smtClean="0">
                <a:solidFill>
                  <a:schemeClr val="tx1"/>
                </a:solidFill>
                <a:latin typeface="Arial" pitchFamily="34" charset="0"/>
                <a:ea typeface="+mn-ea"/>
                <a:cs typeface="Arial" pitchFamily="34" charset="0"/>
              </a:rPr>
              <a:t> – Implements data quality processes to catch quality violations.</a:t>
            </a:r>
          </a:p>
          <a:p>
            <a:r>
              <a:rPr lang="en-US" sz="900" b="1" i="0" kern="1200" dirty="0" smtClean="0">
                <a:solidFill>
                  <a:schemeClr val="tx1"/>
                </a:solidFill>
                <a:latin typeface="Arial" pitchFamily="34" charset="0"/>
                <a:ea typeface="+mn-ea"/>
                <a:cs typeface="Arial" pitchFamily="34" charset="0"/>
              </a:rPr>
              <a:t>Error Event Tracking (subsystem 5)</a:t>
            </a:r>
            <a:r>
              <a:rPr lang="en-US" sz="900" b="0" i="0" kern="1200" dirty="0" smtClean="0">
                <a:solidFill>
                  <a:schemeClr val="tx1"/>
                </a:solidFill>
                <a:latin typeface="Arial" pitchFamily="34" charset="0"/>
                <a:ea typeface="+mn-ea"/>
                <a:cs typeface="Arial" pitchFamily="34" charset="0"/>
              </a:rPr>
              <a:t> – Captures all error events that are vital inputs to data quality improvement.</a:t>
            </a:r>
          </a:p>
          <a:p>
            <a:r>
              <a:rPr lang="en-US" sz="900" b="1" i="0" kern="1200" dirty="0" smtClean="0">
                <a:solidFill>
                  <a:schemeClr val="tx1"/>
                </a:solidFill>
                <a:latin typeface="Arial" pitchFamily="34" charset="0"/>
                <a:ea typeface="+mn-ea"/>
                <a:cs typeface="Arial" pitchFamily="34" charset="0"/>
              </a:rPr>
              <a:t>Audit Dimension Creation (subsystem 6)</a:t>
            </a:r>
            <a:r>
              <a:rPr lang="en-US" sz="900" b="0" i="0" kern="1200" dirty="0" smtClean="0">
                <a:solidFill>
                  <a:schemeClr val="tx1"/>
                </a:solidFill>
                <a:latin typeface="Arial" pitchFamily="34" charset="0"/>
                <a:ea typeface="+mn-ea"/>
                <a:cs typeface="Arial" pitchFamily="34" charset="0"/>
              </a:rPr>
              <a:t> – Attaches metadata to each fact table as a dimension. This metadata is available to BI applications for visibility into data quality.</a:t>
            </a:r>
          </a:p>
          <a:p>
            <a:r>
              <a:rPr lang="en-US" sz="900" b="1" i="0" kern="1200" dirty="0" smtClean="0">
                <a:solidFill>
                  <a:schemeClr val="tx1"/>
                </a:solidFill>
                <a:latin typeface="Arial" pitchFamily="34" charset="0"/>
                <a:ea typeface="+mn-ea"/>
                <a:cs typeface="Arial" pitchFamily="34" charset="0"/>
              </a:rPr>
              <a:t>Deduplication (subsystem 7)</a:t>
            </a:r>
            <a:r>
              <a:rPr lang="en-US" sz="900" b="0" i="0" kern="1200" dirty="0" smtClean="0">
                <a:solidFill>
                  <a:schemeClr val="tx1"/>
                </a:solidFill>
                <a:latin typeface="Arial" pitchFamily="34" charset="0"/>
                <a:ea typeface="+mn-ea"/>
                <a:cs typeface="Arial" pitchFamily="34" charset="0"/>
              </a:rPr>
              <a:t> – Eliminates redundant members of core dimensions, such as customers or products. May require integration across multiple sources and application of survivorship rules to identify the most appropriate version of a duplicate row.</a:t>
            </a:r>
          </a:p>
          <a:p>
            <a:r>
              <a:rPr lang="en-US" sz="900" b="1" i="0" kern="1200" dirty="0" smtClean="0">
                <a:solidFill>
                  <a:schemeClr val="tx1"/>
                </a:solidFill>
                <a:latin typeface="Arial" pitchFamily="34" charset="0"/>
                <a:ea typeface="+mn-ea"/>
                <a:cs typeface="Arial" pitchFamily="34" charset="0"/>
              </a:rPr>
              <a:t>Data Conformance (subsystem 8 )</a:t>
            </a:r>
            <a:r>
              <a:rPr lang="en-US" sz="900" b="0" i="0" kern="1200" dirty="0" smtClean="0">
                <a:solidFill>
                  <a:schemeClr val="tx1"/>
                </a:solidFill>
                <a:latin typeface="Arial" pitchFamily="34" charset="0"/>
                <a:ea typeface="+mn-ea"/>
                <a:cs typeface="Arial" pitchFamily="34" charset="0"/>
              </a:rPr>
              <a:t> – Enforces common dimension attributes across conformed master dimensions and common metrics across related fact tables (see related article, “Kimball University: Data Integration for Real People”).</a:t>
            </a:r>
          </a:p>
          <a:p>
            <a:r>
              <a:rPr lang="en-US" sz="900" b="1" i="0" kern="1200" dirty="0" smtClean="0">
                <a:solidFill>
                  <a:schemeClr val="tx1"/>
                </a:solidFill>
                <a:latin typeface="Arial" pitchFamily="34" charset="0"/>
                <a:ea typeface="+mn-ea"/>
                <a:cs typeface="Arial" pitchFamily="34" charset="0"/>
              </a:rPr>
              <a:t>Slowly Changing Dimension (SCD) Manager (subsystem 9)</a:t>
            </a:r>
            <a:r>
              <a:rPr lang="en-US" sz="900" b="0" i="0" kern="1200" dirty="0" smtClean="0">
                <a:solidFill>
                  <a:schemeClr val="tx1"/>
                </a:solidFill>
                <a:latin typeface="Arial" pitchFamily="34" charset="0"/>
                <a:ea typeface="+mn-ea"/>
                <a:cs typeface="Arial" pitchFamily="34" charset="0"/>
              </a:rPr>
              <a:t> – Implements logic for slowly changing dimension attributes.</a:t>
            </a:r>
          </a:p>
          <a:p>
            <a:r>
              <a:rPr lang="en-US" sz="900" b="1" i="0" kern="1200" dirty="0" smtClean="0">
                <a:solidFill>
                  <a:schemeClr val="tx1"/>
                </a:solidFill>
                <a:latin typeface="Arial" pitchFamily="34" charset="0"/>
                <a:ea typeface="+mn-ea"/>
                <a:cs typeface="Arial" pitchFamily="34" charset="0"/>
              </a:rPr>
              <a:t>Surrogate Key Generator (subsystem 10)</a:t>
            </a:r>
            <a:r>
              <a:rPr lang="en-US" sz="900" b="0" i="0" kern="1200" dirty="0" smtClean="0">
                <a:solidFill>
                  <a:schemeClr val="tx1"/>
                </a:solidFill>
                <a:latin typeface="Arial" pitchFamily="34" charset="0"/>
                <a:ea typeface="+mn-ea"/>
                <a:cs typeface="Arial" pitchFamily="34" charset="0"/>
              </a:rPr>
              <a:t> – Produces surrogate keys independently for every dimension.</a:t>
            </a:r>
          </a:p>
          <a:p>
            <a:r>
              <a:rPr lang="en-US" sz="900" b="1" i="0" kern="1200" dirty="0" smtClean="0">
                <a:solidFill>
                  <a:schemeClr val="tx1"/>
                </a:solidFill>
                <a:latin typeface="Arial" pitchFamily="34" charset="0"/>
                <a:ea typeface="+mn-ea"/>
                <a:cs typeface="Arial" pitchFamily="34" charset="0"/>
              </a:rPr>
              <a:t>Hierarchy Manager (subsystem 11)</a:t>
            </a:r>
            <a:r>
              <a:rPr lang="en-US" sz="900" b="0" i="0" kern="1200" dirty="0" smtClean="0">
                <a:solidFill>
                  <a:schemeClr val="tx1"/>
                </a:solidFill>
                <a:latin typeface="Arial" pitchFamily="34" charset="0"/>
                <a:ea typeface="+mn-ea"/>
                <a:cs typeface="Arial" pitchFamily="34" charset="0"/>
              </a:rPr>
              <a:t> – Delivers multiple, simultaneous, embedded hierarchical structures in a dimension.</a:t>
            </a:r>
          </a:p>
          <a:p>
            <a:r>
              <a:rPr lang="en-US" sz="900" b="1" i="0" kern="1200" dirty="0" smtClean="0">
                <a:solidFill>
                  <a:schemeClr val="tx1"/>
                </a:solidFill>
                <a:latin typeface="Arial" pitchFamily="34" charset="0"/>
                <a:ea typeface="+mn-ea"/>
                <a:cs typeface="Arial" pitchFamily="34" charset="0"/>
              </a:rPr>
              <a:t>Special Dimensions Manager (subsystem 12)</a:t>
            </a:r>
            <a:r>
              <a:rPr lang="en-US" sz="900" b="0" i="0" kern="1200" dirty="0" smtClean="0">
                <a:solidFill>
                  <a:schemeClr val="tx1"/>
                </a:solidFill>
                <a:latin typeface="Arial" pitchFamily="34" charset="0"/>
                <a:ea typeface="+mn-ea"/>
                <a:cs typeface="Arial" pitchFamily="34" charset="0"/>
              </a:rPr>
              <a:t> – Creates placeholders in the ETL architecture for repeatable processes supporting an organization’s specific dimensional design characteristics, including standard dimensional design constructs such as junk dimensions, mini-dimensions and behavior tags.</a:t>
            </a:r>
          </a:p>
          <a:p>
            <a:r>
              <a:rPr lang="en-US" sz="900" b="1" i="0" kern="1200" dirty="0" smtClean="0">
                <a:solidFill>
                  <a:schemeClr val="tx1"/>
                </a:solidFill>
                <a:latin typeface="Arial" pitchFamily="34" charset="0"/>
                <a:ea typeface="+mn-ea"/>
                <a:cs typeface="Arial" pitchFamily="34" charset="0"/>
              </a:rPr>
              <a:t>Fact Table Builders (subsystem 13)</a:t>
            </a:r>
            <a:r>
              <a:rPr lang="en-US" sz="900" b="0" i="0" kern="1200" dirty="0" smtClean="0">
                <a:solidFill>
                  <a:schemeClr val="tx1"/>
                </a:solidFill>
                <a:latin typeface="Arial" pitchFamily="34" charset="0"/>
                <a:ea typeface="+mn-ea"/>
                <a:cs typeface="Arial" pitchFamily="34" charset="0"/>
              </a:rPr>
              <a:t> – Construct the three primary types of fact tables: transaction grain, periodic snapshot and accumulating snapshot.</a:t>
            </a:r>
          </a:p>
          <a:p>
            <a:r>
              <a:rPr lang="en-US" sz="900" b="1" i="0" kern="1200" dirty="0" smtClean="0">
                <a:solidFill>
                  <a:schemeClr val="tx1"/>
                </a:solidFill>
                <a:latin typeface="Arial" pitchFamily="34" charset="0"/>
                <a:ea typeface="+mn-ea"/>
                <a:cs typeface="Arial" pitchFamily="34" charset="0"/>
              </a:rPr>
              <a:t>Surrogate Key Pipeline (subsystem 14)</a:t>
            </a:r>
            <a:r>
              <a:rPr lang="en-US" sz="900" b="0" i="0" kern="1200" dirty="0" smtClean="0">
                <a:solidFill>
                  <a:schemeClr val="tx1"/>
                </a:solidFill>
                <a:latin typeface="Arial" pitchFamily="34" charset="0"/>
                <a:ea typeface="+mn-ea"/>
                <a:cs typeface="Arial" pitchFamily="34" charset="0"/>
              </a:rPr>
              <a:t> – Replaces operational natural keys in the incoming fact table record with the appropriate dimension surrogate keys.</a:t>
            </a:r>
          </a:p>
          <a:p>
            <a:r>
              <a:rPr lang="en-US" sz="900" b="1" i="0" kern="1200" dirty="0" smtClean="0">
                <a:solidFill>
                  <a:schemeClr val="tx1"/>
                </a:solidFill>
                <a:latin typeface="Arial" pitchFamily="34" charset="0"/>
                <a:ea typeface="+mn-ea"/>
                <a:cs typeface="Arial" pitchFamily="34" charset="0"/>
              </a:rPr>
              <a:t>Multi-Valued Bridge Table Builder (subsystem 15)</a:t>
            </a:r>
            <a:r>
              <a:rPr lang="en-US" sz="900" b="0" i="0" kern="1200" dirty="0" smtClean="0">
                <a:solidFill>
                  <a:schemeClr val="tx1"/>
                </a:solidFill>
                <a:latin typeface="Arial" pitchFamily="34" charset="0"/>
                <a:ea typeface="+mn-ea"/>
                <a:cs typeface="Arial" pitchFamily="34" charset="0"/>
              </a:rPr>
              <a:t> – Builds and maintains bridge tables to support multi-valued relationships.</a:t>
            </a:r>
          </a:p>
          <a:p>
            <a:r>
              <a:rPr lang="en-US" sz="900" b="1" i="0" kern="1200" dirty="0" smtClean="0">
                <a:solidFill>
                  <a:schemeClr val="tx1"/>
                </a:solidFill>
                <a:latin typeface="Arial" pitchFamily="34" charset="0"/>
                <a:ea typeface="+mn-ea"/>
                <a:cs typeface="Arial" pitchFamily="34" charset="0"/>
              </a:rPr>
              <a:t>Late Arriving Data Handler (subsystem 16)</a:t>
            </a:r>
            <a:r>
              <a:rPr lang="en-US" sz="900" b="0" i="0" kern="1200" dirty="0" smtClean="0">
                <a:solidFill>
                  <a:schemeClr val="tx1"/>
                </a:solidFill>
                <a:latin typeface="Arial" pitchFamily="34" charset="0"/>
                <a:ea typeface="+mn-ea"/>
                <a:cs typeface="Arial" pitchFamily="34" charset="0"/>
              </a:rPr>
              <a:t> – Applies special modifications to the standard processing procedures to deal with late-arriving fact and dimension data.</a:t>
            </a:r>
          </a:p>
          <a:p>
            <a:r>
              <a:rPr lang="en-US" sz="900" b="1" i="0" kern="1200" dirty="0" smtClean="0">
                <a:solidFill>
                  <a:schemeClr val="tx1"/>
                </a:solidFill>
                <a:latin typeface="Arial" pitchFamily="34" charset="0"/>
                <a:ea typeface="+mn-ea"/>
                <a:cs typeface="Arial" pitchFamily="34" charset="0"/>
              </a:rPr>
              <a:t>Dimension Manager (subsystem 17)</a:t>
            </a:r>
            <a:r>
              <a:rPr lang="en-US" sz="900" b="0" i="0" kern="1200" dirty="0" smtClean="0">
                <a:solidFill>
                  <a:schemeClr val="tx1"/>
                </a:solidFill>
                <a:latin typeface="Arial" pitchFamily="34" charset="0"/>
                <a:ea typeface="+mn-ea"/>
                <a:cs typeface="Arial" pitchFamily="34" charset="0"/>
              </a:rPr>
              <a:t> – Centralized authority who prepares and publishes conformed dimensions to the data warehouse community.</a:t>
            </a:r>
          </a:p>
          <a:p>
            <a:r>
              <a:rPr lang="en-US" sz="900" b="1" i="0" kern="1200" dirty="0" smtClean="0">
                <a:solidFill>
                  <a:schemeClr val="tx1"/>
                </a:solidFill>
                <a:latin typeface="Arial" pitchFamily="34" charset="0"/>
                <a:ea typeface="+mn-ea"/>
                <a:cs typeface="Arial" pitchFamily="34" charset="0"/>
              </a:rPr>
              <a:t>Fact Table Provider (subsystem 18) </a:t>
            </a:r>
            <a:r>
              <a:rPr lang="en-US" sz="900" b="0" i="0" kern="1200" dirty="0" smtClean="0">
                <a:solidFill>
                  <a:schemeClr val="tx1"/>
                </a:solidFill>
                <a:latin typeface="Arial" pitchFamily="34" charset="0"/>
                <a:ea typeface="+mn-ea"/>
                <a:cs typeface="Arial" pitchFamily="34" charset="0"/>
              </a:rPr>
              <a:t>– Owns the administration of one or more fact tables and is responsible for their creation, maintenance and use.</a:t>
            </a:r>
          </a:p>
          <a:p>
            <a:r>
              <a:rPr lang="en-US" sz="900" b="1" i="0" kern="1200" dirty="0" smtClean="0">
                <a:solidFill>
                  <a:schemeClr val="tx1"/>
                </a:solidFill>
                <a:latin typeface="Arial" pitchFamily="34" charset="0"/>
                <a:ea typeface="+mn-ea"/>
                <a:cs typeface="Arial" pitchFamily="34" charset="0"/>
              </a:rPr>
              <a:t>Aggregate Builder (subsystem 19)</a:t>
            </a:r>
            <a:r>
              <a:rPr lang="en-US" sz="900" b="0" i="0" kern="1200" dirty="0" smtClean="0">
                <a:solidFill>
                  <a:schemeClr val="tx1"/>
                </a:solidFill>
                <a:latin typeface="Arial" pitchFamily="34" charset="0"/>
                <a:ea typeface="+mn-ea"/>
                <a:cs typeface="Arial" pitchFamily="34" charset="0"/>
              </a:rPr>
              <a:t> – Builds and maintains aggregates to be used seamlessly with aggregate navigation technologies for enhanced query performance.</a:t>
            </a:r>
          </a:p>
          <a:p>
            <a:r>
              <a:rPr lang="en-US" sz="900" b="1" i="0" kern="1200" dirty="0" smtClean="0">
                <a:solidFill>
                  <a:schemeClr val="tx1"/>
                </a:solidFill>
                <a:latin typeface="Arial" pitchFamily="34" charset="0"/>
                <a:ea typeface="+mn-ea"/>
                <a:cs typeface="Arial" pitchFamily="34" charset="0"/>
              </a:rPr>
              <a:t>OLAP Cube Builder (subsystem 20)</a:t>
            </a:r>
            <a:r>
              <a:rPr lang="en-US" sz="900" b="0" i="0" kern="1200" dirty="0" smtClean="0">
                <a:solidFill>
                  <a:schemeClr val="tx1"/>
                </a:solidFill>
                <a:latin typeface="Arial" pitchFamily="34" charset="0"/>
                <a:ea typeface="+mn-ea"/>
                <a:cs typeface="Arial" pitchFamily="34" charset="0"/>
              </a:rPr>
              <a:t> – Feeds data from the relational dimensional schema to populate OLAP cubes.</a:t>
            </a:r>
          </a:p>
          <a:p>
            <a:r>
              <a:rPr lang="en-US" sz="900" b="1" i="0" kern="1200" dirty="0" smtClean="0">
                <a:solidFill>
                  <a:schemeClr val="tx1"/>
                </a:solidFill>
                <a:latin typeface="Arial" pitchFamily="34" charset="0"/>
                <a:ea typeface="+mn-ea"/>
                <a:cs typeface="Arial" pitchFamily="34" charset="0"/>
              </a:rPr>
              <a:t>Data Propagation Manager (subsystem 21)</a:t>
            </a:r>
            <a:r>
              <a:rPr lang="en-US" sz="900" b="0" i="0" kern="1200" dirty="0" smtClean="0">
                <a:solidFill>
                  <a:schemeClr val="tx1"/>
                </a:solidFill>
                <a:latin typeface="Arial" pitchFamily="34" charset="0"/>
                <a:ea typeface="+mn-ea"/>
                <a:cs typeface="Arial" pitchFamily="34" charset="0"/>
              </a:rPr>
              <a:t> – Prepares conformed, integrated data from the data warehouse presentation server for delivery to other environments for special purposes.</a:t>
            </a:r>
          </a:p>
          <a:p>
            <a:r>
              <a:rPr lang="en-US" sz="900" b="1" i="0" kern="1200" dirty="0" smtClean="0">
                <a:solidFill>
                  <a:schemeClr val="tx1"/>
                </a:solidFill>
                <a:latin typeface="Arial" pitchFamily="34" charset="0"/>
                <a:ea typeface="+mn-ea"/>
                <a:cs typeface="Arial" pitchFamily="34" charset="0"/>
              </a:rPr>
              <a:t>Job Scheduler (subsystem 22)</a:t>
            </a:r>
            <a:r>
              <a:rPr lang="en-US" sz="900" b="0" i="0" kern="1200" dirty="0" smtClean="0">
                <a:solidFill>
                  <a:schemeClr val="tx1"/>
                </a:solidFill>
                <a:latin typeface="Arial" pitchFamily="34" charset="0"/>
                <a:ea typeface="+mn-ea"/>
                <a:cs typeface="Arial" pitchFamily="34" charset="0"/>
              </a:rPr>
              <a:t> – Reliably manages the ETL execution strategy, including the relationships and dependencies between ETL jobs.</a:t>
            </a:r>
          </a:p>
          <a:p>
            <a:r>
              <a:rPr lang="en-US" sz="900" b="1" i="0" kern="1200" dirty="0" smtClean="0">
                <a:solidFill>
                  <a:schemeClr val="tx1"/>
                </a:solidFill>
                <a:latin typeface="Arial" pitchFamily="34" charset="0"/>
                <a:ea typeface="+mn-ea"/>
                <a:cs typeface="Arial" pitchFamily="34" charset="0"/>
              </a:rPr>
              <a:t>Backup System (subsystem 23)</a:t>
            </a:r>
            <a:r>
              <a:rPr lang="en-US" sz="900" b="0" i="0" kern="1200" dirty="0" smtClean="0">
                <a:solidFill>
                  <a:schemeClr val="tx1"/>
                </a:solidFill>
                <a:latin typeface="Arial" pitchFamily="34" charset="0"/>
                <a:ea typeface="+mn-ea"/>
                <a:cs typeface="Arial" pitchFamily="34" charset="0"/>
              </a:rPr>
              <a:t> – Backs up the ETL environment for recovery, restart and archival purposes.</a:t>
            </a:r>
          </a:p>
          <a:p>
            <a:r>
              <a:rPr lang="en-US" sz="900" b="1" i="0" kern="1200" dirty="0" smtClean="0">
                <a:solidFill>
                  <a:schemeClr val="tx1"/>
                </a:solidFill>
                <a:latin typeface="Arial" pitchFamily="34" charset="0"/>
                <a:ea typeface="+mn-ea"/>
                <a:cs typeface="Arial" pitchFamily="34" charset="0"/>
              </a:rPr>
              <a:t>Recovery and Restart (subsystem 24)</a:t>
            </a:r>
            <a:r>
              <a:rPr lang="en-US" sz="900" b="0" i="0" kern="1200" dirty="0" smtClean="0">
                <a:solidFill>
                  <a:schemeClr val="tx1"/>
                </a:solidFill>
                <a:latin typeface="Arial" pitchFamily="34" charset="0"/>
                <a:ea typeface="+mn-ea"/>
                <a:cs typeface="Arial" pitchFamily="34" charset="0"/>
              </a:rPr>
              <a:t> – Processes for recovering the ETL environment or restarting a process in the event of failure.</a:t>
            </a:r>
          </a:p>
          <a:p>
            <a:r>
              <a:rPr lang="en-US" sz="900" b="1" i="0" kern="1200" dirty="0" smtClean="0">
                <a:solidFill>
                  <a:schemeClr val="tx1"/>
                </a:solidFill>
                <a:latin typeface="Arial" pitchFamily="34" charset="0"/>
                <a:ea typeface="+mn-ea"/>
                <a:cs typeface="Arial" pitchFamily="34" charset="0"/>
              </a:rPr>
              <a:t>Version Control (subsystem 25)</a:t>
            </a:r>
            <a:r>
              <a:rPr lang="en-US" sz="900" b="0" i="0" kern="1200" dirty="0" smtClean="0">
                <a:solidFill>
                  <a:schemeClr val="tx1"/>
                </a:solidFill>
                <a:latin typeface="Arial" pitchFamily="34" charset="0"/>
                <a:ea typeface="+mn-ea"/>
                <a:cs typeface="Arial" pitchFamily="34" charset="0"/>
              </a:rPr>
              <a:t> – Takes snapshots for archiving and recovering all the logic and metadata of the ETL pipeline.</a:t>
            </a:r>
          </a:p>
          <a:p>
            <a:r>
              <a:rPr lang="en-US" sz="900" b="1" i="0" kern="1200" dirty="0" smtClean="0">
                <a:solidFill>
                  <a:schemeClr val="tx1"/>
                </a:solidFill>
                <a:latin typeface="Arial" pitchFamily="34" charset="0"/>
                <a:ea typeface="+mn-ea"/>
                <a:cs typeface="Arial" pitchFamily="34" charset="0"/>
              </a:rPr>
              <a:t>Version Migration (subsystem 26)</a:t>
            </a:r>
            <a:r>
              <a:rPr lang="en-US" sz="900" b="0" i="0" kern="1200" dirty="0" smtClean="0">
                <a:solidFill>
                  <a:schemeClr val="tx1"/>
                </a:solidFill>
                <a:latin typeface="Arial" pitchFamily="34" charset="0"/>
                <a:ea typeface="+mn-ea"/>
                <a:cs typeface="Arial" pitchFamily="34" charset="0"/>
              </a:rPr>
              <a:t> – Migrates a complete version of the ETL pipeline from development into test and finally into production.</a:t>
            </a:r>
          </a:p>
          <a:p>
            <a:r>
              <a:rPr lang="en-US" sz="900" b="1" i="0" kern="1200" dirty="0" smtClean="0">
                <a:solidFill>
                  <a:schemeClr val="tx1"/>
                </a:solidFill>
                <a:latin typeface="Arial" pitchFamily="34" charset="0"/>
                <a:ea typeface="+mn-ea"/>
                <a:cs typeface="Arial" pitchFamily="34" charset="0"/>
              </a:rPr>
              <a:t>Workflow Monitor (subsystem 27)</a:t>
            </a:r>
            <a:r>
              <a:rPr lang="en-US" sz="900" b="0" i="0" kern="1200" dirty="0" smtClean="0">
                <a:solidFill>
                  <a:schemeClr val="tx1"/>
                </a:solidFill>
                <a:latin typeface="Arial" pitchFamily="34" charset="0"/>
                <a:ea typeface="+mn-ea"/>
                <a:cs typeface="Arial" pitchFamily="34" charset="0"/>
              </a:rPr>
              <a:t> – Ensures that the ETL processes are operating efficiently and that the warehouse is being loaded on a consistently timely basis.</a:t>
            </a:r>
          </a:p>
          <a:p>
            <a:r>
              <a:rPr lang="en-US" sz="900" b="1" i="0" kern="1200" dirty="0" smtClean="0">
                <a:solidFill>
                  <a:schemeClr val="tx1"/>
                </a:solidFill>
                <a:latin typeface="Arial" pitchFamily="34" charset="0"/>
                <a:ea typeface="+mn-ea"/>
                <a:cs typeface="Arial" pitchFamily="34" charset="0"/>
              </a:rPr>
              <a:t>Sorting (subsystem 28)</a:t>
            </a:r>
            <a:r>
              <a:rPr lang="en-US" sz="900" b="0" i="0" kern="1200" dirty="0" smtClean="0">
                <a:solidFill>
                  <a:schemeClr val="tx1"/>
                </a:solidFill>
                <a:latin typeface="Arial" pitchFamily="34" charset="0"/>
                <a:ea typeface="+mn-ea"/>
                <a:cs typeface="Arial" pitchFamily="34" charset="0"/>
              </a:rPr>
              <a:t> – Serves the fundamental, high-performance ETL processing role.</a:t>
            </a:r>
          </a:p>
          <a:p>
            <a:r>
              <a:rPr lang="en-US" sz="900" b="1" i="0" kern="1200" dirty="0" smtClean="0">
                <a:solidFill>
                  <a:schemeClr val="tx1"/>
                </a:solidFill>
                <a:latin typeface="Arial" pitchFamily="34" charset="0"/>
                <a:ea typeface="+mn-ea"/>
                <a:cs typeface="Arial" pitchFamily="34" charset="0"/>
              </a:rPr>
              <a:t>Lineage and Dependency (subsystem 29)</a:t>
            </a:r>
            <a:r>
              <a:rPr lang="en-US" sz="900" b="0" i="0" kern="1200" dirty="0" smtClean="0">
                <a:solidFill>
                  <a:schemeClr val="tx1"/>
                </a:solidFill>
                <a:latin typeface="Arial" pitchFamily="34" charset="0"/>
                <a:ea typeface="+mn-ea"/>
                <a:cs typeface="Arial" pitchFamily="34" charset="0"/>
              </a:rPr>
              <a:t> – Identifies the source of a data element and all intermediate locations and transformations for that data element or, conversely, start with a specific data element in a source table and reveals all activities performed on that data element.</a:t>
            </a:r>
          </a:p>
          <a:p>
            <a:r>
              <a:rPr lang="en-US" sz="900" b="1" i="0" kern="1200" dirty="0" smtClean="0">
                <a:solidFill>
                  <a:schemeClr val="tx1"/>
                </a:solidFill>
                <a:latin typeface="Arial" pitchFamily="34" charset="0"/>
                <a:ea typeface="+mn-ea"/>
                <a:cs typeface="Arial" pitchFamily="34" charset="0"/>
              </a:rPr>
              <a:t>Problem Escalation (subsystem 30)</a:t>
            </a:r>
            <a:r>
              <a:rPr lang="en-US" sz="900" b="0" i="0" kern="1200" dirty="0" smtClean="0">
                <a:solidFill>
                  <a:schemeClr val="tx1"/>
                </a:solidFill>
                <a:latin typeface="Arial" pitchFamily="34" charset="0"/>
                <a:ea typeface="+mn-ea"/>
                <a:cs typeface="Arial" pitchFamily="34" charset="0"/>
              </a:rPr>
              <a:t> – Support structure that elevates ETL problems to appropriate levels for resolution.</a:t>
            </a:r>
          </a:p>
          <a:p>
            <a:r>
              <a:rPr lang="en-US" sz="900" b="1" i="0" kern="1200" dirty="0" smtClean="0">
                <a:solidFill>
                  <a:schemeClr val="tx1"/>
                </a:solidFill>
                <a:latin typeface="Arial" pitchFamily="34" charset="0"/>
                <a:ea typeface="+mn-ea"/>
                <a:cs typeface="Arial" pitchFamily="34" charset="0"/>
              </a:rPr>
              <a:t>Paralleling and Pipelining (subsystem 31)</a:t>
            </a:r>
            <a:r>
              <a:rPr lang="en-US" sz="900" b="0" i="0" kern="1200" dirty="0" smtClean="0">
                <a:solidFill>
                  <a:schemeClr val="tx1"/>
                </a:solidFill>
                <a:latin typeface="Arial" pitchFamily="34" charset="0"/>
                <a:ea typeface="+mn-ea"/>
                <a:cs typeface="Arial" pitchFamily="34" charset="0"/>
              </a:rPr>
              <a:t> – Enables the ETL system to automatically leverage multiple processors or grid computing resources to deliver within time constraints.</a:t>
            </a:r>
          </a:p>
          <a:p>
            <a:r>
              <a:rPr lang="en-US" sz="900" b="1" i="0" kern="1200" dirty="0" smtClean="0">
                <a:solidFill>
                  <a:schemeClr val="tx1"/>
                </a:solidFill>
                <a:latin typeface="Arial" pitchFamily="34" charset="0"/>
                <a:ea typeface="+mn-ea"/>
                <a:cs typeface="Arial" pitchFamily="34" charset="0"/>
              </a:rPr>
              <a:t>Security (subsystem 32)</a:t>
            </a:r>
            <a:r>
              <a:rPr lang="en-US" sz="900" b="0" i="0" kern="1200" dirty="0" smtClean="0">
                <a:solidFill>
                  <a:schemeClr val="tx1"/>
                </a:solidFill>
                <a:latin typeface="Arial" pitchFamily="34" charset="0"/>
                <a:ea typeface="+mn-ea"/>
                <a:cs typeface="Arial" pitchFamily="34" charset="0"/>
              </a:rPr>
              <a:t> – Ensures authorized access to (and a historical record of access to) all ETL data and metadata by individual and role.</a:t>
            </a:r>
          </a:p>
          <a:p>
            <a:r>
              <a:rPr lang="en-US" sz="900" b="1" i="0" kern="1200" dirty="0" smtClean="0">
                <a:solidFill>
                  <a:schemeClr val="tx1"/>
                </a:solidFill>
                <a:latin typeface="Arial" pitchFamily="34" charset="0"/>
                <a:ea typeface="+mn-ea"/>
                <a:cs typeface="Arial" pitchFamily="34" charset="0"/>
              </a:rPr>
              <a:t>Compliance Manager (subsystem 33)</a:t>
            </a:r>
            <a:r>
              <a:rPr lang="en-US" sz="900" b="0" i="0" kern="1200" dirty="0" smtClean="0">
                <a:solidFill>
                  <a:schemeClr val="tx1"/>
                </a:solidFill>
                <a:latin typeface="Arial" pitchFamily="34" charset="0"/>
                <a:ea typeface="+mn-ea"/>
                <a:cs typeface="Arial" pitchFamily="34" charset="0"/>
              </a:rPr>
              <a:t> – Supports the organization’s compliance requirements typically through maintaining the data’s chain of custody and tracking who had authorized access to the data.</a:t>
            </a:r>
          </a:p>
          <a:p>
            <a:r>
              <a:rPr lang="en-US" sz="900" b="1" i="0" kern="1200" dirty="0" smtClean="0">
                <a:solidFill>
                  <a:schemeClr val="tx1"/>
                </a:solidFill>
                <a:latin typeface="Arial" pitchFamily="34" charset="0"/>
                <a:ea typeface="+mn-ea"/>
                <a:cs typeface="Arial" pitchFamily="34" charset="0"/>
              </a:rPr>
              <a:t>Metadata Repository (subsystem 34)</a:t>
            </a:r>
            <a:r>
              <a:rPr lang="en-US" sz="900" b="0" i="0" kern="1200" dirty="0" smtClean="0">
                <a:solidFill>
                  <a:schemeClr val="tx1"/>
                </a:solidFill>
                <a:latin typeface="Arial" pitchFamily="34" charset="0"/>
                <a:ea typeface="+mn-ea"/>
                <a:cs typeface="Arial" pitchFamily="34" charset="0"/>
              </a:rPr>
              <a:t> – Captures ETL metadata including the process metadata, technical metadata and business metadata, which make up much of the metadata of the total DW/BI environment.</a:t>
            </a:r>
          </a:p>
        </p:txBody>
      </p:sp>
      <p:sp>
        <p:nvSpPr>
          <p:cNvPr id="4" name="Slide Number Placeholder 3"/>
          <p:cNvSpPr>
            <a:spLocks noGrp="1"/>
          </p:cNvSpPr>
          <p:nvPr>
            <p:ph type="sldNum" sz="quarter" idx="10"/>
          </p:nvPr>
        </p:nvSpPr>
        <p:spPr/>
        <p:txBody>
          <a:bodyPr/>
          <a:lstStyle/>
          <a:p>
            <a:fld id="{07D34B46-4A0F-491A-A398-B220DCB32F65}" type="slidenum">
              <a:rPr lang="en-US" smtClean="0"/>
              <a:pPr/>
              <a:t>13</a:t>
            </a:fld>
            <a:endParaRPr lang="en-US" dirty="0"/>
          </a:p>
        </p:txBody>
      </p:sp>
    </p:spTree>
    <p:extLst>
      <p:ext uri="{BB962C8B-B14F-4D97-AF65-F5344CB8AC3E}">
        <p14:creationId xmlns:p14="http://schemas.microsoft.com/office/powerpoint/2010/main" xmlns="" val="2706739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smtClean="0">
                <a:solidFill>
                  <a:schemeClr val="tx1"/>
                </a:solidFill>
                <a:latin typeface="+mn-lt"/>
                <a:ea typeface="+mn-ea"/>
                <a:cs typeface="+mn-cs"/>
              </a:rPr>
              <a:t>Oracle Data Integrator (ODI)</a:t>
            </a:r>
          </a:p>
          <a:p>
            <a:r>
              <a:rPr lang="en-US" sz="1200" b="0" i="0" u="none" strike="noStrike" kern="1200" baseline="0" dirty="0" smtClean="0">
                <a:solidFill>
                  <a:schemeClr val="tx1"/>
                </a:solidFill>
                <a:latin typeface="+mn-lt"/>
                <a:ea typeface="+mn-ea"/>
                <a:cs typeface="+mn-cs"/>
              </a:rPr>
              <a:t>Acquired by Oracle in 2007, this extraction, transformation, and loading (ETL) tool that handles heterogeneous sources and targets is sometimes referenced as an ELT</a:t>
            </a:r>
          </a:p>
          <a:p>
            <a:r>
              <a:rPr lang="en-US" sz="1200" b="0" i="0" u="none" strike="noStrike" kern="1200" baseline="0" dirty="0" smtClean="0">
                <a:solidFill>
                  <a:schemeClr val="tx1"/>
                </a:solidFill>
                <a:latin typeface="+mn-lt"/>
                <a:ea typeface="+mn-ea"/>
                <a:cs typeface="+mn-cs"/>
              </a:rPr>
              <a:t>tool since transformations are pushed into the target data warehouse. This product has replaced Oracle Warehouse Builder as Oracle’s</a:t>
            </a:r>
            <a:r>
              <a:rPr lang="en-US" sz="1200" b="1" i="0" u="none" strike="noStrike" kern="1200" baseline="0" dirty="0" smtClean="0">
                <a:solidFill>
                  <a:schemeClr val="tx1"/>
                </a:solidFill>
                <a:latin typeface="+mn-lt"/>
                <a:ea typeface="+mn-ea"/>
                <a:cs typeface="+mn-cs"/>
              </a:rPr>
              <a:t> primary offering for ETL</a:t>
            </a:r>
            <a:r>
              <a:rPr lang="en-US" sz="1200" b="0" i="0" u="none" strike="noStrike" kern="1200" baseline="0" dirty="0" smtClean="0">
                <a:solidFill>
                  <a:schemeClr val="tx1"/>
                </a:solidFill>
                <a:latin typeface="+mn-lt"/>
                <a:ea typeface="+mn-ea"/>
                <a:cs typeface="+mn-cs"/>
              </a:rPr>
              <a:t>. ODI</a:t>
            </a:r>
          </a:p>
          <a:p>
            <a:r>
              <a:rPr lang="en-US" sz="1200" b="0" i="0" u="none" strike="noStrike" kern="1200" baseline="0" dirty="0" smtClean="0">
                <a:solidFill>
                  <a:schemeClr val="tx1"/>
                </a:solidFill>
                <a:latin typeface="+mn-lt"/>
                <a:ea typeface="+mn-ea"/>
                <a:cs typeface="+mn-cs"/>
              </a:rPr>
              <a:t>features Knowledge Modules that define integration capabilities, including extraction with change data capture, loading and unloading utilities, SQL-based loading</a:t>
            </a:r>
          </a:p>
          <a:p>
            <a:r>
              <a:rPr lang="en-US" sz="1200" b="0" i="0" u="none" strike="noStrike" kern="1200" baseline="0" dirty="0" smtClean="0">
                <a:solidFill>
                  <a:schemeClr val="tx1"/>
                </a:solidFill>
                <a:latin typeface="+mn-lt"/>
                <a:ea typeface="+mn-ea"/>
                <a:cs typeface="+mn-cs"/>
              </a:rPr>
              <a:t>and unloading, and transformation logic SQL. Data Quality options include data quality profiling, batch processing, and address verification. The Knowledge Modules are modifiable. The product architecture includes a development environment that makes use of the Knowledge Modules as templates in declarative design processes and an orchestration agent. ODI can be used for data-based, event-based, and service-based data integration.</a:t>
            </a:r>
          </a:p>
          <a:p>
            <a:r>
              <a:rPr lang="en-US" sz="1200" b="0" i="1" u="none" strike="noStrike" kern="1200" baseline="0" dirty="0" smtClean="0">
                <a:solidFill>
                  <a:schemeClr val="tx1"/>
                </a:solidFill>
                <a:latin typeface="+mn-lt"/>
                <a:ea typeface="+mn-ea"/>
                <a:cs typeface="+mn-cs"/>
              </a:rPr>
              <a:t>Oracle GoldenGate</a:t>
            </a:r>
          </a:p>
          <a:p>
            <a:r>
              <a:rPr lang="en-US" sz="1200" b="0" i="0" u="none" strike="noStrike" kern="1200" baseline="0" dirty="0" smtClean="0">
                <a:solidFill>
                  <a:schemeClr val="tx1"/>
                </a:solidFill>
                <a:latin typeface="+mn-lt"/>
                <a:ea typeface="+mn-ea"/>
                <a:cs typeface="+mn-cs"/>
              </a:rPr>
              <a:t>Acquired by Oracle in 2009, GoldenGate has replaced Oracle Streams as the primary software recommended for log-based replication. Often used for zero downtime</a:t>
            </a:r>
          </a:p>
          <a:p>
            <a:r>
              <a:rPr lang="en-US" sz="1200" b="0" i="0" u="none" strike="noStrike" kern="1200" baseline="0" dirty="0" smtClean="0">
                <a:solidFill>
                  <a:schemeClr val="tx1"/>
                </a:solidFill>
                <a:latin typeface="+mn-lt"/>
                <a:ea typeface="+mn-ea"/>
                <a:cs typeface="+mn-cs"/>
              </a:rPr>
              <a:t>software upgrades, during software migrations, and for low latency transaction replication and recovery, GoldenGate supports a wide variety of data sources and</a:t>
            </a:r>
          </a:p>
          <a:p>
            <a:r>
              <a:rPr lang="en-US" sz="1200" b="0" i="0" u="none" strike="noStrike" kern="1200" baseline="0" dirty="0" smtClean="0">
                <a:solidFill>
                  <a:schemeClr val="tx1"/>
                </a:solidFill>
                <a:latin typeface="+mn-lt"/>
                <a:ea typeface="+mn-ea"/>
                <a:cs typeface="+mn-cs"/>
              </a:rPr>
              <a:t>targets. It is often used to load Oracle-based data warehouses where the </a:t>
            </a:r>
            <a:r>
              <a:rPr lang="en-US" sz="1200" b="1" i="0" u="none" strike="noStrike" kern="1200" baseline="0" dirty="0" smtClean="0">
                <a:solidFill>
                  <a:schemeClr val="tx1"/>
                </a:solidFill>
                <a:latin typeface="+mn-lt"/>
                <a:ea typeface="+mn-ea"/>
                <a:cs typeface="+mn-cs"/>
              </a:rPr>
              <a:t>need for data transformations is minimal and near real-time updates</a:t>
            </a:r>
            <a:r>
              <a:rPr lang="en-US" sz="1200" b="0" i="0" u="none" strike="noStrike" kern="1200" baseline="0" dirty="0" smtClean="0">
                <a:solidFill>
                  <a:schemeClr val="tx1"/>
                </a:solidFill>
                <a:latin typeface="+mn-lt"/>
                <a:ea typeface="+mn-ea"/>
                <a:cs typeface="+mn-cs"/>
              </a:rPr>
              <a:t> of the data in the data</a:t>
            </a:r>
          </a:p>
          <a:p>
            <a:r>
              <a:rPr lang="en-US" sz="1200" b="0" i="0" u="none" strike="noStrike" kern="1200" baseline="0" dirty="0" smtClean="0">
                <a:solidFill>
                  <a:schemeClr val="tx1"/>
                </a:solidFill>
                <a:latin typeface="+mn-lt"/>
                <a:ea typeface="+mn-ea"/>
                <a:cs typeface="+mn-cs"/>
              </a:rPr>
              <a:t>warehouse are desired.</a:t>
            </a:r>
          </a:p>
          <a:p>
            <a:r>
              <a:rPr lang="en-US" sz="1200" b="0" i="1" u="none" strike="noStrike" kern="1200" baseline="0" dirty="0" smtClean="0">
                <a:solidFill>
                  <a:schemeClr val="tx1"/>
                </a:solidFill>
                <a:latin typeface="+mn-lt"/>
                <a:ea typeface="+mn-ea"/>
                <a:cs typeface="+mn-cs"/>
              </a:rPr>
              <a:t>Transparent Gateways and Heterogeneous Services</a:t>
            </a:r>
          </a:p>
          <a:p>
            <a:r>
              <a:rPr lang="en-US" sz="1200" b="0" i="0" u="none" strike="noStrike" kern="1200" baseline="0" dirty="0" smtClean="0">
                <a:solidFill>
                  <a:schemeClr val="tx1"/>
                </a:solidFill>
                <a:latin typeface="+mn-lt"/>
                <a:ea typeface="+mn-ea"/>
                <a:cs typeface="+mn-cs"/>
              </a:rPr>
              <a:t>Provide a bridge to retrieve data from non-Oracle sources using Oracle SQL to load an Oracle Database. Heterogeneous Services provide </a:t>
            </a:r>
            <a:r>
              <a:rPr lang="en-US" sz="1200" b="1" i="0" u="none" strike="noStrike" kern="1200" baseline="0" dirty="0" smtClean="0">
                <a:solidFill>
                  <a:schemeClr val="tx1"/>
                </a:solidFill>
                <a:latin typeface="+mn-lt"/>
                <a:ea typeface="+mn-ea"/>
                <a:cs typeface="+mn-cs"/>
              </a:rPr>
              <a:t>ODBC connectivity to non-</a:t>
            </a:r>
          </a:p>
          <a:p>
            <a:r>
              <a:rPr lang="en-US" sz="1200" b="1" i="0" u="none" strike="noStrike" kern="1200" baseline="0" dirty="0" smtClean="0">
                <a:solidFill>
                  <a:schemeClr val="tx1"/>
                </a:solidFill>
                <a:latin typeface="+mn-lt"/>
                <a:ea typeface="+mn-ea"/>
                <a:cs typeface="+mn-cs"/>
              </a:rPr>
              <a:t>Oracle relational sources</a:t>
            </a:r>
            <a:r>
              <a:rPr lang="en-US" sz="1200" b="0" i="0" u="none" strike="noStrike" kern="1200" baseline="0" dirty="0" smtClean="0">
                <a:solidFill>
                  <a:schemeClr val="tx1"/>
                </a:solidFill>
                <a:latin typeface="+mn-lt"/>
                <a:ea typeface="+mn-ea"/>
                <a:cs typeface="+mn-cs"/>
              </a:rPr>
              <a:t>. Gateways can optionally provide a higher level of performance when extracting data from non-Oracle sources.</a:t>
            </a:r>
          </a:p>
          <a:p>
            <a:r>
              <a:rPr lang="en-US" sz="1200" b="0" i="1" u="none" strike="noStrike" kern="1200" baseline="0" dirty="0" smtClean="0">
                <a:solidFill>
                  <a:schemeClr val="tx1"/>
                </a:solidFill>
                <a:latin typeface="+mn-lt"/>
                <a:ea typeface="+mn-ea"/>
                <a:cs typeface="+mn-cs"/>
              </a:rPr>
              <a:t>Transportable Tablespaces</a:t>
            </a:r>
          </a:p>
          <a:p>
            <a:r>
              <a:rPr lang="en-US" sz="1200" b="0" i="0" u="none" strike="noStrike" kern="1200" baseline="0" dirty="0" smtClean="0">
                <a:solidFill>
                  <a:schemeClr val="tx1"/>
                </a:solidFill>
                <a:latin typeface="+mn-lt"/>
                <a:ea typeface="+mn-ea"/>
                <a:cs typeface="+mn-cs"/>
              </a:rPr>
              <a:t>Another feature for data movement, </a:t>
            </a:r>
            <a:r>
              <a:rPr lang="en-US" sz="1200" b="1" i="0" u="none" strike="noStrike" kern="1200" baseline="0" dirty="0" smtClean="0">
                <a:solidFill>
                  <a:schemeClr val="tx1"/>
                </a:solidFill>
                <a:latin typeface="+mn-lt"/>
                <a:ea typeface="+mn-ea"/>
                <a:cs typeface="+mn-cs"/>
              </a:rPr>
              <a:t>Transportable Tablespaces enable rapid data movement between Oracle instances without export/import</a:t>
            </a:r>
            <a:r>
              <a:rPr lang="en-US" sz="1200" b="0" i="0" u="none" strike="noStrike" kern="1200" baseline="0" dirty="0" smtClean="0">
                <a:solidFill>
                  <a:schemeClr val="tx1"/>
                </a:solidFill>
                <a:latin typeface="+mn-lt"/>
                <a:ea typeface="+mn-ea"/>
                <a:cs typeface="+mn-cs"/>
              </a:rPr>
              <a:t>. Metadata (the data dictionary) is exported from the source and imported to the target. The transferred tablespace can then be mounted on the target. Oracle Database 10</a:t>
            </a:r>
            <a:r>
              <a:rPr lang="en-US" sz="1200" b="0" i="1" u="none" strike="noStrike" kern="1200" baseline="0" dirty="0" smtClean="0">
                <a:solidFill>
                  <a:schemeClr val="tx1"/>
                </a:solidFill>
                <a:latin typeface="+mn-lt"/>
                <a:ea typeface="+mn-ea"/>
                <a:cs typeface="+mn-cs"/>
              </a:rPr>
              <a:t>g </a:t>
            </a:r>
            <a:r>
              <a:rPr lang="en-US" sz="1200" b="0" i="0" u="none" strike="noStrike" kern="1200" baseline="0" dirty="0" smtClean="0">
                <a:solidFill>
                  <a:schemeClr val="tx1"/>
                </a:solidFill>
                <a:latin typeface="+mn-lt"/>
                <a:ea typeface="+mn-ea"/>
                <a:cs typeface="+mn-cs"/>
              </a:rPr>
              <a:t>introduced</a:t>
            </a:r>
          </a:p>
          <a:p>
            <a:r>
              <a:rPr lang="en-US" sz="1200" b="0" i="0" u="none" strike="noStrike" kern="1200" baseline="0" dirty="0" smtClean="0">
                <a:solidFill>
                  <a:schemeClr val="tx1"/>
                </a:solidFill>
                <a:latin typeface="+mn-lt"/>
                <a:ea typeface="+mn-ea"/>
                <a:cs typeface="+mn-cs"/>
              </a:rPr>
              <a:t>cross-platform Transportable Tablespaces, which can move a tablespace from one type of system (e.g., Solaris) to another (e.g., Linux).</a:t>
            </a:r>
          </a:p>
          <a:p>
            <a:r>
              <a:rPr lang="en-US" sz="1200" b="0" i="1" u="none" strike="noStrike" kern="1200" baseline="0" dirty="0" smtClean="0">
                <a:solidFill>
                  <a:schemeClr val="tx1"/>
                </a:solidFill>
                <a:latin typeface="+mn-lt"/>
                <a:ea typeface="+mn-ea"/>
                <a:cs typeface="+mn-cs"/>
              </a:rPr>
              <a:t>Transportable Partitions</a:t>
            </a:r>
          </a:p>
          <a:p>
            <a:r>
              <a:rPr lang="en-US" sz="1200" b="0" i="0" u="none" strike="noStrike" kern="1200" baseline="0" dirty="0" smtClean="0">
                <a:solidFill>
                  <a:schemeClr val="tx1"/>
                </a:solidFill>
                <a:latin typeface="+mn-lt"/>
                <a:ea typeface="+mn-ea"/>
                <a:cs typeface="+mn-cs"/>
              </a:rPr>
              <a:t>Oracle Database 11</a:t>
            </a:r>
            <a:r>
              <a:rPr lang="en-US" sz="1200" b="0" i="1" u="none" strike="noStrike" kern="1200" baseline="0" dirty="0" smtClean="0">
                <a:solidFill>
                  <a:schemeClr val="tx1"/>
                </a:solidFill>
                <a:latin typeface="+mn-lt"/>
                <a:ea typeface="+mn-ea"/>
                <a:cs typeface="+mn-cs"/>
              </a:rPr>
              <a:t>g </a:t>
            </a:r>
            <a:r>
              <a:rPr lang="en-US" sz="1200" b="0" i="0" u="none" strike="noStrike" kern="1200" baseline="0" dirty="0" smtClean="0">
                <a:solidFill>
                  <a:schemeClr val="tx1"/>
                </a:solidFill>
                <a:latin typeface="+mn-lt"/>
                <a:ea typeface="+mn-ea"/>
                <a:cs typeface="+mn-cs"/>
              </a:rPr>
              <a:t>introduced Transportable Partitions for rapid data movement between Oracle instances.</a:t>
            </a:r>
          </a:p>
          <a:p>
            <a:r>
              <a:rPr lang="en-US" sz="1200" b="0" i="1" u="none" strike="noStrike" kern="1200" baseline="0" dirty="0" smtClean="0">
                <a:solidFill>
                  <a:schemeClr val="tx1"/>
                </a:solidFill>
                <a:latin typeface="+mn-lt"/>
                <a:ea typeface="+mn-ea"/>
                <a:cs typeface="+mn-cs"/>
              </a:rPr>
              <a:t>Data Pump Fast Import/Export</a:t>
            </a:r>
          </a:p>
          <a:p>
            <a:r>
              <a:rPr lang="en-US" sz="1200" b="0" i="0" u="none" strike="noStrike" kern="1200" baseline="0" dirty="0" smtClean="0">
                <a:solidFill>
                  <a:schemeClr val="tx1"/>
                </a:solidFill>
                <a:latin typeface="+mn-lt"/>
                <a:ea typeface="+mn-ea"/>
                <a:cs typeface="+mn-cs"/>
              </a:rPr>
              <a:t>Added in Oracle Database 10</a:t>
            </a:r>
            <a:r>
              <a:rPr lang="en-US" sz="1200" b="0" i="1" u="none" strike="noStrike" kern="1200" baseline="0" dirty="0" smtClean="0">
                <a:solidFill>
                  <a:schemeClr val="tx1"/>
                </a:solidFill>
                <a:latin typeface="+mn-lt"/>
                <a:ea typeface="+mn-ea"/>
                <a:cs typeface="+mn-cs"/>
              </a:rPr>
              <a:t>g </a:t>
            </a:r>
            <a:r>
              <a:rPr lang="en-US" sz="1200" b="0" i="0" u="none" strike="noStrike" kern="1200" baseline="0" dirty="0" smtClean="0">
                <a:solidFill>
                  <a:schemeClr val="tx1"/>
                </a:solidFill>
                <a:latin typeface="+mn-lt"/>
                <a:ea typeface="+mn-ea"/>
                <a:cs typeface="+mn-cs"/>
              </a:rPr>
              <a:t>and enabled via external table support, Data Pump is a newer import/export format. Parallel direct path loading and unloading are</a:t>
            </a:r>
          </a:p>
          <a:p>
            <a:r>
              <a:rPr lang="en-US" sz="1200" b="0" i="0" u="none" strike="noStrike" kern="1200" baseline="0" dirty="0" smtClean="0">
                <a:solidFill>
                  <a:schemeClr val="tx1"/>
                </a:solidFill>
                <a:latin typeface="+mn-lt"/>
                <a:ea typeface="+mn-ea"/>
                <a:cs typeface="+mn-cs"/>
              </a:rPr>
              <a:t>supported.</a:t>
            </a:r>
          </a:p>
          <a:p>
            <a:r>
              <a:rPr lang="en-US" sz="1200" b="0" i="1" u="none" strike="noStrike" kern="1200" baseline="0" dirty="0" smtClean="0">
                <a:solidFill>
                  <a:schemeClr val="tx1"/>
                </a:solidFill>
                <a:latin typeface="+mn-lt"/>
                <a:ea typeface="+mn-ea"/>
                <a:cs typeface="+mn-cs"/>
              </a:rPr>
              <a:t>Oracle Big Data Connectors</a:t>
            </a:r>
          </a:p>
          <a:p>
            <a:r>
              <a:rPr lang="en-US" sz="1200" b="0" i="0" u="none" strike="noStrike" kern="1200" baseline="0" dirty="0" smtClean="0">
                <a:solidFill>
                  <a:schemeClr val="tx1"/>
                </a:solidFill>
                <a:latin typeface="+mn-lt"/>
                <a:ea typeface="+mn-ea"/>
                <a:cs typeface="+mn-cs"/>
              </a:rPr>
              <a:t>First available in 2011, Oracle’s Big Data Connectors include an Oracle Loader for Hadoop that pushes the preprocessing of data to be loaded into an Oracle data</a:t>
            </a:r>
          </a:p>
          <a:p>
            <a:r>
              <a:rPr lang="en-US" sz="1200" b="0" i="0" u="none" strike="noStrike" kern="1200" baseline="0" dirty="0" smtClean="0">
                <a:solidFill>
                  <a:schemeClr val="tx1"/>
                </a:solidFill>
                <a:latin typeface="+mn-lt"/>
                <a:ea typeface="+mn-ea"/>
                <a:cs typeface="+mn-cs"/>
              </a:rPr>
              <a:t>warehouse to the source Hadoop Big Data cluster. The result is lessened CPU and I/O impact on the target Oracle Database platform. An Oracle Data Integrator Application Adapter for Hadoop provides ODI Knowledge Modules optimized for Hive and the Oracle Loader for Hadoop. An Oracle Direct Connector for HDFS</a:t>
            </a:r>
          </a:p>
          <a:p>
            <a:r>
              <a:rPr lang="en-US" sz="1200" b="0" i="0" u="none" strike="noStrike" kern="1200" baseline="0" dirty="0" smtClean="0">
                <a:solidFill>
                  <a:schemeClr val="tx1"/>
                </a:solidFill>
                <a:latin typeface="+mn-lt"/>
                <a:ea typeface="+mn-ea"/>
                <a:cs typeface="+mn-cs"/>
              </a:rPr>
              <a:t>and an Oracle R Connector for Hadoop are also provided.</a:t>
            </a:r>
            <a:endParaRPr lang="en-US" dirty="0" smtClean="0"/>
          </a:p>
          <a:p>
            <a:endParaRPr lang="en-US" dirty="0"/>
          </a:p>
        </p:txBody>
      </p:sp>
      <p:sp>
        <p:nvSpPr>
          <p:cNvPr id="4" name="Slide Number Placeholder 3"/>
          <p:cNvSpPr>
            <a:spLocks noGrp="1"/>
          </p:cNvSpPr>
          <p:nvPr>
            <p:ph type="sldNum" sz="quarter" idx="10"/>
          </p:nvPr>
        </p:nvSpPr>
        <p:spPr/>
        <p:txBody>
          <a:bodyPr/>
          <a:lstStyle/>
          <a:p>
            <a:fld id="{07D34B46-4A0F-491A-A398-B220DCB32F65}" type="slidenum">
              <a:rPr lang="en-US" smtClean="0"/>
              <a:pPr/>
              <a:t>22</a:t>
            </a:fld>
            <a:endParaRPr lang="en-US" dirty="0"/>
          </a:p>
        </p:txBody>
      </p:sp>
    </p:spTree>
    <p:extLst>
      <p:ext uri="{BB962C8B-B14F-4D97-AF65-F5344CB8AC3E}">
        <p14:creationId xmlns:p14="http://schemas.microsoft.com/office/powerpoint/2010/main" xmlns="" val="1615370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95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p>
          <a:p>
            <a:endParaRPr lang="en-US" dirty="0"/>
          </a:p>
        </p:txBody>
      </p:sp>
      <p:sp>
        <p:nvSpPr>
          <p:cNvPr id="22" name="Title 1"/>
          <p:cNvSpPr>
            <a:spLocks noGrp="1"/>
          </p:cNvSpPr>
          <p:nvPr>
            <p:ph type="title" hasCustomPrompt="1"/>
          </p:nvPr>
        </p:nvSpPr>
        <p:spPr>
          <a:xfrm>
            <a:off x="1828800" y="1304925"/>
            <a:ext cx="6858000" cy="1438275"/>
          </a:xfrm>
        </p:spPr>
        <p:txBody>
          <a:bodyPr anchor="t">
            <a:noAutofit/>
          </a:bodyPr>
          <a:lstStyle>
            <a:lvl1pPr algn="l">
              <a:defRPr sz="3000" b="1" cap="all"/>
            </a:lvl1pPr>
          </a:lstStyle>
          <a:p>
            <a:r>
              <a:rPr lang="en-US" dirty="0" smtClean="0"/>
              <a:t>PRESENTATION title</a:t>
            </a:r>
            <a:br>
              <a:rPr lang="en-US" dirty="0" smtClean="0"/>
            </a:br>
            <a:r>
              <a:rPr lang="en-US" dirty="0" smtClean="0"/>
              <a:t>ALL CAPS</a:t>
            </a:r>
            <a:br>
              <a:rPr lang="en-US" dirty="0" smtClean="0"/>
            </a:br>
            <a:endParaRPr lang="en-US" dirty="0"/>
          </a:p>
        </p:txBody>
      </p:sp>
      <p:sp>
        <p:nvSpPr>
          <p:cNvPr id="25"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4" name="Slide Number Placeholder 3"/>
          <p:cNvSpPr>
            <a:spLocks noGrp="1"/>
          </p:cNvSpPr>
          <p:nvPr>
            <p:ph type="sldNum" sz="quarter" idx="16"/>
          </p:nvPr>
        </p:nvSpPr>
        <p:spPr/>
        <p:txBody>
          <a:bodyPr/>
          <a:lstStyle/>
          <a:p>
            <a:fld id="{36013D82-3B92-4BC6-A819-A7803D760D40}" type="slidenum">
              <a:rPr lang="en-US" smtClean="0"/>
              <a:pPr/>
              <a:t>‹#›</a:t>
            </a:fld>
            <a:endParaRPr lang="en-US" dirty="0"/>
          </a:p>
        </p:txBody>
      </p:sp>
      <p:sp>
        <p:nvSpPr>
          <p:cNvPr id="13" name="Text Placeholder 12"/>
          <p:cNvSpPr>
            <a:spLocks noGrp="1"/>
          </p:cNvSpPr>
          <p:nvPr>
            <p:ph type="body" sz="quarter" idx="17" hasCustomPrompt="1"/>
          </p:nvPr>
        </p:nvSpPr>
        <p:spPr>
          <a:xfrm>
            <a:off x="1828800" y="685800"/>
            <a:ext cx="1524000" cy="533400"/>
          </a:xfrm>
          <a:prstGeom prst="rect">
            <a:avLst/>
          </a:prstGeom>
          <a:solidFill>
            <a:schemeClr val="accent1">
              <a:lumMod val="75000"/>
            </a:schemeClr>
          </a:solidFill>
        </p:spPr>
        <p:txBody>
          <a:bodyPr/>
          <a:lstStyle>
            <a:lvl1pPr marL="0" indent="0">
              <a:buNone/>
              <a:defRPr sz="3000" b="1">
                <a:solidFill>
                  <a:schemeClr val="bg1"/>
                </a:solidFill>
                <a:latin typeface="Tahoma" pitchFamily="34" charset="0"/>
                <a:ea typeface="Tahoma" pitchFamily="34" charset="0"/>
                <a:cs typeface="Tahoma" pitchFamily="34" charset="0"/>
              </a:defRPr>
            </a:lvl1pPr>
          </a:lstStyle>
          <a:p>
            <a:pPr lvl="0"/>
            <a:r>
              <a:rPr lang="en-US" dirty="0" smtClean="0"/>
              <a:t>CODE</a:t>
            </a:r>
            <a:endParaRPr lang="en-US" dirty="0"/>
          </a:p>
        </p:txBody>
      </p:sp>
      <p:sp>
        <p:nvSpPr>
          <p:cNvPr id="14" name="Rectangle 13"/>
          <p:cNvSpPr/>
          <p:nvPr userDrawn="1"/>
        </p:nvSpPr>
        <p:spPr>
          <a:xfrm>
            <a:off x="1828800" y="41910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
        <p:nvSpPr>
          <p:cNvPr id="5" name="Footer Placeholder 4"/>
          <p:cNvSpPr>
            <a:spLocks noGrp="1"/>
          </p:cNvSpPr>
          <p:nvPr>
            <p:ph type="ftr" sz="quarter" idx="18"/>
          </p:nvPr>
        </p:nvSpPr>
        <p:spPr/>
        <p:txBody>
          <a:bodyPr/>
          <a:lstStyle/>
          <a:p>
            <a:r>
              <a:rPr lang="en-US" dirty="0" smtClean="0"/>
              <a:t>2014 © EPAM Systems, RD Dep.</a:t>
            </a:r>
            <a:endParaRPr lang="en-US" dirty="0"/>
          </a:p>
        </p:txBody>
      </p:sp>
    </p:spTree>
    <p:extLst>
      <p:ext uri="{BB962C8B-B14F-4D97-AF65-F5344CB8AC3E}">
        <p14:creationId xmlns:p14="http://schemas.microsoft.com/office/powerpoint/2010/main" xmlns="" val="736461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dirty="0" smtClean="0"/>
              <a:t>2014 © EPAM Systems, RD Dep.</a:t>
            </a:r>
            <a:endParaRPr lang="en-US" dirty="0"/>
          </a:p>
        </p:txBody>
      </p:sp>
      <p:sp>
        <p:nvSpPr>
          <p:cNvPr id="18" name="Slide Number Placeholder 17"/>
          <p:cNvSpPr>
            <a:spLocks noGrp="1"/>
          </p:cNvSpPr>
          <p:nvPr>
            <p:ph type="sldNum" sz="quarter" idx="24"/>
          </p:nvPr>
        </p:nvSpPr>
        <p:spPr/>
        <p:txBody>
          <a:bodyPr/>
          <a:lstStyle/>
          <a:p>
            <a:fld id="{36013D82-3B92-4BC6-A819-A7803D760D40}" type="slidenum">
              <a:rPr lang="en-US" smtClean="0"/>
              <a:pPr/>
              <a:t>‹#›</a:t>
            </a:fld>
            <a:endParaRPr lang="en-US" dirty="0"/>
          </a:p>
        </p:txBody>
      </p:sp>
      <p:sp>
        <p:nvSpPr>
          <p:cNvPr id="19" name="Title 18"/>
          <p:cNvSpPr>
            <a:spLocks noGrp="1"/>
          </p:cNvSpPr>
          <p:nvPr>
            <p:ph type="title"/>
          </p:nvPr>
        </p:nvSpPr>
        <p:spPr/>
        <p:txBody>
          <a:bodyPr anchor="t"/>
          <a:lstStyle/>
          <a:p>
            <a:r>
              <a:rPr lang="ru-RU" smtClean="0"/>
              <a:t>Образец заголовка</a:t>
            </a:r>
            <a:endParaRPr lang="en-US" dirty="0"/>
          </a:p>
        </p:txBody>
      </p:sp>
      <p:sp>
        <p:nvSpPr>
          <p:cNvPr id="31" name="Content Placeholder 2"/>
          <p:cNvSpPr>
            <a:spLocks noGrp="1"/>
          </p:cNvSpPr>
          <p:nvPr>
            <p:ph idx="1"/>
          </p:nvPr>
        </p:nvSpPr>
        <p:spPr>
          <a:xfrm>
            <a:off x="914400" y="1219200"/>
            <a:ext cx="73152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ru-RU" smtClean="0"/>
              <a:t>Образец текста</a:t>
            </a:r>
          </a:p>
          <a:p>
            <a:pPr lvl="1"/>
            <a:r>
              <a:rPr lang="ru-RU" smtClean="0"/>
              <a:t>Второй уровень</a:t>
            </a:r>
          </a:p>
        </p:txBody>
      </p:sp>
    </p:spTree>
    <p:extLst>
      <p:ext uri="{BB962C8B-B14F-4D97-AF65-F5344CB8AC3E}">
        <p14:creationId xmlns:p14="http://schemas.microsoft.com/office/powerpoint/2010/main" xmlns="" val="12092437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xmlns="" val="5979495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xmlns="" val="36137783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xmlns="" val="2842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2514600"/>
            <a:ext cx="6400800" cy="1438275"/>
          </a:xfrm>
        </p:spPr>
        <p:txBody>
          <a:bodyPr anchor="t">
            <a:noAutofit/>
          </a:bodyPr>
          <a:lstStyle>
            <a:lvl1pPr algn="l">
              <a:defRPr sz="3000" b="1" cap="all"/>
            </a:lvl1pPr>
          </a:lstStyle>
          <a:p>
            <a:r>
              <a:rPr lang="en-US" dirty="0" smtClean="0"/>
              <a:t>SECTION title</a:t>
            </a:r>
            <a:br>
              <a:rPr lang="en-US" dirty="0" smtClean="0"/>
            </a:br>
            <a:r>
              <a:rPr lang="en-US" dirty="0" smtClean="0"/>
              <a:t>ALL CAPS</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xmlns="" val="29440123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5908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Title</a:t>
            </a:r>
          </a:p>
          <a:p>
            <a:endParaRPr lang="en-US" dirty="0"/>
          </a:p>
        </p:txBody>
      </p:sp>
      <p:sp>
        <p:nvSpPr>
          <p:cNvPr id="4" name="TextBox 3"/>
          <p:cNvSpPr txBox="1"/>
          <p:nvPr userDrawn="1"/>
        </p:nvSpPr>
        <p:spPr>
          <a:xfrm>
            <a:off x="1828800" y="762000"/>
            <a:ext cx="6858000" cy="1569660"/>
          </a:xfrm>
          <a:prstGeom prst="rect">
            <a:avLst/>
          </a:prstGeom>
          <a:noFill/>
        </p:spPr>
        <p:txBody>
          <a:bodyPr wrap="square" rtlCol="0">
            <a:spAutoFit/>
          </a:bodyPr>
          <a:lstStyle/>
          <a:p>
            <a:pPr algn="l"/>
            <a:r>
              <a:rPr lang="en-US" sz="3200" b="1" dirty="0" smtClean="0">
                <a:solidFill>
                  <a:schemeClr val="tx2"/>
                </a:solidFill>
                <a:latin typeface="Tahoma" pitchFamily="34" charset="0"/>
                <a:ea typeface="Tahoma" pitchFamily="34" charset="0"/>
                <a:cs typeface="Tahoma" pitchFamily="34" charset="0"/>
              </a:rPr>
              <a:t>THANKS</a:t>
            </a:r>
            <a:r>
              <a:rPr lang="en-US" sz="3200" b="1" baseline="0" dirty="0" smtClean="0">
                <a:solidFill>
                  <a:schemeClr val="tx2"/>
                </a:solidFill>
                <a:latin typeface="Tahoma" pitchFamily="34" charset="0"/>
                <a:ea typeface="Tahoma" pitchFamily="34" charset="0"/>
                <a:cs typeface="Tahoma" pitchFamily="34" charset="0"/>
              </a:rPr>
              <a:t> FOR YOUR ATTENTION!</a:t>
            </a:r>
          </a:p>
          <a:p>
            <a:pPr algn="l"/>
            <a:endParaRPr lang="en-US" sz="3200" b="1" baseline="0" dirty="0" smtClean="0">
              <a:solidFill>
                <a:schemeClr val="tx2"/>
              </a:solidFill>
              <a:latin typeface="Tahoma" pitchFamily="34" charset="0"/>
              <a:ea typeface="Tahoma" pitchFamily="34" charset="0"/>
              <a:cs typeface="Tahoma" pitchFamily="34" charset="0"/>
            </a:endParaRPr>
          </a:p>
          <a:p>
            <a:pPr algn="l"/>
            <a:r>
              <a:rPr lang="en-US" sz="3200" b="1" baseline="0" dirty="0" smtClean="0">
                <a:solidFill>
                  <a:schemeClr val="tx2"/>
                </a:solidFill>
                <a:latin typeface="Tahoma" pitchFamily="34" charset="0"/>
                <a:ea typeface="Tahoma" pitchFamily="34" charset="0"/>
                <a:cs typeface="Tahoma" pitchFamily="34" charset="0"/>
              </a:rPr>
              <a:t>QUESTIONS?</a:t>
            </a:r>
            <a:endParaRPr lang="en-US" sz="3200" b="1" dirty="0">
              <a:solidFill>
                <a:schemeClr val="tx2"/>
              </a:solidFill>
              <a:latin typeface="Tahoma" pitchFamily="34" charset="0"/>
              <a:ea typeface="Tahoma" pitchFamily="34" charset="0"/>
              <a:cs typeface="Tahoma" pitchFamily="34" charset="0"/>
            </a:endParaRPr>
          </a:p>
        </p:txBody>
      </p:sp>
      <p:sp>
        <p:nvSpPr>
          <p:cNvPr id="2" name="Footer Placeholder 1"/>
          <p:cNvSpPr>
            <a:spLocks noGrp="1"/>
          </p:cNvSpPr>
          <p:nvPr>
            <p:ph type="ftr" sz="quarter" idx="12"/>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3"/>
          </p:nvPr>
        </p:nvSpPr>
        <p:spPr/>
        <p:txBody>
          <a:bodyPr/>
          <a:lstStyle/>
          <a:p>
            <a:fld id="{36013D82-3B92-4BC6-A819-A7803D760D40}" type="slidenum">
              <a:rPr lang="en-US" smtClean="0"/>
              <a:pPr/>
              <a:t>‹#›</a:t>
            </a:fld>
            <a:endParaRPr lang="en-US" dirty="0"/>
          </a:p>
        </p:txBody>
      </p:sp>
      <p:sp>
        <p:nvSpPr>
          <p:cNvPr id="7" name="Text Placeholder 24"/>
          <p:cNvSpPr>
            <a:spLocks noGrp="1"/>
          </p:cNvSpPr>
          <p:nvPr>
            <p:ph type="body" sz="quarter" idx="14" hasCustomPrompt="1"/>
          </p:nvPr>
        </p:nvSpPr>
        <p:spPr>
          <a:xfrm>
            <a:off x="2743200" y="41148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8" name="Rectangle 7"/>
          <p:cNvSpPr/>
          <p:nvPr userDrawn="1"/>
        </p:nvSpPr>
        <p:spPr>
          <a:xfrm>
            <a:off x="1828800" y="41148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xmlns="" val="41889554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t">
            <a:normAutofit/>
          </a:bodyPr>
          <a:lstStyle/>
          <a:p>
            <a:pPr marL="0" lvl="0" indent="0" algn="l" defTabSz="914400" rtl="0" eaLnBrk="1" latinLnBrk="0" hangingPunct="1">
              <a:spcBef>
                <a:spcPct val="20000"/>
              </a:spcBef>
              <a:buFont typeface="Arial" pitchFamily="34" charset="0"/>
              <a:buNone/>
            </a:pPr>
            <a:r>
              <a:rPr lang="ru-RU" smtClean="0"/>
              <a:t>Образец заголовка</a:t>
            </a:r>
            <a:endParaRPr lang="en-US" dirty="0"/>
          </a:p>
        </p:txBody>
      </p:sp>
      <p:sp>
        <p:nvSpPr>
          <p:cNvPr id="24" name="Rectangle 6"/>
          <p:cNvSpPr>
            <a:spLocks noChangeArrowheads="1"/>
          </p:cNvSpPr>
          <p:nvPr/>
        </p:nvSpPr>
        <p:spPr bwMode="auto">
          <a:xfrm>
            <a:off x="-19050" y="6327152"/>
            <a:ext cx="3133441" cy="267492"/>
          </a:xfrm>
          <a:prstGeom prst="rect">
            <a:avLst/>
          </a:prstGeom>
          <a:solidFill>
            <a:srgbClr val="6087B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dirty="0"/>
          </a:p>
        </p:txBody>
      </p:sp>
      <p:sp>
        <p:nvSpPr>
          <p:cNvPr id="25" name="Freeform 7"/>
          <p:cNvSpPr>
            <a:spLocks noEditPoints="1"/>
          </p:cNvSpPr>
          <p:nvPr/>
        </p:nvSpPr>
        <p:spPr bwMode="auto">
          <a:xfrm>
            <a:off x="914400" y="6385486"/>
            <a:ext cx="685801" cy="170266"/>
          </a:xfrm>
          <a:custGeom>
            <a:avLst/>
            <a:gdLst>
              <a:gd name="T0" fmla="*/ 2344 w 2344"/>
              <a:gd name="T1" fmla="*/ 307 h 582"/>
              <a:gd name="T2" fmla="*/ 431 w 2344"/>
              <a:gd name="T3" fmla="*/ 371 h 582"/>
              <a:gd name="T4" fmla="*/ 1391 w 2344"/>
              <a:gd name="T5" fmla="*/ 480 h 582"/>
              <a:gd name="T6" fmla="*/ 1568 w 2344"/>
              <a:gd name="T7" fmla="*/ 78 h 582"/>
              <a:gd name="T8" fmla="*/ 1595 w 2344"/>
              <a:gd name="T9" fmla="*/ 82 h 582"/>
              <a:gd name="T10" fmla="*/ 1715 w 2344"/>
              <a:gd name="T11" fmla="*/ 98 h 582"/>
              <a:gd name="T12" fmla="*/ 1734 w 2344"/>
              <a:gd name="T13" fmla="*/ 77 h 582"/>
              <a:gd name="T14" fmla="*/ 1755 w 2344"/>
              <a:gd name="T15" fmla="*/ 89 h 582"/>
              <a:gd name="T16" fmla="*/ 1876 w 2344"/>
              <a:gd name="T17" fmla="*/ 53 h 582"/>
              <a:gd name="T18" fmla="*/ 1850 w 2344"/>
              <a:gd name="T19" fmla="*/ 14 h 582"/>
              <a:gd name="T20" fmla="*/ 1802 w 2344"/>
              <a:gd name="T21" fmla="*/ 0 h 582"/>
              <a:gd name="T22" fmla="*/ 1722 w 2344"/>
              <a:gd name="T23" fmla="*/ 24 h 582"/>
              <a:gd name="T24" fmla="*/ 1663 w 2344"/>
              <a:gd name="T25" fmla="*/ 2 h 582"/>
              <a:gd name="T26" fmla="*/ 1591 w 2344"/>
              <a:gd name="T27" fmla="*/ 7 h 582"/>
              <a:gd name="T28" fmla="*/ 1227 w 2344"/>
              <a:gd name="T29" fmla="*/ 5 h 582"/>
              <a:gd name="T30" fmla="*/ 1162 w 2344"/>
              <a:gd name="T31" fmla="*/ 36 h 582"/>
              <a:gd name="T32" fmla="*/ 1134 w 2344"/>
              <a:gd name="T33" fmla="*/ 96 h 582"/>
              <a:gd name="T34" fmla="*/ 1249 w 2344"/>
              <a:gd name="T35" fmla="*/ 95 h 582"/>
              <a:gd name="T36" fmla="*/ 1276 w 2344"/>
              <a:gd name="T37" fmla="*/ 74 h 582"/>
              <a:gd name="T38" fmla="*/ 1288 w 2344"/>
              <a:gd name="T39" fmla="*/ 97 h 582"/>
              <a:gd name="T40" fmla="*/ 1243 w 2344"/>
              <a:gd name="T41" fmla="*/ 195 h 582"/>
              <a:gd name="T42" fmla="*/ 1120 w 2344"/>
              <a:gd name="T43" fmla="*/ 273 h 582"/>
              <a:gd name="T44" fmla="*/ 1090 w 2344"/>
              <a:gd name="T45" fmla="*/ 411 h 582"/>
              <a:gd name="T46" fmla="*/ 1113 w 2344"/>
              <a:gd name="T47" fmla="*/ 473 h 582"/>
              <a:gd name="T48" fmla="*/ 1208 w 2344"/>
              <a:gd name="T49" fmla="*/ 485 h 582"/>
              <a:gd name="T50" fmla="*/ 1252 w 2344"/>
              <a:gd name="T51" fmla="*/ 480 h 582"/>
              <a:gd name="T52" fmla="*/ 1398 w 2344"/>
              <a:gd name="T53" fmla="*/ 45 h 582"/>
              <a:gd name="T54" fmla="*/ 1361 w 2344"/>
              <a:gd name="T55" fmla="*/ 13 h 582"/>
              <a:gd name="T56" fmla="*/ 1240 w 2344"/>
              <a:gd name="T57" fmla="*/ 277 h 582"/>
              <a:gd name="T58" fmla="*/ 1244 w 2344"/>
              <a:gd name="T59" fmla="*/ 406 h 582"/>
              <a:gd name="T60" fmla="*/ 1218 w 2344"/>
              <a:gd name="T61" fmla="*/ 412 h 582"/>
              <a:gd name="T62" fmla="*/ 1220 w 2344"/>
              <a:gd name="T63" fmla="*/ 304 h 582"/>
              <a:gd name="T64" fmla="*/ 758 w 2344"/>
              <a:gd name="T65" fmla="*/ 31 h 582"/>
              <a:gd name="T66" fmla="*/ 672 w 2344"/>
              <a:gd name="T67" fmla="*/ 1 h 582"/>
              <a:gd name="T68" fmla="*/ 570 w 2344"/>
              <a:gd name="T69" fmla="*/ 11 h 582"/>
              <a:gd name="T70" fmla="*/ 514 w 2344"/>
              <a:gd name="T71" fmla="*/ 58 h 582"/>
              <a:gd name="T72" fmla="*/ 462 w 2344"/>
              <a:gd name="T73" fmla="*/ 410 h 582"/>
              <a:gd name="T74" fmla="*/ 487 w 2344"/>
              <a:gd name="T75" fmla="*/ 461 h 582"/>
              <a:gd name="T76" fmla="*/ 541 w 2344"/>
              <a:gd name="T77" fmla="*/ 482 h 582"/>
              <a:gd name="T78" fmla="*/ 664 w 2344"/>
              <a:gd name="T79" fmla="*/ 476 h 582"/>
              <a:gd name="T80" fmla="*/ 721 w 2344"/>
              <a:gd name="T81" fmla="*/ 436 h 582"/>
              <a:gd name="T82" fmla="*/ 630 w 2344"/>
              <a:gd name="T83" fmla="*/ 304 h 582"/>
              <a:gd name="T84" fmla="*/ 606 w 2344"/>
              <a:gd name="T85" fmla="*/ 413 h 582"/>
              <a:gd name="T86" fmla="*/ 581 w 2344"/>
              <a:gd name="T87" fmla="*/ 405 h 582"/>
              <a:gd name="T88" fmla="*/ 777 w 2344"/>
              <a:gd name="T89" fmla="*/ 80 h 582"/>
              <a:gd name="T90" fmla="*/ 646 w 2344"/>
              <a:gd name="T91" fmla="*/ 74 h 582"/>
              <a:gd name="T92" fmla="*/ 658 w 2344"/>
              <a:gd name="T93" fmla="*/ 97 h 582"/>
              <a:gd name="T94" fmla="*/ 628 w 2344"/>
              <a:gd name="T95" fmla="*/ 77 h 582"/>
              <a:gd name="T96" fmla="*/ 1042 w 2344"/>
              <a:gd name="T97" fmla="*/ 7 h 582"/>
              <a:gd name="T98" fmla="*/ 970 w 2344"/>
              <a:gd name="T99" fmla="*/ 2 h 582"/>
              <a:gd name="T100" fmla="*/ 872 w 2344"/>
              <a:gd name="T101" fmla="*/ 582 h 582"/>
              <a:gd name="T102" fmla="*/ 965 w 2344"/>
              <a:gd name="T103" fmla="*/ 486 h 582"/>
              <a:gd name="T104" fmla="*/ 1019 w 2344"/>
              <a:gd name="T105" fmla="*/ 469 h 582"/>
              <a:gd name="T106" fmla="*/ 1048 w 2344"/>
              <a:gd name="T107" fmla="*/ 428 h 582"/>
              <a:gd name="T108" fmla="*/ 1087 w 2344"/>
              <a:gd name="T109" fmla="*/ 38 h 582"/>
              <a:gd name="T110" fmla="*/ 963 w 2344"/>
              <a:gd name="T111" fmla="*/ 74 h 582"/>
              <a:gd name="T112" fmla="*/ 975 w 2344"/>
              <a:gd name="T113" fmla="*/ 96 h 582"/>
              <a:gd name="T114" fmla="*/ 914 w 2344"/>
              <a:gd name="T115" fmla="*/ 413 h 582"/>
              <a:gd name="T116" fmla="*/ 896 w 2344"/>
              <a:gd name="T117" fmla="*/ 39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4" h="582">
                <a:moveTo>
                  <a:pt x="1919" y="46"/>
                </a:moveTo>
                <a:lnTo>
                  <a:pt x="1912" y="144"/>
                </a:lnTo>
                <a:lnTo>
                  <a:pt x="2210" y="258"/>
                </a:lnTo>
                <a:lnTo>
                  <a:pt x="1893" y="371"/>
                </a:lnTo>
                <a:lnTo>
                  <a:pt x="1885" y="473"/>
                </a:lnTo>
                <a:lnTo>
                  <a:pt x="1890" y="469"/>
                </a:lnTo>
                <a:lnTo>
                  <a:pt x="2344" y="307"/>
                </a:lnTo>
                <a:lnTo>
                  <a:pt x="2344" y="205"/>
                </a:lnTo>
                <a:lnTo>
                  <a:pt x="1919" y="46"/>
                </a:lnTo>
                <a:close/>
                <a:moveTo>
                  <a:pt x="458" y="46"/>
                </a:moveTo>
                <a:lnTo>
                  <a:pt x="0" y="207"/>
                </a:lnTo>
                <a:lnTo>
                  <a:pt x="0" y="311"/>
                </a:lnTo>
                <a:lnTo>
                  <a:pt x="424" y="473"/>
                </a:lnTo>
                <a:lnTo>
                  <a:pt x="431" y="371"/>
                </a:lnTo>
                <a:lnTo>
                  <a:pt x="133" y="258"/>
                </a:lnTo>
                <a:lnTo>
                  <a:pt x="451" y="144"/>
                </a:lnTo>
                <a:lnTo>
                  <a:pt x="458" y="46"/>
                </a:lnTo>
                <a:close/>
                <a:moveTo>
                  <a:pt x="1568" y="19"/>
                </a:moveTo>
                <a:lnTo>
                  <a:pt x="1571" y="3"/>
                </a:lnTo>
                <a:lnTo>
                  <a:pt x="1453" y="3"/>
                </a:lnTo>
                <a:lnTo>
                  <a:pt x="1391" y="480"/>
                </a:lnTo>
                <a:lnTo>
                  <a:pt x="1509" y="480"/>
                </a:lnTo>
                <a:lnTo>
                  <a:pt x="1559" y="97"/>
                </a:lnTo>
                <a:lnTo>
                  <a:pt x="1559" y="92"/>
                </a:lnTo>
                <a:lnTo>
                  <a:pt x="1561" y="88"/>
                </a:lnTo>
                <a:lnTo>
                  <a:pt x="1563" y="84"/>
                </a:lnTo>
                <a:lnTo>
                  <a:pt x="1565" y="81"/>
                </a:lnTo>
                <a:lnTo>
                  <a:pt x="1568" y="78"/>
                </a:lnTo>
                <a:lnTo>
                  <a:pt x="1572" y="77"/>
                </a:lnTo>
                <a:lnTo>
                  <a:pt x="1576" y="76"/>
                </a:lnTo>
                <a:lnTo>
                  <a:pt x="1580" y="75"/>
                </a:lnTo>
                <a:lnTo>
                  <a:pt x="1586" y="76"/>
                </a:lnTo>
                <a:lnTo>
                  <a:pt x="1590" y="77"/>
                </a:lnTo>
                <a:lnTo>
                  <a:pt x="1593" y="78"/>
                </a:lnTo>
                <a:lnTo>
                  <a:pt x="1595" y="82"/>
                </a:lnTo>
                <a:lnTo>
                  <a:pt x="1598" y="85"/>
                </a:lnTo>
                <a:lnTo>
                  <a:pt x="1599" y="88"/>
                </a:lnTo>
                <a:lnTo>
                  <a:pt x="1600" y="92"/>
                </a:lnTo>
                <a:lnTo>
                  <a:pt x="1600" y="98"/>
                </a:lnTo>
                <a:lnTo>
                  <a:pt x="1549" y="480"/>
                </a:lnTo>
                <a:lnTo>
                  <a:pt x="1666" y="480"/>
                </a:lnTo>
                <a:lnTo>
                  <a:pt x="1715" y="98"/>
                </a:lnTo>
                <a:lnTo>
                  <a:pt x="1716" y="94"/>
                </a:lnTo>
                <a:lnTo>
                  <a:pt x="1719" y="89"/>
                </a:lnTo>
                <a:lnTo>
                  <a:pt x="1720" y="85"/>
                </a:lnTo>
                <a:lnTo>
                  <a:pt x="1723" y="83"/>
                </a:lnTo>
                <a:lnTo>
                  <a:pt x="1726" y="81"/>
                </a:lnTo>
                <a:lnTo>
                  <a:pt x="1729" y="78"/>
                </a:lnTo>
                <a:lnTo>
                  <a:pt x="1734" y="77"/>
                </a:lnTo>
                <a:lnTo>
                  <a:pt x="1739" y="77"/>
                </a:lnTo>
                <a:lnTo>
                  <a:pt x="1743" y="77"/>
                </a:lnTo>
                <a:lnTo>
                  <a:pt x="1748" y="78"/>
                </a:lnTo>
                <a:lnTo>
                  <a:pt x="1751" y="81"/>
                </a:lnTo>
                <a:lnTo>
                  <a:pt x="1753" y="83"/>
                </a:lnTo>
                <a:lnTo>
                  <a:pt x="1755" y="86"/>
                </a:lnTo>
                <a:lnTo>
                  <a:pt x="1755" y="89"/>
                </a:lnTo>
                <a:lnTo>
                  <a:pt x="1756" y="94"/>
                </a:lnTo>
                <a:lnTo>
                  <a:pt x="1755" y="99"/>
                </a:lnTo>
                <a:lnTo>
                  <a:pt x="1707" y="480"/>
                </a:lnTo>
                <a:lnTo>
                  <a:pt x="1823" y="480"/>
                </a:lnTo>
                <a:lnTo>
                  <a:pt x="1876" y="68"/>
                </a:lnTo>
                <a:lnTo>
                  <a:pt x="1877" y="60"/>
                </a:lnTo>
                <a:lnTo>
                  <a:pt x="1876" y="53"/>
                </a:lnTo>
                <a:lnTo>
                  <a:pt x="1875" y="45"/>
                </a:lnTo>
                <a:lnTo>
                  <a:pt x="1873" y="38"/>
                </a:lnTo>
                <a:lnTo>
                  <a:pt x="1870" y="32"/>
                </a:lnTo>
                <a:lnTo>
                  <a:pt x="1866" y="27"/>
                </a:lnTo>
                <a:lnTo>
                  <a:pt x="1861" y="22"/>
                </a:lnTo>
                <a:lnTo>
                  <a:pt x="1857" y="18"/>
                </a:lnTo>
                <a:lnTo>
                  <a:pt x="1850" y="14"/>
                </a:lnTo>
                <a:lnTo>
                  <a:pt x="1844" y="9"/>
                </a:lnTo>
                <a:lnTo>
                  <a:pt x="1837" y="7"/>
                </a:lnTo>
                <a:lnTo>
                  <a:pt x="1831" y="4"/>
                </a:lnTo>
                <a:lnTo>
                  <a:pt x="1823" y="3"/>
                </a:lnTo>
                <a:lnTo>
                  <a:pt x="1817" y="1"/>
                </a:lnTo>
                <a:lnTo>
                  <a:pt x="1809" y="1"/>
                </a:lnTo>
                <a:lnTo>
                  <a:pt x="1802" y="0"/>
                </a:lnTo>
                <a:lnTo>
                  <a:pt x="1789" y="1"/>
                </a:lnTo>
                <a:lnTo>
                  <a:pt x="1776" y="2"/>
                </a:lnTo>
                <a:lnTo>
                  <a:pt x="1764" y="4"/>
                </a:lnTo>
                <a:lnTo>
                  <a:pt x="1752" y="8"/>
                </a:lnTo>
                <a:lnTo>
                  <a:pt x="1741" y="13"/>
                </a:lnTo>
                <a:lnTo>
                  <a:pt x="1731" y="18"/>
                </a:lnTo>
                <a:lnTo>
                  <a:pt x="1722" y="24"/>
                </a:lnTo>
                <a:lnTo>
                  <a:pt x="1713" y="32"/>
                </a:lnTo>
                <a:lnTo>
                  <a:pt x="1706" y="24"/>
                </a:lnTo>
                <a:lnTo>
                  <a:pt x="1698" y="18"/>
                </a:lnTo>
                <a:lnTo>
                  <a:pt x="1690" y="13"/>
                </a:lnTo>
                <a:lnTo>
                  <a:pt x="1682" y="8"/>
                </a:lnTo>
                <a:lnTo>
                  <a:pt x="1673" y="4"/>
                </a:lnTo>
                <a:lnTo>
                  <a:pt x="1663" y="2"/>
                </a:lnTo>
                <a:lnTo>
                  <a:pt x="1654" y="1"/>
                </a:lnTo>
                <a:lnTo>
                  <a:pt x="1643" y="0"/>
                </a:lnTo>
                <a:lnTo>
                  <a:pt x="1632" y="1"/>
                </a:lnTo>
                <a:lnTo>
                  <a:pt x="1620" y="1"/>
                </a:lnTo>
                <a:lnTo>
                  <a:pt x="1611" y="3"/>
                </a:lnTo>
                <a:lnTo>
                  <a:pt x="1601" y="5"/>
                </a:lnTo>
                <a:lnTo>
                  <a:pt x="1591" y="7"/>
                </a:lnTo>
                <a:lnTo>
                  <a:pt x="1584" y="11"/>
                </a:lnTo>
                <a:lnTo>
                  <a:pt x="1575" y="15"/>
                </a:lnTo>
                <a:lnTo>
                  <a:pt x="1568" y="19"/>
                </a:lnTo>
                <a:close/>
                <a:moveTo>
                  <a:pt x="1287" y="0"/>
                </a:moveTo>
                <a:lnTo>
                  <a:pt x="1253" y="1"/>
                </a:lnTo>
                <a:lnTo>
                  <a:pt x="1240" y="3"/>
                </a:lnTo>
                <a:lnTo>
                  <a:pt x="1227" y="5"/>
                </a:lnTo>
                <a:lnTo>
                  <a:pt x="1216" y="7"/>
                </a:lnTo>
                <a:lnTo>
                  <a:pt x="1206" y="11"/>
                </a:lnTo>
                <a:lnTo>
                  <a:pt x="1195" y="15"/>
                </a:lnTo>
                <a:lnTo>
                  <a:pt x="1186" y="19"/>
                </a:lnTo>
                <a:lnTo>
                  <a:pt x="1177" y="24"/>
                </a:lnTo>
                <a:lnTo>
                  <a:pt x="1170" y="30"/>
                </a:lnTo>
                <a:lnTo>
                  <a:pt x="1162" y="36"/>
                </a:lnTo>
                <a:lnTo>
                  <a:pt x="1156" y="44"/>
                </a:lnTo>
                <a:lnTo>
                  <a:pt x="1150" y="50"/>
                </a:lnTo>
                <a:lnTo>
                  <a:pt x="1146" y="59"/>
                </a:lnTo>
                <a:lnTo>
                  <a:pt x="1142" y="68"/>
                </a:lnTo>
                <a:lnTo>
                  <a:pt x="1139" y="76"/>
                </a:lnTo>
                <a:lnTo>
                  <a:pt x="1136" y="86"/>
                </a:lnTo>
                <a:lnTo>
                  <a:pt x="1134" y="96"/>
                </a:lnTo>
                <a:lnTo>
                  <a:pt x="1123" y="177"/>
                </a:lnTo>
                <a:lnTo>
                  <a:pt x="1237" y="177"/>
                </a:lnTo>
                <a:lnTo>
                  <a:pt x="1240" y="130"/>
                </a:lnTo>
                <a:lnTo>
                  <a:pt x="1242" y="119"/>
                </a:lnTo>
                <a:lnTo>
                  <a:pt x="1243" y="110"/>
                </a:lnTo>
                <a:lnTo>
                  <a:pt x="1247" y="101"/>
                </a:lnTo>
                <a:lnTo>
                  <a:pt x="1249" y="95"/>
                </a:lnTo>
                <a:lnTo>
                  <a:pt x="1253" y="86"/>
                </a:lnTo>
                <a:lnTo>
                  <a:pt x="1257" y="80"/>
                </a:lnTo>
                <a:lnTo>
                  <a:pt x="1261" y="77"/>
                </a:lnTo>
                <a:lnTo>
                  <a:pt x="1264" y="75"/>
                </a:lnTo>
                <a:lnTo>
                  <a:pt x="1267" y="74"/>
                </a:lnTo>
                <a:lnTo>
                  <a:pt x="1271" y="74"/>
                </a:lnTo>
                <a:lnTo>
                  <a:pt x="1276" y="74"/>
                </a:lnTo>
                <a:lnTo>
                  <a:pt x="1279" y="75"/>
                </a:lnTo>
                <a:lnTo>
                  <a:pt x="1282" y="77"/>
                </a:lnTo>
                <a:lnTo>
                  <a:pt x="1285" y="80"/>
                </a:lnTo>
                <a:lnTo>
                  <a:pt x="1287" y="83"/>
                </a:lnTo>
                <a:lnTo>
                  <a:pt x="1288" y="87"/>
                </a:lnTo>
                <a:lnTo>
                  <a:pt x="1289" y="91"/>
                </a:lnTo>
                <a:lnTo>
                  <a:pt x="1288" y="97"/>
                </a:lnTo>
                <a:lnTo>
                  <a:pt x="1279" y="167"/>
                </a:lnTo>
                <a:lnTo>
                  <a:pt x="1278" y="170"/>
                </a:lnTo>
                <a:lnTo>
                  <a:pt x="1276" y="173"/>
                </a:lnTo>
                <a:lnTo>
                  <a:pt x="1272" y="177"/>
                </a:lnTo>
                <a:lnTo>
                  <a:pt x="1269" y="180"/>
                </a:lnTo>
                <a:lnTo>
                  <a:pt x="1258" y="188"/>
                </a:lnTo>
                <a:lnTo>
                  <a:pt x="1243" y="195"/>
                </a:lnTo>
                <a:lnTo>
                  <a:pt x="1234" y="200"/>
                </a:lnTo>
                <a:lnTo>
                  <a:pt x="1199" y="218"/>
                </a:lnTo>
                <a:lnTo>
                  <a:pt x="1171" y="234"/>
                </a:lnTo>
                <a:lnTo>
                  <a:pt x="1148" y="248"/>
                </a:lnTo>
                <a:lnTo>
                  <a:pt x="1132" y="260"/>
                </a:lnTo>
                <a:lnTo>
                  <a:pt x="1126" y="266"/>
                </a:lnTo>
                <a:lnTo>
                  <a:pt x="1120" y="273"/>
                </a:lnTo>
                <a:lnTo>
                  <a:pt x="1116" y="279"/>
                </a:lnTo>
                <a:lnTo>
                  <a:pt x="1112" y="287"/>
                </a:lnTo>
                <a:lnTo>
                  <a:pt x="1108" y="293"/>
                </a:lnTo>
                <a:lnTo>
                  <a:pt x="1105" y="301"/>
                </a:lnTo>
                <a:lnTo>
                  <a:pt x="1103" y="308"/>
                </a:lnTo>
                <a:lnTo>
                  <a:pt x="1102" y="316"/>
                </a:lnTo>
                <a:lnTo>
                  <a:pt x="1090" y="411"/>
                </a:lnTo>
                <a:lnTo>
                  <a:pt x="1089" y="422"/>
                </a:lnTo>
                <a:lnTo>
                  <a:pt x="1089" y="432"/>
                </a:lnTo>
                <a:lnTo>
                  <a:pt x="1090" y="441"/>
                </a:lnTo>
                <a:lnTo>
                  <a:pt x="1093" y="451"/>
                </a:lnTo>
                <a:lnTo>
                  <a:pt x="1098" y="459"/>
                </a:lnTo>
                <a:lnTo>
                  <a:pt x="1104" y="466"/>
                </a:lnTo>
                <a:lnTo>
                  <a:pt x="1113" y="473"/>
                </a:lnTo>
                <a:lnTo>
                  <a:pt x="1121" y="477"/>
                </a:lnTo>
                <a:lnTo>
                  <a:pt x="1133" y="481"/>
                </a:lnTo>
                <a:lnTo>
                  <a:pt x="1145" y="483"/>
                </a:lnTo>
                <a:lnTo>
                  <a:pt x="1160" y="486"/>
                </a:lnTo>
                <a:lnTo>
                  <a:pt x="1176" y="486"/>
                </a:lnTo>
                <a:lnTo>
                  <a:pt x="1193" y="486"/>
                </a:lnTo>
                <a:lnTo>
                  <a:pt x="1208" y="485"/>
                </a:lnTo>
                <a:lnTo>
                  <a:pt x="1221" y="482"/>
                </a:lnTo>
                <a:lnTo>
                  <a:pt x="1230" y="479"/>
                </a:lnTo>
                <a:lnTo>
                  <a:pt x="1238" y="476"/>
                </a:lnTo>
                <a:lnTo>
                  <a:pt x="1244" y="472"/>
                </a:lnTo>
                <a:lnTo>
                  <a:pt x="1250" y="467"/>
                </a:lnTo>
                <a:lnTo>
                  <a:pt x="1254" y="462"/>
                </a:lnTo>
                <a:lnTo>
                  <a:pt x="1252" y="480"/>
                </a:lnTo>
                <a:lnTo>
                  <a:pt x="1356" y="480"/>
                </a:lnTo>
                <a:lnTo>
                  <a:pt x="1403" y="100"/>
                </a:lnTo>
                <a:lnTo>
                  <a:pt x="1405" y="87"/>
                </a:lnTo>
                <a:lnTo>
                  <a:pt x="1405" y="74"/>
                </a:lnTo>
                <a:lnTo>
                  <a:pt x="1403" y="62"/>
                </a:lnTo>
                <a:lnTo>
                  <a:pt x="1400" y="51"/>
                </a:lnTo>
                <a:lnTo>
                  <a:pt x="1398" y="45"/>
                </a:lnTo>
                <a:lnTo>
                  <a:pt x="1393" y="40"/>
                </a:lnTo>
                <a:lnTo>
                  <a:pt x="1390" y="34"/>
                </a:lnTo>
                <a:lnTo>
                  <a:pt x="1386" y="29"/>
                </a:lnTo>
                <a:lnTo>
                  <a:pt x="1380" y="24"/>
                </a:lnTo>
                <a:lnTo>
                  <a:pt x="1375" y="20"/>
                </a:lnTo>
                <a:lnTo>
                  <a:pt x="1369" y="16"/>
                </a:lnTo>
                <a:lnTo>
                  <a:pt x="1361" y="13"/>
                </a:lnTo>
                <a:lnTo>
                  <a:pt x="1355" y="9"/>
                </a:lnTo>
                <a:lnTo>
                  <a:pt x="1346" y="7"/>
                </a:lnTo>
                <a:lnTo>
                  <a:pt x="1337" y="5"/>
                </a:lnTo>
                <a:lnTo>
                  <a:pt x="1329" y="3"/>
                </a:lnTo>
                <a:lnTo>
                  <a:pt x="1308" y="1"/>
                </a:lnTo>
                <a:lnTo>
                  <a:pt x="1287" y="0"/>
                </a:lnTo>
                <a:close/>
                <a:moveTo>
                  <a:pt x="1240" y="277"/>
                </a:moveTo>
                <a:lnTo>
                  <a:pt x="1245" y="274"/>
                </a:lnTo>
                <a:lnTo>
                  <a:pt x="1252" y="272"/>
                </a:lnTo>
                <a:lnTo>
                  <a:pt x="1258" y="270"/>
                </a:lnTo>
                <a:lnTo>
                  <a:pt x="1266" y="269"/>
                </a:lnTo>
                <a:lnTo>
                  <a:pt x="1250" y="391"/>
                </a:lnTo>
                <a:lnTo>
                  <a:pt x="1248" y="399"/>
                </a:lnTo>
                <a:lnTo>
                  <a:pt x="1244" y="406"/>
                </a:lnTo>
                <a:lnTo>
                  <a:pt x="1242" y="408"/>
                </a:lnTo>
                <a:lnTo>
                  <a:pt x="1240" y="410"/>
                </a:lnTo>
                <a:lnTo>
                  <a:pt x="1237" y="411"/>
                </a:lnTo>
                <a:lnTo>
                  <a:pt x="1234" y="412"/>
                </a:lnTo>
                <a:lnTo>
                  <a:pt x="1227" y="413"/>
                </a:lnTo>
                <a:lnTo>
                  <a:pt x="1223" y="413"/>
                </a:lnTo>
                <a:lnTo>
                  <a:pt x="1218" y="412"/>
                </a:lnTo>
                <a:lnTo>
                  <a:pt x="1215" y="410"/>
                </a:lnTo>
                <a:lnTo>
                  <a:pt x="1213" y="408"/>
                </a:lnTo>
                <a:lnTo>
                  <a:pt x="1211" y="405"/>
                </a:lnTo>
                <a:lnTo>
                  <a:pt x="1210" y="400"/>
                </a:lnTo>
                <a:lnTo>
                  <a:pt x="1209" y="396"/>
                </a:lnTo>
                <a:lnTo>
                  <a:pt x="1210" y="391"/>
                </a:lnTo>
                <a:lnTo>
                  <a:pt x="1220" y="304"/>
                </a:lnTo>
                <a:lnTo>
                  <a:pt x="1223" y="296"/>
                </a:lnTo>
                <a:lnTo>
                  <a:pt x="1226" y="289"/>
                </a:lnTo>
                <a:lnTo>
                  <a:pt x="1233" y="283"/>
                </a:lnTo>
                <a:lnTo>
                  <a:pt x="1240" y="277"/>
                </a:lnTo>
                <a:close/>
                <a:moveTo>
                  <a:pt x="765" y="41"/>
                </a:moveTo>
                <a:lnTo>
                  <a:pt x="762" y="35"/>
                </a:lnTo>
                <a:lnTo>
                  <a:pt x="758" y="31"/>
                </a:lnTo>
                <a:lnTo>
                  <a:pt x="753" y="27"/>
                </a:lnTo>
                <a:lnTo>
                  <a:pt x="749" y="22"/>
                </a:lnTo>
                <a:lnTo>
                  <a:pt x="737" y="16"/>
                </a:lnTo>
                <a:lnTo>
                  <a:pt x="724" y="9"/>
                </a:lnTo>
                <a:lnTo>
                  <a:pt x="709" y="5"/>
                </a:lnTo>
                <a:lnTo>
                  <a:pt x="691" y="3"/>
                </a:lnTo>
                <a:lnTo>
                  <a:pt x="672" y="1"/>
                </a:lnTo>
                <a:lnTo>
                  <a:pt x="650" y="0"/>
                </a:lnTo>
                <a:lnTo>
                  <a:pt x="637" y="0"/>
                </a:lnTo>
                <a:lnTo>
                  <a:pt x="622" y="1"/>
                </a:lnTo>
                <a:lnTo>
                  <a:pt x="608" y="3"/>
                </a:lnTo>
                <a:lnTo>
                  <a:pt x="594" y="5"/>
                </a:lnTo>
                <a:lnTo>
                  <a:pt x="582" y="8"/>
                </a:lnTo>
                <a:lnTo>
                  <a:pt x="570" y="11"/>
                </a:lnTo>
                <a:lnTo>
                  <a:pt x="560" y="16"/>
                </a:lnTo>
                <a:lnTo>
                  <a:pt x="550" y="21"/>
                </a:lnTo>
                <a:lnTo>
                  <a:pt x="541" y="27"/>
                </a:lnTo>
                <a:lnTo>
                  <a:pt x="533" y="34"/>
                </a:lnTo>
                <a:lnTo>
                  <a:pt x="526" y="41"/>
                </a:lnTo>
                <a:lnTo>
                  <a:pt x="520" y="49"/>
                </a:lnTo>
                <a:lnTo>
                  <a:pt x="514" y="58"/>
                </a:lnTo>
                <a:lnTo>
                  <a:pt x="510" y="68"/>
                </a:lnTo>
                <a:lnTo>
                  <a:pt x="506" y="77"/>
                </a:lnTo>
                <a:lnTo>
                  <a:pt x="502" y="88"/>
                </a:lnTo>
                <a:lnTo>
                  <a:pt x="500" y="100"/>
                </a:lnTo>
                <a:lnTo>
                  <a:pt x="464" y="386"/>
                </a:lnTo>
                <a:lnTo>
                  <a:pt x="462" y="398"/>
                </a:lnTo>
                <a:lnTo>
                  <a:pt x="462" y="410"/>
                </a:lnTo>
                <a:lnTo>
                  <a:pt x="464" y="422"/>
                </a:lnTo>
                <a:lnTo>
                  <a:pt x="467" y="433"/>
                </a:lnTo>
                <a:lnTo>
                  <a:pt x="469" y="439"/>
                </a:lnTo>
                <a:lnTo>
                  <a:pt x="472" y="446"/>
                </a:lnTo>
                <a:lnTo>
                  <a:pt x="477" y="451"/>
                </a:lnTo>
                <a:lnTo>
                  <a:pt x="482" y="456"/>
                </a:lnTo>
                <a:lnTo>
                  <a:pt x="487" y="461"/>
                </a:lnTo>
                <a:lnTo>
                  <a:pt x="493" y="465"/>
                </a:lnTo>
                <a:lnTo>
                  <a:pt x="499" y="469"/>
                </a:lnTo>
                <a:lnTo>
                  <a:pt x="507" y="473"/>
                </a:lnTo>
                <a:lnTo>
                  <a:pt x="514" y="476"/>
                </a:lnTo>
                <a:lnTo>
                  <a:pt x="523" y="479"/>
                </a:lnTo>
                <a:lnTo>
                  <a:pt x="532" y="481"/>
                </a:lnTo>
                <a:lnTo>
                  <a:pt x="541" y="482"/>
                </a:lnTo>
                <a:lnTo>
                  <a:pt x="563" y="486"/>
                </a:lnTo>
                <a:lnTo>
                  <a:pt x="587" y="486"/>
                </a:lnTo>
                <a:lnTo>
                  <a:pt x="615" y="486"/>
                </a:lnTo>
                <a:lnTo>
                  <a:pt x="628" y="485"/>
                </a:lnTo>
                <a:lnTo>
                  <a:pt x="641" y="482"/>
                </a:lnTo>
                <a:lnTo>
                  <a:pt x="653" y="479"/>
                </a:lnTo>
                <a:lnTo>
                  <a:pt x="664" y="476"/>
                </a:lnTo>
                <a:lnTo>
                  <a:pt x="674" y="472"/>
                </a:lnTo>
                <a:lnTo>
                  <a:pt x="684" y="467"/>
                </a:lnTo>
                <a:lnTo>
                  <a:pt x="693" y="462"/>
                </a:lnTo>
                <a:lnTo>
                  <a:pt x="701" y="456"/>
                </a:lnTo>
                <a:lnTo>
                  <a:pt x="708" y="450"/>
                </a:lnTo>
                <a:lnTo>
                  <a:pt x="714" y="444"/>
                </a:lnTo>
                <a:lnTo>
                  <a:pt x="721" y="436"/>
                </a:lnTo>
                <a:lnTo>
                  <a:pt x="725" y="428"/>
                </a:lnTo>
                <a:lnTo>
                  <a:pt x="729" y="420"/>
                </a:lnTo>
                <a:lnTo>
                  <a:pt x="732" y="410"/>
                </a:lnTo>
                <a:lnTo>
                  <a:pt x="735" y="400"/>
                </a:lnTo>
                <a:lnTo>
                  <a:pt x="737" y="390"/>
                </a:lnTo>
                <a:lnTo>
                  <a:pt x="747" y="304"/>
                </a:lnTo>
                <a:lnTo>
                  <a:pt x="630" y="304"/>
                </a:lnTo>
                <a:lnTo>
                  <a:pt x="619" y="395"/>
                </a:lnTo>
                <a:lnTo>
                  <a:pt x="618" y="399"/>
                </a:lnTo>
                <a:lnTo>
                  <a:pt x="617" y="404"/>
                </a:lnTo>
                <a:lnTo>
                  <a:pt x="615" y="407"/>
                </a:lnTo>
                <a:lnTo>
                  <a:pt x="612" y="409"/>
                </a:lnTo>
                <a:lnTo>
                  <a:pt x="609" y="411"/>
                </a:lnTo>
                <a:lnTo>
                  <a:pt x="606" y="413"/>
                </a:lnTo>
                <a:lnTo>
                  <a:pt x="602" y="414"/>
                </a:lnTo>
                <a:lnTo>
                  <a:pt x="597" y="414"/>
                </a:lnTo>
                <a:lnTo>
                  <a:pt x="592" y="413"/>
                </a:lnTo>
                <a:lnTo>
                  <a:pt x="589" y="412"/>
                </a:lnTo>
                <a:lnTo>
                  <a:pt x="586" y="411"/>
                </a:lnTo>
                <a:lnTo>
                  <a:pt x="582" y="408"/>
                </a:lnTo>
                <a:lnTo>
                  <a:pt x="581" y="405"/>
                </a:lnTo>
                <a:lnTo>
                  <a:pt x="580" y="400"/>
                </a:lnTo>
                <a:lnTo>
                  <a:pt x="579" y="396"/>
                </a:lnTo>
                <a:lnTo>
                  <a:pt x="580" y="390"/>
                </a:lnTo>
                <a:lnTo>
                  <a:pt x="594" y="277"/>
                </a:lnTo>
                <a:lnTo>
                  <a:pt x="752" y="277"/>
                </a:lnTo>
                <a:lnTo>
                  <a:pt x="776" y="96"/>
                </a:lnTo>
                <a:lnTo>
                  <a:pt x="777" y="80"/>
                </a:lnTo>
                <a:lnTo>
                  <a:pt x="775" y="65"/>
                </a:lnTo>
                <a:lnTo>
                  <a:pt x="774" y="58"/>
                </a:lnTo>
                <a:lnTo>
                  <a:pt x="771" y="51"/>
                </a:lnTo>
                <a:lnTo>
                  <a:pt x="768" y="46"/>
                </a:lnTo>
                <a:lnTo>
                  <a:pt x="765" y="41"/>
                </a:lnTo>
                <a:close/>
                <a:moveTo>
                  <a:pt x="642" y="74"/>
                </a:moveTo>
                <a:lnTo>
                  <a:pt x="646" y="74"/>
                </a:lnTo>
                <a:lnTo>
                  <a:pt x="649" y="75"/>
                </a:lnTo>
                <a:lnTo>
                  <a:pt x="653" y="77"/>
                </a:lnTo>
                <a:lnTo>
                  <a:pt x="656" y="80"/>
                </a:lnTo>
                <a:lnTo>
                  <a:pt x="657" y="83"/>
                </a:lnTo>
                <a:lnTo>
                  <a:pt x="658" y="87"/>
                </a:lnTo>
                <a:lnTo>
                  <a:pt x="659" y="91"/>
                </a:lnTo>
                <a:lnTo>
                  <a:pt x="658" y="97"/>
                </a:lnTo>
                <a:lnTo>
                  <a:pt x="644" y="207"/>
                </a:lnTo>
                <a:lnTo>
                  <a:pt x="603" y="207"/>
                </a:lnTo>
                <a:lnTo>
                  <a:pt x="618" y="97"/>
                </a:lnTo>
                <a:lnTo>
                  <a:pt x="619" y="88"/>
                </a:lnTo>
                <a:lnTo>
                  <a:pt x="622" y="82"/>
                </a:lnTo>
                <a:lnTo>
                  <a:pt x="624" y="80"/>
                </a:lnTo>
                <a:lnTo>
                  <a:pt x="628" y="77"/>
                </a:lnTo>
                <a:lnTo>
                  <a:pt x="631" y="75"/>
                </a:lnTo>
                <a:lnTo>
                  <a:pt x="634" y="75"/>
                </a:lnTo>
                <a:lnTo>
                  <a:pt x="642" y="74"/>
                </a:lnTo>
                <a:close/>
                <a:moveTo>
                  <a:pt x="1067" y="19"/>
                </a:moveTo>
                <a:lnTo>
                  <a:pt x="1060" y="15"/>
                </a:lnTo>
                <a:lnTo>
                  <a:pt x="1051" y="11"/>
                </a:lnTo>
                <a:lnTo>
                  <a:pt x="1042" y="7"/>
                </a:lnTo>
                <a:lnTo>
                  <a:pt x="1034" y="5"/>
                </a:lnTo>
                <a:lnTo>
                  <a:pt x="1024" y="3"/>
                </a:lnTo>
                <a:lnTo>
                  <a:pt x="1015" y="1"/>
                </a:lnTo>
                <a:lnTo>
                  <a:pt x="1006" y="1"/>
                </a:lnTo>
                <a:lnTo>
                  <a:pt x="997" y="0"/>
                </a:lnTo>
                <a:lnTo>
                  <a:pt x="983" y="1"/>
                </a:lnTo>
                <a:lnTo>
                  <a:pt x="970" y="2"/>
                </a:lnTo>
                <a:lnTo>
                  <a:pt x="957" y="5"/>
                </a:lnTo>
                <a:lnTo>
                  <a:pt x="945" y="10"/>
                </a:lnTo>
                <a:lnTo>
                  <a:pt x="926" y="22"/>
                </a:lnTo>
                <a:lnTo>
                  <a:pt x="918" y="3"/>
                </a:lnTo>
                <a:lnTo>
                  <a:pt x="830" y="3"/>
                </a:lnTo>
                <a:lnTo>
                  <a:pt x="754" y="582"/>
                </a:lnTo>
                <a:lnTo>
                  <a:pt x="872" y="582"/>
                </a:lnTo>
                <a:lnTo>
                  <a:pt x="886" y="469"/>
                </a:lnTo>
                <a:lnTo>
                  <a:pt x="892" y="475"/>
                </a:lnTo>
                <a:lnTo>
                  <a:pt x="901" y="478"/>
                </a:lnTo>
                <a:lnTo>
                  <a:pt x="912" y="481"/>
                </a:lnTo>
                <a:lnTo>
                  <a:pt x="924" y="485"/>
                </a:lnTo>
                <a:lnTo>
                  <a:pt x="956" y="486"/>
                </a:lnTo>
                <a:lnTo>
                  <a:pt x="965" y="486"/>
                </a:lnTo>
                <a:lnTo>
                  <a:pt x="973" y="486"/>
                </a:lnTo>
                <a:lnTo>
                  <a:pt x="982" y="483"/>
                </a:lnTo>
                <a:lnTo>
                  <a:pt x="990" y="482"/>
                </a:lnTo>
                <a:lnTo>
                  <a:pt x="998" y="479"/>
                </a:lnTo>
                <a:lnTo>
                  <a:pt x="1005" y="477"/>
                </a:lnTo>
                <a:lnTo>
                  <a:pt x="1012" y="474"/>
                </a:lnTo>
                <a:lnTo>
                  <a:pt x="1019" y="469"/>
                </a:lnTo>
                <a:lnTo>
                  <a:pt x="1025" y="464"/>
                </a:lnTo>
                <a:lnTo>
                  <a:pt x="1031" y="459"/>
                </a:lnTo>
                <a:lnTo>
                  <a:pt x="1036" y="453"/>
                </a:lnTo>
                <a:lnTo>
                  <a:pt x="1040" y="448"/>
                </a:lnTo>
                <a:lnTo>
                  <a:pt x="1044" y="441"/>
                </a:lnTo>
                <a:lnTo>
                  <a:pt x="1046" y="435"/>
                </a:lnTo>
                <a:lnTo>
                  <a:pt x="1048" y="428"/>
                </a:lnTo>
                <a:lnTo>
                  <a:pt x="1049" y="421"/>
                </a:lnTo>
                <a:lnTo>
                  <a:pt x="1094" y="77"/>
                </a:lnTo>
                <a:lnTo>
                  <a:pt x="1094" y="70"/>
                </a:lnTo>
                <a:lnTo>
                  <a:pt x="1094" y="61"/>
                </a:lnTo>
                <a:lnTo>
                  <a:pt x="1093" y="54"/>
                </a:lnTo>
                <a:lnTo>
                  <a:pt x="1091" y="46"/>
                </a:lnTo>
                <a:lnTo>
                  <a:pt x="1087" y="38"/>
                </a:lnTo>
                <a:lnTo>
                  <a:pt x="1081" y="32"/>
                </a:lnTo>
                <a:lnTo>
                  <a:pt x="1075" y="26"/>
                </a:lnTo>
                <a:lnTo>
                  <a:pt x="1067" y="19"/>
                </a:lnTo>
                <a:close/>
                <a:moveTo>
                  <a:pt x="943" y="77"/>
                </a:moveTo>
                <a:lnTo>
                  <a:pt x="950" y="75"/>
                </a:lnTo>
                <a:lnTo>
                  <a:pt x="958" y="74"/>
                </a:lnTo>
                <a:lnTo>
                  <a:pt x="963" y="74"/>
                </a:lnTo>
                <a:lnTo>
                  <a:pt x="967" y="75"/>
                </a:lnTo>
                <a:lnTo>
                  <a:pt x="970" y="77"/>
                </a:lnTo>
                <a:lnTo>
                  <a:pt x="972" y="80"/>
                </a:lnTo>
                <a:lnTo>
                  <a:pt x="974" y="83"/>
                </a:lnTo>
                <a:lnTo>
                  <a:pt x="975" y="86"/>
                </a:lnTo>
                <a:lnTo>
                  <a:pt x="975" y="90"/>
                </a:lnTo>
                <a:lnTo>
                  <a:pt x="975" y="96"/>
                </a:lnTo>
                <a:lnTo>
                  <a:pt x="937" y="391"/>
                </a:lnTo>
                <a:lnTo>
                  <a:pt x="936" y="397"/>
                </a:lnTo>
                <a:lnTo>
                  <a:pt x="933" y="401"/>
                </a:lnTo>
                <a:lnTo>
                  <a:pt x="930" y="406"/>
                </a:lnTo>
                <a:lnTo>
                  <a:pt x="927" y="410"/>
                </a:lnTo>
                <a:lnTo>
                  <a:pt x="921" y="412"/>
                </a:lnTo>
                <a:lnTo>
                  <a:pt x="914" y="413"/>
                </a:lnTo>
                <a:lnTo>
                  <a:pt x="909" y="413"/>
                </a:lnTo>
                <a:lnTo>
                  <a:pt x="904" y="412"/>
                </a:lnTo>
                <a:lnTo>
                  <a:pt x="901" y="410"/>
                </a:lnTo>
                <a:lnTo>
                  <a:pt x="899" y="408"/>
                </a:lnTo>
                <a:lnTo>
                  <a:pt x="897" y="405"/>
                </a:lnTo>
                <a:lnTo>
                  <a:pt x="896" y="401"/>
                </a:lnTo>
                <a:lnTo>
                  <a:pt x="896" y="397"/>
                </a:lnTo>
                <a:lnTo>
                  <a:pt x="896" y="392"/>
                </a:lnTo>
                <a:lnTo>
                  <a:pt x="934" y="96"/>
                </a:lnTo>
                <a:lnTo>
                  <a:pt x="936" y="89"/>
                </a:lnTo>
                <a:lnTo>
                  <a:pt x="937" y="85"/>
                </a:lnTo>
                <a:lnTo>
                  <a:pt x="939" y="81"/>
                </a:lnTo>
                <a:lnTo>
                  <a:pt x="943" y="7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dirty="0"/>
          </a:p>
        </p:txBody>
      </p:sp>
      <p:sp>
        <p:nvSpPr>
          <p:cNvPr id="26" name="Rectangle 5"/>
          <p:cNvSpPr>
            <a:spLocks noChangeArrowheads="1"/>
          </p:cNvSpPr>
          <p:nvPr/>
        </p:nvSpPr>
        <p:spPr bwMode="auto">
          <a:xfrm>
            <a:off x="1828800" y="6327152"/>
            <a:ext cx="7315200" cy="267492"/>
          </a:xfrm>
          <a:prstGeom prst="rect">
            <a:avLst/>
          </a:prstGeom>
          <a:solidFill>
            <a:srgbClr val="00467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200" dirty="0">
              <a:solidFill>
                <a:schemeClr val="bg1"/>
              </a:solidFill>
              <a:latin typeface="Tahoma" pitchFamily="34" charset="0"/>
              <a:ea typeface="Tahoma" pitchFamily="34" charset="0"/>
              <a:cs typeface="Tahoma" pitchFamily="34" charset="0"/>
            </a:endParaRPr>
          </a:p>
        </p:txBody>
      </p:sp>
      <p:sp>
        <p:nvSpPr>
          <p:cNvPr id="27" name="Footer Placeholder 4"/>
          <p:cNvSpPr>
            <a:spLocks noGrp="1"/>
          </p:cNvSpPr>
          <p:nvPr>
            <p:ph type="ftr" sz="quarter" idx="3"/>
          </p:nvPr>
        </p:nvSpPr>
        <p:spPr>
          <a:xfrm>
            <a:off x="2057400" y="6266827"/>
            <a:ext cx="2438400" cy="365125"/>
          </a:xfrm>
          <a:prstGeom prst="rect">
            <a:avLst/>
          </a:prstGeom>
        </p:spPr>
        <p:txBody>
          <a:bodyPr vert="horz" lIns="91440" tIns="45720" rIns="91440" bIns="45720" rtlCol="0" anchor="ctr"/>
          <a:lstStyle>
            <a:lvl1pPr algn="l">
              <a:defRPr sz="1000">
                <a:solidFill>
                  <a:schemeClr val="bg1"/>
                </a:solidFill>
                <a:latin typeface="Tahoma" pitchFamily="34" charset="0"/>
                <a:ea typeface="Tahoma" pitchFamily="34" charset="0"/>
                <a:cs typeface="Tahoma" pitchFamily="34" charset="0"/>
              </a:defRPr>
            </a:lvl1pPr>
          </a:lstStyle>
          <a:p>
            <a:r>
              <a:rPr lang="en-US" dirty="0" smtClean="0"/>
              <a:t>2014 © EPAM Systems, RD Dep.</a:t>
            </a:r>
            <a:endParaRPr lang="en-US" dirty="0"/>
          </a:p>
        </p:txBody>
      </p:sp>
      <p:sp>
        <p:nvSpPr>
          <p:cNvPr id="28" name="Slide Number Placeholder 5"/>
          <p:cNvSpPr>
            <a:spLocks noGrp="1"/>
          </p:cNvSpPr>
          <p:nvPr>
            <p:ph type="sldNum" sz="quarter" idx="4"/>
          </p:nvPr>
        </p:nvSpPr>
        <p:spPr>
          <a:xfrm>
            <a:off x="7696200" y="6248400"/>
            <a:ext cx="990599" cy="365125"/>
          </a:xfrm>
          <a:prstGeom prst="rect">
            <a:avLst/>
          </a:prstGeom>
        </p:spPr>
        <p:txBody>
          <a:bodyPr vert="horz" lIns="91440" tIns="45720" rIns="91440" bIns="45720" rtlCol="0" anchor="ctr"/>
          <a:lstStyle>
            <a:lvl1pPr algn="r">
              <a:defRPr sz="1000">
                <a:solidFill>
                  <a:schemeClr val="bg1"/>
                </a:solidFill>
                <a:latin typeface="Tahoma" pitchFamily="34" charset="0"/>
                <a:ea typeface="Tahoma" pitchFamily="34" charset="0"/>
                <a:cs typeface="Tahoma" pitchFamily="34" charset="0"/>
              </a:defRPr>
            </a:lvl1pPr>
          </a:lstStyle>
          <a:p>
            <a:fld id="{36013D82-3B92-4BC6-A819-A7803D760D40}" type="slidenum">
              <a:rPr lang="en-US" smtClean="0"/>
              <a:pPr/>
              <a:t>‹#›</a:t>
            </a:fld>
            <a:endParaRPr lang="en-US" dirty="0"/>
          </a:p>
        </p:txBody>
      </p:sp>
    </p:spTree>
    <p:extLst>
      <p:ext uri="{BB962C8B-B14F-4D97-AF65-F5344CB8AC3E}">
        <p14:creationId xmlns:p14="http://schemas.microsoft.com/office/powerpoint/2010/main" xmlns="" val="410778116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7" r:id="rId4"/>
    <p:sldLayoutId id="2147483678" r:id="rId5"/>
    <p:sldLayoutId id="2147483651" r:id="rId6"/>
    <p:sldLayoutId id="2147483676" r:id="rId7"/>
  </p:sldLayoutIdLst>
  <p:timing>
    <p:tnLst>
      <p:par>
        <p:cTn id="1" dur="indefinite" restart="never" nodeType="tmRoot"/>
      </p:par>
    </p:tnLst>
  </p:timing>
  <p:hf hdr="0" dt="0"/>
  <p:txStyles>
    <p:titleStyle>
      <a:lvl1pPr algn="l" defTabSz="914400" rtl="0" eaLnBrk="1" latinLnBrk="0" hangingPunct="1">
        <a:spcBef>
          <a:spcPct val="0"/>
        </a:spcBef>
        <a:buNone/>
        <a:defRPr lang="en-US" sz="1800" b="1" kern="1200" dirty="0">
          <a:solidFill>
            <a:schemeClr val="accent1">
              <a:lumMod val="75000"/>
            </a:schemeClr>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Overview of ETL and SQL Review</a:t>
            </a:r>
          </a:p>
        </p:txBody>
      </p:sp>
      <p:sp>
        <p:nvSpPr>
          <p:cNvPr id="3" name="Title 2"/>
          <p:cNvSpPr>
            <a:spLocks noGrp="1"/>
          </p:cNvSpPr>
          <p:nvPr>
            <p:ph type="title"/>
          </p:nvPr>
        </p:nvSpPr>
        <p:spPr/>
        <p:txBody>
          <a:bodyPr/>
          <a:lstStyle/>
          <a:p>
            <a:r>
              <a:rPr lang="en-US" dirty="0"/>
              <a:t>Extract, transform, load</a:t>
            </a:r>
          </a:p>
        </p:txBody>
      </p:sp>
      <p:sp>
        <p:nvSpPr>
          <p:cNvPr id="4" name="Text Placeholder 3"/>
          <p:cNvSpPr>
            <a:spLocks noGrp="1"/>
          </p:cNvSpPr>
          <p:nvPr>
            <p:ph type="body" sz="quarter" idx="14"/>
          </p:nvPr>
        </p:nvSpPr>
        <p:spPr/>
        <p:txBody>
          <a:bodyPr/>
          <a:lstStyle/>
          <a:p>
            <a:r>
              <a:rPr dirty="0" smtClean="0"/>
              <a:t>Elias Nema</a:t>
            </a:r>
          </a:p>
          <a:p>
            <a:r>
              <a:rPr smtClean="0"/>
              <a:t>Senior Software </a:t>
            </a:r>
            <a:r>
              <a:rPr dirty="0" smtClean="0"/>
              <a:t>Engineer</a:t>
            </a:r>
          </a:p>
          <a:p>
            <a:r>
              <a:rPr b="0" dirty="0" smtClean="0">
                <a:hlinkClick r:id="rId2"/>
              </a:rPr>
              <a:t>Elias_Nema@epam.com</a:t>
            </a:r>
            <a:endParaRPr lang="en-US" b="0" dirty="0"/>
          </a:p>
        </p:txBody>
      </p:sp>
      <p:sp>
        <p:nvSpPr>
          <p:cNvPr id="5" name="Slide Number Placeholder 4"/>
          <p:cNvSpPr>
            <a:spLocks noGrp="1"/>
          </p:cNvSpPr>
          <p:nvPr>
            <p:ph type="sldNum" sz="quarter" idx="16"/>
          </p:nvPr>
        </p:nvSpPr>
        <p:spPr/>
        <p:txBody>
          <a:bodyPr/>
          <a:lstStyle/>
          <a:p>
            <a:fld id="{36013D82-3B92-4BC6-A819-A7803D760D40}" type="slidenum">
              <a:rPr lang="en-US" smtClean="0"/>
              <a:pPr/>
              <a:t>1</a:t>
            </a:fld>
            <a:endParaRPr lang="en-US" dirty="0"/>
          </a:p>
        </p:txBody>
      </p:sp>
      <p:sp>
        <p:nvSpPr>
          <p:cNvPr id="6" name="Text Placeholder 5"/>
          <p:cNvSpPr>
            <a:spLocks noGrp="1"/>
          </p:cNvSpPr>
          <p:nvPr>
            <p:ph type="body" sz="quarter" idx="17"/>
          </p:nvPr>
        </p:nvSpPr>
        <p:spPr>
          <a:xfrm>
            <a:off x="1828800" y="685800"/>
            <a:ext cx="2362200" cy="533400"/>
          </a:xfrm>
        </p:spPr>
        <p:txBody>
          <a:bodyPr/>
          <a:lstStyle/>
          <a:p>
            <a:r>
              <a:rPr lang="en-US" dirty="0" smtClean="0"/>
              <a:t>MTN.BI.08</a:t>
            </a:r>
            <a:endParaRPr lang="en-US" dirty="0"/>
          </a:p>
        </p:txBody>
      </p:sp>
      <p:sp>
        <p:nvSpPr>
          <p:cNvPr id="7" name="Footer Placeholder 6"/>
          <p:cNvSpPr>
            <a:spLocks noGrp="1"/>
          </p:cNvSpPr>
          <p:nvPr>
            <p:ph type="ftr" sz="quarter" idx="18"/>
          </p:nvPr>
        </p:nvSpPr>
        <p:spPr/>
        <p:txBody>
          <a:bodyPr/>
          <a:lstStyle/>
          <a:p>
            <a:r>
              <a:rPr lang="en-US" dirty="0" smtClean="0"/>
              <a:t>2014 © EPAM Systems, RD Dep.</a:t>
            </a:r>
            <a:endParaRPr lang="en-US" dirty="0"/>
          </a:p>
        </p:txBody>
      </p:sp>
    </p:spTree>
    <p:extLst>
      <p:ext uri="{BB962C8B-B14F-4D97-AF65-F5344CB8AC3E}">
        <p14:creationId xmlns:p14="http://schemas.microsoft.com/office/powerpoint/2010/main" xmlns="" val="2720914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10</a:t>
            </a:fld>
            <a:endParaRPr lang="en-US" dirty="0"/>
          </a:p>
        </p:txBody>
      </p:sp>
      <p:sp>
        <p:nvSpPr>
          <p:cNvPr id="4" name="Title 3"/>
          <p:cNvSpPr>
            <a:spLocks noGrp="1"/>
          </p:cNvSpPr>
          <p:nvPr>
            <p:ph type="title"/>
          </p:nvPr>
        </p:nvSpPr>
        <p:spPr/>
        <p:txBody>
          <a:bodyPr/>
          <a:lstStyle/>
          <a:p>
            <a:r>
              <a:rPr lang="en-US" dirty="0"/>
              <a:t>SQL*Plus</a:t>
            </a:r>
          </a:p>
        </p:txBody>
      </p:sp>
      <p:pic>
        <p:nvPicPr>
          <p:cNvPr id="6" name="Content Placeholder 5"/>
          <p:cNvPicPr>
            <a:picLocks noGrp="1" noChangeAspect="1"/>
          </p:cNvPicPr>
          <p:nvPr>
            <p:ph idx="1"/>
          </p:nvPr>
        </p:nvPicPr>
        <p:blipFill>
          <a:blip r:embed="rId2"/>
          <a:stretch>
            <a:fillRect/>
          </a:stretch>
        </p:blipFill>
        <p:spPr>
          <a:xfrm>
            <a:off x="1219200" y="1214650"/>
            <a:ext cx="4572000" cy="1259319"/>
          </a:xfrm>
          <a:prstGeom prst="rect">
            <a:avLst/>
          </a:prstGeom>
        </p:spPr>
      </p:pic>
      <p:pic>
        <p:nvPicPr>
          <p:cNvPr id="7" name="Picture 6"/>
          <p:cNvPicPr>
            <a:picLocks noChangeAspect="1"/>
          </p:cNvPicPr>
          <p:nvPr/>
        </p:nvPicPr>
        <p:blipFill>
          <a:blip r:embed="rId3"/>
          <a:stretch>
            <a:fillRect/>
          </a:stretch>
        </p:blipFill>
        <p:spPr>
          <a:xfrm>
            <a:off x="1237891" y="2676099"/>
            <a:ext cx="4572000" cy="1557083"/>
          </a:xfrm>
          <a:prstGeom prst="rect">
            <a:avLst/>
          </a:prstGeom>
        </p:spPr>
      </p:pic>
      <p:sp>
        <p:nvSpPr>
          <p:cNvPr id="8" name="TextBox 7"/>
          <p:cNvSpPr txBox="1"/>
          <p:nvPr/>
        </p:nvSpPr>
        <p:spPr>
          <a:xfrm>
            <a:off x="2819400" y="3962400"/>
            <a:ext cx="3962400" cy="784830"/>
          </a:xfrm>
          <a:prstGeom prst="rect">
            <a:avLst/>
          </a:prstGeom>
          <a:noFill/>
        </p:spPr>
        <p:txBody>
          <a:bodyPr wrap="square" rtlCol="0">
            <a:spAutoFit/>
          </a:bodyPr>
          <a:lstStyle/>
          <a:p>
            <a:r>
              <a:rPr lang="en-US" sz="4500" dirty="0" smtClean="0">
                <a:solidFill>
                  <a:schemeClr val="accent1">
                    <a:lumMod val="75000"/>
                  </a:schemeClr>
                </a:solidFill>
                <a:latin typeface="Arial" panose="020B0604020202020204" pitchFamily="34" charset="0"/>
                <a:cs typeface="Arial" panose="020B0604020202020204" pitchFamily="34" charset="0"/>
              </a:rPr>
              <a:t>…</a:t>
            </a:r>
            <a:endParaRPr lang="en-US" sz="4500" dirty="0">
              <a:solidFill>
                <a:schemeClr val="accent1">
                  <a:lumMod val="75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4"/>
          <a:stretch>
            <a:fillRect/>
          </a:stretch>
        </p:blipFill>
        <p:spPr>
          <a:xfrm>
            <a:off x="1237891" y="4809701"/>
            <a:ext cx="4572000" cy="961546"/>
          </a:xfrm>
          <a:prstGeom prst="rect">
            <a:avLst/>
          </a:prstGeom>
        </p:spPr>
      </p:pic>
      <p:pic>
        <p:nvPicPr>
          <p:cNvPr id="10" name="Picture 9"/>
          <p:cNvPicPr>
            <a:picLocks noChangeAspect="1"/>
          </p:cNvPicPr>
          <p:nvPr/>
        </p:nvPicPr>
        <p:blipFill>
          <a:blip r:embed="rId5"/>
          <a:stretch>
            <a:fillRect/>
          </a:stretch>
        </p:blipFill>
        <p:spPr>
          <a:xfrm>
            <a:off x="5894429" y="3454640"/>
            <a:ext cx="2468880" cy="1906349"/>
          </a:xfrm>
          <a:prstGeom prst="rect">
            <a:avLst/>
          </a:prstGeom>
        </p:spPr>
      </p:pic>
      <p:sp>
        <p:nvSpPr>
          <p:cNvPr id="11" name="Rounded Rectangular Callout 10"/>
          <p:cNvSpPr/>
          <p:nvPr/>
        </p:nvSpPr>
        <p:spPr>
          <a:xfrm>
            <a:off x="6172200" y="1632785"/>
            <a:ext cx="1524000" cy="381000"/>
          </a:xfrm>
          <a:prstGeom prst="wedgeRoundRectCallout">
            <a:avLst>
              <a:gd name="adj1" fmla="val -152842"/>
              <a:gd name="adj2" fmla="val -839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rial" panose="020B0604020202020204" pitchFamily="34" charset="0"/>
                <a:cs typeface="Arial" panose="020B0604020202020204" pitchFamily="34" charset="0"/>
              </a:rPr>
              <a:t>You can run any scripts with </a:t>
            </a:r>
            <a:r>
              <a:rPr lang="en-US" sz="1200" b="1"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 sign</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14990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en-US" dirty="0" smtClean="0"/>
              <a:t>E</a:t>
            </a:r>
            <a:r>
              <a:rPr smtClean="0"/>
              <a:t>tl overview</a:t>
            </a:r>
            <a:endParaRPr lang="en-US" dirty="0"/>
          </a:p>
        </p:txBody>
      </p:sp>
      <p:sp>
        <p:nvSpPr>
          <p:cNvPr id="2" name="Нижний колонтитул 1"/>
          <p:cNvSpPr>
            <a:spLocks noGrp="1"/>
          </p:cNvSpPr>
          <p:nvPr>
            <p:ph type="ftr" sz="quarter" idx="10"/>
          </p:nvPr>
        </p:nvSpPr>
        <p:spPr/>
        <p:txBody>
          <a:bodyPr/>
          <a:lstStyle/>
          <a:p>
            <a:r>
              <a:rPr lang="en-US" smtClean="0"/>
              <a:t>2014 © EPAM Systems, RD Dep.</a:t>
            </a:r>
            <a:endParaRPr lang="en-US" dirty="0"/>
          </a:p>
        </p:txBody>
      </p:sp>
      <p:sp>
        <p:nvSpPr>
          <p:cNvPr id="3" name="Номер слайда 2"/>
          <p:cNvSpPr>
            <a:spLocks noGrp="1"/>
          </p:cNvSpPr>
          <p:nvPr>
            <p:ph type="sldNum" sz="quarter" idx="11"/>
          </p:nvPr>
        </p:nvSpPr>
        <p:spPr/>
        <p:txBody>
          <a:bodyPr/>
          <a:lstStyle/>
          <a:p>
            <a:fld id="{36013D82-3B92-4BC6-A819-A7803D760D40}"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12</a:t>
            </a:fld>
            <a:endParaRPr lang="en-US" dirty="0"/>
          </a:p>
        </p:txBody>
      </p:sp>
      <p:sp>
        <p:nvSpPr>
          <p:cNvPr id="4" name="Title 3"/>
          <p:cNvSpPr>
            <a:spLocks noGrp="1"/>
          </p:cNvSpPr>
          <p:nvPr>
            <p:ph type="title"/>
          </p:nvPr>
        </p:nvSpPr>
        <p:spPr/>
        <p:txBody>
          <a:bodyPr/>
          <a:lstStyle/>
          <a:p>
            <a:r>
              <a:rPr lang="en-US" dirty="0"/>
              <a:t>So what is ETL</a:t>
            </a:r>
          </a:p>
        </p:txBody>
      </p:sp>
      <p:sp>
        <p:nvSpPr>
          <p:cNvPr id="5" name="Content Placeholder 4"/>
          <p:cNvSpPr>
            <a:spLocks noGrp="1"/>
          </p:cNvSpPr>
          <p:nvPr>
            <p:ph idx="1"/>
          </p:nvPr>
        </p:nvSpPr>
        <p:spPr/>
        <p:txBody>
          <a:bodyPr/>
          <a:lstStyle/>
          <a:p>
            <a:pPr marL="514350" indent="-514350"/>
            <a:r>
              <a:rPr lang="en-US" sz="2000" dirty="0" smtClean="0"/>
              <a:t>Extracts</a:t>
            </a:r>
            <a:r>
              <a:rPr lang="en-US" sz="2000" b="0" dirty="0" smtClean="0"/>
              <a:t> data </a:t>
            </a:r>
            <a:r>
              <a:rPr lang="en-US" sz="2000" b="0" dirty="0"/>
              <a:t>from the source systems</a:t>
            </a:r>
          </a:p>
          <a:p>
            <a:pPr marL="514350" indent="-514350"/>
            <a:r>
              <a:rPr lang="en-US" sz="2000" dirty="0" smtClean="0"/>
              <a:t>Enforces</a:t>
            </a:r>
            <a:r>
              <a:rPr lang="en-US" sz="2000" b="0" dirty="0" smtClean="0"/>
              <a:t> </a:t>
            </a:r>
            <a:r>
              <a:rPr lang="en-US" sz="2000" dirty="0"/>
              <a:t>data quality </a:t>
            </a:r>
            <a:r>
              <a:rPr lang="en-US" sz="2000" b="0" dirty="0"/>
              <a:t>and </a:t>
            </a:r>
            <a:r>
              <a:rPr lang="en-US" sz="2000" dirty="0"/>
              <a:t>consistency</a:t>
            </a:r>
            <a:r>
              <a:rPr lang="en-US" sz="2000" b="0" dirty="0"/>
              <a:t> standards</a:t>
            </a:r>
          </a:p>
          <a:p>
            <a:pPr marL="514350" indent="-514350"/>
            <a:r>
              <a:rPr lang="en-US" sz="2000" dirty="0" smtClean="0"/>
              <a:t>Conforms</a:t>
            </a:r>
            <a:r>
              <a:rPr lang="en-US" sz="2000" b="0" dirty="0" smtClean="0"/>
              <a:t> </a:t>
            </a:r>
            <a:r>
              <a:rPr lang="en-US" sz="2000" b="0" dirty="0"/>
              <a:t>data so that separate sources can be used together</a:t>
            </a:r>
          </a:p>
          <a:p>
            <a:pPr marL="514350" indent="-514350"/>
            <a:r>
              <a:rPr lang="en-US" sz="2000" dirty="0"/>
              <a:t>Delivers</a:t>
            </a:r>
            <a:r>
              <a:rPr lang="en-US" sz="2000" b="0" dirty="0"/>
              <a:t> data in a </a:t>
            </a:r>
            <a:r>
              <a:rPr lang="en-US" sz="2000" dirty="0"/>
              <a:t>presentation-ready</a:t>
            </a:r>
            <a:r>
              <a:rPr lang="en-US" sz="2000" b="0" dirty="0"/>
              <a:t> format so that application developers can build applications and end users can make </a:t>
            </a:r>
            <a:r>
              <a:rPr lang="en-US" sz="2000" b="0" dirty="0" smtClean="0"/>
              <a:t>decisions</a:t>
            </a:r>
            <a:endParaRPr lang="en-US" sz="2000" b="0" dirty="0"/>
          </a:p>
        </p:txBody>
      </p:sp>
    </p:spTree>
    <p:extLst>
      <p:ext uri="{BB962C8B-B14F-4D97-AF65-F5344CB8AC3E}">
        <p14:creationId xmlns:p14="http://schemas.microsoft.com/office/powerpoint/2010/main" xmlns="" val="3988850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13</a:t>
            </a:fld>
            <a:endParaRPr lang="en-US" dirty="0"/>
          </a:p>
        </p:txBody>
      </p:sp>
      <p:sp>
        <p:nvSpPr>
          <p:cNvPr id="4" name="Title 3"/>
          <p:cNvSpPr>
            <a:spLocks noGrp="1"/>
          </p:cNvSpPr>
          <p:nvPr>
            <p:ph type="title"/>
          </p:nvPr>
        </p:nvSpPr>
        <p:spPr/>
        <p:txBody>
          <a:bodyPr/>
          <a:lstStyle/>
          <a:p>
            <a:r>
              <a:rPr lang="en-US" dirty="0"/>
              <a:t>34 ETL Subsystems</a:t>
            </a:r>
          </a:p>
        </p:txBody>
      </p:sp>
      <p:sp>
        <p:nvSpPr>
          <p:cNvPr id="5" name="Content Placeholder 4"/>
          <p:cNvSpPr>
            <a:spLocks noGrp="1"/>
          </p:cNvSpPr>
          <p:nvPr>
            <p:ph idx="1"/>
          </p:nvPr>
        </p:nvSpPr>
        <p:spPr/>
        <p:txBody>
          <a:bodyPr/>
          <a:lstStyle/>
          <a:p>
            <a:r>
              <a:rPr lang="en-US" sz="2000" b="0" i="1" dirty="0">
                <a:solidFill>
                  <a:schemeClr val="accent1">
                    <a:lumMod val="75000"/>
                  </a:schemeClr>
                </a:solidFill>
              </a:rPr>
              <a:t>Three subsystems</a:t>
            </a:r>
            <a:r>
              <a:rPr lang="en-US" sz="2000" b="0" dirty="0">
                <a:solidFill>
                  <a:schemeClr val="accent1">
                    <a:lumMod val="75000"/>
                  </a:schemeClr>
                </a:solidFill>
              </a:rPr>
              <a:t> </a:t>
            </a:r>
            <a:r>
              <a:rPr lang="en-US" sz="2000" b="0" dirty="0"/>
              <a:t>focus on extracting data from source systems.</a:t>
            </a:r>
          </a:p>
          <a:p>
            <a:r>
              <a:rPr lang="en-US" sz="2000" b="0" i="1" dirty="0">
                <a:solidFill>
                  <a:schemeClr val="accent1">
                    <a:lumMod val="75000"/>
                  </a:schemeClr>
                </a:solidFill>
              </a:rPr>
              <a:t>Five subsystems</a:t>
            </a:r>
            <a:r>
              <a:rPr lang="en-US" sz="2000" b="0" dirty="0">
                <a:solidFill>
                  <a:schemeClr val="accent1">
                    <a:lumMod val="75000"/>
                  </a:schemeClr>
                </a:solidFill>
              </a:rPr>
              <a:t> </a:t>
            </a:r>
            <a:r>
              <a:rPr lang="en-US" sz="2000" b="0" dirty="0"/>
              <a:t>deal with value-added cleaning and conforming, including dimensional structures to monitor quality errors.</a:t>
            </a:r>
          </a:p>
          <a:p>
            <a:r>
              <a:rPr lang="en-US" sz="2000" b="0" i="1" dirty="0">
                <a:solidFill>
                  <a:schemeClr val="accent1">
                    <a:lumMod val="75000"/>
                  </a:schemeClr>
                </a:solidFill>
              </a:rPr>
              <a:t>Thirteen subsystems</a:t>
            </a:r>
            <a:r>
              <a:rPr lang="en-US" sz="2000" b="0" dirty="0">
                <a:solidFill>
                  <a:schemeClr val="accent1">
                    <a:lumMod val="75000"/>
                  </a:schemeClr>
                </a:solidFill>
              </a:rPr>
              <a:t> </a:t>
            </a:r>
            <a:r>
              <a:rPr lang="en-US" sz="2000" b="0" dirty="0"/>
              <a:t>deliver data as dimensional structures to the final BI layer, such as a subsystem to implement slowly changing dimension techniques.</a:t>
            </a:r>
          </a:p>
          <a:p>
            <a:r>
              <a:rPr lang="en-US" sz="2000" b="0" i="1" dirty="0">
                <a:solidFill>
                  <a:schemeClr val="accent1">
                    <a:lumMod val="75000"/>
                  </a:schemeClr>
                </a:solidFill>
              </a:rPr>
              <a:t>Thirteen subsystems</a:t>
            </a:r>
            <a:r>
              <a:rPr lang="en-US" sz="2000" b="0" dirty="0">
                <a:solidFill>
                  <a:schemeClr val="accent1">
                    <a:lumMod val="75000"/>
                  </a:schemeClr>
                </a:solidFill>
              </a:rPr>
              <a:t> </a:t>
            </a:r>
            <a:r>
              <a:rPr lang="en-US" sz="2000" b="0" dirty="0"/>
              <a:t>help manage the production ETL environment</a:t>
            </a:r>
            <a:r>
              <a:rPr lang="en-US" sz="2000" b="0" dirty="0" smtClean="0"/>
              <a:t>.</a:t>
            </a:r>
            <a:endParaRPr lang="en-US" sz="2000" b="0" dirty="0"/>
          </a:p>
        </p:txBody>
      </p:sp>
    </p:spTree>
    <p:extLst>
      <p:ext uri="{BB962C8B-B14F-4D97-AF65-F5344CB8AC3E}">
        <p14:creationId xmlns:p14="http://schemas.microsoft.com/office/powerpoint/2010/main" xmlns="" val="3993990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14</a:t>
            </a:fld>
            <a:endParaRPr lang="en-US" dirty="0"/>
          </a:p>
        </p:txBody>
      </p:sp>
      <p:sp>
        <p:nvSpPr>
          <p:cNvPr id="4" name="Title 3"/>
          <p:cNvSpPr>
            <a:spLocks noGrp="1"/>
          </p:cNvSpPr>
          <p:nvPr>
            <p:ph type="title"/>
          </p:nvPr>
        </p:nvSpPr>
        <p:spPr/>
        <p:txBody>
          <a:bodyPr/>
          <a:lstStyle/>
          <a:p>
            <a:r>
              <a:rPr lang="en-US" dirty="0"/>
              <a:t>Metadata Challenge</a:t>
            </a:r>
          </a:p>
        </p:txBody>
      </p:sp>
      <p:sp>
        <p:nvSpPr>
          <p:cNvPr id="5" name="Content Placeholder 4"/>
          <p:cNvSpPr>
            <a:spLocks noGrp="1"/>
          </p:cNvSpPr>
          <p:nvPr>
            <p:ph idx="1"/>
          </p:nvPr>
        </p:nvSpPr>
        <p:spPr/>
        <p:txBody>
          <a:bodyPr/>
          <a:lstStyle/>
          <a:p>
            <a:pPr>
              <a:buSzPct val="140000"/>
              <a:buFont typeface="Arial" panose="020B0604020202020204" pitchFamily="34" charset="0"/>
              <a:buChar char="•"/>
            </a:pPr>
            <a:r>
              <a:rPr lang="en-US" sz="2000" b="0" dirty="0"/>
              <a:t>Virtually </a:t>
            </a:r>
            <a:r>
              <a:rPr lang="en-US" sz="2000" dirty="0"/>
              <a:t>all types of interactions </a:t>
            </a:r>
            <a:r>
              <a:rPr lang="en-US" sz="2000" b="0" dirty="0"/>
              <a:t>with a database </a:t>
            </a:r>
            <a:r>
              <a:rPr lang="en-US" sz="2000" b="0" i="1" dirty="0"/>
              <a:t>require the use of metadata</a:t>
            </a:r>
            <a:r>
              <a:rPr lang="en-US" sz="2000" b="0" dirty="0"/>
              <a:t>, from datatypes of the data to business meaning and history of data fields.</a:t>
            </a:r>
          </a:p>
          <a:p>
            <a:pPr>
              <a:buSzPct val="140000"/>
              <a:buFont typeface="Arial" panose="020B0604020202020204" pitchFamily="34" charset="0"/>
              <a:buChar char="•"/>
            </a:pPr>
            <a:r>
              <a:rPr lang="en-US" sz="2000" b="0" dirty="0"/>
              <a:t>One of the great challenges is to </a:t>
            </a:r>
            <a:r>
              <a:rPr lang="en-US" sz="2000" dirty="0"/>
              <a:t>create a set of common metadata</a:t>
            </a:r>
            <a:r>
              <a:rPr lang="en-US" sz="2000" b="0" dirty="0"/>
              <a:t> definitions that allows tools and databases from different vendors to interact.</a:t>
            </a:r>
          </a:p>
          <a:p>
            <a:pPr>
              <a:buSzPct val="140000"/>
              <a:buFont typeface="Arial" panose="020B0604020202020204" pitchFamily="34" charset="0"/>
              <a:buChar char="•"/>
            </a:pPr>
            <a:r>
              <a:rPr lang="en-US" sz="2000" b="0" dirty="0"/>
              <a:t>ETL into a single data warehouse is not the entire solution — but the </a:t>
            </a:r>
            <a:r>
              <a:rPr lang="en-US" sz="2000" dirty="0"/>
              <a:t>leveraging of master data management and data hub solutions</a:t>
            </a:r>
            <a:r>
              <a:rPr lang="en-US" sz="2000" b="0" dirty="0"/>
              <a:t>. </a:t>
            </a:r>
          </a:p>
        </p:txBody>
      </p:sp>
    </p:spTree>
    <p:extLst>
      <p:ext uri="{BB962C8B-B14F-4D97-AF65-F5344CB8AC3E}">
        <p14:creationId xmlns:p14="http://schemas.microsoft.com/office/powerpoint/2010/main" xmlns="" val="3859105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15</a:t>
            </a:fld>
            <a:endParaRPr lang="en-US" dirty="0"/>
          </a:p>
        </p:txBody>
      </p:sp>
      <p:sp>
        <p:nvSpPr>
          <p:cNvPr id="4" name="Title 3"/>
          <p:cNvSpPr>
            <a:spLocks noGrp="1"/>
          </p:cNvSpPr>
          <p:nvPr>
            <p:ph type="title"/>
          </p:nvPr>
        </p:nvSpPr>
        <p:spPr/>
        <p:txBody>
          <a:bodyPr/>
          <a:lstStyle/>
          <a:p>
            <a:r>
              <a:rPr lang="en-US" dirty="0"/>
              <a:t>ETL Tool versus Hand Coding</a:t>
            </a:r>
          </a:p>
        </p:txBody>
      </p:sp>
      <p:sp>
        <p:nvSpPr>
          <p:cNvPr id="5" name="Content Placeholder 4"/>
          <p:cNvSpPr>
            <a:spLocks noGrp="1"/>
          </p:cNvSpPr>
          <p:nvPr>
            <p:ph idx="1"/>
          </p:nvPr>
        </p:nvSpPr>
        <p:spPr/>
        <p:txBody>
          <a:bodyPr/>
          <a:lstStyle/>
          <a:p>
            <a:pPr marL="342900" indent="-342900">
              <a:buSzPct val="140000"/>
              <a:buFont typeface="Arial" panose="020B0604020202020204" pitchFamily="34" charset="0"/>
              <a:buChar char="•"/>
            </a:pPr>
            <a:r>
              <a:rPr lang="en-US" sz="2000" i="1" dirty="0"/>
              <a:t>Simpler, faster, cheaper</a:t>
            </a:r>
            <a:r>
              <a:rPr lang="en-US" sz="2000" dirty="0"/>
              <a:t> </a:t>
            </a:r>
            <a:r>
              <a:rPr lang="en-US" sz="2000" b="0" dirty="0"/>
              <a:t>development. The tool cost will make up for itself in projects large enough or sophisticated enough.</a:t>
            </a:r>
          </a:p>
          <a:p>
            <a:pPr marL="342900" indent="-342900">
              <a:buSzPct val="140000"/>
              <a:buFont typeface="Arial" panose="020B0604020202020204" pitchFamily="34" charset="0"/>
              <a:buChar char="•"/>
            </a:pPr>
            <a:r>
              <a:rPr lang="en-US" sz="2000" i="1" dirty="0"/>
              <a:t>Technical people</a:t>
            </a:r>
            <a:r>
              <a:rPr lang="en-US" sz="2000" b="0" dirty="0"/>
              <a:t> with broad </a:t>
            </a:r>
            <a:r>
              <a:rPr lang="en-US" sz="2000" i="1" dirty="0"/>
              <a:t>business skills</a:t>
            </a:r>
            <a:r>
              <a:rPr lang="en-US" sz="2000" dirty="0"/>
              <a:t> </a:t>
            </a:r>
            <a:r>
              <a:rPr lang="en-US" sz="2000" b="0" dirty="0"/>
              <a:t>who are otherwise not professional programmers can use ETL tools effectively.</a:t>
            </a:r>
          </a:p>
          <a:p>
            <a:pPr marL="342900" indent="-342900">
              <a:buSzPct val="140000"/>
              <a:buFont typeface="Arial" panose="020B0604020202020204" pitchFamily="34" charset="0"/>
              <a:buChar char="•"/>
            </a:pPr>
            <a:r>
              <a:rPr lang="en-US" sz="2000" b="0" dirty="0"/>
              <a:t>Most ETL tools automatically generate </a:t>
            </a:r>
            <a:r>
              <a:rPr lang="en-US" sz="2000" i="1" dirty="0"/>
              <a:t>metadata</a:t>
            </a:r>
            <a:r>
              <a:rPr lang="en-US" sz="2000" b="0" dirty="0"/>
              <a:t> at every step of the process and enforce a consistent metadata-driven methodology that all developers must follow.</a:t>
            </a:r>
          </a:p>
          <a:p>
            <a:pPr marL="342900" indent="-342900">
              <a:buSzPct val="140000"/>
              <a:buFont typeface="Arial" panose="020B0604020202020204" pitchFamily="34" charset="0"/>
              <a:buChar char="•"/>
            </a:pPr>
            <a:endParaRPr lang="en-US" sz="2000" b="0" dirty="0"/>
          </a:p>
        </p:txBody>
      </p:sp>
    </p:spTree>
    <p:extLst>
      <p:ext uri="{BB962C8B-B14F-4D97-AF65-F5344CB8AC3E}">
        <p14:creationId xmlns:p14="http://schemas.microsoft.com/office/powerpoint/2010/main" xmlns="" val="3019541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16</a:t>
            </a:fld>
            <a:endParaRPr lang="en-US" dirty="0"/>
          </a:p>
        </p:txBody>
      </p:sp>
      <p:sp>
        <p:nvSpPr>
          <p:cNvPr id="4" name="Title 3"/>
          <p:cNvSpPr>
            <a:spLocks noGrp="1"/>
          </p:cNvSpPr>
          <p:nvPr>
            <p:ph type="title"/>
          </p:nvPr>
        </p:nvSpPr>
        <p:spPr/>
        <p:txBody>
          <a:bodyPr/>
          <a:lstStyle/>
          <a:p>
            <a:r>
              <a:rPr lang="en-US" dirty="0"/>
              <a:t>ETL Tool versus Hand Coding</a:t>
            </a:r>
          </a:p>
        </p:txBody>
      </p:sp>
      <p:sp>
        <p:nvSpPr>
          <p:cNvPr id="5" name="Content Placeholder 4"/>
          <p:cNvSpPr>
            <a:spLocks noGrp="1"/>
          </p:cNvSpPr>
          <p:nvPr>
            <p:ph idx="1"/>
          </p:nvPr>
        </p:nvSpPr>
        <p:spPr/>
        <p:txBody>
          <a:bodyPr/>
          <a:lstStyle/>
          <a:p>
            <a:pPr marL="342900" indent="-342900">
              <a:buSzPct val="140000"/>
              <a:buFont typeface="Arial" panose="020B0604020202020204" pitchFamily="34" charset="0"/>
              <a:buChar char="•"/>
            </a:pPr>
            <a:r>
              <a:rPr lang="en-US" sz="2000" i="1" dirty="0"/>
              <a:t>Automated unit testing </a:t>
            </a:r>
            <a:r>
              <a:rPr lang="en-US" sz="2000" b="0" dirty="0"/>
              <a:t>tools are available in a hand-coded systems.</a:t>
            </a:r>
          </a:p>
          <a:p>
            <a:pPr marL="342900" indent="-342900">
              <a:buSzPct val="140000"/>
              <a:buFont typeface="Arial" panose="020B0604020202020204" pitchFamily="34" charset="0"/>
              <a:buChar char="•"/>
            </a:pPr>
            <a:r>
              <a:rPr lang="en-US" sz="2000" b="0" dirty="0"/>
              <a:t>You can more </a:t>
            </a:r>
            <a:r>
              <a:rPr lang="en-US" sz="2000" i="1" dirty="0"/>
              <a:t>directly manage metadata</a:t>
            </a:r>
            <a:r>
              <a:rPr lang="en-US" sz="2000" dirty="0"/>
              <a:t> </a:t>
            </a:r>
            <a:r>
              <a:rPr lang="en-US" sz="2000" b="0" dirty="0"/>
              <a:t>in hand-coded systems.</a:t>
            </a:r>
          </a:p>
          <a:p>
            <a:pPr marL="342900" indent="-342900">
              <a:buSzPct val="140000"/>
              <a:buFont typeface="Arial" panose="020B0604020202020204" pitchFamily="34" charset="0"/>
              <a:buChar char="•"/>
            </a:pPr>
            <a:r>
              <a:rPr lang="en-US" sz="2000" b="0" dirty="0"/>
              <a:t>A tool-based approach will </a:t>
            </a:r>
            <a:r>
              <a:rPr lang="en-US" sz="2000" i="1" dirty="0"/>
              <a:t>limit</a:t>
            </a:r>
            <a:r>
              <a:rPr lang="en-US" sz="2000" b="0" dirty="0"/>
              <a:t> you to the tool vendor’s abilities and their unique scripting language.</a:t>
            </a:r>
          </a:p>
          <a:p>
            <a:pPr marL="342900" indent="-342900">
              <a:buSzPct val="140000"/>
              <a:buFont typeface="Arial" panose="020B0604020202020204" pitchFamily="34" charset="0"/>
              <a:buChar char="•"/>
            </a:pPr>
            <a:r>
              <a:rPr lang="en-US" sz="2000" b="0" dirty="0"/>
              <a:t>Provides </a:t>
            </a:r>
            <a:r>
              <a:rPr lang="en-US" sz="2000" i="1" dirty="0"/>
              <a:t>unlimited flexibility</a:t>
            </a:r>
            <a:r>
              <a:rPr lang="en-US" sz="2000" b="0" dirty="0" smtClean="0"/>
              <a:t>.</a:t>
            </a:r>
            <a:endParaRPr lang="en-US" sz="2000" b="0" dirty="0"/>
          </a:p>
        </p:txBody>
      </p:sp>
    </p:spTree>
    <p:extLst>
      <p:ext uri="{BB962C8B-B14F-4D97-AF65-F5344CB8AC3E}">
        <p14:creationId xmlns:p14="http://schemas.microsoft.com/office/powerpoint/2010/main" xmlns="" val="957379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17</a:t>
            </a:fld>
            <a:endParaRPr lang="en-US" dirty="0"/>
          </a:p>
        </p:txBody>
      </p:sp>
      <p:sp>
        <p:nvSpPr>
          <p:cNvPr id="4" name="Title 3"/>
          <p:cNvSpPr>
            <a:spLocks noGrp="1"/>
          </p:cNvSpPr>
          <p:nvPr>
            <p:ph type="title"/>
          </p:nvPr>
        </p:nvSpPr>
        <p:spPr/>
        <p:txBody>
          <a:bodyPr/>
          <a:lstStyle/>
          <a:p>
            <a:r>
              <a:rPr lang="en-US" dirty="0"/>
              <a:t>Where to </a:t>
            </a:r>
            <a:r>
              <a:rPr lang="en-US" dirty="0" smtClean="0"/>
              <a:t>start?</a:t>
            </a:r>
            <a:endParaRPr lang="en-US" dirty="0"/>
          </a:p>
        </p:txBody>
      </p:sp>
      <p:sp>
        <p:nvSpPr>
          <p:cNvPr id="5" name="Content Placeholder 4"/>
          <p:cNvSpPr>
            <a:spLocks noGrp="1"/>
          </p:cNvSpPr>
          <p:nvPr>
            <p:ph idx="1"/>
          </p:nvPr>
        </p:nvSpPr>
        <p:spPr/>
        <p:txBody>
          <a:bodyPr/>
          <a:lstStyle/>
          <a:p>
            <a:pPr marL="342900" indent="-342900">
              <a:buSzPct val="140000"/>
              <a:buFont typeface="Arial" panose="020B0604020202020204" pitchFamily="34" charset="0"/>
              <a:buChar char="•"/>
            </a:pPr>
            <a:r>
              <a:rPr lang="en-US" sz="2000" b="0" dirty="0"/>
              <a:t>You must start the design of your ETL system with one of the toughest challenges: </a:t>
            </a:r>
            <a:r>
              <a:rPr lang="en-US" sz="2000" dirty="0"/>
              <a:t>surrounding the requirements</a:t>
            </a:r>
            <a:r>
              <a:rPr lang="en-US" sz="2000" b="0" dirty="0"/>
              <a:t>.</a:t>
            </a:r>
          </a:p>
          <a:p>
            <a:pPr marL="342900" indent="-342900">
              <a:buSzPct val="140000"/>
              <a:buFont typeface="Arial" panose="020B0604020202020204" pitchFamily="34" charset="0"/>
              <a:buChar char="•"/>
            </a:pPr>
            <a:r>
              <a:rPr lang="en-US" sz="2000" b="0" dirty="0"/>
              <a:t>During the most technical back-room development steps of building the ETL system, a </a:t>
            </a:r>
            <a:r>
              <a:rPr lang="en-US" sz="2000" dirty="0" smtClean="0">
                <a:solidFill>
                  <a:schemeClr val="accent1">
                    <a:lumMod val="75000"/>
                  </a:schemeClr>
                </a:solidFill>
              </a:rPr>
              <a:t>DIALOG</a:t>
            </a:r>
            <a:r>
              <a:rPr lang="en-US" sz="2000" b="0" dirty="0" smtClean="0">
                <a:solidFill>
                  <a:schemeClr val="accent1">
                    <a:lumMod val="75000"/>
                  </a:schemeClr>
                </a:solidFill>
              </a:rPr>
              <a:t> </a:t>
            </a:r>
            <a:r>
              <a:rPr lang="en-US" sz="2000" b="0" dirty="0" smtClean="0"/>
              <a:t>amongst </a:t>
            </a:r>
            <a:r>
              <a:rPr lang="en-US" sz="2000" b="0" dirty="0"/>
              <a:t>the ETL team, the data warehouse architects, and the end users should be maintained.</a:t>
            </a:r>
          </a:p>
          <a:p>
            <a:pPr marL="342900" indent="-342900">
              <a:buSzPct val="140000"/>
              <a:buFont typeface="Arial" panose="020B0604020202020204" pitchFamily="34" charset="0"/>
              <a:buChar char="•"/>
            </a:pPr>
            <a:endParaRPr lang="en-US" sz="2000" b="0" dirty="0"/>
          </a:p>
        </p:txBody>
      </p:sp>
    </p:spTree>
    <p:extLst>
      <p:ext uri="{BB962C8B-B14F-4D97-AF65-F5344CB8AC3E}">
        <p14:creationId xmlns:p14="http://schemas.microsoft.com/office/powerpoint/2010/main" xmlns="" val="1932548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“ETL” </a:t>
            </a:r>
            <a:r>
              <a:rPr lang="en-US" dirty="0" smtClean="0"/>
              <a:t>into the dwh</a:t>
            </a:r>
            <a:endParaRPr lang="en-US" dirty="0"/>
          </a:p>
        </p:txBody>
      </p:sp>
      <p:sp>
        <p:nvSpPr>
          <p:cNvPr id="2" name="Footer Placeholder 1"/>
          <p:cNvSpPr>
            <a:spLocks noGrp="1"/>
          </p:cNvSpPr>
          <p:nvPr>
            <p:ph type="ftr" sz="quarter" idx="10"/>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18</a:t>
            </a:fld>
            <a:endParaRPr lang="en-US" dirty="0"/>
          </a:p>
        </p:txBody>
      </p:sp>
    </p:spTree>
    <p:extLst>
      <p:ext uri="{BB962C8B-B14F-4D97-AF65-F5344CB8AC3E}">
        <p14:creationId xmlns:p14="http://schemas.microsoft.com/office/powerpoint/2010/main" xmlns="" val="3172199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19</a:t>
            </a:fld>
            <a:endParaRPr lang="en-US" dirty="0"/>
          </a:p>
        </p:txBody>
      </p:sp>
      <p:sp>
        <p:nvSpPr>
          <p:cNvPr id="4" name="Title 3"/>
          <p:cNvSpPr>
            <a:spLocks noGrp="1"/>
          </p:cNvSpPr>
          <p:nvPr>
            <p:ph type="title"/>
          </p:nvPr>
        </p:nvSpPr>
        <p:spPr/>
        <p:txBody>
          <a:bodyPr/>
          <a:lstStyle/>
          <a:p>
            <a:r>
              <a:rPr lang="en-US" dirty="0"/>
              <a:t>Extraction</a:t>
            </a:r>
          </a:p>
        </p:txBody>
      </p:sp>
      <p:sp>
        <p:nvSpPr>
          <p:cNvPr id="5" name="Content Placeholder 4"/>
          <p:cNvSpPr>
            <a:spLocks noGrp="1"/>
          </p:cNvSpPr>
          <p:nvPr>
            <p:ph idx="1"/>
          </p:nvPr>
        </p:nvSpPr>
        <p:spPr/>
        <p:txBody>
          <a:bodyPr/>
          <a:lstStyle/>
          <a:p>
            <a:pPr>
              <a:buSzPct val="140000"/>
              <a:buFont typeface="Arial" panose="020B0604020202020204" pitchFamily="34" charset="0"/>
              <a:buChar char="•"/>
            </a:pPr>
            <a:r>
              <a:rPr lang="en-US" sz="2000" b="0" dirty="0"/>
              <a:t>Most data extraction and loading takes place on a “</a:t>
            </a:r>
            <a:r>
              <a:rPr lang="en-US" sz="2000" dirty="0"/>
              <a:t>batch</a:t>
            </a:r>
            <a:r>
              <a:rPr lang="en-US" sz="2000" b="0" dirty="0"/>
              <a:t>” basis and data transformations cause a time delay.</a:t>
            </a:r>
          </a:p>
          <a:p>
            <a:pPr>
              <a:buSzPct val="140000"/>
              <a:buFont typeface="Arial" panose="020B0604020202020204" pitchFamily="34" charset="0"/>
              <a:buChar char="•"/>
            </a:pPr>
            <a:r>
              <a:rPr lang="en-US" sz="2000" b="0" i="1" dirty="0" smtClean="0"/>
              <a:t>Early </a:t>
            </a:r>
            <a:r>
              <a:rPr lang="en-US" sz="2000" b="0" i="1" dirty="0"/>
              <a:t>warehouses were often completely refreshed</a:t>
            </a:r>
            <a:r>
              <a:rPr lang="en-US" sz="2000" b="0" dirty="0"/>
              <a:t> during the loading process, but as data volumes grew, this became impractical.</a:t>
            </a:r>
          </a:p>
          <a:p>
            <a:pPr>
              <a:buSzPct val="140000"/>
              <a:buFont typeface="Arial" panose="020B0604020202020204" pitchFamily="34" charset="0"/>
              <a:buChar char="•"/>
            </a:pPr>
            <a:r>
              <a:rPr lang="en-US" sz="2000" b="0" dirty="0"/>
              <a:t>“</a:t>
            </a:r>
            <a:r>
              <a:rPr lang="en-US" sz="2000" dirty="0"/>
              <a:t>Closed loop</a:t>
            </a:r>
            <a:r>
              <a:rPr lang="en-US" sz="2000" b="0" dirty="0"/>
              <a:t>” process</a:t>
            </a:r>
            <a:r>
              <a:rPr lang="en-US" sz="2000" b="0" dirty="0" smtClean="0"/>
              <a:t>.</a:t>
            </a:r>
            <a:endParaRPr lang="en-US" sz="2000" b="0" dirty="0"/>
          </a:p>
        </p:txBody>
      </p:sp>
      <p:pic>
        <p:nvPicPr>
          <p:cNvPr id="15362" name="Picture 2" descr="http://upload.wikimedia.org/wikipedia/commons/thumb/c/ce/Oil_well.jpg/250px-Oil_well.jpg"/>
          <p:cNvPicPr>
            <a:picLocks noChangeAspect="1" noChangeArrowheads="1"/>
          </p:cNvPicPr>
          <p:nvPr/>
        </p:nvPicPr>
        <p:blipFill>
          <a:blip r:embed="rId2"/>
          <a:srcRect/>
          <a:stretch>
            <a:fillRect/>
          </a:stretch>
        </p:blipFill>
        <p:spPr bwMode="auto">
          <a:xfrm>
            <a:off x="3048000" y="3505200"/>
            <a:ext cx="3039892" cy="2286000"/>
          </a:xfrm>
          <a:prstGeom prst="rect">
            <a:avLst/>
          </a:prstGeom>
          <a:noFill/>
        </p:spPr>
      </p:pic>
    </p:spTree>
    <p:extLst>
      <p:ext uri="{BB962C8B-B14F-4D97-AF65-F5344CB8AC3E}">
        <p14:creationId xmlns:p14="http://schemas.microsoft.com/office/powerpoint/2010/main" xmlns="" val="98667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a:t>
            </a:fld>
            <a:endParaRPr lang="en-US" dirty="0"/>
          </a:p>
        </p:txBody>
      </p:sp>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pPr marL="514350" indent="-514350"/>
            <a:r>
              <a:rPr lang="en-US" sz="3000" dirty="0"/>
              <a:t>Data Warehousing Basics</a:t>
            </a:r>
          </a:p>
          <a:p>
            <a:pPr marL="514350" indent="-514350"/>
            <a:r>
              <a:rPr lang="en-US" sz="3000" dirty="0"/>
              <a:t>Review of </a:t>
            </a:r>
            <a:r>
              <a:rPr lang="en-US" sz="3000" dirty="0" smtClean="0"/>
              <a:t>SQL*Plus</a:t>
            </a:r>
          </a:p>
          <a:p>
            <a:pPr marL="514350" indent="-514350"/>
            <a:r>
              <a:rPr lang="en-US" sz="3000" dirty="0" smtClean="0"/>
              <a:t>ETL Overview</a:t>
            </a:r>
            <a:endParaRPr lang="en-US" sz="3000" dirty="0"/>
          </a:p>
          <a:p>
            <a:pPr marL="514350" indent="-514350"/>
            <a:r>
              <a:rPr lang="en-US" sz="3000" dirty="0" smtClean="0"/>
              <a:t>“ETL” </a:t>
            </a:r>
            <a:r>
              <a:rPr lang="en-US" sz="3000" dirty="0"/>
              <a:t>into the DWH</a:t>
            </a:r>
          </a:p>
          <a:p>
            <a:pPr>
              <a:buNone/>
            </a:pPr>
            <a:endParaRPr lang="en-US" sz="3000" dirty="0"/>
          </a:p>
        </p:txBody>
      </p:sp>
    </p:spTree>
    <p:extLst>
      <p:ext uri="{BB962C8B-B14F-4D97-AF65-F5344CB8AC3E}">
        <p14:creationId xmlns:p14="http://schemas.microsoft.com/office/powerpoint/2010/main" xmlns="" val="2393169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23"/>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24"/>
          </p:nvPr>
        </p:nvSpPr>
        <p:spPr/>
        <p:txBody>
          <a:bodyPr/>
          <a:lstStyle/>
          <a:p>
            <a:fld id="{36013D82-3B92-4BC6-A819-A7803D760D40}" type="slidenum">
              <a:rPr lang="en-US" smtClean="0"/>
              <a:pPr/>
              <a:t>20</a:t>
            </a:fld>
            <a:endParaRPr lang="en-US" dirty="0"/>
          </a:p>
        </p:txBody>
      </p:sp>
      <p:sp>
        <p:nvSpPr>
          <p:cNvPr id="5" name="Title 4"/>
          <p:cNvSpPr>
            <a:spLocks noGrp="1"/>
          </p:cNvSpPr>
          <p:nvPr>
            <p:ph type="title"/>
          </p:nvPr>
        </p:nvSpPr>
        <p:spPr/>
        <p:txBody>
          <a:bodyPr/>
          <a:lstStyle/>
          <a:p>
            <a:r>
              <a:rPr lang="en-US" dirty="0" smtClean="0"/>
              <a:t>Transformation</a:t>
            </a:r>
            <a:endParaRPr lang="en-US" dirty="0"/>
          </a:p>
        </p:txBody>
      </p:sp>
      <p:sp>
        <p:nvSpPr>
          <p:cNvPr id="6" name="Content Placeholder 5"/>
          <p:cNvSpPr>
            <a:spLocks noGrp="1"/>
          </p:cNvSpPr>
          <p:nvPr>
            <p:ph idx="1"/>
          </p:nvPr>
        </p:nvSpPr>
        <p:spPr>
          <a:xfrm>
            <a:off x="914400" y="1143000"/>
            <a:ext cx="7315200" cy="4800600"/>
          </a:xfrm>
        </p:spPr>
        <p:txBody>
          <a:bodyPr/>
          <a:lstStyle/>
          <a:p>
            <a:pPr marL="342900" indent="-342900">
              <a:buSzPct val="140000"/>
              <a:buFont typeface="Arial" panose="020B0604020202020204" pitchFamily="34" charset="0"/>
              <a:buChar char="•"/>
            </a:pPr>
            <a:r>
              <a:rPr lang="en-US" sz="2000" b="0" dirty="0" smtClean="0"/>
              <a:t>The process of </a:t>
            </a:r>
            <a:r>
              <a:rPr lang="en-US" sz="2000" b="0" i="1" dirty="0" smtClean="0">
                <a:solidFill>
                  <a:schemeClr val="accent1">
                    <a:lumMod val="75000"/>
                  </a:schemeClr>
                </a:solidFill>
              </a:rPr>
              <a:t>understanding the data sources, designing transformations, testing the loading process, and debugging </a:t>
            </a:r>
            <a:r>
              <a:rPr lang="en-US" sz="2000" b="0" dirty="0" smtClean="0"/>
              <a:t>is often the most </a:t>
            </a:r>
            <a:r>
              <a:rPr lang="en-US" sz="2000" dirty="0" smtClean="0"/>
              <a:t>time-consuming</a:t>
            </a:r>
            <a:r>
              <a:rPr lang="en-US" sz="2000" b="0" dirty="0" smtClean="0"/>
              <a:t> part of deployment.</a:t>
            </a:r>
          </a:p>
          <a:p>
            <a:pPr marL="342900" indent="-342900">
              <a:buSzPct val="140000"/>
              <a:buFont typeface="Arial" panose="020B0604020202020204" pitchFamily="34" charset="0"/>
              <a:buChar char="•"/>
            </a:pPr>
            <a:r>
              <a:rPr lang="en-US" sz="2000" b="0" dirty="0" smtClean="0"/>
              <a:t>Transformations are used to </a:t>
            </a:r>
            <a:r>
              <a:rPr lang="en-US" sz="2000" dirty="0" smtClean="0"/>
              <a:t>remove erroneous data</a:t>
            </a:r>
            <a:r>
              <a:rPr lang="en-US" sz="2000" b="0" dirty="0" smtClean="0"/>
              <a:t>, </a:t>
            </a:r>
            <a:r>
              <a:rPr lang="en-US" sz="2000" dirty="0" smtClean="0"/>
              <a:t>convert</a:t>
            </a:r>
            <a:r>
              <a:rPr lang="en-US" sz="2000" b="0" dirty="0" smtClean="0"/>
              <a:t> data items to an agreed-upon format, and </a:t>
            </a:r>
            <a:r>
              <a:rPr lang="en-US" sz="2000" dirty="0" smtClean="0"/>
              <a:t>filter</a:t>
            </a:r>
            <a:r>
              <a:rPr lang="en-US" sz="2000" b="0" dirty="0" smtClean="0"/>
              <a:t> data not considered necessary for the warehouse.</a:t>
            </a:r>
            <a:endParaRPr lang="en-US" sz="2000" b="0" dirty="0"/>
          </a:p>
        </p:txBody>
      </p:sp>
      <p:pic>
        <p:nvPicPr>
          <p:cNvPr id="16388" name="Picture 4" descr="http://acelebrationofwomen.org/wp-content/uploads/2012/09/Butterfly-Transformation.jpg"/>
          <p:cNvPicPr>
            <a:picLocks noChangeAspect="1" noChangeArrowheads="1"/>
          </p:cNvPicPr>
          <p:nvPr/>
        </p:nvPicPr>
        <p:blipFill>
          <a:blip r:embed="rId2"/>
          <a:srcRect/>
          <a:stretch>
            <a:fillRect/>
          </a:stretch>
        </p:blipFill>
        <p:spPr bwMode="auto">
          <a:xfrm>
            <a:off x="2123364" y="3581400"/>
            <a:ext cx="5039436" cy="1600200"/>
          </a:xfrm>
          <a:prstGeom prst="rect">
            <a:avLst/>
          </a:prstGeom>
          <a:noFill/>
        </p:spPr>
      </p:pic>
    </p:spTree>
    <p:extLst>
      <p:ext uri="{BB962C8B-B14F-4D97-AF65-F5344CB8AC3E}">
        <p14:creationId xmlns:p14="http://schemas.microsoft.com/office/powerpoint/2010/main" xmlns="" val="709713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21</a:t>
            </a:fld>
            <a:endParaRPr lang="en-US" dirty="0"/>
          </a:p>
        </p:txBody>
      </p:sp>
      <p:sp>
        <p:nvSpPr>
          <p:cNvPr id="4" name="Title 3"/>
          <p:cNvSpPr>
            <a:spLocks noGrp="1"/>
          </p:cNvSpPr>
          <p:nvPr>
            <p:ph type="title"/>
          </p:nvPr>
        </p:nvSpPr>
        <p:spPr/>
        <p:txBody>
          <a:bodyPr/>
          <a:lstStyle/>
          <a:p>
            <a:r>
              <a:rPr lang="en-US" dirty="0"/>
              <a:t>External Tables</a:t>
            </a:r>
          </a:p>
        </p:txBody>
      </p:sp>
      <p:pic>
        <p:nvPicPr>
          <p:cNvPr id="6" name="Рисунок 0" descr="oracle_ext_tbl.jpg"/>
          <p:cNvPicPr>
            <a:picLocks noGrp="1"/>
          </p:cNvPicPr>
          <p:nvPr>
            <p:ph idx="1"/>
          </p:nvPr>
        </p:nvPicPr>
        <p:blipFill>
          <a:blip r:embed="rId2"/>
          <a:stretch>
            <a:fillRect/>
          </a:stretch>
        </p:blipFill>
        <p:spPr>
          <a:xfrm>
            <a:off x="1809750" y="1333500"/>
            <a:ext cx="5524500" cy="3086100"/>
          </a:xfrm>
          <a:prstGeom prst="rect">
            <a:avLst/>
          </a:prstGeom>
        </p:spPr>
      </p:pic>
      <p:sp>
        <p:nvSpPr>
          <p:cNvPr id="7" name="TextBox 6"/>
          <p:cNvSpPr txBox="1"/>
          <p:nvPr/>
        </p:nvSpPr>
        <p:spPr>
          <a:xfrm>
            <a:off x="1905000" y="4648200"/>
            <a:ext cx="5334000" cy="1077218"/>
          </a:xfrm>
          <a:prstGeom prst="rect">
            <a:avLst/>
          </a:prstGeom>
          <a:noFill/>
        </p:spPr>
        <p:txBody>
          <a:bodyPr wrap="square" rtlCol="0">
            <a:spAutoFit/>
          </a:bodyPr>
          <a:lstStyle/>
          <a:p>
            <a:pPr marL="285750" indent="-285750">
              <a:buClr>
                <a:schemeClr val="accent1">
                  <a:lumMod val="75000"/>
                </a:schemeClr>
              </a:buClr>
              <a:buSzPct val="140000"/>
              <a:buFont typeface="Arial" panose="020B0604020202020204" pitchFamily="34" charset="0"/>
              <a:buChar char="•"/>
            </a:pPr>
            <a:r>
              <a:rPr lang="en-US" sz="1600" dirty="0">
                <a:latin typeface="Arial" panose="020B0604020202020204" pitchFamily="34" charset="0"/>
                <a:cs typeface="Arial" panose="020B0604020202020204" pitchFamily="34" charset="0"/>
              </a:rPr>
              <a:t>External tables allows transparent </a:t>
            </a:r>
            <a:r>
              <a:rPr lang="en-US" sz="1600" b="1" dirty="0">
                <a:solidFill>
                  <a:schemeClr val="accent1">
                    <a:lumMod val="75000"/>
                  </a:schemeClr>
                </a:solidFill>
                <a:latin typeface="Arial" panose="020B0604020202020204" pitchFamily="34" charset="0"/>
                <a:cs typeface="Arial" panose="020B0604020202020204" pitchFamily="34" charset="0"/>
              </a:rPr>
              <a:t>parallelization</a:t>
            </a:r>
            <a:r>
              <a:rPr lang="en-US" sz="1600" dirty="0">
                <a:solidFill>
                  <a:schemeClr val="accent1">
                    <a:lumMod val="75000"/>
                  </a:schemeClr>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inside the database.</a:t>
            </a:r>
          </a:p>
          <a:p>
            <a:pPr marL="285750" indent="-285750">
              <a:buClr>
                <a:schemeClr val="accent1">
                  <a:lumMod val="75000"/>
                </a:schemeClr>
              </a:buClr>
              <a:buSzPct val="140000"/>
              <a:buFont typeface="Arial" panose="020B0604020202020204" pitchFamily="34" charset="0"/>
              <a:buChar char="•"/>
            </a:pPr>
            <a:r>
              <a:rPr lang="en-US" sz="1600" dirty="0">
                <a:latin typeface="Arial" panose="020B0604020202020204" pitchFamily="34" charset="0"/>
                <a:cs typeface="Arial" panose="020B0604020202020204" pitchFamily="34" charset="0"/>
              </a:rPr>
              <a:t>You can </a:t>
            </a:r>
            <a:r>
              <a:rPr lang="en-US" sz="1600" b="1" dirty="0">
                <a:solidFill>
                  <a:schemeClr val="accent1">
                    <a:lumMod val="75000"/>
                  </a:schemeClr>
                </a:solidFill>
                <a:latin typeface="Arial" panose="020B0604020202020204" pitchFamily="34" charset="0"/>
                <a:cs typeface="Arial" panose="020B0604020202020204" pitchFamily="34" charset="0"/>
              </a:rPr>
              <a:t>avoid staging </a:t>
            </a:r>
            <a:r>
              <a:rPr lang="en-US" sz="1600" dirty="0">
                <a:latin typeface="Arial" panose="020B0604020202020204" pitchFamily="34" charset="0"/>
                <a:cs typeface="Arial" panose="020B0604020202020204" pitchFamily="34" charset="0"/>
              </a:rPr>
              <a:t>data and apply transformations directly on the file </a:t>
            </a:r>
            <a:r>
              <a:rPr lang="en-US" sz="1600" dirty="0" smtClean="0">
                <a:latin typeface="Arial" panose="020B0604020202020204" pitchFamily="34" charset="0"/>
                <a:cs typeface="Arial" panose="020B0604020202020204" pitchFamily="34" charset="0"/>
              </a:rPr>
              <a:t>data.</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32008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22</a:t>
            </a:fld>
            <a:endParaRPr lang="en-US" dirty="0"/>
          </a:p>
        </p:txBody>
      </p:sp>
      <p:sp>
        <p:nvSpPr>
          <p:cNvPr id="4" name="Title 3"/>
          <p:cNvSpPr>
            <a:spLocks noGrp="1"/>
          </p:cNvSpPr>
          <p:nvPr>
            <p:ph type="title"/>
          </p:nvPr>
        </p:nvSpPr>
        <p:spPr/>
        <p:txBody>
          <a:bodyPr/>
          <a:lstStyle/>
          <a:p>
            <a:r>
              <a:rPr lang="en-US" dirty="0"/>
              <a:t>Oracle tools/features for DWH</a:t>
            </a:r>
          </a:p>
        </p:txBody>
      </p:sp>
      <p:sp>
        <p:nvSpPr>
          <p:cNvPr id="5" name="Content Placeholder 4"/>
          <p:cNvSpPr>
            <a:spLocks noGrp="1"/>
          </p:cNvSpPr>
          <p:nvPr>
            <p:ph idx="1"/>
          </p:nvPr>
        </p:nvSpPr>
        <p:spPr/>
        <p:txBody>
          <a:bodyPr/>
          <a:lstStyle/>
          <a:p>
            <a:pPr>
              <a:buSzPct val="140000"/>
              <a:buFont typeface="Arial" panose="020B0604020202020204" pitchFamily="34" charset="0"/>
              <a:buChar char="•"/>
            </a:pPr>
            <a:r>
              <a:rPr lang="en-US" sz="2400" b="0" dirty="0"/>
              <a:t>Oracle Data Integrator (ODI).</a:t>
            </a:r>
          </a:p>
          <a:p>
            <a:pPr>
              <a:buSzPct val="140000"/>
              <a:buFont typeface="Arial" panose="020B0604020202020204" pitchFamily="34" charset="0"/>
              <a:buChar char="•"/>
            </a:pPr>
            <a:r>
              <a:rPr lang="en-US" sz="2400" b="0" dirty="0"/>
              <a:t>Oracle GoldenGate.</a:t>
            </a:r>
          </a:p>
          <a:p>
            <a:pPr>
              <a:buSzPct val="140000"/>
              <a:buFont typeface="Arial" panose="020B0604020202020204" pitchFamily="34" charset="0"/>
              <a:buChar char="•"/>
            </a:pPr>
            <a:r>
              <a:rPr lang="en-US" sz="2400" b="0" dirty="0"/>
              <a:t>Transparent Gateways and Heterogeneous Services.</a:t>
            </a:r>
          </a:p>
          <a:p>
            <a:pPr>
              <a:buSzPct val="140000"/>
              <a:buFont typeface="Arial" panose="020B0604020202020204" pitchFamily="34" charset="0"/>
              <a:buChar char="•"/>
            </a:pPr>
            <a:r>
              <a:rPr lang="en-US" sz="2400" b="0" dirty="0"/>
              <a:t>Transportable Tablespaces.</a:t>
            </a:r>
          </a:p>
          <a:p>
            <a:pPr>
              <a:buSzPct val="140000"/>
              <a:buFont typeface="Arial" panose="020B0604020202020204" pitchFamily="34" charset="0"/>
              <a:buChar char="•"/>
            </a:pPr>
            <a:r>
              <a:rPr lang="en-US" sz="2400" b="0" dirty="0"/>
              <a:t>Transportable Partitions.</a:t>
            </a:r>
          </a:p>
          <a:p>
            <a:pPr>
              <a:buSzPct val="140000"/>
              <a:buFont typeface="Arial" panose="020B0604020202020204" pitchFamily="34" charset="0"/>
              <a:buChar char="•"/>
            </a:pPr>
            <a:r>
              <a:rPr lang="en-US" sz="2400" b="0" dirty="0"/>
              <a:t>Data Pump Fast Import/Export.</a:t>
            </a:r>
          </a:p>
          <a:p>
            <a:pPr>
              <a:buSzPct val="140000"/>
              <a:buFont typeface="Arial" panose="020B0604020202020204" pitchFamily="34" charset="0"/>
              <a:buChar char="•"/>
            </a:pPr>
            <a:r>
              <a:rPr lang="en-US" sz="2400" b="0" dirty="0"/>
              <a:t>Oracle Big Data Connectors</a:t>
            </a:r>
            <a:r>
              <a:rPr lang="en-US" sz="2400" b="0" dirty="0" smtClean="0"/>
              <a:t>.</a:t>
            </a:r>
            <a:endParaRPr lang="en-US" sz="2400" b="0" dirty="0"/>
          </a:p>
        </p:txBody>
      </p:sp>
    </p:spTree>
    <p:extLst>
      <p:ext uri="{BB962C8B-B14F-4D97-AF65-F5344CB8AC3E}">
        <p14:creationId xmlns:p14="http://schemas.microsoft.com/office/powerpoint/2010/main" xmlns="" val="2743194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23</a:t>
            </a:fld>
            <a:endParaRPr lang="en-US" dirty="0"/>
          </a:p>
        </p:txBody>
      </p:sp>
      <p:sp>
        <p:nvSpPr>
          <p:cNvPr id="4" name="Title 3"/>
          <p:cNvSpPr>
            <a:spLocks noGrp="1"/>
          </p:cNvSpPr>
          <p:nvPr>
            <p:ph type="title"/>
          </p:nvPr>
        </p:nvSpPr>
        <p:spPr/>
        <p:txBody>
          <a:bodyPr/>
          <a:lstStyle/>
          <a:p>
            <a:r>
              <a:rPr lang="en-US" dirty="0"/>
              <a:t>Change Data Capture (CDC)</a:t>
            </a:r>
          </a:p>
        </p:txBody>
      </p:sp>
      <p:pic>
        <p:nvPicPr>
          <p:cNvPr id="6" name="Picture 2" descr="http://lennilobel.files.wordpress.com/2010/01/cdc.p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143000" y="1447800"/>
            <a:ext cx="2409092" cy="35052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4038600" y="1413570"/>
            <a:ext cx="4267200" cy="3539430"/>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CDC</a:t>
            </a:r>
            <a:r>
              <a:rPr lang="en-US" sz="1600" dirty="0">
                <a:latin typeface="Arial" panose="020B0604020202020204" pitchFamily="34" charset="0"/>
                <a:cs typeface="Arial" panose="020B0604020202020204" pitchFamily="34" charset="0"/>
              </a:rPr>
              <a:t> is a </a:t>
            </a:r>
            <a:r>
              <a:rPr lang="en-US" sz="1600" i="1" dirty="0">
                <a:solidFill>
                  <a:schemeClr val="accent1">
                    <a:lumMod val="75000"/>
                  </a:schemeClr>
                </a:solidFill>
                <a:latin typeface="Arial" panose="020B0604020202020204" pitchFamily="34" charset="0"/>
                <a:cs typeface="Arial" panose="020B0604020202020204" pitchFamily="34" charset="0"/>
              </a:rPr>
              <a:t>set of software design patterns used to determine (and track) the data that has changed so that action can be taken using the changed data.</a:t>
            </a:r>
          </a:p>
          <a:p>
            <a:endParaRPr lang="en-US" sz="1600" i="1" dirty="0" smtClean="0">
              <a:latin typeface="Arial" panose="020B0604020202020204" pitchFamily="34" charset="0"/>
              <a:cs typeface="Arial" panose="020B0604020202020204" pitchFamily="34" charset="0"/>
            </a:endParaRPr>
          </a:p>
          <a:p>
            <a:pPr marL="285750" indent="-285750">
              <a:buClr>
                <a:schemeClr val="accent1">
                  <a:lumMod val="75000"/>
                </a:schemeClr>
              </a:buClr>
              <a:buSzPct val="140000"/>
              <a:buFont typeface="Arial" panose="020B0604020202020204" pitchFamily="34" charset="0"/>
              <a:buChar char="•"/>
            </a:pPr>
            <a:r>
              <a:rPr lang="en-US" sz="1600" dirty="0" smtClean="0">
                <a:latin typeface="Arial" panose="020B0604020202020204" pitchFamily="34" charset="0"/>
                <a:cs typeface="Arial" panose="020B0604020202020204" pitchFamily="34" charset="0"/>
              </a:rPr>
              <a:t>Using </a:t>
            </a:r>
            <a:r>
              <a:rPr lang="en-US" sz="1600" dirty="0">
                <a:latin typeface="Arial" panose="020B0604020202020204" pitchFamily="34" charset="0"/>
                <a:cs typeface="Arial" panose="020B0604020202020204" pitchFamily="34" charset="0"/>
              </a:rPr>
              <a:t>the </a:t>
            </a:r>
            <a:r>
              <a:rPr lang="en-US" sz="1600" b="1" dirty="0">
                <a:latin typeface="Arial" panose="020B0604020202020204" pitchFamily="34" charset="0"/>
                <a:cs typeface="Arial" panose="020B0604020202020204" pitchFamily="34" charset="0"/>
              </a:rPr>
              <a:t>SQL MINUS </a:t>
            </a:r>
            <a:r>
              <a:rPr lang="en-US" sz="1600" dirty="0">
                <a:latin typeface="Arial" panose="020B0604020202020204" pitchFamily="34" charset="0"/>
                <a:cs typeface="Arial" panose="020B0604020202020204" pitchFamily="34" charset="0"/>
              </a:rPr>
              <a:t>operator, you can obtain the inserted and new versions of updated rows.</a:t>
            </a:r>
          </a:p>
          <a:p>
            <a:pPr marL="285750" indent="-285750">
              <a:buClr>
                <a:schemeClr val="accent1">
                  <a:lumMod val="75000"/>
                </a:schemeClr>
              </a:buClr>
              <a:buSzPct val="140000"/>
              <a:buFont typeface="Arial" panose="020B0604020202020204" pitchFamily="34" charset="0"/>
              <a:buChar char="•"/>
            </a:pPr>
            <a:r>
              <a:rPr lang="en-US" sz="1600" dirty="0" smtClean="0">
                <a:latin typeface="Arial" panose="020B0604020202020204" pitchFamily="34" charset="0"/>
                <a:cs typeface="Arial" panose="020B0604020202020204" pitchFamily="34" charset="0"/>
              </a:rPr>
              <a:t>Selecting </a:t>
            </a:r>
            <a:r>
              <a:rPr lang="en-US" sz="1600" dirty="0">
                <a:latin typeface="Arial" panose="020B0604020202020204" pitchFamily="34" charset="0"/>
                <a:cs typeface="Arial" panose="020B0604020202020204" pitchFamily="34" charset="0"/>
              </a:rPr>
              <a:t>the new and changed data from the source tables based on the value of a specific column (e.g. </a:t>
            </a:r>
            <a:r>
              <a:rPr lang="en-US" sz="1600" b="1" dirty="0">
                <a:latin typeface="Arial" panose="020B0604020202020204" pitchFamily="34" charset="0"/>
                <a:cs typeface="Arial" panose="020B0604020202020204" pitchFamily="34" charset="0"/>
              </a:rPr>
              <a:t>LAST_UPDATE_DATE</a:t>
            </a:r>
            <a:r>
              <a:rPr lang="en-US" sz="1600" dirty="0">
                <a:latin typeface="Arial" panose="020B0604020202020204" pitchFamily="34" charset="0"/>
                <a:cs typeface="Arial" panose="020B0604020202020204" pitchFamily="34" charset="0"/>
              </a:rPr>
              <a:t>).</a:t>
            </a:r>
          </a:p>
          <a:p>
            <a:pPr marL="285750" indent="-285750">
              <a:buClr>
                <a:schemeClr val="accent1">
                  <a:lumMod val="75000"/>
                </a:schemeClr>
              </a:buClr>
              <a:buSzPct val="140000"/>
              <a:buFont typeface="Arial" panose="020B0604020202020204" pitchFamily="34" charset="0"/>
              <a:buChar char="•"/>
            </a:pPr>
            <a:r>
              <a:rPr lang="en-US" sz="1600" b="1" dirty="0">
                <a:latin typeface="Arial" panose="020B0604020202020204" pitchFamily="34" charset="0"/>
                <a:cs typeface="Arial" panose="020B0604020202020204" pitchFamily="34" charset="0"/>
              </a:rPr>
              <a:t>Oracle Change Data Capture</a:t>
            </a:r>
            <a:r>
              <a:rPr lang="en-US" sz="1600" dirty="0">
                <a:latin typeface="Arial" panose="020B0604020202020204" pitchFamily="34" charset="0"/>
                <a:cs typeface="Arial" panose="020B0604020202020204" pitchFamily="34" charset="0"/>
              </a:rPr>
              <a:t> (which is de-supported in 12c</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791716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r>
              <a:rPr lang="en-US" dirty="0"/>
              <a:t>Overview of ETL and SQL Review</a:t>
            </a:r>
          </a:p>
        </p:txBody>
      </p:sp>
      <p:sp>
        <p:nvSpPr>
          <p:cNvPr id="3" name="Нижний колонтитул 2"/>
          <p:cNvSpPr>
            <a:spLocks noGrp="1"/>
          </p:cNvSpPr>
          <p:nvPr>
            <p:ph type="ftr" sz="quarter" idx="12"/>
          </p:nvPr>
        </p:nvSpPr>
        <p:spPr/>
        <p:txBody>
          <a:bodyPr/>
          <a:lstStyle/>
          <a:p>
            <a:r>
              <a:rPr lang="en-US" dirty="0" smtClean="0"/>
              <a:t>2014 © EPAM Systems, RD Dep.</a:t>
            </a:r>
            <a:endParaRPr lang="en-US" dirty="0"/>
          </a:p>
        </p:txBody>
      </p:sp>
      <p:sp>
        <p:nvSpPr>
          <p:cNvPr id="4" name="Номер слайда 3"/>
          <p:cNvSpPr>
            <a:spLocks noGrp="1"/>
          </p:cNvSpPr>
          <p:nvPr>
            <p:ph type="sldNum" sz="quarter" idx="13"/>
          </p:nvPr>
        </p:nvSpPr>
        <p:spPr/>
        <p:txBody>
          <a:bodyPr/>
          <a:lstStyle/>
          <a:p>
            <a:fld id="{36013D82-3B92-4BC6-A819-A7803D760D40}" type="slidenum">
              <a:rPr lang="en-US" smtClean="0"/>
              <a:pPr/>
              <a:t>24</a:t>
            </a:fld>
            <a:endParaRPr lang="en-US" dirty="0"/>
          </a:p>
        </p:txBody>
      </p:sp>
      <p:sp>
        <p:nvSpPr>
          <p:cNvPr id="5" name="Текст 4"/>
          <p:cNvSpPr>
            <a:spLocks noGrp="1"/>
          </p:cNvSpPr>
          <p:nvPr>
            <p:ph type="body" sz="quarter" idx="14"/>
          </p:nvPr>
        </p:nvSpPr>
        <p:spPr/>
        <p:txBody>
          <a:bodyPr/>
          <a:lstStyle/>
          <a:p>
            <a:r>
              <a:rPr lang="pt-BR" dirty="0"/>
              <a:t>Elias Nema</a:t>
            </a:r>
          </a:p>
          <a:p>
            <a:r>
              <a:rPr lang="pt-BR" dirty="0" smtClean="0"/>
              <a:t>Senior Software </a:t>
            </a:r>
            <a:r>
              <a:rPr lang="pt-BR" dirty="0"/>
              <a:t>Engineer</a:t>
            </a:r>
          </a:p>
          <a:p>
            <a:r>
              <a:rPr lang="pt-BR" b="0" dirty="0" smtClean="0">
                <a:hlinkClick r:id="rId2"/>
              </a:rPr>
              <a:t>Elias_Nema@epam.com</a:t>
            </a:r>
            <a:endParaRPr lang="pt-BR"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Warehousing </a:t>
            </a:r>
            <a:r>
              <a:rPr lang="en-US" dirty="0" smtClean="0"/>
              <a:t>Basics</a:t>
            </a: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3</a:t>
            </a:fld>
            <a:endParaRPr lang="en-US" dirty="0"/>
          </a:p>
        </p:txBody>
      </p:sp>
    </p:spTree>
    <p:extLst>
      <p:ext uri="{BB962C8B-B14F-4D97-AF65-F5344CB8AC3E}">
        <p14:creationId xmlns:p14="http://schemas.microsoft.com/office/powerpoint/2010/main" xmlns="" val="114764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4</a:t>
            </a:fld>
            <a:endParaRPr lang="en-US" dirty="0"/>
          </a:p>
        </p:txBody>
      </p:sp>
      <p:sp>
        <p:nvSpPr>
          <p:cNvPr id="4" name="Title 3"/>
          <p:cNvSpPr>
            <a:spLocks noGrp="1"/>
          </p:cNvSpPr>
          <p:nvPr>
            <p:ph type="title"/>
          </p:nvPr>
        </p:nvSpPr>
        <p:spPr/>
        <p:txBody>
          <a:bodyPr/>
          <a:lstStyle/>
          <a:p>
            <a:r>
              <a:rPr lang="da-DK" dirty="0"/>
              <a:t>Data Warehouse Characteristics</a:t>
            </a:r>
            <a:endParaRPr lang="en-US" dirty="0"/>
          </a:p>
        </p:txBody>
      </p:sp>
      <p:sp>
        <p:nvSpPr>
          <p:cNvPr id="5" name="Content Placeholder 4"/>
          <p:cNvSpPr>
            <a:spLocks noGrp="1"/>
          </p:cNvSpPr>
          <p:nvPr>
            <p:ph idx="1"/>
          </p:nvPr>
        </p:nvSpPr>
        <p:spPr/>
        <p:txBody>
          <a:bodyPr/>
          <a:lstStyle/>
          <a:p>
            <a:r>
              <a:rPr lang="en-US" sz="2000" b="0" dirty="0"/>
              <a:t>Strategic and tactical analyses can </a:t>
            </a:r>
            <a:r>
              <a:rPr lang="en-US" sz="2000" dirty="0">
                <a:solidFill>
                  <a:schemeClr val="accent1">
                    <a:lumMod val="75000"/>
                  </a:schemeClr>
                </a:solidFill>
              </a:rPr>
              <a:t>discern trends in data</a:t>
            </a:r>
            <a:r>
              <a:rPr lang="en-US" sz="2000" b="0" dirty="0"/>
              <a:t>.</a:t>
            </a:r>
          </a:p>
          <a:p>
            <a:r>
              <a:rPr lang="en-US" sz="2000" b="0" dirty="0"/>
              <a:t>A significant portion of the data in a data warehouse is often </a:t>
            </a:r>
            <a:r>
              <a:rPr lang="en-US" sz="2000" dirty="0">
                <a:solidFill>
                  <a:schemeClr val="accent1">
                    <a:lumMod val="75000"/>
                  </a:schemeClr>
                </a:solidFill>
              </a:rPr>
              <a:t>read-only</a:t>
            </a:r>
            <a:r>
              <a:rPr lang="en-US" sz="2000" b="0" dirty="0"/>
              <a:t>, with infrequent updates.</a:t>
            </a:r>
          </a:p>
          <a:p>
            <a:r>
              <a:rPr lang="en-US" sz="2000" b="0" dirty="0"/>
              <a:t>The data in source systems is </a:t>
            </a:r>
            <a:r>
              <a:rPr lang="en-US" sz="2000" dirty="0">
                <a:solidFill>
                  <a:schemeClr val="accent1">
                    <a:lumMod val="75000"/>
                  </a:schemeClr>
                </a:solidFill>
              </a:rPr>
              <a:t>not “clean” or consistent </a:t>
            </a:r>
            <a:r>
              <a:rPr lang="en-US" sz="2000" b="0" dirty="0"/>
              <a:t>across systems.</a:t>
            </a:r>
          </a:p>
          <a:p>
            <a:r>
              <a:rPr lang="en-US" sz="2000" b="0" dirty="0"/>
              <a:t>The design required for an efficient data warehouse </a:t>
            </a:r>
            <a:r>
              <a:rPr lang="en-US" sz="2000" dirty="0">
                <a:solidFill>
                  <a:schemeClr val="accent1">
                    <a:lumMod val="75000"/>
                  </a:schemeClr>
                </a:solidFill>
              </a:rPr>
              <a:t>differs from the standard normalized</a:t>
            </a:r>
            <a:r>
              <a:rPr lang="en-US" sz="2000" b="0" dirty="0"/>
              <a:t> design for a relational database.</a:t>
            </a:r>
          </a:p>
          <a:p>
            <a:r>
              <a:rPr lang="en-US" sz="2000" b="0" dirty="0"/>
              <a:t>The data warehouse often serves as a target for meaningful data found on Big Data platforms that optimally solve semi-structured data problems</a:t>
            </a:r>
            <a:r>
              <a:rPr lang="en-US" sz="2000" b="0" dirty="0" smtClean="0"/>
              <a:t>.</a:t>
            </a:r>
            <a:endParaRPr lang="sv-SE" sz="2000" b="0" dirty="0"/>
          </a:p>
        </p:txBody>
      </p:sp>
    </p:spTree>
    <p:extLst>
      <p:ext uri="{BB962C8B-B14F-4D97-AF65-F5344CB8AC3E}">
        <p14:creationId xmlns:p14="http://schemas.microsoft.com/office/powerpoint/2010/main" xmlns="" val="343484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5</a:t>
            </a:fld>
            <a:endParaRPr lang="en-US" dirty="0"/>
          </a:p>
        </p:txBody>
      </p:sp>
      <p:sp>
        <p:nvSpPr>
          <p:cNvPr id="4" name="Title 3"/>
          <p:cNvSpPr>
            <a:spLocks noGrp="1"/>
          </p:cNvSpPr>
          <p:nvPr>
            <p:ph type="title"/>
          </p:nvPr>
        </p:nvSpPr>
        <p:spPr/>
        <p:txBody>
          <a:bodyPr/>
          <a:lstStyle/>
          <a:p>
            <a:r>
              <a:rPr lang="en-US" dirty="0"/>
              <a:t>Basic DWH Architecture</a:t>
            </a:r>
          </a:p>
        </p:txBody>
      </p:sp>
      <p:pic>
        <p:nvPicPr>
          <p:cNvPr id="6" name="Content Placeholder 6"/>
          <p:cNvPicPr>
            <a:picLocks noGrp="1" noChangeAspect="1"/>
          </p:cNvPicPr>
          <p:nvPr>
            <p:ph idx="1"/>
          </p:nvPr>
        </p:nvPicPr>
        <p:blipFill>
          <a:blip r:embed="rId2"/>
          <a:stretch>
            <a:fillRect/>
          </a:stretch>
        </p:blipFill>
        <p:spPr>
          <a:xfrm>
            <a:off x="914400" y="1693613"/>
            <a:ext cx="7315200" cy="3851773"/>
          </a:xfrm>
          <a:prstGeom prst="rect">
            <a:avLst/>
          </a:prstGeom>
        </p:spPr>
      </p:pic>
    </p:spTree>
    <p:extLst>
      <p:ext uri="{BB962C8B-B14F-4D97-AF65-F5344CB8AC3E}">
        <p14:creationId xmlns:p14="http://schemas.microsoft.com/office/powerpoint/2010/main" xmlns="" val="41569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Review of sql*plus</a:t>
            </a:r>
            <a:endParaRPr lang="en-US" dirty="0"/>
          </a:p>
        </p:txBody>
      </p:sp>
      <p:sp>
        <p:nvSpPr>
          <p:cNvPr id="2" name="Footer Placeholder 1"/>
          <p:cNvSpPr>
            <a:spLocks noGrp="1"/>
          </p:cNvSpPr>
          <p:nvPr>
            <p:ph type="ftr" sz="quarter" idx="10"/>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6</a:t>
            </a:fld>
            <a:endParaRPr lang="en-US" dirty="0"/>
          </a:p>
        </p:txBody>
      </p:sp>
    </p:spTree>
    <p:extLst>
      <p:ext uri="{BB962C8B-B14F-4D97-AF65-F5344CB8AC3E}">
        <p14:creationId xmlns:p14="http://schemas.microsoft.com/office/powerpoint/2010/main" xmlns="" val="284279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23"/>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24"/>
          </p:nvPr>
        </p:nvSpPr>
        <p:spPr/>
        <p:txBody>
          <a:bodyPr/>
          <a:lstStyle/>
          <a:p>
            <a:fld id="{36013D82-3B92-4BC6-A819-A7803D760D40}" type="slidenum">
              <a:rPr lang="en-US" smtClean="0"/>
              <a:pPr/>
              <a:t>7</a:t>
            </a:fld>
            <a:endParaRPr lang="en-US" dirty="0"/>
          </a:p>
        </p:txBody>
      </p:sp>
      <p:sp>
        <p:nvSpPr>
          <p:cNvPr id="5" name="Title 4"/>
          <p:cNvSpPr>
            <a:spLocks noGrp="1"/>
          </p:cNvSpPr>
          <p:nvPr>
            <p:ph type="title"/>
          </p:nvPr>
        </p:nvSpPr>
        <p:spPr/>
        <p:txBody>
          <a:bodyPr/>
          <a:lstStyle/>
          <a:p>
            <a:r>
              <a:rPr lang="en-US" dirty="0"/>
              <a:t>SQL*Plus</a:t>
            </a:r>
          </a:p>
        </p:txBody>
      </p:sp>
      <p:sp>
        <p:nvSpPr>
          <p:cNvPr id="6" name="Content Placeholder 5"/>
          <p:cNvSpPr>
            <a:spLocks noGrp="1"/>
          </p:cNvSpPr>
          <p:nvPr>
            <p:ph idx="1"/>
          </p:nvPr>
        </p:nvSpPr>
        <p:spPr/>
        <p:txBody>
          <a:bodyPr/>
          <a:lstStyle/>
          <a:p>
            <a:pPr marL="0" indent="0">
              <a:buNone/>
            </a:pPr>
            <a:r>
              <a:rPr lang="en-US" b="0" dirty="0"/>
              <a:t>SQL*Plus is the most basic Oracle Database utility, with a basic command-line interface, commonly used by users, administrators, and programmers.</a:t>
            </a:r>
          </a:p>
          <a:p>
            <a:pPr marL="0" indent="0">
              <a:buNone/>
            </a:pPr>
            <a:endParaRPr lang="en-US" b="0" dirty="0"/>
          </a:p>
        </p:txBody>
      </p:sp>
      <p:pic>
        <p:nvPicPr>
          <p:cNvPr id="7" name="Picture 6"/>
          <p:cNvPicPr>
            <a:picLocks noChangeAspect="1"/>
          </p:cNvPicPr>
          <p:nvPr/>
        </p:nvPicPr>
        <p:blipFill>
          <a:blip r:embed="rId2"/>
          <a:stretch>
            <a:fillRect/>
          </a:stretch>
        </p:blipFill>
        <p:spPr>
          <a:xfrm>
            <a:off x="3581400" y="1925523"/>
            <a:ext cx="4405318" cy="3789477"/>
          </a:xfrm>
          <a:prstGeom prst="rect">
            <a:avLst/>
          </a:prstGeom>
        </p:spPr>
      </p:pic>
      <p:sp>
        <p:nvSpPr>
          <p:cNvPr id="12" name="Rounded Rectangular Callout 11"/>
          <p:cNvSpPr/>
          <p:nvPr/>
        </p:nvSpPr>
        <p:spPr>
          <a:xfrm>
            <a:off x="914400" y="2057400"/>
            <a:ext cx="1524000" cy="228600"/>
          </a:xfrm>
          <a:prstGeom prst="wedgeRoundRectCallout">
            <a:avLst>
              <a:gd name="adj1" fmla="val 139233"/>
              <a:gd name="adj2" fmla="val 587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rial" panose="020B0604020202020204" pitchFamily="34" charset="0"/>
                <a:cs typeface="Arial" panose="020B0604020202020204" pitchFamily="34" charset="0"/>
              </a:rPr>
              <a:t>Connect to</a:t>
            </a:r>
            <a:endParaRPr lang="en-US" sz="1200" dirty="0">
              <a:latin typeface="Arial" panose="020B0604020202020204" pitchFamily="34" charset="0"/>
              <a:cs typeface="Arial" panose="020B0604020202020204" pitchFamily="34" charset="0"/>
            </a:endParaRPr>
          </a:p>
        </p:txBody>
      </p:sp>
      <p:sp>
        <p:nvSpPr>
          <p:cNvPr id="13" name="Rounded Rectangular Callout 12"/>
          <p:cNvSpPr/>
          <p:nvPr/>
        </p:nvSpPr>
        <p:spPr>
          <a:xfrm>
            <a:off x="914400" y="2438400"/>
            <a:ext cx="1524000" cy="381000"/>
          </a:xfrm>
          <a:prstGeom prst="wedgeRoundRectCallout">
            <a:avLst>
              <a:gd name="adj1" fmla="val 152252"/>
              <a:gd name="adj2" fmla="val -341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rial" panose="020B0604020202020204" pitchFamily="34" charset="0"/>
                <a:cs typeface="Arial" panose="020B0604020202020204" pitchFamily="34" charset="0"/>
              </a:rPr>
              <a:t>Enable query execution time</a:t>
            </a:r>
            <a:endParaRPr lang="en-US" sz="1200" dirty="0">
              <a:latin typeface="Arial" panose="020B0604020202020204" pitchFamily="34" charset="0"/>
              <a:cs typeface="Arial" panose="020B0604020202020204" pitchFamily="34" charset="0"/>
            </a:endParaRPr>
          </a:p>
        </p:txBody>
      </p:sp>
      <p:sp>
        <p:nvSpPr>
          <p:cNvPr id="14" name="Rounded Rectangular Callout 13"/>
          <p:cNvSpPr/>
          <p:nvPr/>
        </p:nvSpPr>
        <p:spPr>
          <a:xfrm>
            <a:off x="914400" y="2971800"/>
            <a:ext cx="1524000" cy="457200"/>
          </a:xfrm>
          <a:prstGeom prst="wedgeRoundRectCallout">
            <a:avLst>
              <a:gd name="adj1" fmla="val 151687"/>
              <a:gd name="adj2" fmla="val -1299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Turn on statistics and execution path</a:t>
            </a:r>
          </a:p>
        </p:txBody>
      </p:sp>
    </p:spTree>
    <p:extLst>
      <p:ext uri="{BB962C8B-B14F-4D97-AF65-F5344CB8AC3E}">
        <p14:creationId xmlns:p14="http://schemas.microsoft.com/office/powerpoint/2010/main" xmlns="" val="326366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8</a:t>
            </a:fld>
            <a:endParaRPr lang="en-US" dirty="0"/>
          </a:p>
        </p:txBody>
      </p:sp>
      <p:sp>
        <p:nvSpPr>
          <p:cNvPr id="4" name="Title 3"/>
          <p:cNvSpPr>
            <a:spLocks noGrp="1"/>
          </p:cNvSpPr>
          <p:nvPr>
            <p:ph type="title"/>
          </p:nvPr>
        </p:nvSpPr>
        <p:spPr/>
        <p:txBody>
          <a:bodyPr/>
          <a:lstStyle/>
          <a:p>
            <a:r>
              <a:rPr lang="en-US" dirty="0"/>
              <a:t>SQL*Plus</a:t>
            </a:r>
          </a:p>
        </p:txBody>
      </p:sp>
      <p:sp>
        <p:nvSpPr>
          <p:cNvPr id="5" name="Content Placeholder 4"/>
          <p:cNvSpPr>
            <a:spLocks noGrp="1"/>
          </p:cNvSpPr>
          <p:nvPr>
            <p:ph idx="1"/>
          </p:nvPr>
        </p:nvSpPr>
        <p:spPr/>
        <p:txBody>
          <a:bodyPr/>
          <a:lstStyle/>
          <a:p>
            <a:pPr marL="0" indent="0">
              <a:buNone/>
            </a:pPr>
            <a:r>
              <a:rPr lang="en-US" b="0" dirty="0"/>
              <a:t>It’s not recommended to logon from cmd line, because </a:t>
            </a:r>
            <a:r>
              <a:rPr lang="en-US" b="0" i="1" dirty="0"/>
              <a:t>some operating systems provide a way for other users to see your command-line arguments</a:t>
            </a:r>
            <a:r>
              <a:rPr lang="en-US" b="0" dirty="0"/>
              <a:t>. </a:t>
            </a:r>
            <a:r>
              <a:rPr lang="en-US" b="0" dirty="0" smtClean="0"/>
              <a:t>You </a:t>
            </a:r>
            <a:r>
              <a:rPr lang="en-US" b="0" dirty="0"/>
              <a:t>can instead use the </a:t>
            </a:r>
            <a:r>
              <a:rPr lang="en-US" dirty="0"/>
              <a:t>/NOLOG</a:t>
            </a:r>
            <a:r>
              <a:rPr lang="en-US" b="0" dirty="0"/>
              <a:t> option to start SQL*Plus without connecting to the database, and then supply the username and password via the </a:t>
            </a:r>
            <a:r>
              <a:rPr lang="en-US" dirty="0"/>
              <a:t>CONNECT</a:t>
            </a:r>
            <a:r>
              <a:rPr lang="en-US" b="0" dirty="0"/>
              <a:t> command</a:t>
            </a:r>
            <a:r>
              <a:rPr lang="en-US" b="0" dirty="0" smtClean="0"/>
              <a:t>.</a:t>
            </a:r>
            <a:endParaRPr lang="en-US" b="0" dirty="0"/>
          </a:p>
        </p:txBody>
      </p:sp>
      <p:pic>
        <p:nvPicPr>
          <p:cNvPr id="6" name="Picture 5"/>
          <p:cNvPicPr>
            <a:picLocks noChangeAspect="1"/>
          </p:cNvPicPr>
          <p:nvPr/>
        </p:nvPicPr>
        <p:blipFill>
          <a:blip r:embed="rId2"/>
          <a:stretch>
            <a:fillRect/>
          </a:stretch>
        </p:blipFill>
        <p:spPr>
          <a:xfrm>
            <a:off x="1676400" y="2667000"/>
            <a:ext cx="5234084" cy="2667000"/>
          </a:xfrm>
          <a:prstGeom prst="rect">
            <a:avLst/>
          </a:prstGeom>
        </p:spPr>
      </p:pic>
    </p:spTree>
    <p:extLst>
      <p:ext uri="{BB962C8B-B14F-4D97-AF65-F5344CB8AC3E}">
        <p14:creationId xmlns:p14="http://schemas.microsoft.com/office/powerpoint/2010/main" xmlns="" val="1388593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9</a:t>
            </a:fld>
            <a:endParaRPr lang="en-US" dirty="0"/>
          </a:p>
        </p:txBody>
      </p:sp>
      <p:sp>
        <p:nvSpPr>
          <p:cNvPr id="4" name="Title 3"/>
          <p:cNvSpPr>
            <a:spLocks noGrp="1"/>
          </p:cNvSpPr>
          <p:nvPr>
            <p:ph type="title"/>
          </p:nvPr>
        </p:nvSpPr>
        <p:spPr/>
        <p:txBody>
          <a:bodyPr/>
          <a:lstStyle/>
          <a:p>
            <a:r>
              <a:rPr lang="en-US" dirty="0" smtClean="0"/>
              <a:t>SQL*Plus</a:t>
            </a:r>
            <a:endParaRPr lang="en-US" dirty="0"/>
          </a:p>
        </p:txBody>
      </p:sp>
      <p:pic>
        <p:nvPicPr>
          <p:cNvPr id="6" name="Content Placeholder 5"/>
          <p:cNvPicPr>
            <a:picLocks noGrp="1" noChangeAspect="1"/>
          </p:cNvPicPr>
          <p:nvPr>
            <p:ph idx="1"/>
          </p:nvPr>
        </p:nvPicPr>
        <p:blipFill>
          <a:blip r:embed="rId2"/>
          <a:stretch>
            <a:fillRect/>
          </a:stretch>
        </p:blipFill>
        <p:spPr>
          <a:xfrm>
            <a:off x="1289957" y="1219200"/>
            <a:ext cx="6564085" cy="4800600"/>
          </a:xfrm>
          <a:prstGeom prst="rect">
            <a:avLst/>
          </a:prstGeom>
        </p:spPr>
      </p:pic>
      <p:sp>
        <p:nvSpPr>
          <p:cNvPr id="7" name="Rectangle 6"/>
          <p:cNvSpPr/>
          <p:nvPr/>
        </p:nvSpPr>
        <p:spPr>
          <a:xfrm>
            <a:off x="1371600" y="4471356"/>
            <a:ext cx="2514600" cy="4572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8" name="Rectangle 7"/>
          <p:cNvSpPr/>
          <p:nvPr/>
        </p:nvSpPr>
        <p:spPr>
          <a:xfrm>
            <a:off x="2286000" y="3194642"/>
            <a:ext cx="2590800" cy="2286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9" name="Rectangle 8"/>
          <p:cNvSpPr/>
          <p:nvPr/>
        </p:nvSpPr>
        <p:spPr>
          <a:xfrm>
            <a:off x="2286000" y="2547659"/>
            <a:ext cx="26670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i="1" dirty="0" smtClean="0">
                <a:latin typeface="Arial" panose="020B0604020202020204" pitchFamily="34" charset="0"/>
                <a:cs typeface="Arial" panose="020B0604020202020204" pitchFamily="34" charset="0"/>
              </a:rPr>
              <a:t>But, we can’t see output</a:t>
            </a:r>
            <a:endParaRPr 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547578098"/>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1079</TotalTime>
  <Words>2477</Words>
  <Application>Microsoft Office PowerPoint</Application>
  <PresentationFormat>Экран (4:3)</PresentationFormat>
  <Paragraphs>197</Paragraphs>
  <Slides>24</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24</vt:i4>
      </vt:variant>
    </vt:vector>
  </HeadingPairs>
  <TitlesOfParts>
    <vt:vector size="25" baseType="lpstr">
      <vt:lpstr>template</vt:lpstr>
      <vt:lpstr>Extract, transform, load</vt:lpstr>
      <vt:lpstr>Agenda</vt:lpstr>
      <vt:lpstr>Data Warehousing Basics</vt:lpstr>
      <vt:lpstr>Data Warehouse Characteristics</vt:lpstr>
      <vt:lpstr>Basic DWH Architecture</vt:lpstr>
      <vt:lpstr>Review of sql*plus</vt:lpstr>
      <vt:lpstr>SQL*Plus</vt:lpstr>
      <vt:lpstr>SQL*Plus</vt:lpstr>
      <vt:lpstr>SQL*Plus</vt:lpstr>
      <vt:lpstr>SQL*Plus</vt:lpstr>
      <vt:lpstr>Etl overview</vt:lpstr>
      <vt:lpstr>So what is ETL</vt:lpstr>
      <vt:lpstr>34 ETL Subsystems</vt:lpstr>
      <vt:lpstr>Metadata Challenge</vt:lpstr>
      <vt:lpstr>ETL Tool versus Hand Coding</vt:lpstr>
      <vt:lpstr>ETL Tool versus Hand Coding</vt:lpstr>
      <vt:lpstr>Where to start?</vt:lpstr>
      <vt:lpstr>“ETL” into the dwh</vt:lpstr>
      <vt:lpstr>Extraction</vt:lpstr>
      <vt:lpstr>Transformation</vt:lpstr>
      <vt:lpstr>External Tables</vt:lpstr>
      <vt:lpstr>Oracle tools/features for DWH</vt:lpstr>
      <vt:lpstr>Change Data Capture (CDC)</vt:lpstr>
      <vt:lpstr>Слайд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warehousing</dc:title>
  <dc:creator>Elias</dc:creator>
  <cp:lastModifiedBy>Elias</cp:lastModifiedBy>
  <cp:revision>323</cp:revision>
  <dcterms:created xsi:type="dcterms:W3CDTF">2014-04-05T15:14:09Z</dcterms:created>
  <dcterms:modified xsi:type="dcterms:W3CDTF">2015-03-04T21:48:18Z</dcterms:modified>
</cp:coreProperties>
</file>