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59" r:id="rId4"/>
    <p:sldId id="260" r:id="rId5"/>
    <p:sldId id="282" r:id="rId6"/>
    <p:sldId id="261" r:id="rId7"/>
    <p:sldId id="262" r:id="rId8"/>
    <p:sldId id="263" r:id="rId9"/>
    <p:sldId id="264" r:id="rId10"/>
    <p:sldId id="265" r:id="rId11"/>
    <p:sldId id="28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5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44" autoAdjust="0"/>
    <p:restoredTop sz="91155" autoAdjust="0"/>
  </p:normalViewPr>
  <p:slideViewPr>
    <p:cSldViewPr>
      <p:cViewPr varScale="1">
        <p:scale>
          <a:sx n="76" d="100"/>
          <a:sy n="76" d="100"/>
        </p:scale>
        <p:origin x="2006" y="67"/>
      </p:cViewPr>
      <p:guideLst>
        <p:guide orient="horz" pos="720"/>
        <p:guide/>
      </p:guideLst>
    </p:cSldViewPr>
  </p:slideViewPr>
  <p:outlineViewPr>
    <p:cViewPr>
      <p:scale>
        <a:sx n="33" d="100"/>
        <a:sy n="33" d="100"/>
      </p:scale>
      <p:origin x="0" y="1567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11/29/2017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11/29/2017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user session takes on the role of a </a:t>
            </a:r>
            <a:r>
              <a:rPr lang="en-US" i="1" u="sng" dirty="0" smtClean="0"/>
              <a:t>coordinator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query coordinator obtains the necessary number of </a:t>
            </a:r>
            <a:r>
              <a:rPr lang="en-US" i="1" u="sng" dirty="0" smtClean="0"/>
              <a:t>parallel servers.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SQL statement is executed as a sequence of operations. The parallel execution servers performs each operation </a:t>
            </a:r>
            <a:r>
              <a:rPr lang="en-US" i="1" u="sng" dirty="0" smtClean="0"/>
              <a:t>in parallel if possible.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When the parallel servers are finished executing the statement, the query coordinator performs any portion of the work that cannot be executed in parallel. For example, a parallel query with a </a:t>
            </a:r>
            <a:r>
              <a:rPr lang="en-US" i="1" u="sng" dirty="0" smtClean="0"/>
              <a:t>SUM()</a:t>
            </a:r>
            <a:r>
              <a:rPr lang="en-US" dirty="0" smtClean="0"/>
              <a:t> operation requires adding the individual subtotals calculated by each parallel server.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Finally, the query coordinator </a:t>
            </a:r>
            <a:r>
              <a:rPr lang="en-US" i="1" u="sng" dirty="0" smtClean="0"/>
              <a:t>returns </a:t>
            </a:r>
            <a:r>
              <a:rPr lang="en-US" dirty="0" smtClean="0"/>
              <a:t>any results to the user.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4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DOP - Degree of Parallelism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4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THANKS</a:t>
            </a:r>
            <a:r>
              <a:rPr lang="en-US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FOR YOUR ATTENTION!</a:t>
            </a: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en-US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QUESTIONS?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lias_Nema@epa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Elias_Nema@epam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Basic Parallel Execution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dirty="0" smtClean="0"/>
              <a:t>ntroduction to data warehousing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 smtClean="0"/>
              <a:t>Elias Nema</a:t>
            </a:r>
          </a:p>
          <a:p>
            <a:r>
              <a:rPr dirty="0" smtClean="0"/>
              <a:t>Lead Software Engineer</a:t>
            </a:r>
          </a:p>
          <a:p>
            <a:r>
              <a:rPr b="0" dirty="0" smtClean="0">
                <a:hlinkClick r:id="rId2"/>
              </a:rPr>
              <a:t>Elias_Nema@epam.com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828800" y="685800"/>
            <a:ext cx="2362200" cy="533400"/>
          </a:xfrm>
        </p:spPr>
        <p:txBody>
          <a:bodyPr/>
          <a:lstStyle/>
          <a:p>
            <a:r>
              <a:rPr lang="en-US" dirty="0" smtClean="0"/>
              <a:t>MTN.BI.07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Roles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200" b="0" dirty="0" smtClean="0"/>
              <a:t>SQL parallel execution in the Oracle is based on the principles of a coordinator (often called the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Query Coordinator</a:t>
            </a:r>
            <a:r>
              <a:rPr lang="en-US" sz="2200" b="0" dirty="0" smtClean="0"/>
              <a:t> – QC for short) and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parallel execution</a:t>
            </a:r>
            <a:r>
              <a:rPr lang="en-US" sz="2200" b="0" dirty="0" smtClean="0"/>
              <a:t> (PX) server processes.</a:t>
            </a:r>
          </a:p>
          <a:p>
            <a:r>
              <a:rPr lang="en-US" sz="2200" dirty="0" smtClean="0"/>
              <a:t>QC: </a:t>
            </a:r>
          </a:p>
          <a:p>
            <a:pPr lvl="1"/>
            <a:r>
              <a:rPr lang="en-US" sz="2200" dirty="0" smtClean="0"/>
              <a:t>is the session that initiates the parallel SQL statement (it parses the query and sends to PX)</a:t>
            </a:r>
          </a:p>
          <a:p>
            <a:pPr lvl="1"/>
            <a:r>
              <a:rPr lang="en-US" sz="2200" dirty="0" smtClean="0"/>
              <a:t>allocates PXs and distributes the work to them</a:t>
            </a:r>
          </a:p>
          <a:p>
            <a:pPr lvl="1"/>
            <a:r>
              <a:rPr lang="en-US" sz="2200" dirty="0" smtClean="0"/>
              <a:t>may have to perform a minimal portion of the work and sending output to user</a:t>
            </a:r>
          </a:p>
          <a:p>
            <a:r>
              <a:rPr lang="en-US" sz="2200" dirty="0" smtClean="0"/>
              <a:t>PX:</a:t>
            </a:r>
          </a:p>
          <a:p>
            <a:pPr lvl="1"/>
            <a:r>
              <a:rPr lang="en-US" sz="2200" dirty="0" smtClean="0"/>
              <a:t>are the individual sessions that perform work in parallel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But where to get all these workers?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200" b="0" dirty="0" smtClean="0"/>
              <a:t>When an instance starts up, Oracle Database creates a </a:t>
            </a:r>
            <a:r>
              <a:rPr lang="en-US" sz="2200" i="1" dirty="0" smtClean="0"/>
              <a:t>pool of parallel execution servers</a:t>
            </a:r>
            <a:r>
              <a:rPr lang="en-US" sz="2200" b="0" dirty="0" smtClean="0"/>
              <a:t> which are available for any parallel operation. A process called the parallel execution coordinator dispatches the execution of a pool of parallel execution servers and coordinates the sending of results from all of these parallel execution servers back to the user.</a:t>
            </a:r>
          </a:p>
          <a:p>
            <a:endParaRPr lang="en-US" sz="2200" b="0" dirty="0" smtClean="0"/>
          </a:p>
          <a:p>
            <a:pPr indent="0">
              <a:buNone/>
            </a:pPr>
            <a:r>
              <a:rPr lang="en-US" sz="2200" b="0" dirty="0" smtClean="0"/>
              <a:t>The parallel execution servers are enabled by default, because by default the value for </a:t>
            </a:r>
            <a:r>
              <a:rPr lang="en-US" sz="2200" dirty="0" smtClean="0"/>
              <a:t>PARALLEL_MIN_SERVERS</a:t>
            </a:r>
            <a:r>
              <a:rPr lang="en-US" sz="2200" b="0" dirty="0" smtClean="0"/>
              <a:t> initialization parameter is set &gt;0. </a:t>
            </a:r>
            <a:endParaRPr lang="en-US" sz="2200" b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Parallel Execution</a:t>
            </a:r>
            <a:endParaRPr lang="en-US" dirty="0"/>
          </a:p>
        </p:txBody>
      </p:sp>
      <p:cxnSp>
        <p:nvCxnSpPr>
          <p:cNvPr id="6" name="Straight Arrow Connector 45"/>
          <p:cNvCxnSpPr>
            <a:stCxn id="10" idx="3"/>
            <a:endCxn id="8" idx="0"/>
          </p:cNvCxnSpPr>
          <p:nvPr/>
        </p:nvCxnSpPr>
        <p:spPr>
          <a:xfrm>
            <a:off x="3390900" y="2098431"/>
            <a:ext cx="800100" cy="2223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Alternate Process 7"/>
          <p:cNvSpPr/>
          <p:nvPr/>
        </p:nvSpPr>
        <p:spPr>
          <a:xfrm>
            <a:off x="1447800" y="4322397"/>
            <a:ext cx="609600" cy="68580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lowchart: Alternate Process 8"/>
          <p:cNvSpPr/>
          <p:nvPr/>
        </p:nvSpPr>
        <p:spPr>
          <a:xfrm>
            <a:off x="3886200" y="4322397"/>
            <a:ext cx="609600" cy="68580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16"/>
          <p:cNvCxnSpPr>
            <a:stCxn id="7" idx="3"/>
            <a:endCxn id="8" idx="1"/>
          </p:cNvCxnSpPr>
          <p:nvPr/>
        </p:nvCxnSpPr>
        <p:spPr>
          <a:xfrm>
            <a:off x="2057400" y="4665297"/>
            <a:ext cx="18288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Quad Arrow Callout 17"/>
          <p:cNvSpPr/>
          <p:nvPr/>
        </p:nvSpPr>
        <p:spPr>
          <a:xfrm>
            <a:off x="2514600" y="1663489"/>
            <a:ext cx="876300" cy="869883"/>
          </a:xfrm>
          <a:prstGeom prst="quadArrow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9"/>
          <p:cNvCxnSpPr>
            <a:stCxn id="7" idx="0"/>
            <a:endCxn id="10" idx="1"/>
          </p:cNvCxnSpPr>
          <p:nvPr/>
        </p:nvCxnSpPr>
        <p:spPr>
          <a:xfrm flipV="1">
            <a:off x="1752600" y="2098431"/>
            <a:ext cx="762000" cy="2223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21"/>
          <p:cNvCxnSpPr/>
          <p:nvPr/>
        </p:nvCxnSpPr>
        <p:spPr>
          <a:xfrm flipH="1">
            <a:off x="3082248" y="5743382"/>
            <a:ext cx="39624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Vertical Scroll 26"/>
          <p:cNvSpPr/>
          <p:nvPr/>
        </p:nvSpPr>
        <p:spPr>
          <a:xfrm>
            <a:off x="2514600" y="4559089"/>
            <a:ext cx="304800" cy="304800"/>
          </a:xfrm>
          <a:prstGeom prst="verticalScroll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Vertical Scroll 27"/>
          <p:cNvSpPr/>
          <p:nvPr/>
        </p:nvSpPr>
        <p:spPr>
          <a:xfrm>
            <a:off x="3115434" y="4559089"/>
            <a:ext cx="304800" cy="304800"/>
          </a:xfrm>
          <a:prstGeom prst="verticalScroll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Vertical Scroll 28"/>
          <p:cNvSpPr/>
          <p:nvPr/>
        </p:nvSpPr>
        <p:spPr>
          <a:xfrm>
            <a:off x="3812023" y="3446935"/>
            <a:ext cx="304800" cy="304800"/>
          </a:xfrm>
          <a:prstGeom prst="verticalScroll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Vertical Scroll 29"/>
          <p:cNvSpPr/>
          <p:nvPr/>
        </p:nvSpPr>
        <p:spPr>
          <a:xfrm>
            <a:off x="3590571" y="2874443"/>
            <a:ext cx="304800" cy="304800"/>
          </a:xfrm>
          <a:prstGeom prst="verticalScroll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Vertical Scroll 32"/>
          <p:cNvSpPr/>
          <p:nvPr/>
        </p:nvSpPr>
        <p:spPr>
          <a:xfrm>
            <a:off x="1828800" y="3529917"/>
            <a:ext cx="304800" cy="304800"/>
          </a:xfrm>
          <a:prstGeom prst="verticalScroll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Vertical Scroll 33"/>
          <p:cNvSpPr/>
          <p:nvPr/>
        </p:nvSpPr>
        <p:spPr>
          <a:xfrm>
            <a:off x="2057400" y="2899260"/>
            <a:ext cx="304800" cy="304800"/>
          </a:xfrm>
          <a:prstGeom prst="verticalScroll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Vertical Scroll 34"/>
          <p:cNvSpPr/>
          <p:nvPr/>
        </p:nvSpPr>
        <p:spPr>
          <a:xfrm>
            <a:off x="1371600" y="5455124"/>
            <a:ext cx="304800" cy="304800"/>
          </a:xfrm>
          <a:prstGeom prst="verticalScroll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84740" y="5455124"/>
            <a:ext cx="10631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Arial" pitchFamily="34" charset="0"/>
                <a:cs typeface="Arial" pitchFamily="34" charset="0"/>
              </a:rPr>
              <a:t>Messages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36"/>
          <p:cNvCxnSpPr/>
          <p:nvPr/>
        </p:nvCxnSpPr>
        <p:spPr>
          <a:xfrm>
            <a:off x="3050023" y="5432871"/>
            <a:ext cx="37897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62350" y="5250788"/>
            <a:ext cx="24994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Arial" pitchFamily="34" charset="0"/>
                <a:cs typeface="Arial" pitchFamily="34" charset="0"/>
              </a:rPr>
              <a:t>Parallel server connections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38167" y="5581799"/>
            <a:ext cx="15552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Arial" pitchFamily="34" charset="0"/>
                <a:cs typeface="Arial" pitchFamily="34" charset="0"/>
              </a:rPr>
              <a:t>QC connections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81508" y="1219200"/>
            <a:ext cx="2466891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When user initiates a parallel SQL statement background process becomes QC &amp; it will distribute the work to parallel servers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21623" y="2565737"/>
            <a:ext cx="2360177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Parallel servers communicate among themselves &amp; the QC using messages that are passed via memory buffers in the shared pool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8200" y="3886200"/>
            <a:ext cx="236220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Parallel servers - individual sessions that perform work in parallel. They are allocated from a pool of globally available parallel server processes and assigned to a given operation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Producer/Consumer Model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0" dirty="0" smtClean="0"/>
              <a:t>In order to execute a statement in parallel efficiently sets of PX servers work in pairs: one set is producing rows </a:t>
            </a:r>
            <a:r>
              <a:rPr lang="en-US" sz="2000" b="0" i="1" dirty="0" smtClean="0"/>
              <a:t>(</a:t>
            </a:r>
            <a:r>
              <a:rPr lang="en-US" sz="2000" i="1" dirty="0" smtClean="0"/>
              <a:t>producer</a:t>
            </a:r>
            <a:r>
              <a:rPr lang="en-US" sz="2000" b="0" i="1" dirty="0" smtClean="0"/>
              <a:t>)</a:t>
            </a:r>
            <a:r>
              <a:rPr lang="en-US" sz="2000" b="0" dirty="0" smtClean="0"/>
              <a:t> and one set is consuming the rows </a:t>
            </a:r>
            <a:r>
              <a:rPr lang="en-US" sz="2000" b="0" i="1" dirty="0" smtClean="0"/>
              <a:t>(</a:t>
            </a:r>
            <a:r>
              <a:rPr lang="en-US" sz="2000" i="1" dirty="0" smtClean="0"/>
              <a:t>consumer</a:t>
            </a:r>
            <a:r>
              <a:rPr lang="en-US" sz="2000" b="0" i="1" dirty="0" smtClean="0"/>
              <a:t>)</a:t>
            </a:r>
            <a:r>
              <a:rPr lang="en-US" sz="2000" b="0" dirty="0" smtClean="0"/>
              <a:t>. </a:t>
            </a:r>
          </a:p>
          <a:p>
            <a:pPr indent="0">
              <a:buNone/>
            </a:pPr>
            <a:endParaRPr lang="en-US" sz="2000" b="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86000"/>
            <a:ext cx="6008468" cy="34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5638801" y="2895600"/>
            <a:ext cx="457199" cy="251755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ern="0" dirty="0" smtClean="0"/>
              <a:t>How Parallel Execution Works</a:t>
            </a:r>
            <a:endParaRPr lang="en-US" dirty="0"/>
          </a:p>
        </p:txBody>
      </p:sp>
      <p:sp>
        <p:nvSpPr>
          <p:cNvPr id="36" name="TextBox 298"/>
          <p:cNvSpPr txBox="1">
            <a:spLocks noChangeArrowheads="1"/>
          </p:cNvSpPr>
          <p:nvPr/>
        </p:nvSpPr>
        <p:spPr bwMode="auto">
          <a:xfrm>
            <a:off x="4068763" y="5362575"/>
            <a:ext cx="201930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Producers</a:t>
            </a:r>
          </a:p>
        </p:txBody>
      </p:sp>
      <p:sp>
        <p:nvSpPr>
          <p:cNvPr id="37" name="TextBox 299"/>
          <p:cNvSpPr txBox="1">
            <a:spLocks noChangeArrowheads="1"/>
          </p:cNvSpPr>
          <p:nvPr/>
        </p:nvSpPr>
        <p:spPr bwMode="auto">
          <a:xfrm>
            <a:off x="6605588" y="2336800"/>
            <a:ext cx="190500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Consumers</a:t>
            </a:r>
          </a:p>
        </p:txBody>
      </p:sp>
      <p:sp>
        <p:nvSpPr>
          <p:cNvPr id="38" name="Rounded Rectangle 10"/>
          <p:cNvSpPr/>
          <p:nvPr/>
        </p:nvSpPr>
        <p:spPr bwMode="auto">
          <a:xfrm>
            <a:off x="4095746" y="1471612"/>
            <a:ext cx="1371600" cy="471488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Query coordinator</a:t>
            </a:r>
          </a:p>
        </p:txBody>
      </p:sp>
      <p:grpSp>
        <p:nvGrpSpPr>
          <p:cNvPr id="39" name="Group 20"/>
          <p:cNvGrpSpPr>
            <a:grpSpLocks/>
          </p:cNvGrpSpPr>
          <p:nvPr/>
        </p:nvGrpSpPr>
        <p:grpSpPr bwMode="auto">
          <a:xfrm>
            <a:off x="3116263" y="2406650"/>
            <a:ext cx="3348037" cy="287338"/>
            <a:chOff x="3752854" y="2419349"/>
            <a:chExt cx="3348037" cy="286746"/>
          </a:xfrm>
        </p:grpSpPr>
        <p:sp>
          <p:nvSpPr>
            <p:cNvPr id="40" name="Rounded Rectangle 11"/>
            <p:cNvSpPr/>
            <p:nvPr/>
          </p:nvSpPr>
          <p:spPr bwMode="auto">
            <a:xfrm>
              <a:off x="3752854" y="2419349"/>
              <a:ext cx="604838" cy="286746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2075" tIns="46038" rIns="92075" bIns="46038">
              <a:spAutoFit/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P1</a:t>
              </a:r>
            </a:p>
          </p:txBody>
        </p:sp>
        <p:sp>
          <p:nvSpPr>
            <p:cNvPr id="41" name="Rounded Rectangle 13"/>
            <p:cNvSpPr/>
            <p:nvPr/>
          </p:nvSpPr>
          <p:spPr bwMode="auto">
            <a:xfrm>
              <a:off x="4667254" y="2419349"/>
              <a:ext cx="604838" cy="286746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2075" tIns="46038" rIns="92075" bIns="46038">
              <a:spAutoFit/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P2</a:t>
              </a:r>
            </a:p>
          </p:txBody>
        </p:sp>
        <p:sp>
          <p:nvSpPr>
            <p:cNvPr id="42" name="Rounded Rectangle 14"/>
            <p:cNvSpPr/>
            <p:nvPr/>
          </p:nvSpPr>
          <p:spPr bwMode="auto">
            <a:xfrm>
              <a:off x="5581654" y="2419349"/>
              <a:ext cx="604838" cy="286746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2075" tIns="46038" rIns="92075" bIns="46038">
              <a:spAutoFit/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P3</a:t>
              </a:r>
            </a:p>
          </p:txBody>
        </p:sp>
        <p:sp>
          <p:nvSpPr>
            <p:cNvPr id="43" name="Rounded Rectangle 15"/>
            <p:cNvSpPr/>
            <p:nvPr/>
          </p:nvSpPr>
          <p:spPr bwMode="auto">
            <a:xfrm>
              <a:off x="6496053" y="2419349"/>
              <a:ext cx="604838" cy="286746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2075" tIns="46038" rIns="92075" bIns="46038">
              <a:spAutoFit/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P4</a:t>
              </a:r>
            </a:p>
          </p:txBody>
        </p:sp>
      </p:grpSp>
      <p:cxnSp>
        <p:nvCxnSpPr>
          <p:cNvPr id="44" name="Straight Connector 30"/>
          <p:cNvCxnSpPr>
            <a:cxnSpLocks noChangeShapeType="1"/>
          </p:cNvCxnSpPr>
          <p:nvPr/>
        </p:nvCxnSpPr>
        <p:spPr bwMode="auto">
          <a:xfrm>
            <a:off x="4757738" y="1952625"/>
            <a:ext cx="914400" cy="9144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</p:cxnSp>
      <p:sp>
        <p:nvSpPr>
          <p:cNvPr id="45" name="TextBox 73"/>
          <p:cNvSpPr txBox="1">
            <a:spLocks noChangeArrowheads="1"/>
          </p:cNvSpPr>
          <p:nvPr/>
        </p:nvSpPr>
        <p:spPr bwMode="auto">
          <a:xfrm>
            <a:off x="990600" y="1447800"/>
            <a:ext cx="2032000" cy="183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400" i="1" dirty="0">
                <a:latin typeface="Arial" pitchFamily="34" charset="0"/>
                <a:cs typeface="Arial" pitchFamily="34" charset="0"/>
              </a:rPr>
              <a:t>Hash join always begins with a scan of the smaller table. In this case  that’s is the customer table. The 4 producers scan the customer table and send the resulting rows to the consumers</a:t>
            </a:r>
          </a:p>
        </p:txBody>
      </p:sp>
      <p:sp>
        <p:nvSpPr>
          <p:cNvPr id="46" name="Rounded Rectangle 19"/>
          <p:cNvSpPr/>
          <p:nvPr/>
        </p:nvSpPr>
        <p:spPr bwMode="auto">
          <a:xfrm>
            <a:off x="5557911" y="5101128"/>
            <a:ext cx="604838" cy="28684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P8</a:t>
            </a:r>
          </a:p>
        </p:txBody>
      </p:sp>
      <p:sp>
        <p:nvSpPr>
          <p:cNvPr id="47" name="Rounded Rectangle 18"/>
          <p:cNvSpPr/>
          <p:nvPr/>
        </p:nvSpPr>
        <p:spPr bwMode="auto">
          <a:xfrm>
            <a:off x="4872087" y="4643765"/>
            <a:ext cx="604838" cy="28684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P7</a:t>
            </a:r>
          </a:p>
        </p:txBody>
      </p:sp>
      <p:sp>
        <p:nvSpPr>
          <p:cNvPr id="48" name="Rounded Rectangle 17"/>
          <p:cNvSpPr/>
          <p:nvPr/>
        </p:nvSpPr>
        <p:spPr bwMode="auto">
          <a:xfrm>
            <a:off x="4286279" y="4172112"/>
            <a:ext cx="604838" cy="28684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P6</a:t>
            </a:r>
          </a:p>
        </p:txBody>
      </p:sp>
      <p:sp>
        <p:nvSpPr>
          <p:cNvPr id="49" name="Rounded Rectangle 16"/>
          <p:cNvSpPr/>
          <p:nvPr/>
        </p:nvSpPr>
        <p:spPr bwMode="auto">
          <a:xfrm>
            <a:off x="3600455" y="3714750"/>
            <a:ext cx="604838" cy="28684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P5</a:t>
            </a:r>
          </a:p>
        </p:txBody>
      </p:sp>
      <p:grpSp>
        <p:nvGrpSpPr>
          <p:cNvPr id="50" name="Group 156"/>
          <p:cNvGrpSpPr>
            <a:grpSpLocks/>
          </p:cNvGrpSpPr>
          <p:nvPr/>
        </p:nvGrpSpPr>
        <p:grpSpPr bwMode="auto">
          <a:xfrm>
            <a:off x="3416300" y="2681288"/>
            <a:ext cx="3365500" cy="2525712"/>
            <a:chOff x="3949700" y="2681288"/>
            <a:chExt cx="3365500" cy="2525712"/>
          </a:xfrm>
        </p:grpSpPr>
        <p:cxnSp>
          <p:nvCxnSpPr>
            <p:cNvPr id="51" name="Straight Connector 65"/>
            <p:cNvCxnSpPr/>
            <p:nvPr/>
          </p:nvCxnSpPr>
          <p:spPr bwMode="auto">
            <a:xfrm>
              <a:off x="3949700" y="3162300"/>
              <a:ext cx="2781300" cy="1270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71"/>
            <p:cNvCxnSpPr/>
            <p:nvPr/>
          </p:nvCxnSpPr>
          <p:spPr bwMode="auto">
            <a:xfrm rot="5400000">
              <a:off x="3710782" y="2920206"/>
              <a:ext cx="481012" cy="317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115"/>
            <p:cNvCxnSpPr/>
            <p:nvPr/>
          </p:nvCxnSpPr>
          <p:spPr bwMode="auto">
            <a:xfrm rot="5400000">
              <a:off x="4587082" y="2945606"/>
              <a:ext cx="481012" cy="317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116"/>
            <p:cNvCxnSpPr/>
            <p:nvPr/>
          </p:nvCxnSpPr>
          <p:spPr bwMode="auto">
            <a:xfrm rot="5400000">
              <a:off x="5526882" y="2920206"/>
              <a:ext cx="481012" cy="317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117"/>
            <p:cNvCxnSpPr/>
            <p:nvPr/>
          </p:nvCxnSpPr>
          <p:spPr bwMode="auto">
            <a:xfrm rot="5400000">
              <a:off x="6479382" y="2932906"/>
              <a:ext cx="481012" cy="317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126"/>
            <p:cNvCxnSpPr/>
            <p:nvPr/>
          </p:nvCxnSpPr>
          <p:spPr bwMode="auto">
            <a:xfrm rot="5400000">
              <a:off x="4174332" y="3421856"/>
              <a:ext cx="557212" cy="1587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129"/>
            <p:cNvCxnSpPr/>
            <p:nvPr/>
          </p:nvCxnSpPr>
          <p:spPr bwMode="auto">
            <a:xfrm rot="5400000">
              <a:off x="4695032" y="3650456"/>
              <a:ext cx="976312" cy="317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136"/>
            <p:cNvCxnSpPr/>
            <p:nvPr/>
          </p:nvCxnSpPr>
          <p:spPr bwMode="auto">
            <a:xfrm rot="5400000">
              <a:off x="4987132" y="3866356"/>
              <a:ext cx="1560512" cy="317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142"/>
            <p:cNvCxnSpPr/>
            <p:nvPr/>
          </p:nvCxnSpPr>
          <p:spPr bwMode="auto">
            <a:xfrm rot="16200000" flipH="1">
              <a:off x="5410200" y="4127500"/>
              <a:ext cx="1968500" cy="1270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145"/>
            <p:cNvCxnSpPr/>
            <p:nvPr/>
          </p:nvCxnSpPr>
          <p:spPr bwMode="auto">
            <a:xfrm>
              <a:off x="4749800" y="3898900"/>
              <a:ext cx="2514600" cy="1270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147"/>
            <p:cNvCxnSpPr/>
            <p:nvPr/>
          </p:nvCxnSpPr>
          <p:spPr bwMode="auto">
            <a:xfrm>
              <a:off x="5422900" y="4343400"/>
              <a:ext cx="1841500" cy="158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149"/>
            <p:cNvCxnSpPr/>
            <p:nvPr/>
          </p:nvCxnSpPr>
          <p:spPr bwMode="auto">
            <a:xfrm>
              <a:off x="6007100" y="4787900"/>
              <a:ext cx="1270000" cy="1270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151"/>
            <p:cNvCxnSpPr/>
            <p:nvPr/>
          </p:nvCxnSpPr>
          <p:spPr bwMode="auto">
            <a:xfrm flipV="1">
              <a:off x="6692900" y="5194300"/>
              <a:ext cx="622300" cy="1270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ounded Rectangle 33"/>
          <p:cNvSpPr/>
          <p:nvPr/>
        </p:nvSpPr>
        <p:spPr bwMode="auto">
          <a:xfrm>
            <a:off x="914400" y="3670296"/>
            <a:ext cx="1480439" cy="1980279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 sz="1400" dirty="0">
              <a:latin typeface="Arial" pitchFamily="34" charset="0"/>
              <a:ea typeface="Arial" pitchFamily="-108" charset="0"/>
              <a:cs typeface="Arial" pitchFamily="34" charset="0"/>
            </a:endParaRP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ea typeface="Arial" pitchFamily="-108" charset="0"/>
                <a:cs typeface="Arial" pitchFamily="34" charset="0"/>
              </a:rPr>
              <a:t>SALES</a:t>
            </a: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ea typeface="Arial" pitchFamily="-108" charset="0"/>
                <a:cs typeface="Arial" pitchFamily="34" charset="0"/>
              </a:rPr>
              <a:t>Table</a:t>
            </a: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 sz="1800" dirty="0" smtClean="0">
              <a:solidFill>
                <a:schemeClr val="tx1"/>
              </a:solidFill>
              <a:latin typeface="Arial" pitchFamily="34" charset="0"/>
              <a:ea typeface="Arial" pitchFamily="-108" charset="0"/>
              <a:cs typeface="Arial" pitchFamily="34" charset="0"/>
            </a:endParaRP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 sz="1800" dirty="0">
              <a:solidFill>
                <a:schemeClr val="tx1"/>
              </a:solidFill>
              <a:latin typeface="Arial" pitchFamily="34" charset="0"/>
              <a:ea typeface="Arial" pitchFamily="-108" charset="0"/>
              <a:cs typeface="Arial" pitchFamily="34" charset="0"/>
            </a:endParaRPr>
          </a:p>
        </p:txBody>
      </p:sp>
      <p:sp>
        <p:nvSpPr>
          <p:cNvPr id="65" name="Rounded Rectangle 34"/>
          <p:cNvSpPr/>
          <p:nvPr/>
        </p:nvSpPr>
        <p:spPr bwMode="auto">
          <a:xfrm>
            <a:off x="6477000" y="3823208"/>
            <a:ext cx="1845476" cy="184291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 sz="1400" dirty="0">
              <a:latin typeface="Arial" pitchFamily="34" charset="0"/>
              <a:ea typeface="Arial" pitchFamily="-108" charset="0"/>
              <a:cs typeface="Arial" pitchFamily="34" charset="0"/>
            </a:endParaRP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ea typeface="Arial" pitchFamily="-108" charset="0"/>
                <a:cs typeface="Arial" pitchFamily="34" charset="0"/>
              </a:rPr>
              <a:t>CUSTOMERS</a:t>
            </a: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ea typeface="Arial" pitchFamily="-108" charset="0"/>
                <a:cs typeface="Arial" pitchFamily="34" charset="0"/>
              </a:rPr>
              <a:t>Table</a:t>
            </a: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 sz="1400" dirty="0">
              <a:latin typeface="Arial" pitchFamily="34" charset="0"/>
              <a:ea typeface="Arial" pitchFamily="-108" charset="0"/>
              <a:cs typeface="Arial" pitchFamily="34" charset="0"/>
            </a:endParaRP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 sz="1400" dirty="0">
              <a:latin typeface="Arial" pitchFamily="34" charset="0"/>
              <a:ea typeface="Arial" pitchFamily="-10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ern="0" dirty="0" smtClean="0"/>
              <a:t>How Parallel Execution Works</a:t>
            </a:r>
            <a:endParaRPr lang="en-US" dirty="0"/>
          </a:p>
        </p:txBody>
      </p:sp>
      <p:sp>
        <p:nvSpPr>
          <p:cNvPr id="36" name="TextBox 298"/>
          <p:cNvSpPr txBox="1">
            <a:spLocks noChangeArrowheads="1"/>
          </p:cNvSpPr>
          <p:nvPr/>
        </p:nvSpPr>
        <p:spPr bwMode="auto">
          <a:xfrm>
            <a:off x="4068763" y="5362575"/>
            <a:ext cx="201930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Producers</a:t>
            </a:r>
          </a:p>
        </p:txBody>
      </p:sp>
      <p:sp>
        <p:nvSpPr>
          <p:cNvPr id="37" name="TextBox 299"/>
          <p:cNvSpPr txBox="1">
            <a:spLocks noChangeArrowheads="1"/>
          </p:cNvSpPr>
          <p:nvPr/>
        </p:nvSpPr>
        <p:spPr bwMode="auto">
          <a:xfrm>
            <a:off x="6605588" y="2336800"/>
            <a:ext cx="190500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Consumers</a:t>
            </a:r>
          </a:p>
        </p:txBody>
      </p:sp>
      <p:sp>
        <p:nvSpPr>
          <p:cNvPr id="38" name="Rounded Rectangle 10"/>
          <p:cNvSpPr/>
          <p:nvPr/>
        </p:nvSpPr>
        <p:spPr bwMode="auto">
          <a:xfrm>
            <a:off x="4095746" y="1471612"/>
            <a:ext cx="1371600" cy="471488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Query coordinator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116263" y="2406650"/>
            <a:ext cx="3348037" cy="287338"/>
            <a:chOff x="3752854" y="2419349"/>
            <a:chExt cx="3348037" cy="286746"/>
          </a:xfrm>
        </p:grpSpPr>
        <p:sp>
          <p:nvSpPr>
            <p:cNvPr id="40" name="Rounded Rectangle 11"/>
            <p:cNvSpPr/>
            <p:nvPr/>
          </p:nvSpPr>
          <p:spPr bwMode="auto">
            <a:xfrm>
              <a:off x="3752854" y="2419349"/>
              <a:ext cx="604838" cy="286746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2075" tIns="46038" rIns="92075" bIns="46038">
              <a:spAutoFit/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P1</a:t>
              </a:r>
            </a:p>
          </p:txBody>
        </p:sp>
        <p:sp>
          <p:nvSpPr>
            <p:cNvPr id="41" name="Rounded Rectangle 13"/>
            <p:cNvSpPr/>
            <p:nvPr/>
          </p:nvSpPr>
          <p:spPr bwMode="auto">
            <a:xfrm>
              <a:off x="4667254" y="2419349"/>
              <a:ext cx="604838" cy="286746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2075" tIns="46038" rIns="92075" bIns="46038">
              <a:spAutoFit/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P2</a:t>
              </a:r>
            </a:p>
          </p:txBody>
        </p:sp>
        <p:sp>
          <p:nvSpPr>
            <p:cNvPr id="42" name="Rounded Rectangle 14"/>
            <p:cNvSpPr/>
            <p:nvPr/>
          </p:nvSpPr>
          <p:spPr bwMode="auto">
            <a:xfrm>
              <a:off x="5581654" y="2419349"/>
              <a:ext cx="604838" cy="286746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2075" tIns="46038" rIns="92075" bIns="46038">
              <a:spAutoFit/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P3</a:t>
              </a:r>
            </a:p>
          </p:txBody>
        </p:sp>
        <p:sp>
          <p:nvSpPr>
            <p:cNvPr id="43" name="Rounded Rectangle 15"/>
            <p:cNvSpPr/>
            <p:nvPr/>
          </p:nvSpPr>
          <p:spPr bwMode="auto">
            <a:xfrm>
              <a:off x="6496053" y="2419349"/>
              <a:ext cx="604838" cy="286746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2075" tIns="46038" rIns="92075" bIns="46038">
              <a:spAutoFit/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P4</a:t>
              </a:r>
            </a:p>
          </p:txBody>
        </p:sp>
      </p:grpSp>
      <p:cxnSp>
        <p:nvCxnSpPr>
          <p:cNvPr id="44" name="Straight Connector 30"/>
          <p:cNvCxnSpPr>
            <a:cxnSpLocks noChangeShapeType="1"/>
          </p:cNvCxnSpPr>
          <p:nvPr/>
        </p:nvCxnSpPr>
        <p:spPr bwMode="auto">
          <a:xfrm>
            <a:off x="4757738" y="1952625"/>
            <a:ext cx="914400" cy="9144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</p:cxnSp>
      <p:sp>
        <p:nvSpPr>
          <p:cNvPr id="45" name="TextBox 73"/>
          <p:cNvSpPr txBox="1">
            <a:spLocks noChangeArrowheads="1"/>
          </p:cNvSpPr>
          <p:nvPr/>
        </p:nvSpPr>
        <p:spPr bwMode="auto">
          <a:xfrm>
            <a:off x="990600" y="1447800"/>
            <a:ext cx="2032000" cy="144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Once the 4 producers finish scanning  the customer table, they start to scan the Sales table  and send the resulting rows to the consumers</a:t>
            </a:r>
          </a:p>
        </p:txBody>
      </p:sp>
      <p:sp>
        <p:nvSpPr>
          <p:cNvPr id="46" name="Rounded Rectangle 19"/>
          <p:cNvSpPr/>
          <p:nvPr/>
        </p:nvSpPr>
        <p:spPr bwMode="auto">
          <a:xfrm>
            <a:off x="5557911" y="5101128"/>
            <a:ext cx="604838" cy="28684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P8</a:t>
            </a:r>
          </a:p>
        </p:txBody>
      </p:sp>
      <p:sp>
        <p:nvSpPr>
          <p:cNvPr id="47" name="Rounded Rectangle 18"/>
          <p:cNvSpPr/>
          <p:nvPr/>
        </p:nvSpPr>
        <p:spPr bwMode="auto">
          <a:xfrm>
            <a:off x="4872087" y="4643765"/>
            <a:ext cx="604838" cy="28684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P7</a:t>
            </a:r>
          </a:p>
        </p:txBody>
      </p:sp>
      <p:sp>
        <p:nvSpPr>
          <p:cNvPr id="48" name="Rounded Rectangle 17"/>
          <p:cNvSpPr/>
          <p:nvPr/>
        </p:nvSpPr>
        <p:spPr bwMode="auto">
          <a:xfrm>
            <a:off x="4286279" y="4172112"/>
            <a:ext cx="604838" cy="28684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P6</a:t>
            </a:r>
          </a:p>
        </p:txBody>
      </p:sp>
      <p:sp>
        <p:nvSpPr>
          <p:cNvPr id="49" name="Rounded Rectangle 16"/>
          <p:cNvSpPr/>
          <p:nvPr/>
        </p:nvSpPr>
        <p:spPr bwMode="auto">
          <a:xfrm>
            <a:off x="3600455" y="3714750"/>
            <a:ext cx="604838" cy="28684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P5</a:t>
            </a:r>
          </a:p>
        </p:txBody>
      </p:sp>
      <p:grpSp>
        <p:nvGrpSpPr>
          <p:cNvPr id="7" name="Group 156"/>
          <p:cNvGrpSpPr>
            <a:grpSpLocks/>
          </p:cNvGrpSpPr>
          <p:nvPr/>
        </p:nvGrpSpPr>
        <p:grpSpPr bwMode="auto">
          <a:xfrm>
            <a:off x="2362201" y="2681288"/>
            <a:ext cx="3835399" cy="2576512"/>
            <a:chOff x="2895601" y="2681288"/>
            <a:chExt cx="3835399" cy="2576512"/>
          </a:xfrm>
        </p:grpSpPr>
        <p:cxnSp>
          <p:nvCxnSpPr>
            <p:cNvPr id="51" name="Straight Connector 65"/>
            <p:cNvCxnSpPr/>
            <p:nvPr/>
          </p:nvCxnSpPr>
          <p:spPr bwMode="auto">
            <a:xfrm>
              <a:off x="3949700" y="3162300"/>
              <a:ext cx="2781300" cy="1270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71"/>
            <p:cNvCxnSpPr/>
            <p:nvPr/>
          </p:nvCxnSpPr>
          <p:spPr bwMode="auto">
            <a:xfrm rot="5400000">
              <a:off x="3710782" y="2920206"/>
              <a:ext cx="481012" cy="317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115"/>
            <p:cNvCxnSpPr/>
            <p:nvPr/>
          </p:nvCxnSpPr>
          <p:spPr bwMode="auto">
            <a:xfrm rot="5400000">
              <a:off x="4587082" y="2945606"/>
              <a:ext cx="481012" cy="317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116"/>
            <p:cNvCxnSpPr/>
            <p:nvPr/>
          </p:nvCxnSpPr>
          <p:spPr bwMode="auto">
            <a:xfrm rot="5400000">
              <a:off x="5526882" y="2920206"/>
              <a:ext cx="481012" cy="317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117"/>
            <p:cNvCxnSpPr/>
            <p:nvPr/>
          </p:nvCxnSpPr>
          <p:spPr bwMode="auto">
            <a:xfrm rot="5400000">
              <a:off x="6479382" y="2932906"/>
              <a:ext cx="481012" cy="317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126"/>
            <p:cNvCxnSpPr/>
            <p:nvPr/>
          </p:nvCxnSpPr>
          <p:spPr bwMode="auto">
            <a:xfrm rot="5400000">
              <a:off x="4174332" y="3421856"/>
              <a:ext cx="557212" cy="1587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129"/>
            <p:cNvCxnSpPr/>
            <p:nvPr/>
          </p:nvCxnSpPr>
          <p:spPr bwMode="auto">
            <a:xfrm rot="5400000">
              <a:off x="4695032" y="3650456"/>
              <a:ext cx="976312" cy="317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136"/>
            <p:cNvCxnSpPr/>
            <p:nvPr/>
          </p:nvCxnSpPr>
          <p:spPr bwMode="auto">
            <a:xfrm rot="5400000">
              <a:off x="4987132" y="3866356"/>
              <a:ext cx="1560512" cy="317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142"/>
            <p:cNvCxnSpPr/>
            <p:nvPr/>
          </p:nvCxnSpPr>
          <p:spPr bwMode="auto">
            <a:xfrm rot="16200000" flipH="1">
              <a:off x="5410200" y="4127500"/>
              <a:ext cx="1968500" cy="1270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145"/>
            <p:cNvCxnSpPr>
              <a:stCxn id="49" idx="1"/>
            </p:cNvCxnSpPr>
            <p:nvPr/>
          </p:nvCxnSpPr>
          <p:spPr bwMode="auto">
            <a:xfrm rot="10800000" flipV="1">
              <a:off x="2895601" y="3858174"/>
              <a:ext cx="1238255" cy="280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147"/>
            <p:cNvCxnSpPr>
              <a:stCxn id="48" idx="1"/>
            </p:cNvCxnSpPr>
            <p:nvPr/>
          </p:nvCxnSpPr>
          <p:spPr bwMode="auto">
            <a:xfrm rot="10800000" flipV="1">
              <a:off x="2895601" y="4315536"/>
              <a:ext cx="1924079" cy="2786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149"/>
            <p:cNvCxnSpPr>
              <a:stCxn id="47" idx="1"/>
            </p:cNvCxnSpPr>
            <p:nvPr/>
          </p:nvCxnSpPr>
          <p:spPr bwMode="auto">
            <a:xfrm rot="10800000" flipV="1">
              <a:off x="2895601" y="4787188"/>
              <a:ext cx="2509887" cy="1341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151"/>
            <p:cNvCxnSpPr>
              <a:stCxn id="46" idx="1"/>
            </p:cNvCxnSpPr>
            <p:nvPr/>
          </p:nvCxnSpPr>
          <p:spPr bwMode="auto">
            <a:xfrm rot="10800000" flipV="1">
              <a:off x="2895601" y="5244552"/>
              <a:ext cx="3195711" cy="1324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ounded Rectangle 33"/>
          <p:cNvSpPr/>
          <p:nvPr/>
        </p:nvSpPr>
        <p:spPr bwMode="auto">
          <a:xfrm>
            <a:off x="914400" y="3658521"/>
            <a:ext cx="1480439" cy="1980279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 sz="1400" dirty="0">
              <a:latin typeface="Arial" pitchFamily="34" charset="0"/>
              <a:ea typeface="Arial" pitchFamily="-108" charset="0"/>
              <a:cs typeface="Arial" pitchFamily="34" charset="0"/>
            </a:endParaRP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ea typeface="Arial" pitchFamily="-108" charset="0"/>
                <a:cs typeface="Arial" pitchFamily="34" charset="0"/>
              </a:rPr>
              <a:t>SALES</a:t>
            </a: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ea typeface="Arial" pitchFamily="-108" charset="0"/>
                <a:cs typeface="Arial" pitchFamily="34" charset="0"/>
              </a:rPr>
              <a:t>Table</a:t>
            </a: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 sz="1800" dirty="0" smtClean="0">
              <a:solidFill>
                <a:schemeClr val="tx1"/>
              </a:solidFill>
              <a:latin typeface="Arial" pitchFamily="34" charset="0"/>
              <a:ea typeface="Arial" pitchFamily="-108" charset="0"/>
              <a:cs typeface="Arial" pitchFamily="34" charset="0"/>
            </a:endParaRP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 sz="1800" dirty="0">
              <a:solidFill>
                <a:schemeClr val="tx1"/>
              </a:solidFill>
              <a:latin typeface="Arial" pitchFamily="34" charset="0"/>
              <a:ea typeface="Arial" pitchFamily="-108" charset="0"/>
              <a:cs typeface="Arial" pitchFamily="34" charset="0"/>
            </a:endParaRPr>
          </a:p>
        </p:txBody>
      </p:sp>
      <p:sp>
        <p:nvSpPr>
          <p:cNvPr id="65" name="Rounded Rectangle 34"/>
          <p:cNvSpPr/>
          <p:nvPr/>
        </p:nvSpPr>
        <p:spPr bwMode="auto">
          <a:xfrm>
            <a:off x="6477000" y="3823208"/>
            <a:ext cx="1845476" cy="184291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 sz="1400" dirty="0">
              <a:latin typeface="Arial" pitchFamily="34" charset="0"/>
              <a:ea typeface="Arial" pitchFamily="-108" charset="0"/>
              <a:cs typeface="Arial" pitchFamily="34" charset="0"/>
            </a:endParaRP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ea typeface="Arial" pitchFamily="-108" charset="0"/>
                <a:cs typeface="Arial" pitchFamily="34" charset="0"/>
              </a:rPr>
              <a:t>CUSTOMERS</a:t>
            </a: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ea typeface="Arial" pitchFamily="-108" charset="0"/>
                <a:cs typeface="Arial" pitchFamily="34" charset="0"/>
              </a:rPr>
              <a:t>Table</a:t>
            </a: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 sz="1400" dirty="0">
              <a:latin typeface="Arial" pitchFamily="34" charset="0"/>
              <a:ea typeface="Arial" pitchFamily="-108" charset="0"/>
              <a:cs typeface="Arial" pitchFamily="34" charset="0"/>
            </a:endParaRP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 sz="1400" dirty="0">
              <a:latin typeface="Arial" pitchFamily="34" charset="0"/>
              <a:ea typeface="Arial" pitchFamily="-10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ern="0" dirty="0" smtClean="0"/>
              <a:t>How Parallel Execution Works</a:t>
            </a:r>
            <a:endParaRPr lang="en-US" dirty="0"/>
          </a:p>
        </p:txBody>
      </p:sp>
      <p:sp>
        <p:nvSpPr>
          <p:cNvPr id="36" name="TextBox 298"/>
          <p:cNvSpPr txBox="1">
            <a:spLocks noChangeArrowheads="1"/>
          </p:cNvSpPr>
          <p:nvPr/>
        </p:nvSpPr>
        <p:spPr bwMode="auto">
          <a:xfrm>
            <a:off x="4068763" y="5362575"/>
            <a:ext cx="201930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Producers</a:t>
            </a:r>
          </a:p>
        </p:txBody>
      </p:sp>
      <p:sp>
        <p:nvSpPr>
          <p:cNvPr id="37" name="TextBox 299"/>
          <p:cNvSpPr txBox="1">
            <a:spLocks noChangeArrowheads="1"/>
          </p:cNvSpPr>
          <p:nvPr/>
        </p:nvSpPr>
        <p:spPr bwMode="auto">
          <a:xfrm>
            <a:off x="6520007" y="2420455"/>
            <a:ext cx="190500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Consumers</a:t>
            </a:r>
          </a:p>
        </p:txBody>
      </p:sp>
      <p:sp>
        <p:nvSpPr>
          <p:cNvPr id="38" name="Rounded Rectangle 10"/>
          <p:cNvSpPr/>
          <p:nvPr/>
        </p:nvSpPr>
        <p:spPr bwMode="auto">
          <a:xfrm>
            <a:off x="4095746" y="1471612"/>
            <a:ext cx="1371600" cy="471488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Query coordinator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116263" y="2406650"/>
            <a:ext cx="3348037" cy="287338"/>
            <a:chOff x="3752854" y="2419349"/>
            <a:chExt cx="3348037" cy="286746"/>
          </a:xfrm>
        </p:grpSpPr>
        <p:sp>
          <p:nvSpPr>
            <p:cNvPr id="40" name="Rounded Rectangle 11"/>
            <p:cNvSpPr/>
            <p:nvPr/>
          </p:nvSpPr>
          <p:spPr bwMode="auto">
            <a:xfrm>
              <a:off x="3752854" y="2419349"/>
              <a:ext cx="604838" cy="286746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2075" tIns="46038" rIns="92075" bIns="46038">
              <a:spAutoFit/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P1</a:t>
              </a:r>
            </a:p>
          </p:txBody>
        </p:sp>
        <p:sp>
          <p:nvSpPr>
            <p:cNvPr id="41" name="Rounded Rectangle 13"/>
            <p:cNvSpPr/>
            <p:nvPr/>
          </p:nvSpPr>
          <p:spPr bwMode="auto">
            <a:xfrm>
              <a:off x="4667254" y="2419349"/>
              <a:ext cx="604838" cy="286746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2075" tIns="46038" rIns="92075" bIns="46038">
              <a:spAutoFit/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P2</a:t>
              </a:r>
            </a:p>
          </p:txBody>
        </p:sp>
        <p:sp>
          <p:nvSpPr>
            <p:cNvPr id="42" name="Rounded Rectangle 14"/>
            <p:cNvSpPr/>
            <p:nvPr/>
          </p:nvSpPr>
          <p:spPr bwMode="auto">
            <a:xfrm>
              <a:off x="5581654" y="2419349"/>
              <a:ext cx="604838" cy="286746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2075" tIns="46038" rIns="92075" bIns="46038">
              <a:spAutoFit/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P3</a:t>
              </a:r>
            </a:p>
          </p:txBody>
        </p:sp>
        <p:sp>
          <p:nvSpPr>
            <p:cNvPr id="43" name="Rounded Rectangle 15"/>
            <p:cNvSpPr/>
            <p:nvPr/>
          </p:nvSpPr>
          <p:spPr bwMode="auto">
            <a:xfrm>
              <a:off x="6496053" y="2419349"/>
              <a:ext cx="604838" cy="286746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2075" tIns="46038" rIns="92075" bIns="46038">
              <a:spAutoFit/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P4</a:t>
              </a:r>
            </a:p>
          </p:txBody>
        </p:sp>
      </p:grpSp>
      <p:cxnSp>
        <p:nvCxnSpPr>
          <p:cNvPr id="44" name="Straight Connector 30"/>
          <p:cNvCxnSpPr>
            <a:cxnSpLocks noChangeShapeType="1"/>
          </p:cNvCxnSpPr>
          <p:nvPr/>
        </p:nvCxnSpPr>
        <p:spPr bwMode="auto">
          <a:xfrm>
            <a:off x="4757738" y="1952625"/>
            <a:ext cx="914400" cy="9144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</p:cxnSp>
      <p:sp>
        <p:nvSpPr>
          <p:cNvPr id="45" name="TextBox 73"/>
          <p:cNvSpPr txBox="1">
            <a:spLocks noChangeArrowheads="1"/>
          </p:cNvSpPr>
          <p:nvPr/>
        </p:nvSpPr>
        <p:spPr bwMode="auto">
          <a:xfrm>
            <a:off x="990600" y="1447800"/>
            <a:ext cx="2032000" cy="144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Once the consumers receive the rows from the sales table they  begin to do the join. Once completed they return the results to the QC</a:t>
            </a:r>
          </a:p>
        </p:txBody>
      </p:sp>
      <p:sp>
        <p:nvSpPr>
          <p:cNvPr id="46" name="Rounded Rectangle 19"/>
          <p:cNvSpPr/>
          <p:nvPr/>
        </p:nvSpPr>
        <p:spPr bwMode="auto">
          <a:xfrm>
            <a:off x="5557911" y="5101128"/>
            <a:ext cx="604838" cy="28684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P8</a:t>
            </a:r>
          </a:p>
        </p:txBody>
      </p:sp>
      <p:sp>
        <p:nvSpPr>
          <p:cNvPr id="47" name="Rounded Rectangle 18"/>
          <p:cNvSpPr/>
          <p:nvPr/>
        </p:nvSpPr>
        <p:spPr bwMode="auto">
          <a:xfrm>
            <a:off x="4872087" y="4643765"/>
            <a:ext cx="604838" cy="28684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P7</a:t>
            </a:r>
          </a:p>
        </p:txBody>
      </p:sp>
      <p:sp>
        <p:nvSpPr>
          <p:cNvPr id="48" name="Rounded Rectangle 17"/>
          <p:cNvSpPr/>
          <p:nvPr/>
        </p:nvSpPr>
        <p:spPr bwMode="auto">
          <a:xfrm>
            <a:off x="4286279" y="4172112"/>
            <a:ext cx="604838" cy="28684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P6</a:t>
            </a:r>
          </a:p>
        </p:txBody>
      </p:sp>
      <p:sp>
        <p:nvSpPr>
          <p:cNvPr id="49" name="Rounded Rectangle 16"/>
          <p:cNvSpPr/>
          <p:nvPr/>
        </p:nvSpPr>
        <p:spPr bwMode="auto">
          <a:xfrm>
            <a:off x="3600455" y="3714750"/>
            <a:ext cx="604838" cy="28684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P5</a:t>
            </a:r>
          </a:p>
        </p:txBody>
      </p:sp>
      <p:grpSp>
        <p:nvGrpSpPr>
          <p:cNvPr id="7" name="Group 156"/>
          <p:cNvGrpSpPr>
            <a:grpSpLocks/>
          </p:cNvGrpSpPr>
          <p:nvPr/>
        </p:nvGrpSpPr>
        <p:grpSpPr bwMode="auto">
          <a:xfrm>
            <a:off x="2362201" y="1981200"/>
            <a:ext cx="3835399" cy="3276600"/>
            <a:chOff x="2895601" y="1981200"/>
            <a:chExt cx="3835399" cy="3276600"/>
          </a:xfrm>
        </p:grpSpPr>
        <p:cxnSp>
          <p:nvCxnSpPr>
            <p:cNvPr id="51" name="Straight Connector 65"/>
            <p:cNvCxnSpPr/>
            <p:nvPr/>
          </p:nvCxnSpPr>
          <p:spPr bwMode="auto">
            <a:xfrm>
              <a:off x="3949700" y="3162300"/>
              <a:ext cx="2781300" cy="1270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71"/>
            <p:cNvCxnSpPr/>
            <p:nvPr/>
          </p:nvCxnSpPr>
          <p:spPr bwMode="auto">
            <a:xfrm rot="5400000">
              <a:off x="3710782" y="2920206"/>
              <a:ext cx="481012" cy="317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115"/>
            <p:cNvCxnSpPr/>
            <p:nvPr/>
          </p:nvCxnSpPr>
          <p:spPr bwMode="auto">
            <a:xfrm rot="5400000">
              <a:off x="4587082" y="2945606"/>
              <a:ext cx="481012" cy="317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116"/>
            <p:cNvCxnSpPr/>
            <p:nvPr/>
          </p:nvCxnSpPr>
          <p:spPr bwMode="auto">
            <a:xfrm rot="5400000">
              <a:off x="5526882" y="2920206"/>
              <a:ext cx="481012" cy="317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117"/>
            <p:cNvCxnSpPr/>
            <p:nvPr/>
          </p:nvCxnSpPr>
          <p:spPr bwMode="auto">
            <a:xfrm rot="5400000">
              <a:off x="6479382" y="2932906"/>
              <a:ext cx="481012" cy="317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126"/>
            <p:cNvCxnSpPr/>
            <p:nvPr/>
          </p:nvCxnSpPr>
          <p:spPr bwMode="auto">
            <a:xfrm rot="5400000">
              <a:off x="4174332" y="3421856"/>
              <a:ext cx="557212" cy="1587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129"/>
            <p:cNvCxnSpPr/>
            <p:nvPr/>
          </p:nvCxnSpPr>
          <p:spPr bwMode="auto">
            <a:xfrm rot="5400000">
              <a:off x="4695032" y="3650456"/>
              <a:ext cx="976312" cy="317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136"/>
            <p:cNvCxnSpPr/>
            <p:nvPr/>
          </p:nvCxnSpPr>
          <p:spPr bwMode="auto">
            <a:xfrm rot="5400000">
              <a:off x="4987132" y="3866356"/>
              <a:ext cx="1560512" cy="317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142"/>
            <p:cNvCxnSpPr/>
            <p:nvPr/>
          </p:nvCxnSpPr>
          <p:spPr bwMode="auto">
            <a:xfrm rot="16200000" flipH="1">
              <a:off x="5410200" y="4127500"/>
              <a:ext cx="1968500" cy="1270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145"/>
            <p:cNvCxnSpPr>
              <a:stCxn id="49" idx="1"/>
            </p:cNvCxnSpPr>
            <p:nvPr/>
          </p:nvCxnSpPr>
          <p:spPr bwMode="auto">
            <a:xfrm rot="10800000" flipV="1">
              <a:off x="2895601" y="3858174"/>
              <a:ext cx="1238255" cy="280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147"/>
            <p:cNvCxnSpPr>
              <a:stCxn id="48" idx="1"/>
            </p:cNvCxnSpPr>
            <p:nvPr/>
          </p:nvCxnSpPr>
          <p:spPr bwMode="auto">
            <a:xfrm rot="10800000" flipV="1">
              <a:off x="2895601" y="4315536"/>
              <a:ext cx="1924079" cy="2786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149"/>
            <p:cNvCxnSpPr>
              <a:stCxn id="47" idx="1"/>
            </p:cNvCxnSpPr>
            <p:nvPr/>
          </p:nvCxnSpPr>
          <p:spPr bwMode="auto">
            <a:xfrm rot="10800000" flipV="1">
              <a:off x="2895601" y="4787188"/>
              <a:ext cx="2509887" cy="1341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151"/>
            <p:cNvCxnSpPr>
              <a:stCxn id="46" idx="1"/>
            </p:cNvCxnSpPr>
            <p:nvPr/>
          </p:nvCxnSpPr>
          <p:spPr bwMode="auto">
            <a:xfrm rot="10800000" flipV="1">
              <a:off x="2895601" y="5244552"/>
              <a:ext cx="3195711" cy="1324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71"/>
            <p:cNvCxnSpPr>
              <a:endCxn id="40" idx="0"/>
            </p:cNvCxnSpPr>
            <p:nvPr/>
          </p:nvCxnSpPr>
          <p:spPr bwMode="auto">
            <a:xfrm rot="10800000" flipV="1">
              <a:off x="3952082" y="1981200"/>
              <a:ext cx="848518" cy="42545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71"/>
            <p:cNvCxnSpPr>
              <a:endCxn id="41" idx="0"/>
            </p:cNvCxnSpPr>
            <p:nvPr/>
          </p:nvCxnSpPr>
          <p:spPr bwMode="auto">
            <a:xfrm rot="5400000">
              <a:off x="4773216" y="2074466"/>
              <a:ext cx="425450" cy="23891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71"/>
            <p:cNvCxnSpPr>
              <a:endCxn id="42" idx="0"/>
            </p:cNvCxnSpPr>
            <p:nvPr/>
          </p:nvCxnSpPr>
          <p:spPr bwMode="auto">
            <a:xfrm rot="16200000" flipH="1">
              <a:off x="5420916" y="2046684"/>
              <a:ext cx="425450" cy="29448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1"/>
            <p:cNvCxnSpPr>
              <a:endCxn id="43" idx="0"/>
            </p:cNvCxnSpPr>
            <p:nvPr/>
          </p:nvCxnSpPr>
          <p:spPr bwMode="auto">
            <a:xfrm>
              <a:off x="5867400" y="1981200"/>
              <a:ext cx="827881" cy="42545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ounded Rectangle 33"/>
          <p:cNvSpPr/>
          <p:nvPr/>
        </p:nvSpPr>
        <p:spPr bwMode="auto">
          <a:xfrm>
            <a:off x="914400" y="3658521"/>
            <a:ext cx="1480439" cy="1980279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 sz="1400" dirty="0">
              <a:latin typeface="Arial" pitchFamily="34" charset="0"/>
              <a:ea typeface="Arial" pitchFamily="-108" charset="0"/>
              <a:cs typeface="Arial" pitchFamily="34" charset="0"/>
            </a:endParaRP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ea typeface="Arial" pitchFamily="-108" charset="0"/>
                <a:cs typeface="Arial" pitchFamily="34" charset="0"/>
              </a:rPr>
              <a:t>SALES</a:t>
            </a: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ea typeface="Arial" pitchFamily="-108" charset="0"/>
                <a:cs typeface="Arial" pitchFamily="34" charset="0"/>
              </a:rPr>
              <a:t>Table</a:t>
            </a: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 sz="1800" dirty="0" smtClean="0">
              <a:solidFill>
                <a:schemeClr val="tx1"/>
              </a:solidFill>
              <a:latin typeface="Arial" pitchFamily="34" charset="0"/>
              <a:ea typeface="Arial" pitchFamily="-108" charset="0"/>
              <a:cs typeface="Arial" pitchFamily="34" charset="0"/>
            </a:endParaRP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 sz="1800" dirty="0">
              <a:solidFill>
                <a:schemeClr val="tx1"/>
              </a:solidFill>
              <a:latin typeface="Arial" pitchFamily="34" charset="0"/>
              <a:ea typeface="Arial" pitchFamily="-108" charset="0"/>
              <a:cs typeface="Arial" pitchFamily="34" charset="0"/>
            </a:endParaRPr>
          </a:p>
        </p:txBody>
      </p:sp>
      <p:sp>
        <p:nvSpPr>
          <p:cNvPr id="65" name="Rounded Rectangle 34"/>
          <p:cNvSpPr/>
          <p:nvPr/>
        </p:nvSpPr>
        <p:spPr bwMode="auto">
          <a:xfrm>
            <a:off x="6477000" y="3823208"/>
            <a:ext cx="1845476" cy="184291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 sz="1400" dirty="0">
              <a:latin typeface="Arial" pitchFamily="34" charset="0"/>
              <a:ea typeface="Arial" pitchFamily="-108" charset="0"/>
              <a:cs typeface="Arial" pitchFamily="34" charset="0"/>
            </a:endParaRP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ea typeface="Arial" pitchFamily="-108" charset="0"/>
                <a:cs typeface="Arial" pitchFamily="34" charset="0"/>
              </a:rPr>
              <a:t>CUSTOMERS</a:t>
            </a: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ea typeface="Arial" pitchFamily="-108" charset="0"/>
                <a:cs typeface="Arial" pitchFamily="34" charset="0"/>
              </a:rPr>
              <a:t>Table</a:t>
            </a: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 sz="1400" dirty="0">
              <a:latin typeface="Arial" pitchFamily="34" charset="0"/>
              <a:ea typeface="Arial" pitchFamily="-108" charset="0"/>
              <a:cs typeface="Arial" pitchFamily="34" charset="0"/>
            </a:endParaRP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 sz="1400" dirty="0">
              <a:latin typeface="Arial" pitchFamily="34" charset="0"/>
              <a:ea typeface="Arial" pitchFamily="-10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Granules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Oracle database uses a </a:t>
            </a:r>
            <a:r>
              <a:rPr lang="en-US" sz="2200" i="1" dirty="0" smtClean="0"/>
              <a:t>shared everything architecture</a:t>
            </a:r>
            <a:r>
              <a:rPr lang="en-US" sz="2200" b="0" dirty="0" smtClean="0"/>
              <a:t>, which from a storage perspective means that any CPU core in a configuration can access </a:t>
            </a:r>
            <a:r>
              <a:rPr lang="en-US" sz="2200" b="0" i="1" dirty="0" smtClean="0"/>
              <a:t>any piece of data</a:t>
            </a:r>
            <a:r>
              <a:rPr lang="en-US" sz="2200" b="0" dirty="0" smtClean="0"/>
              <a:t>; this is the most fundamental architectural difference between Oracle and all other database vendors on the market.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Unlike all other systems, Oracle can – and will -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choose this smallest unit of work solely dependent on a query's requirements</a:t>
            </a:r>
            <a:r>
              <a:rPr lang="en-US" sz="2200" b="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Block-Based Granules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The basic mechanism the Oracle uses to distribute work for parallel execution is block ranges on disk – so-called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block-based granules</a:t>
            </a:r>
            <a:r>
              <a:rPr lang="en-US" sz="2200" b="0" dirty="0" smtClean="0"/>
              <a:t>. This methodology is unique to Oracle and is independent of whether the underlying objects have been partitioned.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The </a:t>
            </a:r>
            <a:r>
              <a:rPr lang="en-US" sz="2200" b="0" i="1" dirty="0" smtClean="0">
                <a:solidFill>
                  <a:schemeClr val="accent1">
                    <a:lumMod val="75000"/>
                  </a:schemeClr>
                </a:solidFill>
              </a:rPr>
              <a:t>number of granules is always much higher</a:t>
            </a:r>
            <a:r>
              <a:rPr lang="en-US" sz="2200" b="0" dirty="0" smtClean="0"/>
              <a:t> than the requested DOP in order to get an even distribution of work among parallel server processes.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Partition-Based Granules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With 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partition-based granules</a:t>
            </a:r>
            <a:r>
              <a:rPr lang="en-US" sz="2200" b="0" dirty="0" smtClean="0"/>
              <a:t> only one PX server performs the work for all data in a single partition. The Oracle Optimizer considers partition-based granules if the number of (sub)partitions accessed in the operation is at least equal to the DOP (and ideally much higher).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The most common operations that use partition-based granules are 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partition-wise joins</a:t>
            </a:r>
            <a:r>
              <a:rPr lang="en-US" sz="2200" b="0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Agenda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sz="3000" dirty="0" smtClean="0"/>
              <a:t>Parallel Execution</a:t>
            </a:r>
          </a:p>
          <a:p>
            <a:pPr marL="514350" indent="-514350"/>
            <a:r>
              <a:rPr lang="en-US" sz="3000" dirty="0" smtClean="0"/>
              <a:t>Parallel Query</a:t>
            </a:r>
          </a:p>
          <a:p>
            <a:pPr marL="514350" indent="-514350"/>
            <a:r>
              <a:rPr lang="en-US" sz="3000" dirty="0" smtClean="0"/>
              <a:t>Parallel DML</a:t>
            </a:r>
          </a:p>
          <a:p>
            <a:pPr marL="514350" indent="-514350"/>
            <a:r>
              <a:rPr lang="en-US" sz="3000" dirty="0" smtClean="0"/>
              <a:t>Parallel DDL</a:t>
            </a:r>
          </a:p>
          <a:p>
            <a:pPr marL="514350" indent="-514350"/>
            <a:r>
              <a:rPr lang="en-US" sz="3000" dirty="0" smtClean="0"/>
              <a:t>Partitioning  + Parallel Execution =  Performance Increasing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Intra/Inter-Operation Parallelism</a:t>
            </a:r>
            <a:endParaRPr lang="en-US" dirty="0"/>
          </a:p>
        </p:txBody>
      </p:sp>
      <p:pic>
        <p:nvPicPr>
          <p:cNvPr id="6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600200"/>
            <a:ext cx="6629400" cy="358616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76600" y="4724400"/>
            <a:ext cx="3276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Parallel Execution Server Connections and Buffers</a:t>
            </a:r>
            <a:endParaRPr lang="en-US" dirty="0"/>
          </a:p>
        </p:txBody>
      </p:sp>
      <p:pic>
        <p:nvPicPr>
          <p:cNvPr id="6" name="Picture 2" descr="Description of Figure 8-3 follo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70" y="1143000"/>
            <a:ext cx="5871460" cy="322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52600" y="4572000"/>
            <a:ext cx="594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producer server retrieves rows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from tables and the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consumer server performs operations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such as join, sort, DML, and DDL on these rows.</a:t>
            </a:r>
          </a:p>
          <a:p>
            <a:pPr marL="283464" indent="-283464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Servers communicate by passing the buffers back and forth in memory (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 the shared pool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dirty="0" smtClean="0"/>
              <a:t>arallel query/ddl/dml</a:t>
            </a:r>
            <a:endParaRPr lang="en-US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Types of Parallel Execution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4625" indent="-174625" algn="just" fontAlgn="base">
              <a:spcBef>
                <a:spcPct val="70000"/>
              </a:spcBef>
              <a:spcAft>
                <a:spcPct val="0"/>
              </a:spcAft>
              <a:buSzPct val="14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Parallel query</a:t>
            </a:r>
            <a:r>
              <a:rPr lang="en-US" sz="2000" b="0" dirty="0" smtClean="0"/>
              <a:t>: performing a single query using many operating system processes or threads. Oracle will find operations it can perform in parallel, such as full table scans or large sorts, and create a query plan that does them in parallel.</a:t>
            </a:r>
          </a:p>
          <a:p>
            <a:pPr marL="174625" indent="-174625" algn="just" fontAlgn="base">
              <a:spcBef>
                <a:spcPct val="70000"/>
              </a:spcBef>
              <a:spcAft>
                <a:spcPct val="0"/>
              </a:spcAft>
              <a:buSzPct val="14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Parallel DML (PDML)</a:t>
            </a:r>
            <a:r>
              <a:rPr lang="en-US" sz="2000" b="0" dirty="0" smtClean="0"/>
              <a:t>: This is very similar in nature to parallel query, but it is used in reference to performing modifications (INSERT, UPDATE, DELETE, and MERGE) using parallel processing. </a:t>
            </a:r>
          </a:p>
          <a:p>
            <a:pPr marL="174625" indent="-174625" algn="just" fontAlgn="base">
              <a:spcBef>
                <a:spcPct val="70000"/>
              </a:spcBef>
              <a:spcAft>
                <a:spcPct val="0"/>
              </a:spcAft>
              <a:buSzPct val="14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Parallel DDL</a:t>
            </a:r>
            <a:r>
              <a:rPr lang="en-US" sz="2000" b="0" dirty="0" smtClean="0"/>
              <a:t>: Parallel DDL is the ability of Oracle to perform large DDL operations in parallel.</a:t>
            </a:r>
          </a:p>
          <a:p>
            <a:pPr marL="174625" lvl="0" indent="-174625" algn="just" fontAlgn="base">
              <a:spcBef>
                <a:spcPct val="70000"/>
              </a:spcBef>
              <a:spcAft>
                <a:spcPct val="0"/>
              </a:spcAft>
              <a:buSzPct val="14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Procedural parallelism</a:t>
            </a:r>
            <a:r>
              <a:rPr lang="en-US" sz="2000" b="0" dirty="0" smtClean="0"/>
              <a:t>: This is the ability to run developed code in parallel.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Partitioning  + </a:t>
            </a:r>
            <a:br>
              <a:rPr dirty="0" smtClean="0"/>
            </a:br>
            <a:r>
              <a:rPr dirty="0" smtClean="0"/>
              <a:t>Parallel Execution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Partition-Wise Joins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200" b="0" dirty="0" smtClean="0"/>
              <a:t>Partition-wise joins can be applied when two tables are being joined and </a:t>
            </a:r>
            <a:r>
              <a:rPr lang="en-US" sz="2200" dirty="0" smtClean="0"/>
              <a:t>both tables are partitioned on the join key</a:t>
            </a:r>
            <a:r>
              <a:rPr lang="en-US" sz="2200" b="0" dirty="0" smtClean="0"/>
              <a:t>, or when a reference partitioned table is joined with its parent table. Partition-wise joins </a:t>
            </a:r>
            <a:r>
              <a:rPr lang="en-US" sz="2200" b="0" i="1" dirty="0" smtClean="0">
                <a:solidFill>
                  <a:schemeClr val="accent1">
                    <a:lumMod val="75000"/>
                  </a:schemeClr>
                </a:solidFill>
              </a:rPr>
              <a:t>break a large join into smaller joins that occur between each of the partitions</a:t>
            </a:r>
            <a:r>
              <a:rPr lang="en-US" sz="2200" b="0" dirty="0" smtClean="0"/>
              <a:t>, completing the overall join in less time.</a:t>
            </a:r>
          </a:p>
          <a:p>
            <a:pPr indent="0">
              <a:buNone/>
            </a:pPr>
            <a:r>
              <a:rPr lang="en-US" sz="2200" b="0" dirty="0" smtClean="0"/>
              <a:t>Partition-wise joins reduce query response time by </a:t>
            </a:r>
            <a:r>
              <a:rPr lang="en-US" sz="2200" dirty="0" smtClean="0"/>
              <a:t>minimizing the amount of data exchanged among parallel execution servers</a:t>
            </a:r>
            <a:r>
              <a:rPr lang="en-US" sz="2200" b="0" dirty="0" smtClean="0"/>
              <a:t> when joins execute in parallel.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Full Partition-wise Join in Parallel</a:t>
            </a:r>
            <a:endParaRPr lang="en-US" dirty="0"/>
          </a:p>
        </p:txBody>
      </p:sp>
      <p:pic>
        <p:nvPicPr>
          <p:cNvPr id="6" name="Содержимое 5" descr="oracle_full_pwj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019" y="1600200"/>
            <a:ext cx="6166981" cy="32004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Partial Partition-Wise Join in Parallel</a:t>
            </a:r>
            <a:endParaRPr lang="en-US" dirty="0"/>
          </a:p>
        </p:txBody>
      </p:sp>
      <p:pic>
        <p:nvPicPr>
          <p:cNvPr id="6" name="Содержимое 5" descr="oracle_partial_pwj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142" y="1219200"/>
            <a:ext cx="5939858" cy="4237351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Basic Parallel </a:t>
            </a:r>
            <a:r>
              <a:rPr dirty="0" smtClean="0"/>
              <a:t>Execution</a:t>
            </a:r>
            <a:endParaRPr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Elias Nema</a:t>
            </a:r>
          </a:p>
          <a:p>
            <a:r>
              <a:rPr lang="pt-BR" dirty="0" smtClean="0"/>
              <a:t>Lead Software </a:t>
            </a:r>
            <a:r>
              <a:rPr lang="pt-BR" dirty="0"/>
              <a:t>Engineer</a:t>
            </a:r>
          </a:p>
          <a:p>
            <a:r>
              <a:rPr lang="pt-BR" b="0" dirty="0" smtClean="0">
                <a:hlinkClick r:id="rId2"/>
              </a:rPr>
              <a:t>Elias_Nema@epam.com</a:t>
            </a:r>
            <a:endParaRPr lang="pt-BR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dirty="0" smtClean="0"/>
              <a:t>arallel execution</a:t>
            </a:r>
            <a:endParaRPr lang="en-US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Parallel Execution Theory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Scaling linearly</a:t>
            </a:r>
            <a:r>
              <a:rPr lang="en-US" sz="2200" b="0" dirty="0" smtClean="0"/>
              <a:t> is the ultimate goal of parallel processing (If you allocate twice the number of resources and achieve a processing time that is half of what it was with the original amount of resources)</a:t>
            </a:r>
          </a:p>
          <a:p>
            <a:pPr indent="0">
              <a:buNone/>
            </a:pPr>
            <a:endParaRPr lang="en-US" sz="2200" b="0" dirty="0" smtClean="0"/>
          </a:p>
          <a:p>
            <a:pPr indent="0">
              <a:buNone/>
            </a:pPr>
            <a:r>
              <a:rPr lang="en-US" sz="2200" b="0" dirty="0" smtClean="0"/>
              <a:t>… but …</a:t>
            </a:r>
          </a:p>
          <a:p>
            <a:pPr indent="0">
              <a:buNone/>
            </a:pPr>
            <a:endParaRPr lang="en-US" sz="2200" b="0" dirty="0" smtClean="0"/>
          </a:p>
          <a:p>
            <a:pPr indent="0">
              <a:buNone/>
            </a:pPr>
            <a:r>
              <a:rPr lang="en-US" sz="2200" b="0" dirty="0" smtClean="0"/>
              <a:t>At first we need to </a:t>
            </a:r>
            <a:r>
              <a:rPr lang="en-US" sz="2200" b="0" i="1" dirty="0" smtClean="0"/>
              <a:t>have enough work</a:t>
            </a:r>
            <a:r>
              <a:rPr lang="en-US" sz="2200" b="0" dirty="0" smtClean="0"/>
              <a:t> and </a:t>
            </a:r>
            <a:r>
              <a:rPr lang="en-US" sz="2200" b="0" i="1" dirty="0" smtClean="0"/>
              <a:t>divide</a:t>
            </a:r>
            <a:r>
              <a:rPr lang="en-US" sz="2200" b="0" dirty="0" smtClean="0"/>
              <a:t> it somehow (even distribution is desired)</a:t>
            </a:r>
          </a:p>
          <a:p>
            <a:pPr indent="0">
              <a:buNone/>
            </a:pPr>
            <a:endParaRPr lang="en-US" sz="22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Parallel Execution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200" dirty="0" smtClean="0"/>
              <a:t>The application of multiple CPU and I/O resources to the execution of a single database operation.</a:t>
            </a:r>
          </a:p>
        </p:txBody>
      </p:sp>
      <p:pic>
        <p:nvPicPr>
          <p:cNvPr id="6" name="Рисунок 5" descr="t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09800"/>
            <a:ext cx="457200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Shared Everything vs. Share Nothing</a:t>
            </a:r>
            <a:endParaRPr lang="en-US" dirty="0"/>
          </a:p>
        </p:txBody>
      </p:sp>
      <p:pic>
        <p:nvPicPr>
          <p:cNvPr id="6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3" y="1600200"/>
            <a:ext cx="5881687" cy="33004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The Oracle Way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Most </a:t>
            </a:r>
            <a:r>
              <a:rPr lang="en-US" sz="2200" dirty="0" smtClean="0">
                <a:solidFill>
                  <a:schemeClr val="accent2"/>
                </a:solidFill>
              </a:rPr>
              <a:t>non-Oracle</a:t>
            </a:r>
            <a:r>
              <a:rPr lang="en-US" sz="2200" b="0" dirty="0" smtClean="0"/>
              <a:t> data warehouse systems are </a:t>
            </a:r>
            <a:r>
              <a:rPr lang="en-US" sz="2200" dirty="0" smtClean="0"/>
              <a:t>shared nothing systems</a:t>
            </a:r>
            <a:r>
              <a:rPr lang="en-US" sz="2200" b="0" dirty="0" smtClean="0"/>
              <a:t>.</a:t>
            </a:r>
          </a:p>
          <a:p>
            <a:pPr>
              <a:buSzPct val="140000"/>
              <a:buFont typeface="Arial" pitchFamily="34" charset="0"/>
              <a:buChar char="•"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Oracle Database</a:t>
            </a:r>
            <a:r>
              <a:rPr lang="en-US" sz="2200" b="0" dirty="0" smtClean="0"/>
              <a:t> relies on a </a:t>
            </a:r>
            <a:r>
              <a:rPr lang="en-US" sz="2200" dirty="0" smtClean="0"/>
              <a:t>shared everything architecture</a:t>
            </a:r>
            <a:r>
              <a:rPr lang="en-US" sz="2200" b="0" dirty="0" smtClean="0"/>
              <a:t>. This architecture does not require any pre-defined data partitioning to enable parallelism; however by using </a:t>
            </a:r>
            <a:r>
              <a:rPr lang="en-US" sz="2200" dirty="0" smtClean="0"/>
              <a:t>Partitioning</a:t>
            </a:r>
            <a:r>
              <a:rPr lang="en-US" sz="2200" b="0" dirty="0" smtClean="0"/>
              <a:t>, Oracle can deliver the exact same parallel processing capabilities as a shared nothing system.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SQL Statement Execution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0" dirty="0" smtClean="0"/>
              <a:t>Each SQL statement undergoes an optimization and parallelization process when it is parsed…</a:t>
            </a:r>
          </a:p>
          <a:p>
            <a:pPr>
              <a:buNone/>
            </a:pPr>
            <a:endParaRPr lang="en-US" sz="1800" b="0" dirty="0" smtClean="0"/>
          </a:p>
          <a:p>
            <a:pPr marL="514350" indent="-514350"/>
            <a:r>
              <a:rPr lang="en-US" sz="1800" b="0" dirty="0" smtClean="0"/>
              <a:t>Create cursor (a cursor exists for every statement run)</a:t>
            </a:r>
          </a:p>
          <a:p>
            <a:pPr marL="514350" indent="-514350"/>
            <a:r>
              <a:rPr lang="en-US" sz="1800" b="0" dirty="0" smtClean="0"/>
              <a:t>Parse statement (hard or soft)</a:t>
            </a:r>
          </a:p>
          <a:p>
            <a:pPr marL="514350" indent="-514350"/>
            <a:r>
              <a:rPr lang="en-US" sz="1800" b="0" dirty="0" smtClean="0"/>
              <a:t>Describe results and define output (Queries only) used to determine and define what the result set looks like (datatypes, etc)</a:t>
            </a:r>
          </a:p>
          <a:p>
            <a:pPr marL="514350" indent="-514350"/>
            <a:r>
              <a:rPr lang="en-US" sz="1800" b="0" dirty="0" smtClean="0"/>
              <a:t>Bind variables</a:t>
            </a:r>
          </a:p>
          <a:p>
            <a:pPr marL="514350" indent="-514350"/>
            <a:r>
              <a:rPr lang="en-US" sz="1800" dirty="0" smtClean="0"/>
              <a:t>Parallelize statement (optional)</a:t>
            </a:r>
          </a:p>
          <a:p>
            <a:pPr marL="514350" indent="-514350"/>
            <a:r>
              <a:rPr lang="en-US" sz="1800" b="0" dirty="0" smtClean="0"/>
              <a:t>Run</a:t>
            </a:r>
          </a:p>
          <a:p>
            <a:pPr marL="514350" indent="-514350"/>
            <a:r>
              <a:rPr lang="en-US" sz="1800" b="0" dirty="0" smtClean="0"/>
              <a:t>Fetch rows (Queries only)</a:t>
            </a:r>
          </a:p>
          <a:p>
            <a:pPr marL="514350" indent="-514350"/>
            <a:r>
              <a:rPr lang="en-US" sz="1800" b="0" dirty="0" smtClean="0"/>
              <a:t>Close cursor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Serial and Parallel Plans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6325" y="1600200"/>
            <a:ext cx="69913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429001"/>
            <a:ext cx="7772400" cy="165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1412</TotalTime>
  <Words>1538</Words>
  <Application>Microsoft Office PowerPoint</Application>
  <PresentationFormat>On-screen Show (4:3)</PresentationFormat>
  <Paragraphs>209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Tahoma</vt:lpstr>
      <vt:lpstr>Wingdings</vt:lpstr>
      <vt:lpstr>template</vt:lpstr>
      <vt:lpstr>Introduction to data warehousing</vt:lpstr>
      <vt:lpstr>Agenda</vt:lpstr>
      <vt:lpstr>Parallel execution</vt:lpstr>
      <vt:lpstr>Parallel Execution Theory</vt:lpstr>
      <vt:lpstr>Parallel Execution</vt:lpstr>
      <vt:lpstr>Shared Everything vs. Share Nothing</vt:lpstr>
      <vt:lpstr>The Oracle Way</vt:lpstr>
      <vt:lpstr>SQL Statement Execution</vt:lpstr>
      <vt:lpstr>Serial and Parallel Plans</vt:lpstr>
      <vt:lpstr>Roles</vt:lpstr>
      <vt:lpstr>But where to get all these workers?</vt:lpstr>
      <vt:lpstr>Parallel Execution</vt:lpstr>
      <vt:lpstr>Producer/Consumer Model</vt:lpstr>
      <vt:lpstr>How Parallel Execution Works</vt:lpstr>
      <vt:lpstr>How Parallel Execution Works</vt:lpstr>
      <vt:lpstr>How Parallel Execution Works</vt:lpstr>
      <vt:lpstr>Granules</vt:lpstr>
      <vt:lpstr>Block-Based Granules</vt:lpstr>
      <vt:lpstr>Partition-Based Granules</vt:lpstr>
      <vt:lpstr>Intra/Inter-Operation Parallelism</vt:lpstr>
      <vt:lpstr>Parallel Execution Server Connections and Buffers</vt:lpstr>
      <vt:lpstr>Parallel query/ddl/dml</vt:lpstr>
      <vt:lpstr>Types of Parallel Execution</vt:lpstr>
      <vt:lpstr>Partitioning  +  Parallel Execution</vt:lpstr>
      <vt:lpstr>Partition-Wise Joins</vt:lpstr>
      <vt:lpstr>Full Partition-wise Join in Parallel</vt:lpstr>
      <vt:lpstr>Partial Partition-Wise Join in Parallel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warehousing</dc:title>
  <dc:creator>Elias</dc:creator>
  <cp:lastModifiedBy>Ilya Norkin</cp:lastModifiedBy>
  <cp:revision>297</cp:revision>
  <dcterms:created xsi:type="dcterms:W3CDTF">2014-04-05T15:14:09Z</dcterms:created>
  <dcterms:modified xsi:type="dcterms:W3CDTF">2017-11-29T20:18:42Z</dcterms:modified>
</cp:coreProperties>
</file>