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8" r:id="rId3"/>
    <p:sldId id="265" r:id="rId4"/>
    <p:sldId id="277" r:id="rId5"/>
    <p:sldId id="278" r:id="rId6"/>
    <p:sldId id="279" r:id="rId7"/>
    <p:sldId id="283" r:id="rId8"/>
    <p:sldId id="280" r:id="rId9"/>
    <p:sldId id="281" r:id="rId10"/>
    <p:sldId id="282"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5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24" autoAdjust="0"/>
  </p:normalViewPr>
  <p:slideViewPr>
    <p:cSldViewPr>
      <p:cViewPr varScale="1">
        <p:scale>
          <a:sx n="106" d="100"/>
          <a:sy n="106" d="100"/>
        </p:scale>
        <p:origin x="1164" y="108"/>
      </p:cViewPr>
      <p:guideLst>
        <p:guide orient="horz" pos="720"/>
        <p:guide/>
      </p:guideLst>
    </p:cSldViewPr>
  </p:slideViewPr>
  <p:outlineViewPr>
    <p:cViewPr>
      <p:scale>
        <a:sx n="33" d="100"/>
        <a:sy n="33" d="100"/>
      </p:scale>
      <p:origin x="0" y="15672"/>
    </p:cViewPr>
  </p:outlin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Лист1!$B$1</c:f>
              <c:strCache>
                <c:ptCount val="1"/>
                <c:pt idx="0">
                  <c:v>Independent Data Marts</c:v>
                </c:pt>
              </c:strCache>
            </c:strRef>
          </c:tx>
          <c:cat>
            <c:strRef>
              <c:f>Лист1!$A$2:$A$5</c:f>
              <c:strCache>
                <c:ptCount val="4"/>
                <c:pt idx="0">
                  <c:v>Information Quality</c:v>
                </c:pt>
                <c:pt idx="1">
                  <c:v>System Quality</c:v>
                </c:pt>
                <c:pt idx="2">
                  <c:v>Indevidual Impacts</c:v>
                </c:pt>
                <c:pt idx="3">
                  <c:v>Organizational Impact</c:v>
                </c:pt>
              </c:strCache>
            </c:strRef>
          </c:cat>
          <c:val>
            <c:numRef>
              <c:f>Лист1!$B$2:$B$5</c:f>
              <c:numCache>
                <c:formatCode>General</c:formatCode>
                <c:ptCount val="4"/>
                <c:pt idx="0">
                  <c:v>4.42</c:v>
                </c:pt>
                <c:pt idx="1">
                  <c:v>4.59</c:v>
                </c:pt>
                <c:pt idx="2">
                  <c:v>5.08</c:v>
                </c:pt>
                <c:pt idx="3">
                  <c:v>4.6599999999999993</c:v>
                </c:pt>
              </c:numCache>
            </c:numRef>
          </c:val>
          <c:smooth val="0"/>
        </c:ser>
        <c:ser>
          <c:idx val="1"/>
          <c:order val="1"/>
          <c:tx>
            <c:strRef>
              <c:f>Лист1!$C$1</c:f>
              <c:strCache>
                <c:ptCount val="1"/>
                <c:pt idx="0">
                  <c:v>Bus Architecture</c:v>
                </c:pt>
              </c:strCache>
            </c:strRef>
          </c:tx>
          <c:cat>
            <c:strRef>
              <c:f>Лист1!$A$2:$A$5</c:f>
              <c:strCache>
                <c:ptCount val="4"/>
                <c:pt idx="0">
                  <c:v>Information Quality</c:v>
                </c:pt>
                <c:pt idx="1">
                  <c:v>System Quality</c:v>
                </c:pt>
                <c:pt idx="2">
                  <c:v>Indevidual Impacts</c:v>
                </c:pt>
                <c:pt idx="3">
                  <c:v>Organizational Impact</c:v>
                </c:pt>
              </c:strCache>
            </c:strRef>
          </c:cat>
          <c:val>
            <c:numRef>
              <c:f>Лист1!$C$2:$C$5</c:f>
              <c:numCache>
                <c:formatCode>General</c:formatCode>
                <c:ptCount val="4"/>
                <c:pt idx="0">
                  <c:v>5.1599999999999993</c:v>
                </c:pt>
                <c:pt idx="1">
                  <c:v>5.6</c:v>
                </c:pt>
                <c:pt idx="2">
                  <c:v>5.8</c:v>
                </c:pt>
                <c:pt idx="3">
                  <c:v>5.34</c:v>
                </c:pt>
              </c:numCache>
            </c:numRef>
          </c:val>
          <c:smooth val="0"/>
        </c:ser>
        <c:ser>
          <c:idx val="2"/>
          <c:order val="2"/>
          <c:tx>
            <c:strRef>
              <c:f>Лист1!$D$1</c:f>
              <c:strCache>
                <c:ptCount val="1"/>
                <c:pt idx="0">
                  <c:v>Hub and Spoke</c:v>
                </c:pt>
              </c:strCache>
            </c:strRef>
          </c:tx>
          <c:cat>
            <c:strRef>
              <c:f>Лист1!$A$2:$A$5</c:f>
              <c:strCache>
                <c:ptCount val="4"/>
                <c:pt idx="0">
                  <c:v>Information Quality</c:v>
                </c:pt>
                <c:pt idx="1">
                  <c:v>System Quality</c:v>
                </c:pt>
                <c:pt idx="2">
                  <c:v>Indevidual Impacts</c:v>
                </c:pt>
                <c:pt idx="3">
                  <c:v>Organizational Impact</c:v>
                </c:pt>
              </c:strCache>
            </c:strRef>
          </c:cat>
          <c:val>
            <c:numRef>
              <c:f>Лист1!$D$2:$D$5</c:f>
              <c:numCache>
                <c:formatCode>General</c:formatCode>
                <c:ptCount val="4"/>
                <c:pt idx="0">
                  <c:v>5.35</c:v>
                </c:pt>
                <c:pt idx="1">
                  <c:v>5.56</c:v>
                </c:pt>
                <c:pt idx="2">
                  <c:v>5.6199999999999992</c:v>
                </c:pt>
                <c:pt idx="3">
                  <c:v>5.24</c:v>
                </c:pt>
              </c:numCache>
            </c:numRef>
          </c:val>
          <c:smooth val="0"/>
        </c:ser>
        <c:ser>
          <c:idx val="3"/>
          <c:order val="3"/>
          <c:tx>
            <c:strRef>
              <c:f>Лист1!$E$1</c:f>
              <c:strCache>
                <c:ptCount val="1"/>
                <c:pt idx="0">
                  <c:v>Centralized</c:v>
                </c:pt>
              </c:strCache>
            </c:strRef>
          </c:tx>
          <c:cat>
            <c:strRef>
              <c:f>Лист1!$A$2:$A$5</c:f>
              <c:strCache>
                <c:ptCount val="4"/>
                <c:pt idx="0">
                  <c:v>Information Quality</c:v>
                </c:pt>
                <c:pt idx="1">
                  <c:v>System Quality</c:v>
                </c:pt>
                <c:pt idx="2">
                  <c:v>Indevidual Impacts</c:v>
                </c:pt>
                <c:pt idx="3">
                  <c:v>Organizational Impact</c:v>
                </c:pt>
              </c:strCache>
            </c:strRef>
          </c:cat>
          <c:val>
            <c:numRef>
              <c:f>Лист1!$E$2:$E$5</c:f>
              <c:numCache>
                <c:formatCode>General</c:formatCode>
                <c:ptCount val="4"/>
                <c:pt idx="0">
                  <c:v>5.23</c:v>
                </c:pt>
                <c:pt idx="1">
                  <c:v>5.41</c:v>
                </c:pt>
                <c:pt idx="2">
                  <c:v>5.64</c:v>
                </c:pt>
                <c:pt idx="3">
                  <c:v>5.3</c:v>
                </c:pt>
              </c:numCache>
            </c:numRef>
          </c:val>
          <c:smooth val="0"/>
        </c:ser>
        <c:ser>
          <c:idx val="4"/>
          <c:order val="4"/>
          <c:tx>
            <c:strRef>
              <c:f>Лист1!$F$1</c:f>
              <c:strCache>
                <c:ptCount val="1"/>
                <c:pt idx="0">
                  <c:v>Federated</c:v>
                </c:pt>
              </c:strCache>
            </c:strRef>
          </c:tx>
          <c:cat>
            <c:strRef>
              <c:f>Лист1!$A$2:$A$5</c:f>
              <c:strCache>
                <c:ptCount val="4"/>
                <c:pt idx="0">
                  <c:v>Information Quality</c:v>
                </c:pt>
                <c:pt idx="1">
                  <c:v>System Quality</c:v>
                </c:pt>
                <c:pt idx="2">
                  <c:v>Indevidual Impacts</c:v>
                </c:pt>
                <c:pt idx="3">
                  <c:v>Organizational Impact</c:v>
                </c:pt>
              </c:strCache>
            </c:strRef>
          </c:cat>
          <c:val>
            <c:numRef>
              <c:f>Лист1!$F$2:$F$5</c:f>
              <c:numCache>
                <c:formatCode>General</c:formatCode>
                <c:ptCount val="4"/>
                <c:pt idx="0">
                  <c:v>4.7300000000000004</c:v>
                </c:pt>
                <c:pt idx="1">
                  <c:v>4.6899999999999995</c:v>
                </c:pt>
                <c:pt idx="2">
                  <c:v>5.1499999999999995</c:v>
                </c:pt>
                <c:pt idx="3">
                  <c:v>4.7699999999999996</c:v>
                </c:pt>
              </c:numCache>
            </c:numRef>
          </c:val>
          <c:smooth val="0"/>
        </c:ser>
        <c:dLbls>
          <c:showLegendKey val="0"/>
          <c:showVal val="0"/>
          <c:showCatName val="0"/>
          <c:showSerName val="0"/>
          <c:showPercent val="0"/>
          <c:showBubbleSize val="0"/>
        </c:dLbls>
        <c:marker val="1"/>
        <c:smooth val="0"/>
        <c:axId val="342053536"/>
        <c:axId val="342054096"/>
      </c:lineChart>
      <c:catAx>
        <c:axId val="342053536"/>
        <c:scaling>
          <c:orientation val="minMax"/>
        </c:scaling>
        <c:delete val="0"/>
        <c:axPos val="b"/>
        <c:numFmt formatCode="General" sourceLinked="0"/>
        <c:majorTickMark val="out"/>
        <c:minorTickMark val="none"/>
        <c:tickLblPos val="nextTo"/>
        <c:crossAx val="342054096"/>
        <c:crosses val="autoZero"/>
        <c:auto val="1"/>
        <c:lblAlgn val="ctr"/>
        <c:lblOffset val="100"/>
        <c:noMultiLvlLbl val="0"/>
      </c:catAx>
      <c:valAx>
        <c:axId val="342054096"/>
        <c:scaling>
          <c:orientation val="minMax"/>
          <c:min val="3"/>
        </c:scaling>
        <c:delete val="0"/>
        <c:axPos val="l"/>
        <c:majorGridlines/>
        <c:numFmt formatCode="General" sourceLinked="1"/>
        <c:majorTickMark val="out"/>
        <c:minorTickMark val="none"/>
        <c:tickLblPos val="nextTo"/>
        <c:crossAx val="34205353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2/23/2016</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2/23/2016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dirty="0"/>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2016 </a:t>
            </a:r>
            <a:r>
              <a:rPr lang="en-US" dirty="0" smtClean="0"/>
              <a:t>©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dirty="0"/>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2016 </a:t>
            </a:r>
            <a:r>
              <a:rPr lang="en-US" dirty="0" smtClean="0"/>
              <a:t>©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dirty="0"/>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2016 </a:t>
            </a:r>
            <a:r>
              <a:rPr lang="en-US" dirty="0" smtClean="0"/>
              <a:t>©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dirty="0"/>
              <a:t>Data Warehouse </a:t>
            </a:r>
            <a:r>
              <a:rPr dirty="0" smtClean="0"/>
              <a:t>Architecture</a:t>
            </a:r>
            <a:endParaRPr dirty="0"/>
          </a:p>
        </p:txBody>
      </p:sp>
      <p:sp>
        <p:nvSpPr>
          <p:cNvPr id="3" name="Title 2"/>
          <p:cNvSpPr>
            <a:spLocks noGrp="1"/>
          </p:cNvSpPr>
          <p:nvPr>
            <p:ph type="title"/>
          </p:nvPr>
        </p:nvSpPr>
        <p:spPr/>
        <p:txBody>
          <a:bodyPr/>
          <a:lstStyle/>
          <a:p>
            <a:r>
              <a:rPr lang="en-US" dirty="0" smtClean="0"/>
              <a:t>I</a:t>
            </a:r>
            <a:r>
              <a:rPr dirty="0" smtClean="0"/>
              <a:t>ntroduction to data warehousing</a:t>
            </a:r>
            <a:endParaRPr lang="en-US" dirty="0"/>
          </a:p>
        </p:txBody>
      </p:sp>
      <p:sp>
        <p:nvSpPr>
          <p:cNvPr id="4" name="Text Placeholder 3"/>
          <p:cNvSpPr>
            <a:spLocks noGrp="1"/>
          </p:cNvSpPr>
          <p:nvPr>
            <p:ph type="body" sz="quarter" idx="14"/>
          </p:nvPr>
        </p:nvSpPr>
        <p:spPr/>
        <p:txBody>
          <a:bodyPr/>
          <a:lstStyle/>
          <a:p>
            <a:r>
              <a:rPr dirty="0" smtClean="0"/>
              <a:t>Elias Nema</a:t>
            </a:r>
          </a:p>
          <a:p>
            <a:r>
              <a:rPr dirty="0" smtClean="0"/>
              <a:t>Lead Software Engineer</a:t>
            </a:r>
          </a:p>
          <a:p>
            <a:r>
              <a:rPr b="0" dirty="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dirty="0"/>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MTN.BI.07</a:t>
            </a:r>
            <a:endParaRPr lang="en-US" dirty="0"/>
          </a:p>
        </p:txBody>
      </p:sp>
      <p:sp>
        <p:nvSpPr>
          <p:cNvPr id="7" name="Footer Placeholder 6"/>
          <p:cNvSpPr>
            <a:spLocks noGrp="1"/>
          </p:cNvSpPr>
          <p:nvPr>
            <p:ph type="ftr" sz="quarter" idx="18"/>
          </p:nvPr>
        </p:nvSpPr>
        <p:spPr/>
        <p:txBody>
          <a:bodyPr/>
          <a:lstStyle/>
          <a:p>
            <a:r>
              <a:rPr lang="en-US" dirty="0" smtClean="0"/>
              <a:t>2016 </a:t>
            </a:r>
            <a:r>
              <a:rPr lang="en-US" dirty="0" smtClean="0"/>
              <a:t>© EPAM Systems, RD Dep.</a:t>
            </a:r>
            <a:endParaRPr lang="en-US" dirty="0"/>
          </a:p>
        </p:txBody>
      </p:sp>
    </p:spTree>
    <p:extLst>
      <p:ext uri="{BB962C8B-B14F-4D97-AF65-F5344CB8AC3E}">
        <p14:creationId xmlns:p14="http://schemas.microsoft.com/office/powerpoint/2010/main" val="272091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10</a:t>
            </a:fld>
            <a:endParaRPr lang="en-US" dirty="0"/>
          </a:p>
        </p:txBody>
      </p:sp>
      <p:sp>
        <p:nvSpPr>
          <p:cNvPr id="4" name="Заголовок 3"/>
          <p:cNvSpPr>
            <a:spLocks noGrp="1"/>
          </p:cNvSpPr>
          <p:nvPr>
            <p:ph type="title"/>
          </p:nvPr>
        </p:nvSpPr>
        <p:spPr/>
        <p:txBody>
          <a:bodyPr/>
          <a:lstStyle/>
          <a:p>
            <a:r>
              <a:rPr smtClean="0"/>
              <a:t>Data Marts</a:t>
            </a:r>
            <a:endParaRPr lang="en-US" dirty="0"/>
          </a:p>
        </p:txBody>
      </p:sp>
      <p:sp>
        <p:nvSpPr>
          <p:cNvPr id="5" name="Содержимое 4"/>
          <p:cNvSpPr>
            <a:spLocks noGrp="1"/>
          </p:cNvSpPr>
          <p:nvPr>
            <p:ph idx="1"/>
          </p:nvPr>
        </p:nvSpPr>
        <p:spPr/>
        <p:txBody>
          <a:bodyPr/>
          <a:lstStyle/>
          <a:p>
            <a:endParaRPr lang="en-US"/>
          </a:p>
        </p:txBody>
      </p:sp>
      <p:pic>
        <p:nvPicPr>
          <p:cNvPr id="37891" name="Picture 3"/>
          <p:cNvPicPr>
            <a:picLocks noChangeAspect="1" noChangeArrowheads="1"/>
          </p:cNvPicPr>
          <p:nvPr/>
        </p:nvPicPr>
        <p:blipFill>
          <a:blip r:embed="rId2"/>
          <a:srcRect/>
          <a:stretch>
            <a:fillRect/>
          </a:stretch>
        </p:blipFill>
        <p:spPr bwMode="auto">
          <a:xfrm>
            <a:off x="966788" y="1766888"/>
            <a:ext cx="7210425" cy="33242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dirty="0" smtClean="0"/>
              <a:t>Accessing Data Warehouses</a:t>
            </a:r>
            <a:endParaRPr lang="en-US" dirty="0"/>
          </a:p>
        </p:txBody>
      </p:sp>
      <p:sp>
        <p:nvSpPr>
          <p:cNvPr id="2" name="Нижний колонтитул 1"/>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11"/>
          </p:nvPr>
        </p:nvSpPr>
        <p:spPr/>
        <p:txBody>
          <a:bodyPr/>
          <a:lstStyle/>
          <a:p>
            <a:fld id="{36013D82-3B92-4BC6-A819-A7803D760D40}"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ижний колонтитул 2"/>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24"/>
          </p:nvPr>
        </p:nvSpPr>
        <p:spPr/>
        <p:txBody>
          <a:bodyPr/>
          <a:lstStyle/>
          <a:p>
            <a:fld id="{36013D82-3B92-4BC6-A819-A7803D760D40}" type="slidenum">
              <a:rPr lang="en-US" smtClean="0"/>
              <a:pPr/>
              <a:t>12</a:t>
            </a:fld>
            <a:endParaRPr lang="en-US" dirty="0"/>
          </a:p>
        </p:txBody>
      </p:sp>
      <p:sp>
        <p:nvSpPr>
          <p:cNvPr id="5" name="Заголовок 4"/>
          <p:cNvSpPr>
            <a:spLocks noGrp="1"/>
          </p:cNvSpPr>
          <p:nvPr>
            <p:ph type="title"/>
          </p:nvPr>
        </p:nvSpPr>
        <p:spPr/>
        <p:txBody>
          <a:bodyPr/>
          <a:lstStyle/>
          <a:p>
            <a:r>
              <a:rPr dirty="0" smtClean="0"/>
              <a:t>Accessing DWH</a:t>
            </a:r>
            <a:endParaRPr lang="en-US" dirty="0"/>
          </a:p>
        </p:txBody>
      </p:sp>
      <p:sp>
        <p:nvSpPr>
          <p:cNvPr id="6" name="Содержимое 5"/>
          <p:cNvSpPr>
            <a:spLocks noGrp="1"/>
          </p:cNvSpPr>
          <p:nvPr>
            <p:ph idx="1"/>
          </p:nvPr>
        </p:nvSpPr>
        <p:spPr/>
        <p:txBody>
          <a:bodyPr/>
          <a:lstStyle/>
          <a:p>
            <a:pPr indent="0">
              <a:buNone/>
            </a:pPr>
            <a:r>
              <a:rPr lang="en-US" sz="2000" i="1" dirty="0" smtClean="0">
                <a:solidFill>
                  <a:schemeClr val="accent1">
                    <a:lumMod val="75000"/>
                  </a:schemeClr>
                </a:solidFill>
              </a:rPr>
              <a:t>Analysis is the last level</a:t>
            </a:r>
            <a:r>
              <a:rPr lang="en-US" sz="2000" b="0" dirty="0" smtClean="0"/>
              <a:t> common to all data warehouse architecture types. </a:t>
            </a:r>
          </a:p>
          <a:p>
            <a:pPr indent="0">
              <a:buNone/>
            </a:pPr>
            <a:r>
              <a:rPr lang="en-US" sz="2000" b="0" dirty="0" smtClean="0"/>
              <a:t>After </a:t>
            </a:r>
            <a:r>
              <a:rPr lang="en-US" sz="2000" dirty="0" smtClean="0"/>
              <a:t>cleansing, integrating, and transforming data</a:t>
            </a:r>
            <a:r>
              <a:rPr lang="en-US" sz="2000" b="0" dirty="0" smtClean="0"/>
              <a:t>, you should determine how to get the best out of it in terms of information. </a:t>
            </a:r>
          </a:p>
          <a:p>
            <a:pPr indent="0">
              <a:buNone/>
            </a:pPr>
            <a:endParaRPr lang="en-US" sz="2000" b="0" dirty="0" smtClean="0"/>
          </a:p>
          <a:p>
            <a:pPr indent="0">
              <a:buNone/>
            </a:pPr>
            <a:r>
              <a:rPr lang="en-US" sz="2000" b="0" dirty="0" smtClean="0"/>
              <a:t>There are some common best approaches for end users to query data warehouses: </a:t>
            </a:r>
            <a:r>
              <a:rPr lang="en-US" sz="2000" i="1" dirty="0" smtClean="0">
                <a:solidFill>
                  <a:schemeClr val="accent1">
                    <a:lumMod val="75000"/>
                  </a:schemeClr>
                </a:solidFill>
              </a:rPr>
              <a:t>reports, OLAP, and dashboards</a:t>
            </a:r>
            <a:r>
              <a:rPr lang="en-US" sz="2000" b="0" dirty="0" smtClean="0"/>
              <a:t>. End users often use the information stored to a data warehouse as a starting point for additional business intelligence applications, such as what-if analyses and data mining.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13</a:t>
            </a:fld>
            <a:endParaRPr lang="en-US" dirty="0"/>
          </a:p>
        </p:txBody>
      </p:sp>
      <p:sp>
        <p:nvSpPr>
          <p:cNvPr id="4" name="Заголовок 3"/>
          <p:cNvSpPr>
            <a:spLocks noGrp="1"/>
          </p:cNvSpPr>
          <p:nvPr>
            <p:ph type="title"/>
          </p:nvPr>
        </p:nvSpPr>
        <p:spPr/>
        <p:txBody>
          <a:bodyPr/>
          <a:lstStyle/>
          <a:p>
            <a:r>
              <a:rPr dirty="0" smtClean="0"/>
              <a:t>Accessing DWH</a:t>
            </a:r>
            <a:endParaRPr lang="en-US" dirty="0"/>
          </a:p>
        </p:txBody>
      </p:sp>
      <p:sp>
        <p:nvSpPr>
          <p:cNvPr id="5" name="Содержимое 4"/>
          <p:cNvSpPr>
            <a:spLocks noGrp="1"/>
          </p:cNvSpPr>
          <p:nvPr>
            <p:ph idx="1"/>
          </p:nvPr>
        </p:nvSpPr>
        <p:spPr/>
        <p:txBody>
          <a:bodyPr/>
          <a:lstStyle/>
          <a:p>
            <a:r>
              <a:rPr lang="en-US" sz="2000" dirty="0" smtClean="0">
                <a:solidFill>
                  <a:schemeClr val="accent1">
                    <a:lumMod val="75000"/>
                  </a:schemeClr>
                </a:solidFill>
              </a:rPr>
              <a:t>Reports.</a:t>
            </a:r>
            <a:r>
              <a:rPr lang="en-US" sz="2000" b="0" dirty="0" smtClean="0"/>
              <a:t> Oriented to those users who need to have regular access to the information in an almost static way (some standard monthly reports summing up information on any metrics).</a:t>
            </a:r>
          </a:p>
          <a:p>
            <a:r>
              <a:rPr lang="en-US" sz="2000" dirty="0" smtClean="0">
                <a:solidFill>
                  <a:schemeClr val="accent1">
                    <a:lumMod val="75000"/>
                  </a:schemeClr>
                </a:solidFill>
              </a:rPr>
              <a:t>OLAP. </a:t>
            </a:r>
            <a:r>
              <a:rPr lang="en-US" sz="2000" b="0" dirty="0" smtClean="0"/>
              <a:t>OLAP might be the main way to exploit information in a data warehouse. Surely it is </a:t>
            </a:r>
            <a:r>
              <a:rPr lang="en-US" sz="2000" i="1" dirty="0" smtClean="0"/>
              <a:t>the most popular one</a:t>
            </a:r>
            <a:r>
              <a:rPr lang="en-US" sz="2000" b="0" dirty="0" smtClean="0"/>
              <a:t>, and it gives end users, whose analysis needs are not easy to define beforehand, the opportunity to </a:t>
            </a:r>
            <a:r>
              <a:rPr lang="en-US" sz="2000" i="1" dirty="0" smtClean="0"/>
              <a:t>analyze and explore data interactively</a:t>
            </a:r>
            <a:r>
              <a:rPr lang="en-US" sz="2000" b="0" dirty="0" smtClean="0"/>
              <a:t>. </a:t>
            </a:r>
          </a:p>
          <a:p>
            <a:r>
              <a:rPr lang="en-US" sz="2000" dirty="0" smtClean="0">
                <a:solidFill>
                  <a:schemeClr val="accent1">
                    <a:lumMod val="75000"/>
                  </a:schemeClr>
                </a:solidFill>
              </a:rPr>
              <a:t>Dashboards.</a:t>
            </a:r>
            <a:r>
              <a:rPr lang="en-US" sz="2000" b="0" dirty="0" smtClean="0"/>
              <a:t> The term dashboard refers to a </a:t>
            </a:r>
            <a:r>
              <a:rPr lang="en-US" sz="2000" i="1" dirty="0" smtClean="0"/>
              <a:t>GUI that displays a limited amount of relevant data in a brief and easy-to-read format</a:t>
            </a:r>
            <a:r>
              <a:rPr lang="en-US" sz="2000" b="0" dirty="0" smtClean="0"/>
              <a:t>. The term is a visual metaphor: the group of indicators in the GUI are displayed like a car dashboard.</a:t>
            </a:r>
            <a:endParaRPr lang="en-US" sz="20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dirty="0" smtClean="0"/>
              <a:t>OLAP, MOLAP, and HOLAP</a:t>
            </a:r>
            <a:endParaRPr lang="en-US" dirty="0"/>
          </a:p>
        </p:txBody>
      </p:sp>
      <p:sp>
        <p:nvSpPr>
          <p:cNvPr id="3" name="Нижний колонтитул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ижний колонтитул 3"/>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5" name="Номер слайда 4"/>
          <p:cNvSpPr>
            <a:spLocks noGrp="1"/>
          </p:cNvSpPr>
          <p:nvPr>
            <p:ph type="sldNum" sz="quarter" idx="24"/>
          </p:nvPr>
        </p:nvSpPr>
        <p:spPr/>
        <p:txBody>
          <a:bodyPr/>
          <a:lstStyle/>
          <a:p>
            <a:fld id="{36013D82-3B92-4BC6-A819-A7803D760D40}" type="slidenum">
              <a:rPr lang="en-US" smtClean="0"/>
              <a:pPr/>
              <a:t>15</a:t>
            </a:fld>
            <a:endParaRPr lang="en-US" dirty="0"/>
          </a:p>
        </p:txBody>
      </p:sp>
      <p:sp>
        <p:nvSpPr>
          <p:cNvPr id="7" name="Заголовок 6"/>
          <p:cNvSpPr>
            <a:spLocks noGrp="1"/>
          </p:cNvSpPr>
          <p:nvPr>
            <p:ph type="title"/>
          </p:nvPr>
        </p:nvSpPr>
        <p:spPr/>
        <p:txBody>
          <a:bodyPr/>
          <a:lstStyle/>
          <a:p>
            <a:r>
              <a:rPr dirty="0" smtClean="0"/>
              <a:t>Logical Models of Data Representation</a:t>
            </a:r>
            <a:endParaRPr lang="en-US" dirty="0"/>
          </a:p>
        </p:txBody>
      </p:sp>
      <p:pic>
        <p:nvPicPr>
          <p:cNvPr id="9"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71587" y="1514475"/>
            <a:ext cx="6600825" cy="2524125"/>
          </a:xfrm>
          <a:prstGeom prst="rect">
            <a:avLst/>
          </a:prstGeom>
        </p:spPr>
      </p:pic>
      <p:sp>
        <p:nvSpPr>
          <p:cNvPr id="10" name="TextBox 9"/>
          <p:cNvSpPr txBox="1"/>
          <p:nvPr/>
        </p:nvSpPr>
        <p:spPr>
          <a:xfrm>
            <a:off x="1905000" y="4267200"/>
            <a:ext cx="5638800" cy="1477328"/>
          </a:xfrm>
          <a:prstGeom prst="rect">
            <a:avLst/>
          </a:prstGeom>
          <a:noFill/>
        </p:spPr>
        <p:txBody>
          <a:bodyPr wrap="square" rtlCol="0">
            <a:spAutoFit/>
          </a:bodyPr>
          <a:lstStyle/>
          <a:p>
            <a:pPr marL="285750" indent="-285750">
              <a:buClr>
                <a:schemeClr val="accent1">
                  <a:lumMod val="75000"/>
                </a:schemeClr>
              </a:buClr>
              <a:buSzPct val="140000"/>
              <a:buFont typeface="Arial" panose="020B0604020202020204" pitchFamily="34" charset="0"/>
              <a:buChar char="•"/>
            </a:pPr>
            <a:r>
              <a:rPr lang="en-US" sz="1500" b="1" i="1" dirty="0" smtClean="0">
                <a:latin typeface="Arial" pitchFamily="34" charset="0"/>
                <a:cs typeface="Arial" pitchFamily="34" charset="0"/>
              </a:rPr>
              <a:t>ROLAP</a:t>
            </a:r>
            <a:r>
              <a:rPr lang="en-US" sz="1500" i="1" dirty="0" smtClean="0">
                <a:latin typeface="Arial" pitchFamily="34" charset="0"/>
                <a:cs typeface="Arial" pitchFamily="34" charset="0"/>
              </a:rPr>
              <a:t> stands for Relational OLAP, an implementation based on relational DBMSs.</a:t>
            </a:r>
          </a:p>
          <a:p>
            <a:pPr marL="285750" indent="-285750">
              <a:buClr>
                <a:schemeClr val="accent1">
                  <a:lumMod val="75000"/>
                </a:schemeClr>
              </a:buClr>
              <a:buSzPct val="140000"/>
              <a:buFont typeface="Arial" panose="020B0604020202020204" pitchFamily="34" charset="0"/>
              <a:buChar char="•"/>
            </a:pPr>
            <a:r>
              <a:rPr lang="en-US" sz="1500" b="1" i="1" dirty="0" smtClean="0">
                <a:latin typeface="Arial" pitchFamily="34" charset="0"/>
                <a:cs typeface="Arial" pitchFamily="34" charset="0"/>
              </a:rPr>
              <a:t>MOLAP</a:t>
            </a:r>
            <a:r>
              <a:rPr lang="en-US" sz="1500" i="1" dirty="0" smtClean="0">
                <a:latin typeface="Arial" pitchFamily="34" charset="0"/>
                <a:cs typeface="Arial" pitchFamily="34" charset="0"/>
              </a:rPr>
              <a:t> stands for Multidimensional OLAP, an implementation based on multidimensional DBMSs.</a:t>
            </a:r>
          </a:p>
          <a:p>
            <a:pPr marL="285750" indent="-285750">
              <a:buClr>
                <a:schemeClr val="accent1">
                  <a:lumMod val="75000"/>
                </a:schemeClr>
              </a:buClr>
              <a:buSzPct val="140000"/>
              <a:buFont typeface="Arial" panose="020B0604020202020204" pitchFamily="34" charset="0"/>
              <a:buChar char="•"/>
            </a:pPr>
            <a:r>
              <a:rPr lang="en-US" sz="1500" b="1" i="1" dirty="0" smtClean="0">
                <a:latin typeface="Arial" pitchFamily="34" charset="0"/>
                <a:cs typeface="Arial" pitchFamily="34" charset="0"/>
              </a:rPr>
              <a:t>HOLAP</a:t>
            </a:r>
            <a:r>
              <a:rPr lang="en-US" sz="1500" i="1" dirty="0" smtClean="0">
                <a:latin typeface="Arial" pitchFamily="34" charset="0"/>
                <a:cs typeface="Arial" pitchFamily="34" charset="0"/>
              </a:rPr>
              <a:t> stands for Hybrid OLAP, an implementation using both relational and multidimensional techniques.</a:t>
            </a:r>
            <a:endParaRPr lang="en-US" sz="1500"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a:t>
            </a:r>
            <a:r>
              <a:rPr dirty="0" smtClean="0"/>
              <a:t>dditional issues</a:t>
            </a:r>
            <a:endParaRPr lang="en-US" dirty="0"/>
          </a:p>
        </p:txBody>
      </p:sp>
      <p:sp>
        <p:nvSpPr>
          <p:cNvPr id="3" name="Нижний колонтитул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17</a:t>
            </a:fld>
            <a:endParaRPr lang="en-US" dirty="0"/>
          </a:p>
        </p:txBody>
      </p:sp>
      <p:sp>
        <p:nvSpPr>
          <p:cNvPr id="4" name="Заголовок 3"/>
          <p:cNvSpPr>
            <a:spLocks noGrp="1"/>
          </p:cNvSpPr>
          <p:nvPr>
            <p:ph type="title"/>
          </p:nvPr>
        </p:nvSpPr>
        <p:spPr/>
        <p:txBody>
          <a:bodyPr/>
          <a:lstStyle/>
          <a:p>
            <a:r>
              <a:rPr dirty="0" smtClean="0"/>
              <a:t>Data Quality</a:t>
            </a:r>
            <a:endParaRPr lang="en-US" dirty="0"/>
          </a:p>
        </p:txBody>
      </p:sp>
      <p:sp>
        <p:nvSpPr>
          <p:cNvPr id="5" name="Содержимое 4"/>
          <p:cNvSpPr>
            <a:spLocks noGrp="1"/>
          </p:cNvSpPr>
          <p:nvPr>
            <p:ph idx="1"/>
          </p:nvPr>
        </p:nvSpPr>
        <p:spPr/>
        <p:txBody>
          <a:bodyPr/>
          <a:lstStyle/>
          <a:p>
            <a:pPr indent="-283464">
              <a:buSzPct val="140000"/>
              <a:buFont typeface="Arial" pitchFamily="34" charset="0"/>
              <a:buChar char="•"/>
            </a:pPr>
            <a:r>
              <a:rPr lang="en-US" sz="2200" b="0" dirty="0" smtClean="0"/>
              <a:t>Data quality issues </a:t>
            </a:r>
            <a:r>
              <a:rPr lang="en-US" sz="2200" dirty="0" smtClean="0"/>
              <a:t>should be resolved at the root</a:t>
            </a:r>
            <a:r>
              <a:rPr lang="en-US" sz="2200" b="0" dirty="0" smtClean="0"/>
              <a:t>, which are the transactional and reference data systems. </a:t>
            </a:r>
          </a:p>
          <a:p>
            <a:pPr indent="-283464">
              <a:buSzPct val="140000"/>
              <a:buFont typeface="Arial" pitchFamily="34" charset="0"/>
              <a:buChar char="•"/>
            </a:pPr>
            <a:r>
              <a:rPr lang="en-US" sz="2200" b="0" dirty="0" smtClean="0"/>
              <a:t>If this data is not clean in the source systems, cleaning it up before loading it into the data warehouse would cause a </a:t>
            </a:r>
            <a:r>
              <a:rPr lang="en-US" sz="2200" b="0" i="1" dirty="0" smtClean="0"/>
              <a:t>disconnected state between the information in the source systems and the data in the data warehouse</a:t>
            </a:r>
            <a:r>
              <a:rPr lang="en-US" sz="2200" b="0"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18</a:t>
            </a:fld>
            <a:endParaRPr lang="en-US" dirty="0"/>
          </a:p>
        </p:txBody>
      </p:sp>
      <p:sp>
        <p:nvSpPr>
          <p:cNvPr id="4" name="Заголовок 3"/>
          <p:cNvSpPr>
            <a:spLocks noGrp="1"/>
          </p:cNvSpPr>
          <p:nvPr>
            <p:ph type="title"/>
          </p:nvPr>
        </p:nvSpPr>
        <p:spPr/>
        <p:txBody>
          <a:bodyPr/>
          <a:lstStyle/>
          <a:p>
            <a:r>
              <a:rPr dirty="0" smtClean="0"/>
              <a:t>Security</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r>
              <a:rPr lang="en-US" sz="2000" b="0" dirty="0" smtClean="0"/>
              <a:t>The applications must </a:t>
            </a:r>
            <a:r>
              <a:rPr lang="en-US" sz="2000" b="0" i="1" dirty="0" smtClean="0">
                <a:solidFill>
                  <a:schemeClr val="accent1">
                    <a:lumMod val="75000"/>
                  </a:schemeClr>
                </a:solidFill>
              </a:rPr>
              <a:t>prevent unauthorized users</a:t>
            </a:r>
            <a:r>
              <a:rPr lang="en-US" sz="2000" b="0" dirty="0" smtClean="0"/>
              <a:t> from accessing or modifying data; the applications and underlying data must </a:t>
            </a:r>
            <a:r>
              <a:rPr lang="en-US" sz="2000" b="0" i="1" dirty="0" smtClean="0">
                <a:solidFill>
                  <a:schemeClr val="accent1">
                    <a:lumMod val="75000"/>
                  </a:schemeClr>
                </a:solidFill>
              </a:rPr>
              <a:t>not be susceptible to data theft</a:t>
            </a:r>
            <a:r>
              <a:rPr lang="en-US" sz="2000" b="0" dirty="0" smtClean="0"/>
              <a:t> by hackers; the data must be available to the </a:t>
            </a:r>
            <a:r>
              <a:rPr lang="en-US" sz="2000" b="0" i="1" dirty="0" smtClean="0">
                <a:solidFill>
                  <a:schemeClr val="accent1">
                    <a:lumMod val="75000"/>
                  </a:schemeClr>
                </a:solidFill>
              </a:rPr>
              <a:t>right users at the right time</a:t>
            </a:r>
            <a:r>
              <a:rPr lang="en-US" sz="2000" b="0" dirty="0" smtClean="0"/>
              <a:t>; and the system must </a:t>
            </a:r>
            <a:r>
              <a:rPr lang="en-US" sz="2000" b="0" i="1" dirty="0" smtClean="0">
                <a:solidFill>
                  <a:schemeClr val="accent1">
                    <a:lumMod val="75000"/>
                  </a:schemeClr>
                </a:solidFill>
              </a:rPr>
              <a:t>keep a record of activities</a:t>
            </a:r>
            <a:r>
              <a:rPr lang="en-US" sz="2000" b="0" dirty="0" smtClean="0"/>
              <a:t> performed by its users.</a:t>
            </a:r>
          </a:p>
          <a:p>
            <a:pPr>
              <a:buSzPct val="140000"/>
              <a:buFont typeface="Arial" pitchFamily="34" charset="0"/>
              <a:buChar char="•"/>
            </a:pPr>
            <a:r>
              <a:rPr lang="en-US" sz="2000" b="0" dirty="0" smtClean="0"/>
              <a:t>These requirements are even more important in a data warehouse because a warehouse contains data </a:t>
            </a:r>
            <a:r>
              <a:rPr lang="en-US" sz="2000" dirty="0" smtClean="0"/>
              <a:t>consolidated from multiple sources</a:t>
            </a:r>
            <a:r>
              <a:rPr lang="en-US" sz="2000" b="0" dirty="0" smtClean="0"/>
              <a:t>. From the perspective of an individual trying to steal information, a data warehouse can be one of the most lucrative targets in an enterprise.</a:t>
            </a:r>
          </a:p>
          <a:p>
            <a:pPr>
              <a:buSzPct val="140000"/>
              <a:buFont typeface="Arial" pitchFamily="34" charset="0"/>
              <a:buChar char="•"/>
            </a:pPr>
            <a:endParaRPr lang="en-US" sz="2000"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19</a:t>
            </a:fld>
            <a:endParaRPr lang="en-US" dirty="0"/>
          </a:p>
        </p:txBody>
      </p:sp>
      <p:sp>
        <p:nvSpPr>
          <p:cNvPr id="4" name="Заголовок 3"/>
          <p:cNvSpPr>
            <a:spLocks noGrp="1"/>
          </p:cNvSpPr>
          <p:nvPr>
            <p:ph type="title"/>
          </p:nvPr>
        </p:nvSpPr>
        <p:spPr/>
        <p:txBody>
          <a:bodyPr/>
          <a:lstStyle/>
          <a:p>
            <a:r>
              <a:rPr dirty="0" smtClean="0"/>
              <a:t>Evolution</a:t>
            </a:r>
            <a:endParaRPr lang="en-US" dirty="0"/>
          </a:p>
        </p:txBody>
      </p:sp>
      <p:sp>
        <p:nvSpPr>
          <p:cNvPr id="5" name="Содержимое 4"/>
          <p:cNvSpPr>
            <a:spLocks noGrp="1"/>
          </p:cNvSpPr>
          <p:nvPr>
            <p:ph idx="1"/>
          </p:nvPr>
        </p:nvSpPr>
        <p:spPr/>
        <p:txBody>
          <a:bodyPr/>
          <a:lstStyle/>
          <a:p>
            <a:pPr indent="0">
              <a:buSzPct val="140000"/>
              <a:buNone/>
            </a:pPr>
            <a:r>
              <a:rPr lang="en-US" sz="2000" b="0" dirty="0" smtClean="0"/>
              <a:t>The unstoppable evolution of application domains highlights dynamic features of data warehouses connected to the way information changes at </a:t>
            </a:r>
            <a:r>
              <a:rPr lang="en-US" sz="2000" b="0" i="1" dirty="0" smtClean="0"/>
              <a:t>two different levels as time goes by</a:t>
            </a:r>
            <a:r>
              <a:rPr lang="en-US" sz="2000" b="0" dirty="0" smtClean="0"/>
              <a:t>:</a:t>
            </a:r>
          </a:p>
          <a:p>
            <a:pPr marL="796925" lvl="1" indent="-285750">
              <a:buSzPct val="140000"/>
              <a:buFont typeface="Arial" panose="020B0604020202020204" pitchFamily="34" charset="0"/>
              <a:buChar char="•"/>
            </a:pPr>
            <a:r>
              <a:rPr lang="en-US" sz="2000" b="1" dirty="0" smtClean="0">
                <a:solidFill>
                  <a:schemeClr val="accent1">
                    <a:lumMod val="75000"/>
                  </a:schemeClr>
                </a:solidFill>
              </a:rPr>
              <a:t>Data level.</a:t>
            </a:r>
            <a:r>
              <a:rPr lang="en-US" sz="2000" b="0" dirty="0" smtClean="0"/>
              <a:t> Hierarchy levels, categories and data can be changed very quickly.</a:t>
            </a:r>
          </a:p>
          <a:p>
            <a:pPr marL="796925" lvl="1" indent="-285750">
              <a:buSzPct val="140000"/>
              <a:buFont typeface="Arial" panose="020B0604020202020204" pitchFamily="34" charset="0"/>
              <a:buChar char="•"/>
            </a:pPr>
            <a:r>
              <a:rPr lang="en-US" sz="2000" b="1" dirty="0" smtClean="0">
                <a:solidFill>
                  <a:schemeClr val="accent1">
                    <a:lumMod val="75000"/>
                  </a:schemeClr>
                </a:solidFill>
              </a:rPr>
              <a:t>Schema level.</a:t>
            </a:r>
            <a:r>
              <a:rPr lang="en-US" sz="2000" b="0" dirty="0" smtClean="0"/>
              <a:t> New users’ requirements, or changes in data sources, new attributes and measures can become necessary. You should also consider that the set of fact dimensions can vary as time goes by.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dirty="0"/>
          </a:p>
        </p:txBody>
      </p:sp>
      <p:sp>
        <p:nvSpPr>
          <p:cNvPr id="4" name="Заголовок 3"/>
          <p:cNvSpPr>
            <a:spLocks noGrp="1"/>
          </p:cNvSpPr>
          <p:nvPr>
            <p:ph type="title"/>
          </p:nvPr>
        </p:nvSpPr>
        <p:spPr/>
        <p:txBody>
          <a:bodyPr/>
          <a:lstStyle/>
          <a:p>
            <a:r>
              <a:rPr dirty="0" smtClean="0"/>
              <a:t>Agenda</a:t>
            </a:r>
            <a:endParaRPr lang="en-US" dirty="0"/>
          </a:p>
        </p:txBody>
      </p:sp>
      <p:sp>
        <p:nvSpPr>
          <p:cNvPr id="5" name="Содержимое 4"/>
          <p:cNvSpPr>
            <a:spLocks noGrp="1"/>
          </p:cNvSpPr>
          <p:nvPr>
            <p:ph idx="1"/>
          </p:nvPr>
        </p:nvSpPr>
        <p:spPr/>
        <p:txBody>
          <a:bodyPr/>
          <a:lstStyle/>
          <a:p>
            <a:pPr marL="514350" indent="-514350"/>
            <a:r>
              <a:rPr lang="en-US" sz="3000" dirty="0" smtClean="0"/>
              <a:t>Data Warehouse Architectures</a:t>
            </a:r>
          </a:p>
          <a:p>
            <a:pPr marL="514350" indent="-514350"/>
            <a:r>
              <a:rPr lang="en-US" sz="3000" dirty="0" smtClean="0"/>
              <a:t>Accessing Data Warehouses</a:t>
            </a:r>
          </a:p>
          <a:p>
            <a:pPr marL="514350" indent="-514350"/>
            <a:r>
              <a:rPr lang="en-US" sz="3000" dirty="0" smtClean="0"/>
              <a:t>OLAP, MOLAP, and HOLAP</a:t>
            </a:r>
          </a:p>
          <a:p>
            <a:pPr marL="514350" indent="-514350"/>
            <a:r>
              <a:rPr lang="en-US" sz="3000" dirty="0" smtClean="0"/>
              <a:t>Additional Issues</a:t>
            </a:r>
          </a:p>
          <a:p>
            <a:pPr marL="514350" indent="-514350"/>
            <a:r>
              <a:rPr lang="en-US" sz="3000" dirty="0" smtClean="0"/>
              <a:t>The Interim Results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en-US" dirty="0" smtClean="0"/>
              <a:t>T</a:t>
            </a:r>
            <a:r>
              <a:rPr dirty="0" smtClean="0"/>
              <a:t>he interim results</a:t>
            </a:r>
            <a:endParaRPr lang="en-US" dirty="0"/>
          </a:p>
        </p:txBody>
      </p:sp>
      <p:sp>
        <p:nvSpPr>
          <p:cNvPr id="2" name="Нижний колонтитул 1"/>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11"/>
          </p:nvPr>
        </p:nvSpPr>
        <p:spPr/>
        <p:txBody>
          <a:bodyPr/>
          <a:lstStyle/>
          <a:p>
            <a:fld id="{36013D82-3B92-4BC6-A819-A7803D760D40}"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21</a:t>
            </a:fld>
            <a:endParaRPr lang="en-US" dirty="0"/>
          </a:p>
        </p:txBody>
      </p:sp>
      <p:sp>
        <p:nvSpPr>
          <p:cNvPr id="4" name="Заголовок 3"/>
          <p:cNvSpPr>
            <a:spLocks noGrp="1"/>
          </p:cNvSpPr>
          <p:nvPr>
            <p:ph type="title"/>
          </p:nvPr>
        </p:nvSpPr>
        <p:spPr/>
        <p:txBody>
          <a:bodyPr/>
          <a:lstStyle/>
          <a:p>
            <a:r>
              <a:rPr dirty="0" smtClean="0"/>
              <a:t>Respondents DWH Types</a:t>
            </a:r>
            <a:endParaRPr lang="en-US" dirty="0"/>
          </a:p>
        </p:txBody>
      </p:sp>
      <p:pic>
        <p:nvPicPr>
          <p:cNvPr id="6"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71800" y="1219200"/>
            <a:ext cx="3200400" cy="4800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22</a:t>
            </a:fld>
            <a:endParaRPr lang="en-US" dirty="0"/>
          </a:p>
        </p:txBody>
      </p:sp>
      <p:sp>
        <p:nvSpPr>
          <p:cNvPr id="4" name="Заголовок 3"/>
          <p:cNvSpPr>
            <a:spLocks noGrp="1"/>
          </p:cNvSpPr>
          <p:nvPr>
            <p:ph type="title"/>
          </p:nvPr>
        </p:nvSpPr>
        <p:spPr/>
        <p:txBody>
          <a:bodyPr/>
          <a:lstStyle/>
          <a:p>
            <a:r>
              <a:rPr dirty="0" smtClean="0"/>
              <a:t>So far, so good?</a:t>
            </a:r>
            <a:endParaRPr lang="en-US" dirty="0"/>
          </a:p>
        </p:txBody>
      </p:sp>
      <p:graphicFrame>
        <p:nvGraphicFramePr>
          <p:cNvPr id="8" name="Содержимое 7"/>
          <p:cNvGraphicFramePr>
            <a:graphicFrameLocks noGrp="1"/>
          </p:cNvGraphicFramePr>
          <p:nvPr>
            <p:ph idx="1"/>
          </p:nvPr>
        </p:nvGraphicFramePr>
        <p:xfrm>
          <a:off x="914400" y="1219200"/>
          <a:ext cx="73152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dirty="0"/>
              <a:t>Data Warehouse Architecture</a:t>
            </a:r>
          </a:p>
        </p:txBody>
      </p:sp>
      <p:sp>
        <p:nvSpPr>
          <p:cNvPr id="3" name="Нижний колонтитул 2"/>
          <p:cNvSpPr>
            <a:spLocks noGrp="1"/>
          </p:cNvSpPr>
          <p:nvPr>
            <p:ph type="ftr" sz="quarter" idx="12"/>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23</a:t>
            </a:fld>
            <a:endParaRPr lang="en-US" dirty="0"/>
          </a:p>
        </p:txBody>
      </p:sp>
      <p:sp>
        <p:nvSpPr>
          <p:cNvPr id="5" name="Текст 4"/>
          <p:cNvSpPr>
            <a:spLocks noGrp="1"/>
          </p:cNvSpPr>
          <p:nvPr>
            <p:ph type="body" sz="quarter" idx="14"/>
          </p:nvPr>
        </p:nvSpPr>
        <p:spPr/>
        <p:txBody>
          <a:bodyPr/>
          <a:lstStyle/>
          <a:p>
            <a:r>
              <a:rPr lang="pt-BR" dirty="0"/>
              <a:t>Elias Nema</a:t>
            </a:r>
          </a:p>
          <a:p>
            <a:r>
              <a:rPr lang="pt-BR" dirty="0" smtClean="0"/>
              <a:t>Lead Software </a:t>
            </a:r>
            <a:r>
              <a:rPr lang="pt-BR" dirty="0"/>
              <a:t>Engineer</a:t>
            </a:r>
          </a:p>
          <a:p>
            <a:r>
              <a:rPr lang="pt-BR" b="0" dirty="0" smtClean="0">
                <a:hlinkClick r:id="rId2"/>
              </a:rPr>
              <a:t>Elias_Nema@epam.com</a:t>
            </a:r>
            <a:endParaRPr lang="pt-BR"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dirty="0" smtClean="0"/>
              <a:t>Data </a:t>
            </a:r>
            <a:r>
              <a:rPr smtClean="0"/>
              <a:t>Warehouse Architectures:</a:t>
            </a:r>
            <a:br>
              <a:rPr smtClean="0"/>
            </a:br>
            <a:r>
              <a:rPr i="1" smtClean="0"/>
              <a:t>Main areas</a:t>
            </a:r>
            <a:endParaRPr lang="en-US" i="1" dirty="0"/>
          </a:p>
        </p:txBody>
      </p:sp>
      <p:sp>
        <p:nvSpPr>
          <p:cNvPr id="3" name="Нижний колонтитул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4</a:t>
            </a:fld>
            <a:endParaRPr lang="en-US" dirty="0"/>
          </a:p>
        </p:txBody>
      </p:sp>
      <p:sp>
        <p:nvSpPr>
          <p:cNvPr id="4" name="Заголовок 3"/>
          <p:cNvSpPr>
            <a:spLocks noGrp="1"/>
          </p:cNvSpPr>
          <p:nvPr>
            <p:ph type="title"/>
          </p:nvPr>
        </p:nvSpPr>
        <p:spPr/>
        <p:txBody>
          <a:bodyPr/>
          <a:lstStyle/>
          <a:p>
            <a:r>
              <a:rPr smtClean="0"/>
              <a:t>Basic Architecture</a:t>
            </a:r>
            <a:endParaRPr lang="en-US" dirty="0"/>
          </a:p>
        </p:txBody>
      </p:sp>
      <p:sp>
        <p:nvSpPr>
          <p:cNvPr id="5" name="Содержимое 4"/>
          <p:cNvSpPr>
            <a:spLocks noGrp="1"/>
          </p:cNvSpPr>
          <p:nvPr>
            <p:ph idx="1"/>
          </p:nvPr>
        </p:nvSpPr>
        <p:spPr/>
        <p:txBody>
          <a:bodyPr/>
          <a:lstStyle/>
          <a:p>
            <a:endParaRPr lang="en-US"/>
          </a:p>
        </p:txBody>
      </p:sp>
      <p:pic>
        <p:nvPicPr>
          <p:cNvPr id="1026" name="Picture 2" descr="Description of Figure 1-1 follows"/>
          <p:cNvPicPr>
            <a:picLocks noChangeAspect="1" noChangeArrowheads="1"/>
          </p:cNvPicPr>
          <p:nvPr/>
        </p:nvPicPr>
        <p:blipFill>
          <a:blip r:embed="rId2"/>
          <a:srcRect/>
          <a:stretch>
            <a:fillRect/>
          </a:stretch>
        </p:blipFill>
        <p:spPr bwMode="auto">
          <a:xfrm>
            <a:off x="1295400" y="1271038"/>
            <a:ext cx="6477000" cy="474876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5</a:t>
            </a:fld>
            <a:endParaRPr lang="en-US" dirty="0"/>
          </a:p>
        </p:txBody>
      </p:sp>
      <p:sp>
        <p:nvSpPr>
          <p:cNvPr id="4" name="Заголовок 3"/>
          <p:cNvSpPr>
            <a:spLocks noGrp="1"/>
          </p:cNvSpPr>
          <p:nvPr>
            <p:ph type="title"/>
          </p:nvPr>
        </p:nvSpPr>
        <p:spPr/>
        <p:txBody>
          <a:bodyPr/>
          <a:lstStyle/>
          <a:p>
            <a:r>
              <a:rPr smtClean="0"/>
              <a:t>Architecture with Staging Area</a:t>
            </a:r>
            <a:endParaRPr lang="en-US" dirty="0"/>
          </a:p>
        </p:txBody>
      </p:sp>
      <p:sp>
        <p:nvSpPr>
          <p:cNvPr id="5" name="Содержимое 4"/>
          <p:cNvSpPr>
            <a:spLocks noGrp="1"/>
          </p:cNvSpPr>
          <p:nvPr>
            <p:ph idx="1"/>
          </p:nvPr>
        </p:nvSpPr>
        <p:spPr/>
        <p:txBody>
          <a:bodyPr/>
          <a:lstStyle/>
          <a:p>
            <a:endParaRPr lang="en-US"/>
          </a:p>
        </p:txBody>
      </p:sp>
      <p:pic>
        <p:nvPicPr>
          <p:cNvPr id="33794" name="Picture 2" descr="Description of Figure 1-2 follows"/>
          <p:cNvPicPr>
            <a:picLocks noChangeAspect="1" noChangeArrowheads="1"/>
          </p:cNvPicPr>
          <p:nvPr/>
        </p:nvPicPr>
        <p:blipFill>
          <a:blip r:embed="rId2"/>
          <a:srcRect/>
          <a:stretch>
            <a:fillRect/>
          </a:stretch>
        </p:blipFill>
        <p:spPr bwMode="auto">
          <a:xfrm>
            <a:off x="1371600" y="1252613"/>
            <a:ext cx="6400800" cy="476718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6</a:t>
            </a:fld>
            <a:endParaRPr lang="en-US" dirty="0"/>
          </a:p>
        </p:txBody>
      </p:sp>
      <p:sp>
        <p:nvSpPr>
          <p:cNvPr id="4" name="Заголовок 3"/>
          <p:cNvSpPr>
            <a:spLocks noGrp="1"/>
          </p:cNvSpPr>
          <p:nvPr>
            <p:ph type="title"/>
          </p:nvPr>
        </p:nvSpPr>
        <p:spPr/>
        <p:txBody>
          <a:bodyPr/>
          <a:lstStyle/>
          <a:p>
            <a:r>
              <a:rPr smtClean="0"/>
              <a:t>Architecture with Staging Area and Data Marts</a:t>
            </a:r>
            <a:endParaRPr lang="en-US" dirty="0"/>
          </a:p>
        </p:txBody>
      </p:sp>
      <p:sp>
        <p:nvSpPr>
          <p:cNvPr id="5" name="Содержимое 4"/>
          <p:cNvSpPr>
            <a:spLocks noGrp="1"/>
          </p:cNvSpPr>
          <p:nvPr>
            <p:ph idx="1"/>
          </p:nvPr>
        </p:nvSpPr>
        <p:spPr/>
        <p:txBody>
          <a:bodyPr/>
          <a:lstStyle/>
          <a:p>
            <a:endParaRPr lang="en-US"/>
          </a:p>
        </p:txBody>
      </p:sp>
      <p:pic>
        <p:nvPicPr>
          <p:cNvPr id="34818" name="Picture 2" descr="Description of Figure 1-3 follows"/>
          <p:cNvPicPr>
            <a:picLocks noChangeAspect="1" noChangeArrowheads="1"/>
          </p:cNvPicPr>
          <p:nvPr/>
        </p:nvPicPr>
        <p:blipFill>
          <a:blip r:embed="rId2"/>
          <a:srcRect/>
          <a:stretch>
            <a:fillRect/>
          </a:stretch>
        </p:blipFill>
        <p:spPr bwMode="auto">
          <a:xfrm>
            <a:off x="914400" y="1219200"/>
            <a:ext cx="7272894" cy="4724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dirty="0" smtClean="0"/>
              <a:t>Data </a:t>
            </a:r>
            <a:r>
              <a:rPr smtClean="0"/>
              <a:t>Warehouse Architectures:</a:t>
            </a:r>
            <a:br>
              <a:rPr smtClean="0"/>
            </a:br>
            <a:r>
              <a:rPr i="1" smtClean="0"/>
              <a:t>points of view</a:t>
            </a:r>
            <a:endParaRPr lang="en-US" i="1" dirty="0"/>
          </a:p>
        </p:txBody>
      </p:sp>
      <p:sp>
        <p:nvSpPr>
          <p:cNvPr id="3" name="Нижний колонтитул 2"/>
          <p:cNvSpPr>
            <a:spLocks noGrp="1"/>
          </p:cNvSpPr>
          <p:nvPr>
            <p:ph type="ftr" sz="quarter" idx="10"/>
          </p:nvPr>
        </p:nvSpPr>
        <p:spPr/>
        <p:txBody>
          <a:bodyPr/>
          <a:lstStyle/>
          <a:p>
            <a:r>
              <a:rPr lang="en-US" dirty="0" smtClean="0"/>
              <a:t>2016 </a:t>
            </a:r>
            <a:r>
              <a:rPr lang="en-US" dirty="0" smtClean="0"/>
              <a:t>©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8</a:t>
            </a:fld>
            <a:endParaRPr lang="en-US" dirty="0"/>
          </a:p>
        </p:txBody>
      </p:sp>
      <p:sp>
        <p:nvSpPr>
          <p:cNvPr id="4" name="Заголовок 3"/>
          <p:cNvSpPr>
            <a:spLocks noGrp="1"/>
          </p:cNvSpPr>
          <p:nvPr>
            <p:ph type="title"/>
          </p:nvPr>
        </p:nvSpPr>
        <p:spPr/>
        <p:txBody>
          <a:bodyPr/>
          <a:lstStyle/>
          <a:p>
            <a:r>
              <a:rPr smtClean="0"/>
              <a:t>Inmon's</a:t>
            </a:r>
            <a:r>
              <a:rPr lang="en-US" dirty="0" smtClean="0"/>
              <a:t>…</a:t>
            </a:r>
            <a:endParaRPr lang="en-US" dirty="0"/>
          </a:p>
        </p:txBody>
      </p:sp>
      <p:sp>
        <p:nvSpPr>
          <p:cNvPr id="5" name="Содержимое 4"/>
          <p:cNvSpPr>
            <a:spLocks noGrp="1"/>
          </p:cNvSpPr>
          <p:nvPr>
            <p:ph idx="1"/>
          </p:nvPr>
        </p:nvSpPr>
        <p:spPr/>
        <p:txBody>
          <a:bodyPr/>
          <a:lstStyle/>
          <a:p>
            <a:endParaRPr lang="en-US"/>
          </a:p>
        </p:txBody>
      </p:sp>
      <p:pic>
        <p:nvPicPr>
          <p:cNvPr id="35842" name="Picture 2"/>
          <p:cNvPicPr>
            <a:picLocks noChangeAspect="1" noChangeArrowheads="1"/>
          </p:cNvPicPr>
          <p:nvPr/>
        </p:nvPicPr>
        <p:blipFill>
          <a:blip r:embed="rId2"/>
          <a:srcRect/>
          <a:stretch>
            <a:fillRect/>
          </a:stretch>
        </p:blipFill>
        <p:spPr bwMode="auto">
          <a:xfrm>
            <a:off x="1885950" y="1219200"/>
            <a:ext cx="5372100" cy="48387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a:t>
            </a:r>
            <a:r>
              <a:rPr lang="en-US" dirty="0" smtClean="0"/>
              <a:t>©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9</a:t>
            </a:fld>
            <a:endParaRPr lang="en-US" dirty="0"/>
          </a:p>
        </p:txBody>
      </p:sp>
      <p:sp>
        <p:nvSpPr>
          <p:cNvPr id="4" name="Заголовок 3"/>
          <p:cNvSpPr>
            <a:spLocks noGrp="1"/>
          </p:cNvSpPr>
          <p:nvPr>
            <p:ph type="title"/>
          </p:nvPr>
        </p:nvSpPr>
        <p:spPr/>
        <p:txBody>
          <a:bodyPr/>
          <a:lstStyle/>
          <a:p>
            <a:r>
              <a:rPr smtClean="0"/>
              <a:t>Kimball's</a:t>
            </a:r>
            <a:endParaRPr lang="en-US" dirty="0"/>
          </a:p>
        </p:txBody>
      </p:sp>
      <p:sp>
        <p:nvSpPr>
          <p:cNvPr id="5" name="Содержимое 4"/>
          <p:cNvSpPr>
            <a:spLocks noGrp="1"/>
          </p:cNvSpPr>
          <p:nvPr>
            <p:ph idx="1"/>
          </p:nvPr>
        </p:nvSpPr>
        <p:spPr/>
        <p:txBody>
          <a:bodyPr/>
          <a:lstStyle/>
          <a:p>
            <a:endParaRPr lang="en-US"/>
          </a:p>
        </p:txBody>
      </p:sp>
      <p:pic>
        <p:nvPicPr>
          <p:cNvPr id="36866" name="Picture 2"/>
          <p:cNvPicPr>
            <a:picLocks noChangeAspect="1" noChangeArrowheads="1"/>
          </p:cNvPicPr>
          <p:nvPr/>
        </p:nvPicPr>
        <p:blipFill>
          <a:blip r:embed="rId2"/>
          <a:srcRect/>
          <a:stretch>
            <a:fillRect/>
          </a:stretch>
        </p:blipFill>
        <p:spPr bwMode="auto">
          <a:xfrm>
            <a:off x="838200" y="1371600"/>
            <a:ext cx="7411995" cy="44958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813</TotalTime>
  <Words>810</Words>
  <Application>Microsoft Office PowerPoint</Application>
  <PresentationFormat>On-screen Show (4:3)</PresentationFormat>
  <Paragraphs>99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Tahoma</vt:lpstr>
      <vt:lpstr>Wingdings</vt:lpstr>
      <vt:lpstr>template</vt:lpstr>
      <vt:lpstr>Introduction to data warehousing</vt:lpstr>
      <vt:lpstr>Agenda</vt:lpstr>
      <vt:lpstr>Data Warehouse Architectures: Main areas</vt:lpstr>
      <vt:lpstr>Basic Architecture</vt:lpstr>
      <vt:lpstr>Architecture with Staging Area</vt:lpstr>
      <vt:lpstr>Architecture with Staging Area and Data Marts</vt:lpstr>
      <vt:lpstr>Data Warehouse Architectures: points of view</vt:lpstr>
      <vt:lpstr>Inmon's…</vt:lpstr>
      <vt:lpstr>Kimball's</vt:lpstr>
      <vt:lpstr>Data Marts</vt:lpstr>
      <vt:lpstr>Accessing Data Warehouses</vt:lpstr>
      <vt:lpstr>Accessing DWH</vt:lpstr>
      <vt:lpstr>Accessing DWH</vt:lpstr>
      <vt:lpstr>OLAP, MOLAP, and HOLAP</vt:lpstr>
      <vt:lpstr>Logical Models of Data Representation</vt:lpstr>
      <vt:lpstr>Additional issues</vt:lpstr>
      <vt:lpstr>Data Quality</vt:lpstr>
      <vt:lpstr>Security</vt:lpstr>
      <vt:lpstr>Evolution</vt:lpstr>
      <vt:lpstr>The interim results</vt:lpstr>
      <vt:lpstr>Respondents DWH Types</vt:lpstr>
      <vt:lpstr>So far, so good?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Elias Nema</cp:lastModifiedBy>
  <cp:revision>229</cp:revision>
  <dcterms:created xsi:type="dcterms:W3CDTF">2014-04-05T15:14:09Z</dcterms:created>
  <dcterms:modified xsi:type="dcterms:W3CDTF">2016-02-23T13:59:42Z</dcterms:modified>
</cp:coreProperties>
</file>