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8" r:id="rId3"/>
    <p:sldId id="259" r:id="rId4"/>
    <p:sldId id="260" r:id="rId5"/>
    <p:sldId id="261" r:id="rId6"/>
    <p:sldId id="262" r:id="rId7"/>
    <p:sldId id="280" r:id="rId8"/>
    <p:sldId id="281" r:id="rId9"/>
    <p:sldId id="263" r:id="rId10"/>
    <p:sldId id="264" r:id="rId11"/>
    <p:sldId id="265" r:id="rId12"/>
    <p:sldId id="266" r:id="rId13"/>
    <p:sldId id="283" r:id="rId14"/>
    <p:sldId id="267" r:id="rId15"/>
    <p:sldId id="268" r:id="rId16"/>
    <p:sldId id="269" r:id="rId17"/>
    <p:sldId id="270" r:id="rId18"/>
    <p:sldId id="271" r:id="rId19"/>
    <p:sldId id="272" r:id="rId20"/>
    <p:sldId id="273" r:id="rId21"/>
    <p:sldId id="284" r:id="rId22"/>
    <p:sldId id="285" r:id="rId23"/>
    <p:sldId id="274" r:id="rId24"/>
    <p:sldId id="275" r:id="rId25"/>
    <p:sldId id="286" r:id="rId26"/>
    <p:sldId id="287" r:id="rId27"/>
    <p:sldId id="288" r:id="rId28"/>
    <p:sldId id="289" r:id="rId29"/>
    <p:sldId id="282" r:id="rId30"/>
    <p:sldId id="278" r:id="rId31"/>
    <p:sldId id="277"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83333" autoAdjust="0"/>
  </p:normalViewPr>
  <p:slideViewPr>
    <p:cSldViewPr>
      <p:cViewPr varScale="1">
        <p:scale>
          <a:sx n="93" d="100"/>
          <a:sy n="93" d="100"/>
        </p:scale>
        <p:origin x="1524" y="96"/>
      </p:cViewPr>
      <p:guideLst>
        <p:guide orient="horz" pos="720"/>
        <p:guide/>
      </p:guideLst>
    </p:cSldViewPr>
  </p:slideViewPr>
  <p:outlineViewPr>
    <p:cViewPr>
      <p:scale>
        <a:sx n="33" d="100"/>
        <a:sy n="33" d="100"/>
      </p:scale>
      <p:origin x="0" y="15672"/>
    </p:cViewPr>
  </p:outlin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2/19/2016</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2/19/2016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07D34B46-4A0F-491A-A398-B220DCB32F65}" type="slidenum">
              <a:rPr lang="en-US" smtClean="0"/>
              <a:pPr/>
              <a:t>29</a:t>
            </a:fld>
            <a:endParaRPr lang="en-US" dirty="0"/>
          </a:p>
        </p:txBody>
      </p:sp>
    </p:spTree>
    <p:extLst>
      <p:ext uri="{BB962C8B-B14F-4D97-AF65-F5344CB8AC3E}">
        <p14:creationId xmlns:p14="http://schemas.microsoft.com/office/powerpoint/2010/main" val="716698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dirty="0"/>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2016 © EPAM Systems, RD Dep.</a:t>
            </a:r>
            <a:endParaRPr lang="en-US" dirty="0"/>
          </a:p>
        </p:txBody>
      </p:sp>
    </p:spTree>
    <p:extLst>
      <p:ext uri="{BB962C8B-B14F-4D97-AF65-F5344CB8AC3E}">
        <p14:creationId xmlns:p14="http://schemas.microsoft.com/office/powerpoint/2010/main" val="73646119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2016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dirty="0"/>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p14="http://schemas.microsoft.com/office/powerpoint/2010/main" val="1209243724"/>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2016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597949513"/>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2016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3613778393"/>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2016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284283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2016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2944012319"/>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en-US" sz="3200" b="1" dirty="0" smtClean="0">
                <a:solidFill>
                  <a:schemeClr val="tx2"/>
                </a:solidFill>
                <a:latin typeface="Tahoma" pitchFamily="34" charset="0"/>
                <a:ea typeface="Tahoma" pitchFamily="34" charset="0"/>
                <a:cs typeface="Tahoma" pitchFamily="34" charset="0"/>
              </a:rPr>
              <a:t>THANKS</a:t>
            </a:r>
            <a:r>
              <a:rPr lang="en-US" sz="3200" b="1" baseline="0" dirty="0" smtClean="0">
                <a:solidFill>
                  <a:schemeClr val="tx2"/>
                </a:solidFill>
                <a:latin typeface="Tahoma" pitchFamily="34" charset="0"/>
                <a:ea typeface="Tahoma" pitchFamily="34" charset="0"/>
                <a:cs typeface="Tahoma" pitchFamily="34" charset="0"/>
              </a:rPr>
              <a:t> FOR YOUR ATTENTION!</a:t>
            </a: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en-US" sz="3200" b="1" baseline="0" dirty="0" smtClean="0">
                <a:solidFill>
                  <a:schemeClr val="tx2"/>
                </a:solidFill>
                <a:latin typeface="Tahoma" pitchFamily="34" charset="0"/>
                <a:ea typeface="Tahoma" pitchFamily="34" charset="0"/>
                <a:cs typeface="Tahoma" pitchFamily="34" charset="0"/>
              </a:rPr>
              <a:t>QUESTIONS?</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2016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dirty="0"/>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dirty="0"/>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dirty="0" smtClean="0"/>
              <a:t>2016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dirty="0"/>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ransition/>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dirty="0"/>
              <a:t>Oracle Join Methods</a:t>
            </a:r>
          </a:p>
        </p:txBody>
      </p:sp>
      <p:sp>
        <p:nvSpPr>
          <p:cNvPr id="3" name="Title 2"/>
          <p:cNvSpPr>
            <a:spLocks noGrp="1"/>
          </p:cNvSpPr>
          <p:nvPr>
            <p:ph type="title"/>
          </p:nvPr>
        </p:nvSpPr>
        <p:spPr/>
        <p:txBody>
          <a:bodyPr/>
          <a:lstStyle/>
          <a:p>
            <a:r>
              <a:rPr lang="en-US" dirty="0" smtClean="0"/>
              <a:t>I</a:t>
            </a:r>
            <a:r>
              <a:rPr dirty="0" smtClean="0"/>
              <a:t>ntroduction to data warehousing</a:t>
            </a:r>
            <a:endParaRPr lang="en-US" dirty="0"/>
          </a:p>
        </p:txBody>
      </p:sp>
      <p:sp>
        <p:nvSpPr>
          <p:cNvPr id="4" name="Text Placeholder 3"/>
          <p:cNvSpPr>
            <a:spLocks noGrp="1"/>
          </p:cNvSpPr>
          <p:nvPr>
            <p:ph type="body" sz="quarter" idx="14"/>
          </p:nvPr>
        </p:nvSpPr>
        <p:spPr/>
        <p:txBody>
          <a:bodyPr/>
          <a:lstStyle/>
          <a:p>
            <a:r>
              <a:rPr dirty="0" smtClean="0"/>
              <a:t>Elias Nema</a:t>
            </a:r>
          </a:p>
          <a:p>
            <a:r>
              <a:rPr dirty="0" smtClean="0"/>
              <a:t>Lead Software Engineer</a:t>
            </a:r>
          </a:p>
          <a:p>
            <a:r>
              <a:rPr b="0" dirty="0" smtClean="0">
                <a:hlinkClick r:id="rId2"/>
              </a:rPr>
              <a:t>Elias_Nema@epam.com</a:t>
            </a:r>
            <a:endParaRPr lang="en-US" b="0"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dirty="0"/>
          </a:p>
        </p:txBody>
      </p:sp>
      <p:sp>
        <p:nvSpPr>
          <p:cNvPr id="6" name="Text Placeholder 5"/>
          <p:cNvSpPr>
            <a:spLocks noGrp="1"/>
          </p:cNvSpPr>
          <p:nvPr>
            <p:ph type="body" sz="quarter" idx="17"/>
          </p:nvPr>
        </p:nvSpPr>
        <p:spPr>
          <a:xfrm>
            <a:off x="1828800" y="685800"/>
            <a:ext cx="2362200" cy="533400"/>
          </a:xfrm>
        </p:spPr>
        <p:txBody>
          <a:bodyPr/>
          <a:lstStyle/>
          <a:p>
            <a:r>
              <a:rPr lang="en-US" dirty="0" smtClean="0"/>
              <a:t>MTN.BI.07</a:t>
            </a:r>
            <a:endParaRPr lang="en-US" dirty="0"/>
          </a:p>
        </p:txBody>
      </p:sp>
      <p:sp>
        <p:nvSpPr>
          <p:cNvPr id="7" name="Footer Placeholder 6"/>
          <p:cNvSpPr>
            <a:spLocks noGrp="1"/>
          </p:cNvSpPr>
          <p:nvPr>
            <p:ph type="ftr" sz="quarter" idx="18"/>
          </p:nvPr>
        </p:nvSpPr>
        <p:spPr/>
        <p:txBody>
          <a:bodyPr/>
          <a:lstStyle/>
          <a:p>
            <a:r>
              <a:rPr lang="en-US" dirty="0" smtClean="0"/>
              <a:t>2016 © EPAM Systems, RD Dep.</a:t>
            </a:r>
            <a:endParaRPr lang="en-US" dirty="0"/>
          </a:p>
        </p:txBody>
      </p:sp>
    </p:spTree>
    <p:extLst>
      <p:ext uri="{BB962C8B-B14F-4D97-AF65-F5344CB8AC3E}">
        <p14:creationId xmlns:p14="http://schemas.microsoft.com/office/powerpoint/2010/main" val="272091427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10</a:t>
            </a:fld>
            <a:endParaRPr lang="en-US" dirty="0"/>
          </a:p>
        </p:txBody>
      </p:sp>
      <p:sp>
        <p:nvSpPr>
          <p:cNvPr id="4" name="Заголовок 3"/>
          <p:cNvSpPr>
            <a:spLocks noGrp="1"/>
          </p:cNvSpPr>
          <p:nvPr>
            <p:ph type="title"/>
          </p:nvPr>
        </p:nvSpPr>
        <p:spPr/>
        <p:txBody>
          <a:bodyPr/>
          <a:lstStyle/>
          <a:p>
            <a:r>
              <a:rPr dirty="0" smtClean="0"/>
              <a:t>Hash Joins</a:t>
            </a:r>
            <a:endParaRPr lang="en-US" dirty="0"/>
          </a:p>
        </p:txBody>
      </p:sp>
      <p:sp>
        <p:nvSpPr>
          <p:cNvPr id="5" name="Содержимое 4"/>
          <p:cNvSpPr>
            <a:spLocks noGrp="1"/>
          </p:cNvSpPr>
          <p:nvPr>
            <p:ph idx="1"/>
          </p:nvPr>
        </p:nvSpPr>
        <p:spPr/>
        <p:txBody>
          <a:bodyPr/>
          <a:lstStyle/>
          <a:p>
            <a:pPr>
              <a:buNone/>
            </a:pPr>
            <a:r>
              <a:rPr lang="en-US" sz="2000" b="0" dirty="0" smtClean="0"/>
              <a:t>The optimizer considers a hash join when the following conditions are true:</a:t>
            </a:r>
          </a:p>
          <a:p>
            <a:pPr>
              <a:buSzPct val="140000"/>
              <a:buFont typeface="Arial" pitchFamily="34" charset="0"/>
              <a:buChar char="•"/>
            </a:pPr>
            <a:r>
              <a:rPr lang="en-US" sz="2000" b="0" dirty="0" smtClean="0"/>
              <a:t>A relatively </a:t>
            </a:r>
            <a:r>
              <a:rPr lang="en-US" sz="2000" dirty="0" smtClean="0"/>
              <a:t>large amount of data</a:t>
            </a:r>
            <a:r>
              <a:rPr lang="en-US" sz="2000" b="0" dirty="0" smtClean="0"/>
              <a:t> must be joined, or a large fraction of a small table must be joined.</a:t>
            </a:r>
          </a:p>
          <a:p>
            <a:pPr>
              <a:buSzPct val="140000"/>
              <a:buFont typeface="Arial" pitchFamily="34" charset="0"/>
              <a:buChar char="•"/>
            </a:pPr>
            <a:r>
              <a:rPr lang="en-US" sz="2000" b="0" dirty="0" smtClean="0"/>
              <a:t>The join is an </a:t>
            </a:r>
            <a:r>
              <a:rPr lang="en-US" sz="2000" dirty="0" smtClean="0"/>
              <a:t>equijoin</a:t>
            </a:r>
            <a:r>
              <a:rPr lang="en-US" sz="2000" b="0" dirty="0" smtClean="0"/>
              <a:t>.</a:t>
            </a:r>
          </a:p>
          <a:p>
            <a:pPr marL="0">
              <a:buNone/>
            </a:pPr>
            <a:r>
              <a:rPr lang="en-US" sz="2000" b="0" dirty="0" smtClean="0"/>
              <a:t>A hash join is most cost effective when the </a:t>
            </a:r>
            <a:r>
              <a:rPr lang="en-US" sz="2000" dirty="0" smtClean="0"/>
              <a:t>smaller data set fits in memory</a:t>
            </a:r>
            <a:r>
              <a:rPr lang="en-US" sz="2000" b="0" dirty="0" smtClean="0"/>
              <a:t>. In this case, the cost is limited to a single read pass over the two data sets.</a:t>
            </a:r>
          </a:p>
          <a:p>
            <a:pPr marL="0">
              <a:buNone/>
            </a:pPr>
            <a:r>
              <a:rPr lang="en-US" sz="2000" b="0" dirty="0" smtClean="0"/>
              <a:t>If the data sets do not fit in memory, then the database partitions the row sources, and the join proceeds partition by partition. This can use a </a:t>
            </a:r>
            <a:r>
              <a:rPr lang="en-US" sz="2000" dirty="0" smtClean="0"/>
              <a:t>lot of sort area memory, and I/O to the temporary tablespace</a:t>
            </a:r>
            <a:r>
              <a:rPr lang="en-US" sz="2000" b="0" dirty="0" smtClean="0"/>
              <a:t>. This method can still be the most cost effective, especially when parallel query servers are used.</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11</a:t>
            </a:fld>
            <a:endParaRPr lang="en-US" dirty="0"/>
          </a:p>
        </p:txBody>
      </p:sp>
      <p:sp>
        <p:nvSpPr>
          <p:cNvPr id="4" name="Заголовок 3"/>
          <p:cNvSpPr>
            <a:spLocks noGrp="1"/>
          </p:cNvSpPr>
          <p:nvPr>
            <p:ph type="title"/>
          </p:nvPr>
        </p:nvSpPr>
        <p:spPr/>
        <p:txBody>
          <a:bodyPr/>
          <a:lstStyle/>
          <a:p>
            <a:r>
              <a:rPr dirty="0" smtClean="0"/>
              <a:t>Hash Joins</a:t>
            </a:r>
            <a:endParaRPr lang="en-US" dirty="0"/>
          </a:p>
        </p:txBody>
      </p:sp>
      <p:sp>
        <p:nvSpPr>
          <p:cNvPr id="5" name="Содержимое 4"/>
          <p:cNvSpPr>
            <a:spLocks noGrp="1"/>
          </p:cNvSpPr>
          <p:nvPr>
            <p:ph idx="1"/>
          </p:nvPr>
        </p:nvSpPr>
        <p:spPr/>
        <p:txBody>
          <a:bodyPr/>
          <a:lstStyle/>
          <a:p>
            <a:endParaRPr lang="en-US" dirty="0"/>
          </a:p>
        </p:txBody>
      </p:sp>
      <p:sp>
        <p:nvSpPr>
          <p:cNvPr id="6" name="TextBox 5"/>
          <p:cNvSpPr txBox="1"/>
          <p:nvPr/>
        </p:nvSpPr>
        <p:spPr>
          <a:xfrm>
            <a:off x="914400" y="1219200"/>
            <a:ext cx="7315200" cy="1477328"/>
          </a:xfrm>
          <a:prstGeom prst="rect">
            <a:avLst/>
          </a:prstGeom>
          <a:solidFill>
            <a:schemeClr val="bg1">
              <a:lumMod val="95000"/>
            </a:schemeClr>
          </a:solidFill>
        </p:spPr>
        <p:txBody>
          <a:bodyPr wrap="square" rtlCol="0">
            <a:spAutoFit/>
          </a:bodyPr>
          <a:lstStyle/>
          <a:p>
            <a:r>
              <a:rPr lang="en-US" dirty="0" smtClean="0">
                <a:latin typeface="Consolas" pitchFamily="49" charset="0"/>
                <a:cs typeface="Consolas" pitchFamily="49" charset="0"/>
              </a:rPr>
              <a:t>FOR small_table_row IN (SELECT * FROM small_table) </a:t>
            </a:r>
          </a:p>
          <a:p>
            <a:r>
              <a:rPr lang="en-US" dirty="0" smtClean="0">
                <a:latin typeface="Consolas" pitchFamily="49" charset="0"/>
                <a:cs typeface="Consolas" pitchFamily="49" charset="0"/>
              </a:rPr>
              <a:t>LOOP</a:t>
            </a:r>
          </a:p>
          <a:p>
            <a:r>
              <a:rPr lang="en-US" dirty="0" smtClean="0">
                <a:latin typeface="Consolas" pitchFamily="49" charset="0"/>
                <a:cs typeface="Consolas" pitchFamily="49" charset="0"/>
              </a:rPr>
              <a:t>  slot_number := HASH(small_table_row.join_key);</a:t>
            </a:r>
          </a:p>
          <a:p>
            <a:r>
              <a:rPr lang="en-US" dirty="0" smtClean="0">
                <a:latin typeface="Consolas" pitchFamily="49" charset="0"/>
                <a:cs typeface="Consolas" pitchFamily="49" charset="0"/>
              </a:rPr>
              <a:t>  INSERT_HASH_TABLE(slot_number,small_table_row);</a:t>
            </a:r>
          </a:p>
          <a:p>
            <a:r>
              <a:rPr lang="en-US" dirty="0" smtClean="0">
                <a:latin typeface="Consolas" pitchFamily="49" charset="0"/>
                <a:cs typeface="Consolas" pitchFamily="49" charset="0"/>
              </a:rPr>
              <a:t>END LOOP; </a:t>
            </a:r>
            <a:endParaRPr lang="en-US" dirty="0">
              <a:latin typeface="Consolas" pitchFamily="49" charset="0"/>
              <a:cs typeface="Consolas" pitchFamily="49" charset="0"/>
            </a:endParaRPr>
          </a:p>
        </p:txBody>
      </p:sp>
      <p:sp>
        <p:nvSpPr>
          <p:cNvPr id="7" name="TextBox 6"/>
          <p:cNvSpPr txBox="1"/>
          <p:nvPr/>
        </p:nvSpPr>
        <p:spPr>
          <a:xfrm>
            <a:off x="914400" y="3157478"/>
            <a:ext cx="7315200" cy="2862322"/>
          </a:xfrm>
          <a:prstGeom prst="rect">
            <a:avLst/>
          </a:prstGeom>
          <a:solidFill>
            <a:schemeClr val="bg1">
              <a:lumMod val="95000"/>
            </a:schemeClr>
          </a:solidFill>
        </p:spPr>
        <p:txBody>
          <a:bodyPr wrap="square" rtlCol="0">
            <a:spAutoFit/>
          </a:bodyPr>
          <a:lstStyle/>
          <a:p>
            <a:r>
              <a:rPr lang="en-US" dirty="0" smtClean="0">
                <a:latin typeface="Consolas" pitchFamily="49" charset="0"/>
                <a:cs typeface="Consolas" pitchFamily="49" charset="0"/>
              </a:rPr>
              <a:t>FOR large_table_row IN (SELECT * FROM large_table) </a:t>
            </a:r>
          </a:p>
          <a:p>
            <a:r>
              <a:rPr lang="en-US" dirty="0" smtClean="0">
                <a:latin typeface="Consolas" pitchFamily="49" charset="0"/>
                <a:cs typeface="Consolas" pitchFamily="49" charset="0"/>
              </a:rPr>
              <a:t>LOOP </a:t>
            </a:r>
          </a:p>
          <a:p>
            <a:r>
              <a:rPr lang="en-US" dirty="0" smtClean="0">
                <a:latin typeface="Consolas" pitchFamily="49" charset="0"/>
                <a:cs typeface="Consolas" pitchFamily="49" charset="0"/>
              </a:rPr>
              <a:t>  slot_number := HASH(large_table_row.join_key);</a:t>
            </a:r>
          </a:p>
          <a:p>
            <a:r>
              <a:rPr lang="en-US" dirty="0" smtClean="0">
                <a:latin typeface="Consolas" pitchFamily="49" charset="0"/>
                <a:cs typeface="Consolas" pitchFamily="49" charset="0"/>
              </a:rPr>
              <a:t>  small_table_row = LOOKUP_HASH_TABLE(slot_number,large_table_row.join_key);</a:t>
            </a:r>
          </a:p>
          <a:p>
            <a:r>
              <a:rPr lang="en-US" dirty="0" smtClean="0">
                <a:latin typeface="Consolas" pitchFamily="49" charset="0"/>
                <a:cs typeface="Consolas" pitchFamily="49" charset="0"/>
              </a:rPr>
              <a:t>  IF small_table_row FOUND </a:t>
            </a:r>
          </a:p>
          <a:p>
            <a:r>
              <a:rPr lang="en-US" dirty="0" smtClean="0">
                <a:latin typeface="Consolas" pitchFamily="49" charset="0"/>
                <a:cs typeface="Consolas" pitchFamily="49" charset="0"/>
              </a:rPr>
              <a:t>  THEN </a:t>
            </a:r>
          </a:p>
          <a:p>
            <a:r>
              <a:rPr lang="en-US" dirty="0" smtClean="0">
                <a:latin typeface="Consolas" pitchFamily="49" charset="0"/>
                <a:cs typeface="Consolas" pitchFamily="49" charset="0"/>
              </a:rPr>
              <a:t>    output small_table_row + large_table_row; </a:t>
            </a:r>
          </a:p>
          <a:p>
            <a:r>
              <a:rPr lang="en-US" dirty="0" smtClean="0">
                <a:latin typeface="Consolas" pitchFamily="49" charset="0"/>
                <a:cs typeface="Consolas" pitchFamily="49" charset="0"/>
              </a:rPr>
              <a:t>  END IF; </a:t>
            </a:r>
          </a:p>
          <a:p>
            <a:r>
              <a:rPr lang="en-US" dirty="0" smtClean="0">
                <a:latin typeface="Consolas" pitchFamily="49" charset="0"/>
                <a:cs typeface="Consolas" pitchFamily="49" charset="0"/>
              </a:rPr>
              <a:t>END LOOP; </a:t>
            </a:r>
            <a:endParaRPr lang="en-US" dirty="0">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12</a:t>
            </a:fld>
            <a:endParaRPr lang="en-US" dirty="0"/>
          </a:p>
        </p:txBody>
      </p:sp>
      <p:sp>
        <p:nvSpPr>
          <p:cNvPr id="4" name="Заголовок 3"/>
          <p:cNvSpPr>
            <a:spLocks noGrp="1"/>
          </p:cNvSpPr>
          <p:nvPr>
            <p:ph type="title"/>
          </p:nvPr>
        </p:nvSpPr>
        <p:spPr/>
        <p:txBody>
          <a:bodyPr/>
          <a:lstStyle/>
          <a:p>
            <a:r>
              <a:rPr dirty="0" smtClean="0"/>
              <a:t>Sort-Merge Joins</a:t>
            </a:r>
            <a:endParaRPr lang="en-US" dirty="0"/>
          </a:p>
        </p:txBody>
      </p:sp>
      <p:sp>
        <p:nvSpPr>
          <p:cNvPr id="5" name="Содержимое 4"/>
          <p:cNvSpPr>
            <a:spLocks noGrp="1"/>
          </p:cNvSpPr>
          <p:nvPr>
            <p:ph idx="1"/>
          </p:nvPr>
        </p:nvSpPr>
        <p:spPr/>
        <p:txBody>
          <a:bodyPr/>
          <a:lstStyle/>
          <a:p>
            <a:pPr marL="0">
              <a:buNone/>
            </a:pPr>
            <a:r>
              <a:rPr lang="en-US" sz="2000" b="0" dirty="0" smtClean="0"/>
              <a:t>A sort merge join is a </a:t>
            </a:r>
            <a:r>
              <a:rPr lang="en-US" sz="2000" b="0" i="1" dirty="0" smtClean="0"/>
              <a:t>variation on a nested loops join</a:t>
            </a:r>
            <a:r>
              <a:rPr lang="en-US" sz="2000" b="0" dirty="0" smtClean="0"/>
              <a:t>. The database sorts two data sets, if they are not already sorted. For each row in the first data set, the database probes the second data set for matching rows and joins them, basing its </a:t>
            </a:r>
            <a:r>
              <a:rPr lang="en-US" sz="2000" i="1" dirty="0" smtClean="0"/>
              <a:t>start position on the match made in the previous</a:t>
            </a:r>
            <a:r>
              <a:rPr lang="en-US" sz="2000" b="0" dirty="0" smtClean="0"/>
              <a:t> iteration.</a:t>
            </a:r>
          </a:p>
          <a:p>
            <a:pPr marL="0">
              <a:buNone/>
            </a:pPr>
            <a:r>
              <a:rPr lang="en-US" sz="2000" b="0" dirty="0" smtClean="0"/>
              <a:t>A hash join requires </a:t>
            </a:r>
            <a:r>
              <a:rPr lang="en-US" sz="2000" dirty="0" smtClean="0"/>
              <a:t>one</a:t>
            </a:r>
            <a:r>
              <a:rPr lang="en-US" sz="2000" b="0" dirty="0" smtClean="0"/>
              <a:t> hash table and one probe of this table, whereas a sort merge join requires </a:t>
            </a:r>
            <a:r>
              <a:rPr lang="en-US" sz="2000" dirty="0" smtClean="0"/>
              <a:t>two</a:t>
            </a:r>
            <a:r>
              <a:rPr lang="en-US" sz="2000" b="0" dirty="0" smtClean="0"/>
              <a:t> </a:t>
            </a:r>
            <a:r>
              <a:rPr lang="en-US" sz="2000" dirty="0" smtClean="0"/>
              <a:t>sorts</a:t>
            </a:r>
            <a:r>
              <a:rPr lang="en-US" sz="2000" b="0" dirty="0" smtClean="0"/>
              <a:t>. </a:t>
            </a:r>
          </a:p>
          <a:p>
            <a:pPr marL="0">
              <a:buNone/>
            </a:pPr>
            <a:endParaRPr lang="en-US" sz="2000" b="0" dirty="0" smtClean="0"/>
          </a:p>
          <a:p>
            <a:pPr marL="0">
              <a:buNone/>
            </a:pPr>
            <a:endParaRPr lang="en-US" sz="2000" b="0"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13</a:t>
            </a:fld>
            <a:endParaRPr lang="en-US" dirty="0"/>
          </a:p>
        </p:txBody>
      </p:sp>
      <p:sp>
        <p:nvSpPr>
          <p:cNvPr id="4" name="Заголовок 3"/>
          <p:cNvSpPr>
            <a:spLocks noGrp="1"/>
          </p:cNvSpPr>
          <p:nvPr>
            <p:ph type="title"/>
          </p:nvPr>
        </p:nvSpPr>
        <p:spPr/>
        <p:txBody>
          <a:bodyPr/>
          <a:lstStyle/>
          <a:p>
            <a:r>
              <a:rPr smtClean="0"/>
              <a:t>Sort-Merge Joins</a:t>
            </a:r>
            <a:endParaRPr lang="en-US" dirty="0"/>
          </a:p>
        </p:txBody>
      </p:sp>
      <p:sp>
        <p:nvSpPr>
          <p:cNvPr id="5" name="Содержимое 4"/>
          <p:cNvSpPr>
            <a:spLocks noGrp="1"/>
          </p:cNvSpPr>
          <p:nvPr>
            <p:ph idx="1"/>
          </p:nvPr>
        </p:nvSpPr>
        <p:spPr/>
        <p:txBody>
          <a:bodyPr/>
          <a:lstStyle/>
          <a:p>
            <a:pPr marL="0">
              <a:buNone/>
            </a:pPr>
            <a:r>
              <a:rPr lang="en-US" sz="2000" b="0" dirty="0" smtClean="0"/>
              <a:t>The optimizer may choose a sort merge join over a hash join for joining large amounts of data when any of the following conditions is true:</a:t>
            </a:r>
          </a:p>
          <a:p>
            <a:pPr>
              <a:buSzPct val="140000"/>
              <a:buFont typeface="Arial" pitchFamily="34" charset="0"/>
              <a:buChar char="•"/>
            </a:pPr>
            <a:r>
              <a:rPr lang="en-US" sz="2000" b="0" dirty="0" smtClean="0"/>
              <a:t>The join condition between two tables is </a:t>
            </a:r>
            <a:r>
              <a:rPr lang="en-US" sz="2000" dirty="0" smtClean="0"/>
              <a:t>not an equijoin</a:t>
            </a:r>
            <a:r>
              <a:rPr lang="en-US" sz="2000" b="0" dirty="0" smtClean="0"/>
              <a:t>, that is, uses an inequality condition such as &lt;, &lt;=, &gt;, or &gt;=.</a:t>
            </a:r>
          </a:p>
          <a:p>
            <a:pPr>
              <a:buSzPct val="140000"/>
              <a:buFont typeface="Arial" pitchFamily="34" charset="0"/>
              <a:buChar char="•"/>
            </a:pPr>
            <a:r>
              <a:rPr lang="en-US" sz="2000" b="0" dirty="0" smtClean="0"/>
              <a:t>Because of </a:t>
            </a:r>
            <a:r>
              <a:rPr lang="en-US" sz="2000" dirty="0" smtClean="0"/>
              <a:t>sorts required by other operations</a:t>
            </a:r>
            <a:r>
              <a:rPr lang="en-US" sz="2000" b="0" dirty="0" smtClean="0"/>
              <a:t>, the optimizer finds it cheaper to use a sort merge.</a:t>
            </a:r>
          </a:p>
          <a:p>
            <a:pPr marL="0">
              <a:buNone/>
            </a:pPr>
            <a:r>
              <a:rPr lang="en-US" sz="2000" b="0" dirty="0" smtClean="0"/>
              <a:t>A sort merge can be more cost-effective than a hash join when the hash table </a:t>
            </a:r>
            <a:r>
              <a:rPr lang="en-US" sz="2000" dirty="0" smtClean="0"/>
              <a:t>does not fit completely in memory</a:t>
            </a:r>
            <a:r>
              <a:rPr lang="en-US" sz="2000" b="0" dirty="0" smtClean="0"/>
              <a:t>.</a:t>
            </a:r>
            <a:endParaRPr lang="en-US" sz="20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14</a:t>
            </a:fld>
            <a:endParaRPr lang="en-US" dirty="0"/>
          </a:p>
        </p:txBody>
      </p:sp>
      <p:sp>
        <p:nvSpPr>
          <p:cNvPr id="4" name="Заголовок 3"/>
          <p:cNvSpPr>
            <a:spLocks noGrp="1"/>
          </p:cNvSpPr>
          <p:nvPr>
            <p:ph type="title"/>
          </p:nvPr>
        </p:nvSpPr>
        <p:spPr/>
        <p:txBody>
          <a:bodyPr/>
          <a:lstStyle/>
          <a:p>
            <a:r>
              <a:rPr dirty="0" smtClean="0"/>
              <a:t>Sort-Merge Joins</a:t>
            </a:r>
            <a:endParaRPr lang="en-US" dirty="0"/>
          </a:p>
        </p:txBody>
      </p:sp>
      <p:sp>
        <p:nvSpPr>
          <p:cNvPr id="5" name="Содержимое 4"/>
          <p:cNvSpPr>
            <a:spLocks noGrp="1"/>
          </p:cNvSpPr>
          <p:nvPr>
            <p:ph idx="1"/>
          </p:nvPr>
        </p:nvSpPr>
        <p:spPr/>
        <p:txBody>
          <a:bodyPr/>
          <a:lstStyle/>
          <a:p>
            <a:pPr marL="0">
              <a:buNone/>
            </a:pPr>
            <a:r>
              <a:rPr lang="en-US" sz="1500" b="0" dirty="0" smtClean="0">
                <a:latin typeface="Consolas" pitchFamily="49" charset="0"/>
                <a:cs typeface="Consolas" pitchFamily="49" charset="0"/>
              </a:rPr>
              <a:t>READ data_set_1 SORT BY JOIN KEY TO temp_ds1 </a:t>
            </a:r>
          </a:p>
          <a:p>
            <a:pPr marL="0">
              <a:buNone/>
            </a:pPr>
            <a:r>
              <a:rPr lang="en-US" sz="1500" b="0" dirty="0" smtClean="0">
                <a:latin typeface="Consolas" pitchFamily="49" charset="0"/>
                <a:cs typeface="Consolas" pitchFamily="49" charset="0"/>
              </a:rPr>
              <a:t>READ data_set_2 SORT BY JOIN KEY TO temp_ds2 </a:t>
            </a:r>
          </a:p>
          <a:p>
            <a:pPr marL="0">
              <a:buNone/>
            </a:pPr>
            <a:endParaRPr lang="en-US" sz="1500" b="0" dirty="0" smtClean="0">
              <a:latin typeface="Consolas" pitchFamily="49" charset="0"/>
              <a:cs typeface="Consolas" pitchFamily="49" charset="0"/>
            </a:endParaRPr>
          </a:p>
          <a:p>
            <a:pPr marL="0">
              <a:buNone/>
            </a:pPr>
            <a:r>
              <a:rPr lang="en-US" sz="1500" b="0" dirty="0" smtClean="0">
                <a:latin typeface="Consolas" pitchFamily="49" charset="0"/>
                <a:cs typeface="Consolas" pitchFamily="49" charset="0"/>
              </a:rPr>
              <a:t>READ ds1_row FROM temp_ds1 </a:t>
            </a:r>
          </a:p>
          <a:p>
            <a:pPr marL="0">
              <a:buNone/>
            </a:pPr>
            <a:r>
              <a:rPr lang="en-US" sz="1500" b="0" dirty="0" smtClean="0">
                <a:latin typeface="Consolas" pitchFamily="49" charset="0"/>
                <a:cs typeface="Consolas" pitchFamily="49" charset="0"/>
              </a:rPr>
              <a:t>READ ds2_row FROM temp_ds2 </a:t>
            </a:r>
          </a:p>
          <a:p>
            <a:pPr marL="0">
              <a:buNone/>
            </a:pPr>
            <a:endParaRPr lang="en-US" sz="1500" b="0" dirty="0" smtClean="0">
              <a:latin typeface="Consolas" pitchFamily="49" charset="0"/>
              <a:cs typeface="Consolas" pitchFamily="49" charset="0"/>
            </a:endParaRPr>
          </a:p>
          <a:p>
            <a:pPr marL="0">
              <a:buNone/>
            </a:pPr>
            <a:r>
              <a:rPr lang="en-US" sz="1500" b="0" dirty="0" smtClean="0">
                <a:latin typeface="Consolas" pitchFamily="49" charset="0"/>
                <a:cs typeface="Consolas" pitchFamily="49" charset="0"/>
              </a:rPr>
              <a:t>WHILE NOT eof ON temp_ds1,temp_ds2 </a:t>
            </a:r>
          </a:p>
          <a:p>
            <a:pPr marL="0">
              <a:buNone/>
            </a:pPr>
            <a:r>
              <a:rPr lang="en-US" sz="1500" b="0" dirty="0" smtClean="0">
                <a:latin typeface="Consolas" pitchFamily="49" charset="0"/>
                <a:cs typeface="Consolas" pitchFamily="49" charset="0"/>
              </a:rPr>
              <a:t>LOOP </a:t>
            </a:r>
          </a:p>
          <a:p>
            <a:pPr marL="0">
              <a:buNone/>
            </a:pPr>
            <a:r>
              <a:rPr lang="en-US" sz="1500" b="0" dirty="0" smtClean="0">
                <a:latin typeface="Consolas" pitchFamily="49" charset="0"/>
                <a:cs typeface="Consolas" pitchFamily="49" charset="0"/>
              </a:rPr>
              <a:t>  IF ( temp_ds1.key = temp_ds2.key ) OUTPUT JOIN ds1_row,ds2_row </a:t>
            </a:r>
          </a:p>
          <a:p>
            <a:pPr marL="0">
              <a:buNone/>
            </a:pPr>
            <a:r>
              <a:rPr lang="en-US" sz="1500" b="0" dirty="0" smtClean="0">
                <a:latin typeface="Consolas" pitchFamily="49" charset="0"/>
                <a:cs typeface="Consolas" pitchFamily="49" charset="0"/>
              </a:rPr>
              <a:t>  ELSIF ( temp_ds1.key &lt;= temp_ds2.key ) READ ds1_row FROM temp_ds1 </a:t>
            </a:r>
          </a:p>
          <a:p>
            <a:pPr marL="0">
              <a:buNone/>
            </a:pPr>
            <a:r>
              <a:rPr lang="en-US" sz="1500" b="0" dirty="0" smtClean="0">
                <a:latin typeface="Consolas" pitchFamily="49" charset="0"/>
                <a:cs typeface="Consolas" pitchFamily="49" charset="0"/>
              </a:rPr>
              <a:t>  ELSIF ( temp_ds1.key =&gt; temp_ds2.key ) READ ds2_row FROM temp_ds2 </a:t>
            </a:r>
          </a:p>
          <a:p>
            <a:pPr marL="0">
              <a:buNone/>
            </a:pPr>
            <a:r>
              <a:rPr lang="en-US" sz="1500" b="0" dirty="0" smtClean="0">
                <a:latin typeface="Consolas" pitchFamily="49" charset="0"/>
                <a:cs typeface="Consolas" pitchFamily="49" charset="0"/>
              </a:rPr>
              <a:t>END LOOP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15</a:t>
            </a:fld>
            <a:endParaRPr lang="en-US" dirty="0"/>
          </a:p>
        </p:txBody>
      </p:sp>
      <p:sp>
        <p:nvSpPr>
          <p:cNvPr id="4" name="Заголовок 3"/>
          <p:cNvSpPr>
            <a:spLocks noGrp="1"/>
          </p:cNvSpPr>
          <p:nvPr>
            <p:ph type="title"/>
          </p:nvPr>
        </p:nvSpPr>
        <p:spPr/>
        <p:txBody>
          <a:bodyPr>
            <a:normAutofit/>
          </a:bodyPr>
          <a:lstStyle/>
          <a:p>
            <a:r>
              <a:rPr dirty="0" smtClean="0"/>
              <a:t>Cartesian Joins</a:t>
            </a:r>
            <a:endParaRPr lang="en-US" dirty="0"/>
          </a:p>
        </p:txBody>
      </p:sp>
      <p:sp>
        <p:nvSpPr>
          <p:cNvPr id="5" name="Содержимое 4"/>
          <p:cNvSpPr>
            <a:spLocks noGrp="1"/>
          </p:cNvSpPr>
          <p:nvPr>
            <p:ph idx="1"/>
          </p:nvPr>
        </p:nvSpPr>
        <p:spPr/>
        <p:txBody>
          <a:bodyPr/>
          <a:lstStyle/>
          <a:p>
            <a:pPr marL="0">
              <a:buNone/>
            </a:pPr>
            <a:r>
              <a:rPr lang="en-US" sz="2000" b="0" dirty="0" smtClean="0"/>
              <a:t>The database uses a Cartesian join when one or more of the tables </a:t>
            </a:r>
            <a:r>
              <a:rPr lang="en-US" sz="2000" i="1" dirty="0" smtClean="0"/>
              <a:t>does not have any join conditions</a:t>
            </a:r>
            <a:r>
              <a:rPr lang="en-US" sz="2000" b="0" dirty="0" smtClean="0"/>
              <a:t> to any other tables in the statement. The optimizer joins every row from one data source with every row from the other data source, creating the Cartesian product of the two sets. Therefore, the total number of rows resulting from the join is calculated using the following formula, where rs1 is the number of rows in first row set and rs2 is the number of rows in the second row set.</a:t>
            </a:r>
          </a:p>
          <a:p>
            <a:pPr>
              <a:buSzPct val="140000"/>
              <a:buFont typeface="Arial" pitchFamily="34" charset="0"/>
              <a:buChar char="•"/>
            </a:pPr>
            <a:r>
              <a:rPr lang="en-US" sz="2000" dirty="0" smtClean="0"/>
              <a:t>rs1 X rs2 = total rows in result set </a:t>
            </a:r>
            <a:r>
              <a:rPr lang="en-US" dirty="0" smtClean="0"/>
              <a:t/>
            </a:r>
            <a:br>
              <a:rPr lang="en-US" dirty="0" smtClean="0"/>
            </a:br>
            <a:endParaRPr lang="en-US" b="0" dirty="0"/>
          </a:p>
        </p:txBody>
      </p:sp>
      <p:sp>
        <p:nvSpPr>
          <p:cNvPr id="6" name="TextBox 5"/>
          <p:cNvSpPr txBox="1"/>
          <p:nvPr/>
        </p:nvSpPr>
        <p:spPr>
          <a:xfrm>
            <a:off x="1828800" y="4237672"/>
            <a:ext cx="5334000" cy="1477328"/>
          </a:xfrm>
          <a:prstGeom prst="rect">
            <a:avLst/>
          </a:prstGeom>
          <a:solidFill>
            <a:schemeClr val="bg1">
              <a:lumMod val="95000"/>
            </a:schemeClr>
          </a:solidFill>
        </p:spPr>
        <p:txBody>
          <a:bodyPr wrap="square" rtlCol="0">
            <a:spAutoFit/>
          </a:bodyPr>
          <a:lstStyle/>
          <a:p>
            <a:r>
              <a:rPr lang="en-US" dirty="0" smtClean="0">
                <a:latin typeface="Consolas" pitchFamily="49" charset="0"/>
                <a:cs typeface="Consolas" pitchFamily="49" charset="0"/>
              </a:rPr>
              <a:t>FOR ds1_row IN ds1 LOOP </a:t>
            </a:r>
          </a:p>
          <a:p>
            <a:r>
              <a:rPr lang="en-US" dirty="0" smtClean="0">
                <a:latin typeface="Consolas" pitchFamily="49" charset="0"/>
                <a:cs typeface="Consolas" pitchFamily="49" charset="0"/>
              </a:rPr>
              <a:t>  FOR ds2_row IN ds2 LOOP </a:t>
            </a:r>
          </a:p>
          <a:p>
            <a:r>
              <a:rPr lang="en-US" dirty="0" smtClean="0">
                <a:latin typeface="Consolas" pitchFamily="49" charset="0"/>
                <a:cs typeface="Consolas" pitchFamily="49" charset="0"/>
              </a:rPr>
              <a:t>    output ds1_row and ds2_row </a:t>
            </a:r>
          </a:p>
          <a:p>
            <a:r>
              <a:rPr lang="en-US" dirty="0" smtClean="0">
                <a:latin typeface="Consolas" pitchFamily="49" charset="0"/>
                <a:cs typeface="Consolas" pitchFamily="49" charset="0"/>
              </a:rPr>
              <a:t>  END LOOP </a:t>
            </a:r>
          </a:p>
          <a:p>
            <a:r>
              <a:rPr lang="en-US" dirty="0" smtClean="0">
                <a:latin typeface="Consolas" pitchFamily="49" charset="0"/>
                <a:cs typeface="Consolas" pitchFamily="49" charset="0"/>
              </a:rPr>
              <a:t>END LOOP </a:t>
            </a:r>
            <a:endParaRPr lang="en-US" dirty="0">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t>
            </a:r>
            <a:r>
              <a:rPr dirty="0" smtClean="0"/>
              <a:t>oin types</a:t>
            </a:r>
            <a:endParaRPr lang="en-US" dirty="0"/>
          </a:p>
        </p:txBody>
      </p:sp>
      <p:sp>
        <p:nvSpPr>
          <p:cNvPr id="3" name="Нижний колонтитул 2"/>
          <p:cNvSpPr>
            <a:spLocks noGrp="1"/>
          </p:cNvSpPr>
          <p:nvPr>
            <p:ph type="ftr" sz="quarter" idx="10"/>
          </p:nvPr>
        </p:nvSpPr>
        <p:spPr/>
        <p:txBody>
          <a:bodyPr/>
          <a:lstStyle/>
          <a:p>
            <a:r>
              <a:rPr lang="en-US" dirty="0" smtClean="0"/>
              <a:t>2016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17</a:t>
            </a:fld>
            <a:endParaRPr lang="en-US" dirty="0"/>
          </a:p>
        </p:txBody>
      </p:sp>
      <p:sp>
        <p:nvSpPr>
          <p:cNvPr id="4" name="Заголовок 3"/>
          <p:cNvSpPr>
            <a:spLocks noGrp="1"/>
          </p:cNvSpPr>
          <p:nvPr>
            <p:ph type="title"/>
          </p:nvPr>
        </p:nvSpPr>
        <p:spPr/>
        <p:txBody>
          <a:bodyPr>
            <a:normAutofit/>
          </a:bodyPr>
          <a:lstStyle/>
          <a:p>
            <a:r>
              <a:rPr dirty="0" smtClean="0"/>
              <a:t>Inner Joins</a:t>
            </a:r>
            <a:endParaRPr lang="en-US" dirty="0"/>
          </a:p>
        </p:txBody>
      </p:sp>
      <p:sp>
        <p:nvSpPr>
          <p:cNvPr id="5" name="Содержимое 4"/>
          <p:cNvSpPr>
            <a:spLocks noGrp="1"/>
          </p:cNvSpPr>
          <p:nvPr>
            <p:ph idx="1"/>
          </p:nvPr>
        </p:nvSpPr>
        <p:spPr/>
        <p:txBody>
          <a:bodyPr/>
          <a:lstStyle/>
          <a:p>
            <a:pPr marL="0">
              <a:buNone/>
            </a:pPr>
            <a:r>
              <a:rPr lang="en-US" sz="2000" b="0" dirty="0" smtClean="0"/>
              <a:t>An inner join (sometimes called a </a:t>
            </a:r>
            <a:r>
              <a:rPr lang="en-US" sz="2000" dirty="0" smtClean="0"/>
              <a:t>simple join</a:t>
            </a:r>
            <a:r>
              <a:rPr lang="en-US" sz="2000" b="0" dirty="0" smtClean="0"/>
              <a:t>) is a join that returns only </a:t>
            </a:r>
            <a:r>
              <a:rPr lang="en-US" sz="2000" b="0" i="1" dirty="0" smtClean="0"/>
              <a:t>rows that satisfy the join condition</a:t>
            </a:r>
            <a:r>
              <a:rPr lang="en-US" sz="2000" b="0" dirty="0" smtClean="0"/>
              <a:t>. Inner joins are either equijoins or nonequijoins.</a:t>
            </a:r>
          </a:p>
          <a:p>
            <a:pPr>
              <a:buSzPct val="140000"/>
              <a:buFont typeface="Arial" pitchFamily="34" charset="0"/>
              <a:buChar char="•"/>
            </a:pPr>
            <a:r>
              <a:rPr lang="en-US" sz="2000" dirty="0" smtClean="0"/>
              <a:t>An equijoin</a:t>
            </a:r>
            <a:r>
              <a:rPr lang="en-US" sz="2000" b="0" dirty="0" smtClean="0"/>
              <a:t> is an inner join whose join condition contains an equality operator.</a:t>
            </a:r>
          </a:p>
          <a:p>
            <a:pPr>
              <a:buSzPct val="140000"/>
              <a:buFont typeface="Arial" pitchFamily="34" charset="0"/>
              <a:buChar char="•"/>
            </a:pPr>
            <a:r>
              <a:rPr lang="en-US" sz="2000" dirty="0" smtClean="0"/>
              <a:t>A nonequijoin</a:t>
            </a:r>
            <a:r>
              <a:rPr lang="en-US" sz="2000" b="0" dirty="0" smtClean="0"/>
              <a:t> is an inner join whose join condition contains an operator that is not an equality operator.</a:t>
            </a:r>
            <a:endParaRPr lang="en-US" sz="2000" b="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18</a:t>
            </a:fld>
            <a:endParaRPr lang="en-US" dirty="0"/>
          </a:p>
        </p:txBody>
      </p:sp>
      <p:sp>
        <p:nvSpPr>
          <p:cNvPr id="4" name="Заголовок 3"/>
          <p:cNvSpPr>
            <a:spLocks noGrp="1"/>
          </p:cNvSpPr>
          <p:nvPr>
            <p:ph type="title"/>
          </p:nvPr>
        </p:nvSpPr>
        <p:spPr/>
        <p:txBody>
          <a:bodyPr/>
          <a:lstStyle/>
          <a:p>
            <a:r>
              <a:rPr dirty="0" smtClean="0"/>
              <a:t>Outer Joins</a:t>
            </a:r>
            <a:endParaRPr lang="en-US" dirty="0"/>
          </a:p>
        </p:txBody>
      </p:sp>
      <p:sp>
        <p:nvSpPr>
          <p:cNvPr id="5" name="Содержимое 4"/>
          <p:cNvSpPr>
            <a:spLocks noGrp="1"/>
          </p:cNvSpPr>
          <p:nvPr>
            <p:ph idx="1"/>
          </p:nvPr>
        </p:nvSpPr>
        <p:spPr/>
        <p:txBody>
          <a:bodyPr/>
          <a:lstStyle/>
          <a:p>
            <a:pPr marL="0">
              <a:buNone/>
            </a:pPr>
            <a:r>
              <a:rPr lang="en-US" sz="2000" b="0" dirty="0" smtClean="0"/>
              <a:t>An outer join returns all rows from one table and only those rows from the joined table where the join condition is met. Oracle uses the </a:t>
            </a:r>
            <a:r>
              <a:rPr lang="en-US" sz="2000" dirty="0" smtClean="0"/>
              <a:t>+</a:t>
            </a:r>
            <a:r>
              <a:rPr lang="en-US" sz="2000" b="0" dirty="0" smtClean="0"/>
              <a:t> character to indicate an outer join. The + is placed in parentheses on the side of the join condition with the table where only rows that match is located. Outer joins will require that the outer joined table be the driving table. </a:t>
            </a:r>
          </a:p>
          <a:p>
            <a:pPr>
              <a:buNone/>
            </a:pPr>
            <a:endParaRPr lang="en-US" sz="1800" b="0" i="1" dirty="0" smtClean="0"/>
          </a:p>
          <a:p>
            <a:pPr>
              <a:buNone/>
            </a:pPr>
            <a:r>
              <a:rPr lang="en-US" sz="2000" b="0" dirty="0" smtClean="0"/>
              <a:t>Types of outer join are:</a:t>
            </a:r>
          </a:p>
          <a:p>
            <a:pPr marL="285750" indent="-285750">
              <a:buSzPct val="140000"/>
              <a:buFont typeface="Arial" pitchFamily="34" charset="0"/>
              <a:buChar char="•"/>
            </a:pPr>
            <a:r>
              <a:rPr lang="en-US" sz="1800" b="0" i="1" dirty="0" smtClean="0"/>
              <a:t>Nested Loop Outer Joins</a:t>
            </a:r>
          </a:p>
          <a:p>
            <a:pPr marL="285750" indent="-285750">
              <a:buSzPct val="140000"/>
              <a:buFont typeface="Arial" pitchFamily="34" charset="0"/>
              <a:buChar char="•"/>
            </a:pPr>
            <a:r>
              <a:rPr lang="en-US" sz="1800" b="0" i="1" dirty="0" smtClean="0"/>
              <a:t>Hash Join Outer Joins</a:t>
            </a:r>
          </a:p>
          <a:p>
            <a:pPr marL="285750" indent="-285750">
              <a:buSzPct val="140000"/>
              <a:buFont typeface="Arial" pitchFamily="34" charset="0"/>
              <a:buChar char="•"/>
            </a:pPr>
            <a:r>
              <a:rPr lang="en-US" sz="1800" b="0" i="1" dirty="0" smtClean="0"/>
              <a:t>Sort Merge Outer Joins</a:t>
            </a:r>
          </a:p>
          <a:p>
            <a:pPr marL="285750" indent="-285750">
              <a:buSzPct val="140000"/>
              <a:buFont typeface="Arial" pitchFamily="34" charset="0"/>
              <a:buChar char="•"/>
            </a:pPr>
            <a:r>
              <a:rPr lang="en-US" sz="1800" b="0" i="1" dirty="0" smtClean="0"/>
              <a:t>Full Outer Joins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19</a:t>
            </a:fld>
            <a:endParaRPr lang="en-US" dirty="0"/>
          </a:p>
        </p:txBody>
      </p:sp>
      <p:sp>
        <p:nvSpPr>
          <p:cNvPr id="4" name="Заголовок 3"/>
          <p:cNvSpPr>
            <a:spLocks noGrp="1"/>
          </p:cNvSpPr>
          <p:nvPr>
            <p:ph type="title"/>
          </p:nvPr>
        </p:nvSpPr>
        <p:spPr/>
        <p:txBody>
          <a:bodyPr>
            <a:normAutofit/>
          </a:bodyPr>
          <a:lstStyle/>
          <a:p>
            <a:r>
              <a:rPr dirty="0" smtClean="0"/>
              <a:t>Semijoins</a:t>
            </a:r>
            <a:endParaRPr lang="en-US" dirty="0"/>
          </a:p>
        </p:txBody>
      </p:sp>
      <p:sp>
        <p:nvSpPr>
          <p:cNvPr id="5" name="Содержимое 4"/>
          <p:cNvSpPr>
            <a:spLocks noGrp="1"/>
          </p:cNvSpPr>
          <p:nvPr>
            <p:ph idx="1"/>
          </p:nvPr>
        </p:nvSpPr>
        <p:spPr/>
        <p:txBody>
          <a:bodyPr/>
          <a:lstStyle/>
          <a:p>
            <a:pPr marL="0">
              <a:buNone/>
            </a:pPr>
            <a:r>
              <a:rPr lang="en-US" sz="2000" b="0" dirty="0" smtClean="0"/>
              <a:t>A semijoin is a join between two data sets that </a:t>
            </a:r>
            <a:r>
              <a:rPr lang="en-US" sz="2000" b="0" i="1" dirty="0" smtClean="0"/>
              <a:t>returns a row from the first set when a matching row exists in the subquery</a:t>
            </a:r>
            <a:r>
              <a:rPr lang="en-US" sz="2000" b="0" dirty="0" smtClean="0"/>
              <a:t> data set. The database </a:t>
            </a:r>
            <a:r>
              <a:rPr lang="en-US" sz="2000" b="0" i="1" dirty="0" smtClean="0"/>
              <a:t>stops processing the second data set at the first match</a:t>
            </a:r>
            <a:r>
              <a:rPr lang="en-US" sz="2000" b="0" dirty="0" smtClean="0"/>
              <a:t>. Thus, optimization does not duplicate rows from the first data set when multiple rows in the second data set satisfy the subquery criteria.</a:t>
            </a:r>
          </a:p>
          <a:p>
            <a:pPr marL="0">
              <a:buNone/>
            </a:pPr>
            <a:r>
              <a:rPr lang="en-US" sz="2000" b="0" dirty="0" smtClean="0"/>
              <a:t>The optimizer may choose a semijoin in the following circumstances:</a:t>
            </a:r>
          </a:p>
          <a:p>
            <a:pPr>
              <a:buSzPct val="140000"/>
              <a:buFont typeface="Arial" pitchFamily="34" charset="0"/>
              <a:buChar char="•"/>
            </a:pPr>
            <a:r>
              <a:rPr lang="en-US" sz="2000" b="0" dirty="0" smtClean="0"/>
              <a:t>The statement uses either an </a:t>
            </a:r>
            <a:r>
              <a:rPr lang="en-US" sz="2000" dirty="0" smtClean="0"/>
              <a:t>IN</a:t>
            </a:r>
            <a:r>
              <a:rPr lang="en-US" sz="2000" b="0" dirty="0" smtClean="0"/>
              <a:t> or </a:t>
            </a:r>
            <a:r>
              <a:rPr lang="en-US" sz="2000" dirty="0" smtClean="0"/>
              <a:t>EXISTS</a:t>
            </a:r>
            <a:r>
              <a:rPr lang="en-US" sz="2000" b="0" dirty="0" smtClean="0"/>
              <a:t> clause.</a:t>
            </a:r>
          </a:p>
          <a:p>
            <a:pPr>
              <a:buSzPct val="140000"/>
              <a:buFont typeface="Arial" pitchFamily="34" charset="0"/>
              <a:buChar char="•"/>
            </a:pPr>
            <a:r>
              <a:rPr lang="en-US" sz="2000" b="0" dirty="0" smtClean="0"/>
              <a:t>The statement contains a subquery in the </a:t>
            </a:r>
            <a:r>
              <a:rPr lang="en-US" sz="2000" dirty="0" smtClean="0"/>
              <a:t>IN</a:t>
            </a:r>
            <a:r>
              <a:rPr lang="en-US" sz="2000" b="0" dirty="0" smtClean="0"/>
              <a:t> or </a:t>
            </a:r>
            <a:r>
              <a:rPr lang="en-US" sz="2000" dirty="0" smtClean="0"/>
              <a:t>EXISTS</a:t>
            </a:r>
            <a:r>
              <a:rPr lang="en-US" sz="2000" b="0" dirty="0" smtClean="0"/>
              <a:t> clause.</a:t>
            </a:r>
          </a:p>
          <a:p>
            <a:pPr>
              <a:buSzPct val="140000"/>
              <a:buFont typeface="Arial" pitchFamily="34" charset="0"/>
              <a:buChar char="•"/>
            </a:pPr>
            <a:r>
              <a:rPr lang="en-US" sz="2000" b="0" dirty="0" smtClean="0"/>
              <a:t>The </a:t>
            </a:r>
            <a:r>
              <a:rPr lang="en-US" sz="2000" dirty="0" smtClean="0"/>
              <a:t>IN</a:t>
            </a:r>
            <a:r>
              <a:rPr lang="en-US" sz="2000" b="0" dirty="0" smtClean="0"/>
              <a:t> or </a:t>
            </a:r>
            <a:r>
              <a:rPr lang="en-US" sz="2000" dirty="0" smtClean="0"/>
              <a:t>EXISTS</a:t>
            </a:r>
            <a:r>
              <a:rPr lang="en-US" sz="2000" b="0" dirty="0" smtClean="0"/>
              <a:t> clause is not contained inside an </a:t>
            </a:r>
            <a:r>
              <a:rPr lang="en-US" sz="2000" dirty="0" smtClean="0"/>
              <a:t>OR</a:t>
            </a:r>
            <a:r>
              <a:rPr lang="en-US" sz="2000" b="0" dirty="0" smtClean="0"/>
              <a:t> branch.</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a:t>
            </a:fld>
            <a:endParaRPr lang="en-US" dirty="0"/>
          </a:p>
        </p:txBody>
      </p:sp>
      <p:sp>
        <p:nvSpPr>
          <p:cNvPr id="4" name="Заголовок 3"/>
          <p:cNvSpPr>
            <a:spLocks noGrp="1"/>
          </p:cNvSpPr>
          <p:nvPr>
            <p:ph type="title"/>
          </p:nvPr>
        </p:nvSpPr>
        <p:spPr/>
        <p:txBody>
          <a:bodyPr/>
          <a:lstStyle/>
          <a:p>
            <a:r>
              <a:rPr dirty="0" smtClean="0"/>
              <a:t>Agenda</a:t>
            </a:r>
            <a:endParaRPr lang="en-US" dirty="0"/>
          </a:p>
        </p:txBody>
      </p:sp>
      <p:sp>
        <p:nvSpPr>
          <p:cNvPr id="5" name="Содержимое 4"/>
          <p:cNvSpPr>
            <a:spLocks noGrp="1"/>
          </p:cNvSpPr>
          <p:nvPr>
            <p:ph idx="1"/>
          </p:nvPr>
        </p:nvSpPr>
        <p:spPr/>
        <p:txBody>
          <a:bodyPr/>
          <a:lstStyle/>
          <a:p>
            <a:pPr marL="514350" indent="-514350"/>
            <a:r>
              <a:rPr lang="en-US" sz="3000" dirty="0" smtClean="0"/>
              <a:t>Join Methods</a:t>
            </a:r>
          </a:p>
          <a:p>
            <a:pPr marL="514350" indent="-514350"/>
            <a:r>
              <a:rPr lang="en-US" sz="3000" dirty="0" smtClean="0"/>
              <a:t>Join Types</a:t>
            </a:r>
          </a:p>
          <a:p>
            <a:pPr marL="514350" indent="-514350"/>
            <a:r>
              <a:rPr lang="en-US" sz="3000" dirty="0" smtClean="0"/>
              <a:t>Join Order</a:t>
            </a:r>
          </a:p>
          <a:p>
            <a:pPr marL="514350" indent="-514350"/>
            <a:r>
              <a:rPr lang="en-US" sz="3000" dirty="0" smtClean="0"/>
              <a:t>SQL Execution Plans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20</a:t>
            </a:fld>
            <a:endParaRPr lang="en-US" dirty="0"/>
          </a:p>
        </p:txBody>
      </p:sp>
      <p:sp>
        <p:nvSpPr>
          <p:cNvPr id="4" name="Заголовок 3"/>
          <p:cNvSpPr>
            <a:spLocks noGrp="1"/>
          </p:cNvSpPr>
          <p:nvPr>
            <p:ph type="title"/>
          </p:nvPr>
        </p:nvSpPr>
        <p:spPr/>
        <p:txBody>
          <a:bodyPr/>
          <a:lstStyle/>
          <a:p>
            <a:r>
              <a:rPr dirty="0" smtClean="0"/>
              <a:t>Antijoins</a:t>
            </a:r>
            <a:endParaRPr lang="en-US" dirty="0"/>
          </a:p>
        </p:txBody>
      </p:sp>
      <p:sp>
        <p:nvSpPr>
          <p:cNvPr id="5" name="Содержимое 4"/>
          <p:cNvSpPr>
            <a:spLocks noGrp="1"/>
          </p:cNvSpPr>
          <p:nvPr>
            <p:ph idx="1"/>
          </p:nvPr>
        </p:nvSpPr>
        <p:spPr/>
        <p:txBody>
          <a:bodyPr/>
          <a:lstStyle/>
          <a:p>
            <a:pPr marL="0">
              <a:buNone/>
            </a:pPr>
            <a:r>
              <a:rPr lang="en-US" sz="2000" b="0" dirty="0" smtClean="0"/>
              <a:t>An antijoin is a join between two data sets that </a:t>
            </a:r>
            <a:r>
              <a:rPr lang="en-US" sz="2000" b="0" i="1" dirty="0" smtClean="0"/>
              <a:t>returns a row from the first set when a matching row does not exist</a:t>
            </a:r>
            <a:r>
              <a:rPr lang="en-US" sz="2000" b="0" dirty="0" smtClean="0"/>
              <a:t> in the subquery data set. It </a:t>
            </a:r>
            <a:r>
              <a:rPr lang="en-US" sz="2000" b="0" i="1" dirty="0" smtClean="0"/>
              <a:t>stops processing the subquery data set when the first match is found</a:t>
            </a:r>
            <a:r>
              <a:rPr lang="en-US" sz="2000" b="0" dirty="0" smtClean="0"/>
              <a:t>. Unlike a semijoin, the antijoin only returns a row when no match is found.</a:t>
            </a:r>
          </a:p>
          <a:p>
            <a:pPr marL="0">
              <a:buNone/>
            </a:pPr>
            <a:r>
              <a:rPr lang="en-US" sz="2000" b="0" dirty="0" smtClean="0"/>
              <a:t>The optimizer may choose an antijoin in the following circumstances:</a:t>
            </a:r>
          </a:p>
          <a:p>
            <a:pPr>
              <a:buFont typeface="Arial" pitchFamily="34" charset="0"/>
              <a:buChar char="•"/>
            </a:pPr>
            <a:r>
              <a:rPr lang="en-US" sz="1800" b="0" dirty="0" smtClean="0"/>
              <a:t>The statement uses either the </a:t>
            </a:r>
            <a:r>
              <a:rPr lang="en-US" sz="1800" dirty="0" smtClean="0"/>
              <a:t>NOT IN</a:t>
            </a:r>
            <a:r>
              <a:rPr lang="en-US" sz="1800" b="0" dirty="0" smtClean="0"/>
              <a:t> or </a:t>
            </a:r>
            <a:r>
              <a:rPr lang="en-US" sz="1800" dirty="0" smtClean="0"/>
              <a:t>NOT EXISTS</a:t>
            </a:r>
            <a:r>
              <a:rPr lang="en-US" sz="1800" b="0" dirty="0" smtClean="0"/>
              <a:t> clause.</a:t>
            </a:r>
          </a:p>
          <a:p>
            <a:pPr>
              <a:buFont typeface="Arial" pitchFamily="34" charset="0"/>
              <a:buChar char="•"/>
            </a:pPr>
            <a:r>
              <a:rPr lang="en-US" sz="1800" b="0" dirty="0" smtClean="0"/>
              <a:t>The statement has a subquery in the </a:t>
            </a:r>
            <a:r>
              <a:rPr lang="en-US" sz="1800" dirty="0" smtClean="0"/>
              <a:t>NOT IN</a:t>
            </a:r>
            <a:r>
              <a:rPr lang="en-US" sz="1800" b="0" dirty="0" smtClean="0"/>
              <a:t> or </a:t>
            </a:r>
            <a:r>
              <a:rPr lang="en-US" sz="1800" dirty="0" smtClean="0"/>
              <a:t>NOT EXISTS</a:t>
            </a:r>
            <a:r>
              <a:rPr lang="en-US" sz="1800" b="0" dirty="0" smtClean="0"/>
              <a:t> clause.</a:t>
            </a:r>
          </a:p>
          <a:p>
            <a:pPr>
              <a:buFont typeface="Arial" pitchFamily="34" charset="0"/>
              <a:buChar char="•"/>
            </a:pPr>
            <a:r>
              <a:rPr lang="en-US" sz="1800" b="0" dirty="0" smtClean="0"/>
              <a:t>The </a:t>
            </a:r>
            <a:r>
              <a:rPr lang="en-US" sz="1800" dirty="0" smtClean="0"/>
              <a:t>NOT IN</a:t>
            </a:r>
            <a:r>
              <a:rPr lang="en-US" sz="1800" b="0" dirty="0" smtClean="0"/>
              <a:t> or </a:t>
            </a:r>
            <a:r>
              <a:rPr lang="en-US" sz="1800" dirty="0" smtClean="0"/>
              <a:t>NOT EXISTS</a:t>
            </a:r>
            <a:r>
              <a:rPr lang="en-US" sz="1800" b="0" dirty="0" smtClean="0"/>
              <a:t> clause is not contained inside an </a:t>
            </a:r>
            <a:r>
              <a:rPr lang="en-US" sz="1800" dirty="0" smtClean="0"/>
              <a:t>OR</a:t>
            </a:r>
            <a:r>
              <a:rPr lang="en-US" sz="1800" b="0" dirty="0" smtClean="0"/>
              <a:t> branch.</a:t>
            </a:r>
          </a:p>
          <a:p>
            <a:pPr>
              <a:buFont typeface="Arial" pitchFamily="34" charset="0"/>
              <a:buChar char="•"/>
            </a:pPr>
            <a:r>
              <a:rPr lang="en-US" sz="1800" b="0" dirty="0" smtClean="0"/>
              <a:t>The statement performs an outer join and applies an </a:t>
            </a:r>
            <a:r>
              <a:rPr lang="en-US" sz="1800" dirty="0" smtClean="0"/>
              <a:t>IS</a:t>
            </a:r>
            <a:r>
              <a:rPr lang="en-US" sz="1800" b="0" dirty="0" smtClean="0"/>
              <a:t> </a:t>
            </a:r>
            <a:r>
              <a:rPr lang="en-US" sz="1800" dirty="0" smtClean="0"/>
              <a:t>NULL</a:t>
            </a:r>
            <a:r>
              <a:rPr lang="en-US" sz="1800" b="0" dirty="0" smtClean="0"/>
              <a:t> condition to a join column</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t>
            </a:r>
            <a:r>
              <a:rPr smtClean="0"/>
              <a:t>oin order</a:t>
            </a:r>
            <a:endParaRPr lang="en-US" dirty="0"/>
          </a:p>
        </p:txBody>
      </p:sp>
      <p:sp>
        <p:nvSpPr>
          <p:cNvPr id="3" name="Нижний колонтитул 2"/>
          <p:cNvSpPr>
            <a:spLocks noGrp="1"/>
          </p:cNvSpPr>
          <p:nvPr>
            <p:ph type="ftr" sz="quarter" idx="10"/>
          </p:nvPr>
        </p:nvSpPr>
        <p:spPr/>
        <p:txBody>
          <a:bodyPr/>
          <a:lstStyle/>
          <a:p>
            <a:r>
              <a:rPr lang="en-US" dirty="0" smtClean="0"/>
              <a:t>2016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21</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22</a:t>
            </a:fld>
            <a:endParaRPr lang="en-US" dirty="0"/>
          </a:p>
        </p:txBody>
      </p:sp>
      <p:sp>
        <p:nvSpPr>
          <p:cNvPr id="4" name="Заголовок 3"/>
          <p:cNvSpPr>
            <a:spLocks noGrp="1"/>
          </p:cNvSpPr>
          <p:nvPr>
            <p:ph type="title"/>
          </p:nvPr>
        </p:nvSpPr>
        <p:spPr/>
        <p:txBody>
          <a:bodyPr/>
          <a:lstStyle/>
          <a:p>
            <a:r>
              <a:rPr smtClean="0"/>
              <a:t>Join Order</a:t>
            </a:r>
            <a:endParaRPr lang="en-US" dirty="0"/>
          </a:p>
        </p:txBody>
      </p:sp>
      <p:sp>
        <p:nvSpPr>
          <p:cNvPr id="5" name="Содержимое 4"/>
          <p:cNvSpPr>
            <a:spLocks noGrp="1"/>
          </p:cNvSpPr>
          <p:nvPr>
            <p:ph idx="1"/>
          </p:nvPr>
        </p:nvSpPr>
        <p:spPr/>
        <p:txBody>
          <a:bodyPr/>
          <a:lstStyle/>
          <a:p>
            <a:r>
              <a:rPr lang="en-US" sz="2000" b="0" dirty="0" smtClean="0"/>
              <a:t>The order in which the tables are join in a multi table statement</a:t>
            </a:r>
          </a:p>
          <a:p>
            <a:pPr lvl="1"/>
            <a:r>
              <a:rPr lang="en-US" sz="2000" b="0" dirty="0" smtClean="0"/>
              <a:t>Ideally start with the table that will eliminate the most rows</a:t>
            </a:r>
          </a:p>
          <a:p>
            <a:pPr lvl="1"/>
            <a:r>
              <a:rPr lang="en-US" sz="2000" b="0" dirty="0" smtClean="0"/>
              <a:t>Strongly affected by the access paths available</a:t>
            </a:r>
          </a:p>
          <a:p>
            <a:r>
              <a:rPr lang="en-US" sz="2000" b="0" dirty="0" smtClean="0"/>
              <a:t>Some basic rules</a:t>
            </a:r>
          </a:p>
          <a:p>
            <a:pPr lvl="1"/>
            <a:r>
              <a:rPr lang="en-US" sz="2000" b="0" dirty="0" smtClean="0"/>
              <a:t>Joins guaranteed to produce at most one row always go first</a:t>
            </a:r>
          </a:p>
          <a:p>
            <a:pPr lvl="2">
              <a:buFont typeface="Arial" pitchFamily="34" charset="0"/>
              <a:buChar char="•"/>
            </a:pPr>
            <a:r>
              <a:rPr lang="en-US" sz="1900" b="0" dirty="0" smtClean="0"/>
              <a:t>Joins between two row sources that have only one row each</a:t>
            </a:r>
          </a:p>
          <a:p>
            <a:pPr lvl="1"/>
            <a:r>
              <a:rPr lang="en-US" sz="2000" b="0" dirty="0" smtClean="0"/>
              <a:t>When outer joins are used the table with the outer join operator must come after the other table in the predicate</a:t>
            </a:r>
          </a:p>
          <a:p>
            <a:pPr lvl="1"/>
            <a:r>
              <a:rPr lang="en-US" sz="2000" b="0" dirty="0" smtClean="0"/>
              <a:t>If view merging is not possible all tables in the view will be joined before joining to the tables outside the view</a:t>
            </a:r>
          </a:p>
          <a:p>
            <a:endParaRPr lang="en-US" sz="2000" b="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dirty="0" smtClean="0"/>
              <a:t>SQL execution plans</a:t>
            </a:r>
            <a:endParaRPr lang="en-US" dirty="0"/>
          </a:p>
        </p:txBody>
      </p:sp>
      <p:sp>
        <p:nvSpPr>
          <p:cNvPr id="3" name="Нижний колонтитул 2"/>
          <p:cNvSpPr>
            <a:spLocks noGrp="1"/>
          </p:cNvSpPr>
          <p:nvPr>
            <p:ph type="ftr" sz="quarter" idx="10"/>
          </p:nvPr>
        </p:nvSpPr>
        <p:spPr/>
        <p:txBody>
          <a:bodyPr/>
          <a:lstStyle/>
          <a:p>
            <a:r>
              <a:rPr lang="en-US" dirty="0" smtClean="0"/>
              <a:t>2016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23</a:t>
            </a:fld>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24</a:t>
            </a:fld>
            <a:endParaRPr lang="en-US" dirty="0"/>
          </a:p>
        </p:txBody>
      </p:sp>
      <p:sp>
        <p:nvSpPr>
          <p:cNvPr id="4" name="Заголовок 3"/>
          <p:cNvSpPr>
            <a:spLocks noGrp="1"/>
          </p:cNvSpPr>
          <p:nvPr>
            <p:ph type="title"/>
          </p:nvPr>
        </p:nvSpPr>
        <p:spPr/>
        <p:txBody>
          <a:bodyPr/>
          <a:lstStyle/>
          <a:p>
            <a:r>
              <a:rPr dirty="0" smtClean="0"/>
              <a:t>SQL Execution Plans</a:t>
            </a:r>
            <a:endParaRPr lang="en-US" dirty="0"/>
          </a:p>
        </p:txBody>
      </p:sp>
      <p:sp>
        <p:nvSpPr>
          <p:cNvPr id="5" name="Содержимое 4"/>
          <p:cNvSpPr>
            <a:spLocks noGrp="1"/>
          </p:cNvSpPr>
          <p:nvPr>
            <p:ph idx="1"/>
          </p:nvPr>
        </p:nvSpPr>
        <p:spPr/>
        <p:txBody>
          <a:bodyPr/>
          <a:lstStyle/>
          <a:p>
            <a:pPr marL="0" indent="0">
              <a:buNone/>
            </a:pPr>
            <a:r>
              <a:rPr lang="en-US" sz="2000" b="0" dirty="0" smtClean="0"/>
              <a:t>When using </a:t>
            </a:r>
            <a:r>
              <a:rPr lang="en-US" sz="2000" dirty="0" smtClean="0"/>
              <a:t>EXPLAIN PLAN </a:t>
            </a:r>
            <a:r>
              <a:rPr lang="en-US" sz="2000" b="0" dirty="0" smtClean="0"/>
              <a:t>to produce the estimated execution plan for a query.</a:t>
            </a:r>
          </a:p>
          <a:p>
            <a:pPr marL="0" indent="0">
              <a:buNone/>
            </a:pPr>
            <a:endParaRPr lang="en-US" sz="2000" b="0" dirty="0" smtClean="0"/>
          </a:p>
          <a:p>
            <a:pPr>
              <a:buNone/>
            </a:pPr>
            <a:r>
              <a:rPr lang="en-US" sz="2000" b="0" dirty="0" smtClean="0">
                <a:latin typeface="Consolas" pitchFamily="49" charset="0"/>
                <a:cs typeface="Consolas" pitchFamily="49" charset="0"/>
              </a:rPr>
              <a:t>EXPLAIN PLAN FOR </a:t>
            </a:r>
            <a:r>
              <a:rPr lang="en-US" sz="2000" b="0" dirty="0" err="1" smtClean="0">
                <a:latin typeface="Consolas" pitchFamily="49" charset="0"/>
                <a:cs typeface="Consolas" pitchFamily="49" charset="0"/>
              </a:rPr>
              <a:t>sql_statement</a:t>
            </a:r>
            <a:r>
              <a:rPr lang="en-US" sz="2000" b="0" dirty="0" smtClean="0">
                <a:latin typeface="Consolas" pitchFamily="49" charset="0"/>
                <a:cs typeface="Consolas" pitchFamily="49" charset="0"/>
              </a:rPr>
              <a:t>…</a:t>
            </a:r>
          </a:p>
          <a:p>
            <a:pPr>
              <a:buNone/>
            </a:pPr>
            <a:r>
              <a:rPr lang="en-US" sz="2000" b="0" dirty="0" smtClean="0">
                <a:latin typeface="Consolas" pitchFamily="49" charset="0"/>
                <a:cs typeface="Consolas" pitchFamily="49" charset="0"/>
              </a:rPr>
              <a:t>SELECT * FROM TABLE(</a:t>
            </a:r>
            <a:r>
              <a:rPr lang="en-US" sz="2000" b="0" dirty="0" err="1" smtClean="0">
                <a:latin typeface="Consolas" pitchFamily="49" charset="0"/>
                <a:cs typeface="Consolas" pitchFamily="49" charset="0"/>
              </a:rPr>
              <a:t>dbms_xplan.display</a:t>
            </a:r>
            <a:r>
              <a:rPr lang="en-US" sz="2000" b="0" dirty="0" smtClean="0">
                <a:latin typeface="Consolas" pitchFamily="49" charset="0"/>
                <a:cs typeface="Consolas" pitchFamily="49" charset="0"/>
              </a:rPr>
              <a:t>);</a:t>
            </a:r>
          </a:p>
          <a:p>
            <a:pPr>
              <a:buNone/>
            </a:pPr>
            <a:endParaRPr lang="en-US" sz="2000" b="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V$SQL_PLAN</a:t>
            </a:r>
          </a:p>
          <a:p>
            <a:pPr>
              <a:buNone/>
            </a:pPr>
            <a:r>
              <a:rPr lang="en-US" sz="2000" b="0" dirty="0" smtClean="0"/>
              <a:t>A dictionary view introduced in Oracle 9i that shows the execution plan for a SQL statement that has been compiled into a cursor in the cursor cache.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25</a:t>
            </a:fld>
            <a:endParaRPr lang="en-US" dirty="0"/>
          </a:p>
        </p:txBody>
      </p:sp>
      <p:sp>
        <p:nvSpPr>
          <p:cNvPr id="4" name="Заголовок 3"/>
          <p:cNvSpPr>
            <a:spLocks noGrp="1"/>
          </p:cNvSpPr>
          <p:nvPr>
            <p:ph type="title"/>
          </p:nvPr>
        </p:nvSpPr>
        <p:spPr/>
        <p:txBody>
          <a:bodyPr/>
          <a:lstStyle/>
          <a:p>
            <a:r>
              <a:rPr smtClean="0"/>
              <a:t>GATHER_PLAN_STATISTICS</a:t>
            </a:r>
            <a:endParaRPr lang="en-US" dirty="0"/>
          </a:p>
        </p:txBody>
      </p:sp>
      <p:sp>
        <p:nvSpPr>
          <p:cNvPr id="5" name="Содержимое 4"/>
          <p:cNvSpPr>
            <a:spLocks noGrp="1"/>
          </p:cNvSpPr>
          <p:nvPr>
            <p:ph idx="1"/>
          </p:nvPr>
        </p:nvSpPr>
        <p:spPr/>
        <p:txBody>
          <a:bodyPr/>
          <a:lstStyle/>
          <a:p>
            <a:pPr>
              <a:buNone/>
            </a:pPr>
            <a:r>
              <a:rPr lang="en-US" sz="2000" b="0" dirty="0" smtClean="0">
                <a:latin typeface="Consolas" pitchFamily="49" charset="0"/>
                <a:cs typeface="Consolas" pitchFamily="49" charset="0"/>
              </a:rPr>
              <a:t>SELECT /*+ </a:t>
            </a:r>
            <a:r>
              <a:rPr lang="en-US" sz="2000" dirty="0" smtClean="0">
                <a:latin typeface="Consolas" pitchFamily="49" charset="0"/>
                <a:cs typeface="Consolas" pitchFamily="49" charset="0"/>
              </a:rPr>
              <a:t>GATHER_PLAN_STATISTICS</a:t>
            </a:r>
            <a:r>
              <a:rPr lang="en-US" sz="2000" b="0" dirty="0" smtClean="0">
                <a:latin typeface="Consolas" pitchFamily="49" charset="0"/>
                <a:cs typeface="Consolas" pitchFamily="49" charset="0"/>
              </a:rPr>
              <a:t> */ </a:t>
            </a:r>
          </a:p>
          <a:p>
            <a:pPr>
              <a:buNone/>
            </a:pPr>
            <a:r>
              <a:rPr lang="en-US" sz="2000" b="0" dirty="0" smtClean="0">
                <a:latin typeface="Consolas" pitchFamily="49" charset="0"/>
                <a:cs typeface="Consolas" pitchFamily="49" charset="0"/>
              </a:rPr>
              <a:t>      </a:t>
            </a:r>
            <a:r>
              <a:rPr lang="en-US" sz="2000" b="0" dirty="0" err="1" smtClean="0">
                <a:latin typeface="Consolas" pitchFamily="49" charset="0"/>
                <a:cs typeface="Consolas" pitchFamily="49" charset="0"/>
              </a:rPr>
              <a:t>employee_id</a:t>
            </a:r>
            <a:endParaRPr lang="en-US" sz="2000" b="0" dirty="0" smtClean="0">
              <a:latin typeface="Consolas" pitchFamily="49" charset="0"/>
              <a:cs typeface="Consolas" pitchFamily="49" charset="0"/>
            </a:endParaRPr>
          </a:p>
          <a:p>
            <a:pPr>
              <a:buNone/>
            </a:pPr>
            <a:r>
              <a:rPr lang="en-US" sz="2000" b="0" dirty="0" smtClean="0">
                <a:latin typeface="Consolas" pitchFamily="49" charset="0"/>
                <a:cs typeface="Consolas" pitchFamily="49" charset="0"/>
              </a:rPr>
              <a:t>    , </a:t>
            </a:r>
            <a:r>
              <a:rPr lang="en-US" sz="2000" b="0" dirty="0" err="1" smtClean="0">
                <a:latin typeface="Consolas" pitchFamily="49" charset="0"/>
                <a:cs typeface="Consolas" pitchFamily="49" charset="0"/>
              </a:rPr>
              <a:t>last_name</a:t>
            </a:r>
            <a:endParaRPr lang="en-US" sz="2000" b="0" dirty="0" smtClean="0">
              <a:latin typeface="Consolas" pitchFamily="49" charset="0"/>
              <a:cs typeface="Consolas" pitchFamily="49" charset="0"/>
            </a:endParaRPr>
          </a:p>
          <a:p>
            <a:pPr>
              <a:buNone/>
            </a:pPr>
            <a:r>
              <a:rPr lang="en-US" sz="2000" b="0" dirty="0" smtClean="0">
                <a:latin typeface="Consolas" pitchFamily="49" charset="0"/>
                <a:cs typeface="Consolas" pitchFamily="49" charset="0"/>
              </a:rPr>
              <a:t>    , </a:t>
            </a:r>
            <a:r>
              <a:rPr lang="en-US" sz="2000" b="0" dirty="0" err="1" smtClean="0">
                <a:latin typeface="Consolas" pitchFamily="49" charset="0"/>
                <a:cs typeface="Consolas" pitchFamily="49" charset="0"/>
              </a:rPr>
              <a:t>job_id</a:t>
            </a:r>
            <a:r>
              <a:rPr lang="en-US" sz="2000" b="0" dirty="0" smtClean="0">
                <a:latin typeface="Consolas" pitchFamily="49" charset="0"/>
                <a:cs typeface="Consolas" pitchFamily="49" charset="0"/>
              </a:rPr>
              <a:t> </a:t>
            </a:r>
          </a:p>
          <a:p>
            <a:pPr>
              <a:buNone/>
            </a:pPr>
            <a:r>
              <a:rPr lang="en-US" sz="2000" b="0" dirty="0" smtClean="0">
                <a:latin typeface="Consolas" pitchFamily="49" charset="0"/>
                <a:cs typeface="Consolas" pitchFamily="49" charset="0"/>
              </a:rPr>
              <a:t>  FROM employees </a:t>
            </a:r>
          </a:p>
          <a:p>
            <a:pPr>
              <a:buNone/>
            </a:pPr>
            <a:r>
              <a:rPr lang="en-US" sz="2000" b="0" dirty="0" smtClean="0">
                <a:latin typeface="Consolas" pitchFamily="49" charset="0"/>
                <a:cs typeface="Consolas" pitchFamily="49" charset="0"/>
              </a:rPr>
              <a:t> WHERE </a:t>
            </a:r>
            <a:r>
              <a:rPr lang="en-US" sz="2000" b="0" dirty="0" err="1" smtClean="0">
                <a:latin typeface="Consolas" pitchFamily="49" charset="0"/>
                <a:cs typeface="Consolas" pitchFamily="49" charset="0"/>
              </a:rPr>
              <a:t>job_id</a:t>
            </a:r>
            <a:r>
              <a:rPr lang="en-US" sz="2000" b="0" dirty="0" smtClean="0">
                <a:latin typeface="Consolas" pitchFamily="49" charset="0"/>
                <a:cs typeface="Consolas" pitchFamily="49" charset="0"/>
              </a:rPr>
              <a:t>='AD_VP'; </a:t>
            </a:r>
          </a:p>
          <a:p>
            <a:pPr>
              <a:buNone/>
            </a:pPr>
            <a:endParaRPr lang="en-US" sz="2000" b="0" dirty="0" smtClean="0">
              <a:latin typeface="Consolas" pitchFamily="49" charset="0"/>
              <a:cs typeface="Consolas" pitchFamily="49" charset="0"/>
            </a:endParaRPr>
          </a:p>
          <a:p>
            <a:pPr>
              <a:buNone/>
            </a:pPr>
            <a:r>
              <a:rPr lang="en-US" sz="2000" b="0" dirty="0" smtClean="0">
                <a:latin typeface="Consolas" pitchFamily="49" charset="0"/>
                <a:cs typeface="Consolas" pitchFamily="49" charset="0"/>
              </a:rPr>
              <a:t>SELECT </a:t>
            </a:r>
            <a:r>
              <a:rPr lang="en-US" sz="2000" b="0" dirty="0" err="1" smtClean="0">
                <a:latin typeface="Consolas" pitchFamily="49" charset="0"/>
                <a:cs typeface="Consolas" pitchFamily="49" charset="0"/>
              </a:rPr>
              <a:t>plan_table_output</a:t>
            </a:r>
            <a:r>
              <a:rPr lang="en-US" sz="2000" b="0" dirty="0" smtClean="0">
                <a:latin typeface="Consolas" pitchFamily="49" charset="0"/>
                <a:cs typeface="Consolas" pitchFamily="49" charset="0"/>
              </a:rPr>
              <a:t> </a:t>
            </a:r>
          </a:p>
          <a:p>
            <a:pPr>
              <a:buNone/>
            </a:pPr>
            <a:r>
              <a:rPr lang="en-US" sz="2000" b="0" dirty="0" smtClean="0">
                <a:latin typeface="Consolas" pitchFamily="49" charset="0"/>
                <a:cs typeface="Consolas" pitchFamily="49" charset="0"/>
              </a:rPr>
              <a:t>  FROM table(DBMS_XPLAN.DISPLAY_CURSOR (FORMAT=&gt;</a:t>
            </a:r>
          </a:p>
          <a:p>
            <a:pPr>
              <a:buNone/>
            </a:pPr>
            <a:r>
              <a:rPr lang="en-US" sz="2000" b="0" dirty="0" smtClean="0">
                <a:latin typeface="Consolas" pitchFamily="49" charset="0"/>
                <a:cs typeface="Consolas" pitchFamily="49" charset="0"/>
              </a:rPr>
              <a:t>'ALLSTATS LAST')); </a:t>
            </a:r>
          </a:p>
          <a:p>
            <a:pPr>
              <a:buNone/>
            </a:pPr>
            <a:endParaRPr lang="en-US" sz="2000" b="0" dirty="0">
              <a:latin typeface="Consolas" pitchFamily="49" charset="0"/>
              <a:cs typeface="Consolas" pitchFamily="49"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26</a:t>
            </a:fld>
            <a:endParaRPr lang="en-US" dirty="0"/>
          </a:p>
        </p:txBody>
      </p:sp>
      <p:sp>
        <p:nvSpPr>
          <p:cNvPr id="4" name="Заголовок 3"/>
          <p:cNvSpPr>
            <a:spLocks noGrp="1"/>
          </p:cNvSpPr>
          <p:nvPr>
            <p:ph type="title"/>
          </p:nvPr>
        </p:nvSpPr>
        <p:spPr/>
        <p:txBody>
          <a:bodyPr/>
          <a:lstStyle/>
          <a:p>
            <a:r>
              <a:rPr smtClean="0"/>
              <a:t>Guess the Plan</a:t>
            </a:r>
            <a:endParaRPr lang="en-US" dirty="0"/>
          </a:p>
        </p:txBody>
      </p:sp>
      <p:sp>
        <p:nvSpPr>
          <p:cNvPr id="5" name="Содержимое 4"/>
          <p:cNvSpPr>
            <a:spLocks noGrp="1"/>
          </p:cNvSpPr>
          <p:nvPr>
            <p:ph idx="1"/>
          </p:nvPr>
        </p:nvSpPr>
        <p:spPr/>
        <p:txBody>
          <a:bodyPr/>
          <a:lstStyle/>
          <a:p>
            <a:pPr marL="287338" lvl="1" indent="-287338">
              <a:buSzPct val="100000"/>
              <a:buNone/>
              <a:tabLst/>
            </a:pPr>
            <a:r>
              <a:rPr lang="en-US" sz="2600" dirty="0" smtClean="0">
                <a:latin typeface="Consolas" pitchFamily="49" charset="0"/>
                <a:cs typeface="Consolas" pitchFamily="49" charset="0"/>
              </a:rPr>
              <a:t>SELECT </a:t>
            </a:r>
            <a:r>
              <a:rPr lang="en-US" sz="2600" dirty="0" err="1" smtClean="0">
                <a:latin typeface="Consolas" pitchFamily="49" charset="0"/>
                <a:cs typeface="Consolas" pitchFamily="49" charset="0"/>
              </a:rPr>
              <a:t>e.last_name</a:t>
            </a:r>
            <a:r>
              <a:rPr lang="en-US" sz="2600" dirty="0" smtClean="0">
                <a:latin typeface="Consolas" pitchFamily="49" charset="0"/>
                <a:cs typeface="Consolas" pitchFamily="49" charset="0"/>
              </a:rPr>
              <a:t>, </a:t>
            </a:r>
            <a:r>
              <a:rPr lang="en-US" sz="2600" dirty="0" err="1" smtClean="0">
                <a:latin typeface="Consolas" pitchFamily="49" charset="0"/>
                <a:cs typeface="Consolas" pitchFamily="49" charset="0"/>
              </a:rPr>
              <a:t>e.salary</a:t>
            </a:r>
            <a:r>
              <a:rPr lang="en-US" sz="2600" dirty="0" smtClean="0">
                <a:latin typeface="Consolas" pitchFamily="49" charset="0"/>
                <a:cs typeface="Consolas" pitchFamily="49" charset="0"/>
              </a:rPr>
              <a:t>, </a:t>
            </a:r>
            <a:r>
              <a:rPr lang="en-US" sz="2600" dirty="0" err="1" smtClean="0">
                <a:latin typeface="Consolas" pitchFamily="49" charset="0"/>
                <a:cs typeface="Consolas" pitchFamily="49" charset="0"/>
              </a:rPr>
              <a:t>d.department_name</a:t>
            </a:r>
            <a:r>
              <a:rPr lang="en-US" sz="2600" dirty="0" smtClean="0">
                <a:latin typeface="Consolas" pitchFamily="49" charset="0"/>
                <a:cs typeface="Consolas" pitchFamily="49" charset="0"/>
              </a:rPr>
              <a:t> </a:t>
            </a:r>
          </a:p>
          <a:p>
            <a:pPr marL="287338" lvl="1" indent="-287338">
              <a:buSzPct val="100000"/>
              <a:buNone/>
              <a:tabLst/>
            </a:pPr>
            <a:r>
              <a:rPr lang="en-US" sz="2600" dirty="0" smtClean="0">
                <a:latin typeface="Consolas" pitchFamily="49" charset="0"/>
                <a:cs typeface="Consolas" pitchFamily="49" charset="0"/>
              </a:rPr>
              <a:t>  FROM </a:t>
            </a:r>
            <a:r>
              <a:rPr lang="en-US" sz="2600" dirty="0" err="1" smtClean="0">
                <a:latin typeface="Consolas" pitchFamily="49" charset="0"/>
                <a:cs typeface="Consolas" pitchFamily="49" charset="0"/>
              </a:rPr>
              <a:t>hr.employees</a:t>
            </a:r>
            <a:r>
              <a:rPr lang="en-US" sz="2600" dirty="0" smtClean="0">
                <a:latin typeface="Consolas" pitchFamily="49" charset="0"/>
                <a:cs typeface="Consolas" pitchFamily="49" charset="0"/>
              </a:rPr>
              <a:t> e, </a:t>
            </a:r>
            <a:r>
              <a:rPr lang="en-US" sz="2600" dirty="0" err="1" smtClean="0">
                <a:latin typeface="Consolas" pitchFamily="49" charset="0"/>
                <a:cs typeface="Consolas" pitchFamily="49" charset="0"/>
              </a:rPr>
              <a:t>hr.departments</a:t>
            </a:r>
            <a:r>
              <a:rPr lang="en-US" sz="2600" dirty="0" smtClean="0">
                <a:latin typeface="Consolas" pitchFamily="49" charset="0"/>
                <a:cs typeface="Consolas" pitchFamily="49" charset="0"/>
              </a:rPr>
              <a:t> d </a:t>
            </a:r>
          </a:p>
          <a:p>
            <a:pPr marL="287338" lvl="1" indent="-287338">
              <a:buSzPct val="100000"/>
              <a:buNone/>
              <a:tabLst/>
            </a:pPr>
            <a:r>
              <a:rPr lang="en-US" sz="2600" dirty="0" smtClean="0">
                <a:latin typeface="Consolas" pitchFamily="49" charset="0"/>
                <a:cs typeface="Consolas" pitchFamily="49" charset="0"/>
              </a:rPr>
              <a:t> WHERE </a:t>
            </a:r>
            <a:r>
              <a:rPr lang="en-US" sz="2600" dirty="0" err="1" smtClean="0">
                <a:latin typeface="Consolas" pitchFamily="49" charset="0"/>
                <a:cs typeface="Consolas" pitchFamily="49" charset="0"/>
              </a:rPr>
              <a:t>d.department_name</a:t>
            </a:r>
            <a:r>
              <a:rPr lang="en-US" sz="2600" dirty="0" smtClean="0">
                <a:latin typeface="Consolas" pitchFamily="49" charset="0"/>
                <a:cs typeface="Consolas" pitchFamily="49" charset="0"/>
              </a:rPr>
              <a:t> IN ('</a:t>
            </a:r>
            <a:r>
              <a:rPr lang="en-US" sz="2600" dirty="0" err="1" smtClean="0">
                <a:latin typeface="Consolas" pitchFamily="49" charset="0"/>
                <a:cs typeface="Consolas" pitchFamily="49" charset="0"/>
              </a:rPr>
              <a:t>Marketing','Sales</a:t>
            </a:r>
            <a:r>
              <a:rPr lang="en-US" sz="2600" dirty="0" smtClean="0">
                <a:latin typeface="Consolas" pitchFamily="49" charset="0"/>
                <a:cs typeface="Consolas" pitchFamily="49" charset="0"/>
              </a:rPr>
              <a:t>') </a:t>
            </a:r>
          </a:p>
          <a:p>
            <a:pPr marL="287338" lvl="1" indent="-287338">
              <a:buSzPct val="100000"/>
              <a:buNone/>
              <a:tabLst/>
            </a:pPr>
            <a:r>
              <a:rPr lang="en-US" sz="2600" dirty="0" smtClean="0">
                <a:latin typeface="Consolas" pitchFamily="49" charset="0"/>
                <a:cs typeface="Consolas" pitchFamily="49" charset="0"/>
              </a:rPr>
              <a:t>   AND </a:t>
            </a:r>
            <a:r>
              <a:rPr lang="en-US" sz="2600" dirty="0" err="1" smtClean="0">
                <a:latin typeface="Consolas" pitchFamily="49" charset="0"/>
                <a:cs typeface="Consolas" pitchFamily="49" charset="0"/>
              </a:rPr>
              <a:t>e.department_id</a:t>
            </a:r>
            <a:r>
              <a:rPr lang="en-US" sz="2600" dirty="0" smtClean="0">
                <a:latin typeface="Consolas" pitchFamily="49" charset="0"/>
                <a:cs typeface="Consolas" pitchFamily="49" charset="0"/>
              </a:rPr>
              <a:t>=</a:t>
            </a:r>
            <a:r>
              <a:rPr lang="en-US" sz="2600" dirty="0" err="1" smtClean="0">
                <a:latin typeface="Consolas" pitchFamily="49" charset="0"/>
                <a:cs typeface="Consolas" pitchFamily="49" charset="0"/>
              </a:rPr>
              <a:t>d.department_id</a:t>
            </a:r>
            <a:r>
              <a:rPr lang="en-US" sz="2600" dirty="0" smtClean="0">
                <a:latin typeface="Consolas" pitchFamily="49" charset="0"/>
                <a:cs typeface="Consolas" pitchFamily="49" charset="0"/>
              </a:rPr>
              <a:t>;</a:t>
            </a:r>
          </a:p>
          <a:p>
            <a:pPr marL="287338" lvl="1" indent="-287338">
              <a:buSzPct val="100000"/>
              <a:buNone/>
              <a:tabLst/>
            </a:pPr>
            <a:endParaRPr lang="en-US" sz="2000" dirty="0" smtClean="0">
              <a:latin typeface="Consolas" pitchFamily="49" charset="0"/>
              <a:cs typeface="Consolas" pitchFamily="49" charset="0"/>
            </a:endParaRPr>
          </a:p>
          <a:p>
            <a:pPr marL="287338" lvl="1" indent="-287338">
              <a:buSzPct val="100000"/>
              <a:buNone/>
              <a:tabLst/>
            </a:pPr>
            <a:r>
              <a:rPr lang="en-US" sz="2000" dirty="0" smtClean="0"/>
              <a:t>Employees has </a:t>
            </a:r>
            <a:r>
              <a:rPr lang="en-US" sz="2000" b="1" dirty="0" smtClean="0"/>
              <a:t>107</a:t>
            </a:r>
            <a:r>
              <a:rPr lang="en-US" sz="2000" dirty="0" smtClean="0"/>
              <a:t> rows.</a:t>
            </a:r>
          </a:p>
          <a:p>
            <a:pPr marL="287338" lvl="1" indent="-287338">
              <a:buSzPct val="100000"/>
              <a:buNone/>
              <a:tabLst/>
            </a:pPr>
            <a:r>
              <a:rPr lang="en-US" sz="2000" dirty="0" smtClean="0"/>
              <a:t>Departments has </a:t>
            </a:r>
            <a:r>
              <a:rPr lang="en-US" sz="2000" b="1" dirty="0" smtClean="0"/>
              <a:t>27</a:t>
            </a:r>
            <a:r>
              <a:rPr lang="en-US" sz="2000" dirty="0" smtClean="0"/>
              <a:t> rows.</a:t>
            </a:r>
          </a:p>
          <a:p>
            <a:pPr marL="287338" lvl="1" indent="-287338">
              <a:buSzPct val="100000"/>
              <a:buNone/>
              <a:tabLst/>
            </a:pPr>
            <a:r>
              <a:rPr lang="en-US" sz="2000" b="1" dirty="0" smtClean="0"/>
              <a:t>Foreign key </a:t>
            </a:r>
            <a:r>
              <a:rPr lang="en-US" sz="2000" dirty="0" smtClean="0"/>
              <a:t>relationship between Employees and Departments on </a:t>
            </a:r>
            <a:r>
              <a:rPr lang="en-US" sz="2000" dirty="0" err="1" smtClean="0"/>
              <a:t>dept_id</a:t>
            </a:r>
            <a:r>
              <a:rPr lang="en-US" sz="2000" dirty="0" smtClean="0"/>
              <a:t>.</a:t>
            </a:r>
            <a:endParaRPr lang="en-US" sz="20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27</a:t>
            </a:fld>
            <a:endParaRPr lang="en-US" dirty="0"/>
          </a:p>
        </p:txBody>
      </p:sp>
      <p:sp>
        <p:nvSpPr>
          <p:cNvPr id="4" name="Заголовок 3"/>
          <p:cNvSpPr>
            <a:spLocks noGrp="1"/>
          </p:cNvSpPr>
          <p:nvPr>
            <p:ph type="title"/>
          </p:nvPr>
        </p:nvSpPr>
        <p:spPr/>
        <p:txBody>
          <a:bodyPr/>
          <a:lstStyle/>
          <a:p>
            <a:r>
              <a:rPr smtClean="0"/>
              <a:t>Guess the Plan</a:t>
            </a:r>
            <a:endParaRPr lang="en-US" dirty="0"/>
          </a:p>
        </p:txBody>
      </p:sp>
      <p:sp>
        <p:nvSpPr>
          <p:cNvPr id="5" name="Содержимое 4"/>
          <p:cNvSpPr>
            <a:spLocks noGrp="1"/>
          </p:cNvSpPr>
          <p:nvPr>
            <p:ph idx="1"/>
          </p:nvPr>
        </p:nvSpPr>
        <p:spPr/>
        <p:txBody>
          <a:bodyPr/>
          <a:lstStyle/>
          <a:p>
            <a:pPr marL="287338" lvl="1" indent="-287338">
              <a:buSzPct val="100000"/>
              <a:buNone/>
              <a:tabLst/>
            </a:pPr>
            <a:r>
              <a:rPr lang="en-US" sz="2600" dirty="0" smtClean="0">
                <a:latin typeface="Consolas" pitchFamily="49" charset="0"/>
                <a:cs typeface="Consolas" pitchFamily="49" charset="0"/>
              </a:rPr>
              <a:t>SELECT </a:t>
            </a:r>
            <a:r>
              <a:rPr lang="en-US" sz="2600" dirty="0" err="1" smtClean="0">
                <a:latin typeface="Consolas" pitchFamily="49" charset="0"/>
                <a:cs typeface="Consolas" pitchFamily="49" charset="0"/>
              </a:rPr>
              <a:t>o.customer_id</a:t>
            </a:r>
            <a:r>
              <a:rPr lang="en-US" sz="2600" dirty="0" smtClean="0">
                <a:latin typeface="Consolas" pitchFamily="49" charset="0"/>
                <a:cs typeface="Consolas" pitchFamily="49" charset="0"/>
              </a:rPr>
              <a:t>, </a:t>
            </a:r>
            <a:r>
              <a:rPr lang="en-US" sz="2600" dirty="0" err="1" smtClean="0">
                <a:latin typeface="Consolas" pitchFamily="49" charset="0"/>
                <a:cs typeface="Consolas" pitchFamily="49" charset="0"/>
              </a:rPr>
              <a:t>l.unit_price</a:t>
            </a:r>
            <a:r>
              <a:rPr lang="en-US" sz="2600" dirty="0" smtClean="0">
                <a:latin typeface="Consolas" pitchFamily="49" charset="0"/>
                <a:cs typeface="Consolas" pitchFamily="49" charset="0"/>
              </a:rPr>
              <a:t> * </a:t>
            </a:r>
            <a:r>
              <a:rPr lang="en-US" sz="2600" dirty="0" err="1" smtClean="0">
                <a:latin typeface="Consolas" pitchFamily="49" charset="0"/>
                <a:cs typeface="Consolas" pitchFamily="49" charset="0"/>
              </a:rPr>
              <a:t>l.quantity</a:t>
            </a:r>
            <a:endParaRPr lang="en-US" sz="2600" dirty="0" smtClean="0">
              <a:latin typeface="Consolas" pitchFamily="49" charset="0"/>
              <a:cs typeface="Consolas" pitchFamily="49" charset="0"/>
            </a:endParaRPr>
          </a:p>
          <a:p>
            <a:pPr marL="287338" lvl="1" indent="-287338">
              <a:buSzPct val="100000"/>
              <a:buNone/>
              <a:tabLst/>
            </a:pPr>
            <a:r>
              <a:rPr lang="en-US" sz="2600" dirty="0" smtClean="0">
                <a:latin typeface="Consolas" pitchFamily="49" charset="0"/>
                <a:cs typeface="Consolas" pitchFamily="49" charset="0"/>
              </a:rPr>
              <a:t>  FROM </a:t>
            </a:r>
            <a:r>
              <a:rPr lang="en-US" sz="2600" dirty="0" err="1" smtClean="0">
                <a:latin typeface="Consolas" pitchFamily="49" charset="0"/>
                <a:cs typeface="Consolas" pitchFamily="49" charset="0"/>
              </a:rPr>
              <a:t>oe.orders</a:t>
            </a:r>
            <a:r>
              <a:rPr lang="en-US" sz="2600" dirty="0" smtClean="0">
                <a:latin typeface="Consolas" pitchFamily="49" charset="0"/>
                <a:cs typeface="Consolas" pitchFamily="49" charset="0"/>
              </a:rPr>
              <a:t> o, </a:t>
            </a:r>
            <a:r>
              <a:rPr lang="en-US" sz="2600" dirty="0" err="1" smtClean="0">
                <a:latin typeface="Consolas" pitchFamily="49" charset="0"/>
                <a:cs typeface="Consolas" pitchFamily="49" charset="0"/>
              </a:rPr>
              <a:t>oe.order_items</a:t>
            </a:r>
            <a:r>
              <a:rPr lang="en-US" sz="2600" dirty="0" smtClean="0">
                <a:latin typeface="Consolas" pitchFamily="49" charset="0"/>
                <a:cs typeface="Consolas" pitchFamily="49" charset="0"/>
              </a:rPr>
              <a:t> l </a:t>
            </a:r>
          </a:p>
          <a:p>
            <a:pPr marL="287338" lvl="1" indent="-287338">
              <a:buSzPct val="100000"/>
              <a:buNone/>
              <a:tabLst/>
            </a:pPr>
            <a:r>
              <a:rPr lang="en-US" sz="2600" dirty="0" smtClean="0">
                <a:latin typeface="Consolas" pitchFamily="49" charset="0"/>
                <a:cs typeface="Consolas" pitchFamily="49" charset="0"/>
              </a:rPr>
              <a:t> WHERE </a:t>
            </a:r>
            <a:r>
              <a:rPr lang="en-US" sz="2600" dirty="0" err="1" smtClean="0">
                <a:latin typeface="Consolas" pitchFamily="49" charset="0"/>
                <a:cs typeface="Consolas" pitchFamily="49" charset="0"/>
              </a:rPr>
              <a:t>l.order_id</a:t>
            </a:r>
            <a:r>
              <a:rPr lang="en-US" sz="2600" dirty="0" smtClean="0">
                <a:latin typeface="Consolas" pitchFamily="49" charset="0"/>
                <a:cs typeface="Consolas" pitchFamily="49" charset="0"/>
              </a:rPr>
              <a:t> = </a:t>
            </a:r>
            <a:r>
              <a:rPr lang="en-US" sz="2600" dirty="0" err="1" smtClean="0">
                <a:latin typeface="Consolas" pitchFamily="49" charset="0"/>
                <a:cs typeface="Consolas" pitchFamily="49" charset="0"/>
              </a:rPr>
              <a:t>o.order_id</a:t>
            </a:r>
            <a:r>
              <a:rPr lang="en-US" sz="2600" dirty="0" smtClean="0">
                <a:latin typeface="Consolas" pitchFamily="49" charset="0"/>
                <a:cs typeface="Consolas" pitchFamily="49" charset="0"/>
              </a:rPr>
              <a:t>;</a:t>
            </a:r>
          </a:p>
          <a:p>
            <a:pPr marL="287338" lvl="1" indent="-287338">
              <a:buSzPct val="100000"/>
              <a:buNone/>
              <a:tabLst/>
            </a:pPr>
            <a:endParaRPr lang="en-US" sz="2000" dirty="0" smtClean="0">
              <a:latin typeface="Consolas" pitchFamily="49" charset="0"/>
              <a:cs typeface="Consolas" pitchFamily="49" charset="0"/>
            </a:endParaRPr>
          </a:p>
          <a:p>
            <a:pPr marL="287338" lvl="1" indent="-287338">
              <a:buSzPct val="100000"/>
              <a:buNone/>
              <a:tabLst/>
            </a:pPr>
            <a:endParaRPr lang="en-US" sz="2000" dirty="0" smtClean="0">
              <a:latin typeface="Consolas" pitchFamily="49" charset="0"/>
              <a:cs typeface="Consolas" pitchFamily="49" charset="0"/>
            </a:endParaRPr>
          </a:p>
          <a:p>
            <a:pPr marL="287338" lvl="1" indent="-287338">
              <a:buSzPct val="100000"/>
              <a:buNone/>
              <a:tabLst/>
            </a:pPr>
            <a:r>
              <a:rPr lang="en-US" sz="2000" dirty="0" smtClean="0"/>
              <a:t>Orders has </a:t>
            </a:r>
            <a:r>
              <a:rPr lang="en-US" sz="2000" b="1" dirty="0" smtClean="0"/>
              <a:t>105</a:t>
            </a:r>
            <a:r>
              <a:rPr lang="en-US" sz="2000" dirty="0" smtClean="0"/>
              <a:t> rows.</a:t>
            </a:r>
          </a:p>
          <a:p>
            <a:pPr marL="287338" lvl="1" indent="-287338">
              <a:buSzPct val="100000"/>
              <a:buNone/>
              <a:tabLst/>
            </a:pPr>
            <a:r>
              <a:rPr lang="en-US" sz="2000" dirty="0" smtClean="0"/>
              <a:t>Order Items has </a:t>
            </a:r>
            <a:r>
              <a:rPr lang="en-US" sz="2000" b="1" smtClean="0"/>
              <a:t>665</a:t>
            </a:r>
            <a:r>
              <a:rPr lang="en-US" sz="2000" smtClean="0"/>
              <a:t> rows.</a:t>
            </a:r>
            <a:endParaRPr lang="en-US" sz="20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28</a:t>
            </a:fld>
            <a:endParaRPr lang="en-US" dirty="0"/>
          </a:p>
        </p:txBody>
      </p:sp>
      <p:sp>
        <p:nvSpPr>
          <p:cNvPr id="4" name="Заголовок 3"/>
          <p:cNvSpPr>
            <a:spLocks noGrp="1"/>
          </p:cNvSpPr>
          <p:nvPr>
            <p:ph type="title"/>
          </p:nvPr>
        </p:nvSpPr>
        <p:spPr/>
        <p:txBody>
          <a:bodyPr/>
          <a:lstStyle/>
          <a:p>
            <a:r>
              <a:rPr smtClean="0"/>
              <a:t>Guess the Plan</a:t>
            </a:r>
            <a:endParaRPr lang="en-US" dirty="0"/>
          </a:p>
        </p:txBody>
      </p:sp>
      <p:sp>
        <p:nvSpPr>
          <p:cNvPr id="5" name="Содержимое 4"/>
          <p:cNvSpPr>
            <a:spLocks noGrp="1"/>
          </p:cNvSpPr>
          <p:nvPr>
            <p:ph idx="1"/>
          </p:nvPr>
        </p:nvSpPr>
        <p:spPr/>
        <p:txBody>
          <a:bodyPr/>
          <a:lstStyle/>
          <a:p>
            <a:pPr>
              <a:buNone/>
            </a:pPr>
            <a:r>
              <a:rPr lang="en-US" sz="2600" b="0" dirty="0" smtClean="0">
                <a:latin typeface="Consolas" pitchFamily="49" charset="0"/>
                <a:cs typeface="Consolas" pitchFamily="49" charset="0"/>
              </a:rPr>
              <a:t>SELECT </a:t>
            </a:r>
            <a:r>
              <a:rPr lang="en-US" sz="2600" b="0" dirty="0" err="1" smtClean="0">
                <a:latin typeface="Consolas" pitchFamily="49" charset="0"/>
                <a:cs typeface="Consolas" pitchFamily="49" charset="0"/>
              </a:rPr>
              <a:t>e.employee_id</a:t>
            </a:r>
            <a:r>
              <a:rPr lang="en-US" sz="2600" b="0" dirty="0" smtClean="0">
                <a:latin typeface="Consolas" pitchFamily="49" charset="0"/>
                <a:cs typeface="Consolas" pitchFamily="49" charset="0"/>
              </a:rPr>
              <a:t>, </a:t>
            </a:r>
            <a:r>
              <a:rPr lang="en-US" sz="2600" b="0" dirty="0" err="1" smtClean="0">
                <a:latin typeface="Consolas" pitchFamily="49" charset="0"/>
                <a:cs typeface="Consolas" pitchFamily="49" charset="0"/>
              </a:rPr>
              <a:t>e.last_name</a:t>
            </a:r>
            <a:r>
              <a:rPr lang="en-US" sz="2600" b="0" dirty="0" smtClean="0">
                <a:latin typeface="Consolas" pitchFamily="49" charset="0"/>
                <a:cs typeface="Consolas" pitchFamily="49" charset="0"/>
              </a:rPr>
              <a:t>, </a:t>
            </a:r>
            <a:r>
              <a:rPr lang="en-US" sz="2600" b="0" dirty="0" err="1" smtClean="0">
                <a:latin typeface="Consolas" pitchFamily="49" charset="0"/>
                <a:cs typeface="Consolas" pitchFamily="49" charset="0"/>
              </a:rPr>
              <a:t>e.first_name</a:t>
            </a:r>
            <a:r>
              <a:rPr lang="en-US" sz="2600" b="0" dirty="0" smtClean="0">
                <a:latin typeface="Consolas" pitchFamily="49" charset="0"/>
                <a:cs typeface="Consolas" pitchFamily="49" charset="0"/>
              </a:rPr>
              <a:t>, </a:t>
            </a:r>
            <a:r>
              <a:rPr lang="en-US" sz="2600" b="0" dirty="0" err="1" smtClean="0">
                <a:latin typeface="Consolas" pitchFamily="49" charset="0"/>
                <a:cs typeface="Consolas" pitchFamily="49" charset="0"/>
              </a:rPr>
              <a:t>e.department_id</a:t>
            </a:r>
            <a:r>
              <a:rPr lang="en-US" sz="2600" b="0" dirty="0" smtClean="0">
                <a:latin typeface="Consolas" pitchFamily="49" charset="0"/>
                <a:cs typeface="Consolas" pitchFamily="49" charset="0"/>
              </a:rPr>
              <a:t>, </a:t>
            </a:r>
          </a:p>
          <a:p>
            <a:pPr>
              <a:buNone/>
            </a:pPr>
            <a:r>
              <a:rPr lang="en-US" sz="2600" b="0" dirty="0" smtClean="0">
                <a:latin typeface="Consolas" pitchFamily="49" charset="0"/>
                <a:cs typeface="Consolas" pitchFamily="49" charset="0"/>
              </a:rPr>
              <a:t>       </a:t>
            </a:r>
            <a:r>
              <a:rPr lang="en-US" sz="2600" b="0" dirty="0" err="1" smtClean="0">
                <a:latin typeface="Consolas" pitchFamily="49" charset="0"/>
                <a:cs typeface="Consolas" pitchFamily="49" charset="0"/>
              </a:rPr>
              <a:t>d.department_name</a:t>
            </a:r>
            <a:endParaRPr lang="en-US" sz="2600" b="0" dirty="0" smtClean="0">
              <a:latin typeface="Consolas" pitchFamily="49" charset="0"/>
              <a:cs typeface="Consolas" pitchFamily="49" charset="0"/>
            </a:endParaRPr>
          </a:p>
          <a:p>
            <a:pPr>
              <a:buNone/>
            </a:pPr>
            <a:r>
              <a:rPr lang="en-US" sz="2600" b="0" dirty="0" smtClean="0">
                <a:latin typeface="Consolas" pitchFamily="49" charset="0"/>
                <a:cs typeface="Consolas" pitchFamily="49" charset="0"/>
              </a:rPr>
              <a:t>FROM   employees e, departments d</a:t>
            </a:r>
          </a:p>
          <a:p>
            <a:pPr>
              <a:buNone/>
            </a:pPr>
            <a:r>
              <a:rPr lang="en-US" sz="2600" b="0" dirty="0" smtClean="0">
                <a:latin typeface="Consolas" pitchFamily="49" charset="0"/>
                <a:cs typeface="Consolas" pitchFamily="49" charset="0"/>
              </a:rPr>
              <a:t>WHERE  </a:t>
            </a:r>
            <a:r>
              <a:rPr lang="en-US" sz="2600" b="0" dirty="0" err="1" smtClean="0">
                <a:latin typeface="Consolas" pitchFamily="49" charset="0"/>
                <a:cs typeface="Consolas" pitchFamily="49" charset="0"/>
              </a:rPr>
              <a:t>e.department_id</a:t>
            </a:r>
            <a:r>
              <a:rPr lang="en-US" sz="2600" b="0" dirty="0" smtClean="0">
                <a:latin typeface="Consolas" pitchFamily="49" charset="0"/>
                <a:cs typeface="Consolas" pitchFamily="49" charset="0"/>
              </a:rPr>
              <a:t> = </a:t>
            </a:r>
            <a:r>
              <a:rPr lang="en-US" sz="2600" b="0" dirty="0" err="1" smtClean="0">
                <a:latin typeface="Consolas" pitchFamily="49" charset="0"/>
                <a:cs typeface="Consolas" pitchFamily="49" charset="0"/>
              </a:rPr>
              <a:t>d.department_id</a:t>
            </a:r>
            <a:r>
              <a:rPr lang="en-US" sz="2600" b="0" dirty="0" smtClean="0">
                <a:latin typeface="Consolas" pitchFamily="49" charset="0"/>
                <a:cs typeface="Consolas" pitchFamily="49" charset="0"/>
              </a:rPr>
              <a:t>;</a:t>
            </a:r>
          </a:p>
          <a:p>
            <a:pPr>
              <a:buNone/>
            </a:pPr>
            <a:endParaRPr lang="en-US" sz="2600" b="0" dirty="0" smtClean="0">
              <a:latin typeface="Consolas" pitchFamily="49" charset="0"/>
              <a:cs typeface="Consolas" pitchFamily="49" charset="0"/>
            </a:endParaRPr>
          </a:p>
          <a:p>
            <a:pPr marL="287338" lvl="1" indent="-287338">
              <a:buSzPct val="100000"/>
              <a:buNone/>
              <a:tabLst/>
            </a:pPr>
            <a:r>
              <a:rPr lang="en-US" sz="2000" dirty="0" smtClean="0"/>
              <a:t>Employees has </a:t>
            </a:r>
            <a:r>
              <a:rPr lang="en-US" sz="2000" b="1" dirty="0" smtClean="0"/>
              <a:t>107</a:t>
            </a:r>
            <a:r>
              <a:rPr lang="en-US" sz="2000" dirty="0" smtClean="0"/>
              <a:t> rows.</a:t>
            </a:r>
          </a:p>
          <a:p>
            <a:pPr marL="287338" lvl="1" indent="-287338">
              <a:buSzPct val="100000"/>
              <a:buNone/>
              <a:tabLst/>
            </a:pPr>
            <a:r>
              <a:rPr lang="en-US" sz="2000" dirty="0" smtClean="0"/>
              <a:t>Departments has </a:t>
            </a:r>
            <a:r>
              <a:rPr lang="en-US" sz="2000" b="1" dirty="0" smtClean="0"/>
              <a:t>27</a:t>
            </a:r>
            <a:r>
              <a:rPr lang="en-US" sz="2000" dirty="0" smtClean="0"/>
              <a:t> rows.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t>
            </a:r>
            <a:r>
              <a:rPr smtClean="0"/>
              <a:t>hat's it for today, but one more word</a:t>
            </a:r>
            <a:endParaRPr lang="en-US" dirty="0"/>
          </a:p>
        </p:txBody>
      </p:sp>
      <p:sp>
        <p:nvSpPr>
          <p:cNvPr id="3" name="Нижний колонтитул 2"/>
          <p:cNvSpPr>
            <a:spLocks noGrp="1"/>
          </p:cNvSpPr>
          <p:nvPr>
            <p:ph type="ftr" sz="quarter" idx="10"/>
          </p:nvPr>
        </p:nvSpPr>
        <p:spPr/>
        <p:txBody>
          <a:bodyPr/>
          <a:lstStyle/>
          <a:p>
            <a:r>
              <a:rPr lang="en-US" dirty="0" smtClean="0"/>
              <a:t>2016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29</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t>
            </a:r>
            <a:r>
              <a:rPr smtClean="0"/>
              <a:t>oiNS</a:t>
            </a:r>
            <a:endParaRPr lang="en-US" dirty="0"/>
          </a:p>
        </p:txBody>
      </p:sp>
      <p:sp>
        <p:nvSpPr>
          <p:cNvPr id="3" name="Нижний колонтитул 2"/>
          <p:cNvSpPr>
            <a:spLocks noGrp="1"/>
          </p:cNvSpPr>
          <p:nvPr>
            <p:ph type="ftr" sz="quarter" idx="10"/>
          </p:nvPr>
        </p:nvSpPr>
        <p:spPr/>
        <p:txBody>
          <a:bodyPr/>
          <a:lstStyle/>
          <a:p>
            <a:r>
              <a:rPr lang="en-US" dirty="0" smtClean="0"/>
              <a:t>2016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3</a:t>
            </a:fld>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30</a:t>
            </a:fld>
            <a:endParaRPr lang="en-US" dirty="0"/>
          </a:p>
        </p:txBody>
      </p:sp>
      <p:sp>
        <p:nvSpPr>
          <p:cNvPr id="4" name="Заголовок 3"/>
          <p:cNvSpPr>
            <a:spLocks noGrp="1"/>
          </p:cNvSpPr>
          <p:nvPr>
            <p:ph type="title"/>
          </p:nvPr>
        </p:nvSpPr>
        <p:spPr/>
        <p:txBody>
          <a:bodyPr/>
          <a:lstStyle/>
          <a:p>
            <a:r>
              <a:rPr smtClean="0"/>
              <a:t>Cursors</a:t>
            </a:r>
            <a:endParaRPr lang="en-US" dirty="0"/>
          </a:p>
        </p:txBody>
      </p:sp>
      <p:sp>
        <p:nvSpPr>
          <p:cNvPr id="5" name="Содержимое 4"/>
          <p:cNvSpPr>
            <a:spLocks noGrp="1"/>
          </p:cNvSpPr>
          <p:nvPr>
            <p:ph idx="1"/>
          </p:nvPr>
        </p:nvSpPr>
        <p:spPr/>
        <p:txBody>
          <a:bodyPr/>
          <a:lstStyle/>
          <a:p>
            <a:pPr marL="0" indent="0">
              <a:buNone/>
            </a:pPr>
            <a:r>
              <a:rPr lang="en-US" sz="2000" b="0" i="1" dirty="0" smtClean="0"/>
              <a:t>“A cursor is a name or handle to a specific private SQL area. </a:t>
            </a:r>
          </a:p>
          <a:p>
            <a:pPr marL="0" indent="0">
              <a:buNone/>
            </a:pPr>
            <a:r>
              <a:rPr lang="en-US" sz="2000" b="0" i="1" dirty="0" smtClean="0"/>
              <a:t>You can think of a cursor as a pointer on the client side and </a:t>
            </a:r>
            <a:br>
              <a:rPr lang="en-US" sz="2000" b="0" i="1" dirty="0" smtClean="0"/>
            </a:br>
            <a:r>
              <a:rPr lang="en-US" sz="2000" b="0" i="1" dirty="0" smtClean="0"/>
              <a:t>as a state on the server side.”</a:t>
            </a:r>
          </a:p>
          <a:p>
            <a:pPr marL="0" indent="0">
              <a:buNone/>
            </a:pPr>
            <a:r>
              <a:rPr lang="en-US" sz="2000" dirty="0" smtClean="0"/>
              <a:t>Oracle Concepts</a:t>
            </a:r>
          </a:p>
          <a:p>
            <a:pPr marL="0" indent="0">
              <a:buNone/>
            </a:pPr>
            <a:endParaRPr lang="en-US" sz="2000" b="0" dirty="0" smtClean="0"/>
          </a:p>
          <a:p>
            <a:pPr marL="0" indent="0">
              <a:buNone/>
            </a:pPr>
            <a:endParaRPr lang="en-US" sz="2000" b="0" dirty="0"/>
          </a:p>
        </p:txBody>
      </p:sp>
      <p:pic>
        <p:nvPicPr>
          <p:cNvPr id="33794" name="Picture 2" descr="Description of Figure 14-5 follows"/>
          <p:cNvPicPr>
            <a:picLocks noChangeAspect="1" noChangeArrowheads="1"/>
          </p:cNvPicPr>
          <p:nvPr/>
        </p:nvPicPr>
        <p:blipFill>
          <a:blip r:embed="rId2"/>
          <a:srcRect/>
          <a:stretch>
            <a:fillRect/>
          </a:stretch>
        </p:blipFill>
        <p:spPr bwMode="auto">
          <a:xfrm>
            <a:off x="4038600" y="2892135"/>
            <a:ext cx="4114800" cy="2899065"/>
          </a:xfrm>
          <a:prstGeom prst="rect">
            <a:avLst/>
          </a:prstGeom>
          <a:noFill/>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31</a:t>
            </a:fld>
            <a:endParaRPr lang="en-US" dirty="0"/>
          </a:p>
        </p:txBody>
      </p:sp>
      <p:sp>
        <p:nvSpPr>
          <p:cNvPr id="4" name="Заголовок 3"/>
          <p:cNvSpPr>
            <a:spLocks noGrp="1"/>
          </p:cNvSpPr>
          <p:nvPr>
            <p:ph type="title"/>
          </p:nvPr>
        </p:nvSpPr>
        <p:spPr/>
        <p:txBody>
          <a:bodyPr/>
          <a:lstStyle/>
          <a:p>
            <a:r>
              <a:rPr smtClean="0"/>
              <a:t>Cursors</a:t>
            </a:r>
            <a:endParaRPr lang="en-US" dirty="0"/>
          </a:p>
        </p:txBody>
      </p:sp>
      <p:sp>
        <p:nvSpPr>
          <p:cNvPr id="5" name="Содержимое 4"/>
          <p:cNvSpPr>
            <a:spLocks noGrp="1"/>
          </p:cNvSpPr>
          <p:nvPr>
            <p:ph idx="1"/>
          </p:nvPr>
        </p:nvSpPr>
        <p:spPr/>
        <p:txBody>
          <a:bodyPr/>
          <a:lstStyle/>
          <a:p>
            <a:pPr indent="0" algn="r">
              <a:buNone/>
            </a:pPr>
            <a:r>
              <a:rPr lang="en-US" b="0" i="1" dirty="0" smtClean="0"/>
              <a:t>“If you just think of a cursor like</a:t>
            </a:r>
          </a:p>
          <a:p>
            <a:pPr indent="0" algn="r">
              <a:buNone/>
            </a:pPr>
            <a:r>
              <a:rPr lang="en-US" b="0" i="1" dirty="0" smtClean="0"/>
              <a:t> a "</a:t>
            </a:r>
            <a:r>
              <a:rPr lang="en-US" i="1" dirty="0" smtClean="0"/>
              <a:t>file handle</a:t>
            </a:r>
            <a:r>
              <a:rPr lang="en-US" b="0" i="1" dirty="0" smtClean="0"/>
              <a:t>", they become pretty </a:t>
            </a:r>
          </a:p>
          <a:p>
            <a:pPr indent="0" algn="r">
              <a:buNone/>
            </a:pPr>
            <a:r>
              <a:rPr lang="en-US" b="0" i="1" dirty="0" smtClean="0"/>
              <a:t>simple things to think about.</a:t>
            </a:r>
          </a:p>
          <a:p>
            <a:pPr indent="0" algn="r">
              <a:buNone/>
            </a:pPr>
            <a:r>
              <a:rPr lang="en-US" b="0" i="1" dirty="0" smtClean="0"/>
              <a:t>…</a:t>
            </a:r>
          </a:p>
          <a:p>
            <a:pPr indent="0" algn="r">
              <a:buNone/>
            </a:pPr>
            <a:r>
              <a:rPr lang="en-US" b="0" i="1" dirty="0" smtClean="0"/>
              <a:t>They are simply the only way you </a:t>
            </a:r>
          </a:p>
          <a:p>
            <a:pPr indent="0" algn="r">
              <a:buNone/>
            </a:pPr>
            <a:r>
              <a:rPr lang="en-US" b="0" i="1" dirty="0" smtClean="0"/>
              <a:t>have to interact with the database. </a:t>
            </a:r>
          </a:p>
          <a:p>
            <a:pPr indent="0" algn="r">
              <a:buNone/>
            </a:pPr>
            <a:r>
              <a:rPr lang="en-US" b="0" i="1" dirty="0" smtClean="0"/>
              <a:t>They are part of the </a:t>
            </a:r>
            <a:r>
              <a:rPr lang="en-US" i="1" dirty="0" smtClean="0"/>
              <a:t>programming </a:t>
            </a:r>
            <a:r>
              <a:rPr lang="en-US" i="1" dirty="0" err="1" smtClean="0"/>
              <a:t>api</a:t>
            </a:r>
            <a:r>
              <a:rPr lang="en-US" i="1" dirty="0" smtClean="0"/>
              <a:t>. </a:t>
            </a:r>
            <a:br>
              <a:rPr lang="en-US" i="1" dirty="0" smtClean="0"/>
            </a:br>
            <a:r>
              <a:rPr lang="en-US" b="0" i="1" dirty="0" smtClean="0"/>
              <a:t/>
            </a:r>
            <a:br>
              <a:rPr lang="en-US" b="0" i="1" dirty="0" smtClean="0"/>
            </a:br>
            <a:endParaRPr lang="en-US" b="0" i="1" dirty="0" smtClean="0"/>
          </a:p>
          <a:p>
            <a:pPr indent="0" algn="r">
              <a:buNone/>
            </a:pPr>
            <a:r>
              <a:rPr lang="en-US" i="1" dirty="0" smtClean="0"/>
              <a:t>Don't over analyze them</a:t>
            </a:r>
            <a:r>
              <a:rPr lang="en-US" b="0" i="1" dirty="0" smtClean="0"/>
              <a:t>, they </a:t>
            </a:r>
          </a:p>
          <a:p>
            <a:pPr indent="0" algn="r">
              <a:buNone/>
            </a:pPr>
            <a:r>
              <a:rPr lang="en-US" b="0" i="1" dirty="0" smtClean="0"/>
              <a:t>are really rather simple things. ”</a:t>
            </a:r>
            <a:r>
              <a:rPr lang="en-US" dirty="0" smtClean="0"/>
              <a:t/>
            </a:r>
            <a:br>
              <a:rPr lang="en-US" dirty="0" smtClean="0"/>
            </a:br>
            <a:endParaRPr lang="en-US" dirty="0" smtClean="0"/>
          </a:p>
          <a:p>
            <a:pPr indent="0" algn="r">
              <a:buNone/>
            </a:pPr>
            <a:r>
              <a:rPr lang="en-US" dirty="0" smtClean="0"/>
              <a:t>T. Kyte</a:t>
            </a:r>
            <a:endParaRPr lang="en-US" dirty="0"/>
          </a:p>
        </p:txBody>
      </p:sp>
      <p:pic>
        <p:nvPicPr>
          <p:cNvPr id="1026" name="Picture 2" descr="http://www.slingers1858.co.uk/images/P/handle_19%5B1%5D.jpg"/>
          <p:cNvPicPr>
            <a:picLocks noChangeAspect="1" noChangeArrowheads="1"/>
          </p:cNvPicPr>
          <p:nvPr/>
        </p:nvPicPr>
        <p:blipFill>
          <a:blip r:embed="rId2" cstate="print"/>
          <a:srcRect/>
          <a:stretch>
            <a:fillRect/>
          </a:stretch>
        </p:blipFill>
        <p:spPr bwMode="auto">
          <a:xfrm>
            <a:off x="990601" y="1295401"/>
            <a:ext cx="3505199" cy="3505199"/>
          </a:xfrm>
          <a:prstGeom prst="rect">
            <a:avLst/>
          </a:prstGeo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dirty="0"/>
              <a:t>Oracle Join Methods</a:t>
            </a:r>
          </a:p>
        </p:txBody>
      </p:sp>
      <p:sp>
        <p:nvSpPr>
          <p:cNvPr id="3" name="Нижний колонтитул 2"/>
          <p:cNvSpPr>
            <a:spLocks noGrp="1"/>
          </p:cNvSpPr>
          <p:nvPr>
            <p:ph type="ftr" sz="quarter" idx="12"/>
          </p:nvPr>
        </p:nvSpPr>
        <p:spPr/>
        <p:txBody>
          <a:bodyPr/>
          <a:lstStyle/>
          <a:p>
            <a:r>
              <a:rPr lang="en-US" dirty="0" smtClean="0"/>
              <a:t>2016 ©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32</a:t>
            </a:fld>
            <a:endParaRPr lang="en-US" dirty="0"/>
          </a:p>
        </p:txBody>
      </p:sp>
      <p:sp>
        <p:nvSpPr>
          <p:cNvPr id="5" name="Текст 4"/>
          <p:cNvSpPr>
            <a:spLocks noGrp="1"/>
          </p:cNvSpPr>
          <p:nvPr>
            <p:ph type="body" sz="quarter" idx="14"/>
          </p:nvPr>
        </p:nvSpPr>
        <p:spPr/>
        <p:txBody>
          <a:bodyPr/>
          <a:lstStyle/>
          <a:p>
            <a:r>
              <a:rPr lang="pt-BR" dirty="0"/>
              <a:t>Elias Nema</a:t>
            </a:r>
          </a:p>
          <a:p>
            <a:r>
              <a:rPr lang="pt-BR" dirty="0" smtClean="0"/>
              <a:t>Lead Software </a:t>
            </a:r>
            <a:r>
              <a:rPr lang="pt-BR" dirty="0"/>
              <a:t>Engineer</a:t>
            </a:r>
          </a:p>
          <a:p>
            <a:r>
              <a:rPr lang="pt-BR" b="0" dirty="0" smtClean="0">
                <a:hlinkClick r:id="rId2"/>
              </a:rPr>
              <a:t>Elias_Nema@epam.com</a:t>
            </a:r>
            <a:endParaRPr lang="pt-BR" b="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4</a:t>
            </a:fld>
            <a:endParaRPr lang="en-US" dirty="0"/>
          </a:p>
        </p:txBody>
      </p:sp>
      <p:sp>
        <p:nvSpPr>
          <p:cNvPr id="4" name="Заголовок 3"/>
          <p:cNvSpPr>
            <a:spLocks noGrp="1"/>
          </p:cNvSpPr>
          <p:nvPr>
            <p:ph type="title"/>
          </p:nvPr>
        </p:nvSpPr>
        <p:spPr/>
        <p:txBody>
          <a:bodyPr/>
          <a:lstStyle/>
          <a:p>
            <a:r>
              <a:rPr dirty="0" smtClean="0"/>
              <a:t>For a start, what is a JOIN?</a:t>
            </a:r>
            <a:endParaRPr lang="en-US" dirty="0"/>
          </a:p>
        </p:txBody>
      </p:sp>
      <p:sp>
        <p:nvSpPr>
          <p:cNvPr id="5" name="Содержимое 4"/>
          <p:cNvSpPr>
            <a:spLocks noGrp="1"/>
          </p:cNvSpPr>
          <p:nvPr>
            <p:ph idx="1"/>
          </p:nvPr>
        </p:nvSpPr>
        <p:spPr/>
        <p:txBody>
          <a:bodyPr/>
          <a:lstStyle/>
          <a:p>
            <a:pPr marL="0">
              <a:buNone/>
            </a:pPr>
            <a:endParaRPr lang="en-US" sz="3000" b="0" dirty="0" smtClean="0"/>
          </a:p>
          <a:p>
            <a:pPr marL="0">
              <a:buNone/>
            </a:pPr>
            <a:r>
              <a:rPr lang="en-US" sz="3000" b="0" dirty="0" smtClean="0"/>
              <a:t>A join combines the output from </a:t>
            </a:r>
            <a:r>
              <a:rPr lang="en-US" sz="3000" dirty="0" smtClean="0"/>
              <a:t>exactly two row sources</a:t>
            </a:r>
            <a:r>
              <a:rPr lang="en-US" sz="3000" b="0" dirty="0" smtClean="0"/>
              <a:t>, such as tables or views, and </a:t>
            </a:r>
            <a:r>
              <a:rPr lang="en-US" sz="3000" dirty="0" smtClean="0"/>
              <a:t>returns one row source</a:t>
            </a:r>
            <a:r>
              <a:rPr lang="en-US" sz="3000" b="0" dirty="0" smtClean="0"/>
              <a:t>. The returned row source is the data set.</a:t>
            </a:r>
            <a:endParaRPr lang="en-US" sz="3000" b="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5</a:t>
            </a:fld>
            <a:endParaRPr lang="en-US" dirty="0"/>
          </a:p>
        </p:txBody>
      </p:sp>
      <p:sp>
        <p:nvSpPr>
          <p:cNvPr id="4" name="Заголовок 3"/>
          <p:cNvSpPr>
            <a:spLocks noGrp="1"/>
          </p:cNvSpPr>
          <p:nvPr>
            <p:ph type="title"/>
          </p:nvPr>
        </p:nvSpPr>
        <p:spPr/>
        <p:txBody>
          <a:bodyPr>
            <a:normAutofit/>
          </a:bodyPr>
          <a:lstStyle/>
          <a:p>
            <a:r>
              <a:rPr dirty="0" smtClean="0"/>
              <a:t>How the Optimizer Executes Join Statements</a:t>
            </a:r>
            <a:endParaRPr lang="en-US" dirty="0"/>
          </a:p>
        </p:txBody>
      </p:sp>
      <p:sp>
        <p:nvSpPr>
          <p:cNvPr id="5" name="Содержимое 4"/>
          <p:cNvSpPr>
            <a:spLocks noGrp="1"/>
          </p:cNvSpPr>
          <p:nvPr>
            <p:ph idx="1"/>
          </p:nvPr>
        </p:nvSpPr>
        <p:spPr/>
        <p:txBody>
          <a:bodyPr/>
          <a:lstStyle/>
          <a:p>
            <a:pPr marL="514350" indent="-514350"/>
            <a:r>
              <a:rPr lang="en-US" sz="2000" dirty="0" smtClean="0"/>
              <a:t>Access paths</a:t>
            </a:r>
          </a:p>
          <a:p>
            <a:pPr marL="795528" lvl="1" indent="-338328">
              <a:buSzPct val="140000"/>
            </a:pPr>
            <a:r>
              <a:rPr lang="en-US" dirty="0" smtClean="0">
                <a:solidFill>
                  <a:schemeClr val="tx1">
                    <a:lumMod val="75000"/>
                    <a:lumOff val="25000"/>
                  </a:schemeClr>
                </a:solidFill>
              </a:rPr>
              <a:t>The optimizer must choose an access path to retrieve data from each table in the join statement.</a:t>
            </a:r>
          </a:p>
          <a:p>
            <a:pPr marL="514350" indent="-514350"/>
            <a:r>
              <a:rPr lang="en-US" sz="2000" dirty="0" smtClean="0"/>
              <a:t>Join methods</a:t>
            </a:r>
          </a:p>
          <a:p>
            <a:pPr lvl="1">
              <a:buSzPct val="140000"/>
            </a:pPr>
            <a:r>
              <a:rPr lang="en-US" dirty="0" smtClean="0">
                <a:solidFill>
                  <a:schemeClr val="tx1">
                    <a:lumMod val="75000"/>
                    <a:lumOff val="25000"/>
                  </a:schemeClr>
                </a:solidFill>
              </a:rPr>
              <a:t>The possible join methods are nested loop, sort merge, and hash joins. Each join method has specific situations in which it is more suitable than the others</a:t>
            </a:r>
          </a:p>
          <a:p>
            <a:pPr marL="514350" indent="-514350"/>
            <a:r>
              <a:rPr lang="en-US" sz="2000" dirty="0" smtClean="0"/>
              <a:t>Join types</a:t>
            </a:r>
          </a:p>
          <a:p>
            <a:pPr lvl="1">
              <a:buSzPct val="140000"/>
            </a:pPr>
            <a:r>
              <a:rPr lang="en-US" dirty="0" smtClean="0">
                <a:solidFill>
                  <a:schemeClr val="tx1">
                    <a:lumMod val="75000"/>
                    <a:lumOff val="25000"/>
                  </a:schemeClr>
                </a:solidFill>
              </a:rPr>
              <a:t>E.g. Inner, Outer…</a:t>
            </a:r>
          </a:p>
          <a:p>
            <a:pPr marL="514350" indent="-514350"/>
            <a:r>
              <a:rPr lang="en-US" sz="2000" dirty="0" smtClean="0"/>
              <a:t>Join order</a:t>
            </a:r>
          </a:p>
          <a:p>
            <a:pPr lvl="1">
              <a:buSzPct val="140000"/>
            </a:pPr>
            <a:r>
              <a:rPr lang="en-US" dirty="0" smtClean="0">
                <a:solidFill>
                  <a:schemeClr val="tx1">
                    <a:lumMod val="75000"/>
                    <a:lumOff val="25000"/>
                  </a:schemeClr>
                </a:solidFill>
              </a:rPr>
              <a:t>If more than two tables, Oracle joins two of the tables and then joins the resulting row source to the next table. This process continues until all tables are joined into the result.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6</a:t>
            </a:fld>
            <a:endParaRPr lang="en-US" dirty="0"/>
          </a:p>
        </p:txBody>
      </p:sp>
      <p:sp>
        <p:nvSpPr>
          <p:cNvPr id="4" name="Заголовок 3"/>
          <p:cNvSpPr>
            <a:spLocks noGrp="1"/>
          </p:cNvSpPr>
          <p:nvPr>
            <p:ph type="title"/>
          </p:nvPr>
        </p:nvSpPr>
        <p:spPr/>
        <p:txBody>
          <a:bodyPr/>
          <a:lstStyle/>
          <a:p>
            <a:r>
              <a:rPr smtClean="0"/>
              <a:t>Join Types</a:t>
            </a:r>
            <a:endParaRPr lang="en-US" dirty="0"/>
          </a:p>
        </p:txBody>
      </p:sp>
      <p:sp>
        <p:nvSpPr>
          <p:cNvPr id="5" name="Содержимое 4"/>
          <p:cNvSpPr>
            <a:spLocks noGrp="1"/>
          </p:cNvSpPr>
          <p:nvPr>
            <p:ph idx="1"/>
          </p:nvPr>
        </p:nvSpPr>
        <p:spPr/>
        <p:txBody>
          <a:bodyPr/>
          <a:lstStyle/>
          <a:p>
            <a:pPr marL="0">
              <a:buNone/>
            </a:pPr>
            <a:r>
              <a:rPr lang="en-US" sz="2500" b="0" dirty="0" smtClean="0"/>
              <a:t>Each join method has two children: the </a:t>
            </a:r>
            <a:r>
              <a:rPr lang="en-US" sz="2500" dirty="0" smtClean="0"/>
              <a:t>driving</a:t>
            </a:r>
            <a:r>
              <a:rPr lang="en-US" sz="2500" b="0" dirty="0" smtClean="0"/>
              <a:t> (also called </a:t>
            </a:r>
            <a:r>
              <a:rPr lang="en-US" sz="2500" b="0" i="1" dirty="0" smtClean="0"/>
              <a:t>outer</a:t>
            </a:r>
            <a:r>
              <a:rPr lang="en-US" sz="2500" b="0" dirty="0" smtClean="0"/>
              <a:t>) row source and the </a:t>
            </a:r>
            <a:r>
              <a:rPr lang="en-US" sz="2500" dirty="0" smtClean="0"/>
              <a:t>driven-to </a:t>
            </a:r>
            <a:r>
              <a:rPr lang="en-US" sz="2500" b="0" dirty="0" smtClean="0"/>
              <a:t>(also called </a:t>
            </a:r>
            <a:r>
              <a:rPr lang="en-US" sz="2500" b="0" i="1" dirty="0" smtClean="0"/>
              <a:t>inner</a:t>
            </a:r>
            <a:r>
              <a:rPr lang="en-US" sz="2500" b="0" dirty="0" smtClean="0"/>
              <a:t>) row source.</a:t>
            </a:r>
          </a:p>
          <a:p>
            <a:pPr marL="0">
              <a:buNone/>
            </a:pPr>
            <a:endParaRPr lang="en-US" sz="2500" b="0" dirty="0" smtClean="0"/>
          </a:p>
        </p:txBody>
      </p:sp>
      <p:sp>
        <p:nvSpPr>
          <p:cNvPr id="6" name="TextBox 5"/>
          <p:cNvSpPr txBox="1"/>
          <p:nvPr/>
        </p:nvSpPr>
        <p:spPr>
          <a:xfrm>
            <a:off x="1219200" y="4419600"/>
            <a:ext cx="23622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Driving Row Source </a:t>
            </a:r>
          </a:p>
          <a:p>
            <a:r>
              <a:rPr lang="en-US" i="1" dirty="0" smtClean="0"/>
              <a:t>Outer</a:t>
            </a:r>
            <a:endParaRPr lang="en-US" i="1" dirty="0"/>
          </a:p>
        </p:txBody>
      </p:sp>
      <p:sp>
        <p:nvSpPr>
          <p:cNvPr id="7" name="TextBox 6"/>
          <p:cNvSpPr txBox="1"/>
          <p:nvPr/>
        </p:nvSpPr>
        <p:spPr>
          <a:xfrm>
            <a:off x="4876800" y="4419600"/>
            <a:ext cx="24384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Driven-To Row Source </a:t>
            </a:r>
          </a:p>
          <a:p>
            <a:r>
              <a:rPr lang="en-US" i="1" dirty="0" smtClean="0"/>
              <a:t>Inner</a:t>
            </a:r>
            <a:endParaRPr lang="en-US" i="1" dirty="0"/>
          </a:p>
        </p:txBody>
      </p:sp>
      <p:sp>
        <p:nvSpPr>
          <p:cNvPr id="8" name="TextBox 7"/>
          <p:cNvSpPr txBox="1"/>
          <p:nvPr/>
        </p:nvSpPr>
        <p:spPr>
          <a:xfrm>
            <a:off x="3048000" y="2895600"/>
            <a:ext cx="22860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dirty="0" smtClean="0"/>
              <a:t>Join Method</a:t>
            </a:r>
          </a:p>
          <a:p>
            <a:r>
              <a:rPr lang="en-US" dirty="0" smtClean="0"/>
              <a:t>(Nested Loop, Hash or Sort-Merge Join)</a:t>
            </a:r>
            <a:endParaRPr lang="en-US" dirty="0"/>
          </a:p>
        </p:txBody>
      </p:sp>
      <p:cxnSp>
        <p:nvCxnSpPr>
          <p:cNvPr id="11" name="Прямая со стрелкой 10"/>
          <p:cNvCxnSpPr>
            <a:stCxn id="6" idx="3"/>
            <a:endCxn id="7" idx="1"/>
          </p:cNvCxnSpPr>
          <p:nvPr/>
        </p:nvCxnSpPr>
        <p:spPr>
          <a:xfrm>
            <a:off x="3581400" y="4742766"/>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Соединительная линия уступом 12"/>
          <p:cNvCxnSpPr>
            <a:stCxn id="8" idx="2"/>
            <a:endCxn id="6" idx="0"/>
          </p:cNvCxnSpPr>
          <p:nvPr/>
        </p:nvCxnSpPr>
        <p:spPr>
          <a:xfrm rot="5400000">
            <a:off x="2995315" y="3223915"/>
            <a:ext cx="600670" cy="1790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5" name="Соединительная линия уступом 14"/>
          <p:cNvCxnSpPr>
            <a:stCxn id="8" idx="2"/>
            <a:endCxn id="7" idx="0"/>
          </p:cNvCxnSpPr>
          <p:nvPr/>
        </p:nvCxnSpPr>
        <p:spPr>
          <a:xfrm rot="16200000" flipH="1">
            <a:off x="4843165" y="3166765"/>
            <a:ext cx="600670" cy="1905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a:t>
            </a:r>
            <a:r>
              <a:rPr smtClean="0"/>
              <a:t>oin methods</a:t>
            </a:r>
            <a:endParaRPr lang="en-US" dirty="0"/>
          </a:p>
        </p:txBody>
      </p:sp>
      <p:sp>
        <p:nvSpPr>
          <p:cNvPr id="3" name="Нижний колонтитул 2"/>
          <p:cNvSpPr>
            <a:spLocks noGrp="1"/>
          </p:cNvSpPr>
          <p:nvPr>
            <p:ph type="ftr" sz="quarter" idx="10"/>
          </p:nvPr>
        </p:nvSpPr>
        <p:spPr/>
        <p:txBody>
          <a:bodyPr/>
          <a:lstStyle/>
          <a:p>
            <a:r>
              <a:rPr lang="en-US" dirty="0" smtClean="0"/>
              <a:t>2016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8</a:t>
            </a:fld>
            <a:endParaRPr lang="en-US" dirty="0"/>
          </a:p>
        </p:txBody>
      </p:sp>
      <p:sp>
        <p:nvSpPr>
          <p:cNvPr id="4" name="Заголовок 3"/>
          <p:cNvSpPr>
            <a:spLocks noGrp="1"/>
          </p:cNvSpPr>
          <p:nvPr>
            <p:ph type="title"/>
          </p:nvPr>
        </p:nvSpPr>
        <p:spPr/>
        <p:txBody>
          <a:bodyPr/>
          <a:lstStyle/>
          <a:p>
            <a:r>
              <a:rPr smtClean="0"/>
              <a:t>How the Optimizer Chooses Execution Plans</a:t>
            </a:r>
            <a:endParaRPr lang="en-US" dirty="0"/>
          </a:p>
        </p:txBody>
      </p:sp>
      <p:sp>
        <p:nvSpPr>
          <p:cNvPr id="5" name="Содержимое 4"/>
          <p:cNvSpPr>
            <a:spLocks noGrp="1"/>
          </p:cNvSpPr>
          <p:nvPr>
            <p:ph idx="1"/>
          </p:nvPr>
        </p:nvSpPr>
        <p:spPr/>
        <p:txBody>
          <a:bodyPr/>
          <a:lstStyle/>
          <a:p>
            <a:r>
              <a:rPr lang="en-US" sz="2000" b="0" dirty="0" smtClean="0"/>
              <a:t>Determines whether joining two or more tables results in a row source containing </a:t>
            </a:r>
            <a:r>
              <a:rPr lang="en-US" sz="2000" dirty="0" smtClean="0"/>
              <a:t>1 row</a:t>
            </a:r>
            <a:r>
              <a:rPr lang="en-US" sz="2000" b="0" dirty="0" smtClean="0"/>
              <a:t> (with the help of UNIQUE or PK constraints).</a:t>
            </a:r>
          </a:p>
          <a:p>
            <a:endParaRPr lang="en-US" sz="2000" b="0" dirty="0" smtClean="0"/>
          </a:p>
          <a:p>
            <a:r>
              <a:rPr lang="en-US" sz="2000" b="0" dirty="0" smtClean="0"/>
              <a:t>For join statements with </a:t>
            </a:r>
            <a:r>
              <a:rPr lang="en-US" sz="2000" dirty="0" smtClean="0"/>
              <a:t>outer join</a:t>
            </a:r>
            <a:r>
              <a:rPr lang="en-US" sz="2000" b="0" dirty="0" smtClean="0"/>
              <a:t> conditions, the table with the outer join operator typically comes </a:t>
            </a:r>
            <a:r>
              <a:rPr lang="en-US" sz="2000" b="0" i="1" dirty="0" smtClean="0"/>
              <a:t>after</a:t>
            </a:r>
            <a:r>
              <a:rPr lang="en-US" sz="2000" b="0" dirty="0" smtClean="0"/>
              <a:t> the other table in the condition in the join order.</a:t>
            </a:r>
          </a:p>
          <a:p>
            <a:endParaRPr lang="en-US" sz="2000" b="0" dirty="0" smtClean="0"/>
          </a:p>
          <a:p>
            <a:r>
              <a:rPr lang="en-US" sz="2000" b="0" dirty="0" smtClean="0"/>
              <a:t>The optimizer generates a </a:t>
            </a:r>
            <a:r>
              <a:rPr lang="en-US" sz="2000" dirty="0" smtClean="0"/>
              <a:t>set of execution plans</a:t>
            </a:r>
            <a:r>
              <a:rPr lang="en-US" sz="2000" b="0" dirty="0" smtClean="0"/>
              <a:t>, according to possible join orders, join methods, and available access paths. The optimizer then estimates the cost of each plan and chooses the one with the </a:t>
            </a:r>
            <a:r>
              <a:rPr lang="en-US" sz="2000" b="0" i="1" dirty="0" smtClean="0"/>
              <a:t>lowest cost</a:t>
            </a:r>
            <a:r>
              <a:rPr lang="en-US" sz="2000" b="0"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3" presetClass="emph" presetSubtype="2" fill="hold" nodeType="withEffect">
                                  <p:stCondLst>
                                    <p:cond delay="0"/>
                                  </p:stCondLst>
                                  <p:childTnLst>
                                    <p:animClr clrSpc="rgb" dir="cw">
                                      <p:cBhvr override="childStyle">
                                        <p:cTn id="16" dur="1000" fill="hold"/>
                                        <p:tgtEl>
                                          <p:spTgt spid="5">
                                            <p:txEl>
                                              <p:pRg st="0" end="0"/>
                                            </p:txEl>
                                          </p:spTgt>
                                        </p:tgtEl>
                                        <p:attrNameLst>
                                          <p:attrName>style.color</p:attrName>
                                        </p:attrNameLst>
                                      </p:cBhvr>
                                      <p:to>
                                        <a:schemeClr val="bg2"/>
                                      </p:to>
                                    </p:animClr>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3" presetID="3" presetClass="emph" presetSubtype="2" fill="hold" nodeType="withEffect">
                                  <p:stCondLst>
                                    <p:cond delay="0"/>
                                  </p:stCondLst>
                                  <p:childTnLst>
                                    <p:animClr clrSpc="rgb" dir="cw">
                                      <p:cBhvr override="childStyle">
                                        <p:cTn id="24" dur="1000" fill="hold"/>
                                        <p:tgtEl>
                                          <p:spTgt spid="5">
                                            <p:txEl>
                                              <p:pRg st="2" end="2"/>
                                            </p:txEl>
                                          </p:spTgt>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dirty="0" smtClean="0"/>
              <a:t>2016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9</a:t>
            </a:fld>
            <a:endParaRPr lang="en-US" dirty="0"/>
          </a:p>
        </p:txBody>
      </p:sp>
      <p:sp>
        <p:nvSpPr>
          <p:cNvPr id="4" name="Заголовок 3"/>
          <p:cNvSpPr>
            <a:spLocks noGrp="1"/>
          </p:cNvSpPr>
          <p:nvPr>
            <p:ph type="title"/>
          </p:nvPr>
        </p:nvSpPr>
        <p:spPr/>
        <p:txBody>
          <a:bodyPr>
            <a:normAutofit/>
          </a:bodyPr>
          <a:lstStyle/>
          <a:p>
            <a:r>
              <a:rPr dirty="0" smtClean="0"/>
              <a:t>Nested Loops Joins</a:t>
            </a:r>
            <a:endParaRPr lang="en-US" dirty="0"/>
          </a:p>
        </p:txBody>
      </p:sp>
      <p:sp>
        <p:nvSpPr>
          <p:cNvPr id="5" name="Содержимое 4"/>
          <p:cNvSpPr>
            <a:spLocks noGrp="1"/>
          </p:cNvSpPr>
          <p:nvPr>
            <p:ph idx="1"/>
          </p:nvPr>
        </p:nvSpPr>
        <p:spPr/>
        <p:txBody>
          <a:bodyPr/>
          <a:lstStyle/>
          <a:p>
            <a:pPr>
              <a:buNone/>
            </a:pPr>
            <a:r>
              <a:rPr lang="en-US" sz="2000" b="0" dirty="0" smtClean="0"/>
              <a:t>Nested loops joins are useful when the following conditions are true:</a:t>
            </a:r>
          </a:p>
          <a:p>
            <a:pPr>
              <a:buSzPct val="140000"/>
              <a:buFont typeface="Arial" pitchFamily="34" charset="0"/>
              <a:buChar char="•"/>
            </a:pPr>
            <a:r>
              <a:rPr lang="en-US" sz="2000" b="0" dirty="0" smtClean="0"/>
              <a:t>The database joins</a:t>
            </a:r>
            <a:r>
              <a:rPr lang="en-US" sz="2000" dirty="0" smtClean="0"/>
              <a:t> small subsets of data</a:t>
            </a:r>
            <a:r>
              <a:rPr lang="en-US" sz="2000" b="0" dirty="0" smtClean="0"/>
              <a:t>, or the database joins large sets of data with the optimizer mode set to FIRST_ROWS.</a:t>
            </a:r>
          </a:p>
          <a:p>
            <a:pPr>
              <a:buSzPct val="140000"/>
              <a:buFont typeface="Arial" pitchFamily="34" charset="0"/>
              <a:buChar char="•"/>
            </a:pPr>
            <a:r>
              <a:rPr lang="en-US" sz="2000" b="0" dirty="0" smtClean="0"/>
              <a:t>The join condition is an efficient method of </a:t>
            </a:r>
            <a:r>
              <a:rPr lang="en-US" sz="2000" dirty="0" smtClean="0"/>
              <a:t>accessing the inner table</a:t>
            </a:r>
            <a:r>
              <a:rPr lang="en-US" sz="2000" b="0" dirty="0" smtClean="0"/>
              <a:t>.</a:t>
            </a:r>
          </a:p>
          <a:p>
            <a:pPr marL="0">
              <a:buNone/>
            </a:pPr>
            <a:r>
              <a:rPr lang="en-US" sz="2000" b="0" dirty="0" smtClean="0"/>
              <a:t>The optimizer always tries to put the </a:t>
            </a:r>
            <a:r>
              <a:rPr lang="en-US" sz="2000" dirty="0" smtClean="0"/>
              <a:t>smallest row source first</a:t>
            </a:r>
            <a:r>
              <a:rPr lang="en-US" sz="2000" b="0" dirty="0" smtClean="0"/>
              <a:t>, making it the driving table.</a:t>
            </a:r>
          </a:p>
          <a:p>
            <a:pPr>
              <a:buNone/>
            </a:pPr>
            <a:endParaRPr lang="en-US" sz="2000" b="0" dirty="0" smtClean="0"/>
          </a:p>
        </p:txBody>
      </p:sp>
      <p:sp>
        <p:nvSpPr>
          <p:cNvPr id="6" name="TextBox 5"/>
          <p:cNvSpPr txBox="1"/>
          <p:nvPr/>
        </p:nvSpPr>
        <p:spPr>
          <a:xfrm>
            <a:off x="914400" y="4419600"/>
            <a:ext cx="7315200" cy="1246495"/>
          </a:xfrm>
          <a:prstGeom prst="rect">
            <a:avLst/>
          </a:prstGeom>
          <a:solidFill>
            <a:schemeClr val="bg1">
              <a:lumMod val="95000"/>
            </a:schemeClr>
          </a:solidFill>
        </p:spPr>
        <p:txBody>
          <a:bodyPr wrap="square" rtlCol="0">
            <a:spAutoFit/>
          </a:bodyPr>
          <a:lstStyle/>
          <a:p>
            <a:r>
              <a:rPr lang="en-US" sz="1500" dirty="0" smtClean="0">
                <a:latin typeface="Consolas" pitchFamily="49" charset="0"/>
                <a:cs typeface="Consolas" pitchFamily="49" charset="0"/>
              </a:rPr>
              <a:t>FOR erow IN (select * from employees where X=Y) LOOP </a:t>
            </a:r>
          </a:p>
          <a:p>
            <a:r>
              <a:rPr lang="en-US" sz="1500" dirty="0" smtClean="0">
                <a:latin typeface="Consolas" pitchFamily="49" charset="0"/>
                <a:cs typeface="Consolas" pitchFamily="49" charset="0"/>
              </a:rPr>
              <a:t>  FOR drow IN (select * from departments where erow is matched) LOOP</a:t>
            </a:r>
          </a:p>
          <a:p>
            <a:r>
              <a:rPr lang="en-US" sz="1500" dirty="0" smtClean="0">
                <a:latin typeface="Consolas" pitchFamily="49" charset="0"/>
                <a:cs typeface="Consolas" pitchFamily="49" charset="0"/>
              </a:rPr>
              <a:t>    output values from erow and drow </a:t>
            </a:r>
          </a:p>
          <a:p>
            <a:r>
              <a:rPr lang="en-US" sz="1500" dirty="0" smtClean="0">
                <a:latin typeface="Consolas" pitchFamily="49" charset="0"/>
                <a:cs typeface="Consolas" pitchFamily="49" charset="0"/>
              </a:rPr>
              <a:t>  END LOOP </a:t>
            </a:r>
          </a:p>
          <a:p>
            <a:r>
              <a:rPr lang="en-US" sz="1500" dirty="0" smtClean="0">
                <a:latin typeface="Consolas" pitchFamily="49" charset="0"/>
                <a:cs typeface="Consolas" pitchFamily="49" charset="0"/>
              </a:rPr>
              <a:t>END LOOP </a:t>
            </a:r>
            <a:endParaRPr lang="en-US" sz="1500" dirty="0">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2388</TotalTime>
  <Words>1881</Words>
  <Application>Microsoft Office PowerPoint</Application>
  <PresentationFormat>On-screen Show (4:3)</PresentationFormat>
  <Paragraphs>265</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Tahoma</vt:lpstr>
      <vt:lpstr>Wingdings</vt:lpstr>
      <vt:lpstr>template</vt:lpstr>
      <vt:lpstr>Introduction to data warehousing</vt:lpstr>
      <vt:lpstr>Agenda</vt:lpstr>
      <vt:lpstr>JoiNS</vt:lpstr>
      <vt:lpstr>For a start, what is a JOIN?</vt:lpstr>
      <vt:lpstr>How the Optimizer Executes Join Statements</vt:lpstr>
      <vt:lpstr>Join Types</vt:lpstr>
      <vt:lpstr>Join methods</vt:lpstr>
      <vt:lpstr>How the Optimizer Chooses Execution Plans</vt:lpstr>
      <vt:lpstr>Nested Loops Joins</vt:lpstr>
      <vt:lpstr>Hash Joins</vt:lpstr>
      <vt:lpstr>Hash Joins</vt:lpstr>
      <vt:lpstr>Sort-Merge Joins</vt:lpstr>
      <vt:lpstr>Sort-Merge Joins</vt:lpstr>
      <vt:lpstr>Sort-Merge Joins</vt:lpstr>
      <vt:lpstr>Cartesian Joins</vt:lpstr>
      <vt:lpstr>Join types</vt:lpstr>
      <vt:lpstr>Inner Joins</vt:lpstr>
      <vt:lpstr>Outer Joins</vt:lpstr>
      <vt:lpstr>Semijoins</vt:lpstr>
      <vt:lpstr>Antijoins</vt:lpstr>
      <vt:lpstr>Join order</vt:lpstr>
      <vt:lpstr>Join Order</vt:lpstr>
      <vt:lpstr>SQL execution plans</vt:lpstr>
      <vt:lpstr>SQL Execution Plans</vt:lpstr>
      <vt:lpstr>GATHER_PLAN_STATISTICS</vt:lpstr>
      <vt:lpstr>Guess the Plan</vt:lpstr>
      <vt:lpstr>Guess the Plan</vt:lpstr>
      <vt:lpstr>Guess the Plan</vt:lpstr>
      <vt:lpstr>That's it for today, but one more word</vt:lpstr>
      <vt:lpstr>Cursors</vt:lpstr>
      <vt:lpstr>Cursors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Elias</dc:creator>
  <cp:lastModifiedBy>Elias Nema</cp:lastModifiedBy>
  <cp:revision>294</cp:revision>
  <dcterms:created xsi:type="dcterms:W3CDTF">2014-04-05T15:14:09Z</dcterms:created>
  <dcterms:modified xsi:type="dcterms:W3CDTF">2016-02-19T06:40:33Z</dcterms:modified>
</cp:coreProperties>
</file>